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9"/>
  </p:notesMasterIdLst>
  <p:sldIdLst>
    <p:sldId id="294" r:id="rId2"/>
    <p:sldId id="257" r:id="rId3"/>
    <p:sldId id="258" r:id="rId4"/>
    <p:sldId id="259" r:id="rId5"/>
    <p:sldId id="260" r:id="rId6"/>
    <p:sldId id="261" r:id="rId7"/>
    <p:sldId id="288" r:id="rId8"/>
    <p:sldId id="262" r:id="rId9"/>
    <p:sldId id="263" r:id="rId10"/>
    <p:sldId id="264" r:id="rId11"/>
    <p:sldId id="290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95" r:id="rId33"/>
    <p:sldId id="285" r:id="rId34"/>
    <p:sldId id="286" r:id="rId35"/>
    <p:sldId id="287" r:id="rId36"/>
    <p:sldId id="292" r:id="rId37"/>
    <p:sldId id="291" r:id="rId38"/>
  </p:sldIdLst>
  <p:sldSz cx="12192000" cy="6858000"/>
  <p:notesSz cx="6858000" cy="9144000"/>
  <p:embeddedFontLs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Comic Sans MS" panose="030F0702030302020204" pitchFamily="66" charset="0"/>
      <p:regular r:id="rId44"/>
      <p:bold r:id="rId45"/>
      <p:italic r:id="rId46"/>
      <p:boldItalic r:id="rId47"/>
    </p:embeddedFont>
    <p:embeddedFont>
      <p:font typeface="Karla" panose="020B0604020202020204" charset="0"/>
      <p:regular r:id="rId48"/>
      <p:bold r:id="rId49"/>
      <p:italic r:id="rId50"/>
      <p:boldItalic r:id="rId51"/>
    </p:embeddedFont>
    <p:embeddedFont>
      <p:font typeface="Libre Baskerville" panose="020B0604020202020204" charset="0"/>
      <p:regular r:id="rId52"/>
      <p:bold r:id="rId53"/>
      <p:italic r:id="rId54"/>
    </p:embeddedFont>
    <p:embeddedFont>
      <p:font typeface="Trebuchet MS" panose="020B0603020202020204" pitchFamily="34" charset="0"/>
      <p:regular r:id="rId55"/>
      <p:bold r:id="rId56"/>
      <p:italic r:id="rId57"/>
      <p:boldItalic r:id="rId5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FF"/>
    <a:srgbClr val="70C6DA"/>
    <a:srgbClr val="4EF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font" Target="fonts/font11.fntdata"/><Relationship Id="rId55" Type="http://schemas.openxmlformats.org/officeDocument/2006/relationships/font" Target="fonts/font16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2.fntdata"/><Relationship Id="rId54" Type="http://schemas.openxmlformats.org/officeDocument/2006/relationships/font" Target="fonts/font15.fntdata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font" Target="fonts/font14.fntdata"/><Relationship Id="rId58" Type="http://schemas.openxmlformats.org/officeDocument/2006/relationships/font" Target="fonts/font1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0.fntdata"/><Relationship Id="rId57" Type="http://schemas.openxmlformats.org/officeDocument/2006/relationships/font" Target="fonts/font18.fntdata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52" Type="http://schemas.openxmlformats.org/officeDocument/2006/relationships/font" Target="fonts/font13.fntdata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56" Type="http://schemas.openxmlformats.org/officeDocument/2006/relationships/font" Target="fonts/font17.fntdata"/><Relationship Id="rId8" Type="http://schemas.openxmlformats.org/officeDocument/2006/relationships/slide" Target="slides/slide7.xml"/><Relationship Id="rId51" Type="http://schemas.openxmlformats.org/officeDocument/2006/relationships/font" Target="fonts/font1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7.fntdata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‹Nº›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92142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Shape 96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Shape 103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Shape 11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36513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Shape 14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Shape 154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Shape 155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Shape 16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Shape 16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Shape 16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Shape 16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1314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Shape 16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Shape 16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6" name="Shape 17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25 novembro 2015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Shape 17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13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6" name="Shape 18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Bibliolimpiadas (2015/2016)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Shape 18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14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Shape 19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Shape 20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Shape 20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Shape 21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Shape 22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Shape 230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Shape 234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Shape 23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Shape 23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0" name="Shape 24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Descubre as artes (curso 2016-2017)</a:t>
            </a:r>
            <a:endParaRPr/>
          </a:p>
        </p:txBody>
      </p:sp>
      <p:sp>
        <p:nvSpPr>
          <p:cNvPr id="241" name="Shape 24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21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6" name="Shape 24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Descubre as mulleres (curso 2016-2017)</a:t>
            </a:r>
            <a:endParaRPr/>
          </a:p>
        </p:txBody>
      </p:sp>
      <p:sp>
        <p:nvSpPr>
          <p:cNvPr id="247" name="Shape 24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22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Shape 253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261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Shape 262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Shape 268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Shape 27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Shape 27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Shape 285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Shape 286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Shape 29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Shape 295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Shape 296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Shape 301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Shape 302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Shape 301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Shape 302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15103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Shape 30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Shape 30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Shape 30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33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Shape 31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0" name="Shape 32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Shape 32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34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Shape 34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Shape 34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7" name="Shape 34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35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Shape 34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Shape 34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7" name="Shape 34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36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065989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Shape 345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Shape 34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7" name="Shape 34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37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14308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" type="title">
  <p:cSld name="TITLE">
    <p:bg>
      <p:bgPr>
        <a:solidFill>
          <a:schemeClr val="accent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800"/>
              <a:buFont typeface="Calibri"/>
              <a:buNone/>
              <a:defRPr sz="8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None/>
              <a:defRPr sz="24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objetos" type="obj">
  <p:cSld name="OBJECT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5" name="Shape 25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 blanco" type="blank">
  <p:cSld name="BLANK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OBJECT_WITH_CAPTIO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alibri"/>
              <a:buNone/>
              <a:defRPr sz="40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1"/>
          </p:nvPr>
        </p:nvSpPr>
        <p:spPr>
          <a:xfrm>
            <a:off x="762000" y="762000"/>
            <a:ext cx="60960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318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Arial"/>
              <a:buChar char=" "/>
              <a:defRPr sz="32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Char char=" "/>
              <a:defRPr sz="2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body" idx="2"/>
          </p:nvPr>
        </p:nvSpPr>
        <p:spPr>
          <a:xfrm>
            <a:off x="8275982" y="2511813"/>
            <a:ext cx="3398520" cy="312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000"/>
              <a:buFont typeface="Arial"/>
              <a:buNone/>
              <a:defRPr sz="1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SECTION_HEADER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 txBox="1"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8800"/>
              <a:buFont typeface="Calibri"/>
              <a:buNone/>
              <a:defRPr sz="88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1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 type="twoObj">
  <p:cSld name="TWO_OBJECTS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676656" y="1998134"/>
            <a:ext cx="4663440" cy="376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2"/>
          </p:nvPr>
        </p:nvSpPr>
        <p:spPr>
          <a:xfrm>
            <a:off x="6011330" y="1998134"/>
            <a:ext cx="4663440" cy="376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TWO_OBJECTS_WITH_TEXT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L="457200" marR="0" lvl="0" indent="-2286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Arial"/>
              <a:buNone/>
              <a:defRPr sz="22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 sz="1800" b="1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body" idx="2"/>
          </p:nvPr>
        </p:nvSpPr>
        <p:spPr>
          <a:xfrm>
            <a:off x="676656" y="2753084"/>
            <a:ext cx="4663440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3"/>
          </p:nvPr>
        </p:nvSpPr>
        <p:spPr>
          <a:xfrm>
            <a:off x="6007608" y="2038435"/>
            <a:ext cx="4663440" cy="722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L="457200" marR="0" lvl="0" indent="-2286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Arial"/>
              <a:buNone/>
              <a:defRPr sz="22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 sz="1800" b="1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 b="1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8" name="Shape 58"/>
          <p:cNvSpPr txBox="1">
            <a:spLocks noGrp="1"/>
          </p:cNvSpPr>
          <p:nvPr>
            <p:ph type="body" idx="4"/>
          </p:nvPr>
        </p:nvSpPr>
        <p:spPr>
          <a:xfrm>
            <a:off x="6007608" y="2750990"/>
            <a:ext cx="4663440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 "/>
              <a:defRPr sz="16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TITLE_ONLY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PICTURE_WITH_CAPTION_TEXT">
    <p:bg>
      <p:bgPr>
        <a:solidFill>
          <a:schemeClr val="accen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libri"/>
              <a:buNone/>
              <a:defRPr sz="32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5330952"/>
          </a:xfrm>
          <a:prstGeom prst="rect">
            <a:avLst/>
          </a:pr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ctr" rtl="0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Clr>
                <a:srgbClr val="3F3F3F"/>
              </a:buClr>
              <a:buSzPts val="3200"/>
              <a:buFont typeface="Arial"/>
              <a:buNone/>
              <a:defRPr sz="32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None/>
              <a:defRPr sz="24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676656" y="5909735"/>
            <a:ext cx="9229344" cy="53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000"/>
              <a:buFont typeface="Arial"/>
              <a:buNone/>
              <a:defRPr sz="1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1" name="Shape 71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2" name="Shape 72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 rot="5400000">
            <a:off x="4170426" y="-1482090"/>
            <a:ext cx="3766185" cy="10753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8" name="Shape 78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9" name="Shape 79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VERTICAL_TITLE_AND_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 txBox="1">
            <a:spLocks noGrp="1"/>
          </p:cNvSpPr>
          <p:nvPr>
            <p:ph type="title"/>
          </p:nvPr>
        </p:nvSpPr>
        <p:spPr>
          <a:xfrm rot="5400000">
            <a:off x="7658100" y="1781175"/>
            <a:ext cx="48006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 rot="5400000">
            <a:off x="1938338" y="-452437"/>
            <a:ext cx="5400675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5" name="Shape 85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Calibri"/>
              <a:buNone/>
              <a:defRPr sz="54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Char char=" "/>
              <a:defRPr sz="24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Char char=" "/>
              <a:defRPr sz="2000" b="0" i="1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85000"/>
              </a:lnSpc>
              <a:spcBef>
                <a:spcPts val="6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Char char=" "/>
              <a:defRPr sz="1800" b="0" i="0" u="none" strike="noStrike" cap="none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dt" idx="10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ftr" idx="11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ldNum" idx="12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300" b="0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12.JP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issuu.com/bibliotecacastroalobre/docs/bolet__n_25_nov" TargetMode="External"/><Relationship Id="rId7" Type="http://schemas.openxmlformats.org/officeDocument/2006/relationships/hyperlink" Target="https://issuu.com/bibliotecacastroalobre/docs/17_maio_1_pag.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png"/><Relationship Id="rId5" Type="http://schemas.openxmlformats.org/officeDocument/2006/relationships/hyperlink" Target="https://issuu.com/bibliotecacastroalobre/docs/novidades._poes__a_en_galego1" TargetMode="Externa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jpg"/><Relationship Id="rId5" Type="http://schemas.openxmlformats.org/officeDocument/2006/relationships/image" Target="../media/image28.png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7" Type="http://schemas.openxmlformats.org/officeDocument/2006/relationships/image" Target="../media/image3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bibliocastroalobre/6k55oxqey8fu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issuu.com/bibliotecacastroalobre/docs/descubre___s_mulleres._presentaci__/32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BibliotecaCastroAlob/da-internacional-da-muller-e-da-nena-na-ciencia-72190709?ref=http://descubrimentoseinventos.blogspot.com.es/p/blog-page.htm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BibliotecaCastroAlob/investigadoras-en-defensa-da-igualdade?ref=http://descubrimentoseinventos.blogspot.com.es/p/blog-page.htm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bibliocastroalobre/k7ruh7g3cxi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BibliotecaCastroAlob/descubre-as-mulleres-nas-artes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ibliocastroalobre.blogspot.com.es/2017/11/dia-internacional-contra-violencia-de.html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0.jpg"/><Relationship Id="rId4" Type="http://schemas.openxmlformats.org/officeDocument/2006/relationships/image" Target="../media/image49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bibliocastroalobre.blogspot.com.es/search/label/Menores%20soldado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bibliocastroalobre.blogspot.com.es/search/label/Tolerancia%20cero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ibliocastroalobre.blogspot.com.es/2018/03/visibilizar-o-invisible.html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susanaoubinafalcon.wixsite.com/rescatandoculturas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7.jpg"/><Relationship Id="rId4" Type="http://schemas.openxmlformats.org/officeDocument/2006/relationships/image" Target="../media/image5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9.jp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hyperlink" Target="https://es.calameo.com/read/00483257744b889e95e25" TargetMode="External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jpg"/><Relationship Id="rId9" Type="http://schemas.openxmlformats.org/officeDocument/2006/relationships/image" Target="../media/image6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png"/><Relationship Id="rId18" Type="http://schemas.openxmlformats.org/officeDocument/2006/relationships/image" Target="../media/image82.png"/><Relationship Id="rId3" Type="http://schemas.openxmlformats.org/officeDocument/2006/relationships/image" Target="../media/image67.png"/><Relationship Id="rId21" Type="http://schemas.openxmlformats.org/officeDocument/2006/relationships/image" Target="../media/image85.jp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17" Type="http://schemas.openxmlformats.org/officeDocument/2006/relationships/image" Target="../media/image81.png"/><Relationship Id="rId2" Type="http://schemas.openxmlformats.org/officeDocument/2006/relationships/notesSlide" Target="../notesSlides/notesSlide34.xml"/><Relationship Id="rId16" Type="http://schemas.openxmlformats.org/officeDocument/2006/relationships/image" Target="../media/image80.png"/><Relationship Id="rId20" Type="http://schemas.openxmlformats.org/officeDocument/2006/relationships/image" Target="../media/image8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5" Type="http://schemas.openxmlformats.org/officeDocument/2006/relationships/image" Target="../media/image79.png"/><Relationship Id="rId23" Type="http://schemas.openxmlformats.org/officeDocument/2006/relationships/image" Target="../media/image87.png"/><Relationship Id="rId10" Type="http://schemas.openxmlformats.org/officeDocument/2006/relationships/image" Target="../media/image74.png"/><Relationship Id="rId19" Type="http://schemas.openxmlformats.org/officeDocument/2006/relationships/image" Target="../media/image83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Relationship Id="rId14" Type="http://schemas.openxmlformats.org/officeDocument/2006/relationships/image" Target="../media/image78.png"/><Relationship Id="rId22" Type="http://schemas.openxmlformats.org/officeDocument/2006/relationships/image" Target="../media/image8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ctrTitle"/>
          </p:nvPr>
        </p:nvSpPr>
        <p:spPr>
          <a:xfrm>
            <a:off x="323723" y="976250"/>
            <a:ext cx="11544553" cy="391885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00FF"/>
              </a:buClr>
              <a:buSzPts val="9600"/>
              <a:buFont typeface="Libre Baskerville"/>
              <a:buNone/>
            </a:pP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Abrindo</a:t>
            </a:r>
            <a: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</a:t>
            </a: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camiños</a:t>
            </a:r>
            <a: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    </a:t>
            </a: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desde</a:t>
            </a:r>
            <a: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a </a:t>
            </a: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biblioteca</a:t>
            </a:r>
            <a: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escolar</a:t>
            </a:r>
            <a:b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</a:b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cara</a:t>
            </a:r>
            <a:r>
              <a:rPr lang="en-US" sz="6900" b="0" i="0" u="none" strike="noStrike" cap="none" dirty="0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a </a:t>
            </a:r>
            <a:r>
              <a:rPr lang="en-US" sz="6900" b="0" i="0" u="none" strike="noStrike" cap="none" dirty="0" err="1">
                <a:solidFill>
                  <a:srgbClr val="9900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inclusión</a:t>
            </a:r>
            <a:endParaRPr sz="6900" b="0" i="0" u="none" strike="noStrike" cap="none" dirty="0">
              <a:solidFill>
                <a:srgbClr val="9900FF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91" name="Shape 91"/>
          <p:cNvSpPr txBox="1">
            <a:spLocks noGrp="1"/>
          </p:cNvSpPr>
          <p:nvPr>
            <p:ph type="subTitle" idx="1"/>
          </p:nvPr>
        </p:nvSpPr>
        <p:spPr>
          <a:xfrm>
            <a:off x="1953491" y="5234219"/>
            <a:ext cx="8285018" cy="5355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r>
              <a:rPr lang="es-ES" sz="2400" b="0" i="0" u="none" strike="noStrike" cap="none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Estratexias</a:t>
            </a:r>
            <a:r>
              <a:rPr lang="es-ES" sz="2400" b="0" i="0" u="none" strike="noStrike" cap="none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para </a:t>
            </a:r>
            <a:r>
              <a:rPr lang="es-ES" sz="2400" b="0" i="0" u="none" strike="noStrike" cap="none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unha</a:t>
            </a:r>
            <a:r>
              <a:rPr lang="es-ES" sz="2400" b="0" i="0" u="none" strike="noStrike" cap="none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s-ES" sz="2400" b="0" i="0" u="none" strike="noStrike" cap="none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escola</a:t>
            </a:r>
            <a:r>
              <a:rPr lang="es-ES" sz="2400" b="0" i="0" u="none" strike="noStrike" cap="none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inclusiva e a atención da </a:t>
            </a:r>
            <a:r>
              <a:rPr lang="es-ES" sz="2400" b="0" i="0" u="none" strike="noStrike" cap="none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diversidade</a:t>
            </a:r>
            <a:endParaRPr sz="2400" dirty="0"/>
          </a:p>
        </p:txBody>
      </p:sp>
      <p:pic>
        <p:nvPicPr>
          <p:cNvPr id="92" name="Shape 9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481891" y="5881750"/>
            <a:ext cx="438520" cy="772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Shape 93"/>
          <p:cNvPicPr preferRelativeResize="0"/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</a:blip>
          <a:srcRect l="26815" t="22110" r="37230" b="38082"/>
          <a:stretch/>
        </p:blipFill>
        <p:spPr>
          <a:xfrm>
            <a:off x="10676159" y="6012358"/>
            <a:ext cx="765712" cy="62525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F8CE5B43-FA8E-4573-86EC-93BA0008B6B2}"/>
              </a:ext>
            </a:extLst>
          </p:cNvPr>
          <p:cNvSpPr txBox="1"/>
          <p:nvPr/>
        </p:nvSpPr>
        <p:spPr>
          <a:xfrm>
            <a:off x="490849" y="5837041"/>
            <a:ext cx="3180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Guadalupe Vilar Bernárdez</a:t>
            </a: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2C075E52-9F16-4FC9-BFBD-138F18F76124}"/>
              </a:ext>
            </a:extLst>
          </p:cNvPr>
          <p:cNvSpPr/>
          <p:nvPr/>
        </p:nvSpPr>
        <p:spPr>
          <a:xfrm>
            <a:off x="490849" y="6304441"/>
            <a:ext cx="3738523" cy="3331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75000"/>
              </a:lnSpc>
              <a:spcBef>
                <a:spcPts val="1300"/>
              </a:spcBef>
              <a:buClr>
                <a:srgbClr val="FFFFFF"/>
              </a:buClr>
              <a:buSzPts val="3200"/>
            </a:pPr>
            <a:r>
              <a:rPr lang="pt-BR" sz="20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Pontevedra, 27 de setembro 2018</a:t>
            </a:r>
          </a:p>
        </p:txBody>
      </p:sp>
    </p:spTree>
    <p:extLst>
      <p:ext uri="{BB962C8B-B14F-4D97-AF65-F5344CB8AC3E}">
        <p14:creationId xmlns:p14="http://schemas.microsoft.com/office/powerpoint/2010/main" val="1634470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Shape 9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96400" y="1540775"/>
            <a:ext cx="9015850" cy="4432375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99" name="Shape 99"/>
          <p:cNvSpPr txBox="1">
            <a:spLocks noGrp="1"/>
          </p:cNvSpPr>
          <p:nvPr>
            <p:ph type="title"/>
          </p:nvPr>
        </p:nvSpPr>
        <p:spPr>
          <a:xfrm>
            <a:off x="369975" y="305375"/>
            <a:ext cx="11468700" cy="1235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>
                <a:solidFill>
                  <a:schemeClr val="lt1"/>
                </a:solidFill>
              </a:rPr>
              <a:t>Que modelo de biblioteca queremos?</a:t>
            </a:r>
            <a:endParaRPr b="1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640425" y="948550"/>
            <a:ext cx="3075900" cy="14562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>
                <a:solidFill>
                  <a:srgbClr val="9900FF"/>
                </a:solidFill>
              </a:rPr>
              <a:t>Biblioteca</a:t>
            </a:r>
            <a:r>
              <a:rPr lang="en-US">
                <a:solidFill>
                  <a:srgbClr val="9900FF"/>
                </a:solidFill>
              </a:rPr>
              <a:t> </a:t>
            </a:r>
            <a:endParaRPr>
              <a:solidFill>
                <a:srgbClr val="9900FF"/>
              </a:solidFill>
            </a:endParaRPr>
          </a:p>
        </p:txBody>
      </p:sp>
      <p:grpSp>
        <p:nvGrpSpPr>
          <p:cNvPr id="106" name="Shape 106"/>
          <p:cNvGrpSpPr/>
          <p:nvPr/>
        </p:nvGrpSpPr>
        <p:grpSpPr>
          <a:xfrm>
            <a:off x="5752750" y="2877705"/>
            <a:ext cx="4058962" cy="3848904"/>
            <a:chOff x="4303290" y="2158374"/>
            <a:chExt cx="1854000" cy="1854000"/>
          </a:xfrm>
        </p:grpSpPr>
        <p:sp>
          <p:nvSpPr>
            <p:cNvPr id="107" name="Shape 107"/>
            <p:cNvSpPr/>
            <p:nvPr/>
          </p:nvSpPr>
          <p:spPr>
            <a:xfrm>
              <a:off x="4303290" y="2158374"/>
              <a:ext cx="1854000" cy="1854000"/>
            </a:xfrm>
            <a:prstGeom prst="ellipse">
              <a:avLst/>
            </a:prstGeom>
            <a:solidFill>
              <a:srgbClr val="94279F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Shape 108"/>
            <p:cNvSpPr txBox="1"/>
            <p:nvPr/>
          </p:nvSpPr>
          <p:spPr>
            <a:xfrm>
              <a:off x="4678993" y="2686069"/>
              <a:ext cx="1305600" cy="798600"/>
            </a:xfrm>
            <a:prstGeom prst="rect">
              <a:avLst/>
            </a:prstGeom>
            <a:solidFill>
              <a:srgbClr val="94279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difunda </a:t>
              </a:r>
              <a:endParaRPr sz="45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lvl="0" indent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a cultura</a:t>
              </a:r>
              <a:endParaRPr sz="45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9" name="Shape 109"/>
          <p:cNvGrpSpPr/>
          <p:nvPr/>
        </p:nvGrpSpPr>
        <p:grpSpPr>
          <a:xfrm>
            <a:off x="2488733" y="2842028"/>
            <a:ext cx="3964964" cy="3918244"/>
            <a:chOff x="2986712" y="2158374"/>
            <a:chExt cx="1854000" cy="1854000"/>
          </a:xfrm>
        </p:grpSpPr>
        <p:sp>
          <p:nvSpPr>
            <p:cNvPr id="110" name="Shape 110"/>
            <p:cNvSpPr/>
            <p:nvPr/>
          </p:nvSpPr>
          <p:spPr>
            <a:xfrm>
              <a:off x="2986712" y="2158374"/>
              <a:ext cx="1854000" cy="1854000"/>
            </a:xfrm>
            <a:prstGeom prst="ellipse">
              <a:avLst/>
            </a:prstGeom>
            <a:solidFill>
              <a:schemeClr val="accent1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Shape 111"/>
            <p:cNvSpPr txBox="1"/>
            <p:nvPr/>
          </p:nvSpPr>
          <p:spPr>
            <a:xfrm>
              <a:off x="3203610" y="2716142"/>
              <a:ext cx="1420200" cy="850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8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contribúa a compensar as desigualdades</a:t>
              </a:r>
              <a:endParaRPr sz="3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2" name="Shape 112"/>
          <p:cNvGrpSpPr/>
          <p:nvPr/>
        </p:nvGrpSpPr>
        <p:grpSpPr>
          <a:xfrm>
            <a:off x="4338547" y="201878"/>
            <a:ext cx="4028371" cy="3968672"/>
            <a:chOff x="3656844" y="1131139"/>
            <a:chExt cx="1854000" cy="1854000"/>
          </a:xfrm>
        </p:grpSpPr>
        <p:sp>
          <p:nvSpPr>
            <p:cNvPr id="113" name="Shape 113"/>
            <p:cNvSpPr/>
            <p:nvPr/>
          </p:nvSpPr>
          <p:spPr>
            <a:xfrm>
              <a:off x="3656844" y="1131139"/>
              <a:ext cx="1854000" cy="1854000"/>
            </a:xfrm>
            <a:prstGeom prst="ellipse">
              <a:avLst/>
            </a:prstGeom>
            <a:solidFill>
              <a:srgbClr val="782EA3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Shape 114"/>
            <p:cNvSpPr txBox="1"/>
            <p:nvPr/>
          </p:nvSpPr>
          <p:spPr>
            <a:xfrm>
              <a:off x="3938545" y="1543492"/>
              <a:ext cx="1290600" cy="1029300"/>
            </a:xfrm>
            <a:prstGeom prst="rect">
              <a:avLst/>
            </a:prstGeom>
            <a:solidFill>
              <a:srgbClr val="782EA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fomente </a:t>
              </a:r>
              <a:endParaRPr sz="45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a lectura e </a:t>
              </a:r>
              <a:endParaRPr sz="45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lvl="0" indent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a escritura</a:t>
              </a:r>
              <a:r>
                <a:rPr lang="en-US" sz="45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 </a:t>
              </a:r>
              <a:endParaRPr sz="4500">
                <a:solidFill>
                  <a:srgbClr val="FFFFFF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</p:grpSp>
      <p:sp>
        <p:nvSpPr>
          <p:cNvPr id="115" name="Shape 115"/>
          <p:cNvSpPr txBox="1"/>
          <p:nvPr/>
        </p:nvSpPr>
        <p:spPr>
          <a:xfrm>
            <a:off x="8812950" y="1243950"/>
            <a:ext cx="3000000" cy="2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>
                <a:solidFill>
                  <a:srgbClr val="9900FF"/>
                </a:solidFill>
                <a:latin typeface="Calibri"/>
                <a:ea typeface="Calibri"/>
                <a:cs typeface="Calibri"/>
                <a:sym typeface="Calibri"/>
              </a:rPr>
              <a:t>dinámica</a:t>
            </a:r>
            <a:endParaRPr b="1">
              <a:solidFill>
                <a:srgbClr val="9900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Shape 121"/>
          <p:cNvGrpSpPr/>
          <p:nvPr/>
        </p:nvGrpSpPr>
        <p:grpSpPr>
          <a:xfrm>
            <a:off x="2878777" y="3805843"/>
            <a:ext cx="2471938" cy="2471938"/>
            <a:chOff x="4303290" y="1676962"/>
            <a:chExt cx="1854000" cy="1854000"/>
          </a:xfrm>
        </p:grpSpPr>
        <p:sp>
          <p:nvSpPr>
            <p:cNvPr id="122" name="Shape 122"/>
            <p:cNvSpPr/>
            <p:nvPr/>
          </p:nvSpPr>
          <p:spPr>
            <a:xfrm>
              <a:off x="4303290" y="1676962"/>
              <a:ext cx="1854000" cy="1854000"/>
            </a:xfrm>
            <a:prstGeom prst="ellipse">
              <a:avLst/>
            </a:prstGeom>
            <a:solidFill>
              <a:srgbClr val="782EA3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Shape 123"/>
            <p:cNvSpPr txBox="1"/>
            <p:nvPr/>
          </p:nvSpPr>
          <p:spPr>
            <a:xfrm>
              <a:off x="4684881" y="2343265"/>
              <a:ext cx="1205400" cy="52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7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creación</a:t>
              </a:r>
              <a:endParaRPr sz="27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4" name="Shape 124"/>
          <p:cNvGrpSpPr/>
          <p:nvPr/>
        </p:nvGrpSpPr>
        <p:grpSpPr>
          <a:xfrm>
            <a:off x="652484" y="1058718"/>
            <a:ext cx="2471938" cy="2471938"/>
            <a:chOff x="2986712" y="1676962"/>
            <a:chExt cx="1854000" cy="1854000"/>
          </a:xfrm>
        </p:grpSpPr>
        <p:sp>
          <p:nvSpPr>
            <p:cNvPr id="125" name="Shape 125"/>
            <p:cNvSpPr/>
            <p:nvPr/>
          </p:nvSpPr>
          <p:spPr>
            <a:xfrm>
              <a:off x="2986712" y="1676962"/>
              <a:ext cx="1854000" cy="1854000"/>
            </a:xfrm>
            <a:prstGeom prst="ellipse">
              <a:avLst/>
            </a:prstGeom>
            <a:solidFill>
              <a:srgbClr val="782EA3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Shape 126"/>
            <p:cNvSpPr txBox="1"/>
            <p:nvPr/>
          </p:nvSpPr>
          <p:spPr>
            <a:xfrm>
              <a:off x="3140572" y="2343265"/>
              <a:ext cx="1589100" cy="521400"/>
            </a:xfrm>
            <a:prstGeom prst="rect">
              <a:avLst/>
            </a:prstGeom>
            <a:solidFill>
              <a:srgbClr val="782EA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7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socialización</a:t>
              </a:r>
              <a:endParaRPr sz="27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7" name="Shape 127"/>
          <p:cNvGrpSpPr/>
          <p:nvPr/>
        </p:nvGrpSpPr>
        <p:grpSpPr>
          <a:xfrm>
            <a:off x="4067309" y="504843"/>
            <a:ext cx="2471938" cy="2471938"/>
            <a:chOff x="2986712" y="1676962"/>
            <a:chExt cx="1854000" cy="1854000"/>
          </a:xfrm>
        </p:grpSpPr>
        <p:sp>
          <p:nvSpPr>
            <p:cNvPr id="128" name="Shape 128"/>
            <p:cNvSpPr/>
            <p:nvPr/>
          </p:nvSpPr>
          <p:spPr>
            <a:xfrm>
              <a:off x="2986712" y="1676962"/>
              <a:ext cx="1854000" cy="1854000"/>
            </a:xfrm>
            <a:prstGeom prst="ellipse">
              <a:avLst/>
            </a:prstGeom>
            <a:solidFill>
              <a:srgbClr val="782EA3"/>
            </a:solidFill>
            <a:ln w="28575" cap="flat" cmpd="sng">
              <a:solidFill>
                <a:srgbClr val="65F0AD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Shape 129"/>
            <p:cNvSpPr txBox="1"/>
            <p:nvPr/>
          </p:nvSpPr>
          <p:spPr>
            <a:xfrm>
              <a:off x="3140572" y="2343265"/>
              <a:ext cx="1589100" cy="521400"/>
            </a:xfrm>
            <a:prstGeom prst="rect">
              <a:avLst/>
            </a:prstGeom>
            <a:solidFill>
              <a:srgbClr val="782EA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7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rPr>
                <a:t>ideas</a:t>
              </a:r>
              <a:endParaRPr sz="27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0" name="Shape 130"/>
          <p:cNvSpPr txBox="1"/>
          <p:nvPr/>
        </p:nvSpPr>
        <p:spPr>
          <a:xfrm>
            <a:off x="8122400" y="588575"/>
            <a:ext cx="3699600" cy="568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alibri"/>
              <a:buChar char="❏"/>
            </a:pP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promova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actitudes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reflexivas</a:t>
            </a:r>
            <a:endParaRPr sz="3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457200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alibri"/>
              <a:buChar char="❏"/>
            </a:pP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fomente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o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espírito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crítico</a:t>
            </a:r>
            <a:endParaRPr sz="3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41910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alibri"/>
              <a:buChar char="❏"/>
            </a:pP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comprometida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coa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6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sociedade</a:t>
            </a:r>
            <a:r>
              <a:rPr lang="en-US" sz="36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actua</a:t>
            </a:r>
            <a:r>
              <a:rPr lang="en-US" sz="3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</a:t>
            </a:r>
            <a:endParaRPr sz="30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Shape 1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10963" y="152400"/>
            <a:ext cx="6770069" cy="655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Shape 1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17850" y="211825"/>
            <a:ext cx="3845524" cy="2884124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2" name="Shape 1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217850" y="3730680"/>
            <a:ext cx="3845524" cy="2884170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3" name="Shape 143"/>
          <p:cNvPicPr preferRelativeResize="0"/>
          <p:nvPr/>
        </p:nvPicPr>
        <p:blipFill rotWithShape="1">
          <a:blip r:embed="rId5">
            <a:alphaModFix/>
          </a:blip>
          <a:srcRect r="27399"/>
          <a:stretch/>
        </p:blipFill>
        <p:spPr>
          <a:xfrm>
            <a:off x="152400" y="3730697"/>
            <a:ext cx="3722624" cy="2884154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4" name="Shape 14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211825"/>
            <a:ext cx="3845524" cy="2884151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5" name="Shape 14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175200" y="211825"/>
            <a:ext cx="3845524" cy="2884151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6" name="Shape 14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175200" y="3730694"/>
            <a:ext cx="3845524" cy="2884155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Shape 141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4200965" y="3589631"/>
            <a:ext cx="3845498" cy="2884124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2" name="Shape 142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8194076" y="384245"/>
            <a:ext cx="3845524" cy="2563682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3" name="Shape 143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8249504" y="3589612"/>
            <a:ext cx="3813185" cy="2884143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4" name="Shape 144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152400" y="3589612"/>
            <a:ext cx="3845524" cy="2884143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5" name="Shape 145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152400" y="384245"/>
            <a:ext cx="3730831" cy="2563682"/>
          </a:xfrm>
          <a:prstGeom prst="rect">
            <a:avLst/>
          </a:prstGeom>
          <a:noFill/>
          <a:ln w="2857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46" name="Shape 146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4173238" y="384245"/>
            <a:ext cx="3845524" cy="2563682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4033989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Shape 1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06063" y="103188"/>
            <a:ext cx="9979873" cy="6651625"/>
          </a:xfrm>
          <a:prstGeom prst="rect">
            <a:avLst/>
          </a:prstGeom>
          <a:noFill/>
          <a:ln w="38100" cap="flat" cmpd="sng">
            <a:solidFill>
              <a:srgbClr val="782EA3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Shape 1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3037" y="149288"/>
            <a:ext cx="8745925" cy="6559425"/>
          </a:xfrm>
          <a:prstGeom prst="rect">
            <a:avLst/>
          </a:prstGeom>
          <a:noFill/>
          <a:ln w="38100" cap="flat" cmpd="sng">
            <a:solidFill>
              <a:srgbClr val="782EA3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5400" b="1" dirty="0">
                <a:solidFill>
                  <a:srgbClr val="9900FF"/>
                </a:solidFill>
              </a:rPr>
              <a:t>Biblioteca dinámica</a:t>
            </a:r>
            <a:endParaRPr sz="5400" dirty="0">
              <a:solidFill>
                <a:srgbClr val="9900FF"/>
              </a:solidFill>
            </a:endParaRPr>
          </a:p>
        </p:txBody>
      </p:sp>
      <p:sp>
        <p:nvSpPr>
          <p:cNvPr id="2" name="Marcador de texto 1">
            <a:extLst>
              <a:ext uri="{FF2B5EF4-FFF2-40B4-BE49-F238E27FC236}">
                <a16:creationId xmlns:a16="http://schemas.microsoft.com/office/drawing/2014/main" id="{08BF4B82-C186-4A1F-AB87-927DABC3A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s-ES" sz="3600" dirty="0" err="1"/>
              <a:t>Espazo</a:t>
            </a:r>
            <a:r>
              <a:rPr lang="es-ES" sz="3600" dirty="0"/>
              <a:t> de socialización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s-ES" sz="3600" dirty="0" err="1"/>
              <a:t>Contribuír</a:t>
            </a:r>
            <a:r>
              <a:rPr lang="es-ES" sz="3600" dirty="0"/>
              <a:t> a compensar as desigualdades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s-ES" sz="3600" dirty="0"/>
              <a:t>Fomentar a sensibilización e cooperación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s-ES" sz="3600" dirty="0"/>
              <a:t>Comprometerse coa </a:t>
            </a:r>
            <a:r>
              <a:rPr lang="es-ES" sz="3600" dirty="0" err="1"/>
              <a:t>sociedade</a:t>
            </a:r>
            <a:endParaRPr lang="es-ES" sz="3600" dirty="0"/>
          </a:p>
          <a:p>
            <a:pPr>
              <a:buFont typeface="Wingdings" panose="05000000000000000000" pitchFamily="2" charset="2"/>
              <a:buChar char="q"/>
            </a:pPr>
            <a:r>
              <a:rPr lang="es-ES" sz="3600" dirty="0"/>
              <a:t>Promover a inclusión e a </a:t>
            </a:r>
            <a:r>
              <a:rPr lang="es-ES" sz="3600" dirty="0" err="1"/>
              <a:t>igualdade</a:t>
            </a:r>
            <a:endParaRPr lang="es-ES" sz="3600" dirty="0"/>
          </a:p>
          <a:p>
            <a:pPr>
              <a:buFont typeface="Wingdings" panose="05000000000000000000" pitchFamily="2" charset="2"/>
              <a:buChar char="q"/>
            </a:pPr>
            <a:endParaRPr lang="es-ES" sz="3600" dirty="0"/>
          </a:p>
        </p:txBody>
      </p:sp>
      <p:pic>
        <p:nvPicPr>
          <p:cNvPr id="7" name="Shape 93">
            <a:extLst>
              <a:ext uri="{FF2B5EF4-FFF2-40B4-BE49-F238E27FC236}">
                <a16:creationId xmlns:a16="http://schemas.microsoft.com/office/drawing/2014/main" id="{C16D3C70-CD42-405E-A9CD-9680C52BF67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6815" t="22110" r="37230" b="38082"/>
          <a:stretch/>
        </p:blipFill>
        <p:spPr>
          <a:xfrm>
            <a:off x="10331502" y="471382"/>
            <a:ext cx="1098497" cy="857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>
            <a:spLocks noGrp="1"/>
          </p:cNvSpPr>
          <p:nvPr>
            <p:ph type="title" idx="4294967295"/>
          </p:nvPr>
        </p:nvSpPr>
        <p:spPr>
          <a:xfrm>
            <a:off x="0" y="166688"/>
            <a:ext cx="10780713" cy="1876425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rgbClr val="9900FF"/>
                </a:solidFill>
              </a:rPr>
              <a:t>A </a:t>
            </a:r>
            <a:r>
              <a:rPr lang="en-US" sz="5400" b="1" dirty="0" err="1">
                <a:solidFill>
                  <a:srgbClr val="9900FF"/>
                </a:solidFill>
              </a:rPr>
              <a:t>coeducación</a:t>
            </a:r>
            <a:r>
              <a:rPr lang="en-US" sz="5400" b="1" dirty="0">
                <a:solidFill>
                  <a:srgbClr val="9900FF"/>
                </a:solidFill>
              </a:rPr>
              <a:t> </a:t>
            </a:r>
            <a:endParaRPr sz="5400" b="1" dirty="0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 err="1">
                <a:solidFill>
                  <a:srgbClr val="9900FF"/>
                </a:solidFill>
              </a:rPr>
              <a:t>desde</a:t>
            </a:r>
            <a:r>
              <a:rPr lang="en-US" sz="5400" b="1" dirty="0">
                <a:solidFill>
                  <a:srgbClr val="9900FF"/>
                </a:solidFill>
              </a:rPr>
              <a:t> a </a:t>
            </a:r>
            <a:r>
              <a:rPr lang="en-US" sz="5400" b="1" dirty="0" err="1">
                <a:solidFill>
                  <a:srgbClr val="9900FF"/>
                </a:solidFill>
              </a:rPr>
              <a:t>biblioteca</a:t>
            </a:r>
            <a:r>
              <a:rPr lang="en-US" sz="5400" b="1" dirty="0">
                <a:solidFill>
                  <a:srgbClr val="9900FF"/>
                </a:solidFill>
              </a:rPr>
              <a:t> escola</a:t>
            </a:r>
            <a:r>
              <a:rPr lang="en-US" sz="5400" dirty="0">
                <a:solidFill>
                  <a:srgbClr val="9900FF"/>
                </a:solidFill>
              </a:rPr>
              <a:t>r</a:t>
            </a:r>
            <a:endParaRPr sz="5400" dirty="0">
              <a:solidFill>
                <a:srgbClr val="9900FF"/>
              </a:solidFill>
            </a:endParaRPr>
          </a:p>
        </p:txBody>
      </p:sp>
      <p:sp>
        <p:nvSpPr>
          <p:cNvPr id="164" name="Shape 164"/>
          <p:cNvSpPr txBox="1"/>
          <p:nvPr/>
        </p:nvSpPr>
        <p:spPr>
          <a:xfrm>
            <a:off x="0" y="2804400"/>
            <a:ext cx="12192000" cy="40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600" i="1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  <a:p>
            <a:pPr marL="0" lvl="0" indent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“Non importa o que digan todos,</a:t>
            </a:r>
            <a:endParaRPr sz="360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  <a:p>
            <a:pPr marL="0" lvl="0" indent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non podemos telo todo.</a:t>
            </a:r>
            <a:endParaRPr sz="360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  <a:p>
            <a:pPr marL="0" lvl="0" indent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Non, se es muller. Aínda non”.</a:t>
            </a:r>
            <a:endParaRPr sz="360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5" name="Shape 165"/>
          <p:cNvSpPr txBox="1"/>
          <p:nvPr/>
        </p:nvSpPr>
        <p:spPr>
          <a:xfrm>
            <a:off x="6655125" y="5632550"/>
            <a:ext cx="4491300" cy="114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latin typeface="Calibri"/>
                <a:ea typeface="Calibri"/>
                <a:cs typeface="Calibri"/>
                <a:sym typeface="Calibri"/>
              </a:rPr>
              <a:t>Ama Ata Aidoo</a:t>
            </a:r>
            <a:endParaRPr sz="240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Poeta, novelista, crítica e escritora de contos (Ghana)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2012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Shape 171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l="24815" t="8329" r="25701" b="4265"/>
          <a:stretch/>
        </p:blipFill>
        <p:spPr>
          <a:xfrm>
            <a:off x="4153375" y="775163"/>
            <a:ext cx="3840064" cy="5426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Shape 172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l="4371" t="11854" r="54886" b="7779"/>
          <a:stretch/>
        </p:blipFill>
        <p:spPr>
          <a:xfrm>
            <a:off x="342875" y="595850"/>
            <a:ext cx="3661699" cy="5778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Shape 173">
            <a:hlinkClick r:id="rId7"/>
          </p:cNvPr>
          <p:cNvPicPr preferRelativeResize="0">
            <a:picLocks noGrp="1"/>
          </p:cNvPicPr>
          <p:nvPr>
            <p:ph type="body" idx="4294967295"/>
          </p:nvPr>
        </p:nvPicPr>
        <p:blipFill rotWithShape="1">
          <a:blip r:embed="rId8">
            <a:alphaModFix/>
          </a:blip>
          <a:srcRect l="3557" t="8057" r="49997" b="4169"/>
          <a:stretch/>
        </p:blipFill>
        <p:spPr>
          <a:xfrm>
            <a:off x="8602663" y="774700"/>
            <a:ext cx="3589337" cy="54276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Shape 17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75925" y="166820"/>
            <a:ext cx="4127500" cy="309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Shape 180"/>
          <p:cNvPicPr preferRelativeResize="0"/>
          <p:nvPr/>
        </p:nvPicPr>
        <p:blipFill rotWithShape="1">
          <a:blip r:embed="rId4">
            <a:alphaModFix/>
          </a:blip>
          <a:srcRect t="239" b="7534"/>
          <a:stretch/>
        </p:blipFill>
        <p:spPr>
          <a:xfrm rot="5400000">
            <a:off x="-743740" y="1167426"/>
            <a:ext cx="6597179" cy="4563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Shape 18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875925" y="3635379"/>
            <a:ext cx="4127500" cy="3095625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Shape 182"/>
          <p:cNvSpPr txBox="1">
            <a:spLocks noGrp="1"/>
          </p:cNvSpPr>
          <p:nvPr>
            <p:ph type="title"/>
          </p:nvPr>
        </p:nvSpPr>
        <p:spPr>
          <a:xfrm>
            <a:off x="4563100" y="784275"/>
            <a:ext cx="3312900" cy="59469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>
                <a:solidFill>
                  <a:srgbClr val="9900FF"/>
                </a:solidFill>
              </a:rPr>
              <a:t>Día</a:t>
            </a:r>
            <a:endParaRPr sz="5000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9900FF"/>
                </a:solidFill>
              </a:rPr>
              <a:t>Internacional </a:t>
            </a:r>
            <a:endParaRPr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>
                <a:solidFill>
                  <a:srgbClr val="9900FF"/>
                </a:solidFill>
              </a:rPr>
              <a:t>contra</a:t>
            </a:r>
            <a:endParaRPr sz="5000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>
                <a:solidFill>
                  <a:srgbClr val="9900FF"/>
                </a:solidFill>
              </a:rPr>
              <a:t>a </a:t>
            </a:r>
            <a:endParaRPr sz="5000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>
                <a:solidFill>
                  <a:srgbClr val="9900FF"/>
                </a:solidFill>
              </a:rPr>
              <a:t>Violencia</a:t>
            </a:r>
            <a:endParaRPr sz="5000" b="1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>
                <a:solidFill>
                  <a:srgbClr val="9900FF"/>
                </a:solidFill>
              </a:rPr>
              <a:t>de </a:t>
            </a:r>
            <a:endParaRPr sz="5000">
              <a:solidFill>
                <a:srgbClr val="9900FF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>
                <a:solidFill>
                  <a:srgbClr val="9900FF"/>
                </a:solidFill>
              </a:rPr>
              <a:t>Xénero</a:t>
            </a:r>
            <a:endParaRPr sz="5000" b="1">
              <a:solidFill>
                <a:srgbClr val="9900FF"/>
              </a:solidFill>
            </a:endParaRPr>
          </a:p>
        </p:txBody>
      </p:sp>
      <p:sp>
        <p:nvSpPr>
          <p:cNvPr id="183" name="Shape 183"/>
          <p:cNvSpPr txBox="1"/>
          <p:nvPr/>
        </p:nvSpPr>
        <p:spPr>
          <a:xfrm>
            <a:off x="5798925" y="6426575"/>
            <a:ext cx="2198400" cy="3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Curso 2015-2016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" name="Shape 18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6503" y="153964"/>
            <a:ext cx="4630610" cy="65500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Shape 19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26262" y="153941"/>
            <a:ext cx="4630609" cy="6550072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Shape 191"/>
          <p:cNvSpPr txBox="1"/>
          <p:nvPr/>
        </p:nvSpPr>
        <p:spPr>
          <a:xfrm>
            <a:off x="9375725" y="-25"/>
            <a:ext cx="2816400" cy="69657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   </a:t>
            </a:r>
            <a:r>
              <a:rPr lang="en-US" sz="1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PDI As Bibliolimpiadas</a:t>
            </a:r>
            <a:endParaRPr sz="18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(Curso 2015-2016)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2" name="Shape 192"/>
          <p:cNvPicPr preferRelativeResize="0"/>
          <p:nvPr/>
        </p:nvPicPr>
        <p:blipFill rotWithShape="1">
          <a:blip r:embed="rId5">
            <a:alphaModFix/>
          </a:blip>
          <a:srcRect l="6628" r="2693" b="7373"/>
          <a:stretch/>
        </p:blipFill>
        <p:spPr>
          <a:xfrm>
            <a:off x="9471749" y="145100"/>
            <a:ext cx="2624353" cy="2010723"/>
          </a:xfrm>
          <a:prstGeom prst="rect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93" name="Shape 193"/>
          <p:cNvPicPr preferRelativeResize="0"/>
          <p:nvPr/>
        </p:nvPicPr>
        <p:blipFill rotWithShape="1">
          <a:blip r:embed="rId6">
            <a:alphaModFix/>
          </a:blip>
          <a:srcRect l="22684"/>
          <a:stretch/>
        </p:blipFill>
        <p:spPr>
          <a:xfrm>
            <a:off x="9471750" y="2229912"/>
            <a:ext cx="2624348" cy="2257420"/>
          </a:xfrm>
          <a:prstGeom prst="rect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94" name="Shape 19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471750" y="4561425"/>
            <a:ext cx="2624345" cy="1744900"/>
          </a:xfrm>
          <a:prstGeom prst="rect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Shape 19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65479" y="175268"/>
            <a:ext cx="4600484" cy="650745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Shape 20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1619" y="176664"/>
            <a:ext cx="4600483" cy="6504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Shape 20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503137" y="234050"/>
            <a:ext cx="2594505" cy="1725070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2" name="Shape 20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503138" y="2218112"/>
            <a:ext cx="2594475" cy="1725080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3" name="Shape 20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503130" y="4202176"/>
            <a:ext cx="2594520" cy="1725070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04" name="Shape 204"/>
          <p:cNvSpPr txBox="1"/>
          <p:nvPr/>
        </p:nvSpPr>
        <p:spPr>
          <a:xfrm>
            <a:off x="9503175" y="5995850"/>
            <a:ext cx="2308200" cy="73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PDI As Bibliolimpiadas</a:t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(Curso 2015-2016)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Shape 209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9150" y="713550"/>
            <a:ext cx="3840900" cy="5430900"/>
          </a:xfrm>
          <a:prstGeom prst="rect">
            <a:avLst/>
          </a:prstGeom>
          <a:noFill/>
          <a:ln w="9525" cap="flat" cmpd="sng">
            <a:solidFill>
              <a:srgbClr val="F3F3F3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10" name="Shape 2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96825" y="712500"/>
            <a:ext cx="3840900" cy="543298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Shape 21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299249" y="712500"/>
            <a:ext cx="3840900" cy="5432978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Shape 212"/>
          <p:cNvSpPr txBox="1"/>
          <p:nvPr/>
        </p:nvSpPr>
        <p:spPr>
          <a:xfrm>
            <a:off x="0" y="0"/>
            <a:ext cx="41592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	           </a:t>
            </a: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PDI Descubrimentos e Inventos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		  </a:t>
            </a: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(Curso 2016-2017)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3" name="Shape 2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9150" y="713675"/>
            <a:ext cx="3840900" cy="5430648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Shape 214"/>
          <p:cNvSpPr txBox="1"/>
          <p:nvPr/>
        </p:nvSpPr>
        <p:spPr>
          <a:xfrm>
            <a:off x="9209625" y="6086075"/>
            <a:ext cx="2828100" cy="7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PDI Rescatando Culturas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(Curso 2017-2018)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Shape 21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49825" y="0"/>
            <a:ext cx="6858002" cy="6858002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Shape 220"/>
          <p:cNvSpPr txBox="1">
            <a:spLocks noGrp="1"/>
          </p:cNvSpPr>
          <p:nvPr>
            <p:ph type="title"/>
          </p:nvPr>
        </p:nvSpPr>
        <p:spPr>
          <a:xfrm>
            <a:off x="8044825" y="542275"/>
            <a:ext cx="3802500" cy="1920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Descubrimentos e </a:t>
            </a:r>
            <a:endParaRPr b="1"/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Inventos</a:t>
            </a:r>
            <a:endParaRPr b="1"/>
          </a:p>
        </p:txBody>
      </p:sp>
      <p:sp>
        <p:nvSpPr>
          <p:cNvPr id="222" name="Shape 222"/>
          <p:cNvSpPr txBox="1"/>
          <p:nvPr/>
        </p:nvSpPr>
        <p:spPr>
          <a:xfrm>
            <a:off x="9969875" y="6274250"/>
            <a:ext cx="1960800" cy="4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Curso 2016-2017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Shape 22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809750" y="0"/>
            <a:ext cx="8572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" name="Shape 232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t="3464" b="3659"/>
          <a:stretch/>
        </p:blipFill>
        <p:spPr>
          <a:xfrm>
            <a:off x="1809750" y="237650"/>
            <a:ext cx="8572499" cy="6369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Shape 23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t="3980" b="3666"/>
          <a:stretch/>
        </p:blipFill>
        <p:spPr>
          <a:xfrm>
            <a:off x="1809750" y="273300"/>
            <a:ext cx="8572499" cy="6333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Shape 24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37850" y="134500"/>
            <a:ext cx="9336326" cy="66031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Shape 24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t="3704" b="3888"/>
          <a:stretch/>
        </p:blipFill>
        <p:spPr>
          <a:xfrm>
            <a:off x="1809750" y="254000"/>
            <a:ext cx="8572500" cy="633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Shape 255"/>
          <p:cNvSpPr txBox="1">
            <a:spLocks noGrp="1"/>
          </p:cNvSpPr>
          <p:nvPr>
            <p:ph type="body" idx="1"/>
          </p:nvPr>
        </p:nvSpPr>
        <p:spPr>
          <a:xfrm>
            <a:off x="762000" y="762000"/>
            <a:ext cx="6096000" cy="1412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1300"/>
              </a:spcBef>
              <a:spcAft>
                <a:spcPts val="0"/>
              </a:spcAft>
              <a:buNone/>
            </a:pPr>
            <a:r>
              <a:rPr lang="en-US" sz="5400" b="1" dirty="0" err="1">
                <a:solidFill>
                  <a:srgbClr val="9900FF"/>
                </a:solidFill>
              </a:rPr>
              <a:t>Rescatando</a:t>
            </a:r>
            <a:r>
              <a:rPr lang="en-US" sz="5400" b="1" dirty="0">
                <a:solidFill>
                  <a:srgbClr val="9900FF"/>
                </a:solidFill>
              </a:rPr>
              <a:t> </a:t>
            </a:r>
            <a:r>
              <a:rPr lang="en-US" sz="5400" b="1" dirty="0" err="1">
                <a:solidFill>
                  <a:srgbClr val="9900FF"/>
                </a:solidFill>
              </a:rPr>
              <a:t>Culturas</a:t>
            </a:r>
            <a:endParaRPr sz="5400" b="1" dirty="0">
              <a:solidFill>
                <a:srgbClr val="9900FF"/>
              </a:solidFill>
            </a:endParaRPr>
          </a:p>
          <a:p>
            <a:pPr marL="0" lvl="0" indent="0">
              <a:spcBef>
                <a:spcPts val="1300"/>
              </a:spcBef>
              <a:spcAft>
                <a:spcPts val="0"/>
              </a:spcAft>
              <a:buNone/>
            </a:pPr>
            <a:endParaRPr sz="3600" dirty="0">
              <a:solidFill>
                <a:srgbClr val="9900FF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256" name="Shape 256"/>
          <p:cNvPicPr preferRelativeResize="0"/>
          <p:nvPr/>
        </p:nvPicPr>
        <p:blipFill rotWithShape="1">
          <a:blip r:embed="rId3">
            <a:alphaModFix/>
          </a:blip>
          <a:srcRect l="11417" t="2082" r="4258" b="1929"/>
          <a:stretch/>
        </p:blipFill>
        <p:spPr>
          <a:xfrm>
            <a:off x="7747750" y="137400"/>
            <a:ext cx="4337301" cy="6583200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Shape 257"/>
          <p:cNvSpPr txBox="1"/>
          <p:nvPr/>
        </p:nvSpPr>
        <p:spPr>
          <a:xfrm>
            <a:off x="1285650" y="2174700"/>
            <a:ext cx="5048700" cy="307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“A muller non nace para casar ou ser nai: nace para asumirse, realizarse, vivir plenamente.”</a:t>
            </a:r>
            <a:endParaRPr sz="36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marL="0" lvl="0" indent="0" rtl="0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36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</a:t>
            </a:r>
            <a:endParaRPr sz="36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8" name="Shape 258"/>
          <p:cNvSpPr txBox="1"/>
          <p:nvPr/>
        </p:nvSpPr>
        <p:spPr>
          <a:xfrm>
            <a:off x="3365725" y="5145450"/>
            <a:ext cx="2364600" cy="80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latin typeface="Calibri"/>
                <a:ea typeface="Calibri"/>
                <a:cs typeface="Calibri"/>
                <a:sym typeface="Calibri"/>
              </a:rPr>
              <a:t>Ken Bugul</a:t>
            </a:r>
            <a:endParaRPr sz="240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Calibri"/>
                <a:ea typeface="Calibri"/>
                <a:cs typeface="Calibri"/>
                <a:sym typeface="Calibri"/>
              </a:rPr>
              <a:t>Novelista senegalesa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Shape 259"/>
          <p:cNvSpPr txBox="1"/>
          <p:nvPr/>
        </p:nvSpPr>
        <p:spPr>
          <a:xfrm>
            <a:off x="9969875" y="6321775"/>
            <a:ext cx="2043900" cy="30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Debuxo de Sonia Omil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1DC"/>
        </a:soli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" name="Shape 26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599913" y="0"/>
            <a:ext cx="8992173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Shape 265"/>
          <p:cNvSpPr txBox="1"/>
          <p:nvPr/>
        </p:nvSpPr>
        <p:spPr>
          <a:xfrm>
            <a:off x="10706625" y="6155425"/>
            <a:ext cx="1378500" cy="64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latin typeface="Calibri"/>
                <a:ea typeface="Calibri"/>
                <a:cs typeface="Calibri"/>
                <a:sym typeface="Calibri"/>
              </a:rPr>
              <a:t>Curso 2017-2018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" name="Shape 27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t="11481" b="12778"/>
          <a:stretch/>
        </p:blipFill>
        <p:spPr>
          <a:xfrm>
            <a:off x="1809750" y="787400"/>
            <a:ext cx="8572500" cy="5194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Shape 27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92301" y="679319"/>
            <a:ext cx="3807398" cy="53277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Shape 27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92801" y="679319"/>
            <a:ext cx="3807398" cy="53277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Shape 2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91801" y="679319"/>
            <a:ext cx="3807398" cy="53277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/>
          <p:nvPr/>
        </p:nvSpPr>
        <p:spPr>
          <a:xfrm>
            <a:off x="609600" y="351362"/>
            <a:ext cx="6096000" cy="615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Natalia, recrutada aos 12 anos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Vivía na miña aldea coa miña nai e os meus irmáns e irmás. Un día, os soldados da RCD-Goma atacaron a nosa aldea. Presenciei como os soldados mataban a moitos dos meus familiares e violaban ás miñas dúas irmás e á miña nai. Estaba asustada e pensei que, se me alistaba no exército, estaría protexida. Quería defenderme. Unha vez no exército, aprendín a levar un fusil e fixen gardas nocturnas e diúrnas. Era horrible, porque eu só tiña 12 anos e os outros soldados me golpeaban a miúdo e me violaban durante a noite. Un día, un comandante quería converterme na súa esposa e tentei escapar. Capturáronme, azoutáronme e violáronme durante moitos días. Tiven un fillo cando só tiña 14 anos. Nin sequera sei quen é o seu pai. Volvín fuxir e, esta vez, conseguín escapar. Pero hoxe non teño onde ir nin comida para o bebé e temo volver a casa, porque fun soldado.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3" name="Shape 28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l="24667" t="8519" r="25851" b="5123"/>
          <a:stretch/>
        </p:blipFill>
        <p:spPr>
          <a:xfrm>
            <a:off x="7696200" y="361390"/>
            <a:ext cx="4394200" cy="61352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50B3"/>
        </a:solidFill>
        <a:effectLst/>
      </p:bgPr>
    </p:bg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Shape 288"/>
          <p:cNvPicPr preferRelativeResize="0"/>
          <p:nvPr/>
        </p:nvPicPr>
        <p:blipFill rotWithShape="1">
          <a:blip r:embed="rId3">
            <a:alphaModFix/>
          </a:blip>
          <a:srcRect r="990"/>
          <a:stretch/>
        </p:blipFill>
        <p:spPr>
          <a:xfrm>
            <a:off x="1246725" y="0"/>
            <a:ext cx="9602499" cy="6857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50B3"/>
        </a:solidFill>
        <a:effectLst/>
      </p:bgPr>
    </p:bg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3" name="Shape 29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r="1234"/>
          <a:stretch/>
        </p:blipFill>
        <p:spPr>
          <a:xfrm>
            <a:off x="1246725" y="0"/>
            <a:ext cx="9578726" cy="6857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Shape 298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2442" y="0"/>
            <a:ext cx="4572516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Shape 299">
            <a:hlinkClick r:id="rId3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0"/>
            <a:ext cx="4572516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Shape 305">
            <a:hlinkClick r:id="rId3"/>
          </p:cNvPr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1287028" y="11229"/>
            <a:ext cx="3474976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>
            <a:hlinkClick r:id="rId3"/>
            <a:extLst>
              <a:ext uri="{FF2B5EF4-FFF2-40B4-BE49-F238E27FC236}">
                <a16:creationId xmlns:a16="http://schemas.microsoft.com/office/drawing/2014/main" id="{1D195A1B-1746-416B-ADC8-DB0D7C063D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2759" y="7486"/>
            <a:ext cx="4855672" cy="6865487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3BAD315F-B8C0-4215-ACC5-F0527406C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989" y="0"/>
            <a:ext cx="4850376" cy="6858001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DFDA245F-09B1-4DEB-B5C9-887E2945E2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4636" y="0"/>
            <a:ext cx="48503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4144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1" name="Shape 311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3186" y="114488"/>
            <a:ext cx="5122427" cy="6629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12" name="Shape 31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18025" y="114500"/>
            <a:ext cx="3524431" cy="211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3" name="Shape 3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19895" y="2371659"/>
            <a:ext cx="3520701" cy="211467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4" name="Shape 3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518013" y="4628825"/>
            <a:ext cx="3524458" cy="211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5" name="Shape 31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9194850" y="323402"/>
            <a:ext cx="2828174" cy="1696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6" name="Shape 316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9194871" y="2381575"/>
            <a:ext cx="2793134" cy="2094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7" name="Shape 317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9194856" y="4628825"/>
            <a:ext cx="2769034" cy="2076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3" name="Shape 323"/>
          <p:cNvPicPr preferRelativeResize="0"/>
          <p:nvPr/>
        </p:nvPicPr>
        <p:blipFill rotWithShape="1">
          <a:blip r:embed="rId3">
            <a:alphaModFix/>
          </a:blip>
          <a:srcRect l="29251" t="5268" r="40287" b="54819"/>
          <a:stretch/>
        </p:blipFill>
        <p:spPr>
          <a:xfrm>
            <a:off x="9838050" y="152413"/>
            <a:ext cx="2191346" cy="2152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Shape 3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2400"/>
            <a:ext cx="1614275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Shape 3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66674" y="152413"/>
            <a:ext cx="1614275" cy="215288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Shape 3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380950" y="152400"/>
            <a:ext cx="1614275" cy="2152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Shape 32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995225" y="152413"/>
            <a:ext cx="1614275" cy="21528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Shape 32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609500" y="152388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Shape 32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223775" y="152413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Shape 330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52400" y="2305300"/>
            <a:ext cx="1614275" cy="215288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Shape 331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1766675" y="2305300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Shape 332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3380950" y="2305300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3" name="Shape 333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4995225" y="2305300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4" name="Shape 334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8223775" y="2305300"/>
            <a:ext cx="1614275" cy="2152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5" name="Shape 335"/>
          <p:cNvPicPr preferRelativeResize="0"/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152400" y="4458200"/>
            <a:ext cx="1614275" cy="21528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Shape 336"/>
          <p:cNvPicPr preferRelativeResize="0"/>
          <p:nvPr/>
        </p:nvPicPr>
        <p:blipFill>
          <a:blip r:embed="rId16">
            <a:alphaModFix/>
          </a:blip>
          <a:stretch>
            <a:fillRect/>
          </a:stretch>
        </p:blipFill>
        <p:spPr>
          <a:xfrm>
            <a:off x="1766675" y="4458200"/>
            <a:ext cx="1614275" cy="21528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Shape 337"/>
          <p:cNvPicPr preferRelativeResize="0"/>
          <p:nvPr/>
        </p:nvPicPr>
        <p:blipFill rotWithShape="1">
          <a:blip r:embed="rId17">
            <a:alphaModFix/>
          </a:blip>
          <a:srcRect t="16015" r="21222" b="5207"/>
          <a:stretch/>
        </p:blipFill>
        <p:spPr>
          <a:xfrm>
            <a:off x="8223775" y="4458175"/>
            <a:ext cx="1614275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Shape 338"/>
          <p:cNvPicPr preferRelativeResize="0"/>
          <p:nvPr/>
        </p:nvPicPr>
        <p:blipFill rotWithShape="1">
          <a:blip r:embed="rId18">
            <a:alphaModFix/>
          </a:blip>
          <a:srcRect t="18473" r="18473"/>
          <a:stretch/>
        </p:blipFill>
        <p:spPr>
          <a:xfrm>
            <a:off x="3380950" y="4458225"/>
            <a:ext cx="1614275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Shape 339"/>
          <p:cNvPicPr preferRelativeResize="0"/>
          <p:nvPr/>
        </p:nvPicPr>
        <p:blipFill rotWithShape="1">
          <a:blip r:embed="rId19">
            <a:alphaModFix/>
          </a:blip>
          <a:srcRect t="16597" r="16597"/>
          <a:stretch/>
        </p:blipFill>
        <p:spPr>
          <a:xfrm>
            <a:off x="4995225" y="4458200"/>
            <a:ext cx="1614275" cy="2152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0" name="Shape 340"/>
          <p:cNvPicPr preferRelativeResize="0"/>
          <p:nvPr/>
        </p:nvPicPr>
        <p:blipFill rotWithShape="1">
          <a:blip r:embed="rId20">
            <a:alphaModFix/>
          </a:blip>
          <a:srcRect t="12648" r="12648"/>
          <a:stretch/>
        </p:blipFill>
        <p:spPr>
          <a:xfrm>
            <a:off x="6609500" y="4458175"/>
            <a:ext cx="1614275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41" name="Shape 341"/>
          <p:cNvPicPr preferRelativeResize="0"/>
          <p:nvPr/>
        </p:nvPicPr>
        <p:blipFill rotWithShape="1">
          <a:blip r:embed="rId21">
            <a:alphaModFix/>
          </a:blip>
          <a:srcRect l="6384" t="31015"/>
          <a:stretch/>
        </p:blipFill>
        <p:spPr>
          <a:xfrm>
            <a:off x="9838050" y="2305300"/>
            <a:ext cx="2191349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42" name="Shape 342"/>
          <p:cNvPicPr preferRelativeResize="0"/>
          <p:nvPr/>
        </p:nvPicPr>
        <p:blipFill rotWithShape="1">
          <a:blip r:embed="rId22">
            <a:alphaModFix/>
          </a:blip>
          <a:srcRect l="8180" t="2383" r="4513" b="33021"/>
          <a:stretch/>
        </p:blipFill>
        <p:spPr>
          <a:xfrm>
            <a:off x="9838050" y="4458175"/>
            <a:ext cx="2191350" cy="2152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Shape 343"/>
          <p:cNvPicPr preferRelativeResize="0"/>
          <p:nvPr/>
        </p:nvPicPr>
        <p:blipFill rotWithShape="1">
          <a:blip r:embed="rId23">
            <a:alphaModFix/>
          </a:blip>
          <a:srcRect l="12719" t="7794" r="28287" b="32973"/>
          <a:stretch/>
        </p:blipFill>
        <p:spPr>
          <a:xfrm>
            <a:off x="6609500" y="2305300"/>
            <a:ext cx="1614275" cy="2152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727E552-EF0B-4360-91C5-2A3A6C72D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11017" y="300842"/>
            <a:ext cx="4428682" cy="6456218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es-ES" sz="3600" b="1" dirty="0" err="1">
                <a:solidFill>
                  <a:schemeClr val="lt1"/>
                </a:solidFill>
                <a:sym typeface="Arial"/>
              </a:rPr>
              <a:t>Obxectivo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 4: Educación de </a:t>
            </a:r>
            <a:r>
              <a:rPr lang="es-ES" sz="3600" b="1" dirty="0" err="1">
                <a:solidFill>
                  <a:schemeClr val="lt1"/>
                </a:solidFill>
                <a:sym typeface="Arial"/>
              </a:rPr>
              <a:t>calidade</a:t>
            </a:r>
            <a:endParaRPr lang="es-ES" sz="3600" b="1" dirty="0">
              <a:solidFill>
                <a:schemeClr val="lt1"/>
              </a:solidFill>
              <a:sym typeface="Arial"/>
            </a:endParaRPr>
          </a:p>
          <a:p>
            <a:r>
              <a:rPr lang="es-ES" dirty="0">
                <a:solidFill>
                  <a:schemeClr val="lt1"/>
                </a:solidFill>
                <a:sym typeface="Arial"/>
              </a:rPr>
              <a:t>“Garantir </a:t>
            </a:r>
            <a:r>
              <a:rPr lang="es-ES" dirty="0" err="1">
                <a:solidFill>
                  <a:schemeClr val="lt1"/>
                </a:solidFill>
                <a:sym typeface="Arial"/>
              </a:rPr>
              <a:t>unha</a:t>
            </a:r>
            <a:r>
              <a:rPr lang="es-ES" dirty="0">
                <a:solidFill>
                  <a:schemeClr val="lt1"/>
                </a:solidFill>
                <a:sym typeface="Arial"/>
              </a:rPr>
              <a:t> educación 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inclusiva</a:t>
            </a:r>
            <a:r>
              <a:rPr lang="es-ES" dirty="0">
                <a:solidFill>
                  <a:schemeClr val="lt1"/>
                </a:solidFill>
                <a:sym typeface="Arial"/>
              </a:rPr>
              <a:t>, 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equitativa</a:t>
            </a:r>
            <a:r>
              <a:rPr lang="es-ES" dirty="0">
                <a:solidFill>
                  <a:schemeClr val="lt1"/>
                </a:solidFill>
                <a:sym typeface="Arial"/>
              </a:rPr>
              <a:t> e de </a:t>
            </a:r>
            <a:r>
              <a:rPr lang="es-ES" sz="3600" b="1" dirty="0" err="1">
                <a:solidFill>
                  <a:schemeClr val="lt1"/>
                </a:solidFill>
                <a:sym typeface="Arial"/>
              </a:rPr>
              <a:t>calidade</a:t>
            </a:r>
            <a:r>
              <a:rPr lang="es-ES" dirty="0">
                <a:solidFill>
                  <a:schemeClr val="lt1"/>
                </a:solidFill>
                <a:sym typeface="Arial"/>
              </a:rPr>
              <a:t> e promover 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oportunidades de </a:t>
            </a:r>
            <a:r>
              <a:rPr lang="es-ES" sz="3600" b="1" dirty="0" err="1">
                <a:solidFill>
                  <a:schemeClr val="lt1"/>
                </a:solidFill>
                <a:sym typeface="Arial"/>
              </a:rPr>
              <a:t>aprendizaxe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 </a:t>
            </a:r>
            <a:r>
              <a:rPr lang="es-ES" dirty="0">
                <a:solidFill>
                  <a:schemeClr val="lt1"/>
                </a:solidFill>
                <a:sym typeface="Arial"/>
              </a:rPr>
              <a:t>durante toda a vida </a:t>
            </a:r>
            <a:r>
              <a:rPr lang="es-ES" sz="3600" b="1" dirty="0">
                <a:solidFill>
                  <a:schemeClr val="lt1"/>
                </a:solidFill>
                <a:sym typeface="Arial"/>
              </a:rPr>
              <a:t>para todos e todas</a:t>
            </a:r>
            <a:r>
              <a:rPr lang="es-ES" dirty="0">
                <a:solidFill>
                  <a:schemeClr val="lt1"/>
                </a:solidFill>
                <a:sym typeface="Arial"/>
              </a:rPr>
              <a:t>”.</a:t>
            </a:r>
          </a:p>
        </p:txBody>
      </p:sp>
      <p:sp>
        <p:nvSpPr>
          <p:cNvPr id="5" name="Título 4">
            <a:extLst>
              <a:ext uri="{FF2B5EF4-FFF2-40B4-BE49-F238E27FC236}">
                <a16:creationId xmlns:a16="http://schemas.microsoft.com/office/drawing/2014/main" id="{5D1E0737-3772-48CA-AB2D-9FB3E292B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970" y="607226"/>
            <a:ext cx="5891214" cy="1920240"/>
          </a:xfrm>
        </p:spPr>
        <p:txBody>
          <a:bodyPr/>
          <a:lstStyle/>
          <a:p>
            <a:r>
              <a:rPr lang="es-ES" sz="4800" b="1" dirty="0" err="1">
                <a:solidFill>
                  <a:srgbClr val="9900FF"/>
                </a:solidFill>
              </a:rPr>
              <a:t>Obxectivos</a:t>
            </a:r>
            <a:r>
              <a:rPr lang="es-ES" sz="4800" b="1" dirty="0">
                <a:solidFill>
                  <a:srgbClr val="9900FF"/>
                </a:solidFill>
              </a:rPr>
              <a:t> do </a:t>
            </a:r>
            <a:r>
              <a:rPr lang="es-ES" sz="4800" b="1" dirty="0" err="1">
                <a:solidFill>
                  <a:srgbClr val="9900FF"/>
                </a:solidFill>
              </a:rPr>
              <a:t>Desenvolvemento</a:t>
            </a:r>
            <a:r>
              <a:rPr lang="es-ES" sz="4800" b="1" dirty="0">
                <a:solidFill>
                  <a:srgbClr val="9900FF"/>
                </a:solidFill>
              </a:rPr>
              <a:t> </a:t>
            </a:r>
            <a:r>
              <a:rPr lang="es-ES" sz="4800" b="1" dirty="0" err="1">
                <a:solidFill>
                  <a:srgbClr val="9900FF"/>
                </a:solidFill>
              </a:rPr>
              <a:t>Sostible</a:t>
            </a:r>
            <a:endParaRPr lang="es-ES" sz="4800" b="1" dirty="0">
              <a:solidFill>
                <a:srgbClr val="9900FF"/>
              </a:solidFill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DAF1009E-576F-45E2-91B4-102299725B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970" y="2836490"/>
            <a:ext cx="5483955" cy="3314928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Shape 349"/>
          <p:cNvSpPr txBox="1"/>
          <p:nvPr/>
        </p:nvSpPr>
        <p:spPr>
          <a:xfrm>
            <a:off x="663039" y="1591294"/>
            <a:ext cx="10865922" cy="5023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lnSpc>
                <a:spcPct val="150000"/>
              </a:lnSpc>
              <a:spcAft>
                <a:spcPts val="1200"/>
              </a:spcAft>
            </a:pP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4.5  De aquí a 2030, 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eliminar as disparidades de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xénero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educación </a:t>
            </a: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 asegurar o acceso igualitario a todos os </a:t>
            </a:r>
            <a:r>
              <a:rPr lang="es-ES" sz="24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niveis</a:t>
            </a: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de </a:t>
            </a:r>
            <a:r>
              <a:rPr lang="es-ES" sz="24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ensino</a:t>
            </a: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 a formación profesional 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para as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persoas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vulnerables,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incluídas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as personas con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discapacidade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, os pobos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indíxenas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 os menores en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situacións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de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vulnerabilidade</a:t>
            </a: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</a:p>
          <a:p>
            <a:pPr lvl="0" algn="just">
              <a:lnSpc>
                <a:spcPct val="150000"/>
              </a:lnSpc>
            </a:pP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4.a Construir e 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adecuar as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instalacións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educativas que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teñan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en conta as necesidades dos menores e as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persoas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con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discapacidade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 as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diferenzas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de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xénero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, e que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ofrezan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entornos de </a:t>
            </a:r>
            <a:r>
              <a:rPr lang="es-ES" sz="2400" b="1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aprendizaxe</a:t>
            </a:r>
            <a:r>
              <a:rPr lang="es-ES" sz="24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seguros, non violentos, inclusivos e eficaces para todos e todas</a:t>
            </a:r>
            <a:r>
              <a:rPr lang="es-E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24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30DC1135-6A9F-49FA-88F8-DFB1EA9F9F41}"/>
              </a:ext>
            </a:extLst>
          </p:cNvPr>
          <p:cNvSpPr txBox="1"/>
          <p:nvPr/>
        </p:nvSpPr>
        <p:spPr>
          <a:xfrm>
            <a:off x="3323111" y="760297"/>
            <a:ext cx="55457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Metas do </a:t>
            </a:r>
            <a:r>
              <a:rPr lang="es-ES" sz="4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obxectivo</a:t>
            </a:r>
            <a:r>
              <a:rPr lang="es-ES" sz="4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10099080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Shape 349"/>
          <p:cNvSpPr txBox="1"/>
          <p:nvPr/>
        </p:nvSpPr>
        <p:spPr>
          <a:xfrm>
            <a:off x="1859699" y="1272130"/>
            <a:ext cx="9018097" cy="471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“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Ustedes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son la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voz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de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esas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personas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el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mundo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4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Esas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crueldades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tienen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que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parar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4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Para que no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haya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más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impunidades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tenemos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que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trabajar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800" dirty="0" err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unidos</a:t>
            </a:r>
            <a:r>
              <a:rPr lang="en-US" sz="4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”.</a:t>
            </a:r>
            <a:endParaRPr sz="4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0" name="Shape 350"/>
          <p:cNvSpPr txBox="1"/>
          <p:nvPr/>
        </p:nvSpPr>
        <p:spPr>
          <a:xfrm>
            <a:off x="7621896" y="5216766"/>
            <a:ext cx="3255900" cy="7728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Calibri"/>
                <a:ea typeface="Calibri"/>
                <a:cs typeface="Calibri"/>
                <a:sym typeface="Calibri"/>
              </a:rPr>
              <a:t>Sor Georgette </a:t>
            </a:r>
            <a:r>
              <a:rPr lang="en-US" sz="1800" dirty="0" err="1">
                <a:latin typeface="Calibri"/>
                <a:ea typeface="Calibri"/>
                <a:cs typeface="Calibri"/>
                <a:sym typeface="Calibri"/>
              </a:rPr>
              <a:t>Tshibang</a:t>
            </a:r>
            <a:endParaRPr lang="en-US" sz="1800" dirty="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latin typeface="Calibri"/>
                <a:ea typeface="Calibri"/>
                <a:cs typeface="Calibri"/>
                <a:sym typeface="Calibri"/>
              </a:rPr>
              <a:t>Coordinadora</a:t>
            </a:r>
            <a:r>
              <a:rPr lang="en-US" sz="1800" dirty="0">
                <a:latin typeface="Calibri"/>
                <a:ea typeface="Calibri"/>
                <a:cs typeface="Calibri"/>
                <a:sym typeface="Calibri"/>
              </a:rPr>
              <a:t> do Centro </a:t>
            </a:r>
            <a:r>
              <a:rPr lang="en-US" sz="1800" dirty="0" err="1">
                <a:latin typeface="Calibri"/>
                <a:ea typeface="Calibri"/>
                <a:cs typeface="Calibri"/>
                <a:sym typeface="Calibri"/>
              </a:rPr>
              <a:t>Tulizeni</a:t>
            </a:r>
            <a:endParaRPr sz="1800" dirty="0"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6803940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o">
  <a:themeElements>
    <a:clrScheme name="Violeta">
      <a:dk1>
        <a:srgbClr val="000000"/>
      </a:dk1>
      <a:lt1>
        <a:srgbClr val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</TotalTime>
  <Words>591</Words>
  <Application>Microsoft Office PowerPoint</Application>
  <PresentationFormat>Panorámica</PresentationFormat>
  <Paragraphs>122</Paragraphs>
  <Slides>37</Slides>
  <Notes>37</Notes>
  <HiddenSlides>0</HiddenSlides>
  <MMClips>0</MMClips>
  <ScaleCrop>false</ScaleCrop>
  <HeadingPairs>
    <vt:vector size="6" baseType="variant">
      <vt:variant>
        <vt:lpstr>Fuentes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37</vt:i4>
      </vt:variant>
    </vt:vector>
  </HeadingPairs>
  <TitlesOfParts>
    <vt:vector size="45" baseType="lpstr">
      <vt:lpstr>Wingdings</vt:lpstr>
      <vt:lpstr>Karla</vt:lpstr>
      <vt:lpstr>Arial</vt:lpstr>
      <vt:lpstr>Trebuchet MS</vt:lpstr>
      <vt:lpstr>Libre Baskerville</vt:lpstr>
      <vt:lpstr>Comic Sans MS</vt:lpstr>
      <vt:lpstr>Calibri</vt:lpstr>
      <vt:lpstr>Metropolitano</vt:lpstr>
      <vt:lpstr>Abrindo camiños     desde a biblioteca escolar cara a inclusión</vt:lpstr>
      <vt:lpstr>Que modelo de biblioteca queremos?</vt:lpstr>
      <vt:lpstr>Biblioteca 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Biblioteca dinámica</vt:lpstr>
      <vt:lpstr>A coeducación  desde a biblioteca escolar</vt:lpstr>
      <vt:lpstr>Presentación de PowerPoint</vt:lpstr>
      <vt:lpstr>Día Internacional  contra a  Violencia de  Xénero</vt:lpstr>
      <vt:lpstr>Presentación de PowerPoint</vt:lpstr>
      <vt:lpstr>Presentación de PowerPoint</vt:lpstr>
      <vt:lpstr>Presentación de PowerPoint</vt:lpstr>
      <vt:lpstr>Descubrimentos e  Inventos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Obxectivos do Desenvolvemento Sostible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biblioteca escolar como promotora  da coeducación</dc:title>
  <cp:lastModifiedBy>Pc</cp:lastModifiedBy>
  <cp:revision>28</cp:revision>
  <dcterms:modified xsi:type="dcterms:W3CDTF">2018-09-26T20:11:36Z</dcterms:modified>
</cp:coreProperties>
</file>