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2" r:id="rId8"/>
    <p:sldId id="264" r:id="rId9"/>
    <p:sldId id="269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7" r:id="rId18"/>
    <p:sldId id="276" r:id="rId19"/>
    <p:sldId id="265" r:id="rId20"/>
    <p:sldId id="266" r:id="rId2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6600"/>
    <a:srgbClr val="003300"/>
    <a:srgbClr val="660033"/>
    <a:srgbClr val="FFFF00"/>
    <a:srgbClr val="800080"/>
    <a:srgbClr val="A2912A"/>
    <a:srgbClr val="CCCC00"/>
    <a:srgbClr val="99CC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 sz="2400" dirty="0" smtClean="0"/>
              <a:t> DIVERSIDADE</a:t>
            </a:r>
            <a:r>
              <a:rPr lang="es-ES" sz="2400" baseline="0" dirty="0" smtClean="0"/>
              <a:t> </a:t>
            </a:r>
            <a:r>
              <a:rPr lang="es-ES" sz="2400" baseline="0" dirty="0"/>
              <a:t>DE ALUMNADO </a:t>
            </a:r>
            <a:r>
              <a:rPr lang="es-ES" sz="2400" baseline="0" dirty="0" smtClean="0"/>
              <a:t>POR CRITERIO DE  ORIXEN ESOLARIZADO NO </a:t>
            </a:r>
            <a:r>
              <a:rPr lang="es-ES" sz="2400" baseline="0" dirty="0"/>
              <a:t>CEIP DE VIÑAS E EEI "O BAO"</a:t>
            </a:r>
            <a:r>
              <a:rPr lang="es-ES" sz="2400" dirty="0"/>
              <a:t> </a:t>
            </a:r>
            <a:r>
              <a:rPr lang="es-ES" sz="2400" baseline="0" dirty="0"/>
              <a:t> </a:t>
            </a:r>
            <a:endParaRPr lang="es-ES" sz="2400" dirty="0"/>
          </a:p>
        </c:rich>
      </c:tx>
      <c:layout>
        <c:manualLayout>
          <c:xMode val="edge"/>
          <c:yMode val="edge"/>
          <c:x val="1.9925787924072482E-2"/>
          <c:y val="5.1308877560756631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56902622518610646"/>
          <c:w val="1"/>
          <c:h val="0.43097377481389354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explosion val="2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Lbls>
            <c:dLbl>
              <c:idx val="0"/>
              <c:layout>
                <c:manualLayout>
                  <c:x val="-0.10210579069401284"/>
                  <c:y val="-3.5199570588881984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r>
                      <a:rPr lang="en-US" sz="2400" dirty="0">
                        <a:solidFill>
                          <a:schemeClr val="bg1"/>
                        </a:solidFill>
                      </a:rPr>
                      <a:t>50%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r>
                      <a:rPr lang="en-US" sz="2400" dirty="0"/>
                      <a:t>14%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7.7237917757693036E-2"/>
                  <c:y val="-8.6848137207076279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>
                        <a:solidFill>
                          <a:schemeClr val="bg1"/>
                        </a:solidFill>
                      </a:rPr>
                      <a:t>4%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2101874616196467"/>
                  <c:y val="3.4839985250611084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>
                        <a:solidFill>
                          <a:schemeClr val="bg1"/>
                        </a:solidFill>
                      </a:rPr>
                      <a:t>32%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Hoja1!$A$2:$A$5</c:f>
              <c:strCache>
                <c:ptCount val="4"/>
                <c:pt idx="0">
                  <c:v>ALUMNADO XITANO</c:v>
                </c:pt>
                <c:pt idx="1">
                  <c:v>ALUMNADO PROCEDENTE DO EXTRANXEIRO (MARROQUÍ E SENEGALÉS)</c:v>
                </c:pt>
                <c:pt idx="2">
                  <c:v>ALUMNADO DE PAI OU NAI PROCEDENTE DO EXTRANXEIRO</c:v>
                </c:pt>
                <c:pt idx="3">
                  <c:v>RESTO DO ALUMNADO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47</c:v>
                </c:pt>
                <c:pt idx="1">
                  <c:v>13</c:v>
                </c:pt>
                <c:pt idx="2">
                  <c:v>4</c:v>
                </c:pt>
                <c:pt idx="3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olidFill>
          <a:srgbClr val="B13F9A">
            <a:lumMod val="20000"/>
            <a:lumOff val="80000"/>
          </a:srgbClr>
        </a:solidFill>
        <a:ln w="25360">
          <a:noFill/>
        </a:ln>
      </c:spPr>
    </c:plotArea>
    <c:legend>
      <c:legendPos val="t"/>
      <c:layout>
        <c:manualLayout>
          <c:xMode val="edge"/>
          <c:yMode val="edge"/>
          <c:x val="0"/>
          <c:y val="0.24033748739599656"/>
          <c:w val="1"/>
          <c:h val="0.33356448842087283"/>
        </c:manualLayout>
      </c:layout>
      <c:overlay val="0"/>
      <c:spPr>
        <a:solidFill>
          <a:srgbClr val="B13F9A">
            <a:lumMod val="20000"/>
            <a:lumOff val="80000"/>
          </a:srgbClr>
        </a:solidFill>
      </c:spPr>
      <c:txPr>
        <a:bodyPr/>
        <a:lstStyle/>
        <a:p>
          <a:pPr>
            <a:defRPr sz="1800"/>
          </a:pPr>
          <a:endParaRPr lang="es-E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 sz="2400" dirty="0" smtClean="0"/>
              <a:t>ALUMNADO </a:t>
            </a:r>
            <a:r>
              <a:rPr lang="es-ES" sz="2400" dirty="0"/>
              <a:t>REPETIDOR E QUE REPETIRÁ O PRÓXIMO CURSO</a:t>
            </a:r>
          </a:p>
          <a:p>
            <a:pPr>
              <a:defRPr/>
            </a:pPr>
            <a:endParaRPr lang="es-ES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40848286427770653"/>
          <c:w val="1"/>
          <c:h val="0.58000784003797556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explosion val="14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Lbls>
            <c:dLbl>
              <c:idx val="0"/>
              <c:layout>
                <c:manualLayout>
                  <c:x val="-0.11047604838400453"/>
                  <c:y val="-6.2723144398097105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r>
                      <a:rPr lang="en-US" sz="2400" dirty="0">
                        <a:solidFill>
                          <a:schemeClr val="bg1"/>
                        </a:solidFill>
                      </a:rPr>
                      <a:t>51%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7.1001452149367872E-2"/>
                  <c:y val="-0.1788843221965236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r>
                      <a:rPr lang="en-US" sz="2400" dirty="0">
                        <a:solidFill>
                          <a:schemeClr val="bg1"/>
                        </a:solidFill>
                      </a:rPr>
                      <a:t>11%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4049004387909697"/>
                  <c:y val="1.8974690943430527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r>
                      <a:rPr lang="en-US" sz="2400" dirty="0">
                        <a:solidFill>
                          <a:schemeClr val="bg1"/>
                        </a:solidFill>
                      </a:rPr>
                      <a:t>38%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Hoja1!$A$2:$A$4</c:f>
              <c:strCache>
                <c:ptCount val="3"/>
                <c:pt idx="0">
                  <c:v>ALUMNADO REPETIDOR</c:v>
                </c:pt>
                <c:pt idx="1">
                  <c:v>ALUMNADO QUE REPETIRA NO 2018/19</c:v>
                </c:pt>
                <c:pt idx="2">
                  <c:v>RESTO DO ALUMNADO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36</c:v>
                </c:pt>
                <c:pt idx="1">
                  <c:v>8</c:v>
                </c:pt>
                <c:pt idx="2">
                  <c:v>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gradFill flip="none" rotWithShape="1">
          <a:gsLst>
            <a:gs pos="0">
              <a:srgbClr val="B83D68">
                <a:tint val="66000"/>
                <a:satMod val="160000"/>
              </a:srgbClr>
            </a:gs>
            <a:gs pos="50000">
              <a:srgbClr val="B83D68">
                <a:tint val="44500"/>
                <a:satMod val="160000"/>
              </a:srgbClr>
            </a:gs>
            <a:gs pos="100000">
              <a:srgbClr val="B83D68">
                <a:tint val="23500"/>
                <a:satMod val="160000"/>
              </a:srgbClr>
            </a:gs>
          </a:gsLst>
          <a:lin ang="2700000" scaled="1"/>
          <a:tileRect/>
        </a:gradFill>
      </c:spPr>
    </c:plotArea>
    <c:legend>
      <c:legendPos val="t"/>
      <c:layout>
        <c:manualLayout>
          <c:xMode val="edge"/>
          <c:yMode val="edge"/>
          <c:x val="2.1457792791950805E-4"/>
          <c:y val="0.14743879467937906"/>
          <c:w val="0.99801005394680831"/>
          <c:h val="0.24953477391400955"/>
        </c:manualLayout>
      </c:layout>
      <c:overlay val="0"/>
      <c:spPr>
        <a:gradFill>
          <a:gsLst>
            <a:gs pos="0">
              <a:srgbClr val="B83D68">
                <a:tint val="66000"/>
                <a:satMod val="160000"/>
              </a:srgbClr>
            </a:gs>
            <a:gs pos="48000">
              <a:srgbClr val="B83D68">
                <a:tint val="44500"/>
                <a:satMod val="160000"/>
              </a:srgbClr>
            </a:gs>
            <a:gs pos="100000">
              <a:srgbClr val="B83D68">
                <a:tint val="23500"/>
                <a:satMod val="160000"/>
              </a:srgbClr>
            </a:gs>
          </a:gsLst>
          <a:lin ang="5400000" scaled="0"/>
        </a:gradFill>
      </c:spPr>
      <c:txPr>
        <a:bodyPr/>
        <a:lstStyle/>
        <a:p>
          <a:pPr>
            <a:defRPr sz="2400"/>
          </a:pPr>
          <a:endParaRPr lang="es-E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3200" dirty="0" smtClean="0"/>
              <a:t>APOIOS </a:t>
            </a:r>
            <a:r>
              <a:rPr lang="en-US" sz="3200" dirty="0"/>
              <a:t>AO ALUMNADO CON NEE</a:t>
            </a:r>
          </a:p>
        </c:rich>
      </c:tx>
      <c:layout>
        <c:manualLayout>
          <c:xMode val="edge"/>
          <c:yMode val="edge"/>
          <c:x val="0.18294374019604345"/>
          <c:y val="2.282426135658129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087233936290464"/>
          <c:y val="0.29409787801355403"/>
          <c:w val="0.53805795278608193"/>
          <c:h val="0.68998019827862267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Lbls>
            <c:dLbl>
              <c:idx val="0"/>
              <c:layout>
                <c:manualLayout>
                  <c:x val="-0.12289568488312716"/>
                  <c:y val="-9.635187593535359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>
                        <a:solidFill>
                          <a:schemeClr val="bg1"/>
                        </a:solidFill>
                      </a:rPr>
                      <a:t>70%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2063039122054736"/>
                  <c:y val="7.2656959684218092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>
                        <a:solidFill>
                          <a:schemeClr val="bg1"/>
                        </a:solidFill>
                      </a:rPr>
                      <a:t>30%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Hoja1!$A$2:$A$3</c:f>
              <c:strCache>
                <c:ptCount val="2"/>
                <c:pt idx="0">
                  <c:v>Alumnado que recibiu apoios dentro ou fora da aula</c:v>
                </c:pt>
                <c:pt idx="1">
                  <c:v>Resto de alumnado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62</c:v>
                </c:pt>
                <c:pt idx="1">
                  <c:v>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9.8991039731569086E-2"/>
          <c:y val="0.14262794330041764"/>
          <c:w val="0.79583461164865477"/>
          <c:h val="0.15049733036198595"/>
        </c:manualLayout>
      </c:layout>
      <c:overlay val="0"/>
      <c:txPr>
        <a:bodyPr/>
        <a:lstStyle/>
        <a:p>
          <a:pPr>
            <a:defRPr sz="2000"/>
          </a:pPr>
          <a:endParaRPr lang="es-ES"/>
        </a:p>
      </c:txPr>
    </c:legend>
    <c:plotVisOnly val="1"/>
    <c:dispBlanksAs val="gap"/>
    <c:showDLblsOverMax val="0"/>
  </c:chart>
  <c:spPr>
    <a:gradFill>
      <a:gsLst>
        <a:gs pos="0">
          <a:srgbClr val="FFEFD1"/>
        </a:gs>
        <a:gs pos="41000">
          <a:srgbClr val="F0EBD5"/>
        </a:gs>
        <a:gs pos="100000">
          <a:srgbClr val="D1C39F"/>
        </a:gs>
      </a:gsLst>
      <a:lin ang="5400000" scaled="0"/>
    </a:gradFill>
  </c:sp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7951-7D4F-4CE0-BE8A-7206441BE0A6}" type="datetimeFigureOut">
              <a:rPr lang="es-ES" smtClean="0"/>
              <a:t>26/09/2018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9361-8412-47E3-86A2-A7E019CD56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7951-7D4F-4CE0-BE8A-7206441BE0A6}" type="datetimeFigureOut">
              <a:rPr lang="es-ES" smtClean="0"/>
              <a:t>26/09/2018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9361-8412-47E3-86A2-A7E019CD56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7951-7D4F-4CE0-BE8A-7206441BE0A6}" type="datetimeFigureOut">
              <a:rPr lang="es-ES" smtClean="0"/>
              <a:t>26/09/2018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9361-8412-47E3-86A2-A7E019CD56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7951-7D4F-4CE0-BE8A-7206441BE0A6}" type="datetimeFigureOut">
              <a:rPr lang="es-ES" smtClean="0"/>
              <a:t>26/09/2018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9361-8412-47E3-86A2-A7E019CD56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7951-7D4F-4CE0-BE8A-7206441BE0A6}" type="datetimeFigureOut">
              <a:rPr lang="es-ES" smtClean="0"/>
              <a:t>26/09/2018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9361-8412-47E3-86A2-A7E019CD56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7951-7D4F-4CE0-BE8A-7206441BE0A6}" type="datetimeFigureOut">
              <a:rPr lang="es-ES" smtClean="0"/>
              <a:t>26/09/2018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9361-8412-47E3-86A2-A7E019CD56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7951-7D4F-4CE0-BE8A-7206441BE0A6}" type="datetimeFigureOut">
              <a:rPr lang="es-ES" smtClean="0"/>
              <a:t>26/09/2018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9361-8412-47E3-86A2-A7E019CD56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7951-7D4F-4CE0-BE8A-7206441BE0A6}" type="datetimeFigureOut">
              <a:rPr lang="es-ES" smtClean="0"/>
              <a:t>26/09/2018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9361-8412-47E3-86A2-A7E019CD56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7951-7D4F-4CE0-BE8A-7206441BE0A6}" type="datetimeFigureOut">
              <a:rPr lang="es-ES" smtClean="0"/>
              <a:t>26/09/2018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9361-8412-47E3-86A2-A7E019CD56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7951-7D4F-4CE0-BE8A-7206441BE0A6}" type="datetimeFigureOut">
              <a:rPr lang="es-ES" smtClean="0"/>
              <a:t>26/09/2018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9361-8412-47E3-86A2-A7E019CD56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47951-7D4F-4CE0-BE8A-7206441BE0A6}" type="datetimeFigureOut">
              <a:rPr lang="es-ES" smtClean="0"/>
              <a:t>26/09/2018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9361-8412-47E3-86A2-A7E019CD563F}" type="slidenum">
              <a:rPr lang="es-ES" smtClean="0"/>
              <a:t>‹Nº›</a:t>
            </a:fld>
            <a:endParaRPr lang="es-ES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3D47951-7D4F-4CE0-BE8A-7206441BE0A6}" type="datetimeFigureOut">
              <a:rPr lang="es-ES" smtClean="0"/>
              <a:t>26/09/2018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1349361-8412-47E3-86A2-A7E019CD563F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977406" y="5589240"/>
            <a:ext cx="7117180" cy="861420"/>
          </a:xfrm>
        </p:spPr>
        <p:txBody>
          <a:bodyPr>
            <a:noAutofit/>
          </a:bodyPr>
          <a:lstStyle/>
          <a:p>
            <a:pPr algn="ctr"/>
            <a:r>
              <a:rPr lang="es-ES" sz="2400" dirty="0" smtClean="0">
                <a:latin typeface="Arial Rounded MT Bold" panose="020F0704030504030204" pitchFamily="34" charset="0"/>
              </a:rPr>
              <a:t>CEIP DE VIÑAS E EEI DO VAO</a:t>
            </a:r>
          </a:p>
          <a:p>
            <a:pPr algn="ctr"/>
            <a:r>
              <a:rPr lang="es-ES" sz="2400" dirty="0" smtClean="0">
                <a:latin typeface="Arial Rounded MT Bold" panose="020F0704030504030204" pitchFamily="34" charset="0"/>
              </a:rPr>
              <a:t>A NOSA EXPERIENCIA</a:t>
            </a:r>
            <a:endParaRPr lang="es-ES" sz="2400" dirty="0">
              <a:latin typeface="Arial Rounded MT Bold" panose="020F0704030504030204" pitchFamily="34" charset="0"/>
            </a:endParaRPr>
          </a:p>
        </p:txBody>
      </p:sp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4" y="332656"/>
            <a:ext cx="6768752" cy="504056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482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Educación inclusiva\2. Cohesió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776864" cy="694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491880" y="2420888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/>
              <a:t>Dinámicas de cohesión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214234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100"/>
            <a:ext cx="9144000" cy="690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483768" y="1556792"/>
            <a:ext cx="46805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 smtClean="0">
                <a:solidFill>
                  <a:schemeClr val="bg1"/>
                </a:solidFill>
              </a:rPr>
              <a:t>TRABALLO </a:t>
            </a:r>
          </a:p>
          <a:p>
            <a:pPr algn="ctr"/>
            <a:r>
              <a:rPr lang="es-ES" sz="5400" dirty="0" smtClean="0">
                <a:solidFill>
                  <a:schemeClr val="bg1"/>
                </a:solidFill>
              </a:rPr>
              <a:t>EN </a:t>
            </a:r>
          </a:p>
          <a:p>
            <a:pPr algn="ctr"/>
            <a:r>
              <a:rPr lang="es-ES" sz="5400" dirty="0" smtClean="0">
                <a:solidFill>
                  <a:schemeClr val="bg1"/>
                </a:solidFill>
              </a:rPr>
              <a:t>EQUIPO</a:t>
            </a:r>
            <a:endParaRPr lang="es-E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68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064" y="-23845"/>
            <a:ext cx="9396536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771800" y="2060848"/>
            <a:ext cx="45365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 smtClean="0">
                <a:solidFill>
                  <a:srgbClr val="FFFF00"/>
                </a:solidFill>
              </a:rPr>
              <a:t>RADIO ESCOLAR</a:t>
            </a:r>
            <a:endParaRPr lang="es-ES" sz="6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6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059"/>
            <a:ext cx="9143999" cy="755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59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" y="188640"/>
            <a:ext cx="9124506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635896" y="4653136"/>
            <a:ext cx="5328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dirty="0" smtClean="0">
                <a:solidFill>
                  <a:srgbClr val="003300"/>
                </a:solidFill>
              </a:rPr>
              <a:t>EXPOSICIÓNS ORAIS</a:t>
            </a:r>
            <a:endParaRPr lang="es-ES" sz="4800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27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88" y="24052"/>
            <a:ext cx="9436475" cy="707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04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Educación inclusiva\9. Experiment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40" y="56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691680" y="188640"/>
            <a:ext cx="6276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 smtClean="0">
                <a:solidFill>
                  <a:srgbClr val="FF0000"/>
                </a:solidFill>
              </a:rPr>
              <a:t>EXPERIMENTOS</a:t>
            </a:r>
            <a:endParaRPr lang="es-E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10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Gorro de cocinero - 57 c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4" descr="Gorro de cocinero - 57 c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46" name="Picture 6" descr="Resultado de imagen de gorro de che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632"/>
            <a:ext cx="9276257" cy="419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0" y="4290701"/>
            <a:ext cx="88924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0" dirty="0" err="1" smtClean="0"/>
              <a:t>Obradoiros</a:t>
            </a:r>
            <a:r>
              <a:rPr lang="es-ES" sz="8000" dirty="0" smtClean="0"/>
              <a:t> de </a:t>
            </a:r>
            <a:r>
              <a:rPr lang="es-ES" sz="8000" dirty="0" err="1" smtClean="0"/>
              <a:t>cociña</a:t>
            </a:r>
            <a:endParaRPr lang="es-ES" sz="8000" dirty="0"/>
          </a:p>
        </p:txBody>
      </p:sp>
    </p:spTree>
    <p:extLst>
      <p:ext uri="{BB962C8B-B14F-4D97-AF65-F5344CB8AC3E}">
        <p14:creationId xmlns:p14="http://schemas.microsoft.com/office/powerpoint/2010/main" val="297475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ado de imagen de maria garcia esper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r="15022"/>
          <a:stretch/>
        </p:blipFill>
        <p:spPr bwMode="auto">
          <a:xfrm>
            <a:off x="0" y="-1"/>
            <a:ext cx="5061845" cy="731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sultado de imagen de maria garcia espe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37" y="0"/>
            <a:ext cx="4278475" cy="731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23528" y="4653136"/>
            <a:ext cx="849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>
                <a:solidFill>
                  <a:schemeClr val="bg1"/>
                </a:solidFill>
              </a:rPr>
              <a:t>“¡Qué lectura más hermosa! Un abrazo grande desde México. María García Esperón”</a:t>
            </a:r>
            <a:endParaRPr lang="es-E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61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-108520" y="30413"/>
            <a:ext cx="9252520" cy="674136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436096" y="404664"/>
            <a:ext cx="3600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FFFF00"/>
                </a:solidFill>
              </a:rPr>
              <a:t>“La educación es lo que queda, cuando has olvidado lo que aprendiste en la escuela”</a:t>
            </a:r>
            <a:endParaRPr lang="es-E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30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latin typeface="Arial Rounded MT Bold" panose="020F0704030504030204" pitchFamily="34" charset="0"/>
              </a:rPr>
              <a:t>O NOSO ALUMNADO:</a:t>
            </a:r>
            <a:endParaRPr lang="es-ES" dirty="0">
              <a:latin typeface="Arial Rounded MT Bold" panose="020F070403050403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09443" y="1807361"/>
            <a:ext cx="7955045" cy="11175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200" b="1" dirty="0">
                <a:latin typeface="Comic Sans MS" panose="030F0702030302020204" pitchFamily="66" charset="0"/>
              </a:rPr>
              <a:t> </a:t>
            </a:r>
            <a:r>
              <a:rPr lang="es-ES" sz="3200" b="1" dirty="0" smtClean="0">
                <a:latin typeface="Comic Sans MS" panose="030F0702030302020204" pitchFamily="66" charset="0"/>
              </a:rPr>
              <a:t> NENOS E NENAS DE 3 A 12 ANOS</a:t>
            </a:r>
            <a:endParaRPr lang="es-ES" sz="3200" b="1" dirty="0">
              <a:latin typeface="Comic Sans MS" panose="030F0702030302020204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554204" y="3113985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COLECTIVO XITANO DO VAO</a:t>
            </a:r>
            <a:endParaRPr lang="es-ES" sz="24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3923928" y="4267308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MARROQUÍS </a:t>
            </a:r>
            <a:endParaRPr lang="es-ES" sz="24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539552" y="4221088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SENEGALESES</a:t>
            </a:r>
            <a:endParaRPr lang="es-ES" sz="24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1547664" y="4981818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TEA</a:t>
            </a:r>
            <a:endParaRPr lang="es-ES" sz="24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7020272" y="3854187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TDAH</a:t>
            </a:r>
            <a:endParaRPr lang="es-ES" sz="24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3923928" y="5589240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POR ETIQUETAR…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24526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1520" y="476672"/>
            <a:ext cx="878497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6600" dirty="0" smtClean="0">
              <a:solidFill>
                <a:srgbClr val="660033"/>
              </a:solidFill>
              <a:latin typeface="Brush Script MT" panose="03060802040406070304" pitchFamily="66" charset="0"/>
            </a:endParaRPr>
          </a:p>
          <a:p>
            <a:pPr algn="ctr"/>
            <a:r>
              <a:rPr lang="es-ES" sz="8800" dirty="0" smtClean="0">
                <a:solidFill>
                  <a:srgbClr val="660033"/>
                </a:solidFill>
                <a:latin typeface="Brush Script MT" panose="03060802040406070304" pitchFamily="66" charset="0"/>
              </a:rPr>
              <a:t>El único fracaso consiste en no intentarlo</a:t>
            </a:r>
          </a:p>
          <a:p>
            <a:endParaRPr lang="es-ES" sz="4800" dirty="0" smtClean="0"/>
          </a:p>
          <a:p>
            <a:endParaRPr lang="es-ES" sz="4800" dirty="0"/>
          </a:p>
          <a:p>
            <a:pPr algn="ctr"/>
            <a:r>
              <a:rPr lang="es-ES" sz="400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GRACIAS POR SU ANTENCIÓN</a:t>
            </a:r>
            <a:endParaRPr lang="es-ES" sz="40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68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97067318"/>
              </p:ext>
            </p:extLst>
          </p:nvPr>
        </p:nvGraphicFramePr>
        <p:xfrm>
          <a:off x="539552" y="-171400"/>
          <a:ext cx="7704137" cy="6885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8130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9404734"/>
              </p:ext>
            </p:extLst>
          </p:nvPr>
        </p:nvGraphicFramePr>
        <p:xfrm>
          <a:off x="683568" y="332656"/>
          <a:ext cx="8136904" cy="6336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4778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1187624" y="222876"/>
            <a:ext cx="7056784" cy="662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1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9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9552484"/>
              </p:ext>
            </p:extLst>
          </p:nvPr>
        </p:nvGraphicFramePr>
        <p:xfrm>
          <a:off x="827584" y="404664"/>
          <a:ext cx="7848872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6471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2" name="Picture 1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69888"/>
            <a:ext cx="9108504" cy="3971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73 CuadroTexto"/>
          <p:cNvSpPr txBox="1"/>
          <p:nvPr/>
        </p:nvSpPr>
        <p:spPr>
          <a:xfrm>
            <a:off x="35496" y="171106"/>
            <a:ext cx="95770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dirty="0" smtClean="0">
                <a:latin typeface="Britannic Bold" panose="020B0903060703020204" pitchFamily="34" charset="0"/>
              </a:rPr>
              <a:t>APOIOS DE PROFESORADO CON DISPONIBILIDADE HORARIA</a:t>
            </a:r>
            <a:endParaRPr lang="es-ES" sz="2600" dirty="0">
              <a:latin typeface="Britannic Bold" panose="020B0903060703020204" pitchFamily="34" charset="0"/>
            </a:endParaRPr>
          </a:p>
        </p:txBody>
      </p:sp>
      <p:pic>
        <p:nvPicPr>
          <p:cNvPr id="3183" name="Picture 1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6"/>
          <a:stretch/>
        </p:blipFill>
        <p:spPr bwMode="auto">
          <a:xfrm>
            <a:off x="0" y="4496188"/>
            <a:ext cx="9004983" cy="2189060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9000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3727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sultado de imagen de benjamin frankli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8" cy="69127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CuadroTexto"/>
          <p:cNvSpPr txBox="1"/>
          <p:nvPr/>
        </p:nvSpPr>
        <p:spPr>
          <a:xfrm>
            <a:off x="-71715" y="4149505"/>
            <a:ext cx="650064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rgbClr val="FFFF00"/>
                </a:solidFill>
              </a:rPr>
              <a:t>“Dime y lo olvido, enséñame y lo recuerdo, involúcrame y lo aprendo”</a:t>
            </a:r>
          </a:p>
          <a:p>
            <a:pPr algn="ctr"/>
            <a:endParaRPr lang="es-ES" sz="3200" i="1" dirty="0" smtClean="0">
              <a:solidFill>
                <a:srgbClr val="FFFF00"/>
              </a:solidFill>
            </a:endParaRPr>
          </a:p>
          <a:p>
            <a:pPr algn="ctr"/>
            <a:r>
              <a:rPr lang="es-ES" sz="3200" i="1" dirty="0" err="1" smtClean="0">
                <a:solidFill>
                  <a:srgbClr val="FFFF00"/>
                </a:solidFill>
              </a:rPr>
              <a:t>Benjamin</a:t>
            </a:r>
            <a:r>
              <a:rPr lang="es-ES" sz="3200" i="1" dirty="0" smtClean="0">
                <a:solidFill>
                  <a:srgbClr val="FFFF00"/>
                </a:solidFill>
              </a:rPr>
              <a:t> Franklin</a:t>
            </a:r>
            <a:endParaRPr lang="es-ES" sz="32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3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59695" y="1124744"/>
            <a:ext cx="81369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err="1" smtClean="0">
                <a:solidFill>
                  <a:schemeClr val="accent2">
                    <a:lumMod val="50000"/>
                  </a:schemeClr>
                </a:solidFill>
                <a:latin typeface="Gill Sans Ultra Bold" panose="020B0A02020104020203" pitchFamily="34" charset="0"/>
              </a:rPr>
              <a:t>Obradoiros</a:t>
            </a:r>
            <a:r>
              <a:rPr lang="es-ES" sz="7200" dirty="0" smtClean="0">
                <a:solidFill>
                  <a:schemeClr val="accent2">
                    <a:lumMod val="50000"/>
                  </a:schemeClr>
                </a:solidFill>
                <a:latin typeface="Gill Sans Ultra Bold" panose="020B0A02020104020203" pitchFamily="34" charset="0"/>
              </a:rPr>
              <a:t> de estimulación da </a:t>
            </a:r>
            <a:r>
              <a:rPr lang="es-ES" sz="7200" dirty="0" err="1" smtClean="0">
                <a:solidFill>
                  <a:schemeClr val="accent2">
                    <a:lumMod val="50000"/>
                  </a:schemeClr>
                </a:solidFill>
                <a:latin typeface="Gill Sans Ultra Bold" panose="020B0A02020104020203" pitchFamily="34" charset="0"/>
              </a:rPr>
              <a:t>linguaxe</a:t>
            </a:r>
            <a:endParaRPr lang="es-ES" sz="7200" dirty="0">
              <a:solidFill>
                <a:schemeClr val="accent2">
                  <a:lumMod val="50000"/>
                </a:schemeClr>
              </a:solidFill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69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Opulento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TM02455596[[fn=Primavera]]</Template>
  <TotalTime>489</TotalTime>
  <Words>172</Words>
  <Application>Microsoft Office PowerPoint</Application>
  <PresentationFormat>Presentación en pantalla (4:3)</PresentationFormat>
  <Paragraphs>42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Spring</vt:lpstr>
      <vt:lpstr>Presentación de PowerPoint</vt:lpstr>
      <vt:lpstr>O NOSO ALUMNADO: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ELENA</dc:creator>
  <cp:lastModifiedBy>Profesorado</cp:lastModifiedBy>
  <cp:revision>26</cp:revision>
  <dcterms:created xsi:type="dcterms:W3CDTF">2018-09-11T17:06:34Z</dcterms:created>
  <dcterms:modified xsi:type="dcterms:W3CDTF">2018-09-26T18:55:01Z</dcterms:modified>
</cp:coreProperties>
</file>