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312" r:id="rId3"/>
    <p:sldId id="260" r:id="rId4"/>
    <p:sldId id="274" r:id="rId5"/>
    <p:sldId id="261" r:id="rId6"/>
    <p:sldId id="262" r:id="rId7"/>
    <p:sldId id="278" r:id="rId8"/>
    <p:sldId id="263" r:id="rId9"/>
    <p:sldId id="283" r:id="rId10"/>
    <p:sldId id="284" r:id="rId11"/>
    <p:sldId id="285" r:id="rId12"/>
    <p:sldId id="293" r:id="rId13"/>
    <p:sldId id="294" r:id="rId14"/>
    <p:sldId id="295" r:id="rId15"/>
    <p:sldId id="292" r:id="rId16"/>
    <p:sldId id="291" r:id="rId17"/>
    <p:sldId id="296" r:id="rId18"/>
    <p:sldId id="275" r:id="rId19"/>
    <p:sldId id="290" r:id="rId20"/>
    <p:sldId id="276" r:id="rId21"/>
    <p:sldId id="268" r:id="rId22"/>
    <p:sldId id="266" r:id="rId23"/>
    <p:sldId id="267" r:id="rId24"/>
    <p:sldId id="277" r:id="rId25"/>
    <p:sldId id="289" r:id="rId26"/>
    <p:sldId id="286" r:id="rId27"/>
    <p:sldId id="300" r:id="rId28"/>
    <p:sldId id="299" r:id="rId29"/>
    <p:sldId id="305" r:id="rId30"/>
    <p:sldId id="306" r:id="rId31"/>
    <p:sldId id="307" r:id="rId32"/>
    <p:sldId id="301" r:id="rId33"/>
    <p:sldId id="304" r:id="rId34"/>
    <p:sldId id="258" r:id="rId35"/>
    <p:sldId id="264" r:id="rId36"/>
    <p:sldId id="288" r:id="rId37"/>
    <p:sldId id="265" r:id="rId38"/>
    <p:sldId id="282" r:id="rId39"/>
    <p:sldId id="269" r:id="rId40"/>
    <p:sldId id="297" r:id="rId41"/>
    <p:sldId id="298" r:id="rId42"/>
    <p:sldId id="287" r:id="rId43"/>
    <p:sldId id="302" r:id="rId44"/>
    <p:sldId id="303" r:id="rId45"/>
    <p:sldId id="308" r:id="rId46"/>
    <p:sldId id="270" r:id="rId47"/>
    <p:sldId id="281" r:id="rId48"/>
    <p:sldId id="280" r:id="rId49"/>
    <p:sldId id="272" r:id="rId50"/>
    <p:sldId id="271" r:id="rId51"/>
    <p:sldId id="273" r:id="rId52"/>
    <p:sldId id="279" r:id="rId53"/>
    <p:sldId id="311" r:id="rId54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26/09/2018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26/09/2018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26/09/2018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26/09/2018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26/09/2018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26/09/2018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26/09/2018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26/09/2018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26/09/2018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26/09/2018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26/09/2018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/>
              <a:pPr/>
              <a:t>26/09/2018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oceipcoironenimaxes.blogspot.com/" TargetMode="External"/><Relationship Id="rId2" Type="http://schemas.openxmlformats.org/officeDocument/2006/relationships/hyperlink" Target="http://www.edu.xunta.gal/centros/ceipcoirondena/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twitter.com/CeipCoiron" TargetMode="External"/><Relationship Id="rId4" Type="http://schemas.openxmlformats.org/officeDocument/2006/relationships/hyperlink" Target="https://hortacoiron.blogspot.com/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solidFill>
                  <a:schemeClr val="bg1"/>
                </a:solidFill>
                <a:latin typeface="Berlin Sans FB Demi" pitchFamily="34" charset="0"/>
              </a:rPr>
              <a:t>O PATIO QUE QUEREMOS</a:t>
            </a:r>
            <a:endParaRPr lang="es-ES" dirty="0">
              <a:solidFill>
                <a:schemeClr val="bg1"/>
              </a:solidFill>
              <a:latin typeface="Berlin Sans FB Demi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528" y="1600201"/>
            <a:ext cx="8568952" cy="1828800"/>
          </a:xfrm>
        </p:spPr>
        <p:txBody>
          <a:bodyPr/>
          <a:lstStyle/>
          <a:p>
            <a:pPr algn="ctr">
              <a:buNone/>
            </a:pPr>
            <a:r>
              <a:rPr lang="es-ES_tradnl" dirty="0" smtClean="0">
                <a:latin typeface="Cooper Black" pitchFamily="18" charset="0"/>
              </a:rPr>
              <a:t>ESTRATEXIAS PARA UNHA ESCOLA INCLUSIVA E A ATENCIÓN Á DIVERSIDADE</a:t>
            </a:r>
            <a:endParaRPr lang="es-ES" dirty="0">
              <a:latin typeface="Cooper Black" pitchFamily="18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2699792" y="3789040"/>
            <a:ext cx="59884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b="1" dirty="0" smtClean="0">
                <a:solidFill>
                  <a:schemeClr val="bg1"/>
                </a:solidFill>
              </a:rPr>
              <a:t>IES A XUNQUEIRA, 26 DE SETEMBRO DO 2018</a:t>
            </a:r>
            <a:endParaRPr lang="es-ES" sz="2400" b="1" dirty="0">
              <a:solidFill>
                <a:schemeClr val="bg1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691680" y="5085184"/>
            <a:ext cx="73003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 smtClean="0">
                <a:latin typeface="Comic Sans MS" pitchFamily="66" charset="0"/>
              </a:rPr>
              <a:t>CUCA DA SILVA, DIRECTORA DO CEIP COIRÓN DENA</a:t>
            </a:r>
            <a:endParaRPr lang="es-ES" sz="2000" b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050" name="Picture 2" descr="C:\Users\cuca\Desktop\Nueva carpeta\www.kizoa.com_P12800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320000" cy="32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1" name="Picture 3" descr="C:\Users\cuca\Desktop\Nueva carpeta\www.kizoa.com_P12800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3628634"/>
            <a:ext cx="4320000" cy="32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2" name="Picture 4" descr="C:\Users\cuca\Desktop\Nueva carpeta\www.kizoa.com_IMG_20171120_113942_resized_20171120_0352093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24000" y="3618000"/>
            <a:ext cx="4320000" cy="32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3" name="Picture 5" descr="C:\Users\cuca\Desktop\Nueva carpeta\www.kizoa.com_0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30688" y="-1"/>
            <a:ext cx="4320000" cy="315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6 CuadroTexto"/>
          <p:cNvSpPr txBox="1"/>
          <p:nvPr/>
        </p:nvSpPr>
        <p:spPr>
          <a:xfrm>
            <a:off x="683568" y="3140968"/>
            <a:ext cx="806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 smtClean="0">
                <a:solidFill>
                  <a:schemeClr val="bg1"/>
                </a:solidFill>
              </a:rPr>
              <a:t>TRABALLANDO NA HORTA E NOS VIVEIROS</a:t>
            </a:r>
            <a:endParaRPr lang="es-ES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6516216" cy="1143000"/>
          </a:xfrm>
        </p:spPr>
        <p:txBody>
          <a:bodyPr>
            <a:normAutofit/>
          </a:bodyPr>
          <a:lstStyle/>
          <a:p>
            <a:r>
              <a:rPr lang="es-ES_tradnl" b="1" dirty="0" smtClean="0">
                <a:solidFill>
                  <a:schemeClr val="bg1"/>
                </a:solidFill>
              </a:rPr>
              <a:t>REPENSANDO O PATIO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7170" name="Picture 2" descr="C:\Users\cuca\Desktop\Nueva carpeta\www.kizoa.com_IMG_94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980728"/>
            <a:ext cx="7956376" cy="53083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6491"/>
            <a:ext cx="8388424" cy="6841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5" y="0"/>
            <a:ext cx="73319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0"/>
            <a:ext cx="856410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8932484" cy="638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4784"/>
            <a:ext cx="9144000" cy="4819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7368" y="0"/>
            <a:ext cx="9167723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143000"/>
          </a:xfrm>
        </p:spPr>
        <p:txBody>
          <a:bodyPr>
            <a:normAutofit/>
          </a:bodyPr>
          <a:lstStyle/>
          <a:p>
            <a:r>
              <a:rPr lang="es-ES_tradnl" sz="3200" b="1" dirty="0" smtClean="0">
                <a:solidFill>
                  <a:schemeClr val="bg1"/>
                </a:solidFill>
                <a:latin typeface="Berlin Sans FB" pitchFamily="34" charset="0"/>
              </a:rPr>
              <a:t> FASE DE DESEÑO FINAL</a:t>
            </a:r>
            <a:endParaRPr lang="es-ES" sz="3200" b="1" dirty="0">
              <a:solidFill>
                <a:schemeClr val="bg1"/>
              </a:solidFill>
              <a:latin typeface="Berlin Sans FB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400600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gl-ES" dirty="0" smtClean="0"/>
              <a:t>Cada clase fixo unha posta en común das conclusións sobre como debía ser o patio que queremos.</a:t>
            </a:r>
          </a:p>
          <a:p>
            <a:pPr lvl="0"/>
            <a:r>
              <a:rPr lang="gl-ES" dirty="0" smtClean="0"/>
              <a:t>Realizouse unha </a:t>
            </a:r>
            <a:r>
              <a:rPr lang="gl-ES" dirty="0" err="1" smtClean="0"/>
              <a:t>asamblea</a:t>
            </a:r>
            <a:r>
              <a:rPr lang="gl-ES" dirty="0" smtClean="0"/>
              <a:t> xeral á que asistiu un representante de cada clase para explicar as conclusións ás que se chegaron en cada aula.</a:t>
            </a:r>
          </a:p>
          <a:p>
            <a:pPr lvl="0"/>
            <a:r>
              <a:rPr lang="gl-ES" dirty="0" smtClean="0"/>
              <a:t>Chegouse a unha serie de acordos xerais sobre: xogos imprescindibles do patio, tipos de chan, zonas verdes, zonas de reunión, pistas de </a:t>
            </a:r>
            <a:r>
              <a:rPr lang="gl-ES" dirty="0" err="1" smtClean="0"/>
              <a:t>balóns…</a:t>
            </a:r>
            <a:endParaRPr lang="gl-ES" dirty="0" smtClean="0"/>
          </a:p>
          <a:p>
            <a:pPr lvl="0"/>
            <a:r>
              <a:rPr lang="gl-ES" dirty="0" smtClean="0"/>
              <a:t>Con todo isto fíxose un documento onde se recolleron todas estas conclusións e unha proposta de reparto de espazos.</a:t>
            </a:r>
          </a:p>
          <a:p>
            <a:pPr lvl="0"/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r>
              <a:rPr lang="es-ES_tradnl" b="1" dirty="0" smtClean="0">
                <a:solidFill>
                  <a:schemeClr val="bg1"/>
                </a:solidFill>
              </a:rPr>
              <a:t>ASAMBLEA COS REPRESENTANTES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764704"/>
            <a:ext cx="5394400" cy="35962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2271" t="11769" r="17798" b="11863"/>
          <a:stretch>
            <a:fillRect/>
          </a:stretch>
        </p:blipFill>
        <p:spPr bwMode="auto">
          <a:xfrm>
            <a:off x="5262288" y="4077073"/>
            <a:ext cx="3881712" cy="27809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73691"/>
            <a:ext cx="4176464" cy="27843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_tradnl" b="1" dirty="0" smtClean="0">
                <a:solidFill>
                  <a:schemeClr val="bg1"/>
                </a:solidFill>
              </a:rPr>
              <a:t>FAI ALGO MÁIS DE DOUS ANOS EMPEZAMOS ESTA AVENTURA…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_tradnl" dirty="0" smtClean="0"/>
              <a:t>I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528" y="274638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es-ES_tradnl" dirty="0" smtClean="0">
                <a:solidFill>
                  <a:schemeClr val="bg1"/>
                </a:solidFill>
                <a:latin typeface="Berlin Sans FB Demi" pitchFamily="34" charset="0"/>
              </a:rPr>
              <a:t>FASE DE PROCURA DA FINANCIACIÓN</a:t>
            </a:r>
            <a:endParaRPr lang="es-ES" dirty="0">
              <a:solidFill>
                <a:schemeClr val="bg1"/>
              </a:solidFill>
              <a:latin typeface="Berlin Sans FB Demi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256584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gl-ES" dirty="0" smtClean="0"/>
              <a:t>Pediuse colaboración á Xefatura Territorial e ao Concello. </a:t>
            </a:r>
          </a:p>
          <a:p>
            <a:pPr lvl="0"/>
            <a:r>
              <a:rPr lang="gl-ES" dirty="0" smtClean="0"/>
              <a:t>Fixéronse cartas para os comerciantes da zona.</a:t>
            </a:r>
          </a:p>
          <a:p>
            <a:pPr lvl="0"/>
            <a:r>
              <a:rPr lang="gl-ES" dirty="0" smtClean="0"/>
              <a:t>Explicáronlle o proxecto cun </a:t>
            </a:r>
            <a:r>
              <a:rPr lang="gl-ES" dirty="0" err="1" smtClean="0"/>
              <a:t>ppt</a:t>
            </a:r>
            <a:r>
              <a:rPr lang="gl-ES" dirty="0" smtClean="0"/>
              <a:t> ao Concello e a ANPA</a:t>
            </a:r>
          </a:p>
          <a:p>
            <a:pPr lvl="0"/>
            <a:r>
              <a:rPr lang="gl-ES" dirty="0" err="1" smtClean="0"/>
              <a:t>Mercadillo</a:t>
            </a:r>
            <a:r>
              <a:rPr lang="gl-ES" dirty="0" smtClean="0"/>
              <a:t> ecolóxico ( os produtos fixéronse no centro), venta de lotería, rifa dunha cesta do Entroido e rastro fin de curso.</a:t>
            </a:r>
          </a:p>
          <a:p>
            <a:pPr lvl="0"/>
            <a:r>
              <a:rPr lang="gl-ES" dirty="0" smtClean="0"/>
              <a:t>Colaboración das familias e da ANPA na venta de lotería de Nadal e a rifa do Entroido, a cesta doazón de comercio local e ANPA.</a:t>
            </a:r>
          </a:p>
          <a:p>
            <a:pPr lvl="0"/>
            <a:r>
              <a:rPr lang="gl-ES" dirty="0" smtClean="0"/>
              <a:t>Contratos programa: Mellora da Convivencia no centro, Competencias lingüísticas e Competencias matemáticas. </a:t>
            </a:r>
          </a:p>
          <a:p>
            <a:pPr lvl="0"/>
            <a:r>
              <a:rPr lang="gl-ES" dirty="0" smtClean="0"/>
              <a:t>Os cartos obtidos co primeiro premio do Festival </a:t>
            </a:r>
            <a:r>
              <a:rPr lang="gl-ES" dirty="0" err="1" smtClean="0"/>
              <a:t>Ouff</a:t>
            </a:r>
            <a:r>
              <a:rPr lang="gl-ES" dirty="0" smtClean="0"/>
              <a:t> Escola de Ourense polo vídeo clip “Quero un patio novo”.</a:t>
            </a:r>
          </a:p>
          <a:p>
            <a:pPr lvl="0"/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cuca\Desktop\Nueva carpeta\www.kizoa.com_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07774" cy="314096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148" name="Picture 4" descr="C:\Users\cuca\Desktop\Nueva carpeta\www.kizoa.com_040.JPG"/>
          <p:cNvPicPr>
            <a:picLocks noChangeAspect="1" noChangeArrowheads="1"/>
          </p:cNvPicPr>
          <p:nvPr/>
        </p:nvPicPr>
        <p:blipFill>
          <a:blip r:embed="rId3" cstate="print"/>
          <a:srcRect t="5589"/>
          <a:stretch>
            <a:fillRect/>
          </a:stretch>
        </p:blipFill>
        <p:spPr bwMode="auto">
          <a:xfrm>
            <a:off x="4546781" y="3789040"/>
            <a:ext cx="4777267" cy="300919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149" name="Picture 5" descr="C:\Users\cuca\Desktop\Nueva carpeta\www.kizoa.com_058.JPG"/>
          <p:cNvPicPr>
            <a:picLocks noChangeAspect="1" noChangeArrowheads="1"/>
          </p:cNvPicPr>
          <p:nvPr/>
        </p:nvPicPr>
        <p:blipFill>
          <a:blip r:embed="rId4" cstate="print"/>
          <a:srcRect t="5717" b="4259"/>
          <a:stretch>
            <a:fillRect/>
          </a:stretch>
        </p:blipFill>
        <p:spPr bwMode="auto">
          <a:xfrm>
            <a:off x="6240808" y="0"/>
            <a:ext cx="2381211" cy="321297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9" name="Picture 6" descr="C:\Users\cuca\Desktop\Nueva carpeta\www.kizoa.com_IMG_20170615_130831_resized_20170615_083711217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3789040"/>
            <a:ext cx="4091947" cy="306896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2852936"/>
            <a:ext cx="9144000" cy="1143000"/>
          </a:xfrm>
        </p:spPr>
        <p:txBody>
          <a:bodyPr>
            <a:normAutofit/>
          </a:bodyPr>
          <a:lstStyle/>
          <a:p>
            <a:r>
              <a:rPr lang="es-ES_tradnl" sz="3200" b="1" dirty="0" smtClean="0">
                <a:solidFill>
                  <a:schemeClr val="bg1"/>
                </a:solidFill>
              </a:rPr>
              <a:t>OBRADOIROS PARA CREAR PRODUCTOS ECOLÓXICOS</a:t>
            </a:r>
            <a:endParaRPr lang="es-ES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 dirty="0" smtClean="0"/>
          </a:p>
          <a:p>
            <a:endParaRPr lang="es-ES" dirty="0"/>
          </a:p>
        </p:txBody>
      </p:sp>
      <p:pic>
        <p:nvPicPr>
          <p:cNvPr id="4098" name="Picture 2" descr="C:\Users\cuca\Desktop\Nueva carpeta\descarga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4139952" cy="33569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9" name="Picture 3" descr="C:\Users\cuca\Desktop\Nueva carpeta\descarg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30429"/>
            <a:ext cx="4204055" cy="26109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 descr="C:\Users\cuca\Desktop\Nueva carpeta\rastrillo-remodela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7700" y="0"/>
            <a:ext cx="4546308" cy="33569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1" name="Picture 5" descr="C:\Users\cuca\Desktop\Nueva carpeta\www.kizoa._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955203"/>
            <a:ext cx="4175984" cy="27861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7 CuadroTexto"/>
          <p:cNvSpPr txBox="1"/>
          <p:nvPr/>
        </p:nvSpPr>
        <p:spPr>
          <a:xfrm>
            <a:off x="0" y="3356992"/>
            <a:ext cx="8964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 smtClean="0">
                <a:solidFill>
                  <a:schemeClr val="bg1"/>
                </a:solidFill>
              </a:rPr>
              <a:t>MERCADILLO DE NADAL E RASTRILLO FIN DE CURSO</a:t>
            </a:r>
            <a:endParaRPr lang="es-ES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cuca\Desktop\Nueva carpeta\IMG-20171024-WA0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4475989" cy="33569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3" name="Picture 3" descr="C:\Users\cuca\Desktop\Nueva carpeta\unnamed-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3160" y="3645024"/>
            <a:ext cx="4530840" cy="30243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5 CuadroTexto"/>
          <p:cNvSpPr txBox="1"/>
          <p:nvPr/>
        </p:nvSpPr>
        <p:spPr>
          <a:xfrm>
            <a:off x="5111552" y="260648"/>
            <a:ext cx="40324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smtClean="0">
                <a:solidFill>
                  <a:schemeClr val="bg1"/>
                </a:solidFill>
              </a:rPr>
              <a:t>RECOLLENDO O PREMIO NO FESTIVAL INTERNACIONAL DE CINE DE OURENSE</a:t>
            </a:r>
            <a:endParaRPr lang="es-ES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 smtClean="0">
                <a:solidFill>
                  <a:schemeClr val="bg1"/>
                </a:solidFill>
                <a:latin typeface="Berlin Sans FB Demi" pitchFamily="34" charset="0"/>
              </a:rPr>
              <a:t>FASE DE EXECUCIÓN DAS OBRAS</a:t>
            </a:r>
            <a:endParaRPr lang="es-ES" dirty="0">
              <a:solidFill>
                <a:schemeClr val="bg1"/>
              </a:solidFill>
              <a:latin typeface="Berlin Sans FB Demi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68760"/>
            <a:ext cx="8686800" cy="5400600"/>
          </a:xfrm>
        </p:spPr>
        <p:txBody>
          <a:bodyPr>
            <a:normAutofit/>
          </a:bodyPr>
          <a:lstStyle/>
          <a:p>
            <a:pPr lvl="0">
              <a:buNone/>
            </a:pPr>
            <a:r>
              <a:rPr lang="gl-ES" dirty="0" smtClean="0"/>
              <a:t>Estamos nese intre:</a:t>
            </a:r>
          </a:p>
          <a:p>
            <a:pPr lvl="0"/>
            <a:r>
              <a:rPr lang="gl-ES" dirty="0" smtClean="0"/>
              <a:t>Xa temos a horta ecolóxica coa que seguiremos traballando, este curso incorporaremos un invernadoiro.</a:t>
            </a:r>
          </a:p>
          <a:p>
            <a:pPr lvl="0"/>
            <a:r>
              <a:rPr lang="gl-ES" dirty="0" smtClean="0"/>
              <a:t>Montamos a comezo do curso pasado un </a:t>
            </a:r>
            <a:r>
              <a:rPr lang="gl-ES" dirty="0" err="1" smtClean="0"/>
              <a:t>rocódromo</a:t>
            </a:r>
            <a:r>
              <a:rPr lang="gl-ES" dirty="0" smtClean="0"/>
              <a:t> con chan </a:t>
            </a:r>
            <a:r>
              <a:rPr lang="gl-ES" dirty="0" err="1" smtClean="0"/>
              <a:t>amortiguante</a:t>
            </a:r>
            <a:r>
              <a:rPr lang="gl-ES" dirty="0" smtClean="0"/>
              <a:t>.</a:t>
            </a:r>
          </a:p>
          <a:p>
            <a:pPr lvl="0"/>
            <a:r>
              <a:rPr lang="gl-ES" dirty="0" smtClean="0"/>
              <a:t>Este curso rematouse a instalación dunha gran estrutura de xogos psicomotrices.</a:t>
            </a:r>
          </a:p>
          <a:p>
            <a:pPr lvl="0">
              <a:buNone/>
            </a:pP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1"/>
            <a:ext cx="7772400" cy="908720"/>
          </a:xfrm>
        </p:spPr>
        <p:txBody>
          <a:bodyPr/>
          <a:lstStyle/>
          <a:p>
            <a:r>
              <a:rPr lang="es-ES_tradnl" b="1" dirty="0" smtClean="0">
                <a:solidFill>
                  <a:schemeClr val="bg1"/>
                </a:solidFill>
              </a:rPr>
              <a:t>ROCÓDROMO HORIZONTAL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67544" y="1196752"/>
            <a:ext cx="8136904" cy="5256584"/>
          </a:xfrm>
        </p:spPr>
        <p:txBody>
          <a:bodyPr/>
          <a:lstStyle/>
          <a:p>
            <a:endParaRPr lang="es-ES" dirty="0"/>
          </a:p>
        </p:txBody>
      </p:sp>
      <p:pic>
        <p:nvPicPr>
          <p:cNvPr id="1027" name="Picture 3" descr="C:\Users\cuca\Desktop\CFR PONTEVEDRA\DSC_0008.JPG"/>
          <p:cNvPicPr>
            <a:picLocks noChangeAspect="1" noChangeArrowheads="1"/>
          </p:cNvPicPr>
          <p:nvPr/>
        </p:nvPicPr>
        <p:blipFill>
          <a:blip r:embed="rId2" cstate="print"/>
          <a:srcRect l="11178" r="9574"/>
          <a:stretch>
            <a:fillRect/>
          </a:stretch>
        </p:blipFill>
        <p:spPr bwMode="auto">
          <a:xfrm>
            <a:off x="3779912" y="3050577"/>
            <a:ext cx="5364088" cy="380742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6" name="Picture 2" descr="C:\Users\cuca\Desktop\CFR PONTEVEDRA\DSC_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908720"/>
            <a:ext cx="5168574" cy="290732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b="1" dirty="0" smtClean="0">
                <a:solidFill>
                  <a:schemeClr val="bg1"/>
                </a:solidFill>
              </a:rPr>
              <a:t>ESTRUTURA DE XOGO MÚLTIPLE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693" t="30226" r="17798" b="8602"/>
          <a:stretch>
            <a:fillRect/>
          </a:stretch>
        </p:blipFill>
        <p:spPr bwMode="auto">
          <a:xfrm>
            <a:off x="0" y="1700808"/>
            <a:ext cx="9144000" cy="4951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074" name="Picture 2" descr="C:\Users\cuca\Desktop\CFR PONTEVEDRA\otra perpectiva de la zona de instalació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2050" name="Picture 2" descr="C:\Users\cuca\Desktop\CFR PONTEVEDRA\IMG-20180912-WA0000.jpg"/>
          <p:cNvPicPr>
            <a:picLocks noChangeAspect="1" noChangeArrowheads="1"/>
          </p:cNvPicPr>
          <p:nvPr/>
        </p:nvPicPr>
        <p:blipFill>
          <a:blip r:embed="rId2" cstate="print"/>
          <a:srcRect t="23611"/>
          <a:stretch>
            <a:fillRect/>
          </a:stretch>
        </p:blipFill>
        <p:spPr bwMode="auto">
          <a:xfrm>
            <a:off x="0" y="0"/>
            <a:ext cx="5868144" cy="33619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C:\Users\cuca\Desktop\CFR PONTEVEDRA\IMG-20180912-WA0001.jpg"/>
          <p:cNvPicPr>
            <a:picLocks noChangeAspect="1" noChangeArrowheads="1"/>
          </p:cNvPicPr>
          <p:nvPr/>
        </p:nvPicPr>
        <p:blipFill>
          <a:blip r:embed="rId3" cstate="print"/>
          <a:srcRect t="21534"/>
          <a:stretch>
            <a:fillRect/>
          </a:stretch>
        </p:blipFill>
        <p:spPr bwMode="auto">
          <a:xfrm>
            <a:off x="3347864" y="3474386"/>
            <a:ext cx="5796136" cy="34109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Users\cuca\Downloads\42989825030_d3d89ef0df_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1" y="0"/>
            <a:ext cx="9180512" cy="68853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332656"/>
            <a:ext cx="6707088" cy="1143000"/>
          </a:xfrm>
        </p:spPr>
        <p:txBody>
          <a:bodyPr/>
          <a:lstStyle/>
          <a:p>
            <a:r>
              <a:rPr lang="es-ES_tradnl" dirty="0" smtClean="0">
                <a:solidFill>
                  <a:schemeClr val="bg1"/>
                </a:solidFill>
                <a:latin typeface="Berlin Sans FB Demi" pitchFamily="34" charset="0"/>
              </a:rPr>
              <a:t>PRECEDENTES</a:t>
            </a:r>
            <a:endParaRPr lang="es-ES" dirty="0">
              <a:solidFill>
                <a:schemeClr val="bg1"/>
              </a:solidFill>
              <a:latin typeface="Berlin Sans FB Demi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 fontScale="77500" lnSpcReduction="20000"/>
          </a:bodyPr>
          <a:lstStyle/>
          <a:p>
            <a:r>
              <a:rPr lang="es-ES_tradnl" dirty="0" smtClean="0"/>
              <a:t>Toda a </a:t>
            </a:r>
            <a:r>
              <a:rPr lang="es-ES_tradnl" dirty="0" err="1" smtClean="0"/>
              <a:t>comunidade</a:t>
            </a:r>
            <a:r>
              <a:rPr lang="es-ES_tradnl" dirty="0" smtClean="0"/>
              <a:t> </a:t>
            </a:r>
            <a:r>
              <a:rPr lang="es-ES_tradnl" dirty="0" err="1" smtClean="0"/>
              <a:t>comentabamos</a:t>
            </a:r>
            <a:r>
              <a:rPr lang="es-ES_tradnl" dirty="0" smtClean="0"/>
              <a:t> que non nos gustaba o patio que tiñamos.</a:t>
            </a:r>
          </a:p>
          <a:p>
            <a:r>
              <a:rPr lang="es-ES_tradnl" dirty="0" smtClean="0"/>
              <a:t>O </a:t>
            </a:r>
            <a:r>
              <a:rPr lang="es-ES_tradnl" dirty="0" err="1" smtClean="0"/>
              <a:t>rei</a:t>
            </a:r>
            <a:r>
              <a:rPr lang="es-ES_tradnl" dirty="0" smtClean="0"/>
              <a:t> do patio por excelencia era o balón.</a:t>
            </a:r>
          </a:p>
          <a:p>
            <a:r>
              <a:rPr lang="es-ES_tradnl" dirty="0" smtClean="0"/>
              <a:t>Case toda a superficie do patio estaba ocupada </a:t>
            </a:r>
            <a:r>
              <a:rPr lang="es-ES_tradnl" dirty="0" err="1" smtClean="0"/>
              <a:t>polas</a:t>
            </a:r>
            <a:r>
              <a:rPr lang="es-ES_tradnl" dirty="0" smtClean="0"/>
              <a:t> pistas para </a:t>
            </a:r>
            <a:r>
              <a:rPr lang="es-ES_tradnl" dirty="0" err="1" smtClean="0"/>
              <a:t>xogar</a:t>
            </a:r>
            <a:r>
              <a:rPr lang="es-ES_tradnl" dirty="0" smtClean="0"/>
              <a:t> </a:t>
            </a:r>
            <a:r>
              <a:rPr lang="es-ES_tradnl" dirty="0" err="1" smtClean="0"/>
              <a:t>cos</a:t>
            </a:r>
            <a:r>
              <a:rPr lang="es-ES_tradnl" dirty="0" smtClean="0"/>
              <a:t> </a:t>
            </a:r>
            <a:r>
              <a:rPr lang="es-ES_tradnl" dirty="0" err="1" smtClean="0"/>
              <a:t>balóns</a:t>
            </a:r>
            <a:r>
              <a:rPr lang="es-ES_tradnl" dirty="0" smtClean="0"/>
              <a:t>.</a:t>
            </a:r>
          </a:p>
          <a:p>
            <a:r>
              <a:rPr lang="es-ES_tradnl" dirty="0" smtClean="0"/>
              <a:t>Tiñamos alumnado que non </a:t>
            </a:r>
            <a:r>
              <a:rPr lang="es-ES_tradnl" dirty="0" err="1" smtClean="0"/>
              <a:t>xogaba</a:t>
            </a:r>
            <a:r>
              <a:rPr lang="es-ES_tradnl" dirty="0" smtClean="0"/>
              <a:t> a nada no recreo, deambulaban </a:t>
            </a:r>
            <a:r>
              <a:rPr lang="es-ES_tradnl" dirty="0" err="1" smtClean="0"/>
              <a:t>ou</a:t>
            </a:r>
            <a:r>
              <a:rPr lang="es-ES_tradnl" dirty="0" smtClean="0"/>
              <a:t> ben </a:t>
            </a:r>
            <a:r>
              <a:rPr lang="es-ES_tradnl" dirty="0" err="1" smtClean="0"/>
              <a:t>sentábanse</a:t>
            </a:r>
            <a:r>
              <a:rPr lang="es-ES_tradnl" dirty="0" smtClean="0"/>
              <a:t> </a:t>
            </a:r>
            <a:r>
              <a:rPr lang="es-ES_tradnl" dirty="0" err="1" smtClean="0"/>
              <a:t>nun</a:t>
            </a:r>
            <a:r>
              <a:rPr lang="es-ES_tradnl" dirty="0" smtClean="0"/>
              <a:t> </a:t>
            </a:r>
            <a:r>
              <a:rPr lang="es-ES_tradnl" dirty="0" err="1" smtClean="0"/>
              <a:t>curruncho</a:t>
            </a:r>
            <a:r>
              <a:rPr lang="es-ES_tradnl" dirty="0" smtClean="0"/>
              <a:t> </a:t>
            </a:r>
            <a:r>
              <a:rPr lang="es-ES_tradnl" dirty="0" err="1" smtClean="0"/>
              <a:t>sen</a:t>
            </a:r>
            <a:r>
              <a:rPr lang="es-ES_tradnl" dirty="0" smtClean="0"/>
              <a:t> </a:t>
            </a:r>
            <a:r>
              <a:rPr lang="es-ES_tradnl" dirty="0" err="1" smtClean="0"/>
              <a:t>facer</a:t>
            </a:r>
            <a:r>
              <a:rPr lang="es-ES_tradnl" dirty="0" smtClean="0"/>
              <a:t> nada.</a:t>
            </a:r>
          </a:p>
          <a:p>
            <a:r>
              <a:rPr lang="es-ES_tradnl" dirty="0" smtClean="0"/>
              <a:t>Había </a:t>
            </a:r>
            <a:r>
              <a:rPr lang="es-ES_tradnl" dirty="0" err="1" smtClean="0"/>
              <a:t>nenos</a:t>
            </a:r>
            <a:r>
              <a:rPr lang="es-ES_tradnl" dirty="0" smtClean="0"/>
              <a:t>/as que se </a:t>
            </a:r>
            <a:r>
              <a:rPr lang="es-ES_tradnl" dirty="0" err="1" smtClean="0"/>
              <a:t>refuxiaban</a:t>
            </a:r>
            <a:r>
              <a:rPr lang="es-ES_tradnl" dirty="0" smtClean="0"/>
              <a:t> </a:t>
            </a:r>
            <a:r>
              <a:rPr lang="es-ES_tradnl" dirty="0" err="1" smtClean="0"/>
              <a:t>na</a:t>
            </a:r>
            <a:r>
              <a:rPr lang="es-ES_tradnl" dirty="0" smtClean="0"/>
              <a:t> biblioteca.</a:t>
            </a:r>
          </a:p>
          <a:p>
            <a:r>
              <a:rPr lang="es-ES_tradnl" dirty="0" err="1" smtClean="0"/>
              <a:t>Moitos</a:t>
            </a:r>
            <a:r>
              <a:rPr lang="es-ES_tradnl" dirty="0" smtClean="0"/>
              <a:t> </a:t>
            </a:r>
            <a:r>
              <a:rPr lang="es-ES_tradnl" dirty="0" err="1" smtClean="0"/>
              <a:t>pequenos</a:t>
            </a:r>
            <a:r>
              <a:rPr lang="es-ES_tradnl" dirty="0" smtClean="0"/>
              <a:t> conflictos por temas das pistas </a:t>
            </a:r>
            <a:r>
              <a:rPr lang="es-ES_tradnl" dirty="0" err="1" smtClean="0"/>
              <a:t>ou</a:t>
            </a:r>
            <a:r>
              <a:rPr lang="es-ES_tradnl" dirty="0" smtClean="0"/>
              <a:t> </a:t>
            </a:r>
            <a:r>
              <a:rPr lang="es-ES_tradnl" dirty="0" err="1" smtClean="0"/>
              <a:t>balóns</a:t>
            </a:r>
            <a:endParaRPr lang="es-ES_tradnl" dirty="0" smtClean="0"/>
          </a:p>
          <a:p>
            <a:r>
              <a:rPr lang="es-ES_tradnl" dirty="0" smtClean="0"/>
              <a:t> Un patio </a:t>
            </a:r>
            <a:r>
              <a:rPr lang="es-ES_tradnl" dirty="0" err="1" smtClean="0"/>
              <a:t>cheo</a:t>
            </a:r>
            <a:r>
              <a:rPr lang="es-ES_tradnl" dirty="0" smtClean="0"/>
              <a:t> de asfalto e </a:t>
            </a:r>
            <a:r>
              <a:rPr lang="es-ES_tradnl" dirty="0" err="1" smtClean="0"/>
              <a:t>sen</a:t>
            </a:r>
            <a:r>
              <a:rPr lang="es-ES_tradnl" dirty="0" smtClean="0"/>
              <a:t> </a:t>
            </a:r>
            <a:r>
              <a:rPr lang="es-ES_tradnl" dirty="0" err="1" smtClean="0"/>
              <a:t>espazos</a:t>
            </a:r>
            <a:r>
              <a:rPr lang="es-ES_tradnl" dirty="0" smtClean="0"/>
              <a:t> verdes.</a:t>
            </a:r>
          </a:p>
          <a:p>
            <a:pPr>
              <a:buNone/>
            </a:pPr>
            <a:r>
              <a:rPr lang="es-ES_tradnl" dirty="0" smtClean="0"/>
              <a:t>UN PATIO PARA NADA INCLUSIVO , NADA ATRACTIVO, NIN LÚDICO, NIN EDUCATIVO</a:t>
            </a:r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cuca\Downloads\30930180448_bdcd8534d8_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122" name="Picture 2" descr="C:\Users\cuca\Downloads\44751492762_c72e933807_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1999" y="0"/>
            <a:ext cx="4572001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4" name="Picture 4" descr="C:\Users\cuca\Downloads\44801014231_103e8504e5_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4615" y="3356992"/>
            <a:ext cx="4635897" cy="34769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5" name="Picture 5" descr="C:\Users\cuca\Downloads\29864694627_7ecb976e98_z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008" y="0"/>
            <a:ext cx="4499992" cy="33749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6" name="Picture 6" descr="C:\Users\cuca\Downloads\30930184488_01f4d75a59_z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007" y="3429000"/>
            <a:ext cx="4523995" cy="33929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6" name="Picture 2" descr="C:\Users\cuca\Downloads\30930173468_70fd8c40fe_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050" name="Picture 2" descr="C:\Users\cuca\Downloads\30930174378_385b47a8be_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64704"/>
          </a:xfrm>
        </p:spPr>
        <p:txBody>
          <a:bodyPr/>
          <a:lstStyle/>
          <a:p>
            <a:r>
              <a:rPr lang="es-ES_tradnl" b="1" dirty="0" smtClean="0">
                <a:solidFill>
                  <a:schemeClr val="bg1"/>
                </a:solidFill>
              </a:rPr>
              <a:t>COLABORACIÓNS NO PROXECTO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764704"/>
            <a:ext cx="9144000" cy="6093296"/>
          </a:xfrm>
        </p:spPr>
        <p:txBody>
          <a:bodyPr>
            <a:normAutofit fontScale="32500" lnSpcReduction="20000"/>
          </a:bodyPr>
          <a:lstStyle/>
          <a:p>
            <a:pPr>
              <a:buNone/>
            </a:pPr>
            <a:r>
              <a:rPr lang="gl-ES" sz="4500" b="1" dirty="0" smtClean="0">
                <a:latin typeface="Arial" pitchFamily="34" charset="0"/>
                <a:cs typeface="Arial" pitchFamily="34" charset="0"/>
              </a:rPr>
              <a:t>TALLER ABIERTO- </a:t>
            </a:r>
            <a:r>
              <a:rPr lang="gl-ES" sz="4500" dirty="0" smtClean="0">
                <a:latin typeface="Arial" pitchFamily="34" charset="0"/>
                <a:cs typeface="Arial" pitchFamily="34" charset="0"/>
              </a:rPr>
              <a:t>Primeira fase:</a:t>
            </a:r>
          </a:p>
          <a:p>
            <a:r>
              <a:rPr lang="gl-ES" sz="4500" dirty="0" smtClean="0">
                <a:latin typeface="Arial" pitchFamily="34" charset="0"/>
                <a:cs typeface="Arial" pitchFamily="34" charset="0"/>
              </a:rPr>
              <a:t> traballaron cos nenos e nenas en facelos pensar sobre o patio que desexaban.</a:t>
            </a:r>
          </a:p>
          <a:p>
            <a:r>
              <a:rPr lang="gl-ES" sz="4500" dirty="0" smtClean="0">
                <a:latin typeface="Arial" pitchFamily="34" charset="0"/>
                <a:cs typeface="Arial" pitchFamily="34" charset="0"/>
              </a:rPr>
              <a:t>Prepararon e analizaron as enquisas.</a:t>
            </a:r>
          </a:p>
          <a:p>
            <a:r>
              <a:rPr lang="gl-ES" sz="4500" dirty="0" smtClean="0">
                <a:latin typeface="Arial" pitchFamily="34" charset="0"/>
                <a:cs typeface="Arial" pitchFamily="34" charset="0"/>
              </a:rPr>
              <a:t>Primeiros deseños fantásticos do patio.</a:t>
            </a:r>
          </a:p>
          <a:p>
            <a:r>
              <a:rPr lang="gl-ES" sz="4500" dirty="0" smtClean="0">
                <a:latin typeface="Arial" pitchFamily="34" charset="0"/>
                <a:cs typeface="Arial" pitchFamily="34" charset="0"/>
              </a:rPr>
              <a:t>Dirixiron a </a:t>
            </a:r>
            <a:r>
              <a:rPr lang="gl-ES" sz="4500" dirty="0" err="1" smtClean="0">
                <a:latin typeface="Arial" pitchFamily="34" charset="0"/>
                <a:cs typeface="Arial" pitchFamily="34" charset="0"/>
              </a:rPr>
              <a:t>Asamblea</a:t>
            </a:r>
            <a:r>
              <a:rPr lang="gl-ES" sz="4500" dirty="0" smtClean="0">
                <a:latin typeface="Arial" pitchFamily="34" charset="0"/>
                <a:cs typeface="Arial" pitchFamily="34" charset="0"/>
              </a:rPr>
              <a:t> xeral e recolleron as conclusións.</a:t>
            </a:r>
          </a:p>
          <a:p>
            <a:r>
              <a:rPr lang="gl-ES" sz="4500" dirty="0" smtClean="0">
                <a:latin typeface="Arial" pitchFamily="34" charset="0"/>
                <a:cs typeface="Arial" pitchFamily="34" charset="0"/>
              </a:rPr>
              <a:t>Entregaron un </a:t>
            </a:r>
            <a:r>
              <a:rPr lang="gl-ES" sz="4500" dirty="0" err="1" smtClean="0">
                <a:latin typeface="Arial" pitchFamily="34" charset="0"/>
                <a:cs typeface="Arial" pitchFamily="34" charset="0"/>
              </a:rPr>
              <a:t>dossier</a:t>
            </a:r>
            <a:r>
              <a:rPr lang="gl-ES" sz="4500" dirty="0" smtClean="0">
                <a:latin typeface="Arial" pitchFamily="34" charset="0"/>
                <a:cs typeface="Arial" pitchFamily="34" charset="0"/>
              </a:rPr>
              <a:t> coas conclusións e cunha proposta de reparto de espazos no patio.</a:t>
            </a:r>
          </a:p>
          <a:p>
            <a:pPr>
              <a:buNone/>
            </a:pPr>
            <a:endParaRPr lang="gl-ES" sz="45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gl-ES" sz="4500" b="1" dirty="0" smtClean="0">
                <a:latin typeface="Arial" pitchFamily="34" charset="0"/>
                <a:cs typeface="Arial" pitchFamily="34" charset="0"/>
              </a:rPr>
              <a:t>LUDANTIA-</a:t>
            </a:r>
            <a:r>
              <a:rPr lang="gl-ES" sz="4500" dirty="0" smtClean="0">
                <a:latin typeface="Arial" pitchFamily="34" charset="0"/>
                <a:cs typeface="Arial" pitchFamily="34" charset="0"/>
              </a:rPr>
              <a:t> Primeira fase:</a:t>
            </a:r>
          </a:p>
          <a:p>
            <a:r>
              <a:rPr lang="gl-ES" sz="4500" dirty="0" smtClean="0">
                <a:latin typeface="Arial" pitchFamily="34" charset="0"/>
                <a:cs typeface="Arial" pitchFamily="34" charset="0"/>
              </a:rPr>
              <a:t>Axudáronos a orientar ben o proxecto e a convencer a alcaldesa na implicación neste proxecto.</a:t>
            </a:r>
          </a:p>
          <a:p>
            <a:r>
              <a:rPr lang="gl-ES" sz="4500" dirty="0" err="1" smtClean="0">
                <a:latin typeface="Arial" pitchFamily="34" charset="0"/>
                <a:cs typeface="Arial" pitchFamily="34" charset="0"/>
              </a:rPr>
              <a:t>Aportación</a:t>
            </a:r>
            <a:r>
              <a:rPr lang="gl-ES" sz="4500" dirty="0" smtClean="0">
                <a:latin typeface="Arial" pitchFamily="34" charset="0"/>
                <a:cs typeface="Arial" pitchFamily="34" charset="0"/>
              </a:rPr>
              <a:t> económica para pagar a Taller </a:t>
            </a:r>
            <a:r>
              <a:rPr lang="gl-ES" sz="4500" dirty="0" err="1" smtClean="0">
                <a:latin typeface="Arial" pitchFamily="34" charset="0"/>
                <a:cs typeface="Arial" pitchFamily="34" charset="0"/>
              </a:rPr>
              <a:t>Abierto</a:t>
            </a:r>
            <a:endParaRPr lang="gl-ES" sz="4500" dirty="0" smtClean="0">
              <a:latin typeface="Arial" pitchFamily="34" charset="0"/>
              <a:cs typeface="Arial" pitchFamily="34" charset="0"/>
            </a:endParaRPr>
          </a:p>
          <a:p>
            <a:endParaRPr lang="gl-ES" sz="45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gl-ES" sz="4500" b="1" dirty="0" smtClean="0">
                <a:latin typeface="Arial" pitchFamily="34" charset="0"/>
                <a:cs typeface="Arial" pitchFamily="34" charset="0"/>
              </a:rPr>
              <a:t>CONCELLO</a:t>
            </a:r>
            <a:r>
              <a:rPr lang="gl-ES" sz="4500" dirty="0" smtClean="0">
                <a:latin typeface="Arial" pitchFamily="34" charset="0"/>
                <a:cs typeface="Arial" pitchFamily="34" charset="0"/>
              </a:rPr>
              <a:t>: Primeira e última fase</a:t>
            </a:r>
          </a:p>
          <a:p>
            <a:r>
              <a:rPr lang="gl-ES" sz="4500" dirty="0" err="1" smtClean="0">
                <a:latin typeface="Arial" pitchFamily="34" charset="0"/>
                <a:cs typeface="Arial" pitchFamily="34" charset="0"/>
              </a:rPr>
              <a:t>Aportación</a:t>
            </a:r>
            <a:r>
              <a:rPr lang="gl-ES" sz="4500" dirty="0" smtClean="0">
                <a:latin typeface="Arial" pitchFamily="34" charset="0"/>
                <a:cs typeface="Arial" pitchFamily="34" charset="0"/>
              </a:rPr>
              <a:t> económica para pagar a Taller </a:t>
            </a:r>
            <a:r>
              <a:rPr lang="gl-ES" sz="4500" dirty="0" err="1" smtClean="0">
                <a:latin typeface="Arial" pitchFamily="34" charset="0"/>
                <a:cs typeface="Arial" pitchFamily="34" charset="0"/>
              </a:rPr>
              <a:t>Abierto</a:t>
            </a:r>
            <a:endParaRPr lang="gl-ES" sz="4500" dirty="0" smtClean="0">
              <a:latin typeface="Arial" pitchFamily="34" charset="0"/>
              <a:cs typeface="Arial" pitchFamily="34" charset="0"/>
            </a:endParaRPr>
          </a:p>
          <a:p>
            <a:r>
              <a:rPr lang="gl-ES" sz="4500" dirty="0" smtClean="0">
                <a:latin typeface="Arial" pitchFamily="34" charset="0"/>
                <a:cs typeface="Arial" pitchFamily="34" charset="0"/>
              </a:rPr>
              <a:t>Puxeron o chan da zona da estrutura de xogos</a:t>
            </a:r>
          </a:p>
          <a:p>
            <a:endParaRPr lang="gl-ES" sz="45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gl-ES" sz="4500" b="1" dirty="0" smtClean="0">
                <a:latin typeface="Arial" pitchFamily="34" charset="0"/>
                <a:cs typeface="Arial" pitchFamily="34" charset="0"/>
              </a:rPr>
              <a:t>ANPA e familias</a:t>
            </a:r>
            <a:r>
              <a:rPr lang="gl-ES" sz="4500" dirty="0" smtClean="0">
                <a:latin typeface="Arial" pitchFamily="34" charset="0"/>
                <a:cs typeface="Arial" pitchFamily="34" charset="0"/>
              </a:rPr>
              <a:t>: fase de procura de </a:t>
            </a:r>
            <a:r>
              <a:rPr lang="gl-ES" sz="4500" dirty="0" err="1" smtClean="0">
                <a:latin typeface="Arial" pitchFamily="34" charset="0"/>
                <a:cs typeface="Arial" pitchFamily="34" charset="0"/>
              </a:rPr>
              <a:t>financiación</a:t>
            </a:r>
            <a:endParaRPr lang="gl-ES" sz="4500" dirty="0" smtClean="0">
              <a:latin typeface="Arial" pitchFamily="34" charset="0"/>
              <a:cs typeface="Arial" pitchFamily="34" charset="0"/>
            </a:endParaRPr>
          </a:p>
          <a:p>
            <a:r>
              <a:rPr lang="gl-ES" sz="4500" dirty="0" smtClean="0">
                <a:latin typeface="Arial" pitchFamily="34" charset="0"/>
                <a:cs typeface="Arial" pitchFamily="34" charset="0"/>
              </a:rPr>
              <a:t>Convencendo á alcaldesa para a súa implicación</a:t>
            </a:r>
          </a:p>
          <a:p>
            <a:r>
              <a:rPr lang="gl-ES" sz="4500" dirty="0" smtClean="0">
                <a:latin typeface="Arial" pitchFamily="34" charset="0"/>
                <a:cs typeface="Arial" pitchFamily="34" charset="0"/>
              </a:rPr>
              <a:t>Colaborando na venta de lotería  de Nadal e rifas do Entroido. Conseguindo os produtos para a rifa do Entroido.</a:t>
            </a:r>
          </a:p>
          <a:p>
            <a:r>
              <a:rPr lang="gl-ES" sz="4500" dirty="0" smtClean="0">
                <a:latin typeface="Arial" pitchFamily="34" charset="0"/>
                <a:cs typeface="Arial" pitchFamily="34" charset="0"/>
              </a:rPr>
              <a:t>Aportando obxectos para os </a:t>
            </a:r>
            <a:r>
              <a:rPr lang="gl-ES" sz="4500" dirty="0" err="1" smtClean="0">
                <a:latin typeface="Arial" pitchFamily="34" charset="0"/>
                <a:cs typeface="Arial" pitchFamily="34" charset="0"/>
              </a:rPr>
              <a:t>mercadillos</a:t>
            </a:r>
            <a:r>
              <a:rPr lang="gl-ES" sz="4500" dirty="0" smtClean="0">
                <a:latin typeface="Arial" pitchFamily="34" charset="0"/>
                <a:cs typeface="Arial" pitchFamily="34" charset="0"/>
              </a:rPr>
              <a:t> (adornos de Nadal que fixeron en obradoiros gratuítos cos nenos e nenas, e aportando  moitos materiais para vender no </a:t>
            </a:r>
            <a:r>
              <a:rPr lang="gl-ES" sz="4500" dirty="0" err="1" smtClean="0">
                <a:latin typeface="Arial" pitchFamily="34" charset="0"/>
                <a:cs typeface="Arial" pitchFamily="34" charset="0"/>
              </a:rPr>
              <a:t>mercadillo</a:t>
            </a:r>
            <a:r>
              <a:rPr lang="gl-ES" sz="4500" dirty="0" smtClean="0">
                <a:latin typeface="Arial" pitchFamily="34" charset="0"/>
                <a:cs typeface="Arial" pitchFamily="34" charset="0"/>
              </a:rPr>
              <a:t> de segunda man)</a:t>
            </a:r>
          </a:p>
          <a:p>
            <a:endParaRPr lang="gl-ES" sz="45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gl-ES" sz="4500" b="1" dirty="0" smtClean="0">
                <a:latin typeface="Arial" pitchFamily="34" charset="0"/>
                <a:cs typeface="Arial" pitchFamily="34" charset="0"/>
              </a:rPr>
              <a:t>Horta Agrelo</a:t>
            </a:r>
            <a:r>
              <a:rPr lang="gl-ES" sz="4500" dirty="0" smtClean="0">
                <a:latin typeface="Arial" pitchFamily="34" charset="0"/>
                <a:cs typeface="Arial" pitchFamily="34" charset="0"/>
              </a:rPr>
              <a:t>: fase de sensibilización  e fase de procura de </a:t>
            </a:r>
            <a:r>
              <a:rPr lang="gl-ES" sz="4500" dirty="0" err="1" smtClean="0">
                <a:latin typeface="Arial" pitchFamily="34" charset="0"/>
                <a:cs typeface="Arial" pitchFamily="34" charset="0"/>
              </a:rPr>
              <a:t>financiación</a:t>
            </a:r>
            <a:endParaRPr lang="gl-ES" sz="4500" dirty="0" smtClean="0">
              <a:latin typeface="Arial" pitchFamily="34" charset="0"/>
              <a:cs typeface="Arial" pitchFamily="34" charset="0"/>
            </a:endParaRPr>
          </a:p>
          <a:p>
            <a:r>
              <a:rPr lang="gl-ES" sz="4500" dirty="0" smtClean="0">
                <a:latin typeface="Arial" pitchFamily="34" charset="0"/>
                <a:cs typeface="Arial" pitchFamily="34" charset="0"/>
              </a:rPr>
              <a:t>Inicio da horta ecolóxica</a:t>
            </a:r>
          </a:p>
          <a:p>
            <a:r>
              <a:rPr lang="gl-ES" sz="4500" dirty="0" smtClean="0">
                <a:latin typeface="Arial" pitchFamily="34" charset="0"/>
                <a:cs typeface="Arial" pitchFamily="34" charset="0"/>
              </a:rPr>
              <a:t>Obradoiros para facer produtos ecolóxicos (xabóns , cremas, pasta de dentes, </a:t>
            </a:r>
            <a:r>
              <a:rPr lang="gl-ES" sz="4500" dirty="0" err="1" smtClean="0">
                <a:latin typeface="Arial" pitchFamily="34" charset="0"/>
                <a:cs typeface="Arial" pitchFamily="34" charset="0"/>
              </a:rPr>
              <a:t>velas…</a:t>
            </a:r>
            <a:r>
              <a:rPr lang="gl-ES" sz="45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buNone/>
            </a:pPr>
            <a:endParaRPr lang="es-ES_tradnl" sz="45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S_tradnl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b="1" dirty="0" smtClean="0">
                <a:solidFill>
                  <a:schemeClr val="bg1"/>
                </a:solidFill>
              </a:rPr>
              <a:t>TAREFAS PARA DESEÑAR O PATIO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ES_tradnl" dirty="0" err="1" smtClean="0"/>
              <a:t>Nas</a:t>
            </a:r>
            <a:r>
              <a:rPr lang="es-ES_tradnl" dirty="0" smtClean="0"/>
              <a:t> aulas os </a:t>
            </a:r>
            <a:r>
              <a:rPr lang="es-ES_tradnl" dirty="0" err="1" smtClean="0"/>
              <a:t>nenos</a:t>
            </a:r>
            <a:r>
              <a:rPr lang="es-ES_tradnl" dirty="0" smtClean="0"/>
              <a:t>/nenas </a:t>
            </a:r>
            <a:r>
              <a:rPr lang="es-ES_tradnl" dirty="0" err="1" smtClean="0"/>
              <a:t>traballaron</a:t>
            </a:r>
            <a:r>
              <a:rPr lang="es-ES_tradnl" dirty="0" smtClean="0"/>
              <a:t> </a:t>
            </a:r>
            <a:r>
              <a:rPr lang="es-ES_tradnl" dirty="0" err="1" smtClean="0"/>
              <a:t>moito</a:t>
            </a:r>
            <a:r>
              <a:rPr lang="es-ES_tradnl" dirty="0" smtClean="0"/>
              <a:t>:</a:t>
            </a:r>
          </a:p>
          <a:p>
            <a:pPr>
              <a:buFontTx/>
              <a:buChar char="-"/>
            </a:pPr>
            <a:r>
              <a:rPr lang="es-ES_tradnl" dirty="0" err="1" smtClean="0"/>
              <a:t>Chegando</a:t>
            </a:r>
            <a:r>
              <a:rPr lang="es-ES_tradnl" dirty="0" smtClean="0"/>
              <a:t> a </a:t>
            </a:r>
            <a:r>
              <a:rPr lang="es-ES_tradnl" dirty="0" err="1" smtClean="0"/>
              <a:t>conclusións</a:t>
            </a:r>
            <a:r>
              <a:rPr lang="es-ES_tradnl" dirty="0" smtClean="0"/>
              <a:t> </a:t>
            </a:r>
            <a:r>
              <a:rPr lang="es-ES_tradnl" dirty="0" err="1" smtClean="0"/>
              <a:t>xerais</a:t>
            </a:r>
            <a:r>
              <a:rPr lang="es-ES_tradnl" dirty="0" smtClean="0"/>
              <a:t> </a:t>
            </a:r>
            <a:r>
              <a:rPr lang="es-ES_tradnl" dirty="0" err="1" smtClean="0"/>
              <a:t>despois</a:t>
            </a:r>
            <a:r>
              <a:rPr lang="es-ES_tradnl" dirty="0" smtClean="0"/>
              <a:t> de  pensar que nos gusta e que non nos gusta do patio e </a:t>
            </a:r>
            <a:r>
              <a:rPr lang="es-ES_tradnl" dirty="0" err="1" smtClean="0"/>
              <a:t>cubrindo</a:t>
            </a:r>
            <a:r>
              <a:rPr lang="es-ES_tradnl" dirty="0" smtClean="0"/>
              <a:t> as </a:t>
            </a:r>
            <a:r>
              <a:rPr lang="es-ES_tradnl" dirty="0" err="1" smtClean="0"/>
              <a:t>enquisas</a:t>
            </a:r>
            <a:r>
              <a:rPr lang="es-ES_tradnl" dirty="0" smtClean="0"/>
              <a:t> </a:t>
            </a:r>
            <a:r>
              <a:rPr lang="es-ES_tradnl" dirty="0" err="1" smtClean="0"/>
              <a:t>individuais</a:t>
            </a:r>
            <a:r>
              <a:rPr lang="es-ES_tradnl" dirty="0" smtClean="0"/>
              <a:t>.</a:t>
            </a:r>
          </a:p>
          <a:p>
            <a:pPr>
              <a:buFontTx/>
              <a:buChar char="-"/>
            </a:pPr>
            <a:r>
              <a:rPr lang="es-ES_tradnl" dirty="0" smtClean="0"/>
              <a:t>Preparando </a:t>
            </a:r>
            <a:r>
              <a:rPr lang="es-ES_tradnl" dirty="0" err="1" smtClean="0"/>
              <a:t>deseños</a:t>
            </a:r>
            <a:r>
              <a:rPr lang="es-ES_tradnl" dirty="0" smtClean="0"/>
              <a:t> (</a:t>
            </a:r>
            <a:r>
              <a:rPr lang="es-ES_tradnl" dirty="0" err="1" smtClean="0"/>
              <a:t>individuais</a:t>
            </a:r>
            <a:r>
              <a:rPr lang="es-ES_tradnl" dirty="0" smtClean="0"/>
              <a:t> e </a:t>
            </a:r>
            <a:r>
              <a:rPr lang="es-ES_tradnl" dirty="0" err="1" smtClean="0"/>
              <a:t>grupais</a:t>
            </a:r>
            <a:r>
              <a:rPr lang="es-ES_tradnl" dirty="0" smtClean="0"/>
              <a:t>) sobre un croquis do patio.</a:t>
            </a:r>
          </a:p>
          <a:p>
            <a:pPr>
              <a:buFontTx/>
              <a:buChar char="-"/>
            </a:pPr>
            <a:r>
              <a:rPr lang="es-ES_tradnl" dirty="0" err="1" smtClean="0"/>
              <a:t>Debatindo</a:t>
            </a:r>
            <a:r>
              <a:rPr lang="es-ES_tradnl" dirty="0" smtClean="0"/>
              <a:t> e </a:t>
            </a:r>
            <a:r>
              <a:rPr lang="es-ES_tradnl" dirty="0" err="1" smtClean="0"/>
              <a:t>chegando</a:t>
            </a:r>
            <a:r>
              <a:rPr lang="es-ES_tradnl" dirty="0" smtClean="0"/>
              <a:t> </a:t>
            </a:r>
            <a:r>
              <a:rPr lang="es-ES_tradnl" dirty="0" err="1" smtClean="0"/>
              <a:t>ás</a:t>
            </a:r>
            <a:r>
              <a:rPr lang="es-ES_tradnl" dirty="0" smtClean="0"/>
              <a:t> </a:t>
            </a:r>
            <a:r>
              <a:rPr lang="es-ES_tradnl" dirty="0" err="1" smtClean="0"/>
              <a:t>conclusións</a:t>
            </a:r>
            <a:r>
              <a:rPr lang="es-ES_tradnl" dirty="0" smtClean="0"/>
              <a:t> </a:t>
            </a:r>
            <a:r>
              <a:rPr lang="es-ES_tradnl" dirty="0" err="1" smtClean="0"/>
              <a:t>finais</a:t>
            </a:r>
            <a:r>
              <a:rPr lang="es-ES_tradnl" dirty="0" smtClean="0"/>
              <a:t> para </a:t>
            </a:r>
            <a:r>
              <a:rPr lang="es-ES_tradnl" dirty="0" err="1" smtClean="0"/>
              <a:t>levalas</a:t>
            </a:r>
            <a:r>
              <a:rPr lang="es-ES_tradnl" dirty="0" smtClean="0"/>
              <a:t> á Asamblea </a:t>
            </a:r>
            <a:r>
              <a:rPr lang="es-ES_tradnl" dirty="0" err="1" smtClean="0"/>
              <a:t>xeral</a:t>
            </a:r>
            <a:endParaRPr lang="es-ES_tradnl" dirty="0" smtClean="0"/>
          </a:p>
          <a:p>
            <a:pPr>
              <a:buFontTx/>
              <a:buChar char="-"/>
            </a:pPr>
            <a:endParaRPr lang="es-ES_tradnl" dirty="0" smtClean="0"/>
          </a:p>
          <a:p>
            <a:pPr>
              <a:buFontTx/>
              <a:buChar char="-"/>
            </a:pP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0"/>
            <a:ext cx="7772400" cy="1470025"/>
          </a:xfrm>
        </p:spPr>
        <p:txBody>
          <a:bodyPr/>
          <a:lstStyle/>
          <a:p>
            <a:r>
              <a:rPr lang="es-ES_tradnl" b="1" dirty="0" smtClean="0">
                <a:solidFill>
                  <a:schemeClr val="bg1"/>
                </a:solidFill>
              </a:rPr>
              <a:t>PROPOSTAS DE 2º PARA O PATIO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23528" y="1124744"/>
            <a:ext cx="8640960" cy="4536504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pt-BR" sz="8000" b="1" dirty="0" smtClean="0">
                <a:solidFill>
                  <a:schemeClr val="tx1"/>
                </a:solidFill>
              </a:rPr>
              <a:t>Acordos </a:t>
            </a:r>
            <a:r>
              <a:rPr lang="pt-BR" sz="8000" b="1" dirty="0" err="1" smtClean="0">
                <a:solidFill>
                  <a:schemeClr val="tx1"/>
                </a:solidFill>
              </a:rPr>
              <a:t>unánimes</a:t>
            </a:r>
            <a:r>
              <a:rPr lang="pt-BR" sz="8000" b="1" dirty="0" smtClean="0">
                <a:solidFill>
                  <a:schemeClr val="tx1"/>
                </a:solidFill>
              </a:rPr>
              <a:t>:</a:t>
            </a:r>
          </a:p>
          <a:p>
            <a:pPr algn="l">
              <a:buFont typeface="Wingdings" pitchFamily="2" charset="2"/>
              <a:buChar char="§"/>
            </a:pPr>
            <a:r>
              <a:rPr lang="pt-BR" sz="8000" dirty="0" smtClean="0">
                <a:solidFill>
                  <a:schemeClr val="tx1"/>
                </a:solidFill>
              </a:rPr>
              <a:t>Cambiar o </a:t>
            </a:r>
            <a:r>
              <a:rPr lang="pt-BR" sz="8000" dirty="0" err="1" smtClean="0">
                <a:solidFill>
                  <a:schemeClr val="tx1"/>
                </a:solidFill>
              </a:rPr>
              <a:t>chan</a:t>
            </a:r>
            <a:r>
              <a:rPr lang="pt-BR" sz="8000" dirty="0" smtClean="0">
                <a:solidFill>
                  <a:schemeClr val="tx1"/>
                </a:solidFill>
              </a:rPr>
              <a:t> de todo o </a:t>
            </a:r>
            <a:r>
              <a:rPr lang="pt-BR" sz="8000" dirty="0" err="1" smtClean="0">
                <a:solidFill>
                  <a:schemeClr val="tx1"/>
                </a:solidFill>
              </a:rPr>
              <a:t>patio</a:t>
            </a:r>
            <a:endParaRPr lang="pt-BR" sz="8000" dirty="0" smtClean="0">
              <a:solidFill>
                <a:schemeClr val="tx1"/>
              </a:solidFill>
            </a:endParaRPr>
          </a:p>
          <a:p>
            <a:pPr algn="l">
              <a:buFont typeface="Wingdings" pitchFamily="2" charset="2"/>
              <a:buChar char="§"/>
            </a:pPr>
            <a:r>
              <a:rPr lang="pt-BR" sz="8000" dirty="0" err="1" smtClean="0">
                <a:solidFill>
                  <a:schemeClr val="tx1"/>
                </a:solidFill>
              </a:rPr>
              <a:t>Poñer</a:t>
            </a:r>
            <a:r>
              <a:rPr lang="pt-BR" sz="8000" dirty="0" smtClean="0">
                <a:solidFill>
                  <a:schemeClr val="tx1"/>
                </a:solidFill>
              </a:rPr>
              <a:t> mais </a:t>
            </a:r>
            <a:r>
              <a:rPr lang="pt-BR" sz="8000" dirty="0" err="1" smtClean="0">
                <a:solidFill>
                  <a:schemeClr val="tx1"/>
                </a:solidFill>
              </a:rPr>
              <a:t>árbores</a:t>
            </a:r>
            <a:r>
              <a:rPr lang="pt-BR" sz="8000" dirty="0" smtClean="0">
                <a:solidFill>
                  <a:schemeClr val="tx1"/>
                </a:solidFill>
              </a:rPr>
              <a:t>, </a:t>
            </a:r>
            <a:r>
              <a:rPr lang="pt-BR" sz="8000" dirty="0" err="1" smtClean="0">
                <a:solidFill>
                  <a:schemeClr val="tx1"/>
                </a:solidFill>
              </a:rPr>
              <a:t>herba</a:t>
            </a:r>
            <a:r>
              <a:rPr lang="pt-BR" sz="8000" dirty="0" smtClean="0">
                <a:solidFill>
                  <a:schemeClr val="tx1"/>
                </a:solidFill>
              </a:rPr>
              <a:t> e flores.</a:t>
            </a:r>
          </a:p>
          <a:p>
            <a:pPr algn="l">
              <a:buFont typeface="Wingdings" pitchFamily="2" charset="2"/>
              <a:buChar char="§"/>
            </a:pPr>
            <a:r>
              <a:rPr lang="pt-BR" sz="8000" dirty="0" smtClean="0">
                <a:solidFill>
                  <a:schemeClr val="tx1"/>
                </a:solidFill>
              </a:rPr>
              <a:t>Ter mesas e </a:t>
            </a:r>
            <a:r>
              <a:rPr lang="pt-BR" sz="8000" dirty="0" err="1" smtClean="0">
                <a:solidFill>
                  <a:schemeClr val="tx1"/>
                </a:solidFill>
              </a:rPr>
              <a:t>sitios</a:t>
            </a:r>
            <a:r>
              <a:rPr lang="pt-BR" sz="8000" dirty="0" smtClean="0">
                <a:solidFill>
                  <a:schemeClr val="tx1"/>
                </a:solidFill>
              </a:rPr>
              <a:t> para </a:t>
            </a:r>
            <a:r>
              <a:rPr lang="pt-BR" sz="8000" dirty="0" err="1" smtClean="0">
                <a:solidFill>
                  <a:schemeClr val="tx1"/>
                </a:solidFill>
              </a:rPr>
              <a:t>sentarse</a:t>
            </a:r>
            <a:endParaRPr lang="pt-BR" sz="8000" dirty="0" smtClean="0">
              <a:solidFill>
                <a:schemeClr val="tx1"/>
              </a:solidFill>
            </a:endParaRPr>
          </a:p>
          <a:p>
            <a:pPr algn="l">
              <a:buFont typeface="Wingdings" pitchFamily="2" charset="2"/>
              <a:buChar char="§"/>
            </a:pPr>
            <a:r>
              <a:rPr lang="pt-BR" sz="8000" dirty="0" err="1" smtClean="0">
                <a:solidFill>
                  <a:schemeClr val="tx1"/>
                </a:solidFill>
              </a:rPr>
              <a:t>Mellorar</a:t>
            </a:r>
            <a:r>
              <a:rPr lang="pt-BR" sz="8000" dirty="0" smtClean="0">
                <a:solidFill>
                  <a:schemeClr val="tx1"/>
                </a:solidFill>
              </a:rPr>
              <a:t> os campos de </a:t>
            </a:r>
            <a:r>
              <a:rPr lang="pt-BR" sz="8000" dirty="0" err="1" smtClean="0">
                <a:solidFill>
                  <a:schemeClr val="tx1"/>
                </a:solidFill>
              </a:rPr>
              <a:t>fútbol</a:t>
            </a:r>
            <a:r>
              <a:rPr lang="pt-BR" sz="8000" dirty="0" smtClean="0">
                <a:solidFill>
                  <a:schemeClr val="tx1"/>
                </a:solidFill>
              </a:rPr>
              <a:t> e </a:t>
            </a:r>
            <a:r>
              <a:rPr lang="pt-BR" sz="8000" dirty="0" err="1" smtClean="0">
                <a:solidFill>
                  <a:schemeClr val="tx1"/>
                </a:solidFill>
              </a:rPr>
              <a:t>baloncesto</a:t>
            </a:r>
            <a:r>
              <a:rPr lang="pt-BR" sz="8000" dirty="0" smtClean="0">
                <a:solidFill>
                  <a:schemeClr val="tx1"/>
                </a:solidFill>
              </a:rPr>
              <a:t> (</a:t>
            </a:r>
            <a:r>
              <a:rPr lang="pt-BR" sz="8000" dirty="0" err="1" smtClean="0">
                <a:solidFill>
                  <a:schemeClr val="tx1"/>
                </a:solidFill>
              </a:rPr>
              <a:t>chan</a:t>
            </a:r>
            <a:r>
              <a:rPr lang="pt-BR" sz="8000" dirty="0" smtClean="0">
                <a:solidFill>
                  <a:schemeClr val="tx1"/>
                </a:solidFill>
              </a:rPr>
              <a:t> novo e </a:t>
            </a:r>
            <a:r>
              <a:rPr lang="pt-BR" sz="8000" dirty="0" err="1" smtClean="0">
                <a:solidFill>
                  <a:schemeClr val="tx1"/>
                </a:solidFill>
              </a:rPr>
              <a:t>canastas</a:t>
            </a:r>
            <a:r>
              <a:rPr lang="pt-BR" sz="8000" dirty="0" smtClean="0">
                <a:solidFill>
                  <a:schemeClr val="tx1"/>
                </a:solidFill>
              </a:rPr>
              <a:t> e </a:t>
            </a:r>
            <a:r>
              <a:rPr lang="pt-BR" sz="8000" dirty="0" err="1" smtClean="0">
                <a:solidFill>
                  <a:schemeClr val="tx1"/>
                </a:solidFill>
              </a:rPr>
              <a:t>porterías</a:t>
            </a:r>
            <a:r>
              <a:rPr lang="pt-BR" sz="8000" dirty="0" smtClean="0">
                <a:solidFill>
                  <a:schemeClr val="tx1"/>
                </a:solidFill>
              </a:rPr>
              <a:t> novas)</a:t>
            </a:r>
          </a:p>
          <a:p>
            <a:pPr algn="l">
              <a:buFont typeface="Wingdings" pitchFamily="2" charset="2"/>
              <a:buChar char="§"/>
            </a:pPr>
            <a:r>
              <a:rPr lang="pt-BR" sz="8000" dirty="0" err="1" smtClean="0">
                <a:solidFill>
                  <a:schemeClr val="tx1"/>
                </a:solidFill>
              </a:rPr>
              <a:t>Poñer</a:t>
            </a:r>
            <a:r>
              <a:rPr lang="pt-BR" sz="8000" dirty="0" smtClean="0">
                <a:solidFill>
                  <a:schemeClr val="tx1"/>
                </a:solidFill>
              </a:rPr>
              <a:t> </a:t>
            </a:r>
            <a:r>
              <a:rPr lang="pt-BR" sz="8000" dirty="0" err="1" smtClean="0">
                <a:solidFill>
                  <a:schemeClr val="tx1"/>
                </a:solidFill>
              </a:rPr>
              <a:t>columpios</a:t>
            </a:r>
            <a:r>
              <a:rPr lang="pt-BR" sz="8000" dirty="0" smtClean="0">
                <a:solidFill>
                  <a:schemeClr val="tx1"/>
                </a:solidFill>
              </a:rPr>
              <a:t>, </a:t>
            </a:r>
            <a:r>
              <a:rPr lang="pt-BR" sz="8000" dirty="0" err="1" smtClean="0">
                <a:solidFill>
                  <a:schemeClr val="tx1"/>
                </a:solidFill>
              </a:rPr>
              <a:t>tobogáns</a:t>
            </a:r>
            <a:r>
              <a:rPr lang="pt-BR" sz="8000" dirty="0" smtClean="0">
                <a:solidFill>
                  <a:schemeClr val="tx1"/>
                </a:solidFill>
              </a:rPr>
              <a:t> e </a:t>
            </a:r>
            <a:r>
              <a:rPr lang="pt-BR" sz="8000" dirty="0" err="1" smtClean="0">
                <a:solidFill>
                  <a:schemeClr val="tx1"/>
                </a:solidFill>
              </a:rPr>
              <a:t>casiñas</a:t>
            </a:r>
            <a:r>
              <a:rPr lang="pt-BR" sz="8000" dirty="0" smtClean="0">
                <a:solidFill>
                  <a:schemeClr val="tx1"/>
                </a:solidFill>
              </a:rPr>
              <a:t> (casa da </a:t>
            </a:r>
            <a:r>
              <a:rPr lang="pt-BR" sz="8000" dirty="0" err="1" smtClean="0">
                <a:solidFill>
                  <a:schemeClr val="tx1"/>
                </a:solidFill>
              </a:rPr>
              <a:t>árbores</a:t>
            </a:r>
            <a:r>
              <a:rPr lang="pt-BR" sz="8000" dirty="0" smtClean="0">
                <a:solidFill>
                  <a:schemeClr val="tx1"/>
                </a:solidFill>
              </a:rPr>
              <a:t>, </a:t>
            </a:r>
            <a:r>
              <a:rPr lang="pt-BR" sz="8000" dirty="0" err="1" smtClean="0">
                <a:solidFill>
                  <a:schemeClr val="tx1"/>
                </a:solidFill>
              </a:rPr>
              <a:t>cociña</a:t>
            </a:r>
            <a:r>
              <a:rPr lang="pt-BR" sz="8000" dirty="0" smtClean="0">
                <a:solidFill>
                  <a:schemeClr val="tx1"/>
                </a:solidFill>
              </a:rPr>
              <a:t>...)</a:t>
            </a:r>
          </a:p>
          <a:p>
            <a:pPr algn="l">
              <a:buFont typeface="Wingdings" pitchFamily="2" charset="2"/>
              <a:buChar char="§"/>
            </a:pPr>
            <a:r>
              <a:rPr lang="pt-BR" sz="8000" dirty="0" err="1" smtClean="0">
                <a:solidFill>
                  <a:schemeClr val="tx1"/>
                </a:solidFill>
              </a:rPr>
              <a:t>Facer</a:t>
            </a:r>
            <a:r>
              <a:rPr lang="pt-BR" sz="8000" dirty="0" smtClean="0">
                <a:solidFill>
                  <a:schemeClr val="tx1"/>
                </a:solidFill>
              </a:rPr>
              <a:t> </a:t>
            </a:r>
            <a:r>
              <a:rPr lang="pt-BR" sz="8000" dirty="0" err="1" smtClean="0">
                <a:solidFill>
                  <a:schemeClr val="tx1"/>
                </a:solidFill>
              </a:rPr>
              <a:t>un</a:t>
            </a:r>
            <a:r>
              <a:rPr lang="pt-BR" sz="8000" dirty="0" smtClean="0">
                <a:solidFill>
                  <a:schemeClr val="tx1"/>
                </a:solidFill>
              </a:rPr>
              <a:t> labirinto de arbustos para </a:t>
            </a:r>
            <a:r>
              <a:rPr lang="pt-BR" sz="8000" dirty="0" err="1" smtClean="0">
                <a:solidFill>
                  <a:schemeClr val="tx1"/>
                </a:solidFill>
              </a:rPr>
              <a:t>xogar</a:t>
            </a:r>
            <a:r>
              <a:rPr lang="pt-BR" sz="8000" dirty="0" smtClean="0">
                <a:solidFill>
                  <a:schemeClr val="tx1"/>
                </a:solidFill>
              </a:rPr>
              <a:t> ao </a:t>
            </a:r>
            <a:r>
              <a:rPr lang="pt-BR" sz="8000" dirty="0" err="1" smtClean="0">
                <a:solidFill>
                  <a:schemeClr val="tx1"/>
                </a:solidFill>
              </a:rPr>
              <a:t>escondite</a:t>
            </a:r>
            <a:r>
              <a:rPr lang="pt-BR" sz="8000" dirty="0" smtClean="0">
                <a:solidFill>
                  <a:schemeClr val="tx1"/>
                </a:solidFill>
              </a:rPr>
              <a:t>.</a:t>
            </a:r>
          </a:p>
          <a:p>
            <a:pPr algn="l">
              <a:buFont typeface="Wingdings" pitchFamily="2" charset="2"/>
              <a:buChar char="§"/>
            </a:pPr>
            <a:r>
              <a:rPr lang="pt-BR" sz="8000" dirty="0" err="1" smtClean="0">
                <a:solidFill>
                  <a:schemeClr val="tx1"/>
                </a:solidFill>
              </a:rPr>
              <a:t>Colchonetas</a:t>
            </a:r>
            <a:r>
              <a:rPr lang="pt-BR" sz="8000" dirty="0" smtClean="0">
                <a:solidFill>
                  <a:schemeClr val="tx1"/>
                </a:solidFill>
              </a:rPr>
              <a:t> para saltar</a:t>
            </a:r>
            <a:br>
              <a:rPr lang="pt-BR" sz="8000" dirty="0" smtClean="0">
                <a:solidFill>
                  <a:schemeClr val="tx1"/>
                </a:solidFill>
              </a:rPr>
            </a:br>
            <a:endParaRPr lang="pt-BR" sz="8000" dirty="0" smtClean="0">
              <a:solidFill>
                <a:schemeClr val="tx1"/>
              </a:solidFill>
            </a:endParaRPr>
          </a:p>
          <a:p>
            <a:pPr algn="l"/>
            <a:r>
              <a:rPr lang="pt-BR" sz="8000" b="1" dirty="0" smtClean="0">
                <a:solidFill>
                  <a:schemeClr val="tx1"/>
                </a:solidFill>
              </a:rPr>
              <a:t>Outras propostas:</a:t>
            </a:r>
          </a:p>
          <a:p>
            <a:pPr algn="l">
              <a:buFont typeface="Wingdings" pitchFamily="2" charset="2"/>
              <a:buChar char="§"/>
            </a:pPr>
            <a:r>
              <a:rPr lang="pt-BR" sz="8000" dirty="0" err="1" smtClean="0">
                <a:solidFill>
                  <a:schemeClr val="tx1"/>
                </a:solidFill>
              </a:rPr>
              <a:t>Tirolina</a:t>
            </a:r>
            <a:endParaRPr lang="pt-BR" sz="8000" dirty="0" smtClean="0">
              <a:solidFill>
                <a:schemeClr val="tx1"/>
              </a:solidFill>
            </a:endParaRPr>
          </a:p>
          <a:p>
            <a:pPr algn="l">
              <a:buFont typeface="Wingdings" pitchFamily="2" charset="2"/>
              <a:buChar char="§"/>
            </a:pPr>
            <a:r>
              <a:rPr lang="pt-BR" sz="8000" dirty="0" smtClean="0">
                <a:solidFill>
                  <a:schemeClr val="tx1"/>
                </a:solidFill>
              </a:rPr>
              <a:t>Parque </a:t>
            </a:r>
            <a:r>
              <a:rPr lang="pt-BR" sz="8000" dirty="0" err="1" smtClean="0">
                <a:solidFill>
                  <a:schemeClr val="tx1"/>
                </a:solidFill>
              </a:rPr>
              <a:t>acuático</a:t>
            </a:r>
            <a:endParaRPr lang="pt-BR" sz="8000" dirty="0" smtClean="0">
              <a:solidFill>
                <a:schemeClr val="tx1"/>
              </a:solidFill>
            </a:endParaRPr>
          </a:p>
          <a:p>
            <a:pPr algn="l">
              <a:buFont typeface="Wingdings" pitchFamily="2" charset="2"/>
              <a:buChar char="§"/>
            </a:pPr>
            <a:r>
              <a:rPr lang="pt-BR" sz="8000" dirty="0" smtClean="0">
                <a:solidFill>
                  <a:schemeClr val="tx1"/>
                </a:solidFill>
              </a:rPr>
              <a:t>Parque de </a:t>
            </a:r>
            <a:r>
              <a:rPr lang="pt-BR" sz="8000" dirty="0" err="1" smtClean="0">
                <a:solidFill>
                  <a:schemeClr val="tx1"/>
                </a:solidFill>
              </a:rPr>
              <a:t>atraccións</a:t>
            </a:r>
            <a:endParaRPr lang="pt-BR" sz="8000" dirty="0" smtClean="0">
              <a:solidFill>
                <a:schemeClr val="tx1"/>
              </a:solidFill>
            </a:endParaRPr>
          </a:p>
          <a:p>
            <a:pPr algn="l">
              <a:buFont typeface="Wingdings" pitchFamily="2" charset="2"/>
              <a:buChar char="§"/>
            </a:pPr>
            <a:r>
              <a:rPr lang="pt-BR" sz="8000" dirty="0" smtClean="0">
                <a:solidFill>
                  <a:schemeClr val="tx1"/>
                </a:solidFill>
              </a:rPr>
              <a:t>Pista de </a:t>
            </a:r>
            <a:r>
              <a:rPr lang="pt-BR" sz="8000" dirty="0" err="1" smtClean="0">
                <a:solidFill>
                  <a:schemeClr val="tx1"/>
                </a:solidFill>
              </a:rPr>
              <a:t>patinaxe</a:t>
            </a:r>
            <a:r>
              <a:rPr lang="pt-BR" sz="8000" dirty="0" smtClean="0">
                <a:solidFill>
                  <a:schemeClr val="tx1"/>
                </a:solidFill>
              </a:rPr>
              <a:t> </a:t>
            </a:r>
            <a:r>
              <a:rPr lang="pt-BR" sz="8000" dirty="0" err="1" smtClean="0">
                <a:solidFill>
                  <a:schemeClr val="tx1"/>
                </a:solidFill>
              </a:rPr>
              <a:t>con</a:t>
            </a:r>
            <a:r>
              <a:rPr lang="pt-BR" sz="8000" dirty="0" smtClean="0">
                <a:solidFill>
                  <a:schemeClr val="tx1"/>
                </a:solidFill>
              </a:rPr>
              <a:t> </a:t>
            </a:r>
            <a:r>
              <a:rPr lang="pt-BR" sz="8000" dirty="0" err="1" smtClean="0">
                <a:solidFill>
                  <a:schemeClr val="tx1"/>
                </a:solidFill>
              </a:rPr>
              <a:t>chan</a:t>
            </a:r>
            <a:r>
              <a:rPr lang="pt-BR" sz="8000" dirty="0" smtClean="0">
                <a:solidFill>
                  <a:schemeClr val="tx1"/>
                </a:solidFill>
              </a:rPr>
              <a:t> de madeira</a:t>
            </a:r>
          </a:p>
          <a:p>
            <a:pPr algn="l">
              <a:buFont typeface="Wingdings" pitchFamily="2" charset="2"/>
              <a:buChar char="§"/>
            </a:pPr>
            <a:r>
              <a:rPr lang="pt-BR" sz="8000" dirty="0" smtClean="0">
                <a:solidFill>
                  <a:schemeClr val="tx1"/>
                </a:solidFill>
              </a:rPr>
              <a:t>Piscina</a:t>
            </a:r>
          </a:p>
          <a:p>
            <a:pPr algn="l">
              <a:buFont typeface="Wingdings" pitchFamily="2" charset="2"/>
              <a:buChar char="§"/>
            </a:pPr>
            <a:r>
              <a:rPr lang="pt-BR" sz="8000" dirty="0" smtClean="0">
                <a:solidFill>
                  <a:schemeClr val="tx1"/>
                </a:solidFill>
              </a:rPr>
              <a:t>Pista para </a:t>
            </a:r>
            <a:r>
              <a:rPr lang="pt-BR" sz="8000" dirty="0" err="1" smtClean="0">
                <a:solidFill>
                  <a:schemeClr val="tx1"/>
                </a:solidFill>
              </a:rPr>
              <a:t>xogar</a:t>
            </a:r>
            <a:r>
              <a:rPr lang="pt-BR" sz="8000" dirty="0" smtClean="0">
                <a:solidFill>
                  <a:schemeClr val="tx1"/>
                </a:solidFill>
              </a:rPr>
              <a:t> </a:t>
            </a:r>
            <a:r>
              <a:rPr lang="pt-BR" sz="8000" dirty="0" err="1" smtClean="0">
                <a:solidFill>
                  <a:schemeClr val="tx1"/>
                </a:solidFill>
              </a:rPr>
              <a:t>con</a:t>
            </a:r>
            <a:r>
              <a:rPr lang="pt-BR" sz="8000" dirty="0" smtClean="0">
                <a:solidFill>
                  <a:schemeClr val="tx1"/>
                </a:solidFill>
              </a:rPr>
              <a:t> coches</a:t>
            </a:r>
          </a:p>
          <a:p>
            <a:pPr algn="l">
              <a:buFont typeface="Wingdings" pitchFamily="2" charset="2"/>
              <a:buChar char="§"/>
            </a:pPr>
            <a:r>
              <a:rPr lang="pt-BR" sz="8000" dirty="0" smtClean="0">
                <a:solidFill>
                  <a:schemeClr val="tx1"/>
                </a:solidFill>
              </a:rPr>
              <a:t>Unha discoteca no túnel</a:t>
            </a:r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b="1" dirty="0" smtClean="0">
                <a:solidFill>
                  <a:schemeClr val="bg1"/>
                </a:solidFill>
              </a:rPr>
              <a:t>TAREFAS PARA RECADAR FONDOS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77500" lnSpcReduction="20000"/>
          </a:bodyPr>
          <a:lstStyle/>
          <a:p>
            <a:pPr>
              <a:buFontTx/>
              <a:buChar char="-"/>
            </a:pPr>
            <a:r>
              <a:rPr lang="es-ES_tradnl" dirty="0" smtClean="0"/>
              <a:t>Redactando cartas para os comerciantes de </a:t>
            </a:r>
            <a:r>
              <a:rPr lang="es-ES_tradnl" dirty="0" err="1" smtClean="0"/>
              <a:t>Meaño</a:t>
            </a:r>
            <a:r>
              <a:rPr lang="es-ES_tradnl" dirty="0" smtClean="0"/>
              <a:t> </a:t>
            </a:r>
            <a:r>
              <a:rPr lang="es-ES_tradnl" dirty="0" err="1" smtClean="0"/>
              <a:t>pedindo</a:t>
            </a:r>
            <a:r>
              <a:rPr lang="es-ES_tradnl" dirty="0" smtClean="0"/>
              <a:t> a </a:t>
            </a:r>
            <a:r>
              <a:rPr lang="es-ES_tradnl" dirty="0" err="1" smtClean="0"/>
              <a:t>súa</a:t>
            </a:r>
            <a:r>
              <a:rPr lang="es-ES_tradnl" dirty="0" smtClean="0"/>
              <a:t> colaboración (Espíritu emprendedor e Lingüística)</a:t>
            </a:r>
          </a:p>
          <a:p>
            <a:pPr>
              <a:buFontTx/>
              <a:buChar char="-"/>
            </a:pPr>
            <a:r>
              <a:rPr lang="es-ES_tradnl" dirty="0" err="1" smtClean="0"/>
              <a:t>Facendo</a:t>
            </a:r>
            <a:r>
              <a:rPr lang="es-ES_tradnl" dirty="0" smtClean="0"/>
              <a:t> un videoclip para </a:t>
            </a:r>
            <a:r>
              <a:rPr lang="es-ES_tradnl" dirty="0" err="1" smtClean="0"/>
              <a:t>presentalo</a:t>
            </a:r>
            <a:r>
              <a:rPr lang="es-ES_tradnl" dirty="0" smtClean="0"/>
              <a:t> en varios concursos  (Expresión cultural)</a:t>
            </a:r>
          </a:p>
          <a:p>
            <a:pPr>
              <a:buFontTx/>
              <a:buChar char="-"/>
            </a:pPr>
            <a:r>
              <a:rPr lang="es-ES_tradnl" dirty="0" smtClean="0"/>
              <a:t>Preparar ponencias sobre o patio para explicar o que queremos á alcaldesa e á ANPA (</a:t>
            </a:r>
            <a:r>
              <a:rPr lang="es-ES_tradnl" dirty="0" err="1" smtClean="0"/>
              <a:t>Dixital</a:t>
            </a:r>
            <a:r>
              <a:rPr lang="es-ES_tradnl" dirty="0" smtClean="0"/>
              <a:t> e Lingüística)</a:t>
            </a:r>
          </a:p>
          <a:p>
            <a:pPr>
              <a:buFontTx/>
              <a:buChar char="-"/>
            </a:pPr>
            <a:r>
              <a:rPr lang="es-ES_tradnl" dirty="0" err="1" smtClean="0"/>
              <a:t>Facer</a:t>
            </a:r>
            <a:r>
              <a:rPr lang="es-ES_tradnl" dirty="0" smtClean="0"/>
              <a:t> </a:t>
            </a:r>
            <a:r>
              <a:rPr lang="es-ES_tradnl" dirty="0" err="1" smtClean="0"/>
              <a:t>carteis</a:t>
            </a:r>
            <a:r>
              <a:rPr lang="es-ES_tradnl" dirty="0" smtClean="0"/>
              <a:t> </a:t>
            </a:r>
            <a:r>
              <a:rPr lang="es-ES_tradnl" dirty="0" err="1" smtClean="0"/>
              <a:t>na</a:t>
            </a:r>
            <a:r>
              <a:rPr lang="es-ES_tradnl" dirty="0" smtClean="0"/>
              <a:t> </a:t>
            </a:r>
            <a:r>
              <a:rPr lang="es-ES_tradnl" dirty="0" err="1" smtClean="0"/>
              <a:t>seccións</a:t>
            </a:r>
            <a:r>
              <a:rPr lang="es-ES_tradnl" dirty="0" smtClean="0"/>
              <a:t> bilingües para anunciar o rastrillo. (</a:t>
            </a:r>
            <a:r>
              <a:rPr lang="es-ES_tradnl" dirty="0" err="1" smtClean="0"/>
              <a:t>Dixital</a:t>
            </a:r>
            <a:r>
              <a:rPr lang="es-ES_tradnl" dirty="0" smtClean="0"/>
              <a:t> e Lingüística)</a:t>
            </a:r>
          </a:p>
          <a:p>
            <a:pPr>
              <a:buFontTx/>
              <a:buChar char="-"/>
            </a:pPr>
            <a:r>
              <a:rPr lang="es-ES_tradnl" dirty="0" smtClean="0"/>
              <a:t>Creación de </a:t>
            </a:r>
            <a:r>
              <a:rPr lang="es-ES_tradnl" dirty="0" err="1" smtClean="0"/>
              <a:t>produtos</a:t>
            </a:r>
            <a:r>
              <a:rPr lang="es-ES_tradnl" dirty="0" smtClean="0"/>
              <a:t> </a:t>
            </a:r>
            <a:r>
              <a:rPr lang="es-ES_tradnl" dirty="0" err="1" smtClean="0"/>
              <a:t>ecolóxicos</a:t>
            </a:r>
            <a:r>
              <a:rPr lang="es-ES_tradnl" dirty="0" smtClean="0"/>
              <a:t> para vender (Matemática, Espíritu emprendedor)</a:t>
            </a:r>
          </a:p>
          <a:p>
            <a:pPr>
              <a:buFontTx/>
              <a:buChar char="-"/>
            </a:pPr>
            <a:r>
              <a:rPr lang="es-ES_tradnl" dirty="0" smtClean="0"/>
              <a:t>Levando a venta dos productos nos mercadillos de Nadal e de </a:t>
            </a:r>
            <a:r>
              <a:rPr lang="es-ES_tradnl" dirty="0" err="1" smtClean="0"/>
              <a:t>obxectos</a:t>
            </a:r>
            <a:r>
              <a:rPr lang="es-ES_tradnl" dirty="0" smtClean="0"/>
              <a:t> de 2ª </a:t>
            </a:r>
            <a:r>
              <a:rPr lang="es-ES_tradnl" dirty="0" err="1" smtClean="0"/>
              <a:t>man</a:t>
            </a:r>
            <a:r>
              <a:rPr lang="es-ES_tradnl" dirty="0" smtClean="0"/>
              <a:t> e </a:t>
            </a:r>
            <a:r>
              <a:rPr lang="es-ES_tradnl" dirty="0" err="1" smtClean="0"/>
              <a:t>dun</a:t>
            </a:r>
            <a:r>
              <a:rPr lang="es-ES_tradnl" dirty="0" smtClean="0"/>
              <a:t> </a:t>
            </a:r>
            <a:r>
              <a:rPr lang="es-ES_tradnl" dirty="0" err="1" smtClean="0"/>
              <a:t>posto</a:t>
            </a:r>
            <a:r>
              <a:rPr lang="es-ES_tradnl" dirty="0" smtClean="0"/>
              <a:t> de rifas de </a:t>
            </a:r>
            <a:r>
              <a:rPr lang="es-ES_tradnl" dirty="0" err="1" smtClean="0"/>
              <a:t>entroido</a:t>
            </a:r>
            <a:r>
              <a:rPr lang="es-ES_tradnl" dirty="0" smtClean="0"/>
              <a:t> (Matemáticas, lingüística, espíritu emprendedor).</a:t>
            </a:r>
          </a:p>
          <a:p>
            <a:pPr>
              <a:buFontTx/>
              <a:buChar char="-"/>
            </a:pPr>
            <a:endParaRPr lang="es-ES_tradnl" dirty="0" smtClean="0"/>
          </a:p>
          <a:p>
            <a:pPr>
              <a:buFontTx/>
              <a:buChar char="-"/>
            </a:pPr>
            <a:endParaRPr lang="es-ES_tradnl" dirty="0" smtClean="0"/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b="1" dirty="0" smtClean="0">
                <a:solidFill>
                  <a:schemeClr val="bg1"/>
                </a:solidFill>
              </a:rPr>
              <a:t>OUTRAS TAREFAS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smtClean="0"/>
              <a:t>Plantar e </a:t>
            </a:r>
            <a:r>
              <a:rPr lang="es-ES_tradnl" dirty="0" err="1" smtClean="0"/>
              <a:t>coidar</a:t>
            </a:r>
            <a:r>
              <a:rPr lang="es-ES_tradnl" dirty="0" smtClean="0"/>
              <a:t> da </a:t>
            </a:r>
            <a:r>
              <a:rPr lang="es-ES_tradnl" dirty="0" err="1" smtClean="0"/>
              <a:t>horta</a:t>
            </a:r>
            <a:endParaRPr lang="es-ES_tradnl" dirty="0" smtClean="0"/>
          </a:p>
          <a:p>
            <a:r>
              <a:rPr lang="es-ES_tradnl" dirty="0" smtClean="0"/>
              <a:t>Creación </a:t>
            </a:r>
            <a:r>
              <a:rPr lang="es-ES_tradnl" dirty="0" err="1" smtClean="0"/>
              <a:t>dun</a:t>
            </a:r>
            <a:r>
              <a:rPr lang="es-ES_tradnl" dirty="0" smtClean="0"/>
              <a:t> </a:t>
            </a:r>
            <a:r>
              <a:rPr lang="es-ES_tradnl" dirty="0" err="1" smtClean="0"/>
              <a:t>viveiro</a:t>
            </a:r>
            <a:r>
              <a:rPr lang="es-ES_tradnl" dirty="0" smtClean="0"/>
              <a:t> de </a:t>
            </a:r>
            <a:r>
              <a:rPr lang="es-ES_tradnl" dirty="0" err="1" smtClean="0"/>
              <a:t>árbores</a:t>
            </a:r>
            <a:endParaRPr lang="es-ES_tradnl" dirty="0" smtClean="0"/>
          </a:p>
          <a:p>
            <a:r>
              <a:rPr lang="es-ES_tradnl" dirty="0" smtClean="0"/>
              <a:t>Creación </a:t>
            </a:r>
            <a:r>
              <a:rPr lang="es-ES_tradnl" dirty="0" err="1" smtClean="0"/>
              <a:t>dun</a:t>
            </a:r>
            <a:r>
              <a:rPr lang="es-ES_tradnl" dirty="0" smtClean="0"/>
              <a:t> </a:t>
            </a:r>
            <a:r>
              <a:rPr lang="es-ES_tradnl" dirty="0" err="1" smtClean="0"/>
              <a:t>viveiro</a:t>
            </a:r>
            <a:r>
              <a:rPr lang="es-ES_tradnl" dirty="0" smtClean="0"/>
              <a:t> de plantas aromáticas</a:t>
            </a:r>
            <a:endParaRPr lang="es-ES" dirty="0"/>
          </a:p>
        </p:txBody>
      </p:sp>
      <p:pic>
        <p:nvPicPr>
          <p:cNvPr id="3074" name="Picture 2" descr="C:\Users\cuca\Desktop\Nueva carpeta\eDianMZx_400x4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3356992"/>
            <a:ext cx="3096344" cy="30963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b="1" dirty="0" smtClean="0">
                <a:solidFill>
                  <a:schemeClr val="bg1"/>
                </a:solidFill>
              </a:rPr>
              <a:t>BENEFICIOS QUE XA OBSERVAMOS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1520" y="1484784"/>
            <a:ext cx="8892480" cy="5112568"/>
          </a:xfrm>
        </p:spPr>
        <p:txBody>
          <a:bodyPr>
            <a:normAutofit fontScale="92500" lnSpcReduction="20000"/>
          </a:bodyPr>
          <a:lstStyle/>
          <a:p>
            <a:r>
              <a:rPr lang="es-ES_tradnl" dirty="0" smtClean="0"/>
              <a:t>A motivación, a ilusión, a innovación</a:t>
            </a:r>
          </a:p>
          <a:p>
            <a:r>
              <a:rPr lang="es-ES_tradnl" dirty="0" smtClean="0"/>
              <a:t>Diversidad de </a:t>
            </a:r>
            <a:r>
              <a:rPr lang="es-ES_tradnl" dirty="0" err="1" smtClean="0"/>
              <a:t>tarefas</a:t>
            </a:r>
            <a:r>
              <a:rPr lang="es-ES_tradnl" dirty="0" smtClean="0"/>
              <a:t>, novas, innovadoras e sobre todo </a:t>
            </a:r>
            <a:r>
              <a:rPr lang="es-ES_tradnl" dirty="0" err="1" smtClean="0"/>
              <a:t>cun</a:t>
            </a:r>
            <a:r>
              <a:rPr lang="es-ES_tradnl" dirty="0" smtClean="0"/>
              <a:t> </a:t>
            </a:r>
            <a:r>
              <a:rPr lang="es-ES_tradnl" dirty="0" err="1" smtClean="0"/>
              <a:t>produto</a:t>
            </a:r>
            <a:r>
              <a:rPr lang="es-ES_tradnl" dirty="0" smtClean="0"/>
              <a:t> final real</a:t>
            </a:r>
          </a:p>
          <a:p>
            <a:r>
              <a:rPr lang="es-ES_tradnl" dirty="0" err="1" smtClean="0"/>
              <a:t>Mellora</a:t>
            </a:r>
            <a:r>
              <a:rPr lang="es-ES_tradnl" dirty="0" smtClean="0"/>
              <a:t> das competencias lingüísticas e matemáticas</a:t>
            </a:r>
          </a:p>
          <a:p>
            <a:r>
              <a:rPr lang="es-ES_tradnl" dirty="0" err="1" smtClean="0"/>
              <a:t>Mellora</a:t>
            </a:r>
            <a:r>
              <a:rPr lang="es-ES_tradnl" dirty="0" smtClean="0"/>
              <a:t> da convivencia entre o alumnado </a:t>
            </a:r>
          </a:p>
          <a:p>
            <a:r>
              <a:rPr lang="es-ES_tradnl" dirty="0" err="1" smtClean="0"/>
              <a:t>Deseñamos</a:t>
            </a:r>
            <a:r>
              <a:rPr lang="es-ES_tradnl" dirty="0" smtClean="0"/>
              <a:t> un patio </a:t>
            </a:r>
            <a:r>
              <a:rPr lang="es-ES_tradnl" dirty="0" err="1" smtClean="0"/>
              <a:t>mais</a:t>
            </a:r>
            <a:r>
              <a:rPr lang="es-ES_tradnl" dirty="0" smtClean="0"/>
              <a:t> inclusivo, divertido, atractivo, </a:t>
            </a:r>
            <a:r>
              <a:rPr lang="es-ES_tradnl" dirty="0" err="1" smtClean="0"/>
              <a:t>ecolóxico</a:t>
            </a:r>
            <a:r>
              <a:rPr lang="es-ES_tradnl" dirty="0" smtClean="0"/>
              <a:t>…</a:t>
            </a:r>
          </a:p>
          <a:p>
            <a:r>
              <a:rPr lang="es-ES_tradnl" dirty="0" smtClean="0"/>
              <a:t>Unir </a:t>
            </a:r>
            <a:r>
              <a:rPr lang="es-ES_tradnl" dirty="0" err="1" smtClean="0"/>
              <a:t>moito</a:t>
            </a:r>
            <a:r>
              <a:rPr lang="es-ES_tradnl" dirty="0" smtClean="0"/>
              <a:t> </a:t>
            </a:r>
            <a:r>
              <a:rPr lang="es-ES_tradnl" dirty="0" err="1" smtClean="0"/>
              <a:t>mais</a:t>
            </a:r>
            <a:r>
              <a:rPr lang="es-ES_tradnl" dirty="0" smtClean="0"/>
              <a:t> á toda a </a:t>
            </a:r>
            <a:r>
              <a:rPr lang="es-ES_tradnl" dirty="0" err="1" smtClean="0"/>
              <a:t>comunidade</a:t>
            </a:r>
            <a:r>
              <a:rPr lang="es-ES_tradnl" dirty="0" smtClean="0"/>
              <a:t> do </a:t>
            </a:r>
            <a:r>
              <a:rPr lang="es-ES_tradnl" dirty="0" err="1" smtClean="0"/>
              <a:t>ceip</a:t>
            </a:r>
            <a:r>
              <a:rPr lang="es-ES_tradnl" dirty="0" smtClean="0"/>
              <a:t> coirón </a:t>
            </a:r>
            <a:r>
              <a:rPr lang="es-ES_tradnl" dirty="0" err="1" smtClean="0"/>
              <a:t>dena</a:t>
            </a:r>
            <a:r>
              <a:rPr lang="es-ES_tradnl" dirty="0" smtClean="0"/>
              <a:t>.</a:t>
            </a:r>
          </a:p>
          <a:p>
            <a:r>
              <a:rPr lang="es-ES_tradnl" dirty="0" err="1" smtClean="0"/>
              <a:t>Unha</a:t>
            </a:r>
            <a:r>
              <a:rPr lang="es-ES_tradnl" dirty="0" smtClean="0"/>
              <a:t> gran </a:t>
            </a:r>
            <a:r>
              <a:rPr lang="es-ES_tradnl" dirty="0" err="1" smtClean="0"/>
              <a:t>aprendizaxe</a:t>
            </a:r>
            <a:r>
              <a:rPr lang="es-ES_tradnl" dirty="0" smtClean="0"/>
              <a:t> : os </a:t>
            </a:r>
            <a:r>
              <a:rPr lang="es-ES_tradnl" dirty="0" err="1" smtClean="0"/>
              <a:t>soños</a:t>
            </a:r>
            <a:r>
              <a:rPr lang="es-ES_tradnl" dirty="0" smtClean="0"/>
              <a:t> pódense </a:t>
            </a:r>
            <a:r>
              <a:rPr lang="es-ES_tradnl" dirty="0" err="1" smtClean="0"/>
              <a:t>facer</a:t>
            </a:r>
            <a:r>
              <a:rPr lang="es-ES_tradnl" dirty="0" smtClean="0"/>
              <a:t> </a:t>
            </a:r>
            <a:r>
              <a:rPr lang="es-ES_tradnl" dirty="0" err="1" smtClean="0"/>
              <a:t>realidade</a:t>
            </a:r>
            <a:r>
              <a:rPr lang="es-ES_tradnl" dirty="0" smtClean="0"/>
              <a:t> se </a:t>
            </a:r>
            <a:r>
              <a:rPr lang="es-ES_tradnl" dirty="0" err="1" smtClean="0"/>
              <a:t>traballamos</a:t>
            </a:r>
            <a:r>
              <a:rPr lang="es-ES_tradnl" dirty="0" smtClean="0"/>
              <a:t> </a:t>
            </a:r>
            <a:r>
              <a:rPr lang="es-ES_tradnl" dirty="0" err="1" smtClean="0"/>
              <a:t>xuntos</a:t>
            </a:r>
            <a:r>
              <a:rPr lang="es-ES_tradnl" dirty="0" smtClean="0"/>
              <a:t> para </a:t>
            </a:r>
            <a:r>
              <a:rPr lang="es-ES_tradnl" dirty="0" err="1" smtClean="0"/>
              <a:t>acadalos</a:t>
            </a:r>
            <a:endParaRPr lang="es-ES_tradnl" dirty="0" smtClean="0"/>
          </a:p>
          <a:p>
            <a:endParaRPr lang="es-ES_tradnl" dirty="0" smtClean="0"/>
          </a:p>
          <a:p>
            <a:endParaRPr lang="es-ES_tradnl" dirty="0" smtClean="0"/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27944" t="19313" r="27781" b="27531"/>
          <a:stretch>
            <a:fillRect/>
          </a:stretch>
        </p:blipFill>
        <p:spPr bwMode="auto">
          <a:xfrm>
            <a:off x="0" y="188640"/>
            <a:ext cx="4439929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 l="27863" t="19485" r="27863" b="29328"/>
          <a:stretch>
            <a:fillRect/>
          </a:stretch>
        </p:blipFill>
        <p:spPr bwMode="auto">
          <a:xfrm>
            <a:off x="4491175" y="188640"/>
            <a:ext cx="4652825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 l="27863" t="22166" r="27863" b="27360"/>
          <a:stretch>
            <a:fillRect/>
          </a:stretch>
        </p:blipFill>
        <p:spPr bwMode="auto">
          <a:xfrm>
            <a:off x="0" y="3687214"/>
            <a:ext cx="4427984" cy="2838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 l="28416" t="21935" r="27863" b="29328"/>
          <a:stretch>
            <a:fillRect/>
          </a:stretch>
        </p:blipFill>
        <p:spPr bwMode="auto">
          <a:xfrm>
            <a:off x="4499992" y="3645024"/>
            <a:ext cx="4571999" cy="286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CuadroTexto"/>
          <p:cNvSpPr txBox="1"/>
          <p:nvPr/>
        </p:nvSpPr>
        <p:spPr>
          <a:xfrm>
            <a:off x="395536" y="2780928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 smtClean="0">
                <a:solidFill>
                  <a:schemeClr val="bg1"/>
                </a:solidFill>
              </a:rPr>
              <a:t>Un patio </a:t>
            </a:r>
            <a:r>
              <a:rPr lang="es-ES_tradnl" sz="2400" b="1" dirty="0" err="1" smtClean="0">
                <a:solidFill>
                  <a:schemeClr val="bg1"/>
                </a:solidFill>
              </a:rPr>
              <a:t>sen</a:t>
            </a:r>
            <a:r>
              <a:rPr lang="es-ES_tradnl" sz="2400" b="1" dirty="0" smtClean="0">
                <a:solidFill>
                  <a:schemeClr val="bg1"/>
                </a:solidFill>
              </a:rPr>
              <a:t> </a:t>
            </a:r>
            <a:r>
              <a:rPr lang="es-ES_tradnl" sz="2400" b="1" dirty="0" err="1" smtClean="0">
                <a:solidFill>
                  <a:schemeClr val="bg1"/>
                </a:solidFill>
              </a:rPr>
              <a:t>vexetación</a:t>
            </a:r>
            <a:r>
              <a:rPr lang="es-ES_tradnl" sz="2400" b="1" dirty="0" smtClean="0">
                <a:solidFill>
                  <a:schemeClr val="bg1"/>
                </a:solidFill>
              </a:rPr>
              <a:t>…</a:t>
            </a:r>
            <a:endParaRPr lang="es-ES" sz="2400" b="1" dirty="0">
              <a:solidFill>
                <a:schemeClr val="bg1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5292080" y="2780928"/>
            <a:ext cx="35055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b="1" dirty="0" smtClean="0">
                <a:solidFill>
                  <a:schemeClr val="bg1"/>
                </a:solidFill>
              </a:rPr>
              <a:t>Un patio </a:t>
            </a:r>
            <a:r>
              <a:rPr lang="es-ES_tradnl" sz="2400" b="1" dirty="0" err="1" smtClean="0">
                <a:solidFill>
                  <a:schemeClr val="bg1"/>
                </a:solidFill>
              </a:rPr>
              <a:t>cheo</a:t>
            </a:r>
            <a:r>
              <a:rPr lang="es-ES_tradnl" sz="2400" b="1" dirty="0" smtClean="0">
                <a:solidFill>
                  <a:schemeClr val="bg1"/>
                </a:solidFill>
              </a:rPr>
              <a:t> de asfalto…</a:t>
            </a:r>
            <a:endParaRPr lang="es-ES" sz="2400" b="1" dirty="0">
              <a:solidFill>
                <a:schemeClr val="bg1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95536" y="6021288"/>
            <a:ext cx="3653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b="1" dirty="0" smtClean="0">
                <a:solidFill>
                  <a:schemeClr val="bg1"/>
                </a:solidFill>
              </a:rPr>
              <a:t>O </a:t>
            </a:r>
            <a:r>
              <a:rPr lang="es-ES_tradnl" sz="2400" b="1" dirty="0" err="1" smtClean="0">
                <a:solidFill>
                  <a:schemeClr val="bg1"/>
                </a:solidFill>
              </a:rPr>
              <a:t>rei</a:t>
            </a:r>
            <a:r>
              <a:rPr lang="es-ES_tradnl" sz="2400" b="1" dirty="0" smtClean="0">
                <a:solidFill>
                  <a:schemeClr val="bg1"/>
                </a:solidFill>
              </a:rPr>
              <a:t> do patio era o balón…</a:t>
            </a:r>
            <a:endParaRPr lang="es-ES" sz="2400" b="1" dirty="0">
              <a:solidFill>
                <a:schemeClr val="bg1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4716016" y="6165304"/>
            <a:ext cx="40579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 smtClean="0">
                <a:solidFill>
                  <a:schemeClr val="bg1"/>
                </a:solidFill>
              </a:rPr>
              <a:t>Un patio </a:t>
            </a:r>
            <a:r>
              <a:rPr lang="es-ES_tradnl" sz="2000" b="1" dirty="0" err="1" smtClean="0">
                <a:solidFill>
                  <a:schemeClr val="bg1"/>
                </a:solidFill>
              </a:rPr>
              <a:t>sen</a:t>
            </a:r>
            <a:r>
              <a:rPr lang="es-ES_tradnl" sz="2000" b="1" dirty="0" smtClean="0">
                <a:solidFill>
                  <a:schemeClr val="bg1"/>
                </a:solidFill>
              </a:rPr>
              <a:t> posibilidades de </a:t>
            </a:r>
            <a:r>
              <a:rPr lang="es-ES_tradnl" sz="2000" b="1" dirty="0" err="1" smtClean="0">
                <a:solidFill>
                  <a:schemeClr val="bg1"/>
                </a:solidFill>
              </a:rPr>
              <a:t>xogo</a:t>
            </a:r>
            <a:r>
              <a:rPr lang="es-ES_tradnl" sz="2000" b="1" dirty="0" smtClean="0">
                <a:solidFill>
                  <a:schemeClr val="bg1"/>
                </a:solidFill>
              </a:rPr>
              <a:t>…</a:t>
            </a:r>
            <a:endParaRPr lang="es-ES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/>
          <a:lstStyle/>
          <a:p>
            <a:r>
              <a:rPr lang="es-ES_tradnl" b="1" dirty="0" smtClean="0">
                <a:solidFill>
                  <a:schemeClr val="bg1"/>
                </a:solidFill>
              </a:rPr>
              <a:t>DIFICULTADES 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467544" y="1412776"/>
            <a:ext cx="820891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endParaRPr lang="es-ES_tradnl" sz="3200" dirty="0" smtClean="0"/>
          </a:p>
          <a:p>
            <a:pPr>
              <a:buFont typeface="Wingdings" pitchFamily="2" charset="2"/>
              <a:buChar char="Ø"/>
            </a:pPr>
            <a:r>
              <a:rPr lang="es-ES_tradnl" sz="3200" dirty="0" smtClean="0"/>
              <a:t>CHEGAR A UN DESEÑO CONSENSUADO</a:t>
            </a:r>
          </a:p>
          <a:p>
            <a:pPr>
              <a:buFont typeface="Wingdings" pitchFamily="2" charset="2"/>
              <a:buChar char="Ø"/>
            </a:pPr>
            <a:r>
              <a:rPr lang="es-ES_tradnl" sz="3200" dirty="0" smtClean="0"/>
              <a:t>CONSEGUIR PERMISOS </a:t>
            </a:r>
          </a:p>
          <a:p>
            <a:pPr>
              <a:buFont typeface="Wingdings" pitchFamily="2" charset="2"/>
              <a:buChar char="Ø"/>
            </a:pPr>
            <a:r>
              <a:rPr lang="es-ES_tradnl" sz="3200" dirty="0" smtClean="0"/>
              <a:t>COORDINAR TODO O PROXECTO </a:t>
            </a:r>
          </a:p>
          <a:p>
            <a:pPr>
              <a:buFont typeface="Wingdings" pitchFamily="2" charset="2"/>
              <a:buChar char="Ø"/>
            </a:pPr>
            <a:r>
              <a:rPr lang="es-ES_tradnl" sz="3200" dirty="0" smtClean="0"/>
              <a:t>MEDO A TAREFAS TAN REAIS, A TRABALLAR DOUTRO XEITO</a:t>
            </a:r>
          </a:p>
          <a:p>
            <a:pPr>
              <a:buFont typeface="Wingdings" pitchFamily="2" charset="2"/>
              <a:buChar char="Ø"/>
            </a:pPr>
            <a:r>
              <a:rPr lang="es-ES_tradnl" sz="3200" dirty="0" smtClean="0"/>
              <a:t>CONSEGUIR FONDOS</a:t>
            </a:r>
          </a:p>
          <a:p>
            <a:pPr>
              <a:buFont typeface="Wingdings" pitchFamily="2" charset="2"/>
              <a:buChar char="Ø"/>
            </a:pPr>
            <a:r>
              <a:rPr lang="es-ES_tradnl" sz="3200" dirty="0" smtClean="0"/>
              <a:t>VOCES  DISCORDANTES DUN PAR DE FAMILIAS</a:t>
            </a:r>
          </a:p>
          <a:p>
            <a:pPr>
              <a:buFont typeface="Wingdings" pitchFamily="2" charset="2"/>
              <a:buChar char="Ø"/>
            </a:pPr>
            <a:endParaRPr lang="es-ES_tradnl" sz="3200" dirty="0" smtClean="0"/>
          </a:p>
          <a:p>
            <a:endParaRPr lang="es-ES_tradnl" sz="3200" dirty="0" smtClean="0"/>
          </a:p>
          <a:p>
            <a:endParaRPr lang="es-E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0"/>
            <a:ext cx="8640960" cy="1124744"/>
          </a:xfrm>
        </p:spPr>
        <p:txBody>
          <a:bodyPr>
            <a:normAutofit fontScale="90000"/>
          </a:bodyPr>
          <a:lstStyle/>
          <a:p>
            <a:r>
              <a:rPr lang="es-ES_tradnl" b="1" dirty="0" smtClean="0">
                <a:solidFill>
                  <a:schemeClr val="bg1"/>
                </a:solidFill>
              </a:rPr>
              <a:t>PROPOSTAS DESTE CURSO PARA A PXA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6021288"/>
          </a:xfrm>
        </p:spPr>
        <p:txBody>
          <a:bodyPr>
            <a:normAutofit fontScale="70000" lnSpcReduction="20000"/>
          </a:bodyPr>
          <a:lstStyle/>
          <a:p>
            <a:r>
              <a:rPr lang="es-ES_tradnl" dirty="0" smtClean="0"/>
              <a:t>Conseguir </a:t>
            </a:r>
            <a:r>
              <a:rPr lang="es-ES_tradnl" dirty="0" err="1" smtClean="0"/>
              <a:t>herba</a:t>
            </a:r>
            <a:r>
              <a:rPr lang="es-ES_tradnl" dirty="0" smtClean="0"/>
              <a:t> artificial para </a:t>
            </a:r>
            <a:r>
              <a:rPr lang="es-ES_tradnl" dirty="0" err="1" smtClean="0"/>
              <a:t>outra</a:t>
            </a:r>
            <a:r>
              <a:rPr lang="es-ES_tradnl" dirty="0" smtClean="0"/>
              <a:t> zona do patio. (Concello- Equipo Directivo)</a:t>
            </a:r>
          </a:p>
          <a:p>
            <a:r>
              <a:rPr lang="es-ES_tradnl" dirty="0" smtClean="0"/>
              <a:t>Plantar varias </a:t>
            </a:r>
            <a:r>
              <a:rPr lang="es-ES_tradnl" dirty="0" err="1" smtClean="0"/>
              <a:t>árbores</a:t>
            </a:r>
            <a:r>
              <a:rPr lang="es-ES_tradnl" dirty="0" smtClean="0"/>
              <a:t> (Voz Natura, Concello, alumnado)</a:t>
            </a:r>
          </a:p>
          <a:p>
            <a:r>
              <a:rPr lang="es-ES_tradnl" dirty="0" smtClean="0"/>
              <a:t>Crear a “Patrulla verde” (Voz Natura, </a:t>
            </a:r>
            <a:r>
              <a:rPr lang="es-ES_tradnl" dirty="0" err="1" smtClean="0"/>
              <a:t>titoras</a:t>
            </a:r>
            <a:r>
              <a:rPr lang="es-ES_tradnl" dirty="0" smtClean="0"/>
              <a:t> de 4º e alumnado).</a:t>
            </a:r>
          </a:p>
          <a:p>
            <a:r>
              <a:rPr lang="es-ES_tradnl" dirty="0" smtClean="0"/>
              <a:t>Fabricar </a:t>
            </a:r>
            <a:r>
              <a:rPr lang="es-ES_tradnl" dirty="0" err="1" smtClean="0"/>
              <a:t>produtos</a:t>
            </a:r>
            <a:r>
              <a:rPr lang="es-ES_tradnl" dirty="0" smtClean="0"/>
              <a:t> para o Mercadillo de Nadal (</a:t>
            </a:r>
            <a:r>
              <a:rPr lang="es-ES_tradnl" dirty="0" err="1" smtClean="0"/>
              <a:t>titores</a:t>
            </a:r>
            <a:r>
              <a:rPr lang="es-ES_tradnl" dirty="0" smtClean="0"/>
              <a:t>, alumnado, ANPA)</a:t>
            </a:r>
          </a:p>
          <a:p>
            <a:r>
              <a:rPr lang="es-ES_tradnl" dirty="0" err="1" smtClean="0"/>
              <a:t>Facer</a:t>
            </a:r>
            <a:r>
              <a:rPr lang="es-ES_tradnl" dirty="0" smtClean="0"/>
              <a:t> Mercadillo (alumnado e </a:t>
            </a:r>
            <a:r>
              <a:rPr lang="es-ES_tradnl" dirty="0" err="1" smtClean="0"/>
              <a:t>titores</a:t>
            </a:r>
            <a:r>
              <a:rPr lang="es-ES_tradnl" dirty="0" smtClean="0"/>
              <a:t> de 5º e 6º )</a:t>
            </a:r>
          </a:p>
          <a:p>
            <a:r>
              <a:rPr lang="es-ES_tradnl" dirty="0" smtClean="0"/>
              <a:t>Preparar o Mercadillo de 2ª </a:t>
            </a:r>
            <a:r>
              <a:rPr lang="es-ES_tradnl" dirty="0" err="1" smtClean="0"/>
              <a:t>man</a:t>
            </a:r>
            <a:r>
              <a:rPr lang="es-ES_tradnl" dirty="0" smtClean="0"/>
              <a:t> (ANPA, 5º e 6º)</a:t>
            </a:r>
          </a:p>
          <a:p>
            <a:r>
              <a:rPr lang="es-ES_tradnl" dirty="0" smtClean="0"/>
              <a:t>Rifa do </a:t>
            </a:r>
            <a:r>
              <a:rPr lang="es-ES_tradnl" dirty="0" err="1" smtClean="0"/>
              <a:t>Entroido</a:t>
            </a:r>
            <a:r>
              <a:rPr lang="es-ES_tradnl" dirty="0" smtClean="0"/>
              <a:t> (ANPA, comercio local e alumnado de 5º e 6º)</a:t>
            </a:r>
          </a:p>
          <a:p>
            <a:r>
              <a:rPr lang="es-ES_tradnl" dirty="0" smtClean="0"/>
              <a:t>Contratos programa para dar difusión do </a:t>
            </a:r>
            <a:r>
              <a:rPr lang="es-ES_tradnl" dirty="0" err="1" smtClean="0"/>
              <a:t>proxecto</a:t>
            </a:r>
            <a:r>
              <a:rPr lang="es-ES_tradnl" dirty="0" smtClean="0"/>
              <a:t> e </a:t>
            </a:r>
            <a:r>
              <a:rPr lang="es-ES_tradnl" dirty="0" err="1" smtClean="0"/>
              <a:t>facer</a:t>
            </a:r>
            <a:r>
              <a:rPr lang="es-ES_tradnl" dirty="0" smtClean="0"/>
              <a:t> mercadillos e venta de rifas</a:t>
            </a:r>
          </a:p>
          <a:p>
            <a:r>
              <a:rPr lang="es-ES_tradnl" dirty="0" err="1" smtClean="0"/>
              <a:t>Encargarlle</a:t>
            </a:r>
            <a:r>
              <a:rPr lang="es-ES_tradnl" dirty="0" smtClean="0"/>
              <a:t> a un </a:t>
            </a:r>
            <a:r>
              <a:rPr lang="es-ES_tradnl" dirty="0" err="1" smtClean="0"/>
              <a:t>carpinteiro</a:t>
            </a:r>
            <a:r>
              <a:rPr lang="es-ES_tradnl" dirty="0" smtClean="0"/>
              <a:t> “</a:t>
            </a:r>
            <a:r>
              <a:rPr lang="es-ES_tradnl" dirty="0" err="1" smtClean="0"/>
              <a:t>cousiñas</a:t>
            </a:r>
            <a:r>
              <a:rPr lang="es-ES_tradnl" dirty="0" smtClean="0"/>
              <a:t> para o patio” </a:t>
            </a:r>
          </a:p>
          <a:p>
            <a:r>
              <a:rPr lang="es-ES_tradnl" dirty="0" err="1" smtClean="0"/>
              <a:t>Construción</a:t>
            </a:r>
            <a:r>
              <a:rPr lang="es-ES_tradnl" dirty="0" smtClean="0"/>
              <a:t> </a:t>
            </a:r>
            <a:r>
              <a:rPr lang="es-ES_tradnl" dirty="0" err="1" smtClean="0"/>
              <a:t>dunha</a:t>
            </a:r>
            <a:r>
              <a:rPr lang="es-ES_tradnl" dirty="0" smtClean="0"/>
              <a:t> pirámide de neumáticos (familias, alumnado e profesorado).</a:t>
            </a:r>
          </a:p>
          <a:p>
            <a:r>
              <a:rPr lang="es-ES_tradnl" dirty="0" smtClean="0"/>
              <a:t>Rocódromo horizontal para a zona de infantil.</a:t>
            </a:r>
          </a:p>
          <a:p>
            <a:r>
              <a:rPr lang="es-ES_tradnl" dirty="0" err="1" smtClean="0"/>
              <a:t>Facer</a:t>
            </a:r>
            <a:r>
              <a:rPr lang="es-ES_tradnl" dirty="0" smtClean="0"/>
              <a:t> </a:t>
            </a:r>
            <a:r>
              <a:rPr lang="es-ES_tradnl" dirty="0" err="1" smtClean="0"/>
              <a:t>xogos</a:t>
            </a:r>
            <a:r>
              <a:rPr lang="es-ES_tradnl" dirty="0" smtClean="0"/>
              <a:t> populares transportables (</a:t>
            </a:r>
            <a:r>
              <a:rPr lang="es-ES_tradnl" dirty="0" err="1" smtClean="0"/>
              <a:t>construcións</a:t>
            </a:r>
            <a:r>
              <a:rPr lang="es-ES_tradnl" dirty="0" smtClean="0"/>
              <a:t>, </a:t>
            </a:r>
            <a:r>
              <a:rPr lang="es-ES_tradnl" dirty="0" err="1" smtClean="0"/>
              <a:t>lanzamento</a:t>
            </a:r>
            <a:r>
              <a:rPr lang="es-ES_tradnl" dirty="0" smtClean="0"/>
              <a:t>, </a:t>
            </a:r>
            <a:r>
              <a:rPr lang="es-ES_tradnl" dirty="0" err="1" smtClean="0"/>
              <a:t>habilidade</a:t>
            </a:r>
            <a:r>
              <a:rPr lang="es-ES_tradnl" dirty="0" smtClean="0"/>
              <a:t>…)</a:t>
            </a:r>
          </a:p>
          <a:p>
            <a:endParaRPr lang="es-ES_tradnl" dirty="0" smtClean="0"/>
          </a:p>
          <a:p>
            <a:endParaRPr lang="es-ES_tradnl" dirty="0" smtClean="0"/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8194" name="Picture 2" descr="C:\Users\cuca\Desktop\cosas cole\patios diferentes\ideas patio\piramide de neumaticos.jpg"/>
          <p:cNvPicPr>
            <a:picLocks noChangeAspect="1" noChangeArrowheads="1"/>
          </p:cNvPicPr>
          <p:nvPr/>
        </p:nvPicPr>
        <p:blipFill>
          <a:blip r:embed="rId2" cstate="print"/>
          <a:srcRect t="11231"/>
          <a:stretch>
            <a:fillRect/>
          </a:stretch>
        </p:blipFill>
        <p:spPr bwMode="auto">
          <a:xfrm>
            <a:off x="611560" y="2996952"/>
            <a:ext cx="3248407" cy="386104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5" name="Picture 3" descr="C:\Users\cuca\Desktop\cosas cole\patios diferentes\ideas patio\barco pirata con palets.jpg"/>
          <p:cNvPicPr>
            <a:picLocks noChangeAspect="1" noChangeArrowheads="1"/>
          </p:cNvPicPr>
          <p:nvPr/>
        </p:nvPicPr>
        <p:blipFill>
          <a:blip r:embed="rId3" cstate="print"/>
          <a:srcRect b="8013"/>
          <a:stretch>
            <a:fillRect/>
          </a:stretch>
        </p:blipFill>
        <p:spPr bwMode="auto">
          <a:xfrm>
            <a:off x="5652120" y="260648"/>
            <a:ext cx="2952328" cy="362102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6" name="Picture 4" descr="C:\Users\cuca\Desktop\cosas cole\patios diferentes\patios diferentes\FOTOS\e1626c7bf7131b66dd72a55e9dfe5a09.jpg"/>
          <p:cNvPicPr>
            <a:picLocks noChangeAspect="1" noChangeArrowheads="1"/>
          </p:cNvPicPr>
          <p:nvPr/>
        </p:nvPicPr>
        <p:blipFill>
          <a:blip r:embed="rId4" cstate="print"/>
          <a:srcRect r="7478"/>
          <a:stretch>
            <a:fillRect/>
          </a:stretch>
        </p:blipFill>
        <p:spPr bwMode="auto">
          <a:xfrm>
            <a:off x="251520" y="260648"/>
            <a:ext cx="3563888" cy="25788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7" name="Picture 5" descr="C:\Users\cuca\Desktop\cosas cole\patios diferentes\patios diferentes\¿Cómo debería ser el patio de la escuela  - Tierra en las manos_files\skala-design-natural-playground-playscape-brock-elementary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99034" y="4149080"/>
            <a:ext cx="4544966" cy="2708920"/>
          </a:xfrm>
          <a:prstGeom prst="snip2DiagRect">
            <a:avLst>
              <a:gd name="adj1" fmla="val 332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098" name="Picture 2" descr="C:\Users\cuca\Desktop\CFR PONTEVEDRA\Repensem_el_pati_escolar-703x4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320" y="1628800"/>
            <a:ext cx="9190320" cy="5229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es-ES_tradnl" b="1" dirty="0" smtClean="0">
                <a:solidFill>
                  <a:schemeClr val="bg1"/>
                </a:solidFill>
              </a:rPr>
              <a:t>XOGOS POPULARES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6146" name="Picture 2" descr="C:\Users\cuca\Desktop\acertar-aro-palos-billa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35952"/>
            <a:ext cx="3851920" cy="28912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7" name="Picture 3" descr="C:\Users\cuca\Desktop\bolos-de-mader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8248" y="975806"/>
            <a:ext cx="2720256" cy="28132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8" name="Picture 4" descr="C:\Users\cuca\Desktop\futbolin-minimalista-2-jugador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4077072"/>
            <a:ext cx="3528392" cy="26484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9" name="Picture 5" descr="C:\Users\cuca\Desktop\giant-jeng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960" y="1052736"/>
            <a:ext cx="1944216" cy="27287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50" name="Picture 6" descr="C:\Users\cuca\Desktop\Imagen-15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7904" y="4086539"/>
            <a:ext cx="2078596" cy="27714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52" name="Picture 8" descr="C:\Users\cuca\Desktop\laberinto-madera-gigant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82257" y="4077072"/>
            <a:ext cx="3261743" cy="244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cuca\Desktop\juegos-de-made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764704"/>
            <a:ext cx="8964488" cy="51139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s-ES_tradnl" b="1" dirty="0" smtClean="0">
                <a:solidFill>
                  <a:schemeClr val="bg1"/>
                </a:solidFill>
              </a:rPr>
              <a:t>E A INCLUSIÓN ONDE A CONTEMPLAMOS NESTE PROXECTO????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55000" lnSpcReduction="20000"/>
          </a:bodyPr>
          <a:lstStyle/>
          <a:p>
            <a:r>
              <a:rPr lang="es-ES_tradnl" sz="4400" dirty="0" smtClean="0"/>
              <a:t>A inclusión tal como a contemplamos </a:t>
            </a:r>
            <a:r>
              <a:rPr lang="es-ES_tradnl" sz="4400" dirty="0" err="1" smtClean="0"/>
              <a:t>nós</a:t>
            </a:r>
            <a:r>
              <a:rPr lang="es-ES_tradnl" sz="4400" dirty="0" smtClean="0"/>
              <a:t> é pensar </a:t>
            </a:r>
            <a:r>
              <a:rPr lang="es-ES_tradnl" sz="4400" dirty="0" err="1" smtClean="0"/>
              <a:t>nun</a:t>
            </a:r>
            <a:r>
              <a:rPr lang="es-ES_tradnl" sz="4400" dirty="0" smtClean="0"/>
              <a:t> </a:t>
            </a:r>
            <a:r>
              <a:rPr lang="es-ES_tradnl" sz="4400" dirty="0" err="1" smtClean="0"/>
              <a:t>deseño</a:t>
            </a:r>
            <a:r>
              <a:rPr lang="es-ES_tradnl" sz="4400" dirty="0" smtClean="0"/>
              <a:t> do patio para todos e todas, </a:t>
            </a:r>
            <a:r>
              <a:rPr lang="es-ES_tradnl" sz="4400" dirty="0" err="1" smtClean="0"/>
              <a:t>onde</a:t>
            </a:r>
            <a:r>
              <a:rPr lang="es-ES_tradnl" sz="4400" dirty="0" smtClean="0"/>
              <a:t> pensemos nos rapaces/as que </a:t>
            </a:r>
            <a:r>
              <a:rPr lang="es-ES_tradnl" sz="4400" dirty="0" err="1" smtClean="0"/>
              <a:t>lles</a:t>
            </a:r>
            <a:r>
              <a:rPr lang="es-ES_tradnl" sz="4400" dirty="0" smtClean="0"/>
              <a:t> gusta o </a:t>
            </a:r>
            <a:r>
              <a:rPr lang="es-ES_tradnl" sz="4400" dirty="0" err="1" smtClean="0"/>
              <a:t>movemento</a:t>
            </a:r>
            <a:r>
              <a:rPr lang="es-ES_tradnl" sz="4400" dirty="0" smtClean="0"/>
              <a:t>, nos que </a:t>
            </a:r>
            <a:r>
              <a:rPr lang="es-ES_tradnl" sz="4400" dirty="0" err="1" smtClean="0"/>
              <a:t>lles</a:t>
            </a:r>
            <a:r>
              <a:rPr lang="es-ES_tradnl" sz="4400" dirty="0" smtClean="0"/>
              <a:t> gusta os desafíos, nos que </a:t>
            </a:r>
            <a:r>
              <a:rPr lang="es-ES_tradnl" sz="4400" dirty="0" err="1" smtClean="0"/>
              <a:t>lles</a:t>
            </a:r>
            <a:r>
              <a:rPr lang="es-ES_tradnl" sz="4400" dirty="0" smtClean="0"/>
              <a:t> gusta </a:t>
            </a:r>
            <a:r>
              <a:rPr lang="es-ES_tradnl" sz="4400" dirty="0" err="1" smtClean="0"/>
              <a:t>relaxarse</a:t>
            </a:r>
            <a:r>
              <a:rPr lang="es-ES_tradnl" sz="4400" dirty="0" smtClean="0"/>
              <a:t> en </a:t>
            </a:r>
            <a:r>
              <a:rPr lang="es-ES_tradnl" sz="4400" dirty="0" err="1" smtClean="0"/>
              <a:t>espazos</a:t>
            </a:r>
            <a:r>
              <a:rPr lang="es-ES_tradnl" sz="4400" dirty="0" smtClean="0"/>
              <a:t> tranquillos, nos que </a:t>
            </a:r>
            <a:r>
              <a:rPr lang="es-ES_tradnl" sz="4400" dirty="0" err="1" smtClean="0"/>
              <a:t>lles</a:t>
            </a:r>
            <a:r>
              <a:rPr lang="es-ES_tradnl" sz="4400" dirty="0" smtClean="0"/>
              <a:t> gusta estar en contacto coa </a:t>
            </a:r>
            <a:r>
              <a:rPr lang="es-ES_tradnl" sz="4400" dirty="0" err="1" smtClean="0"/>
              <a:t>natureza</a:t>
            </a:r>
            <a:r>
              <a:rPr lang="es-ES_tradnl" sz="4400" dirty="0" smtClean="0"/>
              <a:t> e nos que </a:t>
            </a:r>
            <a:r>
              <a:rPr lang="es-ES_tradnl" sz="4400" dirty="0" err="1" smtClean="0"/>
              <a:t>lles</a:t>
            </a:r>
            <a:r>
              <a:rPr lang="es-ES_tradnl" sz="4400" dirty="0" smtClean="0"/>
              <a:t> gusta plantar e </a:t>
            </a:r>
            <a:r>
              <a:rPr lang="es-ES_tradnl" sz="4400" dirty="0" err="1" smtClean="0"/>
              <a:t>fozar</a:t>
            </a:r>
            <a:r>
              <a:rPr lang="es-ES_tradnl" sz="4400" dirty="0" smtClean="0"/>
              <a:t> </a:t>
            </a:r>
            <a:r>
              <a:rPr lang="es-ES_tradnl" sz="4400" dirty="0" err="1" smtClean="0"/>
              <a:t>na</a:t>
            </a:r>
            <a:r>
              <a:rPr lang="es-ES_tradnl" sz="4400" dirty="0" smtClean="0"/>
              <a:t> </a:t>
            </a:r>
            <a:r>
              <a:rPr lang="es-ES_tradnl" sz="4400" dirty="0" err="1" smtClean="0"/>
              <a:t>terra</a:t>
            </a:r>
            <a:r>
              <a:rPr lang="es-ES_tradnl" sz="4400" dirty="0" smtClean="0"/>
              <a:t>, nos que </a:t>
            </a:r>
            <a:r>
              <a:rPr lang="es-ES_tradnl" sz="4400" dirty="0" err="1" smtClean="0"/>
              <a:t>lles</a:t>
            </a:r>
            <a:r>
              <a:rPr lang="es-ES_tradnl" sz="4400" dirty="0" smtClean="0"/>
              <a:t> gusta zonas de reunión para </a:t>
            </a:r>
            <a:r>
              <a:rPr lang="es-ES_tradnl" sz="4400" dirty="0" err="1" smtClean="0"/>
              <a:t>falar</a:t>
            </a:r>
            <a:r>
              <a:rPr lang="es-ES_tradnl" sz="4400" dirty="0" smtClean="0"/>
              <a:t> e descansar, nos que </a:t>
            </a:r>
            <a:r>
              <a:rPr lang="es-ES_tradnl" sz="4400" dirty="0" err="1" smtClean="0"/>
              <a:t>lles</a:t>
            </a:r>
            <a:r>
              <a:rPr lang="es-ES_tradnl" sz="4400" dirty="0" smtClean="0"/>
              <a:t> gusta </a:t>
            </a:r>
            <a:r>
              <a:rPr lang="es-ES_tradnl" sz="4400" dirty="0" err="1" smtClean="0"/>
              <a:t>xogos</a:t>
            </a:r>
            <a:r>
              <a:rPr lang="es-ES_tradnl" sz="4400" dirty="0" smtClean="0"/>
              <a:t> de </a:t>
            </a:r>
            <a:r>
              <a:rPr lang="es-ES_tradnl" sz="4400" dirty="0" err="1" smtClean="0"/>
              <a:t>construción</a:t>
            </a:r>
            <a:r>
              <a:rPr lang="es-ES_tradnl" sz="4400" dirty="0" smtClean="0"/>
              <a:t>, nos que </a:t>
            </a:r>
            <a:r>
              <a:rPr lang="es-ES_tradnl" sz="4400" dirty="0" err="1" smtClean="0"/>
              <a:t>lles</a:t>
            </a:r>
            <a:r>
              <a:rPr lang="es-ES_tradnl" sz="4400" dirty="0" smtClean="0"/>
              <a:t> gusta formar parte </a:t>
            </a:r>
            <a:r>
              <a:rPr lang="es-ES_tradnl" sz="4400" dirty="0" err="1" smtClean="0"/>
              <a:t>dun</a:t>
            </a:r>
            <a:r>
              <a:rPr lang="es-ES_tradnl" sz="4400" dirty="0" smtClean="0"/>
              <a:t> grupo que </a:t>
            </a:r>
            <a:r>
              <a:rPr lang="es-ES_tradnl" sz="4400" dirty="0" err="1" smtClean="0"/>
              <a:t>coide</a:t>
            </a:r>
            <a:r>
              <a:rPr lang="es-ES_tradnl" sz="4400" dirty="0" smtClean="0"/>
              <a:t> das plantas e </a:t>
            </a:r>
            <a:r>
              <a:rPr lang="es-ES_tradnl" sz="4400" dirty="0" err="1" smtClean="0"/>
              <a:t>árbores</a:t>
            </a:r>
            <a:r>
              <a:rPr lang="es-ES_tradnl" sz="4400" dirty="0" smtClean="0"/>
              <a:t> (“patrulla verde”)…</a:t>
            </a:r>
          </a:p>
          <a:p>
            <a:r>
              <a:rPr lang="es-ES_tradnl" sz="4400" dirty="0" smtClean="0"/>
              <a:t>As </a:t>
            </a:r>
            <a:r>
              <a:rPr lang="es-ES_tradnl" sz="4400" dirty="0" err="1" smtClean="0"/>
              <a:t>tarefas</a:t>
            </a:r>
            <a:r>
              <a:rPr lang="es-ES_tradnl" sz="4400" dirty="0" smtClean="0"/>
              <a:t> </a:t>
            </a:r>
            <a:r>
              <a:rPr lang="es-ES_tradnl" sz="4400" dirty="0" err="1" smtClean="0"/>
              <a:t>ao</a:t>
            </a:r>
            <a:r>
              <a:rPr lang="es-ES_tradnl" sz="4400" dirty="0" smtClean="0"/>
              <a:t> </a:t>
            </a:r>
            <a:r>
              <a:rPr lang="es-ES_tradnl" sz="4400" dirty="0" err="1" smtClean="0"/>
              <a:t>facerse</a:t>
            </a:r>
            <a:r>
              <a:rPr lang="es-ES_tradnl" sz="4400" dirty="0" smtClean="0"/>
              <a:t> en </a:t>
            </a:r>
            <a:r>
              <a:rPr lang="es-ES_tradnl" sz="4400" dirty="0" err="1" smtClean="0"/>
              <a:t>sesións</a:t>
            </a:r>
            <a:r>
              <a:rPr lang="es-ES_tradnl" sz="4400" dirty="0" smtClean="0"/>
              <a:t> de </a:t>
            </a:r>
            <a:r>
              <a:rPr lang="es-ES_tradnl" sz="4400" dirty="0" err="1" smtClean="0"/>
              <a:t>aprendizaxe</a:t>
            </a:r>
            <a:r>
              <a:rPr lang="es-ES_tradnl" sz="4400" dirty="0" smtClean="0"/>
              <a:t> cooperativo son motivadoras para todo o alumnado e todos e todas poden aportare aprender.</a:t>
            </a:r>
          </a:p>
          <a:p>
            <a:endParaRPr lang="es-ES_tradnl" sz="4400" dirty="0" smtClean="0"/>
          </a:p>
          <a:p>
            <a:pPr algn="ctr">
              <a:buNone/>
            </a:pPr>
            <a:r>
              <a:rPr lang="es-ES_tradnl" sz="4400" b="1" dirty="0" smtClean="0"/>
              <a:t>A inclusión debe ser un principio e un </a:t>
            </a:r>
            <a:r>
              <a:rPr lang="es-ES_tradnl" sz="4400" b="1" dirty="0" err="1" smtClean="0"/>
              <a:t>obxectivo</a:t>
            </a:r>
            <a:r>
              <a:rPr lang="es-ES_tradnl" sz="4400" b="1" dirty="0" smtClean="0"/>
              <a:t> transversal en todo o que se </a:t>
            </a:r>
            <a:r>
              <a:rPr lang="es-ES_tradnl" sz="4400" b="1" dirty="0" err="1" smtClean="0"/>
              <a:t>fai</a:t>
            </a:r>
            <a:r>
              <a:rPr lang="es-ES_tradnl" sz="4400" b="1" dirty="0" smtClean="0"/>
              <a:t> </a:t>
            </a:r>
            <a:r>
              <a:rPr lang="es-ES_tradnl" sz="4400" b="1" dirty="0" err="1" smtClean="0"/>
              <a:t>nun</a:t>
            </a:r>
            <a:r>
              <a:rPr lang="es-ES_tradnl" sz="4400" b="1" dirty="0" smtClean="0"/>
              <a:t> centro.</a:t>
            </a:r>
            <a:r>
              <a:rPr lang="es-ES_tradnl" dirty="0" smtClean="0"/>
              <a:t> 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6000" b="1" dirty="0" smtClean="0">
                <a:solidFill>
                  <a:schemeClr val="bg1"/>
                </a:solidFill>
              </a:rPr>
              <a:t>NOVAS NA PRENSA</a:t>
            </a:r>
            <a:endParaRPr lang="es-ES" sz="6000" b="1" dirty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t="25456" r="36491" b="23632"/>
          <a:stretch>
            <a:fillRect/>
          </a:stretch>
        </p:blipFill>
        <p:spPr bwMode="auto">
          <a:xfrm>
            <a:off x="0" y="1556792"/>
            <a:ext cx="9063033" cy="3933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9962" t="14765" r="35248" b="12392"/>
          <a:stretch>
            <a:fillRect/>
          </a:stretch>
        </p:blipFill>
        <p:spPr bwMode="auto">
          <a:xfrm>
            <a:off x="0" y="-1"/>
            <a:ext cx="9144000" cy="6834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693" t="11769" r="21376" b="8681"/>
          <a:stretch>
            <a:fillRect/>
          </a:stretch>
        </p:blipFill>
        <p:spPr bwMode="auto">
          <a:xfrm>
            <a:off x="0" y="0"/>
            <a:ext cx="918972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solidFill>
                  <a:schemeClr val="bg1"/>
                </a:solidFill>
                <a:latin typeface="Berlin Sans FB Demi" pitchFamily="34" charset="0"/>
              </a:rPr>
              <a:t>COMO EMPEZOU TODO</a:t>
            </a:r>
            <a:endParaRPr lang="es-ES" dirty="0">
              <a:solidFill>
                <a:schemeClr val="bg1"/>
              </a:solidFill>
              <a:latin typeface="Berlin Sans FB Demi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s-ES_tradnl" dirty="0" smtClean="0"/>
              <a:t>Decidimos </a:t>
            </a:r>
            <a:r>
              <a:rPr lang="es-ES_tradnl" dirty="0" err="1" smtClean="0"/>
              <a:t>fai</a:t>
            </a:r>
            <a:r>
              <a:rPr lang="es-ES_tradnl" dirty="0" smtClean="0"/>
              <a:t> </a:t>
            </a:r>
            <a:r>
              <a:rPr lang="es-ES_tradnl" dirty="0" err="1" smtClean="0"/>
              <a:t>dous</a:t>
            </a:r>
            <a:r>
              <a:rPr lang="es-ES_tradnl" dirty="0" smtClean="0"/>
              <a:t> cursos afrontar seriamente a reforma do patio pero tomando en </a:t>
            </a:r>
            <a:r>
              <a:rPr lang="es-ES_tradnl" dirty="0" err="1" smtClean="0"/>
              <a:t>conta</a:t>
            </a:r>
            <a:r>
              <a:rPr lang="es-ES_tradnl" dirty="0" smtClean="0"/>
              <a:t> as </a:t>
            </a:r>
            <a:r>
              <a:rPr lang="es-ES_tradnl" dirty="0" err="1" smtClean="0"/>
              <a:t>opinións</a:t>
            </a:r>
            <a:r>
              <a:rPr lang="es-ES_tradnl" dirty="0" smtClean="0"/>
              <a:t> de toda a </a:t>
            </a:r>
            <a:r>
              <a:rPr lang="es-ES_tradnl" dirty="0" err="1" smtClean="0"/>
              <a:t>comunidade</a:t>
            </a:r>
            <a:r>
              <a:rPr lang="es-ES_tradnl" dirty="0" smtClean="0"/>
              <a:t> educativa.</a:t>
            </a:r>
          </a:p>
          <a:p>
            <a:pPr>
              <a:buNone/>
            </a:pPr>
            <a:r>
              <a:rPr lang="es-ES_tradnl" dirty="0" smtClean="0"/>
              <a:t>A reforma de debía contemplar todos os aspectos:</a:t>
            </a:r>
          </a:p>
          <a:p>
            <a:pPr>
              <a:buNone/>
            </a:pPr>
            <a:r>
              <a:rPr lang="es-ES_tradnl" dirty="0" smtClean="0"/>
              <a:t>-necesidades de TODO o alumnado</a:t>
            </a:r>
          </a:p>
          <a:p>
            <a:pPr>
              <a:buNone/>
            </a:pPr>
            <a:r>
              <a:rPr lang="es-ES_tradnl" dirty="0" smtClean="0"/>
              <a:t>-aspectos lúdicos-educativos</a:t>
            </a:r>
          </a:p>
          <a:p>
            <a:pPr>
              <a:buNone/>
            </a:pPr>
            <a:r>
              <a:rPr lang="es-ES_tradnl" dirty="0" smtClean="0"/>
              <a:t>-aspectos estéticos e </a:t>
            </a:r>
            <a:r>
              <a:rPr lang="es-ES_tradnl" dirty="0" err="1" smtClean="0"/>
              <a:t>ecolóxicos</a:t>
            </a:r>
            <a:endParaRPr lang="es-ES_tradnl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9128" t="15375" r="36082" b="13751"/>
          <a:stretch>
            <a:fillRect/>
          </a:stretch>
        </p:blipFill>
        <p:spPr bwMode="auto">
          <a:xfrm>
            <a:off x="-1" y="-46653"/>
            <a:ext cx="9135507" cy="6904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9839" t="15910" r="35596" b="10904"/>
          <a:stretch>
            <a:fillRect/>
          </a:stretch>
        </p:blipFill>
        <p:spPr bwMode="auto">
          <a:xfrm>
            <a:off x="0" y="-1"/>
            <a:ext cx="9144000" cy="6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9681" t="21282" r="37189" b="14735"/>
          <a:stretch>
            <a:fillRect/>
          </a:stretch>
        </p:blipFill>
        <p:spPr bwMode="auto">
          <a:xfrm>
            <a:off x="0" y="0"/>
            <a:ext cx="910567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0" y="188640"/>
            <a:ext cx="9144000" cy="1470025"/>
          </a:xfrm>
        </p:spPr>
        <p:txBody>
          <a:bodyPr/>
          <a:lstStyle/>
          <a:p>
            <a:r>
              <a:rPr lang="es-ES_tradnl" b="1" dirty="0" smtClean="0">
                <a:solidFill>
                  <a:schemeClr val="bg1"/>
                </a:solidFill>
              </a:rPr>
              <a:t>PARA SABER MAIS OU SEGUIRNOS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1772816"/>
            <a:ext cx="8568952" cy="3865984"/>
          </a:xfrm>
        </p:spPr>
        <p:txBody>
          <a:bodyPr>
            <a:normAutofit lnSpcReduction="10000"/>
          </a:bodyPr>
          <a:lstStyle/>
          <a:p>
            <a:r>
              <a:rPr lang="es-ES" sz="2800" dirty="0" smtClean="0">
                <a:hlinkClick r:id="rId2"/>
              </a:rPr>
              <a:t>http://www.edu.xunta.gal/centros/ceipcoirondena/</a:t>
            </a:r>
            <a:endParaRPr lang="es-ES" sz="2800" dirty="0" smtClean="0"/>
          </a:p>
          <a:p>
            <a:endParaRPr lang="es-ES" dirty="0" smtClean="0"/>
          </a:p>
          <a:p>
            <a:r>
              <a:rPr lang="es-ES_tradnl" dirty="0" smtClean="0">
                <a:hlinkClick r:id="rId3"/>
              </a:rPr>
              <a:t>https://oceipcoironenimaxes.blogspot.com/</a:t>
            </a:r>
            <a:endParaRPr lang="es-ES_tradnl" dirty="0" smtClean="0"/>
          </a:p>
          <a:p>
            <a:endParaRPr lang="es-ES_tradnl" dirty="0" smtClean="0"/>
          </a:p>
          <a:p>
            <a:r>
              <a:rPr lang="es-ES_tradnl" dirty="0" smtClean="0">
                <a:hlinkClick r:id="rId4"/>
              </a:rPr>
              <a:t>https://hortacoiron.blogspot.com/</a:t>
            </a:r>
            <a:endParaRPr lang="es-ES_tradnl" dirty="0" smtClean="0"/>
          </a:p>
          <a:p>
            <a:endParaRPr lang="es-ES_tradnl" dirty="0" smtClean="0"/>
          </a:p>
          <a:p>
            <a:r>
              <a:rPr lang="es-ES_tradnl" dirty="0" smtClean="0">
                <a:hlinkClick r:id="rId5"/>
              </a:rPr>
              <a:t>https://twitter.com/CeipCoiron</a:t>
            </a:r>
            <a:endParaRPr lang="es-ES_tradnl" dirty="0" smtClean="0"/>
          </a:p>
          <a:p>
            <a:endParaRPr lang="es-ES_tradnl" dirty="0" smtClean="0"/>
          </a:p>
          <a:p>
            <a:endParaRPr lang="es-ES_tradnl" dirty="0" smtClean="0"/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solidFill>
                  <a:schemeClr val="bg1"/>
                </a:solidFill>
                <a:latin typeface="Berlin Sans FB Demi" pitchFamily="34" charset="0"/>
              </a:rPr>
              <a:t>OBXECTIVOS DO PROXECTO</a:t>
            </a:r>
            <a:endParaRPr lang="es-ES" dirty="0">
              <a:solidFill>
                <a:schemeClr val="bg1"/>
              </a:solidFill>
              <a:latin typeface="Berlin Sans FB Demi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gl-ES" dirty="0" smtClean="0"/>
              <a:t>Coñecer outras formas de xogar e outros xogos</a:t>
            </a:r>
          </a:p>
          <a:p>
            <a:pPr lvl="0"/>
            <a:r>
              <a:rPr lang="gl-ES" dirty="0" smtClean="0"/>
              <a:t>Analizar ao que xogamos no patio e reflexionar sobre que nos gusta e que non nos gusta.</a:t>
            </a:r>
          </a:p>
          <a:p>
            <a:pPr lvl="0"/>
            <a:r>
              <a:rPr lang="gl-ES" dirty="0" smtClean="0"/>
              <a:t>Deseñar o noso patio entre todos, obtendo información de distintas fontes.</a:t>
            </a:r>
          </a:p>
          <a:p>
            <a:pPr lvl="0"/>
            <a:r>
              <a:rPr lang="gl-ES" dirty="0" smtClean="0"/>
              <a:t>Que o patio sexa un espazo para todos e todas.</a:t>
            </a:r>
          </a:p>
          <a:p>
            <a:pPr lvl="0"/>
            <a:r>
              <a:rPr lang="gl-ES" dirty="0" smtClean="0"/>
              <a:t>Implicar ás familias, ao Concello, a </a:t>
            </a:r>
            <a:r>
              <a:rPr lang="gl-ES" dirty="0" err="1" smtClean="0"/>
              <a:t>ANPA…no</a:t>
            </a:r>
            <a:r>
              <a:rPr lang="gl-ES" dirty="0" smtClean="0"/>
              <a:t> desenvolvemento deste proxecto.</a:t>
            </a:r>
          </a:p>
          <a:p>
            <a:pPr lvl="0"/>
            <a:r>
              <a:rPr lang="gl-ES" dirty="0" smtClean="0"/>
              <a:t>Buscar distintas fontes de financiamento para acadar este obxectivo xeral.</a:t>
            </a:r>
          </a:p>
          <a:p>
            <a:endParaRPr lang="gl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solidFill>
                  <a:schemeClr val="bg1"/>
                </a:solidFill>
                <a:latin typeface="Berlin Sans FB Demi" pitchFamily="34" charset="0"/>
              </a:rPr>
              <a:t>COLABORADORES</a:t>
            </a:r>
            <a:endParaRPr lang="es-ES" dirty="0">
              <a:solidFill>
                <a:schemeClr val="bg1"/>
              </a:solidFill>
              <a:latin typeface="Berlin Sans FB Demi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gl-ES" dirty="0" smtClean="0"/>
              <a:t>TALLER ABIERTO: grupo de arquitectas especializadas en arquitectura e aspectos lúdicos</a:t>
            </a:r>
          </a:p>
          <a:p>
            <a:r>
              <a:rPr lang="gl-ES" dirty="0" smtClean="0"/>
              <a:t>LUDANTIA: asociación que apoia e quere dar visibilidade a proxectos  que combinan aspectos educativos, infancia e arquitectura. </a:t>
            </a:r>
          </a:p>
          <a:p>
            <a:r>
              <a:rPr lang="gl-ES" dirty="0" smtClean="0"/>
              <a:t>CONCELLO: precisábamos a súa complicidade dende o principio.</a:t>
            </a:r>
          </a:p>
          <a:p>
            <a:r>
              <a:rPr lang="gl-ES" dirty="0" smtClean="0"/>
              <a:t>ANPA: apoiaron o proxecto en tódalas fases.</a:t>
            </a:r>
            <a:endParaRPr lang="gl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_tradnl" sz="3600" dirty="0" smtClean="0">
                <a:solidFill>
                  <a:schemeClr val="bg1"/>
                </a:solidFill>
                <a:latin typeface="Berlin Sans FB Demi" pitchFamily="34" charset="0"/>
              </a:rPr>
              <a:t>FASE DE SENSIBILIZACIÓN E PREDESEÑO</a:t>
            </a:r>
            <a:endParaRPr lang="es-ES" sz="3600" dirty="0">
              <a:solidFill>
                <a:schemeClr val="bg1"/>
              </a:solidFill>
              <a:latin typeface="Berlin Sans FB Demi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908720"/>
            <a:ext cx="9144000" cy="5949280"/>
          </a:xfrm>
        </p:spPr>
        <p:txBody>
          <a:bodyPr>
            <a:noAutofit/>
          </a:bodyPr>
          <a:lstStyle/>
          <a:p>
            <a:r>
              <a:rPr lang="es-ES" sz="2400" dirty="0" smtClean="0">
                <a:latin typeface="Arial" pitchFamily="34" charset="0"/>
                <a:cs typeface="Arial" pitchFamily="34" charset="0"/>
              </a:rPr>
              <a:t>Aprobación por parte do Claustro e do </a:t>
            </a:r>
            <a:r>
              <a:rPr lang="es-ES" sz="2400" dirty="0" err="1" smtClean="0">
                <a:latin typeface="Arial" pitchFamily="34" charset="0"/>
                <a:cs typeface="Arial" pitchFamily="34" charset="0"/>
              </a:rPr>
              <a:t>Consello</a:t>
            </a:r>
            <a:r>
              <a:rPr lang="es-ES" sz="2400" dirty="0" smtClean="0">
                <a:latin typeface="Arial" pitchFamily="34" charset="0"/>
                <a:cs typeface="Arial" pitchFamily="34" charset="0"/>
              </a:rPr>
              <a:t> Escolar. </a:t>
            </a:r>
          </a:p>
          <a:p>
            <a:r>
              <a:rPr lang="es-ES" sz="2400" dirty="0" smtClean="0">
                <a:latin typeface="Arial" pitchFamily="34" charset="0"/>
                <a:cs typeface="Arial" pitchFamily="34" charset="0"/>
              </a:rPr>
              <a:t>Pensar en </a:t>
            </a:r>
            <a:r>
              <a:rPr lang="es-ES" sz="2400" dirty="0" err="1" smtClean="0">
                <a:latin typeface="Arial" pitchFamily="34" charset="0"/>
                <a:cs typeface="Arial" pitchFamily="34" charset="0"/>
              </a:rPr>
              <a:t>outros</a:t>
            </a:r>
            <a:r>
              <a:rPr lang="es-ES" sz="2400" dirty="0" smtClean="0">
                <a:latin typeface="Arial" pitchFamily="34" charset="0"/>
                <a:cs typeface="Arial" pitchFamily="34" charset="0"/>
              </a:rPr>
              <a:t> usos  do patio </a:t>
            </a:r>
            <a:r>
              <a:rPr lang="es-ES" sz="2400" dirty="0" err="1" smtClean="0">
                <a:latin typeface="Arial" pitchFamily="34" charset="0"/>
                <a:cs typeface="Arial" pitchFamily="34" charset="0"/>
              </a:rPr>
              <a:t>introducindo</a:t>
            </a:r>
            <a:r>
              <a:rPr lang="es-E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ES" sz="2400" dirty="0" err="1" smtClean="0">
                <a:latin typeface="Arial" pitchFamily="34" charset="0"/>
                <a:cs typeface="Arial" pitchFamily="34" charset="0"/>
              </a:rPr>
              <a:t>unha</a:t>
            </a:r>
            <a:r>
              <a:rPr lang="es-E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ES" sz="2400" dirty="0" err="1" smtClean="0">
                <a:latin typeface="Arial" pitchFamily="34" charset="0"/>
                <a:cs typeface="Arial" pitchFamily="34" charset="0"/>
              </a:rPr>
              <a:t>actividade</a:t>
            </a:r>
            <a:r>
              <a:rPr lang="es-ES" sz="2400" dirty="0" smtClean="0">
                <a:latin typeface="Arial" pitchFamily="34" charset="0"/>
                <a:cs typeface="Arial" pitchFamily="34" charset="0"/>
              </a:rPr>
              <a:t> nova no centro “</a:t>
            </a:r>
            <a:r>
              <a:rPr lang="es-ES" sz="2400" dirty="0" err="1" smtClean="0">
                <a:latin typeface="Arial" pitchFamily="34" charset="0"/>
                <a:cs typeface="Arial" pitchFamily="34" charset="0"/>
              </a:rPr>
              <a:t>unha</a:t>
            </a:r>
            <a:r>
              <a:rPr lang="es-E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ES" sz="2400" dirty="0" err="1" smtClean="0">
                <a:latin typeface="Arial" pitchFamily="34" charset="0"/>
                <a:cs typeface="Arial" pitchFamily="34" charset="0"/>
              </a:rPr>
              <a:t>horta</a:t>
            </a:r>
            <a:r>
              <a:rPr lang="es-E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ES" sz="2400" dirty="0" err="1" smtClean="0">
                <a:latin typeface="Arial" pitchFamily="34" charset="0"/>
                <a:cs typeface="Arial" pitchFamily="34" charset="0"/>
              </a:rPr>
              <a:t>ecolóxica</a:t>
            </a:r>
            <a:r>
              <a:rPr lang="es-ES" sz="2400" dirty="0" smtClean="0">
                <a:latin typeface="Arial" pitchFamily="34" charset="0"/>
                <a:cs typeface="Arial" pitchFamily="34" charset="0"/>
              </a:rPr>
              <a:t>” que </a:t>
            </a:r>
            <a:r>
              <a:rPr lang="es-ES" sz="2400" dirty="0" err="1" smtClean="0">
                <a:latin typeface="Arial" pitchFamily="34" charset="0"/>
                <a:cs typeface="Arial" pitchFamily="34" charset="0"/>
              </a:rPr>
              <a:t>servira</a:t>
            </a:r>
            <a:r>
              <a:rPr lang="es-ES" sz="2400" dirty="0" smtClean="0">
                <a:latin typeface="Arial" pitchFamily="34" charset="0"/>
                <a:cs typeface="Arial" pitchFamily="34" charset="0"/>
              </a:rPr>
              <a:t> de sensibilización inicial.</a:t>
            </a:r>
          </a:p>
          <a:p>
            <a:r>
              <a:rPr lang="es-ES" sz="2400" dirty="0" smtClean="0">
                <a:latin typeface="Arial" pitchFamily="34" charset="0"/>
                <a:cs typeface="Arial" pitchFamily="34" charset="0"/>
              </a:rPr>
              <a:t>Era </a:t>
            </a:r>
            <a:r>
              <a:rPr lang="es-ES" sz="2400" dirty="0" err="1" smtClean="0">
                <a:latin typeface="Arial" pitchFamily="34" charset="0"/>
                <a:cs typeface="Arial" pitchFamily="34" charset="0"/>
              </a:rPr>
              <a:t>moi</a:t>
            </a:r>
            <a:r>
              <a:rPr lang="es-ES" sz="2400" dirty="0" smtClean="0">
                <a:latin typeface="Arial" pitchFamily="34" charset="0"/>
                <a:cs typeface="Arial" pitchFamily="34" charset="0"/>
              </a:rPr>
              <a:t> importante para este </a:t>
            </a:r>
            <a:r>
              <a:rPr lang="es-ES" sz="2400" dirty="0" err="1" smtClean="0">
                <a:latin typeface="Arial" pitchFamily="34" charset="0"/>
                <a:cs typeface="Arial" pitchFamily="34" charset="0"/>
              </a:rPr>
              <a:t>proxecto</a:t>
            </a:r>
            <a:r>
              <a:rPr lang="es-ES" sz="2400" dirty="0" smtClean="0">
                <a:latin typeface="Arial" pitchFamily="34" charset="0"/>
                <a:cs typeface="Arial" pitchFamily="34" charset="0"/>
              </a:rPr>
              <a:t> que os </a:t>
            </a:r>
            <a:r>
              <a:rPr lang="es-ES" sz="2400" dirty="0" err="1" smtClean="0">
                <a:latin typeface="Arial" pitchFamily="34" charset="0"/>
                <a:cs typeface="Arial" pitchFamily="34" charset="0"/>
              </a:rPr>
              <a:t>nenos</a:t>
            </a:r>
            <a:r>
              <a:rPr lang="es-ES" sz="2400" dirty="0" smtClean="0">
                <a:latin typeface="Arial" pitchFamily="34" charset="0"/>
                <a:cs typeface="Arial" pitchFamily="34" charset="0"/>
              </a:rPr>
              <a:t>/as </a:t>
            </a:r>
            <a:r>
              <a:rPr lang="es-ES" sz="2400" dirty="0" err="1" smtClean="0">
                <a:latin typeface="Arial" pitchFamily="34" charset="0"/>
                <a:cs typeface="Arial" pitchFamily="34" charset="0"/>
              </a:rPr>
              <a:t>coñeceran</a:t>
            </a:r>
            <a:r>
              <a:rPr lang="es-E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ES" sz="2400" dirty="0" err="1" smtClean="0">
                <a:latin typeface="Arial" pitchFamily="34" charset="0"/>
                <a:cs typeface="Arial" pitchFamily="34" charset="0"/>
              </a:rPr>
              <a:t>outras</a:t>
            </a:r>
            <a:r>
              <a:rPr lang="es-ES" sz="2400" dirty="0" smtClean="0">
                <a:latin typeface="Arial" pitchFamily="34" charset="0"/>
                <a:cs typeface="Arial" pitchFamily="34" charset="0"/>
              </a:rPr>
              <a:t> formas de </a:t>
            </a:r>
            <a:r>
              <a:rPr lang="es-ES" sz="2400" dirty="0" err="1" smtClean="0">
                <a:latin typeface="Arial" pitchFamily="34" charset="0"/>
                <a:cs typeface="Arial" pitchFamily="34" charset="0"/>
              </a:rPr>
              <a:t>xogar</a:t>
            </a:r>
            <a:r>
              <a:rPr lang="es-ES" sz="2400" dirty="0" smtClean="0">
                <a:latin typeface="Arial" pitchFamily="34" charset="0"/>
                <a:cs typeface="Arial" pitchFamily="34" charset="0"/>
              </a:rPr>
              <a:t>, polo que organizamos </a:t>
            </a:r>
            <a:r>
              <a:rPr lang="es-ES" sz="2400" dirty="0" err="1" smtClean="0">
                <a:latin typeface="Arial" pitchFamily="34" charset="0"/>
                <a:cs typeface="Arial" pitchFamily="34" charset="0"/>
              </a:rPr>
              <a:t>xornadas</a:t>
            </a:r>
            <a:r>
              <a:rPr lang="es-ES" sz="2400" dirty="0" smtClean="0">
                <a:latin typeface="Arial" pitchFamily="34" charset="0"/>
                <a:cs typeface="Arial" pitchFamily="34" charset="0"/>
              </a:rPr>
              <a:t> de </a:t>
            </a:r>
            <a:r>
              <a:rPr lang="es-ES" sz="2400" dirty="0" err="1" smtClean="0">
                <a:latin typeface="Arial" pitchFamily="34" charset="0"/>
                <a:cs typeface="Arial" pitchFamily="34" charset="0"/>
              </a:rPr>
              <a:t>xogos</a:t>
            </a:r>
            <a:r>
              <a:rPr lang="es-ES" sz="2400" dirty="0" smtClean="0">
                <a:latin typeface="Arial" pitchFamily="34" charset="0"/>
                <a:cs typeface="Arial" pitchFamily="34" charset="0"/>
              </a:rPr>
              <a:t> populares.</a:t>
            </a:r>
          </a:p>
          <a:p>
            <a:r>
              <a:rPr lang="es-ES_tradnl" sz="2400" dirty="0" err="1" smtClean="0">
                <a:latin typeface="Arial" pitchFamily="34" charset="0"/>
                <a:cs typeface="Arial" pitchFamily="34" charset="0"/>
              </a:rPr>
              <a:t>Fixemos</a:t>
            </a:r>
            <a:r>
              <a:rPr lang="es-ES_tradnl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ES_tradnl" sz="2400" dirty="0" err="1" smtClean="0">
                <a:latin typeface="Arial" pitchFamily="34" charset="0"/>
                <a:cs typeface="Arial" pitchFamily="34" charset="0"/>
              </a:rPr>
              <a:t>enquisas</a:t>
            </a:r>
            <a:r>
              <a:rPr lang="es-ES_tradnl" sz="2400" dirty="0" smtClean="0">
                <a:latin typeface="Arial" pitchFamily="34" charset="0"/>
                <a:cs typeface="Arial" pitchFamily="34" charset="0"/>
              </a:rPr>
              <a:t> sobre a opinión de toda a </a:t>
            </a:r>
            <a:r>
              <a:rPr lang="es-ES_tradnl" sz="2400" dirty="0" err="1" smtClean="0">
                <a:latin typeface="Arial" pitchFamily="34" charset="0"/>
                <a:cs typeface="Arial" pitchFamily="34" charset="0"/>
              </a:rPr>
              <a:t>comunidade</a:t>
            </a:r>
            <a:r>
              <a:rPr lang="es-ES_tradnl" sz="2400" dirty="0" smtClean="0">
                <a:latin typeface="Arial" pitchFamily="34" charset="0"/>
                <a:cs typeface="Arial" pitchFamily="34" charset="0"/>
              </a:rPr>
              <a:t> educativa(familias, alumnado e profesorado) sobre o patio.</a:t>
            </a:r>
            <a:endParaRPr lang="es-ES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es-ES_tradnl" sz="2400" dirty="0" err="1" smtClean="0">
                <a:latin typeface="Arial" pitchFamily="34" charset="0"/>
                <a:cs typeface="Arial" pitchFamily="34" charset="0"/>
              </a:rPr>
              <a:t>Deseño</a:t>
            </a:r>
            <a:r>
              <a:rPr lang="es-ES_tradnl" sz="2400" dirty="0" smtClean="0">
                <a:latin typeface="Arial" pitchFamily="34" charset="0"/>
                <a:cs typeface="Arial" pitchFamily="34" charset="0"/>
              </a:rPr>
              <a:t> e realización de </a:t>
            </a:r>
            <a:r>
              <a:rPr lang="es-ES_tradnl" sz="2400" dirty="0" err="1" smtClean="0">
                <a:latin typeface="Arial" pitchFamily="34" charset="0"/>
                <a:cs typeface="Arial" pitchFamily="34" charset="0"/>
              </a:rPr>
              <a:t>tarefas</a:t>
            </a:r>
            <a:r>
              <a:rPr lang="es-ES_tradnl" sz="2400" dirty="0" smtClean="0">
                <a:latin typeface="Arial" pitchFamily="34" charset="0"/>
                <a:cs typeface="Arial" pitchFamily="34" charset="0"/>
              </a:rPr>
              <a:t> en primaria e infantil para </a:t>
            </a:r>
            <a:r>
              <a:rPr lang="es-ES_tradnl" sz="2400" dirty="0" err="1" smtClean="0">
                <a:latin typeface="Arial" pitchFamily="34" charset="0"/>
                <a:cs typeface="Arial" pitchFamily="34" charset="0"/>
              </a:rPr>
              <a:t>deseño</a:t>
            </a:r>
            <a:r>
              <a:rPr lang="es-ES_tradnl" sz="2400" dirty="0" smtClean="0">
                <a:latin typeface="Arial" pitchFamily="34" charset="0"/>
                <a:cs typeface="Arial" pitchFamily="34" charset="0"/>
              </a:rPr>
              <a:t> do patio usando</a:t>
            </a:r>
            <a:r>
              <a:rPr lang="es-ES" sz="2400" dirty="0" smtClean="0">
                <a:latin typeface="Arial" pitchFamily="34" charset="0"/>
                <a:cs typeface="Arial" pitchFamily="34" charset="0"/>
              </a:rPr>
              <a:t> as </a:t>
            </a:r>
            <a:r>
              <a:rPr lang="es-ES" sz="2400" dirty="0" err="1" smtClean="0">
                <a:latin typeface="Arial" pitchFamily="34" charset="0"/>
                <a:cs typeface="Arial" pitchFamily="34" charset="0"/>
              </a:rPr>
              <a:t>metodoloxías</a:t>
            </a:r>
            <a:r>
              <a:rPr lang="es-E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ES" sz="2400" dirty="0" err="1" smtClean="0">
                <a:latin typeface="Arial" pitchFamily="34" charset="0"/>
                <a:cs typeface="Arial" pitchFamily="34" charset="0"/>
              </a:rPr>
              <a:t>traballadas</a:t>
            </a:r>
            <a:r>
              <a:rPr lang="es-ES" sz="2400" dirty="0" smtClean="0">
                <a:latin typeface="Arial" pitchFamily="34" charset="0"/>
                <a:cs typeface="Arial" pitchFamily="34" charset="0"/>
              </a:rPr>
              <a:t>  no PFPP que se </a:t>
            </a:r>
            <a:r>
              <a:rPr lang="es-ES" sz="2400" dirty="0" err="1" smtClean="0">
                <a:latin typeface="Arial" pitchFamily="34" charset="0"/>
                <a:cs typeface="Arial" pitchFamily="34" charset="0"/>
              </a:rPr>
              <a:t>levou</a:t>
            </a:r>
            <a:r>
              <a:rPr lang="es-ES" sz="2400" dirty="0" smtClean="0">
                <a:latin typeface="Arial" pitchFamily="34" charset="0"/>
                <a:cs typeface="Arial" pitchFamily="34" charset="0"/>
              </a:rPr>
              <a:t> a cabo  no centro sobre </a:t>
            </a:r>
            <a:r>
              <a:rPr lang="es-ES" sz="2400" dirty="0" err="1" smtClean="0">
                <a:latin typeface="Arial" pitchFamily="34" charset="0"/>
                <a:cs typeface="Arial" pitchFamily="34" charset="0"/>
              </a:rPr>
              <a:t>Aprendizaxe</a:t>
            </a:r>
            <a:r>
              <a:rPr lang="es-ES" sz="2400" dirty="0" smtClean="0">
                <a:latin typeface="Arial" pitchFamily="34" charset="0"/>
                <a:cs typeface="Arial" pitchFamily="34" charset="0"/>
              </a:rPr>
              <a:t> Cooperativo.</a:t>
            </a:r>
          </a:p>
          <a:p>
            <a:r>
              <a:rPr lang="es-ES" sz="2400" dirty="0" smtClean="0">
                <a:latin typeface="Arial" pitchFamily="34" charset="0"/>
                <a:cs typeface="Arial" pitchFamily="34" charset="0"/>
              </a:rPr>
              <a:t>O resultado </a:t>
            </a:r>
            <a:r>
              <a:rPr lang="es-ES" sz="2400" dirty="0" err="1" smtClean="0">
                <a:latin typeface="Arial" pitchFamily="34" charset="0"/>
                <a:cs typeface="Arial" pitchFamily="34" charset="0"/>
              </a:rPr>
              <a:t>amosou</a:t>
            </a:r>
            <a:r>
              <a:rPr lang="es-ES" sz="2400" dirty="0" smtClean="0">
                <a:latin typeface="Arial" pitchFamily="34" charset="0"/>
                <a:cs typeface="Arial" pitchFamily="34" charset="0"/>
              </a:rPr>
              <a:t> informes e/</a:t>
            </a:r>
            <a:r>
              <a:rPr lang="es-ES" sz="2400" dirty="0" err="1" smtClean="0">
                <a:latin typeface="Arial" pitchFamily="34" charset="0"/>
                <a:cs typeface="Arial" pitchFamily="34" charset="0"/>
              </a:rPr>
              <a:t>ou</a:t>
            </a:r>
            <a:r>
              <a:rPr lang="es-E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ES" sz="2400" dirty="0" err="1" smtClean="0">
                <a:latin typeface="Arial" pitchFamily="34" charset="0"/>
                <a:cs typeface="Arial" pitchFamily="34" charset="0"/>
              </a:rPr>
              <a:t>debuxos</a:t>
            </a:r>
            <a:r>
              <a:rPr lang="es-ES" sz="2400" dirty="0" smtClean="0">
                <a:latin typeface="Arial" pitchFamily="34" charset="0"/>
                <a:cs typeface="Arial" pitchFamily="34" charset="0"/>
              </a:rPr>
              <a:t>-croquis por nivel acerca de como </a:t>
            </a:r>
            <a:r>
              <a:rPr lang="es-ES" sz="2400" dirty="0" err="1" smtClean="0">
                <a:latin typeface="Arial" pitchFamily="34" charset="0"/>
                <a:cs typeface="Arial" pitchFamily="34" charset="0"/>
              </a:rPr>
              <a:t>pensan</a:t>
            </a:r>
            <a:r>
              <a:rPr lang="es-ES" sz="2400" dirty="0" smtClean="0">
                <a:latin typeface="Arial" pitchFamily="34" charset="0"/>
                <a:cs typeface="Arial" pitchFamily="34" charset="0"/>
              </a:rPr>
              <a:t> os </a:t>
            </a:r>
            <a:r>
              <a:rPr lang="es-ES" sz="2400" dirty="0" err="1" smtClean="0">
                <a:latin typeface="Arial" pitchFamily="34" charset="0"/>
                <a:cs typeface="Arial" pitchFamily="34" charset="0"/>
              </a:rPr>
              <a:t>nenos</a:t>
            </a:r>
            <a:r>
              <a:rPr lang="es-ES" sz="2400" dirty="0" smtClean="0">
                <a:latin typeface="Arial" pitchFamily="34" charset="0"/>
                <a:cs typeface="Arial" pitchFamily="34" charset="0"/>
              </a:rPr>
              <a:t> que sería o </a:t>
            </a:r>
            <a:r>
              <a:rPr lang="es-ES" sz="2400" dirty="0" err="1" smtClean="0">
                <a:latin typeface="Arial" pitchFamily="34" charset="0"/>
                <a:cs typeface="Arial" pitchFamily="34" charset="0"/>
              </a:rPr>
              <a:t>seu</a:t>
            </a:r>
            <a:r>
              <a:rPr lang="es-ES" sz="2400" dirty="0" smtClean="0">
                <a:latin typeface="Arial" pitchFamily="34" charset="0"/>
                <a:cs typeface="Arial" pitchFamily="34" charset="0"/>
              </a:rPr>
              <a:t> patio de </a:t>
            </a:r>
            <a:r>
              <a:rPr lang="es-ES" sz="2400" dirty="0" err="1" smtClean="0">
                <a:latin typeface="Arial" pitchFamily="34" charset="0"/>
                <a:cs typeface="Arial" pitchFamily="34" charset="0"/>
              </a:rPr>
              <a:t>xogos</a:t>
            </a:r>
            <a:r>
              <a:rPr lang="es-ES" sz="2400" dirty="0" smtClean="0">
                <a:latin typeface="Arial" pitchFamily="34" charset="0"/>
                <a:cs typeface="Arial" pitchFamily="34" charset="0"/>
              </a:rPr>
              <a:t> ideal. </a:t>
            </a:r>
          </a:p>
          <a:p>
            <a:pPr>
              <a:buNone/>
            </a:pPr>
            <a:endParaRPr lang="es-E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es-ES_tradnl" b="1" dirty="0" smtClean="0">
                <a:solidFill>
                  <a:schemeClr val="bg1"/>
                </a:solidFill>
              </a:rPr>
              <a:t>SESIÓNS DE XOGOS POPULARES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cuca\Desktop\Nueva carpeta\www.kizoa.com_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75" y="884238"/>
            <a:ext cx="3067050" cy="57054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C:\Users\cuca\Desktop\Nueva carpeta\www.kizoa.com_0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836712"/>
            <a:ext cx="4166741" cy="27799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C:\Users\cuca\Desktop\Nueva carpeta\www.kizoa.com_0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3767335"/>
            <a:ext cx="4241712" cy="28300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</TotalTime>
  <Words>1577</Words>
  <Application>Microsoft Office PowerPoint</Application>
  <PresentationFormat>Presentación en pantalla (4:3)</PresentationFormat>
  <Paragraphs>177</Paragraphs>
  <Slides>53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53</vt:i4>
      </vt:variant>
    </vt:vector>
  </HeadingPairs>
  <TitlesOfParts>
    <vt:vector size="54" baseType="lpstr">
      <vt:lpstr>Tema de Office</vt:lpstr>
      <vt:lpstr>O PATIO QUE QUEREMOS</vt:lpstr>
      <vt:lpstr>FAI ALGO MÁIS DE DOUS ANOS EMPEZAMOS ESTA AVENTURA…</vt:lpstr>
      <vt:lpstr>PRECEDENTES</vt:lpstr>
      <vt:lpstr>Presentación de PowerPoint</vt:lpstr>
      <vt:lpstr>COMO EMPEZOU TODO</vt:lpstr>
      <vt:lpstr>OBXECTIVOS DO PROXECTO</vt:lpstr>
      <vt:lpstr>COLABORADORES</vt:lpstr>
      <vt:lpstr>FASE DE SENSIBILIZACIÓN E PREDESEÑO</vt:lpstr>
      <vt:lpstr>SESIÓNS DE XOGOS POPULARES</vt:lpstr>
      <vt:lpstr>Presentación de PowerPoint</vt:lpstr>
      <vt:lpstr>REPENSANDO O PATIO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FASE DE DESEÑO FINAL</vt:lpstr>
      <vt:lpstr>ASAMBLEA COS REPRESENTANTES</vt:lpstr>
      <vt:lpstr>FASE DE PROCURA DA FINANCIACIÓN</vt:lpstr>
      <vt:lpstr>OBRADOIROS PARA CREAR PRODUCTOS ECOLÓXICOS</vt:lpstr>
      <vt:lpstr>Presentación de PowerPoint</vt:lpstr>
      <vt:lpstr>Presentación de PowerPoint</vt:lpstr>
      <vt:lpstr>FASE DE EXECUCIÓN DAS OBRAS</vt:lpstr>
      <vt:lpstr>ROCÓDROMO HORIZONTAL</vt:lpstr>
      <vt:lpstr>ESTRUTURA DE XOGO MÚLTIPLE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COLABORACIÓNS NO PROXECTO</vt:lpstr>
      <vt:lpstr>TAREFAS PARA DESEÑAR O PATIO</vt:lpstr>
      <vt:lpstr>PROPOSTAS DE 2º PARA O PATIO</vt:lpstr>
      <vt:lpstr>TAREFAS PARA RECADAR FONDOS</vt:lpstr>
      <vt:lpstr>OUTRAS TAREFAS</vt:lpstr>
      <vt:lpstr>BENEFICIOS QUE XA OBSERVAMOS</vt:lpstr>
      <vt:lpstr>DIFICULTADES </vt:lpstr>
      <vt:lpstr>PROPOSTAS DESTE CURSO PARA A PXA</vt:lpstr>
      <vt:lpstr>Presentación de PowerPoint</vt:lpstr>
      <vt:lpstr>Presentación de PowerPoint</vt:lpstr>
      <vt:lpstr>XOGOS POPULARES</vt:lpstr>
      <vt:lpstr>Presentación de PowerPoint</vt:lpstr>
      <vt:lpstr>E A INCLUSIÓN ONDE A CONTEMPLAMOS NESTE PROXECTO????</vt:lpstr>
      <vt:lpstr>NOVAS NA PRENSA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PARA SABER MAIS OU SEGUIRNOS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cuca</dc:creator>
  <cp:lastModifiedBy>Profesorado</cp:lastModifiedBy>
  <cp:revision>64</cp:revision>
  <dcterms:created xsi:type="dcterms:W3CDTF">2018-09-09T19:44:54Z</dcterms:created>
  <dcterms:modified xsi:type="dcterms:W3CDTF">2018-09-26T17:13:03Z</dcterms:modified>
</cp:coreProperties>
</file>