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90" r:id="rId3"/>
    <p:sldId id="299" r:id="rId4"/>
    <p:sldId id="291" r:id="rId5"/>
    <p:sldId id="296" r:id="rId6"/>
    <p:sldId id="298" r:id="rId7"/>
    <p:sldId id="284" r:id="rId8"/>
    <p:sldId id="271" r:id="rId9"/>
    <p:sldId id="286" r:id="rId10"/>
    <p:sldId id="270" r:id="rId11"/>
    <p:sldId id="277" r:id="rId12"/>
    <p:sldId id="276" r:id="rId13"/>
    <p:sldId id="288" r:id="rId14"/>
    <p:sldId id="278" r:id="rId15"/>
    <p:sldId id="294" r:id="rId16"/>
  </p:sldIdLst>
  <p:sldSz cx="12192000" cy="6858000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69" tIns="47784" rIns="95569" bIns="4778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69" tIns="47784" rIns="95569" bIns="47784" rtlCol="0"/>
          <a:lstStyle>
            <a:lvl1pPr algn="r">
              <a:defRPr sz="1300"/>
            </a:lvl1pPr>
          </a:lstStyle>
          <a:p>
            <a:fld id="{3A5F5D74-427E-44B8-A68F-7ED9A06A95F1}" type="datetimeFigureOut">
              <a:rPr lang="es-ES" smtClean="0"/>
              <a:pPr/>
              <a:t>13/09/2018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9" tIns="47784" rIns="95569" bIns="47784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5569" tIns="47784" rIns="95569" bIns="4778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5569" tIns="47784" rIns="95569" bIns="4778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69" tIns="47784" rIns="95569" bIns="47784" rtlCol="0" anchor="b"/>
          <a:lstStyle>
            <a:lvl1pPr algn="r">
              <a:defRPr sz="1300"/>
            </a:lvl1pPr>
          </a:lstStyle>
          <a:p>
            <a:fld id="{95094DCF-2744-4A2F-9B0A-18B37B35DA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39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62368-A7E7-45E9-B321-EB3BCC0268E6}" type="slidenum">
              <a:rPr lang="gl-ES" smtClean="0"/>
              <a:pPr>
                <a:defRPr/>
              </a:pPr>
              <a:t>2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60568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62368-A7E7-45E9-B321-EB3BCC0268E6}" type="slidenum">
              <a:rPr lang="gl-ES" smtClean="0"/>
              <a:pPr>
                <a:defRPr/>
              </a:pPr>
              <a:t>11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95395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62368-A7E7-45E9-B321-EB3BCC0268E6}" type="slidenum">
              <a:rPr lang="gl-ES" smtClean="0"/>
              <a:pPr>
                <a:defRPr/>
              </a:pPr>
              <a:t>12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187787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62368-A7E7-45E9-B321-EB3BCC0268E6}" type="slidenum">
              <a:rPr lang="gl-ES" smtClean="0"/>
              <a:pPr>
                <a:defRPr/>
              </a:pPr>
              <a:t>13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584603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62368-A7E7-45E9-B321-EB3BCC0268E6}" type="slidenum">
              <a:rPr lang="gl-ES" smtClean="0"/>
              <a:pPr>
                <a:defRPr/>
              </a:pPr>
              <a:t>14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42901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62368-A7E7-45E9-B321-EB3BCC0268E6}" type="slidenum">
              <a:rPr lang="gl-ES" smtClean="0"/>
              <a:pPr>
                <a:defRPr/>
              </a:pPr>
              <a:t>15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9428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62368-A7E7-45E9-B321-EB3BCC0268E6}" type="slidenum">
              <a:rPr lang="gl-ES" smtClean="0"/>
              <a:pPr>
                <a:defRPr/>
              </a:pPr>
              <a:t>3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3076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62368-A7E7-45E9-B321-EB3BCC0268E6}" type="slidenum">
              <a:rPr lang="gl-ES" smtClean="0"/>
              <a:pPr>
                <a:defRPr/>
              </a:pPr>
              <a:t>4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3681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62368-A7E7-45E9-B321-EB3BCC0268E6}" type="slidenum">
              <a:rPr lang="gl-ES" smtClean="0"/>
              <a:pPr>
                <a:defRPr/>
              </a:pPr>
              <a:t>5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73542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62368-A7E7-45E9-B321-EB3BCC0268E6}" type="slidenum">
              <a:rPr lang="gl-ES" smtClean="0"/>
              <a:pPr>
                <a:defRPr/>
              </a:pPr>
              <a:t>6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86750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62368-A7E7-45E9-B321-EB3BCC0268E6}" type="slidenum">
              <a:rPr lang="gl-ES" smtClean="0"/>
              <a:pPr>
                <a:defRPr/>
              </a:pPr>
              <a:t>7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84968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62368-A7E7-45E9-B321-EB3BCC0268E6}" type="slidenum">
              <a:rPr lang="gl-ES" smtClean="0"/>
              <a:pPr>
                <a:defRPr/>
              </a:pPr>
              <a:t>8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04031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62368-A7E7-45E9-B321-EB3BCC0268E6}" type="slidenum">
              <a:rPr lang="gl-ES" smtClean="0"/>
              <a:pPr>
                <a:defRPr/>
              </a:pPr>
              <a:t>9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309404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62368-A7E7-45E9-B321-EB3BCC0268E6}" type="slidenum">
              <a:rPr lang="gl-ES" smtClean="0"/>
              <a:pPr>
                <a:defRPr/>
              </a:pPr>
              <a:t>10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2598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78-3D44-481B-A77C-DC3E53BE7080}" type="datetimeFigureOut">
              <a:rPr lang="es-ES" smtClean="0"/>
              <a:pPr/>
              <a:t>13/09/2018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02E-F993-43C6-A8E8-C2EBDDFCEB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75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78-3D44-481B-A77C-DC3E53BE7080}" type="datetimeFigureOut">
              <a:rPr lang="es-ES" smtClean="0"/>
              <a:pPr/>
              <a:t>13/09/2018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02E-F993-43C6-A8E8-C2EBDDFCEB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99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78-3D44-481B-A77C-DC3E53BE7080}" type="datetimeFigureOut">
              <a:rPr lang="es-ES" smtClean="0"/>
              <a:pPr/>
              <a:t>13/09/2018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02E-F993-43C6-A8E8-C2EBDDFCEB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33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78-3D44-481B-A77C-DC3E53BE7080}" type="datetimeFigureOut">
              <a:rPr lang="es-ES" smtClean="0"/>
              <a:pPr/>
              <a:t>13/09/2018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02E-F993-43C6-A8E8-C2EBDDFCEB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03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78-3D44-481B-A77C-DC3E53BE7080}" type="datetimeFigureOut">
              <a:rPr lang="es-ES" smtClean="0"/>
              <a:pPr/>
              <a:t>13/09/2018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02E-F993-43C6-A8E8-C2EBDDFCEB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4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78-3D44-481B-A77C-DC3E53BE7080}" type="datetimeFigureOut">
              <a:rPr lang="es-ES" smtClean="0"/>
              <a:pPr/>
              <a:t>13/09/2018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02E-F993-43C6-A8E8-C2EBDDFCEB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04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78-3D44-481B-A77C-DC3E53BE7080}" type="datetimeFigureOut">
              <a:rPr lang="es-ES" smtClean="0"/>
              <a:pPr/>
              <a:t>13/09/2018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02E-F993-43C6-A8E8-C2EBDDFCEB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60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78-3D44-481B-A77C-DC3E53BE7080}" type="datetimeFigureOut">
              <a:rPr lang="es-ES" smtClean="0"/>
              <a:pPr/>
              <a:t>13/09/2018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02E-F993-43C6-A8E8-C2EBDDFCEB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30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78-3D44-481B-A77C-DC3E53BE7080}" type="datetimeFigureOut">
              <a:rPr lang="es-ES" smtClean="0"/>
              <a:pPr/>
              <a:t>13/09/2018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02E-F993-43C6-A8E8-C2EBDDFCEB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15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78-3D44-481B-A77C-DC3E53BE7080}" type="datetimeFigureOut">
              <a:rPr lang="es-ES" smtClean="0"/>
              <a:pPr/>
              <a:t>13/09/2018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02E-F993-43C6-A8E8-C2EBDDFCEB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88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EA78-3D44-481B-A77C-DC3E53BE7080}" type="datetimeFigureOut">
              <a:rPr lang="es-ES" smtClean="0"/>
              <a:pPr/>
              <a:t>13/09/2018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02E-F993-43C6-A8E8-C2EBDDFCEB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65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EA78-3D44-481B-A77C-DC3E53BE7080}" type="datetimeFigureOut">
              <a:rPr lang="es-ES" smtClean="0"/>
              <a:pPr/>
              <a:t>13/09/2018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5802E-F993-43C6-A8E8-C2EBDDFCEB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58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9330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69958" y="5387853"/>
            <a:ext cx="5107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FUNDACIÓN PAIDEIA GALIZA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214" y="6131384"/>
            <a:ext cx="2005399" cy="4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lum bright="-7000"/>
          </a:blip>
          <a:stretch>
            <a:fillRect/>
          </a:stretch>
        </p:blipFill>
        <p:spPr>
          <a:xfrm>
            <a:off x="0" y="0"/>
            <a:ext cx="12192000" cy="642552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</a:effectLst>
        </p:spPr>
      </p:pic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154766" y="90443"/>
            <a:ext cx="6396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Fundación PAIDEIA </a:t>
            </a:r>
            <a:r>
              <a:rPr lang="es-ES_tradnl" sz="2400" b="1" dirty="0" err="1" smtClean="0">
                <a:solidFill>
                  <a:schemeClr val="bg1"/>
                </a:solidFill>
                <a:latin typeface="Calibri" pitchFamily="34" charset="0"/>
              </a:rPr>
              <a:t>Galiza</a:t>
            </a:r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: Juventud y Movilidad </a:t>
            </a:r>
            <a:endParaRPr lang="gl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4766" y="6356843"/>
            <a:ext cx="1177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www.paideia.es</a:t>
            </a:r>
            <a:endParaRPr lang="es-ES" sz="12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90842" y="6178379"/>
            <a:ext cx="1985171" cy="4887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392" y="749712"/>
            <a:ext cx="8352647" cy="57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4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lum bright="-7000"/>
          </a:blip>
          <a:stretch>
            <a:fillRect/>
          </a:stretch>
        </p:blipFill>
        <p:spPr>
          <a:xfrm>
            <a:off x="0" y="0"/>
            <a:ext cx="12192000" cy="1154260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</a:effectLst>
        </p:spPr>
      </p:pic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154766" y="90443"/>
            <a:ext cx="6465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Fundación PAIDEIA </a:t>
            </a:r>
            <a:r>
              <a:rPr lang="es-ES_tradnl" sz="2400" b="1" dirty="0" err="1" smtClean="0">
                <a:solidFill>
                  <a:schemeClr val="bg1"/>
                </a:solidFill>
                <a:latin typeface="Calibri" pitchFamily="34" charset="0"/>
              </a:rPr>
              <a:t>Galiza</a:t>
            </a:r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: Juventud y Movilidad  </a:t>
            </a:r>
            <a:endParaRPr lang="gl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7757" y="6528614"/>
            <a:ext cx="1177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www.paideia.es</a:t>
            </a:r>
            <a:endParaRPr lang="es-ES" sz="12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90842" y="6178379"/>
            <a:ext cx="1985171" cy="488735"/>
          </a:xfrm>
          <a:prstGeom prst="rect">
            <a:avLst/>
          </a:prstGeom>
        </p:spPr>
      </p:pic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154766" y="552108"/>
            <a:ext cx="6608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rgbClr val="FF9933"/>
                </a:solidFill>
                <a:latin typeface="Calibri" pitchFamily="34" charset="0"/>
              </a:rPr>
              <a:t>SVE</a:t>
            </a:r>
            <a:endParaRPr lang="gl-ES" sz="2400" b="1" dirty="0">
              <a:solidFill>
                <a:srgbClr val="FF9933"/>
              </a:solidFill>
              <a:latin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54260"/>
            <a:ext cx="5803233" cy="54233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1159" y="3380000"/>
            <a:ext cx="666750" cy="2571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6461" y="6178379"/>
            <a:ext cx="666750" cy="257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2668" y="3379999"/>
            <a:ext cx="666750" cy="2571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2668" y="6178379"/>
            <a:ext cx="666750" cy="25717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144694" y="1465717"/>
            <a:ext cx="53351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Proyectos </a:t>
            </a:r>
            <a:r>
              <a:rPr lang="es-ES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 larga duración: </a:t>
            </a:r>
            <a:r>
              <a:rPr lang="es-ES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6 -12 meses</a:t>
            </a:r>
            <a:r>
              <a:rPr lang="es-ES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  <a:r>
              <a:rPr lang="es-ES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</a:t>
            </a:r>
          </a:p>
          <a:p>
            <a:pPr>
              <a:defRPr/>
            </a:pPr>
            <a:endParaRPr lang="es-ES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b="1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Ámbito de actividades </a:t>
            </a:r>
            <a:r>
              <a:rPr lang="es-ES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 desarrollar: </a:t>
            </a:r>
            <a:r>
              <a:rPr lang="es-ES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arte y cultura, discapacidad, medio ambiente, igualdad de género, juventud, cooperación al desarrollo, deporte, educación, salud, comunicación, y un largo etcétera. </a:t>
            </a:r>
          </a:p>
          <a:p>
            <a:pPr>
              <a:defRPr/>
            </a:pPr>
            <a:endParaRPr lang="es-ES" dirty="0" smtClean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Son </a:t>
            </a:r>
            <a:r>
              <a:rPr lang="es-ES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organizaciones no gubernamentales, fundaciones u organismos dependientes de la </a:t>
            </a:r>
            <a:r>
              <a:rPr lang="es-ES" dirty="0" smtClean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administración.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3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lum bright="-7000"/>
          </a:blip>
          <a:stretch>
            <a:fillRect/>
          </a:stretch>
        </p:blipFill>
        <p:spPr>
          <a:xfrm>
            <a:off x="0" y="0"/>
            <a:ext cx="12192000" cy="1154260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</a:effectLst>
        </p:spPr>
      </p:pic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154766" y="90443"/>
            <a:ext cx="6465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Fundación PAIDEIA </a:t>
            </a:r>
            <a:r>
              <a:rPr lang="es-ES_tradnl" sz="2400" b="1" dirty="0" err="1" smtClean="0">
                <a:solidFill>
                  <a:schemeClr val="bg1"/>
                </a:solidFill>
                <a:latin typeface="Calibri" pitchFamily="34" charset="0"/>
              </a:rPr>
              <a:t>Galiza</a:t>
            </a:r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: Juventud y Movilidad  </a:t>
            </a:r>
            <a:endParaRPr lang="gl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7757" y="6528614"/>
            <a:ext cx="1177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www.paideia.es</a:t>
            </a:r>
            <a:endParaRPr lang="es-ES" sz="12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90842" y="6178379"/>
            <a:ext cx="1985171" cy="488735"/>
          </a:xfrm>
          <a:prstGeom prst="rect">
            <a:avLst/>
          </a:prstGeom>
        </p:spPr>
      </p:pic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154766" y="552108"/>
            <a:ext cx="1023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rgbClr val="FF9933"/>
                </a:solidFill>
                <a:latin typeface="Calibri" pitchFamily="34" charset="0"/>
              </a:rPr>
              <a:t>LA IDA</a:t>
            </a:r>
            <a:endParaRPr lang="gl-ES" sz="2400" b="1" dirty="0">
              <a:solidFill>
                <a:srgbClr val="FF9933"/>
              </a:solidFill>
              <a:latin typeface="Calibri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9265" y="1475438"/>
            <a:ext cx="58768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QUÉ??</a:t>
            </a:r>
          </a:p>
          <a:p>
            <a:pPr>
              <a:defRPr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Mejorar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integración profesional de los jóvenes a través del intercambio y la movilidad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CÓMO??</a:t>
            </a:r>
          </a:p>
          <a:p>
            <a:pPr>
              <a:defRPr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Prácticas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formativas en empresas.</a:t>
            </a:r>
          </a:p>
          <a:p>
            <a:pPr>
              <a:defRPr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Clases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idiomas. </a:t>
            </a:r>
          </a:p>
          <a:p>
            <a:pPr>
              <a:defRPr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culturales y deportivas.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Estancias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grupales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1 y 3 meses.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49265" y="4358789"/>
            <a:ext cx="40868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QUIEN??</a:t>
            </a:r>
          </a:p>
          <a:p>
            <a:pPr>
              <a:defRPr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Jóvenes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18 y 29 años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Preferentemente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PCPI, ESO, Bachiller, o Formación Profesional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Inscritos/as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SGJ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391" y="1572410"/>
            <a:ext cx="4269100" cy="42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lum bright="-7000"/>
          </a:blip>
          <a:stretch>
            <a:fillRect/>
          </a:stretch>
        </p:blipFill>
        <p:spPr>
          <a:xfrm>
            <a:off x="0" y="0"/>
            <a:ext cx="12192000" cy="642552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</a:effectLst>
        </p:spPr>
      </p:pic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154766" y="90443"/>
            <a:ext cx="6396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Fundación PAIDEIA </a:t>
            </a:r>
            <a:r>
              <a:rPr lang="es-ES_tradnl" sz="2400" b="1" dirty="0" err="1" smtClean="0">
                <a:solidFill>
                  <a:schemeClr val="bg1"/>
                </a:solidFill>
                <a:latin typeface="Calibri" pitchFamily="34" charset="0"/>
              </a:rPr>
              <a:t>Galiza</a:t>
            </a:r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: Juventud y Movilidad </a:t>
            </a:r>
            <a:endParaRPr lang="gl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4766" y="6356843"/>
            <a:ext cx="1177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www.paideia.es</a:t>
            </a:r>
            <a:endParaRPr lang="es-ES" sz="12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90842" y="6178379"/>
            <a:ext cx="1985171" cy="4887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589" y="838297"/>
            <a:ext cx="8423390" cy="51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lum bright="-7000"/>
          </a:blip>
          <a:stretch>
            <a:fillRect/>
          </a:stretch>
        </p:blipFill>
        <p:spPr>
          <a:xfrm>
            <a:off x="0" y="0"/>
            <a:ext cx="12192000" cy="1154260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</a:effectLst>
        </p:spPr>
      </p:pic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154766" y="90443"/>
            <a:ext cx="6465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Fundación PAIDEIA </a:t>
            </a:r>
            <a:r>
              <a:rPr lang="es-ES_tradnl" sz="2400" b="1" dirty="0" err="1" smtClean="0">
                <a:solidFill>
                  <a:schemeClr val="bg1"/>
                </a:solidFill>
                <a:latin typeface="Calibri" pitchFamily="34" charset="0"/>
              </a:rPr>
              <a:t>Galiza</a:t>
            </a:r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: Juventud y Movilidad  </a:t>
            </a:r>
            <a:endParaRPr lang="gl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4766" y="6356843"/>
            <a:ext cx="1177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www.paideia.es</a:t>
            </a:r>
            <a:endParaRPr lang="es-ES" sz="12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90842" y="6178379"/>
            <a:ext cx="1985171" cy="488735"/>
          </a:xfrm>
          <a:prstGeom prst="rect">
            <a:avLst/>
          </a:prstGeom>
        </p:spPr>
      </p:pic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154766" y="552108"/>
            <a:ext cx="62515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rgbClr val="FF9933"/>
                </a:solidFill>
                <a:latin typeface="Calibri" pitchFamily="34" charset="0"/>
              </a:rPr>
              <a:t>TALLER DE SONIDO, IMAGEN Y COMUNICACIÓN</a:t>
            </a:r>
            <a:endParaRPr lang="gl-ES" sz="2400" b="1" dirty="0">
              <a:solidFill>
                <a:srgbClr val="FF9933"/>
              </a:solidFill>
              <a:latin typeface="Calibri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81000" y="1740448"/>
            <a:ext cx="7549342" cy="2305600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horas 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formación grupal</a:t>
            </a:r>
          </a:p>
          <a:p>
            <a:pPr>
              <a:defRPr/>
            </a:pP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horas 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tutorías individuales</a:t>
            </a:r>
          </a:p>
          <a:p>
            <a:pPr marL="342900" indent="-342900">
              <a:buFontTx/>
              <a:buAutoNum type="arabicPlain" startAt="16"/>
              <a:defRPr/>
            </a:pP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 participantes 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cada taller </a:t>
            </a:r>
          </a:p>
          <a:p>
            <a:pPr marL="342900" indent="-342900">
              <a:buFontTx/>
              <a:buAutoNum type="arabicPlain" startAt="16"/>
              <a:defRPr/>
            </a:pPr>
            <a:endParaRPr lang="es-E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Preferentemente 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PCPI, ESO, Bachiller, o Formación Profesional.</a:t>
            </a:r>
          </a:p>
          <a:p>
            <a:pPr>
              <a:defRPr/>
            </a:pPr>
            <a:endParaRPr lang="es-E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Inscritos/as en el</a:t>
            </a: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Sistema de Garantía </a:t>
            </a:r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Juvenil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81000" y="4648200"/>
            <a:ext cx="8382000" cy="153193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finalizar, posibilidad de: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Mediación en la contratación 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empresas gallegas (contratos de 6 meses).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programas de movilidad transnacional: </a:t>
            </a: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Ida o SVE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5690" y="1269310"/>
            <a:ext cx="3061459" cy="44122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7767" y="1652763"/>
            <a:ext cx="34861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lum bright="-7000"/>
          </a:blip>
          <a:stretch>
            <a:fillRect/>
          </a:stretch>
        </p:blipFill>
        <p:spPr>
          <a:xfrm>
            <a:off x="0" y="0"/>
            <a:ext cx="12192000" cy="642552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</a:effectLst>
        </p:spPr>
      </p:pic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154766" y="90443"/>
            <a:ext cx="3436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Fundación PAIDEIA </a:t>
            </a:r>
            <a:r>
              <a:rPr lang="es-ES_tradnl" sz="2400" b="1" dirty="0" err="1" smtClean="0">
                <a:solidFill>
                  <a:schemeClr val="bg1"/>
                </a:solidFill>
                <a:latin typeface="Calibri" pitchFamily="34" charset="0"/>
              </a:rPr>
              <a:t>Galiza</a:t>
            </a:r>
            <a:endParaRPr lang="gl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4766" y="6356843"/>
            <a:ext cx="1177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www.paideia.es</a:t>
            </a:r>
            <a:endParaRPr lang="es-ES" sz="12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90842" y="6178379"/>
            <a:ext cx="1985171" cy="4887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77" y="1083161"/>
            <a:ext cx="3648075" cy="437197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342610" y="2253202"/>
            <a:ext cx="4247806" cy="14465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GRACIAS POR SU ATENCIÓN !!!!!</a:t>
            </a:r>
          </a:p>
          <a:p>
            <a:pPr>
              <a:defRPr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lum bright="-7000"/>
          </a:blip>
          <a:stretch>
            <a:fillRect/>
          </a:stretch>
        </p:blipFill>
        <p:spPr>
          <a:xfrm>
            <a:off x="0" y="0"/>
            <a:ext cx="12192000" cy="642552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</a:effectLst>
        </p:spPr>
      </p:pic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154766" y="90443"/>
            <a:ext cx="3436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Fundación PAIDEIA </a:t>
            </a:r>
            <a:r>
              <a:rPr lang="es-ES_tradnl" sz="2400" b="1" dirty="0" err="1" smtClean="0">
                <a:solidFill>
                  <a:schemeClr val="bg1"/>
                </a:solidFill>
                <a:latin typeface="Calibri" pitchFamily="34" charset="0"/>
              </a:rPr>
              <a:t>Galiza</a:t>
            </a:r>
            <a:endParaRPr lang="gl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4766" y="6356843"/>
            <a:ext cx="1177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www.paideia.es</a:t>
            </a:r>
            <a:endParaRPr lang="es-ES" sz="12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90842" y="6178379"/>
            <a:ext cx="1985171" cy="48873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878" y="1089997"/>
            <a:ext cx="7144954" cy="197977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1433" y="3517216"/>
            <a:ext cx="9036908" cy="231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lum bright="-7000"/>
          </a:blip>
          <a:stretch>
            <a:fillRect/>
          </a:stretch>
        </p:blipFill>
        <p:spPr>
          <a:xfrm>
            <a:off x="0" y="0"/>
            <a:ext cx="12192000" cy="642552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</a:effectLst>
        </p:spPr>
      </p:pic>
      <p:sp>
        <p:nvSpPr>
          <p:cNvPr id="18" name="CuadroTexto 17"/>
          <p:cNvSpPr txBox="1"/>
          <p:nvPr/>
        </p:nvSpPr>
        <p:spPr>
          <a:xfrm>
            <a:off x="154766" y="6356843"/>
            <a:ext cx="1177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www.paideia.es</a:t>
            </a:r>
            <a:endParaRPr lang="es-ES" sz="12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90842" y="6178379"/>
            <a:ext cx="1985171" cy="4887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509" y="732995"/>
            <a:ext cx="7638186" cy="53856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2715" y="4804695"/>
            <a:ext cx="2133774" cy="1155443"/>
          </a:xfrm>
          <a:prstGeom prst="rect">
            <a:avLst/>
          </a:prstGeom>
        </p:spPr>
      </p:pic>
      <p:sp>
        <p:nvSpPr>
          <p:cNvPr id="10" name="6 CuadroTexto"/>
          <p:cNvSpPr txBox="1">
            <a:spLocks noChangeArrowheads="1"/>
          </p:cNvSpPr>
          <p:nvPr/>
        </p:nvSpPr>
        <p:spPr bwMode="auto">
          <a:xfrm>
            <a:off x="154766" y="90443"/>
            <a:ext cx="6792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Fundación PAIDEIA </a:t>
            </a:r>
            <a:r>
              <a:rPr lang="es-ES_tradnl" sz="2400" b="1" dirty="0" err="1" smtClean="0">
                <a:solidFill>
                  <a:schemeClr val="bg1"/>
                </a:solidFill>
                <a:latin typeface="Calibri" pitchFamily="34" charset="0"/>
              </a:rPr>
              <a:t>Galiza</a:t>
            </a:r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s-ES_tradnl" sz="2400" dirty="0" smtClean="0">
                <a:solidFill>
                  <a:schemeClr val="bg1"/>
                </a:solidFill>
                <a:latin typeface="Calibri" pitchFamily="34" charset="0"/>
              </a:rPr>
              <a:t>Discapacidad y  Empleo </a:t>
            </a:r>
            <a:endParaRPr lang="gl-E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lum bright="-7000"/>
          </a:blip>
          <a:stretch>
            <a:fillRect/>
          </a:stretch>
        </p:blipFill>
        <p:spPr>
          <a:xfrm>
            <a:off x="0" y="0"/>
            <a:ext cx="12192000" cy="642552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</a:effectLst>
        </p:spPr>
      </p:pic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154766" y="90443"/>
            <a:ext cx="6792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Fundación PAIDEIA </a:t>
            </a:r>
            <a:r>
              <a:rPr lang="es-ES_tradnl" sz="2400" b="1" dirty="0" err="1" smtClean="0">
                <a:solidFill>
                  <a:schemeClr val="bg1"/>
                </a:solidFill>
                <a:latin typeface="Calibri" pitchFamily="34" charset="0"/>
              </a:rPr>
              <a:t>Galiza</a:t>
            </a:r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s-ES_tradnl" sz="2400" dirty="0" smtClean="0">
                <a:solidFill>
                  <a:schemeClr val="bg1"/>
                </a:solidFill>
                <a:latin typeface="Calibri" pitchFamily="34" charset="0"/>
              </a:rPr>
              <a:t>Discapacidad y  Empleo </a:t>
            </a:r>
            <a:endParaRPr lang="gl-E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4766" y="6356843"/>
            <a:ext cx="1177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www.paideia.es</a:t>
            </a:r>
            <a:endParaRPr lang="es-ES" sz="12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90842" y="6178379"/>
            <a:ext cx="1985171" cy="4887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87" y="1280238"/>
            <a:ext cx="11325225" cy="19526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961" y="4064792"/>
            <a:ext cx="2232759" cy="155593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2349" y="4053931"/>
            <a:ext cx="2386446" cy="15830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3366" y="4053931"/>
            <a:ext cx="1274632" cy="158301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7908" y="4037712"/>
            <a:ext cx="2206068" cy="15883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2880" y="4064792"/>
            <a:ext cx="2525732" cy="156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lum bright="-7000"/>
          </a:blip>
          <a:stretch>
            <a:fillRect/>
          </a:stretch>
        </p:blipFill>
        <p:spPr>
          <a:xfrm>
            <a:off x="0" y="0"/>
            <a:ext cx="12192000" cy="642552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</a:effectLst>
        </p:spPr>
      </p:pic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154766" y="90443"/>
            <a:ext cx="6792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Fundación PAIDEIA </a:t>
            </a:r>
            <a:r>
              <a:rPr lang="es-ES_tradnl" sz="2400" b="1" dirty="0" err="1" smtClean="0">
                <a:solidFill>
                  <a:schemeClr val="bg1"/>
                </a:solidFill>
                <a:latin typeface="Calibri" pitchFamily="34" charset="0"/>
              </a:rPr>
              <a:t>Galiza</a:t>
            </a:r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s-ES_tradnl" sz="2400" dirty="0" smtClean="0">
                <a:solidFill>
                  <a:schemeClr val="bg1"/>
                </a:solidFill>
                <a:latin typeface="Calibri" pitchFamily="34" charset="0"/>
              </a:rPr>
              <a:t>Discapacidad y  Empleo </a:t>
            </a:r>
            <a:endParaRPr lang="gl-E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4766" y="6356843"/>
            <a:ext cx="1177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www.paideia.es</a:t>
            </a:r>
            <a:endParaRPr lang="es-ES" sz="12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90842" y="6178379"/>
            <a:ext cx="1985171" cy="48873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473823" y="5593604"/>
            <a:ext cx="6541443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Servicio de  Información y  Asesoramiento Jurídico y  Social</a:t>
            </a:r>
          </a:p>
          <a:p>
            <a:pPr>
              <a:defRPr/>
            </a:pPr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73825" y="955800"/>
            <a:ext cx="6541442" cy="1508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ANTEAR</a:t>
            </a:r>
          </a:p>
          <a:p>
            <a:pPr>
              <a:defRPr/>
            </a:pPr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que tiene como objetivo promover la capacitación y  la  inserción laboral de personas con  discapacidad, favoreciendo así cambios  personales  en términos de Responsabilidad, Autonomía  e  Identidad. </a:t>
            </a:r>
          </a:p>
          <a:p>
            <a:pPr>
              <a:defRPr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73823" y="2612982"/>
            <a:ext cx="6541444" cy="28315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GRUPO TRÉBORE </a:t>
            </a:r>
          </a:p>
          <a:p>
            <a:pPr>
              <a:defRPr/>
            </a:pPr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Empresas de Economía  Social promovidas por  la  Fundación Paideia, para  personas en riesgo de  exclusión social, con  discapacidad  o  enfermedad mental.</a:t>
            </a:r>
          </a:p>
          <a:p>
            <a:pPr>
              <a:defRPr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Sectores de Actividad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Jardinería  y  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Viverismo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Diseño Gráfico y  Regalo Promocional </a:t>
            </a:r>
          </a:p>
          <a:p>
            <a:pPr marL="285750" indent="-285750">
              <a:buFontTx/>
              <a:buChar char="-"/>
              <a:defRPr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Limpieza  y  mantenimiento de  Instalaciones </a:t>
            </a:r>
          </a:p>
          <a:p>
            <a:pPr marL="285750" indent="-285750">
              <a:buFontTx/>
              <a:buChar char="-"/>
              <a:defRPr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052" y="955800"/>
            <a:ext cx="4632859" cy="473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lum bright="-7000"/>
          </a:blip>
          <a:stretch>
            <a:fillRect/>
          </a:stretch>
        </p:blipFill>
        <p:spPr>
          <a:xfrm>
            <a:off x="0" y="0"/>
            <a:ext cx="12192000" cy="642552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</a:effectLst>
        </p:spPr>
      </p:pic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154766" y="90443"/>
            <a:ext cx="6792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Fundación PAIDEIA </a:t>
            </a:r>
            <a:r>
              <a:rPr lang="es-ES_tradnl" sz="2400" b="1" dirty="0" err="1" smtClean="0">
                <a:solidFill>
                  <a:schemeClr val="bg1"/>
                </a:solidFill>
                <a:latin typeface="Calibri" pitchFamily="34" charset="0"/>
              </a:rPr>
              <a:t>Galiza</a:t>
            </a:r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s-ES_tradnl" sz="2400" dirty="0" smtClean="0">
                <a:solidFill>
                  <a:schemeClr val="bg1"/>
                </a:solidFill>
                <a:latin typeface="Calibri" pitchFamily="34" charset="0"/>
              </a:rPr>
              <a:t>Discapacidad y  Empleo </a:t>
            </a:r>
            <a:endParaRPr lang="gl-E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4766" y="6356843"/>
            <a:ext cx="1177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www.paideia.es</a:t>
            </a:r>
            <a:endParaRPr lang="es-ES" sz="12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90842" y="6178379"/>
            <a:ext cx="1985171" cy="4887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589" y="732995"/>
            <a:ext cx="8024089" cy="570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lum bright="-7000"/>
          </a:blip>
          <a:stretch>
            <a:fillRect/>
          </a:stretch>
        </p:blipFill>
        <p:spPr>
          <a:xfrm>
            <a:off x="0" y="0"/>
            <a:ext cx="12192000" cy="642552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</a:effectLst>
        </p:spPr>
      </p:pic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154766" y="90443"/>
            <a:ext cx="5986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Fundación PAIDEIA </a:t>
            </a:r>
            <a:r>
              <a:rPr lang="es-ES_tradnl" sz="2400" b="1" dirty="0" err="1" smtClean="0">
                <a:solidFill>
                  <a:schemeClr val="bg1"/>
                </a:solidFill>
                <a:latin typeface="Calibri" pitchFamily="34" charset="0"/>
              </a:rPr>
              <a:t>Galiza</a:t>
            </a:r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:  </a:t>
            </a:r>
            <a:r>
              <a:rPr lang="es-ES_tradnl" sz="2400" dirty="0" smtClean="0">
                <a:solidFill>
                  <a:schemeClr val="bg1"/>
                </a:solidFill>
                <a:latin typeface="Calibri" pitchFamily="34" charset="0"/>
              </a:rPr>
              <a:t>Perfiles. Proceso.  </a:t>
            </a:r>
            <a:endParaRPr lang="gl-E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4766" y="6356843"/>
            <a:ext cx="1177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www.paideia.es</a:t>
            </a:r>
            <a:endParaRPr lang="es-ES" sz="12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0842" y="6178379"/>
            <a:ext cx="1985171" cy="4887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164" y="1342213"/>
            <a:ext cx="4591050" cy="38004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061" y="1342214"/>
            <a:ext cx="4705350" cy="37623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5000" y="1342214"/>
            <a:ext cx="2314575" cy="380047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982274" y="5546050"/>
            <a:ext cx="672818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kern="5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CAPACITACIÓN “IN  SITU” (</a:t>
            </a:r>
            <a:r>
              <a:rPr lang="en-GB" kern="5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Cursos</a:t>
            </a:r>
            <a:r>
              <a:rPr lang="en-GB" kern="5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kern="5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Becas</a:t>
            </a:r>
            <a:r>
              <a:rPr lang="en-GB" kern="5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 y  AJUSTE PERSONAL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067344" y="-136428"/>
            <a:ext cx="3355740" cy="20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lum bright="-7000"/>
          </a:blip>
          <a:stretch>
            <a:fillRect/>
          </a:stretch>
        </p:blipFill>
        <p:spPr>
          <a:xfrm>
            <a:off x="0" y="0"/>
            <a:ext cx="12192000" cy="642552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</a:effectLst>
        </p:spPr>
      </p:pic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154766" y="90443"/>
            <a:ext cx="3436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Fundación PAIDEIA </a:t>
            </a:r>
            <a:r>
              <a:rPr lang="es-ES_tradnl" sz="2400" b="1" dirty="0" err="1" smtClean="0">
                <a:solidFill>
                  <a:schemeClr val="bg1"/>
                </a:solidFill>
                <a:latin typeface="Calibri" pitchFamily="34" charset="0"/>
              </a:rPr>
              <a:t>Galiza</a:t>
            </a:r>
            <a:endParaRPr lang="gl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4766" y="6356843"/>
            <a:ext cx="1177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www.paideia.es</a:t>
            </a:r>
            <a:endParaRPr lang="es-ES" sz="12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90842" y="6178379"/>
            <a:ext cx="1985171" cy="4887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642" y="732995"/>
            <a:ext cx="1065492" cy="6010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646" y="1615867"/>
            <a:ext cx="10585132" cy="410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lum bright="-7000"/>
          </a:blip>
          <a:stretch>
            <a:fillRect/>
          </a:stretch>
        </p:blipFill>
        <p:spPr>
          <a:xfrm>
            <a:off x="0" y="0"/>
            <a:ext cx="12192000" cy="642552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</a:effectLst>
        </p:spPr>
      </p:pic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154766" y="90443"/>
            <a:ext cx="3436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 dirty="0" smtClean="0">
                <a:solidFill>
                  <a:schemeClr val="bg1"/>
                </a:solidFill>
                <a:latin typeface="Calibri" pitchFamily="34" charset="0"/>
              </a:rPr>
              <a:t>Fundación PAIDEIA </a:t>
            </a:r>
            <a:r>
              <a:rPr lang="es-ES_tradnl" sz="2400" b="1" dirty="0" err="1" smtClean="0">
                <a:solidFill>
                  <a:schemeClr val="bg1"/>
                </a:solidFill>
                <a:latin typeface="Calibri" pitchFamily="34" charset="0"/>
              </a:rPr>
              <a:t>Galiza</a:t>
            </a:r>
            <a:endParaRPr lang="gl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54766" y="6356843"/>
            <a:ext cx="1177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www.paideia.es</a:t>
            </a:r>
            <a:endParaRPr lang="es-ES" sz="12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0842" y="6178379"/>
            <a:ext cx="1985171" cy="4887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812" y="5165124"/>
            <a:ext cx="962514" cy="38862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2986" y="1445649"/>
            <a:ext cx="3723790" cy="41080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34" y="1445649"/>
            <a:ext cx="6904644" cy="26716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586" y="4277059"/>
            <a:ext cx="883425" cy="3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363</Words>
  <Application>Microsoft Office PowerPoint</Application>
  <PresentationFormat>Panorámica</PresentationFormat>
  <Paragraphs>93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Arial Unicode MS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Héctor Pérez Montagut</dc:creator>
  <cp:lastModifiedBy>Héctor Pérez Montagut</cp:lastModifiedBy>
  <cp:revision>65</cp:revision>
  <cp:lastPrinted>2018-09-13T10:08:06Z</cp:lastPrinted>
  <dcterms:created xsi:type="dcterms:W3CDTF">2018-01-18T15:52:13Z</dcterms:created>
  <dcterms:modified xsi:type="dcterms:W3CDTF">2018-09-13T10:10:18Z</dcterms:modified>
</cp:coreProperties>
</file>