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9" r:id="rId4"/>
    <p:sldId id="258" r:id="rId5"/>
    <p:sldId id="259" r:id="rId6"/>
    <p:sldId id="260" r:id="rId7"/>
    <p:sldId id="261" r:id="rId8"/>
    <p:sldId id="262" r:id="rId9"/>
    <p:sldId id="263" r:id="rId10"/>
    <p:sldId id="264" r:id="rId11"/>
    <p:sldId id="265" r:id="rId12"/>
    <p:sldId id="266" r:id="rId13"/>
    <p:sldId id="267" r:id="rId14"/>
    <p:sldId id="283" r:id="rId15"/>
    <p:sldId id="284" r:id="rId16"/>
    <p:sldId id="268" r:id="rId17"/>
    <p:sldId id="270" r:id="rId18"/>
    <p:sldId id="271" r:id="rId19"/>
    <p:sldId id="272" r:id="rId20"/>
    <p:sldId id="273" r:id="rId21"/>
    <p:sldId id="274" r:id="rId22"/>
    <p:sldId id="275" r:id="rId23"/>
    <p:sldId id="285" r:id="rId24"/>
    <p:sldId id="276" r:id="rId25"/>
    <p:sldId id="277" r:id="rId26"/>
    <p:sldId id="278" r:id="rId27"/>
    <p:sldId id="279" r:id="rId28"/>
    <p:sldId id="286" r:id="rId29"/>
    <p:sldId id="281" r:id="rId30"/>
    <p:sldId id="280" r:id="rId31"/>
    <p:sldId id="282" r:id="rId3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autoAdjust="0"/>
  </p:normalViewPr>
  <p:slideViewPr>
    <p:cSldViewPr snapToGrid="0">
      <p:cViewPr varScale="1">
        <p:scale>
          <a:sx n="67" d="100"/>
          <a:sy n="67" d="100"/>
        </p:scale>
        <p:origin x="642" y="60"/>
      </p:cViewPr>
      <p:guideLst>
        <p:guide orient="horz" pos="2160"/>
        <p:guide pos="3840"/>
      </p:guideLst>
    </p:cSldViewPr>
  </p:slideViewPr>
  <p:outlineViewPr>
    <p:cViewPr>
      <p:scale>
        <a:sx n="33" d="100"/>
        <a:sy n="33" d="100"/>
      </p:scale>
      <p:origin x="0" y="1404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30"/>
            <a:ext cx="103632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02E69D47-394F-4AAF-A99E-4CB98147E063}" type="datetimeFigureOut">
              <a:rPr lang="es-ES" smtClean="0"/>
              <a:pPr/>
              <a:t>11/09/2018</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7AF9260-E1A3-4A22-AC8B-2517D042D919}"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2E69D47-394F-4AAF-A99E-4CB98147E063}" type="datetimeFigureOut">
              <a:rPr lang="es-ES" smtClean="0"/>
              <a:pPr/>
              <a:t>11/09/2018</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7AF9260-E1A3-4A22-AC8B-2517D042D919}"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39"/>
            <a:ext cx="36576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812800" y="274639"/>
            <a:ext cx="107696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2E69D47-394F-4AAF-A99E-4CB98147E063}" type="datetimeFigureOut">
              <a:rPr lang="es-ES" smtClean="0"/>
              <a:pPr/>
              <a:t>11/09/2018</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7AF9260-E1A3-4A22-AC8B-2517D042D919}"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2E69D47-394F-4AAF-A99E-4CB98147E063}" type="datetimeFigureOut">
              <a:rPr lang="es-ES" smtClean="0"/>
              <a:pPr/>
              <a:t>11/09/2018</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7AF9260-E1A3-4A22-AC8B-2517D042D919}"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5"/>
            <a:ext cx="103632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2E69D47-394F-4AAF-A99E-4CB98147E063}" type="datetimeFigureOut">
              <a:rPr lang="es-ES" smtClean="0"/>
              <a:pPr/>
              <a:t>11/09/2018</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7AF9260-E1A3-4A22-AC8B-2517D042D919}"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812800" y="1600204"/>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8229600" y="1600204"/>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02E69D47-394F-4AAF-A99E-4CB98147E063}" type="datetimeFigureOut">
              <a:rPr lang="es-ES" smtClean="0"/>
              <a:pPr/>
              <a:t>11/09/2018</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7AF9260-E1A3-4A22-AC8B-2517D042D919}"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02E69D47-394F-4AAF-A99E-4CB98147E063}" type="datetimeFigureOut">
              <a:rPr lang="es-ES" smtClean="0"/>
              <a:pPr/>
              <a:t>11/09/2018</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17AF9260-E1A3-4A22-AC8B-2517D042D919}"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02E69D47-394F-4AAF-A99E-4CB98147E063}" type="datetimeFigureOut">
              <a:rPr lang="es-ES" smtClean="0"/>
              <a:pPr/>
              <a:t>11/09/2018</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17AF9260-E1A3-4A22-AC8B-2517D042D919}"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2E69D47-394F-4AAF-A99E-4CB98147E063}" type="datetimeFigureOut">
              <a:rPr lang="es-ES" smtClean="0"/>
              <a:pPr/>
              <a:t>11/09/2018</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17AF9260-E1A3-4A22-AC8B-2517D042D919}"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3" y="273050"/>
            <a:ext cx="4011084"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4766733" y="273052"/>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609603"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2E69D47-394F-4AAF-A99E-4CB98147E063}" type="datetimeFigureOut">
              <a:rPr lang="es-ES" smtClean="0"/>
              <a:pPr/>
              <a:t>11/09/2018</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7AF9260-E1A3-4A22-AC8B-2517D042D919}"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2E69D47-394F-4AAF-A99E-4CB98147E063}" type="datetimeFigureOut">
              <a:rPr lang="es-ES" smtClean="0"/>
              <a:pPr/>
              <a:t>11/09/2018</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7AF9260-E1A3-4A22-AC8B-2517D042D919}"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609600" y="1600204"/>
            <a:ext cx="109728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609600" y="635635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E69D47-394F-4AAF-A99E-4CB98147E063}" type="datetimeFigureOut">
              <a:rPr lang="es-ES" smtClean="0"/>
              <a:pPr/>
              <a:t>11/09/2018</a:t>
            </a:fld>
            <a:endParaRPr lang="es-ES" dirty="0"/>
          </a:p>
        </p:txBody>
      </p:sp>
      <p:sp>
        <p:nvSpPr>
          <p:cNvPr id="5" name="4 Marcador de pie de página"/>
          <p:cNvSpPr>
            <a:spLocks noGrp="1"/>
          </p:cNvSpPr>
          <p:nvPr>
            <p:ph type="ftr" sz="quarter" idx="3"/>
          </p:nvPr>
        </p:nvSpPr>
        <p:spPr>
          <a:xfrm>
            <a:off x="4165600" y="635635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8737600" y="635635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AF9260-E1A3-4A22-AC8B-2517D042D919}"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amaraberri.org/topics/elcolegio/marco/pcc/caractmetodologicas/mediatec/period" TargetMode="External"/><Relationship Id="rId2" Type="http://schemas.openxmlformats.org/officeDocument/2006/relationships/hyperlink" Target="http://www.amaraberri.hezkuntza.net/web/ikasleen-txokoa/prentsa/ferrerias" TargetMode="External"/><Relationship Id="rId1" Type="http://schemas.openxmlformats.org/officeDocument/2006/relationships/slideLayout" Target="../slideLayouts/slideLayout2.xml"/><Relationship Id="rId6" Type="http://schemas.openxmlformats.org/officeDocument/2006/relationships/hyperlink" Target="http://www.rtve.es/alacarta/videos/la-aventura-del-saber/aventuraamara/3896670/" TargetMode="External"/><Relationship Id="rId5" Type="http://schemas.openxmlformats.org/officeDocument/2006/relationships/hyperlink" Target="http://amaraberri.org/topics/abvirtual/txikiweb/" TargetMode="External"/><Relationship Id="rId4" Type="http://schemas.openxmlformats.org/officeDocument/2006/relationships/hyperlink" Target="http://amaraberri.org/topics/defgeneral/gure_eskola/proyecto_curricular/caractmetodologicas/mediatec/tele"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gl-ES" b="1" noProof="0" dirty="0" smtClean="0"/>
              <a:t>O RETO DA INCLUSIÓN EN ÁMBITOS DE OCIO ESCOLAR.</a:t>
            </a:r>
            <a:endParaRPr lang="gl-ES" b="1" noProof="0" dirty="0"/>
          </a:p>
        </p:txBody>
      </p:sp>
      <p:sp>
        <p:nvSpPr>
          <p:cNvPr id="3" name="Subtítulo 2"/>
          <p:cNvSpPr>
            <a:spLocks noGrp="1"/>
          </p:cNvSpPr>
          <p:nvPr>
            <p:ph type="subTitle" idx="1"/>
          </p:nvPr>
        </p:nvSpPr>
        <p:spPr/>
        <p:txBody>
          <a:bodyPr/>
          <a:lstStyle/>
          <a:p>
            <a:r>
              <a:rPr lang="gl-ES" noProof="0" dirty="0" smtClean="0"/>
              <a:t>Xaime Domínguez Toxo.</a:t>
            </a:r>
          </a:p>
          <a:p>
            <a:r>
              <a:rPr lang="gl-ES" noProof="0" dirty="0" smtClean="0"/>
              <a:t>Pontevedra. 2018.</a:t>
            </a:r>
            <a:endParaRPr lang="gl-ES" noProof="0" dirty="0"/>
          </a:p>
        </p:txBody>
      </p:sp>
    </p:spTree>
    <p:extLst>
      <p:ext uri="{BB962C8B-B14F-4D97-AF65-F5344CB8AC3E}">
        <p14:creationId xmlns:p14="http://schemas.microsoft.com/office/powerpoint/2010/main" val="13738951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gl-ES" b="1" noProof="0" dirty="0" smtClean="0"/>
              <a:t>CRITERIOS METODOLÓXICOS.</a:t>
            </a:r>
            <a:endParaRPr lang="gl-ES" b="1" noProof="0" dirty="0"/>
          </a:p>
        </p:txBody>
      </p:sp>
      <p:sp>
        <p:nvSpPr>
          <p:cNvPr id="3" name="Marcador de contenido 2"/>
          <p:cNvSpPr>
            <a:spLocks noGrp="1"/>
          </p:cNvSpPr>
          <p:nvPr>
            <p:ph idx="1"/>
          </p:nvPr>
        </p:nvSpPr>
        <p:spPr/>
        <p:txBody>
          <a:bodyPr>
            <a:normAutofit fontScale="92500" lnSpcReduction="20000"/>
          </a:bodyPr>
          <a:lstStyle/>
          <a:p>
            <a:pPr algn="just"/>
            <a:r>
              <a:rPr lang="gl-ES" noProof="0" dirty="0" smtClean="0"/>
              <a:t>INTENTAR INNOVAR, OU SEXA, POÑER EN CUESTIÓN QUE AS RUTINAS ESTABLECIDAS SEXAN AS ÚNICAS SAÍDAS POSIBLES. MANTER UNHA LIÑA DE CONTACTO COAS FACULTADES DE EDUCACIÓN, PROMOVER MEDIA LABS EDUCATIVAS, NOS QUE ESPECIALISTAS E TEÓRICAS POIDAN INTERCAMBIAR PROXECTOS. APORTAR INICIATIVAS.</a:t>
            </a:r>
          </a:p>
          <a:p>
            <a:r>
              <a:rPr lang="gl-ES" noProof="0" dirty="0" smtClean="0"/>
              <a:t>SER SOSTIBLES EN RECURSOS: HUMANOS, MATERIAIS, FINANCIEIROS.</a:t>
            </a:r>
          </a:p>
          <a:p>
            <a:r>
              <a:rPr lang="gl-ES" noProof="0" dirty="0" smtClean="0"/>
              <a:t>QUE O QUE FAGAMOS POIDA SERVIRLLES A OUTROS, QUE SE POIDA LEVAR A CABO, COAS MODIFICACIÓNS NECESARIAS, NOUTROS CENTROS EDUCATIVOS.</a:t>
            </a:r>
          </a:p>
          <a:p>
            <a:endParaRPr lang="gl-ES" noProof="0" dirty="0"/>
          </a:p>
        </p:txBody>
      </p:sp>
    </p:spTree>
    <p:extLst>
      <p:ext uri="{BB962C8B-B14F-4D97-AF65-F5344CB8AC3E}">
        <p14:creationId xmlns:p14="http://schemas.microsoft.com/office/powerpoint/2010/main" val="28553525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gl-ES" b="1" noProof="0" dirty="0" smtClean="0"/>
              <a:t>CRITERIOS METODOLÓXICOS.</a:t>
            </a:r>
            <a:endParaRPr lang="gl-ES" b="1" noProof="0" dirty="0"/>
          </a:p>
        </p:txBody>
      </p:sp>
      <p:sp>
        <p:nvSpPr>
          <p:cNvPr id="3" name="Marcador de contenido 2"/>
          <p:cNvSpPr>
            <a:spLocks noGrp="1"/>
          </p:cNvSpPr>
          <p:nvPr>
            <p:ph idx="1"/>
          </p:nvPr>
        </p:nvSpPr>
        <p:spPr/>
        <p:txBody>
          <a:bodyPr/>
          <a:lstStyle/>
          <a:p>
            <a:pPr algn="just"/>
            <a:r>
              <a:rPr lang="gl-ES" noProof="0" dirty="0" smtClean="0"/>
              <a:t>PRIMAR O CUALITATIVO SOBRE O CUANTITATIVO.</a:t>
            </a:r>
          </a:p>
          <a:p>
            <a:pPr marL="0" indent="0" algn="just">
              <a:buNone/>
            </a:pPr>
            <a:endParaRPr lang="gl-ES" noProof="0" dirty="0" smtClean="0"/>
          </a:p>
          <a:p>
            <a:pPr algn="just"/>
            <a:r>
              <a:rPr lang="gl-ES" noProof="0" dirty="0" smtClean="0"/>
              <a:t>AVALIAR SEMPRE, ANALIZAR O QUE FIXEMOS E COMO O FIXEMOS, REVISAR ONDE NOS EQUIVOCAMOS, QUE SAÍU MAL, COMO PODEMOS CORRIXILO. APRENDER COS PROXECTOS E, SOBRE TODO, COS PROCESOS DE LEVALOS ADIANTE. A EDUCACIÓN É UN PROCESO CONTINUO QUE NON REMATA NUNCA.</a:t>
            </a:r>
            <a:endParaRPr lang="gl-ES" noProof="0" dirty="0"/>
          </a:p>
        </p:txBody>
      </p:sp>
    </p:spTree>
    <p:extLst>
      <p:ext uri="{BB962C8B-B14F-4D97-AF65-F5344CB8AC3E}">
        <p14:creationId xmlns:p14="http://schemas.microsoft.com/office/powerpoint/2010/main" val="32426403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1821" y="180309"/>
            <a:ext cx="11121979" cy="1184857"/>
          </a:xfrm>
        </p:spPr>
        <p:txBody>
          <a:bodyPr>
            <a:normAutofit fontScale="90000"/>
          </a:bodyPr>
          <a:lstStyle/>
          <a:p>
            <a:pPr algn="ctr"/>
            <a:r>
              <a:rPr lang="gl-ES" b="1" noProof="0" dirty="0" smtClean="0"/>
              <a:t>QUE DEBEN EXEMPLIFICAR AS BOAS PRÁCTICAS?</a:t>
            </a:r>
            <a:endParaRPr lang="gl-ES" b="1" noProof="0" dirty="0"/>
          </a:p>
        </p:txBody>
      </p:sp>
      <p:sp>
        <p:nvSpPr>
          <p:cNvPr id="3" name="Marcador de contenido 2"/>
          <p:cNvSpPr>
            <a:spLocks noGrp="1"/>
          </p:cNvSpPr>
          <p:nvPr>
            <p:ph idx="1"/>
          </p:nvPr>
        </p:nvSpPr>
        <p:spPr/>
        <p:txBody>
          <a:bodyPr>
            <a:normAutofit fontScale="92500" lnSpcReduction="10000"/>
          </a:bodyPr>
          <a:lstStyle/>
          <a:p>
            <a:pPr algn="just"/>
            <a:r>
              <a:rPr lang="gl-ES" noProof="0" dirty="0" smtClean="0"/>
              <a:t>EN PRIMEIRO LUGAR, A </a:t>
            </a:r>
            <a:r>
              <a:rPr lang="gl-ES" b="1" noProof="0" dirty="0" smtClean="0"/>
              <a:t>ACCESIBILIDADE</a:t>
            </a:r>
            <a:r>
              <a:rPr lang="gl-ES" noProof="0" dirty="0" smtClean="0"/>
              <a:t>, A ELIMINACIÓN DE BARREIRAS É A BASE DA EDUCACIÓN INCLUSIVA. E CANDO FALAMOS DE ATRANCOS NON DEBEMOS PENSAR SÓ, OU EXCLUSIVAMENTE, NAS FÍSICAS… SENÓN NAS INTANXIBLES, NOS PREXUÍZOS, NAS IDEAS PRE CONCIBIDAS, NAS RIXIDECES NORMATIVAS CON VOCACIÓN DE MURO.</a:t>
            </a:r>
          </a:p>
          <a:p>
            <a:pPr algn="just"/>
            <a:r>
              <a:rPr lang="gl-ES" b="1" noProof="0" dirty="0" smtClean="0"/>
              <a:t>COOPERACIÓN, COLABORACIÓN, ASOCIACIÓN, COMPROMISO, TRABALLO EN EQUIPO, TECIDO SOCIAL, TRANSVERSALIDADE… </a:t>
            </a:r>
            <a:r>
              <a:rPr lang="gl-ES" noProof="0" dirty="0" smtClean="0"/>
              <a:t>SÓ SE CONSEGUIMOS INTRODUCIR ESTES CONCEPTOS NOS NOSOS PROXECTOS LOGRAREMOS NIVELES DE INCLUSIÓN AXEITADOS.</a:t>
            </a:r>
            <a:r>
              <a:rPr lang="gl-ES" b="1" noProof="0" dirty="0" smtClean="0"/>
              <a:t> </a:t>
            </a:r>
            <a:endParaRPr lang="gl-ES" b="1" noProof="0" dirty="0"/>
          </a:p>
        </p:txBody>
      </p:sp>
    </p:spTree>
    <p:extLst>
      <p:ext uri="{BB962C8B-B14F-4D97-AF65-F5344CB8AC3E}">
        <p14:creationId xmlns:p14="http://schemas.microsoft.com/office/powerpoint/2010/main" val="10710959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gl-ES" b="1" noProof="0" dirty="0" smtClean="0"/>
              <a:t>QUE DEBEMOS EXEMPLIFICAR NAS BOAS PRÁCTICAS.</a:t>
            </a:r>
            <a:endParaRPr lang="gl-ES" b="1" noProof="0" dirty="0"/>
          </a:p>
        </p:txBody>
      </p:sp>
      <p:sp>
        <p:nvSpPr>
          <p:cNvPr id="3" name="Marcador de contenido 2"/>
          <p:cNvSpPr>
            <a:spLocks noGrp="1"/>
          </p:cNvSpPr>
          <p:nvPr>
            <p:ph idx="1"/>
          </p:nvPr>
        </p:nvSpPr>
        <p:spPr>
          <a:xfrm>
            <a:off x="838200" y="1690688"/>
            <a:ext cx="10515600" cy="4774506"/>
          </a:xfrm>
        </p:spPr>
        <p:txBody>
          <a:bodyPr>
            <a:normAutofit fontScale="92500" lnSpcReduction="10000"/>
          </a:bodyPr>
          <a:lstStyle/>
          <a:p>
            <a:r>
              <a:rPr lang="gl-ES" noProof="0" dirty="0" smtClean="0"/>
              <a:t>DEBEMOS FOMENTAR E FORNECER AS TITORÍAS ENTRE IGUAIS (TEI), OS PROXECTOS LIDERADOS POLOS PROPIOS ALUMNOS.</a:t>
            </a:r>
          </a:p>
          <a:p>
            <a:r>
              <a:rPr lang="gl-ES" noProof="0" dirty="0" smtClean="0"/>
              <a:t>É MOI POSITIVO QUE OS CENTROS EDUCATIVOS DISPOÑAN, OU POÑAN EN MARCHA, </a:t>
            </a:r>
            <a:r>
              <a:rPr lang="gl-ES" b="1" noProof="0" dirty="0" smtClean="0"/>
              <a:t>LABORATORIOS DE INCLUSIÓN EDUCATIVA</a:t>
            </a:r>
            <a:r>
              <a:rPr lang="gl-ES" noProof="0" dirty="0" smtClean="0"/>
              <a:t>. ESPAZOS DE INTERCAMBIO DE IDEAS QUE FOMENTEN AS RELACIÓNS ENTRE OS DISTINTOS INTERLOCUTORES DA COMUNIDADE EDUCATIVA.</a:t>
            </a:r>
          </a:p>
          <a:p>
            <a:r>
              <a:rPr lang="gl-ES" noProof="0" dirty="0" smtClean="0"/>
              <a:t>DEBEMOS CAMIÑAR CONXUNTAMENTE COAS FAMILIAS DOS ALUMNOS DISCAPACITADOS, APORTARLLE FOROS DE EXPRESIÓN, DE PARTICIPACIÓN, COLABORACIÓN.</a:t>
            </a:r>
          </a:p>
          <a:p>
            <a:endParaRPr lang="gl-ES" noProof="0" dirty="0" smtClean="0"/>
          </a:p>
        </p:txBody>
      </p:sp>
    </p:spTree>
    <p:extLst>
      <p:ext uri="{BB962C8B-B14F-4D97-AF65-F5344CB8AC3E}">
        <p14:creationId xmlns:p14="http://schemas.microsoft.com/office/powerpoint/2010/main" val="23982502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gl-ES" smtClean="0"/>
              <a:t>GUÍA DE BOAS PRÁCTICAS EN EDUCACIÓN INCLUSIVA.</a:t>
            </a:r>
            <a:endParaRPr lang="gl-ES"/>
          </a:p>
        </p:txBody>
      </p:sp>
      <p:pic>
        <p:nvPicPr>
          <p:cNvPr id="1026" name="Picture 2" descr="C:\Users\jdt\Desktop\untitled.png"/>
          <p:cNvPicPr>
            <a:picLocks noGrp="1" noChangeAspect="1" noChangeArrowheads="1"/>
          </p:cNvPicPr>
          <p:nvPr>
            <p:ph idx="1"/>
          </p:nvPr>
        </p:nvPicPr>
        <p:blipFill>
          <a:blip r:embed="rId2" cstate="print"/>
          <a:srcRect/>
          <a:stretch>
            <a:fillRect/>
          </a:stretch>
        </p:blipFill>
        <p:spPr bwMode="auto">
          <a:xfrm>
            <a:off x="4049487" y="1551207"/>
            <a:ext cx="3918856" cy="4777023"/>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gl-ES" smtClean="0"/>
              <a:t>GUÍA MATERIAIS INCLUSIÓN EDUCATIVA</a:t>
            </a:r>
            <a:endParaRPr lang="gl-ES"/>
          </a:p>
        </p:txBody>
      </p:sp>
      <p:pic>
        <p:nvPicPr>
          <p:cNvPr id="2050" name="Picture 2" descr="C:\Users\jdt\Desktop\3af384088ff90e8bc9bcb70e97caf5aa.jpg"/>
          <p:cNvPicPr>
            <a:picLocks noGrp="1" noChangeAspect="1" noChangeArrowheads="1"/>
          </p:cNvPicPr>
          <p:nvPr>
            <p:ph idx="1"/>
          </p:nvPr>
        </p:nvPicPr>
        <p:blipFill>
          <a:blip r:embed="rId2" cstate="print"/>
          <a:srcRect/>
          <a:stretch>
            <a:fillRect/>
          </a:stretch>
        </p:blipFill>
        <p:spPr bwMode="auto">
          <a:xfrm>
            <a:off x="901133" y="1556662"/>
            <a:ext cx="4525963" cy="4525963"/>
          </a:xfrm>
          <a:prstGeom prst="rect">
            <a:avLst/>
          </a:prstGeom>
          <a:noFill/>
        </p:spPr>
      </p:pic>
      <p:pic>
        <p:nvPicPr>
          <p:cNvPr id="2051" name="Picture 3" descr="C:\Users\jdt\Desktop\68ae804c1919b055b44cc8be894e70d6.jpg"/>
          <p:cNvPicPr>
            <a:picLocks noChangeAspect="1" noChangeArrowheads="1"/>
          </p:cNvPicPr>
          <p:nvPr/>
        </p:nvPicPr>
        <p:blipFill>
          <a:blip r:embed="rId3" cstate="print"/>
          <a:srcRect/>
          <a:stretch>
            <a:fillRect/>
          </a:stretch>
        </p:blipFill>
        <p:spPr bwMode="auto">
          <a:xfrm>
            <a:off x="6241145" y="1582056"/>
            <a:ext cx="4542971" cy="4499429"/>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43432" y="408672"/>
            <a:ext cx="10961913" cy="1325563"/>
          </a:xfrm>
        </p:spPr>
        <p:txBody>
          <a:bodyPr>
            <a:normAutofit fontScale="90000"/>
          </a:bodyPr>
          <a:lstStyle/>
          <a:p>
            <a:pPr algn="ctr"/>
            <a:r>
              <a:rPr lang="gl-ES" b="1" noProof="0" dirty="0" smtClean="0"/>
              <a:t>DE QUE FALAMOS CANDO FALAMOS DE OCIO INCLUSIVO?</a:t>
            </a:r>
            <a:endParaRPr lang="gl-ES" b="1" noProof="0" dirty="0"/>
          </a:p>
        </p:txBody>
      </p:sp>
      <p:sp>
        <p:nvSpPr>
          <p:cNvPr id="3" name="Marcador de contenido 2"/>
          <p:cNvSpPr>
            <a:spLocks noGrp="1"/>
          </p:cNvSpPr>
          <p:nvPr>
            <p:ph idx="1"/>
          </p:nvPr>
        </p:nvSpPr>
        <p:spPr/>
        <p:txBody>
          <a:bodyPr>
            <a:normAutofit/>
          </a:bodyPr>
          <a:lstStyle/>
          <a:p>
            <a:pPr marL="0" indent="0" algn="just">
              <a:buNone/>
            </a:pPr>
            <a:endParaRPr lang="gl-ES" sz="3600" noProof="0" dirty="0" smtClean="0"/>
          </a:p>
          <a:p>
            <a:pPr marL="0" indent="0" algn="just">
              <a:buNone/>
            </a:pPr>
            <a:r>
              <a:rPr lang="gl-ES" sz="3600" noProof="0" dirty="0" smtClean="0"/>
              <a:t>POIS FALAMOS DUNHA SERIE PRÁCTICAS INCLUSIVAS SOCIALIZADORAS QUE TEÑEN O CENTRO ESCOLAR COMO MARCO ORGANIZATIVO,  QUE LLES PERMITEN AOS ALUMNOS EN RISCO DE EXCLUSIÓN SER PARTE ACTIVA EN PROXECTOS QUE TEÑEN O LÚDICO COMO VARIABLE METODOLÓXICA DA NOSA ACTUACIÓN .</a:t>
            </a:r>
            <a:endParaRPr lang="gl-ES" sz="3600" noProof="0" dirty="0"/>
          </a:p>
        </p:txBody>
      </p:sp>
    </p:spTree>
    <p:extLst>
      <p:ext uri="{BB962C8B-B14F-4D97-AF65-F5344CB8AC3E}">
        <p14:creationId xmlns:p14="http://schemas.microsoft.com/office/powerpoint/2010/main" val="15417683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gl-ES" b="1" noProof="0" dirty="0" smtClean="0"/>
              <a:t>OCIO ESCOLAR INCLUSIVO.</a:t>
            </a:r>
            <a:endParaRPr lang="gl-ES" b="1" noProof="0" dirty="0"/>
          </a:p>
        </p:txBody>
      </p:sp>
      <p:sp>
        <p:nvSpPr>
          <p:cNvPr id="3" name="2 Marcador de contenido"/>
          <p:cNvSpPr>
            <a:spLocks noGrp="1"/>
          </p:cNvSpPr>
          <p:nvPr>
            <p:ph idx="1"/>
          </p:nvPr>
        </p:nvSpPr>
        <p:spPr>
          <a:xfrm>
            <a:off x="624115" y="1436918"/>
            <a:ext cx="10729687" cy="4740049"/>
          </a:xfrm>
        </p:spPr>
        <p:txBody>
          <a:bodyPr/>
          <a:lstStyle/>
          <a:p>
            <a:pPr algn="ctr">
              <a:buNone/>
            </a:pPr>
            <a:r>
              <a:rPr lang="gl-ES" sz="4000" noProof="0" dirty="0" smtClean="0"/>
              <a:t> 3 ESTUPENDAS POSIBILIDADES DE INTERVENCIÓN</a:t>
            </a:r>
            <a:r>
              <a:rPr lang="gl-ES" noProof="0" dirty="0" smtClean="0"/>
              <a:t>:</a:t>
            </a:r>
          </a:p>
          <a:p>
            <a:pPr>
              <a:buNone/>
            </a:pPr>
            <a:endParaRPr lang="gl-ES" noProof="0" dirty="0" smtClean="0"/>
          </a:p>
          <a:p>
            <a:r>
              <a:rPr lang="gl-ES" noProof="0" dirty="0" smtClean="0"/>
              <a:t>O PATIO DO MEU COLEXIO.</a:t>
            </a:r>
          </a:p>
          <a:p>
            <a:r>
              <a:rPr lang="gl-ES" noProof="0" dirty="0" smtClean="0"/>
              <a:t>ALCOUVES CREATIVOS.</a:t>
            </a:r>
          </a:p>
          <a:p>
            <a:r>
              <a:rPr lang="gl-ES" noProof="0" dirty="0" smtClean="0"/>
              <a:t>QUE ESTÁ PASANDO AÍ FÓRA?</a:t>
            </a:r>
            <a:endParaRPr lang="gl-ES" noProof="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gl-ES" b="1" noProof="0" dirty="0" smtClean="0"/>
              <a:t>O PATIO DO MEU COLEXIO.</a:t>
            </a:r>
            <a:endParaRPr lang="gl-ES" b="1" noProof="0" dirty="0"/>
          </a:p>
        </p:txBody>
      </p:sp>
      <p:sp>
        <p:nvSpPr>
          <p:cNvPr id="3" name="2 Marcador de contenido"/>
          <p:cNvSpPr>
            <a:spLocks noGrp="1"/>
          </p:cNvSpPr>
          <p:nvPr>
            <p:ph idx="1"/>
          </p:nvPr>
        </p:nvSpPr>
        <p:spPr>
          <a:xfrm>
            <a:off x="624115" y="1480457"/>
            <a:ext cx="10729687" cy="4696506"/>
          </a:xfrm>
        </p:spPr>
        <p:txBody>
          <a:bodyPr>
            <a:normAutofit fontScale="92500" lnSpcReduction="10000"/>
          </a:bodyPr>
          <a:lstStyle/>
          <a:p>
            <a:pPr algn="ctr">
              <a:buNone/>
            </a:pPr>
            <a:r>
              <a:rPr lang="gl-ES" noProof="0" dirty="0" smtClean="0"/>
              <a:t>INEVITABLEMENTE ASOCIADA Á PALABRA PATIO ESTÁ ASOCIADA A</a:t>
            </a:r>
          </a:p>
          <a:p>
            <a:pPr algn="ctr">
              <a:buNone/>
            </a:pPr>
            <a:r>
              <a:rPr lang="gl-ES" noProof="0" dirty="0" smtClean="0"/>
              <a:t>PALABRA RECREO E O SINTAGMA “IMOS XOGAR”.</a:t>
            </a:r>
          </a:p>
          <a:p>
            <a:pPr algn="ctr">
              <a:buNone/>
            </a:pPr>
            <a:r>
              <a:rPr lang="gl-ES" noProof="0" dirty="0" smtClean="0"/>
              <a:t>DISO PRECISAMENTE SE TRATA, DE ALGO TAN NATURAL E SINXELO</a:t>
            </a:r>
          </a:p>
          <a:p>
            <a:pPr algn="ctr">
              <a:buNone/>
            </a:pPr>
            <a:r>
              <a:rPr lang="gl-ES" noProof="0" dirty="0" smtClean="0"/>
              <a:t>COMO É QUE OS NENOS XOGUEN.</a:t>
            </a:r>
          </a:p>
          <a:p>
            <a:pPr algn="ctr">
              <a:buNone/>
            </a:pPr>
            <a:r>
              <a:rPr lang="gl-ES" noProof="0" dirty="0" smtClean="0"/>
              <a:t>FALAMOS DE LEVAR ADIANTE PROGRAMAS INCLUSIVOS NOS RECREOS</a:t>
            </a:r>
          </a:p>
          <a:p>
            <a:pPr algn="ctr">
              <a:buNone/>
            </a:pPr>
            <a:r>
              <a:rPr lang="gl-ES" noProof="0" dirty="0" smtClean="0"/>
              <a:t>ESCOLARES NOS QUE OS NENOS, SEXA CAL SEXA A SÚA CONDICIÓN</a:t>
            </a:r>
          </a:p>
          <a:p>
            <a:pPr algn="ctr">
              <a:buNone/>
            </a:pPr>
            <a:r>
              <a:rPr lang="gl-ES" noProof="0" dirty="0" smtClean="0"/>
              <a:t>PERSOAL, APRENDAN A XOGAR XUNTOS, A RESPECTAR A DIVERSIDADE E A GORENTAR DO XOGO COMPARTIDO.</a:t>
            </a:r>
            <a:endParaRPr lang="gl-ES" noProof="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gl-ES" b="1" noProof="0" dirty="0" smtClean="0"/>
              <a:t>O PATIO DO MEU COLEXIO</a:t>
            </a:r>
            <a:endParaRPr lang="gl-ES" b="1" noProof="0" dirty="0"/>
          </a:p>
        </p:txBody>
      </p:sp>
      <p:sp>
        <p:nvSpPr>
          <p:cNvPr id="3" name="2 Marcador de contenido"/>
          <p:cNvSpPr>
            <a:spLocks noGrp="1"/>
          </p:cNvSpPr>
          <p:nvPr>
            <p:ph idx="1"/>
          </p:nvPr>
        </p:nvSpPr>
        <p:spPr>
          <a:xfrm>
            <a:off x="823687" y="1767568"/>
            <a:ext cx="10515600" cy="4351338"/>
          </a:xfrm>
        </p:spPr>
        <p:txBody>
          <a:bodyPr>
            <a:normAutofit/>
          </a:bodyPr>
          <a:lstStyle/>
          <a:p>
            <a:pPr algn="ctr">
              <a:buNone/>
            </a:pPr>
            <a:r>
              <a:rPr lang="gl-ES" sz="2800" noProof="0" dirty="0" smtClean="0"/>
              <a:t>PATIOS DINÁMICOS, PATIOS ACTIVOS, RECREOS PARTICIPATIVOS, PATIOS COOPERATIVOS, A AVENTURA DE XOGAR, A PATRULLA DA AMISTADE…</a:t>
            </a:r>
          </a:p>
          <a:p>
            <a:pPr algn="just">
              <a:buNone/>
            </a:pPr>
            <a:r>
              <a:rPr lang="gl-ES" sz="2800" noProof="0" dirty="0" smtClean="0"/>
              <a:t>   NOMES PARA IDENTIFICAR PROXECTOS, PROPOSTAS… </a:t>
            </a:r>
          </a:p>
          <a:p>
            <a:pPr>
              <a:buNone/>
            </a:pPr>
            <a:r>
              <a:rPr lang="gl-ES" sz="2800" noProof="0" dirty="0" smtClean="0"/>
              <a:t>   EN DEFINITIVA, A PARTICIPACIÓN DE ALUMNOS EN RISCO DE</a:t>
            </a:r>
          </a:p>
          <a:p>
            <a:pPr>
              <a:buNone/>
            </a:pPr>
            <a:r>
              <a:rPr lang="gl-ES" sz="2800" noProof="0" dirty="0" smtClean="0"/>
              <a:t>   EXCLUSIÓN DURANTE OS RECREOS EN COMPAÑÍA DOS SEIS IGUAIS</a:t>
            </a:r>
          </a:p>
          <a:p>
            <a:pPr>
              <a:buNone/>
            </a:pPr>
            <a:r>
              <a:rPr lang="gl-ES" sz="2800" noProof="0" dirty="0" smtClean="0"/>
              <a:t>   DEBEMOS CONSIDERALO UN ÍTEM DE CALIDADE EDUCATIVA.     </a:t>
            </a:r>
            <a:endParaRPr lang="gl-ES" sz="2800" noProof="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85259" y="249219"/>
            <a:ext cx="8273143" cy="1086099"/>
          </a:xfrm>
        </p:spPr>
        <p:txBody>
          <a:bodyPr/>
          <a:lstStyle/>
          <a:p>
            <a:r>
              <a:rPr lang="gl-ES" b="1" noProof="0" dirty="0" smtClean="0"/>
              <a:t>EDUCACIÓN INCLUSIVA.</a:t>
            </a:r>
            <a:endParaRPr lang="gl-ES" b="1" noProof="0" dirty="0"/>
          </a:p>
        </p:txBody>
      </p:sp>
      <p:sp>
        <p:nvSpPr>
          <p:cNvPr id="3" name="Marcador de contenido 2"/>
          <p:cNvSpPr>
            <a:spLocks noGrp="1"/>
          </p:cNvSpPr>
          <p:nvPr>
            <p:ph idx="1"/>
          </p:nvPr>
        </p:nvSpPr>
        <p:spPr/>
        <p:txBody>
          <a:bodyPr>
            <a:noAutofit/>
          </a:bodyPr>
          <a:lstStyle/>
          <a:p>
            <a:pPr marL="0" indent="0" algn="just">
              <a:buNone/>
            </a:pPr>
            <a:r>
              <a:rPr lang="gl-ES" sz="3600" noProof="0" dirty="0" smtClean="0"/>
              <a:t>USAMOS O CONCEPTO “EDUCACIÓN INCLUSIVA” FRONTE A “INTEGRACIÓN DO ALUMNO CON NECESIDADES EDUCATIVAS ESPECIAIS” POR SER MENOS RESTRITIVO, MENOS ETIQUETANTE, PORQUE REFLICTE UNHA CONCEPCIÓN PRIMORDIALMENTE EQUITATIVA DE TODO O ALUMNADO E NON CONTEMPLA A EXISTENCIA DE NINGUNHA CLASE DE GHETTO ESCOLAR.</a:t>
            </a:r>
            <a:endParaRPr lang="gl-ES" sz="3600" noProof="0" dirty="0"/>
          </a:p>
        </p:txBody>
      </p:sp>
    </p:spTree>
    <p:extLst>
      <p:ext uri="{BB962C8B-B14F-4D97-AF65-F5344CB8AC3E}">
        <p14:creationId xmlns:p14="http://schemas.microsoft.com/office/powerpoint/2010/main" val="39871843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gl-ES" b="1" noProof="0" dirty="0" smtClean="0"/>
              <a:t>PATIOS DINÁMICOS.</a:t>
            </a:r>
            <a:endParaRPr lang="gl-ES" b="1" noProof="0" dirty="0"/>
          </a:p>
        </p:txBody>
      </p:sp>
      <p:sp>
        <p:nvSpPr>
          <p:cNvPr id="3" name="2 Marcador de contenido"/>
          <p:cNvSpPr>
            <a:spLocks noGrp="1"/>
          </p:cNvSpPr>
          <p:nvPr>
            <p:ph idx="1"/>
          </p:nvPr>
        </p:nvSpPr>
        <p:spPr>
          <a:xfrm>
            <a:off x="638629" y="1465943"/>
            <a:ext cx="10715171" cy="4711020"/>
          </a:xfrm>
        </p:spPr>
        <p:txBody>
          <a:bodyPr>
            <a:noAutofit/>
          </a:bodyPr>
          <a:lstStyle/>
          <a:p>
            <a:pPr algn="just">
              <a:buNone/>
            </a:pPr>
            <a:endParaRPr lang="gl-ES" sz="2800" noProof="0" dirty="0" smtClean="0"/>
          </a:p>
          <a:p>
            <a:pPr algn="just">
              <a:buNone/>
            </a:pPr>
            <a:r>
              <a:rPr lang="gl-ES" sz="2800" noProof="0" dirty="0" smtClean="0"/>
              <a:t>DARÍA PARA OUTRA PRESENTACIÓN FALAR DO MOITO QUE SE LEVA</a:t>
            </a:r>
          </a:p>
          <a:p>
            <a:pPr algn="just">
              <a:buNone/>
            </a:pPr>
            <a:r>
              <a:rPr lang="gl-ES" sz="2800" noProof="0" dirty="0" smtClean="0"/>
              <a:t>AVANZADO NESTA CUESTIÓN E OS MÚLTIPLES PROXECTOS DE BOAS</a:t>
            </a:r>
          </a:p>
          <a:p>
            <a:pPr algn="just">
              <a:buNone/>
            </a:pPr>
            <a:r>
              <a:rPr lang="gl-ES" sz="2800" noProof="0" dirty="0" smtClean="0"/>
              <a:t>PRÁCTICAS QUE PODEMOS ATOPAR NA REDE.</a:t>
            </a:r>
          </a:p>
          <a:p>
            <a:pPr algn="just">
              <a:buNone/>
            </a:pPr>
            <a:r>
              <a:rPr lang="gl-ES" sz="2800" noProof="0" dirty="0" smtClean="0"/>
              <a:t>SÓ CITAREI O QUE ME PARECE O TRATAMENTO MÁIS AXEITADO SOBRE</a:t>
            </a:r>
          </a:p>
          <a:p>
            <a:pPr algn="just">
              <a:buNone/>
            </a:pPr>
            <a:r>
              <a:rPr lang="gl-ES" sz="2800" noProof="0" dirty="0" smtClean="0"/>
              <a:t>ESTA CUESTIÓN ELABORADO POR GEY LAGAR E  QUE TEN POR TÍTULO:</a:t>
            </a:r>
          </a:p>
          <a:p>
            <a:pPr algn="just">
              <a:buNone/>
            </a:pPr>
            <a:endParaRPr lang="gl-ES" sz="2800" noProof="0" dirty="0" smtClean="0"/>
          </a:p>
          <a:p>
            <a:pPr algn="ctr">
              <a:buNone/>
            </a:pPr>
            <a:r>
              <a:rPr lang="gl-ES" sz="2800" noProof="0" dirty="0" smtClean="0"/>
              <a:t>PATIOS Y PARQUES DINÁMICOS. </a:t>
            </a:r>
          </a:p>
          <a:p>
            <a:pPr algn="just">
              <a:buNone/>
            </a:pPr>
            <a:endParaRPr lang="gl-ES" sz="2800" dirty="0" smtClean="0"/>
          </a:p>
          <a:p>
            <a:pPr algn="just">
              <a:buNone/>
            </a:pPr>
            <a:r>
              <a:rPr lang="gl-ES" sz="2800" dirty="0" smtClean="0"/>
              <a:t>    </a:t>
            </a:r>
            <a:endParaRPr lang="gl-E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_tradnl" b="1" dirty="0" smtClean="0"/>
              <a:t>www.patiosyparquesdinámicos.com</a:t>
            </a:r>
            <a:endParaRPr lang="es-ES" b="1" dirty="0"/>
          </a:p>
        </p:txBody>
      </p:sp>
      <p:pic>
        <p:nvPicPr>
          <p:cNvPr id="1026" name="Picture 2" descr="C:\Users\jdt\Desktop\LAGAR.png"/>
          <p:cNvPicPr>
            <a:picLocks noGrp="1" noChangeAspect="1" noChangeArrowheads="1"/>
          </p:cNvPicPr>
          <p:nvPr>
            <p:ph idx="1"/>
          </p:nvPr>
        </p:nvPicPr>
        <p:blipFill>
          <a:blip r:embed="rId2" cstate="print"/>
          <a:srcRect/>
          <a:stretch>
            <a:fillRect/>
          </a:stretch>
        </p:blipFill>
        <p:spPr bwMode="auto">
          <a:xfrm>
            <a:off x="3091546" y="1988457"/>
            <a:ext cx="5950857" cy="3918858"/>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b="1" dirty="0" smtClean="0"/>
              <a:t>PATIOS DINÁMICOS</a:t>
            </a:r>
            <a:endParaRPr lang="es-ES" b="1" dirty="0"/>
          </a:p>
        </p:txBody>
      </p:sp>
      <p:sp>
        <p:nvSpPr>
          <p:cNvPr id="3" name="2 Marcador de contenido"/>
          <p:cNvSpPr>
            <a:spLocks noGrp="1"/>
          </p:cNvSpPr>
          <p:nvPr>
            <p:ph idx="1"/>
          </p:nvPr>
        </p:nvSpPr>
        <p:spPr/>
        <p:txBody>
          <a:bodyPr>
            <a:normAutofit/>
          </a:bodyPr>
          <a:lstStyle/>
          <a:p>
            <a:pPr algn="ctr">
              <a:buNone/>
            </a:pPr>
            <a:r>
              <a:rPr lang="gl-ES" sz="2800" dirty="0" smtClean="0"/>
              <a:t>PASOS DO PROGRAMA:</a:t>
            </a:r>
          </a:p>
          <a:p>
            <a:r>
              <a:rPr lang="gl-ES" sz="2800" dirty="0" smtClean="0"/>
              <a:t>OBSERVACIÓN ACTIVA.</a:t>
            </a:r>
          </a:p>
          <a:p>
            <a:r>
              <a:rPr lang="gl-ES" sz="2800" dirty="0" smtClean="0"/>
              <a:t>ORGANIZAR E ANTICIPAR.</a:t>
            </a:r>
          </a:p>
          <a:p>
            <a:r>
              <a:rPr lang="gl-ES" sz="2800" dirty="0" smtClean="0"/>
              <a:t>MATERIAIS E XOGOS.</a:t>
            </a:r>
          </a:p>
          <a:p>
            <a:r>
              <a:rPr lang="gl-ES" sz="2800" dirty="0" smtClean="0"/>
              <a:t>OS XOGOS.</a:t>
            </a:r>
          </a:p>
          <a:p>
            <a:r>
              <a:rPr lang="gl-ES" sz="2800" dirty="0" smtClean="0"/>
              <a:t>¿E SI NON XOGA?</a:t>
            </a:r>
          </a:p>
          <a:p>
            <a:r>
              <a:rPr lang="gl-ES" sz="2800" dirty="0" smtClean="0"/>
              <a:t>CREATIVIDADE E INCLUSIÓN.</a:t>
            </a:r>
          </a:p>
          <a:p>
            <a:r>
              <a:rPr lang="gl-ES" sz="2800" dirty="0" smtClean="0"/>
              <a:t>AVALIACIÓN.</a:t>
            </a:r>
            <a:endParaRPr lang="gl-E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gl-ES" smtClean="0"/>
              <a:t>PROXECTOS PATIOS INCLUSIVOS</a:t>
            </a:r>
            <a:endParaRPr lang="gl-ES"/>
          </a:p>
        </p:txBody>
      </p:sp>
      <p:pic>
        <p:nvPicPr>
          <p:cNvPr id="3074" name="Picture 2" descr="C:\Users\jdt\Desktop\RECREOS.png"/>
          <p:cNvPicPr>
            <a:picLocks noGrp="1" noChangeAspect="1" noChangeArrowheads="1"/>
          </p:cNvPicPr>
          <p:nvPr>
            <p:ph idx="1"/>
          </p:nvPr>
        </p:nvPicPr>
        <p:blipFill>
          <a:blip r:embed="rId2" cstate="print"/>
          <a:srcRect/>
          <a:stretch>
            <a:fillRect/>
          </a:stretch>
        </p:blipFill>
        <p:spPr bwMode="auto">
          <a:xfrm>
            <a:off x="313345" y="1364347"/>
            <a:ext cx="2691115" cy="3962399"/>
          </a:xfrm>
          <a:prstGeom prst="rect">
            <a:avLst/>
          </a:prstGeom>
          <a:noFill/>
        </p:spPr>
      </p:pic>
      <p:pic>
        <p:nvPicPr>
          <p:cNvPr id="3075" name="Picture 3" descr="C:\Users\jdt\Desktop\CAMPOAMOR.jpg"/>
          <p:cNvPicPr>
            <a:picLocks noChangeAspect="1" noChangeArrowheads="1"/>
          </p:cNvPicPr>
          <p:nvPr/>
        </p:nvPicPr>
        <p:blipFill>
          <a:blip r:embed="rId3" cstate="print"/>
          <a:srcRect/>
          <a:stretch>
            <a:fillRect/>
          </a:stretch>
        </p:blipFill>
        <p:spPr bwMode="auto">
          <a:xfrm>
            <a:off x="3338288" y="1610975"/>
            <a:ext cx="3498171" cy="3918973"/>
          </a:xfrm>
          <a:prstGeom prst="rect">
            <a:avLst/>
          </a:prstGeom>
          <a:noFill/>
        </p:spPr>
      </p:pic>
      <p:pic>
        <p:nvPicPr>
          <p:cNvPr id="3076" name="Picture 4" descr="C:\Users\jdt\Desktop\RECEROS.png"/>
          <p:cNvPicPr>
            <a:picLocks noChangeAspect="1" noChangeArrowheads="1"/>
          </p:cNvPicPr>
          <p:nvPr/>
        </p:nvPicPr>
        <p:blipFill>
          <a:blip r:embed="rId4" cstate="print"/>
          <a:srcRect/>
          <a:stretch>
            <a:fillRect/>
          </a:stretch>
        </p:blipFill>
        <p:spPr bwMode="auto">
          <a:xfrm>
            <a:off x="7154667" y="1727204"/>
            <a:ext cx="4387232" cy="3033485"/>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gl-ES" b="1" dirty="0" smtClean="0"/>
              <a:t>ALCOUVES CREATIVOS</a:t>
            </a:r>
            <a:endParaRPr lang="gl-ES" b="1" dirty="0"/>
          </a:p>
        </p:txBody>
      </p:sp>
      <p:sp>
        <p:nvSpPr>
          <p:cNvPr id="3" name="2 Marcador de contenido"/>
          <p:cNvSpPr>
            <a:spLocks noGrp="1"/>
          </p:cNvSpPr>
          <p:nvPr>
            <p:ph idx="1"/>
          </p:nvPr>
        </p:nvSpPr>
        <p:spPr/>
        <p:txBody>
          <a:bodyPr>
            <a:normAutofit/>
          </a:bodyPr>
          <a:lstStyle/>
          <a:p>
            <a:pPr>
              <a:buNone/>
            </a:pPr>
            <a:r>
              <a:rPr lang="gl-ES" dirty="0" smtClean="0"/>
              <a:t>CONSTITÚEN VIVEIROS DE IDEAS CREATIVAS. COMENTABAMOS</a:t>
            </a:r>
          </a:p>
          <a:p>
            <a:pPr>
              <a:buNone/>
            </a:pPr>
            <a:r>
              <a:rPr lang="gl-ES" dirty="0" smtClean="0"/>
              <a:t>QUE OS CENTROS ESCOLARES DEBEN </a:t>
            </a:r>
            <a:r>
              <a:rPr lang="gl-ES" dirty="0" err="1" smtClean="0"/>
              <a:t>XENERAR</a:t>
            </a:r>
            <a:r>
              <a:rPr lang="gl-ES" dirty="0" smtClean="0"/>
              <a:t> A SÚA PROPIA</a:t>
            </a:r>
          </a:p>
          <a:p>
            <a:pPr>
              <a:buNone/>
            </a:pPr>
            <a:r>
              <a:rPr lang="gl-ES" dirty="0" smtClean="0"/>
              <a:t>CULTURA INCLUSIVA, QUE OS ALUMNOS TEÑAN A POSIBILIDADE</a:t>
            </a:r>
          </a:p>
          <a:p>
            <a:pPr>
              <a:buNone/>
            </a:pPr>
            <a:r>
              <a:rPr lang="gl-ES" dirty="0" smtClean="0"/>
              <a:t>DE POÑER EN MARCHA ACTIVIDADES DE CARÁCTER CULTURAL,</a:t>
            </a:r>
          </a:p>
          <a:p>
            <a:pPr>
              <a:buNone/>
            </a:pPr>
            <a:r>
              <a:rPr lang="gl-ES" dirty="0" smtClean="0"/>
              <a:t>SOCIAL, DE DESENROLO E MADURACIÓN PERSOAL.</a:t>
            </a:r>
          </a:p>
          <a:p>
            <a:pPr>
              <a:buNone/>
            </a:pPr>
            <a:r>
              <a:rPr lang="gl-ES" dirty="0" smtClean="0"/>
              <a:t>O OCIO INCLUSIVO NO ÁMBITO ESCOLAR VAI MOITO MÁIS ALÁ</a:t>
            </a:r>
          </a:p>
          <a:p>
            <a:pPr>
              <a:buNone/>
            </a:pPr>
            <a:r>
              <a:rPr lang="gl-ES" dirty="0" smtClean="0"/>
              <a:t>DOS PATIOS DE RECREO.</a:t>
            </a:r>
            <a:endParaRPr lang="gl-E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gl-ES" b="1" dirty="0" smtClean="0"/>
              <a:t>ALCOUVES CREATIVOS</a:t>
            </a:r>
            <a:endParaRPr lang="gl-ES" b="1" dirty="0"/>
          </a:p>
        </p:txBody>
      </p:sp>
      <p:sp>
        <p:nvSpPr>
          <p:cNvPr id="3" name="2 Marcador de contenido"/>
          <p:cNvSpPr>
            <a:spLocks noGrp="1"/>
          </p:cNvSpPr>
          <p:nvPr>
            <p:ph idx="1"/>
          </p:nvPr>
        </p:nvSpPr>
        <p:spPr/>
        <p:txBody>
          <a:bodyPr/>
          <a:lstStyle/>
          <a:p>
            <a:pPr>
              <a:buNone/>
            </a:pPr>
            <a:r>
              <a:rPr lang="gl-ES" dirty="0" smtClean="0"/>
              <a:t>SON ESPAZOS DE CONFLUENCIA PARA REALIZAR TALLERES DE</a:t>
            </a:r>
          </a:p>
          <a:p>
            <a:pPr>
              <a:buNone/>
            </a:pPr>
            <a:r>
              <a:rPr lang="gl-ES" dirty="0" smtClean="0"/>
              <a:t>FORMACIÓN, PRODUCIÓN, INFORMACIÓN, DIVULGACIÓN, NOS</a:t>
            </a:r>
          </a:p>
          <a:p>
            <a:pPr>
              <a:buNone/>
            </a:pPr>
            <a:r>
              <a:rPr lang="gl-ES" dirty="0" smtClean="0"/>
              <a:t>QUE EXPLORAR FORMAS DE EXPERIMENTACIÓN A TRAVÉS</a:t>
            </a:r>
          </a:p>
          <a:p>
            <a:pPr>
              <a:buNone/>
            </a:pPr>
            <a:r>
              <a:rPr lang="gl-ES" dirty="0" smtClean="0"/>
              <a:t>DUNHA METODOLOXÍA COLABORADORA.</a:t>
            </a:r>
          </a:p>
          <a:p>
            <a:pPr>
              <a:buNone/>
            </a:pPr>
            <a:endParaRPr lang="gl-ES" dirty="0" smtClean="0"/>
          </a:p>
          <a:p>
            <a:pPr>
              <a:buNone/>
            </a:pPr>
            <a:r>
              <a:rPr lang="gl-ES" dirty="0" smtClean="0"/>
              <a:t>FORMAR COS ALUMNOS REDES COLABORADORAS QUE </a:t>
            </a:r>
            <a:r>
              <a:rPr lang="gl-ES" dirty="0" err="1" smtClean="0"/>
              <a:t>XENEREN</a:t>
            </a:r>
            <a:endParaRPr lang="gl-ES" dirty="0" smtClean="0"/>
          </a:p>
          <a:p>
            <a:pPr>
              <a:buNone/>
            </a:pPr>
            <a:r>
              <a:rPr lang="gl-ES" dirty="0" smtClean="0"/>
              <a:t>PROPOSTAS CREATIVAS.  </a:t>
            </a:r>
            <a:endParaRPr lang="gl-E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gl-ES" b="1" dirty="0" smtClean="0"/>
              <a:t>ALCOUVES CREATIVOS</a:t>
            </a:r>
            <a:endParaRPr lang="gl-ES" b="1" dirty="0"/>
          </a:p>
        </p:txBody>
      </p:sp>
      <p:sp>
        <p:nvSpPr>
          <p:cNvPr id="3" name="2 Marcador de contenido"/>
          <p:cNvSpPr>
            <a:spLocks noGrp="1"/>
          </p:cNvSpPr>
          <p:nvPr>
            <p:ph idx="1"/>
          </p:nvPr>
        </p:nvSpPr>
        <p:spPr/>
        <p:txBody>
          <a:bodyPr/>
          <a:lstStyle/>
          <a:p>
            <a:pPr>
              <a:buNone/>
            </a:pPr>
            <a:r>
              <a:rPr lang="gl-ES" dirty="0" smtClean="0"/>
              <a:t>POR EXEMPLO:</a:t>
            </a:r>
          </a:p>
          <a:p>
            <a:r>
              <a:rPr lang="gl-ES" dirty="0" smtClean="0"/>
              <a:t>GRUPOS DE DEBATE.</a:t>
            </a:r>
          </a:p>
          <a:p>
            <a:r>
              <a:rPr lang="gl-ES" dirty="0" smtClean="0"/>
              <a:t>GRUPOS DE ELOCUENCIA.</a:t>
            </a:r>
          </a:p>
          <a:p>
            <a:r>
              <a:rPr lang="gl-ES" dirty="0" smtClean="0"/>
              <a:t>GRUPOS QUE INVESTIGUEN EN CREACIÓN:</a:t>
            </a:r>
          </a:p>
          <a:p>
            <a:pPr marL="514350" indent="-514350">
              <a:buFont typeface="+mj-lt"/>
              <a:buAutoNum type="arabicPeriod"/>
            </a:pPr>
            <a:r>
              <a:rPr lang="gl-ES" dirty="0" smtClean="0"/>
              <a:t>PLÁSTICA</a:t>
            </a:r>
          </a:p>
          <a:p>
            <a:pPr marL="514350" indent="-514350">
              <a:buFont typeface="+mj-lt"/>
              <a:buAutoNum type="arabicPeriod"/>
            </a:pPr>
            <a:r>
              <a:rPr lang="gl-ES" dirty="0" smtClean="0"/>
              <a:t>CREACIÓN LITERARIA.</a:t>
            </a:r>
          </a:p>
          <a:p>
            <a:pPr marL="514350" indent="-514350">
              <a:buFont typeface="+mj-lt"/>
              <a:buAutoNum type="arabicPeriod"/>
            </a:pPr>
            <a:r>
              <a:rPr lang="gl-ES" dirty="0" smtClean="0"/>
              <a:t>INICIATIVAS LÚDICAS.</a:t>
            </a:r>
          </a:p>
          <a:p>
            <a:endParaRPr lang="gl-E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gl-ES" b="1" smtClean="0"/>
              <a:t>ALCOUVES CREATIVOS</a:t>
            </a:r>
            <a:endParaRPr lang="gl-ES" b="1"/>
          </a:p>
        </p:txBody>
      </p:sp>
      <p:sp>
        <p:nvSpPr>
          <p:cNvPr id="3" name="2 Marcador de contenido"/>
          <p:cNvSpPr>
            <a:spLocks noGrp="1"/>
          </p:cNvSpPr>
          <p:nvPr>
            <p:ph idx="1"/>
          </p:nvPr>
        </p:nvSpPr>
        <p:spPr/>
        <p:txBody>
          <a:bodyPr/>
          <a:lstStyle/>
          <a:p>
            <a:pPr marL="514350" indent="-514350">
              <a:buNone/>
            </a:pPr>
            <a:endParaRPr lang="gl-ES" dirty="0" smtClean="0"/>
          </a:p>
          <a:p>
            <a:pPr marL="514350" indent="-514350">
              <a:buNone/>
            </a:pPr>
            <a:r>
              <a:rPr lang="gl-ES" dirty="0" smtClean="0"/>
              <a:t>4. GALAS ESCÉNICAS.</a:t>
            </a:r>
          </a:p>
          <a:p>
            <a:pPr marL="514350" indent="-514350">
              <a:buNone/>
            </a:pPr>
            <a:r>
              <a:rPr lang="gl-ES" dirty="0" smtClean="0"/>
              <a:t>5. EVENTOS ESCOLARES.</a:t>
            </a:r>
          </a:p>
          <a:p>
            <a:pPr marL="514350" indent="-514350">
              <a:buNone/>
            </a:pPr>
            <a:r>
              <a:rPr lang="gl-ES" dirty="0" smtClean="0"/>
              <a:t>6. NOVAS TECNOLOXÍAS.</a:t>
            </a:r>
          </a:p>
          <a:p>
            <a:pPr marL="514350" indent="-514350">
              <a:buNone/>
            </a:pPr>
            <a:r>
              <a:rPr lang="gl-ES" dirty="0" smtClean="0"/>
              <a:t>7. MÚSICA E AUDIOVISUAIS.</a:t>
            </a:r>
          </a:p>
          <a:p>
            <a:pPr marL="514350" indent="-514350">
              <a:buNone/>
            </a:pPr>
            <a:r>
              <a:rPr lang="gl-ES" dirty="0" smtClean="0"/>
              <a:t>8. VISITAS, SAÍDAS, EXCURSIÓNS.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b="1" dirty="0" smtClean="0"/>
              <a:t>AMARA </a:t>
            </a:r>
            <a:r>
              <a:rPr lang="es-ES_tradnl" b="1" dirty="0" err="1" smtClean="0"/>
              <a:t>BERRI</a:t>
            </a:r>
            <a:endParaRPr lang="es-ES" b="1" dirty="0"/>
          </a:p>
        </p:txBody>
      </p:sp>
      <p:sp>
        <p:nvSpPr>
          <p:cNvPr id="3" name="2 Marcador de contenido"/>
          <p:cNvSpPr>
            <a:spLocks noGrp="1"/>
          </p:cNvSpPr>
          <p:nvPr>
            <p:ph idx="1"/>
          </p:nvPr>
        </p:nvSpPr>
        <p:spPr>
          <a:xfrm>
            <a:off x="609600" y="1600205"/>
            <a:ext cx="10972800" cy="4524824"/>
          </a:xfrm>
        </p:spPr>
        <p:txBody>
          <a:bodyPr>
            <a:noAutofit/>
          </a:bodyPr>
          <a:lstStyle/>
          <a:p>
            <a:r>
              <a:rPr lang="es-ES" sz="2400" dirty="0" smtClean="0"/>
              <a:t>Periódico escolar:</a:t>
            </a:r>
            <a:r>
              <a:rPr lang="es-ES" sz="2400" i="1" dirty="0" smtClean="0">
                <a:hlinkClick r:id="rId2"/>
              </a:rPr>
              <a:t> Amara </a:t>
            </a:r>
            <a:r>
              <a:rPr lang="es-ES" sz="2400" i="1" dirty="0" err="1" smtClean="0">
                <a:hlinkClick r:id="rId2"/>
              </a:rPr>
              <a:t>Berriko</a:t>
            </a:r>
            <a:r>
              <a:rPr lang="es-ES" sz="2400" i="1" dirty="0" smtClean="0">
                <a:hlinkClick r:id="rId2"/>
              </a:rPr>
              <a:t> </a:t>
            </a:r>
            <a:r>
              <a:rPr lang="es-ES" sz="2400" i="1" dirty="0" err="1" smtClean="0">
                <a:hlinkClick r:id="rId2"/>
              </a:rPr>
              <a:t>Egunkaria</a:t>
            </a:r>
            <a:r>
              <a:rPr lang="es-ES" sz="2400" i="1" dirty="0" smtClean="0">
                <a:hlinkClick r:id="rId2"/>
              </a:rPr>
              <a:t> (ABE). </a:t>
            </a:r>
            <a:r>
              <a:rPr lang="es-ES" sz="2400" i="1" dirty="0" err="1" smtClean="0">
                <a:hlinkClick r:id="rId2"/>
              </a:rPr>
              <a:t>Ferrerias</a:t>
            </a:r>
            <a:r>
              <a:rPr lang="es-ES" sz="2400" i="1" dirty="0" smtClean="0">
                <a:hlinkClick r:id="rId2"/>
              </a:rPr>
              <a:t>. Nº 74</a:t>
            </a:r>
            <a:r>
              <a:rPr lang="es-ES" sz="2400" dirty="0" smtClean="0"/>
              <a:t>.</a:t>
            </a:r>
          </a:p>
          <a:p>
            <a:r>
              <a:rPr lang="es-ES" sz="2400" b="1" dirty="0" smtClean="0"/>
              <a:t>La </a:t>
            </a:r>
            <a:r>
              <a:rPr lang="es-ES" sz="2400" b="1" i="1" dirty="0" smtClean="0">
                <a:hlinkClick r:id="rId3"/>
              </a:rPr>
              <a:t>prensa</a:t>
            </a:r>
            <a:r>
              <a:rPr lang="es-ES" sz="2400" b="1" dirty="0" smtClean="0"/>
              <a:t>, la </a:t>
            </a:r>
            <a:r>
              <a:rPr lang="es-ES" sz="2400" b="1" i="1" dirty="0" smtClean="0">
                <a:hlinkClick r:id="rId3"/>
              </a:rPr>
              <a:t>radio</a:t>
            </a:r>
            <a:r>
              <a:rPr lang="es-ES" sz="2400" b="1" dirty="0" smtClean="0"/>
              <a:t>, la </a:t>
            </a:r>
            <a:r>
              <a:rPr lang="es-ES" sz="2400" b="1" i="1" dirty="0" smtClean="0">
                <a:hlinkClick r:id="rId4"/>
              </a:rPr>
              <a:t>televisión</a:t>
            </a:r>
            <a:r>
              <a:rPr lang="es-ES" sz="2400" b="1" dirty="0" smtClean="0">
                <a:hlinkClick r:id="rId4"/>
              </a:rPr>
              <a:t> </a:t>
            </a:r>
            <a:r>
              <a:rPr lang="es-ES" sz="2400" b="1" dirty="0" smtClean="0"/>
              <a:t>y el </a:t>
            </a:r>
            <a:r>
              <a:rPr lang="es-ES" sz="2400" b="1" i="1" dirty="0" err="1" smtClean="0">
                <a:hlinkClick r:id="rId5"/>
              </a:rPr>
              <a:t>txikiweb</a:t>
            </a:r>
            <a:r>
              <a:rPr lang="es-ES" sz="2400" b="1" dirty="0" smtClean="0">
                <a:hlinkClick r:id="rId5"/>
              </a:rPr>
              <a:t> </a:t>
            </a:r>
            <a:r>
              <a:rPr lang="es-ES" sz="2400" b="1" dirty="0" smtClean="0"/>
              <a:t>son recursos que gestionan los estudiantes y que permiten continuar con esa transcendencia, esa utilidad necesaria para todo aprendizaje</a:t>
            </a:r>
            <a:r>
              <a:rPr lang="es-ES" sz="2400" dirty="0" smtClean="0"/>
              <a:t>. A través de la publicación de sus trabajos, los estudiantes además de facilitar un servicio a la comunidad escolar, difusión, compartir, trabajar desde lo 'común'... profundizan y se hacen competentes, mediante la acción, en el uso y conocimiento de las Tecnologías de la Información y Comunicación.</a:t>
            </a:r>
          </a:p>
          <a:p>
            <a:r>
              <a:rPr lang="es-ES" sz="2400" dirty="0" smtClean="0">
                <a:hlinkClick r:id="rId6"/>
              </a:rPr>
              <a:t>http://www.rtve.es/alacarta/videos/la-aventura-del-saber/aventuraamara/3896670/</a:t>
            </a:r>
            <a:endParaRPr lang="es-ES" sz="2400" dirty="0" smtClean="0"/>
          </a:p>
          <a:p>
            <a:r>
              <a:rPr lang="es-ES_tradnl" sz="2400" dirty="0" smtClean="0"/>
              <a:t>Maneras de educar Amara </a:t>
            </a:r>
            <a:r>
              <a:rPr lang="es-ES_tradnl" sz="2400" dirty="0" err="1" smtClean="0"/>
              <a:t>Berri</a:t>
            </a:r>
            <a:r>
              <a:rPr lang="es-ES_tradnl" sz="2400" dirty="0" smtClean="0"/>
              <a:t>. </a:t>
            </a:r>
            <a:r>
              <a:rPr lang="es-ES_tradnl" sz="2400" dirty="0" err="1" smtClean="0"/>
              <a:t>Guipuzcoa</a:t>
            </a:r>
            <a:r>
              <a:rPr lang="es-ES_tradnl" sz="2400" dirty="0" smtClean="0"/>
              <a:t> – </a:t>
            </a:r>
            <a:r>
              <a:rPr lang="es-ES_tradnl" sz="2400" dirty="0" err="1" smtClean="0"/>
              <a:t>you</a:t>
            </a:r>
            <a:r>
              <a:rPr lang="es-ES_tradnl" sz="2400" dirty="0" smtClean="0"/>
              <a:t> </a:t>
            </a:r>
            <a:r>
              <a:rPr lang="es-ES_tradnl" sz="2400" dirty="0" err="1" smtClean="0"/>
              <a:t>tube</a:t>
            </a:r>
            <a:endParaRPr lang="es-E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gl-ES" b="1" smtClean="0"/>
              <a:t>QUE ESTÁ PASANDO AÍ FÓRA?</a:t>
            </a:r>
            <a:endParaRPr lang="gl-ES" b="1"/>
          </a:p>
        </p:txBody>
      </p:sp>
      <p:sp>
        <p:nvSpPr>
          <p:cNvPr id="3" name="2 Marcador de contenido"/>
          <p:cNvSpPr>
            <a:spLocks noGrp="1"/>
          </p:cNvSpPr>
          <p:nvPr>
            <p:ph idx="1"/>
          </p:nvPr>
        </p:nvSpPr>
        <p:spPr/>
        <p:txBody>
          <a:bodyPr>
            <a:normAutofit/>
          </a:bodyPr>
          <a:lstStyle/>
          <a:p>
            <a:pPr algn="just">
              <a:buNone/>
            </a:pPr>
            <a:endParaRPr lang="gl-ES" sz="6000" dirty="0" smtClean="0"/>
          </a:p>
          <a:p>
            <a:pPr algn="just">
              <a:buNone/>
            </a:pPr>
            <a:r>
              <a:rPr lang="gl-ES" sz="6000" dirty="0" smtClean="0"/>
              <a:t>DEMASIADAS COUSAS PARA QUE NON NOS OCUPEMOS DELAS.</a:t>
            </a:r>
            <a:endParaRPr lang="gl-ES" sz="6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59429" y="478973"/>
            <a:ext cx="7721600" cy="827315"/>
          </a:xfrm>
        </p:spPr>
        <p:txBody>
          <a:bodyPr/>
          <a:lstStyle/>
          <a:p>
            <a:pPr algn="ctr"/>
            <a:r>
              <a:rPr lang="gl-ES" b="1" noProof="0" dirty="0" smtClean="0"/>
              <a:t>NORMALIZACIÓN</a:t>
            </a:r>
            <a:endParaRPr lang="gl-ES" b="1" noProof="0" dirty="0"/>
          </a:p>
        </p:txBody>
      </p:sp>
      <p:pic>
        <p:nvPicPr>
          <p:cNvPr id="1026" name="Picture 2" descr="C:\Users\jdt\Desktop\exclusion-e1383054794270.jpg"/>
          <p:cNvPicPr>
            <a:picLocks noGrp="1" noChangeAspect="1" noChangeArrowheads="1"/>
          </p:cNvPicPr>
          <p:nvPr>
            <p:ph idx="1"/>
          </p:nvPr>
        </p:nvPicPr>
        <p:blipFill>
          <a:blip r:embed="rId2" cstate="print"/>
          <a:srcRect/>
          <a:stretch>
            <a:fillRect/>
          </a:stretch>
        </p:blipFill>
        <p:spPr bwMode="auto">
          <a:xfrm>
            <a:off x="1825406" y="1828799"/>
            <a:ext cx="7926068" cy="4267201"/>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gl-ES" smtClean="0"/>
              <a:t>QUE ESTÁ PASANDO AÍ FÓRA?</a:t>
            </a:r>
            <a:endParaRPr lang="gl-ES"/>
          </a:p>
        </p:txBody>
      </p:sp>
      <p:sp>
        <p:nvSpPr>
          <p:cNvPr id="3" name="2 Marcador de contenido"/>
          <p:cNvSpPr>
            <a:spLocks noGrp="1"/>
          </p:cNvSpPr>
          <p:nvPr>
            <p:ph idx="1"/>
          </p:nvPr>
        </p:nvSpPr>
        <p:spPr/>
        <p:txBody>
          <a:bodyPr>
            <a:normAutofit/>
          </a:bodyPr>
          <a:lstStyle/>
          <a:p>
            <a:pPr>
              <a:buNone/>
            </a:pPr>
            <a:r>
              <a:rPr lang="gl-ES" sz="2800" dirty="0" smtClean="0"/>
              <a:t>OS CENTROS ESCOLARES DEBEN INTENTAR IRRADIAR INICIATIVAS</a:t>
            </a:r>
          </a:p>
          <a:p>
            <a:pPr>
              <a:buNone/>
            </a:pPr>
            <a:r>
              <a:rPr lang="gl-ES" sz="2800" dirty="0" smtClean="0"/>
              <a:t>INCLUSIVAS NO MEDIO SOCIAL AO QUE PERTENCEN. ESTABLECER</a:t>
            </a:r>
          </a:p>
          <a:p>
            <a:pPr>
              <a:buNone/>
            </a:pPr>
            <a:r>
              <a:rPr lang="gl-ES" sz="2800" dirty="0" smtClean="0"/>
              <a:t>LIÑAS DE COOPERACIÓN INSTITUCIONAL COS GABINETES DIDÁCTICOS DE</a:t>
            </a:r>
          </a:p>
          <a:p>
            <a:pPr>
              <a:buNone/>
            </a:pPr>
            <a:r>
              <a:rPr lang="gl-ES" sz="2800" dirty="0" smtClean="0"/>
              <a:t>MUSEOS, BIBLIOTECAS, FACULTADES E OUTRAS INSTITUCIÓNS</a:t>
            </a:r>
          </a:p>
          <a:p>
            <a:pPr>
              <a:buNone/>
            </a:pPr>
            <a:r>
              <a:rPr lang="gl-ES" sz="2800" dirty="0" smtClean="0"/>
              <a:t>PARA QUE AS ACTIVIDADES QUE PROMOVEN SEXAN ACCESIBLES</a:t>
            </a:r>
          </a:p>
          <a:p>
            <a:pPr>
              <a:buNone/>
            </a:pPr>
            <a:r>
              <a:rPr lang="gl-ES" sz="2800" dirty="0" smtClean="0"/>
              <a:t>E OS CONTIDOS QUE OFERTAN, SEXAN EFÉMEROS OU</a:t>
            </a:r>
          </a:p>
          <a:p>
            <a:pPr>
              <a:buNone/>
            </a:pPr>
            <a:r>
              <a:rPr lang="gl-ES" sz="2800" dirty="0" smtClean="0"/>
              <a:t>PERMANENTES, ESTEAN ABERTOS A TODOS OS CIDADÁNS</a:t>
            </a:r>
          </a:p>
          <a:p>
            <a:pPr>
              <a:buNone/>
            </a:pPr>
            <a:r>
              <a:rPr lang="gl-ES" sz="2800" dirty="0" smtClean="0"/>
              <a:t>TENDO EN CONTA AS SÚAS NECESIDADES. </a:t>
            </a:r>
            <a:endParaRPr lang="gl-ES" sz="2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b="1" dirty="0" smtClean="0"/>
              <a:t>PARA FINALIZAR.</a:t>
            </a:r>
            <a:endParaRPr lang="es-ES" b="1" dirty="0"/>
          </a:p>
        </p:txBody>
      </p:sp>
      <p:sp>
        <p:nvSpPr>
          <p:cNvPr id="3" name="2 Marcador de contenido"/>
          <p:cNvSpPr>
            <a:spLocks noGrp="1"/>
          </p:cNvSpPr>
          <p:nvPr>
            <p:ph idx="1"/>
          </p:nvPr>
        </p:nvSpPr>
        <p:spPr/>
        <p:txBody>
          <a:bodyPr/>
          <a:lstStyle/>
          <a:p>
            <a:pPr>
              <a:buNone/>
            </a:pPr>
            <a:r>
              <a:rPr lang="gl-ES" dirty="0" smtClean="0"/>
              <a:t>OS PROFESIONAIS SOMOS OS EXPERTOS EN METODOLOXÍAS,</a:t>
            </a:r>
          </a:p>
          <a:p>
            <a:pPr>
              <a:buNone/>
            </a:pPr>
            <a:r>
              <a:rPr lang="gl-ES" dirty="0" smtClean="0"/>
              <a:t>ACTIVIDADES, NORMATIVAS E PATOLOXÍAS, A FAMILIA É A</a:t>
            </a:r>
          </a:p>
          <a:p>
            <a:pPr>
              <a:buNone/>
            </a:pPr>
            <a:r>
              <a:rPr lang="gl-ES" dirty="0" smtClean="0"/>
              <a:t>EXPERTA NA PERSOA. </a:t>
            </a:r>
            <a:endParaRPr lang="gl-ES" dirty="0" smtClean="0"/>
          </a:p>
          <a:p>
            <a:pPr algn="ctr">
              <a:buNone/>
            </a:pPr>
            <a:r>
              <a:rPr lang="gl-ES" dirty="0" smtClean="0"/>
              <a:t>CONTEMOS </a:t>
            </a:r>
            <a:r>
              <a:rPr lang="gl-ES" dirty="0" smtClean="0"/>
              <a:t>SEMPRE CON ELAS.</a:t>
            </a:r>
          </a:p>
          <a:p>
            <a:pPr algn="ctr">
              <a:buNone/>
            </a:pPr>
            <a:endParaRPr lang="gl-ES" dirty="0" smtClean="0"/>
          </a:p>
          <a:p>
            <a:pPr algn="ctr">
              <a:buNone/>
            </a:pPr>
            <a:r>
              <a:rPr lang="gl-ES" dirty="0" smtClean="0"/>
              <a:t>MOITAS GRAZAS. </a:t>
            </a:r>
            <a:endParaRPr lang="gl-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gl-ES" b="1" noProof="0" dirty="0" smtClean="0"/>
              <a:t>DOUS PRINCIPIOS A TER EN CONTA:</a:t>
            </a:r>
            <a:endParaRPr lang="gl-ES" b="1" noProof="0" dirty="0"/>
          </a:p>
        </p:txBody>
      </p:sp>
      <p:sp>
        <p:nvSpPr>
          <p:cNvPr id="3" name="Marcador de contenido 2"/>
          <p:cNvSpPr>
            <a:spLocks noGrp="1"/>
          </p:cNvSpPr>
          <p:nvPr>
            <p:ph idx="1"/>
          </p:nvPr>
        </p:nvSpPr>
        <p:spPr/>
        <p:txBody>
          <a:bodyPr/>
          <a:lstStyle/>
          <a:p>
            <a:pPr algn="just"/>
            <a:r>
              <a:rPr lang="gl-ES" noProof="0" dirty="0" smtClean="0"/>
              <a:t>NON HAI NADA MÁIS DESIGUAL QUE TRATAR A TODOS OS ALUMNOS POR IGUAL.</a:t>
            </a:r>
          </a:p>
          <a:p>
            <a:pPr marL="0" indent="0">
              <a:buNone/>
            </a:pPr>
            <a:endParaRPr lang="gl-ES" noProof="0" dirty="0" smtClean="0"/>
          </a:p>
          <a:p>
            <a:pPr marL="0" indent="0" algn="just">
              <a:buNone/>
            </a:pPr>
            <a:endParaRPr lang="gl-ES" noProof="0" dirty="0" smtClean="0"/>
          </a:p>
          <a:p>
            <a:pPr algn="just"/>
            <a:r>
              <a:rPr lang="gl-ES" noProof="0" dirty="0" smtClean="0"/>
              <a:t>O SISTEMA EDUCATIVO DEBE ESTAR CONSTITUÍDO POR UN CONXUNTO DE ELEMENTOS BÁSICOS DE CORRECCIÓN DAS DIFERENZAS: LEXISLACIÓN, ACORDO SOCIAL, FORMACIÓN E RECURSOS.</a:t>
            </a:r>
            <a:endParaRPr lang="gl-ES" noProof="0" dirty="0"/>
          </a:p>
        </p:txBody>
      </p:sp>
    </p:spTree>
    <p:extLst>
      <p:ext uri="{BB962C8B-B14F-4D97-AF65-F5344CB8AC3E}">
        <p14:creationId xmlns:p14="http://schemas.microsoft.com/office/powerpoint/2010/main" val="10994223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gl-ES" b="1" noProof="0" dirty="0" smtClean="0"/>
              <a:t>QUE ESTAMOS PROPOÑENDO?</a:t>
            </a:r>
            <a:endParaRPr lang="gl-ES" b="1" noProof="0" dirty="0"/>
          </a:p>
        </p:txBody>
      </p:sp>
      <p:sp>
        <p:nvSpPr>
          <p:cNvPr id="3" name="Marcador de contenido 2"/>
          <p:cNvSpPr>
            <a:spLocks noGrp="1"/>
          </p:cNvSpPr>
          <p:nvPr>
            <p:ph idx="1"/>
          </p:nvPr>
        </p:nvSpPr>
        <p:spPr>
          <a:xfrm>
            <a:off x="551544" y="1378857"/>
            <a:ext cx="10773229" cy="4769077"/>
          </a:xfrm>
        </p:spPr>
        <p:txBody>
          <a:bodyPr>
            <a:normAutofit/>
          </a:bodyPr>
          <a:lstStyle/>
          <a:p>
            <a:pPr marL="0" indent="0" algn="just">
              <a:buNone/>
            </a:pPr>
            <a:r>
              <a:rPr lang="gl-ES" sz="2800" noProof="0" dirty="0" smtClean="0"/>
              <a:t>ESTAMOS PROPOÑENDO UN MODELO EDUCATIVO INCLUSIVO NO QUE TODOS OS NENOS E NENAS APRENDAN XUNTOS, INDEPENDENTEMENTE DAS SÚAS CONDICIÓNS PERSOAIS, SOCIAIS OU CULTURAIS, NO QUE POIDAN OPTAR ÁS MESMAS OPORTUNIDADES DE APRENDIZAXE, PARTICIPACIÓN E OCIO.</a:t>
            </a:r>
          </a:p>
          <a:p>
            <a:pPr marL="0" indent="0" algn="just">
              <a:buNone/>
            </a:pPr>
            <a:r>
              <a:rPr lang="gl-ES" sz="2800" noProof="0" dirty="0" smtClean="0"/>
              <a:t>OS IMPLICADOS NOS DISTINTOS ÁMBITOS EDUCATIVOS: ADMINISTRACIÓN, AUTORIDADES EDUCATIVAS, A SOCIEDADE NO SEU CONXUNTO DEBEN ESTABLECER AS CONDICIÓNS NECESARIAS PARA IDENTIFICAR AS BARREIRAS EXISTENTES E IMPLEMENTAR MEDIDAS PARA SUPERALAS. </a:t>
            </a:r>
            <a:endParaRPr lang="gl-ES" sz="2800" noProof="0" dirty="0"/>
          </a:p>
        </p:txBody>
      </p:sp>
    </p:spTree>
    <p:extLst>
      <p:ext uri="{BB962C8B-B14F-4D97-AF65-F5344CB8AC3E}">
        <p14:creationId xmlns:p14="http://schemas.microsoft.com/office/powerpoint/2010/main" val="3922926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81827" y="365129"/>
            <a:ext cx="10271975" cy="871247"/>
          </a:xfrm>
        </p:spPr>
        <p:txBody>
          <a:bodyPr/>
          <a:lstStyle/>
          <a:p>
            <a:pPr algn="ctr"/>
            <a:r>
              <a:rPr lang="gl-ES" b="1" noProof="0" dirty="0" smtClean="0"/>
              <a:t>QUE SUPÓN A INCLUSIÓN?</a:t>
            </a:r>
            <a:endParaRPr lang="gl-ES" b="1" noProof="0" dirty="0"/>
          </a:p>
        </p:txBody>
      </p:sp>
      <p:sp>
        <p:nvSpPr>
          <p:cNvPr id="3" name="Marcador de contenido 2"/>
          <p:cNvSpPr>
            <a:spLocks noGrp="1"/>
          </p:cNvSpPr>
          <p:nvPr>
            <p:ph idx="1"/>
          </p:nvPr>
        </p:nvSpPr>
        <p:spPr>
          <a:xfrm>
            <a:off x="953039" y="1352284"/>
            <a:ext cx="10748493" cy="4940591"/>
          </a:xfrm>
        </p:spPr>
        <p:txBody>
          <a:bodyPr>
            <a:noAutofit/>
          </a:bodyPr>
          <a:lstStyle/>
          <a:p>
            <a:pPr marL="0" indent="0">
              <a:buNone/>
            </a:pPr>
            <a:r>
              <a:rPr lang="gl-ES" sz="2400" noProof="0" dirty="0" smtClean="0"/>
              <a:t>A INCLUSIÓN SUPÓN UN ASUMIR UN PRINCIPIO BÁSICO: A ADAPTACIÓN DO SISTEMA ÁS CARACTERÍSTICAS DOS ALUMNOS E NON DOS ALUMNOS AO SISTEMA. </a:t>
            </a:r>
          </a:p>
          <a:p>
            <a:pPr marL="0" indent="0">
              <a:buNone/>
            </a:pPr>
            <a:r>
              <a:rPr lang="gl-ES" sz="2400" noProof="0" dirty="0" smtClean="0"/>
              <a:t>O CONCEPTO CLAVE É O DE </a:t>
            </a:r>
            <a:r>
              <a:rPr lang="gl-ES" sz="2400" b="1" noProof="0" dirty="0" smtClean="0"/>
              <a:t>FLEXIBILIDADE.</a:t>
            </a:r>
          </a:p>
          <a:p>
            <a:pPr marL="0" indent="0" algn="just">
              <a:buNone/>
            </a:pPr>
            <a:r>
              <a:rPr lang="gl-ES" sz="2400" noProof="0" dirty="0" smtClean="0"/>
              <a:t>QUE QUERE DICIR? QUE NON HABERÁ INCLUSIÓN SE OS CENTROS ESCOLARES NON TEÑEN A MARXE DE DECISIÓN NECESARIA QUE LLES PERMITA FACER CAMBIOS OPERATIVOS: FLEXIBILIDADE CURRICULAR, FORNECER DISTINTOS TIPOS DE AGRUPAMENTOS, REVISAR AS ESTRATEXIAS METODOLÓXICAS, RATIOS E AULAS, ABRIRSE A TRABALLAR COLABORATIVAMENTE CO MEDIO SOCIAL, ESPECIFICAMENTE CON OUTRAS INSTITUCIÓNS DE NATUREZA FORMATIVA.</a:t>
            </a:r>
          </a:p>
          <a:p>
            <a:pPr marL="0" indent="0" algn="just">
              <a:buNone/>
            </a:pPr>
            <a:r>
              <a:rPr lang="gl-ES" sz="2400" b="1" noProof="0" dirty="0" smtClean="0"/>
              <a:t>EN CONCLUSIÓN: OS CENTROS ESCOLARES DEBEN XENERAR A SÚA PROPIA CULTURA INCLUSIVA.</a:t>
            </a:r>
            <a:endParaRPr lang="gl-ES" sz="2400" b="1" noProof="0" dirty="0"/>
          </a:p>
        </p:txBody>
      </p:sp>
    </p:spTree>
    <p:extLst>
      <p:ext uri="{BB962C8B-B14F-4D97-AF65-F5344CB8AC3E}">
        <p14:creationId xmlns:p14="http://schemas.microsoft.com/office/powerpoint/2010/main" val="35546616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gl-ES" b="1" noProof="0" dirty="0" smtClean="0"/>
              <a:t>A IMPORTANCIA DAS “BOAS PRÁCTICAS”.</a:t>
            </a:r>
            <a:endParaRPr lang="gl-ES" b="1" noProof="0" dirty="0"/>
          </a:p>
        </p:txBody>
      </p:sp>
      <p:sp>
        <p:nvSpPr>
          <p:cNvPr id="3" name="Marcador de contenido 2"/>
          <p:cNvSpPr>
            <a:spLocks noGrp="1"/>
          </p:cNvSpPr>
          <p:nvPr>
            <p:ph idx="1"/>
          </p:nvPr>
        </p:nvSpPr>
        <p:spPr/>
        <p:txBody>
          <a:bodyPr>
            <a:normAutofit/>
          </a:bodyPr>
          <a:lstStyle/>
          <a:p>
            <a:pPr marL="0" indent="0">
              <a:buNone/>
            </a:pPr>
            <a:r>
              <a:rPr lang="gl-ES" sz="2800" noProof="0" dirty="0" smtClean="0"/>
              <a:t>DE QUE FALAMOS CANDO FALAMOS DE BOAS PRÁCTICAS? </a:t>
            </a:r>
          </a:p>
          <a:p>
            <a:pPr marL="0" indent="0" algn="just">
              <a:buNone/>
            </a:pPr>
            <a:endParaRPr lang="gl-ES" sz="2800" noProof="0" dirty="0" smtClean="0"/>
          </a:p>
          <a:p>
            <a:pPr marL="0" indent="0" algn="just">
              <a:buNone/>
            </a:pPr>
            <a:r>
              <a:rPr lang="gl-ES" sz="2800" noProof="0" dirty="0" smtClean="0"/>
              <a:t>POIS FALAMOS DE INTERVENCIÓNS QUE RESPONDEN ÁS NECESIDADES DOS ALUMNOS IMPLICADOS, IDENTIFICANDO AS BARREIRAS, QUE PODEN SER ARQUITECTÓNICAS, METODOLÓXICAS, NORMATIVAS, ORGANIZATIVAS OU INVISIBLES, BARREIRAS QUE IMPIDEN OU DIFICULTAN A PARTICIPACIÓN EN CALQUERA ACTIVIDADE DO SISTEMA EDUCATIVO, E PROPOÑENDO SOLUCIÓNS PARA A SUPERACIÓN DESTAS BARREIRAS.</a:t>
            </a:r>
          </a:p>
        </p:txBody>
      </p:sp>
    </p:spTree>
    <p:extLst>
      <p:ext uri="{BB962C8B-B14F-4D97-AF65-F5344CB8AC3E}">
        <p14:creationId xmlns:p14="http://schemas.microsoft.com/office/powerpoint/2010/main" val="23514751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43189" y="365126"/>
            <a:ext cx="10310611" cy="742458"/>
          </a:xfrm>
        </p:spPr>
        <p:txBody>
          <a:bodyPr>
            <a:normAutofit fontScale="90000"/>
          </a:bodyPr>
          <a:lstStyle/>
          <a:p>
            <a:pPr algn="ctr"/>
            <a:r>
              <a:rPr lang="gl-ES" b="1" noProof="0" dirty="0" smtClean="0"/>
              <a:t>EXEMPLOS DE BOAS PRÁCTICAS.</a:t>
            </a:r>
            <a:endParaRPr lang="gl-ES" b="1" noProof="0" dirty="0"/>
          </a:p>
        </p:txBody>
      </p:sp>
      <p:sp>
        <p:nvSpPr>
          <p:cNvPr id="3" name="Marcador de contenido 2"/>
          <p:cNvSpPr>
            <a:spLocks noGrp="1"/>
          </p:cNvSpPr>
          <p:nvPr>
            <p:ph idx="1"/>
          </p:nvPr>
        </p:nvSpPr>
        <p:spPr>
          <a:xfrm>
            <a:off x="515156" y="1107584"/>
            <a:ext cx="10838645" cy="5069379"/>
          </a:xfrm>
        </p:spPr>
        <p:txBody>
          <a:bodyPr>
            <a:normAutofit/>
          </a:bodyPr>
          <a:lstStyle/>
          <a:p>
            <a:pPr marL="0" indent="0" algn="just">
              <a:buNone/>
            </a:pPr>
            <a:endParaRPr lang="gl-ES" sz="2400" noProof="0" dirty="0" smtClean="0"/>
          </a:p>
          <a:p>
            <a:pPr marL="0" indent="0" algn="just">
              <a:buNone/>
            </a:pPr>
            <a:r>
              <a:rPr lang="gl-ES" sz="2400" noProof="0" dirty="0" smtClean="0"/>
              <a:t>A CORRENTE EDUCATIVA QUE PROMOVE A INCLUSIÓN INTENTA DAR A MELLOR RESPOSTA EDUCATIVA POSIBLE ÁS NECESIDADES DE TODOS OS ALUMNOS INDEPENDENTEMENTE DAS CAPACIDADES QUE POSÚAN.</a:t>
            </a:r>
          </a:p>
          <a:p>
            <a:pPr marL="0" indent="0" algn="just">
              <a:buNone/>
            </a:pPr>
            <a:r>
              <a:rPr lang="gl-ES" sz="2400" noProof="0" dirty="0" smtClean="0"/>
              <a:t>O INTERCAMBIO DE EXPERIENCIAS DO QUE ESTAMOS FACENDO, DAS ESTAS BOAS PRÁCTICAS ORIENTADAS A RESOLVER CONFLITOS, IMPASES, PARÁLISES, DÚBIDAS, É FUNDAMENTAL PARA QUE A INCLUSIÓN DE TODOS OS ALUMNOS NOS DIFERENTES ÁMBITOS EDUCATIVOS TEÑA ÉXITO.</a:t>
            </a:r>
          </a:p>
          <a:p>
            <a:pPr marL="0" indent="0" algn="just">
              <a:buNone/>
            </a:pPr>
            <a:r>
              <a:rPr lang="gl-ES" sz="2400" noProof="0" dirty="0" smtClean="0"/>
              <a:t>O CONCEPTO DE BOAS PRÁCTICAS PÓDESE ENMARCAR COMO UNHA FORMA ÓPTIMA DE EXECUTAR UN PROCESO QUE POIDA SERVIR DE MODELO PARA OUTROS CENTROS, ORGANIZACIÓNS, INSTITUCIÓNS.  </a:t>
            </a:r>
            <a:endParaRPr lang="gl-ES" sz="2400" noProof="0" dirty="0"/>
          </a:p>
        </p:txBody>
      </p:sp>
    </p:spTree>
    <p:extLst>
      <p:ext uri="{BB962C8B-B14F-4D97-AF65-F5344CB8AC3E}">
        <p14:creationId xmlns:p14="http://schemas.microsoft.com/office/powerpoint/2010/main" val="22701452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gl-ES" b="1" noProof="0" dirty="0" smtClean="0"/>
              <a:t>QUE CRITERIOS METODOLÓXICOS VAN SER ÚTILES?</a:t>
            </a:r>
            <a:endParaRPr lang="gl-ES" b="1" noProof="0" dirty="0"/>
          </a:p>
        </p:txBody>
      </p:sp>
      <p:sp>
        <p:nvSpPr>
          <p:cNvPr id="3" name="Marcador de contenido 2"/>
          <p:cNvSpPr>
            <a:spLocks noGrp="1"/>
          </p:cNvSpPr>
          <p:nvPr>
            <p:ph idx="1"/>
          </p:nvPr>
        </p:nvSpPr>
        <p:spPr/>
        <p:txBody>
          <a:bodyPr>
            <a:normAutofit fontScale="92500" lnSpcReduction="10000"/>
          </a:bodyPr>
          <a:lstStyle/>
          <a:p>
            <a:pPr algn="just"/>
            <a:r>
              <a:rPr lang="gl-ES" dirty="0" smtClean="0"/>
              <a:t>DEBEMOS PROPOÑERNOS SER</a:t>
            </a:r>
            <a:r>
              <a:rPr lang="gl-ES" noProof="0" dirty="0" smtClean="0"/>
              <a:t> CREATIVAS E CREATIVOS, IMAXINATIVOS, ORIXINAIS, UN CHISCO OUSADAS E OUSADOS, O MÁIS COOPERATIVOS E COLABORADORES QUE NOS PERMITA O URXENTE DIARIO, O PAPELEO INEVITABLE E A REUNIÓN INTERMINABLE,  E UTILIZAR OS RECURSOS QUE TEMOS A MAN, AQUELES QUE O CENTRO PODE MOBILIZAR.</a:t>
            </a:r>
          </a:p>
          <a:p>
            <a:pPr algn="just"/>
            <a:r>
              <a:rPr lang="gl-ES" noProof="0" dirty="0" smtClean="0"/>
              <a:t>FORMULAR ENFOQUES MULTIDIMENSIONAIS E/OU INTERDISCIPLINARES: CONTAR CO APOIO DAS FAMILIAS, DOUTROS AXENTES SOCIAIS, XENERAR TECIDO ASOCIATIVO, FORMATIVO, CREATIVO. UTILIZAR AS NOVAS TECNOLOXÍAS.</a:t>
            </a:r>
            <a:endParaRPr lang="gl-ES" noProof="0" dirty="0"/>
          </a:p>
        </p:txBody>
      </p:sp>
    </p:spTree>
    <p:extLst>
      <p:ext uri="{BB962C8B-B14F-4D97-AF65-F5344CB8AC3E}">
        <p14:creationId xmlns:p14="http://schemas.microsoft.com/office/powerpoint/2010/main" val="111494910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624</TotalTime>
  <Words>1595</Words>
  <Application>Microsoft Office PowerPoint</Application>
  <PresentationFormat>Panorámica</PresentationFormat>
  <Paragraphs>148</Paragraphs>
  <Slides>31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31</vt:i4>
      </vt:variant>
    </vt:vector>
  </HeadingPairs>
  <TitlesOfParts>
    <vt:vector size="34" baseType="lpstr">
      <vt:lpstr>Arial</vt:lpstr>
      <vt:lpstr>Calibri</vt:lpstr>
      <vt:lpstr>Tema de Office</vt:lpstr>
      <vt:lpstr>O RETO DA INCLUSIÓN EN ÁMBITOS DE OCIO ESCOLAR.</vt:lpstr>
      <vt:lpstr>EDUCACIÓN INCLUSIVA.</vt:lpstr>
      <vt:lpstr>NORMALIZACIÓN</vt:lpstr>
      <vt:lpstr>DOUS PRINCIPIOS A TER EN CONTA:</vt:lpstr>
      <vt:lpstr>QUE ESTAMOS PROPOÑENDO?</vt:lpstr>
      <vt:lpstr>QUE SUPÓN A INCLUSIÓN?</vt:lpstr>
      <vt:lpstr>A IMPORTANCIA DAS “BOAS PRÁCTICAS”.</vt:lpstr>
      <vt:lpstr>EXEMPLOS DE BOAS PRÁCTICAS.</vt:lpstr>
      <vt:lpstr>QUE CRITERIOS METODOLÓXICOS VAN SER ÚTILES?</vt:lpstr>
      <vt:lpstr>CRITERIOS METODOLÓXICOS.</vt:lpstr>
      <vt:lpstr>CRITERIOS METODOLÓXICOS.</vt:lpstr>
      <vt:lpstr>QUE DEBEN EXEMPLIFICAR AS BOAS PRÁCTICAS?</vt:lpstr>
      <vt:lpstr>QUE DEBEMOS EXEMPLIFICAR NAS BOAS PRÁCTICAS.</vt:lpstr>
      <vt:lpstr>GUÍA DE BOAS PRÁCTICAS EN EDUCACIÓN INCLUSIVA.</vt:lpstr>
      <vt:lpstr>GUÍA MATERIAIS INCLUSIÓN EDUCATIVA</vt:lpstr>
      <vt:lpstr>DE QUE FALAMOS CANDO FALAMOS DE OCIO INCLUSIVO?</vt:lpstr>
      <vt:lpstr>OCIO ESCOLAR INCLUSIVO.</vt:lpstr>
      <vt:lpstr>O PATIO DO MEU COLEXIO.</vt:lpstr>
      <vt:lpstr>O PATIO DO MEU COLEXIO</vt:lpstr>
      <vt:lpstr>PATIOS DINÁMICOS.</vt:lpstr>
      <vt:lpstr>www.patiosyparquesdinámicos.com</vt:lpstr>
      <vt:lpstr>PATIOS DINÁMICOS</vt:lpstr>
      <vt:lpstr>PROXECTOS PATIOS INCLUSIVOS</vt:lpstr>
      <vt:lpstr>ALCOUVES CREATIVOS</vt:lpstr>
      <vt:lpstr>ALCOUVES CREATIVOS</vt:lpstr>
      <vt:lpstr>ALCOUVES CREATIVOS</vt:lpstr>
      <vt:lpstr>ALCOUVES CREATIVOS</vt:lpstr>
      <vt:lpstr>AMARA BERRI</vt:lpstr>
      <vt:lpstr>QUE ESTÁ PASANDO AÍ FÓRA?</vt:lpstr>
      <vt:lpstr>QUE ESTÁ PASANDO AÍ FÓRA?</vt:lpstr>
      <vt:lpstr>PARA FINALIZAR.</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RETO DA INCLUSIÓN EN ÁMBITOS DE OCIO ESCOLAR.</dc:title>
  <dc:creator>HP</dc:creator>
  <cp:lastModifiedBy>Domínguez Tojo, Jaime</cp:lastModifiedBy>
  <cp:revision>70</cp:revision>
  <dcterms:created xsi:type="dcterms:W3CDTF">2018-02-18T15:10:07Z</dcterms:created>
  <dcterms:modified xsi:type="dcterms:W3CDTF">2018-09-11T10:10:38Z</dcterms:modified>
</cp:coreProperties>
</file>