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57" r:id="rId3"/>
    <p:sldId id="264" r:id="rId4"/>
    <p:sldId id="283" r:id="rId5"/>
    <p:sldId id="272" r:id="rId6"/>
    <p:sldId id="265" r:id="rId7"/>
    <p:sldId id="273" r:id="rId8"/>
    <p:sldId id="274" r:id="rId9"/>
    <p:sldId id="284" r:id="rId10"/>
    <p:sldId id="285" r:id="rId11"/>
    <p:sldId id="286" r:id="rId12"/>
    <p:sldId id="280" r:id="rId13"/>
    <p:sldId id="263" r:id="rId1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99"/>
    <a:srgbClr val="E97A00"/>
    <a:srgbClr val="004E7C"/>
    <a:srgbClr val="5973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3"/>
    <p:restoredTop sz="94595"/>
  </p:normalViewPr>
  <p:slideViewPr>
    <p:cSldViewPr snapToGrid="0" snapToObjects="1" showGuides="1">
      <p:cViewPr varScale="1">
        <p:scale>
          <a:sx n="110" d="100"/>
          <a:sy n="110" d="100"/>
        </p:scale>
        <p:origin x="55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05B91-6C02-D540-9AFD-4FB59F4B261C}" type="datetimeFigureOut">
              <a:rPr lang="es-ES_tradnl" smtClean="0"/>
              <a:t>14/09/2018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E810C-BA48-BC4F-8A39-CC5362A4F50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914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7662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1215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15158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08175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9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34092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15356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01408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73770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45584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E810C-BA48-BC4F-8A39-CC5362A4F507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64072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094" y="5303590"/>
            <a:ext cx="3835179" cy="1169262"/>
          </a:xfrm>
          <a:prstGeom prst="rect">
            <a:avLst/>
          </a:prstGeom>
        </p:spPr>
      </p:pic>
      <p:sp>
        <p:nvSpPr>
          <p:cNvPr id="8" name="Marcador de título 1"/>
          <p:cNvSpPr>
            <a:spLocks noGrp="1"/>
          </p:cNvSpPr>
          <p:nvPr>
            <p:ph type="title" hasCustomPrompt="1"/>
          </p:nvPr>
        </p:nvSpPr>
        <p:spPr>
          <a:xfrm>
            <a:off x="745120" y="750023"/>
            <a:ext cx="10608679" cy="1868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6000">
                <a:solidFill>
                  <a:schemeClr val="accent1"/>
                </a:solidFill>
                <a:latin typeface="Franklin Gothic Demi" charset="0"/>
                <a:ea typeface="Franklin Gothic Demi" charset="0"/>
                <a:cs typeface="Franklin Gothic Demi" charset="0"/>
              </a:defRPr>
            </a:lvl1pPr>
          </a:lstStyle>
          <a:p>
            <a:r>
              <a:rPr lang="es-ES_tradnl" dirty="0" smtClean="0"/>
              <a:t>Título de </a:t>
            </a:r>
            <a:br>
              <a:rPr lang="es-ES_tradnl" dirty="0" smtClean="0"/>
            </a:br>
            <a:r>
              <a:rPr lang="es-ES_tradnl" dirty="0" smtClean="0"/>
              <a:t>la presentación</a:t>
            </a:r>
            <a:endParaRPr lang="es-ES_tradnl" dirty="0"/>
          </a:p>
        </p:txBody>
      </p:sp>
      <p:cxnSp>
        <p:nvCxnSpPr>
          <p:cNvPr id="10" name="Conector recto 9"/>
          <p:cNvCxnSpPr/>
          <p:nvPr userDrawn="1"/>
        </p:nvCxnSpPr>
        <p:spPr>
          <a:xfrm>
            <a:off x="838200" y="750023"/>
            <a:ext cx="10515599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610599" y="6178858"/>
            <a:ext cx="2743200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2E0843DA-9C4E-5140-A89B-500ACAAAA1AB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8" name="Marcador de título 1"/>
          <p:cNvSpPr>
            <a:spLocks noGrp="1"/>
          </p:cNvSpPr>
          <p:nvPr>
            <p:ph type="title" hasCustomPrompt="1"/>
          </p:nvPr>
        </p:nvSpPr>
        <p:spPr>
          <a:xfrm>
            <a:off x="699912" y="4481689"/>
            <a:ext cx="10653888" cy="1399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>
                <a:solidFill>
                  <a:schemeClr val="accent1"/>
                </a:solidFill>
                <a:latin typeface="Franklin Gothic Demi" charset="0"/>
                <a:ea typeface="Franklin Gothic Demi" charset="0"/>
                <a:cs typeface="Franklin Gothic Demi" charset="0"/>
              </a:defRPr>
            </a:lvl1pPr>
          </a:lstStyle>
          <a:p>
            <a:r>
              <a:rPr lang="es-ES_tradnl" dirty="0" smtClean="0"/>
              <a:t>TÍTULO DE </a:t>
            </a:r>
            <a:br>
              <a:rPr lang="es-ES_tradnl" dirty="0" smtClean="0"/>
            </a:br>
            <a:r>
              <a:rPr lang="es-ES_tradnl" dirty="0" smtClean="0"/>
              <a:t>LA PRESENTACIÓN</a:t>
            </a:r>
            <a:endParaRPr lang="es-ES_tradnl" dirty="0"/>
          </a:p>
        </p:txBody>
      </p:sp>
      <p:cxnSp>
        <p:nvCxnSpPr>
          <p:cNvPr id="10" name="Conector recto 9"/>
          <p:cNvCxnSpPr/>
          <p:nvPr userDrawn="1"/>
        </p:nvCxnSpPr>
        <p:spPr>
          <a:xfrm>
            <a:off x="838200" y="6178858"/>
            <a:ext cx="1051559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343" y="493344"/>
            <a:ext cx="2631456" cy="27567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610599" y="6365742"/>
            <a:ext cx="2743200" cy="365125"/>
          </a:xfrm>
        </p:spPr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fld id="{BEB55C39-42DF-B045-A3BC-BA6DC01C5D0B}" type="datetime1">
              <a:rPr lang="es-ES" smtClean="0"/>
              <a:t>14/09/2018</a:t>
            </a:fld>
            <a:endParaRPr lang="es-ES_tradnl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046" y="194170"/>
            <a:ext cx="1303415" cy="320203"/>
          </a:xfrm>
          <a:prstGeom prst="rect">
            <a:avLst/>
          </a:prstGeom>
        </p:spPr>
      </p:pic>
      <p:sp>
        <p:nvSpPr>
          <p:cNvPr id="9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754301" y="158657"/>
            <a:ext cx="3740727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s-ES_tradnl" dirty="0" smtClean="0"/>
              <a:t>Nombre de la sección</a:t>
            </a:r>
            <a:endParaRPr lang="es-ES_tradnl" dirty="0"/>
          </a:p>
        </p:txBody>
      </p:sp>
      <p:sp>
        <p:nvSpPr>
          <p:cNvPr id="11" name="Marcador de título 1"/>
          <p:cNvSpPr>
            <a:spLocks noGrp="1"/>
          </p:cNvSpPr>
          <p:nvPr>
            <p:ph type="title"/>
          </p:nvPr>
        </p:nvSpPr>
        <p:spPr>
          <a:xfrm>
            <a:off x="838200" y="879497"/>
            <a:ext cx="10515600" cy="102032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12" name="Marcador de texto 2"/>
          <p:cNvSpPr>
            <a:spLocks noGrp="1"/>
          </p:cNvSpPr>
          <p:nvPr>
            <p:ph idx="1"/>
          </p:nvPr>
        </p:nvSpPr>
        <p:spPr>
          <a:xfrm>
            <a:off x="838200" y="2046403"/>
            <a:ext cx="10515600" cy="413055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cxnSp>
        <p:nvCxnSpPr>
          <p:cNvPr id="14" name="Conector recto 13"/>
          <p:cNvCxnSpPr/>
          <p:nvPr userDrawn="1"/>
        </p:nvCxnSpPr>
        <p:spPr>
          <a:xfrm>
            <a:off x="838200" y="6356350"/>
            <a:ext cx="105155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5EC6905-C4E9-B04F-954B-3FCE1010FA41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5F45A-9F6D-8940-ABD5-D224DB40D428}" type="slidenum">
              <a:rPr lang="es-ES_tradnl" smtClean="0"/>
              <a:pPr/>
              <a:t>‹Nº›</a:t>
            </a:fld>
            <a:endParaRPr lang="es-ES_tradnl" dirty="0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838200" y="523782"/>
            <a:ext cx="105155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046" y="194170"/>
            <a:ext cx="1303415" cy="320203"/>
          </a:xfrm>
          <a:prstGeom prst="rect">
            <a:avLst/>
          </a:prstGeom>
        </p:spPr>
      </p:pic>
      <p:sp>
        <p:nvSpPr>
          <p:cNvPr id="11" name="Marcador de pie de página 4"/>
          <p:cNvSpPr txBox="1">
            <a:spLocks/>
          </p:cNvSpPr>
          <p:nvPr userDrawn="1"/>
        </p:nvSpPr>
        <p:spPr>
          <a:xfrm>
            <a:off x="770466" y="1586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l" defTabSz="914400" rtl="0" eaLnBrk="1" latinLnBrk="0" hangingPunct="1">
              <a:defRPr sz="1200" kern="1200">
                <a:solidFill>
                  <a:schemeClr val="accent2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dirty="0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838200" y="6356350"/>
            <a:ext cx="105155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1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5EC6905-C4E9-B04F-954B-3FCE1010FA41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5F45A-9F6D-8940-ABD5-D224DB40D428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11" name="Marcador de pie de página 4"/>
          <p:cNvSpPr txBox="1">
            <a:spLocks/>
          </p:cNvSpPr>
          <p:nvPr userDrawn="1"/>
        </p:nvSpPr>
        <p:spPr>
          <a:xfrm>
            <a:off x="770466" y="1586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l" defTabSz="914400" rtl="0" eaLnBrk="1" latinLnBrk="0" hangingPunct="1">
              <a:defRPr sz="1200" kern="1200">
                <a:solidFill>
                  <a:schemeClr val="accent2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dirty="0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838200" y="6356350"/>
            <a:ext cx="105155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592" y="358314"/>
            <a:ext cx="1198071" cy="107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9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610599" y="6370771"/>
            <a:ext cx="274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03C1719D-BB4B-D340-8DF0-8DC3DBB98341}" type="datetime1">
              <a:rPr lang="es-ES" smtClean="0"/>
              <a:t>14/09/2018</a:t>
            </a:fld>
            <a:endParaRPr lang="es-ES_tradnl" dirty="0"/>
          </a:p>
        </p:txBody>
      </p:sp>
      <p:cxnSp>
        <p:nvCxnSpPr>
          <p:cNvPr id="10" name="Conector recto 9"/>
          <p:cNvCxnSpPr/>
          <p:nvPr userDrawn="1"/>
        </p:nvCxnSpPr>
        <p:spPr>
          <a:xfrm>
            <a:off x="838200" y="6178858"/>
            <a:ext cx="10515599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731723" y="6370771"/>
            <a:ext cx="3740727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s-ES_tradnl" smtClean="0"/>
              <a:t>Nombre de la sección</a:t>
            </a:r>
            <a:endParaRPr lang="es-ES_tradnl" dirty="0"/>
          </a:p>
        </p:txBody>
      </p:sp>
      <p:sp>
        <p:nvSpPr>
          <p:cNvPr id="11" name="Marcador de título 1"/>
          <p:cNvSpPr>
            <a:spLocks noGrp="1"/>
          </p:cNvSpPr>
          <p:nvPr>
            <p:ph type="title"/>
          </p:nvPr>
        </p:nvSpPr>
        <p:spPr>
          <a:xfrm>
            <a:off x="838200" y="879497"/>
            <a:ext cx="10515600" cy="102032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12" name="Marcador de texto 2"/>
          <p:cNvSpPr>
            <a:spLocks noGrp="1"/>
          </p:cNvSpPr>
          <p:nvPr>
            <p:ph idx="1"/>
          </p:nvPr>
        </p:nvSpPr>
        <p:spPr>
          <a:xfrm>
            <a:off x="838200" y="2046403"/>
            <a:ext cx="10515600" cy="413055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592" y="358314"/>
            <a:ext cx="1198071" cy="1075377"/>
          </a:xfrm>
          <a:prstGeom prst="rect">
            <a:avLst/>
          </a:prstGeom>
        </p:spPr>
      </p:pic>
      <p:cxnSp>
        <p:nvCxnSpPr>
          <p:cNvPr id="14" name="Conector recto 13"/>
          <p:cNvCxnSpPr/>
          <p:nvPr userDrawn="1"/>
        </p:nvCxnSpPr>
        <p:spPr>
          <a:xfrm>
            <a:off x="838200" y="6356350"/>
            <a:ext cx="105155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193800"/>
            <a:ext cx="4267200" cy="4470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00" y="2311400"/>
            <a:ext cx="7289800" cy="22225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313F5-688F-AE47-95E8-53F50C6A2A53}" type="datetime1">
              <a:rPr lang="es-ES" smtClean="0"/>
              <a:t>14/09/2018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5F45A-9F6D-8940-ABD5-D224DB40D42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573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49" r:id="rId4"/>
    <p:sldLayoutId id="2147483666" r:id="rId5"/>
    <p:sldLayoutId id="2147483665" r:id="rId6"/>
    <p:sldLayoutId id="2147483660" r:id="rId7"/>
    <p:sldLayoutId id="2147483662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accent1"/>
          </a:solidFill>
          <a:latin typeface="Franklin Gothic Medium" charset="0"/>
          <a:ea typeface="Franklin Gothic Medium" charset="0"/>
          <a:cs typeface="Franklin Gothic Medium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accent1"/>
          </a:solidFill>
          <a:latin typeface="Franklin Gothic Book" charset="0"/>
          <a:ea typeface="Franklin Gothic Book" charset="0"/>
          <a:cs typeface="Franklin Gothic Book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accent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accent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accent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accent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826" y="3370217"/>
            <a:ext cx="10653888" cy="2817349"/>
          </a:xfrm>
        </p:spPr>
        <p:txBody>
          <a:bodyPr/>
          <a:lstStyle/>
          <a:p>
            <a:r>
              <a:rPr lang="es-ES_tradnl" sz="4800" dirty="0" smtClean="0"/>
              <a:t>Promoción da educación inclusiva e de soporte á atención </a:t>
            </a:r>
            <a:r>
              <a:rPr lang="es-ES_tradnl" sz="4800" dirty="0" err="1" smtClean="0"/>
              <a:t>ao</a:t>
            </a:r>
            <a:r>
              <a:rPr lang="es-ES_tradnl" sz="4800" dirty="0" smtClean="0"/>
              <a:t> alumnado con necesidades específicas por motivos de </a:t>
            </a:r>
            <a:r>
              <a:rPr lang="es-ES_tradnl" sz="4800" dirty="0" err="1" smtClean="0"/>
              <a:t>discapacidade</a:t>
            </a:r>
            <a:r>
              <a:rPr lang="es-ES_tradnl" sz="4800" dirty="0" smtClean="0"/>
              <a:t>.</a:t>
            </a:r>
            <a:endParaRPr lang="es-ES_tradnl" sz="4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457"/>
            <a:ext cx="4282060" cy="16487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626" y="274046"/>
            <a:ext cx="3850060" cy="145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9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838201" y="2105525"/>
            <a:ext cx="10411326" cy="404261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DC53-E631-334C-B61F-B614411BB30C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7" name="Título 7"/>
          <p:cNvSpPr>
            <a:spLocks noGrp="1"/>
          </p:cNvSpPr>
          <p:nvPr>
            <p:ph type="ctrTitle"/>
          </p:nvPr>
        </p:nvSpPr>
        <p:spPr>
          <a:xfrm>
            <a:off x="838200" y="783771"/>
            <a:ext cx="9829800" cy="1177377"/>
          </a:xfrm>
        </p:spPr>
        <p:txBody>
          <a:bodyPr anchor="ctr">
            <a:normAutofit fontScale="90000"/>
          </a:bodyPr>
          <a:lstStyle/>
          <a:p>
            <a:r>
              <a:rPr lang="es-ES" sz="4400" dirty="0" smtClean="0">
                <a:solidFill>
                  <a:srgbClr val="002060"/>
                </a:solidFill>
              </a:rPr>
              <a:t>CONCEPTUALIZACIÓN ACTUAL DA DISCAPACIDADE</a:t>
            </a:r>
            <a:endParaRPr lang="es-ES" sz="4400" dirty="0">
              <a:solidFill>
                <a:srgbClr val="002060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557177"/>
              </p:ext>
            </p:extLst>
          </p:nvPr>
        </p:nvGraphicFramePr>
        <p:xfrm>
          <a:off x="3285943" y="2334509"/>
          <a:ext cx="5393690" cy="329374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696845"/>
                <a:gridCol w="269684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PRINCIPAIS </a:t>
                      </a:r>
                      <a:r>
                        <a:rPr lang="es-ES" sz="2000" dirty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MODELOS </a:t>
                      </a:r>
                      <a:r>
                        <a:rPr lang="es-ES" sz="20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EXPLICATIVOS DA</a:t>
                      </a:r>
                      <a:endParaRPr lang="es-ES" sz="2000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DISCAPACIDADE</a:t>
                      </a:r>
                      <a:endParaRPr lang="es-ES" sz="2000" dirty="0">
                        <a:solidFill>
                          <a:schemeClr val="bg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MODELO MÉDICO</a:t>
                      </a:r>
                      <a:endParaRPr lang="es-ES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rgbClr val="002060"/>
                          </a:solidFill>
                          <a:effectLst/>
                        </a:rPr>
                        <a:t>MODELO SOCIAL</a:t>
                      </a:r>
                      <a:endParaRPr lang="es-ES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Problema orientado 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á </a:t>
                      </a: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persona.</a:t>
                      </a:r>
                      <a:endParaRPr lang="es-E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Problema orientado </a:t>
                      </a:r>
                      <a:r>
                        <a:rPr lang="es-ES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ao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ambiente 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e </a:t>
                      </a:r>
                      <a:r>
                        <a:rPr lang="es-ES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sociedade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. </a:t>
                      </a:r>
                      <a:endParaRPr lang="es-E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Tratamento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de 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discapacidade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, </a:t>
                      </a: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buscar </a:t>
                      </a:r>
                      <a:r>
                        <a:rPr lang="es-ES" sz="1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unha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cura.</a:t>
                      </a:r>
                      <a:endParaRPr lang="es-E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Cambio social que </a:t>
                      </a:r>
                      <a:r>
                        <a:rPr lang="es-ES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promova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 a </a:t>
                      </a: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inclusión 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e a </a:t>
                      </a: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plena participación.</a:t>
                      </a:r>
                      <a:endParaRPr lang="es-E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A </a:t>
                      </a: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deficiencia </a:t>
                      </a:r>
                      <a:r>
                        <a:rPr lang="es-ES" sz="1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orixina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>
                          <a:solidFill>
                            <a:srgbClr val="002060"/>
                          </a:solidFill>
                          <a:effectLst/>
                        </a:rPr>
                        <a:t>principalmente </a:t>
                      </a:r>
                      <a:r>
                        <a:rPr lang="es-ES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a </a:t>
                      </a:r>
                      <a:r>
                        <a:rPr lang="es-ES" sz="1800" b="0" dirty="0" err="1" smtClean="0">
                          <a:solidFill>
                            <a:srgbClr val="002060"/>
                          </a:solidFill>
                          <a:effectLst/>
                        </a:rPr>
                        <a:t>discapacidade</a:t>
                      </a:r>
                      <a:endParaRPr lang="es-E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A </a:t>
                      </a:r>
                      <a:r>
                        <a:rPr lang="es-ES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sociedade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 limita</a:t>
                      </a:r>
                      <a:r>
                        <a:rPr lang="es-ES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as </a:t>
                      </a:r>
                      <a:r>
                        <a:rPr lang="es-ES" sz="1800" baseline="0" dirty="0" err="1" smtClean="0">
                          <a:solidFill>
                            <a:srgbClr val="002060"/>
                          </a:solidFill>
                          <a:effectLst/>
                        </a:rPr>
                        <a:t>PcD</a:t>
                      </a:r>
                      <a:r>
                        <a:rPr lang="es-ES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(falta </a:t>
                      </a:r>
                      <a:r>
                        <a:rPr lang="es-ES" sz="1800" dirty="0">
                          <a:solidFill>
                            <a:srgbClr val="002060"/>
                          </a:solidFill>
                          <a:effectLst/>
                        </a:rPr>
                        <a:t>de </a:t>
                      </a:r>
                      <a:r>
                        <a:rPr lang="es-ES" sz="1800" dirty="0" err="1" smtClean="0">
                          <a:solidFill>
                            <a:srgbClr val="002060"/>
                          </a:solidFill>
                          <a:effectLst/>
                        </a:rPr>
                        <a:t>accesibilidade</a:t>
                      </a:r>
                      <a:r>
                        <a:rPr lang="es-ES" sz="1800" dirty="0" smtClean="0">
                          <a:solidFill>
                            <a:srgbClr val="002060"/>
                          </a:solidFill>
                          <a:effectLst/>
                        </a:rPr>
                        <a:t>)</a:t>
                      </a:r>
                      <a:endParaRPr lang="es-ES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lipse 2"/>
          <p:cNvSpPr/>
          <p:nvPr/>
        </p:nvSpPr>
        <p:spPr>
          <a:xfrm rot="16200000">
            <a:off x="313037" y="3090996"/>
            <a:ext cx="3298550" cy="125979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2060"/>
                </a:solidFill>
              </a:rPr>
              <a:t>Eliminar </a:t>
            </a:r>
            <a:r>
              <a:rPr lang="es-ES" b="1" dirty="0" err="1" smtClean="0">
                <a:solidFill>
                  <a:srgbClr val="002060"/>
                </a:solidFill>
              </a:rPr>
              <a:t>ou</a:t>
            </a:r>
            <a:r>
              <a:rPr lang="es-ES" b="1" dirty="0" smtClean="0">
                <a:solidFill>
                  <a:srgbClr val="002060"/>
                </a:solidFill>
              </a:rPr>
              <a:t> curar a </a:t>
            </a:r>
            <a:r>
              <a:rPr lang="es-ES" b="1" dirty="0" err="1" smtClean="0">
                <a:solidFill>
                  <a:srgbClr val="002060"/>
                </a:solidFill>
              </a:rPr>
              <a:t>discapacidade</a:t>
            </a:r>
            <a:endParaRPr lang="es-ES" b="1" dirty="0">
              <a:solidFill>
                <a:srgbClr val="002060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 rot="5400000">
            <a:off x="8217536" y="3311541"/>
            <a:ext cx="3298550" cy="120178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2060"/>
                </a:solidFill>
              </a:rPr>
              <a:t>Eliminación de </a:t>
            </a:r>
            <a:r>
              <a:rPr lang="es-ES" b="1" dirty="0" err="1" smtClean="0">
                <a:solidFill>
                  <a:srgbClr val="002060"/>
                </a:solidFill>
              </a:rPr>
              <a:t>barreiras</a:t>
            </a:r>
            <a:r>
              <a:rPr lang="es-ES" b="1" dirty="0" smtClean="0">
                <a:solidFill>
                  <a:srgbClr val="002060"/>
                </a:solidFill>
              </a:rPr>
              <a:t>. </a:t>
            </a:r>
            <a:r>
              <a:rPr lang="es-ES" b="1" dirty="0" err="1" smtClean="0">
                <a:solidFill>
                  <a:srgbClr val="002060"/>
                </a:solidFill>
              </a:rPr>
              <a:t>Accesibilidade</a:t>
            </a:r>
            <a:r>
              <a:rPr lang="es-ES" b="1" dirty="0" smtClean="0">
                <a:solidFill>
                  <a:srgbClr val="002060"/>
                </a:solidFill>
              </a:rPr>
              <a:t> universal</a:t>
            </a:r>
            <a:endParaRPr lang="es-ES" b="1" dirty="0">
              <a:solidFill>
                <a:srgbClr val="002060"/>
              </a:solidFill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 flipH="1">
            <a:off x="2786743" y="2638697"/>
            <a:ext cx="2511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8853808" y="2638697"/>
            <a:ext cx="3076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n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2" y="6020819"/>
            <a:ext cx="1606729" cy="605451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29" y="193930"/>
            <a:ext cx="2084125" cy="66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5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7437" y="1846447"/>
            <a:ext cx="10411326" cy="404261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DC53-E631-334C-B61F-B614411BB30C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Nombre de sección</a:t>
            </a:r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7" name="Título 7"/>
          <p:cNvSpPr>
            <a:spLocks noGrp="1"/>
          </p:cNvSpPr>
          <p:nvPr>
            <p:ph type="ctrTitle"/>
          </p:nvPr>
        </p:nvSpPr>
        <p:spPr>
          <a:xfrm>
            <a:off x="352698" y="897783"/>
            <a:ext cx="9829800" cy="838784"/>
          </a:xfrm>
        </p:spPr>
        <p:txBody>
          <a:bodyPr anchor="ctr">
            <a:normAutofit/>
          </a:bodyPr>
          <a:lstStyle/>
          <a:p>
            <a:pPr algn="l"/>
            <a:r>
              <a:rPr lang="es-ES" sz="4400" dirty="0" smtClean="0">
                <a:solidFill>
                  <a:srgbClr val="002060"/>
                </a:solidFill>
              </a:rPr>
              <a:t>EDUCACIÓN INCLUSIVA:</a:t>
            </a:r>
            <a:endParaRPr lang="es-ES" sz="4400" dirty="0">
              <a:solidFill>
                <a:srgbClr val="002060"/>
              </a:solidFill>
            </a:endParaRPr>
          </a:p>
        </p:txBody>
      </p:sp>
      <p:pic>
        <p:nvPicPr>
          <p:cNvPr id="8" name="Imagen 7" descr="Resultado de imagen de segregacion exclusion integracion inclusion discapacidad educaciÃ³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8379" y="2383224"/>
            <a:ext cx="4067266" cy="33162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2578825" y="1857322"/>
            <a:ext cx="2919549" cy="54188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MODELO PRESCINDENCIA / EXCLUSIÓN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682345" y="1855031"/>
            <a:ext cx="2682240" cy="5644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MODELO TRADICIONAL/ SEGREGACIÓN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816134" y="5599687"/>
            <a:ext cx="2682240" cy="38190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MODELO MÉDICO</a:t>
            </a:r>
            <a:endParaRPr lang="es-ES" dirty="0">
              <a:solidFill>
                <a:srgbClr val="00206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5682345" y="5597281"/>
            <a:ext cx="2682240" cy="38190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002060"/>
                </a:solidFill>
              </a:rPr>
              <a:t>MODELO SOCIAL</a:t>
            </a:r>
            <a:endParaRPr lang="es-ES" dirty="0">
              <a:solidFill>
                <a:srgbClr val="002060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229" y="193930"/>
            <a:ext cx="2084125" cy="66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86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DC53-E631-334C-B61F-B614411BB30C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Nombre de sección</a:t>
            </a:r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12</a:t>
            </a:fld>
            <a:endParaRPr lang="es-ES_tradnl" dirty="0"/>
          </a:p>
        </p:txBody>
      </p:sp>
      <p:sp>
        <p:nvSpPr>
          <p:cNvPr id="7" name="AutoShape 3"/>
          <p:cNvSpPr>
            <a:spLocks/>
          </p:cNvSpPr>
          <p:nvPr/>
        </p:nvSpPr>
        <p:spPr bwMode="auto">
          <a:xfrm>
            <a:off x="3705308" y="948025"/>
            <a:ext cx="4760913" cy="4749800"/>
          </a:xfrm>
          <a:custGeom>
            <a:avLst/>
            <a:gdLst>
              <a:gd name="T0" fmla="+- 0 7657 3456"/>
              <a:gd name="T1" fmla="*/ T0 w 7496"/>
              <a:gd name="T2" fmla="+- 0 7656 196"/>
              <a:gd name="T3" fmla="*/ 7656 h 7480"/>
              <a:gd name="T4" fmla="+- 0 7877 3456"/>
              <a:gd name="T5" fmla="*/ T4 w 7496"/>
              <a:gd name="T6" fmla="+- 0 7616 196"/>
              <a:gd name="T7" fmla="*/ 7616 h 7480"/>
              <a:gd name="T8" fmla="+- 0 5695 3456"/>
              <a:gd name="T9" fmla="*/ T8 w 7496"/>
              <a:gd name="T10" fmla="+- 0 496 196"/>
              <a:gd name="T11" fmla="*/ 496 h 7480"/>
              <a:gd name="T12" fmla="+- 0 5312 3456"/>
              <a:gd name="T13" fmla="*/ T12 w 7496"/>
              <a:gd name="T14" fmla="+- 0 696 196"/>
              <a:gd name="T15" fmla="*/ 696 h 7480"/>
              <a:gd name="T16" fmla="+- 0 4844 3456"/>
              <a:gd name="T17" fmla="*/ T16 w 7496"/>
              <a:gd name="T18" fmla="+- 0 1016 196"/>
              <a:gd name="T19" fmla="*/ 1016 h 7480"/>
              <a:gd name="T20" fmla="+- 0 4579 3456"/>
              <a:gd name="T21" fmla="*/ T20 w 7496"/>
              <a:gd name="T22" fmla="+- 0 1256 196"/>
              <a:gd name="T23" fmla="*/ 1256 h 7480"/>
              <a:gd name="T24" fmla="+- 0 4337 3456"/>
              <a:gd name="T25" fmla="*/ T24 w 7496"/>
              <a:gd name="T26" fmla="+- 0 1516 196"/>
              <a:gd name="T27" fmla="*/ 1516 h 7480"/>
              <a:gd name="T28" fmla="+- 0 4121 3456"/>
              <a:gd name="T29" fmla="*/ T28 w 7496"/>
              <a:gd name="T30" fmla="+- 0 1796 196"/>
              <a:gd name="T31" fmla="*/ 1796 h 7480"/>
              <a:gd name="T32" fmla="+- 0 3932 3456"/>
              <a:gd name="T33" fmla="*/ T32 w 7496"/>
              <a:gd name="T34" fmla="+- 0 2116 196"/>
              <a:gd name="T35" fmla="*/ 2116 h 7480"/>
              <a:gd name="T36" fmla="+- 0 3772 3456"/>
              <a:gd name="T37" fmla="*/ T36 w 7496"/>
              <a:gd name="T38" fmla="+- 0 2436 196"/>
              <a:gd name="T39" fmla="*/ 2436 h 7480"/>
              <a:gd name="T40" fmla="+- 0 3642 3456"/>
              <a:gd name="T41" fmla="*/ T40 w 7496"/>
              <a:gd name="T42" fmla="+- 0 2776 196"/>
              <a:gd name="T43" fmla="*/ 2776 h 7480"/>
              <a:gd name="T44" fmla="+- 0 3546 3456"/>
              <a:gd name="T45" fmla="*/ T44 w 7496"/>
              <a:gd name="T46" fmla="+- 0 3116 196"/>
              <a:gd name="T47" fmla="*/ 3116 h 7480"/>
              <a:gd name="T48" fmla="+- 0 3483 3456"/>
              <a:gd name="T49" fmla="*/ T48 w 7496"/>
              <a:gd name="T50" fmla="+- 0 3476 196"/>
              <a:gd name="T51" fmla="*/ 3476 h 7480"/>
              <a:gd name="T52" fmla="+- 0 3457 3456"/>
              <a:gd name="T53" fmla="*/ T52 w 7496"/>
              <a:gd name="T54" fmla="+- 0 3856 196"/>
              <a:gd name="T55" fmla="*/ 3856 h 7480"/>
              <a:gd name="T56" fmla="+- 0 3468 3456"/>
              <a:gd name="T57" fmla="*/ T56 w 7496"/>
              <a:gd name="T58" fmla="+- 0 4236 196"/>
              <a:gd name="T59" fmla="*/ 4236 h 7480"/>
              <a:gd name="T60" fmla="+- 0 3516 3456"/>
              <a:gd name="T61" fmla="*/ T60 w 7496"/>
              <a:gd name="T62" fmla="+- 0 4616 196"/>
              <a:gd name="T63" fmla="*/ 4616 h 7480"/>
              <a:gd name="T64" fmla="+- 0 3600 3456"/>
              <a:gd name="T65" fmla="*/ T64 w 7496"/>
              <a:gd name="T66" fmla="+- 0 4976 196"/>
              <a:gd name="T67" fmla="*/ 4976 h 7480"/>
              <a:gd name="T68" fmla="+- 0 3716 3456"/>
              <a:gd name="T69" fmla="*/ T68 w 7496"/>
              <a:gd name="T70" fmla="+- 0 5316 196"/>
              <a:gd name="T71" fmla="*/ 5316 h 7480"/>
              <a:gd name="T72" fmla="+- 0 3864 3456"/>
              <a:gd name="T73" fmla="*/ T72 w 7496"/>
              <a:gd name="T74" fmla="+- 0 5636 196"/>
              <a:gd name="T75" fmla="*/ 5636 h 7480"/>
              <a:gd name="T76" fmla="+- 0 4042 3456"/>
              <a:gd name="T77" fmla="*/ T76 w 7496"/>
              <a:gd name="T78" fmla="+- 0 5956 196"/>
              <a:gd name="T79" fmla="*/ 5956 h 7480"/>
              <a:gd name="T80" fmla="+- 0 4248 3456"/>
              <a:gd name="T81" fmla="*/ T80 w 7496"/>
              <a:gd name="T82" fmla="+- 0 6236 196"/>
              <a:gd name="T83" fmla="*/ 6236 h 7480"/>
              <a:gd name="T84" fmla="+- 0 4479 3456"/>
              <a:gd name="T85" fmla="*/ T84 w 7496"/>
              <a:gd name="T86" fmla="+- 0 6516 196"/>
              <a:gd name="T87" fmla="*/ 6516 h 7480"/>
              <a:gd name="T88" fmla="+- 0 4735 3456"/>
              <a:gd name="T89" fmla="*/ T88 w 7496"/>
              <a:gd name="T90" fmla="+- 0 6756 196"/>
              <a:gd name="T91" fmla="*/ 6756 h 7480"/>
              <a:gd name="T92" fmla="+- 0 5013 3456"/>
              <a:gd name="T93" fmla="*/ T92 w 7496"/>
              <a:gd name="T94" fmla="+- 0 6976 196"/>
              <a:gd name="T95" fmla="*/ 6976 h 7480"/>
              <a:gd name="T96" fmla="+- 0 5565 3456"/>
              <a:gd name="T97" fmla="*/ T96 w 7496"/>
              <a:gd name="T98" fmla="+- 0 7316 196"/>
              <a:gd name="T99" fmla="*/ 7316 h 7480"/>
              <a:gd name="T100" fmla="+- 0 6457 3456"/>
              <a:gd name="T101" fmla="*/ T100 w 7496"/>
              <a:gd name="T102" fmla="+- 0 7616 196"/>
              <a:gd name="T103" fmla="*/ 7616 h 7480"/>
              <a:gd name="T104" fmla="+- 0 8778 3456"/>
              <a:gd name="T105" fmla="*/ T104 w 7496"/>
              <a:gd name="T106" fmla="+- 0 7336 196"/>
              <a:gd name="T107" fmla="*/ 7336 h 7480"/>
              <a:gd name="T108" fmla="+- 0 9277 3456"/>
              <a:gd name="T109" fmla="*/ T108 w 7496"/>
              <a:gd name="T110" fmla="+- 0 7056 196"/>
              <a:gd name="T111" fmla="*/ 7056 h 7480"/>
              <a:gd name="T112" fmla="+- 0 9618 3456"/>
              <a:gd name="T113" fmla="*/ T112 w 7496"/>
              <a:gd name="T114" fmla="+- 0 6796 196"/>
              <a:gd name="T115" fmla="*/ 6796 h 7480"/>
              <a:gd name="T116" fmla="+- 0 9879 3456"/>
              <a:gd name="T117" fmla="*/ T116 w 7496"/>
              <a:gd name="T118" fmla="+- 0 6556 196"/>
              <a:gd name="T119" fmla="*/ 6556 h 7480"/>
              <a:gd name="T120" fmla="+- 0 10115 3456"/>
              <a:gd name="T121" fmla="*/ T120 w 7496"/>
              <a:gd name="T122" fmla="+- 0 6296 196"/>
              <a:gd name="T123" fmla="*/ 6296 h 7480"/>
              <a:gd name="T124" fmla="+- 0 10326 3456"/>
              <a:gd name="T125" fmla="*/ T124 w 7496"/>
              <a:gd name="T126" fmla="+- 0 6016 196"/>
              <a:gd name="T127" fmla="*/ 6016 h 7480"/>
              <a:gd name="T128" fmla="+- 0 10510 3456"/>
              <a:gd name="T129" fmla="*/ T128 w 7496"/>
              <a:gd name="T130" fmla="+- 0 5696 196"/>
              <a:gd name="T131" fmla="*/ 5696 h 7480"/>
              <a:gd name="T132" fmla="+- 0 10664 3456"/>
              <a:gd name="T133" fmla="*/ T132 w 7496"/>
              <a:gd name="T134" fmla="+- 0 5376 196"/>
              <a:gd name="T135" fmla="*/ 5376 h 7480"/>
              <a:gd name="T136" fmla="+- 0 10787 3456"/>
              <a:gd name="T137" fmla="*/ T136 w 7496"/>
              <a:gd name="T138" fmla="+- 0 5036 196"/>
              <a:gd name="T139" fmla="*/ 5036 h 7480"/>
              <a:gd name="T140" fmla="+- 0 10877 3456"/>
              <a:gd name="T141" fmla="*/ T140 w 7496"/>
              <a:gd name="T142" fmla="+- 0 4676 196"/>
              <a:gd name="T143" fmla="*/ 4676 h 7480"/>
              <a:gd name="T144" fmla="+- 0 10932 3456"/>
              <a:gd name="T145" fmla="*/ T144 w 7496"/>
              <a:gd name="T146" fmla="+- 0 4316 196"/>
              <a:gd name="T147" fmla="*/ 4316 h 7480"/>
              <a:gd name="T148" fmla="+- 0 10951 3456"/>
              <a:gd name="T149" fmla="*/ T148 w 7496"/>
              <a:gd name="T150" fmla="+- 0 3936 196"/>
              <a:gd name="T151" fmla="*/ 3936 h 7480"/>
              <a:gd name="T152" fmla="+- 0 10932 3456"/>
              <a:gd name="T153" fmla="*/ T152 w 7496"/>
              <a:gd name="T154" fmla="+- 0 3556 196"/>
              <a:gd name="T155" fmla="*/ 3556 h 7480"/>
              <a:gd name="T156" fmla="+- 0 10877 3456"/>
              <a:gd name="T157" fmla="*/ T156 w 7496"/>
              <a:gd name="T158" fmla="+- 0 3196 196"/>
              <a:gd name="T159" fmla="*/ 3196 h 7480"/>
              <a:gd name="T160" fmla="+- 0 10787 3456"/>
              <a:gd name="T161" fmla="*/ T160 w 7496"/>
              <a:gd name="T162" fmla="+- 0 2836 196"/>
              <a:gd name="T163" fmla="*/ 2836 h 7480"/>
              <a:gd name="T164" fmla="+- 0 10664 3456"/>
              <a:gd name="T165" fmla="*/ T164 w 7496"/>
              <a:gd name="T166" fmla="+- 0 2496 196"/>
              <a:gd name="T167" fmla="*/ 2496 h 7480"/>
              <a:gd name="T168" fmla="+- 0 10510 3456"/>
              <a:gd name="T169" fmla="*/ T168 w 7496"/>
              <a:gd name="T170" fmla="+- 0 2176 196"/>
              <a:gd name="T171" fmla="*/ 2176 h 7480"/>
              <a:gd name="T172" fmla="+- 0 10326 3456"/>
              <a:gd name="T173" fmla="*/ T172 w 7496"/>
              <a:gd name="T174" fmla="+- 0 1856 196"/>
              <a:gd name="T175" fmla="*/ 1856 h 7480"/>
              <a:gd name="T176" fmla="+- 0 10115 3456"/>
              <a:gd name="T177" fmla="*/ T176 w 7496"/>
              <a:gd name="T178" fmla="+- 0 1576 196"/>
              <a:gd name="T179" fmla="*/ 1576 h 7480"/>
              <a:gd name="T180" fmla="+- 0 9879 3456"/>
              <a:gd name="T181" fmla="*/ T180 w 7496"/>
              <a:gd name="T182" fmla="+- 0 1316 196"/>
              <a:gd name="T183" fmla="*/ 1316 h 7480"/>
              <a:gd name="T184" fmla="+- 0 9618 3456"/>
              <a:gd name="T185" fmla="*/ T184 w 7496"/>
              <a:gd name="T186" fmla="+- 0 1076 196"/>
              <a:gd name="T187" fmla="*/ 1076 h 7480"/>
              <a:gd name="T188" fmla="+- 0 9217 3456"/>
              <a:gd name="T189" fmla="*/ T188 w 7496"/>
              <a:gd name="T190" fmla="+- 0 776 196"/>
              <a:gd name="T191" fmla="*/ 776 h 7480"/>
              <a:gd name="T192" fmla="+- 0 8778 3456"/>
              <a:gd name="T193" fmla="*/ T192 w 7496"/>
              <a:gd name="T194" fmla="+- 0 536 196"/>
              <a:gd name="T195" fmla="*/ 536 h 7480"/>
              <a:gd name="T196" fmla="+- 0 7731 3456"/>
              <a:gd name="T197" fmla="*/ T196 w 7496"/>
              <a:gd name="T198" fmla="+- 0 216 196"/>
              <a:gd name="T199" fmla="*/ 216 h 7480"/>
              <a:gd name="T200" fmla="+- 0 7507 3456"/>
              <a:gd name="T201" fmla="*/ T200 w 7496"/>
              <a:gd name="T202" fmla="+- 0 196 196"/>
              <a:gd name="T203" fmla="*/ 196 h 74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  <a:cxn ang="0">
                <a:pos x="T157" y="T159"/>
              </a:cxn>
              <a:cxn ang="0">
                <a:pos x="T161" y="T163"/>
              </a:cxn>
              <a:cxn ang="0">
                <a:pos x="T165" y="T167"/>
              </a:cxn>
              <a:cxn ang="0">
                <a:pos x="T169" y="T171"/>
              </a:cxn>
              <a:cxn ang="0">
                <a:pos x="T173" y="T175"/>
              </a:cxn>
              <a:cxn ang="0">
                <a:pos x="T177" y="T179"/>
              </a:cxn>
              <a:cxn ang="0">
                <a:pos x="T181" y="T183"/>
              </a:cxn>
              <a:cxn ang="0">
                <a:pos x="T185" y="T187"/>
              </a:cxn>
              <a:cxn ang="0">
                <a:pos x="T189" y="T191"/>
              </a:cxn>
              <a:cxn ang="0">
                <a:pos x="T193" y="T195"/>
              </a:cxn>
              <a:cxn ang="0">
                <a:pos x="T197" y="T199"/>
              </a:cxn>
              <a:cxn ang="0">
                <a:pos x="T201" y="T203"/>
              </a:cxn>
            </a:cxnLst>
            <a:rect l="0" t="0" r="r" b="b"/>
            <a:pathLst>
              <a:path w="7496" h="7480">
                <a:moveTo>
                  <a:pt x="4201" y="7460"/>
                </a:moveTo>
                <a:lnTo>
                  <a:pt x="3295" y="7460"/>
                </a:lnTo>
                <a:lnTo>
                  <a:pt x="3369" y="7480"/>
                </a:lnTo>
                <a:lnTo>
                  <a:pt x="4126" y="7480"/>
                </a:lnTo>
                <a:lnTo>
                  <a:pt x="4201" y="7460"/>
                </a:lnTo>
                <a:close/>
                <a:moveTo>
                  <a:pt x="4421" y="7420"/>
                </a:moveTo>
                <a:lnTo>
                  <a:pt x="3074" y="7420"/>
                </a:lnTo>
                <a:lnTo>
                  <a:pt x="3221" y="7460"/>
                </a:lnTo>
                <a:lnTo>
                  <a:pt x="4275" y="7460"/>
                </a:lnTo>
                <a:lnTo>
                  <a:pt x="4421" y="7420"/>
                </a:lnTo>
                <a:close/>
                <a:moveTo>
                  <a:pt x="4494" y="60"/>
                </a:moveTo>
                <a:lnTo>
                  <a:pt x="3001" y="60"/>
                </a:lnTo>
                <a:lnTo>
                  <a:pt x="2440" y="220"/>
                </a:lnTo>
                <a:lnTo>
                  <a:pt x="2372" y="260"/>
                </a:lnTo>
                <a:lnTo>
                  <a:pt x="2239" y="300"/>
                </a:lnTo>
                <a:lnTo>
                  <a:pt x="2174" y="340"/>
                </a:lnTo>
                <a:lnTo>
                  <a:pt x="2109" y="360"/>
                </a:lnTo>
                <a:lnTo>
                  <a:pt x="1981" y="440"/>
                </a:lnTo>
                <a:lnTo>
                  <a:pt x="1918" y="460"/>
                </a:lnTo>
                <a:lnTo>
                  <a:pt x="1856" y="500"/>
                </a:lnTo>
                <a:lnTo>
                  <a:pt x="1734" y="580"/>
                </a:lnTo>
                <a:lnTo>
                  <a:pt x="1615" y="660"/>
                </a:lnTo>
                <a:lnTo>
                  <a:pt x="1500" y="740"/>
                </a:lnTo>
                <a:lnTo>
                  <a:pt x="1443" y="780"/>
                </a:lnTo>
                <a:lnTo>
                  <a:pt x="1388" y="820"/>
                </a:lnTo>
                <a:lnTo>
                  <a:pt x="1333" y="880"/>
                </a:lnTo>
                <a:lnTo>
                  <a:pt x="1279" y="920"/>
                </a:lnTo>
                <a:lnTo>
                  <a:pt x="1226" y="960"/>
                </a:lnTo>
                <a:lnTo>
                  <a:pt x="1174" y="1020"/>
                </a:lnTo>
                <a:lnTo>
                  <a:pt x="1123" y="1060"/>
                </a:lnTo>
                <a:lnTo>
                  <a:pt x="1073" y="1120"/>
                </a:lnTo>
                <a:lnTo>
                  <a:pt x="1023" y="1160"/>
                </a:lnTo>
                <a:lnTo>
                  <a:pt x="975" y="1220"/>
                </a:lnTo>
                <a:lnTo>
                  <a:pt x="928" y="1280"/>
                </a:lnTo>
                <a:lnTo>
                  <a:pt x="881" y="1320"/>
                </a:lnTo>
                <a:lnTo>
                  <a:pt x="836" y="1380"/>
                </a:lnTo>
                <a:lnTo>
                  <a:pt x="792" y="1440"/>
                </a:lnTo>
                <a:lnTo>
                  <a:pt x="748" y="1500"/>
                </a:lnTo>
                <a:lnTo>
                  <a:pt x="706" y="1560"/>
                </a:lnTo>
                <a:lnTo>
                  <a:pt x="665" y="1600"/>
                </a:lnTo>
                <a:lnTo>
                  <a:pt x="625" y="1660"/>
                </a:lnTo>
                <a:lnTo>
                  <a:pt x="586" y="1720"/>
                </a:lnTo>
                <a:lnTo>
                  <a:pt x="548" y="1780"/>
                </a:lnTo>
                <a:lnTo>
                  <a:pt x="512" y="1840"/>
                </a:lnTo>
                <a:lnTo>
                  <a:pt x="476" y="1920"/>
                </a:lnTo>
                <a:lnTo>
                  <a:pt x="442" y="1980"/>
                </a:lnTo>
                <a:lnTo>
                  <a:pt x="408" y="2040"/>
                </a:lnTo>
                <a:lnTo>
                  <a:pt x="376" y="2100"/>
                </a:lnTo>
                <a:lnTo>
                  <a:pt x="346" y="2160"/>
                </a:lnTo>
                <a:lnTo>
                  <a:pt x="316" y="2240"/>
                </a:lnTo>
                <a:lnTo>
                  <a:pt x="288" y="2300"/>
                </a:lnTo>
                <a:lnTo>
                  <a:pt x="260" y="2360"/>
                </a:lnTo>
                <a:lnTo>
                  <a:pt x="234" y="2440"/>
                </a:lnTo>
                <a:lnTo>
                  <a:pt x="210" y="2500"/>
                </a:lnTo>
                <a:lnTo>
                  <a:pt x="186" y="2580"/>
                </a:lnTo>
                <a:lnTo>
                  <a:pt x="164" y="2640"/>
                </a:lnTo>
                <a:lnTo>
                  <a:pt x="144" y="2700"/>
                </a:lnTo>
                <a:lnTo>
                  <a:pt x="124" y="2780"/>
                </a:lnTo>
                <a:lnTo>
                  <a:pt x="106" y="2860"/>
                </a:lnTo>
                <a:lnTo>
                  <a:pt x="90" y="2920"/>
                </a:lnTo>
                <a:lnTo>
                  <a:pt x="74" y="3000"/>
                </a:lnTo>
                <a:lnTo>
                  <a:pt x="60" y="3060"/>
                </a:lnTo>
                <a:lnTo>
                  <a:pt x="48" y="3140"/>
                </a:lnTo>
                <a:lnTo>
                  <a:pt x="37" y="3220"/>
                </a:lnTo>
                <a:lnTo>
                  <a:pt x="27" y="3280"/>
                </a:lnTo>
                <a:lnTo>
                  <a:pt x="19" y="3360"/>
                </a:lnTo>
                <a:lnTo>
                  <a:pt x="12" y="3440"/>
                </a:lnTo>
                <a:lnTo>
                  <a:pt x="7" y="3520"/>
                </a:lnTo>
                <a:lnTo>
                  <a:pt x="3" y="3580"/>
                </a:lnTo>
                <a:lnTo>
                  <a:pt x="1" y="3660"/>
                </a:lnTo>
                <a:lnTo>
                  <a:pt x="0" y="3740"/>
                </a:lnTo>
                <a:lnTo>
                  <a:pt x="1" y="3820"/>
                </a:lnTo>
                <a:lnTo>
                  <a:pt x="3" y="3900"/>
                </a:lnTo>
                <a:lnTo>
                  <a:pt x="7" y="3960"/>
                </a:lnTo>
                <a:lnTo>
                  <a:pt x="12" y="4040"/>
                </a:lnTo>
                <a:lnTo>
                  <a:pt x="19" y="4120"/>
                </a:lnTo>
                <a:lnTo>
                  <a:pt x="27" y="4200"/>
                </a:lnTo>
                <a:lnTo>
                  <a:pt x="37" y="4260"/>
                </a:lnTo>
                <a:lnTo>
                  <a:pt x="48" y="4340"/>
                </a:lnTo>
                <a:lnTo>
                  <a:pt x="60" y="4420"/>
                </a:lnTo>
                <a:lnTo>
                  <a:pt x="74" y="4480"/>
                </a:lnTo>
                <a:lnTo>
                  <a:pt x="90" y="4560"/>
                </a:lnTo>
                <a:lnTo>
                  <a:pt x="106" y="4640"/>
                </a:lnTo>
                <a:lnTo>
                  <a:pt x="124" y="4700"/>
                </a:lnTo>
                <a:lnTo>
                  <a:pt x="144" y="4780"/>
                </a:lnTo>
                <a:lnTo>
                  <a:pt x="164" y="4840"/>
                </a:lnTo>
                <a:lnTo>
                  <a:pt x="186" y="4920"/>
                </a:lnTo>
                <a:lnTo>
                  <a:pt x="210" y="4980"/>
                </a:lnTo>
                <a:lnTo>
                  <a:pt x="234" y="5040"/>
                </a:lnTo>
                <a:lnTo>
                  <a:pt x="260" y="5120"/>
                </a:lnTo>
                <a:lnTo>
                  <a:pt x="288" y="5180"/>
                </a:lnTo>
                <a:lnTo>
                  <a:pt x="316" y="5260"/>
                </a:lnTo>
                <a:lnTo>
                  <a:pt x="346" y="5320"/>
                </a:lnTo>
                <a:lnTo>
                  <a:pt x="376" y="5380"/>
                </a:lnTo>
                <a:lnTo>
                  <a:pt x="408" y="5440"/>
                </a:lnTo>
                <a:lnTo>
                  <a:pt x="442" y="5500"/>
                </a:lnTo>
                <a:lnTo>
                  <a:pt x="476" y="5580"/>
                </a:lnTo>
                <a:lnTo>
                  <a:pt x="512" y="5640"/>
                </a:lnTo>
                <a:lnTo>
                  <a:pt x="548" y="5700"/>
                </a:lnTo>
                <a:lnTo>
                  <a:pt x="586" y="5760"/>
                </a:lnTo>
                <a:lnTo>
                  <a:pt x="625" y="5820"/>
                </a:lnTo>
                <a:lnTo>
                  <a:pt x="665" y="5880"/>
                </a:lnTo>
                <a:lnTo>
                  <a:pt x="706" y="5940"/>
                </a:lnTo>
                <a:lnTo>
                  <a:pt x="748" y="5980"/>
                </a:lnTo>
                <a:lnTo>
                  <a:pt x="792" y="6040"/>
                </a:lnTo>
                <a:lnTo>
                  <a:pt x="836" y="6100"/>
                </a:lnTo>
                <a:lnTo>
                  <a:pt x="881" y="6160"/>
                </a:lnTo>
                <a:lnTo>
                  <a:pt x="928" y="6220"/>
                </a:lnTo>
                <a:lnTo>
                  <a:pt x="975" y="6260"/>
                </a:lnTo>
                <a:lnTo>
                  <a:pt x="1023" y="6320"/>
                </a:lnTo>
                <a:lnTo>
                  <a:pt x="1073" y="6360"/>
                </a:lnTo>
                <a:lnTo>
                  <a:pt x="1123" y="6420"/>
                </a:lnTo>
                <a:lnTo>
                  <a:pt x="1174" y="6460"/>
                </a:lnTo>
                <a:lnTo>
                  <a:pt x="1226" y="6520"/>
                </a:lnTo>
                <a:lnTo>
                  <a:pt x="1279" y="6560"/>
                </a:lnTo>
                <a:lnTo>
                  <a:pt x="1333" y="6600"/>
                </a:lnTo>
                <a:lnTo>
                  <a:pt x="1388" y="6660"/>
                </a:lnTo>
                <a:lnTo>
                  <a:pt x="1443" y="6700"/>
                </a:lnTo>
                <a:lnTo>
                  <a:pt x="1500" y="6740"/>
                </a:lnTo>
                <a:lnTo>
                  <a:pt x="1557" y="6780"/>
                </a:lnTo>
                <a:lnTo>
                  <a:pt x="1674" y="6860"/>
                </a:lnTo>
                <a:lnTo>
                  <a:pt x="1795" y="6940"/>
                </a:lnTo>
                <a:lnTo>
                  <a:pt x="1918" y="7020"/>
                </a:lnTo>
                <a:lnTo>
                  <a:pt x="1981" y="7040"/>
                </a:lnTo>
                <a:lnTo>
                  <a:pt x="2109" y="7120"/>
                </a:lnTo>
                <a:lnTo>
                  <a:pt x="2174" y="7140"/>
                </a:lnTo>
                <a:lnTo>
                  <a:pt x="2239" y="7180"/>
                </a:lnTo>
                <a:lnTo>
                  <a:pt x="2372" y="7220"/>
                </a:lnTo>
                <a:lnTo>
                  <a:pt x="2440" y="7260"/>
                </a:lnTo>
                <a:lnTo>
                  <a:pt x="3001" y="7420"/>
                </a:lnTo>
                <a:lnTo>
                  <a:pt x="4494" y="7420"/>
                </a:lnTo>
                <a:lnTo>
                  <a:pt x="5055" y="7260"/>
                </a:lnTo>
                <a:lnTo>
                  <a:pt x="5123" y="7220"/>
                </a:lnTo>
                <a:lnTo>
                  <a:pt x="5256" y="7180"/>
                </a:lnTo>
                <a:lnTo>
                  <a:pt x="5322" y="7140"/>
                </a:lnTo>
                <a:lnTo>
                  <a:pt x="5387" y="7120"/>
                </a:lnTo>
                <a:lnTo>
                  <a:pt x="5514" y="7040"/>
                </a:lnTo>
                <a:lnTo>
                  <a:pt x="5577" y="7020"/>
                </a:lnTo>
                <a:lnTo>
                  <a:pt x="5700" y="6940"/>
                </a:lnTo>
                <a:lnTo>
                  <a:pt x="5821" y="6860"/>
                </a:lnTo>
                <a:lnTo>
                  <a:pt x="5938" y="6780"/>
                </a:lnTo>
                <a:lnTo>
                  <a:pt x="5995" y="6740"/>
                </a:lnTo>
                <a:lnTo>
                  <a:pt x="6052" y="6700"/>
                </a:lnTo>
                <a:lnTo>
                  <a:pt x="6107" y="6660"/>
                </a:lnTo>
                <a:lnTo>
                  <a:pt x="6162" y="6600"/>
                </a:lnTo>
                <a:lnTo>
                  <a:pt x="6216" y="6560"/>
                </a:lnTo>
                <a:lnTo>
                  <a:pt x="6269" y="6520"/>
                </a:lnTo>
                <a:lnTo>
                  <a:pt x="6321" y="6460"/>
                </a:lnTo>
                <a:lnTo>
                  <a:pt x="6372" y="6420"/>
                </a:lnTo>
                <a:lnTo>
                  <a:pt x="6423" y="6360"/>
                </a:lnTo>
                <a:lnTo>
                  <a:pt x="6472" y="6320"/>
                </a:lnTo>
                <a:lnTo>
                  <a:pt x="6520" y="6260"/>
                </a:lnTo>
                <a:lnTo>
                  <a:pt x="6567" y="6220"/>
                </a:lnTo>
                <a:lnTo>
                  <a:pt x="6614" y="6160"/>
                </a:lnTo>
                <a:lnTo>
                  <a:pt x="6659" y="6100"/>
                </a:lnTo>
                <a:lnTo>
                  <a:pt x="6703" y="6040"/>
                </a:lnTo>
                <a:lnTo>
                  <a:pt x="6747" y="5980"/>
                </a:lnTo>
                <a:lnTo>
                  <a:pt x="6789" y="5940"/>
                </a:lnTo>
                <a:lnTo>
                  <a:pt x="6830" y="5880"/>
                </a:lnTo>
                <a:lnTo>
                  <a:pt x="6870" y="5820"/>
                </a:lnTo>
                <a:lnTo>
                  <a:pt x="6909" y="5760"/>
                </a:lnTo>
                <a:lnTo>
                  <a:pt x="6947" y="5700"/>
                </a:lnTo>
                <a:lnTo>
                  <a:pt x="6984" y="5640"/>
                </a:lnTo>
                <a:lnTo>
                  <a:pt x="7019" y="5580"/>
                </a:lnTo>
                <a:lnTo>
                  <a:pt x="7054" y="5500"/>
                </a:lnTo>
                <a:lnTo>
                  <a:pt x="7087" y="5440"/>
                </a:lnTo>
                <a:lnTo>
                  <a:pt x="7119" y="5380"/>
                </a:lnTo>
                <a:lnTo>
                  <a:pt x="7150" y="5320"/>
                </a:lnTo>
                <a:lnTo>
                  <a:pt x="7179" y="5260"/>
                </a:lnTo>
                <a:lnTo>
                  <a:pt x="7208" y="5180"/>
                </a:lnTo>
                <a:lnTo>
                  <a:pt x="7235" y="5120"/>
                </a:lnTo>
                <a:lnTo>
                  <a:pt x="7261" y="5040"/>
                </a:lnTo>
                <a:lnTo>
                  <a:pt x="7285" y="4980"/>
                </a:lnTo>
                <a:lnTo>
                  <a:pt x="7309" y="4920"/>
                </a:lnTo>
                <a:lnTo>
                  <a:pt x="7331" y="4840"/>
                </a:lnTo>
                <a:lnTo>
                  <a:pt x="7351" y="4780"/>
                </a:lnTo>
                <a:lnTo>
                  <a:pt x="7371" y="4700"/>
                </a:lnTo>
                <a:lnTo>
                  <a:pt x="7389" y="4640"/>
                </a:lnTo>
                <a:lnTo>
                  <a:pt x="7406" y="4560"/>
                </a:lnTo>
                <a:lnTo>
                  <a:pt x="7421" y="4480"/>
                </a:lnTo>
                <a:lnTo>
                  <a:pt x="7435" y="4420"/>
                </a:lnTo>
                <a:lnTo>
                  <a:pt x="7447" y="4340"/>
                </a:lnTo>
                <a:lnTo>
                  <a:pt x="7458" y="4260"/>
                </a:lnTo>
                <a:lnTo>
                  <a:pt x="7468" y="4200"/>
                </a:lnTo>
                <a:lnTo>
                  <a:pt x="7476" y="4120"/>
                </a:lnTo>
                <a:lnTo>
                  <a:pt x="7483" y="4040"/>
                </a:lnTo>
                <a:lnTo>
                  <a:pt x="7488" y="3960"/>
                </a:lnTo>
                <a:lnTo>
                  <a:pt x="7492" y="3900"/>
                </a:lnTo>
                <a:lnTo>
                  <a:pt x="7494" y="3820"/>
                </a:lnTo>
                <a:lnTo>
                  <a:pt x="7495" y="3740"/>
                </a:lnTo>
                <a:lnTo>
                  <a:pt x="7494" y="3660"/>
                </a:lnTo>
                <a:lnTo>
                  <a:pt x="7492" y="3580"/>
                </a:lnTo>
                <a:lnTo>
                  <a:pt x="7488" y="3520"/>
                </a:lnTo>
                <a:lnTo>
                  <a:pt x="7483" y="3440"/>
                </a:lnTo>
                <a:lnTo>
                  <a:pt x="7476" y="3360"/>
                </a:lnTo>
                <a:lnTo>
                  <a:pt x="7468" y="3280"/>
                </a:lnTo>
                <a:lnTo>
                  <a:pt x="7458" y="3220"/>
                </a:lnTo>
                <a:lnTo>
                  <a:pt x="7447" y="3140"/>
                </a:lnTo>
                <a:lnTo>
                  <a:pt x="7435" y="3060"/>
                </a:lnTo>
                <a:lnTo>
                  <a:pt x="7421" y="3000"/>
                </a:lnTo>
                <a:lnTo>
                  <a:pt x="7406" y="2920"/>
                </a:lnTo>
                <a:lnTo>
                  <a:pt x="7389" y="2860"/>
                </a:lnTo>
                <a:lnTo>
                  <a:pt x="7371" y="2780"/>
                </a:lnTo>
                <a:lnTo>
                  <a:pt x="7351" y="2700"/>
                </a:lnTo>
                <a:lnTo>
                  <a:pt x="7331" y="2640"/>
                </a:lnTo>
                <a:lnTo>
                  <a:pt x="7309" y="2580"/>
                </a:lnTo>
                <a:lnTo>
                  <a:pt x="7285" y="2500"/>
                </a:lnTo>
                <a:lnTo>
                  <a:pt x="7261" y="2440"/>
                </a:lnTo>
                <a:lnTo>
                  <a:pt x="7235" y="2360"/>
                </a:lnTo>
                <a:lnTo>
                  <a:pt x="7208" y="2300"/>
                </a:lnTo>
                <a:lnTo>
                  <a:pt x="7179" y="2240"/>
                </a:lnTo>
                <a:lnTo>
                  <a:pt x="7150" y="2160"/>
                </a:lnTo>
                <a:lnTo>
                  <a:pt x="7119" y="2100"/>
                </a:lnTo>
                <a:lnTo>
                  <a:pt x="7087" y="2040"/>
                </a:lnTo>
                <a:lnTo>
                  <a:pt x="7054" y="1980"/>
                </a:lnTo>
                <a:lnTo>
                  <a:pt x="7019" y="1920"/>
                </a:lnTo>
                <a:lnTo>
                  <a:pt x="6984" y="1840"/>
                </a:lnTo>
                <a:lnTo>
                  <a:pt x="6947" y="1780"/>
                </a:lnTo>
                <a:lnTo>
                  <a:pt x="6909" y="1720"/>
                </a:lnTo>
                <a:lnTo>
                  <a:pt x="6870" y="1660"/>
                </a:lnTo>
                <a:lnTo>
                  <a:pt x="6830" y="1600"/>
                </a:lnTo>
                <a:lnTo>
                  <a:pt x="6789" y="1560"/>
                </a:lnTo>
                <a:lnTo>
                  <a:pt x="6747" y="1500"/>
                </a:lnTo>
                <a:lnTo>
                  <a:pt x="6703" y="1440"/>
                </a:lnTo>
                <a:lnTo>
                  <a:pt x="6659" y="1380"/>
                </a:lnTo>
                <a:lnTo>
                  <a:pt x="6614" y="1320"/>
                </a:lnTo>
                <a:lnTo>
                  <a:pt x="6567" y="1280"/>
                </a:lnTo>
                <a:lnTo>
                  <a:pt x="6520" y="1220"/>
                </a:lnTo>
                <a:lnTo>
                  <a:pt x="6472" y="1160"/>
                </a:lnTo>
                <a:lnTo>
                  <a:pt x="6423" y="1120"/>
                </a:lnTo>
                <a:lnTo>
                  <a:pt x="6372" y="1060"/>
                </a:lnTo>
                <a:lnTo>
                  <a:pt x="6321" y="1020"/>
                </a:lnTo>
                <a:lnTo>
                  <a:pt x="6269" y="960"/>
                </a:lnTo>
                <a:lnTo>
                  <a:pt x="6216" y="920"/>
                </a:lnTo>
                <a:lnTo>
                  <a:pt x="6162" y="880"/>
                </a:lnTo>
                <a:lnTo>
                  <a:pt x="6107" y="820"/>
                </a:lnTo>
                <a:lnTo>
                  <a:pt x="6052" y="780"/>
                </a:lnTo>
                <a:lnTo>
                  <a:pt x="5995" y="740"/>
                </a:lnTo>
                <a:lnTo>
                  <a:pt x="5880" y="660"/>
                </a:lnTo>
                <a:lnTo>
                  <a:pt x="5761" y="580"/>
                </a:lnTo>
                <a:lnTo>
                  <a:pt x="5639" y="500"/>
                </a:lnTo>
                <a:lnTo>
                  <a:pt x="5577" y="460"/>
                </a:lnTo>
                <a:lnTo>
                  <a:pt x="5514" y="440"/>
                </a:lnTo>
                <a:lnTo>
                  <a:pt x="5387" y="360"/>
                </a:lnTo>
                <a:lnTo>
                  <a:pt x="5322" y="340"/>
                </a:lnTo>
                <a:lnTo>
                  <a:pt x="5256" y="300"/>
                </a:lnTo>
                <a:lnTo>
                  <a:pt x="5123" y="260"/>
                </a:lnTo>
                <a:lnTo>
                  <a:pt x="5055" y="220"/>
                </a:lnTo>
                <a:lnTo>
                  <a:pt x="4494" y="60"/>
                </a:lnTo>
                <a:close/>
                <a:moveTo>
                  <a:pt x="4275" y="20"/>
                </a:moveTo>
                <a:lnTo>
                  <a:pt x="3221" y="20"/>
                </a:lnTo>
                <a:lnTo>
                  <a:pt x="3074" y="60"/>
                </a:lnTo>
                <a:lnTo>
                  <a:pt x="4421" y="60"/>
                </a:lnTo>
                <a:lnTo>
                  <a:pt x="4275" y="20"/>
                </a:lnTo>
                <a:close/>
                <a:moveTo>
                  <a:pt x="4051" y="0"/>
                </a:moveTo>
                <a:lnTo>
                  <a:pt x="3444" y="0"/>
                </a:lnTo>
                <a:lnTo>
                  <a:pt x="3369" y="20"/>
                </a:lnTo>
                <a:lnTo>
                  <a:pt x="4126" y="20"/>
                </a:lnTo>
                <a:lnTo>
                  <a:pt x="4051" y="0"/>
                </a:lnTo>
                <a:close/>
              </a:path>
            </a:pathLst>
          </a:custGeom>
          <a:solidFill>
            <a:srgbClr val="004E7C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Título 7"/>
          <p:cNvSpPr>
            <a:spLocks noGrp="1"/>
          </p:cNvSpPr>
          <p:nvPr>
            <p:ph type="ctrTitle"/>
          </p:nvPr>
        </p:nvSpPr>
        <p:spPr>
          <a:xfrm>
            <a:off x="4487772" y="1455825"/>
            <a:ext cx="3212433" cy="3729789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s-ES" sz="5400" dirty="0" smtClean="0">
                <a:solidFill>
                  <a:schemeClr val="tx1"/>
                </a:solidFill>
              </a:rPr>
              <a:t>MOITAS GRAZAS</a:t>
            </a:r>
            <a:endParaRPr lang="es-ES" sz="5400" dirty="0">
              <a:solidFill>
                <a:schemeClr val="tx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2" y="6020819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3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2" y="6020819"/>
            <a:ext cx="1606729" cy="60545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234" y="725153"/>
            <a:ext cx="4452000" cy="142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A PRESENTACIÓN DE HOXE…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Presentación COCEMFE e COGAMI.</a:t>
            </a:r>
          </a:p>
          <a:p>
            <a:r>
              <a:rPr lang="es-ES" dirty="0" err="1" smtClean="0"/>
              <a:t>Proxecto</a:t>
            </a:r>
            <a:r>
              <a:rPr lang="es-ES" dirty="0" smtClean="0"/>
              <a:t> </a:t>
            </a:r>
            <a:r>
              <a:rPr lang="es-ES" dirty="0" err="1" smtClean="0"/>
              <a:t>Incluye+D</a:t>
            </a:r>
            <a:r>
              <a:rPr lang="es-ES" dirty="0" smtClean="0"/>
              <a:t>.</a:t>
            </a:r>
          </a:p>
          <a:p>
            <a:r>
              <a:rPr lang="es-ES" dirty="0" smtClean="0"/>
              <a:t>Educación Inclusiva.</a:t>
            </a:r>
          </a:p>
          <a:p>
            <a:r>
              <a:rPr lang="es-ES" dirty="0" err="1" smtClean="0"/>
              <a:t>Obradoiros</a:t>
            </a:r>
            <a:r>
              <a:rPr lang="es-ES" dirty="0"/>
              <a:t> </a:t>
            </a:r>
            <a:r>
              <a:rPr lang="es-ES" dirty="0" smtClean="0"/>
              <a:t>para impartir: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Dinamización de patios.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Sistemas de comunicación (SAAC).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 smtClean="0"/>
              <a:t>Diversidade</a:t>
            </a:r>
            <a:r>
              <a:rPr lang="es-ES" dirty="0" smtClean="0"/>
              <a:t> afectivo sexual e </a:t>
            </a:r>
            <a:r>
              <a:rPr lang="es-ES" dirty="0" err="1" smtClean="0"/>
              <a:t>xénero</a:t>
            </a:r>
            <a:r>
              <a:rPr lang="es-ES" dirty="0"/>
              <a:t> </a:t>
            </a:r>
            <a:r>
              <a:rPr lang="es-ES" dirty="0" smtClean="0"/>
              <a:t>con </a:t>
            </a:r>
            <a:r>
              <a:rPr lang="es-ES" dirty="0" err="1" smtClean="0"/>
              <a:t>persoas</a:t>
            </a:r>
            <a:r>
              <a:rPr lang="es-ES" dirty="0" smtClean="0"/>
              <a:t> con </a:t>
            </a:r>
            <a:r>
              <a:rPr lang="es-ES" dirty="0" err="1" smtClean="0"/>
              <a:t>discapacidade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92" y="80719"/>
            <a:ext cx="2084125" cy="66749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88" y="6143250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22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4000" dirty="0" smtClean="0"/>
              <a:t>Confederación Española de </a:t>
            </a:r>
            <a:r>
              <a:rPr lang="es-ES" sz="4000" dirty="0" err="1" smtClean="0"/>
              <a:t>persoas</a:t>
            </a:r>
            <a:r>
              <a:rPr lang="es-ES" sz="4000" dirty="0" smtClean="0"/>
              <a:t> con </a:t>
            </a:r>
            <a:r>
              <a:rPr lang="es-ES" sz="4000" dirty="0" err="1" smtClean="0"/>
              <a:t>discapacidade</a:t>
            </a:r>
            <a:r>
              <a:rPr lang="es-ES" sz="4000" dirty="0" smtClean="0"/>
              <a:t> física e orgánica (COCEMFE).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225792"/>
            <a:ext cx="10515600" cy="3950286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Organización non </a:t>
            </a:r>
            <a:r>
              <a:rPr lang="es-ES" dirty="0" err="1" smtClean="0"/>
              <a:t>gobernamental</a:t>
            </a:r>
            <a:r>
              <a:rPr lang="es-ES" dirty="0" smtClean="0"/>
              <a:t> </a:t>
            </a:r>
            <a:r>
              <a:rPr lang="es-ES" dirty="0" err="1" smtClean="0"/>
              <a:t>sen</a:t>
            </a:r>
            <a:r>
              <a:rPr lang="es-ES" dirty="0" smtClean="0"/>
              <a:t> ánimo de lucro.</a:t>
            </a:r>
          </a:p>
          <a:p>
            <a:r>
              <a:rPr lang="es-ES" dirty="0" err="1" smtClean="0"/>
              <a:t>Constituída</a:t>
            </a:r>
            <a:r>
              <a:rPr lang="es-ES" dirty="0" smtClean="0"/>
              <a:t> en 1980.</a:t>
            </a:r>
          </a:p>
          <a:p>
            <a:r>
              <a:rPr lang="es-ES" dirty="0" err="1" smtClean="0"/>
              <a:t>Obxectivo</a:t>
            </a:r>
            <a:r>
              <a:rPr lang="es-ES" dirty="0" smtClean="0"/>
              <a:t>: aglutinar, fortalecer, formar e coordinar os </a:t>
            </a:r>
            <a:r>
              <a:rPr lang="es-ES" dirty="0" err="1" smtClean="0"/>
              <a:t>esforzos</a:t>
            </a:r>
            <a:r>
              <a:rPr lang="es-ES" dirty="0" smtClean="0"/>
              <a:t> e actividades das entidades que </a:t>
            </a:r>
            <a:r>
              <a:rPr lang="es-ES" dirty="0" err="1" smtClean="0"/>
              <a:t>traballan</a:t>
            </a:r>
            <a:r>
              <a:rPr lang="es-ES" dirty="0" smtClean="0"/>
              <a:t> </a:t>
            </a:r>
            <a:r>
              <a:rPr lang="es-ES" dirty="0" err="1" smtClean="0"/>
              <a:t>por,para</a:t>
            </a:r>
            <a:r>
              <a:rPr lang="es-ES" dirty="0" smtClean="0"/>
              <a:t> e con as </a:t>
            </a:r>
            <a:r>
              <a:rPr lang="es-ES" dirty="0" err="1" smtClean="0"/>
              <a:t>persoas</a:t>
            </a:r>
            <a:r>
              <a:rPr lang="es-ES" dirty="0" smtClean="0"/>
              <a:t> con </a:t>
            </a:r>
            <a:r>
              <a:rPr lang="es-ES" dirty="0" err="1" smtClean="0"/>
              <a:t>discapacidade</a:t>
            </a:r>
            <a:r>
              <a:rPr lang="es-ES" dirty="0"/>
              <a:t> </a:t>
            </a:r>
            <a:r>
              <a:rPr lang="es-ES" dirty="0" smtClean="0"/>
              <a:t>física e orgánica.</a:t>
            </a:r>
          </a:p>
          <a:p>
            <a:r>
              <a:rPr lang="es-ES" dirty="0" smtClean="0"/>
              <a:t>Defender os </a:t>
            </a:r>
            <a:r>
              <a:rPr lang="es-ES" dirty="0" err="1" smtClean="0"/>
              <a:t>nosos</a:t>
            </a:r>
            <a:r>
              <a:rPr lang="es-ES" dirty="0" smtClean="0"/>
              <a:t> </a:t>
            </a:r>
            <a:r>
              <a:rPr lang="es-ES" dirty="0" err="1" smtClean="0"/>
              <a:t>dereitos</a:t>
            </a:r>
            <a:r>
              <a:rPr lang="es-ES" dirty="0" smtClean="0"/>
              <a:t> e </a:t>
            </a:r>
            <a:r>
              <a:rPr lang="es-ES" dirty="0" err="1" smtClean="0"/>
              <a:t>mellorar</a:t>
            </a:r>
            <a:r>
              <a:rPr lang="es-ES" dirty="0" smtClean="0"/>
              <a:t> a </a:t>
            </a:r>
            <a:r>
              <a:rPr lang="es-ES" dirty="0" err="1" smtClean="0"/>
              <a:t>nosa</a:t>
            </a:r>
            <a:r>
              <a:rPr lang="es-ES" dirty="0" smtClean="0"/>
              <a:t> </a:t>
            </a:r>
            <a:r>
              <a:rPr lang="es-ES" dirty="0" err="1" smtClean="0"/>
              <a:t>calidade</a:t>
            </a:r>
            <a:r>
              <a:rPr lang="es-ES" dirty="0" smtClean="0"/>
              <a:t> de vida.</a:t>
            </a:r>
          </a:p>
          <a:p>
            <a:r>
              <a:rPr lang="es-ES" dirty="0" smtClean="0"/>
              <a:t>Congrega a </a:t>
            </a:r>
            <a:r>
              <a:rPr lang="es-ES" dirty="0" err="1" smtClean="0"/>
              <a:t>máis</a:t>
            </a:r>
            <a:r>
              <a:rPr lang="es-ES" dirty="0" smtClean="0"/>
              <a:t> de 1.600 organización (</a:t>
            </a:r>
            <a:r>
              <a:rPr lang="es-ES" dirty="0" err="1" smtClean="0"/>
              <a:t>Confederacións</a:t>
            </a:r>
            <a:r>
              <a:rPr lang="es-ES" dirty="0" smtClean="0"/>
              <a:t> Autonómicas, </a:t>
            </a:r>
            <a:r>
              <a:rPr lang="es-ES" dirty="0" err="1" smtClean="0"/>
              <a:t>Entidade</a:t>
            </a:r>
            <a:r>
              <a:rPr lang="es-ES" dirty="0" smtClean="0"/>
              <a:t> </a:t>
            </a:r>
            <a:r>
              <a:rPr lang="es-ES" dirty="0" err="1" smtClean="0"/>
              <a:t>Estatais</a:t>
            </a:r>
            <a:r>
              <a:rPr lang="es-ES" dirty="0" smtClean="0"/>
              <a:t>, </a:t>
            </a:r>
            <a:r>
              <a:rPr lang="es-ES" dirty="0" err="1" smtClean="0"/>
              <a:t>Federacións</a:t>
            </a:r>
            <a:r>
              <a:rPr lang="es-ES" dirty="0" smtClean="0"/>
              <a:t> </a:t>
            </a:r>
            <a:r>
              <a:rPr lang="es-ES" dirty="0" err="1" smtClean="0"/>
              <a:t>Provinciais</a:t>
            </a:r>
            <a:r>
              <a:rPr lang="es-ES" dirty="0"/>
              <a:t> </a:t>
            </a:r>
            <a:r>
              <a:rPr lang="es-ES" dirty="0" smtClean="0"/>
              <a:t>que agrupan asociación </a:t>
            </a:r>
            <a:r>
              <a:rPr lang="es-ES" dirty="0" err="1" smtClean="0"/>
              <a:t>locais</a:t>
            </a:r>
            <a:r>
              <a:rPr lang="es-ES" dirty="0" smtClean="0"/>
              <a:t>).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AD25F45A-9F6D-8940-ABD5-D224DB40D428}" type="slidenum">
              <a:rPr lang="es-ES_tradnl" smtClean="0"/>
              <a:pPr/>
              <a:t>3</a:t>
            </a:fld>
            <a:endParaRPr lang="es-ES_tradn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8" y="62296"/>
            <a:ext cx="2085013" cy="67061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99" y="6106408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199" y="1062377"/>
            <a:ext cx="10515600" cy="1020323"/>
          </a:xfrm>
        </p:spPr>
        <p:txBody>
          <a:bodyPr/>
          <a:lstStyle/>
          <a:p>
            <a:r>
              <a:rPr lang="es-ES" dirty="0" smtClean="0"/>
              <a:t>COCEMFE Plan de Formación: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751115" y="3082834"/>
            <a:ext cx="10515600" cy="262998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ES" dirty="0" smtClean="0"/>
              <a:t> Educación como cambio transformador.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F</a:t>
            </a:r>
            <a:r>
              <a:rPr lang="es-ES" dirty="0" smtClean="0"/>
              <a:t>ormación como </a:t>
            </a:r>
            <a:r>
              <a:rPr lang="es-ES" dirty="0"/>
              <a:t>clave </a:t>
            </a:r>
            <a:r>
              <a:rPr lang="es-ES" dirty="0" err="1" smtClean="0"/>
              <a:t>estratéxica</a:t>
            </a:r>
            <a:r>
              <a:rPr lang="es-E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smtClean="0"/>
              <a:t>Consciencia de que a formación é un dos factores </a:t>
            </a:r>
            <a:r>
              <a:rPr lang="es-ES" dirty="0" err="1" smtClean="0"/>
              <a:t>máis</a:t>
            </a:r>
            <a:r>
              <a:rPr lang="es-ES" dirty="0" smtClean="0"/>
              <a:t> importantes para alcanzar o pleno </a:t>
            </a:r>
            <a:r>
              <a:rPr lang="es-ES" dirty="0" err="1" smtClean="0"/>
              <a:t>desenvolvemento</a:t>
            </a:r>
            <a:r>
              <a:rPr lang="es-ES" dirty="0" smtClean="0"/>
              <a:t> das </a:t>
            </a:r>
            <a:r>
              <a:rPr lang="es-ES" dirty="0" err="1" smtClean="0"/>
              <a:t>persoas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8" y="62296"/>
            <a:ext cx="2085013" cy="67061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99" y="6063016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8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8200" y="840219"/>
            <a:ext cx="10515600" cy="102032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Confederación Galega de </a:t>
            </a:r>
            <a:r>
              <a:rPr lang="es-ES" dirty="0" err="1" smtClean="0"/>
              <a:t>Perosas</a:t>
            </a:r>
            <a:r>
              <a:rPr lang="es-ES" dirty="0" smtClean="0"/>
              <a:t> con </a:t>
            </a:r>
            <a:r>
              <a:rPr lang="es-ES" dirty="0" err="1"/>
              <a:t>D</a:t>
            </a:r>
            <a:r>
              <a:rPr lang="es-ES" dirty="0" err="1" smtClean="0"/>
              <a:t>iscapacidade</a:t>
            </a:r>
            <a:r>
              <a:rPr lang="es-ES" dirty="0" smtClean="0"/>
              <a:t> (COGAMI).</a:t>
            </a:r>
            <a:endParaRPr lang="es-ES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838199" y="2216399"/>
            <a:ext cx="10515600" cy="3880965"/>
          </a:xfrm>
        </p:spPr>
        <p:txBody>
          <a:bodyPr>
            <a:normAutofit fontScale="92500"/>
          </a:bodyPr>
          <a:lstStyle/>
          <a:p>
            <a:r>
              <a:rPr lang="es-ES" dirty="0" err="1" smtClean="0"/>
              <a:t>Entidade</a:t>
            </a:r>
            <a:r>
              <a:rPr lang="es-ES" dirty="0" smtClean="0"/>
              <a:t> </a:t>
            </a:r>
            <a:r>
              <a:rPr lang="es-ES" dirty="0" err="1" smtClean="0"/>
              <a:t>sen</a:t>
            </a:r>
            <a:r>
              <a:rPr lang="es-ES" dirty="0" smtClean="0"/>
              <a:t> ánimo de lucro, declarada de </a:t>
            </a:r>
            <a:r>
              <a:rPr lang="es-ES" dirty="0" err="1" smtClean="0"/>
              <a:t>utilidade</a:t>
            </a:r>
            <a:r>
              <a:rPr lang="es-ES" dirty="0" smtClean="0"/>
              <a:t> pública.</a:t>
            </a:r>
          </a:p>
          <a:p>
            <a:r>
              <a:rPr lang="es-ES" dirty="0" smtClean="0"/>
              <a:t>Formada en 1990 e </a:t>
            </a:r>
            <a:r>
              <a:rPr lang="es-ES" dirty="0" err="1"/>
              <a:t>c</a:t>
            </a:r>
            <a:r>
              <a:rPr lang="es-ES" dirty="0" err="1" smtClean="0"/>
              <a:t>onstituída</a:t>
            </a:r>
            <a:r>
              <a:rPr lang="es-ES" dirty="0" smtClean="0"/>
              <a:t> por </a:t>
            </a:r>
            <a:r>
              <a:rPr lang="es-ES" dirty="0" err="1" smtClean="0"/>
              <a:t>máis</a:t>
            </a:r>
            <a:r>
              <a:rPr lang="es-ES" dirty="0" smtClean="0"/>
              <a:t> de 50 entidades e </a:t>
            </a:r>
            <a:r>
              <a:rPr lang="es-ES" dirty="0" err="1" smtClean="0"/>
              <a:t>delegacións</a:t>
            </a:r>
            <a:r>
              <a:rPr lang="es-ES" dirty="0" smtClean="0"/>
              <a:t> de entidades de </a:t>
            </a:r>
            <a:r>
              <a:rPr lang="es-ES" dirty="0" err="1" smtClean="0"/>
              <a:t>persoas</a:t>
            </a:r>
            <a:r>
              <a:rPr lang="es-ES" dirty="0" smtClean="0"/>
              <a:t> con </a:t>
            </a:r>
            <a:r>
              <a:rPr lang="es-ES" dirty="0" err="1" smtClean="0"/>
              <a:t>discapacidade</a:t>
            </a:r>
            <a:r>
              <a:rPr lang="es-ES" dirty="0" smtClean="0"/>
              <a:t>.</a:t>
            </a:r>
          </a:p>
          <a:p>
            <a:r>
              <a:rPr lang="es-ES" dirty="0" smtClean="0"/>
              <a:t>Misión: conseguir a plena inclusión de </a:t>
            </a:r>
            <a:r>
              <a:rPr lang="es-ES" dirty="0" err="1" smtClean="0"/>
              <a:t>persoas</a:t>
            </a:r>
            <a:r>
              <a:rPr lang="es-ES" dirty="0" smtClean="0"/>
              <a:t> con </a:t>
            </a:r>
            <a:r>
              <a:rPr lang="es-ES" dirty="0" err="1" smtClean="0"/>
              <a:t>discapacidade</a:t>
            </a:r>
            <a:r>
              <a:rPr lang="es-ES" dirty="0" smtClean="0"/>
              <a:t> en todos os ámbitos.</a:t>
            </a:r>
          </a:p>
          <a:p>
            <a:r>
              <a:rPr lang="es-ES" dirty="0" smtClean="0"/>
              <a:t>Defensa e promoción dos </a:t>
            </a:r>
            <a:r>
              <a:rPr lang="es-ES" dirty="0" err="1" smtClean="0"/>
              <a:t>nosos</a:t>
            </a:r>
            <a:r>
              <a:rPr lang="es-ES" dirty="0" smtClean="0"/>
              <a:t> </a:t>
            </a:r>
            <a:r>
              <a:rPr lang="es-ES" dirty="0" err="1" smtClean="0"/>
              <a:t>dereitos</a:t>
            </a:r>
            <a:r>
              <a:rPr lang="es-ES" dirty="0" smtClean="0"/>
              <a:t>, da reivindicación do   cambio social, potenciación do </a:t>
            </a:r>
            <a:r>
              <a:rPr lang="es-ES" dirty="0" err="1" smtClean="0"/>
              <a:t>asociaciónismo</a:t>
            </a:r>
            <a:r>
              <a:rPr lang="es-ES" dirty="0" smtClean="0"/>
              <a:t> e da prestación de </a:t>
            </a:r>
            <a:r>
              <a:rPr lang="es-ES" dirty="0" err="1" smtClean="0"/>
              <a:t>servizo</a:t>
            </a:r>
            <a:r>
              <a:rPr lang="es-ES" dirty="0" smtClean="0"/>
              <a:t>.</a:t>
            </a:r>
          </a:p>
          <a:p>
            <a:r>
              <a:rPr lang="es-ES" dirty="0" smtClean="0"/>
              <a:t>Satisfacer necesidades i </a:t>
            </a:r>
            <a:r>
              <a:rPr lang="es-ES" dirty="0" err="1" smtClean="0"/>
              <a:t>expecatativas</a:t>
            </a:r>
            <a:r>
              <a:rPr lang="es-ES" dirty="0" smtClean="0"/>
              <a:t> e </a:t>
            </a:r>
            <a:r>
              <a:rPr lang="es-ES" dirty="0" err="1" smtClean="0"/>
              <a:t>mellorar</a:t>
            </a:r>
            <a:r>
              <a:rPr lang="es-ES" dirty="0" smtClean="0"/>
              <a:t> a </a:t>
            </a:r>
            <a:r>
              <a:rPr lang="es-ES" dirty="0" err="1" smtClean="0"/>
              <a:t>calidade</a:t>
            </a:r>
            <a:r>
              <a:rPr lang="es-ES" dirty="0" smtClean="0"/>
              <a:t> de vida.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2" y="80719"/>
            <a:ext cx="2084125" cy="66749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01" y="6097364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60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838200" y="1122364"/>
            <a:ext cx="9829800" cy="838784"/>
          </a:xfrm>
        </p:spPr>
        <p:txBody>
          <a:bodyPr anchor="ctr">
            <a:normAutofit/>
          </a:bodyPr>
          <a:lstStyle/>
          <a:p>
            <a:pPr algn="l"/>
            <a:r>
              <a:rPr lang="es-ES" sz="4400" dirty="0" smtClean="0">
                <a:solidFill>
                  <a:srgbClr val="002060"/>
                </a:solidFill>
              </a:rPr>
              <a:t>COGAMI Plan de Formación:</a:t>
            </a:r>
            <a:endParaRPr lang="es-ES" sz="4400" dirty="0">
              <a:solidFill>
                <a:srgbClr val="002060"/>
              </a:solidFill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890337" y="3013166"/>
            <a:ext cx="10411326" cy="3167855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pt-BR" dirty="0" smtClean="0"/>
              <a:t>Adaptado </a:t>
            </a:r>
            <a:r>
              <a:rPr lang="pt-BR" dirty="0"/>
              <a:t>ás </a:t>
            </a:r>
            <a:r>
              <a:rPr lang="pt-BR" dirty="0" err="1"/>
              <a:t>necesidades</a:t>
            </a:r>
            <a:r>
              <a:rPr lang="pt-BR" dirty="0"/>
              <a:t> e </a:t>
            </a:r>
            <a:r>
              <a:rPr lang="pt-BR" dirty="0" smtClean="0"/>
              <a:t>capacidades das </a:t>
            </a:r>
            <a:r>
              <a:rPr lang="pt-BR" dirty="0" err="1" smtClean="0"/>
              <a:t>persoas</a:t>
            </a:r>
            <a:r>
              <a:rPr lang="pt-BR" dirty="0" smtClean="0"/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pt-BR" dirty="0" smtClean="0"/>
              <a:t>Adquirir </a:t>
            </a:r>
            <a:r>
              <a:rPr lang="pt-BR" dirty="0"/>
              <a:t>as </a:t>
            </a:r>
            <a:r>
              <a:rPr lang="pt-BR" dirty="0" err="1"/>
              <a:t>competencias</a:t>
            </a:r>
            <a:r>
              <a:rPr lang="pt-BR" dirty="0"/>
              <a:t> que as </a:t>
            </a:r>
            <a:r>
              <a:rPr lang="pt-BR" dirty="0" err="1"/>
              <a:t>capaciten</a:t>
            </a:r>
            <a:r>
              <a:rPr lang="pt-BR" dirty="0"/>
              <a:t> para o </a:t>
            </a:r>
            <a:r>
              <a:rPr lang="pt-BR" dirty="0" smtClean="0"/>
              <a:t>pleno </a:t>
            </a:r>
            <a:r>
              <a:rPr lang="pt-BR" dirty="0" err="1" smtClean="0"/>
              <a:t>desenvolvemento</a:t>
            </a:r>
            <a:r>
              <a:rPr lang="pt-BR" dirty="0" smtClean="0"/>
              <a:t>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pt-BR" dirty="0" err="1" smtClean="0"/>
              <a:t>Inclusión</a:t>
            </a:r>
            <a:r>
              <a:rPr lang="pt-BR" dirty="0" smtClean="0"/>
              <a:t> social, </a:t>
            </a:r>
            <a:r>
              <a:rPr lang="pt-BR" dirty="0" err="1" smtClean="0"/>
              <a:t>mellora</a:t>
            </a:r>
            <a:r>
              <a:rPr lang="pt-BR" dirty="0" smtClean="0"/>
              <a:t> de oportunidades coa respectiva </a:t>
            </a:r>
            <a:r>
              <a:rPr lang="pt-BR" dirty="0" err="1" smtClean="0"/>
              <a:t>mellora</a:t>
            </a:r>
            <a:r>
              <a:rPr lang="pt-BR" dirty="0" smtClean="0"/>
              <a:t> de </a:t>
            </a:r>
            <a:r>
              <a:rPr lang="pt-BR" dirty="0" err="1" smtClean="0"/>
              <a:t>calidade</a:t>
            </a:r>
            <a:r>
              <a:rPr lang="pt-BR" dirty="0" smtClean="0"/>
              <a:t> de vida.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pt-BR" dirty="0" smtClean="0"/>
              <a:t>A Educación como parte clave</a:t>
            </a:r>
            <a:r>
              <a:rPr lang="pt-BR" dirty="0"/>
              <a:t> </a:t>
            </a:r>
            <a:r>
              <a:rPr lang="pt-BR" dirty="0" smtClean="0"/>
              <a:t>de </a:t>
            </a:r>
            <a:r>
              <a:rPr lang="pt-BR" dirty="0" err="1" smtClean="0"/>
              <a:t>transformación</a:t>
            </a:r>
            <a:r>
              <a:rPr lang="pt-BR" dirty="0" smtClean="0"/>
              <a:t> social e </a:t>
            </a:r>
            <a:r>
              <a:rPr lang="pt-BR" dirty="0" err="1" smtClean="0"/>
              <a:t>persoal</a:t>
            </a:r>
            <a:r>
              <a:rPr lang="pt-BR" dirty="0" smtClean="0"/>
              <a:t>.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6</a:t>
            </a:fld>
            <a:endParaRPr lang="es-ES_tradn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2" y="80719"/>
            <a:ext cx="2084125" cy="667493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89" y="6054746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62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838201" y="748212"/>
            <a:ext cx="9829800" cy="57721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s-ES" sz="4400" dirty="0" smtClean="0"/>
              <a:t>INCLUYE+D</a:t>
            </a:r>
            <a:endParaRPr lang="es-ES" sz="4400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890337" y="1417547"/>
            <a:ext cx="10411326" cy="462620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 smtClean="0"/>
              <a:t>Financiado polo: </a:t>
            </a:r>
            <a:r>
              <a:rPr lang="es-ES" b="1" dirty="0" smtClean="0"/>
              <a:t>MINISTERIO DE SANIDADE, SERVICIOS SOCIALES E IGUALDADE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b="1" dirty="0" err="1" smtClean="0"/>
              <a:t>Obxectivo</a:t>
            </a:r>
            <a:r>
              <a:rPr lang="es-ES" b="1" dirty="0" smtClean="0"/>
              <a:t>:</a:t>
            </a:r>
            <a:r>
              <a:rPr lang="es-ES" dirty="0" smtClean="0"/>
              <a:t> 	promover </a:t>
            </a:r>
            <a:r>
              <a:rPr lang="es-ES" dirty="0" err="1" smtClean="0"/>
              <a:t>accións</a:t>
            </a:r>
            <a:r>
              <a:rPr lang="es-ES" dirty="0" smtClean="0"/>
              <a:t> e </a:t>
            </a:r>
            <a:r>
              <a:rPr lang="es-ES" dirty="0" err="1" smtClean="0"/>
              <a:t>apoios</a:t>
            </a:r>
            <a:r>
              <a:rPr lang="es-ES" dirty="0" smtClean="0"/>
              <a:t> destinados a favorecer a autonomía 			</a:t>
            </a:r>
            <a:r>
              <a:rPr lang="es-ES" dirty="0" err="1" smtClean="0"/>
              <a:t>persoal</a:t>
            </a:r>
            <a:r>
              <a:rPr lang="es-ES" dirty="0" smtClean="0"/>
              <a:t> do alumnado con NEE derivadas </a:t>
            </a:r>
            <a:r>
              <a:rPr lang="es-ES" dirty="0" err="1" smtClean="0"/>
              <a:t>dunha</a:t>
            </a:r>
            <a:r>
              <a:rPr lang="es-ES" dirty="0" smtClean="0"/>
              <a:t> </a:t>
            </a:r>
            <a:r>
              <a:rPr lang="es-ES" dirty="0" err="1" smtClean="0"/>
              <a:t>discapacidade</a:t>
            </a:r>
            <a:r>
              <a:rPr lang="es-ES" dirty="0" smtClean="0"/>
              <a:t>.</a:t>
            </a:r>
            <a:endParaRPr lang="es-E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b="1" dirty="0" err="1" smtClean="0"/>
              <a:t>Accións</a:t>
            </a:r>
            <a:r>
              <a:rPr lang="es-ES" b="1" dirty="0" smtClean="0"/>
              <a:t> a desenvolver: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 smtClean="0"/>
              <a:t>Formación do profesorado no uso de </a:t>
            </a:r>
            <a:r>
              <a:rPr lang="es-ES" dirty="0" err="1" smtClean="0"/>
              <a:t>ferramentas</a:t>
            </a:r>
            <a:r>
              <a:rPr lang="es-ES" dirty="0" smtClean="0"/>
              <a:t> </a:t>
            </a:r>
            <a:r>
              <a:rPr lang="es-ES" dirty="0" err="1" smtClean="0"/>
              <a:t>dixitais</a:t>
            </a:r>
            <a:r>
              <a:rPr lang="es-ES" dirty="0" smtClean="0"/>
              <a:t> para atender as necesidades educativas do alumnado con </a:t>
            </a:r>
            <a:r>
              <a:rPr lang="es-ES" dirty="0" err="1" smtClean="0"/>
              <a:t>discapacidade</a:t>
            </a:r>
            <a:r>
              <a:rPr lang="es-ES" dirty="0" smtClean="0"/>
              <a:t>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 err="1" smtClean="0"/>
              <a:t>Apoio</a:t>
            </a:r>
            <a:r>
              <a:rPr lang="es-ES" dirty="0" smtClean="0"/>
              <a:t> e </a:t>
            </a:r>
            <a:r>
              <a:rPr lang="es-ES" dirty="0" err="1" smtClean="0"/>
              <a:t>xestión</a:t>
            </a:r>
            <a:r>
              <a:rPr lang="es-ES" dirty="0" smtClean="0"/>
              <a:t> de préstamo na busca de recursos </a:t>
            </a:r>
            <a:r>
              <a:rPr lang="es-ES" dirty="0" err="1" smtClean="0"/>
              <a:t>tecnolóxicos</a:t>
            </a:r>
            <a:r>
              <a:rPr lang="es-ES" dirty="0" smtClean="0"/>
              <a:t> adecuados as necesidades do alumnado para </a:t>
            </a:r>
            <a:r>
              <a:rPr lang="es-ES" dirty="0" err="1" smtClean="0"/>
              <a:t>mellorar</a:t>
            </a:r>
            <a:r>
              <a:rPr lang="es-ES" dirty="0" smtClean="0"/>
              <a:t> os procesos de </a:t>
            </a:r>
            <a:r>
              <a:rPr lang="es-ES" dirty="0" err="1" smtClean="0"/>
              <a:t>aprendizaxe</a:t>
            </a:r>
            <a:endParaRPr lang="es-ES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 smtClean="0"/>
              <a:t>Proporcionar información, formación e sensibilización </a:t>
            </a:r>
            <a:r>
              <a:rPr lang="es-ES" dirty="0" err="1" smtClean="0"/>
              <a:t>ao</a:t>
            </a:r>
            <a:r>
              <a:rPr lang="es-ES" dirty="0" smtClean="0"/>
              <a:t> profesorado e </a:t>
            </a:r>
            <a:r>
              <a:rPr lang="es-ES" dirty="0" err="1" smtClean="0"/>
              <a:t>ao</a:t>
            </a:r>
            <a:r>
              <a:rPr lang="es-ES" dirty="0" smtClean="0"/>
              <a:t> alumnado mediante actividades planificadas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b="1" dirty="0" smtClean="0"/>
              <a:t>Historia:</a:t>
            </a:r>
            <a:r>
              <a:rPr lang="es-ES" dirty="0" smtClean="0"/>
              <a:t> 	2016.  </a:t>
            </a:r>
            <a:r>
              <a:rPr lang="es-ES" dirty="0" err="1" smtClean="0"/>
              <a:t>Febreiro</a:t>
            </a:r>
            <a:r>
              <a:rPr lang="es-ES" dirty="0" smtClean="0"/>
              <a:t>: iniciase o </a:t>
            </a:r>
            <a:r>
              <a:rPr lang="es-ES" dirty="0" err="1" smtClean="0"/>
              <a:t>Proxecto</a:t>
            </a:r>
            <a:r>
              <a:rPr lang="es-ES" dirty="0" smtClean="0"/>
              <a:t> </a:t>
            </a:r>
            <a:r>
              <a:rPr lang="es-ES" dirty="0" err="1" smtClean="0"/>
              <a:t>Incluye+D</a:t>
            </a:r>
            <a:endParaRPr lang="es-ES" dirty="0" smtClean="0"/>
          </a:p>
          <a:p>
            <a:pPr algn="l"/>
            <a:r>
              <a:rPr lang="es-ES" dirty="0"/>
              <a:t>	</a:t>
            </a:r>
            <a:r>
              <a:rPr lang="es-ES" dirty="0" smtClean="0"/>
              <a:t>		Abril:   Convenio firmado coa CONSELLERÍA DE CULTURA,   				EDUCACIÓN E ORDENACIÓN UNIVERSITARIA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DC53-E631-334C-B61F-B614411BB30C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Nombre de sección</a:t>
            </a:r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7</a:t>
            </a:fld>
            <a:endParaRPr lang="es-ES_tradn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2" y="80719"/>
            <a:ext cx="2084125" cy="66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01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838201" y="2105525"/>
            <a:ext cx="10411326" cy="4042611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b="1" u="sng" dirty="0" smtClean="0"/>
              <a:t>No ano 2017</a:t>
            </a:r>
            <a:r>
              <a:rPr lang="es-ES" b="1" dirty="0" smtClean="0"/>
              <a:t>:</a:t>
            </a:r>
            <a:endParaRPr lang="es-ES" b="1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sz="2800" b="1" dirty="0"/>
              <a:t>53</a:t>
            </a:r>
            <a:r>
              <a:rPr lang="es-ES" dirty="0"/>
              <a:t> Centros educativos + </a:t>
            </a:r>
            <a:r>
              <a:rPr lang="es-ES" sz="2800" b="1" dirty="0"/>
              <a:t>17</a:t>
            </a:r>
            <a:r>
              <a:rPr lang="es-ES" dirty="0"/>
              <a:t> Entidades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sz="2800" b="1" dirty="0"/>
              <a:t>171</a:t>
            </a:r>
            <a:r>
              <a:rPr lang="es-ES" dirty="0"/>
              <a:t> alumnos/as con </a:t>
            </a:r>
            <a:r>
              <a:rPr lang="es-ES" dirty="0" err="1"/>
              <a:t>discapacidade</a:t>
            </a:r>
            <a:endParaRPr lang="es-E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 err="1"/>
              <a:t>Asesoramento</a:t>
            </a:r>
            <a:r>
              <a:rPr lang="es-ES" dirty="0"/>
              <a:t> a </a:t>
            </a:r>
            <a:r>
              <a:rPr lang="es-ES" dirty="0" err="1"/>
              <a:t>nais</a:t>
            </a:r>
            <a:r>
              <a:rPr lang="es-ES" dirty="0"/>
              <a:t> e país e </a:t>
            </a:r>
            <a:r>
              <a:rPr lang="es-ES" dirty="0" err="1"/>
              <a:t>ao</a:t>
            </a:r>
            <a:r>
              <a:rPr lang="es-ES" dirty="0"/>
              <a:t> </a:t>
            </a:r>
            <a:r>
              <a:rPr lang="es-ES" dirty="0" smtClean="0"/>
              <a:t>profesorado en </a:t>
            </a:r>
            <a:r>
              <a:rPr lang="es-ES" dirty="0" err="1" smtClean="0"/>
              <a:t>xeral</a:t>
            </a:r>
            <a:endParaRPr lang="es-E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/>
              <a:t>Talleres de sensibilización en </a:t>
            </a:r>
            <a:r>
              <a:rPr lang="es-ES" sz="2800" b="1" dirty="0"/>
              <a:t>22</a:t>
            </a:r>
            <a:r>
              <a:rPr lang="es-ES" dirty="0"/>
              <a:t> centros educativos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b="1" u="sng" dirty="0" smtClean="0"/>
              <a:t>Datos 2018</a:t>
            </a:r>
            <a:r>
              <a:rPr lang="es-ES" dirty="0" smtClean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 smtClean="0"/>
              <a:t>Contacto con </a:t>
            </a:r>
            <a:r>
              <a:rPr lang="es-ES" sz="2800" b="1" dirty="0" smtClean="0"/>
              <a:t>44</a:t>
            </a:r>
            <a:r>
              <a:rPr lang="es-ES" dirty="0" smtClean="0"/>
              <a:t> centros educativos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sz="2800" b="1" dirty="0" smtClean="0"/>
              <a:t>12</a:t>
            </a:r>
            <a:r>
              <a:rPr lang="es-ES" dirty="0" smtClean="0"/>
              <a:t> acuerdos de colaboración firmados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sz="2800" b="1" dirty="0" smtClean="0"/>
              <a:t>78</a:t>
            </a:r>
            <a:r>
              <a:rPr lang="es-ES" dirty="0" smtClean="0"/>
              <a:t> docentes participaron en acción formativas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ES" dirty="0" err="1" smtClean="0"/>
              <a:t>Impartíronse</a:t>
            </a:r>
            <a:r>
              <a:rPr lang="es-ES" dirty="0" smtClean="0"/>
              <a:t> </a:t>
            </a:r>
            <a:r>
              <a:rPr lang="es-ES" sz="2800" b="1" dirty="0" smtClean="0"/>
              <a:t>42</a:t>
            </a:r>
            <a:r>
              <a:rPr lang="es-ES" dirty="0" smtClean="0"/>
              <a:t> charlas de sensibilización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DC53-E631-334C-B61F-B614411BB30C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Nombre de sección</a:t>
            </a:r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7" name="Título 7"/>
          <p:cNvSpPr>
            <a:spLocks noGrp="1"/>
          </p:cNvSpPr>
          <p:nvPr>
            <p:ph type="ctrTitle"/>
          </p:nvPr>
        </p:nvSpPr>
        <p:spPr>
          <a:xfrm>
            <a:off x="838200" y="1122364"/>
            <a:ext cx="9829800" cy="838784"/>
          </a:xfrm>
        </p:spPr>
        <p:txBody>
          <a:bodyPr anchor="ctr">
            <a:normAutofit/>
          </a:bodyPr>
          <a:lstStyle/>
          <a:p>
            <a:pPr algn="l"/>
            <a:r>
              <a:rPr lang="es-ES" sz="4400" dirty="0" err="1" smtClean="0">
                <a:solidFill>
                  <a:srgbClr val="002060"/>
                </a:solidFill>
              </a:rPr>
              <a:t>Algúns</a:t>
            </a:r>
            <a:r>
              <a:rPr lang="es-ES" sz="4400" dirty="0" smtClean="0">
                <a:solidFill>
                  <a:srgbClr val="002060"/>
                </a:solidFill>
              </a:rPr>
              <a:t> datos significativos:</a:t>
            </a:r>
            <a:endParaRPr lang="es-ES" sz="4400" dirty="0">
              <a:solidFill>
                <a:srgbClr val="002060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38" y="185222"/>
            <a:ext cx="2084125" cy="66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3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081348" y="1959404"/>
            <a:ext cx="6703423" cy="125403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DC53-E631-334C-B61F-B614411BB30C}" type="datetime1">
              <a:rPr lang="es-ES" smtClean="0"/>
              <a:t>14/09/2018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Nombre de sección</a:t>
            </a:r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5F45A-9F6D-8940-ABD5-D224DB40D428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7" name="Título 7"/>
          <p:cNvSpPr>
            <a:spLocks noGrp="1"/>
          </p:cNvSpPr>
          <p:nvPr>
            <p:ph type="ctrTitle"/>
          </p:nvPr>
        </p:nvSpPr>
        <p:spPr>
          <a:xfrm>
            <a:off x="3338647" y="2167029"/>
            <a:ext cx="4188824" cy="838784"/>
          </a:xfrm>
        </p:spPr>
        <p:txBody>
          <a:bodyPr anchor="ctr">
            <a:normAutofit/>
          </a:bodyPr>
          <a:lstStyle/>
          <a:p>
            <a:pPr algn="l"/>
            <a:r>
              <a:rPr lang="es-ES" sz="4400" dirty="0" smtClean="0">
                <a:solidFill>
                  <a:srgbClr val="002060"/>
                </a:solidFill>
              </a:rPr>
              <a:t>www.menti.com</a:t>
            </a:r>
            <a:endParaRPr lang="es-ES" sz="4400" dirty="0">
              <a:solidFill>
                <a:srgbClr val="002060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29" y="193930"/>
            <a:ext cx="2084125" cy="66749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2" y="6020819"/>
            <a:ext cx="1606729" cy="6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16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r 2">
      <a:dk1>
        <a:srgbClr val="FEFFFF"/>
      </a:dk1>
      <a:lt1>
        <a:srgbClr val="515151"/>
      </a:lt1>
      <a:dk2>
        <a:srgbClr val="919191"/>
      </a:dk2>
      <a:lt2>
        <a:srgbClr val="CACACA"/>
      </a:lt2>
      <a:accent1>
        <a:srgbClr val="003B69"/>
      </a:accent1>
      <a:accent2>
        <a:srgbClr val="7586A7"/>
      </a:accent2>
      <a:accent3>
        <a:srgbClr val="DE7900"/>
      </a:accent3>
      <a:accent4>
        <a:srgbClr val="00A499"/>
      </a:accent4>
      <a:accent5>
        <a:srgbClr val="FFFFFF"/>
      </a:accent5>
      <a:accent6>
        <a:srgbClr val="FFFFFF"/>
      </a:accent6>
      <a:hlink>
        <a:srgbClr val="0432FF"/>
      </a:hlink>
      <a:folHlink>
        <a:srgbClr val="00FCFF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516</Words>
  <Application>Microsoft Office PowerPoint</Application>
  <PresentationFormat>Panorámica</PresentationFormat>
  <Paragraphs>100</Paragraphs>
  <Slides>13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Arial</vt:lpstr>
      <vt:lpstr>Calibri</vt:lpstr>
      <vt:lpstr>Franklin Gothic Book</vt:lpstr>
      <vt:lpstr>Franklin Gothic Demi</vt:lpstr>
      <vt:lpstr>Franklin Gothic Medium</vt:lpstr>
      <vt:lpstr>Times New Roman</vt:lpstr>
      <vt:lpstr>Wingdings</vt:lpstr>
      <vt:lpstr>Tema de Office</vt:lpstr>
      <vt:lpstr>Promoción da educación inclusiva e de soporte á atención ao alumnado con necesidades específicas por motivos de discapacidade.</vt:lpstr>
      <vt:lpstr>A PRESENTACIÓN DE HOXE…</vt:lpstr>
      <vt:lpstr>Confederación Española de persoas con discapacidade física e orgánica (COCEMFE).</vt:lpstr>
      <vt:lpstr>COCEMFE Plan de Formación:</vt:lpstr>
      <vt:lpstr>Confederación Galega de Perosas con Discapacidade (COGAMI).</vt:lpstr>
      <vt:lpstr>COGAMI Plan de Formación:</vt:lpstr>
      <vt:lpstr>INCLUYE+D</vt:lpstr>
      <vt:lpstr>Algúns datos significativos:</vt:lpstr>
      <vt:lpstr>www.menti.com</vt:lpstr>
      <vt:lpstr>CONCEPTUALIZACIÓN ACTUAL DA DISCAPACIDADE</vt:lpstr>
      <vt:lpstr>EDUCACIÓN INCLUSIVA:</vt:lpstr>
      <vt:lpstr>MOITAS GRAZAS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eloy segura</dc:creator>
  <cp:lastModifiedBy>Francisco Abuín Landabaso</cp:lastModifiedBy>
  <cp:revision>43</cp:revision>
  <dcterms:created xsi:type="dcterms:W3CDTF">2017-06-14T22:53:38Z</dcterms:created>
  <dcterms:modified xsi:type="dcterms:W3CDTF">2018-09-14T11:52:17Z</dcterms:modified>
</cp:coreProperties>
</file>