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tags/tag30.xml" ContentType="application/vnd.openxmlformats-officedocument.presentationml.tag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drawings/drawing3.xml" ContentType="application/vnd.openxmlformats-officedocument.drawingml.chartshapes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charts/chart10.xml" ContentType="application/vnd.openxmlformats-officedocument.drawingml.chart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5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9.xml" ContentType="application/vnd.openxmlformats-officedocument.presentationml.tags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heme/themeOverride8.xml" ContentType="application/vnd.openxmlformats-officedocument.themeOverr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78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tags/tag34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53.xml" ContentType="application/vnd.openxmlformats-officedocument.presentationml.notesSlide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tags/tag31.xml" ContentType="application/vnd.openxmlformats-officedocument.presentationml.tags+xml"/>
  <Override PartName="/ppt/diagrams/data3.xml" ContentType="application/vnd.openxmlformats-officedocument.drawingml.diagramData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theme/themeOverride7.xml" ContentType="application/vnd.openxmlformats-officedocument.themeOverride+xml"/>
  <Override PartName="/ppt/notesSlides/notesSlide69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4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61.xml" ContentType="application/vnd.openxmlformats-officedocument.presentationml.notesSlide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tags/tag19.xml" ContentType="application/vnd.openxmlformats-officedocument.presentationml.tags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ags/tag33.xml" ContentType="application/vnd.openxmlformats-officedocument.presentationml.tags+xml"/>
  <Override PartName="/ppt/slides/slide117.xml" ContentType="application/vnd.openxmlformats-officedocument.presentationml.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theme/themeOverride9.xml" ContentType="application/vnd.openxmlformats-officedocument.themeOverr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21" r:id="rId3"/>
    <p:sldMasterId id="2147483726" r:id="rId4"/>
    <p:sldMasterId id="2147483754" r:id="rId5"/>
    <p:sldMasterId id="2147483769" r:id="rId6"/>
    <p:sldMasterId id="2147483784" r:id="rId7"/>
  </p:sldMasterIdLst>
  <p:notesMasterIdLst>
    <p:notesMasterId r:id="rId133"/>
  </p:notesMasterIdLst>
  <p:sldIdLst>
    <p:sldId id="808" r:id="rId8"/>
    <p:sldId id="888" r:id="rId9"/>
    <p:sldId id="866" r:id="rId10"/>
    <p:sldId id="867" r:id="rId11"/>
    <p:sldId id="868" r:id="rId12"/>
    <p:sldId id="869" r:id="rId13"/>
    <p:sldId id="870" r:id="rId14"/>
    <p:sldId id="889" r:id="rId15"/>
    <p:sldId id="890" r:id="rId16"/>
    <p:sldId id="891" r:id="rId17"/>
    <p:sldId id="892" r:id="rId18"/>
    <p:sldId id="893" r:id="rId19"/>
    <p:sldId id="894" r:id="rId20"/>
    <p:sldId id="895" r:id="rId21"/>
    <p:sldId id="896" r:id="rId22"/>
    <p:sldId id="897" r:id="rId23"/>
    <p:sldId id="898" r:id="rId24"/>
    <p:sldId id="899" r:id="rId25"/>
    <p:sldId id="900" r:id="rId26"/>
    <p:sldId id="901" r:id="rId27"/>
    <p:sldId id="902" r:id="rId28"/>
    <p:sldId id="903" r:id="rId29"/>
    <p:sldId id="878" r:id="rId30"/>
    <p:sldId id="879" r:id="rId31"/>
    <p:sldId id="887" r:id="rId32"/>
    <p:sldId id="881" r:id="rId33"/>
    <p:sldId id="882" r:id="rId34"/>
    <p:sldId id="883" r:id="rId35"/>
    <p:sldId id="884" r:id="rId36"/>
    <p:sldId id="885" r:id="rId37"/>
    <p:sldId id="886" r:id="rId38"/>
    <p:sldId id="678" r:id="rId39"/>
    <p:sldId id="823" r:id="rId40"/>
    <p:sldId id="729" r:id="rId41"/>
    <p:sldId id="685" r:id="rId42"/>
    <p:sldId id="730" r:id="rId43"/>
    <p:sldId id="826" r:id="rId44"/>
    <p:sldId id="680" r:id="rId45"/>
    <p:sldId id="683" r:id="rId46"/>
    <p:sldId id="705" r:id="rId47"/>
    <p:sldId id="724" r:id="rId48"/>
    <p:sldId id="834" r:id="rId49"/>
    <p:sldId id="684" r:id="rId50"/>
    <p:sldId id="682" r:id="rId51"/>
    <p:sldId id="719" r:id="rId52"/>
    <p:sldId id="704" r:id="rId53"/>
    <p:sldId id="720" r:id="rId54"/>
    <p:sldId id="832" r:id="rId55"/>
    <p:sldId id="699" r:id="rId56"/>
    <p:sldId id="904" r:id="rId57"/>
    <p:sldId id="908" r:id="rId58"/>
    <p:sldId id="905" r:id="rId59"/>
    <p:sldId id="906" r:id="rId60"/>
    <p:sldId id="907" r:id="rId61"/>
    <p:sldId id="693" r:id="rId62"/>
    <p:sldId id="692" r:id="rId63"/>
    <p:sldId id="835" r:id="rId64"/>
    <p:sldId id="836" r:id="rId65"/>
    <p:sldId id="837" r:id="rId66"/>
    <p:sldId id="838" r:id="rId67"/>
    <p:sldId id="839" r:id="rId68"/>
    <p:sldId id="840" r:id="rId69"/>
    <p:sldId id="841" r:id="rId70"/>
    <p:sldId id="842" r:id="rId71"/>
    <p:sldId id="843" r:id="rId72"/>
    <p:sldId id="849" r:id="rId73"/>
    <p:sldId id="844" r:id="rId74"/>
    <p:sldId id="845" r:id="rId75"/>
    <p:sldId id="571" r:id="rId76"/>
    <p:sldId id="558" r:id="rId77"/>
    <p:sldId id="669" r:id="rId78"/>
    <p:sldId id="848" r:id="rId79"/>
    <p:sldId id="732" r:id="rId80"/>
    <p:sldId id="794" r:id="rId81"/>
    <p:sldId id="797" r:id="rId82"/>
    <p:sldId id="798" r:id="rId83"/>
    <p:sldId id="799" r:id="rId84"/>
    <p:sldId id="802" r:id="rId85"/>
    <p:sldId id="694" r:id="rId86"/>
    <p:sldId id="695" r:id="rId87"/>
    <p:sldId id="696" r:id="rId88"/>
    <p:sldId id="777" r:id="rId89"/>
    <p:sldId id="778" r:id="rId90"/>
    <p:sldId id="779" r:id="rId91"/>
    <p:sldId id="780" r:id="rId92"/>
    <p:sldId id="781" r:id="rId93"/>
    <p:sldId id="782" r:id="rId94"/>
    <p:sldId id="783" r:id="rId95"/>
    <p:sldId id="784" r:id="rId96"/>
    <p:sldId id="785" r:id="rId97"/>
    <p:sldId id="786" r:id="rId98"/>
    <p:sldId id="787" r:id="rId99"/>
    <p:sldId id="788" r:id="rId100"/>
    <p:sldId id="789" r:id="rId101"/>
    <p:sldId id="790" r:id="rId102"/>
    <p:sldId id="791" r:id="rId103"/>
    <p:sldId id="792" r:id="rId104"/>
    <p:sldId id="793" r:id="rId105"/>
    <p:sldId id="803" r:id="rId106"/>
    <p:sldId id="850" r:id="rId107"/>
    <p:sldId id="851" r:id="rId108"/>
    <p:sldId id="852" r:id="rId109"/>
    <p:sldId id="853" r:id="rId110"/>
    <p:sldId id="854" r:id="rId111"/>
    <p:sldId id="855" r:id="rId112"/>
    <p:sldId id="856" r:id="rId113"/>
    <p:sldId id="857" r:id="rId114"/>
    <p:sldId id="858" r:id="rId115"/>
    <p:sldId id="859" r:id="rId116"/>
    <p:sldId id="860" r:id="rId117"/>
    <p:sldId id="864" r:id="rId118"/>
    <p:sldId id="861" r:id="rId119"/>
    <p:sldId id="862" r:id="rId120"/>
    <p:sldId id="731" r:id="rId121"/>
    <p:sldId id="748" r:id="rId122"/>
    <p:sldId id="750" r:id="rId123"/>
    <p:sldId id="749" r:id="rId124"/>
    <p:sldId id="751" r:id="rId125"/>
    <p:sldId id="752" r:id="rId126"/>
    <p:sldId id="753" r:id="rId127"/>
    <p:sldId id="756" r:id="rId128"/>
    <p:sldId id="754" r:id="rId129"/>
    <p:sldId id="909" r:id="rId130"/>
    <p:sldId id="910" r:id="rId131"/>
    <p:sldId id="863" r:id="rId132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680023"/>
    <a:srgbClr val="336600"/>
    <a:srgbClr val="FFCC99"/>
    <a:srgbClr val="993300"/>
    <a:srgbClr val="FF9933"/>
    <a:srgbClr val="006600"/>
    <a:srgbClr val="0000FF"/>
    <a:srgbClr val="666699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70" autoAdjust="0"/>
    <p:restoredTop sz="96115" autoAdjust="0"/>
  </p:normalViewPr>
  <p:slideViewPr>
    <p:cSldViewPr>
      <p:cViewPr>
        <p:scale>
          <a:sx n="75" d="100"/>
          <a:sy n="75" d="100"/>
        </p:scale>
        <p:origin x="-175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slide" Target="slides/slide119.xml"/><Relationship Id="rId13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0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Hoja_de_c_lculo_de_Microsoft_Office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6716016464562978E-2"/>
          <c:y val="0.25657805280855278"/>
          <c:w val="0.7394816213836326"/>
          <c:h val="0.50744771409389644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3 o más bebidas alcohólicas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0.0%</c:formatCode>
                <c:ptCount val="1"/>
                <c:pt idx="0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Borracheras</c:v>
                </c:pt>
              </c:strCache>
            </c:strRef>
          </c:tx>
          <c:dLbls>
            <c:dLbl>
              <c:idx val="0"/>
              <c:layout>
                <c:manualLayout>
                  <c:x val="1.0233773750790379E-2"/>
                  <c:y val="-1.3491081014472675E-2"/>
                </c:manualLayout>
              </c:layout>
              <c:showVal val="1"/>
            </c:dLbl>
            <c:dLbl>
              <c:idx val="1"/>
              <c:layout>
                <c:manualLayout>
                  <c:x val="6.7499358781808886E-3"/>
                  <c:y val="-3.5409661463553435E-7"/>
                </c:manualLayout>
              </c:layout>
              <c:showVal val="1"/>
            </c:dLbl>
            <c:dLbl>
              <c:idx val="2"/>
              <c:layout>
                <c:manualLayout>
                  <c:x val="2.155624683677123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0.0%</c:formatCode>
                <c:ptCount val="1"/>
                <c:pt idx="0">
                  <c:v>0.16500000000000004</c:v>
                </c:pt>
              </c:numCache>
            </c:numRef>
          </c:val>
        </c:ser>
        <c:dLbls/>
        <c:axId val="142769536"/>
        <c:axId val="143176832"/>
      </c:barChart>
      <c:catAx>
        <c:axId val="142769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43176832"/>
        <c:crosses val="autoZero"/>
        <c:auto val="1"/>
        <c:lblAlgn val="ctr"/>
        <c:lblOffset val="100"/>
      </c:catAx>
      <c:valAx>
        <c:axId val="143176832"/>
        <c:scaling>
          <c:orientation val="minMax"/>
          <c:max val="0.30000000000000032"/>
        </c:scaling>
        <c:axPos val="l"/>
        <c:majorGridlines>
          <c:spPr>
            <a:ln>
              <a:noFill/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4276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153977404431081"/>
          <c:y val="8.0274410712414063E-2"/>
          <c:w val="0.46091377974745729"/>
          <c:h val="0.17838820886601306"/>
        </c:manualLayout>
      </c:layout>
      <c:overlay val="1"/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735695165444461"/>
          <c:y val="3.3449348539817556E-2"/>
          <c:w val="0.66023436483365849"/>
          <c:h val="0.85986877894793257"/>
        </c:manualLayout>
      </c:layout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dLbls>
            <c:showVal val="1"/>
          </c:dLbls>
          <c:cat>
            <c:strRef>
              <c:f>Hoja1!$A$2:$A$12</c:f>
              <c:strCache>
                <c:ptCount val="11"/>
                <c:pt idx="0">
                  <c:v>Sentirte relajado/a</c:v>
                </c:pt>
                <c:pt idx="1">
                  <c:v>Problemas con la policía</c:v>
                </c:pt>
                <c:pt idx="2">
                  <c:v>Perjudicar tu salud</c:v>
                </c:pt>
                <c:pt idx="3">
                  <c:v>Estar feliz</c:v>
                </c:pt>
                <c:pt idx="4">
                  <c:v>Olvidar tus problemas</c:v>
                </c:pt>
                <c:pt idx="5">
                  <c:v>No ser capaz de parar de beber</c:v>
                </c:pt>
                <c:pt idx="6">
                  <c:v>Tener resaca</c:v>
                </c:pt>
                <c:pt idx="7">
                  <c:v>Ligar más</c:v>
                </c:pt>
                <c:pt idx="8">
                  <c:v>Hacer algo de lo que te puedas arrepentir</c:v>
                </c:pt>
                <c:pt idx="9">
                  <c:v>Divertirte mucho</c:v>
                </c:pt>
                <c:pt idx="10">
                  <c:v>Encontrarte mal</c:v>
                </c:pt>
              </c:strCache>
            </c:strRef>
          </c:cat>
          <c:val>
            <c:numRef>
              <c:f>Hoja1!$B$2:$B$12</c:f>
              <c:numCache>
                <c:formatCode>0.00</c:formatCode>
                <c:ptCount val="11"/>
                <c:pt idx="0">
                  <c:v>1.6500000000000001</c:v>
                </c:pt>
                <c:pt idx="1">
                  <c:v>1.9500000000000022</c:v>
                </c:pt>
                <c:pt idx="2">
                  <c:v>2.9</c:v>
                </c:pt>
                <c:pt idx="3">
                  <c:v>1.8900000000000001</c:v>
                </c:pt>
                <c:pt idx="4">
                  <c:v>2.06</c:v>
                </c:pt>
                <c:pt idx="5">
                  <c:v>1.86</c:v>
                </c:pt>
                <c:pt idx="6">
                  <c:v>2.72</c:v>
                </c:pt>
                <c:pt idx="7">
                  <c:v>2.12</c:v>
                </c:pt>
                <c:pt idx="8">
                  <c:v>2.56</c:v>
                </c:pt>
                <c:pt idx="9">
                  <c:v>2.1</c:v>
                </c:pt>
                <c:pt idx="10">
                  <c:v>2.66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Si</c:v>
                </c:pt>
              </c:strCache>
            </c:strRef>
          </c:tx>
          <c:dLbls>
            <c:showVal val="1"/>
          </c:dLbls>
          <c:cat>
            <c:strRef>
              <c:f>Hoja1!$A$2:$A$12</c:f>
              <c:strCache>
                <c:ptCount val="11"/>
                <c:pt idx="0">
                  <c:v>Sentirte relajado/a</c:v>
                </c:pt>
                <c:pt idx="1">
                  <c:v>Problemas con la policía</c:v>
                </c:pt>
                <c:pt idx="2">
                  <c:v>Perjudicar tu salud</c:v>
                </c:pt>
                <c:pt idx="3">
                  <c:v>Estar feliz</c:v>
                </c:pt>
                <c:pt idx="4">
                  <c:v>Olvidar tus problemas</c:v>
                </c:pt>
                <c:pt idx="5">
                  <c:v>No ser capaz de parar de beber</c:v>
                </c:pt>
                <c:pt idx="6">
                  <c:v>Tener resaca</c:v>
                </c:pt>
                <c:pt idx="7">
                  <c:v>Ligar más</c:v>
                </c:pt>
                <c:pt idx="8">
                  <c:v>Hacer algo de lo que te puedas arrepentir</c:v>
                </c:pt>
                <c:pt idx="9">
                  <c:v>Divertirte mucho</c:v>
                </c:pt>
                <c:pt idx="10">
                  <c:v>Encontrarte mal</c:v>
                </c:pt>
              </c:strCache>
            </c:strRef>
          </c:cat>
          <c:val>
            <c:numRef>
              <c:f>Hoja1!$C$2:$C$12</c:f>
              <c:numCache>
                <c:formatCode>0.00</c:formatCode>
                <c:ptCount val="11"/>
                <c:pt idx="0">
                  <c:v>2.25</c:v>
                </c:pt>
                <c:pt idx="1">
                  <c:v>1.33</c:v>
                </c:pt>
                <c:pt idx="2">
                  <c:v>2.5499999999999998</c:v>
                </c:pt>
                <c:pt idx="3">
                  <c:v>2.8699999999999997</c:v>
                </c:pt>
                <c:pt idx="4">
                  <c:v>2.8099999999999987</c:v>
                </c:pt>
                <c:pt idx="5">
                  <c:v>1.46</c:v>
                </c:pt>
                <c:pt idx="6">
                  <c:v>2.72</c:v>
                </c:pt>
                <c:pt idx="7">
                  <c:v>2.8699999999999997</c:v>
                </c:pt>
                <c:pt idx="8">
                  <c:v>2.38</c:v>
                </c:pt>
                <c:pt idx="9">
                  <c:v>3.18</c:v>
                </c:pt>
                <c:pt idx="10">
                  <c:v>2.13</c:v>
                </c:pt>
              </c:numCache>
            </c:numRef>
          </c:val>
        </c:ser>
        <c:dLbls/>
        <c:gapWidth val="75"/>
        <c:overlap val="-25"/>
        <c:axId val="150827008"/>
        <c:axId val="150828544"/>
      </c:barChart>
      <c:catAx>
        <c:axId val="150827008"/>
        <c:scaling>
          <c:orientation val="minMax"/>
        </c:scaling>
        <c:axPos val="l"/>
        <c:numFmt formatCode="General" sourceLinked="0"/>
        <c:majorTickMark val="none"/>
        <c:tickLblPos val="nextTo"/>
        <c:crossAx val="150828544"/>
        <c:crosses val="autoZero"/>
        <c:auto val="1"/>
        <c:lblAlgn val="ctr"/>
        <c:lblOffset val="100"/>
      </c:catAx>
      <c:valAx>
        <c:axId val="150828544"/>
        <c:scaling>
          <c:orientation val="minMax"/>
          <c:max val="4"/>
        </c:scaling>
        <c:axPos val="b"/>
        <c:majorGridlines>
          <c:spPr>
            <a:ln>
              <a:solidFill>
                <a:schemeClr val="bg1">
                  <a:lumMod val="65000"/>
                  <a:alpha val="80000"/>
                </a:schemeClr>
              </a:solidFill>
            </a:ln>
          </c:spPr>
        </c:majorGridlines>
        <c:numFmt formatCode="General" sourceLinked="0"/>
        <c:majorTickMark val="none"/>
        <c:tickLblPos val="none"/>
        <c:spPr>
          <a:ln w="9525">
            <a:noFill/>
          </a:ln>
        </c:spPr>
        <c:crossAx val="150827008"/>
        <c:crosses val="autoZero"/>
        <c:crossBetween val="between"/>
        <c:majorUnit val="1"/>
        <c:minorUnit val="1"/>
      </c:valAx>
      <c:spPr>
        <a:ln>
          <a:solidFill>
            <a:sysClr val="window" lastClr="FFFFFF">
              <a:lumMod val="65000"/>
            </a:sysClr>
          </a:solidFill>
        </a:ln>
      </c:spPr>
    </c:plotArea>
    <c:legend>
      <c:legendPos val="b"/>
      <c:layout>
        <c:manualLayout>
          <c:xMode val="edge"/>
          <c:yMode val="edge"/>
          <c:x val="0.82958225596921376"/>
          <c:y val="0.82946028027537166"/>
          <c:w val="0.13074158185602508"/>
          <c:h val="5.4987424768895433E-2"/>
        </c:manualLayout>
      </c:layout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</c:chart>
  <c:spPr>
    <a:ln>
      <a:noFill/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496018288586961"/>
          <c:y val="0.26430779888062889"/>
          <c:w val="0.85497808986615331"/>
          <c:h val="0.59179837505977595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12-13 años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0.0%</c:formatCode>
                <c:ptCount val="1"/>
                <c:pt idx="0">
                  <c:v>1.2999999999999998E-2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14-15 años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1.19704368002827E-2"/>
                  <c:y val="6.4131763137429357E-3"/>
                </c:manualLayout>
              </c:layout>
              <c:showVal val="1"/>
            </c:dLbl>
            <c:dLbl>
              <c:idx val="1"/>
              <c:layout>
                <c:manualLayout>
                  <c:x val="-3.94195726886449E-3"/>
                  <c:y val="-2.3570613366192808E-3"/>
                </c:manualLayout>
              </c:layout>
              <c:showVal val="1"/>
            </c:dLbl>
            <c:dLbl>
              <c:idx val="2"/>
              <c:layout>
                <c:manualLayout>
                  <c:x val="2.1556246836771226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0.0%</c:formatCode>
                <c:ptCount val="1"/>
                <c:pt idx="0">
                  <c:v>0.14400000000000004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16-18 años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</a:defRPr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0.0%</c:formatCode>
                <c:ptCount val="1"/>
                <c:pt idx="0">
                  <c:v>0.48700000000000032</c:v>
                </c:pt>
              </c:numCache>
            </c:numRef>
          </c:val>
        </c:ser>
        <c:dLbls/>
        <c:axId val="143250944"/>
        <c:axId val="143252480"/>
      </c:barChart>
      <c:catAx>
        <c:axId val="143250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43252480"/>
        <c:crosses val="autoZero"/>
        <c:auto val="1"/>
        <c:lblAlgn val="ctr"/>
        <c:lblOffset val="100"/>
      </c:catAx>
      <c:valAx>
        <c:axId val="143252480"/>
        <c:scaling>
          <c:orientation val="minMax"/>
          <c:max val="0.8"/>
        </c:scaling>
        <c:axPos val="l"/>
        <c:majorGridlines>
          <c:spPr>
            <a:ln>
              <a:noFill/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43250944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17846330468893129"/>
          <c:y val="0.82109276409616949"/>
          <c:w val="0.6916220258940633"/>
          <c:h val="0.17476921756168548"/>
        </c:manualLayout>
      </c:layout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4156225189071306E-2"/>
          <c:y val="0.30788548747108996"/>
          <c:w val="0.67571749769151634"/>
          <c:h val="0.50744771409389644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12-13 años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0.0%</c:formatCode>
                <c:ptCount val="1"/>
                <c:pt idx="0">
                  <c:v>2.9000000000000001E-2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14-15 años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1.19704368002827E-2"/>
                  <c:y val="3.2064619082728249E-3"/>
                </c:manualLayout>
              </c:layout>
              <c:showVal val="1"/>
            </c:dLbl>
            <c:dLbl>
              <c:idx val="1"/>
              <c:layout>
                <c:manualLayout>
                  <c:x val="-6.833257142649013E-3"/>
                  <c:y val="-8.7704901475593768E-3"/>
                </c:manualLayout>
              </c:layout>
              <c:showVal val="1"/>
            </c:dLbl>
            <c:dLbl>
              <c:idx val="2"/>
              <c:layout>
                <c:manualLayout>
                  <c:x val="2.1556246836771226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0.0%</c:formatCode>
                <c:ptCount val="1"/>
                <c:pt idx="0">
                  <c:v>0.223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16-18 años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solidFill>
                        <a:srgbClr val="FF0000"/>
                      </a:solidFill>
                    </a:defRPr>
                  </a:pPr>
                  <a:endParaRPr lang="es-ES"/>
                </a:p>
              </c:txPr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Hoja1!$D$2</c:f>
              <c:numCache>
                <c:formatCode>0.0%</c:formatCode>
                <c:ptCount val="1"/>
                <c:pt idx="0">
                  <c:v>0.52</c:v>
                </c:pt>
              </c:numCache>
            </c:numRef>
          </c:val>
        </c:ser>
        <c:dLbls/>
        <c:axId val="143374976"/>
        <c:axId val="143393152"/>
      </c:barChart>
      <c:catAx>
        <c:axId val="14337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43393152"/>
        <c:crosses val="autoZero"/>
        <c:auto val="1"/>
        <c:lblAlgn val="ctr"/>
        <c:lblOffset val="100"/>
      </c:catAx>
      <c:valAx>
        <c:axId val="143393152"/>
        <c:scaling>
          <c:orientation val="minMax"/>
          <c:max val="0.8"/>
        </c:scaling>
        <c:axPos val="l"/>
        <c:majorGridlines>
          <c:spPr>
            <a:ln>
              <a:noFill/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43374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875795253738652"/>
          <c:y val="0.82393701137335795"/>
          <c:w val="0.56956105865932272"/>
          <c:h val="0.17476921756168548"/>
        </c:manualLayout>
      </c:layout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519193743277884"/>
          <c:y val="4.4723140725234117E-2"/>
          <c:w val="0.59991767470887392"/>
          <c:h val="0.89682005937782361"/>
        </c:manualLayout>
      </c:layout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9"/>
            <c:spPr>
              <a:solidFill>
                <a:srgbClr val="F79646"/>
              </a:solidFill>
            </c:spPr>
          </c:dPt>
          <c:dLbls>
            <c:dLbl>
              <c:idx val="0"/>
              <c:layout>
                <c:manualLayout>
                  <c:x val="0"/>
                  <c:y val="1.635082696002721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033009762668552E-3"/>
                  <c:y val="-2.524959499679764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18344308560675E-3"/>
                  <c:y val="4.03144527313035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54673721340411E-3"/>
                  <c:y val="0"/>
                </c:manualLayout>
              </c:layout>
              <c:showVal val="1"/>
            </c:dLbl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Hoja1!$A$2:$A$11</c:f>
              <c:strCache>
                <c:ptCount val="10"/>
                <c:pt idx="0">
                  <c:v>Relaciones sexuales de las que te arrepentiste</c:v>
                </c:pt>
                <c:pt idx="1">
                  <c:v>Relaciones sexuales sin protección</c:v>
                </c:pt>
                <c:pt idx="2">
                  <c:v>Acudir a urgencias o ser hospitalizado</c:v>
                </c:pt>
                <c:pt idx="3">
                  <c:v>Problemas con la policía</c:v>
                </c:pt>
                <c:pt idx="4">
                  <c:v>Ser víctima de atracos o robos</c:v>
                </c:pt>
                <c:pt idx="5">
                  <c:v>Peor rendimiento académico</c:v>
                </c:pt>
                <c:pt idx="6">
                  <c:v>Problemas serios con los padres</c:v>
                </c:pt>
                <c:pt idx="7">
                  <c:v>Accidentes o lesiones</c:v>
                </c:pt>
                <c:pt idx="8">
                  <c:v>Peleas</c:v>
                </c:pt>
                <c:pt idx="9">
                  <c:v>Viajar con un conductor bajo los efectos del alcohol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5.9000000000000136E-2</c:v>
                </c:pt>
                <c:pt idx="1">
                  <c:v>6.7000000000000004E-2</c:v>
                </c:pt>
                <c:pt idx="2">
                  <c:v>2.9000000000000001E-2</c:v>
                </c:pt>
                <c:pt idx="3">
                  <c:v>3.9000000000000014E-2</c:v>
                </c:pt>
                <c:pt idx="4">
                  <c:v>1.7999999999999999E-2</c:v>
                </c:pt>
                <c:pt idx="5">
                  <c:v>4.3000000000000003E-2</c:v>
                </c:pt>
                <c:pt idx="6">
                  <c:v>5.3000000000000012E-2</c:v>
                </c:pt>
                <c:pt idx="7">
                  <c:v>8.0000000000000043E-2</c:v>
                </c:pt>
                <c:pt idx="8">
                  <c:v>0.125</c:v>
                </c:pt>
                <c:pt idx="9">
                  <c:v>0.29200000000000031</c:v>
                </c:pt>
              </c:numCache>
            </c:numRef>
          </c:val>
        </c:ser>
        <c:dLbls/>
        <c:axId val="143489280"/>
        <c:axId val="143470592"/>
      </c:barChart>
      <c:catAx>
        <c:axId val="143489280"/>
        <c:scaling>
          <c:orientation val="minMax"/>
        </c:scaling>
        <c:axPos val="l"/>
        <c:numFmt formatCode="General" sourceLinked="0"/>
        <c:tickLblPos val="nextTo"/>
        <c:crossAx val="143470592"/>
        <c:crosses val="autoZero"/>
        <c:auto val="1"/>
        <c:lblAlgn val="ctr"/>
        <c:lblOffset val="100"/>
      </c:catAx>
      <c:valAx>
        <c:axId val="143470592"/>
        <c:scaling>
          <c:orientation val="minMax"/>
          <c:max val="0.30000000000000032"/>
          <c:min val="0"/>
        </c:scaling>
        <c:axPos val="b"/>
        <c:majorGridlines>
          <c:spPr>
            <a:ln>
              <a:solidFill>
                <a:schemeClr val="bg1">
                  <a:lumMod val="65000"/>
                  <a:alpha val="80000"/>
                </a:schemeClr>
              </a:solidFill>
            </a:ln>
          </c:spPr>
        </c:majorGridlines>
        <c:numFmt formatCode="0%" sourceLinked="0"/>
        <c:tickLblPos val="nextTo"/>
        <c:crossAx val="143489280"/>
        <c:crosses val="autoZero"/>
        <c:crossBetween val="between"/>
        <c:majorUnit val="5.0000000000000024E-2"/>
        <c:minorUnit val="5.0000000000000024E-2"/>
      </c:valAx>
    </c:plotArea>
    <c:plotVisOnly val="1"/>
    <c:dispBlanksAs val="gap"/>
  </c:chart>
  <c:spPr>
    <a:ln>
      <a:noFill/>
    </a:ln>
  </c:spPr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519193743277884"/>
          <c:y val="4.4723140725234117E-2"/>
          <c:w val="0.59991767470887392"/>
          <c:h val="0.89682005937782361"/>
        </c:manualLayout>
      </c:layout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1.6350826960027202E-4"/>
                </c:manualLayout>
              </c:layout>
              <c:showVal val="1"/>
            </c:dLbl>
            <c:dLbl>
              <c:idx val="1"/>
              <c:layout>
                <c:manualLayout>
                  <c:x val="-4.7033009762668552E-3"/>
                  <c:y val="-2.5249594996797648E-3"/>
                </c:manualLayout>
              </c:layout>
              <c:showVal val="1"/>
            </c:dLbl>
            <c:dLbl>
              <c:idx val="3"/>
              <c:layout>
                <c:manualLayout>
                  <c:x val="-2.3518344308560675E-3"/>
                  <c:y val="4.0314452731303524E-3"/>
                </c:manualLayout>
              </c:layout>
              <c:showVal val="1"/>
            </c:dLbl>
            <c:dLbl>
              <c:idx val="5"/>
              <c:layout>
                <c:manualLayout>
                  <c:x val="-7.0546737213404093E-3"/>
                  <c:y val="0"/>
                </c:manualLayout>
              </c:layout>
              <c:showVal val="1"/>
            </c:dLbl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Hoja1!$A$2:$A$11</c:f>
              <c:strCache>
                <c:ptCount val="10"/>
                <c:pt idx="0">
                  <c:v>Relaciones sexuales de las que te arrepentiste</c:v>
                </c:pt>
                <c:pt idx="1">
                  <c:v>Relaciones sexuales sin protección</c:v>
                </c:pt>
                <c:pt idx="2">
                  <c:v>Acudir a urgencias o ser hospitalizado</c:v>
                </c:pt>
                <c:pt idx="3">
                  <c:v>Problemas con la policía</c:v>
                </c:pt>
                <c:pt idx="4">
                  <c:v>Ser víctima de atracos o robos</c:v>
                </c:pt>
                <c:pt idx="5">
                  <c:v>Peor rendimiento académico</c:v>
                </c:pt>
                <c:pt idx="6">
                  <c:v>Problemas serios con los padres</c:v>
                </c:pt>
                <c:pt idx="7">
                  <c:v>Accidentes o lesiones</c:v>
                </c:pt>
                <c:pt idx="8">
                  <c:v>Peleas</c:v>
                </c:pt>
                <c:pt idx="9">
                  <c:v>Viaxar con un conductor bajo los efectos del alcohol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3.0000000000000002E-2</c:v>
                </c:pt>
                <c:pt idx="1">
                  <c:v>3.0000000000000002E-2</c:v>
                </c:pt>
                <c:pt idx="2">
                  <c:v>1.4E-2</c:v>
                </c:pt>
                <c:pt idx="3">
                  <c:v>1.6000000000000021E-2</c:v>
                </c:pt>
                <c:pt idx="4">
                  <c:v>1.0999999999999998E-2</c:v>
                </c:pt>
                <c:pt idx="5">
                  <c:v>2.0000000000000011E-2</c:v>
                </c:pt>
                <c:pt idx="6">
                  <c:v>3.3000000000000002E-2</c:v>
                </c:pt>
                <c:pt idx="7">
                  <c:v>4.0000000000000022E-2</c:v>
                </c:pt>
                <c:pt idx="8">
                  <c:v>6.6000000000000003E-2</c:v>
                </c:pt>
                <c:pt idx="9">
                  <c:v>0.23300000000000001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Si</c:v>
                </c:pt>
              </c:strCache>
            </c:strRef>
          </c:tx>
          <c:dLbls>
            <c:showVal val="1"/>
          </c:dLbls>
          <c:cat>
            <c:strRef>
              <c:f>Hoja1!$A$2:$A$11</c:f>
              <c:strCache>
                <c:ptCount val="10"/>
                <c:pt idx="0">
                  <c:v>Relaciones sexuales de las que te arrepentiste</c:v>
                </c:pt>
                <c:pt idx="1">
                  <c:v>Relaciones sexuales sin protección</c:v>
                </c:pt>
                <c:pt idx="2">
                  <c:v>Acudir a urgencias o ser hospitalizado</c:v>
                </c:pt>
                <c:pt idx="3">
                  <c:v>Problemas con la policía</c:v>
                </c:pt>
                <c:pt idx="4">
                  <c:v>Ser víctima de atracos o robos</c:v>
                </c:pt>
                <c:pt idx="5">
                  <c:v>Peor rendimiento académico</c:v>
                </c:pt>
                <c:pt idx="6">
                  <c:v>Problemas serios con los padres</c:v>
                </c:pt>
                <c:pt idx="7">
                  <c:v>Accidentes o lesiones</c:v>
                </c:pt>
                <c:pt idx="8">
                  <c:v>Peleas</c:v>
                </c:pt>
                <c:pt idx="9">
                  <c:v>Viaxar con un conductor bajo los efectos del alcohol</c:v>
                </c:pt>
              </c:strCache>
            </c:strRef>
          </c:cat>
          <c:val>
            <c:numRef>
              <c:f>Hoja1!$C$2:$C$11</c:f>
              <c:numCache>
                <c:formatCode>0.0%</c:formatCode>
                <c:ptCount val="10"/>
                <c:pt idx="0">
                  <c:v>0.192</c:v>
                </c:pt>
                <c:pt idx="1">
                  <c:v>0.21800000000000036</c:v>
                </c:pt>
                <c:pt idx="2">
                  <c:v>9.6000000000000002E-2</c:v>
                </c:pt>
                <c:pt idx="3">
                  <c:v>0.14100000000000001</c:v>
                </c:pt>
                <c:pt idx="4">
                  <c:v>0.05</c:v>
                </c:pt>
                <c:pt idx="5">
                  <c:v>0.14700000000000021</c:v>
                </c:pt>
                <c:pt idx="6">
                  <c:v>0.13700000000000001</c:v>
                </c:pt>
                <c:pt idx="7">
                  <c:v>0.25700000000000001</c:v>
                </c:pt>
                <c:pt idx="8">
                  <c:v>0.38100000000000073</c:v>
                </c:pt>
                <c:pt idx="9">
                  <c:v>0.55900000000000005</c:v>
                </c:pt>
              </c:numCache>
            </c:numRef>
          </c:val>
        </c:ser>
        <c:dLbls/>
        <c:axId val="121157888"/>
        <c:axId val="121171968"/>
      </c:barChart>
      <c:catAx>
        <c:axId val="121157888"/>
        <c:scaling>
          <c:orientation val="minMax"/>
        </c:scaling>
        <c:axPos val="l"/>
        <c:numFmt formatCode="General" sourceLinked="0"/>
        <c:tickLblPos val="nextTo"/>
        <c:crossAx val="121171968"/>
        <c:crosses val="autoZero"/>
        <c:auto val="1"/>
        <c:lblAlgn val="ctr"/>
        <c:lblOffset val="100"/>
      </c:catAx>
      <c:valAx>
        <c:axId val="121171968"/>
        <c:scaling>
          <c:orientation val="minMax"/>
          <c:max val="0.60000000000000064"/>
          <c:min val="0"/>
        </c:scaling>
        <c:axPos val="b"/>
        <c:majorGridlines>
          <c:spPr>
            <a:ln>
              <a:solidFill>
                <a:schemeClr val="bg1">
                  <a:lumMod val="65000"/>
                  <a:alpha val="80000"/>
                </a:schemeClr>
              </a:solidFill>
            </a:ln>
          </c:spPr>
        </c:majorGridlines>
        <c:numFmt formatCode="0%" sourceLinked="0"/>
        <c:tickLblPos val="nextTo"/>
        <c:crossAx val="121157888"/>
        <c:crosses val="autoZero"/>
        <c:crossBetween val="between"/>
        <c:majorUnit val="5.0000000000000024E-2"/>
        <c:minorUnit val="5.0000000000000024E-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373358768217765"/>
          <c:y val="0.80431950688489662"/>
          <c:w val="0.11217408924260971"/>
          <c:h val="0.10694017039889117"/>
        </c:manualLayout>
      </c:layout>
      <c:txPr>
        <a:bodyPr/>
        <a:lstStyle/>
        <a:p>
          <a:pPr>
            <a:defRPr sz="1100" b="0"/>
          </a:pPr>
          <a:endParaRPr lang="es-ES"/>
        </a:p>
      </c:txPr>
    </c:legend>
    <c:plotVisOnly val="1"/>
    <c:dispBlanksAs val="gap"/>
  </c:chart>
  <c:spPr>
    <a:ln>
      <a:noFill/>
    </a:ln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dPt>
            <c:idx val="0"/>
            <c:spPr>
              <a:solidFill>
                <a:srgbClr val="A50021"/>
              </a:solidFill>
            </c:spPr>
          </c:dPt>
          <c:dPt>
            <c:idx val="1"/>
            <c:spPr>
              <a:solidFill>
                <a:srgbClr val="A50021"/>
              </a:solidFill>
            </c:spPr>
          </c:dPt>
          <c:dPt>
            <c:idx val="2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5"/>
            <c:spPr>
              <a:solidFill>
                <a:schemeClr val="accent5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6.2345685224491163E-3"/>
                  <c:y val="-1.1251015470589123E-2"/>
                </c:manualLayout>
              </c:layout>
              <c:showVal val="1"/>
            </c:dLbl>
            <c:dLbl>
              <c:idx val="1"/>
              <c:layout>
                <c:manualLayout>
                  <c:x val="-6.2345685224489914E-3"/>
                  <c:y val="-1.1251015470589222E-2"/>
                </c:manualLayout>
              </c:layout>
              <c:showVal val="1"/>
            </c:dLbl>
            <c:dLbl>
              <c:idx val="2"/>
              <c:layout>
                <c:manualLayout>
                  <c:x val="-3.1172842612245057E-3"/>
                  <c:y val="-1.1251015470589222E-2"/>
                </c:manualLayout>
              </c:layout>
              <c:showVal val="1"/>
            </c:dLbl>
            <c:dLbl>
              <c:idx val="3"/>
              <c:layout>
                <c:manualLayout>
                  <c:x val="-6.2345685224489914E-3"/>
                  <c:y val="-1.6876523205883891E-2"/>
                </c:manualLayout>
              </c:layout>
              <c:showVal val="1"/>
            </c:dLbl>
            <c:dLbl>
              <c:idx val="4"/>
              <c:layout>
                <c:manualLayout>
                  <c:x val="-6.2345685224489914E-3"/>
                  <c:y val="-1.1251015470589251E-2"/>
                </c:manualLayout>
              </c:layout>
              <c:showVal val="1"/>
            </c:dLbl>
            <c:dLbl>
              <c:idx val="5"/>
              <c:layout>
                <c:manualLayout>
                  <c:x val="-6.2345685224489914E-3"/>
                  <c:y val="-1.1251015470589222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</c:dLbls>
          <c:cat>
            <c:strRef>
              <c:f>Hoja1!$A$2:$A$7</c:f>
              <c:strCache>
                <c:ptCount val="6"/>
                <c:pt idx="0">
                  <c:v>Éxtasis, anfetas y alucinógenos</c:v>
                </c:pt>
                <c:pt idx="1">
                  <c:v>Cocaína</c:v>
                </c:pt>
                <c:pt idx="2">
                  <c:v>Cannabis</c:v>
                </c:pt>
                <c:pt idx="3">
                  <c:v>Primera borrachera</c:v>
                </c:pt>
                <c:pt idx="4">
                  <c:v>Tabaco</c:v>
                </c:pt>
                <c:pt idx="5">
                  <c:v>Alcohol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15.3</c:v>
                </c:pt>
                <c:pt idx="1">
                  <c:v>14.9</c:v>
                </c:pt>
                <c:pt idx="2">
                  <c:v>14.6</c:v>
                </c:pt>
                <c:pt idx="3">
                  <c:v>14.5</c:v>
                </c:pt>
                <c:pt idx="4">
                  <c:v>13.6</c:v>
                </c:pt>
                <c:pt idx="5">
                  <c:v>13.4</c:v>
                </c:pt>
              </c:numCache>
            </c:numRef>
          </c:val>
        </c:ser>
        <c:dLbls/>
        <c:axId val="143765504"/>
        <c:axId val="144198656"/>
      </c:barChart>
      <c:catAx>
        <c:axId val="14376550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44198656"/>
        <c:crosses val="autoZero"/>
        <c:auto val="1"/>
        <c:lblAlgn val="ctr"/>
        <c:lblOffset val="100"/>
      </c:catAx>
      <c:valAx>
        <c:axId val="144198656"/>
        <c:scaling>
          <c:orientation val="minMax"/>
        </c:scaling>
        <c:axPos val="b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es-ES"/>
          </a:p>
        </c:txPr>
        <c:crossAx val="143765504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457678091273575"/>
          <c:y val="0.22115651689477117"/>
          <c:w val="0.42854849223339087"/>
          <c:h val="0.7346051961202928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spPr>
              <a:solidFill>
                <a:srgbClr val="A6C2C1"/>
              </a:solidFill>
            </c:spPr>
          </c:dPt>
          <c:dPt>
            <c:idx val="1"/>
            <c:spPr>
              <a:solidFill>
                <a:srgbClr val="73A1A0"/>
              </a:solidFill>
            </c:spPr>
          </c:dPt>
          <c:dPt>
            <c:idx val="2"/>
            <c:spPr>
              <a:solidFill>
                <a:srgbClr val="608E8D"/>
              </a:solidFill>
            </c:spPr>
          </c:dPt>
          <c:dPt>
            <c:idx val="3"/>
            <c:spPr>
              <a:solidFill>
                <a:srgbClr val="557D7C"/>
              </a:solidFill>
            </c:spPr>
          </c:dPt>
          <c:dLbls>
            <c:dLbl>
              <c:idx val="0"/>
              <c:layout>
                <c:manualLayout>
                  <c:x val="-0.18725855064038974"/>
                  <c:y val="-7.2262487384355104E-2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1.6219415361349989E-2"/>
                  <c:y val="-1.7502720734448322E-3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2.8615764055190833E-2"/>
                  <c:y val="-3.4145125841744381E-2"/>
                </c:manualLayout>
              </c:layout>
              <c:showVal val="1"/>
              <c:showCatName val="1"/>
            </c:dLbl>
            <c:showVal val="1"/>
            <c:showCatName val="1"/>
            <c:showLeaderLines val="1"/>
          </c:dLbls>
          <c:cat>
            <c:strRef>
              <c:f>Hoja1!$A$2:$A$5</c:f>
              <c:strCache>
                <c:ptCount val="4"/>
                <c:pt idx="0">
                  <c:v>Nunca</c:v>
                </c:pt>
                <c:pt idx="1">
                  <c:v>Al menos una vez al año</c:v>
                </c:pt>
                <c:pt idx="2">
                  <c:v>Al menos una vez al mes</c:v>
                </c:pt>
                <c:pt idx="3">
                  <c:v>Todas las semanas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61.6</c:v>
                </c:pt>
                <c:pt idx="1">
                  <c:v>17.5</c:v>
                </c:pt>
                <c:pt idx="2">
                  <c:v>16.600000000000001</c:v>
                </c:pt>
                <c:pt idx="3">
                  <c:v>4.4000000000000004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spPr>
    <a:ln>
      <a:noFill/>
    </a:ln>
  </c:sp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1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43419828352405476"/>
          <c:y val="4.2124091213744504E-2"/>
          <c:w val="0.5335151662743185"/>
          <c:h val="0.89682005937782372"/>
        </c:manualLayout>
      </c:layout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Habitualmente</c:v>
                </c:pt>
              </c:strCache>
            </c:strRef>
          </c:tx>
          <c:spPr>
            <a:solidFill>
              <a:srgbClr val="82ADBC"/>
            </a:solidFill>
          </c:spPr>
          <c:dLbls>
            <c:dLbl>
              <c:idx val="0"/>
              <c:layout>
                <c:manualLayout>
                  <c:x val="-9.009245465938379E-3"/>
                  <c:y val="8.315451796595660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882741008725583E-3"/>
                  <c:y val="1.129744746818928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18344308560675E-3"/>
                  <c:y val="4.03144527313035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0060060060060094E-3"/>
                  <c:y val="5.1981806367771277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Éxtasis, anfetas y alucinógenos</c:v>
                </c:pt>
                <c:pt idx="1">
                  <c:v>Cocaína</c:v>
                </c:pt>
                <c:pt idx="2">
                  <c:v>Cannabis</c:v>
                </c:pt>
                <c:pt idx="3">
                  <c:v>Tabaco</c:v>
                </c:pt>
                <c:pt idx="4">
                  <c:v>Emborracharse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4.2000000000000023E-2</c:v>
                </c:pt>
                <c:pt idx="1">
                  <c:v>4.7000000000000014E-2</c:v>
                </c:pt>
                <c:pt idx="2">
                  <c:v>0.3870000000000009</c:v>
                </c:pt>
                <c:pt idx="3">
                  <c:v>0.55500000000000005</c:v>
                </c:pt>
                <c:pt idx="4">
                  <c:v>0.56200000000000061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Nunca/casi nunca</c:v>
                </c:pt>
              </c:strCache>
            </c:strRef>
          </c:tx>
          <c:spPr>
            <a:solidFill>
              <a:srgbClr val="528698"/>
            </a:solidFill>
            <a:ln>
              <a:noFill/>
            </a:ln>
          </c:spPr>
          <c:dLbls>
            <c:dLbl>
              <c:idx val="0"/>
              <c:layout>
                <c:manualLayout>
                  <c:x val="-9.0090090090090957E-3"/>
                  <c:y val="4.29709444214211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2818803055023727E-3"/>
                  <c:y val="4.6654694478979603E-3"/>
                </c:manualLayout>
              </c:layout>
              <c:showVal val="1"/>
            </c:dLbl>
            <c:dLbl>
              <c:idx val="6"/>
              <c:layout>
                <c:manualLayout>
                  <c:x val="-9.0090090090089985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Éxtasis, anfetas y alucinógenos</c:v>
                </c:pt>
                <c:pt idx="1">
                  <c:v>Cocaína</c:v>
                </c:pt>
                <c:pt idx="2">
                  <c:v>Cannabis</c:v>
                </c:pt>
                <c:pt idx="3">
                  <c:v>Tabaco</c:v>
                </c:pt>
                <c:pt idx="4">
                  <c:v>Emborracharse</c:v>
                </c:pt>
              </c:strCache>
            </c:strRef>
          </c:cat>
          <c:val>
            <c:numRef>
              <c:f>Hoja1!$C$2:$C$6</c:f>
              <c:numCache>
                <c:formatCode>0.0%</c:formatCode>
                <c:ptCount val="5"/>
                <c:pt idx="0">
                  <c:v>3.0000000000000066E-3</c:v>
                </c:pt>
                <c:pt idx="1">
                  <c:v>2.0000000000000052E-3</c:v>
                </c:pt>
                <c:pt idx="2">
                  <c:v>3.500000000000001E-2</c:v>
                </c:pt>
                <c:pt idx="3">
                  <c:v>0.10700000000000012</c:v>
                </c:pt>
                <c:pt idx="4">
                  <c:v>6.4000000000000112E-2</c:v>
                </c:pt>
              </c:numCache>
            </c:numRef>
          </c:val>
        </c:ser>
        <c:dLbls/>
        <c:axId val="146927616"/>
        <c:axId val="146929152"/>
      </c:barChart>
      <c:catAx>
        <c:axId val="14692761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46929152"/>
        <c:crosses val="autoZero"/>
        <c:auto val="1"/>
        <c:lblAlgn val="ctr"/>
        <c:lblOffset val="100"/>
      </c:catAx>
      <c:valAx>
        <c:axId val="146929152"/>
        <c:scaling>
          <c:orientation val="minMax"/>
          <c:max val="0.9"/>
          <c:min val="0"/>
        </c:scaling>
        <c:axPos val="b"/>
        <c:majorGridlines>
          <c:spPr>
            <a:ln>
              <a:solidFill>
                <a:schemeClr val="bg1">
                  <a:lumMod val="75000"/>
                  <a:alpha val="80000"/>
                </a:schemeClr>
              </a:solidFill>
            </a:ln>
          </c:spPr>
        </c:majorGridlines>
        <c:numFmt formatCode="0%" sourceLinked="0"/>
        <c:tickLblPos val="nextTo"/>
        <c:crossAx val="146927616"/>
        <c:crosses val="autoZero"/>
        <c:crossBetween val="between"/>
        <c:majorUnit val="0.1"/>
        <c:minorUnit val="0.1"/>
      </c:valAx>
      <c:spPr>
        <a:noFill/>
        <a:ln w="25400">
          <a:noFill/>
        </a:ln>
      </c:spPr>
    </c:plotArea>
    <c:legend>
      <c:legendPos val="r"/>
      <c:legendEntry>
        <c:idx val="1"/>
        <c:txPr>
          <a:bodyPr/>
          <a:lstStyle/>
          <a:p>
            <a:pPr>
              <a:defRPr sz="1100"/>
            </a:pPr>
            <a:endParaRPr lang="es-ES"/>
          </a:p>
        </c:txPr>
      </c:legendEntry>
      <c:layout>
        <c:manualLayout>
          <c:xMode val="edge"/>
          <c:yMode val="edge"/>
          <c:x val="0.70696058262987715"/>
          <c:y val="0.76140678321642541"/>
          <c:w val="0.21475499373708223"/>
          <c:h val="0.15542898326233956"/>
        </c:manualLayout>
      </c:layout>
      <c:spPr>
        <a:ln>
          <a:solidFill>
            <a:srgbClr val="F79646"/>
          </a:solidFill>
        </a:ln>
      </c:spPr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</c:chart>
  <c:spPr>
    <a:ln>
      <a:noFill/>
    </a:ln>
  </c:spPr>
  <c:externalData r:id="rId2"/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s-E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RELACIÓN ENTRE EL TABACO Y CANNABIS</a:t>
            </a:r>
            <a:endParaRPr lang="es-ES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8825941806297586"/>
          <c:y val="2.3813945544921059E-2"/>
        </c:manualLayout>
      </c:layout>
      <c:overlay val="1"/>
    </c:title>
    <c:plotArea>
      <c:layout>
        <c:manualLayout>
          <c:layoutTarget val="inner"/>
          <c:xMode val="edge"/>
          <c:yMode val="edge"/>
          <c:x val="0.30202635796966792"/>
          <c:y val="0.2568433108726238"/>
          <c:w val="0.35657273743559831"/>
          <c:h val="0.6483594762042919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5224298207399675"/>
                  <c:y val="-0.12354453626775119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es-ES"/>
                </a:p>
              </c:txPr>
              <c:showVal val="1"/>
            </c:dLbl>
            <c:dLbl>
              <c:idx val="1"/>
              <c:layout>
                <c:manualLayout>
                  <c:x val="-7.6162690301820636E-3"/>
                  <c:y val="-2.5238385731390204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Calibri" panose="020F0502020204030204" pitchFamily="34" charset="0"/>
                    </a:defRPr>
                  </a:pPr>
                  <a:endParaRPr lang="es-ES"/>
                </a:p>
              </c:txPr>
              <c:showVal val="1"/>
            </c:dLbl>
            <c:dLbl>
              <c:idx val="2"/>
              <c:layout>
                <c:manualLayout>
                  <c:x val="-1.789205233120442E-2"/>
                  <c:y val="-3.3175260160102971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Calibri" panose="020F0502020204030204" pitchFamily="34" charset="0"/>
                    </a:defRPr>
                  </a:pPr>
                  <a:endParaRPr lang="es-ES"/>
                </a:p>
              </c:txPr>
              <c:showVal val="1"/>
            </c:dLbl>
            <c:dLbl>
              <c:idx val="3"/>
              <c:layout>
                <c:manualLayout>
                  <c:x val="-3.9352164449154382E-2"/>
                  <c:y val="-2.193234898296786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Calibri" panose="020F0502020204030204" pitchFamily="34" charset="0"/>
                  </a:defRPr>
                </a:pPr>
                <a:endParaRPr lang="es-ES"/>
              </a:p>
            </c:txPr>
            <c:showVal val="1"/>
            <c:showLeaderLines val="1"/>
          </c:dLbls>
          <c:cat>
            <c:strRef>
              <c:f>Hoja1!$A$2:$A$5</c:f>
              <c:strCache>
                <c:ptCount val="4"/>
                <c:pt idx="0">
                  <c:v>Ninguna</c:v>
                </c:pt>
                <c:pt idx="1">
                  <c:v>Solo tabaco</c:v>
                </c:pt>
                <c:pt idx="2">
                  <c:v>Tabaco + Cannabis</c:v>
                </c:pt>
                <c:pt idx="3">
                  <c:v>Solo cannabis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0.74600000000000055</c:v>
                </c:pt>
                <c:pt idx="1">
                  <c:v>0.10500000000000002</c:v>
                </c:pt>
                <c:pt idx="2">
                  <c:v>0.127</c:v>
                </c:pt>
                <c:pt idx="3">
                  <c:v>2.1000000000000012E-2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5603261397880919"/>
          <c:y val="0.50480464915193057"/>
          <c:w val="0.31794412592771742"/>
          <c:h val="0.33255684247486667"/>
        </c:manualLayout>
      </c:layout>
      <c:txPr>
        <a:bodyPr/>
        <a:lstStyle/>
        <a:p>
          <a:pPr>
            <a:defRPr sz="1600">
              <a:latin typeface="Calibri" panose="020F0502020204030204" pitchFamily="34" charset="0"/>
            </a:defRPr>
          </a:pPr>
          <a:endParaRPr lang="es-ES"/>
        </a:p>
      </c:txPr>
    </c:legend>
    <c:plotVisOnly val="1"/>
    <c:dispBlanksAs val="zero"/>
  </c:chart>
  <c:txPr>
    <a:bodyPr/>
    <a:lstStyle/>
    <a:p>
      <a:pPr>
        <a:defRPr sz="1800"/>
      </a:pPr>
      <a:endParaRPr lang="es-E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D5D3C-BAE5-4CCD-9B49-C6612B382784}" type="doc">
      <dgm:prSet loTypeId="urn:microsoft.com/office/officeart/2005/8/layout/hList9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FB694A42-0545-4F0F-85CF-BD066FAA6C38}">
      <dgm:prSet phldrT="[Texto]" custT="1"/>
      <dgm:spPr>
        <a:xfrm>
          <a:off x="1190" y="285274"/>
          <a:ext cx="1269503" cy="1269503"/>
        </a:xfr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2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INTERNET</a:t>
          </a:r>
        </a:p>
        <a:p>
          <a:r>
            <a:rPr lang="es-ES" sz="12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TIC</a:t>
          </a:r>
        </a:p>
      </dgm:t>
    </dgm:pt>
    <dgm:pt modelId="{708F3542-3CEB-48E5-97F9-15DB55A11741}" type="parTrans" cxnId="{4B54F1FF-45C9-46AA-A64F-AA1FB618E875}">
      <dgm:prSet/>
      <dgm:spPr/>
      <dgm:t>
        <a:bodyPr/>
        <a:lstStyle/>
        <a:p>
          <a:endParaRPr lang="es-ES" sz="1100"/>
        </a:p>
      </dgm:t>
    </dgm:pt>
    <dgm:pt modelId="{2B042BF7-01CC-4E8D-A966-99559A67ECA8}" type="sibTrans" cxnId="{4B54F1FF-45C9-46AA-A64F-AA1FB618E875}">
      <dgm:prSet/>
      <dgm:spPr/>
      <dgm:t>
        <a:bodyPr/>
        <a:lstStyle/>
        <a:p>
          <a:endParaRPr lang="es-ES" sz="1100"/>
        </a:p>
      </dgm:t>
    </dgm:pt>
    <dgm:pt modelId="{47199EFD-6888-4995-955D-3443E55845F1}">
      <dgm:prSet phldrT="[Texto]" custT="1"/>
      <dgm:spPr>
        <a:xfrm>
          <a:off x="1016793" y="793076"/>
          <a:ext cx="1904255" cy="316531"/>
        </a:xfr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2010</a:t>
          </a:r>
          <a:endParaRPr lang="es-ES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909BA17-3143-41C4-B2F3-FCEDA5EEFDDA}" type="parTrans" cxnId="{28A8AEE6-2879-42CA-A696-9DFB22B7D7E9}">
      <dgm:prSet/>
      <dgm:spPr/>
      <dgm:t>
        <a:bodyPr/>
        <a:lstStyle/>
        <a:p>
          <a:endParaRPr lang="es-ES" sz="1100"/>
        </a:p>
      </dgm:t>
    </dgm:pt>
    <dgm:pt modelId="{10209049-907F-4DD9-9AA0-02587952AA51}" type="sibTrans" cxnId="{28A8AEE6-2879-42CA-A696-9DFB22B7D7E9}">
      <dgm:prSet/>
      <dgm:spPr/>
      <dgm:t>
        <a:bodyPr/>
        <a:lstStyle/>
        <a:p>
          <a:endParaRPr lang="es-ES" sz="1100"/>
        </a:p>
      </dgm:t>
    </dgm:pt>
    <dgm:pt modelId="{B6B33E50-BE1E-49CA-B3F9-E32C0790272D}">
      <dgm:prSet phldrT="[Texto]" custT="1"/>
      <dgm:spPr>
        <a:xfrm>
          <a:off x="1016793" y="1109607"/>
          <a:ext cx="1904255" cy="316531"/>
        </a:xfr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2012</a:t>
          </a:r>
          <a:endParaRPr lang="es-ES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9457C789-BDF3-438C-A3B9-47391AA248DD}" type="parTrans" cxnId="{17B9EDFA-CA47-44E5-AC06-611155313146}">
      <dgm:prSet/>
      <dgm:spPr/>
      <dgm:t>
        <a:bodyPr/>
        <a:lstStyle/>
        <a:p>
          <a:endParaRPr lang="es-ES" sz="1100"/>
        </a:p>
      </dgm:t>
    </dgm:pt>
    <dgm:pt modelId="{90C8CB60-9435-427B-9CB3-3D5939DAB2AE}" type="sibTrans" cxnId="{17B9EDFA-CA47-44E5-AC06-611155313146}">
      <dgm:prSet/>
      <dgm:spPr/>
      <dgm:t>
        <a:bodyPr/>
        <a:lstStyle/>
        <a:p>
          <a:endParaRPr lang="es-ES" sz="1100"/>
        </a:p>
      </dgm:t>
    </dgm:pt>
    <dgm:pt modelId="{383C0506-9071-41B8-9395-413BA7960431}">
      <dgm:prSet phldrT="[Texto]" custT="1"/>
      <dgm:spPr>
        <a:xfrm>
          <a:off x="3167942" y="262423"/>
          <a:ext cx="1269503" cy="1269503"/>
        </a:xfrm>
        <a:solidFill>
          <a:srgbClr val="3333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ALCOHOL </a:t>
          </a:r>
        </a:p>
        <a:p>
          <a:r>
            <a:rPr lang="es-ES" sz="1100" b="1" dirty="0" smtClean="0">
              <a:solidFill>
                <a:schemeClr val="bg1">
                  <a:lumMod val="85000"/>
                </a:schemeClr>
              </a:solidFill>
              <a:latin typeface="Arial"/>
              <a:ea typeface="+mn-ea"/>
              <a:cs typeface="+mn-cs"/>
            </a:rPr>
            <a:t>OTRAS DROGAS</a:t>
          </a:r>
          <a:endParaRPr lang="es-ES" sz="1100" b="1" dirty="0">
            <a:solidFill>
              <a:schemeClr val="bg1">
                <a:lumMod val="85000"/>
              </a:schemeClr>
            </a:solidFill>
            <a:latin typeface="Arial"/>
            <a:ea typeface="+mn-ea"/>
            <a:cs typeface="+mn-cs"/>
          </a:endParaRPr>
        </a:p>
      </dgm:t>
    </dgm:pt>
    <dgm:pt modelId="{1FB55D3D-4B59-4497-940E-D23D77F36C7D}" type="parTrans" cxnId="{DD9EA4CD-964E-4ED1-9856-ED185ED589E6}">
      <dgm:prSet/>
      <dgm:spPr/>
      <dgm:t>
        <a:bodyPr/>
        <a:lstStyle/>
        <a:p>
          <a:endParaRPr lang="es-ES" sz="1100"/>
        </a:p>
      </dgm:t>
    </dgm:pt>
    <dgm:pt modelId="{3D264797-3910-4806-ADDF-0374622211C3}" type="sibTrans" cxnId="{DD9EA4CD-964E-4ED1-9856-ED185ED589E6}">
      <dgm:prSet/>
      <dgm:spPr/>
      <dgm:t>
        <a:bodyPr/>
        <a:lstStyle/>
        <a:p>
          <a:endParaRPr lang="es-ES" sz="1100"/>
        </a:p>
      </dgm:t>
    </dgm:pt>
    <dgm:pt modelId="{D61C8890-7B61-41A4-901B-110637EFE425}">
      <dgm:prSet phldrT="[Texto]" custT="1"/>
      <dgm:spPr>
        <a:xfrm>
          <a:off x="4190553" y="793076"/>
          <a:ext cx="1904255" cy="1342536"/>
        </a:xfr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2003/2004</a:t>
          </a:r>
        </a:p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2007/2009</a:t>
          </a:r>
        </a:p>
        <a:p>
          <a:r>
            <a:rPr lang="es-ES" sz="1800" dirty="0" smtClean="0">
              <a:solidFill>
                <a:schemeClr val="tx1"/>
              </a:solidFill>
              <a:latin typeface="Arial"/>
              <a:ea typeface="+mn-ea"/>
              <a:cs typeface="+mn-cs"/>
            </a:rPr>
            <a:t>2014/2017</a:t>
          </a:r>
          <a:endParaRPr lang="es-ES" sz="1800" dirty="0">
            <a:solidFill>
              <a:schemeClr val="tx1"/>
            </a:solidFill>
            <a:latin typeface="Arial"/>
            <a:ea typeface="+mn-ea"/>
            <a:cs typeface="+mn-cs"/>
          </a:endParaRPr>
        </a:p>
      </dgm:t>
    </dgm:pt>
    <dgm:pt modelId="{875AA91E-435D-48A9-BAF5-EA039DD0E805}" type="parTrans" cxnId="{808CE338-8E24-436B-8B8A-D50AF285AE86}">
      <dgm:prSet/>
      <dgm:spPr/>
      <dgm:t>
        <a:bodyPr/>
        <a:lstStyle/>
        <a:p>
          <a:endParaRPr lang="es-ES" sz="1100"/>
        </a:p>
      </dgm:t>
    </dgm:pt>
    <dgm:pt modelId="{F3931CA5-0569-47A5-8926-B1047B9BC97D}" type="sibTrans" cxnId="{808CE338-8E24-436B-8B8A-D50AF285AE86}">
      <dgm:prSet/>
      <dgm:spPr/>
      <dgm:t>
        <a:bodyPr/>
        <a:lstStyle/>
        <a:p>
          <a:endParaRPr lang="es-ES" sz="1100"/>
        </a:p>
      </dgm:t>
    </dgm:pt>
    <dgm:pt modelId="{1308DC85-CAAF-4021-B928-B06A54980768}">
      <dgm:prSet phldrT="[Texto]" custT="1"/>
      <dgm:spPr>
        <a:xfrm>
          <a:off x="1016793" y="1426139"/>
          <a:ext cx="1904255" cy="316531"/>
        </a:xfr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2014</a:t>
          </a:r>
          <a:endParaRPr lang="es-ES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45C5374-4608-4DDE-8E11-EF02A0905DAB}" type="parTrans" cxnId="{B5218C5F-A1E8-4882-B9B2-62749CB40139}">
      <dgm:prSet/>
      <dgm:spPr/>
      <dgm:t>
        <a:bodyPr/>
        <a:lstStyle/>
        <a:p>
          <a:endParaRPr lang="es-ES" sz="1100"/>
        </a:p>
      </dgm:t>
    </dgm:pt>
    <dgm:pt modelId="{D3652F65-A7C1-4F4E-9567-00F230CB1B4F}" type="sibTrans" cxnId="{B5218C5F-A1E8-4882-B9B2-62749CB40139}">
      <dgm:prSet/>
      <dgm:spPr/>
      <dgm:t>
        <a:bodyPr/>
        <a:lstStyle/>
        <a:p>
          <a:endParaRPr lang="es-ES" sz="1100"/>
        </a:p>
      </dgm:t>
    </dgm:pt>
    <dgm:pt modelId="{19A10044-72B6-462F-870E-F4D722100F2F}">
      <dgm:prSet phldrT="[Texto]" custT="1"/>
      <dgm:spPr>
        <a:xfrm>
          <a:off x="1016793" y="1742670"/>
          <a:ext cx="1904255" cy="316531"/>
        </a:xfr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2017</a:t>
          </a:r>
          <a:endParaRPr lang="es-ES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FEEDDDC-2695-499C-96B9-0A3B2767AD72}" type="parTrans" cxnId="{0585DB48-16C8-4F69-966E-FA10564BB574}">
      <dgm:prSet/>
      <dgm:spPr/>
      <dgm:t>
        <a:bodyPr/>
        <a:lstStyle/>
        <a:p>
          <a:endParaRPr lang="es-ES" sz="1100"/>
        </a:p>
      </dgm:t>
    </dgm:pt>
    <dgm:pt modelId="{6935D5D5-9576-462E-92D1-FBF618E169B7}" type="sibTrans" cxnId="{0585DB48-16C8-4F69-966E-FA10564BB574}">
      <dgm:prSet/>
      <dgm:spPr/>
      <dgm:t>
        <a:bodyPr/>
        <a:lstStyle/>
        <a:p>
          <a:endParaRPr lang="es-ES" sz="1100"/>
        </a:p>
      </dgm:t>
    </dgm:pt>
    <dgm:pt modelId="{F242D4F7-B051-42F4-87F2-A129294F92F6}" type="pres">
      <dgm:prSet presAssocID="{80CD5D3C-BAE5-4CCD-9B49-C6612B38278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E0992A9-F23F-4270-AA2F-3DE8B8CCC2FE}" type="pres">
      <dgm:prSet presAssocID="{FB694A42-0545-4F0F-85CF-BD066FAA6C38}" presName="posSpace" presStyleCnt="0"/>
      <dgm:spPr/>
    </dgm:pt>
    <dgm:pt modelId="{E3C926F7-76CE-4A6A-934C-1D97FB0DC718}" type="pres">
      <dgm:prSet presAssocID="{FB694A42-0545-4F0F-85CF-BD066FAA6C38}" presName="vertFlow" presStyleCnt="0"/>
      <dgm:spPr/>
    </dgm:pt>
    <dgm:pt modelId="{2CDD770D-49AE-456E-BF3A-D0866AB0E656}" type="pres">
      <dgm:prSet presAssocID="{FB694A42-0545-4F0F-85CF-BD066FAA6C38}" presName="topSpace" presStyleCnt="0"/>
      <dgm:spPr/>
    </dgm:pt>
    <dgm:pt modelId="{C67115AF-3426-4BB0-B5A4-FD29BEDFB353}" type="pres">
      <dgm:prSet presAssocID="{FB694A42-0545-4F0F-85CF-BD066FAA6C38}" presName="firstComp" presStyleCnt="0"/>
      <dgm:spPr/>
    </dgm:pt>
    <dgm:pt modelId="{3C83D14D-D4D6-41FA-A774-575055A236A0}" type="pres">
      <dgm:prSet presAssocID="{FB694A42-0545-4F0F-85CF-BD066FAA6C38}" presName="firstChild" presStyleLbl="bgAccFollowNode1" presStyleIdx="0" presStyleCnt="5" custScaleY="24921"/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D5B914D-3B21-47E1-8E30-1BBE6E68B513}" type="pres">
      <dgm:prSet presAssocID="{FB694A42-0545-4F0F-85CF-BD066FAA6C38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7EF3F6-E350-4BA9-A398-490EE46CFEE7}" type="pres">
      <dgm:prSet presAssocID="{B6B33E50-BE1E-49CA-B3F9-E32C0790272D}" presName="comp" presStyleCnt="0"/>
      <dgm:spPr/>
    </dgm:pt>
    <dgm:pt modelId="{359DBBA6-568C-47D6-851D-689AFCBE59E1}" type="pres">
      <dgm:prSet presAssocID="{B6B33E50-BE1E-49CA-B3F9-E32C0790272D}" presName="child" presStyleLbl="bgAccFollowNode1" presStyleIdx="1" presStyleCnt="5" custScaleY="24921"/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817C1C5C-D613-4989-B9BB-FD220F4CE8A1}" type="pres">
      <dgm:prSet presAssocID="{B6B33E50-BE1E-49CA-B3F9-E32C0790272D}" presName="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35C315-A66F-4276-AF14-6F8CF56FCB14}" type="pres">
      <dgm:prSet presAssocID="{1308DC85-CAAF-4021-B928-B06A54980768}" presName="comp" presStyleCnt="0"/>
      <dgm:spPr/>
    </dgm:pt>
    <dgm:pt modelId="{450B0932-52D1-43F6-86FF-C15508C65DB4}" type="pres">
      <dgm:prSet presAssocID="{1308DC85-CAAF-4021-B928-B06A54980768}" presName="child" presStyleLbl="bgAccFollowNode1" presStyleIdx="2" presStyleCnt="5" custScaleY="24921"/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42BB74-375B-453B-B823-4C91F150B252}" type="pres">
      <dgm:prSet presAssocID="{1308DC85-CAAF-4021-B928-B06A54980768}" presName="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945571-8F7F-496E-A1FA-16A45147414B}" type="pres">
      <dgm:prSet presAssocID="{19A10044-72B6-462F-870E-F4D722100F2F}" presName="comp" presStyleCnt="0"/>
      <dgm:spPr/>
    </dgm:pt>
    <dgm:pt modelId="{43CFFB54-BB5A-4694-B4BC-35DD070DCB19}" type="pres">
      <dgm:prSet presAssocID="{19A10044-72B6-462F-870E-F4D722100F2F}" presName="child" presStyleLbl="bgAccFollowNode1" presStyleIdx="3" presStyleCnt="5" custScaleY="24921"/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DA2E00D0-8357-4BB5-BC0C-AEE14D1E985E}" type="pres">
      <dgm:prSet presAssocID="{19A10044-72B6-462F-870E-F4D722100F2F}" presName="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D5E0F5-A512-4BCE-BD70-6B1EBE711AD4}" type="pres">
      <dgm:prSet presAssocID="{FB694A42-0545-4F0F-85CF-BD066FAA6C38}" presName="negSpace" presStyleCnt="0"/>
      <dgm:spPr/>
    </dgm:pt>
    <dgm:pt modelId="{A6DCF2F7-4731-45D1-AB31-39CB99B5807C}" type="pres">
      <dgm:prSet presAssocID="{FB694A42-0545-4F0F-85CF-BD066FAA6C38}" presName="circle" presStyleLbl="node1" presStyleIdx="0" presStyleCnt="2"/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277BFD9D-8082-411E-B6B2-C2562279DF15}" type="pres">
      <dgm:prSet presAssocID="{2B042BF7-01CC-4E8D-A966-99559A67ECA8}" presName="transSpace" presStyleCnt="0"/>
      <dgm:spPr/>
    </dgm:pt>
    <dgm:pt modelId="{AE20E1F4-61CB-4EA9-AFF6-1FE2DE779BA8}" type="pres">
      <dgm:prSet presAssocID="{383C0506-9071-41B8-9395-413BA7960431}" presName="posSpace" presStyleCnt="0"/>
      <dgm:spPr/>
    </dgm:pt>
    <dgm:pt modelId="{90A92959-FFCF-4636-A3C7-92197F731C52}" type="pres">
      <dgm:prSet presAssocID="{383C0506-9071-41B8-9395-413BA7960431}" presName="vertFlow" presStyleCnt="0"/>
      <dgm:spPr/>
    </dgm:pt>
    <dgm:pt modelId="{37C17DDC-6EE6-4DE3-B134-074AFCF85931}" type="pres">
      <dgm:prSet presAssocID="{383C0506-9071-41B8-9395-413BA7960431}" presName="topSpace" presStyleCnt="0"/>
      <dgm:spPr/>
    </dgm:pt>
    <dgm:pt modelId="{FBE5F994-4C7C-465D-9E9F-8799642A9E01}" type="pres">
      <dgm:prSet presAssocID="{383C0506-9071-41B8-9395-413BA7960431}" presName="firstComp" presStyleCnt="0"/>
      <dgm:spPr/>
    </dgm:pt>
    <dgm:pt modelId="{D9C2F099-45A5-4100-8B12-30F35ECF2A37}" type="pres">
      <dgm:prSet presAssocID="{383C0506-9071-41B8-9395-413BA7960431}" presName="firstChild" presStyleLbl="bgAccFollowNode1" presStyleIdx="4" presStyleCnt="5" custScaleY="105700"/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2746754-C488-4FCF-AF03-80D01F4EB181}" type="pres">
      <dgm:prSet presAssocID="{383C0506-9071-41B8-9395-413BA7960431}" presName="first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C7375D-5B0B-4B74-917C-6F1275039FC8}" type="pres">
      <dgm:prSet presAssocID="{383C0506-9071-41B8-9395-413BA7960431}" presName="negSpace" presStyleCnt="0"/>
      <dgm:spPr/>
    </dgm:pt>
    <dgm:pt modelId="{8D0CE91F-A001-4186-AF9B-0550D7FDDF59}" type="pres">
      <dgm:prSet presAssocID="{383C0506-9071-41B8-9395-413BA7960431}" presName="circle" presStyleLbl="node1" presStyleIdx="1" presStyleCnt="2" custScaleX="133902" custScaleY="119576" custLinFactNeighborX="-12542" custLinFactNeighborY="-21643"/>
      <dgm:spPr>
        <a:prstGeom prst="ellipse">
          <a:avLst/>
        </a:prstGeom>
      </dgm:spPr>
      <dgm:t>
        <a:bodyPr/>
        <a:lstStyle/>
        <a:p>
          <a:endParaRPr lang="es-ES"/>
        </a:p>
      </dgm:t>
    </dgm:pt>
  </dgm:ptLst>
  <dgm:cxnLst>
    <dgm:cxn modelId="{5DFD1CC8-88E7-4AD9-B8E0-451A4ACF7675}" type="presOf" srcId="{19A10044-72B6-462F-870E-F4D722100F2F}" destId="{DA2E00D0-8357-4BB5-BC0C-AEE14D1E985E}" srcOrd="1" destOrd="0" presId="urn:microsoft.com/office/officeart/2005/8/layout/hList9"/>
    <dgm:cxn modelId="{17B9EDFA-CA47-44E5-AC06-611155313146}" srcId="{FB694A42-0545-4F0F-85CF-BD066FAA6C38}" destId="{B6B33E50-BE1E-49CA-B3F9-E32C0790272D}" srcOrd="1" destOrd="0" parTransId="{9457C789-BDF3-438C-A3B9-47391AA248DD}" sibTransId="{90C8CB60-9435-427B-9CB3-3D5939DAB2AE}"/>
    <dgm:cxn modelId="{808CE338-8E24-436B-8B8A-D50AF285AE86}" srcId="{383C0506-9071-41B8-9395-413BA7960431}" destId="{D61C8890-7B61-41A4-901B-110637EFE425}" srcOrd="0" destOrd="0" parTransId="{875AA91E-435D-48A9-BAF5-EA039DD0E805}" sibTransId="{F3931CA5-0569-47A5-8926-B1047B9BC97D}"/>
    <dgm:cxn modelId="{4B54F1FF-45C9-46AA-A64F-AA1FB618E875}" srcId="{80CD5D3C-BAE5-4CCD-9B49-C6612B382784}" destId="{FB694A42-0545-4F0F-85CF-BD066FAA6C38}" srcOrd="0" destOrd="0" parTransId="{708F3542-3CEB-48E5-97F9-15DB55A11741}" sibTransId="{2B042BF7-01CC-4E8D-A966-99559A67ECA8}"/>
    <dgm:cxn modelId="{E00FD50B-1A6B-4815-9320-592941E5AB36}" type="presOf" srcId="{19A10044-72B6-462F-870E-F4D722100F2F}" destId="{43CFFB54-BB5A-4694-B4BC-35DD070DCB19}" srcOrd="0" destOrd="0" presId="urn:microsoft.com/office/officeart/2005/8/layout/hList9"/>
    <dgm:cxn modelId="{3EE4194C-4002-4EA8-B1FA-63E751AA3CCB}" type="presOf" srcId="{FB694A42-0545-4F0F-85CF-BD066FAA6C38}" destId="{A6DCF2F7-4731-45D1-AB31-39CB99B5807C}" srcOrd="0" destOrd="0" presId="urn:microsoft.com/office/officeart/2005/8/layout/hList9"/>
    <dgm:cxn modelId="{93D6A789-DF6F-466C-9F98-535D06B278F5}" type="presOf" srcId="{B6B33E50-BE1E-49CA-B3F9-E32C0790272D}" destId="{817C1C5C-D613-4989-B9BB-FD220F4CE8A1}" srcOrd="1" destOrd="0" presId="urn:microsoft.com/office/officeart/2005/8/layout/hList9"/>
    <dgm:cxn modelId="{28A8AEE6-2879-42CA-A696-9DFB22B7D7E9}" srcId="{FB694A42-0545-4F0F-85CF-BD066FAA6C38}" destId="{47199EFD-6888-4995-955D-3443E55845F1}" srcOrd="0" destOrd="0" parTransId="{5909BA17-3143-41C4-B2F3-FCEDA5EEFDDA}" sibTransId="{10209049-907F-4DD9-9AA0-02587952AA51}"/>
    <dgm:cxn modelId="{411C7EA7-72BB-4473-A79E-04B0D95DD23D}" type="presOf" srcId="{47199EFD-6888-4995-955D-3443E55845F1}" destId="{9D5B914D-3B21-47E1-8E30-1BBE6E68B513}" srcOrd="1" destOrd="0" presId="urn:microsoft.com/office/officeart/2005/8/layout/hList9"/>
    <dgm:cxn modelId="{0585DB48-16C8-4F69-966E-FA10564BB574}" srcId="{FB694A42-0545-4F0F-85CF-BD066FAA6C38}" destId="{19A10044-72B6-462F-870E-F4D722100F2F}" srcOrd="3" destOrd="0" parTransId="{1FEEDDDC-2695-499C-96B9-0A3B2767AD72}" sibTransId="{6935D5D5-9576-462E-92D1-FBF618E169B7}"/>
    <dgm:cxn modelId="{B5218C5F-A1E8-4882-B9B2-62749CB40139}" srcId="{FB694A42-0545-4F0F-85CF-BD066FAA6C38}" destId="{1308DC85-CAAF-4021-B928-B06A54980768}" srcOrd="2" destOrd="0" parTransId="{145C5374-4608-4DDE-8E11-EF02A0905DAB}" sibTransId="{D3652F65-A7C1-4F4E-9567-00F230CB1B4F}"/>
    <dgm:cxn modelId="{CCC5CC48-59C2-4A0F-A5EB-EACBB483C50E}" type="presOf" srcId="{D61C8890-7B61-41A4-901B-110637EFE425}" destId="{12746754-C488-4FCF-AF03-80D01F4EB181}" srcOrd="1" destOrd="0" presId="urn:microsoft.com/office/officeart/2005/8/layout/hList9"/>
    <dgm:cxn modelId="{DD9EA4CD-964E-4ED1-9856-ED185ED589E6}" srcId="{80CD5D3C-BAE5-4CCD-9B49-C6612B382784}" destId="{383C0506-9071-41B8-9395-413BA7960431}" srcOrd="1" destOrd="0" parTransId="{1FB55D3D-4B59-4497-940E-D23D77F36C7D}" sibTransId="{3D264797-3910-4806-ADDF-0374622211C3}"/>
    <dgm:cxn modelId="{687004F3-E897-41C3-B6C1-75B4D93A2C2F}" type="presOf" srcId="{383C0506-9071-41B8-9395-413BA7960431}" destId="{8D0CE91F-A001-4186-AF9B-0550D7FDDF59}" srcOrd="0" destOrd="0" presId="urn:microsoft.com/office/officeart/2005/8/layout/hList9"/>
    <dgm:cxn modelId="{A42A5A0D-2935-4E41-A468-DB9176E359CF}" type="presOf" srcId="{80CD5D3C-BAE5-4CCD-9B49-C6612B382784}" destId="{F242D4F7-B051-42F4-87F2-A129294F92F6}" srcOrd="0" destOrd="0" presId="urn:microsoft.com/office/officeart/2005/8/layout/hList9"/>
    <dgm:cxn modelId="{32952641-98BA-4950-BA7E-0C593E66B281}" type="presOf" srcId="{D61C8890-7B61-41A4-901B-110637EFE425}" destId="{D9C2F099-45A5-4100-8B12-30F35ECF2A37}" srcOrd="0" destOrd="0" presId="urn:microsoft.com/office/officeart/2005/8/layout/hList9"/>
    <dgm:cxn modelId="{7E26B737-3E9E-4C03-8267-E326D982BC5F}" type="presOf" srcId="{1308DC85-CAAF-4021-B928-B06A54980768}" destId="{450B0932-52D1-43F6-86FF-C15508C65DB4}" srcOrd="0" destOrd="0" presId="urn:microsoft.com/office/officeart/2005/8/layout/hList9"/>
    <dgm:cxn modelId="{AAC8B635-D9E4-4B32-A4F4-045C47F44015}" type="presOf" srcId="{47199EFD-6888-4995-955D-3443E55845F1}" destId="{3C83D14D-D4D6-41FA-A774-575055A236A0}" srcOrd="0" destOrd="0" presId="urn:microsoft.com/office/officeart/2005/8/layout/hList9"/>
    <dgm:cxn modelId="{4956895C-45E8-400A-8A95-D0472F712D7E}" type="presOf" srcId="{B6B33E50-BE1E-49CA-B3F9-E32C0790272D}" destId="{359DBBA6-568C-47D6-851D-689AFCBE59E1}" srcOrd="0" destOrd="0" presId="urn:microsoft.com/office/officeart/2005/8/layout/hList9"/>
    <dgm:cxn modelId="{976A7D7A-E256-4FA2-A3E7-A8FCACF0A4C2}" type="presOf" srcId="{1308DC85-CAAF-4021-B928-B06A54980768}" destId="{9B42BB74-375B-453B-B823-4C91F150B252}" srcOrd="1" destOrd="0" presId="urn:microsoft.com/office/officeart/2005/8/layout/hList9"/>
    <dgm:cxn modelId="{2D2471A5-C310-4270-A355-EFD69F1B19D0}" type="presParOf" srcId="{F242D4F7-B051-42F4-87F2-A129294F92F6}" destId="{FE0992A9-F23F-4270-AA2F-3DE8B8CCC2FE}" srcOrd="0" destOrd="0" presId="urn:microsoft.com/office/officeart/2005/8/layout/hList9"/>
    <dgm:cxn modelId="{7A471561-44E6-4A9A-A73D-CD52138C5EE7}" type="presParOf" srcId="{F242D4F7-B051-42F4-87F2-A129294F92F6}" destId="{E3C926F7-76CE-4A6A-934C-1D97FB0DC718}" srcOrd="1" destOrd="0" presId="urn:microsoft.com/office/officeart/2005/8/layout/hList9"/>
    <dgm:cxn modelId="{5CB9D891-F539-4C99-B215-126A3554371A}" type="presParOf" srcId="{E3C926F7-76CE-4A6A-934C-1D97FB0DC718}" destId="{2CDD770D-49AE-456E-BF3A-D0866AB0E656}" srcOrd="0" destOrd="0" presId="urn:microsoft.com/office/officeart/2005/8/layout/hList9"/>
    <dgm:cxn modelId="{8FF62C40-4ACB-4DCC-997F-E8AED2EBCBD6}" type="presParOf" srcId="{E3C926F7-76CE-4A6A-934C-1D97FB0DC718}" destId="{C67115AF-3426-4BB0-B5A4-FD29BEDFB353}" srcOrd="1" destOrd="0" presId="urn:microsoft.com/office/officeart/2005/8/layout/hList9"/>
    <dgm:cxn modelId="{42357D67-92CD-4157-8BDB-5758812A84C9}" type="presParOf" srcId="{C67115AF-3426-4BB0-B5A4-FD29BEDFB353}" destId="{3C83D14D-D4D6-41FA-A774-575055A236A0}" srcOrd="0" destOrd="0" presId="urn:microsoft.com/office/officeart/2005/8/layout/hList9"/>
    <dgm:cxn modelId="{764C3EEB-58B9-4132-88ED-7DB7357A8B5A}" type="presParOf" srcId="{C67115AF-3426-4BB0-B5A4-FD29BEDFB353}" destId="{9D5B914D-3B21-47E1-8E30-1BBE6E68B513}" srcOrd="1" destOrd="0" presId="urn:microsoft.com/office/officeart/2005/8/layout/hList9"/>
    <dgm:cxn modelId="{68B67C7E-0879-4BDB-BE91-15228F54187E}" type="presParOf" srcId="{E3C926F7-76CE-4A6A-934C-1D97FB0DC718}" destId="{BE7EF3F6-E350-4BA9-A398-490EE46CFEE7}" srcOrd="2" destOrd="0" presId="urn:microsoft.com/office/officeart/2005/8/layout/hList9"/>
    <dgm:cxn modelId="{39B36220-4C69-498D-8696-21C5314C1E4B}" type="presParOf" srcId="{BE7EF3F6-E350-4BA9-A398-490EE46CFEE7}" destId="{359DBBA6-568C-47D6-851D-689AFCBE59E1}" srcOrd="0" destOrd="0" presId="urn:microsoft.com/office/officeart/2005/8/layout/hList9"/>
    <dgm:cxn modelId="{2BCB113A-F477-4E51-85BA-36F9E80D48CC}" type="presParOf" srcId="{BE7EF3F6-E350-4BA9-A398-490EE46CFEE7}" destId="{817C1C5C-D613-4989-B9BB-FD220F4CE8A1}" srcOrd="1" destOrd="0" presId="urn:microsoft.com/office/officeart/2005/8/layout/hList9"/>
    <dgm:cxn modelId="{A9318811-C5EC-4983-904C-BB5A0D54F9DA}" type="presParOf" srcId="{E3C926F7-76CE-4A6A-934C-1D97FB0DC718}" destId="{EA35C315-A66F-4276-AF14-6F8CF56FCB14}" srcOrd="3" destOrd="0" presId="urn:microsoft.com/office/officeart/2005/8/layout/hList9"/>
    <dgm:cxn modelId="{DDC945AC-A889-485D-B154-7E6640988AB3}" type="presParOf" srcId="{EA35C315-A66F-4276-AF14-6F8CF56FCB14}" destId="{450B0932-52D1-43F6-86FF-C15508C65DB4}" srcOrd="0" destOrd="0" presId="urn:microsoft.com/office/officeart/2005/8/layout/hList9"/>
    <dgm:cxn modelId="{7361125E-6792-472D-B692-DDC529768881}" type="presParOf" srcId="{EA35C315-A66F-4276-AF14-6F8CF56FCB14}" destId="{9B42BB74-375B-453B-B823-4C91F150B252}" srcOrd="1" destOrd="0" presId="urn:microsoft.com/office/officeart/2005/8/layout/hList9"/>
    <dgm:cxn modelId="{EE089657-188C-42E0-A825-BAA2FDA3B622}" type="presParOf" srcId="{E3C926F7-76CE-4A6A-934C-1D97FB0DC718}" destId="{A5945571-8F7F-496E-A1FA-16A45147414B}" srcOrd="4" destOrd="0" presId="urn:microsoft.com/office/officeart/2005/8/layout/hList9"/>
    <dgm:cxn modelId="{2A03FD9F-CD67-4A43-B329-9C889269A13B}" type="presParOf" srcId="{A5945571-8F7F-496E-A1FA-16A45147414B}" destId="{43CFFB54-BB5A-4694-B4BC-35DD070DCB19}" srcOrd="0" destOrd="0" presId="urn:microsoft.com/office/officeart/2005/8/layout/hList9"/>
    <dgm:cxn modelId="{7A280081-3233-4849-AF52-8DFE15F3CAA9}" type="presParOf" srcId="{A5945571-8F7F-496E-A1FA-16A45147414B}" destId="{DA2E00D0-8357-4BB5-BC0C-AEE14D1E985E}" srcOrd="1" destOrd="0" presId="urn:microsoft.com/office/officeart/2005/8/layout/hList9"/>
    <dgm:cxn modelId="{0387B037-6929-42EC-BAE8-42D01B48A0E2}" type="presParOf" srcId="{F242D4F7-B051-42F4-87F2-A129294F92F6}" destId="{5DD5E0F5-A512-4BCE-BD70-6B1EBE711AD4}" srcOrd="2" destOrd="0" presId="urn:microsoft.com/office/officeart/2005/8/layout/hList9"/>
    <dgm:cxn modelId="{BDB89DE9-F046-4137-904B-5CBCCEB3A0A3}" type="presParOf" srcId="{F242D4F7-B051-42F4-87F2-A129294F92F6}" destId="{A6DCF2F7-4731-45D1-AB31-39CB99B5807C}" srcOrd="3" destOrd="0" presId="urn:microsoft.com/office/officeart/2005/8/layout/hList9"/>
    <dgm:cxn modelId="{C2922A75-E86E-404B-B3CE-406595503760}" type="presParOf" srcId="{F242D4F7-B051-42F4-87F2-A129294F92F6}" destId="{277BFD9D-8082-411E-B6B2-C2562279DF15}" srcOrd="4" destOrd="0" presId="urn:microsoft.com/office/officeart/2005/8/layout/hList9"/>
    <dgm:cxn modelId="{CDADDB87-71A5-4D00-9ED5-AF3AC2DA486B}" type="presParOf" srcId="{F242D4F7-B051-42F4-87F2-A129294F92F6}" destId="{AE20E1F4-61CB-4EA9-AFF6-1FE2DE779BA8}" srcOrd="5" destOrd="0" presId="urn:microsoft.com/office/officeart/2005/8/layout/hList9"/>
    <dgm:cxn modelId="{619C3D49-F9EB-4BB3-B7B3-0210283F8B23}" type="presParOf" srcId="{F242D4F7-B051-42F4-87F2-A129294F92F6}" destId="{90A92959-FFCF-4636-A3C7-92197F731C52}" srcOrd="6" destOrd="0" presId="urn:microsoft.com/office/officeart/2005/8/layout/hList9"/>
    <dgm:cxn modelId="{02C202F8-2F84-438C-93A1-BF6964ECB8CF}" type="presParOf" srcId="{90A92959-FFCF-4636-A3C7-92197F731C52}" destId="{37C17DDC-6EE6-4DE3-B134-074AFCF85931}" srcOrd="0" destOrd="0" presId="urn:microsoft.com/office/officeart/2005/8/layout/hList9"/>
    <dgm:cxn modelId="{30345507-05CA-4C2F-940D-C986ADB3528D}" type="presParOf" srcId="{90A92959-FFCF-4636-A3C7-92197F731C52}" destId="{FBE5F994-4C7C-465D-9E9F-8799642A9E01}" srcOrd="1" destOrd="0" presId="urn:microsoft.com/office/officeart/2005/8/layout/hList9"/>
    <dgm:cxn modelId="{F64FCA0A-4786-4AAC-93AA-91F2B0B8BBE0}" type="presParOf" srcId="{FBE5F994-4C7C-465D-9E9F-8799642A9E01}" destId="{D9C2F099-45A5-4100-8B12-30F35ECF2A37}" srcOrd="0" destOrd="0" presId="urn:microsoft.com/office/officeart/2005/8/layout/hList9"/>
    <dgm:cxn modelId="{DFBC2155-C053-424E-A38D-650FA0EE93B2}" type="presParOf" srcId="{FBE5F994-4C7C-465D-9E9F-8799642A9E01}" destId="{12746754-C488-4FCF-AF03-80D01F4EB181}" srcOrd="1" destOrd="0" presId="urn:microsoft.com/office/officeart/2005/8/layout/hList9"/>
    <dgm:cxn modelId="{41936087-9603-4C63-8A70-4E60BBD63584}" type="presParOf" srcId="{F242D4F7-B051-42F4-87F2-A129294F92F6}" destId="{CCC7375D-5B0B-4B74-917C-6F1275039FC8}" srcOrd="7" destOrd="0" presId="urn:microsoft.com/office/officeart/2005/8/layout/hList9"/>
    <dgm:cxn modelId="{9B75E56D-4BE8-40B4-B106-700C920D56E5}" type="presParOf" srcId="{F242D4F7-B051-42F4-87F2-A129294F92F6}" destId="{8D0CE91F-A001-4186-AF9B-0550D7FDDF59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6C3210-5F48-4CAD-93A9-38660E8ECF4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73DF3F1-3C20-4DE8-8701-E6259C22BF9B}">
      <dgm:prSet phldrT="[Texto]"/>
      <dgm:spPr/>
      <dgm:t>
        <a:bodyPr/>
        <a:lstStyle/>
        <a:p>
          <a:r>
            <a:rPr lang="es-ES" b="1" dirty="0" smtClean="0">
              <a:solidFill>
                <a:srgbClr val="00496E"/>
              </a:solidFill>
            </a:rPr>
            <a:t>Describir y comprender la realidad</a:t>
          </a:r>
          <a:endParaRPr lang="es-ES" b="1" dirty="0">
            <a:solidFill>
              <a:srgbClr val="00496E"/>
            </a:solidFill>
          </a:endParaRPr>
        </a:p>
      </dgm:t>
    </dgm:pt>
    <dgm:pt modelId="{288EF459-E0A0-4634-A595-EA08CF4212EE}" type="parTrans" cxnId="{A531AAFA-3E85-4F99-A7E1-11AF2382AED1}">
      <dgm:prSet/>
      <dgm:spPr/>
      <dgm:t>
        <a:bodyPr/>
        <a:lstStyle/>
        <a:p>
          <a:endParaRPr lang="es-ES"/>
        </a:p>
      </dgm:t>
    </dgm:pt>
    <dgm:pt modelId="{3E10F4EB-EB93-44FA-96B9-A17EA37FED55}" type="sibTrans" cxnId="{A531AAFA-3E85-4F99-A7E1-11AF2382AED1}">
      <dgm:prSet/>
      <dgm:spPr/>
      <dgm:t>
        <a:bodyPr/>
        <a:lstStyle/>
        <a:p>
          <a:endParaRPr lang="es-ES"/>
        </a:p>
      </dgm:t>
    </dgm:pt>
    <dgm:pt modelId="{E16392FB-ECA7-4558-B15B-E0F920BC4B96}">
      <dgm:prSet phldrT="[Texto]"/>
      <dgm:spPr/>
      <dgm:t>
        <a:bodyPr/>
        <a:lstStyle/>
        <a:p>
          <a:r>
            <a:rPr lang="es-ES" b="1" dirty="0" smtClean="0">
              <a:solidFill>
                <a:srgbClr val="00496E"/>
              </a:solidFill>
            </a:rPr>
            <a:t>Evaluar lo que se ha hecho</a:t>
          </a:r>
          <a:endParaRPr lang="es-ES" b="1" dirty="0">
            <a:solidFill>
              <a:srgbClr val="00496E"/>
            </a:solidFill>
          </a:endParaRPr>
        </a:p>
      </dgm:t>
    </dgm:pt>
    <dgm:pt modelId="{1DB637C9-A5A2-4F21-A66A-29186BF7AFFA}" type="parTrans" cxnId="{3BE374F0-617B-47FF-9A40-BF0F16029FD9}">
      <dgm:prSet/>
      <dgm:spPr/>
      <dgm:t>
        <a:bodyPr/>
        <a:lstStyle/>
        <a:p>
          <a:endParaRPr lang="es-ES"/>
        </a:p>
      </dgm:t>
    </dgm:pt>
    <dgm:pt modelId="{54461B93-6CD6-4ED9-9569-D391FB6F0FE5}" type="sibTrans" cxnId="{3BE374F0-617B-47FF-9A40-BF0F16029FD9}">
      <dgm:prSet/>
      <dgm:spPr/>
      <dgm:t>
        <a:bodyPr/>
        <a:lstStyle/>
        <a:p>
          <a:endParaRPr lang="es-ES"/>
        </a:p>
      </dgm:t>
    </dgm:pt>
    <dgm:pt modelId="{D739104E-D299-4102-AABC-6D52C3272E04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Buscar nuevas soluciones</a:t>
          </a:r>
          <a:endParaRPr lang="es-ES" b="1" dirty="0">
            <a:solidFill>
              <a:schemeClr val="bg1"/>
            </a:solidFill>
          </a:endParaRPr>
        </a:p>
      </dgm:t>
    </dgm:pt>
    <dgm:pt modelId="{E323289D-E790-42AC-8849-E5AE1A923416}" type="parTrans" cxnId="{9E8BF27C-AAAD-4155-87DE-D96FD03F0E89}">
      <dgm:prSet/>
      <dgm:spPr/>
      <dgm:t>
        <a:bodyPr/>
        <a:lstStyle/>
        <a:p>
          <a:endParaRPr lang="es-ES"/>
        </a:p>
      </dgm:t>
    </dgm:pt>
    <dgm:pt modelId="{08E8A02F-27B7-405F-9819-71278BF8F01A}" type="sibTrans" cxnId="{9E8BF27C-AAAD-4155-87DE-D96FD03F0E89}">
      <dgm:prSet/>
      <dgm:spPr/>
      <dgm:t>
        <a:bodyPr/>
        <a:lstStyle/>
        <a:p>
          <a:endParaRPr lang="es-ES"/>
        </a:p>
      </dgm:t>
    </dgm:pt>
    <dgm:pt modelId="{22FA546A-2740-4D3E-BC6A-E3BA18BA0910}" type="pres">
      <dgm:prSet presAssocID="{A26C3210-5F48-4CAD-93A9-38660E8ECF47}" presName="arrowDiagram" presStyleCnt="0">
        <dgm:presLayoutVars>
          <dgm:chMax val="5"/>
          <dgm:dir/>
          <dgm:resizeHandles val="exact"/>
        </dgm:presLayoutVars>
      </dgm:prSet>
      <dgm:spPr/>
    </dgm:pt>
    <dgm:pt modelId="{EC31DD27-EF29-4FB5-B536-1819EA4C1A0D}" type="pres">
      <dgm:prSet presAssocID="{A26C3210-5F48-4CAD-93A9-38660E8ECF47}" presName="arrow" presStyleLbl="bgShp" presStyleIdx="0" presStyleCnt="1" custLinFactNeighborX="-28125" custLinFactNeighborY="-67084"/>
      <dgm:spPr>
        <a:solidFill>
          <a:schemeClr val="accent1"/>
        </a:solidFill>
      </dgm:spPr>
    </dgm:pt>
    <dgm:pt modelId="{21031B66-8E23-44E9-AC14-D36A3DDAC0C2}" type="pres">
      <dgm:prSet presAssocID="{A26C3210-5F48-4CAD-93A9-38660E8ECF47}" presName="arrowDiagram3" presStyleCnt="0"/>
      <dgm:spPr/>
    </dgm:pt>
    <dgm:pt modelId="{B250CF02-78CB-43EA-84C0-C01F69B3F20C}" type="pres">
      <dgm:prSet presAssocID="{973DF3F1-3C20-4DE8-8701-E6259C22BF9B}" presName="bullet3a" presStyleLbl="node1" presStyleIdx="0" presStyleCnt="3" custScaleX="206095" custScaleY="179879" custLinFactNeighborX="-60957"/>
      <dgm:spPr>
        <a:solidFill>
          <a:schemeClr val="accent1">
            <a:lumMod val="50000"/>
          </a:schemeClr>
        </a:solidFill>
      </dgm:spPr>
    </dgm:pt>
    <dgm:pt modelId="{EA7BC5D1-5F04-4BBF-B0E6-33CFD59DB38C}" type="pres">
      <dgm:prSet presAssocID="{973DF3F1-3C20-4DE8-8701-E6259C22BF9B}" presName="textBox3a" presStyleLbl="revTx" presStyleIdx="0" presStyleCnt="3" custScaleY="110447" custLinFactNeighborX="648" custLinFactNeighborY="1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A29DBA-6CE5-4EE3-A7AF-81702C997C49}" type="pres">
      <dgm:prSet presAssocID="{E16392FB-ECA7-4558-B15B-E0F920BC4B96}" presName="bullet3b" presStyleLbl="node1" presStyleIdx="1" presStyleCnt="3" custScaleX="189482" custScaleY="184062" custLinFactNeighborX="-31313" custLinFactNeighborY="-40145"/>
      <dgm:spPr>
        <a:solidFill>
          <a:schemeClr val="accent1">
            <a:lumMod val="50000"/>
          </a:schemeClr>
        </a:solidFill>
      </dgm:spPr>
    </dgm:pt>
    <dgm:pt modelId="{CFF4A98A-A0BC-48D0-94E2-32620739863E}" type="pres">
      <dgm:prSet presAssocID="{E16392FB-ECA7-4558-B15B-E0F920BC4B96}" presName="textBox3b" presStyleLbl="revTx" presStyleIdx="1" presStyleCnt="3" custLinFactNeighborX="4743" custLinFactNeighborY="-49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77740E-F168-47AD-8B66-6E96B27E0961}" type="pres">
      <dgm:prSet presAssocID="{D739104E-D299-4102-AABC-6D52C3272E04}" presName="bullet3c" presStyleLbl="node1" presStyleIdx="2" presStyleCnt="3" custScaleX="188970" custScaleY="191037" custLinFactNeighborX="-14223" custLinFactNeighborY="-29028"/>
      <dgm:spPr>
        <a:solidFill>
          <a:schemeClr val="accent1">
            <a:lumMod val="50000"/>
          </a:schemeClr>
        </a:solidFill>
      </dgm:spPr>
    </dgm:pt>
    <dgm:pt modelId="{D97460B6-100B-4A9C-8D70-2DC0340B9D51}" type="pres">
      <dgm:prSet presAssocID="{D739104E-D299-4102-AABC-6D52C3272E04}" presName="textBox3c" presStyleLbl="revTx" presStyleIdx="2" presStyleCnt="3" custScaleX="107861" custScaleY="36748" custLinFactNeighborX="16018" custLinFactNeighborY="-526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AB18C7D-74B3-4DCE-BBA4-A74B710D3CA8}" type="presOf" srcId="{973DF3F1-3C20-4DE8-8701-E6259C22BF9B}" destId="{EA7BC5D1-5F04-4BBF-B0E6-33CFD59DB38C}" srcOrd="0" destOrd="0" presId="urn:microsoft.com/office/officeart/2005/8/layout/arrow2"/>
    <dgm:cxn modelId="{D0699064-6105-49ED-9624-35E21BEEB323}" type="presOf" srcId="{E16392FB-ECA7-4558-B15B-E0F920BC4B96}" destId="{CFF4A98A-A0BC-48D0-94E2-32620739863E}" srcOrd="0" destOrd="0" presId="urn:microsoft.com/office/officeart/2005/8/layout/arrow2"/>
    <dgm:cxn modelId="{3BE374F0-617B-47FF-9A40-BF0F16029FD9}" srcId="{A26C3210-5F48-4CAD-93A9-38660E8ECF47}" destId="{E16392FB-ECA7-4558-B15B-E0F920BC4B96}" srcOrd="1" destOrd="0" parTransId="{1DB637C9-A5A2-4F21-A66A-29186BF7AFFA}" sibTransId="{54461B93-6CD6-4ED9-9569-D391FB6F0FE5}"/>
    <dgm:cxn modelId="{F201DC69-266C-44D1-B2E3-7CF49601962E}" type="presOf" srcId="{D739104E-D299-4102-AABC-6D52C3272E04}" destId="{D97460B6-100B-4A9C-8D70-2DC0340B9D51}" srcOrd="0" destOrd="0" presId="urn:microsoft.com/office/officeart/2005/8/layout/arrow2"/>
    <dgm:cxn modelId="{9E8BF27C-AAAD-4155-87DE-D96FD03F0E89}" srcId="{A26C3210-5F48-4CAD-93A9-38660E8ECF47}" destId="{D739104E-D299-4102-AABC-6D52C3272E04}" srcOrd="2" destOrd="0" parTransId="{E323289D-E790-42AC-8849-E5AE1A923416}" sibTransId="{08E8A02F-27B7-405F-9819-71278BF8F01A}"/>
    <dgm:cxn modelId="{81BA217B-0E7F-4AEC-8D47-255A054E76DD}" type="presOf" srcId="{A26C3210-5F48-4CAD-93A9-38660E8ECF47}" destId="{22FA546A-2740-4D3E-BC6A-E3BA18BA0910}" srcOrd="0" destOrd="0" presId="urn:microsoft.com/office/officeart/2005/8/layout/arrow2"/>
    <dgm:cxn modelId="{A531AAFA-3E85-4F99-A7E1-11AF2382AED1}" srcId="{A26C3210-5F48-4CAD-93A9-38660E8ECF47}" destId="{973DF3F1-3C20-4DE8-8701-E6259C22BF9B}" srcOrd="0" destOrd="0" parTransId="{288EF459-E0A0-4634-A595-EA08CF4212EE}" sibTransId="{3E10F4EB-EB93-44FA-96B9-A17EA37FED55}"/>
    <dgm:cxn modelId="{9F95E599-9ADD-42B4-A906-7C81DF408037}" type="presParOf" srcId="{22FA546A-2740-4D3E-BC6A-E3BA18BA0910}" destId="{EC31DD27-EF29-4FB5-B536-1819EA4C1A0D}" srcOrd="0" destOrd="0" presId="urn:microsoft.com/office/officeart/2005/8/layout/arrow2"/>
    <dgm:cxn modelId="{16DE5388-903C-4DE5-85B9-E9CFB542C918}" type="presParOf" srcId="{22FA546A-2740-4D3E-BC6A-E3BA18BA0910}" destId="{21031B66-8E23-44E9-AC14-D36A3DDAC0C2}" srcOrd="1" destOrd="0" presId="urn:microsoft.com/office/officeart/2005/8/layout/arrow2"/>
    <dgm:cxn modelId="{7DCC7033-CD3F-4276-A91F-9E3CB9CAD83A}" type="presParOf" srcId="{21031B66-8E23-44E9-AC14-D36A3DDAC0C2}" destId="{B250CF02-78CB-43EA-84C0-C01F69B3F20C}" srcOrd="0" destOrd="0" presId="urn:microsoft.com/office/officeart/2005/8/layout/arrow2"/>
    <dgm:cxn modelId="{BC96629A-6A47-4EB5-8B11-DAECE068239A}" type="presParOf" srcId="{21031B66-8E23-44E9-AC14-D36A3DDAC0C2}" destId="{EA7BC5D1-5F04-4BBF-B0E6-33CFD59DB38C}" srcOrd="1" destOrd="0" presId="urn:microsoft.com/office/officeart/2005/8/layout/arrow2"/>
    <dgm:cxn modelId="{43E563F8-7903-48FC-87F2-A9601BA45507}" type="presParOf" srcId="{21031B66-8E23-44E9-AC14-D36A3DDAC0C2}" destId="{8EA29DBA-6CE5-4EE3-A7AF-81702C997C49}" srcOrd="2" destOrd="0" presId="urn:microsoft.com/office/officeart/2005/8/layout/arrow2"/>
    <dgm:cxn modelId="{E98D1A64-C48E-43EA-8634-FB2319A707B5}" type="presParOf" srcId="{21031B66-8E23-44E9-AC14-D36A3DDAC0C2}" destId="{CFF4A98A-A0BC-48D0-94E2-32620739863E}" srcOrd="3" destOrd="0" presId="urn:microsoft.com/office/officeart/2005/8/layout/arrow2"/>
    <dgm:cxn modelId="{0486D525-A7FA-40D8-9161-D76F88F2D189}" type="presParOf" srcId="{21031B66-8E23-44E9-AC14-D36A3DDAC0C2}" destId="{9277740E-F168-47AD-8B66-6E96B27E0961}" srcOrd="4" destOrd="0" presId="urn:microsoft.com/office/officeart/2005/8/layout/arrow2"/>
    <dgm:cxn modelId="{DD7110FF-5776-47D6-BF66-A744C245607C}" type="presParOf" srcId="{21031B66-8E23-44E9-AC14-D36A3DDAC0C2}" destId="{D97460B6-100B-4A9C-8D70-2DC0340B9D5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9F691F-9BD1-4779-A294-4A02238B9BB7}" type="doc">
      <dgm:prSet loTypeId="urn:microsoft.com/office/officeart/2005/8/layout/list1" loCatId="list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s-ES"/>
        </a:p>
      </dgm:t>
    </dgm:pt>
    <dgm:pt modelId="{AB728BAC-5B0F-4FDC-BAA5-D28AEC7713D9}">
      <dgm:prSet phldrT="[Texto]" custT="1"/>
      <dgm:spPr/>
      <dgm:t>
        <a:bodyPr/>
        <a:lstStyle/>
        <a:p>
          <a:r>
            <a:rPr lang="es-ES" sz="6000" dirty="0" smtClean="0"/>
            <a:t>E</a:t>
          </a:r>
          <a:r>
            <a:rPr lang="es-ES" sz="2800" dirty="0" smtClean="0"/>
            <a:t>XPECTATIVAS</a:t>
          </a:r>
          <a:endParaRPr lang="es-ES" sz="2800" dirty="0"/>
        </a:p>
      </dgm:t>
    </dgm:pt>
    <dgm:pt modelId="{72134BB2-77F3-4D0E-A33F-5B54949B8CA7}" type="parTrans" cxnId="{14E0C235-4753-4A95-96A7-B7AEDF0FF29C}">
      <dgm:prSet/>
      <dgm:spPr/>
      <dgm:t>
        <a:bodyPr/>
        <a:lstStyle/>
        <a:p>
          <a:endParaRPr lang="es-ES"/>
        </a:p>
      </dgm:t>
    </dgm:pt>
    <dgm:pt modelId="{DDF3EFAB-1102-4206-8D6B-0B7AB67975EF}" type="sibTrans" cxnId="{14E0C235-4753-4A95-96A7-B7AEDF0FF29C}">
      <dgm:prSet/>
      <dgm:spPr/>
      <dgm:t>
        <a:bodyPr/>
        <a:lstStyle/>
        <a:p>
          <a:endParaRPr lang="es-ES"/>
        </a:p>
      </dgm:t>
    </dgm:pt>
    <dgm:pt modelId="{C1BDFAC9-EA20-42C6-9771-D2F5D796EBDE}">
      <dgm:prSet phldrT="[Texto]" custT="1"/>
      <dgm:spPr/>
      <dgm:t>
        <a:bodyPr/>
        <a:lstStyle/>
        <a:p>
          <a:r>
            <a:rPr lang="es-ES" sz="6000" dirty="0" smtClean="0"/>
            <a:t>C</a:t>
          </a:r>
          <a:r>
            <a:rPr lang="es-ES" sz="2800" dirty="0" smtClean="0"/>
            <a:t>OSTE</a:t>
          </a:r>
          <a:endParaRPr lang="es-ES" sz="3100" dirty="0"/>
        </a:p>
      </dgm:t>
    </dgm:pt>
    <dgm:pt modelId="{710B4D3F-46A4-4650-9F41-EB0DC595A42A}" type="parTrans" cxnId="{35207DD0-FB22-44FB-B5D6-733DAD5251AA}">
      <dgm:prSet/>
      <dgm:spPr/>
      <dgm:t>
        <a:bodyPr/>
        <a:lstStyle/>
        <a:p>
          <a:endParaRPr lang="es-ES"/>
        </a:p>
      </dgm:t>
    </dgm:pt>
    <dgm:pt modelId="{7D707C9A-C930-4EC9-BBFD-4F11D2D2168E}" type="sibTrans" cxnId="{35207DD0-FB22-44FB-B5D6-733DAD5251AA}">
      <dgm:prSet/>
      <dgm:spPr/>
      <dgm:t>
        <a:bodyPr/>
        <a:lstStyle/>
        <a:p>
          <a:endParaRPr lang="es-ES"/>
        </a:p>
      </dgm:t>
    </dgm:pt>
    <dgm:pt modelId="{39B7B077-F228-43F3-A5B4-183E4B59CE94}">
      <dgm:prSet phldrT="[Texto]" custT="1"/>
      <dgm:spPr/>
      <dgm:t>
        <a:bodyPr/>
        <a:lstStyle/>
        <a:p>
          <a:r>
            <a:rPr lang="es-ES" sz="6000" dirty="0" smtClean="0"/>
            <a:t>O</a:t>
          </a:r>
          <a:r>
            <a:rPr lang="es-ES" sz="2800" dirty="0" smtClean="0"/>
            <a:t>PORTUNIDAD</a:t>
          </a:r>
          <a:endParaRPr lang="es-ES" sz="3100" dirty="0"/>
        </a:p>
      </dgm:t>
    </dgm:pt>
    <dgm:pt modelId="{E8685927-EC98-4692-B3FA-C8303FCA3D61}" type="parTrans" cxnId="{114E402E-6954-422D-9A5F-E71A15B6FE60}">
      <dgm:prSet/>
      <dgm:spPr/>
      <dgm:t>
        <a:bodyPr/>
        <a:lstStyle/>
        <a:p>
          <a:endParaRPr lang="es-ES"/>
        </a:p>
      </dgm:t>
    </dgm:pt>
    <dgm:pt modelId="{BF511C92-4CAD-48A7-9E7B-27A787DD5D37}" type="sibTrans" cxnId="{114E402E-6954-422D-9A5F-E71A15B6FE60}">
      <dgm:prSet/>
      <dgm:spPr/>
      <dgm:t>
        <a:bodyPr/>
        <a:lstStyle/>
        <a:p>
          <a:endParaRPr lang="es-ES"/>
        </a:p>
      </dgm:t>
    </dgm:pt>
    <dgm:pt modelId="{265CD33B-61FC-4149-8584-CECAF1E1DC5D}" type="pres">
      <dgm:prSet presAssocID="{BB9F691F-9BD1-4779-A294-4A02238B9B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8E1FB94-10E6-4243-82DF-438EB55E33B0}" type="pres">
      <dgm:prSet presAssocID="{AB728BAC-5B0F-4FDC-BAA5-D28AEC7713D9}" presName="parentLin" presStyleCnt="0"/>
      <dgm:spPr/>
    </dgm:pt>
    <dgm:pt modelId="{AF5497F3-E3AA-453A-B507-38E4731DFA40}" type="pres">
      <dgm:prSet presAssocID="{AB728BAC-5B0F-4FDC-BAA5-D28AEC7713D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7FAC7AB-2880-4AC3-B38B-7D641EA3BCF2}" type="pres">
      <dgm:prSet presAssocID="{AB728BAC-5B0F-4FDC-BAA5-D28AEC7713D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9CBB4C-2470-47EF-BFB0-3831C61FEBAF}" type="pres">
      <dgm:prSet presAssocID="{AB728BAC-5B0F-4FDC-BAA5-D28AEC7713D9}" presName="negativeSpace" presStyleCnt="0"/>
      <dgm:spPr/>
    </dgm:pt>
    <dgm:pt modelId="{8707AA46-8978-470D-8A14-D14993700006}" type="pres">
      <dgm:prSet presAssocID="{AB728BAC-5B0F-4FDC-BAA5-D28AEC7713D9}" presName="childText" presStyleLbl="conFgAcc1" presStyleIdx="0" presStyleCnt="3">
        <dgm:presLayoutVars>
          <dgm:bulletEnabled val="1"/>
        </dgm:presLayoutVars>
      </dgm:prSet>
      <dgm:spPr/>
    </dgm:pt>
    <dgm:pt modelId="{116BD5FF-A33B-4DAE-B960-9714570B6715}" type="pres">
      <dgm:prSet presAssocID="{DDF3EFAB-1102-4206-8D6B-0B7AB67975EF}" presName="spaceBetweenRectangles" presStyleCnt="0"/>
      <dgm:spPr/>
    </dgm:pt>
    <dgm:pt modelId="{3600D3F4-3E88-4A49-AA2E-BF93BB6D0E7E}" type="pres">
      <dgm:prSet presAssocID="{C1BDFAC9-EA20-42C6-9771-D2F5D796EBDE}" presName="parentLin" presStyleCnt="0"/>
      <dgm:spPr/>
    </dgm:pt>
    <dgm:pt modelId="{CC918714-55F8-4F0B-BDAD-94F70E845ABF}" type="pres">
      <dgm:prSet presAssocID="{C1BDFAC9-EA20-42C6-9771-D2F5D796EBD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1CE518D-996A-46A5-8255-F8EF1AB03C91}" type="pres">
      <dgm:prSet presAssocID="{C1BDFAC9-EA20-42C6-9771-D2F5D796EB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06B9CC-05E1-43A9-8D08-E0C53AC0E1A2}" type="pres">
      <dgm:prSet presAssocID="{C1BDFAC9-EA20-42C6-9771-D2F5D796EBDE}" presName="negativeSpace" presStyleCnt="0"/>
      <dgm:spPr/>
    </dgm:pt>
    <dgm:pt modelId="{534DD2A6-15B5-4C86-96BD-4B13E4F768E3}" type="pres">
      <dgm:prSet presAssocID="{C1BDFAC9-EA20-42C6-9771-D2F5D796EBDE}" presName="childText" presStyleLbl="conFgAcc1" presStyleIdx="1" presStyleCnt="3">
        <dgm:presLayoutVars>
          <dgm:bulletEnabled val="1"/>
        </dgm:presLayoutVars>
      </dgm:prSet>
      <dgm:spPr/>
    </dgm:pt>
    <dgm:pt modelId="{C5AA685A-0585-4882-9A3A-B893B89C4606}" type="pres">
      <dgm:prSet presAssocID="{7D707C9A-C930-4EC9-BBFD-4F11D2D2168E}" presName="spaceBetweenRectangles" presStyleCnt="0"/>
      <dgm:spPr/>
    </dgm:pt>
    <dgm:pt modelId="{C51D44B1-5EA2-4043-8B72-D0C330EAD5DC}" type="pres">
      <dgm:prSet presAssocID="{39B7B077-F228-43F3-A5B4-183E4B59CE94}" presName="parentLin" presStyleCnt="0"/>
      <dgm:spPr/>
    </dgm:pt>
    <dgm:pt modelId="{F1AFC100-D45E-49C2-A782-2748D5144F64}" type="pres">
      <dgm:prSet presAssocID="{39B7B077-F228-43F3-A5B4-183E4B59CE94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D7D78471-3A5D-4C18-A5B4-C6F670E3DEAB}" type="pres">
      <dgm:prSet presAssocID="{39B7B077-F228-43F3-A5B4-183E4B59CE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70E7A9-96C0-4C1D-825B-B0B8B41EB70F}" type="pres">
      <dgm:prSet presAssocID="{39B7B077-F228-43F3-A5B4-183E4B59CE94}" presName="negativeSpace" presStyleCnt="0"/>
      <dgm:spPr/>
    </dgm:pt>
    <dgm:pt modelId="{C8C9A0D8-283B-4376-AB07-C81C6701DC54}" type="pres">
      <dgm:prSet presAssocID="{39B7B077-F228-43F3-A5B4-183E4B59CE9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B49228D-D2AC-43F5-8D03-7F9C5D1FF67E}" type="presOf" srcId="{BB9F691F-9BD1-4779-A294-4A02238B9BB7}" destId="{265CD33B-61FC-4149-8584-CECAF1E1DC5D}" srcOrd="0" destOrd="0" presId="urn:microsoft.com/office/officeart/2005/8/layout/list1"/>
    <dgm:cxn modelId="{56AFE07F-8A82-40DA-9D5F-E33FEB5C5EBC}" type="presOf" srcId="{C1BDFAC9-EA20-42C6-9771-D2F5D796EBDE}" destId="{CC918714-55F8-4F0B-BDAD-94F70E845ABF}" srcOrd="0" destOrd="0" presId="urn:microsoft.com/office/officeart/2005/8/layout/list1"/>
    <dgm:cxn modelId="{90A98442-EA06-4AA7-8E8E-BF0516ABC6C6}" type="presOf" srcId="{AB728BAC-5B0F-4FDC-BAA5-D28AEC7713D9}" destId="{AF5497F3-E3AA-453A-B507-38E4731DFA40}" srcOrd="0" destOrd="0" presId="urn:microsoft.com/office/officeart/2005/8/layout/list1"/>
    <dgm:cxn modelId="{4C63E74A-F565-4D5F-9B7C-4A043A1F79AB}" type="presOf" srcId="{39B7B077-F228-43F3-A5B4-183E4B59CE94}" destId="{F1AFC100-D45E-49C2-A782-2748D5144F64}" srcOrd="0" destOrd="0" presId="urn:microsoft.com/office/officeart/2005/8/layout/list1"/>
    <dgm:cxn modelId="{35207DD0-FB22-44FB-B5D6-733DAD5251AA}" srcId="{BB9F691F-9BD1-4779-A294-4A02238B9BB7}" destId="{C1BDFAC9-EA20-42C6-9771-D2F5D796EBDE}" srcOrd="1" destOrd="0" parTransId="{710B4D3F-46A4-4650-9F41-EB0DC595A42A}" sibTransId="{7D707C9A-C930-4EC9-BBFD-4F11D2D2168E}"/>
    <dgm:cxn modelId="{A82F4A0B-3C77-4624-9052-5CCD8E588C14}" type="presOf" srcId="{39B7B077-F228-43F3-A5B4-183E4B59CE94}" destId="{D7D78471-3A5D-4C18-A5B4-C6F670E3DEAB}" srcOrd="1" destOrd="0" presId="urn:microsoft.com/office/officeart/2005/8/layout/list1"/>
    <dgm:cxn modelId="{11AA20B7-23E2-4D5D-9129-D31657D67F8F}" type="presOf" srcId="{AB728BAC-5B0F-4FDC-BAA5-D28AEC7713D9}" destId="{F7FAC7AB-2880-4AC3-B38B-7D641EA3BCF2}" srcOrd="1" destOrd="0" presId="urn:microsoft.com/office/officeart/2005/8/layout/list1"/>
    <dgm:cxn modelId="{114E402E-6954-422D-9A5F-E71A15B6FE60}" srcId="{BB9F691F-9BD1-4779-A294-4A02238B9BB7}" destId="{39B7B077-F228-43F3-A5B4-183E4B59CE94}" srcOrd="2" destOrd="0" parTransId="{E8685927-EC98-4692-B3FA-C8303FCA3D61}" sibTransId="{BF511C92-4CAD-48A7-9E7B-27A787DD5D37}"/>
    <dgm:cxn modelId="{14E0C235-4753-4A95-96A7-B7AEDF0FF29C}" srcId="{BB9F691F-9BD1-4779-A294-4A02238B9BB7}" destId="{AB728BAC-5B0F-4FDC-BAA5-D28AEC7713D9}" srcOrd="0" destOrd="0" parTransId="{72134BB2-77F3-4D0E-A33F-5B54949B8CA7}" sibTransId="{DDF3EFAB-1102-4206-8D6B-0B7AB67975EF}"/>
    <dgm:cxn modelId="{BEC29B71-0417-48C8-ABE7-D9A759D039E3}" type="presOf" srcId="{C1BDFAC9-EA20-42C6-9771-D2F5D796EBDE}" destId="{B1CE518D-996A-46A5-8255-F8EF1AB03C91}" srcOrd="1" destOrd="0" presId="urn:microsoft.com/office/officeart/2005/8/layout/list1"/>
    <dgm:cxn modelId="{94EFDD14-F948-489E-820D-CEF27EE515AF}" type="presParOf" srcId="{265CD33B-61FC-4149-8584-CECAF1E1DC5D}" destId="{D8E1FB94-10E6-4243-82DF-438EB55E33B0}" srcOrd="0" destOrd="0" presId="urn:microsoft.com/office/officeart/2005/8/layout/list1"/>
    <dgm:cxn modelId="{F633D4C5-8B4D-4443-8092-CB31F3821BDC}" type="presParOf" srcId="{D8E1FB94-10E6-4243-82DF-438EB55E33B0}" destId="{AF5497F3-E3AA-453A-B507-38E4731DFA40}" srcOrd="0" destOrd="0" presId="urn:microsoft.com/office/officeart/2005/8/layout/list1"/>
    <dgm:cxn modelId="{9FC3FCB6-BF1A-447F-A8C7-FD949BA56C97}" type="presParOf" srcId="{D8E1FB94-10E6-4243-82DF-438EB55E33B0}" destId="{F7FAC7AB-2880-4AC3-B38B-7D641EA3BCF2}" srcOrd="1" destOrd="0" presId="urn:microsoft.com/office/officeart/2005/8/layout/list1"/>
    <dgm:cxn modelId="{23B4C12E-A929-40F8-91CF-C018872DD49E}" type="presParOf" srcId="{265CD33B-61FC-4149-8584-CECAF1E1DC5D}" destId="{BD9CBB4C-2470-47EF-BFB0-3831C61FEBAF}" srcOrd="1" destOrd="0" presId="urn:microsoft.com/office/officeart/2005/8/layout/list1"/>
    <dgm:cxn modelId="{B39E6A21-31ED-478F-81E5-BB53F03EEE0D}" type="presParOf" srcId="{265CD33B-61FC-4149-8584-CECAF1E1DC5D}" destId="{8707AA46-8978-470D-8A14-D14993700006}" srcOrd="2" destOrd="0" presId="urn:microsoft.com/office/officeart/2005/8/layout/list1"/>
    <dgm:cxn modelId="{916ACCAB-B7D3-41A0-A42E-1005D30D5C54}" type="presParOf" srcId="{265CD33B-61FC-4149-8584-CECAF1E1DC5D}" destId="{116BD5FF-A33B-4DAE-B960-9714570B6715}" srcOrd="3" destOrd="0" presId="urn:microsoft.com/office/officeart/2005/8/layout/list1"/>
    <dgm:cxn modelId="{A5B11F19-7C67-401D-A26B-74580C37D738}" type="presParOf" srcId="{265CD33B-61FC-4149-8584-CECAF1E1DC5D}" destId="{3600D3F4-3E88-4A49-AA2E-BF93BB6D0E7E}" srcOrd="4" destOrd="0" presId="urn:microsoft.com/office/officeart/2005/8/layout/list1"/>
    <dgm:cxn modelId="{45F430E0-A76D-411C-A109-55F95D300E06}" type="presParOf" srcId="{3600D3F4-3E88-4A49-AA2E-BF93BB6D0E7E}" destId="{CC918714-55F8-4F0B-BDAD-94F70E845ABF}" srcOrd="0" destOrd="0" presId="urn:microsoft.com/office/officeart/2005/8/layout/list1"/>
    <dgm:cxn modelId="{36CE122A-FC79-44E7-B2E0-0814278CDB73}" type="presParOf" srcId="{3600D3F4-3E88-4A49-AA2E-BF93BB6D0E7E}" destId="{B1CE518D-996A-46A5-8255-F8EF1AB03C91}" srcOrd="1" destOrd="0" presId="urn:microsoft.com/office/officeart/2005/8/layout/list1"/>
    <dgm:cxn modelId="{F34409B8-30D8-4D7D-98E8-008C11F8F682}" type="presParOf" srcId="{265CD33B-61FC-4149-8584-CECAF1E1DC5D}" destId="{1306B9CC-05E1-43A9-8D08-E0C53AC0E1A2}" srcOrd="5" destOrd="0" presId="urn:microsoft.com/office/officeart/2005/8/layout/list1"/>
    <dgm:cxn modelId="{081E0E54-2BA3-4AC0-9EA3-524EDD4B591C}" type="presParOf" srcId="{265CD33B-61FC-4149-8584-CECAF1E1DC5D}" destId="{534DD2A6-15B5-4C86-96BD-4B13E4F768E3}" srcOrd="6" destOrd="0" presId="urn:microsoft.com/office/officeart/2005/8/layout/list1"/>
    <dgm:cxn modelId="{9D7F890D-33AA-4F89-9D5A-F777D5A325E6}" type="presParOf" srcId="{265CD33B-61FC-4149-8584-CECAF1E1DC5D}" destId="{C5AA685A-0585-4882-9A3A-B893B89C4606}" srcOrd="7" destOrd="0" presId="urn:microsoft.com/office/officeart/2005/8/layout/list1"/>
    <dgm:cxn modelId="{09E5A879-4B8D-4477-A486-C54B1121C358}" type="presParOf" srcId="{265CD33B-61FC-4149-8584-CECAF1E1DC5D}" destId="{C51D44B1-5EA2-4043-8B72-D0C330EAD5DC}" srcOrd="8" destOrd="0" presId="urn:microsoft.com/office/officeart/2005/8/layout/list1"/>
    <dgm:cxn modelId="{0A6E5962-630E-4800-B295-8A1A6288390E}" type="presParOf" srcId="{C51D44B1-5EA2-4043-8B72-D0C330EAD5DC}" destId="{F1AFC100-D45E-49C2-A782-2748D5144F64}" srcOrd="0" destOrd="0" presId="urn:microsoft.com/office/officeart/2005/8/layout/list1"/>
    <dgm:cxn modelId="{E4BB7DCF-B71D-436F-BD02-64CF85D2BCF5}" type="presParOf" srcId="{C51D44B1-5EA2-4043-8B72-D0C330EAD5DC}" destId="{D7D78471-3A5D-4C18-A5B4-C6F670E3DEAB}" srcOrd="1" destOrd="0" presId="urn:microsoft.com/office/officeart/2005/8/layout/list1"/>
    <dgm:cxn modelId="{FA7F797F-F82A-4386-BE07-542455E98827}" type="presParOf" srcId="{265CD33B-61FC-4149-8584-CECAF1E1DC5D}" destId="{D370E7A9-96C0-4C1D-825B-B0B8B41EB70F}" srcOrd="9" destOrd="0" presId="urn:microsoft.com/office/officeart/2005/8/layout/list1"/>
    <dgm:cxn modelId="{1F598699-FB8F-436B-913A-A79FE828A2B8}" type="presParOf" srcId="{265CD33B-61FC-4149-8584-CECAF1E1DC5D}" destId="{C8C9A0D8-283B-4376-AB07-C81C6701DC5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981E13-673E-4321-819D-0A9D0F79552B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8A071E0-AF01-40E1-BD32-CBC0B7FD9032}">
      <dgm:prSet phldrT="[Texto]" custT="1"/>
      <dgm:spPr>
        <a:xfrm>
          <a:off x="3429295" y="1995931"/>
          <a:ext cx="2033889" cy="1977098"/>
        </a:xfr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b="1" dirty="0" smtClean="0">
              <a:solidFill>
                <a:schemeClr val="tx2">
                  <a:lumMod val="50000"/>
                </a:schemeClr>
              </a:solidFill>
              <a:latin typeface="Arial"/>
              <a:ea typeface="+mn-ea"/>
              <a:cs typeface="Arial"/>
            </a:rPr>
            <a:t>HH. de vida</a:t>
          </a:r>
          <a:r>
            <a:rPr lang="es-ES" sz="2000" b="1" dirty="0" smtClean="0">
              <a:solidFill>
                <a:schemeClr val="tx2">
                  <a:lumMod val="50000"/>
                </a:schemeClr>
              </a:solidFill>
              <a:latin typeface="Arial"/>
              <a:ea typeface="+mn-ea"/>
              <a:cs typeface="Arial"/>
            </a:rPr>
            <a:t>: Armadura preventiva</a:t>
          </a:r>
          <a:endParaRPr lang="es-ES" sz="2000" b="1" dirty="0">
            <a:solidFill>
              <a:schemeClr val="tx2">
                <a:lumMod val="50000"/>
              </a:schemeClr>
            </a:solidFill>
            <a:latin typeface="Arial"/>
            <a:ea typeface="+mn-ea"/>
            <a:cs typeface="Arial"/>
          </a:endParaRPr>
        </a:p>
      </dgm:t>
    </dgm:pt>
    <dgm:pt modelId="{871ABD32-E5B1-4393-8F79-97867E06E711}" type="parTrans" cxnId="{E46E1B57-C72B-48E1-8228-D29923655D15}">
      <dgm:prSet/>
      <dgm:spPr/>
      <dgm:t>
        <a:bodyPr/>
        <a:lstStyle/>
        <a:p>
          <a:endParaRPr lang="es-ES" sz="1400"/>
        </a:p>
      </dgm:t>
    </dgm:pt>
    <dgm:pt modelId="{9D5B6ED9-ECAE-46A9-8CF2-762BAE357A35}" type="sibTrans" cxnId="{E46E1B57-C72B-48E1-8228-D29923655D15}">
      <dgm:prSet/>
      <dgm:spPr/>
      <dgm:t>
        <a:bodyPr/>
        <a:lstStyle/>
        <a:p>
          <a:endParaRPr lang="es-ES" sz="1400"/>
        </a:p>
      </dgm:t>
    </dgm:pt>
    <dgm:pt modelId="{4AE94298-B0CF-4135-B525-961C60337A91}">
      <dgm:prSet phldrT="[Texto]" custT="1"/>
      <dgm:spPr>
        <a:xfrm>
          <a:off x="3505355" y="-397744"/>
          <a:ext cx="1881769" cy="1858836"/>
        </a:xfrm>
        <a:solidFill>
          <a:srgbClr val="3333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Autoestima</a:t>
          </a:r>
          <a:endParaRPr lang="es-ES" sz="1400" dirty="0">
            <a:solidFill>
              <a:srgbClr val="FFFFFF"/>
            </a:solidFill>
            <a:latin typeface="Arial"/>
            <a:ea typeface="+mn-ea"/>
            <a:cs typeface="Arial"/>
          </a:endParaRPr>
        </a:p>
      </dgm:t>
    </dgm:pt>
    <dgm:pt modelId="{32AA8CC5-949D-4358-B315-DD49C2E6679E}" type="parTrans" cxnId="{754FDDE5-8646-48A5-B22A-3F9F0272E46F}">
      <dgm:prSet/>
      <dgm:spPr/>
      <dgm:t>
        <a:bodyPr/>
        <a:lstStyle/>
        <a:p>
          <a:endParaRPr lang="es-ES" sz="1400"/>
        </a:p>
      </dgm:t>
    </dgm:pt>
    <dgm:pt modelId="{8AC28F12-D308-4957-AB08-0AC9C2F592C7}" type="sibTrans" cxnId="{754FDDE5-8646-48A5-B22A-3F9F0272E46F}">
      <dgm:prSet/>
      <dgm:spPr>
        <a:xfrm>
          <a:off x="1955300" y="493541"/>
          <a:ext cx="4981879" cy="4981879"/>
        </a:xfr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615C9322-1F35-4D3A-815B-A90BC1FDF561}">
      <dgm:prSet custT="1"/>
      <dgm:spPr>
        <a:xfrm>
          <a:off x="5081989" y="176103"/>
          <a:ext cx="1881769" cy="1858836"/>
        </a:xfrm>
        <a:solidFill>
          <a:srgbClr val="333399">
            <a:hueOff val="-1800000"/>
            <a:satOff val="-6250"/>
            <a:lumOff val="75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Asertividad</a:t>
          </a:r>
          <a:endParaRPr lang="es-ES" sz="14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gm:t>
    </dgm:pt>
    <dgm:pt modelId="{3EB24A0F-DFFC-481B-8955-F43266E7DA1F}" type="parTrans" cxnId="{708747D9-1AF8-4268-BFC9-B20A53FBEFAA}">
      <dgm:prSet/>
      <dgm:spPr/>
      <dgm:t>
        <a:bodyPr/>
        <a:lstStyle/>
        <a:p>
          <a:endParaRPr lang="es-ES" sz="1400"/>
        </a:p>
      </dgm:t>
    </dgm:pt>
    <dgm:pt modelId="{11CBD6A1-C940-4FA0-AD44-442AA1166B42}" type="sibTrans" cxnId="{708747D9-1AF8-4268-BFC9-B20A53FBEFAA}">
      <dgm:prSet/>
      <dgm:spPr>
        <a:xfrm>
          <a:off x="1955300" y="493541"/>
          <a:ext cx="4981879" cy="4981879"/>
        </a:xfrm>
        <a:solidFill>
          <a:srgbClr val="333399">
            <a:hueOff val="-1800000"/>
            <a:satOff val="-6250"/>
            <a:lumOff val="750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19AC6321-5EE2-4B78-AEA3-AE2D18AFDE0C}">
      <dgm:prSet custT="1"/>
      <dgm:spPr>
        <a:xfrm>
          <a:off x="5920899" y="1629137"/>
          <a:ext cx="1881769" cy="1858836"/>
        </a:xfrm>
        <a:solidFill>
          <a:srgbClr val="333399">
            <a:hueOff val="-3600000"/>
            <a:satOff val="-12501"/>
            <a:lumOff val="150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Impulsividad</a:t>
          </a:r>
          <a:endParaRPr lang="es-ES" sz="19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gm:t>
    </dgm:pt>
    <dgm:pt modelId="{FB2F7E6E-2292-4E48-8BE6-406830E37497}" type="parTrans" cxnId="{D2B00A2F-861B-4E0C-8222-3146829571FB}">
      <dgm:prSet/>
      <dgm:spPr/>
      <dgm:t>
        <a:bodyPr/>
        <a:lstStyle/>
        <a:p>
          <a:endParaRPr lang="es-ES" sz="1400"/>
        </a:p>
      </dgm:t>
    </dgm:pt>
    <dgm:pt modelId="{A5E15B2B-6B7B-46B5-89EC-38D992496175}" type="sibTrans" cxnId="{D2B00A2F-861B-4E0C-8222-3146829571FB}">
      <dgm:prSet/>
      <dgm:spPr>
        <a:xfrm>
          <a:off x="1955300" y="493541"/>
          <a:ext cx="4981879" cy="4981879"/>
        </a:xfrm>
        <a:solidFill>
          <a:srgbClr val="333399">
            <a:hueOff val="-3600000"/>
            <a:satOff val="-12501"/>
            <a:lumOff val="1500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2905DC8C-1F8C-495C-9585-6B8A2C91D35D}">
      <dgm:prSet custT="1"/>
      <dgm:spPr>
        <a:xfrm>
          <a:off x="5629548" y="3281466"/>
          <a:ext cx="1881769" cy="1858836"/>
        </a:xfrm>
        <a:solidFill>
          <a:srgbClr val="333399">
            <a:hueOff val="-5400000"/>
            <a:satOff val="-18751"/>
            <a:lumOff val="225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Percepción  Riesgo</a:t>
          </a:r>
        </a:p>
      </dgm:t>
    </dgm:pt>
    <dgm:pt modelId="{97F41BE8-F767-4C1B-8696-293E9CB651A9}" type="parTrans" cxnId="{550FBCFD-882B-4A4E-A0C2-A9734ABCF387}">
      <dgm:prSet/>
      <dgm:spPr/>
      <dgm:t>
        <a:bodyPr/>
        <a:lstStyle/>
        <a:p>
          <a:endParaRPr lang="es-ES" sz="1400"/>
        </a:p>
      </dgm:t>
    </dgm:pt>
    <dgm:pt modelId="{2EBDCCE0-8A47-40AA-889F-84E0E65858F5}" type="sibTrans" cxnId="{550FBCFD-882B-4A4E-A0C2-A9734ABCF387}">
      <dgm:prSet/>
      <dgm:spPr>
        <a:xfrm>
          <a:off x="1955300" y="493541"/>
          <a:ext cx="4981879" cy="4981879"/>
        </a:xfrm>
        <a:solidFill>
          <a:srgbClr val="333399">
            <a:hueOff val="-5400000"/>
            <a:satOff val="-18751"/>
            <a:lumOff val="2250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94593E23-A1A6-4988-B0FB-5DDCEA280999}">
      <dgm:prSet custT="1"/>
      <dgm:spPr>
        <a:xfrm>
          <a:off x="4344265" y="4359947"/>
          <a:ext cx="1881769" cy="1858836"/>
        </a:xfrm>
        <a:solidFill>
          <a:srgbClr val="333399">
            <a:hueOff val="-7200000"/>
            <a:satOff val="-25001"/>
            <a:lumOff val="30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Expectativas</a:t>
          </a:r>
          <a:endParaRPr lang="es-ES" sz="17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gm:t>
    </dgm:pt>
    <dgm:pt modelId="{C7DBC8CB-A5CC-4C3E-9183-B8FAF73B4ED5}" type="parTrans" cxnId="{07ADDA76-0B3B-4C5D-8886-881D2E08A1CF}">
      <dgm:prSet/>
      <dgm:spPr/>
      <dgm:t>
        <a:bodyPr/>
        <a:lstStyle/>
        <a:p>
          <a:endParaRPr lang="es-ES" sz="1400"/>
        </a:p>
      </dgm:t>
    </dgm:pt>
    <dgm:pt modelId="{14E36E50-5EC8-40C2-9764-1EA3846ECC25}" type="sibTrans" cxnId="{07ADDA76-0B3B-4C5D-8886-881D2E08A1CF}">
      <dgm:prSet/>
      <dgm:spPr>
        <a:xfrm>
          <a:off x="1955300" y="493541"/>
          <a:ext cx="4981879" cy="4981879"/>
        </a:xfrm>
        <a:solidFill>
          <a:srgbClr val="333399">
            <a:hueOff val="-7200000"/>
            <a:satOff val="-25001"/>
            <a:lumOff val="3000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79C8E823-03BB-4E2E-A93D-E5E1749F9FB6}">
      <dgm:prSet custT="1"/>
      <dgm:spPr>
        <a:xfrm>
          <a:off x="2666445" y="4359947"/>
          <a:ext cx="1881769" cy="1858836"/>
        </a:xfrm>
        <a:solidFill>
          <a:srgbClr val="333399">
            <a:hueOff val="-9000000"/>
            <a:satOff val="-31252"/>
            <a:lumOff val="375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900" b="1" dirty="0" smtClean="0">
              <a:solidFill>
                <a:srgbClr val="C00000"/>
              </a:solidFill>
              <a:latin typeface="Arial"/>
              <a:ea typeface="+mn-ea"/>
              <a:cs typeface="Arial"/>
            </a:rPr>
            <a:t>Normas y límites</a:t>
          </a:r>
        </a:p>
      </dgm:t>
    </dgm:pt>
    <dgm:pt modelId="{38630567-CD08-49CB-BA5F-23FFAD22D86C}" type="parTrans" cxnId="{DB5CD289-27F5-414F-A238-309B67ECB47D}">
      <dgm:prSet/>
      <dgm:spPr/>
      <dgm:t>
        <a:bodyPr/>
        <a:lstStyle/>
        <a:p>
          <a:endParaRPr lang="es-ES" sz="1400"/>
        </a:p>
      </dgm:t>
    </dgm:pt>
    <dgm:pt modelId="{FC8A5B70-8612-4DC5-8248-F122DCF8DED1}" type="sibTrans" cxnId="{DB5CD289-27F5-414F-A238-309B67ECB47D}">
      <dgm:prSet/>
      <dgm:spPr>
        <a:xfrm>
          <a:off x="1955300" y="493541"/>
          <a:ext cx="4981879" cy="4981879"/>
        </a:xfrm>
        <a:solidFill>
          <a:srgbClr val="333399">
            <a:hueOff val="-9000000"/>
            <a:satOff val="-31252"/>
            <a:lumOff val="3750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66E24030-395A-4A50-A896-B34E47E28D64}">
      <dgm:prSet custT="1"/>
      <dgm:spPr>
        <a:xfrm>
          <a:off x="1381162" y="3281466"/>
          <a:ext cx="1881769" cy="1858836"/>
        </a:xfrm>
        <a:solidFill>
          <a:srgbClr val="333399">
            <a:hueOff val="-10800000"/>
            <a:satOff val="-37502"/>
            <a:lumOff val="45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dirty="0" smtClean="0">
              <a:solidFill>
                <a:srgbClr val="2D2D8A"/>
              </a:solidFill>
              <a:latin typeface="Arial"/>
              <a:ea typeface="+mn-ea"/>
              <a:cs typeface="Arial"/>
            </a:rPr>
            <a:t>Autonomía</a:t>
          </a:r>
        </a:p>
      </dgm:t>
    </dgm:pt>
    <dgm:pt modelId="{E1C3E909-2104-43D2-BE3B-434EF3C58DE7}" type="parTrans" cxnId="{948D4596-473A-40A8-8E4D-9967D3FC112D}">
      <dgm:prSet/>
      <dgm:spPr/>
      <dgm:t>
        <a:bodyPr/>
        <a:lstStyle/>
        <a:p>
          <a:endParaRPr lang="es-ES" sz="1400"/>
        </a:p>
      </dgm:t>
    </dgm:pt>
    <dgm:pt modelId="{11996DC1-D157-4D7B-A084-DA0EFD91A5E8}" type="sibTrans" cxnId="{948D4596-473A-40A8-8E4D-9967D3FC112D}">
      <dgm:prSet/>
      <dgm:spPr>
        <a:xfrm>
          <a:off x="1955300" y="493541"/>
          <a:ext cx="4981879" cy="4981879"/>
        </a:xfrm>
        <a:solidFill>
          <a:srgbClr val="333399">
            <a:hueOff val="-10800000"/>
            <a:satOff val="-37502"/>
            <a:lumOff val="4500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DCB06451-5537-4E43-A2AB-9C3818C2D4B0}">
      <dgm:prSet custT="1"/>
      <dgm:spPr>
        <a:xfrm>
          <a:off x="1089811" y="1629137"/>
          <a:ext cx="1881769" cy="1858836"/>
        </a:xfrm>
        <a:solidFill>
          <a:srgbClr val="333399">
            <a:hueOff val="-12600000"/>
            <a:satOff val="-43753"/>
            <a:lumOff val="525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dirty="0" smtClean="0">
              <a:solidFill>
                <a:srgbClr val="2D2D8A"/>
              </a:solidFill>
              <a:latin typeface="Arial"/>
              <a:ea typeface="+mn-ea"/>
              <a:cs typeface="Arial"/>
            </a:rPr>
            <a:t>Responsa-</a:t>
          </a:r>
          <a:r>
            <a:rPr lang="es-ES" sz="2000" dirty="0" err="1" smtClean="0">
              <a:solidFill>
                <a:srgbClr val="2D2D8A"/>
              </a:solidFill>
              <a:latin typeface="Arial"/>
              <a:ea typeface="+mn-ea"/>
              <a:cs typeface="Arial"/>
            </a:rPr>
            <a:t>bilidad</a:t>
          </a:r>
          <a:endParaRPr lang="es-ES" sz="2000" dirty="0" smtClean="0">
            <a:solidFill>
              <a:srgbClr val="2D2D8A"/>
            </a:solidFill>
            <a:latin typeface="Arial"/>
            <a:ea typeface="+mn-ea"/>
            <a:cs typeface="Arial"/>
          </a:endParaRPr>
        </a:p>
      </dgm:t>
    </dgm:pt>
    <dgm:pt modelId="{1B71FDF7-540D-4414-8B5E-6E5C104A2082}" type="parTrans" cxnId="{BF0D9D13-17E6-49A0-A405-0581962740EC}">
      <dgm:prSet/>
      <dgm:spPr/>
      <dgm:t>
        <a:bodyPr/>
        <a:lstStyle/>
        <a:p>
          <a:endParaRPr lang="es-ES" sz="1400"/>
        </a:p>
      </dgm:t>
    </dgm:pt>
    <dgm:pt modelId="{062C4265-E541-4172-ACBF-C5B2480A6B33}" type="sibTrans" cxnId="{BF0D9D13-17E6-49A0-A405-0581962740EC}">
      <dgm:prSet/>
      <dgm:spPr>
        <a:xfrm>
          <a:off x="1955300" y="493541"/>
          <a:ext cx="4981879" cy="4981879"/>
        </a:xfrm>
        <a:solidFill>
          <a:srgbClr val="333399">
            <a:hueOff val="-12600000"/>
            <a:satOff val="-43753"/>
            <a:lumOff val="5250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CF4C3635-1C01-4ACD-957F-F1BAED5D3D95}">
      <dgm:prSet custT="1"/>
      <dgm:spPr>
        <a:xfrm>
          <a:off x="1928721" y="176103"/>
          <a:ext cx="1881769" cy="1858836"/>
        </a:xfrm>
        <a:solidFill>
          <a:srgbClr val="333399">
            <a:hueOff val="-14400000"/>
            <a:satOff val="-50003"/>
            <a:lumOff val="60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900" b="1" dirty="0" smtClean="0">
              <a:solidFill>
                <a:srgbClr val="C00000"/>
              </a:solidFill>
              <a:latin typeface="Arial"/>
              <a:ea typeface="+mn-ea"/>
              <a:cs typeface="Arial"/>
            </a:rPr>
            <a:t>Ocio y tiempo libre </a:t>
          </a:r>
          <a:endParaRPr lang="es-ES" sz="1900" b="1" dirty="0">
            <a:solidFill>
              <a:srgbClr val="C00000"/>
            </a:solidFill>
            <a:latin typeface="Arial"/>
            <a:ea typeface="+mn-ea"/>
            <a:cs typeface="Arial"/>
          </a:endParaRPr>
        </a:p>
      </dgm:t>
    </dgm:pt>
    <dgm:pt modelId="{C8713CF0-0DA2-4F88-A7DF-066ED63984D7}" type="parTrans" cxnId="{F8747B06-4EC0-407B-8051-C64D9A33B682}">
      <dgm:prSet/>
      <dgm:spPr/>
      <dgm:t>
        <a:bodyPr/>
        <a:lstStyle/>
        <a:p>
          <a:endParaRPr lang="es-ES" sz="1400"/>
        </a:p>
      </dgm:t>
    </dgm:pt>
    <dgm:pt modelId="{82AC6D43-5E12-41AF-980B-4BB94BC56612}" type="sibTrans" cxnId="{F8747B06-4EC0-407B-8051-C64D9A33B682}">
      <dgm:prSet/>
      <dgm:spPr>
        <a:xfrm>
          <a:off x="1955300" y="493541"/>
          <a:ext cx="4981879" cy="4981879"/>
        </a:xfrm>
        <a:solidFill>
          <a:srgbClr val="333399">
            <a:hueOff val="-14400000"/>
            <a:satOff val="-50003"/>
            <a:lumOff val="60001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400"/>
        </a:p>
      </dgm:t>
    </dgm:pt>
    <dgm:pt modelId="{F3D34649-A6D7-4951-B0DA-1B0DF661EC82}" type="pres">
      <dgm:prSet presAssocID="{56981E13-673E-4321-819D-0A9D0F7955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40D6AC-A245-4F38-8E85-B2F39A7F3A2E}" type="pres">
      <dgm:prSet presAssocID="{08A071E0-AF01-40E1-BD32-CBC0B7FD9032}" presName="centerShape" presStyleLbl="node0" presStyleIdx="0" presStyleCnt="1" custScaleX="134410" custScaleY="130657"/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727E1D80-A8D6-41EC-8043-56110485B715}" type="pres">
      <dgm:prSet presAssocID="{4AE94298-B0CF-4135-B525-961C60337A91}" presName="node" presStyleLbl="node1" presStyleIdx="0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AFFA230-3D82-428B-A86F-0B11975A04FD}" type="pres">
      <dgm:prSet presAssocID="{4AE94298-B0CF-4135-B525-961C60337A91}" presName="dummy" presStyleCnt="0"/>
      <dgm:spPr/>
    </dgm:pt>
    <dgm:pt modelId="{DDAC8304-D905-426B-A3C8-7F3A0F8B7230}" type="pres">
      <dgm:prSet presAssocID="{8AC28F12-D308-4957-AB08-0AC9C2F592C7}" presName="sibTrans" presStyleLbl="sibTrans2D1" presStyleIdx="0" presStyleCnt="9"/>
      <dgm:spPr>
        <a:prstGeom prst="blockArc">
          <a:avLst>
            <a:gd name="adj1" fmla="val 16200000"/>
            <a:gd name="adj2" fmla="val 186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F18C282B-4812-490B-9083-F6840033768E}" type="pres">
      <dgm:prSet presAssocID="{615C9322-1F35-4D3A-815B-A90BC1FDF561}" presName="node" presStyleLbl="node1" presStyleIdx="1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C780D9E-4608-4725-BC53-77C9D16DBB0C}" type="pres">
      <dgm:prSet presAssocID="{615C9322-1F35-4D3A-815B-A90BC1FDF561}" presName="dummy" presStyleCnt="0"/>
      <dgm:spPr/>
    </dgm:pt>
    <dgm:pt modelId="{46E5278D-A2C3-4890-BB3C-F38F7A197158}" type="pres">
      <dgm:prSet presAssocID="{11CBD6A1-C940-4FA0-AD44-442AA1166B42}" presName="sibTrans" presStyleLbl="sibTrans2D1" presStyleIdx="1" presStyleCnt="9"/>
      <dgm:spPr>
        <a:prstGeom prst="blockArc">
          <a:avLst>
            <a:gd name="adj1" fmla="val 18600000"/>
            <a:gd name="adj2" fmla="val 210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BBD67A7E-5D2E-4B21-84FE-1E03F634EEB6}" type="pres">
      <dgm:prSet presAssocID="{19AC6321-5EE2-4B78-AEA3-AE2D18AFDE0C}" presName="node" presStyleLbl="node1" presStyleIdx="2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CD5FD87F-4618-4AB1-94D5-19B32CC6AC68}" type="pres">
      <dgm:prSet presAssocID="{19AC6321-5EE2-4B78-AEA3-AE2D18AFDE0C}" presName="dummy" presStyleCnt="0"/>
      <dgm:spPr/>
    </dgm:pt>
    <dgm:pt modelId="{EA9B03B6-C85D-4A64-8674-B32186C9CC0C}" type="pres">
      <dgm:prSet presAssocID="{A5E15B2B-6B7B-46B5-89EC-38D992496175}" presName="sibTrans" presStyleLbl="sibTrans2D1" presStyleIdx="2" presStyleCnt="9"/>
      <dgm:spPr>
        <a:prstGeom prst="blockArc">
          <a:avLst>
            <a:gd name="adj1" fmla="val 21000000"/>
            <a:gd name="adj2" fmla="val 18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44A1BE5C-C9DE-4505-B833-964691A2F451}" type="pres">
      <dgm:prSet presAssocID="{2905DC8C-1F8C-495C-9585-6B8A2C91D35D}" presName="node" presStyleLbl="node1" presStyleIdx="3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1DBC510B-1BC3-4A5E-943E-E3693BF0EA77}" type="pres">
      <dgm:prSet presAssocID="{2905DC8C-1F8C-495C-9585-6B8A2C91D35D}" presName="dummy" presStyleCnt="0"/>
      <dgm:spPr/>
    </dgm:pt>
    <dgm:pt modelId="{A314D284-C287-4B57-AD9D-679448DDF592}" type="pres">
      <dgm:prSet presAssocID="{2EBDCCE0-8A47-40AA-889F-84E0E65858F5}" presName="sibTrans" presStyleLbl="sibTrans2D1" presStyleIdx="3" presStyleCnt="9"/>
      <dgm:spPr>
        <a:prstGeom prst="blockArc">
          <a:avLst>
            <a:gd name="adj1" fmla="val 1800000"/>
            <a:gd name="adj2" fmla="val 42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43162676-F2FC-4A94-9994-CFB781BC51CB}" type="pres">
      <dgm:prSet presAssocID="{94593E23-A1A6-4988-B0FB-5DDCEA280999}" presName="node" presStyleLbl="node1" presStyleIdx="4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FA15E7CA-3BB2-4D5E-A7C3-B544B3E2C7DC}" type="pres">
      <dgm:prSet presAssocID="{94593E23-A1A6-4988-B0FB-5DDCEA280999}" presName="dummy" presStyleCnt="0"/>
      <dgm:spPr/>
    </dgm:pt>
    <dgm:pt modelId="{0B6E5381-B582-4172-BC81-AA0CB072F228}" type="pres">
      <dgm:prSet presAssocID="{14E36E50-5EC8-40C2-9764-1EA3846ECC25}" presName="sibTrans" presStyleLbl="sibTrans2D1" presStyleIdx="4" presStyleCnt="9"/>
      <dgm:spPr>
        <a:prstGeom prst="blockArc">
          <a:avLst>
            <a:gd name="adj1" fmla="val 4200000"/>
            <a:gd name="adj2" fmla="val 66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69BD4F4-FB2F-4F15-BD79-3E0572F20A12}" type="pres">
      <dgm:prSet presAssocID="{79C8E823-03BB-4E2E-A93D-E5E1749F9FB6}" presName="node" presStyleLbl="node1" presStyleIdx="5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E020464E-EFAD-4A5B-842C-F906822F553D}" type="pres">
      <dgm:prSet presAssocID="{79C8E823-03BB-4E2E-A93D-E5E1749F9FB6}" presName="dummy" presStyleCnt="0"/>
      <dgm:spPr/>
    </dgm:pt>
    <dgm:pt modelId="{EB1EB788-DAD9-4C17-9F12-04D2D1901EA8}" type="pres">
      <dgm:prSet presAssocID="{FC8A5B70-8612-4DC5-8248-F122DCF8DED1}" presName="sibTrans" presStyleLbl="sibTrans2D1" presStyleIdx="5" presStyleCnt="9"/>
      <dgm:spPr>
        <a:prstGeom prst="blockArc">
          <a:avLst>
            <a:gd name="adj1" fmla="val 6600000"/>
            <a:gd name="adj2" fmla="val 90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37268446-4114-4933-ACF6-3F081B437DE3}" type="pres">
      <dgm:prSet presAssocID="{66E24030-395A-4A50-A896-B34E47E28D64}" presName="node" presStyleLbl="node1" presStyleIdx="6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EA07738E-360F-4550-8224-E5F63C0FA38F}" type="pres">
      <dgm:prSet presAssocID="{66E24030-395A-4A50-A896-B34E47E28D64}" presName="dummy" presStyleCnt="0"/>
      <dgm:spPr/>
    </dgm:pt>
    <dgm:pt modelId="{F753F616-B42C-44F5-A3BD-40DAAFA89FF2}" type="pres">
      <dgm:prSet presAssocID="{11996DC1-D157-4D7B-A084-DA0EFD91A5E8}" presName="sibTrans" presStyleLbl="sibTrans2D1" presStyleIdx="6" presStyleCnt="9"/>
      <dgm:spPr>
        <a:prstGeom prst="blockArc">
          <a:avLst>
            <a:gd name="adj1" fmla="val 9000000"/>
            <a:gd name="adj2" fmla="val 114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970550D-1D7C-429B-B71A-A0F13A4446CC}" type="pres">
      <dgm:prSet presAssocID="{DCB06451-5537-4E43-A2AB-9C3818C2D4B0}" presName="node" presStyleLbl="node1" presStyleIdx="7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42847473-1EA5-4B17-A126-CC0171933890}" type="pres">
      <dgm:prSet presAssocID="{DCB06451-5537-4E43-A2AB-9C3818C2D4B0}" presName="dummy" presStyleCnt="0"/>
      <dgm:spPr/>
    </dgm:pt>
    <dgm:pt modelId="{596C2747-E62B-415B-A6F0-F9D4E171B8E5}" type="pres">
      <dgm:prSet presAssocID="{062C4265-E541-4172-ACBF-C5B2480A6B33}" presName="sibTrans" presStyleLbl="sibTrans2D1" presStyleIdx="7" presStyleCnt="9"/>
      <dgm:spPr>
        <a:prstGeom prst="blockArc">
          <a:avLst>
            <a:gd name="adj1" fmla="val 11400000"/>
            <a:gd name="adj2" fmla="val 138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FD5608A-04F7-4D83-BAA6-FDDBB56A8A28}" type="pres">
      <dgm:prSet presAssocID="{CF4C3635-1C01-4ACD-957F-F1BAED5D3D95}" presName="node" presStyleLbl="node1" presStyleIdx="8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19A76C6F-475C-48B6-86EC-2E9BD617EFE3}" type="pres">
      <dgm:prSet presAssocID="{CF4C3635-1C01-4ACD-957F-F1BAED5D3D95}" presName="dummy" presStyleCnt="0"/>
      <dgm:spPr/>
    </dgm:pt>
    <dgm:pt modelId="{015B6C45-D516-4C46-B941-C7CA158CC68D}" type="pres">
      <dgm:prSet presAssocID="{82AC6D43-5E12-41AF-980B-4BB94BC56612}" presName="sibTrans" presStyleLbl="sibTrans2D1" presStyleIdx="8" presStyleCnt="9"/>
      <dgm:spPr>
        <a:prstGeom prst="blockArc">
          <a:avLst>
            <a:gd name="adj1" fmla="val 13800000"/>
            <a:gd name="adj2" fmla="val 16200000"/>
            <a:gd name="adj3" fmla="val 3062"/>
          </a:avLst>
        </a:prstGeom>
      </dgm:spPr>
      <dgm:t>
        <a:bodyPr/>
        <a:lstStyle/>
        <a:p>
          <a:endParaRPr lang="es-ES"/>
        </a:p>
      </dgm:t>
    </dgm:pt>
  </dgm:ptLst>
  <dgm:cxnLst>
    <dgm:cxn modelId="{7FDC79F6-5AC5-403F-B405-9BA095E272AE}" type="presOf" srcId="{79C8E823-03BB-4E2E-A93D-E5E1749F9FB6}" destId="{869BD4F4-FB2F-4F15-BD79-3E0572F20A12}" srcOrd="0" destOrd="0" presId="urn:microsoft.com/office/officeart/2005/8/layout/radial6"/>
    <dgm:cxn modelId="{6439115C-05BD-49AC-99FB-667F5B960091}" type="presOf" srcId="{94593E23-A1A6-4988-B0FB-5DDCEA280999}" destId="{43162676-F2FC-4A94-9994-CFB781BC51CB}" srcOrd="0" destOrd="0" presId="urn:microsoft.com/office/officeart/2005/8/layout/radial6"/>
    <dgm:cxn modelId="{2ABF48E5-7C03-4394-BF38-AB62CF3FDBAF}" type="presOf" srcId="{11996DC1-D157-4D7B-A084-DA0EFD91A5E8}" destId="{F753F616-B42C-44F5-A3BD-40DAAFA89FF2}" srcOrd="0" destOrd="0" presId="urn:microsoft.com/office/officeart/2005/8/layout/radial6"/>
    <dgm:cxn modelId="{550FBCFD-882B-4A4E-A0C2-A9734ABCF387}" srcId="{08A071E0-AF01-40E1-BD32-CBC0B7FD9032}" destId="{2905DC8C-1F8C-495C-9585-6B8A2C91D35D}" srcOrd="3" destOrd="0" parTransId="{97F41BE8-F767-4C1B-8696-293E9CB651A9}" sibTransId="{2EBDCCE0-8A47-40AA-889F-84E0E65858F5}"/>
    <dgm:cxn modelId="{DB5CD289-27F5-414F-A238-309B67ECB47D}" srcId="{08A071E0-AF01-40E1-BD32-CBC0B7FD9032}" destId="{79C8E823-03BB-4E2E-A93D-E5E1749F9FB6}" srcOrd="5" destOrd="0" parTransId="{38630567-CD08-49CB-BA5F-23FFAD22D86C}" sibTransId="{FC8A5B70-8612-4DC5-8248-F122DCF8DED1}"/>
    <dgm:cxn modelId="{F038B355-3051-4087-A79B-0461B0D962D8}" type="presOf" srcId="{A5E15B2B-6B7B-46B5-89EC-38D992496175}" destId="{EA9B03B6-C85D-4A64-8674-B32186C9CC0C}" srcOrd="0" destOrd="0" presId="urn:microsoft.com/office/officeart/2005/8/layout/radial6"/>
    <dgm:cxn modelId="{0CB83DAC-F3BA-4744-9CD8-B9838996AC88}" type="presOf" srcId="{56981E13-673E-4321-819D-0A9D0F79552B}" destId="{F3D34649-A6D7-4951-B0DA-1B0DF661EC82}" srcOrd="0" destOrd="0" presId="urn:microsoft.com/office/officeart/2005/8/layout/radial6"/>
    <dgm:cxn modelId="{19532BB5-31B7-4F8D-B978-58E40A7CDFA0}" type="presOf" srcId="{66E24030-395A-4A50-A896-B34E47E28D64}" destId="{37268446-4114-4933-ACF6-3F081B437DE3}" srcOrd="0" destOrd="0" presId="urn:microsoft.com/office/officeart/2005/8/layout/radial6"/>
    <dgm:cxn modelId="{B726C849-B3E7-494C-9636-69AC44CB7CAC}" type="presOf" srcId="{14E36E50-5EC8-40C2-9764-1EA3846ECC25}" destId="{0B6E5381-B582-4172-BC81-AA0CB072F228}" srcOrd="0" destOrd="0" presId="urn:microsoft.com/office/officeart/2005/8/layout/radial6"/>
    <dgm:cxn modelId="{2AB6B2BA-24CA-4E5A-94EE-3A7F42455BEA}" type="presOf" srcId="{DCB06451-5537-4E43-A2AB-9C3818C2D4B0}" destId="{8970550D-1D7C-429B-B71A-A0F13A4446CC}" srcOrd="0" destOrd="0" presId="urn:microsoft.com/office/officeart/2005/8/layout/radial6"/>
    <dgm:cxn modelId="{118C7605-C118-4FED-B1C3-E362D76290FA}" type="presOf" srcId="{11CBD6A1-C940-4FA0-AD44-442AA1166B42}" destId="{46E5278D-A2C3-4890-BB3C-F38F7A197158}" srcOrd="0" destOrd="0" presId="urn:microsoft.com/office/officeart/2005/8/layout/radial6"/>
    <dgm:cxn modelId="{C211A3A2-5632-4C5D-AD14-8A96954D2D93}" type="presOf" srcId="{2905DC8C-1F8C-495C-9585-6B8A2C91D35D}" destId="{44A1BE5C-C9DE-4505-B833-964691A2F451}" srcOrd="0" destOrd="0" presId="urn:microsoft.com/office/officeart/2005/8/layout/radial6"/>
    <dgm:cxn modelId="{F8747B06-4EC0-407B-8051-C64D9A33B682}" srcId="{08A071E0-AF01-40E1-BD32-CBC0B7FD9032}" destId="{CF4C3635-1C01-4ACD-957F-F1BAED5D3D95}" srcOrd="8" destOrd="0" parTransId="{C8713CF0-0DA2-4F88-A7DF-066ED63984D7}" sibTransId="{82AC6D43-5E12-41AF-980B-4BB94BC56612}"/>
    <dgm:cxn modelId="{0085023D-1640-481E-BEF1-E222FC6549FF}" type="presOf" srcId="{062C4265-E541-4172-ACBF-C5B2480A6B33}" destId="{596C2747-E62B-415B-A6F0-F9D4E171B8E5}" srcOrd="0" destOrd="0" presId="urn:microsoft.com/office/officeart/2005/8/layout/radial6"/>
    <dgm:cxn modelId="{708747D9-1AF8-4268-BFC9-B20A53FBEFAA}" srcId="{08A071E0-AF01-40E1-BD32-CBC0B7FD9032}" destId="{615C9322-1F35-4D3A-815B-A90BC1FDF561}" srcOrd="1" destOrd="0" parTransId="{3EB24A0F-DFFC-481B-8955-F43266E7DA1F}" sibTransId="{11CBD6A1-C940-4FA0-AD44-442AA1166B42}"/>
    <dgm:cxn modelId="{1E282BAA-5E45-4E4E-A24C-A02441223562}" type="presOf" srcId="{2EBDCCE0-8A47-40AA-889F-84E0E65858F5}" destId="{A314D284-C287-4B57-AD9D-679448DDF592}" srcOrd="0" destOrd="0" presId="urn:microsoft.com/office/officeart/2005/8/layout/radial6"/>
    <dgm:cxn modelId="{3CB67A24-EAAE-4EA5-AFA3-8A4E16A288EF}" type="presOf" srcId="{19AC6321-5EE2-4B78-AEA3-AE2D18AFDE0C}" destId="{BBD67A7E-5D2E-4B21-84FE-1E03F634EEB6}" srcOrd="0" destOrd="0" presId="urn:microsoft.com/office/officeart/2005/8/layout/radial6"/>
    <dgm:cxn modelId="{8E7F3DD9-AA19-4198-8162-1C6C643AE700}" type="presOf" srcId="{615C9322-1F35-4D3A-815B-A90BC1FDF561}" destId="{F18C282B-4812-490B-9083-F6840033768E}" srcOrd="0" destOrd="0" presId="urn:microsoft.com/office/officeart/2005/8/layout/radial6"/>
    <dgm:cxn modelId="{E46E1B57-C72B-48E1-8228-D29923655D15}" srcId="{56981E13-673E-4321-819D-0A9D0F79552B}" destId="{08A071E0-AF01-40E1-BD32-CBC0B7FD9032}" srcOrd="0" destOrd="0" parTransId="{871ABD32-E5B1-4393-8F79-97867E06E711}" sibTransId="{9D5B6ED9-ECAE-46A9-8CF2-762BAE357A35}"/>
    <dgm:cxn modelId="{948D4596-473A-40A8-8E4D-9967D3FC112D}" srcId="{08A071E0-AF01-40E1-BD32-CBC0B7FD9032}" destId="{66E24030-395A-4A50-A896-B34E47E28D64}" srcOrd="6" destOrd="0" parTransId="{E1C3E909-2104-43D2-BE3B-434EF3C58DE7}" sibTransId="{11996DC1-D157-4D7B-A084-DA0EFD91A5E8}"/>
    <dgm:cxn modelId="{2078F841-4647-4E55-9696-F87F19C83406}" type="presOf" srcId="{08A071E0-AF01-40E1-BD32-CBC0B7FD9032}" destId="{0E40D6AC-A245-4F38-8E85-B2F39A7F3A2E}" srcOrd="0" destOrd="0" presId="urn:microsoft.com/office/officeart/2005/8/layout/radial6"/>
    <dgm:cxn modelId="{E6F00CF4-FB88-492B-AFE6-653972873085}" type="presOf" srcId="{FC8A5B70-8612-4DC5-8248-F122DCF8DED1}" destId="{EB1EB788-DAD9-4C17-9F12-04D2D1901EA8}" srcOrd="0" destOrd="0" presId="urn:microsoft.com/office/officeart/2005/8/layout/radial6"/>
    <dgm:cxn modelId="{754FDDE5-8646-48A5-B22A-3F9F0272E46F}" srcId="{08A071E0-AF01-40E1-BD32-CBC0B7FD9032}" destId="{4AE94298-B0CF-4135-B525-961C60337A91}" srcOrd="0" destOrd="0" parTransId="{32AA8CC5-949D-4358-B315-DD49C2E6679E}" sibTransId="{8AC28F12-D308-4957-AB08-0AC9C2F592C7}"/>
    <dgm:cxn modelId="{8ED931A5-7F0B-469A-AC51-02375390A018}" type="presOf" srcId="{CF4C3635-1C01-4ACD-957F-F1BAED5D3D95}" destId="{8FD5608A-04F7-4D83-BAA6-FDDBB56A8A28}" srcOrd="0" destOrd="0" presId="urn:microsoft.com/office/officeart/2005/8/layout/radial6"/>
    <dgm:cxn modelId="{FC590511-E472-48F8-B465-1ED87B307F5F}" type="presOf" srcId="{8AC28F12-D308-4957-AB08-0AC9C2F592C7}" destId="{DDAC8304-D905-426B-A3C8-7F3A0F8B7230}" srcOrd="0" destOrd="0" presId="urn:microsoft.com/office/officeart/2005/8/layout/radial6"/>
    <dgm:cxn modelId="{8932A9C7-8270-4A1C-9674-742D63CAABAC}" type="presOf" srcId="{4AE94298-B0CF-4135-B525-961C60337A91}" destId="{727E1D80-A8D6-41EC-8043-56110485B715}" srcOrd="0" destOrd="0" presId="urn:microsoft.com/office/officeart/2005/8/layout/radial6"/>
    <dgm:cxn modelId="{07ADDA76-0B3B-4C5D-8886-881D2E08A1CF}" srcId="{08A071E0-AF01-40E1-BD32-CBC0B7FD9032}" destId="{94593E23-A1A6-4988-B0FB-5DDCEA280999}" srcOrd="4" destOrd="0" parTransId="{C7DBC8CB-A5CC-4C3E-9183-B8FAF73B4ED5}" sibTransId="{14E36E50-5EC8-40C2-9764-1EA3846ECC25}"/>
    <dgm:cxn modelId="{A78BE5AB-691F-4A45-8DE0-55A6B2BA9877}" type="presOf" srcId="{82AC6D43-5E12-41AF-980B-4BB94BC56612}" destId="{015B6C45-D516-4C46-B941-C7CA158CC68D}" srcOrd="0" destOrd="0" presId="urn:microsoft.com/office/officeart/2005/8/layout/radial6"/>
    <dgm:cxn modelId="{BF0D9D13-17E6-49A0-A405-0581962740EC}" srcId="{08A071E0-AF01-40E1-BD32-CBC0B7FD9032}" destId="{DCB06451-5537-4E43-A2AB-9C3818C2D4B0}" srcOrd="7" destOrd="0" parTransId="{1B71FDF7-540D-4414-8B5E-6E5C104A2082}" sibTransId="{062C4265-E541-4172-ACBF-C5B2480A6B33}"/>
    <dgm:cxn modelId="{D2B00A2F-861B-4E0C-8222-3146829571FB}" srcId="{08A071E0-AF01-40E1-BD32-CBC0B7FD9032}" destId="{19AC6321-5EE2-4B78-AEA3-AE2D18AFDE0C}" srcOrd="2" destOrd="0" parTransId="{FB2F7E6E-2292-4E48-8BE6-406830E37497}" sibTransId="{A5E15B2B-6B7B-46B5-89EC-38D992496175}"/>
    <dgm:cxn modelId="{4C1B81A4-4C44-4CB9-83C0-5D69DFEE81B7}" type="presParOf" srcId="{F3D34649-A6D7-4951-B0DA-1B0DF661EC82}" destId="{0E40D6AC-A245-4F38-8E85-B2F39A7F3A2E}" srcOrd="0" destOrd="0" presId="urn:microsoft.com/office/officeart/2005/8/layout/radial6"/>
    <dgm:cxn modelId="{CD182633-3DF5-4A97-82A3-F2275E5A909F}" type="presParOf" srcId="{F3D34649-A6D7-4951-B0DA-1B0DF661EC82}" destId="{727E1D80-A8D6-41EC-8043-56110485B715}" srcOrd="1" destOrd="0" presId="urn:microsoft.com/office/officeart/2005/8/layout/radial6"/>
    <dgm:cxn modelId="{412162FD-3428-4018-AACB-41BD0D35C80F}" type="presParOf" srcId="{F3D34649-A6D7-4951-B0DA-1B0DF661EC82}" destId="{AAFFA230-3D82-428B-A86F-0B11975A04FD}" srcOrd="2" destOrd="0" presId="urn:microsoft.com/office/officeart/2005/8/layout/radial6"/>
    <dgm:cxn modelId="{0918C770-7C9A-44BA-BDC9-EC45C5761DB7}" type="presParOf" srcId="{F3D34649-A6D7-4951-B0DA-1B0DF661EC82}" destId="{DDAC8304-D905-426B-A3C8-7F3A0F8B7230}" srcOrd="3" destOrd="0" presId="urn:microsoft.com/office/officeart/2005/8/layout/radial6"/>
    <dgm:cxn modelId="{74E478B0-6E4F-4BD4-9917-57139A88A598}" type="presParOf" srcId="{F3D34649-A6D7-4951-B0DA-1B0DF661EC82}" destId="{F18C282B-4812-490B-9083-F6840033768E}" srcOrd="4" destOrd="0" presId="urn:microsoft.com/office/officeart/2005/8/layout/radial6"/>
    <dgm:cxn modelId="{1AFC11D5-72BE-45FA-BC20-79ABC179C53A}" type="presParOf" srcId="{F3D34649-A6D7-4951-B0DA-1B0DF661EC82}" destId="{AC780D9E-4608-4725-BC53-77C9D16DBB0C}" srcOrd="5" destOrd="0" presId="urn:microsoft.com/office/officeart/2005/8/layout/radial6"/>
    <dgm:cxn modelId="{C45149C8-F052-44EC-92A2-8FBFE4C62BF6}" type="presParOf" srcId="{F3D34649-A6D7-4951-B0DA-1B0DF661EC82}" destId="{46E5278D-A2C3-4890-BB3C-F38F7A197158}" srcOrd="6" destOrd="0" presId="urn:microsoft.com/office/officeart/2005/8/layout/radial6"/>
    <dgm:cxn modelId="{EB72957C-1F95-4DD9-96C0-D4491A0465A8}" type="presParOf" srcId="{F3D34649-A6D7-4951-B0DA-1B0DF661EC82}" destId="{BBD67A7E-5D2E-4B21-84FE-1E03F634EEB6}" srcOrd="7" destOrd="0" presId="urn:microsoft.com/office/officeart/2005/8/layout/radial6"/>
    <dgm:cxn modelId="{B4EAD8CE-77A8-4E1A-BB0F-9A0AED9DBC4C}" type="presParOf" srcId="{F3D34649-A6D7-4951-B0DA-1B0DF661EC82}" destId="{CD5FD87F-4618-4AB1-94D5-19B32CC6AC68}" srcOrd="8" destOrd="0" presId="urn:microsoft.com/office/officeart/2005/8/layout/radial6"/>
    <dgm:cxn modelId="{654D22DC-FA50-4536-B41D-743B811483B0}" type="presParOf" srcId="{F3D34649-A6D7-4951-B0DA-1B0DF661EC82}" destId="{EA9B03B6-C85D-4A64-8674-B32186C9CC0C}" srcOrd="9" destOrd="0" presId="urn:microsoft.com/office/officeart/2005/8/layout/radial6"/>
    <dgm:cxn modelId="{0D6FAE5F-A742-4A0C-A269-C3ABE3AE5596}" type="presParOf" srcId="{F3D34649-A6D7-4951-B0DA-1B0DF661EC82}" destId="{44A1BE5C-C9DE-4505-B833-964691A2F451}" srcOrd="10" destOrd="0" presId="urn:microsoft.com/office/officeart/2005/8/layout/radial6"/>
    <dgm:cxn modelId="{0C2E6971-5C9F-47E9-9040-626AFADB5E98}" type="presParOf" srcId="{F3D34649-A6D7-4951-B0DA-1B0DF661EC82}" destId="{1DBC510B-1BC3-4A5E-943E-E3693BF0EA77}" srcOrd="11" destOrd="0" presId="urn:microsoft.com/office/officeart/2005/8/layout/radial6"/>
    <dgm:cxn modelId="{F572CC5F-D7B8-4FAB-BD7C-F4FCF3486292}" type="presParOf" srcId="{F3D34649-A6D7-4951-B0DA-1B0DF661EC82}" destId="{A314D284-C287-4B57-AD9D-679448DDF592}" srcOrd="12" destOrd="0" presId="urn:microsoft.com/office/officeart/2005/8/layout/radial6"/>
    <dgm:cxn modelId="{16A3A0A3-B233-4599-B536-EA5D62633A98}" type="presParOf" srcId="{F3D34649-A6D7-4951-B0DA-1B0DF661EC82}" destId="{43162676-F2FC-4A94-9994-CFB781BC51CB}" srcOrd="13" destOrd="0" presId="urn:microsoft.com/office/officeart/2005/8/layout/radial6"/>
    <dgm:cxn modelId="{91CDBB87-4BBD-4F7B-B99E-34968E12E2D1}" type="presParOf" srcId="{F3D34649-A6D7-4951-B0DA-1B0DF661EC82}" destId="{FA15E7CA-3BB2-4D5E-A7C3-B544B3E2C7DC}" srcOrd="14" destOrd="0" presId="urn:microsoft.com/office/officeart/2005/8/layout/radial6"/>
    <dgm:cxn modelId="{089640DB-F946-436F-A6EA-9151C16929F7}" type="presParOf" srcId="{F3D34649-A6D7-4951-B0DA-1B0DF661EC82}" destId="{0B6E5381-B582-4172-BC81-AA0CB072F228}" srcOrd="15" destOrd="0" presId="urn:microsoft.com/office/officeart/2005/8/layout/radial6"/>
    <dgm:cxn modelId="{935FDF3B-A541-4398-83F2-D28FA1322D6E}" type="presParOf" srcId="{F3D34649-A6D7-4951-B0DA-1B0DF661EC82}" destId="{869BD4F4-FB2F-4F15-BD79-3E0572F20A12}" srcOrd="16" destOrd="0" presId="urn:microsoft.com/office/officeart/2005/8/layout/radial6"/>
    <dgm:cxn modelId="{741D0136-4E68-4BFC-98BF-5AB8171A6368}" type="presParOf" srcId="{F3D34649-A6D7-4951-B0DA-1B0DF661EC82}" destId="{E020464E-EFAD-4A5B-842C-F906822F553D}" srcOrd="17" destOrd="0" presId="urn:microsoft.com/office/officeart/2005/8/layout/radial6"/>
    <dgm:cxn modelId="{47FADBA1-4E13-400C-943E-7EE0127FBF6B}" type="presParOf" srcId="{F3D34649-A6D7-4951-B0DA-1B0DF661EC82}" destId="{EB1EB788-DAD9-4C17-9F12-04D2D1901EA8}" srcOrd="18" destOrd="0" presId="urn:microsoft.com/office/officeart/2005/8/layout/radial6"/>
    <dgm:cxn modelId="{28E255B9-06E0-4F3D-952B-7AE915C0F1B5}" type="presParOf" srcId="{F3D34649-A6D7-4951-B0DA-1B0DF661EC82}" destId="{37268446-4114-4933-ACF6-3F081B437DE3}" srcOrd="19" destOrd="0" presId="urn:microsoft.com/office/officeart/2005/8/layout/radial6"/>
    <dgm:cxn modelId="{FB3055FC-03CD-4F26-A65F-66A9D9E93C60}" type="presParOf" srcId="{F3D34649-A6D7-4951-B0DA-1B0DF661EC82}" destId="{EA07738E-360F-4550-8224-E5F63C0FA38F}" srcOrd="20" destOrd="0" presId="urn:microsoft.com/office/officeart/2005/8/layout/radial6"/>
    <dgm:cxn modelId="{C0257358-244D-41CC-B479-DA27BA5CF273}" type="presParOf" srcId="{F3D34649-A6D7-4951-B0DA-1B0DF661EC82}" destId="{F753F616-B42C-44F5-A3BD-40DAAFA89FF2}" srcOrd="21" destOrd="0" presId="urn:microsoft.com/office/officeart/2005/8/layout/radial6"/>
    <dgm:cxn modelId="{FB45B143-6C62-45CB-8ED6-EF4FF6C55E29}" type="presParOf" srcId="{F3D34649-A6D7-4951-B0DA-1B0DF661EC82}" destId="{8970550D-1D7C-429B-B71A-A0F13A4446CC}" srcOrd="22" destOrd="0" presId="urn:microsoft.com/office/officeart/2005/8/layout/radial6"/>
    <dgm:cxn modelId="{1E5DE85C-C39E-4997-8C71-2D56FD1C4682}" type="presParOf" srcId="{F3D34649-A6D7-4951-B0DA-1B0DF661EC82}" destId="{42847473-1EA5-4B17-A126-CC0171933890}" srcOrd="23" destOrd="0" presId="urn:microsoft.com/office/officeart/2005/8/layout/radial6"/>
    <dgm:cxn modelId="{6D246DD7-2252-4E5E-B5D9-59E659A810AB}" type="presParOf" srcId="{F3D34649-A6D7-4951-B0DA-1B0DF661EC82}" destId="{596C2747-E62B-415B-A6F0-F9D4E171B8E5}" srcOrd="24" destOrd="0" presId="urn:microsoft.com/office/officeart/2005/8/layout/radial6"/>
    <dgm:cxn modelId="{8D606432-5A52-48AA-9FE4-8A3D6CDE8EA0}" type="presParOf" srcId="{F3D34649-A6D7-4951-B0DA-1B0DF661EC82}" destId="{8FD5608A-04F7-4D83-BAA6-FDDBB56A8A28}" srcOrd="25" destOrd="0" presId="urn:microsoft.com/office/officeart/2005/8/layout/radial6"/>
    <dgm:cxn modelId="{011D718A-BC12-4E9F-83D3-46392C6AA636}" type="presParOf" srcId="{F3D34649-A6D7-4951-B0DA-1B0DF661EC82}" destId="{19A76C6F-475C-48B6-86EC-2E9BD617EFE3}" srcOrd="26" destOrd="0" presId="urn:microsoft.com/office/officeart/2005/8/layout/radial6"/>
    <dgm:cxn modelId="{FD89D210-A4F6-47AA-AFF8-D4768C4F29F2}" type="presParOf" srcId="{F3D34649-A6D7-4951-B0DA-1B0DF661EC82}" destId="{015B6C45-D516-4C46-B941-C7CA158CC68D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3D14D-D4D6-41FA-A774-575055A236A0}">
      <dsp:nvSpPr>
        <dsp:cNvPr id="0" name=""/>
        <dsp:cNvSpPr/>
      </dsp:nvSpPr>
      <dsp:spPr>
        <a:xfrm>
          <a:off x="1016793" y="793076"/>
          <a:ext cx="1904255" cy="316531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2010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321474" y="793076"/>
        <a:ext cx="1599574" cy="316531"/>
      </dsp:txXfrm>
    </dsp:sp>
    <dsp:sp modelId="{359DBBA6-568C-47D6-851D-689AFCBE59E1}">
      <dsp:nvSpPr>
        <dsp:cNvPr id="0" name=""/>
        <dsp:cNvSpPr/>
      </dsp:nvSpPr>
      <dsp:spPr>
        <a:xfrm>
          <a:off x="1016793" y="1109607"/>
          <a:ext cx="1904255" cy="316531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2012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321474" y="1109607"/>
        <a:ext cx="1599574" cy="316531"/>
      </dsp:txXfrm>
    </dsp:sp>
    <dsp:sp modelId="{450B0932-52D1-43F6-86FF-C15508C65DB4}">
      <dsp:nvSpPr>
        <dsp:cNvPr id="0" name=""/>
        <dsp:cNvSpPr/>
      </dsp:nvSpPr>
      <dsp:spPr>
        <a:xfrm>
          <a:off x="1016793" y="1426139"/>
          <a:ext cx="1904255" cy="316531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2014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321474" y="1426139"/>
        <a:ext cx="1599574" cy="316531"/>
      </dsp:txXfrm>
    </dsp:sp>
    <dsp:sp modelId="{43CFFB54-BB5A-4694-B4BC-35DD070DCB19}">
      <dsp:nvSpPr>
        <dsp:cNvPr id="0" name=""/>
        <dsp:cNvSpPr/>
      </dsp:nvSpPr>
      <dsp:spPr>
        <a:xfrm>
          <a:off x="1016793" y="1742670"/>
          <a:ext cx="1904255" cy="316531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2017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321474" y="1742670"/>
        <a:ext cx="1599574" cy="316531"/>
      </dsp:txXfrm>
    </dsp:sp>
    <dsp:sp modelId="{A6DCF2F7-4731-45D1-AB31-39CB99B5807C}">
      <dsp:nvSpPr>
        <dsp:cNvPr id="0" name=""/>
        <dsp:cNvSpPr/>
      </dsp:nvSpPr>
      <dsp:spPr>
        <a:xfrm>
          <a:off x="1190" y="285274"/>
          <a:ext cx="1269503" cy="126950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INTERNET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TIC</a:t>
          </a:r>
        </a:p>
      </dsp:txBody>
      <dsp:txXfrm>
        <a:off x="187104" y="471188"/>
        <a:ext cx="897675" cy="897675"/>
      </dsp:txXfrm>
    </dsp:sp>
    <dsp:sp modelId="{D9C2F099-45A5-4100-8B12-30F35ECF2A37}">
      <dsp:nvSpPr>
        <dsp:cNvPr id="0" name=""/>
        <dsp:cNvSpPr/>
      </dsp:nvSpPr>
      <dsp:spPr>
        <a:xfrm>
          <a:off x="4190553" y="793076"/>
          <a:ext cx="1904255" cy="1342536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2003/2004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2007/2009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Arial"/>
              <a:ea typeface="+mn-ea"/>
              <a:cs typeface="+mn-cs"/>
            </a:rPr>
            <a:t>2014/2017</a:t>
          </a:r>
          <a:endParaRPr lang="es-ES" sz="1800" kern="1200" dirty="0">
            <a:solidFill>
              <a:schemeClr val="tx1"/>
            </a:solidFill>
            <a:latin typeface="Arial"/>
            <a:ea typeface="+mn-ea"/>
            <a:cs typeface="+mn-cs"/>
          </a:endParaRPr>
        </a:p>
      </dsp:txBody>
      <dsp:txXfrm>
        <a:off x="4495234" y="793076"/>
        <a:ext cx="1599574" cy="1342536"/>
      </dsp:txXfrm>
    </dsp:sp>
    <dsp:sp modelId="{8D0CE91F-A001-4186-AF9B-0550D7FDDF59}">
      <dsp:nvSpPr>
        <dsp:cNvPr id="0" name=""/>
        <dsp:cNvSpPr/>
      </dsp:nvSpPr>
      <dsp:spPr>
        <a:xfrm>
          <a:off x="2808741" y="10516"/>
          <a:ext cx="1699891" cy="1518021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ALCOHOL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chemeClr val="bg1">
                  <a:lumMod val="85000"/>
                </a:schemeClr>
              </a:solidFill>
              <a:latin typeface="Arial"/>
              <a:ea typeface="+mn-ea"/>
              <a:cs typeface="+mn-cs"/>
            </a:rPr>
            <a:t>OTRAS DROGAS</a:t>
          </a:r>
          <a:endParaRPr lang="es-ES" sz="1100" b="1" kern="1200" dirty="0">
            <a:solidFill>
              <a:schemeClr val="bg1">
                <a:lumMod val="85000"/>
              </a:schemeClr>
            </a:solidFill>
            <a:latin typeface="Arial"/>
            <a:ea typeface="+mn-ea"/>
            <a:cs typeface="+mn-cs"/>
          </a:endParaRPr>
        </a:p>
      </dsp:txBody>
      <dsp:txXfrm>
        <a:off x="3057684" y="232825"/>
        <a:ext cx="1202005" cy="1073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1DD27-EF29-4FB5-B536-1819EA4C1A0D}">
      <dsp:nvSpPr>
        <dsp:cNvPr id="0" name=""/>
        <dsp:cNvSpPr/>
      </dsp:nvSpPr>
      <dsp:spPr>
        <a:xfrm>
          <a:off x="0" y="0"/>
          <a:ext cx="8048652" cy="503040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0CF02-78CB-43EA-84C0-C01F69B3F20C}">
      <dsp:nvSpPr>
        <dsp:cNvPr id="0" name=""/>
        <dsp:cNvSpPr/>
      </dsp:nvSpPr>
      <dsp:spPr>
        <a:xfrm>
          <a:off x="783607" y="3442721"/>
          <a:ext cx="431284" cy="376423"/>
        </a:xfrm>
        <a:prstGeom prst="ellipse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BC5D1-5F04-4BBF-B0E6-33CFD59DB38C}">
      <dsp:nvSpPr>
        <dsp:cNvPr id="0" name=""/>
        <dsp:cNvSpPr/>
      </dsp:nvSpPr>
      <dsp:spPr>
        <a:xfrm>
          <a:off x="1138963" y="3556623"/>
          <a:ext cx="1875335" cy="160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85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rgbClr val="00496E"/>
              </a:solidFill>
            </a:rPr>
            <a:t>Describir y comprender la realidad</a:t>
          </a:r>
          <a:endParaRPr lang="es-ES" sz="2100" b="1" kern="1200" dirty="0">
            <a:solidFill>
              <a:srgbClr val="00496E"/>
            </a:solidFill>
          </a:endParaRPr>
        </a:p>
      </dsp:txBody>
      <dsp:txXfrm>
        <a:off x="1138963" y="3556623"/>
        <a:ext cx="1875335" cy="1605664"/>
      </dsp:txXfrm>
    </dsp:sp>
    <dsp:sp modelId="{8EA29DBA-6CE5-4EE3-A7AF-81702C997C49}">
      <dsp:nvSpPr>
        <dsp:cNvPr id="0" name=""/>
        <dsp:cNvSpPr/>
      </dsp:nvSpPr>
      <dsp:spPr>
        <a:xfrm>
          <a:off x="2581642" y="1848175"/>
          <a:ext cx="716785" cy="696281"/>
        </a:xfrm>
        <a:prstGeom prst="ellipse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4A98A-A0BC-48D0-94E2-32620739863E}">
      <dsp:nvSpPr>
        <dsp:cNvPr id="0" name=""/>
        <dsp:cNvSpPr/>
      </dsp:nvSpPr>
      <dsp:spPr>
        <a:xfrm>
          <a:off x="3150107" y="2211516"/>
          <a:ext cx="1931676" cy="273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446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rgbClr val="00496E"/>
              </a:solidFill>
            </a:rPr>
            <a:t>Evaluar lo que se ha hecho</a:t>
          </a:r>
          <a:endParaRPr lang="es-ES" sz="2100" b="1" kern="1200" dirty="0">
            <a:solidFill>
              <a:srgbClr val="00496E"/>
            </a:solidFill>
          </a:endParaRPr>
        </a:p>
      </dsp:txBody>
      <dsp:txXfrm>
        <a:off x="3150107" y="2211516"/>
        <a:ext cx="1931676" cy="2736541"/>
      </dsp:txXfrm>
    </dsp:sp>
    <dsp:sp modelId="{9277740E-F168-47AD-8B66-6E96B27E0961}">
      <dsp:nvSpPr>
        <dsp:cNvPr id="0" name=""/>
        <dsp:cNvSpPr/>
      </dsp:nvSpPr>
      <dsp:spPr>
        <a:xfrm>
          <a:off x="4783634" y="937007"/>
          <a:ext cx="988619" cy="999433"/>
        </a:xfrm>
        <a:prstGeom prst="ellipse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460B6-100B-4A9C-8D70-2DC0340B9D51}">
      <dsp:nvSpPr>
        <dsp:cNvPr id="0" name=""/>
        <dsp:cNvSpPr/>
      </dsp:nvSpPr>
      <dsp:spPr>
        <a:xfrm>
          <a:off x="5585844" y="854959"/>
          <a:ext cx="2083525" cy="128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13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bg1"/>
              </a:solidFill>
            </a:rPr>
            <a:t>Buscar nuevas soluciones</a:t>
          </a:r>
          <a:endParaRPr lang="es-ES" sz="2100" b="1" kern="1200" dirty="0">
            <a:solidFill>
              <a:schemeClr val="bg1"/>
            </a:solidFill>
          </a:endParaRPr>
        </a:p>
      </dsp:txBody>
      <dsp:txXfrm>
        <a:off x="5585844" y="854959"/>
        <a:ext cx="2083525" cy="12847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7AA46-8978-470D-8A14-D14993700006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AC7AB-2880-4AC3-B38B-7D641EA3BCF2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E</a:t>
          </a:r>
          <a:r>
            <a:rPr lang="es-ES" sz="2800" kern="1200" dirty="0" smtClean="0"/>
            <a:t>XPECTATIVAS</a:t>
          </a:r>
          <a:endParaRPr lang="es-ES" sz="2800" kern="1200" dirty="0"/>
        </a:p>
      </dsp:txBody>
      <dsp:txXfrm>
        <a:off x="349472" y="51131"/>
        <a:ext cx="4177856" cy="825776"/>
      </dsp:txXfrm>
    </dsp:sp>
    <dsp:sp modelId="{534DD2A6-15B5-4C86-96BD-4B13E4F768E3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E518D-996A-46A5-8255-F8EF1AB03C91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C</a:t>
          </a:r>
          <a:r>
            <a:rPr lang="es-ES" sz="2800" kern="1200" dirty="0" smtClean="0"/>
            <a:t>OSTE</a:t>
          </a:r>
          <a:endParaRPr lang="es-ES" sz="3100" kern="1200" dirty="0"/>
        </a:p>
      </dsp:txBody>
      <dsp:txXfrm>
        <a:off x="349472" y="1457291"/>
        <a:ext cx="4177856" cy="825776"/>
      </dsp:txXfrm>
    </dsp:sp>
    <dsp:sp modelId="{C8C9A0D8-283B-4376-AB07-C81C6701DC54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78471-3A5D-4C18-A5B4-C6F670E3DEAB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O</a:t>
          </a:r>
          <a:r>
            <a:rPr lang="es-ES" sz="2800" kern="1200" dirty="0" smtClean="0"/>
            <a:t>PORTUNIDAD</a:t>
          </a:r>
          <a:endParaRPr lang="es-ES" sz="3100" kern="1200" dirty="0"/>
        </a:p>
      </dsp:txBody>
      <dsp:txXfrm>
        <a:off x="349472" y="2863452"/>
        <a:ext cx="4177856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B6C45-D516-4C46-B941-C7CA158CC68D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13800000"/>
            <a:gd name="adj2" fmla="val 16200000"/>
            <a:gd name="adj3" fmla="val 3062"/>
          </a:avLst>
        </a:prstGeom>
        <a:solidFill>
          <a:srgbClr val="333399">
            <a:hueOff val="-14400000"/>
            <a:satOff val="-50003"/>
            <a:lumOff val="6000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C2747-E62B-415B-A6F0-F9D4E171B8E5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11400000"/>
            <a:gd name="adj2" fmla="val 13800000"/>
            <a:gd name="adj3" fmla="val 3062"/>
          </a:avLst>
        </a:prstGeom>
        <a:solidFill>
          <a:srgbClr val="333399">
            <a:hueOff val="-12600000"/>
            <a:satOff val="-43753"/>
            <a:lumOff val="5250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3F616-B42C-44F5-A3BD-40DAAFA89FF2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9000000"/>
            <a:gd name="adj2" fmla="val 11400000"/>
            <a:gd name="adj3" fmla="val 3062"/>
          </a:avLst>
        </a:prstGeom>
        <a:solidFill>
          <a:srgbClr val="333399">
            <a:hueOff val="-10800000"/>
            <a:satOff val="-37502"/>
            <a:lumOff val="4500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EB788-DAD9-4C17-9F12-04D2D1901EA8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6600000"/>
            <a:gd name="adj2" fmla="val 9000000"/>
            <a:gd name="adj3" fmla="val 3062"/>
          </a:avLst>
        </a:prstGeom>
        <a:solidFill>
          <a:srgbClr val="333399">
            <a:hueOff val="-9000000"/>
            <a:satOff val="-31252"/>
            <a:lumOff val="3750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E5381-B582-4172-BC81-AA0CB072F228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4200000"/>
            <a:gd name="adj2" fmla="val 6600000"/>
            <a:gd name="adj3" fmla="val 3062"/>
          </a:avLst>
        </a:prstGeom>
        <a:solidFill>
          <a:srgbClr val="333399">
            <a:hueOff val="-7200000"/>
            <a:satOff val="-25001"/>
            <a:lumOff val="3000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4D284-C287-4B57-AD9D-679448DDF592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1800000"/>
            <a:gd name="adj2" fmla="val 4200000"/>
            <a:gd name="adj3" fmla="val 3062"/>
          </a:avLst>
        </a:prstGeom>
        <a:solidFill>
          <a:srgbClr val="333399">
            <a:hueOff val="-5400000"/>
            <a:satOff val="-18751"/>
            <a:lumOff val="2250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B03B6-C85D-4A64-8674-B32186C9CC0C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21000000"/>
            <a:gd name="adj2" fmla="val 1800000"/>
            <a:gd name="adj3" fmla="val 3062"/>
          </a:avLst>
        </a:prstGeom>
        <a:solidFill>
          <a:srgbClr val="333399">
            <a:hueOff val="-3600000"/>
            <a:satOff val="-12501"/>
            <a:lumOff val="1500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5278D-A2C3-4890-BB3C-F38F7A197158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18600000"/>
            <a:gd name="adj2" fmla="val 21000000"/>
            <a:gd name="adj3" fmla="val 3062"/>
          </a:avLst>
        </a:prstGeom>
        <a:solidFill>
          <a:srgbClr val="333399">
            <a:hueOff val="-1800000"/>
            <a:satOff val="-6250"/>
            <a:lumOff val="750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C8304-D905-426B-A3C8-7F3A0F8B7230}">
      <dsp:nvSpPr>
        <dsp:cNvPr id="0" name=""/>
        <dsp:cNvSpPr/>
      </dsp:nvSpPr>
      <dsp:spPr>
        <a:xfrm>
          <a:off x="1955300" y="493541"/>
          <a:ext cx="4981879" cy="4981879"/>
        </a:xfrm>
        <a:prstGeom prst="blockArc">
          <a:avLst>
            <a:gd name="adj1" fmla="val 16200000"/>
            <a:gd name="adj2" fmla="val 18600000"/>
            <a:gd name="adj3" fmla="val 3062"/>
          </a:avLst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0D6AC-A245-4F38-8E85-B2F39A7F3A2E}">
      <dsp:nvSpPr>
        <dsp:cNvPr id="0" name=""/>
        <dsp:cNvSpPr/>
      </dsp:nvSpPr>
      <dsp:spPr>
        <a:xfrm>
          <a:off x="3429295" y="1995931"/>
          <a:ext cx="2033889" cy="1977098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  <a:latin typeface="Arial"/>
              <a:ea typeface="+mn-ea"/>
              <a:cs typeface="Arial"/>
            </a:rPr>
            <a:t>HH. de vida</a:t>
          </a:r>
          <a:r>
            <a:rPr lang="es-ES" sz="2000" b="1" kern="1200" dirty="0" smtClean="0">
              <a:solidFill>
                <a:schemeClr val="tx2">
                  <a:lumMod val="50000"/>
                </a:schemeClr>
              </a:solidFill>
              <a:latin typeface="Arial"/>
              <a:ea typeface="+mn-ea"/>
              <a:cs typeface="Arial"/>
            </a:rPr>
            <a:t>: Armadura preventiva</a:t>
          </a:r>
          <a:endParaRPr lang="es-ES" sz="2000" b="1" kern="1200" dirty="0">
            <a:solidFill>
              <a:schemeClr val="tx2">
                <a:lumMod val="50000"/>
              </a:schemeClr>
            </a:solidFill>
            <a:latin typeface="Arial"/>
            <a:ea typeface="+mn-ea"/>
            <a:cs typeface="Arial"/>
          </a:endParaRPr>
        </a:p>
      </dsp:txBody>
      <dsp:txXfrm>
        <a:off x="3727151" y="2285470"/>
        <a:ext cx="1438177" cy="1398020"/>
      </dsp:txXfrm>
    </dsp:sp>
    <dsp:sp modelId="{727E1D80-A8D6-41EC-8043-56110485B715}">
      <dsp:nvSpPr>
        <dsp:cNvPr id="0" name=""/>
        <dsp:cNvSpPr/>
      </dsp:nvSpPr>
      <dsp:spPr>
        <a:xfrm>
          <a:off x="3505355" y="-397744"/>
          <a:ext cx="1881769" cy="1858836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Autoestima</a:t>
          </a:r>
          <a:endParaRPr lang="es-ES" sz="1400" kern="1200" dirty="0">
            <a:solidFill>
              <a:srgbClr val="FFFFFF"/>
            </a:solidFill>
            <a:latin typeface="Arial"/>
            <a:ea typeface="+mn-ea"/>
            <a:cs typeface="Arial"/>
          </a:endParaRPr>
        </a:p>
      </dsp:txBody>
      <dsp:txXfrm>
        <a:off x="3780934" y="-125524"/>
        <a:ext cx="1330611" cy="1314396"/>
      </dsp:txXfrm>
    </dsp:sp>
    <dsp:sp modelId="{F18C282B-4812-490B-9083-F6840033768E}">
      <dsp:nvSpPr>
        <dsp:cNvPr id="0" name=""/>
        <dsp:cNvSpPr/>
      </dsp:nvSpPr>
      <dsp:spPr>
        <a:xfrm>
          <a:off x="5081989" y="176103"/>
          <a:ext cx="1881769" cy="1858836"/>
        </a:xfrm>
        <a:prstGeom prst="ellipse">
          <a:avLst/>
        </a:prstGeom>
        <a:solidFill>
          <a:srgbClr val="333399">
            <a:hueOff val="-1800000"/>
            <a:satOff val="-6250"/>
            <a:lumOff val="75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Asertividad</a:t>
          </a:r>
          <a:endParaRPr lang="es-ES" sz="1400" kern="12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sp:txBody>
      <dsp:txXfrm>
        <a:off x="5357568" y="448323"/>
        <a:ext cx="1330611" cy="1314396"/>
      </dsp:txXfrm>
    </dsp:sp>
    <dsp:sp modelId="{BBD67A7E-5D2E-4B21-84FE-1E03F634EEB6}">
      <dsp:nvSpPr>
        <dsp:cNvPr id="0" name=""/>
        <dsp:cNvSpPr/>
      </dsp:nvSpPr>
      <dsp:spPr>
        <a:xfrm>
          <a:off x="5920899" y="1629137"/>
          <a:ext cx="1881769" cy="1858836"/>
        </a:xfrm>
        <a:prstGeom prst="ellipse">
          <a:avLst/>
        </a:prstGeom>
        <a:solidFill>
          <a:srgbClr val="333399">
            <a:hueOff val="-3600000"/>
            <a:satOff val="-12501"/>
            <a:lumOff val="150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Impulsividad</a:t>
          </a:r>
          <a:endParaRPr lang="es-ES" sz="1900" kern="12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sp:txBody>
      <dsp:txXfrm>
        <a:off x="6196478" y="1901357"/>
        <a:ext cx="1330611" cy="1314396"/>
      </dsp:txXfrm>
    </dsp:sp>
    <dsp:sp modelId="{44A1BE5C-C9DE-4505-B833-964691A2F451}">
      <dsp:nvSpPr>
        <dsp:cNvPr id="0" name=""/>
        <dsp:cNvSpPr/>
      </dsp:nvSpPr>
      <dsp:spPr>
        <a:xfrm>
          <a:off x="5629548" y="3281466"/>
          <a:ext cx="1881769" cy="1858836"/>
        </a:xfrm>
        <a:prstGeom prst="ellipse">
          <a:avLst/>
        </a:prstGeom>
        <a:solidFill>
          <a:srgbClr val="333399">
            <a:hueOff val="-5400000"/>
            <a:satOff val="-18751"/>
            <a:lumOff val="2250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Percepción  Riesgo</a:t>
          </a:r>
        </a:p>
      </dsp:txBody>
      <dsp:txXfrm>
        <a:off x="5905127" y="3553686"/>
        <a:ext cx="1330611" cy="1314396"/>
      </dsp:txXfrm>
    </dsp:sp>
    <dsp:sp modelId="{43162676-F2FC-4A94-9994-CFB781BC51CB}">
      <dsp:nvSpPr>
        <dsp:cNvPr id="0" name=""/>
        <dsp:cNvSpPr/>
      </dsp:nvSpPr>
      <dsp:spPr>
        <a:xfrm>
          <a:off x="4344265" y="4359947"/>
          <a:ext cx="1881769" cy="1858836"/>
        </a:xfrm>
        <a:prstGeom prst="ellipse">
          <a:avLst/>
        </a:prstGeom>
        <a:solidFill>
          <a:srgbClr val="333399">
            <a:hueOff val="-7200000"/>
            <a:satOff val="-25001"/>
            <a:lumOff val="30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rgbClr val="FFFFFF"/>
              </a:solidFill>
              <a:latin typeface="Arial"/>
              <a:ea typeface="+mn-ea"/>
              <a:cs typeface="Arial"/>
            </a:rPr>
            <a:t>Expectativas</a:t>
          </a:r>
          <a:endParaRPr lang="es-ES" sz="1700" kern="1200" dirty="0" smtClean="0">
            <a:solidFill>
              <a:srgbClr val="FFFFFF"/>
            </a:solidFill>
            <a:latin typeface="Arial"/>
            <a:ea typeface="+mn-ea"/>
            <a:cs typeface="Arial"/>
          </a:endParaRPr>
        </a:p>
      </dsp:txBody>
      <dsp:txXfrm>
        <a:off x="4619844" y="4632167"/>
        <a:ext cx="1330611" cy="1314396"/>
      </dsp:txXfrm>
    </dsp:sp>
    <dsp:sp modelId="{869BD4F4-FB2F-4F15-BD79-3E0572F20A12}">
      <dsp:nvSpPr>
        <dsp:cNvPr id="0" name=""/>
        <dsp:cNvSpPr/>
      </dsp:nvSpPr>
      <dsp:spPr>
        <a:xfrm>
          <a:off x="2666445" y="4359947"/>
          <a:ext cx="1881769" cy="1858836"/>
        </a:xfrm>
        <a:prstGeom prst="ellipse">
          <a:avLst/>
        </a:prstGeom>
        <a:solidFill>
          <a:srgbClr val="333399">
            <a:hueOff val="-9000000"/>
            <a:satOff val="-31252"/>
            <a:lumOff val="375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rgbClr val="C00000"/>
              </a:solidFill>
              <a:latin typeface="Arial"/>
              <a:ea typeface="+mn-ea"/>
              <a:cs typeface="Arial"/>
            </a:rPr>
            <a:t>Normas y límites</a:t>
          </a:r>
        </a:p>
      </dsp:txBody>
      <dsp:txXfrm>
        <a:off x="2942024" y="4632167"/>
        <a:ext cx="1330611" cy="1314396"/>
      </dsp:txXfrm>
    </dsp:sp>
    <dsp:sp modelId="{37268446-4114-4933-ACF6-3F081B437DE3}">
      <dsp:nvSpPr>
        <dsp:cNvPr id="0" name=""/>
        <dsp:cNvSpPr/>
      </dsp:nvSpPr>
      <dsp:spPr>
        <a:xfrm>
          <a:off x="1381162" y="3281466"/>
          <a:ext cx="1881769" cy="1858836"/>
        </a:xfrm>
        <a:prstGeom prst="ellipse">
          <a:avLst/>
        </a:prstGeom>
        <a:solidFill>
          <a:srgbClr val="333399">
            <a:hueOff val="-10800000"/>
            <a:satOff val="-37502"/>
            <a:lumOff val="45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2D2D8A"/>
              </a:solidFill>
              <a:latin typeface="Arial"/>
              <a:ea typeface="+mn-ea"/>
              <a:cs typeface="Arial"/>
            </a:rPr>
            <a:t>Autonomía</a:t>
          </a:r>
        </a:p>
      </dsp:txBody>
      <dsp:txXfrm>
        <a:off x="1656741" y="3553686"/>
        <a:ext cx="1330611" cy="1314396"/>
      </dsp:txXfrm>
    </dsp:sp>
    <dsp:sp modelId="{8970550D-1D7C-429B-B71A-A0F13A4446CC}">
      <dsp:nvSpPr>
        <dsp:cNvPr id="0" name=""/>
        <dsp:cNvSpPr/>
      </dsp:nvSpPr>
      <dsp:spPr>
        <a:xfrm>
          <a:off x="1089811" y="1629137"/>
          <a:ext cx="1881769" cy="1858836"/>
        </a:xfrm>
        <a:prstGeom prst="ellipse">
          <a:avLst/>
        </a:prstGeom>
        <a:solidFill>
          <a:srgbClr val="333399">
            <a:hueOff val="-12600000"/>
            <a:satOff val="-43753"/>
            <a:lumOff val="525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2D2D8A"/>
              </a:solidFill>
              <a:latin typeface="Arial"/>
              <a:ea typeface="+mn-ea"/>
              <a:cs typeface="Arial"/>
            </a:rPr>
            <a:t>Responsa-</a:t>
          </a:r>
          <a:r>
            <a:rPr lang="es-ES" sz="2000" kern="1200" dirty="0" err="1" smtClean="0">
              <a:solidFill>
                <a:srgbClr val="2D2D8A"/>
              </a:solidFill>
              <a:latin typeface="Arial"/>
              <a:ea typeface="+mn-ea"/>
              <a:cs typeface="Arial"/>
            </a:rPr>
            <a:t>bilidad</a:t>
          </a:r>
          <a:endParaRPr lang="es-ES" sz="2000" kern="1200" dirty="0" smtClean="0">
            <a:solidFill>
              <a:srgbClr val="2D2D8A"/>
            </a:solidFill>
            <a:latin typeface="Arial"/>
            <a:ea typeface="+mn-ea"/>
            <a:cs typeface="Arial"/>
          </a:endParaRPr>
        </a:p>
      </dsp:txBody>
      <dsp:txXfrm>
        <a:off x="1365390" y="1901357"/>
        <a:ext cx="1330611" cy="1314396"/>
      </dsp:txXfrm>
    </dsp:sp>
    <dsp:sp modelId="{8FD5608A-04F7-4D83-BAA6-FDDBB56A8A28}">
      <dsp:nvSpPr>
        <dsp:cNvPr id="0" name=""/>
        <dsp:cNvSpPr/>
      </dsp:nvSpPr>
      <dsp:spPr>
        <a:xfrm>
          <a:off x="1928721" y="176103"/>
          <a:ext cx="1881769" cy="1858836"/>
        </a:xfrm>
        <a:prstGeom prst="ellipse">
          <a:avLst/>
        </a:prstGeom>
        <a:solidFill>
          <a:srgbClr val="333399">
            <a:hueOff val="-14400000"/>
            <a:satOff val="-50003"/>
            <a:lumOff val="60001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rgbClr val="C00000"/>
              </a:solidFill>
              <a:latin typeface="Arial"/>
              <a:ea typeface="+mn-ea"/>
              <a:cs typeface="Arial"/>
            </a:rPr>
            <a:t>Ocio y tiempo libre </a:t>
          </a:r>
          <a:endParaRPr lang="es-ES" sz="1900" b="1" kern="1200" dirty="0">
            <a:solidFill>
              <a:srgbClr val="C00000"/>
            </a:solidFill>
            <a:latin typeface="Arial"/>
            <a:ea typeface="+mn-ea"/>
            <a:cs typeface="Arial"/>
          </a:endParaRPr>
        </a:p>
      </dsp:txBody>
      <dsp:txXfrm>
        <a:off x="2204300" y="448323"/>
        <a:ext cx="1330611" cy="1314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0.10655</cdr:x>
      <cdr:y>0.10021</cdr:y>
    </cdr:from>
    <cdr:to>
      <cdr:x>0.67972</cdr:x>
      <cdr:y>0.22748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589033" y="378828"/>
          <a:ext cx="3168636" cy="481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2800" b="1" dirty="0" smtClean="0">
              <a:solidFill>
                <a:srgbClr val="0070C0"/>
              </a:solidFill>
            </a:rPr>
            <a:t>Positivos AUDIT</a:t>
          </a:r>
          <a:endParaRPr lang="es-ES" sz="2800" b="1" dirty="0">
            <a:solidFill>
              <a:srgbClr val="0070C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0.51136</cdr:x>
      <cdr:y>0.65187</cdr:y>
    </cdr:from>
    <cdr:to>
      <cdr:x>0.57954</cdr:x>
      <cdr:y>0.75247</cdr:y>
    </cdr:to>
    <cdr:sp macro="" textlink="">
      <cdr:nvSpPr>
        <cdr:cNvPr id="4" name="1 Elipse"/>
        <cdr:cNvSpPr/>
      </cdr:nvSpPr>
      <cdr:spPr>
        <a:xfrm xmlns:a="http://schemas.openxmlformats.org/drawingml/2006/main">
          <a:off x="3240360" y="2799762"/>
          <a:ext cx="432036" cy="4320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0.56773</cdr:x>
      <cdr:y>0.73503</cdr:y>
    </cdr:from>
    <cdr:to>
      <cdr:x>0.63591</cdr:x>
      <cdr:y>0.83563</cdr:y>
    </cdr:to>
    <cdr:sp macro="" textlink="">
      <cdr:nvSpPr>
        <cdr:cNvPr id="5" name="1 Elipse"/>
        <cdr:cNvSpPr/>
      </cdr:nvSpPr>
      <cdr:spPr>
        <a:xfrm xmlns:a="http://schemas.openxmlformats.org/drawingml/2006/main">
          <a:off x="3597550" y="3156952"/>
          <a:ext cx="432037" cy="43207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lang="es-ES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0.76013</cdr:x>
      <cdr:y>0.11743</cdr:y>
    </cdr:from>
    <cdr:to>
      <cdr:x>0.85366</cdr:x>
      <cdr:y>0.20585</cdr:y>
    </cdr:to>
    <cdr:sp macro="" textlink="">
      <cdr:nvSpPr>
        <cdr:cNvPr id="2" name="1 Elipse"/>
        <cdr:cNvSpPr/>
      </cdr:nvSpPr>
      <cdr:spPr>
        <a:xfrm xmlns:a="http://schemas.openxmlformats.org/drawingml/2006/main">
          <a:off x="4378808" y="573825"/>
          <a:ext cx="538793" cy="4320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1pPr>
          <a:lvl2pPr marL="4572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2pPr>
          <a:lvl3pPr marL="9144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3pPr>
          <a:lvl4pPr marL="13716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4pPr>
          <a:lvl5pPr marL="18288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5pPr>
          <a:lvl6pPr marL="22860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6pPr>
          <a:lvl7pPr marL="27432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7pPr>
          <a:lvl8pPr marL="32004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8pPr>
          <a:lvl9pPr marL="3657600" algn="l" defTabSz="914400" rtl="0" eaLnBrk="1" latinLnBrk="0" hangingPunct="1">
            <a:defRPr lang="es-ES" sz="1800" kern="1200">
              <a:solidFill>
                <a:sysClr val="window" lastClr="FFFFFF"/>
              </a:solidFill>
              <a:latin typeface="Georgia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0.75</cdr:x>
      <cdr:y>0.29264</cdr:y>
    </cdr:from>
    <cdr:to>
      <cdr:x>0.84352</cdr:x>
      <cdr:y>0.38106</cdr:y>
    </cdr:to>
    <cdr:sp macro="" textlink="">
      <cdr:nvSpPr>
        <cdr:cNvPr id="3" name="1 Elipse"/>
        <cdr:cNvSpPr/>
      </cdr:nvSpPr>
      <cdr:spPr>
        <a:xfrm xmlns:a="http://schemas.openxmlformats.org/drawingml/2006/main">
          <a:off x="4320480" y="1429941"/>
          <a:ext cx="538735" cy="4320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eorg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eorg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eorg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eorg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eorg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eorg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eorg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eorg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eorgia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0.44627</cdr:x>
      <cdr:y>0.66106</cdr:y>
    </cdr:from>
    <cdr:to>
      <cdr:x>0.53979</cdr:x>
      <cdr:y>0.74948</cdr:y>
    </cdr:to>
    <cdr:sp macro="" textlink="">
      <cdr:nvSpPr>
        <cdr:cNvPr id="4" name="1 Elipse"/>
        <cdr:cNvSpPr/>
      </cdr:nvSpPr>
      <cdr:spPr>
        <a:xfrm xmlns:a="http://schemas.openxmlformats.org/drawingml/2006/main">
          <a:off x="2570803" y="3230141"/>
          <a:ext cx="538735" cy="4320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eorg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eorg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eorg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eorg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eorg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eorg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eorg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eorg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eorgia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0.65</cdr:x>
      <cdr:y>0.46948</cdr:y>
    </cdr:from>
    <cdr:to>
      <cdr:x>0.74352</cdr:x>
      <cdr:y>0.5579</cdr:y>
    </cdr:to>
    <cdr:sp macro="" textlink="">
      <cdr:nvSpPr>
        <cdr:cNvPr id="5" name="1 Elipse"/>
        <cdr:cNvSpPr/>
      </cdr:nvSpPr>
      <cdr:spPr>
        <a:xfrm xmlns:a="http://schemas.openxmlformats.org/drawingml/2006/main">
          <a:off x="3744416" y="2294037"/>
          <a:ext cx="538735" cy="4320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0.44627</cdr:x>
      <cdr:y>0.82316</cdr:y>
    </cdr:from>
    <cdr:to>
      <cdr:x>0.53979</cdr:x>
      <cdr:y>0.91158</cdr:y>
    </cdr:to>
    <cdr:sp macro="" textlink="">
      <cdr:nvSpPr>
        <cdr:cNvPr id="6" name="1 Elipse"/>
        <cdr:cNvSpPr/>
      </cdr:nvSpPr>
      <cdr:spPr>
        <a:xfrm xmlns:a="http://schemas.openxmlformats.org/drawingml/2006/main">
          <a:off x="2570803" y="4022229"/>
          <a:ext cx="538735" cy="4320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F3499-7E82-4168-A994-8DDB03BD274F}" type="datetimeFigureOut">
              <a:rPr lang="es-ES" smtClean="0"/>
              <a:pPr/>
              <a:t>07/06/2018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41328-4798-4433-91CB-C93FEBE8FC9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4988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41328-4798-4433-91CB-C93FEBE8FC94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31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33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41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42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43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61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63</a:t>
            </a:fld>
            <a:endParaRPr lang="es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64</a:t>
            </a:fld>
            <a:endParaRPr lang="es-E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65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66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67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68</a:t>
            </a:fld>
            <a:endParaRPr lang="es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69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70</a:t>
            </a:fld>
            <a:endParaRPr lang="es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71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/>
              <a:pPr/>
              <a:t>72</a:t>
            </a:fld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73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74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05718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433800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860952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10636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79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¿Cuáles son las dependencias</a:t>
            </a:r>
            <a:r>
              <a:rPr lang="es-ES" baseline="0" dirty="0" smtClean="0"/>
              <a:t> que afectan a la escala de tiempo, costo y resultado de este </a:t>
            </a:r>
            <a:r>
              <a:rPr lang="es-ES" baseline="0" smtClean="0"/>
              <a:t>proyecto?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s-ES" smtClean="0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119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82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93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69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733203"/>
            <a:ext cx="9144000" cy="612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77000" y="1295400"/>
            <a:ext cx="901373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91200" y="1905000"/>
            <a:ext cx="1240461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05600" y="2209800"/>
            <a:ext cx="18288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es-ES"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es-E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s-ES"/>
              <a:t>Haga clic para editar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4D2C-C108-4FC9-8B03-A2C3115DE44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30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-13647" y="0"/>
            <a:ext cx="9157648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es-ES" sz="3600" b="0" cap="none">
                <a:latin typeface="Georgia" pitchFamily="18" charset="0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es-ES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72-D5DB-4F2C-A193-951710E781F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430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es-ES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es-ES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es-ES" sz="1800">
                <a:latin typeface="Georgia" pitchFamily="18" charset="0"/>
              </a:defRPr>
            </a:lvl2pPr>
            <a:lvl3pPr eaLnBrk="1" latinLnBrk="0" hangingPunct="1">
              <a:defRPr kumimoji="0" lang="es-ES" sz="2000">
                <a:latin typeface="Georgia" pitchFamily="18" charset="0"/>
              </a:defRPr>
            </a:lvl3pPr>
            <a:lvl4pPr eaLnBrk="1" latinLnBrk="0" hangingPunct="1">
              <a:defRPr kumimoji="0" lang="es-ES" sz="2000">
                <a:latin typeface="Georgia" pitchFamily="18" charset="0"/>
              </a:defRPr>
            </a:lvl4pPr>
            <a:lvl5pPr eaLnBrk="1" latinLnBrk="0" hangingPunct="1">
              <a:defRPr kumimoji="0" lang="es-ES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3C85F-BEF2-4E6E-8DF4-99CF67CA514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2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es-ES" sz="2400"/>
            </a:lvl1pPr>
            <a:lvl2pPr eaLnBrk="1" latinLnBrk="0" hangingPunct="1">
              <a:defRPr kumimoji="0" lang="es-ES" sz="2000"/>
            </a:lvl2pPr>
            <a:lvl3pPr eaLnBrk="1" latinLnBrk="0" hangingPunct="1">
              <a:defRPr kumimoji="0" lang="es-ES" sz="1800"/>
            </a:lvl3pPr>
            <a:lvl4pPr eaLnBrk="1" latinLnBrk="0" hangingPunct="1">
              <a:defRPr kumimoji="0" lang="es-ES" sz="1600"/>
            </a:lvl4pPr>
            <a:lvl5pPr eaLnBrk="1" latinLnBrk="0" hangingPunct="1">
              <a:defRPr kumimoji="0" lang="es-ES" sz="1600"/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es-ES" sz="2400"/>
            </a:lvl1pPr>
            <a:lvl2pPr eaLnBrk="1" latinLnBrk="0" hangingPunct="1">
              <a:defRPr kumimoji="0" lang="es-ES" sz="2000"/>
            </a:lvl2pPr>
            <a:lvl3pPr eaLnBrk="1" latinLnBrk="0" hangingPunct="1">
              <a:defRPr kumimoji="0" lang="es-ES" sz="1800"/>
            </a:lvl3pPr>
            <a:lvl4pPr eaLnBrk="1" latinLnBrk="0" hangingPunct="1">
              <a:defRPr kumimoji="0" lang="es-ES" sz="1600"/>
            </a:lvl4pPr>
            <a:lvl5pPr eaLnBrk="1" latinLnBrk="0" hangingPunct="1">
              <a:defRPr kumimoji="0" lang="es-ES" sz="1600"/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7482C-9084-40A9-9B38-B223757F258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42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es-ES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es-ES" sz="2000" b="1"/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es-ES" sz="2000"/>
            </a:lvl1pPr>
            <a:lvl2pPr eaLnBrk="1" latinLnBrk="0" hangingPunct="1">
              <a:defRPr kumimoji="0" lang="es-ES" sz="1800"/>
            </a:lvl2pPr>
            <a:lvl3pPr eaLnBrk="1" latinLnBrk="0" hangingPunct="1">
              <a:defRPr kumimoji="0" lang="es-ES" sz="1600"/>
            </a:lvl3pPr>
            <a:lvl4pPr eaLnBrk="1" latinLnBrk="0" hangingPunct="1">
              <a:defRPr kumimoji="0" lang="es-ES" sz="1400"/>
            </a:lvl4pPr>
            <a:lvl5pPr eaLnBrk="1" latinLnBrk="0" hangingPunct="1">
              <a:defRPr kumimoji="0" lang="es-ES" sz="1400"/>
            </a:lvl5pPr>
            <a:lvl6pPr eaLnBrk="1" latinLnBrk="0" hangingPunct="1">
              <a:defRPr kumimoji="0" lang="es-ES" sz="1600"/>
            </a:lvl6pPr>
            <a:lvl7pPr eaLnBrk="1" latinLnBrk="0" hangingPunct="1">
              <a:defRPr kumimoji="0" lang="es-ES" sz="1600"/>
            </a:lvl7pPr>
            <a:lvl8pPr eaLnBrk="1" latinLnBrk="0" hangingPunct="1">
              <a:defRPr kumimoji="0" lang="es-ES" sz="1600"/>
            </a:lvl8pPr>
            <a:lvl9pPr eaLnBrk="1" latinLnBrk="0" hangingPunct="1">
              <a:defRPr kumimoji="0" lang="es-ES" sz="16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es-ES" sz="2000" b="1"/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es-ES" sz="2000"/>
            </a:lvl1pPr>
            <a:lvl2pPr eaLnBrk="1" latinLnBrk="0" hangingPunct="1">
              <a:defRPr kumimoji="0" lang="es-ES" sz="1800"/>
            </a:lvl2pPr>
            <a:lvl3pPr eaLnBrk="1" latinLnBrk="0" hangingPunct="1">
              <a:defRPr kumimoji="0" lang="es-ES" sz="1600"/>
            </a:lvl3pPr>
            <a:lvl4pPr eaLnBrk="1" latinLnBrk="0" hangingPunct="1">
              <a:defRPr kumimoji="0" lang="es-ES" sz="1400"/>
            </a:lvl4pPr>
            <a:lvl5pPr eaLnBrk="1" latinLnBrk="0" hangingPunct="1">
              <a:defRPr kumimoji="0" lang="es-ES" sz="1400"/>
            </a:lvl5pPr>
            <a:lvl6pPr eaLnBrk="1" latinLnBrk="0" hangingPunct="1">
              <a:defRPr kumimoji="0" lang="es-ES" sz="1600"/>
            </a:lvl6pPr>
            <a:lvl7pPr eaLnBrk="1" latinLnBrk="0" hangingPunct="1">
              <a:defRPr kumimoji="0" lang="es-ES" sz="1600"/>
            </a:lvl7pPr>
            <a:lvl8pPr eaLnBrk="1" latinLnBrk="0" hangingPunct="1">
              <a:defRPr kumimoji="0" lang="es-ES" sz="1600"/>
            </a:lvl8pPr>
            <a:lvl9pPr eaLnBrk="1" latinLnBrk="0" hangingPunct="1">
              <a:defRPr kumimoji="0" lang="es-ES" sz="16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D124-4099-43F8-92C1-D912131499E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756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es-ES" sz="2800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0A01-CAEA-461C-BEDD-2B51AB4FCD3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398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A7EF-3E75-4E10-A315-334B3F4E81D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73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/>
            </a:lvl1pPr>
            <a:lvl2pPr eaLnBrk="1" latinLnBrk="0" hangingPunct="1">
              <a:defRPr kumimoji="0" lang="es-ES" sz="2400"/>
            </a:lvl2pPr>
            <a:lvl3pPr eaLnBrk="1" latinLnBrk="0" hangingPunct="1">
              <a:defRPr kumimoji="0" lang="es-ES" sz="2000"/>
            </a:lvl3pPr>
            <a:lvl4pPr eaLnBrk="1" latinLnBrk="0" hangingPunct="1">
              <a:defRPr kumimoji="0" lang="es-ES" sz="1800"/>
            </a:lvl4pPr>
            <a:lvl5pPr eaLnBrk="1" latinLnBrk="0" hangingPunct="1">
              <a:defRPr kumimoji="0" lang="es-ES" sz="1800"/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9092-9E0F-44EE-BA06-F71263F9523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38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005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EE9F-302F-4BE2-A295-FADB59BC300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677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C2E1-D538-4D73-9A93-FABE55CD9E6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209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y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7BDA-DF29-4B72-B63D-0D4D9007006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985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734600" y="10180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506000" y="7132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976260" y="1169208"/>
            <a:ext cx="7029878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052050" y="2061255"/>
            <a:ext cx="7710900" cy="440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566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10180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7132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0" y="1169208"/>
            <a:ext cx="7029878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0478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80730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- purp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6" y="4190775"/>
            <a:ext cx="56567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l">
              <a:spcBef>
                <a:spcPts val="0"/>
              </a:spcBef>
              <a:buSzPct val="100000"/>
              <a:defRPr sz="6000"/>
            </a:lvl2pPr>
            <a:lvl3pPr lvl="2" algn="l">
              <a:spcBef>
                <a:spcPts val="0"/>
              </a:spcBef>
              <a:buSzPct val="100000"/>
              <a:defRPr sz="6000"/>
            </a:lvl3pPr>
            <a:lvl4pPr lvl="3" algn="l">
              <a:spcBef>
                <a:spcPts val="0"/>
              </a:spcBef>
              <a:buSzPct val="100000"/>
              <a:defRPr sz="6000"/>
            </a:lvl4pPr>
            <a:lvl5pPr lvl="4" algn="l">
              <a:spcBef>
                <a:spcPts val="0"/>
              </a:spcBef>
              <a:buSzPct val="100000"/>
              <a:defRPr sz="6000"/>
            </a:lvl5pPr>
            <a:lvl6pPr lvl="5" algn="l">
              <a:spcBef>
                <a:spcPts val="0"/>
              </a:spcBef>
              <a:buSzPct val="100000"/>
              <a:defRPr sz="6000"/>
            </a:lvl6pPr>
            <a:lvl7pPr lvl="6" algn="l">
              <a:spcBef>
                <a:spcPts val="0"/>
              </a:spcBef>
              <a:buSzPct val="100000"/>
              <a:defRPr sz="6000"/>
            </a:lvl7pPr>
            <a:lvl8pPr lvl="7" algn="l">
              <a:spcBef>
                <a:spcPts val="0"/>
              </a:spcBef>
              <a:buSzPct val="100000"/>
              <a:defRPr sz="6000"/>
            </a:lvl8pPr>
            <a:lvl9pPr lvl="8" algn="l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230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6" y="4190775"/>
            <a:ext cx="56567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algn="l" rtl="0">
              <a:spcBef>
                <a:spcPts val="0"/>
              </a:spcBef>
              <a:buSzPct val="100000"/>
              <a:defRPr sz="6000"/>
            </a:lvl2pPr>
            <a:lvl3pPr lvl="2" algn="l" rtl="0">
              <a:spcBef>
                <a:spcPts val="0"/>
              </a:spcBef>
              <a:buSzPct val="100000"/>
              <a:defRPr sz="6000"/>
            </a:lvl3pPr>
            <a:lvl4pPr lvl="3" algn="l" rtl="0">
              <a:spcBef>
                <a:spcPts val="0"/>
              </a:spcBef>
              <a:buSzPct val="100000"/>
              <a:defRPr sz="6000"/>
            </a:lvl4pPr>
            <a:lvl5pPr lvl="4" algn="l" rtl="0">
              <a:spcBef>
                <a:spcPts val="0"/>
              </a:spcBef>
              <a:buSzPct val="100000"/>
              <a:defRPr sz="6000"/>
            </a:lvl5pPr>
            <a:lvl6pPr lvl="5" algn="l" rtl="0">
              <a:spcBef>
                <a:spcPts val="0"/>
              </a:spcBef>
              <a:buSzPct val="100000"/>
              <a:defRPr sz="6000"/>
            </a:lvl6pPr>
            <a:lvl7pPr lvl="6" algn="l" rtl="0">
              <a:spcBef>
                <a:spcPts val="0"/>
              </a:spcBef>
              <a:buSzPct val="100000"/>
              <a:defRPr sz="6000"/>
            </a:lvl7pPr>
            <a:lvl8pPr lvl="7" algn="l" rtl="0">
              <a:spcBef>
                <a:spcPts val="0"/>
              </a:spcBef>
              <a:buSzPct val="100000"/>
              <a:defRPr sz="6000"/>
            </a:lvl8pPr>
            <a:lvl9pPr lvl="8" algn="l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03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6" y="4190775"/>
            <a:ext cx="56567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algn="l" rtl="0">
              <a:spcBef>
                <a:spcPts val="0"/>
              </a:spcBef>
              <a:buSzPct val="100000"/>
              <a:defRPr sz="6000"/>
            </a:lvl2pPr>
            <a:lvl3pPr lvl="2" algn="l" rtl="0">
              <a:spcBef>
                <a:spcPts val="0"/>
              </a:spcBef>
              <a:buSzPct val="100000"/>
              <a:defRPr sz="6000"/>
            </a:lvl3pPr>
            <a:lvl4pPr lvl="3" algn="l" rtl="0">
              <a:spcBef>
                <a:spcPts val="0"/>
              </a:spcBef>
              <a:buSzPct val="100000"/>
              <a:defRPr sz="6000"/>
            </a:lvl4pPr>
            <a:lvl5pPr lvl="4" algn="l" rtl="0">
              <a:spcBef>
                <a:spcPts val="0"/>
              </a:spcBef>
              <a:buSzPct val="100000"/>
              <a:defRPr sz="6000"/>
            </a:lvl5pPr>
            <a:lvl6pPr lvl="5" algn="l" rtl="0">
              <a:spcBef>
                <a:spcPts val="0"/>
              </a:spcBef>
              <a:buSzPct val="100000"/>
              <a:defRPr sz="6000"/>
            </a:lvl6pPr>
            <a:lvl7pPr lvl="6" algn="l" rtl="0">
              <a:spcBef>
                <a:spcPts val="0"/>
              </a:spcBef>
              <a:buSzPct val="100000"/>
              <a:defRPr sz="6000"/>
            </a:lvl7pPr>
            <a:lvl8pPr lvl="7" algn="l" rtl="0">
              <a:spcBef>
                <a:spcPts val="0"/>
              </a:spcBef>
              <a:buSzPct val="100000"/>
              <a:defRPr sz="6000"/>
            </a:lvl8pPr>
            <a:lvl9pPr lvl="8" algn="l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2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1"/>
            <a:ext cx="9144000" cy="17282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21" y="1196727"/>
            <a:ext cx="5878799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21" y="2719947"/>
            <a:ext cx="5878799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3649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337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1"/>
            <a:ext cx="9144000" cy="17282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21" y="1196727"/>
            <a:ext cx="5878799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21" y="2719947"/>
            <a:ext cx="5878799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50250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"/>
            <a:ext cx="9144000" cy="17282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21" y="1196727"/>
            <a:ext cx="5878799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21" y="2719947"/>
            <a:ext cx="5878799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14035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890100" y="1"/>
            <a:ext cx="1363800" cy="26558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524463" y="2882415"/>
            <a:ext cx="60950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>
            <a:off x="4335094" y="1756136"/>
            <a:ext cx="473837" cy="568623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018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3890100" y="1"/>
            <a:ext cx="1363800" cy="26558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524463" y="2882415"/>
            <a:ext cx="60950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335094" y="1756136"/>
            <a:ext cx="473837" cy="568623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759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3890100" y="1"/>
            <a:ext cx="1363800" cy="26558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524463" y="2882415"/>
            <a:ext cx="60950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335094" y="1756136"/>
            <a:ext cx="473837" cy="568623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333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 - purp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l">
              <a:spcBef>
                <a:spcPts val="0"/>
              </a:spcBef>
              <a:defRPr/>
            </a:lvl1pPr>
            <a:lvl2pPr lvl="1" algn="l">
              <a:spcBef>
                <a:spcPts val="0"/>
              </a:spcBef>
              <a:defRPr/>
            </a:lvl2pPr>
            <a:lvl3pPr lvl="2" algn="l">
              <a:spcBef>
                <a:spcPts val="0"/>
              </a:spcBef>
              <a:defRPr/>
            </a:lvl3pPr>
            <a:lvl4pPr lvl="3" algn="l">
              <a:spcBef>
                <a:spcPts val="0"/>
              </a:spcBef>
              <a:defRPr/>
            </a:lvl4pPr>
            <a:lvl5pPr lvl="4" algn="l">
              <a:spcBef>
                <a:spcPts val="0"/>
              </a:spcBef>
              <a:defRPr/>
            </a:lvl5pPr>
            <a:lvl6pPr lvl="5" algn="l">
              <a:spcBef>
                <a:spcPts val="0"/>
              </a:spcBef>
              <a:defRPr/>
            </a:lvl6pPr>
            <a:lvl7pPr lvl="6" algn="l">
              <a:spcBef>
                <a:spcPts val="0"/>
              </a:spcBef>
              <a:defRPr/>
            </a:lvl7pPr>
            <a:lvl8pPr lvl="7" algn="l">
              <a:spcBef>
                <a:spcPts val="0"/>
              </a:spcBef>
              <a:defRPr/>
            </a:lvl8pPr>
            <a:lvl9pPr lvl="8" algn="l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115250" y="1649115"/>
            <a:ext cx="7494900" cy="471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494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algn="l" rtl="0">
              <a:spcBef>
                <a:spcPts val="0"/>
              </a:spcBef>
              <a:defRPr/>
            </a:lvl2pPr>
            <a:lvl3pPr lvl="2" algn="l" rtl="0">
              <a:spcBef>
                <a:spcPts val="0"/>
              </a:spcBef>
              <a:defRPr/>
            </a:lvl3pPr>
            <a:lvl4pPr lvl="3" algn="l" rtl="0">
              <a:spcBef>
                <a:spcPts val="0"/>
              </a:spcBef>
              <a:defRPr/>
            </a:lvl4pPr>
            <a:lvl5pPr lvl="4" algn="l" rtl="0">
              <a:spcBef>
                <a:spcPts val="0"/>
              </a:spcBef>
              <a:defRPr/>
            </a:lvl5pPr>
            <a:lvl6pPr lvl="5" algn="l" rtl="0">
              <a:spcBef>
                <a:spcPts val="0"/>
              </a:spcBef>
              <a:defRPr/>
            </a:lvl6pPr>
            <a:lvl7pPr lvl="6" algn="l" rtl="0">
              <a:spcBef>
                <a:spcPts val="0"/>
              </a:spcBef>
              <a:defRPr/>
            </a:lvl7pPr>
            <a:lvl8pPr lvl="7" algn="l" rtl="0">
              <a:spcBef>
                <a:spcPts val="0"/>
              </a:spcBef>
              <a:defRPr/>
            </a:lvl8pPr>
            <a:lvl9pPr lvl="8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115250" y="1649115"/>
            <a:ext cx="7494900" cy="471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775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algn="l" rtl="0">
              <a:spcBef>
                <a:spcPts val="0"/>
              </a:spcBef>
              <a:defRPr/>
            </a:lvl2pPr>
            <a:lvl3pPr lvl="2" algn="l" rtl="0">
              <a:spcBef>
                <a:spcPts val="0"/>
              </a:spcBef>
              <a:defRPr/>
            </a:lvl3pPr>
            <a:lvl4pPr lvl="3" algn="l" rtl="0">
              <a:spcBef>
                <a:spcPts val="0"/>
              </a:spcBef>
              <a:defRPr/>
            </a:lvl4pPr>
            <a:lvl5pPr lvl="4" algn="l" rtl="0">
              <a:spcBef>
                <a:spcPts val="0"/>
              </a:spcBef>
              <a:defRPr/>
            </a:lvl5pPr>
            <a:lvl6pPr lvl="5" algn="l" rtl="0">
              <a:spcBef>
                <a:spcPts val="0"/>
              </a:spcBef>
              <a:defRPr/>
            </a:lvl6pPr>
            <a:lvl7pPr lvl="6" algn="l" rtl="0">
              <a:spcBef>
                <a:spcPts val="0"/>
              </a:spcBef>
              <a:defRPr/>
            </a:lvl7pPr>
            <a:lvl8pPr lvl="7" algn="l" rtl="0">
              <a:spcBef>
                <a:spcPts val="0"/>
              </a:spcBef>
              <a:defRPr/>
            </a:lvl8pPr>
            <a:lvl9pPr lvl="8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115250" y="1649115"/>
            <a:ext cx="7494900" cy="471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729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 - purp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585" y="523723"/>
            <a:ext cx="402566" cy="40256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115099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673042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61123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115099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73042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94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299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15099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73042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512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 - purp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115100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3658942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6202805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721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115100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3658942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6202805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87" name="Shape 87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805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115100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3658942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3"/>
          </p:nvPr>
        </p:nvSpPr>
        <p:spPr>
          <a:xfrm>
            <a:off x="6202805" y="1676403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103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- purp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801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624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279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- purp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0" y="6247253"/>
            <a:ext cx="91440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645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0" y="6247253"/>
            <a:ext cx="91440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97401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6247253"/>
            <a:ext cx="91440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1979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15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- purp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82392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9945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67299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08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32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05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39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33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65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072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92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73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22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69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295550" y="2655750"/>
            <a:ext cx="65528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4877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15099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73042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95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10180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7132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0" y="1169208"/>
            <a:ext cx="7029878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4532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91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27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09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397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99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5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84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82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32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13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28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50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295550" y="2655750"/>
            <a:ext cx="65528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0806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 - col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14"/>
            <a:ext cx="9144000" cy="1070399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15099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73042" y="1676403"/>
            <a:ext cx="3355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>
            <a:off x="694184" y="556680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79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1087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734600" y="10180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506000" y="713211"/>
            <a:ext cx="7879000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976260" y="1169208"/>
            <a:ext cx="7029878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73625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51" y="2066833"/>
            <a:ext cx="33963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19382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8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51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89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47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85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31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62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71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22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4132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13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4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79FC2B-D51A-46AB-8146-DA94E1DE695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07/06/2018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0B271F-2DCC-43E7-AE85-D251754D34C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9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 smtClean="0"/>
              <a:t>Haga clic para modificar el estilo de título del patrón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AE1F855-6947-4755-AA98-132977DE80D1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07/06/2018</a:t>
            </a:fld>
            <a:endParaRPr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>
              <a:solidFill>
                <a:prstClr val="black">
                  <a:tint val="75000"/>
                </a:prstClr>
              </a:solidFill>
              <a:latin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44"/>
          <a:stretch/>
        </p:blipFill>
        <p:spPr>
          <a:xfrm>
            <a:off x="-13251" y="0"/>
            <a:ext cx="9157252" cy="6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52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es-ES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976260" y="1169208"/>
            <a:ext cx="7029878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52050" y="2061255"/>
            <a:ext cx="77109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8530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15100" y="1600203"/>
            <a:ext cx="7571700" cy="47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lt1"/>
              </a:buClr>
              <a:buSzPct val="100000"/>
              <a:buFont typeface="Raleway"/>
              <a:buChar char="▹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chemeClr val="lt1"/>
              </a:buClr>
              <a:buSzPct val="100000"/>
              <a:buFont typeface="Raleway"/>
              <a:buChar char="▸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4078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07/06/2018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0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07/06/2018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68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F1D081-BE44-46E1-B009-070BFE808E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07/06/2018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436839-998A-4A4E-B2C1-50E1754B9D9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9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file:///E:\CFR%20PONTEVEDRA\IKEA%20presenta%20LA%20OTRA%20CARTA.mp4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0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3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hyperlink" Target="http://www.google.es/url?sa=i&amp;rct=j&amp;q=&amp;esrc=s&amp;source=images&amp;cd=&amp;cad=rja&amp;uact=8&amp;ved=0ahUKEwiJ_5_61YPLAhVBGxQKHeFJDTcQjRwIBw&amp;url=http://blogs.uab.cat/tecnologiayactualidad/2014/09/16/una-app-para-medir-tu-adiccion-al-movil/&amp;psig=AFQjCNEVImXzLekDWLhaL6YiZVHoDJwTtg&amp;ust=1455965934912220" TargetMode="External"/><Relationship Id="rId9" Type="http://schemas.openxmlformats.org/officeDocument/2006/relationships/image" Target="../media/image21.jpe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559PIt7vMAhXDzRoKHYQRCaQQjRwIBw&amp;url=http://old.nvinoticias.com/oaxaca/vida/fitness/306952-phubbing-reviso-mi-telefono-luego&amp;psig=AFQjCNHmln2msGTYyCDAf3i4Yrj90TxmPg&amp;ust=1462279860124224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6" Type="http://schemas.openxmlformats.org/officeDocument/2006/relationships/hyperlink" Target="http://www.google.es/url?sa=i&amp;rct=j&amp;q=&amp;esrc=s&amp;source=images&amp;cd=&amp;cad=rja&amp;uact=8&amp;ved=0ahUKEwiVxYrTt7vMAhWHAxoKHVCyDagQjRwIBw&amp;url=http://www.impactonoticias.com.mx/inicio/advierten-sobre-el-phubbing-en-mexico/&amp;psig=AFQjCNHmln2msGTYyCDAf3i4Yrj90TxmPg&amp;ust=1462279860124224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hyperlink" Target="http://www.google.es/url?sa=i&amp;rct=j&amp;q=&amp;esrc=s&amp;source=images&amp;cd=&amp;cad=rja&amp;uact=8&amp;ved=2ahUKEwiN4PCT-L7aAhWKaFAKHZRKCLYQjRx6BAgAEAU&amp;url=http://www.infoplay.info/2017-06-09/usain-bolt-nuevo-embajador-mundial-de-pokerstars/2289/noticia/&amp;psig=AOvVaw159esTyrDMGfq38ov6WBE6&amp;ust=1523973040287816" TargetMode="Externa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s://www.google.es/url?sa=i&amp;source=images&amp;cd=&amp;cad=rja&amp;uact=8&amp;ved=2ahUKEwjo5b_S05nbAhXFaxQKHaD4AOEQjRx6BAgBEAU&amp;url=http://www.infoplay.info/2017-06-09/usain-bolt-nuevo-embajador-mundial-de-pokerstars/2289/noticia/&amp;psig=AOvVaw1nZvt43Vpa0EFNmZwB9cl0&amp;ust=1527089974060646" TargetMode="External"/><Relationship Id="rId5" Type="http://schemas.openxmlformats.org/officeDocument/2006/relationships/image" Target="../media/image84.jpeg"/><Relationship Id="rId4" Type="http://schemas.openxmlformats.org/officeDocument/2006/relationships/hyperlink" Target="https://www.google.es/url?sa=i&amp;rct=j&amp;q=&amp;esrc=s&amp;source=images&amp;cd=&amp;cad=rja&amp;uact=8&amp;ved=2ahUKEwij5dj4977aAhUPZ1AKHU99BgEQjRx6BAgAEAU&amp;url=https://www.elespanol.com/economia/empresas/20170825/241726586_0.html&amp;psig=AOvVaw2ZJ-edFk3prMf2Mv5VINSu&amp;ust=152397297605314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88.jpeg"/><Relationship Id="rId4" Type="http://schemas.openxmlformats.org/officeDocument/2006/relationships/hyperlink" Target="http://www.google.es/url?sa=i&amp;rct=j&amp;q=&amp;esrc=s&amp;source=images&amp;cd=&amp;cad=rja&amp;uact=8&amp;ved=0ahUKEwiM4L2Kn-bXAhXEbVAKHfiiDLUQjRwIBw&amp;url=http://www.marcaenzona.com/detalle.php?id_news=4582&amp;psig=AOvVaw2aQZGX40mlPrn2KIdBE0Qe&amp;ust=151212938571048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49Lmd3-PXAhUR6KQKHSIiChwQjRwIBw&amp;url=http://www.20minutos.es/deportes/noticia/jordi-alba-espana-confianza-entrenador-no-tengo-barca-2991334/0/&amp;psig=AOvVaw01Yxk--ZpHCjDNrocTZi9m&amp;ust=1512043492804873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ahUKEwjo3OPm3-PXAhXBxqQKHW2wAIMQjRwIBw&amp;url=https://elpais.com/sociedad/2012/09/27/actualidad/1348754634_467492.html&amp;psig=AOvVaw1d2JfiJtqrTfxBeqD5tepR&amp;ust=1512043681437486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2.jpeg"/><Relationship Id="rId5" Type="http://schemas.openxmlformats.org/officeDocument/2006/relationships/hyperlink" Target="https://www.google.es/url?sa=i&amp;rct=j&amp;q=&amp;esrc=s&amp;source=images&amp;cd=&amp;cad=rja&amp;uact=8&amp;ved=0ahUKEwi804f93-PXAhUQ66QKHb1DBMcQjRwIBw&amp;url=https://www.diariogol.com/hemeroteca/la-publicidad-de-alcohol-en-los-estadios-ya-es-oficial_429614_102.html&amp;psig=AOvVaw1d2JfiJtqrTfxBeqD5tepR&amp;ust=1512043681437486" TargetMode="Externa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.xml"/><Relationship Id="rId6" Type="http://schemas.openxmlformats.org/officeDocument/2006/relationships/hyperlink" Target="http://www.google.es/url?sa=i&amp;rct=j&amp;q=&amp;esrc=s&amp;source=images&amp;cd=&amp;cad=rja&amp;uact=8&amp;ved=0CAcQjRxqFQoTCP2HxL7UsMgCFQXJFAodldUD2Q&amp;url=http://www.taringa.net/posts/info/18007107/Noches-Taringueras-Boliches-con-sexo-y-descontrol.html&amp;psig=AFQjCNFCFGWBpfDHZ_NnWcqc9tY_t8nfBA&amp;ust=1444317590762713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2ahUKEwiq-NW39L7aAhXHcRQKHcubB7wQjRx6BAgAEAU&amp;url=http://efectomandela.com/que-y-como-del-e-m/como-se-manifiesta-el-efecto-mandela/attachment/interrogacion-1/&amp;psig=AOvVaw1GxiTHBL5Z65yrgCeeIJPj&amp;ust=152397204139037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8.jpe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openxmlformats.org/officeDocument/2006/relationships/image" Target="../media/image102.png"/><Relationship Id="rId4" Type="http://schemas.openxmlformats.org/officeDocument/2006/relationships/hyperlink" Target="ESTUDES_2016_17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chart" Target="../charts/char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4" Type="http://schemas.openxmlformats.org/officeDocument/2006/relationships/chart" Target="../charts/char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4" Type="http://schemas.openxmlformats.org/officeDocument/2006/relationships/chart" Target="../charts/char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4" Type="http://schemas.openxmlformats.org/officeDocument/2006/relationships/chart" Target="../charts/char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Relationship Id="rId5" Type="http://schemas.openxmlformats.org/officeDocument/2006/relationships/chart" Target="../charts/chart9.xml"/><Relationship Id="rId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4" Type="http://schemas.openxmlformats.org/officeDocument/2006/relationships/chart" Target="../charts/char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4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5" Type="http://schemas.openxmlformats.org/officeDocument/2006/relationships/image" Target="../media/image136.png"/><Relationship Id="rId4" Type="http://schemas.openxmlformats.org/officeDocument/2006/relationships/hyperlink" Target="Los%20universitarios%20de%20Vigo%20celebran%20San%20Teleco%20a%20lo%20grande.mp4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Experimento%20social%20los%20peligros%20de%20las%20redes%20sociales.avi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7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47.jpe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Anuncio%20IKEA_%20Es%20en%20casa%20donde%20se%20amueblan%20las%20cabezas..mp4" TargetMode="External"/><Relationship Id="rId5" Type="http://schemas.openxmlformats.org/officeDocument/2006/relationships/image" Target="../media/image139.png"/><Relationship Id="rId4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hyperlink" Target="http://www.google.es/url?sa=i&amp;rct=j&amp;q=&amp;esrc=s&amp;source=images&amp;cd=&amp;cad=rja&amp;uact=8&amp;ved=0ahUKEwi5oY3qzePXAhVI4KQKHVc4CecQjRwIBw&amp;url=http://lacasamapletrees.blogspot.com/2015/07/estilos-educativos.html&amp;psig=AOvVaw3EwNsO2tY96nhI7djN1W0M&amp;ust=1512038825688845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IKEA%20presenta%20LA%20OTRA%20CARTA.mp4" TargetMode="External"/><Relationship Id="rId5" Type="http://schemas.openxmlformats.org/officeDocument/2006/relationships/image" Target="../media/image168.jpeg"/><Relationship Id="rId4" Type="http://schemas.openxmlformats.org/officeDocument/2006/relationships/image" Target="../media/image13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9552" y="5046275"/>
            <a:ext cx="472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 smtClean="0">
                <a:solidFill>
                  <a:srgbClr val="FFD7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Prof. Dr. Antonio Rial Boubeta</a:t>
            </a:r>
          </a:p>
          <a:p>
            <a:pPr algn="l"/>
            <a:r>
              <a:rPr lang="es-E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CFR Pontevedra</a:t>
            </a:r>
          </a:p>
          <a:p>
            <a:pPr algn="l"/>
            <a:r>
              <a:rPr lang="es-ES" sz="2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Maio</a:t>
            </a:r>
            <a:r>
              <a:rPr lang="es-E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2018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08343" y="930663"/>
            <a:ext cx="8516679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</a:rPr>
              <a:t>ADOLESCENCIA E DROGAS.</a:t>
            </a:r>
          </a:p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</a:rPr>
              <a:t>Prevención </a:t>
            </a:r>
            <a:r>
              <a:rPr lang="es-ES" sz="3600" b="1" dirty="0" err="1">
                <a:solidFill>
                  <a:schemeClr val="accent5">
                    <a:lumMod val="50000"/>
                  </a:schemeClr>
                </a:solidFill>
              </a:rPr>
              <a:t>dende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</a:rPr>
              <a:t> a aula</a:t>
            </a:r>
          </a:p>
        </p:txBody>
      </p:sp>
    </p:spTree>
    <p:extLst>
      <p:ext uri="{BB962C8B-B14F-4D97-AF65-F5344CB8AC3E}">
        <p14:creationId xmlns:p14="http://schemas.microsoft.com/office/powerpoint/2010/main" xmlns="" val="405799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7596509" cy="615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69" y="332656"/>
            <a:ext cx="8568951" cy="68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110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992" y="1045789"/>
            <a:ext cx="6943060" cy="570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016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134472"/>
            <a:ext cx="6696075" cy="52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339163" y="2796364"/>
            <a:ext cx="2477386" cy="3296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41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90662"/>
            <a:ext cx="60579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545069"/>
            <a:ext cx="6057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360429" y="1437500"/>
            <a:ext cx="2477386" cy="3296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56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2" y="474784"/>
            <a:ext cx="6229350" cy="505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6153" y="4024313"/>
            <a:ext cx="6229350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456660" y="485418"/>
            <a:ext cx="2690037" cy="3296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338624" y="3997737"/>
            <a:ext cx="2477386" cy="3296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46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435" y="1446140"/>
            <a:ext cx="62769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435" y="3068373"/>
            <a:ext cx="6276976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126511" y="2105247"/>
            <a:ext cx="3072809" cy="3296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1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8797" y="1704310"/>
            <a:ext cx="6067425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378796" y="1704310"/>
            <a:ext cx="6067425" cy="4115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8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920" y="1165815"/>
            <a:ext cx="62484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4412620" y="4055431"/>
            <a:ext cx="3179026" cy="1526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743847" y="5252483"/>
            <a:ext cx="6017919" cy="54226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39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2" t="42952" r="42024" b="23428"/>
          <a:stretch>
            <a:fillRect/>
          </a:stretch>
        </p:blipFill>
        <p:spPr bwMode="auto">
          <a:xfrm>
            <a:off x="314602" y="1936086"/>
            <a:ext cx="5920744" cy="39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5 CuadroTexto"/>
          <p:cNvSpPr txBox="1">
            <a:spLocks noChangeArrowheads="1"/>
          </p:cNvSpPr>
          <p:nvPr/>
        </p:nvSpPr>
        <p:spPr bwMode="auto">
          <a:xfrm>
            <a:off x="500837" y="984813"/>
            <a:ext cx="60644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800" b="1" dirty="0" smtClean="0">
                <a:solidFill>
                  <a:srgbClr val="1F497D"/>
                </a:solidFill>
                <a:latin typeface="Calibri" pitchFamily="34" charset="0"/>
              </a:rPr>
              <a:t>LA INDUSTRIA TABACALERA EN ESPAÑA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800" b="1" dirty="0" smtClean="0">
                <a:solidFill>
                  <a:srgbClr val="1F497D"/>
                </a:solidFill>
                <a:latin typeface="Calibri" pitchFamily="34" charset="0"/>
              </a:rPr>
              <a:t>ventas 11.858millones de €</a:t>
            </a:r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81" t="9816" r="25070" b="51582"/>
          <a:stretch>
            <a:fillRect/>
          </a:stretch>
        </p:blipFill>
        <p:spPr bwMode="auto">
          <a:xfrm>
            <a:off x="6013839" y="1936087"/>
            <a:ext cx="2648650" cy="39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2027428" y="5868872"/>
            <a:ext cx="5434052" cy="80021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1400" dirty="0" smtClean="0">
                <a:solidFill>
                  <a:srgbClr val="1F497D"/>
                </a:solidFill>
                <a:latin typeface="Calibri" pitchFamily="34" charset="0"/>
              </a:rPr>
              <a:t>En el año 2016 el tabaco facturó en España más de 11.000 millones de €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1400" dirty="0" smtClean="0">
                <a:solidFill>
                  <a:srgbClr val="1F497D"/>
                </a:solidFill>
                <a:latin typeface="Calibri" pitchFamily="34" charset="0"/>
              </a:rPr>
              <a:t>y </a:t>
            </a:r>
            <a:r>
              <a:rPr lang="es-ES" altLang="es-ES" sz="1400" b="1" dirty="0" smtClean="0">
                <a:solidFill>
                  <a:srgbClr val="1F497D"/>
                </a:solidFill>
                <a:latin typeface="Calibri" pitchFamily="34" charset="0"/>
              </a:rPr>
              <a:t>reportó al fisco </a:t>
            </a:r>
            <a:r>
              <a:rPr lang="es-ES" altLang="es-ES" sz="1600" b="1" dirty="0" smtClean="0">
                <a:solidFill>
                  <a:srgbClr val="1F497D"/>
                </a:solidFill>
                <a:latin typeface="Calibri" pitchFamily="34" charset="0"/>
              </a:rPr>
              <a:t>6.678 millones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1600" b="1" dirty="0" smtClean="0">
                <a:solidFill>
                  <a:srgbClr val="1F497D"/>
                </a:solidFill>
                <a:latin typeface="Calibri" pitchFamily="34" charset="0"/>
              </a:rPr>
              <a:t>(un 5% de la recaudación total por impuestos)</a:t>
            </a:r>
          </a:p>
        </p:txBody>
      </p:sp>
    </p:spTree>
    <p:extLst>
      <p:ext uri="{BB962C8B-B14F-4D97-AF65-F5344CB8AC3E}">
        <p14:creationId xmlns:p14="http://schemas.microsoft.com/office/powerpoint/2010/main" xmlns="" val="214910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33760" y="1244009"/>
            <a:ext cx="9004117" cy="4910544"/>
            <a:chOff x="133760" y="1244009"/>
            <a:chExt cx="9004117" cy="491054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60" y="1244009"/>
              <a:ext cx="4874170" cy="491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930" y="2987749"/>
              <a:ext cx="4129947" cy="280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Rectángulo redondeado"/>
            <p:cNvSpPr/>
            <p:nvPr/>
          </p:nvSpPr>
          <p:spPr>
            <a:xfrm>
              <a:off x="4997297" y="4104169"/>
              <a:ext cx="4019112" cy="69931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ln>
                  <a:solidFill>
                    <a:prstClr val="white"/>
                  </a:solidFill>
                </a:ln>
                <a:noFill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4925902" y="4876142"/>
            <a:ext cx="4062154" cy="1044495"/>
            <a:chOff x="4925902" y="4876142"/>
            <a:chExt cx="4062154" cy="104449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902" y="4876142"/>
              <a:ext cx="4058610" cy="104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Rectángulo redondeado"/>
            <p:cNvSpPr/>
            <p:nvPr/>
          </p:nvSpPr>
          <p:spPr>
            <a:xfrm>
              <a:off x="4968944" y="4968950"/>
              <a:ext cx="4019112" cy="44302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ln>
                  <a:solidFill>
                    <a:prstClr val="white"/>
                  </a:solidFill>
                </a:ln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9307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/>
          <a:srcRect l="33333" t="25048" r="34236" b="28667"/>
          <a:stretch/>
        </p:blipFill>
        <p:spPr bwMode="auto">
          <a:xfrm>
            <a:off x="1886743" y="1628775"/>
            <a:ext cx="5380038" cy="47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8" t="30757" r="22888" b="57143"/>
          <a:stretch>
            <a:fillRect/>
          </a:stretch>
        </p:blipFill>
        <p:spPr bwMode="auto">
          <a:xfrm>
            <a:off x="0" y="347663"/>
            <a:ext cx="91535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806993" y="3135382"/>
            <a:ext cx="3338625" cy="1819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87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740" y="318977"/>
            <a:ext cx="8231854" cy="643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9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/>
          <a:srcRect l="25120" t="9905" r="30162" b="5619"/>
          <a:stretch/>
        </p:blipFill>
        <p:spPr bwMode="auto">
          <a:xfrm>
            <a:off x="144617" y="269839"/>
            <a:ext cx="4464050" cy="577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71" t="54381" r="41548" b="28000"/>
          <a:stretch>
            <a:fillRect/>
          </a:stretch>
        </p:blipFill>
        <p:spPr bwMode="auto">
          <a:xfrm>
            <a:off x="4684718" y="3507581"/>
            <a:ext cx="4427383" cy="17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4705984" y="3507582"/>
            <a:ext cx="4438016" cy="131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ln>
                <a:solidFill>
                  <a:prstClr val="white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77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/>
          <a:srcRect l="19822" t="15715" r="22678" b="64256"/>
          <a:stretch/>
        </p:blipFill>
        <p:spPr bwMode="auto">
          <a:xfrm>
            <a:off x="558800" y="1341438"/>
            <a:ext cx="8116888" cy="140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4"/>
          <a:srcRect l="19881" t="44000" r="41250" b="36190"/>
          <a:stretch/>
        </p:blipFill>
        <p:spPr bwMode="auto">
          <a:xfrm>
            <a:off x="1371600" y="3357563"/>
            <a:ext cx="621982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7 CuadroTexto"/>
          <p:cNvSpPr txBox="1">
            <a:spLocks noChangeArrowheads="1"/>
          </p:cNvSpPr>
          <p:nvPr/>
        </p:nvSpPr>
        <p:spPr bwMode="auto">
          <a:xfrm>
            <a:off x="7312025" y="2744788"/>
            <a:ext cx="1363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s-ES" altLang="es-ES" sz="1100" b="1" smtClean="0">
                <a:solidFill>
                  <a:srgbClr val="000000"/>
                </a:solidFill>
                <a:latin typeface="Calibri" pitchFamily="34" charset="0"/>
              </a:rPr>
              <a:t>29 de mayo de 2017</a:t>
            </a:r>
            <a:endParaRPr lang="es-ES" altLang="es-ES" sz="12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119" y="203747"/>
            <a:ext cx="6748785" cy="64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562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5" t="9093" r="15237" b="76813"/>
          <a:stretch>
            <a:fillRect/>
          </a:stretch>
        </p:blipFill>
        <p:spPr bwMode="auto">
          <a:xfrm>
            <a:off x="0" y="333375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/>
          <a:srcRect l="14226" t="34416" r="39285" b="41235"/>
          <a:stretch/>
        </p:blipFill>
        <p:spPr bwMode="auto">
          <a:xfrm>
            <a:off x="1835150" y="4364776"/>
            <a:ext cx="5689600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2876945" y="6038592"/>
            <a:ext cx="45354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/>
          <a:srcRect l="13809" t="20667" r="40655" b="56475"/>
          <a:stretch/>
        </p:blipFill>
        <p:spPr bwMode="auto">
          <a:xfrm>
            <a:off x="451700" y="1231900"/>
            <a:ext cx="8034337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688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07390" y="2099127"/>
            <a:ext cx="8304981" cy="41421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smtClean="0">
                <a:solidFill>
                  <a:srgbClr val="1F497D"/>
                </a:solidFill>
              </a:rPr>
              <a:t>En 2017 la </a:t>
            </a:r>
            <a:r>
              <a:rPr lang="es-ES" sz="1600" dirty="0" err="1">
                <a:solidFill>
                  <a:srgbClr val="1F497D"/>
                </a:solidFill>
              </a:rPr>
              <a:t>Consellería</a:t>
            </a:r>
            <a:r>
              <a:rPr lang="es-ES" sz="1600" dirty="0">
                <a:solidFill>
                  <a:srgbClr val="1F497D"/>
                </a:solidFill>
              </a:rPr>
              <a:t> de Sanidade </a:t>
            </a:r>
            <a:r>
              <a:rPr lang="es-ES" sz="1600" dirty="0" smtClean="0">
                <a:solidFill>
                  <a:srgbClr val="1F497D"/>
                </a:solidFill>
              </a:rPr>
              <a:t>financió </a:t>
            </a:r>
            <a:r>
              <a:rPr lang="es-ES" sz="1600" b="1" dirty="0" smtClean="0">
                <a:solidFill>
                  <a:srgbClr val="1F497D"/>
                </a:solidFill>
              </a:rPr>
              <a:t>41 proyectos preventivos</a:t>
            </a:r>
            <a:r>
              <a:rPr lang="es-ES" sz="1600" dirty="0" smtClean="0">
                <a:solidFill>
                  <a:srgbClr val="1F497D"/>
                </a:solidFill>
              </a:rPr>
              <a:t>: 27 </a:t>
            </a:r>
            <a:r>
              <a:rPr lang="es-ES" sz="1600" dirty="0">
                <a:solidFill>
                  <a:srgbClr val="1F497D"/>
                </a:solidFill>
              </a:rPr>
              <a:t>equipos de prevención municipales (que desarrollan su labor en </a:t>
            </a:r>
            <a:r>
              <a:rPr lang="es-ES" sz="1600" dirty="0" smtClean="0">
                <a:solidFill>
                  <a:srgbClr val="1F497D"/>
                </a:solidFill>
              </a:rPr>
              <a:t>aprox. 100 </a:t>
            </a:r>
            <a:r>
              <a:rPr lang="es-ES" sz="1600" dirty="0" err="1">
                <a:solidFill>
                  <a:srgbClr val="1F497D"/>
                </a:solidFill>
              </a:rPr>
              <a:t>concellos</a:t>
            </a:r>
            <a:r>
              <a:rPr lang="es-ES" sz="1600" dirty="0">
                <a:solidFill>
                  <a:srgbClr val="1F497D"/>
                </a:solidFill>
              </a:rPr>
              <a:t>) y 14 ONG. </a:t>
            </a:r>
            <a:endParaRPr lang="es-ES" sz="1600" dirty="0" smtClean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sz="1600" dirty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smtClean="0">
                <a:solidFill>
                  <a:srgbClr val="1F497D"/>
                </a:solidFill>
              </a:rPr>
              <a:t>A ellos se sumaron más de una docena de </a:t>
            </a:r>
            <a:r>
              <a:rPr lang="es-ES" sz="1600" dirty="0" err="1">
                <a:solidFill>
                  <a:srgbClr val="1F497D"/>
                </a:solidFill>
              </a:rPr>
              <a:t>concellos</a:t>
            </a:r>
            <a:r>
              <a:rPr lang="es-ES" sz="1600" dirty="0">
                <a:solidFill>
                  <a:srgbClr val="1F497D"/>
                </a:solidFill>
              </a:rPr>
              <a:t> que desarrollan proyectos preventivos </a:t>
            </a:r>
            <a:r>
              <a:rPr lang="es-ES" sz="1600" dirty="0" smtClean="0">
                <a:solidFill>
                  <a:srgbClr val="1F497D"/>
                </a:solidFill>
              </a:rPr>
              <a:t>autofinanciados y 5 ONG más.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sz="1600" dirty="0" smtClean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smtClean="0">
                <a:solidFill>
                  <a:srgbClr val="1F497D"/>
                </a:solidFill>
              </a:rPr>
              <a:t>El presupuesto global para prevención ascendió a </a:t>
            </a:r>
            <a:r>
              <a:rPr lang="es-ES" sz="1600" b="1" dirty="0" smtClean="0">
                <a:solidFill>
                  <a:srgbClr val="1F497D"/>
                </a:solidFill>
              </a:rPr>
              <a:t>1.363.413€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sz="1600" dirty="0" smtClean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solidFill>
                  <a:srgbClr val="1F497D"/>
                </a:solidFill>
              </a:rPr>
              <a:t>Se </a:t>
            </a:r>
            <a:r>
              <a:rPr lang="es-ES" sz="1600" dirty="0" smtClean="0">
                <a:solidFill>
                  <a:srgbClr val="1F497D"/>
                </a:solidFill>
              </a:rPr>
              <a:t>ofrecieron </a:t>
            </a:r>
            <a:r>
              <a:rPr lang="es-ES" sz="1600" b="1" dirty="0">
                <a:solidFill>
                  <a:srgbClr val="1F497D"/>
                </a:solidFill>
              </a:rPr>
              <a:t>3 cursos específicos al año en materia de prevención para los profesionales de la red</a:t>
            </a:r>
            <a:r>
              <a:rPr lang="es-ES" sz="1600" dirty="0">
                <a:solidFill>
                  <a:srgbClr val="1F497D"/>
                </a:solidFill>
              </a:rPr>
              <a:t>. </a:t>
            </a:r>
            <a:endParaRPr lang="es-ES" sz="1600" b="1" dirty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sz="1600" dirty="0" smtClean="0">
              <a:solidFill>
                <a:srgbClr val="1F497D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smtClean="0">
                <a:solidFill>
                  <a:srgbClr val="1F497D"/>
                </a:solidFill>
              </a:rPr>
              <a:t>Se </a:t>
            </a:r>
            <a:r>
              <a:rPr lang="es-ES" sz="1600" b="1" i="1" dirty="0" smtClean="0">
                <a:solidFill>
                  <a:srgbClr val="1F497D"/>
                </a:solidFill>
              </a:rPr>
              <a:t>estima</a:t>
            </a:r>
            <a:r>
              <a:rPr lang="es-ES" sz="1600" dirty="0" smtClean="0">
                <a:solidFill>
                  <a:srgbClr val="1F497D"/>
                </a:solidFill>
              </a:rPr>
              <a:t> que trabajan en el ámbito de la prevención en Galicia, desarrollando acciones a nivel escolar, familiar, etc.  con el que llegar a un colectivo de más de 200.000 individuos, alrededor de </a:t>
            </a:r>
            <a:r>
              <a:rPr lang="es-ES" sz="1600" b="1" dirty="0" smtClean="0">
                <a:solidFill>
                  <a:srgbClr val="1F497D"/>
                </a:solidFill>
              </a:rPr>
              <a:t>100 </a:t>
            </a:r>
            <a:r>
              <a:rPr lang="es-ES" sz="1600" b="1" dirty="0">
                <a:solidFill>
                  <a:srgbClr val="1F497D"/>
                </a:solidFill>
              </a:rPr>
              <a:t>personas </a:t>
            </a:r>
            <a:r>
              <a:rPr lang="es-ES" sz="1600" b="1" dirty="0" smtClean="0">
                <a:solidFill>
                  <a:srgbClr val="1F497D"/>
                </a:solidFill>
              </a:rPr>
              <a:t>de </a:t>
            </a:r>
            <a:r>
              <a:rPr lang="es-ES" sz="1600" b="1" dirty="0">
                <a:solidFill>
                  <a:srgbClr val="1F497D"/>
                </a:solidFill>
              </a:rPr>
              <a:t>f</a:t>
            </a:r>
            <a:r>
              <a:rPr lang="es-ES" sz="1600" b="1" dirty="0" smtClean="0">
                <a:solidFill>
                  <a:srgbClr val="1F497D"/>
                </a:solidFill>
              </a:rPr>
              <a:t>orma “regulada”</a:t>
            </a:r>
            <a:r>
              <a:rPr lang="es-ES" sz="1600" dirty="0" smtClean="0">
                <a:solidFill>
                  <a:srgbClr val="1F497D"/>
                </a:solidFill>
              </a:rPr>
              <a:t> y seguramente otras tantas ¿? de forma voluntaria, altruista… ¿?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ES" sz="1600" dirty="0">
              <a:solidFill>
                <a:srgbClr val="1F497D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55372" y="1283279"/>
            <a:ext cx="316515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b="1" kern="0" dirty="0" smtClean="0">
                <a:solidFill>
                  <a:sysClr val="window" lastClr="FFFFFF"/>
                </a:solidFill>
                <a:latin typeface="Verdana" pitchFamily="34" charset="0"/>
              </a:rPr>
              <a:t>GALICIA</a:t>
            </a:r>
            <a:endParaRPr lang="gl-ES" b="1" kern="0" dirty="0">
              <a:solidFill>
                <a:sysClr val="window" lastClr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34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7489"/>
            <a:ext cx="9144000" cy="53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952" y="1017489"/>
            <a:ext cx="1756048" cy="140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7504" y="2313699"/>
            <a:ext cx="5184576" cy="313932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El </a:t>
            </a:r>
            <a:r>
              <a:rPr lang="es-ES" dirty="0">
                <a:solidFill>
                  <a:schemeClr val="bg1"/>
                </a:solidFill>
              </a:rPr>
              <a:t>porcentaje de chicos de entre 15 y 16 años que habían cogido una borrachera el mes anterior se desplomó del 42% en 1998 al 5% en 2016. El porcentaje de los que habían consumido </a:t>
            </a:r>
            <a:r>
              <a:rPr lang="es-ES" i="1" dirty="0">
                <a:solidFill>
                  <a:schemeClr val="bg1"/>
                </a:solidFill>
              </a:rPr>
              <a:t>cannabis</a:t>
            </a:r>
            <a:r>
              <a:rPr lang="es-ES" dirty="0">
                <a:solidFill>
                  <a:schemeClr val="bg1"/>
                </a:solidFill>
              </a:rPr>
              <a:t> alguna vez ha pasado del 17 al 7%, y el de fumadores diarios de cigarrillos ha caído del 23% a tan solo el 3</a:t>
            </a:r>
            <a:r>
              <a:rPr lang="es-ES" dirty="0" smtClean="0">
                <a:solidFill>
                  <a:schemeClr val="bg1"/>
                </a:solidFill>
              </a:rPr>
              <a:t>%.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rgbClr val="FFC000"/>
                </a:solidFill>
              </a:rPr>
              <a:t>Actualmente Islandia ocupa el primer puesto de la clasificación europea en cuanto a adolescentes con un estilo de vida saludable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483" y="967023"/>
            <a:ext cx="5546256" cy="599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21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10828" y="1086644"/>
            <a:ext cx="8640960" cy="57332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AutoNum type="arabicPeriod"/>
            </a:pP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Modelo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COMUNITARIO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participan todos, trabajo en equipo… Implicación de las diferentes administraciones y agentes sociales (constituyó un auténtico “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Movimiento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social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”).</a:t>
            </a:r>
          </a:p>
          <a:p>
            <a:pPr marL="342900" indent="-342900" algn="just">
              <a:buFontTx/>
              <a:buAutoNum type="arabicPeriod"/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Papel capital 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 la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FAMILIA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especialmente de los padres/madres</a:t>
            </a:r>
          </a:p>
          <a:p>
            <a:pPr marL="342900" indent="-342900" algn="just">
              <a:buFontTx/>
              <a:buAutoNum type="arabicPeriod"/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Global,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INTEGRAL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persigue un auténtico cambio en “estilo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 vida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” y en la manera de relacionarse padres/hijos</a:t>
            </a:r>
            <a:endParaRPr lang="es-ES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Basado en la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EDUCACIÓN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 mayúsculas y en la manera de entender la felicidad de los jóvenes, la búsqueda del placer y de afrontar las frustraciones y los problemas, no en el consumo de drogas en sí mismo.</a:t>
            </a:r>
          </a:p>
          <a:p>
            <a:pPr marL="342900" indent="-342900" algn="just">
              <a:buFontTx/>
              <a:buAutoNum type="arabicPeriod"/>
            </a:pP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Darles formación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en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CAPACIDADES PARA LA VIDA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centrada en mejorar sus ideas sobre sí mismos y sobre su existencia, y su manera de interactuar con los 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demás (¿¿Quién y cómo hacemos prevención??). “</a:t>
            </a:r>
            <a:r>
              <a:rPr lang="es-ES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Necesitamos </a:t>
            </a:r>
            <a:r>
              <a:rPr lang="es-ES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capacidades básicas para llevar a la práctica esa </a:t>
            </a:r>
            <a:r>
              <a:rPr lang="es-ES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formación”</a:t>
            </a:r>
            <a:endParaRPr lang="es-ES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DESDE Y CON LOS ADOLESCENTES, no solo “para” los adolescentes 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(“… no les dijimos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que venían a una 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charla sobre drogas…sino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que les íbamos a enseñar algo que quisiesen aprender: música, danza, hip hop, arte o artes marciales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”. </a:t>
            </a:r>
            <a:r>
              <a:rPr lang="es-ES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“</a:t>
            </a:r>
            <a:r>
              <a:rPr lang="es-ES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El principio básico era que la educación sobre las drogas no funciona porque nadie le hace </a:t>
            </a:r>
            <a:r>
              <a:rPr lang="es-ES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caso…Les dijimos </a:t>
            </a:r>
            <a:r>
              <a:rPr lang="es-ES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 los niños que el programa duraría tres meses. Algunos se quedaron cinco años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”)</a:t>
            </a:r>
            <a:endParaRPr lang="es-ES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1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23528" y="1052513"/>
            <a:ext cx="8496944" cy="56168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Alternativas 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 ocio y tiempo libre, apuesta por el 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DEPORTE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música, teatro, arte…</a:t>
            </a:r>
          </a:p>
          <a:p>
            <a:pPr marL="457200" indent="-457200" algn="just">
              <a:buFont typeface="+mj-lt"/>
              <a:buAutoNum type="arabicPeriod" startAt="7"/>
            </a:pPr>
            <a:endParaRPr lang="es-ES" sz="20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 startAt="7"/>
            </a:pP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Peso 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concedido a la </a:t>
            </a:r>
            <a:r>
              <a:rPr lang="es-E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EVALUACIÓN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rigor y evidencia 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científica. Evaluar para saber lo que funciona, para mejorar y también para poner en valor (</a:t>
            </a:r>
            <a:r>
              <a:rPr lang="es-ES" sz="2000" i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feedback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). Prevención no es sinónimo de entretenimiento (planificación).</a:t>
            </a:r>
          </a:p>
          <a:p>
            <a:pPr marL="457200" indent="-457200" algn="just">
              <a:buFont typeface="+mj-lt"/>
              <a:buAutoNum type="arabicPeriod" startAt="7"/>
            </a:pPr>
            <a:endParaRPr lang="es-ES" sz="20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 startAt="7"/>
            </a:pPr>
            <a:r>
              <a:rPr lang="es-E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BENEFICIOSO Y RENTABLE 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 muchos niveles: para el bienestar psicológico y físico general de millones de jóvenes, ahorro sanitario, calidad de vida, convivencia escolar y familiar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… </a:t>
            </a:r>
            <a:endParaRPr lang="es-ES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 startAt="7"/>
            </a:pPr>
            <a:endParaRPr lang="es-ES" sz="20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 startAt="7"/>
            </a:pPr>
            <a:r>
              <a:rPr lang="es-E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VALIENTE</a:t>
            </a:r>
            <a:r>
              <a:rPr lang="es-E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(Medidas legales/normativas, exigencia de responsabilidades) “</a:t>
            </a:r>
            <a:r>
              <a:rPr lang="es-ES" sz="2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sentido común forzoso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”</a:t>
            </a:r>
          </a:p>
          <a:p>
            <a:pPr marL="457200" indent="-457200" algn="just">
              <a:buFont typeface="+mj-lt"/>
              <a:buAutoNum type="arabicPeriod" startAt="7"/>
            </a:pPr>
            <a:endParaRPr lang="es-ES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 startAt="7"/>
            </a:pPr>
            <a:r>
              <a:rPr lang="es-E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COMPROMISO POLÍTICO E INSTITUCIONAL</a:t>
            </a: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Planificación a medio plazo, inversión en recursos y trabajo sostenido</a:t>
            </a:r>
            <a:endParaRPr lang="es-ES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7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722" y="1240904"/>
            <a:ext cx="6608556" cy="5428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1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42127"/>
            <a:ext cx="6761981" cy="518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83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8357" y="1124744"/>
            <a:ext cx="5924550" cy="553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71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/>
          <p:nvPr/>
        </p:nvPicPr>
        <p:blipFill rotWithShape="1">
          <a:blip r:embed="rId3"/>
          <a:srcRect l="9541" t="23190" r="11837" b="45916"/>
          <a:stretch/>
        </p:blipFill>
        <p:spPr bwMode="auto">
          <a:xfrm>
            <a:off x="1202362" y="1268760"/>
            <a:ext cx="6739276" cy="270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5" y="390525"/>
            <a:ext cx="74866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561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6" y="1256928"/>
            <a:ext cx="5518838" cy="3396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97392"/>
            <a:ext cx="5513065" cy="3729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5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513"/>
            <a:ext cx="4581525" cy="559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436" y="3260128"/>
            <a:ext cx="7285820" cy="241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10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ISLANDÉS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36" y="1124744"/>
            <a:ext cx="6798628" cy="204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737" y="1835955"/>
            <a:ext cx="6394525" cy="2630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1100"/>
            <a:ext cx="6784840" cy="3627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3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esultado de imagen de A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357298"/>
            <a:ext cx="6714626" cy="36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85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5 Grupo"/>
          <p:cNvGrpSpPr/>
          <p:nvPr/>
        </p:nvGrpSpPr>
        <p:grpSpPr>
          <a:xfrm>
            <a:off x="409826" y="1196752"/>
            <a:ext cx="8568952" cy="659472"/>
            <a:chOff x="409826" y="2143116"/>
            <a:chExt cx="8568952" cy="659472"/>
          </a:xfrm>
        </p:grpSpPr>
        <p:sp>
          <p:nvSpPr>
            <p:cNvPr id="11" name="11 Rectángulo redondeado"/>
            <p:cNvSpPr/>
            <p:nvPr/>
          </p:nvSpPr>
          <p:spPr>
            <a:xfrm>
              <a:off x="409826" y="2143116"/>
              <a:ext cx="8568952" cy="6594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Habilidades de Vida </a:t>
              </a:r>
              <a:r>
                <a:rPr lang="es-ES" sz="2000" b="1" dirty="0" smtClean="0">
                  <a:solidFill>
                    <a:srgbClr val="4BACC6">
                      <a:lumMod val="50000"/>
                    </a:srgbClr>
                  </a:solidFill>
                </a:rPr>
                <a:t>(</a:t>
              </a:r>
              <a:r>
                <a:rPr lang="es-ES" sz="2000" b="1" dirty="0" err="1" smtClean="0">
                  <a:solidFill>
                    <a:srgbClr val="4BACC6">
                      <a:lumMod val="50000"/>
                    </a:srgbClr>
                  </a:solidFill>
                </a:rPr>
                <a:t>asertividad</a:t>
              </a:r>
              <a:r>
                <a:rPr lang="es-ES" sz="2000" b="1" dirty="0" smtClean="0">
                  <a:solidFill>
                    <a:srgbClr val="4BACC6">
                      <a:lumMod val="50000"/>
                    </a:srgbClr>
                  </a:solidFill>
                </a:rPr>
                <a:t>, presión grupo, reforzar pensamiento crítico, comunicación…)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767016" y="2143117"/>
              <a:ext cx="632874" cy="55545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1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26 Grupo"/>
          <p:cNvGrpSpPr/>
          <p:nvPr/>
        </p:nvGrpSpPr>
        <p:grpSpPr>
          <a:xfrm>
            <a:off x="428596" y="2037478"/>
            <a:ext cx="8568952" cy="659472"/>
            <a:chOff x="428596" y="2857496"/>
            <a:chExt cx="8568952" cy="659472"/>
          </a:xfrm>
        </p:grpSpPr>
        <p:sp>
          <p:nvSpPr>
            <p:cNvPr id="13" name="11 Rectángulo redondeado"/>
            <p:cNvSpPr/>
            <p:nvPr/>
          </p:nvSpPr>
          <p:spPr>
            <a:xfrm>
              <a:off x="428596" y="2857496"/>
              <a:ext cx="8568952" cy="6594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	 Fuente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de información</a:t>
              </a:r>
            </a:p>
          </p:txBody>
        </p:sp>
        <p:sp>
          <p:nvSpPr>
            <p:cNvPr id="14" name="13 Elipse"/>
            <p:cNvSpPr/>
            <p:nvPr/>
          </p:nvSpPr>
          <p:spPr>
            <a:xfrm>
              <a:off x="785786" y="2857497"/>
              <a:ext cx="632874" cy="55545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2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29 Grupo"/>
          <p:cNvGrpSpPr/>
          <p:nvPr/>
        </p:nvGrpSpPr>
        <p:grpSpPr>
          <a:xfrm>
            <a:off x="428596" y="4411462"/>
            <a:ext cx="8568952" cy="571504"/>
            <a:chOff x="428596" y="5000636"/>
            <a:chExt cx="8568952" cy="571504"/>
          </a:xfrm>
        </p:grpSpPr>
        <p:sp>
          <p:nvSpPr>
            <p:cNvPr id="21" name="11 Rectángulo redondeado"/>
            <p:cNvSpPr/>
            <p:nvPr/>
          </p:nvSpPr>
          <p:spPr>
            <a:xfrm>
              <a:off x="428596" y="500063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Detección precoz (informal y formal)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22" name="21 Elipse"/>
            <p:cNvSpPr/>
            <p:nvPr/>
          </p:nvSpPr>
          <p:spPr>
            <a:xfrm>
              <a:off x="785786" y="500063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5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22 Grupo"/>
          <p:cNvGrpSpPr/>
          <p:nvPr/>
        </p:nvGrpSpPr>
        <p:grpSpPr>
          <a:xfrm>
            <a:off x="428596" y="2839826"/>
            <a:ext cx="8568952" cy="642942"/>
            <a:chOff x="428596" y="3571876"/>
            <a:chExt cx="8568952" cy="642942"/>
          </a:xfrm>
        </p:grpSpPr>
        <p:grpSp>
          <p:nvGrpSpPr>
            <p:cNvPr id="6" name="27 Grupo"/>
            <p:cNvGrpSpPr/>
            <p:nvPr/>
          </p:nvGrpSpPr>
          <p:grpSpPr>
            <a:xfrm>
              <a:off x="428596" y="3571876"/>
              <a:ext cx="8568952" cy="642942"/>
              <a:chOff x="428596" y="3571876"/>
              <a:chExt cx="8568952" cy="642942"/>
            </a:xfrm>
          </p:grpSpPr>
          <p:sp>
            <p:nvSpPr>
              <p:cNvPr id="10" name="11 Rectángulo redondeado"/>
              <p:cNvSpPr/>
              <p:nvPr/>
            </p:nvSpPr>
            <p:spPr>
              <a:xfrm>
                <a:off x="428596" y="3571876"/>
                <a:ext cx="8568952" cy="64294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srgbClr val="4BACC6">
                        <a:lumMod val="50000"/>
                      </a:srgbClr>
                    </a:solidFill>
                  </a:rPr>
                  <a:t>               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b="1" dirty="0">
                    <a:solidFill>
                      <a:srgbClr val="4BACC6">
                        <a:lumMod val="50000"/>
                      </a:srgbClr>
                    </a:solidFill>
                  </a:rPr>
                  <a:t>	</a:t>
                </a:r>
                <a:endParaRPr lang="es-ES" sz="2400" dirty="0" smtClean="0">
                  <a:solidFill>
                    <a:srgbClr val="4BACC6">
                      <a:lumMod val="50000"/>
                    </a:srgbClr>
                  </a:solidFill>
                </a:endParaRPr>
              </a:p>
            </p:txBody>
          </p:sp>
          <p:sp>
            <p:nvSpPr>
              <p:cNvPr id="16" name="15 Elipse"/>
              <p:cNvSpPr/>
              <p:nvPr/>
            </p:nvSpPr>
            <p:spPr>
              <a:xfrm>
                <a:off x="785786" y="3571877"/>
                <a:ext cx="632874" cy="541528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prstClr val="white"/>
                    </a:solidFill>
                  </a:rPr>
                  <a:t>3</a:t>
                </a:r>
                <a:endParaRPr lang="es-ES" sz="4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18 Rectángulo"/>
            <p:cNvSpPr/>
            <p:nvPr/>
          </p:nvSpPr>
          <p:spPr>
            <a:xfrm>
              <a:off x="1453484" y="3643314"/>
              <a:ext cx="29272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  <a:latin typeface="Calibri"/>
                </a:rPr>
                <a:t>Modelo de referencia</a:t>
              </a:r>
              <a:endParaRPr lang="es-ES" sz="2400" b="1" dirty="0" smtClean="0">
                <a:solidFill>
                  <a:srgbClr val="4BACC6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7" name="8 Grupo"/>
          <p:cNvGrpSpPr/>
          <p:nvPr/>
        </p:nvGrpSpPr>
        <p:grpSpPr>
          <a:xfrm>
            <a:off x="467544" y="5293798"/>
            <a:ext cx="8568952" cy="571504"/>
            <a:chOff x="467544" y="5725846"/>
            <a:chExt cx="8568952" cy="571504"/>
          </a:xfrm>
        </p:grpSpPr>
        <p:sp>
          <p:nvSpPr>
            <p:cNvPr id="25" name="11 Rectángulo redondeado"/>
            <p:cNvSpPr/>
            <p:nvPr/>
          </p:nvSpPr>
          <p:spPr>
            <a:xfrm>
              <a:off x="467544" y="572584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Intervención/consejo breve, orientación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26" name="25 Elipse"/>
            <p:cNvSpPr/>
            <p:nvPr/>
          </p:nvSpPr>
          <p:spPr>
            <a:xfrm>
              <a:off x="824734" y="572584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6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EN EL AULA… algo podemos hacer</a:t>
            </a:r>
            <a:endParaRPr lang="es-ES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grpSp>
        <p:nvGrpSpPr>
          <p:cNvPr id="8" name="23 Grupo"/>
          <p:cNvGrpSpPr/>
          <p:nvPr/>
        </p:nvGrpSpPr>
        <p:grpSpPr>
          <a:xfrm>
            <a:off x="467544" y="6097856"/>
            <a:ext cx="8568952" cy="571504"/>
            <a:chOff x="467544" y="5725846"/>
            <a:chExt cx="8568952" cy="571504"/>
          </a:xfrm>
        </p:grpSpPr>
        <p:sp>
          <p:nvSpPr>
            <p:cNvPr id="28" name="11 Rectángulo redondeado"/>
            <p:cNvSpPr/>
            <p:nvPr/>
          </p:nvSpPr>
          <p:spPr>
            <a:xfrm>
              <a:off x="467544" y="572584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indent="-990600"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Agente de cambio en la comunidad (trabajo en equipo) </a:t>
              </a:r>
              <a:r>
                <a:rPr lang="es-ES" sz="2000" b="1" dirty="0" smtClean="0">
                  <a:solidFill>
                    <a:srgbClr val="4BACC6">
                      <a:lumMod val="50000"/>
                    </a:srgbClr>
                  </a:solidFill>
                </a:rPr>
                <a:t>(padres, educadores, instituciones)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29" name="28 Elipse"/>
            <p:cNvSpPr/>
            <p:nvPr/>
          </p:nvSpPr>
          <p:spPr>
            <a:xfrm>
              <a:off x="824734" y="572584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>
                  <a:solidFill>
                    <a:prstClr val="white"/>
                  </a:solidFill>
                </a:rPr>
                <a:t>7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31 Grupo"/>
          <p:cNvGrpSpPr/>
          <p:nvPr/>
        </p:nvGrpSpPr>
        <p:grpSpPr>
          <a:xfrm>
            <a:off x="428596" y="3625644"/>
            <a:ext cx="8568952" cy="642942"/>
            <a:chOff x="428596" y="3625644"/>
            <a:chExt cx="8568952" cy="642942"/>
          </a:xfrm>
        </p:grpSpPr>
        <p:grpSp>
          <p:nvGrpSpPr>
            <p:cNvPr id="15" name="28 Grupo"/>
            <p:cNvGrpSpPr/>
            <p:nvPr/>
          </p:nvGrpSpPr>
          <p:grpSpPr>
            <a:xfrm>
              <a:off x="428596" y="3625644"/>
              <a:ext cx="8568952" cy="642942"/>
              <a:chOff x="428596" y="4286256"/>
              <a:chExt cx="8568952" cy="642942"/>
            </a:xfrm>
          </p:grpSpPr>
          <p:sp>
            <p:nvSpPr>
              <p:cNvPr id="17" name="11 Rectángulo redondeado"/>
              <p:cNvSpPr/>
              <p:nvPr/>
            </p:nvSpPr>
            <p:spPr>
              <a:xfrm>
                <a:off x="428596" y="4286256"/>
                <a:ext cx="8568952" cy="64294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srgbClr val="4BACC6">
                        <a:lumMod val="50000"/>
                      </a:srgbClr>
                    </a:solidFill>
                  </a:rPr>
                  <a:t> 	</a:t>
                </a:r>
              </a:p>
            </p:txBody>
          </p:sp>
          <p:sp>
            <p:nvSpPr>
              <p:cNvPr id="20" name="19 Elipse"/>
              <p:cNvSpPr/>
              <p:nvPr/>
            </p:nvSpPr>
            <p:spPr>
              <a:xfrm>
                <a:off x="785786" y="4286257"/>
                <a:ext cx="632874" cy="541528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prstClr val="white"/>
                    </a:solidFill>
                  </a:rPr>
                  <a:t>4</a:t>
                </a:r>
                <a:endParaRPr lang="es-ES" sz="4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30 Rectángulo"/>
            <p:cNvSpPr/>
            <p:nvPr/>
          </p:nvSpPr>
          <p:spPr>
            <a:xfrm>
              <a:off x="1500166" y="3681715"/>
              <a:ext cx="7429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  <a:latin typeface="Calibri"/>
                </a:rPr>
                <a:t>Cambio de actitudes</a:t>
              </a:r>
              <a:endParaRPr lang="es-ES" sz="2400" b="1" dirty="0" smtClean="0">
                <a:solidFill>
                  <a:srgbClr val="4BACC6">
                    <a:lumMod val="50000"/>
                  </a:srgb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1762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88836" y="2052083"/>
            <a:ext cx="7347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dirty="0" err="1" smtClean="0">
                <a:solidFill>
                  <a:srgbClr val="1F497D"/>
                </a:solidFill>
                <a:latin typeface="Calibri"/>
              </a:rPr>
              <a:t>Grazas</a:t>
            </a:r>
            <a:r>
              <a:rPr lang="es-ES" sz="2400" b="1" dirty="0" smtClean="0">
                <a:solidFill>
                  <a:srgbClr val="1F497D"/>
                </a:solidFill>
                <a:latin typeface="Calibri"/>
              </a:rPr>
              <a:t> polo </a:t>
            </a:r>
            <a:r>
              <a:rPr lang="es-ES" sz="2400" b="1" dirty="0" err="1" smtClean="0">
                <a:solidFill>
                  <a:srgbClr val="1F497D"/>
                </a:solidFill>
                <a:latin typeface="Calibri"/>
              </a:rPr>
              <a:t>traballo</a:t>
            </a:r>
            <a:r>
              <a:rPr lang="es-ES" sz="2400" b="1" dirty="0" smtClean="0">
                <a:solidFill>
                  <a:srgbClr val="1F497D"/>
                </a:solidFill>
                <a:latin typeface="Calibri"/>
              </a:rPr>
              <a:t> que </a:t>
            </a:r>
            <a:r>
              <a:rPr lang="es-ES" sz="2400" b="1" dirty="0" err="1" smtClean="0">
                <a:solidFill>
                  <a:srgbClr val="1F497D"/>
                </a:solidFill>
                <a:latin typeface="Calibri"/>
              </a:rPr>
              <a:t>fecedes</a:t>
            </a:r>
            <a:r>
              <a:rPr lang="es-ES" sz="2400" b="1" dirty="0" smtClean="0">
                <a:solidFill>
                  <a:srgbClr val="1F497D"/>
                </a:solidFill>
                <a:latin typeface="Calibri"/>
              </a:rPr>
              <a:t> cada día e…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1F497D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1F497D"/>
                </a:solidFill>
                <a:latin typeface="Calibri"/>
              </a:rPr>
              <a:t>por favor</a:t>
            </a:r>
            <a:endParaRPr lang="es-ES" sz="2400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4" name="Picture 2" descr="Resultado de imagen de don't give up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836" y="1256339"/>
            <a:ext cx="759142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649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179512" y="260648"/>
            <a:ext cx="8764185" cy="6465042"/>
            <a:chOff x="251520" y="260648"/>
            <a:chExt cx="8764185" cy="646504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817" t="17724" r="22904" b="9748"/>
            <a:stretch/>
          </p:blipFill>
          <p:spPr bwMode="auto">
            <a:xfrm>
              <a:off x="251520" y="260648"/>
              <a:ext cx="8764185" cy="646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Rectángulo"/>
            <p:cNvSpPr/>
            <p:nvPr/>
          </p:nvSpPr>
          <p:spPr>
            <a:xfrm>
              <a:off x="6084168" y="4797152"/>
              <a:ext cx="2859529" cy="1856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0781"/>
            <a:ext cx="7953153" cy="829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558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9" t="11621" r="38265" b="7408"/>
          <a:stretch/>
        </p:blipFill>
        <p:spPr bwMode="auto">
          <a:xfrm>
            <a:off x="84605" y="207387"/>
            <a:ext cx="7241225" cy="66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869" y="360426"/>
            <a:ext cx="8165805" cy="55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070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281"/>
            <a:ext cx="4762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64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019" y="82624"/>
            <a:ext cx="4962525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072" y="0"/>
            <a:ext cx="4762500" cy="70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5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449" y="0"/>
            <a:ext cx="5029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250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68" y="461654"/>
            <a:ext cx="72485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485592"/>
            <a:ext cx="54673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694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196752"/>
          </a:xfrm>
          <a:prstGeom prst="flowChartDocumen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4" name="Picture 2" descr="D:\PC\Desktop\Practicum\Nuevas tecnologías\Imaxes\Capturas noticias\Sexting Vi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3435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388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://blogs.uab.cat/tecnologiayactualidad/files/2014/09/adictos-al-movi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013" y="1179415"/>
            <a:ext cx="52482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sultado de imagen de adiccion al móv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7224" y="4653136"/>
            <a:ext cx="3329552" cy="18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168608" y="3225816"/>
            <a:ext cx="8806784" cy="2494012"/>
            <a:chOff x="275848" y="3645024"/>
            <a:chExt cx="8806784" cy="2494012"/>
          </a:xfrm>
        </p:grpSpPr>
        <p:pic>
          <p:nvPicPr>
            <p:cNvPr id="31" name="Picture 4" descr="C:\Users\Patri\Dropbox\Promoción da saúde nun entorno dixital\images (11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037" y="4590305"/>
              <a:ext cx="3216595" cy="154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Usuario\Dropbox\Promoción da saúde nun entorno dixital\hqdefaul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48" y="3645024"/>
              <a:ext cx="2112234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36 Rectángulo"/>
          <p:cNvSpPr/>
          <p:nvPr/>
        </p:nvSpPr>
        <p:spPr>
          <a:xfrm>
            <a:off x="6453801" y="202435"/>
            <a:ext cx="2363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RETOS DE HOXE</a:t>
            </a:r>
            <a:endParaRPr lang="es-ES" sz="24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30" name="Picture 2" descr="C:\Users\Usuario\Dropbox\Promoción da saúde nun entorno dixital\images (1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130" y="2420635"/>
            <a:ext cx="3759560" cy="348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37 Grupo"/>
          <p:cNvGrpSpPr/>
          <p:nvPr/>
        </p:nvGrpSpPr>
        <p:grpSpPr>
          <a:xfrm>
            <a:off x="529628" y="722983"/>
            <a:ext cx="8976231" cy="2585270"/>
            <a:chOff x="311914" y="1027783"/>
            <a:chExt cx="8976231" cy="2585270"/>
          </a:xfrm>
        </p:grpSpPr>
        <p:grpSp>
          <p:nvGrpSpPr>
            <p:cNvPr id="41" name="23 Grupo"/>
            <p:cNvGrpSpPr/>
            <p:nvPr/>
          </p:nvGrpSpPr>
          <p:grpSpPr>
            <a:xfrm>
              <a:off x="311914" y="1179415"/>
              <a:ext cx="8976231" cy="2433638"/>
              <a:chOff x="107504" y="1556792"/>
              <a:chExt cx="8976231" cy="2433638"/>
            </a:xfrm>
          </p:grpSpPr>
          <p:pic>
            <p:nvPicPr>
              <p:cNvPr id="48" name="Picture 4" descr="internet-3"/>
              <p:cNvPicPr>
                <a:picLocks noChangeAspect="1" noChangeArrowheads="1"/>
              </p:cNvPicPr>
              <p:nvPr/>
            </p:nvPicPr>
            <p:blipFill>
              <a:blip r:embed="rId10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07504" y="1556792"/>
                <a:ext cx="2448923" cy="1872431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</p:spPr>
          </p:pic>
          <p:pic>
            <p:nvPicPr>
              <p:cNvPr id="49" name="Picture 2" descr="C:\Users\Patri\Dropbox\IQAIST\Imágenes\Medir-tu-adicción-al-smartphon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285" r="22150"/>
              <a:stretch>
                <a:fillRect/>
              </a:stretch>
            </p:blipFill>
            <p:spPr bwMode="auto">
              <a:xfrm>
                <a:off x="6559610" y="1556792"/>
                <a:ext cx="2524125" cy="2433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30 Grupo"/>
            <p:cNvGrpSpPr/>
            <p:nvPr/>
          </p:nvGrpSpPr>
          <p:grpSpPr>
            <a:xfrm>
              <a:off x="384175" y="1127957"/>
              <a:ext cx="8311950" cy="2076450"/>
              <a:chOff x="348246" y="1316271"/>
              <a:chExt cx="8311950" cy="2076450"/>
            </a:xfrm>
          </p:grpSpPr>
          <p:pic>
            <p:nvPicPr>
              <p:cNvPr id="46" name="Picture 2" descr="C:\Users\Usuario\Dropbox\Promoción da saúde nun entorno dixital\ciberbullying-y-grroming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246" y="1413517"/>
                <a:ext cx="2496191" cy="1872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C:\Users\Usuario\Dropbox\Promoción da saúde nun entorno dixital\19134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471" y="1316271"/>
                <a:ext cx="2371725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649" y="1027783"/>
              <a:ext cx="4177566" cy="234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Resultado de imagen de peleas muralla lu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9881" y="3072152"/>
            <a:ext cx="6177724" cy="34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de niños jugando videojuego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557" y="1453826"/>
            <a:ext cx="4829175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524137"/>
            <a:ext cx="5828441" cy="328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37 Grupo"/>
          <p:cNvGrpSpPr/>
          <p:nvPr/>
        </p:nvGrpSpPr>
        <p:grpSpPr>
          <a:xfrm>
            <a:off x="5790123" y="739345"/>
            <a:ext cx="2961991" cy="5625171"/>
            <a:chOff x="6002496" y="1097890"/>
            <a:chExt cx="2961991" cy="5625171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496" y="1097890"/>
              <a:ext cx="2961991" cy="197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657"/>
            <a:stretch/>
          </p:blipFill>
          <p:spPr bwMode="auto">
            <a:xfrm>
              <a:off x="6288471" y="3201017"/>
              <a:ext cx="2570553" cy="352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2" descr="https://mediafamilypsico.files.wordpress.com/2014/05/images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621" y="966138"/>
            <a:ext cx="5889162" cy="39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34 Grupo"/>
          <p:cNvGrpSpPr/>
          <p:nvPr/>
        </p:nvGrpSpPr>
        <p:grpSpPr>
          <a:xfrm>
            <a:off x="1482067" y="4221045"/>
            <a:ext cx="6504599" cy="2211395"/>
            <a:chOff x="659689" y="1683718"/>
            <a:chExt cx="6504599" cy="2211395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683718"/>
              <a:ext cx="2952328" cy="221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89" y="1683718"/>
              <a:ext cx="3418041" cy="2177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8" descr="Resultado de imagen de SUMISIÓN QUIMIC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082" y="2156903"/>
            <a:ext cx="50292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Resultado de imagen de SUMISIÓN QUIMICA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611" y="941464"/>
            <a:ext cx="4390598" cy="42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90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3"/>
          <a:srcRect l="9894" t="9272" r="11661" b="66433"/>
          <a:stretch/>
        </p:blipFill>
        <p:spPr bwMode="auto">
          <a:xfrm>
            <a:off x="1072199" y="823824"/>
            <a:ext cx="6739276" cy="2584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28" y="726684"/>
            <a:ext cx="5224677" cy="55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a imagen puede contener: una o varias personas y personas practicando depor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9" t="7065" r="334" b="38410"/>
          <a:stretch/>
        </p:blipFill>
        <p:spPr bwMode="auto">
          <a:xfrm>
            <a:off x="4110278" y="1764696"/>
            <a:ext cx="4750130" cy="47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17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326"/>
            <a:ext cx="4962525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6646" y="0"/>
            <a:ext cx="5688632" cy="67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8150"/>
            <a:ext cx="57245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294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0"/>
            <a:ext cx="878684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247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kidsandteensonline.files.wordpress.com/2013/12/fotolia_38084458_subscription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251" y="1360967"/>
            <a:ext cx="4335682" cy="4335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19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old.nvinoticias.com/sites/default/files/fotos/2015/10/11/phu2_copi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66" y="1113788"/>
            <a:ext cx="92106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impactonoticias.com.mx/inicio/wp-content/uploads/2013/12/NACIONAL-EN-EL-CELULA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6924"/>
            <a:ext cx="82089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0559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de apuestas on line usain bol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3898" y="1459051"/>
            <a:ext cx="6191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ultado de imagen de apuestas on li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405" y="1287783"/>
            <a:ext cx="7247742" cy="40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Resultado de imagen de usain bolt poker">
            <a:hlinkClick r:id="rId6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2651" y="1630320"/>
            <a:ext cx="6191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ose coronado bet3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776" y="1111388"/>
            <a:ext cx="80010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985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esultado de imagen de patrocinios deportivos carlsbe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5860"/>
            <a:ext cx="8991600" cy="50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de patrocinios deportivos bebidas alcohólica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895" y="1719038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658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n relacionad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918" y="1302559"/>
            <a:ext cx="65627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sultado de imagen de todos con la roja cruzcamp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462" y="1418412"/>
            <a:ext cx="7727124" cy="43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3353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6537325"/>
            <a:ext cx="939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 descr="Resultado de imagen de publicidad futbol cerveza salida al camp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64124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Resultado de imagen de publicidad futbol cerveza salida al camp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0778"/>
            <a:ext cx="4930527" cy="30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69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25757"/>
            <a:ext cx="304753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1" y="548680"/>
            <a:ext cx="56769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903" y="1325757"/>
            <a:ext cx="637908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366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2848" cy="59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380" y="203204"/>
            <a:ext cx="6110620" cy="6413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0907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4655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gl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937" y="685031"/>
            <a:ext cx="4208890" cy="283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biza-island.com/local/cache-vignettes/L540xH360/paradis_09-e7f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4155051" cy="2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logdehumor.com/wp-content/2012/06/fiestas-con-alcoho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285" y="1109846"/>
            <a:ext cx="643794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5124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de INTERROGACIÓ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912" y="4784543"/>
            <a:ext cx="1639203" cy="188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Resultado de imagen de A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044" y="980726"/>
            <a:ext cx="6714626" cy="36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32"/>
            <a:ext cx="5040560" cy="692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85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3178" y="348495"/>
            <a:ext cx="8265246" cy="11362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3200" b="1" dirty="0" smtClean="0">
                <a:solidFill>
                  <a:schemeClr val="accent3">
                    <a:lumMod val="50000"/>
                  </a:schemeClr>
                </a:solidFill>
              </a:rPr>
              <a:t>Enorme preocupación social</a:t>
            </a:r>
            <a:endParaRPr sz="3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/>
        </p:nvSpPr>
        <p:spPr>
          <a:xfrm>
            <a:off x="178902" y="980728"/>
            <a:ext cx="8065505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Consumo de alcohol a edades cada vez más tempranas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Patrón de consumo (</a:t>
            </a:r>
            <a:r>
              <a:rPr lang="es-ES" sz="1400" b="1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Binge</a:t>
            </a:r>
            <a:r>
              <a:rPr lang="es-ES" sz="1400" b="1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400" b="1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Drinking</a:t>
            </a: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Edad de inicio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Incorporación de la mujer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Cannabis: ¿la epidemia de la próxima década?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14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178902" y="5013176"/>
            <a:ext cx="8785586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Principal problema de salud pública entre los jóvenes. 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Cuestión 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prioritaria: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</a:rPr>
              <a:t>Estrategia del Consejo de Europa en materia de lucha contra a droga 2013-2020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Estrategia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Nacional sobre Drogas </a:t>
            </a: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2009-2016,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</a:rPr>
              <a:t>Estrategia Nacional sobre </a:t>
            </a: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</a:rPr>
              <a:t>Adicciones 2017-2024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Plan de Trastornos Adictivos de Galicia 2011-2016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ES" sz="1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Lei</a:t>
            </a: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11/2010 de Prevención do Consumo de Bebidas </a:t>
            </a:r>
            <a:r>
              <a:rPr lang="es-ES" sz="1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Alcólicas</a:t>
            </a: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en Menores de </a:t>
            </a:r>
            <a:r>
              <a:rPr lang="es-ES" sz="1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idade</a:t>
            </a:r>
            <a:r>
              <a:rPr lang="es-E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endParaRPr lang="es-E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6078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931" y="0"/>
            <a:ext cx="9265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002" y="2420888"/>
            <a:ext cx="5719738" cy="430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3388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204" y="0"/>
            <a:ext cx="93444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657475"/>
            <a:ext cx="63531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8060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64088" y="2961436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2015 ESPAD data collection, 96 046 students took part from 35 countries: 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949"/>
            <a:ext cx="4908947" cy="67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54276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6517"/>
            <a:ext cx="4968552" cy="69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7788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eleconomista.es/blogs/running-de-ciudad/wp-content/uploads/2012/05/entrenami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752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xmlns="" val="275261036"/>
              </p:ext>
            </p:extLst>
          </p:nvPr>
        </p:nvGraphicFramePr>
        <p:xfrm>
          <a:off x="1619250" y="3933056"/>
          <a:ext cx="6096000" cy="242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Picture 3" descr="valedordopob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371" y="4717084"/>
            <a:ext cx="1150937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" name="Picture 4" descr="plan nacional sobre droga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6929" y="5043315"/>
            <a:ext cx="858786" cy="72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1" name="irc_m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71" y="5419063"/>
            <a:ext cx="15843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usc_psicomç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116632"/>
            <a:ext cx="1656184" cy="85725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</p:pic>
      <p:grpSp>
        <p:nvGrpSpPr>
          <p:cNvPr id="13" name="12 Grupo"/>
          <p:cNvGrpSpPr/>
          <p:nvPr/>
        </p:nvGrpSpPr>
        <p:grpSpPr>
          <a:xfrm>
            <a:off x="1616150" y="6018025"/>
            <a:ext cx="7648500" cy="661077"/>
            <a:chOff x="1616150" y="6018025"/>
            <a:chExt cx="7648500" cy="661077"/>
          </a:xfrm>
        </p:grpSpPr>
        <p:sp>
          <p:nvSpPr>
            <p:cNvPr id="8" name="7 CuadroTexto"/>
            <p:cNvSpPr txBox="1"/>
            <p:nvPr/>
          </p:nvSpPr>
          <p:spPr>
            <a:xfrm>
              <a:off x="1616150" y="6198781"/>
              <a:ext cx="3944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tx2"/>
                  </a:solidFill>
                </a:rPr>
                <a:t>Más de 60.000 adolescentes entrevistados</a:t>
              </a:r>
              <a:endParaRPr lang="es-ES" sz="1600" dirty="0">
                <a:solidFill>
                  <a:schemeClr val="tx2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319972" y="6340548"/>
              <a:ext cx="3944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tx2"/>
                  </a:solidFill>
                </a:rPr>
                <a:t>Más de 12.000 adolescentes entrevistados</a:t>
              </a:r>
              <a:endParaRPr lang="es-ES" sz="1600" dirty="0">
                <a:solidFill>
                  <a:schemeClr val="tx2"/>
                </a:solidFill>
              </a:endParaRPr>
            </a:p>
          </p:txBody>
        </p:sp>
        <p:sp>
          <p:nvSpPr>
            <p:cNvPr id="10" name="9 Flecha abajo"/>
            <p:cNvSpPr/>
            <p:nvPr/>
          </p:nvSpPr>
          <p:spPr>
            <a:xfrm>
              <a:off x="3880884" y="6018025"/>
              <a:ext cx="212651" cy="2870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Flecha abajo"/>
            <p:cNvSpPr/>
            <p:nvPr/>
          </p:nvSpPr>
          <p:spPr>
            <a:xfrm>
              <a:off x="7488865" y="6095997"/>
              <a:ext cx="212651" cy="2870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1746353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/>
          <a:lstStyle/>
          <a:p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INVESTIGACIÓN-ACCIÓN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3276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2965373197"/>
              </p:ext>
            </p:extLst>
          </p:nvPr>
        </p:nvGraphicFramePr>
        <p:xfrm>
          <a:off x="714348" y="857232"/>
          <a:ext cx="804865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http://rollermasters.webcindario.com/wp-content/uploads/tiro-con-ar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7" y="3789040"/>
            <a:ext cx="3936437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0302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624"/>
            <a:ext cx="64389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17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880" y="308758"/>
            <a:ext cx="6321499" cy="61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955" y="343776"/>
            <a:ext cx="59340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624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71524"/>
            <a:ext cx="6671512" cy="58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44669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172" y="692696"/>
            <a:ext cx="7267277" cy="571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92883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1" y="90488"/>
            <a:ext cx="4915818" cy="685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59638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0" y="9387"/>
            <a:ext cx="5940152" cy="68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35241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6472"/>
            <a:ext cx="6438815" cy="57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5121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2996"/>
            <a:ext cx="746727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1602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6"/>
            <a:ext cx="6276975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0044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2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0760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dn01.ib.infobae.com/adjuntos/162/imagenes/004/202/00042023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22722" cy="38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71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0460" y="121192"/>
            <a:ext cx="7629648" cy="571504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DATOS OBJETIVOS</a:t>
            </a:r>
            <a:r>
              <a:rPr kumimoji="0" lang="gl-ES" sz="20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PARTIDA (ESTUDES, PND)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21544"/>
            <a:ext cx="7092280" cy="524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72488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99"/>
            <a:ext cx="64865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713" y="626177"/>
            <a:ext cx="6382215" cy="4290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1588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19914" cy="668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475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05" y="301833"/>
            <a:ext cx="8321551" cy="62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8233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77534" cy="61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1664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490538"/>
            <a:ext cx="78581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561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490538"/>
            <a:ext cx="78581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4537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5496" y="697256"/>
            <a:ext cx="8858280" cy="499496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ACCESIBILIDAD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318054" cy="572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076056" y="4581128"/>
            <a:ext cx="86409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53271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198" y="620688"/>
            <a:ext cx="935990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228184" y="4581128"/>
            <a:ext cx="2448272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6228184" y="3048738"/>
            <a:ext cx="2448272" cy="4141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034580" y="4082686"/>
            <a:ext cx="1961356" cy="4264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017812" y="4750544"/>
            <a:ext cx="2304256" cy="6014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12583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7188352"/>
              </p:ext>
            </p:extLst>
          </p:nvPr>
        </p:nvGraphicFramePr>
        <p:xfrm>
          <a:off x="1635916" y="2425436"/>
          <a:ext cx="5140755" cy="21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652"/>
                <a:gridCol w="1392652"/>
                <a:gridCol w="835807"/>
                <a:gridCol w="759822"/>
                <a:gridCol w="759822"/>
              </a:tblGrid>
              <a:tr h="234032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600" b="1" baseline="0" dirty="0" smtClean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</a:rPr>
                        <a:t> MES</a:t>
                      </a:r>
                      <a:endParaRPr lang="es-ES" sz="1600" b="1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GLOBAL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12-13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14-15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16-18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ALCOHOL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37,9%</a:t>
                      </a:r>
                      <a:endParaRPr lang="es-E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5,2%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29,3%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65%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TABACO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19,9%</a:t>
                      </a:r>
                      <a:endParaRPr lang="es-E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1,6%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14,9%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35,1%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CANNABIS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10,7%</a:t>
                      </a:r>
                      <a:endParaRPr lang="es-E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0,4%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7,8%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19,4%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COCAÍNA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1,2%</a:t>
                      </a:r>
                      <a:endParaRPr lang="es-E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0,2%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0,9%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1,6%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ÉXTASIS…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1,1%</a:t>
                      </a:r>
                      <a:endParaRPr lang="es-E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0,2%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0,8%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1,5%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6065072" y="2731138"/>
            <a:ext cx="714380" cy="1071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43030" y="1356740"/>
            <a:ext cx="4780736" cy="43204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b="1" kern="0" dirty="0" smtClean="0">
                <a:solidFill>
                  <a:sysClr val="window" lastClr="FFFFFF"/>
                </a:solidFill>
                <a:latin typeface="Verdana" pitchFamily="34" charset="0"/>
              </a:rPr>
              <a:t>Hábitos de consumo (12-18 años)</a:t>
            </a:r>
            <a:endParaRPr kumimoji="0" lang="gl-ES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91886" y="4916384"/>
            <a:ext cx="8312727" cy="1328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just">
              <a:buFont typeface="Wingdings" pitchFamily="2" charset="2"/>
              <a:buChar char="ü"/>
            </a:pP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Os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niveis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de consumo 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sitúanse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por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debaixo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do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conxunto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de España pero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seguen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sendo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preocupantes.</a:t>
            </a:r>
          </a:p>
          <a:p>
            <a:pPr marL="177800" indent="-177800" algn="just">
              <a:buFont typeface="Wingdings" pitchFamily="2" charset="2"/>
              <a:buChar char="ü"/>
            </a:pPr>
            <a:endParaRPr lang="es-ES" sz="16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77800" indent="-177800" algn="just">
              <a:buFont typeface="Wingdings" pitchFamily="2" charset="2"/>
              <a:buChar char="ü"/>
            </a:pP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 día de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hoxe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xa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é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mais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probable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atopar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un mozo/a que consume tabaco e cannabis que </a:t>
            </a:r>
            <a:r>
              <a:rPr lang="es-ES" sz="16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só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tabaco, e 1 de cada 3 presenta un consumo de risco.</a:t>
            </a:r>
            <a:endParaRPr lang="es-ES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493436" y="2744526"/>
            <a:ext cx="714380" cy="17859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329305" y="1192972"/>
            <a:ext cx="3165152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DATOS USC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(2015-2017)</a:t>
            </a:r>
            <a:endParaRPr kumimoji="0" lang="gl-ES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2312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xmlns="" val="1931746579"/>
              </p:ext>
            </p:extLst>
          </p:nvPr>
        </p:nvGraphicFramePr>
        <p:xfrm>
          <a:off x="287080" y="948230"/>
          <a:ext cx="4272157" cy="235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962928" y="3013472"/>
            <a:ext cx="2270626" cy="6122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14-18 </a:t>
            </a:r>
            <a:r>
              <a:rPr sz="1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años</a:t>
            </a:r>
            <a:endParaRPr sz="14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l"/>
            <a:r>
              <a:rPr sz="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Tres</a:t>
            </a:r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o </a:t>
            </a:r>
            <a:r>
              <a:rPr sz="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más</a:t>
            </a:r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sz="1200" b="1" dirty="0" smtClean="0">
                <a:solidFill>
                  <a:srgbClr val="CC0404"/>
                </a:solidFill>
                <a:latin typeface="Calibri" panose="020F0502020204030204" pitchFamily="34" charset="0"/>
              </a:rPr>
              <a:t>33,9%</a:t>
            </a:r>
          </a:p>
          <a:p>
            <a:pPr algn="l"/>
            <a:r>
              <a:rPr sz="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Emborracharse</a:t>
            </a:r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sz="1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22,4%</a:t>
            </a:r>
            <a:endParaRPr lang="es-ES" sz="12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2317329063"/>
              </p:ext>
            </p:extLst>
          </p:nvPr>
        </p:nvGraphicFramePr>
        <p:xfrm>
          <a:off x="255180" y="3189775"/>
          <a:ext cx="3991123" cy="306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347500" y="252952"/>
            <a:ext cx="3501483" cy="59056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BINGE DRINKING (último mes)</a:t>
            </a:r>
            <a:endParaRPr kumimoji="0" lang="gl-E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xmlns="" val="2275153789"/>
              </p:ext>
            </p:extLst>
          </p:nvPr>
        </p:nvGraphicFramePr>
        <p:xfrm>
          <a:off x="4221933" y="908721"/>
          <a:ext cx="5528267" cy="378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13 Grupo"/>
          <p:cNvGrpSpPr/>
          <p:nvPr/>
        </p:nvGrpSpPr>
        <p:grpSpPr>
          <a:xfrm>
            <a:off x="4399978" y="4721390"/>
            <a:ext cx="3704860" cy="1091045"/>
            <a:chOff x="2843808" y="5266913"/>
            <a:chExt cx="3704860" cy="1091045"/>
          </a:xfrm>
        </p:grpSpPr>
        <p:sp>
          <p:nvSpPr>
            <p:cNvPr id="15" name="1 CuadroTexto"/>
            <p:cNvSpPr txBox="1">
              <a:spLocks noChangeArrowheads="1"/>
            </p:cNvSpPr>
            <p:nvPr/>
          </p:nvSpPr>
          <p:spPr bwMode="auto">
            <a:xfrm>
              <a:off x="2843808" y="5266913"/>
              <a:ext cx="3704860" cy="52322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altLang="es-E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charset="0"/>
                </a:rPr>
                <a:t>3% de 12-13 años: </a:t>
              </a:r>
              <a:r>
                <a:rPr kumimoji="0" alt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Aprox. 1.200 niños/as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altLang="es-E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charset="0"/>
                </a:rPr>
                <a:t>22% de 14-15 años</a:t>
              </a:r>
              <a:r>
                <a:rPr kumimoji="0" alt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: Aprox. 8.800 niños/as</a:t>
              </a:r>
            </a:p>
          </p:txBody>
        </p:sp>
        <p:sp>
          <p:nvSpPr>
            <p:cNvPr id="16" name="15 CuadroTexto"/>
            <p:cNvSpPr txBox="1">
              <a:spLocks noChangeArrowheads="1"/>
            </p:cNvSpPr>
            <p:nvPr/>
          </p:nvSpPr>
          <p:spPr bwMode="auto">
            <a:xfrm>
              <a:off x="2928926" y="6019404"/>
              <a:ext cx="3522118" cy="338554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altLang="es-E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10.000 individuos en edad pediátrica</a:t>
              </a:r>
            </a:p>
          </p:txBody>
        </p:sp>
      </p:grpSp>
      <p:sp>
        <p:nvSpPr>
          <p:cNvPr id="17" name="16 Rectángulo redondeado"/>
          <p:cNvSpPr/>
          <p:nvPr/>
        </p:nvSpPr>
        <p:spPr>
          <a:xfrm>
            <a:off x="4895086" y="2500306"/>
            <a:ext cx="1357322" cy="6429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GLOBAL: 29,6</a:t>
            </a:r>
            <a:r>
              <a:rPr sz="1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</a:p>
          <a:p>
            <a:pPr algn="l"/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14-18: </a:t>
            </a:r>
            <a:r>
              <a:rPr sz="1200" b="1" dirty="0" smtClean="0">
                <a:solidFill>
                  <a:srgbClr val="CC0404"/>
                </a:solidFill>
                <a:latin typeface="Calibri" panose="020F0502020204030204" pitchFamily="34" charset="0"/>
              </a:rPr>
              <a:t>39,3%</a:t>
            </a:r>
            <a:endParaRPr lang="es-ES" sz="1200" b="1" dirty="0" smtClean="0">
              <a:solidFill>
                <a:srgbClr val="CC040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975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>
        <p:bldAsOne/>
      </p:bldGraphic>
      <p:bldGraphic spid="13" grpId="0">
        <p:bldAsOne/>
      </p:bldGraphic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12128" y="836712"/>
            <a:ext cx="8626522" cy="7920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16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Prácticas de </a:t>
            </a:r>
            <a:r>
              <a:rPr lang="gl-ES" sz="1600" b="1" kern="0" dirty="0" err="1" smtClean="0">
                <a:solidFill>
                  <a:sysClr val="window" lastClr="FFFFFF"/>
                </a:solidFill>
                <a:latin typeface="Verdana" pitchFamily="34" charset="0"/>
              </a:rPr>
              <a:t>riesgo</a:t>
            </a:r>
            <a:r>
              <a:rPr lang="gl-ES" sz="16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 y/o consecuencias asociadas al consumo de alcohol </a:t>
            </a:r>
            <a:r>
              <a:rPr lang="gl-ES" sz="14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(</a:t>
            </a:r>
            <a:r>
              <a:rPr lang="gl-ES" sz="1400" b="1" i="1" kern="0" dirty="0" smtClean="0">
                <a:solidFill>
                  <a:sysClr val="window" lastClr="FFFFFF"/>
                </a:solidFill>
                <a:latin typeface="Verdana" pitchFamily="34" charset="0"/>
              </a:rPr>
              <a:t>en el último año…</a:t>
            </a:r>
            <a:r>
              <a:rPr lang="gl-ES" sz="14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) </a:t>
            </a:r>
            <a:endParaRPr kumimoji="0" lang="gl-E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xmlns="" val="1032555303"/>
              </p:ext>
            </p:extLst>
          </p:nvPr>
        </p:nvGraphicFramePr>
        <p:xfrm>
          <a:off x="1331640" y="1700808"/>
          <a:ext cx="6336704" cy="429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1 Elipse"/>
          <p:cNvSpPr/>
          <p:nvPr/>
        </p:nvSpPr>
        <p:spPr>
          <a:xfrm>
            <a:off x="7236296" y="1785926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214282" y="6093296"/>
            <a:ext cx="8822214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En el último año casi el 30% de los adolescentes se subieron a un coche con un conductor ebrio </a:t>
            </a:r>
          </a:p>
          <a:p>
            <a:pPr algn="ctr"/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(cerca de 40.000 chicos/as en riesgo). Aprox. 4.000 acudieron a urgencias y 9.000 tuvieron sexo sin protección por haber bebido alcohol</a:t>
            </a:r>
            <a:endParaRPr lang="es-ES" sz="1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1452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3018"/>
            <a:ext cx="5022112" cy="688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880" y="113581"/>
            <a:ext cx="5067300" cy="68770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041" y="506071"/>
            <a:ext cx="5962650" cy="580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4549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84150" y="1682922"/>
            <a:ext cx="8588714" cy="2958640"/>
            <a:chOff x="184150" y="1406464"/>
            <a:chExt cx="8588714" cy="295864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636912"/>
              <a:ext cx="7751567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 redondeado"/>
            <p:cNvSpPr/>
            <p:nvPr/>
          </p:nvSpPr>
          <p:spPr>
            <a:xfrm>
              <a:off x="184150" y="1406464"/>
              <a:ext cx="8588714" cy="87040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gl-ES" b="1" kern="0" dirty="0" smtClean="0">
                  <a:solidFill>
                    <a:sysClr val="window" lastClr="FFFFFF"/>
                  </a:solidFill>
                  <a:latin typeface="Verdana" pitchFamily="34" charset="0"/>
                </a:rPr>
                <a:t>Comparativa consumos último mes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gl-ES" sz="2000" b="1" i="1" kern="0" dirty="0" smtClean="0">
                  <a:solidFill>
                    <a:srgbClr val="002060"/>
                  </a:solidFill>
                  <a:latin typeface="Verdana" pitchFamily="34" charset="0"/>
                </a:rPr>
                <a:t>Se </a:t>
              </a:r>
              <a:r>
                <a:rPr lang="gl-ES" sz="2000" b="1" i="1" kern="0" dirty="0" err="1" smtClean="0">
                  <a:solidFill>
                    <a:srgbClr val="002060"/>
                  </a:solidFill>
                  <a:latin typeface="Verdana" pitchFamily="34" charset="0"/>
                </a:rPr>
                <a:t>emboracharon</a:t>
              </a:r>
              <a:r>
                <a:rPr lang="gl-ES" sz="2000" b="1" i="1" kern="0" dirty="0" smtClean="0">
                  <a:solidFill>
                    <a:srgbClr val="002060"/>
                  </a:solidFill>
                  <a:latin typeface="Verdana" pitchFamily="34" charset="0"/>
                </a:rPr>
                <a:t> </a:t>
              </a:r>
              <a:r>
                <a:rPr lang="gl-ES" sz="2000" b="1" i="1" kern="0" dirty="0" err="1" smtClean="0">
                  <a:solidFill>
                    <a:srgbClr val="002060"/>
                  </a:solidFill>
                  <a:latin typeface="Verdana" pitchFamily="34" charset="0"/>
                </a:rPr>
                <a:t>vs</a:t>
              </a:r>
              <a:r>
                <a:rPr lang="gl-ES" sz="2000" b="1" i="1" kern="0" dirty="0" smtClean="0">
                  <a:solidFill>
                    <a:srgbClr val="002060"/>
                  </a:solidFill>
                  <a:latin typeface="Verdana" pitchFamily="34" charset="0"/>
                </a:rPr>
                <a:t>. No se emborracharon</a:t>
              </a:r>
              <a:endParaRPr kumimoji="0" lang="gl-E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sp>
        <p:nvSpPr>
          <p:cNvPr id="10" name="9 Rectángulo redondeado"/>
          <p:cNvSpPr/>
          <p:nvPr/>
        </p:nvSpPr>
        <p:spPr>
          <a:xfrm>
            <a:off x="208274" y="1155702"/>
            <a:ext cx="443573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¿Y QUÉ PASA?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3888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231758" y="980728"/>
            <a:ext cx="8588714" cy="64807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Comparativa “</a:t>
            </a:r>
            <a:r>
              <a:rPr lang="gl-ES" sz="2000" b="1" i="1" kern="0" dirty="0" smtClean="0">
                <a:solidFill>
                  <a:sysClr val="window" lastClr="FFFFFF"/>
                </a:solidFill>
                <a:latin typeface="Verdana" pitchFamily="34" charset="0"/>
              </a:rPr>
              <a:t>se emborracharon en el último mes</a:t>
            </a: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”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xmlns="" val="1687958703"/>
              </p:ext>
            </p:extLst>
          </p:nvPr>
        </p:nvGraphicFramePr>
        <p:xfrm>
          <a:off x="1331640" y="2158355"/>
          <a:ext cx="6336704" cy="429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7 Flecha izquierda y derecha"/>
          <p:cNvSpPr/>
          <p:nvPr/>
        </p:nvSpPr>
        <p:spPr>
          <a:xfrm>
            <a:off x="4857752" y="3005136"/>
            <a:ext cx="1214446" cy="45719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izquierda y derecha"/>
          <p:cNvSpPr/>
          <p:nvPr/>
        </p:nvSpPr>
        <p:spPr>
          <a:xfrm>
            <a:off x="5572132" y="2626174"/>
            <a:ext cx="1714512" cy="45719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izquierda y derecha"/>
          <p:cNvSpPr/>
          <p:nvPr/>
        </p:nvSpPr>
        <p:spPr>
          <a:xfrm>
            <a:off x="4500562" y="5741552"/>
            <a:ext cx="1017435" cy="45719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izquierda y derecha"/>
          <p:cNvSpPr/>
          <p:nvPr/>
        </p:nvSpPr>
        <p:spPr>
          <a:xfrm>
            <a:off x="4572000" y="3401106"/>
            <a:ext cx="1214446" cy="45719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84"/>
          <a:stretch/>
        </p:blipFill>
        <p:spPr bwMode="auto">
          <a:xfrm>
            <a:off x="396086" y="2780928"/>
            <a:ext cx="3816424" cy="327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blog.castello.es/media/100/bb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884" y="278092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430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82712" y="1128363"/>
            <a:ext cx="8858280" cy="427488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EDAD DE INICIO/CONSUMO  (12-18 AÑOS)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357290" y="5143512"/>
            <a:ext cx="7103181" cy="1283944"/>
          </a:xfrm>
          <a:prstGeom prst="round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TRES FRANJAS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1er contacto con el alcohol </a:t>
            </a:r>
            <a:r>
              <a:rPr sz="1400" kern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</a:rPr>
              <a:t>y el </a:t>
            </a:r>
            <a:r>
              <a:rPr kumimoji="0" lang="es-ES" sz="140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tabaco (de los 13,5 a los 14 años)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1ª borrachera y primer contacto con el cannabis (14,5 -15 años)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1er contacto con el resto de “drogas ilegales” (15 años- 15 años</a:t>
            </a:r>
            <a:r>
              <a:rPr kumimoji="0" lang="es-ES" sz="1400" i="0" u="none" strike="noStrike" kern="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sz="1400" kern="0" dirty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</a:rPr>
              <a:t>y</a:t>
            </a:r>
            <a:r>
              <a:rPr kumimoji="0" lang="es-ES" sz="1400" i="0" u="none" strike="noStrike" kern="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medio</a:t>
            </a:r>
            <a:r>
              <a:rPr kumimoji="0" lang="es-ES" sz="140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xmlns="" val="282163449"/>
              </p:ext>
            </p:extLst>
          </p:nvPr>
        </p:nvGraphicFramePr>
        <p:xfrm>
          <a:off x="2195736" y="1700808"/>
          <a:ext cx="4418846" cy="317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1 Grupo"/>
          <p:cNvGrpSpPr/>
          <p:nvPr/>
        </p:nvGrpSpPr>
        <p:grpSpPr>
          <a:xfrm>
            <a:off x="5321045" y="1833672"/>
            <a:ext cx="2203283" cy="1766714"/>
            <a:chOff x="5321045" y="1833672"/>
            <a:chExt cx="2203283" cy="1766714"/>
          </a:xfrm>
        </p:grpSpPr>
        <p:sp>
          <p:nvSpPr>
            <p:cNvPr id="11" name="10 CuadroTexto"/>
            <p:cNvSpPr txBox="1"/>
            <p:nvPr/>
          </p:nvSpPr>
          <p:spPr>
            <a:xfrm>
              <a:off x="5321045" y="1833672"/>
              <a:ext cx="1411195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tx2"/>
                  </a:solidFill>
                </a:rPr>
                <a:t>70,6% antes de cumplir los 15 años</a:t>
              </a:r>
              <a:endParaRPr lang="es-ES" sz="10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941713" y="2733772"/>
              <a:ext cx="1510607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tx2"/>
                  </a:solidFill>
                </a:rPr>
                <a:t>42,9% antes de cumplir  los 15 años</a:t>
              </a:r>
              <a:endParaRPr lang="es-ES" sz="10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473445" y="2267580"/>
              <a:ext cx="1411195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tx2"/>
                  </a:solidFill>
                </a:rPr>
                <a:t>56,3 antes de cumplir los 15 años</a:t>
              </a:r>
              <a:endParaRPr lang="es-ES" sz="1000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113133" y="3200276"/>
              <a:ext cx="1411195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tx2"/>
                  </a:solidFill>
                </a:rPr>
                <a:t>38,8% antes de cumplir los 15 años</a:t>
              </a:r>
              <a:endParaRPr lang="es-ES" sz="1000" b="1" dirty="0">
                <a:solidFill>
                  <a:schemeClr val="tx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22273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1772816"/>
            <a:ext cx="3960440" cy="5107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Correlación </a:t>
            </a:r>
            <a:r>
              <a:rPr sz="1400" b="1" kern="0" err="1" smtClean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kumimoji="0" lang="es-E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dad de inicio c</a:t>
            </a:r>
            <a:r>
              <a:rPr lang="es-ES" sz="1400" b="1" kern="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onsumo</a:t>
            </a:r>
            <a:r>
              <a:rPr lang="es-ES" sz="14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 alcohol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sz="1400" b="1" kern="0" err="1" smtClean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es-ES" sz="14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dad de inicio en el consumo de otras sustancias</a:t>
            </a:r>
            <a:endParaRPr kumimoji="0" lang="es-E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305564"/>
              </p:ext>
            </p:extLst>
          </p:nvPr>
        </p:nvGraphicFramePr>
        <p:xfrm>
          <a:off x="467544" y="2492896"/>
          <a:ext cx="3888431" cy="1730876"/>
        </p:xfrm>
        <a:graphic>
          <a:graphicData uri="http://schemas.openxmlformats.org/drawingml/2006/table">
            <a:tbl>
              <a:tblPr firstRow="1" firstCol="1" bandRow="1"/>
              <a:tblGrid>
                <a:gridCol w="2564710"/>
                <a:gridCol w="744593"/>
                <a:gridCol w="579128"/>
              </a:tblGrid>
              <a:tr h="25215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</a:rPr>
                        <a:t>Edad</a:t>
                      </a:r>
                      <a:r>
                        <a:rPr lang="es-ES" sz="1400" baseline="0" dirty="0" smtClean="0">
                          <a:effectLst/>
                          <a:latin typeface="Calibri" panose="020F0502020204030204" pitchFamily="34" charset="0"/>
                        </a:rPr>
                        <a:t> inicio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18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Alcohol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Tabaco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,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&lt;,001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Cannabis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,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&lt;,001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Cocaína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,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&lt;,001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Éxtasis/anfetaminas/ alucinógenos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,40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&lt;,001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34846"/>
              </p:ext>
            </p:extLst>
          </p:nvPr>
        </p:nvGraphicFramePr>
        <p:xfrm>
          <a:off x="5382091" y="2564904"/>
          <a:ext cx="2484276" cy="994784"/>
        </p:xfrm>
        <a:graphic>
          <a:graphicData uri="http://schemas.openxmlformats.org/drawingml/2006/table">
            <a:tbl>
              <a:tblPr firstRow="1" firstCol="1" bandRow="1"/>
              <a:tblGrid>
                <a:gridCol w="856647"/>
                <a:gridCol w="1027976"/>
                <a:gridCol w="599653"/>
              </a:tblGrid>
              <a:tr h="25215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</a:rPr>
                        <a:t>Edad</a:t>
                      </a:r>
                      <a:r>
                        <a:rPr lang="es-ES" sz="1400" baseline="0" dirty="0" smtClean="0">
                          <a:effectLst/>
                          <a:latin typeface="Calibri" panose="020F0502020204030204" pitchFamily="34" charset="0"/>
                        </a:rPr>
                        <a:t> inicio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18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Alcohol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CRAFFT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-,34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</a:t>
                      </a:r>
                      <a:r>
                        <a:rPr lang="es-ES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001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AUDIT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s-ES" sz="1400" baseline="-25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xy</a:t>
                      </a:r>
                      <a:r>
                        <a:rPr lang="es-E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= </a:t>
                      </a:r>
                      <a:r>
                        <a:rPr lang="es-ES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-,36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&lt;,</a:t>
                      </a:r>
                      <a:r>
                        <a:rPr lang="es-ES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001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14 Rectángulo"/>
          <p:cNvSpPr/>
          <p:nvPr/>
        </p:nvSpPr>
        <p:spPr>
          <a:xfrm>
            <a:off x="5076057" y="1772816"/>
            <a:ext cx="3096344" cy="5107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b="1" kern="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kumimoji="0" lang="es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dades</a:t>
            </a:r>
            <a:r>
              <a:rPr kumimoji="0" lang="es-E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de inicio y consumo de riesgo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208274" y="1076425"/>
            <a:ext cx="443573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¿Y QUÉ PASA?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603383" y="4437112"/>
            <a:ext cx="3688762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Cuanto antes empiezan a consumir alcohol antes comienzan a consumir otras sustancias</a:t>
            </a:r>
            <a:endParaRPr lang="es-ES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779848" y="3861048"/>
            <a:ext cx="3688762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Cuanto antes comienzan a consumir alcohol mayor es la probabilidad de que desarrollen un patrón de riesgo</a:t>
            </a:r>
            <a:endParaRPr lang="es-ES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437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61446" y="1075198"/>
            <a:ext cx="8858280" cy="499496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BOTELLÓN</a:t>
            </a:r>
            <a:endParaRPr kumimoji="0" lang="gl-E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xmlns="" val="3517136037"/>
              </p:ext>
            </p:extLst>
          </p:nvPr>
        </p:nvGraphicFramePr>
        <p:xfrm>
          <a:off x="-341233" y="1988840"/>
          <a:ext cx="4747890" cy="273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539551" y="4869160"/>
            <a:ext cx="2889441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El 38,4% de los adolescentes gallegos </a:t>
            </a:r>
            <a:r>
              <a:rPr sz="1200" b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hiz</a:t>
            </a: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 </a:t>
            </a:r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es-ES" sz="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otellón</a:t>
            </a: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en el  transcurso del último año</a:t>
            </a:r>
            <a:endParaRPr lang="es-ES" sz="1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83568" y="6128430"/>
            <a:ext cx="4309128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Desciende a práctica do Botellón, pero el patrón de consumo…</a:t>
            </a:r>
            <a:endParaRPr lang="es-ES" sz="1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019665" y="6023029"/>
            <a:ext cx="3728799" cy="646331"/>
            <a:chOff x="5019665" y="6023029"/>
            <a:chExt cx="3728799" cy="646331"/>
          </a:xfrm>
        </p:grpSpPr>
        <p:sp>
          <p:nvSpPr>
            <p:cNvPr id="11" name="10 CuadroTexto"/>
            <p:cNvSpPr txBox="1"/>
            <p:nvPr/>
          </p:nvSpPr>
          <p:spPr>
            <a:xfrm>
              <a:off x="5492487" y="6023029"/>
              <a:ext cx="3255977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es-ES" sz="1200" dirty="0" smtClean="0">
                  <a:solidFill>
                    <a:srgbClr val="C00000"/>
                  </a:solidFill>
                </a:rPr>
                <a:t>98,6% bebe alcohol</a:t>
              </a:r>
            </a:p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es-ES" sz="1200" dirty="0" smtClean="0">
                  <a:solidFill>
                    <a:srgbClr val="C00000"/>
                  </a:solidFill>
                </a:rPr>
                <a:t>56,8% alcohol + tabaco</a:t>
              </a:r>
            </a:p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es-ES" sz="1200" dirty="0" smtClean="0">
                  <a:solidFill>
                    <a:srgbClr val="C00000"/>
                  </a:solidFill>
                </a:rPr>
                <a:t>37,3% alcohol </a:t>
              </a:r>
              <a:r>
                <a:rPr lang="es-ES" sz="1200" dirty="0">
                  <a:solidFill>
                    <a:srgbClr val="C00000"/>
                  </a:solidFill>
                </a:rPr>
                <a:t>+ tabaco + </a:t>
              </a:r>
              <a:r>
                <a:rPr lang="es-ES" sz="1200" dirty="0" smtClean="0">
                  <a:solidFill>
                    <a:srgbClr val="C00000"/>
                  </a:solidFill>
                </a:rPr>
                <a:t>otras drogas</a:t>
              </a:r>
              <a:endParaRPr lang="es-ES" sz="1200" dirty="0">
                <a:solidFill>
                  <a:srgbClr val="C00000"/>
                </a:solidFill>
              </a:endParaRPr>
            </a:p>
          </p:txBody>
        </p:sp>
        <p:sp>
          <p:nvSpPr>
            <p:cNvPr id="9" name="8 Flecha derecha"/>
            <p:cNvSpPr/>
            <p:nvPr/>
          </p:nvSpPr>
          <p:spPr>
            <a:xfrm>
              <a:off x="5019665" y="6237312"/>
              <a:ext cx="344423" cy="216024"/>
            </a:xfrm>
            <a:prstGeom prst="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395610" y="5563510"/>
            <a:ext cx="4248398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</a:rPr>
              <a:t>GALICIA 14-18 años: </a:t>
            </a:r>
            <a:r>
              <a:rPr lang="es-ES" sz="1200" b="1" dirty="0" smtClean="0">
                <a:solidFill>
                  <a:srgbClr val="C00000"/>
                </a:solidFill>
              </a:rPr>
              <a:t>50,8% </a:t>
            </a:r>
            <a:r>
              <a:rPr lang="es-ES" sz="1200" dirty="0" smtClean="0">
                <a:solidFill>
                  <a:srgbClr val="C00000"/>
                </a:solidFill>
              </a:rPr>
              <a:t>(57,6% PNSD)</a:t>
            </a:r>
            <a:endParaRPr lang="es-ES" sz="1200" dirty="0">
              <a:solidFill>
                <a:srgbClr val="C00000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283968" y="3364402"/>
            <a:ext cx="4464496" cy="17927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La práctica del botellón comienza a </a:t>
            </a:r>
            <a:r>
              <a:rPr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es-E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dades muy tempranas: </a:t>
            </a: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un 4% de los niños de 12-13 años participó en un botellón en el último año, lo que equivaldría a  1.600 niños/as.</a:t>
            </a:r>
          </a:p>
          <a:p>
            <a:pPr algn="ctr"/>
            <a:endParaRPr lang="es-ES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Si nos referimos al último mes estaríamos hablando  de un 1% (400 niños/as)</a:t>
            </a:r>
            <a:endParaRPr lang="es-ES" sz="14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165043"/>
              </p:ext>
            </p:extLst>
          </p:nvPr>
        </p:nvGraphicFramePr>
        <p:xfrm>
          <a:off x="4597012" y="1996250"/>
          <a:ext cx="3816424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598222"/>
                <a:gridCol w="664689"/>
                <a:gridCol w="681305"/>
                <a:gridCol w="79208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12-13 años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14-15 años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16-18 años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GLOBAL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200" baseline="0" dirty="0" smtClean="0">
                          <a:latin typeface="Calibri" panose="020F0502020204030204" pitchFamily="34" charset="0"/>
                        </a:rPr>
                        <a:t> AÑO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4%</a:t>
                      </a:r>
                      <a:endParaRPr lang="es-E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29,4%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66,8%</a:t>
                      </a:r>
                      <a:endParaRPr lang="es-E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38,4%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ÚLTIMO MES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1%</a:t>
                      </a:r>
                      <a:endParaRPr lang="es-E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11,4%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40,7%</a:t>
                      </a:r>
                      <a:endParaRPr lang="es-E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Calibri" panose="020F0502020204030204" pitchFamily="34" charset="0"/>
                        </a:rPr>
                        <a:t>21%</a:t>
                      </a:r>
                      <a:endParaRPr lang="es-E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35681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4655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7" name="16 Gráfico"/>
          <p:cNvGraphicFramePr/>
          <p:nvPr>
            <p:extLst>
              <p:ext uri="{D42A27DB-BD31-4B8C-83A1-F6EECF244321}">
                <p14:modId xmlns:p14="http://schemas.microsoft.com/office/powerpoint/2010/main" xmlns="" val="3068707837"/>
              </p:ext>
            </p:extLst>
          </p:nvPr>
        </p:nvGraphicFramePr>
        <p:xfrm>
          <a:off x="1907704" y="1855043"/>
          <a:ext cx="5760640" cy="488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17 Rectángulo redondeado"/>
          <p:cNvSpPr/>
          <p:nvPr/>
        </p:nvSpPr>
        <p:spPr>
          <a:xfrm>
            <a:off x="184150" y="1406465"/>
            <a:ext cx="8588714" cy="44857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b="1" kern="0" dirty="0" smtClean="0">
                <a:solidFill>
                  <a:sysClr val="window" lastClr="FFFFFF"/>
                </a:solidFill>
                <a:latin typeface="Verdana" pitchFamily="34" charset="0"/>
              </a:rPr>
              <a:t>Comparativa consumos último mes </a:t>
            </a:r>
            <a:r>
              <a:rPr lang="gl-ES" b="1" i="1" kern="0" dirty="0" smtClean="0">
                <a:solidFill>
                  <a:sysClr val="window" lastClr="FFFFFF"/>
                </a:solidFill>
                <a:latin typeface="Verdana" pitchFamily="34" charset="0"/>
              </a:rPr>
              <a:t>Botellón vs. No Botellón</a:t>
            </a:r>
            <a:endParaRPr kumimoji="0" lang="gl-ES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240397" y="2564904"/>
            <a:ext cx="3117157" cy="10801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La práctica del Botellón implica tasas de consumo 10 veces mayores</a:t>
            </a:r>
            <a:endParaRPr lang="es-ES" sz="1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08274" y="836712"/>
            <a:ext cx="443573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¿Y QUÉ PASA?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4744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6547" y="1002639"/>
            <a:ext cx="8747125" cy="574675"/>
          </a:xfrm>
          <a:prstGeom prst="roundRect">
            <a:avLst/>
          </a:prstGeom>
          <a:solidFill>
            <a:srgbClr val="454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 smtClean="0">
                <a:solidFill>
                  <a:schemeClr val="bg1"/>
                </a:solidFill>
              </a:rPr>
              <a:t>CANNABIS</a:t>
            </a:r>
            <a:endParaRPr lang="es-ES" sz="3000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71" y="980728"/>
            <a:ext cx="669264" cy="66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1567" y="1002639"/>
            <a:ext cx="669264" cy="66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8252794"/>
              </p:ext>
            </p:extLst>
          </p:nvPr>
        </p:nvGraphicFramePr>
        <p:xfrm>
          <a:off x="-721435" y="3285461"/>
          <a:ext cx="6274459" cy="334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2254918"/>
              </p:ext>
            </p:extLst>
          </p:nvPr>
        </p:nvGraphicFramePr>
        <p:xfrm>
          <a:off x="755699" y="2060600"/>
          <a:ext cx="5975350" cy="91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307"/>
                <a:gridCol w="1008010"/>
                <a:gridCol w="1152011"/>
                <a:gridCol w="1080011"/>
                <a:gridCol w="1152011"/>
              </a:tblGrid>
              <a:tr h="304825">
                <a:tc row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alibri" panose="020F0502020204030204" pitchFamily="34" charset="0"/>
                        </a:rPr>
                        <a:t>CONSUMO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 anchor="ctr">
                    <a:solidFill>
                      <a:srgbClr val="5E5C3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12-18 AÑOS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5E5C3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12-13 AÑOS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5E5C30"/>
                    </a:solidFill>
                  </a:tcPr>
                </a:tc>
              </a:tr>
              <a:tr h="304825">
                <a:tc vMerge="1"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4543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año</a:t>
                      </a:r>
                      <a:endParaRPr lang="es-E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mes</a:t>
                      </a:r>
                      <a:endParaRPr lang="es-E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año</a:t>
                      </a:r>
                      <a:endParaRPr lang="es-E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Último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mes</a:t>
                      </a:r>
                      <a:endParaRPr lang="es-E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5E5C30"/>
                    </a:solidFill>
                  </a:tcPr>
                </a:tc>
              </a:tr>
              <a:tr h="304825">
                <a:tc>
                  <a:txBody>
                    <a:bodyPr/>
                    <a:lstStyle/>
                    <a:p>
                      <a:r>
                        <a:rPr lang="es-ES" sz="1400" b="0" dirty="0" smtClean="0">
                          <a:latin typeface="Calibri" panose="020F0502020204030204" pitchFamily="34" charset="0"/>
                        </a:rPr>
                        <a:t>Cannabis</a:t>
                      </a:r>
                      <a:endParaRPr lang="es-ES" sz="1400" b="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10" marB="45710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14,8</a:t>
                      </a:r>
                    </a:p>
                  </a:txBody>
                  <a:tcPr marL="68565" marR="68565" marT="0" marB="0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10,7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5" marR="68565" marT="0" marB="0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4,5%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5" marR="68565" marT="0" marB="0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2,6%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5" marR="68565" marT="0" marB="0" anchor="ctr">
                    <a:solidFill>
                      <a:srgbClr val="D2D1A3"/>
                    </a:solidFill>
                  </a:tcPr>
                </a:tc>
              </a:tr>
            </a:tbl>
          </a:graphicData>
        </a:graphic>
      </p:graphicFrame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5664249" y="2563862"/>
            <a:ext cx="2901950" cy="431800"/>
            <a:chOff x="6012160" y="1692449"/>
            <a:chExt cx="2901512" cy="432048"/>
          </a:xfrm>
        </p:grpSpPr>
        <p:sp>
          <p:nvSpPr>
            <p:cNvPr id="12" name="11 Rectángulo"/>
            <p:cNvSpPr/>
            <p:nvPr/>
          </p:nvSpPr>
          <p:spPr>
            <a:xfrm>
              <a:off x="6012160" y="1763927"/>
              <a:ext cx="1007910" cy="36057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7380378" y="1692449"/>
              <a:ext cx="1533294" cy="43204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Alrededor de 1.000 niños entre 12-13 años </a:t>
              </a:r>
            </a:p>
          </p:txBody>
        </p:sp>
        <p:cxnSp>
          <p:nvCxnSpPr>
            <p:cNvPr id="14" name="13 Conector recto de flecha"/>
            <p:cNvCxnSpPr>
              <a:stCxn id="12" idx="3"/>
              <a:endCxn id="13" idx="1"/>
            </p:cNvCxnSpPr>
            <p:nvPr/>
          </p:nvCxnSpPr>
          <p:spPr>
            <a:xfrm flipV="1">
              <a:off x="7020070" y="1908473"/>
              <a:ext cx="360309" cy="365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5214813"/>
              </p:ext>
            </p:extLst>
          </p:nvPr>
        </p:nvGraphicFramePr>
        <p:xfrm>
          <a:off x="5664249" y="3357009"/>
          <a:ext cx="3023712" cy="219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911"/>
                <a:gridCol w="1151890"/>
                <a:gridCol w="935911"/>
              </a:tblGrid>
              <a:tr h="365665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alibri" panose="020F0502020204030204" pitchFamily="34" charset="0"/>
                        </a:rPr>
                        <a:t>PATRÓN DE RIESGO</a:t>
                      </a:r>
                      <a:endParaRPr lang="es-ES" sz="18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>
                    <a:solidFill>
                      <a:srgbClr val="5E5C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5E5C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CAST</a:t>
                      </a:r>
                      <a:r>
                        <a:rPr lang="es-ES" sz="14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(≥ 4)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5E5C30"/>
                    </a:solidFill>
                  </a:tcPr>
                </a:tc>
              </a:tr>
              <a:tr h="304710">
                <a:tc gridSpan="2">
                  <a:txBody>
                    <a:bodyPr/>
                    <a:lstStyle/>
                    <a:p>
                      <a:pPr algn="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GLOBAL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>
                    <a:solidFill>
                      <a:srgbClr val="D2D1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3,8%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 anchor="ctr">
                    <a:solidFill>
                      <a:srgbClr val="D2D1A3"/>
                    </a:solidFill>
                  </a:tcPr>
                </a:tc>
              </a:tr>
              <a:tr h="304710"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GÉNERO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Hombres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4,2%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 anchor="ctr">
                    <a:solidFill>
                      <a:srgbClr val="D2D1A3"/>
                    </a:solidFill>
                  </a:tcPr>
                </a:tc>
              </a:tr>
              <a:tr h="304710">
                <a:tc vMerge="1"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Mujeres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3,4%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 anchor="ctr">
                    <a:solidFill>
                      <a:srgbClr val="D2D1A3"/>
                    </a:solidFill>
                  </a:tcPr>
                </a:tc>
              </a:tr>
              <a:tr h="304710">
                <a:tc rowSpan="3"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GRUPO </a:t>
                      </a:r>
                    </a:p>
                    <a:p>
                      <a:pPr algn="ctr"/>
                      <a:r>
                        <a:rPr lang="es-ES" sz="1400" b="1" dirty="0" smtClean="0">
                          <a:latin typeface="Calibri" panose="020F0502020204030204" pitchFamily="34" charset="0"/>
                        </a:rPr>
                        <a:t>EDAD</a:t>
                      </a:r>
                      <a:endParaRPr lang="es-ES" sz="1400" b="1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12-13 años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1,3%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 anchor="ctr">
                    <a:solidFill>
                      <a:srgbClr val="D2D1A3"/>
                    </a:solidFill>
                  </a:tcPr>
                </a:tc>
              </a:tr>
              <a:tr h="304710">
                <a:tc vMerge="1"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Calibri" panose="020F0502020204030204" pitchFamily="34" charset="0"/>
                        </a:rPr>
                        <a:t>14-15 años</a:t>
                      </a:r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3,7%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>
                    <a:solidFill>
                      <a:srgbClr val="D2D1A3"/>
                    </a:solidFill>
                  </a:tcPr>
                </a:tc>
              </a:tr>
              <a:tr h="304710">
                <a:tc vMerge="1"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16-18 años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1" marR="91421" marT="45683" marB="45683" anchor="ctr">
                    <a:solidFill>
                      <a:srgbClr val="D2D1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81350" algn="l"/>
                        </a:tabLs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6,3%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66" marR="68566" marT="0" marB="0" anchor="ctr">
                    <a:solidFill>
                      <a:srgbClr val="D2D1A3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418250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82712" y="841272"/>
            <a:ext cx="8858280" cy="499496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VARIABLES EXPLICATIVAS/MODELO DE PREVENCIÓN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5120712"/>
              </p:ext>
            </p:extLst>
          </p:nvPr>
        </p:nvGraphicFramePr>
        <p:xfrm>
          <a:off x="341608" y="2026170"/>
          <a:ext cx="3942360" cy="1889760"/>
        </p:xfrm>
        <a:graphic>
          <a:graphicData uri="http://schemas.openxmlformats.org/drawingml/2006/table">
            <a:tbl>
              <a:tblPr firstRow="1" bandRow="1"/>
              <a:tblGrid>
                <a:gridCol w="1422080"/>
                <a:gridCol w="673764"/>
                <a:gridCol w="694388"/>
                <a:gridCol w="648072"/>
                <a:gridCol w="504056"/>
              </a:tblGrid>
              <a:tr h="1456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AUDIT +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AUDIT</a:t>
                      </a:r>
                      <a:r>
                        <a:rPr lang="es-ES" sz="1100" baseline="0" dirty="0" smtClean="0"/>
                        <a:t> -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sym typeface="Symbol"/>
                        </a:rPr>
                        <a:t></a:t>
                      </a:r>
                      <a:endParaRPr lang="es-E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</a:tr>
              <a:tr h="19684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s-ES" sz="1100" b="1" dirty="0" smtClean="0"/>
                        <a:t>AUTOESTIMA</a:t>
                      </a:r>
                      <a:endParaRPr lang="es-ES" sz="11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30,18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31,17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3,85**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,12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/>
                        <a:t>ASERTIVIDAD</a:t>
                      </a:r>
                      <a:endParaRPr lang="es-ES" sz="11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18,36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19,61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7,58**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,17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/>
                        <a:t>PERCEPECIÓN</a:t>
                      </a:r>
                      <a:r>
                        <a:rPr lang="es-ES" sz="1100" b="1" baseline="0" dirty="0" smtClean="0"/>
                        <a:t> RIESGO</a:t>
                      </a:r>
                      <a:endParaRPr lang="es-ES" sz="11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2,07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2,21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5,62**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,18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</a:rPr>
                        <a:t>IMPULSIVIDAD</a:t>
                      </a:r>
                      <a:endParaRPr lang="es-ES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69,19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62,19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-15,13**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,31</a:t>
                      </a:r>
                      <a:endParaRPr lang="es-ES" sz="1100" b="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</a:rPr>
                        <a:t>EXPECTATIVAS POSITIVAS</a:t>
                      </a:r>
                      <a:endParaRPr lang="es-ES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83,65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59,58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-27,81**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,46</a:t>
                      </a:r>
                      <a:endParaRPr lang="es-ES" sz="1100" b="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467544" y="1637944"/>
            <a:ext cx="3717253" cy="292388"/>
          </a:xfrm>
          <a:prstGeom prst="rect">
            <a:avLst/>
          </a:prstGeom>
          <a:solidFill>
            <a:srgbClr val="183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VARIABLES PERSONALES</a:t>
            </a: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4398085"/>
              </p:ext>
            </p:extLst>
          </p:nvPr>
        </p:nvGraphicFramePr>
        <p:xfrm>
          <a:off x="4499992" y="2060848"/>
          <a:ext cx="4392488" cy="1911459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91525"/>
                <a:gridCol w="1340466"/>
                <a:gridCol w="636361"/>
                <a:gridCol w="638471"/>
                <a:gridCol w="585665"/>
              </a:tblGrid>
              <a:tr h="2981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952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92B5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952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AUDIT +</a:t>
                      </a:r>
                      <a:endParaRPr kumimoji="0" lang="es-ES" sz="12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92B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952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  <a:sym typeface="Symbol"/>
                        </a:rPr>
                        <a:t></a:t>
                      </a:r>
                      <a:r>
                        <a:rPr lang="es-ES" sz="1200" b="1" i="1" baseline="30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  <a:sym typeface="Symbol"/>
                        </a:rPr>
                        <a:t>2</a:t>
                      </a:r>
                      <a:endParaRPr lang="es-ES" sz="1200" b="1" i="1" baseline="30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92B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952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</a:t>
                      </a: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92B5">
                        <a:lumMod val="50000"/>
                      </a:srgbClr>
                    </a:solidFill>
                  </a:tcPr>
                </a:tc>
              </a:tr>
              <a:tr h="1090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8002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PADRE ALCOHOL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Nunca/casi nunca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21,3%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22,71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&lt;.001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</a:tr>
              <a:tr h="109023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082" marR="570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Habitualmente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29%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90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8002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MADRE ALCOHOL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Nunca/casi nunca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24,6%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4,04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&lt; .05</a:t>
                      </a: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</a:tr>
              <a:tr h="109023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082" marR="570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Habitualmente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28,2%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C92B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65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8002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HERMANOS ALCOHOL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Nunca/casi nunca </a:t>
                      </a:r>
                      <a:endParaRPr kumimoji="0" lang="es-E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A04DA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18,3%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135,82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&lt;.001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</a:tr>
              <a:tr h="109023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082" marR="570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Habitualmente</a:t>
                      </a:r>
                      <a:endParaRPr kumimoji="0" lang="es-E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A04DA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39,6%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548A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90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8002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AMIGOS ALCOHOL</a:t>
                      </a: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Ninguno/algunos</a:t>
                      </a:r>
                      <a:endParaRPr kumimoji="0" lang="es-E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A04DA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7,3%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700,85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&lt;.001</a:t>
                      </a:r>
                      <a:endParaRPr lang="es-E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</a:tr>
              <a:tr h="10902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04DA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A04DA3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La mayoría/todos</a:t>
                      </a:r>
                      <a:endParaRPr kumimoji="0" lang="es-E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A04DA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391" marR="733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50,4%</a:t>
                      </a:r>
                      <a:endParaRPr lang="es-E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45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391" marR="733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7020272" y="3140968"/>
            <a:ext cx="576064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4725803" y="4581128"/>
            <a:ext cx="3929199" cy="292388"/>
          </a:xfrm>
          <a:prstGeom prst="rect">
            <a:avLst/>
          </a:prstGeom>
          <a:solidFill>
            <a:srgbClr val="183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HORA DE LLEGADA</a:t>
            </a:r>
            <a:r>
              <a:rPr kumimoji="0" lang="es-ES" sz="13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 CASA</a:t>
            </a: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3290" y="4581128"/>
            <a:ext cx="3838670" cy="292388"/>
          </a:xfrm>
          <a:prstGeom prst="rect">
            <a:avLst/>
          </a:prstGeom>
          <a:solidFill>
            <a:srgbClr val="183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DINERO DISPONIBLE</a:t>
            </a: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4948091"/>
              </p:ext>
            </p:extLst>
          </p:nvPr>
        </p:nvGraphicFramePr>
        <p:xfrm>
          <a:off x="4591355" y="4987284"/>
          <a:ext cx="4157109" cy="944880"/>
        </p:xfrm>
        <a:graphic>
          <a:graphicData uri="http://schemas.openxmlformats.org/drawingml/2006/table">
            <a:tbl>
              <a:tblPr firstRow="1" bandRow="1"/>
              <a:tblGrid>
                <a:gridCol w="777151"/>
                <a:gridCol w="809395"/>
                <a:gridCol w="897369"/>
                <a:gridCol w="809391"/>
                <a:gridCol w="863803"/>
              </a:tblGrid>
              <a:tr h="1456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Antes</a:t>
                      </a:r>
                      <a:r>
                        <a:rPr lang="es-ES" sz="1100" baseline="0" dirty="0" smtClean="0"/>
                        <a:t>  24h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Entre 24h y  2h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Entre 2h y 4h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Más tarde de las 4h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</a:tr>
              <a:tr h="19684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s-ES" sz="1100" b="1" dirty="0" smtClean="0"/>
                        <a:t>AUDIT</a:t>
                      </a:r>
                      <a:r>
                        <a:rPr lang="es-ES" sz="1100" b="1" baseline="0" dirty="0" smtClean="0"/>
                        <a:t> -</a:t>
                      </a:r>
                      <a:endParaRPr lang="es-ES" sz="11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97,6%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89,4%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69,9%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37,5%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/>
                        <a:t>AUDIT</a:t>
                      </a:r>
                      <a:r>
                        <a:rPr lang="es-ES" sz="1100" b="1" baseline="0" dirty="0" smtClean="0"/>
                        <a:t> +</a:t>
                      </a:r>
                      <a:endParaRPr lang="es-ES" sz="1100" b="1" dirty="0" smtClean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2,4%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10,6%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30,1%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62,5%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589951"/>
              </p:ext>
            </p:extLst>
          </p:nvPr>
        </p:nvGraphicFramePr>
        <p:xfrm>
          <a:off x="404979" y="5006861"/>
          <a:ext cx="3797927" cy="944880"/>
        </p:xfrm>
        <a:graphic>
          <a:graphicData uri="http://schemas.openxmlformats.org/drawingml/2006/table">
            <a:tbl>
              <a:tblPr firstRow="1" bandRow="1"/>
              <a:tblGrid>
                <a:gridCol w="1466652"/>
                <a:gridCol w="538689"/>
                <a:gridCol w="606582"/>
                <a:gridCol w="597529"/>
                <a:gridCol w="588475"/>
              </a:tblGrid>
              <a:tr h="1456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Hasta 10€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Entre 11-20€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smtClean="0"/>
                        <a:t>Entre 21-30€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sz="1100" dirty="0" err="1" smtClean="0"/>
                        <a:t>Má</a:t>
                      </a:r>
                      <a:r>
                        <a:rPr lang="es-ES" sz="1100" dirty="0" smtClean="0"/>
                        <a:t> de 30€</a:t>
                      </a:r>
                      <a:endParaRPr lang="es-ES" sz="11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F7B"/>
                    </a:solidFill>
                  </a:tcPr>
                </a:tc>
              </a:tr>
              <a:tr h="19684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s-ES" sz="1100" b="1" dirty="0" smtClean="0"/>
                        <a:t>AUDIT</a:t>
                      </a:r>
                      <a:r>
                        <a:rPr lang="es-ES" sz="1100" b="1" baseline="0" dirty="0" smtClean="0"/>
                        <a:t> -</a:t>
                      </a:r>
                      <a:endParaRPr lang="es-ES" sz="11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91,8%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74,2%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63,3%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  <a:latin typeface="Calibri"/>
                          <a:ea typeface="Times New Roman"/>
                        </a:rPr>
                        <a:t>56,1%</a:t>
                      </a:r>
                      <a:endParaRPr lang="es-ES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  <a:tr h="17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smtClean="0"/>
                        <a:t>AUDIT</a:t>
                      </a:r>
                      <a:r>
                        <a:rPr lang="es-ES" sz="1100" b="1" baseline="0" dirty="0" smtClean="0"/>
                        <a:t> +</a:t>
                      </a:r>
                      <a:endParaRPr lang="es-ES" sz="1100" b="1" dirty="0" smtClean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8,2%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25,8%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36,7%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lang="es-ES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43,9%</a:t>
                      </a:r>
                      <a:endParaRPr lang="es-E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4725803" y="1628800"/>
            <a:ext cx="3717253" cy="292388"/>
          </a:xfrm>
          <a:prstGeom prst="rect">
            <a:avLst/>
          </a:prstGeom>
          <a:solidFill>
            <a:srgbClr val="183D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CONSUMO DO ENTORNO</a:t>
            </a: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182712" y="95701"/>
            <a:ext cx="5259166" cy="69710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¿Y TODO ESTO POR QUÉ?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914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xmlns="" val="1100564202"/>
              </p:ext>
            </p:extLst>
          </p:nvPr>
        </p:nvGraphicFramePr>
        <p:xfrm>
          <a:off x="899592" y="1772816"/>
          <a:ext cx="680093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6948264" y="5617815"/>
            <a:ext cx="990600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4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Muy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 probable</a:t>
            </a:r>
            <a:endParaRPr lang="es-E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2699792" y="5589240"/>
            <a:ext cx="866775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Muy improbable</a:t>
            </a:r>
            <a:endParaRPr lang="es-E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5921248" y="5613761"/>
            <a:ext cx="990600" cy="238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3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Probable</a:t>
            </a:r>
            <a:endParaRPr lang="es-E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3678087" y="5589240"/>
            <a:ext cx="990600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1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Improbable</a:t>
            </a:r>
            <a:endParaRPr lang="es-E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4929190" y="5572140"/>
            <a:ext cx="819150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2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No estoy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100" dirty="0" smtClean="0">
                <a:effectLst/>
                <a:latin typeface="Calibri"/>
                <a:ea typeface="Calibri"/>
                <a:cs typeface="Times New Roman"/>
              </a:rPr>
              <a:t>seguro/a</a:t>
            </a:r>
            <a:endParaRPr lang="es-E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57158" y="1265910"/>
            <a:ext cx="8588714" cy="44857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b="1" kern="0" dirty="0" smtClean="0">
                <a:solidFill>
                  <a:sysClr val="window" lastClr="FFFFFF"/>
                </a:solidFill>
                <a:latin typeface="Verdana" pitchFamily="34" charset="0"/>
              </a:rPr>
              <a:t>Comparativa “</a:t>
            </a:r>
            <a:r>
              <a:rPr lang="gl-ES" b="1" i="1" kern="0" dirty="0" smtClean="0">
                <a:solidFill>
                  <a:sysClr val="window" lastClr="FFFFFF"/>
                </a:solidFill>
                <a:latin typeface="Verdana" pitchFamily="34" charset="0"/>
              </a:rPr>
              <a:t>se emborracharon en el último mes</a:t>
            </a:r>
            <a:r>
              <a:rPr lang="gl-ES" b="1" kern="0" dirty="0" smtClean="0">
                <a:solidFill>
                  <a:sysClr val="window" lastClr="FFFFFF"/>
                </a:solidFill>
                <a:latin typeface="Verdana" pitchFamily="34" charset="0"/>
              </a:rPr>
              <a:t>”</a:t>
            </a:r>
            <a:endParaRPr kumimoji="0" lang="gl-ES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06447" y="644533"/>
            <a:ext cx="4000528" cy="50405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000" b="1" kern="0" dirty="0" err="1" smtClean="0">
                <a:solidFill>
                  <a:sysClr val="window" lastClr="FFFFFF"/>
                </a:solidFill>
                <a:latin typeface="Verdana" pitchFamily="34" charset="0"/>
              </a:rPr>
              <a:t>Creencias</a:t>
            </a:r>
            <a:r>
              <a:rPr lang="gl-ES" sz="2000" b="1" kern="0" dirty="0" smtClean="0">
                <a:solidFill>
                  <a:sysClr val="window" lastClr="FFFFFF"/>
                </a:solidFill>
                <a:latin typeface="Verdana" pitchFamily="34" charset="0"/>
              </a:rPr>
              <a:t> y expectativas</a:t>
            </a:r>
            <a:endParaRPr kumimoji="0" lang="gl-E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043608" y="6299743"/>
            <a:ext cx="7124389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El</a:t>
            </a: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consumo de alcohol está claramente asociado a una mayor diversión, sociabilidad, placer e incluso sexo</a:t>
            </a:r>
            <a:endParaRPr lang="es-ES" sz="1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1 Elipse"/>
          <p:cNvSpPr/>
          <p:nvPr/>
        </p:nvSpPr>
        <p:spPr>
          <a:xfrm>
            <a:off x="6673243" y="2204864"/>
            <a:ext cx="413412" cy="2880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6" name="1 Elipse"/>
          <p:cNvSpPr/>
          <p:nvPr/>
        </p:nvSpPr>
        <p:spPr>
          <a:xfrm>
            <a:off x="6300192" y="2852936"/>
            <a:ext cx="413412" cy="2880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7" name="1 Elipse"/>
          <p:cNvSpPr/>
          <p:nvPr/>
        </p:nvSpPr>
        <p:spPr>
          <a:xfrm>
            <a:off x="6209842" y="3830578"/>
            <a:ext cx="413412" cy="2880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8" name="1 Elipse"/>
          <p:cNvSpPr/>
          <p:nvPr/>
        </p:nvSpPr>
        <p:spPr>
          <a:xfrm>
            <a:off x="6236361" y="4149080"/>
            <a:ext cx="413412" cy="2880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19" name="1 Elipse"/>
          <p:cNvSpPr/>
          <p:nvPr/>
        </p:nvSpPr>
        <p:spPr>
          <a:xfrm>
            <a:off x="5601378" y="5106450"/>
            <a:ext cx="413412" cy="2880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4195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4655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6" t="20238" r="11427" b="8567"/>
          <a:stretch/>
        </p:blipFill>
        <p:spPr bwMode="auto">
          <a:xfrm>
            <a:off x="566342" y="116633"/>
            <a:ext cx="8398146" cy="596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79371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6290"/>
            <a:ext cx="6275015" cy="635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00025"/>
            <a:ext cx="5381625" cy="66579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8420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4655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7" t="6680" r="34315" b="8140"/>
          <a:stretch/>
        </p:blipFill>
        <p:spPr bwMode="auto">
          <a:xfrm>
            <a:off x="1606737" y="1"/>
            <a:ext cx="6421647" cy="69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65701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MODELO </a:t>
            </a:r>
            <a:r>
              <a:rPr lang="es-ES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E.C.O</a:t>
            </a:r>
            <a:endParaRPr lang="es-ES" sz="28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99815143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4139952" y="594928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Botellón, Apuestas, juego 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</a:rPr>
              <a:t>on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 line…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6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82712" y="1043299"/>
            <a:ext cx="8709768" cy="571504"/>
          </a:xfrm>
          <a:prstGeom prst="roundRect">
            <a:avLst/>
          </a:prstGeom>
          <a:solidFill>
            <a:srgbClr val="9FB8CD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l-ES" sz="2400" b="1" kern="0" noProof="0" dirty="0" smtClean="0">
                <a:solidFill>
                  <a:sysClr val="window" lastClr="FFFFFF"/>
                </a:solidFill>
                <a:latin typeface="Verdana" pitchFamily="34" charset="0"/>
              </a:rPr>
              <a:t>EN DEFINITIVA...</a:t>
            </a:r>
            <a:endParaRPr kumimoji="0" lang="gl-E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95536" y="1850059"/>
            <a:ext cx="8496944" cy="44650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pesar de que las tasas de consumo han experimentado un descenso casi generalizado en los últimos dos años… </a:t>
            </a:r>
          </a:p>
          <a:p>
            <a:pPr algn="l"/>
            <a:endParaRPr lang="es-ES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Los niveles de consumo siguen siendo preocupantes (especialmente alcohol y cannabis)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La accesibilidad sigue siendo alta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La edad de inicio es cada vez más temprana  (franja crítica, prevención antes)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Patrón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 consumo de alcohol muy peligroso (</a:t>
            </a:r>
            <a:r>
              <a:rPr lang="es-ES" b="1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Binge</a:t>
            </a:r>
            <a:r>
              <a:rPr lang="es-ES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b="1" i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Drinking</a:t>
            </a:r>
            <a:r>
              <a:rPr lang="es-ES" b="1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Botellón 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(como práctica y como factor de 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riesgo)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Incorporación de la mujer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Repunte del cannabis (y niveles de THC)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Aparición de nuevas sustancias (Sumisión Química)</a:t>
            </a: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Relación con otras conductas problema (Internet, acoso escolar…)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r>
              <a:rPr lang="es-ES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Es un problema comunitario… HAY QUE MOVER FICHA YA!!!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1695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RESPONSABILIDAD COMPARTIDA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9" name="Picture 2" descr="http://fotos01.farodevigo.es/2013/09/10/646x260/mecos-de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912" y="1340768"/>
            <a:ext cx="70761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37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Prevención INTEGRAL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5303726" y="1090861"/>
            <a:ext cx="3217068" cy="1152128"/>
            <a:chOff x="5303726" y="1090861"/>
            <a:chExt cx="3217068" cy="1152128"/>
          </a:xfrm>
        </p:grpSpPr>
        <p:pic>
          <p:nvPicPr>
            <p:cNvPr id="6" name="Picture 2" descr="http://kidsandteensonline.files.wordpress.com/2013/12/fotolia_38084458_subscription_xx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726" y="1090861"/>
              <a:ext cx="1152128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6444208" y="1196752"/>
              <a:ext cx="20765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tx2"/>
                  </a:solidFill>
                </a:rPr>
                <a:t>Son adolescentes</a:t>
              </a:r>
              <a:endParaRPr lang="es-ES" sz="2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3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300" y="691867"/>
            <a:ext cx="2515200" cy="3353600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62"/>
          <a:stretch/>
        </p:blipFill>
        <p:spPr bwMode="auto">
          <a:xfrm>
            <a:off x="1499460" y="392517"/>
            <a:ext cx="5952860" cy="438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5" r="7987" b="83942"/>
          <a:stretch/>
        </p:blipFill>
        <p:spPr bwMode="auto">
          <a:xfrm>
            <a:off x="1763688" y="4965171"/>
            <a:ext cx="5412046" cy="154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63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95"/>
          <a:stretch/>
        </p:blipFill>
        <p:spPr bwMode="auto">
          <a:xfrm>
            <a:off x="1619693" y="1097845"/>
            <a:ext cx="5324475" cy="489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71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atri\Dropbox\Peleteiro\03-23_TEEN_BRAIN_CAROUSEL_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07355"/>
            <a:ext cx="9252520" cy="81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95557" y="548694"/>
            <a:ext cx="8328605" cy="5750401"/>
            <a:chOff x="395557" y="548694"/>
            <a:chExt cx="8328605" cy="5750401"/>
          </a:xfrm>
        </p:grpSpPr>
        <p:pic>
          <p:nvPicPr>
            <p:cNvPr id="5124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702"/>
            <a:stretch/>
          </p:blipFill>
          <p:spPr bwMode="auto">
            <a:xfrm>
              <a:off x="395557" y="548694"/>
              <a:ext cx="8328605" cy="575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6804248" y="692696"/>
              <a:ext cx="1784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rgbClr val="FFFFFF"/>
                  </a:solidFill>
                </a:rPr>
                <a:t>Inside</a:t>
              </a:r>
              <a:r>
                <a:rPr lang="es-ES" dirty="0" smtClean="0">
                  <a:solidFill>
                    <a:srgbClr val="FFFFFF"/>
                  </a:solidFill>
                </a:rPr>
                <a:t> </a:t>
              </a:r>
              <a:r>
                <a:rPr lang="es-ES" dirty="0" err="1" smtClean="0">
                  <a:solidFill>
                    <a:srgbClr val="FFFFFF"/>
                  </a:solidFill>
                </a:rPr>
                <a:t>out</a:t>
              </a:r>
              <a:endParaRPr lang="es-E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886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sultado de imagen de fear of missing out penguins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97" b="8651"/>
          <a:stretch/>
        </p:blipFill>
        <p:spPr bwMode="auto">
          <a:xfrm>
            <a:off x="899592" y="1604799"/>
            <a:ext cx="7282724" cy="39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que es fo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005365" cy="171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60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ENTENDER y PREVENIR</a:t>
            </a:r>
            <a:endParaRPr lang="es-ES" sz="28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1" name="Picture 3" descr="C:\Users\Usuario\Dropbox\Promoción da saúde nun entorno dixital\depositphotos_32658021-boy-in-knight-costume-cart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45024"/>
            <a:ext cx="18923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xmlns="" val="1971369554"/>
              </p:ext>
            </p:extLst>
          </p:nvPr>
        </p:nvGraphicFramePr>
        <p:xfrm>
          <a:off x="-468560" y="764704"/>
          <a:ext cx="8892480" cy="582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849719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991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557338"/>
            <a:ext cx="6851746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658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6324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Prevención INTEGRAL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92116" y="3078485"/>
            <a:ext cx="252028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6156176" y="2095341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Tiempo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Comunicación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Normas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Autonomía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Responsabilidad...</a:t>
            </a:r>
            <a:endParaRPr lang="es-ES" sz="1600" b="1" dirty="0" smtClean="0">
              <a:solidFill>
                <a:schemeClr val="accent2"/>
              </a:solidFill>
            </a:endParaRPr>
          </a:p>
          <a:p>
            <a:r>
              <a:rPr lang="es-ES" sz="2000" b="1" dirty="0" smtClean="0">
                <a:solidFill>
                  <a:srgbClr val="C00000"/>
                </a:solidFill>
              </a:rPr>
              <a:t>O.C.L.A.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588224" y="3716635"/>
            <a:ext cx="264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2"/>
                </a:solidFill>
              </a:rPr>
              <a:t>Colaboración ANPAS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2"/>
                </a:solidFill>
              </a:rPr>
              <a:t>Ejemplo</a:t>
            </a:r>
          </a:p>
        </p:txBody>
      </p:sp>
      <p:graphicFrame>
        <p:nvGraphicFramePr>
          <p:cNvPr id="11" name="10 Objeto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2497181"/>
              </p:ext>
            </p:extLst>
          </p:nvPr>
        </p:nvGraphicFramePr>
        <p:xfrm>
          <a:off x="7308304" y="4509120"/>
          <a:ext cx="1512168" cy="687387"/>
        </p:xfrm>
        <a:graphic>
          <a:graphicData uri="http://schemas.openxmlformats.org/presentationml/2006/ole">
            <p:oleObj spid="_x0000_s65573" name="Objeto empaquetador del shell" showAsIcon="1" r:id="rId7" imgW="5266440" imgH="6868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1320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OCIO Y TIEMPO LIBRE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8244408" cy="52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" y="304800"/>
            <a:ext cx="5743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1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14338" name="Picture 2" descr="Imagen relacionad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50758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0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1202" name="Picture 2" descr="http://slideplayer.es/5943064/19/images/6/ESTILOS+EDUCATIVOS+FAMILIA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7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29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47106" name="Picture 2" descr="http://slideplayer.es/5943064/19/images/7/ESTILO+AUTORITARIO+Se+caracteriza+por+el+excesivo+control%2C+la+obediencia+y+la+poca+libertad+que+se+da+a+los+hijos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55" y="21456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0178" name="Picture 2" descr="http://slideplayer.es/5943064/19/images/8/%C2%BFC%C3%B3mo+se+sienten+sus+hij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47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49154" name="Picture 2" descr="http://slideplayer.es/5943064/19/images/9/Consecuencias+a+largo+plazo+Cuando+se+educa+bajo+el+estilo+autoritario+se+corre+el+riesgo+de+estar+creando+a+personas+agresivas+y+rebeldes+o+por+el+contrario+a+personas+sumisas+y+temerosas+ante+el+control+externo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55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6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48130" name="Picture 2" descr="http://slideplayer.es/5943064/19/images/10/ESTILOS+EDUCATIVOS+FAMILIA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51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6322" name="Picture 2" descr="http://slideplayer.es/5943064/19/images/11/ESTILO+PERMISIVO+Es+todo+lo+contrario+al+estilo+autoritario%2C+se+basa+en+la+libertad+del+ni%C3%B1o%2C+se+evitan+traumas+al+ni%C3%B1o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55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2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5298" name="Picture 2" descr="http://slideplayer.es/5943064/19/images/12/%C2%BFC%C3%B3mo+se+siente+sus+hij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7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4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090235" cy="684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Marcador de contenido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7482" y="364679"/>
            <a:ext cx="5525774" cy="66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84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4274" name="Picture 2" descr="http://slideplayer.es/5943064/19/images/13/Consecuencias+a+largo+plaz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88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3250" name="Picture 2" descr="http://slideplayer.es/5943064/19/images/14/ESTILOS+EDUCATIVOS+FAMILIA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55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50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2226" name="Picture 2" descr="http://slideplayer.es/5943064/19/images/15/ESTILO+NEGLIGENTE+Este+estilo+educativo+se+caracteriza+por+la+escasa+o+nula+preocupaci%C3%B3n+por+los+hijos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62466" name="Picture 2" descr="http://slideplayer.es/5943064/19/images/16/%C2%BFC%C3%B3mo+se+sienten+sus+hij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00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61444" name="Picture 4" descr="http://slideplayer.es/5943064/19/images/17/Consecuencias+a+largo+plaz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-2738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60418" name="Picture 2" descr="http://slideplayer.es/5943064/19/images/18/ESTILOS+EDUCATIVOS+FAMILIA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19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9394" name="Picture 2" descr="http://slideplayer.es/5943064/19/images/19/HACIA+UNA+EDUCACION+ASERTI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42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8370" name="Picture 2" descr="http://slideplayer.es/5943064/19/images/20/%C2%BFC%C3%B3mo+se+sienten+sus+hij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63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7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ESTILOS EDUCATIVOS PARENTALES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57346" name="Picture 2" descr="http://slideplayer.es/5943064/19/images/21/Consecuencias+a+largo+plaz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94"/>
            <a:ext cx="865822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Objeto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76406809"/>
              </p:ext>
            </p:extLst>
          </p:nvPr>
        </p:nvGraphicFramePr>
        <p:xfrm>
          <a:off x="5848276" y="5837957"/>
          <a:ext cx="3044825" cy="687387"/>
        </p:xfrm>
        <a:graphic>
          <a:graphicData uri="http://schemas.openxmlformats.org/presentationml/2006/ole">
            <p:oleObj spid="_x0000_s66596" name="Objeto empaquetador del shell" showAsIcon="1" r:id="rId7" imgW="3045600" imgH="6868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783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agoa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flowChartDocumen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r">
              <a:defRPr/>
            </a:pPr>
            <a:r>
              <a:rPr lang="es-ES" sz="2800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Prevención INTEGRAL</a:t>
            </a:r>
            <a:endParaRPr lang="es-ES" sz="2800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627784" y="4455914"/>
            <a:ext cx="4248472" cy="1250896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17320" y="4629592"/>
            <a:ext cx="264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Normas e </a:t>
            </a:r>
            <a:r>
              <a:rPr lang="es-ES" sz="1600" dirty="0" err="1" smtClean="0">
                <a:solidFill>
                  <a:schemeClr val="accent2"/>
                </a:solidFill>
              </a:rPr>
              <a:t>leis</a:t>
            </a:r>
            <a:endParaRPr lang="es-ES" sz="1600" dirty="0">
              <a:solidFill>
                <a:schemeClr val="accent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Responsabilidades</a:t>
            </a:r>
            <a:endParaRPr lang="es-ES" sz="1600" dirty="0">
              <a:solidFill>
                <a:schemeClr val="accent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Recursos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Formación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386348" y="4408631"/>
            <a:ext cx="2087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/>
                </a:solidFill>
              </a:rPr>
              <a:t>Implicación de todos (AP)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s-ES" sz="1600" b="1" dirty="0" smtClean="0">
                <a:solidFill>
                  <a:schemeClr val="accent2"/>
                </a:solidFill>
              </a:rPr>
              <a:t>Compromiso político</a:t>
            </a:r>
          </a:p>
        </p:txBody>
      </p:sp>
    </p:spTree>
    <p:extLst>
      <p:ext uri="{BB962C8B-B14F-4D97-AF65-F5344CB8AC3E}">
        <p14:creationId xmlns:p14="http://schemas.microsoft.com/office/powerpoint/2010/main" xmlns="" val="96701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orme de estado del proyec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ersonalizado 11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6947BD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o 11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6947BD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o 11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6947BD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do 11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6947BD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ersonalizado 11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6947BD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8751</TotalTime>
  <Words>2835</Words>
  <Application>Microsoft Office PowerPoint</Application>
  <PresentationFormat>Presentación en pantalla (4:3)</PresentationFormat>
  <Paragraphs>581</Paragraphs>
  <Slides>125</Slides>
  <Notes>101</Notes>
  <HiddenSlides>0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125</vt:i4>
      </vt:variant>
    </vt:vector>
  </HeadingPairs>
  <TitlesOfParts>
    <vt:vector size="133" baseType="lpstr">
      <vt:lpstr>2_Tema de Office</vt:lpstr>
      <vt:lpstr>Informe de estado del proyecto</vt:lpstr>
      <vt:lpstr>Jachimo template</vt:lpstr>
      <vt:lpstr>Lear template</vt:lpstr>
      <vt:lpstr>Tema de Office</vt:lpstr>
      <vt:lpstr>1_Tema de Office</vt:lpstr>
      <vt:lpstr>3_Tema de Office</vt:lpstr>
      <vt:lpstr>Objeto empaquetador del shell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Enorme preocupación social</vt:lpstr>
      <vt:lpstr>Diapositiva 33</vt:lpstr>
      <vt:lpstr>Diapositiva 34</vt:lpstr>
      <vt:lpstr>Diapositiva 35</vt:lpstr>
      <vt:lpstr>Diapositiva 36</vt:lpstr>
      <vt:lpstr>Diapositiva 37</vt:lpstr>
      <vt:lpstr>INVESTIGACIÓN-ACCIÓN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</vt:vector>
  </TitlesOfParts>
  <Company>usc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temp</dc:creator>
  <cp:lastModifiedBy>ANTONIO RIAL</cp:lastModifiedBy>
  <cp:revision>811</cp:revision>
  <dcterms:created xsi:type="dcterms:W3CDTF">2008-09-16T10:57:37Z</dcterms:created>
  <dcterms:modified xsi:type="dcterms:W3CDTF">2018-06-07T14:07:43Z</dcterms:modified>
</cp:coreProperties>
</file>