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9FF51-9E19-4E2F-BEAA-57FAD3AEEE43}" type="datetimeFigureOut">
              <a:rPr lang="es-ES" smtClean="0"/>
              <a:pPr/>
              <a:t>06/03/2018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311C3-C3BD-4920-8DA7-38B21B48607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9FF51-9E19-4E2F-BEAA-57FAD3AEEE43}" type="datetimeFigureOut">
              <a:rPr lang="es-ES" smtClean="0"/>
              <a:pPr/>
              <a:t>06/03/2018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311C3-C3BD-4920-8DA7-38B21B48607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9FF51-9E19-4E2F-BEAA-57FAD3AEEE43}" type="datetimeFigureOut">
              <a:rPr lang="es-ES" smtClean="0"/>
              <a:pPr/>
              <a:t>06/03/2018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311C3-C3BD-4920-8DA7-38B21B48607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9FF51-9E19-4E2F-BEAA-57FAD3AEEE43}" type="datetimeFigureOut">
              <a:rPr lang="es-ES" smtClean="0"/>
              <a:pPr/>
              <a:t>06/03/2018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311C3-C3BD-4920-8DA7-38B21B48607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9FF51-9E19-4E2F-BEAA-57FAD3AEEE43}" type="datetimeFigureOut">
              <a:rPr lang="es-ES" smtClean="0"/>
              <a:pPr/>
              <a:t>06/03/2018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311C3-C3BD-4920-8DA7-38B21B48607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9FF51-9E19-4E2F-BEAA-57FAD3AEEE43}" type="datetimeFigureOut">
              <a:rPr lang="es-ES" smtClean="0"/>
              <a:pPr/>
              <a:t>06/03/2018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311C3-C3BD-4920-8DA7-38B21B48607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9FF51-9E19-4E2F-BEAA-57FAD3AEEE43}" type="datetimeFigureOut">
              <a:rPr lang="es-ES" smtClean="0"/>
              <a:pPr/>
              <a:t>06/03/2018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311C3-C3BD-4920-8DA7-38B21B48607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9FF51-9E19-4E2F-BEAA-57FAD3AEEE43}" type="datetimeFigureOut">
              <a:rPr lang="es-ES" smtClean="0"/>
              <a:pPr/>
              <a:t>06/03/2018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311C3-C3BD-4920-8DA7-38B21B48607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9FF51-9E19-4E2F-BEAA-57FAD3AEEE43}" type="datetimeFigureOut">
              <a:rPr lang="es-ES" smtClean="0"/>
              <a:pPr/>
              <a:t>06/03/2018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311C3-C3BD-4920-8DA7-38B21B48607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9FF51-9E19-4E2F-BEAA-57FAD3AEEE43}" type="datetimeFigureOut">
              <a:rPr lang="es-ES" smtClean="0"/>
              <a:pPr/>
              <a:t>06/03/2018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311C3-C3BD-4920-8DA7-38B21B48607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9FF51-9E19-4E2F-BEAA-57FAD3AEEE43}" type="datetimeFigureOut">
              <a:rPr lang="es-ES" smtClean="0"/>
              <a:pPr/>
              <a:t>06/03/2018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311C3-C3BD-4920-8DA7-38B21B48607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C9FF51-9E19-4E2F-BEAA-57FAD3AEEE43}" type="datetimeFigureOut">
              <a:rPr lang="es-ES" smtClean="0"/>
              <a:pPr/>
              <a:t>06/03/2018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F311C3-C3BD-4920-8DA7-38B21B48607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4.gif"/><Relationship Id="rId7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blipFill>
            <a:blip r:embed="rId2" cstate="print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r>
              <a:rPr lang="es-ES" b="1" dirty="0" smtClean="0">
                <a:latin typeface="Escolar1" pitchFamily="2" charset="0"/>
              </a:rPr>
              <a:t>Práctica de filosofía para niñas </a:t>
            </a:r>
            <a:r>
              <a:rPr lang="es-ES" b="1" dirty="0">
                <a:latin typeface="Escolar1" pitchFamily="2" charset="0"/>
              </a:rPr>
              <a:t>y</a:t>
            </a:r>
            <a:r>
              <a:rPr lang="es-ES" b="1" dirty="0" smtClean="0">
                <a:latin typeface="Escolar1" pitchFamily="2" charset="0"/>
              </a:rPr>
              <a:t> niños</a:t>
            </a:r>
            <a:endParaRPr lang="es-ES" b="1" dirty="0">
              <a:latin typeface="Escolar1" pitchFamily="2" charset="0"/>
            </a:endParaRPr>
          </a:p>
        </p:txBody>
      </p:sp>
      <p:pic>
        <p:nvPicPr>
          <p:cNvPr id="7" name="6 Marcador de contenido" descr="filosofia para niño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619672" y="1988840"/>
            <a:ext cx="5311414" cy="39422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0" name="9 CuadroTexto"/>
          <p:cNvSpPr txBox="1"/>
          <p:nvPr/>
        </p:nvSpPr>
        <p:spPr>
          <a:xfrm>
            <a:off x="6372200" y="6237312"/>
            <a:ext cx="2267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b="1" dirty="0" smtClean="0">
                <a:latin typeface="Escolar1" pitchFamily="2" charset="0"/>
              </a:rPr>
              <a:t>Mª Isabel </a:t>
            </a:r>
            <a:r>
              <a:rPr lang="es-ES" b="1" dirty="0" err="1" smtClean="0">
                <a:latin typeface="Escolar1" pitchFamily="2" charset="0"/>
              </a:rPr>
              <a:t>Lugrís</a:t>
            </a:r>
            <a:r>
              <a:rPr lang="es-ES" b="1" dirty="0" smtClean="0">
                <a:latin typeface="Escolar1" pitchFamily="2" charset="0"/>
              </a:rPr>
              <a:t> Castro</a:t>
            </a:r>
            <a:endParaRPr lang="es-ES" b="1" dirty="0">
              <a:latin typeface="Escolar1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r>
              <a:rPr lang="es-ES" b="1" dirty="0" smtClean="0">
                <a:latin typeface="Escolar1" pitchFamily="2" charset="0"/>
              </a:rPr>
              <a:t>Conclusión</a:t>
            </a:r>
            <a:endParaRPr lang="es-ES" b="1" dirty="0">
              <a:latin typeface="Escolar1" pitchFamily="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ln>
            <a:solidFill>
              <a:schemeClr val="accent6">
                <a:lumMod val="75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algn="just">
              <a:buBlip>
                <a:blip r:embed="rId3"/>
              </a:buBlip>
            </a:pPr>
            <a:r>
              <a:rPr lang="es-ES" sz="2900" dirty="0" smtClean="0">
                <a:latin typeface="Escolar1" pitchFamily="2" charset="0"/>
              </a:rPr>
              <a:t>Creo que los niños y niñas disfrutaron de la actividad, sentían curiosidad, decían lo que pensaban espontáneamente, formulaban hipótesis, reflexionaban cuando veían que lo pensaban en un principio no era así…</a:t>
            </a:r>
          </a:p>
          <a:p>
            <a:pPr algn="just">
              <a:buBlip>
                <a:blip r:embed="rId3"/>
              </a:buBlip>
            </a:pPr>
            <a:r>
              <a:rPr lang="es-ES" sz="2900" dirty="0" smtClean="0">
                <a:latin typeface="Escolar1" pitchFamily="2" charset="0"/>
              </a:rPr>
              <a:t>Yo sí puedo afirmar que disfruté y sentí que este tipo de actividades tienen un gran potencial en los pequeños/as.</a:t>
            </a:r>
          </a:p>
          <a:p>
            <a:pPr algn="just">
              <a:buBlip>
                <a:blip r:embed="rId3"/>
              </a:buBlip>
            </a:pPr>
            <a:r>
              <a:rPr lang="es-ES" sz="2900" dirty="0" smtClean="0">
                <a:latin typeface="Escolar1" pitchFamily="2" charset="0"/>
              </a:rPr>
              <a:t>¡Aún queda mucho por aprender!</a:t>
            </a:r>
            <a:endParaRPr lang="es-ES" sz="2900" dirty="0">
              <a:latin typeface="Escolar1" pitchFamily="2" charset="0"/>
            </a:endParaRPr>
          </a:p>
        </p:txBody>
      </p:sp>
      <p:pic>
        <p:nvPicPr>
          <p:cNvPr id="4" name="3 Imagen" descr="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001266">
            <a:off x="6449003" y="4936970"/>
            <a:ext cx="1704124" cy="10352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blipFill>
            <a:blip r:embed="rId2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es-ES" b="1" dirty="0" smtClean="0">
                <a:latin typeface="Escolar1" pitchFamily="2" charset="0"/>
              </a:rPr>
              <a:t>Contexto</a:t>
            </a:r>
            <a:endParaRPr lang="es-ES" b="1" dirty="0">
              <a:latin typeface="Escolar1" pitchFamily="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ln>
            <a:solidFill>
              <a:schemeClr val="accent6">
                <a:lumMod val="75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/>
          <a:lstStyle/>
          <a:p>
            <a:pPr algn="just">
              <a:buFont typeface="Wingdings" pitchFamily="2" charset="2"/>
              <a:buChar char="v"/>
            </a:pPr>
            <a:r>
              <a:rPr lang="es-ES" dirty="0" smtClean="0"/>
              <a:t> </a:t>
            </a:r>
            <a:r>
              <a:rPr lang="es-ES" dirty="0" smtClean="0">
                <a:latin typeface="Escolar1" pitchFamily="2" charset="0"/>
              </a:rPr>
              <a:t>Soy maestra de apoyo de Infantil en el CEIP Plurilingüe San Roque de </a:t>
            </a:r>
            <a:r>
              <a:rPr lang="es-ES" dirty="0" err="1" smtClean="0">
                <a:latin typeface="Escolar1" pitchFamily="2" charset="0"/>
              </a:rPr>
              <a:t>Darbo</a:t>
            </a:r>
            <a:r>
              <a:rPr lang="es-ES" dirty="0">
                <a:latin typeface="Escolar1" pitchFamily="2" charset="0"/>
              </a:rPr>
              <a:t> </a:t>
            </a:r>
            <a:r>
              <a:rPr lang="es-ES" dirty="0" smtClean="0">
                <a:latin typeface="Escolar1" pitchFamily="2" charset="0"/>
              </a:rPr>
              <a:t>(Cangas).</a:t>
            </a:r>
          </a:p>
          <a:p>
            <a:pPr algn="just">
              <a:buFont typeface="Wingdings" pitchFamily="2" charset="2"/>
              <a:buChar char="v"/>
            </a:pPr>
            <a:r>
              <a:rPr lang="es-ES" dirty="0" smtClean="0">
                <a:latin typeface="Escolar1" pitchFamily="2" charset="0"/>
              </a:rPr>
              <a:t>Esta práctica fue realizada con 32 niños y niñas de las aulas de 3 años.</a:t>
            </a:r>
          </a:p>
          <a:p>
            <a:pPr algn="just">
              <a:buFont typeface="Wingdings" pitchFamily="2" charset="2"/>
              <a:buChar char="v"/>
            </a:pPr>
            <a:r>
              <a:rPr lang="es-ES" dirty="0" smtClean="0">
                <a:latin typeface="Escolar1" pitchFamily="2" charset="0"/>
              </a:rPr>
              <a:t>Se puso en práctica con la colaboración de mi compañera de apoyo.</a:t>
            </a:r>
          </a:p>
          <a:p>
            <a:pPr algn="just">
              <a:buFont typeface="Wingdings" pitchFamily="2" charset="2"/>
              <a:buChar char="v"/>
            </a:pPr>
            <a:r>
              <a:rPr lang="es-ES" dirty="0" smtClean="0">
                <a:latin typeface="Escolar1" pitchFamily="2" charset="0"/>
              </a:rPr>
              <a:t>La práctica se hizo en 2 sesiones en semanas diferentes.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r>
              <a:rPr lang="es-ES" b="1" dirty="0" smtClean="0">
                <a:latin typeface="Escolar1" pitchFamily="2" charset="0"/>
              </a:rPr>
              <a:t>Recurso utilizado</a:t>
            </a:r>
            <a:endParaRPr lang="es-ES" b="1" dirty="0">
              <a:latin typeface="Escolar1" pitchFamily="2" charset="0"/>
            </a:endParaRPr>
          </a:p>
        </p:txBody>
      </p:sp>
      <p:pic>
        <p:nvPicPr>
          <p:cNvPr id="4" name="3 Marcador de contenido" descr="IMG_20180227_10015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403648" y="1628800"/>
            <a:ext cx="3394472" cy="452596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5 Esquina doblada"/>
          <p:cNvSpPr/>
          <p:nvPr/>
        </p:nvSpPr>
        <p:spPr>
          <a:xfrm>
            <a:off x="5508104" y="1700808"/>
            <a:ext cx="3096344" cy="4248472"/>
          </a:xfrm>
          <a:prstGeom prst="foldedCorner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2000" dirty="0" smtClean="0">
                <a:solidFill>
                  <a:schemeClr val="tx1"/>
                </a:solidFill>
                <a:latin typeface="Escolar1" pitchFamily="2" charset="0"/>
              </a:rPr>
              <a:t>“O </a:t>
            </a:r>
            <a:r>
              <a:rPr lang="es-ES" sz="2000" dirty="0" err="1" smtClean="0">
                <a:solidFill>
                  <a:schemeClr val="tx1"/>
                </a:solidFill>
                <a:latin typeface="Escolar1" pitchFamily="2" charset="0"/>
              </a:rPr>
              <a:t>branco</a:t>
            </a:r>
            <a:r>
              <a:rPr lang="es-ES" sz="2000" dirty="0" smtClean="0">
                <a:solidFill>
                  <a:schemeClr val="tx1"/>
                </a:solidFill>
                <a:latin typeface="Escolar1" pitchFamily="2" charset="0"/>
              </a:rPr>
              <a:t> non pinta!” es un cuento que, entre otros muchos temas, trata la incógnita del gran desconocido color blanco. Además, va asociando colores con sentimientos y emociones que le sugieren a la protagonista.</a:t>
            </a:r>
            <a:endParaRPr lang="es-ES" sz="2000" dirty="0">
              <a:latin typeface="Escolar1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r>
              <a:rPr lang="es-ES" b="1" dirty="0" smtClean="0">
                <a:latin typeface="Escolar1" pitchFamily="2" charset="0"/>
              </a:rPr>
              <a:t>1ªSesión</a:t>
            </a:r>
            <a:endParaRPr lang="es-ES" b="1" dirty="0">
              <a:latin typeface="Escolar1" pitchFamily="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ln>
            <a:solidFill>
              <a:schemeClr val="accent6">
                <a:lumMod val="75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 fontScale="85000" lnSpcReduction="20000"/>
          </a:bodyPr>
          <a:lstStyle/>
          <a:p>
            <a:pPr>
              <a:buBlip>
                <a:blip r:embed="rId3"/>
              </a:buBlip>
            </a:pPr>
            <a:r>
              <a:rPr lang="es-ES" dirty="0" smtClean="0">
                <a:latin typeface="Escolar1" pitchFamily="2" charset="0"/>
              </a:rPr>
              <a:t>Les enseñé la portada del cuento y les dije el título. Todas y todos pusieron cara de extrañados y les hice la primera pregunta: </a:t>
            </a:r>
          </a:p>
          <a:p>
            <a:pPr algn="ctr">
              <a:buNone/>
            </a:pPr>
            <a:endParaRPr lang="es-ES" sz="3600" b="1" dirty="0" smtClean="0">
              <a:latin typeface="Escolar1" pitchFamily="2" charset="0"/>
            </a:endParaRPr>
          </a:p>
          <a:p>
            <a:pPr algn="ctr">
              <a:buNone/>
            </a:pPr>
            <a:r>
              <a:rPr lang="es-ES" sz="3600" b="1" dirty="0" smtClean="0">
                <a:latin typeface="Escolar1" pitchFamily="2" charset="0"/>
              </a:rPr>
              <a:t>¿El blanco pinta?</a:t>
            </a:r>
          </a:p>
          <a:p>
            <a:pPr algn="just">
              <a:buBlip>
                <a:blip r:embed="rId3"/>
              </a:buBlip>
            </a:pPr>
            <a:endParaRPr lang="es-ES" dirty="0" smtClean="0">
              <a:latin typeface="Escolar1" pitchFamily="2" charset="0"/>
            </a:endParaRPr>
          </a:p>
          <a:p>
            <a:pPr algn="just">
              <a:buBlip>
                <a:blip r:embed="rId3"/>
              </a:buBlip>
            </a:pPr>
            <a:r>
              <a:rPr lang="es-ES" dirty="0" smtClean="0">
                <a:latin typeface="Escolar1" pitchFamily="2" charset="0"/>
              </a:rPr>
              <a:t>Rápidamente levantaron las manos y obtuvimos respuestas como las siguientes:</a:t>
            </a:r>
          </a:p>
          <a:p>
            <a:pPr algn="just">
              <a:buBlip>
                <a:blip r:embed="rId4"/>
              </a:buBlip>
            </a:pPr>
            <a:r>
              <a:rPr lang="es-ES" b="1" dirty="0" smtClean="0">
                <a:latin typeface="Escolar1" pitchFamily="2" charset="0"/>
              </a:rPr>
              <a:t>Marco: </a:t>
            </a:r>
            <a:r>
              <a:rPr lang="es-ES" dirty="0" smtClean="0">
                <a:latin typeface="Escolar1" pitchFamily="2" charset="0"/>
              </a:rPr>
              <a:t>Blanco sobre blanco no pinta</a:t>
            </a:r>
          </a:p>
          <a:p>
            <a:pPr algn="just">
              <a:buBlip>
                <a:blip r:embed="rId4"/>
              </a:buBlip>
            </a:pPr>
            <a:r>
              <a:rPr lang="es-ES" sz="3000" b="1" dirty="0" smtClean="0">
                <a:latin typeface="Escolar1" pitchFamily="2" charset="0"/>
              </a:rPr>
              <a:t>Marta: </a:t>
            </a:r>
            <a:r>
              <a:rPr lang="es-ES" sz="3000" i="1" dirty="0" smtClean="0">
                <a:latin typeface="Escolar1" pitchFamily="2" charset="0"/>
              </a:rPr>
              <a:t>El blanco encima de otros colores sí que pinta</a:t>
            </a:r>
          </a:p>
          <a:p>
            <a:pPr algn="just">
              <a:buBlip>
                <a:blip r:embed="rId4"/>
              </a:buBlip>
            </a:pPr>
            <a:r>
              <a:rPr lang="es-ES" b="1" dirty="0" smtClean="0">
                <a:latin typeface="Escolar1" pitchFamily="2" charset="0"/>
              </a:rPr>
              <a:t>Leo: </a:t>
            </a:r>
            <a:r>
              <a:rPr lang="es-ES" i="1" dirty="0" smtClean="0">
                <a:latin typeface="Escolar1" pitchFamily="2" charset="0"/>
              </a:rPr>
              <a:t>El rosa encima del blanco no pinta</a:t>
            </a:r>
            <a:endParaRPr lang="es-ES" i="1" dirty="0">
              <a:latin typeface="Escolar1" pitchFamily="2" charset="0"/>
            </a:endParaRPr>
          </a:p>
        </p:txBody>
      </p:sp>
      <p:pic>
        <p:nvPicPr>
          <p:cNvPr id="4" name="3 Imagen" descr="IMG_20180305_20471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72200" y="2348880"/>
            <a:ext cx="2088232" cy="1566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r>
              <a:rPr lang="es-ES" b="1" dirty="0" smtClean="0">
                <a:latin typeface="Escolar1" pitchFamily="2" charset="0"/>
              </a:rPr>
              <a:t>1ªSesión</a:t>
            </a:r>
            <a:endParaRPr lang="es-ES" b="1" dirty="0">
              <a:latin typeface="Escolar1" pitchFamily="2" charset="0"/>
            </a:endParaRPr>
          </a:p>
        </p:txBody>
      </p:sp>
      <p:pic>
        <p:nvPicPr>
          <p:cNvPr id="4" name="3 Marcador de contenido" descr="IMG_20180227_09593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059832" y="1916832"/>
            <a:ext cx="3168352" cy="42244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4 Imagen" descr="IMG_20180226_13340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639612">
            <a:off x="377211" y="1875383"/>
            <a:ext cx="2353007" cy="1764755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7" name="6 Imagen" descr="IMG_20180227_10012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15616" y="4337720"/>
            <a:ext cx="1728192" cy="2304256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8" name="7 Imagen" descr="IMG_20180227_10005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133173">
            <a:off x="6583258" y="1964095"/>
            <a:ext cx="2234257" cy="1675693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0" name="9 Imagen" descr="IMG_20180226_133212.jpg"/>
          <p:cNvPicPr>
            <a:picLocks noChangeAspect="1"/>
          </p:cNvPicPr>
          <p:nvPr/>
        </p:nvPicPr>
        <p:blipFill>
          <a:blip r:embed="rId7" cstate="print"/>
          <a:srcRect l="30000" b="12066"/>
          <a:stretch>
            <a:fillRect/>
          </a:stretch>
        </p:blipFill>
        <p:spPr>
          <a:xfrm>
            <a:off x="6660232" y="4077072"/>
            <a:ext cx="1512168" cy="2424269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r>
              <a:rPr lang="es-ES" b="1" dirty="0" smtClean="0">
                <a:latin typeface="Escolar1" pitchFamily="2" charset="0"/>
              </a:rPr>
              <a:t>2ªSesión</a:t>
            </a:r>
            <a:endParaRPr lang="es-ES" b="1" dirty="0">
              <a:latin typeface="Escolar1" pitchFamily="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ln>
            <a:solidFill>
              <a:schemeClr val="accent6">
                <a:lumMod val="75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/>
          <a:lstStyle/>
          <a:p>
            <a:pPr algn="just">
              <a:buBlip>
                <a:blip r:embed="rId3"/>
              </a:buBlip>
            </a:pPr>
            <a:r>
              <a:rPr lang="es-ES" dirty="0" smtClean="0">
                <a:latin typeface="Escolar1" pitchFamily="2" charset="0"/>
              </a:rPr>
              <a:t>Recordamos la sesión del otro día volviendo a ver la portada del cuento y recordando lo que ellos pensaban </a:t>
            </a:r>
          </a:p>
          <a:p>
            <a:pPr algn="just">
              <a:buBlip>
                <a:blip r:embed="rId3"/>
              </a:buBlip>
            </a:pPr>
            <a:r>
              <a:rPr lang="es-ES" dirty="0" smtClean="0">
                <a:latin typeface="Escolar1" pitchFamily="2" charset="0"/>
              </a:rPr>
              <a:t>Volvimos a colocar los folios de colores y las ceras. Empezamos a investigar de nuevo qué pasa con el color blanco…</a:t>
            </a:r>
          </a:p>
          <a:p>
            <a:pPr algn="just">
              <a:buNone/>
            </a:pPr>
            <a:endParaRPr lang="es-ES" dirty="0">
              <a:latin typeface="Escolar1" pitchFamily="2" charset="0"/>
            </a:endParaRPr>
          </a:p>
        </p:txBody>
      </p:sp>
      <p:sp>
        <p:nvSpPr>
          <p:cNvPr id="4" name="3 Llamada de nube"/>
          <p:cNvSpPr/>
          <p:nvPr/>
        </p:nvSpPr>
        <p:spPr>
          <a:xfrm>
            <a:off x="3563888" y="2564904"/>
            <a:ext cx="1440160" cy="576064"/>
          </a:xfrm>
          <a:prstGeom prst="cloudCallout">
            <a:avLst>
              <a:gd name="adj1" fmla="val -43300"/>
              <a:gd name="adj2" fmla="val 8936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4 Imagen" descr="IMG_20180305_2045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8" y="4725144"/>
            <a:ext cx="1584176" cy="11881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5 Imagen" descr="IMG_20180305_20461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67744" y="4725144"/>
            <a:ext cx="1728192" cy="1296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6 Imagen" descr="IMG_20180305_12500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23928" y="4797152"/>
            <a:ext cx="1656184" cy="12421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7 Imagen" descr="IMG_20180305_124737_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580112" y="4797152"/>
            <a:ext cx="1656184" cy="12421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8 Imagen" descr="IMG_20180305_124611.jpg"/>
          <p:cNvPicPr>
            <a:picLocks noChangeAspect="1"/>
          </p:cNvPicPr>
          <p:nvPr/>
        </p:nvPicPr>
        <p:blipFill>
          <a:blip r:embed="rId8" cstate="print"/>
          <a:srcRect r="17919"/>
          <a:stretch>
            <a:fillRect/>
          </a:stretch>
        </p:blipFill>
        <p:spPr>
          <a:xfrm>
            <a:off x="7236296" y="4797152"/>
            <a:ext cx="1374950" cy="1256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r>
              <a:rPr lang="es-ES" b="1" dirty="0" smtClean="0">
                <a:latin typeface="Escolar1" pitchFamily="2" charset="0"/>
              </a:rPr>
              <a:t>2ªSesión</a:t>
            </a:r>
            <a:endParaRPr lang="es-ES" b="1" dirty="0">
              <a:latin typeface="Escolar1" pitchFamily="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ln>
            <a:solidFill>
              <a:schemeClr val="accent6">
                <a:lumMod val="75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 fontScale="85000" lnSpcReduction="20000"/>
          </a:bodyPr>
          <a:lstStyle/>
          <a:p>
            <a:pPr algn="just">
              <a:buBlip>
                <a:blip r:embed="rId3"/>
              </a:buBlip>
            </a:pPr>
            <a:r>
              <a:rPr lang="es-ES" b="1" dirty="0" smtClean="0">
                <a:latin typeface="Escolar1" pitchFamily="2" charset="0"/>
              </a:rPr>
              <a:t>Maestra: </a:t>
            </a:r>
            <a:r>
              <a:rPr lang="es-ES" dirty="0" smtClean="0">
                <a:latin typeface="Escolar1" pitchFamily="2" charset="0"/>
              </a:rPr>
              <a:t>¿El blanco pinta?</a:t>
            </a:r>
          </a:p>
          <a:p>
            <a:pPr algn="just">
              <a:buBlip>
                <a:blip r:embed="rId3"/>
              </a:buBlip>
            </a:pPr>
            <a:r>
              <a:rPr lang="es-ES" b="1" dirty="0" smtClean="0">
                <a:latin typeface="Escolar1" pitchFamily="2" charset="0"/>
              </a:rPr>
              <a:t>Todos: </a:t>
            </a:r>
            <a:r>
              <a:rPr lang="es-ES" dirty="0" smtClean="0">
                <a:latin typeface="Escolar1" pitchFamily="2" charset="0"/>
              </a:rPr>
              <a:t>¡</a:t>
            </a:r>
            <a:r>
              <a:rPr lang="es-ES" dirty="0" err="1" smtClean="0">
                <a:latin typeface="Escolar1" pitchFamily="2" charset="0"/>
              </a:rPr>
              <a:t>Noooo</a:t>
            </a:r>
            <a:r>
              <a:rPr lang="es-ES" dirty="0" smtClean="0">
                <a:latin typeface="Escolar1" pitchFamily="2" charset="0"/>
              </a:rPr>
              <a:t>! ¡</a:t>
            </a:r>
            <a:r>
              <a:rPr lang="es-ES" dirty="0" err="1" smtClean="0">
                <a:latin typeface="Escolar1" pitchFamily="2" charset="0"/>
              </a:rPr>
              <a:t>Siiii</a:t>
            </a:r>
            <a:r>
              <a:rPr lang="es-ES" dirty="0" smtClean="0">
                <a:latin typeface="Escolar1" pitchFamily="2" charset="0"/>
              </a:rPr>
              <a:t>!</a:t>
            </a:r>
          </a:p>
          <a:p>
            <a:pPr algn="just">
              <a:buBlip>
                <a:blip r:embed="rId3"/>
              </a:buBlip>
            </a:pPr>
            <a:r>
              <a:rPr lang="es-ES" b="1" dirty="0" err="1" smtClean="0">
                <a:latin typeface="Escolar1" pitchFamily="2" charset="0"/>
              </a:rPr>
              <a:t>Gael</a:t>
            </a:r>
            <a:r>
              <a:rPr lang="es-ES" b="1" dirty="0" smtClean="0">
                <a:latin typeface="Escolar1" pitchFamily="2" charset="0"/>
              </a:rPr>
              <a:t>: </a:t>
            </a:r>
            <a:r>
              <a:rPr lang="es-ES" dirty="0" smtClean="0">
                <a:latin typeface="Escolar1" pitchFamily="2" charset="0"/>
              </a:rPr>
              <a:t>El blanco en folios de otros colores sí que pinta, pero sobre uno blanco no pinta</a:t>
            </a:r>
          </a:p>
          <a:p>
            <a:pPr algn="just">
              <a:buBlip>
                <a:blip r:embed="rId3"/>
              </a:buBlip>
            </a:pPr>
            <a:r>
              <a:rPr lang="es-ES" b="1" dirty="0" smtClean="0">
                <a:latin typeface="Escolar1" pitchFamily="2" charset="0"/>
              </a:rPr>
              <a:t>Maestra</a:t>
            </a:r>
            <a:r>
              <a:rPr lang="es-ES" dirty="0" smtClean="0">
                <a:latin typeface="Escolar1" pitchFamily="2" charset="0"/>
              </a:rPr>
              <a:t> </a:t>
            </a:r>
            <a:r>
              <a:rPr lang="es-ES" dirty="0" smtClean="0">
                <a:latin typeface="Escolar1" pitchFamily="2" charset="0"/>
              </a:rPr>
              <a:t>¿Y por qué no pinta sobre blanco?</a:t>
            </a:r>
          </a:p>
          <a:p>
            <a:pPr algn="just">
              <a:buBlip>
                <a:blip r:embed="rId3"/>
              </a:buBlip>
            </a:pPr>
            <a:r>
              <a:rPr lang="es-ES" b="1" dirty="0" smtClean="0">
                <a:latin typeface="Escolar1" pitchFamily="2" charset="0"/>
              </a:rPr>
              <a:t>Marco: </a:t>
            </a:r>
            <a:r>
              <a:rPr lang="es-ES" dirty="0" smtClean="0">
                <a:latin typeface="Escolar1" pitchFamily="2" charset="0"/>
              </a:rPr>
              <a:t>Porque son iguales</a:t>
            </a:r>
          </a:p>
          <a:p>
            <a:pPr algn="just">
              <a:buBlip>
                <a:blip r:embed="rId3"/>
              </a:buBlip>
            </a:pPr>
            <a:r>
              <a:rPr lang="es-ES" b="1" dirty="0" err="1" smtClean="0">
                <a:latin typeface="Escolar1" pitchFamily="2" charset="0"/>
              </a:rPr>
              <a:t>Gael</a:t>
            </a:r>
            <a:r>
              <a:rPr lang="es-ES" b="1" dirty="0" smtClean="0">
                <a:latin typeface="Escolar1" pitchFamily="2" charset="0"/>
              </a:rPr>
              <a:t>: </a:t>
            </a:r>
            <a:r>
              <a:rPr lang="es-ES" dirty="0" smtClean="0">
                <a:latin typeface="Escolar1" pitchFamily="2" charset="0"/>
              </a:rPr>
              <a:t>Pero en otros colores sí pinta…</a:t>
            </a:r>
          </a:p>
          <a:p>
            <a:pPr algn="just">
              <a:buBlip>
                <a:blip r:embed="rId3"/>
              </a:buBlip>
            </a:pPr>
            <a:r>
              <a:rPr lang="es-ES" b="1" dirty="0" smtClean="0">
                <a:latin typeface="Escolar1" pitchFamily="2" charset="0"/>
              </a:rPr>
              <a:t>Maestra</a:t>
            </a:r>
            <a:r>
              <a:rPr lang="es-ES" b="1" dirty="0" smtClean="0">
                <a:latin typeface="Escolar1" pitchFamily="2" charset="0"/>
              </a:rPr>
              <a:t>: </a:t>
            </a:r>
            <a:r>
              <a:rPr lang="es-ES" dirty="0" smtClean="0">
                <a:latin typeface="Escolar1" pitchFamily="2" charset="0"/>
              </a:rPr>
              <a:t>¿Y el blanco sobre un folio rosa, pinta?</a:t>
            </a:r>
          </a:p>
          <a:p>
            <a:pPr algn="just">
              <a:buBlip>
                <a:blip r:embed="rId3"/>
              </a:buBlip>
            </a:pPr>
            <a:r>
              <a:rPr lang="es-ES" b="1" dirty="0" smtClean="0">
                <a:latin typeface="Escolar1" pitchFamily="2" charset="0"/>
              </a:rPr>
              <a:t>Tomé: </a:t>
            </a:r>
            <a:r>
              <a:rPr lang="es-ES" dirty="0" smtClean="0">
                <a:latin typeface="Escolar1" pitchFamily="2" charset="0"/>
              </a:rPr>
              <a:t>No pinta</a:t>
            </a:r>
          </a:p>
          <a:p>
            <a:pPr algn="just">
              <a:buBlip>
                <a:blip r:embed="rId3"/>
              </a:buBlip>
            </a:pPr>
            <a:r>
              <a:rPr lang="es-ES" b="1" dirty="0" smtClean="0">
                <a:latin typeface="Escolar1" pitchFamily="2" charset="0"/>
              </a:rPr>
              <a:t>Maestra</a:t>
            </a:r>
            <a:r>
              <a:rPr lang="es-ES" b="1" dirty="0" smtClean="0">
                <a:latin typeface="Escolar1" pitchFamily="2" charset="0"/>
              </a:rPr>
              <a:t>: </a:t>
            </a:r>
            <a:r>
              <a:rPr lang="es-ES" dirty="0" smtClean="0">
                <a:latin typeface="Escolar1" pitchFamily="2" charset="0"/>
              </a:rPr>
              <a:t>¿Por qué?</a:t>
            </a:r>
          </a:p>
          <a:p>
            <a:pPr algn="just">
              <a:buBlip>
                <a:blip r:embed="rId3"/>
              </a:buBlip>
            </a:pPr>
            <a:r>
              <a:rPr lang="es-ES" b="1" dirty="0" smtClean="0">
                <a:latin typeface="Escolar1" pitchFamily="2" charset="0"/>
              </a:rPr>
              <a:t>Tomé: </a:t>
            </a:r>
            <a:r>
              <a:rPr lang="es-ES" dirty="0" smtClean="0">
                <a:latin typeface="Escolar1" pitchFamily="2" charset="0"/>
              </a:rPr>
              <a:t>¿….?</a:t>
            </a:r>
          </a:p>
          <a:p>
            <a:pPr>
              <a:buBlip>
                <a:blip r:embed="rId3"/>
              </a:buBlip>
            </a:pP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r>
              <a:rPr lang="es-ES" b="1" dirty="0" smtClean="0">
                <a:latin typeface="Escolar1" pitchFamily="2" charset="0"/>
              </a:rPr>
              <a:t>2ªSesión</a:t>
            </a:r>
            <a:endParaRPr lang="es-ES" b="1" dirty="0">
              <a:latin typeface="Escolar1" pitchFamily="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ln>
            <a:solidFill>
              <a:schemeClr val="accent6">
                <a:lumMod val="75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/>
          <a:lstStyle/>
          <a:p>
            <a:pPr algn="just">
              <a:buBlip>
                <a:blip r:embed="rId3"/>
              </a:buBlip>
            </a:pPr>
            <a:r>
              <a:rPr lang="es-ES" dirty="0" smtClean="0">
                <a:latin typeface="Escolar1" pitchFamily="2" charset="0"/>
              </a:rPr>
              <a:t>Poco a poco fuimos probando todos los colores en </a:t>
            </a:r>
            <a:r>
              <a:rPr lang="es-ES" dirty="0" smtClean="0">
                <a:latin typeface="Escolar1" pitchFamily="2" charset="0"/>
              </a:rPr>
              <a:t>los </a:t>
            </a:r>
            <a:r>
              <a:rPr lang="es-ES" dirty="0" smtClean="0">
                <a:latin typeface="Escolar1" pitchFamily="2" charset="0"/>
              </a:rPr>
              <a:t>folios, y fueron viendo que el blanco pinta encima de otros </a:t>
            </a:r>
            <a:r>
              <a:rPr lang="es-ES" dirty="0" smtClean="0">
                <a:latin typeface="Escolar1" pitchFamily="2" charset="0"/>
              </a:rPr>
              <a:t>colores…pero también…que </a:t>
            </a:r>
            <a:r>
              <a:rPr lang="es-ES" dirty="0" smtClean="0">
                <a:latin typeface="Escolar1" pitchFamily="2" charset="0"/>
              </a:rPr>
              <a:t>otros colores no pintan encima del </a:t>
            </a:r>
            <a:r>
              <a:rPr lang="es-ES" dirty="0" smtClean="0">
                <a:latin typeface="Escolar1" pitchFamily="2" charset="0"/>
              </a:rPr>
              <a:t>suyo</a:t>
            </a:r>
            <a:endParaRPr lang="es-ES" dirty="0" smtClean="0">
              <a:latin typeface="Escolar1" pitchFamily="2" charset="0"/>
            </a:endParaRPr>
          </a:p>
          <a:p>
            <a:pPr algn="just">
              <a:buBlip>
                <a:blip r:embed="rId3"/>
              </a:buBlip>
            </a:pPr>
            <a:r>
              <a:rPr lang="es-ES" dirty="0" smtClean="0">
                <a:latin typeface="Escolar1" pitchFamily="2" charset="0"/>
              </a:rPr>
              <a:t>Llegó el momento de…¡Por fin!...leer el cuento</a:t>
            </a:r>
          </a:p>
          <a:p>
            <a:pPr algn="just">
              <a:buNone/>
            </a:pPr>
            <a:r>
              <a:rPr lang="es-ES" dirty="0" smtClean="0">
                <a:latin typeface="Escolar1" pitchFamily="2" charset="0"/>
              </a:rPr>
              <a:t> </a:t>
            </a:r>
          </a:p>
          <a:p>
            <a:pPr>
              <a:buNone/>
            </a:pPr>
            <a:endParaRPr lang="es-ES" dirty="0"/>
          </a:p>
        </p:txBody>
      </p:sp>
      <p:sp>
        <p:nvSpPr>
          <p:cNvPr id="4" name="3 Botón de acción: Sonido">
            <a:hlinkClick r:id="" action="ppaction://noaction" highlightClick="1">
              <a:snd r:embed="rId4" name="applause.wav"/>
            </a:hlinkClick>
          </p:cNvPr>
          <p:cNvSpPr/>
          <p:nvPr/>
        </p:nvSpPr>
        <p:spPr>
          <a:xfrm>
            <a:off x="6444208" y="3140968"/>
            <a:ext cx="720080" cy="576064"/>
          </a:xfrm>
          <a:prstGeom prst="actionButtonSound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Botón de acción: Ayuda">
            <a:hlinkClick r:id="" action="ppaction://noaction" highlightClick="1"/>
          </p:cNvPr>
          <p:cNvSpPr/>
          <p:nvPr/>
        </p:nvSpPr>
        <p:spPr>
          <a:xfrm>
            <a:off x="7380312" y="3140968"/>
            <a:ext cx="720080" cy="576064"/>
          </a:xfrm>
          <a:prstGeom prst="actionButtonHelp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5 Imagen" descr="IMG_20180305_135152.jpg"/>
          <p:cNvPicPr>
            <a:picLocks noChangeAspect="1"/>
          </p:cNvPicPr>
          <p:nvPr/>
        </p:nvPicPr>
        <p:blipFill>
          <a:blip r:embed="rId5" cstate="print"/>
          <a:srcRect t="13871"/>
          <a:stretch>
            <a:fillRect/>
          </a:stretch>
        </p:blipFill>
        <p:spPr>
          <a:xfrm>
            <a:off x="3275856" y="4221088"/>
            <a:ext cx="2100557" cy="17884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r>
              <a:rPr lang="es-ES" b="1" dirty="0" smtClean="0">
                <a:latin typeface="Escolar1" pitchFamily="2" charset="0"/>
              </a:rPr>
              <a:t>2ªSesión</a:t>
            </a:r>
            <a:endParaRPr lang="es-ES" b="1" dirty="0">
              <a:latin typeface="Escolar1" pitchFamily="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ln>
            <a:solidFill>
              <a:schemeClr val="accent6">
                <a:lumMod val="75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 fontScale="92500" lnSpcReduction="20000"/>
          </a:bodyPr>
          <a:lstStyle/>
          <a:p>
            <a:pPr algn="just">
              <a:buBlip>
                <a:blip r:embed="rId3"/>
              </a:buBlip>
            </a:pPr>
            <a:r>
              <a:rPr lang="es-ES" dirty="0" smtClean="0">
                <a:latin typeface="Escolar1" pitchFamily="2" charset="0"/>
              </a:rPr>
              <a:t>En el cuento, la protagonista va relacionando los colores con sentimientos, emociones, recuerdos, objetos, animales…</a:t>
            </a:r>
          </a:p>
          <a:p>
            <a:pPr algn="just">
              <a:buBlip>
                <a:blip r:embed="rId3"/>
              </a:buBlip>
            </a:pPr>
            <a:r>
              <a:rPr lang="es-ES" dirty="0" smtClean="0">
                <a:latin typeface="Escolar1" pitchFamily="2" charset="0"/>
              </a:rPr>
              <a:t>Nosotros también lo intentamos:</a:t>
            </a:r>
          </a:p>
          <a:p>
            <a:pPr algn="just">
              <a:buBlip>
                <a:blip r:embed="rId4"/>
              </a:buBlip>
            </a:pPr>
            <a:r>
              <a:rPr lang="es-ES" b="1" dirty="0" smtClean="0">
                <a:latin typeface="Escolar1" pitchFamily="2" charset="0"/>
              </a:rPr>
              <a:t>Maestra: </a:t>
            </a:r>
            <a:r>
              <a:rPr lang="es-ES" dirty="0" smtClean="0">
                <a:latin typeface="Escolar1" pitchFamily="2" charset="0"/>
              </a:rPr>
              <a:t>¿Qué </a:t>
            </a:r>
            <a:r>
              <a:rPr lang="es-ES" dirty="0" smtClean="0">
                <a:latin typeface="Escolar1" pitchFamily="2" charset="0"/>
              </a:rPr>
              <a:t>os hace sentir el </a:t>
            </a:r>
            <a:r>
              <a:rPr lang="es-ES" dirty="0" smtClean="0">
                <a:latin typeface="Escolar1" pitchFamily="2" charset="0"/>
              </a:rPr>
              <a:t>color rojo?</a:t>
            </a:r>
          </a:p>
          <a:p>
            <a:pPr algn="just">
              <a:buBlip>
                <a:blip r:embed="rId4"/>
              </a:buBlip>
            </a:pPr>
            <a:r>
              <a:rPr lang="es-ES" b="1" dirty="0" err="1" smtClean="0">
                <a:latin typeface="Escolar1" pitchFamily="2" charset="0"/>
              </a:rPr>
              <a:t>Gael</a:t>
            </a:r>
            <a:r>
              <a:rPr lang="es-ES" b="1" dirty="0" smtClean="0">
                <a:latin typeface="Escolar1" pitchFamily="2" charset="0"/>
              </a:rPr>
              <a:t>: </a:t>
            </a:r>
            <a:r>
              <a:rPr lang="es-ES" dirty="0" smtClean="0">
                <a:latin typeface="Escolar1" pitchFamily="2" charset="0"/>
              </a:rPr>
              <a:t>Hadas</a:t>
            </a:r>
          </a:p>
          <a:p>
            <a:pPr algn="just">
              <a:buBlip>
                <a:blip r:embed="rId4"/>
              </a:buBlip>
            </a:pPr>
            <a:r>
              <a:rPr lang="es-ES" b="1" dirty="0" smtClean="0">
                <a:latin typeface="Escolar1" pitchFamily="2" charset="0"/>
              </a:rPr>
              <a:t>Marta: </a:t>
            </a:r>
            <a:r>
              <a:rPr lang="es-ES" dirty="0" smtClean="0">
                <a:latin typeface="Escolar1" pitchFamily="2" charset="0"/>
              </a:rPr>
              <a:t>Fuego</a:t>
            </a:r>
          </a:p>
          <a:p>
            <a:pPr algn="just">
              <a:buBlip>
                <a:blip r:embed="rId4"/>
              </a:buBlip>
            </a:pPr>
            <a:r>
              <a:rPr lang="es-ES" b="1" dirty="0" smtClean="0">
                <a:latin typeface="Escolar1" pitchFamily="2" charset="0"/>
              </a:rPr>
              <a:t>Marco: </a:t>
            </a:r>
            <a:r>
              <a:rPr lang="es-ES" dirty="0" smtClean="0">
                <a:latin typeface="Escolar1" pitchFamily="2" charset="0"/>
              </a:rPr>
              <a:t>Volcán</a:t>
            </a:r>
          </a:p>
          <a:p>
            <a:pPr algn="just">
              <a:buBlip>
                <a:blip r:embed="rId4"/>
              </a:buBlip>
            </a:pPr>
            <a:r>
              <a:rPr lang="es-ES" b="1" dirty="0" smtClean="0">
                <a:latin typeface="Escolar1" pitchFamily="2" charset="0"/>
              </a:rPr>
              <a:t>Lara: </a:t>
            </a:r>
            <a:r>
              <a:rPr lang="es-ES" dirty="0" smtClean="0">
                <a:latin typeface="Escolar1" pitchFamily="2" charset="0"/>
              </a:rPr>
              <a:t>Cuando tengo rojo siento sangre</a:t>
            </a:r>
          </a:p>
          <a:p>
            <a:pPr algn="just">
              <a:buBlip>
                <a:blip r:embed="rId4"/>
              </a:buBlip>
            </a:pPr>
            <a:r>
              <a:rPr lang="es-ES" dirty="0" smtClean="0">
                <a:latin typeface="Escolar1" pitchFamily="2" charset="0"/>
              </a:rPr>
              <a:t>………</a:t>
            </a:r>
          </a:p>
          <a:p>
            <a:pPr algn="just">
              <a:buBlip>
                <a:blip r:embed="rId4"/>
              </a:buBlip>
            </a:pPr>
            <a:endParaRPr lang="es-ES" dirty="0">
              <a:latin typeface="Escolar1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476</Words>
  <Application>Microsoft Office PowerPoint</Application>
  <PresentationFormat>Presentación en pantalla (4:3)</PresentationFormat>
  <Paragraphs>50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Tema de Office</vt:lpstr>
      <vt:lpstr>Práctica de filosofía para niñas y niños</vt:lpstr>
      <vt:lpstr>Contexto</vt:lpstr>
      <vt:lpstr>Recurso utilizado</vt:lpstr>
      <vt:lpstr>1ªSesión</vt:lpstr>
      <vt:lpstr>1ªSesión</vt:lpstr>
      <vt:lpstr>2ªSesión</vt:lpstr>
      <vt:lpstr>2ªSesión</vt:lpstr>
      <vt:lpstr>2ªSesión</vt:lpstr>
      <vt:lpstr>2ªSesión</vt:lpstr>
      <vt:lpstr>Conclusión</vt:lpstr>
    </vt:vector>
  </TitlesOfParts>
  <Company>RevolucionUnattended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Práctica de filosofía para nen@s</dc:title>
  <dc:creator>user</dc:creator>
  <cp:lastModifiedBy>user</cp:lastModifiedBy>
  <cp:revision>24</cp:revision>
  <dcterms:created xsi:type="dcterms:W3CDTF">2018-03-05T19:55:51Z</dcterms:created>
  <dcterms:modified xsi:type="dcterms:W3CDTF">2018-03-06T07:48:14Z</dcterms:modified>
</cp:coreProperties>
</file>