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26" r:id="rId47"/>
    <p:sldId id="327" r:id="rId48"/>
    <p:sldId id="328" r:id="rId49"/>
    <p:sldId id="329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5" r:id="rId73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128" y="4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10985A-9931-4D48-894D-235939EA0069}" type="datetimeFigureOut">
              <a:rPr lang="es-ES" smtClean="0"/>
              <a:pPr/>
              <a:t>08/02/2018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6D4F2C-2D7B-4B38-8776-59B24BFD91B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4061D-3554-477F-85E4-94035C235B4E}" type="slidenum">
              <a:rPr lang="es-ES" smtClean="0"/>
              <a:pPr/>
              <a:t>5</a:t>
            </a:fld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60B38-CC67-45E5-B314-0082070E0825}" type="datetimeFigureOut">
              <a:rPr lang="es-ES" smtClean="0"/>
              <a:pPr/>
              <a:t>08/02/2018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E65F7-4061-419B-A0D4-2E8513CB2D2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60B38-CC67-45E5-B314-0082070E0825}" type="datetimeFigureOut">
              <a:rPr lang="es-ES" smtClean="0"/>
              <a:pPr/>
              <a:t>08/02/2018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E65F7-4061-419B-A0D4-2E8513CB2D2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60B38-CC67-45E5-B314-0082070E0825}" type="datetimeFigureOut">
              <a:rPr lang="es-ES" smtClean="0"/>
              <a:pPr/>
              <a:t>08/02/2018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E65F7-4061-419B-A0D4-2E8513CB2D2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60B38-CC67-45E5-B314-0082070E0825}" type="datetimeFigureOut">
              <a:rPr lang="es-ES" smtClean="0"/>
              <a:pPr/>
              <a:t>08/02/2018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E65F7-4061-419B-A0D4-2E8513CB2D2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60B38-CC67-45E5-B314-0082070E0825}" type="datetimeFigureOut">
              <a:rPr lang="es-ES" smtClean="0"/>
              <a:pPr/>
              <a:t>08/02/2018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E65F7-4061-419B-A0D4-2E8513CB2D2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60B38-CC67-45E5-B314-0082070E0825}" type="datetimeFigureOut">
              <a:rPr lang="es-ES" smtClean="0"/>
              <a:pPr/>
              <a:t>08/02/2018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E65F7-4061-419B-A0D4-2E8513CB2D2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60B38-CC67-45E5-B314-0082070E0825}" type="datetimeFigureOut">
              <a:rPr lang="es-ES" smtClean="0"/>
              <a:pPr/>
              <a:t>08/02/2018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E65F7-4061-419B-A0D4-2E8513CB2D2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60B38-CC67-45E5-B314-0082070E0825}" type="datetimeFigureOut">
              <a:rPr lang="es-ES" smtClean="0"/>
              <a:pPr/>
              <a:t>08/02/2018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E65F7-4061-419B-A0D4-2E8513CB2D2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60B38-CC67-45E5-B314-0082070E0825}" type="datetimeFigureOut">
              <a:rPr lang="es-ES" smtClean="0"/>
              <a:pPr/>
              <a:t>08/02/2018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E65F7-4061-419B-A0D4-2E8513CB2D2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60B38-CC67-45E5-B314-0082070E0825}" type="datetimeFigureOut">
              <a:rPr lang="es-ES" smtClean="0"/>
              <a:pPr/>
              <a:t>08/02/2018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E65F7-4061-419B-A0D4-2E8513CB2D2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60B38-CC67-45E5-B314-0082070E0825}" type="datetimeFigureOut">
              <a:rPr lang="es-ES" smtClean="0"/>
              <a:pPr/>
              <a:t>08/02/2018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E65F7-4061-419B-A0D4-2E8513CB2D2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60B38-CC67-45E5-B314-0082070E0825}" type="datetimeFigureOut">
              <a:rPr lang="es-ES" smtClean="0"/>
              <a:pPr/>
              <a:t>08/02/2018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0E65F7-4061-419B-A0D4-2E8513CB2D2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gif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22.png"/><Relationship Id="rId7" Type="http://schemas.openxmlformats.org/officeDocument/2006/relationships/image" Target="../media/image126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gif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gi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3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jpeg"/><Relationship Id="rId5" Type="http://schemas.openxmlformats.org/officeDocument/2006/relationships/image" Target="../media/image168.png"/><Relationship Id="rId4" Type="http://schemas.openxmlformats.org/officeDocument/2006/relationships/image" Target="../media/image167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0.jpeg"/><Relationship Id="rId4" Type="http://schemas.openxmlformats.org/officeDocument/2006/relationships/image" Target="../media/image17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gif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 Marcador de contenido" descr="p010_4_01_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63888" y="332656"/>
            <a:ext cx="5153025" cy="4029075"/>
          </a:xfrm>
        </p:spPr>
      </p:pic>
      <p:sp>
        <p:nvSpPr>
          <p:cNvPr id="9" name="8 Rectángulo"/>
          <p:cNvSpPr/>
          <p:nvPr/>
        </p:nvSpPr>
        <p:spPr>
          <a:xfrm rot="16200000">
            <a:off x="-1805421" y="2533613"/>
            <a:ext cx="546926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IMPRESORA </a:t>
            </a:r>
            <a:r>
              <a:rPr lang="es-ES" sz="540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3D</a:t>
            </a:r>
            <a:endParaRPr lang="es-ES" sz="5400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6551712" y="6093296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bg2">
                    <a:lumMod val="50000"/>
                  </a:schemeClr>
                </a:solidFill>
              </a:rPr>
              <a:t>Marcos Febrero</a:t>
            </a:r>
            <a:endParaRPr lang="es-ES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3" name="12 Imagen" descr="cientific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4208" y="2852936"/>
            <a:ext cx="2447925" cy="3333750"/>
          </a:xfrm>
          <a:prstGeom prst="rect">
            <a:avLst/>
          </a:prstGeom>
        </p:spPr>
      </p:pic>
      <p:sp>
        <p:nvSpPr>
          <p:cNvPr id="14" name="13 Forma libre"/>
          <p:cNvSpPr/>
          <p:nvPr/>
        </p:nvSpPr>
        <p:spPr>
          <a:xfrm>
            <a:off x="1331640" y="332656"/>
            <a:ext cx="144016" cy="51117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800" b="0" i="0" u="none" strike="noStrike" kern="1200" cap="none" dirty="0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pic>
        <p:nvPicPr>
          <p:cNvPr id="16" name="15 Imagen" descr="Science-symbol-2.sv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7664" y="1628800"/>
            <a:ext cx="2952328" cy="2952328"/>
          </a:xfrm>
          <a:prstGeom prst="rect">
            <a:avLst/>
          </a:prstGeom>
        </p:spPr>
      </p:pic>
      <p:pic>
        <p:nvPicPr>
          <p:cNvPr id="11" name="10 Imagen" descr="126b113448c661f8279153aaea5da88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5805264"/>
            <a:ext cx="5544616" cy="7436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>
                <a:solidFill>
                  <a:schemeClr val="bg2">
                    <a:lumMod val="50000"/>
                  </a:schemeClr>
                </a:solidFill>
              </a:rPr>
              <a:t>OLO</a:t>
            </a:r>
            <a:endParaRPr lang="es-ES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7" name="6 Imagen" descr="olo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404664"/>
            <a:ext cx="3240360" cy="2160240"/>
          </a:xfrm>
          <a:prstGeom prst="rect">
            <a:avLst/>
          </a:prstGeom>
        </p:spPr>
      </p:pic>
      <p:pic>
        <p:nvPicPr>
          <p:cNvPr id="8" name="7 Imagen" descr="olo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7864" y="2708920"/>
            <a:ext cx="5580112" cy="3364632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6012160" y="1628800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SLA</a:t>
            </a:r>
            <a:endParaRPr lang="es-ES" dirty="0"/>
          </a:p>
        </p:txBody>
      </p:sp>
      <p:sp>
        <p:nvSpPr>
          <p:cNvPr id="6" name="5 Flecha derecha"/>
          <p:cNvSpPr/>
          <p:nvPr/>
        </p:nvSpPr>
        <p:spPr>
          <a:xfrm rot="2350734">
            <a:off x="5116158" y="1211383"/>
            <a:ext cx="1008616" cy="1417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3 Marcador de contenido" descr="olo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3068960"/>
            <a:ext cx="3240359" cy="1972524"/>
          </a:xfrm>
        </p:spPr>
      </p:pic>
      <p:cxnSp>
        <p:nvCxnSpPr>
          <p:cNvPr id="11" name="10 Conector recto de flecha"/>
          <p:cNvCxnSpPr/>
          <p:nvPr/>
        </p:nvCxnSpPr>
        <p:spPr>
          <a:xfrm>
            <a:off x="6732240" y="1772816"/>
            <a:ext cx="288032" cy="0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1 Rectángulo"/>
          <p:cNvSpPr/>
          <p:nvPr/>
        </p:nvSpPr>
        <p:spPr>
          <a:xfrm>
            <a:off x="7128705" y="1628800"/>
            <a:ext cx="2015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 smtClean="0"/>
              <a:t>Estereolitografía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pPr algn="ctr"/>
            <a:r>
              <a:rPr lang="es-ES" dirty="0" smtClean="0">
                <a:solidFill>
                  <a:schemeClr val="accent1"/>
                </a:solidFill>
              </a:rPr>
              <a:t>IMPRESORA 3D DE CERÁMICA</a:t>
            </a:r>
            <a:endParaRPr lang="es-ES" dirty="0">
              <a:solidFill>
                <a:schemeClr val="accent1"/>
              </a:solidFill>
            </a:endParaRPr>
          </a:p>
        </p:txBody>
      </p:sp>
      <p:pic>
        <p:nvPicPr>
          <p:cNvPr id="5" name="4 Marcador de contenido" descr="214-kleiprinter-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980728"/>
            <a:ext cx="4427984" cy="2471101"/>
          </a:xfrm>
        </p:spPr>
      </p:pic>
      <p:pic>
        <p:nvPicPr>
          <p:cNvPr id="6" name="5 Imagen" descr="vormvrij-3d-ceramic-3d-printer-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3848" y="3573016"/>
            <a:ext cx="5715000" cy="2974851"/>
          </a:xfrm>
          <a:prstGeom prst="rect">
            <a:avLst/>
          </a:prstGeom>
        </p:spPr>
      </p:pic>
      <p:pic>
        <p:nvPicPr>
          <p:cNvPr id="7" name="6 Imagen" descr="vormvrij-3d-ceramic-3d-printer-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1556792"/>
            <a:ext cx="3378040" cy="18691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Marcador de contenido" descr="solar-siter-objec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711371" cy="1806451"/>
          </a:xfrm>
          <a:prstGeom prst="rect">
            <a:avLst/>
          </a:prstGeo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2004864" y="404664"/>
            <a:ext cx="7139136" cy="1143000"/>
          </a:xfrm>
        </p:spPr>
        <p:txBody>
          <a:bodyPr/>
          <a:lstStyle/>
          <a:p>
            <a:pPr algn="ctr"/>
            <a:r>
              <a:rPr lang="es-ES" dirty="0" smtClean="0">
                <a:solidFill>
                  <a:schemeClr val="accent1"/>
                </a:solidFill>
              </a:rPr>
              <a:t>IMPRESORA SOLAR</a:t>
            </a:r>
            <a:endParaRPr lang="es-ES" dirty="0">
              <a:solidFill>
                <a:schemeClr val="accent1"/>
              </a:solidFill>
            </a:endParaRPr>
          </a:p>
        </p:txBody>
      </p:sp>
      <p:pic>
        <p:nvPicPr>
          <p:cNvPr id="6" name="5 Marcador de contenido" descr="descarga (2)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398372" y="1556792"/>
            <a:ext cx="6114846" cy="4809700"/>
          </a:xfrm>
        </p:spPr>
      </p:pic>
      <p:pic>
        <p:nvPicPr>
          <p:cNvPr id="4" name="3 Imagen" descr="rb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3501008"/>
            <a:ext cx="1728192" cy="2083505"/>
          </a:xfrm>
          <a:prstGeom prst="rect">
            <a:avLst/>
          </a:prstGeom>
        </p:spPr>
      </p:pic>
      <p:pic>
        <p:nvPicPr>
          <p:cNvPr id="7" name="6 Imagen" descr="images (1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5589240"/>
            <a:ext cx="2339752" cy="1268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2267744" y="1412776"/>
            <a:ext cx="4824536" cy="792088"/>
          </a:xfrm>
        </p:spPr>
        <p:txBody>
          <a:bodyPr/>
          <a:lstStyle/>
          <a:p>
            <a:r>
              <a:rPr lang="es-ES" sz="2800" b="1" u="sng" dirty="0" smtClean="0">
                <a:solidFill>
                  <a:srgbClr val="000000"/>
                </a:solidFill>
                <a:latin typeface="Calibri" pitchFamily="34"/>
                <a:cs typeface="Times New Roman" pitchFamily="18"/>
              </a:rPr>
              <a:t>Impresoras 3D aditivas</a:t>
            </a:r>
            <a:endParaRPr lang="es-ES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alphaModFix/>
            <a:lum/>
          </a:blip>
          <a:srcRect/>
          <a:stretch>
            <a:fillRect/>
          </a:stretch>
        </p:blipFill>
        <p:spPr>
          <a:xfrm>
            <a:off x="1187624" y="1268760"/>
            <a:ext cx="1046159" cy="1046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2123728" y="2420888"/>
            <a:ext cx="6768752" cy="381642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7 CuadroTexto"/>
          <p:cNvSpPr txBox="1"/>
          <p:nvPr/>
        </p:nvSpPr>
        <p:spPr>
          <a:xfrm>
            <a:off x="2915816" y="980728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Fused</a:t>
            </a:r>
            <a:r>
              <a:rPr lang="es-ES" dirty="0" smtClean="0"/>
              <a:t> </a:t>
            </a:r>
            <a:r>
              <a:rPr lang="es-ES" dirty="0" err="1" smtClean="0"/>
              <a:t>Deposition</a:t>
            </a:r>
            <a:r>
              <a:rPr lang="es-ES" dirty="0" smtClean="0"/>
              <a:t> </a:t>
            </a:r>
            <a:r>
              <a:rPr lang="es-ES" dirty="0" err="1" smtClean="0"/>
              <a:t>Modeling</a:t>
            </a:r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9" name="8 Rectángulo"/>
          <p:cNvSpPr/>
          <p:nvPr/>
        </p:nvSpPr>
        <p:spPr>
          <a:xfrm>
            <a:off x="2915816" y="188640"/>
            <a:ext cx="201622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FDM</a:t>
            </a:r>
            <a:endParaRPr lang="es-ES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just" hangingPunct="0">
              <a:spcBef>
                <a:spcPts val="0"/>
              </a:spcBef>
              <a:buNone/>
            </a:pPr>
            <a:r>
              <a:rPr lang="es-ES" sz="2800" dirty="0" smtClean="0">
                <a:latin typeface="Liberation Sans" pitchFamily="18"/>
                <a:ea typeface="Microsoft YaHei" pitchFamily="2"/>
                <a:cs typeface="Mangal" pitchFamily="2"/>
              </a:rPr>
              <a:t>1º    </a:t>
            </a:r>
            <a:r>
              <a:rPr lang="gl-ES" sz="2800" b="1" dirty="0" smtClean="0">
                <a:latin typeface="Liberation Sans" pitchFamily="18"/>
                <a:ea typeface="Microsoft YaHei" pitchFamily="2"/>
                <a:cs typeface="Mangal" pitchFamily="2"/>
              </a:rPr>
              <a:t>A tecnoloxía é limpa</a:t>
            </a:r>
            <a:r>
              <a:rPr lang="gl-ES" sz="2800" dirty="0" smtClean="0">
                <a:latin typeface="Liberation Sans" pitchFamily="18"/>
                <a:ea typeface="Microsoft YaHei" pitchFamily="2"/>
                <a:cs typeface="Mangal" pitchFamily="2"/>
              </a:rPr>
              <a:t>, e adecuada para as aulas,</a:t>
            </a:r>
            <a:r>
              <a:rPr lang="gl-ES" sz="2800" b="1" dirty="0" smtClean="0">
                <a:latin typeface="Liberation Sans" pitchFamily="18"/>
                <a:ea typeface="Microsoft YaHei" pitchFamily="2"/>
                <a:cs typeface="Mangal" pitchFamily="2"/>
              </a:rPr>
              <a:t> fácil de usar </a:t>
            </a:r>
            <a:endParaRPr lang="gl-ES" sz="2800" dirty="0" smtClean="0">
              <a:latin typeface="Liberation Sans" pitchFamily="18"/>
              <a:ea typeface="Microsoft YaHei" pitchFamily="2"/>
              <a:cs typeface="Mangal" pitchFamily="2"/>
            </a:endParaRPr>
          </a:p>
          <a:p>
            <a:pPr marL="0" lvl="0" indent="0" algn="just" hangingPunct="0">
              <a:spcBef>
                <a:spcPts val="0"/>
              </a:spcBef>
              <a:buNone/>
            </a:pPr>
            <a:r>
              <a:rPr lang="gl-ES" sz="2800" dirty="0" smtClean="0">
                <a:latin typeface="Liberation Sans" pitchFamily="18"/>
                <a:ea typeface="Microsoft YaHei" pitchFamily="2"/>
                <a:cs typeface="Mangal" pitchFamily="2"/>
              </a:rPr>
              <a:t>       Os termoplásticos de produción son estables mecánica e medio </a:t>
            </a:r>
            <a:r>
              <a:rPr lang="gl-ES" sz="2800" dirty="0" err="1" smtClean="0">
                <a:latin typeface="Liberation Sans" pitchFamily="18"/>
                <a:ea typeface="Microsoft YaHei" pitchFamily="2"/>
                <a:cs typeface="Mangal" pitchFamily="2"/>
              </a:rPr>
              <a:t>ambientalmente</a:t>
            </a:r>
            <a:r>
              <a:rPr lang="gl-ES" sz="2800" dirty="0" smtClean="0">
                <a:latin typeface="Liberation Sans" pitchFamily="18"/>
                <a:ea typeface="Microsoft YaHei" pitchFamily="2"/>
                <a:cs typeface="Mangal" pitchFamily="2"/>
              </a:rPr>
              <a:t>.</a:t>
            </a:r>
          </a:p>
          <a:p>
            <a:pPr marL="0" lvl="0" indent="0" hangingPunct="0">
              <a:spcBef>
                <a:spcPts val="0"/>
              </a:spcBef>
              <a:buNone/>
            </a:pPr>
            <a:endParaRPr lang="gl-ES" sz="2800" dirty="0" smtClean="0">
              <a:latin typeface="Liberation Sans" pitchFamily="18"/>
              <a:ea typeface="Microsoft YaHei" pitchFamily="2"/>
              <a:cs typeface="Mangal" pitchFamily="2"/>
            </a:endParaRPr>
          </a:p>
          <a:p>
            <a:pPr marL="0" lvl="0" indent="0" algn="just" hangingPunct="0">
              <a:spcBef>
                <a:spcPts val="0"/>
              </a:spcBef>
              <a:buNone/>
            </a:pPr>
            <a:r>
              <a:rPr lang="gl-ES" sz="2800" dirty="0" smtClean="0">
                <a:latin typeface="Liberation Sans" pitchFamily="18"/>
                <a:ea typeface="Microsoft YaHei" pitchFamily="2"/>
                <a:cs typeface="Mangal" pitchFamily="2"/>
              </a:rPr>
              <a:t>2º    As </a:t>
            </a:r>
            <a:r>
              <a:rPr lang="gl-ES" sz="2800" b="1" dirty="0" smtClean="0">
                <a:latin typeface="Liberation Sans" pitchFamily="18"/>
                <a:ea typeface="Microsoft YaHei" pitchFamily="2"/>
                <a:cs typeface="Mangal" pitchFamily="2"/>
              </a:rPr>
              <a:t>xeometrías e as cavidades complexas </a:t>
            </a:r>
            <a:r>
              <a:rPr lang="gl-ES" sz="2800" dirty="0" smtClean="0">
                <a:latin typeface="Liberation Sans" pitchFamily="18"/>
                <a:ea typeface="Microsoft YaHei" pitchFamily="2"/>
                <a:cs typeface="Mangal" pitchFamily="2"/>
              </a:rPr>
              <a:t>que poderían ser problemáticas ó usar outros sistemas  convértense en </a:t>
            </a:r>
            <a:r>
              <a:rPr lang="gl-ES" sz="2800" b="1" dirty="0" smtClean="0">
                <a:latin typeface="Liberation Sans" pitchFamily="18"/>
                <a:ea typeface="Microsoft YaHei" pitchFamily="2"/>
                <a:cs typeface="Mangal" pitchFamily="2"/>
              </a:rPr>
              <a:t>tarefa fácil </a:t>
            </a:r>
            <a:r>
              <a:rPr lang="gl-ES" sz="2800" dirty="0" smtClean="0">
                <a:latin typeface="Liberation Sans" pitchFamily="18"/>
                <a:ea typeface="Microsoft YaHei" pitchFamily="2"/>
                <a:cs typeface="Mangal" pitchFamily="2"/>
              </a:rPr>
              <a:t>grazas a tecnoloxía FDM.</a:t>
            </a:r>
          </a:p>
          <a:p>
            <a:endParaRPr lang="es-ES" dirty="0"/>
          </a:p>
        </p:txBody>
      </p:sp>
      <p:pic>
        <p:nvPicPr>
          <p:cNvPr id="4" name="3 Imagen" descr="1415073012_8301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1961" y="5275908"/>
            <a:ext cx="2376264" cy="1582092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395536" y="404664"/>
            <a:ext cx="82697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gl-E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Vantaxes da tecnoloxía FDM</a:t>
            </a:r>
            <a:endParaRPr lang="es-E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alphaModFix/>
            <a:lum/>
          </a:blip>
          <a:srcRect/>
          <a:stretch>
            <a:fillRect/>
          </a:stretch>
        </p:blipFill>
        <p:spPr>
          <a:xfrm>
            <a:off x="611560" y="1340768"/>
            <a:ext cx="5003426" cy="432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5076056" y="2348880"/>
            <a:ext cx="3816424" cy="38350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4 Rectángulo"/>
          <p:cNvSpPr/>
          <p:nvPr/>
        </p:nvSpPr>
        <p:spPr>
          <a:xfrm>
            <a:off x="1907704" y="260648"/>
            <a:ext cx="48445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Como funciona?</a:t>
            </a:r>
            <a:endParaRPr lang="es-E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3" name="2 Imagen" descr="Impresion-3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8640"/>
            <a:ext cx="9144000" cy="3411706"/>
          </a:xfrm>
          <a:prstGeom prst="rect">
            <a:avLst/>
          </a:prstGeom>
        </p:spPr>
      </p:pic>
      <p:pic>
        <p:nvPicPr>
          <p:cNvPr id="4" name="3 Imagen" descr="svx_large-625x42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1920" y="3546439"/>
            <a:ext cx="4824535" cy="33115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pl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24744"/>
            <a:ext cx="2376264" cy="2376264"/>
          </a:xfrm>
          <a:prstGeom prst="rect">
            <a:avLst/>
          </a:prstGeom>
        </p:spPr>
      </p:pic>
      <p:graphicFrame>
        <p:nvGraphicFramePr>
          <p:cNvPr id="6" name="5 Tabla"/>
          <p:cNvGraphicFramePr>
            <a:graphicFrameLocks noGrp="1"/>
          </p:cNvGraphicFramePr>
          <p:nvPr/>
        </p:nvGraphicFramePr>
        <p:xfrm>
          <a:off x="2555776" y="1268760"/>
          <a:ext cx="6588224" cy="54267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4112"/>
                <a:gridCol w="3294112"/>
              </a:tblGrid>
              <a:tr h="535387">
                <a:tc>
                  <a:txBody>
                    <a:bodyPr/>
                    <a:lstStyle/>
                    <a:p>
                      <a:pPr algn="ctr"/>
                      <a:r>
                        <a:rPr lang="es-ES" sz="2400" i="1" dirty="0" smtClean="0"/>
                        <a:t>PLA</a:t>
                      </a:r>
                      <a:endParaRPr lang="es-ES" sz="2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1" i="1" dirty="0" smtClean="0"/>
                        <a:t>ABS</a:t>
                      </a:r>
                      <a:endParaRPr lang="es-ES" sz="2400" b="1" i="1" dirty="0"/>
                    </a:p>
                  </a:txBody>
                  <a:tcPr/>
                </a:tc>
              </a:tr>
              <a:tr h="641942">
                <a:tc>
                  <a:txBody>
                    <a:bodyPr/>
                    <a:lstStyle/>
                    <a:p>
                      <a:r>
                        <a:rPr lang="es-ES" dirty="0" smtClean="0"/>
                        <a:t>ORIXE ORGÁNICO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ORIXE PETRÓLEO</a:t>
                      </a:r>
                      <a:endParaRPr lang="es-ES" dirty="0"/>
                    </a:p>
                  </a:txBody>
                  <a:tcPr/>
                </a:tc>
              </a:tr>
              <a:tr h="1108011">
                <a:tc>
                  <a:txBody>
                    <a:bodyPr/>
                    <a:lstStyle/>
                    <a:p>
                      <a:r>
                        <a:rPr lang="es-ES" dirty="0" smtClean="0"/>
                        <a:t>TEMPERATURA</a:t>
                      </a:r>
                      <a:r>
                        <a:rPr lang="es-ES" baseline="0" dirty="0" smtClean="0"/>
                        <a:t> DE IMPRESIÓN 185º-220º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IMPRIME</a:t>
                      </a:r>
                      <a:r>
                        <a:rPr lang="es-ES" baseline="0" dirty="0" smtClean="0"/>
                        <a:t> ENTRE </a:t>
                      </a:r>
                    </a:p>
                    <a:p>
                      <a:r>
                        <a:rPr lang="es-ES" baseline="0" dirty="0" smtClean="0"/>
                        <a:t>230º-285º</a:t>
                      </a:r>
                      <a:endParaRPr lang="es-ES" dirty="0"/>
                    </a:p>
                  </a:txBody>
                  <a:tcPr/>
                </a:tc>
              </a:tr>
              <a:tr h="641942">
                <a:tc>
                  <a:txBody>
                    <a:bodyPr/>
                    <a:lstStyle/>
                    <a:p>
                      <a:r>
                        <a:rPr lang="es-ES" dirty="0" smtClean="0"/>
                        <a:t>VAPORES</a:t>
                      </a:r>
                      <a:r>
                        <a:rPr lang="es-ES" baseline="0" dirty="0" smtClean="0"/>
                        <a:t> NON DAÑINOS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VAPORES DAÑINOS</a:t>
                      </a:r>
                      <a:endParaRPr lang="es-ES" dirty="0"/>
                    </a:p>
                  </a:txBody>
                  <a:tcPr/>
                </a:tc>
              </a:tr>
              <a:tr h="1108011">
                <a:tc>
                  <a:txBody>
                    <a:bodyPr/>
                    <a:lstStyle/>
                    <a:p>
                      <a:r>
                        <a:rPr lang="es-ES" dirty="0" smtClean="0"/>
                        <a:t>NON PRECISA CAMA QUENTE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PRECISA CAMA QUENTE</a:t>
                      </a:r>
                      <a:r>
                        <a:rPr lang="es-ES" baseline="0" dirty="0" smtClean="0"/>
                        <a:t> </a:t>
                      </a:r>
                    </a:p>
                    <a:p>
                      <a:r>
                        <a:rPr lang="es-ES" baseline="0" dirty="0" smtClean="0"/>
                        <a:t>110º</a:t>
                      </a:r>
                      <a:endParaRPr lang="es-ES" dirty="0"/>
                    </a:p>
                  </a:txBody>
                  <a:tcPr/>
                </a:tc>
              </a:tr>
              <a:tr h="641942">
                <a:tc>
                  <a:txBody>
                    <a:bodyPr/>
                    <a:lstStyle/>
                    <a:p>
                      <a:r>
                        <a:rPr lang="es-ES" dirty="0" smtClean="0"/>
                        <a:t>RESÉCASE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ABSORBE </a:t>
                      </a:r>
                      <a:r>
                        <a:rPr lang="es-ES" baseline="0" dirty="0" smtClean="0"/>
                        <a:t> HUMIDADE</a:t>
                      </a:r>
                      <a:endParaRPr lang="es-ES" dirty="0"/>
                    </a:p>
                  </a:txBody>
                  <a:tcPr/>
                </a:tc>
              </a:tr>
              <a:tr h="749542">
                <a:tc>
                  <a:txBody>
                    <a:bodyPr/>
                    <a:lstStyle/>
                    <a:p>
                      <a:r>
                        <a:rPr lang="es-ES" dirty="0" smtClean="0"/>
                        <a:t>PEGA CON PEGAMENTO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PEGA CON DISOLVENTES </a:t>
                      </a:r>
                    </a:p>
                    <a:p>
                      <a:r>
                        <a:rPr lang="es-ES" dirty="0" smtClean="0"/>
                        <a:t>  (ACETONA)</a:t>
                      </a:r>
                      <a:endParaRPr lang="es-E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7 Rectángulo"/>
          <p:cNvSpPr/>
          <p:nvPr/>
        </p:nvSpPr>
        <p:spPr>
          <a:xfrm>
            <a:off x="1979712" y="260648"/>
            <a:ext cx="59217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MATERIAIS USADOS</a:t>
            </a:r>
            <a:endParaRPr lang="es-E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>
                <a:solidFill>
                  <a:schemeClr val="bg2">
                    <a:lumMod val="50000"/>
                  </a:schemeClr>
                </a:solidFill>
              </a:rPr>
              <a:t>MATERIAIS USADOS</a:t>
            </a:r>
            <a:endParaRPr lang="es-E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07504" y="1218670"/>
            <a:ext cx="8712968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2400" b="0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ABS</a:t>
            </a:r>
            <a:r>
              <a:rPr kumimoji="0" lang="gl-E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(derivado do petróleo )</a:t>
            </a:r>
            <a:endParaRPr kumimoji="0" lang="es-E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gl-E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gl-E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Como o seu propio nome indica, trátase dun termoplástico composto por tres grandes compoñentes: </a:t>
            </a:r>
            <a:r>
              <a:rPr kumimoji="0" lang="gl-E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acrilonitrilo</a:t>
            </a:r>
            <a:r>
              <a:rPr kumimoji="0" lang="gl-E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gl-E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butadieno</a:t>
            </a:r>
            <a:r>
              <a:rPr kumimoji="0" lang="gl-E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e </a:t>
            </a:r>
            <a:r>
              <a:rPr kumimoji="0" lang="gl-E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estireno</a:t>
            </a:r>
            <a:r>
              <a:rPr kumimoji="0" lang="gl-E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br>
              <a:rPr kumimoji="0" lang="gl-E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gl-E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O ABS que se pode pulir, lixar, limar, tradear, pintar, </a:t>
            </a:r>
            <a:r>
              <a:rPr kumimoji="0" lang="gl-E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pegar </a:t>
            </a:r>
            <a:r>
              <a:rPr kumimoji="0" lang="gl-E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gl-E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gl-E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Durante a </a:t>
            </a:r>
            <a:r>
              <a:rPr kumimoji="0" lang="gl-E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extrusión</a:t>
            </a:r>
            <a:r>
              <a:rPr kumimoji="0" lang="gl-E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é probable que emita algúns vapores tóxicos, e unicamente é </a:t>
            </a:r>
            <a:r>
              <a:rPr kumimoji="0" lang="gl-E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reciclable</a:t>
            </a:r>
            <a:r>
              <a:rPr kumimoji="0" lang="gl-E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(non biodegradable).</a:t>
            </a:r>
            <a:br>
              <a:rPr kumimoji="0" lang="gl-E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gl-E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As impresións con este material traballan con temperaturas de entre 230 e 245 graos, aínda que varían segundo o diámetro do filamento da bobina. É un dous máis utilizados, tanto, que ata as pezas de LEGO están feitas de ABS.</a:t>
            </a:r>
            <a:endParaRPr kumimoji="0" lang="gl-E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4 Imagen" descr="le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68213" y="4509120"/>
            <a:ext cx="4175787" cy="2348880"/>
          </a:xfrm>
          <a:prstGeom prst="rect">
            <a:avLst/>
          </a:prstGeom>
        </p:spPr>
      </p:pic>
      <p:pic>
        <p:nvPicPr>
          <p:cNvPr id="7" name="6 Imagen" descr="original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004048" cy="5805264"/>
          </a:xfrm>
          <a:prstGeom prst="rect">
            <a:avLst/>
          </a:prstGeom>
        </p:spPr>
      </p:pic>
      <p:pic>
        <p:nvPicPr>
          <p:cNvPr id="6" name="5 Imagen" descr="images (5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332656"/>
            <a:ext cx="2448272" cy="34019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lvl="0" indent="0" algn="just">
              <a:lnSpc>
                <a:spcPct val="108000"/>
              </a:lnSpc>
              <a:spcBef>
                <a:spcPts val="0"/>
              </a:spcBef>
              <a:spcAft>
                <a:spcPts val="799"/>
              </a:spcAft>
              <a:buNone/>
            </a:pPr>
            <a:r>
              <a:rPr lang="es-ES" sz="2800" dirty="0" smtClean="0">
                <a:latin typeface="Calibri Light" pitchFamily="34"/>
                <a:cs typeface="Calibri Light" pitchFamily="34"/>
              </a:rPr>
              <a:t>	</a:t>
            </a:r>
            <a:r>
              <a:rPr lang="gl-ES" sz="2800" dirty="0" smtClean="0">
                <a:latin typeface="Calibri Light" pitchFamily="34"/>
                <a:cs typeface="Calibri Light" pitchFamily="34"/>
              </a:rPr>
              <a:t>A </a:t>
            </a:r>
            <a:r>
              <a:rPr lang="gl-ES" sz="2800" b="1" dirty="0" smtClean="0">
                <a:latin typeface="Calibri Light" pitchFamily="34"/>
                <a:cs typeface="Calibri Light" pitchFamily="34"/>
              </a:rPr>
              <a:t>impresora 3D </a:t>
            </a:r>
            <a:r>
              <a:rPr lang="gl-ES" sz="2800" dirty="0" smtClean="0">
                <a:latin typeface="Calibri Light" pitchFamily="34"/>
                <a:cs typeface="Calibri Light" pitchFamily="34"/>
              </a:rPr>
              <a:t>é unha máquina de </a:t>
            </a:r>
            <a:r>
              <a:rPr lang="gl-ES" sz="2800" dirty="0" err="1" smtClean="0">
                <a:latin typeface="Calibri Light" pitchFamily="34"/>
                <a:cs typeface="Calibri Light" pitchFamily="34"/>
              </a:rPr>
              <a:t>prototipado</a:t>
            </a:r>
            <a:r>
              <a:rPr lang="gl-ES" sz="2800" dirty="0" smtClean="0">
                <a:latin typeface="Calibri Light" pitchFamily="34"/>
                <a:cs typeface="Calibri Light" pitchFamily="34"/>
              </a:rPr>
              <a:t> de </a:t>
            </a:r>
            <a:r>
              <a:rPr lang="gl-ES" sz="2800" b="1" dirty="0" smtClean="0">
                <a:latin typeface="Calibri Light" pitchFamily="34"/>
                <a:cs typeface="Calibri Light" pitchFamily="34"/>
              </a:rPr>
              <a:t>fabricación aditiva</a:t>
            </a:r>
            <a:r>
              <a:rPr lang="gl-ES" sz="2800" dirty="0" smtClean="0">
                <a:latin typeface="Calibri Light" pitchFamily="34"/>
                <a:cs typeface="Calibri Light" pitchFamily="34"/>
              </a:rPr>
              <a:t>, capaz de xerar un obxecto sólido tridimensional mediante a adición, partindo dun deseño tridimensional feito por ordenador.</a:t>
            </a:r>
          </a:p>
          <a:p>
            <a:pPr marL="0" lvl="0" indent="0" algn="just">
              <a:lnSpc>
                <a:spcPct val="108000"/>
              </a:lnSpc>
              <a:spcBef>
                <a:spcPts val="0"/>
              </a:spcBef>
              <a:spcAft>
                <a:spcPts val="799"/>
              </a:spcAft>
              <a:buNone/>
            </a:pPr>
            <a:r>
              <a:rPr lang="gl-ES" sz="2800" dirty="0" smtClean="0">
                <a:latin typeface="Calibri Light" pitchFamily="34"/>
                <a:cs typeface="Calibri Light" pitchFamily="34"/>
              </a:rPr>
              <a:t>	Isto é o que a distingue das máquinas convencionais de fabricación. Mentres que nas máquinas convencionais é por extracción, e dicir, partindo dun bloque en bruto (imos sacando  material hasta obter a peza), nas impresoras 3D imos </a:t>
            </a:r>
            <a:r>
              <a:rPr lang="gl-ES" sz="2800" b="1" dirty="0" smtClean="0">
                <a:latin typeface="Calibri Light" pitchFamily="34"/>
                <a:cs typeface="Calibri Light" pitchFamily="34"/>
              </a:rPr>
              <a:t>depositando o material</a:t>
            </a:r>
            <a:r>
              <a:rPr lang="gl-ES" sz="2800" dirty="0" smtClean="0">
                <a:latin typeface="Calibri Light" pitchFamily="34"/>
                <a:cs typeface="Calibri Light" pitchFamily="34"/>
              </a:rPr>
              <a:t>  </a:t>
            </a:r>
            <a:r>
              <a:rPr lang="gl-ES" sz="2800" b="1" dirty="0" smtClean="0">
                <a:latin typeface="Calibri Light" pitchFamily="34"/>
                <a:cs typeface="Calibri Light" pitchFamily="34"/>
              </a:rPr>
              <a:t>capa a capa</a:t>
            </a:r>
            <a:r>
              <a:rPr lang="gl-ES" sz="2800" dirty="0" smtClean="0">
                <a:latin typeface="Calibri Light" pitchFamily="34"/>
                <a:cs typeface="Calibri Light" pitchFamily="34"/>
              </a:rPr>
              <a:t>, hasta lograrmos a peza ou o obxecto.</a:t>
            </a:r>
          </a:p>
          <a:p>
            <a:endParaRPr lang="es-ES" dirty="0"/>
          </a:p>
        </p:txBody>
      </p:sp>
      <p:pic>
        <p:nvPicPr>
          <p:cNvPr id="4" name="3 Imagen" descr="Robo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60232" y="5229200"/>
            <a:ext cx="1837184" cy="1628800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251520" y="476672"/>
            <a:ext cx="86578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s-ES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¿QUÉ É UNA IMPRESORA 3D?</a:t>
            </a:r>
            <a:endParaRPr lang="es-ES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395536" y="260648"/>
            <a:ext cx="8496944" cy="6120680"/>
          </a:xfrm>
        </p:spPr>
        <p:txBody>
          <a:bodyPr>
            <a:normAutofit fontScale="90000"/>
          </a:bodyPr>
          <a:lstStyle/>
          <a:p>
            <a:r>
              <a:rPr lang="es-ES" sz="2800" dirty="0" smtClean="0">
                <a:solidFill>
                  <a:schemeClr val="accent2"/>
                </a:solidFill>
              </a:rPr>
              <a:t>PLA</a:t>
            </a:r>
            <a:r>
              <a:rPr lang="es-ES" sz="2800" dirty="0" smtClean="0"/>
              <a:t/>
            </a:r>
            <a:br>
              <a:rPr lang="es-ES" sz="2800" dirty="0" smtClean="0"/>
            </a:br>
            <a:r>
              <a:rPr lang="es-ES" sz="2800" dirty="0" smtClean="0"/>
              <a:t>O poliácido láctico </a:t>
            </a:r>
            <a:r>
              <a:rPr lang="es-ES" sz="2800" dirty="0" err="1" smtClean="0"/>
              <a:t>ou</a:t>
            </a:r>
            <a:r>
              <a:rPr lang="es-ES" sz="2800" dirty="0" smtClean="0"/>
              <a:t> PLA é </a:t>
            </a:r>
            <a:r>
              <a:rPr lang="es-ES" sz="2800" dirty="0" err="1" smtClean="0"/>
              <a:t>outro</a:t>
            </a:r>
            <a:r>
              <a:rPr lang="es-ES" sz="2800" dirty="0" smtClean="0"/>
              <a:t> dos favoritos. Curiosamente, créase a partir de recursos </a:t>
            </a:r>
            <a:r>
              <a:rPr lang="es-ES" sz="2800" dirty="0" err="1" smtClean="0"/>
              <a:t>naturais</a:t>
            </a:r>
            <a:r>
              <a:rPr lang="es-ES" sz="2800" dirty="0" smtClean="0"/>
              <a:t> (e renovables): o almidón de maíz. A </a:t>
            </a:r>
            <a:r>
              <a:rPr lang="es-ES" sz="2800" dirty="0" err="1" smtClean="0"/>
              <a:t>súa</a:t>
            </a:r>
            <a:r>
              <a:rPr lang="es-ES" sz="2800" dirty="0" smtClean="0"/>
              <a:t> principal </a:t>
            </a:r>
            <a:r>
              <a:rPr lang="es-ES" sz="2800" dirty="0" err="1" smtClean="0"/>
              <a:t>virtude</a:t>
            </a:r>
            <a:r>
              <a:rPr lang="es-ES" sz="2800" dirty="0" smtClean="0"/>
              <a:t>, evidentemente, é que se trata </a:t>
            </a:r>
            <a:r>
              <a:rPr lang="es-ES" sz="2800" dirty="0" err="1" smtClean="0"/>
              <a:t>dun</a:t>
            </a:r>
            <a:r>
              <a:rPr lang="es-ES" sz="2800" dirty="0" smtClean="0"/>
              <a:t> </a:t>
            </a:r>
            <a:r>
              <a:rPr lang="es-ES" sz="2800" dirty="0" err="1" smtClean="0"/>
              <a:t>composto</a:t>
            </a:r>
            <a:r>
              <a:rPr lang="es-ES" sz="2800" dirty="0" smtClean="0"/>
              <a:t> biodegradable, non contaminante.</a:t>
            </a:r>
            <a:br>
              <a:rPr lang="es-ES" sz="2800" dirty="0" smtClean="0"/>
            </a:br>
            <a:r>
              <a:rPr lang="es-ES" sz="2800" dirty="0" smtClean="0"/>
              <a:t>Resulta </a:t>
            </a:r>
            <a:r>
              <a:rPr lang="es-ES" sz="2800" dirty="0" err="1" smtClean="0"/>
              <a:t>moi</a:t>
            </a:r>
            <a:r>
              <a:rPr lang="es-ES" sz="2800" dirty="0" smtClean="0"/>
              <a:t> fácil </a:t>
            </a:r>
            <a:r>
              <a:rPr lang="es-ES" sz="2800" dirty="0" err="1" smtClean="0"/>
              <a:t>usalo</a:t>
            </a:r>
            <a:r>
              <a:rPr lang="es-ES" sz="2800" dirty="0" smtClean="0"/>
              <a:t> para imprimir porque funciona a temperaturas </a:t>
            </a:r>
            <a:r>
              <a:rPr lang="es-ES" sz="2800" dirty="0" err="1" smtClean="0"/>
              <a:t>máis</a:t>
            </a:r>
            <a:r>
              <a:rPr lang="es-ES" sz="2800" dirty="0" smtClean="0"/>
              <a:t> </a:t>
            </a:r>
            <a:r>
              <a:rPr lang="es-ES" sz="2800" dirty="0" err="1" smtClean="0"/>
              <a:t>baixas</a:t>
            </a:r>
            <a:r>
              <a:rPr lang="es-ES" sz="2800" dirty="0" smtClean="0"/>
              <a:t> que o ABS (oscilan entre os 180 e 220 graos aproximadamente) pero resulta bastante </a:t>
            </a:r>
            <a:r>
              <a:rPr lang="es-ES" sz="2800" dirty="0" err="1" smtClean="0"/>
              <a:t>fráxil</a:t>
            </a:r>
            <a:r>
              <a:rPr lang="es-ES" sz="2800" dirty="0" smtClean="0"/>
              <a:t> e a </a:t>
            </a:r>
            <a:r>
              <a:rPr lang="es-ES" sz="2800" dirty="0" err="1" smtClean="0"/>
              <a:t>súa</a:t>
            </a:r>
            <a:r>
              <a:rPr lang="es-ES" sz="2800" dirty="0" smtClean="0"/>
              <a:t> vida útil é menor. </a:t>
            </a:r>
            <a:r>
              <a:rPr lang="es-ES" sz="2800" dirty="0" err="1" smtClean="0"/>
              <a:t>Atoparalo</a:t>
            </a:r>
            <a:r>
              <a:rPr lang="es-ES" sz="2800" dirty="0" smtClean="0"/>
              <a:t> en </a:t>
            </a:r>
            <a:r>
              <a:rPr lang="es-ES" sz="2800" dirty="0" err="1" smtClean="0"/>
              <a:t>moitos</a:t>
            </a:r>
            <a:r>
              <a:rPr lang="es-ES" sz="2800" dirty="0" smtClean="0"/>
              <a:t> envases de </a:t>
            </a:r>
            <a:r>
              <a:rPr lang="es-ES" sz="2800" dirty="0" err="1" smtClean="0"/>
              <a:t>produtos</a:t>
            </a:r>
            <a:r>
              <a:rPr lang="es-ES" sz="2800" dirty="0" smtClean="0"/>
              <a:t> alimenticios.</a:t>
            </a:r>
            <a:br>
              <a:rPr lang="es-ES" sz="2800" dirty="0" smtClean="0"/>
            </a:br>
            <a:r>
              <a:rPr lang="es-ES" sz="2800" dirty="0" smtClean="0"/>
              <a:t>Para o </a:t>
            </a:r>
            <a:r>
              <a:rPr lang="es-ES" sz="2800" dirty="0" err="1" smtClean="0"/>
              <a:t>seu</a:t>
            </a:r>
            <a:r>
              <a:rPr lang="es-ES" sz="2800" dirty="0" smtClean="0"/>
              <a:t> </a:t>
            </a:r>
            <a:r>
              <a:rPr lang="es-ES" sz="2800" dirty="0" err="1" smtClean="0"/>
              <a:t>tratamento</a:t>
            </a:r>
            <a:r>
              <a:rPr lang="es-ES" sz="2800" dirty="0" smtClean="0"/>
              <a:t> posterior pódese </a:t>
            </a:r>
            <a:r>
              <a:rPr lang="es-ES" sz="2800" dirty="0" err="1" smtClean="0"/>
              <a:t>lixar</a:t>
            </a:r>
            <a:r>
              <a:rPr lang="es-ES" sz="2800" dirty="0" smtClean="0"/>
              <a:t>, pulir con amoníaco. </a:t>
            </a:r>
            <a:r>
              <a:rPr lang="es-ES" dirty="0" smtClean="0"/>
              <a:t/>
            </a:r>
            <a:br>
              <a:rPr lang="es-ES" dirty="0" smtClean="0"/>
            </a:br>
            <a:endParaRPr lang="es-ES" dirty="0"/>
          </a:p>
        </p:txBody>
      </p:sp>
      <p:pic>
        <p:nvPicPr>
          <p:cNvPr id="3" name="2 Imagen" descr="Fecula-de-mai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8064" y="5410200"/>
            <a:ext cx="3455665" cy="144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3d_filament_spool_pla_eumakers_20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365104" cy="4365104"/>
          </a:xfrm>
          <a:prstGeom prst="rect">
            <a:avLst/>
          </a:prstGeom>
        </p:spPr>
      </p:pic>
      <p:pic>
        <p:nvPicPr>
          <p:cNvPr id="6" name="5 Imagen" descr="descarg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3068960"/>
            <a:ext cx="4734272" cy="23671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395536" y="476672"/>
            <a:ext cx="8085584" cy="5112568"/>
          </a:xfrm>
        </p:spPr>
        <p:txBody>
          <a:bodyPr>
            <a:normAutofit fontScale="90000"/>
          </a:bodyPr>
          <a:lstStyle/>
          <a:p>
            <a:r>
              <a:rPr lang="es-ES" sz="3200" dirty="0" smtClean="0">
                <a:solidFill>
                  <a:schemeClr val="accent2"/>
                </a:solidFill>
              </a:rPr>
              <a:t>PVA</a:t>
            </a:r>
            <a:r>
              <a:rPr lang="es-ES" sz="3200" dirty="0" smtClean="0"/>
              <a:t/>
            </a:r>
            <a:br>
              <a:rPr lang="es-ES" sz="3200" dirty="0" smtClean="0"/>
            </a:br>
            <a:r>
              <a:rPr lang="gl-ES" sz="3200" dirty="0" smtClean="0"/>
              <a:t>O Alcohol Polivinilo é tamén un plástico biodegradable que se gasta, principalmente, en impresoras de cabezas múltiples a modo de soporte para aquelas zonas máis fráxiles. Opera con temperaturas de fusión que roldan os 180 graos e resulta perfecto para obxectos complexos. Por desgraza, disólvese en auga e é propenso a absorbela.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 </a:t>
            </a:r>
            <a:br>
              <a:rPr lang="es-ES" dirty="0" smtClean="0"/>
            </a:br>
            <a:endParaRPr lang="es-ES" dirty="0"/>
          </a:p>
        </p:txBody>
      </p:sp>
      <p:pic>
        <p:nvPicPr>
          <p:cNvPr id="3" name="2 Imagen" descr="os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08304" y="4581128"/>
            <a:ext cx="1514475" cy="2066925"/>
          </a:xfrm>
          <a:prstGeom prst="rect">
            <a:avLst/>
          </a:prstGeom>
        </p:spPr>
      </p:pic>
      <p:pic>
        <p:nvPicPr>
          <p:cNvPr id="5" name="4 Imagen" descr="pva-1024x5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603572"/>
            <a:ext cx="3816424" cy="22544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395536" y="1124744"/>
            <a:ext cx="8229600" cy="1143000"/>
          </a:xfrm>
        </p:spPr>
        <p:txBody>
          <a:bodyPr>
            <a:noAutofit/>
          </a:bodyPr>
          <a:lstStyle/>
          <a:p>
            <a:r>
              <a:rPr lang="es-ES" sz="2800" dirty="0" smtClean="0">
                <a:solidFill>
                  <a:schemeClr val="accent2"/>
                </a:solidFill>
              </a:rPr>
              <a:t>HDPE</a:t>
            </a:r>
            <a:r>
              <a:rPr lang="es-ES" sz="2800" dirty="0" smtClean="0"/>
              <a:t/>
            </a:r>
            <a:br>
              <a:rPr lang="es-ES" sz="2800" dirty="0" smtClean="0"/>
            </a:br>
            <a:r>
              <a:rPr lang="es-ES" sz="2800" dirty="0" smtClean="0"/>
              <a:t>O polietileno de alta </a:t>
            </a:r>
            <a:r>
              <a:rPr lang="es-ES" sz="2800" dirty="0" err="1" smtClean="0"/>
              <a:t>densidade</a:t>
            </a:r>
            <a:r>
              <a:rPr lang="es-ES" sz="2800" dirty="0" smtClean="0"/>
              <a:t> resiste especialmente ben ante os disolventes e pegamentos. Non se utiliza demasiado porque ten tendencia a </a:t>
            </a:r>
            <a:r>
              <a:rPr lang="es-ES" sz="2800" dirty="0" err="1" smtClean="0"/>
              <a:t>encollerse</a:t>
            </a:r>
            <a:r>
              <a:rPr lang="es-ES" sz="2800" dirty="0" smtClean="0"/>
              <a:t> e non é reciclable. O </a:t>
            </a:r>
            <a:r>
              <a:rPr lang="es-ES" sz="2800" dirty="0" err="1" smtClean="0"/>
              <a:t>seu</a:t>
            </a:r>
            <a:r>
              <a:rPr lang="es-ES" sz="2800" dirty="0" smtClean="0"/>
              <a:t> punto de fusión </a:t>
            </a:r>
            <a:r>
              <a:rPr lang="es-ES" sz="2800" dirty="0" err="1" smtClean="0"/>
              <a:t>prodúcese</a:t>
            </a:r>
            <a:r>
              <a:rPr lang="es-ES" sz="2800" dirty="0" smtClean="0"/>
              <a:t> cando alcanza os 225 graos</a:t>
            </a:r>
            <a:endParaRPr lang="es-ES" sz="2800" dirty="0"/>
          </a:p>
        </p:txBody>
      </p:sp>
      <p:pic>
        <p:nvPicPr>
          <p:cNvPr id="3" name="2 Imagen" descr="7567788342_fc951c9549_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91880" y="3293604"/>
            <a:ext cx="4752528" cy="35643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" name="5 Imagen" descr="IMG_048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143000"/>
          </a:xfrm>
        </p:spPr>
        <p:txBody>
          <a:bodyPr>
            <a:noAutofit/>
          </a:bodyPr>
          <a:lstStyle/>
          <a:p>
            <a:r>
              <a:rPr lang="es-ES" sz="2400" dirty="0" smtClean="0">
                <a:solidFill>
                  <a:schemeClr val="accent2"/>
                </a:solidFill>
              </a:rPr>
              <a:t>NYLON</a:t>
            </a:r>
            <a:r>
              <a:rPr lang="es-ES" sz="2400" dirty="0" smtClean="0"/>
              <a:t/>
            </a:r>
            <a:br>
              <a:rPr lang="es-ES" sz="2400" dirty="0" smtClean="0"/>
            </a:br>
            <a:r>
              <a:rPr lang="es-ES" sz="2400" dirty="0" smtClean="0"/>
              <a:t/>
            </a:r>
            <a:br>
              <a:rPr lang="es-ES" sz="2400" dirty="0" smtClean="0"/>
            </a:br>
            <a:r>
              <a:rPr lang="gl-ES" sz="2400" dirty="0" smtClean="0"/>
              <a:t>Con esta fibra sintética obteremos moi bos acabados na impresión 3D pero presenta algúns </a:t>
            </a:r>
            <a:r>
              <a:rPr lang="gl-ES" sz="2400" dirty="0" err="1" smtClean="0"/>
              <a:t>inconvintes</a:t>
            </a:r>
            <a:r>
              <a:rPr lang="gl-ES" sz="2400" dirty="0" smtClean="0"/>
              <a:t>: tende a encollerse, curvarse, non se adhire ben ao aluminio nin ao cristal, e tampouco é biodegradable. Fusiónase entre os 240 e 250 graos</a:t>
            </a:r>
            <a:endParaRPr lang="gl-ES" sz="2400" dirty="0"/>
          </a:p>
        </p:txBody>
      </p:sp>
      <p:pic>
        <p:nvPicPr>
          <p:cNvPr id="3" name="2 Imagen" descr="131783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2852936"/>
            <a:ext cx="4467225" cy="3343275"/>
          </a:xfrm>
          <a:prstGeom prst="rect">
            <a:avLst/>
          </a:prstGeom>
        </p:spPr>
      </p:pic>
      <p:pic>
        <p:nvPicPr>
          <p:cNvPr id="4" name="3 Imagen" descr="airbike-03092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72" y="3861048"/>
            <a:ext cx="3672408" cy="27053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611560" y="134076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sz="2700" dirty="0" smtClean="0"/>
              <a:t/>
            </a:r>
            <a:br>
              <a:rPr lang="es-ES" sz="2700" dirty="0" smtClean="0"/>
            </a:br>
            <a:r>
              <a:rPr lang="gl-ES" sz="2700" dirty="0" smtClean="0"/>
              <a:t>Un </a:t>
            </a:r>
            <a:r>
              <a:rPr lang="gl-ES" sz="2700" dirty="0" err="1" smtClean="0"/>
              <a:t>elastómetro</a:t>
            </a:r>
            <a:r>
              <a:rPr lang="gl-ES" sz="2700" dirty="0" smtClean="0"/>
              <a:t> termoplástico (TPE) que nos brinda a posibilidade de fabricar elementos cunha flexibilidade sorprendente, manexables. O filamento en si mesmo imita unha consistencia parecida á un cordón de goma e fúndese como o PLA</a:t>
            </a:r>
            <a:r>
              <a:rPr lang="es-ES" sz="2700" dirty="0" smtClean="0"/>
              <a:t>.</a:t>
            </a:r>
            <a:r>
              <a:rPr lang="es-ES" dirty="0" smtClean="0"/>
              <a:t/>
            </a:r>
            <a:br>
              <a:rPr lang="es-ES" dirty="0" smtClean="0"/>
            </a:br>
            <a:endParaRPr lang="es-ES" dirty="0"/>
          </a:p>
        </p:txBody>
      </p:sp>
      <p:pic>
        <p:nvPicPr>
          <p:cNvPr id="3" name="2 Imagen" descr="ropa-impresora-3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39952" y="2780928"/>
            <a:ext cx="4517376" cy="2871018"/>
          </a:xfrm>
          <a:prstGeom prst="rect">
            <a:avLst/>
          </a:prstGeom>
        </p:spPr>
      </p:pic>
      <p:pic>
        <p:nvPicPr>
          <p:cNvPr id="4" name="3 Imagen" descr="8a52f723759ae561724550d0bfb1978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2420888"/>
            <a:ext cx="2247900" cy="3371850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2987824" y="0"/>
            <a:ext cx="291458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FILAFLEX.</a:t>
            </a:r>
            <a:endParaRPr lang="es-E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 descr="filaflex-3d-sneakers-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88640"/>
            <a:ext cx="5810250" cy="5153025"/>
          </a:xfrm>
          <a:prstGeom prst="rect">
            <a:avLst/>
          </a:prstGeom>
        </p:spPr>
      </p:pic>
      <p:pic>
        <p:nvPicPr>
          <p:cNvPr id="4" name="3 Imagen" descr="filaflex-naranja-175m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47860" y="4221088"/>
            <a:ext cx="3296140" cy="26369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Problemas </a:t>
            </a:r>
            <a:r>
              <a:rPr lang="es-ES" dirty="0" err="1" smtClean="0"/>
              <a:t>co</a:t>
            </a:r>
            <a:r>
              <a:rPr lang="es-ES" dirty="0" smtClean="0"/>
              <a:t> FILAFLEX</a:t>
            </a:r>
            <a:endParaRPr lang="es-ES" dirty="0"/>
          </a:p>
        </p:txBody>
      </p:sp>
      <p:pic>
        <p:nvPicPr>
          <p:cNvPr id="3" name="2 Imagen" descr="2014_10_01_1923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052736"/>
            <a:ext cx="6096000" cy="3800475"/>
          </a:xfrm>
          <a:prstGeom prst="rect">
            <a:avLst/>
          </a:prstGeom>
        </p:spPr>
      </p:pic>
      <p:pic>
        <p:nvPicPr>
          <p:cNvPr id="4" name="3 Imagen" descr="atasco-tpe-flexib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2160" y="3854181"/>
            <a:ext cx="2967483" cy="30038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Tensor para el </a:t>
            </a:r>
            <a:r>
              <a:rPr lang="es-ES" dirty="0" err="1" smtClean="0"/>
              <a:t>filaflex</a:t>
            </a:r>
            <a:endParaRPr lang="es-ES" dirty="0"/>
          </a:p>
        </p:txBody>
      </p:sp>
      <p:pic>
        <p:nvPicPr>
          <p:cNvPr id="3" name="2 Imagen" descr="Tensor-Filaflex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196752"/>
            <a:ext cx="5688632" cy="3874076"/>
          </a:xfrm>
          <a:prstGeom prst="rect">
            <a:avLst/>
          </a:prstGeom>
        </p:spPr>
      </p:pic>
      <p:pic>
        <p:nvPicPr>
          <p:cNvPr id="4" name="3 Imagen" descr="tapon_boligrafo_bic_n-672xXx8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83804" y="4509120"/>
            <a:ext cx="3261697" cy="1988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 descr="Paisajes de Fantasia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4" name="3 Marcador de contenido" descr="puerta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699792" y="1772816"/>
            <a:ext cx="3384376" cy="4032448"/>
          </a:xfr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91680" y="0"/>
            <a:ext cx="8229600" cy="1143000"/>
          </a:xfrm>
        </p:spPr>
        <p:txBody>
          <a:bodyPr/>
          <a:lstStyle/>
          <a:p>
            <a:pPr algn="ctr"/>
            <a:r>
              <a:rPr lang="es-ES" dirty="0" smtClean="0">
                <a:solidFill>
                  <a:srgbClr val="FFC000"/>
                </a:solidFill>
              </a:rPr>
              <a:t>IMAXINACIÓN</a:t>
            </a:r>
            <a:r>
              <a:rPr lang="es-ES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es-ES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4 Imagen" descr="robot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020816"/>
            <a:ext cx="1837184" cy="1837184"/>
          </a:xfrm>
          <a:prstGeom prst="rect">
            <a:avLst/>
          </a:prstGeom>
        </p:spPr>
      </p:pic>
      <p:pic>
        <p:nvPicPr>
          <p:cNvPr id="7" name="6 Imagen" descr="autoreplicante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86675" y="5619750"/>
            <a:ext cx="1457325" cy="1238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Double-Drive-Gea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548680"/>
            <a:ext cx="3816424" cy="2146739"/>
          </a:xfrm>
          <a:prstGeom prst="rect">
            <a:avLst/>
          </a:prstGeom>
        </p:spPr>
      </p:pic>
      <p:pic>
        <p:nvPicPr>
          <p:cNvPr id="4" name="3 Imagen" descr="doble-drive-gear-extrusor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19672" y="2996952"/>
            <a:ext cx="5932781" cy="3329543"/>
          </a:xfrm>
          <a:prstGeom prst="rect">
            <a:avLst/>
          </a:prstGeom>
        </p:spPr>
      </p:pic>
      <p:pic>
        <p:nvPicPr>
          <p:cNvPr id="6" name="5 Imagen" descr="comprar-kit-de-extrusion-heatcore-ddg-bq-precio-ofert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96136" y="260648"/>
            <a:ext cx="2952328" cy="3024336"/>
          </a:xfrm>
          <a:prstGeom prst="rect">
            <a:avLst/>
          </a:prstGeom>
        </p:spPr>
      </p:pic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8" name="7 Imagen" descr="BQoficia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412776" cy="14127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solidFill>
                  <a:schemeClr val="accent1"/>
                </a:solidFill>
              </a:rPr>
              <a:t>IMPEDIR QUE SE DESPEGUEN AS PEZAS DA CAMA QUENTE</a:t>
            </a:r>
            <a:br>
              <a:rPr lang="es-ES" dirty="0" smtClean="0">
                <a:solidFill>
                  <a:schemeClr val="accent1"/>
                </a:solidFill>
              </a:rPr>
            </a:br>
            <a:r>
              <a:rPr lang="es-ES" dirty="0" smtClean="0">
                <a:solidFill>
                  <a:schemeClr val="accent1"/>
                </a:solidFill>
              </a:rPr>
              <a:t>gran enemigo </a:t>
            </a:r>
            <a:r>
              <a:rPr lang="es-ES" dirty="0" err="1" smtClean="0">
                <a:solidFill>
                  <a:schemeClr val="accent1"/>
                </a:solidFill>
              </a:rPr>
              <a:t>warping</a:t>
            </a:r>
            <a:r>
              <a:rPr lang="es-ES" dirty="0" smtClean="0">
                <a:solidFill>
                  <a:schemeClr val="accent1"/>
                </a:solidFill>
              </a:rPr>
              <a:t> ( pandeo)</a:t>
            </a:r>
            <a:endParaRPr lang="es-ES" dirty="0">
              <a:solidFill>
                <a:schemeClr val="accent1"/>
              </a:solidFill>
            </a:endParaRPr>
          </a:p>
        </p:txBody>
      </p:sp>
      <p:pic>
        <p:nvPicPr>
          <p:cNvPr id="7" name="6 Imagen" descr="Image0000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1800" y="2924944"/>
            <a:ext cx="4536504" cy="3403925"/>
          </a:xfrm>
          <a:prstGeom prst="rect">
            <a:avLst/>
          </a:prstGeom>
        </p:spPr>
      </p:pic>
      <p:pic>
        <p:nvPicPr>
          <p:cNvPr id="4" name="3 Imagen" descr="descarga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2924944"/>
            <a:ext cx="2038350" cy="2238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3" name="2 Imagen" descr="img_20150107_1319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420888"/>
            <a:ext cx="2448272" cy="3264362"/>
          </a:xfrm>
          <a:prstGeom prst="rect">
            <a:avLst/>
          </a:prstGeom>
        </p:spPr>
      </p:pic>
      <p:pic>
        <p:nvPicPr>
          <p:cNvPr id="4" name="3 Imagen" descr="IMGP01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61802" y="3717032"/>
            <a:ext cx="3982198" cy="2986648"/>
          </a:xfrm>
          <a:prstGeom prst="rect">
            <a:avLst/>
          </a:prstGeom>
        </p:spPr>
      </p:pic>
      <p:pic>
        <p:nvPicPr>
          <p:cNvPr id="6" name="5 Imagen" descr="63d09b7463910319fb87a514ffb46085_X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80112" y="764704"/>
            <a:ext cx="3041342" cy="2108664"/>
          </a:xfrm>
          <a:prstGeom prst="rect">
            <a:avLst/>
          </a:prstGeom>
        </p:spPr>
      </p:pic>
      <p:sp>
        <p:nvSpPr>
          <p:cNvPr id="7" name="6 Rectángulo"/>
          <p:cNvSpPr/>
          <p:nvPr/>
        </p:nvSpPr>
        <p:spPr>
          <a:xfrm>
            <a:off x="251520" y="260648"/>
            <a:ext cx="48965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 smtClean="0">
                <a:solidFill>
                  <a:schemeClr val="accent1"/>
                </a:solidFill>
              </a:rPr>
              <a:t>Impedir o </a:t>
            </a:r>
            <a:r>
              <a:rPr lang="es-ES" sz="3200" dirty="0" err="1" smtClean="0">
                <a:solidFill>
                  <a:schemeClr val="accent1"/>
                </a:solidFill>
              </a:rPr>
              <a:t>warping</a:t>
            </a:r>
            <a:endParaRPr lang="es-ES" sz="3200" dirty="0"/>
          </a:p>
        </p:txBody>
      </p:sp>
      <p:sp>
        <p:nvSpPr>
          <p:cNvPr id="8" name="7 CuadroTexto"/>
          <p:cNvSpPr txBox="1"/>
          <p:nvPr/>
        </p:nvSpPr>
        <p:spPr>
          <a:xfrm>
            <a:off x="1475656" y="1340768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 smtClean="0"/>
              <a:t>Cinta </a:t>
            </a:r>
            <a:r>
              <a:rPr lang="es-ES" sz="3600" dirty="0" err="1" smtClean="0"/>
              <a:t>kapton</a:t>
            </a:r>
            <a:endParaRPr lang="es-ES" sz="3600" dirty="0"/>
          </a:p>
        </p:txBody>
      </p:sp>
      <p:pic>
        <p:nvPicPr>
          <p:cNvPr id="9" name="8 Imagen" descr="Kapto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43808" y="2132856"/>
            <a:ext cx="2028056" cy="20280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6" name="5 Imagen" descr="Kapt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5696" y="2636912"/>
            <a:ext cx="3672408" cy="3672408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5508104" y="5229200"/>
            <a:ext cx="28803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0" dirty="0" smtClean="0"/>
              <a:t>+</a:t>
            </a:r>
            <a:endParaRPr lang="es-ES" sz="8000" dirty="0"/>
          </a:p>
        </p:txBody>
      </p:sp>
      <p:pic>
        <p:nvPicPr>
          <p:cNvPr id="8" name="7 Imagen" descr="electrnica-componentes-y-tiles-de-impresin-3d-3dlac-spray-para-fijacin-1_lar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16216" y="3559944"/>
            <a:ext cx="3298056" cy="3298056"/>
          </a:xfrm>
          <a:prstGeom prst="rect">
            <a:avLst/>
          </a:prstGeom>
        </p:spPr>
      </p:pic>
      <p:pic>
        <p:nvPicPr>
          <p:cNvPr id="10" name="9 Imagen" descr="Captura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789040"/>
            <a:ext cx="1697766" cy="2160793"/>
          </a:xfrm>
          <a:prstGeom prst="rect">
            <a:avLst/>
          </a:prstGeom>
        </p:spPr>
      </p:pic>
      <p:pic>
        <p:nvPicPr>
          <p:cNvPr id="9" name="8 Imagen" descr="image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51920" y="692696"/>
            <a:ext cx="2448272" cy="2448272"/>
          </a:xfrm>
          <a:prstGeom prst="rect">
            <a:avLst/>
          </a:prstGeom>
        </p:spPr>
      </p:pic>
      <p:pic>
        <p:nvPicPr>
          <p:cNvPr id="11" name="10 Imagen" descr="electrnica-componentes-y-tiles-de-impresin-3d-3dlac-spray-para-fijacin-1_lar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980728"/>
            <a:ext cx="2289944" cy="2289944"/>
          </a:xfrm>
          <a:prstGeom prst="rect">
            <a:avLst/>
          </a:prstGeom>
        </p:spPr>
      </p:pic>
      <p:pic>
        <p:nvPicPr>
          <p:cNvPr id="12" name="11 Imagen" descr="laca-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48264" y="764704"/>
            <a:ext cx="1879263" cy="1921024"/>
          </a:xfrm>
          <a:prstGeom prst="rect">
            <a:avLst/>
          </a:prstGeom>
        </p:spPr>
      </p:pic>
      <p:sp>
        <p:nvSpPr>
          <p:cNvPr id="13" name="4 Título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100" b="1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Laca </a:t>
            </a:r>
            <a:endParaRPr kumimoji="0" lang="es-ES" sz="41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11" name="10 Imagen" descr="046986e955c022838950ec4d518e204e.1500.0.0.0.wmark.062029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68560" y="476672"/>
            <a:ext cx="2357805" cy="1964837"/>
          </a:xfrm>
          <a:prstGeom prst="rect">
            <a:avLst/>
          </a:prstGeom>
        </p:spPr>
      </p:pic>
      <p:pic>
        <p:nvPicPr>
          <p:cNvPr id="12" name="11 Imagen" descr="simbolo_ma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75656" y="1052736"/>
            <a:ext cx="936104" cy="936104"/>
          </a:xfrm>
          <a:prstGeom prst="rect">
            <a:avLst/>
          </a:prstGeom>
        </p:spPr>
      </p:pic>
      <p:pic>
        <p:nvPicPr>
          <p:cNvPr id="13" name="12 Imagen" descr="763219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39752" y="620688"/>
            <a:ext cx="1656184" cy="1656184"/>
          </a:xfrm>
          <a:prstGeom prst="rect">
            <a:avLst/>
          </a:prstGeom>
        </p:spPr>
      </p:pic>
      <p:pic>
        <p:nvPicPr>
          <p:cNvPr id="14" name="13 Imagen" descr="cola e aug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3968" y="404664"/>
            <a:ext cx="4421291" cy="2009678"/>
          </a:xfrm>
          <a:prstGeom prst="rect">
            <a:avLst/>
          </a:prstGeom>
        </p:spPr>
      </p:pic>
      <p:pic>
        <p:nvPicPr>
          <p:cNvPr id="7" name="6 Imagen" descr="P526514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2924944"/>
            <a:ext cx="4032448" cy="3024336"/>
          </a:xfrm>
          <a:prstGeom prst="rect">
            <a:avLst/>
          </a:prstGeom>
        </p:spPr>
      </p:pic>
      <p:pic>
        <p:nvPicPr>
          <p:cNvPr id="8" name="7 Imagen" descr="Heated_bed_with_PLA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31632" y="4650617"/>
            <a:ext cx="3312368" cy="22073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3" name="2 Rectángulo"/>
          <p:cNvSpPr/>
          <p:nvPr/>
        </p:nvSpPr>
        <p:spPr>
          <a:xfrm>
            <a:off x="1259632" y="548680"/>
            <a:ext cx="33843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600" u="sng" dirty="0" smtClean="0">
                <a:solidFill>
                  <a:srgbClr val="0AAFE2"/>
                </a:solidFill>
              </a:rPr>
              <a:t>BUILDTAK</a:t>
            </a:r>
            <a:endParaRPr lang="es-ES" sz="3600" dirty="0">
              <a:solidFill>
                <a:srgbClr val="0AAFE2"/>
              </a:solidFill>
            </a:endParaRPr>
          </a:p>
        </p:txBody>
      </p:sp>
      <p:pic>
        <p:nvPicPr>
          <p:cNvPr id="4" name="3 Imagen" descr="23612393-origpic-e7b4bb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124744"/>
            <a:ext cx="4286250" cy="3190875"/>
          </a:xfrm>
          <a:prstGeom prst="rect">
            <a:avLst/>
          </a:prstGeom>
        </p:spPr>
      </p:pic>
      <p:pic>
        <p:nvPicPr>
          <p:cNvPr id="6" name="5 Imagen" descr="BuildTak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501008"/>
            <a:ext cx="4067944" cy="30509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3" name="2 Imagen" descr="dscf29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6056" y="1700808"/>
            <a:ext cx="2880000" cy="3844286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539552" y="548680"/>
            <a:ext cx="48965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/>
              <a:t>Trozos de ABS disueltos en acetona</a:t>
            </a:r>
          </a:p>
          <a:p>
            <a:endParaRPr lang="es-ES" sz="1600" dirty="0"/>
          </a:p>
        </p:txBody>
      </p:sp>
      <p:pic>
        <p:nvPicPr>
          <p:cNvPr id="6" name="5 Imagen" descr="Quitaesmalte Acetona Pura - Deliplú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1772816"/>
            <a:ext cx="3240360" cy="3980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7" name="6 CuadroTexto"/>
          <p:cNvSpPr txBox="1"/>
          <p:nvPr/>
        </p:nvSpPr>
        <p:spPr>
          <a:xfrm>
            <a:off x="899592" y="476672"/>
            <a:ext cx="75608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solidFill>
                  <a:schemeClr val="accent1"/>
                </a:solidFill>
              </a:rPr>
              <a:t>ELIMINACIÓN DO WARPING MEDIANTE O SOFTWARE</a:t>
            </a:r>
            <a:endParaRPr lang="es-ES" sz="2800" dirty="0">
              <a:solidFill>
                <a:schemeClr val="accent1"/>
              </a:solidFill>
            </a:endParaRPr>
          </a:p>
        </p:txBody>
      </p:sp>
      <p:pic>
        <p:nvPicPr>
          <p:cNvPr id="9" name="8 Imagen" descr="bri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9992" y="1916832"/>
            <a:ext cx="4176464" cy="4032448"/>
          </a:xfrm>
          <a:prstGeom prst="rect">
            <a:avLst/>
          </a:prstGeom>
        </p:spPr>
      </p:pic>
      <p:sp>
        <p:nvSpPr>
          <p:cNvPr id="11" name="10 CuadroTexto"/>
          <p:cNvSpPr txBox="1"/>
          <p:nvPr/>
        </p:nvSpPr>
        <p:spPr>
          <a:xfrm>
            <a:off x="5364088" y="1412776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BRIM</a:t>
            </a:r>
            <a:endParaRPr lang="es-ES" dirty="0"/>
          </a:p>
        </p:txBody>
      </p:sp>
      <p:pic>
        <p:nvPicPr>
          <p:cNvPr id="10" name="9 Imagen" descr="Raft-exampl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996952"/>
            <a:ext cx="3987191" cy="21334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3" name="2 Imagen" descr="hfygyfygf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4" name="3 Imagen" descr="raft-makerbo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89494" y="908720"/>
            <a:ext cx="5154506" cy="3212976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2555776" y="332656"/>
            <a:ext cx="3528392" cy="70788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solidFill>
                  <a:schemeClr val="accent1"/>
                </a:solidFill>
              </a:rPr>
              <a:t>RAFT</a:t>
            </a:r>
            <a:endParaRPr lang="es-ES" sz="4000" dirty="0">
              <a:solidFill>
                <a:schemeClr val="accent1"/>
              </a:solidFill>
            </a:endParaRPr>
          </a:p>
        </p:txBody>
      </p:sp>
      <p:pic>
        <p:nvPicPr>
          <p:cNvPr id="7" name="6 Imagen" descr="raf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268760"/>
            <a:ext cx="3707904" cy="1336290"/>
          </a:xfrm>
          <a:prstGeom prst="rect">
            <a:avLst/>
          </a:prstGeom>
        </p:spPr>
      </p:pic>
      <p:pic>
        <p:nvPicPr>
          <p:cNvPr id="8" name="7 Imagen" descr="1200px-Skirtbrimraf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090442"/>
            <a:ext cx="9144000" cy="27675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Captur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0648"/>
            <a:ext cx="3940081" cy="3965624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4139952" y="3212976"/>
            <a:ext cx="5840258" cy="3384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3 Marcador de contenido"/>
          <p:cNvPicPr>
            <a:picLocks noGrp="1" noChangeAspect="1"/>
          </p:cNvPicPr>
          <p:nvPr>
            <p:ph idx="1"/>
          </p:nvPr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3131840" y="3717032"/>
            <a:ext cx="1984392" cy="1311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6 Imagen" descr="robo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778099">
            <a:off x="6479942" y="463855"/>
            <a:ext cx="2000449" cy="2366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6" name="5 Imagen" descr="dremel-bit-holder-with-disk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1960" y="3140968"/>
            <a:ext cx="4788024" cy="3526843"/>
          </a:xfrm>
          <a:prstGeom prst="rect">
            <a:avLst/>
          </a:prstGeom>
        </p:spPr>
      </p:pic>
      <p:pic>
        <p:nvPicPr>
          <p:cNvPr id="4" name="3 Imagen" descr="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493229" cy="3374914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5076056" y="404664"/>
            <a:ext cx="37444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dirty="0" err="1" smtClean="0"/>
              <a:t>Deseño</a:t>
            </a:r>
            <a:endParaRPr lang="es-ES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3" name="2 CuadroTexto"/>
          <p:cNvSpPr txBox="1"/>
          <p:nvPr/>
        </p:nvSpPr>
        <p:spPr>
          <a:xfrm>
            <a:off x="827584" y="692696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Para imprimir  ABS  é recomendable </a:t>
            </a:r>
            <a:r>
              <a:rPr lang="es-ES" dirty="0" err="1" smtClean="0"/>
              <a:t>baixar</a:t>
            </a:r>
            <a:r>
              <a:rPr lang="es-ES" dirty="0" smtClean="0"/>
              <a:t> a temperatura </a:t>
            </a:r>
            <a:r>
              <a:rPr lang="es-ES" dirty="0" err="1" smtClean="0"/>
              <a:t>despois</a:t>
            </a:r>
            <a:r>
              <a:rPr lang="es-ES" dirty="0" smtClean="0"/>
              <a:t> </a:t>
            </a:r>
            <a:r>
              <a:rPr lang="es-ES" dirty="0" err="1" smtClean="0"/>
              <a:t>dunhas</a:t>
            </a:r>
            <a:r>
              <a:rPr lang="es-ES" dirty="0" smtClean="0"/>
              <a:t> cantas capas, </a:t>
            </a:r>
            <a:r>
              <a:rPr lang="es-ES" dirty="0" err="1" smtClean="0"/>
              <a:t>máis</a:t>
            </a:r>
            <a:r>
              <a:rPr lang="es-ES" dirty="0" smtClean="0"/>
              <a:t> </a:t>
            </a:r>
            <a:r>
              <a:rPr lang="es-ES" dirty="0" err="1" smtClean="0"/>
              <a:t>ou</a:t>
            </a:r>
            <a:r>
              <a:rPr lang="es-ES" dirty="0" smtClean="0"/>
              <a:t> menos entre 5 e 6º </a:t>
            </a:r>
            <a:endParaRPr lang="es-ES" dirty="0"/>
          </a:p>
        </p:txBody>
      </p:sp>
      <p:pic>
        <p:nvPicPr>
          <p:cNvPr id="4" name="3 Imagen" descr="robot_pointin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13774" y="5471157"/>
            <a:ext cx="1030226" cy="1386843"/>
          </a:xfrm>
          <a:prstGeom prst="rect">
            <a:avLst/>
          </a:prstGeom>
        </p:spPr>
      </p:pic>
      <p:pic>
        <p:nvPicPr>
          <p:cNvPr id="6" name="5 Imagen" descr="cama calient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1772816"/>
            <a:ext cx="5981700" cy="4095750"/>
          </a:xfrm>
          <a:prstGeom prst="rect">
            <a:avLst/>
          </a:prstGeom>
        </p:spPr>
      </p:pic>
      <p:pic>
        <p:nvPicPr>
          <p:cNvPr id="7" name="6 Imagen" descr="7772465476_6aa4e361ef_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76256" y="3284984"/>
            <a:ext cx="1881323" cy="1635135"/>
          </a:xfrm>
          <a:prstGeom prst="rect">
            <a:avLst/>
          </a:prstGeom>
        </p:spPr>
      </p:pic>
      <p:sp>
        <p:nvSpPr>
          <p:cNvPr id="8" name="7 Flecha abajo"/>
          <p:cNvSpPr/>
          <p:nvPr/>
        </p:nvSpPr>
        <p:spPr>
          <a:xfrm>
            <a:off x="7668344" y="1628800"/>
            <a:ext cx="432048" cy="1296144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6" name="5 CuadroTexto"/>
          <p:cNvSpPr txBox="1"/>
          <p:nvPr/>
        </p:nvSpPr>
        <p:spPr>
          <a:xfrm>
            <a:off x="395536" y="548680"/>
            <a:ext cx="81369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u="sng" dirty="0" smtClean="0">
                <a:solidFill>
                  <a:schemeClr val="accent1"/>
                </a:solidFill>
              </a:rPr>
              <a:t>Partes da impresora 3d</a:t>
            </a:r>
            <a:endParaRPr lang="es-ES" sz="5400" u="sng" dirty="0">
              <a:solidFill>
                <a:schemeClr val="accent1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3707904" y="1484784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 smtClean="0"/>
              <a:t>Armazón</a:t>
            </a:r>
            <a:endParaRPr lang="es-ES" sz="3600" dirty="0"/>
          </a:p>
        </p:txBody>
      </p:sp>
      <p:pic>
        <p:nvPicPr>
          <p:cNvPr id="10" name="9 Imagen" descr="chasi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7984" y="2276872"/>
            <a:ext cx="4536504" cy="4284707"/>
          </a:xfrm>
          <a:prstGeom prst="rect">
            <a:avLst/>
          </a:prstGeom>
        </p:spPr>
      </p:pic>
      <p:pic>
        <p:nvPicPr>
          <p:cNvPr id="11" name="10 Imagen" descr="Capa-2_we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988840"/>
            <a:ext cx="3906012" cy="38637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3" name="2 Imagen" descr="Capa-3_we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62228" y="0"/>
            <a:ext cx="3181772" cy="2711624"/>
          </a:xfrm>
          <a:prstGeom prst="rect">
            <a:avLst/>
          </a:prstGeom>
        </p:spPr>
      </p:pic>
      <p:pic>
        <p:nvPicPr>
          <p:cNvPr id="4" name="3 Imagen" descr="electronica leon3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05150" y="3140968"/>
            <a:ext cx="6038850" cy="3352800"/>
          </a:xfrm>
          <a:prstGeom prst="rect">
            <a:avLst/>
          </a:prstGeom>
        </p:spPr>
      </p:pic>
      <p:pic>
        <p:nvPicPr>
          <p:cNvPr id="6" name="5 Imagen" descr="images (4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645024"/>
            <a:ext cx="2143125" cy="2143125"/>
          </a:xfrm>
          <a:prstGeom prst="rect">
            <a:avLst/>
          </a:prstGeom>
        </p:spPr>
      </p:pic>
      <p:pic>
        <p:nvPicPr>
          <p:cNvPr id="7" name="6 Imagen" descr="lionheart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552" y="692696"/>
            <a:ext cx="4463988" cy="2975992"/>
          </a:xfrm>
          <a:prstGeom prst="rect">
            <a:avLst/>
          </a:prstGeom>
        </p:spPr>
      </p:pic>
      <p:pic>
        <p:nvPicPr>
          <p:cNvPr id="8" name="7 Imagen" descr="Captur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8" y="260648"/>
            <a:ext cx="2295525" cy="723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 descr="Fuente-12v-33a-01-1200x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10944" y="2708920"/>
            <a:ext cx="3933056" cy="3933056"/>
          </a:xfrm>
          <a:prstGeom prst="rect">
            <a:avLst/>
          </a:prstGeom>
        </p:spPr>
      </p:pic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3" name="2 CuadroTexto"/>
          <p:cNvSpPr txBox="1"/>
          <p:nvPr/>
        </p:nvSpPr>
        <p:spPr>
          <a:xfrm>
            <a:off x="2627784" y="332656"/>
            <a:ext cx="4968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err="1" smtClean="0"/>
              <a:t>Fonte</a:t>
            </a:r>
            <a:r>
              <a:rPr lang="es-ES" sz="3200" dirty="0" smtClean="0"/>
              <a:t> de alimentación</a:t>
            </a:r>
            <a:endParaRPr lang="es-ES" sz="3200" dirty="0"/>
          </a:p>
        </p:txBody>
      </p:sp>
      <p:pic>
        <p:nvPicPr>
          <p:cNvPr id="4" name="3 Imagen" descr="fuente de alimentació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908720"/>
            <a:ext cx="4463808" cy="2970912"/>
          </a:xfrm>
          <a:prstGeom prst="rect">
            <a:avLst/>
          </a:prstGeom>
        </p:spPr>
      </p:pic>
      <p:pic>
        <p:nvPicPr>
          <p:cNvPr id="7" name="6 Imagen" descr="p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3284984"/>
            <a:ext cx="2981325" cy="27843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3" name="2 CuadroTexto"/>
          <p:cNvSpPr txBox="1"/>
          <p:nvPr/>
        </p:nvSpPr>
        <p:spPr>
          <a:xfrm>
            <a:off x="0" y="404664"/>
            <a:ext cx="8352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dirty="0" err="1" smtClean="0">
                <a:solidFill>
                  <a:schemeClr val="accent1"/>
                </a:solidFill>
              </a:rPr>
              <a:t>Pezas</a:t>
            </a:r>
            <a:r>
              <a:rPr lang="es-ES" sz="5400" dirty="0" smtClean="0">
                <a:solidFill>
                  <a:schemeClr val="accent1"/>
                </a:solidFill>
              </a:rPr>
              <a:t> impresas</a:t>
            </a:r>
            <a:endParaRPr lang="es-ES" sz="5400" dirty="0">
              <a:solidFill>
                <a:schemeClr val="accent1"/>
              </a:solidFill>
            </a:endParaRPr>
          </a:p>
        </p:txBody>
      </p:sp>
      <p:pic>
        <p:nvPicPr>
          <p:cNvPr id="4" name="3 Imagen" descr="maxresdefaul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8064" y="260648"/>
            <a:ext cx="3535715" cy="1988840"/>
          </a:xfrm>
          <a:prstGeom prst="rect">
            <a:avLst/>
          </a:prstGeom>
        </p:spPr>
      </p:pic>
      <p:pic>
        <p:nvPicPr>
          <p:cNvPr id="8" name="7 Imagen" descr="P11411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4221088"/>
            <a:ext cx="2195736" cy="1646802"/>
          </a:xfrm>
          <a:prstGeom prst="rect">
            <a:avLst/>
          </a:prstGeom>
        </p:spPr>
      </p:pic>
      <p:pic>
        <p:nvPicPr>
          <p:cNvPr id="9" name="8 Imagen" descr="P11411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1700808"/>
            <a:ext cx="2664296" cy="2330878"/>
          </a:xfrm>
          <a:prstGeom prst="rect">
            <a:avLst/>
          </a:prstGeom>
        </p:spPr>
      </p:pic>
      <p:pic>
        <p:nvPicPr>
          <p:cNvPr id="7" name="6 Imagen" descr="P114115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15816" y="2186862"/>
            <a:ext cx="6228184" cy="46711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3" name="2 Imagen" descr="P11411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4644008" cy="3645024"/>
          </a:xfrm>
          <a:prstGeom prst="rect">
            <a:avLst/>
          </a:prstGeom>
        </p:spPr>
      </p:pic>
      <p:pic>
        <p:nvPicPr>
          <p:cNvPr id="4" name="3 Imagen" descr="P11411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03440" y="260648"/>
            <a:ext cx="5040560" cy="3600400"/>
          </a:xfrm>
          <a:prstGeom prst="rect">
            <a:avLst/>
          </a:prstGeom>
        </p:spPr>
      </p:pic>
      <p:pic>
        <p:nvPicPr>
          <p:cNvPr id="6" name="5 Imagen" descr="P114115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19872" y="3645024"/>
            <a:ext cx="4320480" cy="2952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0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120680" cy="4896544"/>
          </a:xfrm>
          <a:prstGeom prst="rect">
            <a:avLst/>
          </a:prstGeom>
        </p:spPr>
      </p:pic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3" name="2 CuadroTexto"/>
          <p:cNvSpPr txBox="1"/>
          <p:nvPr/>
        </p:nvSpPr>
        <p:spPr>
          <a:xfrm>
            <a:off x="467544" y="404664"/>
            <a:ext cx="6624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 smtClean="0"/>
              <a:t>Extrusor</a:t>
            </a:r>
            <a:endParaRPr lang="es-ES" sz="4000" dirty="0"/>
          </a:p>
        </p:txBody>
      </p:sp>
      <p:pic>
        <p:nvPicPr>
          <p:cNvPr id="6" name="5 Imagen" descr="Impresora-3D-Extrusora-Planeta-Engranaje-26-Dientes-de-Engranaje-Impulsor-de-Bronce-reductor-de-Engranaje-d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19056" y="0"/>
            <a:ext cx="2924944" cy="2924944"/>
          </a:xfrm>
          <a:prstGeom prst="rect">
            <a:avLst/>
          </a:prstGeom>
        </p:spPr>
      </p:pic>
      <p:pic>
        <p:nvPicPr>
          <p:cNvPr id="7" name="6 Imagen" descr="MK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44208" y="2564904"/>
            <a:ext cx="2699792" cy="22768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V6-Bl-04-1200x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56176" y="2420888"/>
            <a:ext cx="2987824" cy="1844824"/>
          </a:xfrm>
          <a:prstGeom prst="rect">
            <a:avLst/>
          </a:prstGeom>
        </p:spPr>
      </p:pic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3" name="2 CuadroTexto"/>
          <p:cNvSpPr txBox="1"/>
          <p:nvPr/>
        </p:nvSpPr>
        <p:spPr>
          <a:xfrm>
            <a:off x="395536" y="260648"/>
            <a:ext cx="79208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smtClean="0"/>
              <a:t>HOT END (extremo </a:t>
            </a:r>
            <a:r>
              <a:rPr lang="es-ES" sz="4400" dirty="0" err="1" smtClean="0"/>
              <a:t>quente</a:t>
            </a:r>
            <a:r>
              <a:rPr lang="es-ES" sz="4400" dirty="0" smtClean="0"/>
              <a:t>)</a:t>
            </a:r>
            <a:endParaRPr lang="es-ES" sz="4400" dirty="0"/>
          </a:p>
        </p:txBody>
      </p:sp>
      <p:pic>
        <p:nvPicPr>
          <p:cNvPr id="4" name="3 Imagen" descr="V6-175-500x50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268760"/>
            <a:ext cx="3744416" cy="4392488"/>
          </a:xfrm>
          <a:prstGeom prst="rect">
            <a:avLst/>
          </a:prstGeom>
        </p:spPr>
      </p:pic>
      <p:pic>
        <p:nvPicPr>
          <p:cNvPr id="6" name="5 Imagen" descr="images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8144" y="1196752"/>
            <a:ext cx="2705100" cy="1695450"/>
          </a:xfrm>
          <a:prstGeom prst="rect">
            <a:avLst/>
          </a:prstGeom>
        </p:spPr>
      </p:pic>
      <p:pic>
        <p:nvPicPr>
          <p:cNvPr id="8" name="7 Imagen" descr="image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40152" y="3861048"/>
            <a:ext cx="2905125" cy="1571625"/>
          </a:xfrm>
          <a:prstGeom prst="rect">
            <a:avLst/>
          </a:prstGeom>
        </p:spPr>
      </p:pic>
      <p:pic>
        <p:nvPicPr>
          <p:cNvPr id="9" name="8 Imagen" descr="02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43808" y="836712"/>
            <a:ext cx="2913856" cy="2409800"/>
          </a:xfrm>
          <a:prstGeom prst="rect">
            <a:avLst/>
          </a:prstGeom>
        </p:spPr>
      </p:pic>
      <p:pic>
        <p:nvPicPr>
          <p:cNvPr id="10" name="9 Imagen" descr="leonozzle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15816" y="3068960"/>
            <a:ext cx="2756024" cy="3332088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8184" y="5633864"/>
            <a:ext cx="2419350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4" name="3 CuadroTexto"/>
          <p:cNvSpPr txBox="1"/>
          <p:nvPr/>
        </p:nvSpPr>
        <p:spPr>
          <a:xfrm>
            <a:off x="611560" y="332656"/>
            <a:ext cx="7704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 smtClean="0"/>
              <a:t>Hot </a:t>
            </a:r>
            <a:r>
              <a:rPr lang="es-ES" sz="4800" dirty="0" err="1" smtClean="0"/>
              <a:t>end</a:t>
            </a:r>
            <a:r>
              <a:rPr lang="es-ES" sz="4800" dirty="0" smtClean="0"/>
              <a:t> doble</a:t>
            </a:r>
            <a:endParaRPr lang="es-ES" sz="4800" dirty="0"/>
          </a:p>
        </p:txBody>
      </p:sp>
      <p:pic>
        <p:nvPicPr>
          <p:cNvPr id="7" name="6 Imagen" descr="descarg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1340768"/>
            <a:ext cx="3600400" cy="3600400"/>
          </a:xfrm>
          <a:prstGeom prst="rect">
            <a:avLst/>
          </a:prstGeom>
        </p:spPr>
      </p:pic>
      <p:pic>
        <p:nvPicPr>
          <p:cNvPr id="8" name="7 Imagen" descr="Geeetech_SHUANGHOTEN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2420888"/>
            <a:ext cx="4104456" cy="4104456"/>
          </a:xfrm>
          <a:prstGeom prst="rect">
            <a:avLst/>
          </a:prstGeom>
        </p:spPr>
      </p:pic>
      <p:pic>
        <p:nvPicPr>
          <p:cNvPr id="6" name="5 Imagen" descr="image_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4128" y="0"/>
            <a:ext cx="3051423" cy="30514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196752"/>
            <a:ext cx="842493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ES" sz="4400" u="sng" dirty="0" smtClean="0">
                <a:solidFill>
                  <a:schemeClr val="bg2">
                    <a:lumMod val="50000"/>
                  </a:schemeClr>
                </a:solidFill>
                <a:latin typeface="Liberation Sans" pitchFamily="34"/>
                <a:cs typeface="Times New Roman" pitchFamily="18"/>
              </a:rPr>
              <a:t>CLASIFICACIÓN E FUNCIONAMENTO DAS IMPRESORAS 3D</a:t>
            </a:r>
            <a:endParaRPr lang="es-ES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3 Imagen" descr="rb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2852936"/>
            <a:ext cx="3789040" cy="3789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>
                <a:solidFill>
                  <a:schemeClr val="bg2">
                    <a:lumMod val="50000"/>
                  </a:schemeClr>
                </a:solidFill>
              </a:rPr>
              <a:t>1º PASOS</a:t>
            </a:r>
            <a:endParaRPr lang="es-E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259632" y="1340768"/>
            <a:ext cx="5598368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es-ES" sz="2200" b="1" dirty="0" smtClean="0"/>
              <a:t>IDEA</a:t>
            </a:r>
          </a:p>
          <a:p>
            <a:pPr marL="457200" lvl="0" indent="-457200">
              <a:buFont typeface="+mj-lt"/>
              <a:buAutoNum type="arabicPeriod"/>
            </a:pPr>
            <a:endParaRPr lang="es-ES" sz="2200" b="1" dirty="0" smtClean="0"/>
          </a:p>
          <a:p>
            <a:pPr marL="457200" lvl="0" indent="-457200">
              <a:buFont typeface="+mj-lt"/>
              <a:buAutoNum type="arabicPeriod"/>
            </a:pPr>
            <a:r>
              <a:rPr lang="es-ES" sz="2200" b="1" dirty="0" smtClean="0"/>
              <a:t>BOCETO</a:t>
            </a:r>
          </a:p>
          <a:p>
            <a:pPr marL="457200" lvl="0" indent="-457200">
              <a:buFont typeface="+mj-lt"/>
              <a:buAutoNum type="arabicPeriod"/>
            </a:pPr>
            <a:endParaRPr lang="es-ES" sz="2200" b="1" dirty="0" smtClean="0"/>
          </a:p>
          <a:p>
            <a:pPr marL="457200" lvl="0" indent="-457200">
              <a:buFont typeface="+mj-lt"/>
              <a:buAutoNum type="arabicPeriod"/>
            </a:pPr>
            <a:r>
              <a:rPr lang="es-ES" sz="2200" b="1" dirty="0" smtClean="0"/>
              <a:t>DESEÑO</a:t>
            </a:r>
          </a:p>
          <a:p>
            <a:pPr marL="800100" lvl="1" indent="-342900" hangingPunct="0">
              <a:buFont typeface="+mj-lt"/>
              <a:buAutoNum type="arabicPeriod"/>
            </a:pPr>
            <a:r>
              <a:rPr lang="es-ES" b="1" dirty="0" smtClean="0"/>
              <a:t>2D</a:t>
            </a:r>
          </a:p>
          <a:p>
            <a:pPr marL="800100" lvl="1" indent="-342900" hangingPunct="0">
              <a:buFont typeface="+mj-lt"/>
              <a:buAutoNum type="arabicPeriod"/>
            </a:pPr>
            <a:r>
              <a:rPr lang="es-ES" b="1" dirty="0" smtClean="0"/>
              <a:t>3D</a:t>
            </a:r>
          </a:p>
          <a:p>
            <a:pPr marL="800100" lvl="1" indent="-342900" hangingPunct="0">
              <a:buFont typeface="+mj-lt"/>
              <a:buAutoNum type="arabicPeriod"/>
            </a:pPr>
            <a:endParaRPr lang="es-ES" b="1" dirty="0" smtClean="0"/>
          </a:p>
          <a:p>
            <a:pPr marL="457200" lvl="0" indent="-457200">
              <a:buFont typeface="+mj-lt"/>
              <a:buAutoNum type="arabicPeriod"/>
            </a:pPr>
            <a:r>
              <a:rPr lang="es-ES" sz="2200" b="1" dirty="0" smtClean="0"/>
              <a:t>STL</a:t>
            </a:r>
          </a:p>
          <a:p>
            <a:pPr marL="457200" lvl="0" indent="-457200">
              <a:buFont typeface="+mj-lt"/>
              <a:buAutoNum type="arabicPeriod"/>
            </a:pPr>
            <a:endParaRPr lang="es-ES" sz="2200" b="1" dirty="0" smtClean="0"/>
          </a:p>
          <a:p>
            <a:pPr marL="457200" lvl="0" indent="-457200">
              <a:buFont typeface="+mj-lt"/>
              <a:buAutoNum type="arabicPeriod"/>
            </a:pPr>
            <a:r>
              <a:rPr lang="es-ES" sz="2200" b="1" dirty="0" smtClean="0"/>
              <a:t>LAMINADO</a:t>
            </a:r>
          </a:p>
          <a:p>
            <a:pPr marL="457200" lvl="0" indent="-457200">
              <a:buFont typeface="+mj-lt"/>
              <a:buAutoNum type="arabicPeriod"/>
            </a:pPr>
            <a:endParaRPr lang="es-ES" sz="2200" b="1" dirty="0" smtClean="0"/>
          </a:p>
          <a:p>
            <a:pPr marL="457200" lvl="0" indent="-457200">
              <a:buFont typeface="+mj-lt"/>
              <a:buAutoNum type="arabicPeriod"/>
            </a:pPr>
            <a:r>
              <a:rPr lang="es-ES" sz="2200" b="1" dirty="0" smtClean="0"/>
              <a:t>IMPRESIÓN</a:t>
            </a:r>
            <a:endParaRPr lang="es-ES" sz="2200" b="1" dirty="0"/>
          </a:p>
        </p:txBody>
      </p:sp>
      <p:pic>
        <p:nvPicPr>
          <p:cNvPr id="5" name="4 Imagen" descr="rb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5976" y="1556792"/>
            <a:ext cx="4394200" cy="4394200"/>
          </a:xfrm>
          <a:prstGeom prst="rect">
            <a:avLst/>
          </a:prstGeom>
        </p:spPr>
      </p:pic>
      <p:pic>
        <p:nvPicPr>
          <p:cNvPr id="7" name="6 Imagen" descr="pi5eyKLrT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560275">
            <a:off x="7078962" y="793159"/>
            <a:ext cx="1136712" cy="1515616"/>
          </a:xfrm>
          <a:prstGeom prst="rect">
            <a:avLst/>
          </a:prstGeom>
        </p:spPr>
      </p:pic>
      <p:pic>
        <p:nvPicPr>
          <p:cNvPr id="6" name="5 Imagen" descr="pasos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47864" y="1412776"/>
            <a:ext cx="2030338" cy="20303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bocet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692696"/>
            <a:ext cx="2736304" cy="3024336"/>
          </a:xfrm>
          <a:prstGeom prst="rect">
            <a:avLst/>
          </a:prstGeom>
        </p:spPr>
      </p:pic>
      <p:sp>
        <p:nvSpPr>
          <p:cNvPr id="5" name="4 Flecha derecha"/>
          <p:cNvSpPr/>
          <p:nvPr/>
        </p:nvSpPr>
        <p:spPr>
          <a:xfrm>
            <a:off x="3995936" y="1700808"/>
            <a:ext cx="648072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5 Imagen" descr="3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0112" y="476672"/>
            <a:ext cx="2304256" cy="3384376"/>
          </a:xfrm>
          <a:prstGeom prst="rect">
            <a:avLst/>
          </a:prstGeom>
        </p:spPr>
      </p:pic>
      <p:sp>
        <p:nvSpPr>
          <p:cNvPr id="10" name="9 Flecha derecha"/>
          <p:cNvSpPr/>
          <p:nvPr/>
        </p:nvSpPr>
        <p:spPr>
          <a:xfrm rot="8816550">
            <a:off x="4574368" y="4181852"/>
            <a:ext cx="713611" cy="2204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10 Imagen" descr="l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71800" y="4437112"/>
            <a:ext cx="1440160" cy="16561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l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620688"/>
            <a:ext cx="1080120" cy="1207193"/>
          </a:xfrm>
          <a:prstGeom prst="rect">
            <a:avLst/>
          </a:prstGeom>
        </p:spPr>
      </p:pic>
      <p:sp>
        <p:nvSpPr>
          <p:cNvPr id="5" name="4 Flecha derecha"/>
          <p:cNvSpPr/>
          <p:nvPr/>
        </p:nvSpPr>
        <p:spPr>
          <a:xfrm>
            <a:off x="2051720" y="980728"/>
            <a:ext cx="864096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6 CuadroTexto"/>
          <p:cNvSpPr txBox="1"/>
          <p:nvPr/>
        </p:nvSpPr>
        <p:spPr>
          <a:xfrm>
            <a:off x="3707904" y="836712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LAMINADO</a:t>
            </a:r>
            <a:endParaRPr lang="es-ES" b="1" dirty="0"/>
          </a:p>
        </p:txBody>
      </p:sp>
      <p:pic>
        <p:nvPicPr>
          <p:cNvPr id="8" name="7 Imagen" descr="slic3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67744" y="2204864"/>
            <a:ext cx="5616624" cy="3888432"/>
          </a:xfrm>
          <a:prstGeom prst="rect">
            <a:avLst/>
          </a:prstGeom>
        </p:spPr>
      </p:pic>
      <p:sp>
        <p:nvSpPr>
          <p:cNvPr id="9" name="8 Flecha derecha"/>
          <p:cNvSpPr/>
          <p:nvPr/>
        </p:nvSpPr>
        <p:spPr>
          <a:xfrm rot="6661367">
            <a:off x="3814893" y="1534587"/>
            <a:ext cx="866142" cy="2071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descarga (3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980728"/>
            <a:ext cx="3888432" cy="2808312"/>
          </a:xfrm>
          <a:prstGeom prst="rect">
            <a:avLst/>
          </a:prstGeom>
        </p:spPr>
      </p:pic>
      <p:sp>
        <p:nvSpPr>
          <p:cNvPr id="5" name="4 Flecha derecha"/>
          <p:cNvSpPr/>
          <p:nvPr/>
        </p:nvSpPr>
        <p:spPr>
          <a:xfrm>
            <a:off x="4355976" y="2564904"/>
            <a:ext cx="648072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5 Imagen" descr="GCOD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404664"/>
            <a:ext cx="3744416" cy="60609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s-ES" sz="2800" dirty="0" smtClean="0"/>
              <a:t>TARXETA SD</a:t>
            </a:r>
          </a:p>
          <a:p>
            <a:pPr lvl="0"/>
            <a:endParaRPr lang="es-ES" sz="2800" dirty="0" smtClean="0"/>
          </a:p>
          <a:p>
            <a:pPr lvl="0"/>
            <a:r>
              <a:rPr lang="es-ES" sz="2800" dirty="0" smtClean="0"/>
              <a:t>CON MEMORIA USB</a:t>
            </a:r>
          </a:p>
          <a:p>
            <a:pPr lvl="0"/>
            <a:endParaRPr lang="es-ES" sz="2800" dirty="0" smtClean="0"/>
          </a:p>
          <a:p>
            <a:pPr lvl="0"/>
            <a:r>
              <a:rPr lang="es-ES" sz="2800" dirty="0" smtClean="0"/>
              <a:t>COMUNICACIÓN DIRECTA</a:t>
            </a:r>
          </a:p>
          <a:p>
            <a:pPr>
              <a:buNone/>
            </a:pPr>
            <a:r>
              <a:rPr lang="es-ES" sz="2800" dirty="0" smtClean="0"/>
              <a:t>		A través </a:t>
            </a:r>
            <a:r>
              <a:rPr lang="gl-ES" sz="2800" dirty="0" smtClean="0"/>
              <a:t>dun</a:t>
            </a:r>
            <a:r>
              <a:rPr lang="es-ES" sz="2800" dirty="0" smtClean="0"/>
              <a:t> programa</a:t>
            </a:r>
          </a:p>
          <a:p>
            <a:pPr>
              <a:buNone/>
            </a:pPr>
            <a:endParaRPr lang="es-ES" sz="2800" dirty="0" smtClean="0"/>
          </a:p>
          <a:p>
            <a:pPr lvl="0"/>
            <a:r>
              <a:rPr lang="es-ES" sz="2800" dirty="0" smtClean="0"/>
              <a:t>POR WI-FI</a:t>
            </a:r>
          </a:p>
          <a:p>
            <a:pPr>
              <a:buNone/>
            </a:pPr>
            <a:r>
              <a:rPr lang="es-ES" sz="2800" dirty="0" smtClean="0"/>
              <a:t>		</a:t>
            </a:r>
            <a:endParaRPr lang="es-E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bg2">
                    <a:lumMod val="50000"/>
                  </a:schemeClr>
                </a:solidFill>
              </a:rPr>
              <a:t>CARGAR  </a:t>
            </a:r>
            <a:r>
              <a:rPr lang="es-ES" i="1" dirty="0" smtClean="0">
                <a:solidFill>
                  <a:schemeClr val="bg2">
                    <a:lumMod val="50000"/>
                  </a:schemeClr>
                </a:solidFill>
              </a:rPr>
              <a:t>GCODE  </a:t>
            </a:r>
            <a:r>
              <a:rPr lang="es-ES" dirty="0" smtClean="0">
                <a:solidFill>
                  <a:schemeClr val="bg2">
                    <a:lumMod val="50000"/>
                  </a:schemeClr>
                </a:solidFill>
              </a:rPr>
              <a:t>NA MÁQUINA</a:t>
            </a:r>
            <a:endParaRPr lang="es-ES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3 Imagen" descr="Mover-las-aplicaciones-a-la-SD-en-Jelly-Be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32240" y="1844824"/>
            <a:ext cx="1512168" cy="1512168"/>
          </a:xfrm>
          <a:prstGeom prst="rect">
            <a:avLst/>
          </a:prstGeom>
        </p:spPr>
      </p:pic>
      <p:pic>
        <p:nvPicPr>
          <p:cNvPr id="6" name="5 Imagen" descr="RB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8104" y="4725144"/>
            <a:ext cx="3203848" cy="1659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RB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810975">
            <a:off x="202951" y="4089003"/>
            <a:ext cx="1429579" cy="1906105"/>
          </a:xfr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>
                <a:solidFill>
                  <a:schemeClr val="bg2">
                    <a:lumMod val="50000"/>
                  </a:schemeClr>
                </a:solidFill>
              </a:rPr>
              <a:t>PEZAS INTERESANTES </a:t>
            </a:r>
            <a:endParaRPr lang="es-ES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7" name="6 Imagen" descr="3d-Printing-Pizza-515x28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2" y="3933056"/>
            <a:ext cx="4681756" cy="2627238"/>
          </a:xfrm>
          <a:prstGeom prst="rect">
            <a:avLst/>
          </a:prstGeom>
        </p:spPr>
      </p:pic>
      <p:pic>
        <p:nvPicPr>
          <p:cNvPr id="6" name="5 Imagen" descr="1366_2000 (3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268760"/>
            <a:ext cx="4248131" cy="2833547"/>
          </a:xfrm>
          <a:prstGeom prst="rect">
            <a:avLst/>
          </a:prstGeom>
        </p:spPr>
      </p:pic>
      <p:pic>
        <p:nvPicPr>
          <p:cNvPr id="8" name="7 Imagen" descr="1366_2000 (4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1062202"/>
            <a:ext cx="3960440" cy="28401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3D impresora-coche-autobu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19872" y="188640"/>
            <a:ext cx="5502795" cy="3600400"/>
          </a:xfrm>
          <a:prstGeom prst="rect">
            <a:avLst/>
          </a:prstGeom>
        </p:spPr>
      </p:pic>
      <p:pic>
        <p:nvPicPr>
          <p:cNvPr id="5" name="4 Imagen" descr="1024_20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807588">
            <a:off x="277734" y="3911424"/>
            <a:ext cx="5171399" cy="2572990"/>
          </a:xfrm>
          <a:prstGeom prst="rect">
            <a:avLst/>
          </a:prstGeom>
        </p:spPr>
      </p:pic>
      <p:pic>
        <p:nvPicPr>
          <p:cNvPr id="6" name="5 Imagen" descr="das-in-3d-druck-hergestellt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80112" y="4293096"/>
            <a:ext cx="3347863" cy="2348880"/>
          </a:xfrm>
          <a:prstGeom prst="rect">
            <a:avLst/>
          </a:prstGeom>
        </p:spPr>
      </p:pic>
      <p:pic>
        <p:nvPicPr>
          <p:cNvPr id="7" name="6 Imagen" descr="BvZJFSZIQAAjX7u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32656"/>
            <a:ext cx="3275856" cy="33899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impresion-3d-diseno-comunicacion-visua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3625476" cy="3154164"/>
          </a:xfrm>
        </p:spPr>
      </p:pic>
      <p:pic>
        <p:nvPicPr>
          <p:cNvPr id="5" name="4 Imagen" descr="impresion-3d-diseno-image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1920" y="332656"/>
            <a:ext cx="5076056" cy="3451718"/>
          </a:xfrm>
          <a:prstGeom prst="rect">
            <a:avLst/>
          </a:prstGeom>
        </p:spPr>
      </p:pic>
      <p:pic>
        <p:nvPicPr>
          <p:cNvPr id="6" name="5 Imagen" descr="650_1000_vinil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03848" y="3933056"/>
            <a:ext cx="3096344" cy="25802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presora-3d-guitarra-acustic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476672"/>
            <a:ext cx="4678680" cy="2415540"/>
          </a:xfrm>
          <a:prstGeom prst="rect">
            <a:avLst/>
          </a:prstGeom>
        </p:spPr>
      </p:pic>
      <p:pic>
        <p:nvPicPr>
          <p:cNvPr id="3" name="2 Imagen" descr="Mapas-en-Braille-para-personas-con-deficiencias-visuales-creados-con-impresion-3-D-Emprendedor.Digit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5856" y="3068960"/>
            <a:ext cx="5328084" cy="35520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3D impresora-musica-violi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1800" y="188640"/>
            <a:ext cx="6194107" cy="4009429"/>
          </a:xfrm>
          <a:prstGeom prst="rect">
            <a:avLst/>
          </a:prstGeom>
        </p:spPr>
      </p:pic>
      <p:pic>
        <p:nvPicPr>
          <p:cNvPr id="3" name="2 Imagen" descr="bateria-atom-impresa-en-3d-2 (2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2" y="4365104"/>
            <a:ext cx="4274840" cy="22442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1143000"/>
          </a:xfrm>
        </p:spPr>
        <p:txBody>
          <a:bodyPr>
            <a:normAutofit fontScale="90000"/>
          </a:bodyPr>
          <a:lstStyle/>
          <a:p>
            <a:pPr lvl="0" algn="ctr"/>
            <a:r>
              <a:rPr lang="es-ES" sz="4400" u="sng" dirty="0" smtClean="0">
                <a:solidFill>
                  <a:schemeClr val="bg2">
                    <a:lumMod val="50000"/>
                  </a:schemeClr>
                </a:solidFill>
                <a:latin typeface="Calibri" pitchFamily="34"/>
                <a:cs typeface="Times New Roman" pitchFamily="18"/>
              </a:rPr>
              <a:t>As impresoras 3D de compactación</a:t>
            </a:r>
            <a:r>
              <a:rPr lang="es-ES" sz="4400" u="sng" dirty="0" smtClean="0">
                <a:latin typeface="Calibri" pitchFamily="34"/>
                <a:cs typeface="Times New Roman" pitchFamily="18"/>
              </a:rPr>
              <a:t/>
            </a:r>
            <a:br>
              <a:rPr lang="es-ES" sz="4400" u="sng" dirty="0" smtClean="0">
                <a:latin typeface="Calibri" pitchFamily="34"/>
                <a:cs typeface="Times New Roman" pitchFamily="18"/>
              </a:rPr>
            </a:br>
            <a:endParaRPr lang="es-ES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alphaModFix/>
            <a:lum/>
          </a:blip>
          <a:srcRect/>
          <a:stretch>
            <a:fillRect/>
          </a:stretch>
        </p:blipFill>
        <p:spPr>
          <a:xfrm>
            <a:off x="3419872" y="1340768"/>
            <a:ext cx="2344088" cy="1809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251520" y="1412776"/>
            <a:ext cx="2808312" cy="158169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2 Título"/>
          <p:cNvSpPr txBox="1">
            <a:spLocks/>
          </p:cNvSpPr>
          <p:nvPr/>
        </p:nvSpPr>
        <p:spPr>
          <a:xfrm>
            <a:off x="467544" y="3140968"/>
            <a:ext cx="8229600" cy="1143000"/>
          </a:xfrm>
          <a:prstGeom prst="rect">
            <a:avLst/>
          </a:prstGeom>
        </p:spPr>
        <p:txBody>
          <a:bodyPr vert="horz" rtlCol="0" anchor="ctr">
            <a:normAutofit fontScale="900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sng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alibri" pitchFamily="34"/>
                <a:ea typeface="+mj-ea"/>
                <a:cs typeface="Times New Roman" pitchFamily="18"/>
              </a:rPr>
              <a:t>Impresoras 3D láser</a:t>
            </a:r>
            <a:r>
              <a:rPr kumimoji="0" lang="es-ES" sz="4400" b="1" i="0" u="sng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alibri" pitchFamily="34"/>
                <a:ea typeface="+mj-ea"/>
                <a:cs typeface="Times New Roman" pitchFamily="18"/>
              </a:rPr>
              <a:t/>
            </a:r>
            <a:br>
              <a:rPr kumimoji="0" lang="es-ES" sz="4400" b="1" i="0" u="sng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alibri" pitchFamily="34"/>
                <a:ea typeface="+mj-ea"/>
                <a:cs typeface="Times New Roman" pitchFamily="18"/>
              </a:rPr>
            </a:br>
            <a:endParaRPr kumimoji="0" lang="es-ES" sz="41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4572000" y="3789040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SLS</a:t>
            </a:r>
            <a:r>
              <a:rPr lang="es-ES" b="1" dirty="0" smtClean="0"/>
              <a:t>  </a:t>
            </a:r>
            <a:r>
              <a:rPr lang="es-ES" b="1" dirty="0" err="1" smtClean="0"/>
              <a:t>ou</a:t>
            </a:r>
            <a:r>
              <a:rPr lang="es-ES" b="1" dirty="0" smtClean="0"/>
              <a:t> </a:t>
            </a:r>
            <a:r>
              <a:rPr lang="es-ES" b="1" dirty="0" err="1" smtClean="0"/>
              <a:t>Sinterización</a:t>
            </a:r>
            <a:r>
              <a:rPr lang="es-ES" b="1" dirty="0" smtClean="0"/>
              <a:t> selectiva por láser</a:t>
            </a:r>
            <a:endParaRPr lang="es-ES" dirty="0"/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1" y="3861048"/>
            <a:ext cx="3563888" cy="2996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5" cstate="print">
            <a:alphaModFix/>
            <a:lum/>
          </a:blip>
          <a:srcRect/>
          <a:stretch>
            <a:fillRect/>
          </a:stretch>
        </p:blipFill>
        <p:spPr>
          <a:xfrm>
            <a:off x="5220072" y="4221088"/>
            <a:ext cx="3456000" cy="230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11_visual_location-528x3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2924944"/>
          </a:xfrm>
          <a:prstGeom prst="rect">
            <a:avLst/>
          </a:prstGeom>
        </p:spPr>
      </p:pic>
      <p:pic>
        <p:nvPicPr>
          <p:cNvPr id="4" name="3 Imagen" descr="1-Puente-impreso-3D-1024x68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16832"/>
            <a:ext cx="9144000" cy="49411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3d-printed-digital-sundial-sun-clock-mojoptix-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1960" y="2924944"/>
            <a:ext cx="4773910" cy="3580433"/>
          </a:xfrm>
          <a:prstGeom prst="rect">
            <a:avLst/>
          </a:prstGeom>
        </p:spPr>
      </p:pic>
      <p:pic>
        <p:nvPicPr>
          <p:cNvPr id="3" name="2 Imagen" descr="CekevWFWAAI3jMg.jpg-lar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60648"/>
            <a:ext cx="4932040" cy="26386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BTQDnoaCMAAhLc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104456" cy="6858000"/>
          </a:xfrm>
          <a:prstGeom prst="rect">
            <a:avLst/>
          </a:prstGeom>
        </p:spPr>
      </p:pic>
      <p:pic>
        <p:nvPicPr>
          <p:cNvPr id="3" name="2 Imagen" descr="3D-printer-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03440" y="260648"/>
            <a:ext cx="5040560" cy="3284240"/>
          </a:xfrm>
          <a:prstGeom prst="rect">
            <a:avLst/>
          </a:prstGeom>
        </p:spPr>
      </p:pic>
      <p:pic>
        <p:nvPicPr>
          <p:cNvPr id="4" name="3 Imagen" descr="Medicina-regenerativa-impresion-de-organos-en-3D-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97622" y="4797152"/>
            <a:ext cx="2746378" cy="20608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origin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60648"/>
            <a:ext cx="8424936" cy="59046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2016summer_want-to-change_your_dna_secondar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0"/>
            <a:ext cx="3239835" cy="2348880"/>
          </a:xfrm>
          <a:prstGeom prst="rect">
            <a:avLst/>
          </a:prstGeom>
        </p:spPr>
      </p:pic>
      <p:pic>
        <p:nvPicPr>
          <p:cNvPr id="6" name="5 Imagen" descr="14601900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91880" y="260648"/>
            <a:ext cx="2489200" cy="3632200"/>
          </a:xfrm>
          <a:prstGeom prst="rect">
            <a:avLst/>
          </a:prstGeom>
        </p:spPr>
      </p:pic>
      <p:pic>
        <p:nvPicPr>
          <p:cNvPr id="7" name="6 Imagen" descr="Bastille-Day-Blog_35084_C-Edit-resize-300x16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420888"/>
            <a:ext cx="3203848" cy="1972032"/>
          </a:xfrm>
          <a:prstGeom prst="rect">
            <a:avLst/>
          </a:prstGeom>
        </p:spPr>
      </p:pic>
      <p:pic>
        <p:nvPicPr>
          <p:cNvPr id="8" name="7 Imagen" descr="capturing-dinosaurs_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20072" y="4628566"/>
            <a:ext cx="3923928" cy="2229434"/>
          </a:xfrm>
          <a:prstGeom prst="rect">
            <a:avLst/>
          </a:prstGeom>
        </p:spPr>
      </p:pic>
      <p:pic>
        <p:nvPicPr>
          <p:cNvPr id="9" name="8 Imagen" descr="images (1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33651" y="260648"/>
            <a:ext cx="2810349" cy="2592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Captura-de-pantalla-2014-05-13-a-las-15.32.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516216" cy="4010517"/>
          </a:xfrm>
          <a:prstGeom prst="rect">
            <a:avLst/>
          </a:prstGeom>
        </p:spPr>
      </p:pic>
      <p:pic>
        <p:nvPicPr>
          <p:cNvPr id="4" name="3 Imagen" descr="La-tecnologia-de-impresion-3D-y-los-viajes-espacial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9421" y="3933056"/>
            <a:ext cx="4564580" cy="2924944"/>
          </a:xfrm>
          <a:prstGeom prst="rect">
            <a:avLst/>
          </a:prstGeom>
        </p:spPr>
      </p:pic>
      <p:pic>
        <p:nvPicPr>
          <p:cNvPr id="5" name="4 Imagen" descr="nasaLogo-570x45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06317" y="0"/>
            <a:ext cx="1437683" cy="11350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images (3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91212" cy="3870760"/>
          </a:xfrm>
          <a:prstGeom prst="rect">
            <a:avLst/>
          </a:prstGeom>
        </p:spPr>
      </p:pic>
      <p:pic>
        <p:nvPicPr>
          <p:cNvPr id="4" name="3 Imagen" descr="llave-inglesa-impresora-3d-e14691273312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2500" y="3905672"/>
            <a:ext cx="8191500" cy="2952328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6228184" y="908720"/>
            <a:ext cx="2664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>
                <a:solidFill>
                  <a:schemeClr val="accent1"/>
                </a:solidFill>
              </a:rPr>
              <a:t>Zero-Gravity</a:t>
            </a:r>
            <a:r>
              <a:rPr lang="es-ES" dirty="0" smtClean="0">
                <a:solidFill>
                  <a:schemeClr val="accent1"/>
                </a:solidFill>
              </a:rPr>
              <a:t> 3D </a:t>
            </a:r>
            <a:r>
              <a:rPr lang="es-ES" dirty="0" err="1" smtClean="0">
                <a:solidFill>
                  <a:schemeClr val="accent1"/>
                </a:solidFill>
              </a:rPr>
              <a:t>Printer</a:t>
            </a:r>
            <a:endParaRPr lang="es-ES" dirty="0" smtClean="0">
              <a:solidFill>
                <a:schemeClr val="accent1"/>
              </a:solidFill>
            </a:endParaRPr>
          </a:p>
          <a:p>
            <a:r>
              <a:rPr lang="es-ES" dirty="0" smtClean="0"/>
              <a:t/>
            </a:r>
            <a:br>
              <a:rPr lang="es-ES" dirty="0" smtClean="0"/>
            </a:b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asa-3d-2-1000x6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cabecera_a85c2b52-90c3-4847-aa37-047d21dfdc4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400_F_35994477_rmX5UI9EnKUumqcA8BDOkhOtiQPwB1i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92280" y="260648"/>
            <a:ext cx="1869672" cy="2492896"/>
          </a:xfrm>
          <a:prstGeom prst="rect">
            <a:avLst/>
          </a:prstGeom>
        </p:spPr>
      </p:pic>
      <p:pic>
        <p:nvPicPr>
          <p:cNvPr id="6" name="5 Imagen" descr="cera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404664"/>
            <a:ext cx="2708920" cy="2708920"/>
          </a:xfrm>
          <a:prstGeom prst="rect">
            <a:avLst/>
          </a:prstGeom>
        </p:spPr>
      </p:pic>
      <p:pic>
        <p:nvPicPr>
          <p:cNvPr id="7" name="6 Imagen" descr="il_570xN.1006937706_iqg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80112" y="3356992"/>
            <a:ext cx="3140968" cy="3140968"/>
          </a:xfrm>
          <a:prstGeom prst="rect">
            <a:avLst/>
          </a:prstGeom>
        </p:spPr>
      </p:pic>
      <p:pic>
        <p:nvPicPr>
          <p:cNvPr id="8" name="7 Imagen" descr="B-R1GvfIAAApZs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31840" y="476672"/>
            <a:ext cx="3528392" cy="33123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 descr="BenQ_MX520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29614" y="260648"/>
            <a:ext cx="1814386" cy="1089695"/>
          </a:xfrm>
          <a:prstGeom prst="rect">
            <a:avLst/>
          </a:prstGeo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-252536" y="0"/>
            <a:ext cx="8229600" cy="1143000"/>
          </a:xfrm>
        </p:spPr>
        <p:txBody>
          <a:bodyPr>
            <a:normAutofit fontScale="90000"/>
          </a:bodyPr>
          <a:lstStyle/>
          <a:p>
            <a:pPr lvl="0" algn="ctr"/>
            <a:r>
              <a:rPr lang="es-ES" sz="4400" u="sng" dirty="0" smtClean="0">
                <a:solidFill>
                  <a:schemeClr val="bg2">
                    <a:lumMod val="50000"/>
                  </a:schemeClr>
                </a:solidFill>
                <a:highlight>
                  <a:scrgbClr r="0" g="0" b="0">
                    <a:alpha val="0"/>
                  </a:scrgbClr>
                </a:highlight>
                <a:latin typeface="Calibri" pitchFamily="34"/>
                <a:ea typeface="Calibri" pitchFamily="34"/>
                <a:cs typeface="Times New Roman" pitchFamily="18"/>
              </a:rPr>
              <a:t>Impresoras 3D por </a:t>
            </a:r>
            <a:r>
              <a:rPr lang="es-ES" sz="4400" u="sng" dirty="0" err="1" smtClean="0">
                <a:solidFill>
                  <a:schemeClr val="bg2">
                    <a:lumMod val="50000"/>
                  </a:schemeClr>
                </a:solidFill>
                <a:highlight>
                  <a:scrgbClr r="0" g="0" b="0">
                    <a:alpha val="0"/>
                  </a:scrgbClr>
                </a:highlight>
                <a:latin typeface="Calibri" pitchFamily="34"/>
                <a:ea typeface="Calibri" pitchFamily="34"/>
                <a:cs typeface="Times New Roman" pitchFamily="18"/>
              </a:rPr>
              <a:t>proxector</a:t>
            </a:r>
            <a:r>
              <a:rPr lang="es-ES" sz="4400" u="sng" dirty="0" smtClean="0">
                <a:solidFill>
                  <a:schemeClr val="bg2">
                    <a:lumMod val="50000"/>
                  </a:schemeClr>
                </a:solidFill>
                <a:highlight>
                  <a:scrgbClr r="0" g="0" b="0">
                    <a:alpha val="0"/>
                  </a:scrgbClr>
                </a:highlight>
                <a:latin typeface="Calibri" pitchFamily="34"/>
                <a:ea typeface="Calibri" pitchFamily="34"/>
                <a:cs typeface="Times New Roman" pitchFamily="18"/>
              </a:rPr>
              <a:t> UV.</a:t>
            </a:r>
            <a:r>
              <a:rPr lang="es-ES" sz="4400" u="sng" dirty="0" smtClean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Calibri" pitchFamily="34"/>
                <a:ea typeface="Calibri" pitchFamily="34"/>
                <a:cs typeface="Times New Roman" pitchFamily="18"/>
              </a:rPr>
              <a:t/>
            </a:r>
            <a:br>
              <a:rPr lang="es-ES" sz="4400" u="sng" dirty="0" smtClean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Calibri" pitchFamily="34"/>
                <a:ea typeface="Calibri" pitchFamily="34"/>
                <a:cs typeface="Times New Roman" pitchFamily="18"/>
              </a:rPr>
            </a:br>
            <a:endParaRPr lang="es-ES" dirty="0"/>
          </a:p>
        </p:txBody>
      </p:sp>
      <p:sp>
        <p:nvSpPr>
          <p:cNvPr id="4" name="3 Rectángulo"/>
          <p:cNvSpPr/>
          <p:nvPr/>
        </p:nvSpPr>
        <p:spPr>
          <a:xfrm>
            <a:off x="1115616" y="980728"/>
            <a:ext cx="6696744" cy="22860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hangingPunct="0">
              <a:lnSpc>
                <a:spcPct val="108000"/>
              </a:lnSpc>
              <a:spcAft>
                <a:spcPts val="799"/>
              </a:spcAft>
            </a:pPr>
            <a:r>
              <a:rPr lang="gl-ES" sz="2200" dirty="0" smtClean="0">
                <a:latin typeface="Calibri" pitchFamily="34"/>
                <a:ea typeface="Calibri" pitchFamily="34"/>
                <a:cs typeface="Times New Roman" pitchFamily="18"/>
              </a:rPr>
              <a:t>    É  o </a:t>
            </a:r>
            <a:r>
              <a:rPr lang="gl-ES" sz="2200" b="1" dirty="0" smtClean="0">
                <a:latin typeface="Calibri" pitchFamily="34"/>
                <a:ea typeface="Calibri" pitchFamily="34"/>
                <a:cs typeface="Times New Roman" pitchFamily="18"/>
              </a:rPr>
              <a:t>mesmo método que a láser</a:t>
            </a:r>
            <a:r>
              <a:rPr lang="gl-ES" sz="2200" dirty="0" smtClean="0">
                <a:latin typeface="Calibri" pitchFamily="34"/>
                <a:ea typeface="Calibri" pitchFamily="34"/>
                <a:cs typeface="Times New Roman" pitchFamily="18"/>
              </a:rPr>
              <a:t>, </a:t>
            </a:r>
            <a:r>
              <a:rPr lang="gl-ES" sz="2200" b="1" dirty="0" smtClean="0">
                <a:latin typeface="Calibri" pitchFamily="34"/>
                <a:ea typeface="Calibri" pitchFamily="34"/>
                <a:cs typeface="Times New Roman" pitchFamily="18"/>
              </a:rPr>
              <a:t>pero</a:t>
            </a:r>
            <a:r>
              <a:rPr lang="gl-ES" sz="2200" dirty="0" smtClean="0">
                <a:latin typeface="Calibri" pitchFamily="34"/>
                <a:ea typeface="Calibri" pitchFamily="34"/>
                <a:cs typeface="Times New Roman" pitchFamily="18"/>
              </a:rPr>
              <a:t> varía en que en vez dun láser que solidifica unha resina foto sensible en estado líquido,  esta o que fai é que un </a:t>
            </a:r>
            <a:r>
              <a:rPr lang="gl-ES" sz="2200" b="1" dirty="0" smtClean="0">
                <a:latin typeface="Calibri" pitchFamily="34"/>
                <a:ea typeface="Calibri" pitchFamily="34"/>
                <a:cs typeface="Times New Roman" pitchFamily="18"/>
              </a:rPr>
              <a:t>proxector de UV   </a:t>
            </a:r>
            <a:r>
              <a:rPr lang="gl-ES" sz="2200" dirty="0" smtClean="0">
                <a:latin typeface="Calibri" pitchFamily="34"/>
                <a:ea typeface="Calibri" pitchFamily="34"/>
                <a:cs typeface="Times New Roman" pitchFamily="18"/>
              </a:rPr>
              <a:t>(</a:t>
            </a:r>
            <a:r>
              <a:rPr lang="gl-ES" sz="2200" u="sng" dirty="0" smtClean="0">
                <a:latin typeface="Calibri" pitchFamily="34"/>
                <a:ea typeface="Calibri" pitchFamily="34"/>
                <a:cs typeface="Times New Roman" pitchFamily="18"/>
              </a:rPr>
              <a:t>tecnoloxía DLP</a:t>
            </a:r>
            <a:r>
              <a:rPr lang="gl-ES" sz="2200" dirty="0" smtClean="0">
                <a:latin typeface="Calibri" pitchFamily="34"/>
                <a:ea typeface="Calibri" pitchFamily="34"/>
                <a:cs typeface="Times New Roman" pitchFamily="18"/>
              </a:rPr>
              <a:t>) </a:t>
            </a:r>
            <a:r>
              <a:rPr lang="gl-ES" sz="2200" dirty="0" err="1" smtClean="0">
                <a:latin typeface="Calibri" pitchFamily="34"/>
                <a:ea typeface="Calibri" pitchFamily="34"/>
                <a:cs typeface="Times New Roman" pitchFamily="18"/>
              </a:rPr>
              <a:t>posicionado</a:t>
            </a:r>
            <a:r>
              <a:rPr lang="gl-ES" sz="2200" dirty="0" smtClean="0">
                <a:latin typeface="Calibri" pitchFamily="34"/>
                <a:ea typeface="Calibri" pitchFamily="34"/>
                <a:cs typeface="Times New Roman" pitchFamily="18"/>
              </a:rPr>
              <a:t> na parte inferior da máquina </a:t>
            </a:r>
            <a:r>
              <a:rPr lang="gl-ES" sz="2200" b="1" dirty="0" smtClean="0">
                <a:latin typeface="Calibri" pitchFamily="34"/>
                <a:ea typeface="Calibri" pitchFamily="34"/>
                <a:cs typeface="Times New Roman" pitchFamily="18"/>
              </a:rPr>
              <a:t>vaia creando capa a capa cunha precisión de 50 </a:t>
            </a:r>
            <a:r>
              <a:rPr lang="gl-ES" sz="2200" b="1" dirty="0" err="1" smtClean="0">
                <a:latin typeface="Calibri" pitchFamily="34"/>
                <a:ea typeface="Calibri" pitchFamily="34"/>
                <a:cs typeface="Times New Roman" pitchFamily="18"/>
              </a:rPr>
              <a:t>micras</a:t>
            </a:r>
            <a:r>
              <a:rPr lang="gl-ES" sz="2200" b="1" dirty="0" smtClean="0">
                <a:latin typeface="Calibri" pitchFamily="34"/>
                <a:ea typeface="Calibri" pitchFamily="34"/>
                <a:cs typeface="Times New Roman" pitchFamily="18"/>
              </a:rPr>
              <a:t> </a:t>
            </a:r>
            <a:r>
              <a:rPr lang="gl-ES" sz="2200" dirty="0" smtClean="0">
                <a:latin typeface="Calibri" pitchFamily="34"/>
                <a:ea typeface="Calibri" pitchFamily="34"/>
                <a:cs typeface="Times New Roman" pitchFamily="18"/>
              </a:rPr>
              <a:t>(50µ).</a:t>
            </a:r>
            <a:endParaRPr lang="gl-ES" sz="2200" dirty="0">
              <a:latin typeface="Calibri" pitchFamily="34"/>
              <a:ea typeface="Calibri" pitchFamily="34"/>
              <a:cs typeface="Times New Roman" pitchFamily="18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0" y="3284984"/>
            <a:ext cx="4680520" cy="3573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5 Imagen" descr="rb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20272" y="3284984"/>
            <a:ext cx="2514029" cy="2376264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5" cstate="print">
            <a:alphaModFix/>
            <a:lum/>
          </a:blip>
          <a:srcRect/>
          <a:stretch>
            <a:fillRect/>
          </a:stretch>
        </p:blipFill>
        <p:spPr>
          <a:xfrm>
            <a:off x="4788024" y="3212976"/>
            <a:ext cx="2808312" cy="3645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3D impresora-foto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1" y="188640"/>
            <a:ext cx="5807063" cy="3096344"/>
          </a:xfrm>
          <a:prstGeom prst="rect">
            <a:avLst/>
          </a:prstGeom>
        </p:spPr>
      </p:pic>
      <p:pic>
        <p:nvPicPr>
          <p:cNvPr id="6" name="5 Imagen" descr="1366_2000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3356992"/>
            <a:ext cx="4367110" cy="3501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herramientas-impresora-3d-600x3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980728"/>
            <a:ext cx="7283094" cy="42484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s-ES" dirty="0" smtClean="0"/>
          </a:p>
          <a:p>
            <a:pPr>
              <a:buNone/>
            </a:pPr>
            <a:endParaRPr lang="es-E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MOITAS GRAZAS</a:t>
            </a:r>
            <a:endParaRPr lang="es-ES" dirty="0"/>
          </a:p>
        </p:txBody>
      </p:sp>
      <p:pic>
        <p:nvPicPr>
          <p:cNvPr id="4" name="3 Imagen" descr="rb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80112" y="2636912"/>
            <a:ext cx="3962400" cy="3962400"/>
          </a:xfrm>
          <a:prstGeom prst="rect">
            <a:avLst/>
          </a:prstGeom>
        </p:spPr>
      </p:pic>
      <p:pic>
        <p:nvPicPr>
          <p:cNvPr id="5" name="3 Marcador de contenido" descr="WP_20141010_14_16_19_Cinemagraph_export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2924944"/>
            <a:ext cx="5112568" cy="31683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alphaModFix/>
            <a:lum/>
          </a:blip>
          <a:srcRect/>
          <a:stretch>
            <a:fillRect/>
          </a:stretch>
        </p:blipFill>
        <p:spPr>
          <a:xfrm>
            <a:off x="4067944" y="3356992"/>
            <a:ext cx="4680520" cy="301101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/>
            <a:r>
              <a:rPr lang="es-ES" sz="4400" u="sng" dirty="0" smtClean="0">
                <a:solidFill>
                  <a:schemeClr val="bg2">
                    <a:lumMod val="50000"/>
                  </a:schemeClr>
                </a:solidFill>
                <a:latin typeface="Calibri" pitchFamily="34"/>
                <a:cs typeface="Times New Roman" pitchFamily="18"/>
              </a:rPr>
              <a:t>Impresoras 3D de tinta</a:t>
            </a:r>
            <a:r>
              <a:rPr lang="es-ES" sz="4400" u="sng" dirty="0" smtClean="0">
                <a:solidFill>
                  <a:srgbClr val="000000"/>
                </a:solidFill>
                <a:latin typeface="Calibri" pitchFamily="34"/>
                <a:cs typeface="Times New Roman" pitchFamily="18"/>
              </a:rPr>
              <a:t/>
            </a:r>
            <a:br>
              <a:rPr lang="es-ES" sz="4400" u="sng" dirty="0" smtClean="0">
                <a:solidFill>
                  <a:srgbClr val="000000"/>
                </a:solidFill>
                <a:latin typeface="Calibri" pitchFamily="34"/>
                <a:cs typeface="Times New Roman" pitchFamily="18"/>
              </a:rPr>
            </a:br>
            <a:endParaRPr lang="es-ES" dirty="0"/>
          </a:p>
        </p:txBody>
      </p:sp>
      <p:sp>
        <p:nvSpPr>
          <p:cNvPr id="4" name="3 CuadroTexto"/>
          <p:cNvSpPr txBox="1"/>
          <p:nvPr/>
        </p:nvSpPr>
        <p:spPr>
          <a:xfrm>
            <a:off x="323528" y="1340768"/>
            <a:ext cx="8352928" cy="2560337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just" hangingPunct="0">
              <a:spcAft>
                <a:spcPts val="1200"/>
              </a:spcAft>
              <a:buNone/>
            </a:pPr>
            <a:r>
              <a:rPr lang="gl-ES" sz="22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     Moi similar á  tecnoloxía de impresión por láser, a diferenza con esta radica en que, </a:t>
            </a:r>
            <a:r>
              <a:rPr lang="gl-ES" sz="2200" b="1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en vez de empregar un láser</a:t>
            </a:r>
            <a:r>
              <a:rPr lang="gl-ES" sz="22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, </a:t>
            </a:r>
            <a:r>
              <a:rPr lang="gl-ES" sz="2200" b="1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o material </a:t>
            </a:r>
            <a:r>
              <a:rPr lang="gl-ES" sz="220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(</a:t>
            </a:r>
            <a:r>
              <a:rPr lang="gl-ES" sz="22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que estará nas mesmas condicións</a:t>
            </a:r>
            <a:r>
              <a:rPr lang="gl-ES" sz="2200" dirty="0" smtClean="0">
                <a:latin typeface="Liberation Sans" pitchFamily="18"/>
                <a:ea typeface="Microsoft YaHei" pitchFamily="2"/>
                <a:cs typeface="Mangal" pitchFamily="2"/>
              </a:rPr>
              <a:t> que </a:t>
            </a:r>
            <a:r>
              <a:rPr lang="gl-ES" sz="22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na tecnoloxía por SLS, é dicir, en po a unha temperatura próxima a fundición</a:t>
            </a:r>
            <a:r>
              <a:rPr lang="gl-ES" sz="220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) </a:t>
            </a:r>
            <a:r>
              <a:rPr lang="gl-ES" sz="2200" b="1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compactase mediante inxección dun </a:t>
            </a:r>
            <a:r>
              <a:rPr lang="gl-ES" sz="2200" b="1" i="0" u="none" strike="noStrike" kern="1200" cap="none" dirty="0" err="1" smtClean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aglomerante</a:t>
            </a:r>
            <a:r>
              <a:rPr lang="gl-ES" sz="2200" b="1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 </a:t>
            </a:r>
            <a:r>
              <a:rPr lang="gl-ES" sz="220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(</a:t>
            </a:r>
            <a:r>
              <a:rPr lang="gl-ES" sz="2200" b="1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tinta</a:t>
            </a:r>
            <a:r>
              <a:rPr lang="gl-ES" sz="22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).</a:t>
            </a: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gl-ES" sz="22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     Esta tecnoloxía permite </a:t>
            </a:r>
            <a:r>
              <a:rPr lang="gl-ES" sz="2200" b="1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imprimir en cor</a:t>
            </a:r>
            <a:r>
              <a:rPr lang="gl-ES" sz="22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, xa que o </a:t>
            </a:r>
            <a:r>
              <a:rPr lang="gl-ES" sz="2200" b="0" i="0" u="none" strike="noStrike" kern="1200" cap="none" dirty="0" err="1" smtClean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aglomerante</a:t>
            </a:r>
            <a:r>
              <a:rPr lang="gl-ES" sz="22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 utilizado pode ter </a:t>
            </a:r>
            <a:r>
              <a:rPr lang="es-ES" sz="2200" b="0" i="0" u="none" strike="noStrike" kern="1200" cap="none" dirty="0" err="1" smtClean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unha</a:t>
            </a:r>
            <a:r>
              <a:rPr lang="es-ES" sz="22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 </a:t>
            </a:r>
            <a:r>
              <a:rPr lang="es-ES" sz="2200" b="0" i="0" u="none" strike="noStrike" kern="1200" cap="none" dirty="0" err="1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cor</a:t>
            </a:r>
            <a:r>
              <a:rPr lang="es-ES" sz="22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 </a:t>
            </a:r>
            <a:r>
              <a:rPr lang="es-ES" sz="2200" b="0" i="0" u="none" strike="noStrike" kern="1200" cap="none" dirty="0" err="1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ou</a:t>
            </a:r>
            <a:r>
              <a:rPr lang="es-ES" sz="22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 </a:t>
            </a:r>
            <a:r>
              <a:rPr lang="es-ES" sz="2200" b="0" i="0" u="none" strike="noStrike" kern="1200" cap="none" smtClean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outra</a:t>
            </a:r>
            <a:r>
              <a:rPr lang="es-ES" sz="22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539552" y="404664"/>
            <a:ext cx="5338936" cy="936104"/>
          </a:xfrm>
        </p:spPr>
        <p:txBody>
          <a:bodyPr/>
          <a:lstStyle/>
          <a:p>
            <a:pPr algn="ctr"/>
            <a:r>
              <a:rPr lang="es-ES" dirty="0" err="1" smtClean="0">
                <a:solidFill>
                  <a:schemeClr val="bg2">
                    <a:lumMod val="50000"/>
                  </a:schemeClr>
                </a:solidFill>
              </a:rPr>
              <a:t>Bio</a:t>
            </a:r>
            <a:r>
              <a:rPr lang="es-ES" dirty="0" smtClean="0">
                <a:solidFill>
                  <a:schemeClr val="bg2">
                    <a:lumMod val="50000"/>
                  </a:schemeClr>
                </a:solidFill>
              </a:rPr>
              <a:t> impresoras</a:t>
            </a:r>
            <a:endParaRPr lang="es-ES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3 Imagen" descr="bi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988840"/>
            <a:ext cx="3818857" cy="2448272"/>
          </a:xfrm>
          <a:prstGeom prst="rect">
            <a:avLst/>
          </a:prstGeom>
        </p:spPr>
      </p:pic>
      <p:pic>
        <p:nvPicPr>
          <p:cNvPr id="5" name="4 Imagen" descr="bio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4365104"/>
            <a:ext cx="3868723" cy="2086347"/>
          </a:xfrm>
          <a:prstGeom prst="rect">
            <a:avLst/>
          </a:prstGeom>
        </p:spPr>
      </p:pic>
      <p:pic>
        <p:nvPicPr>
          <p:cNvPr id="6" name="5 Imagen" descr="rb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905036">
            <a:off x="4706322" y="1574190"/>
            <a:ext cx="3284627" cy="2388393"/>
          </a:xfrm>
          <a:prstGeom prst="rect">
            <a:avLst/>
          </a:prstGeom>
        </p:spPr>
      </p:pic>
      <p:pic>
        <p:nvPicPr>
          <p:cNvPr id="7" name="6 Imagen" descr="maxresdefaul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92080" y="404664"/>
            <a:ext cx="2627784" cy="749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441</Words>
  <Application>Microsoft Office PowerPoint</Application>
  <PresentationFormat>Presentación en pantalla (4:3)</PresentationFormat>
  <Paragraphs>127</Paragraphs>
  <Slides>72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72</vt:i4>
      </vt:variant>
    </vt:vector>
  </HeadingPairs>
  <TitlesOfParts>
    <vt:vector size="73" baseType="lpstr">
      <vt:lpstr>Tema de Office</vt:lpstr>
      <vt:lpstr>Diapositiva 1</vt:lpstr>
      <vt:lpstr>Diapositiva 2</vt:lpstr>
      <vt:lpstr>IMAXINACIÓN.</vt:lpstr>
      <vt:lpstr>Diapositiva 4</vt:lpstr>
      <vt:lpstr>CLASIFICACIÓN E FUNCIONAMENTO DAS IMPRESORAS 3D</vt:lpstr>
      <vt:lpstr>As impresoras 3D de compactación </vt:lpstr>
      <vt:lpstr>Impresoras 3D por proxector UV. </vt:lpstr>
      <vt:lpstr>Impresoras 3D de tinta </vt:lpstr>
      <vt:lpstr>Bio impresoras</vt:lpstr>
      <vt:lpstr>OLO</vt:lpstr>
      <vt:lpstr>IMPRESORA 3D DE CERÁMICA</vt:lpstr>
      <vt:lpstr>IMPRESORA SOLAR</vt:lpstr>
      <vt:lpstr>Diapositiva 13</vt:lpstr>
      <vt:lpstr>Diapositiva 14</vt:lpstr>
      <vt:lpstr>Diapositiva 15</vt:lpstr>
      <vt:lpstr> </vt:lpstr>
      <vt:lpstr>Diapositiva 17</vt:lpstr>
      <vt:lpstr>MATERIAIS USADOS</vt:lpstr>
      <vt:lpstr>Diapositiva 19</vt:lpstr>
      <vt:lpstr>PLA O poliácido láctico ou PLA é outro dos favoritos. Curiosamente, créase a partir de recursos naturais (e renovables): o almidón de maíz. A súa principal virtude, evidentemente, é que se trata dun composto biodegradable, non contaminante. Resulta moi fácil usalo para imprimir porque funciona a temperaturas máis baixas que o ABS (oscilan entre os 180 e 220 graos aproximadamente) pero resulta bastante fráxil e a súa vida útil é menor. Atoparalo en moitos envases de produtos alimenticios. Para o seu tratamento posterior pódese lixar, pulir con amoníaco.  </vt:lpstr>
      <vt:lpstr>Diapositiva 21</vt:lpstr>
      <vt:lpstr>PVA O Alcohol Polivinilo é tamén un plástico biodegradable que se gasta, principalmente, en impresoras de cabezas múltiples a modo de soporte para aquelas zonas máis fráxiles. Opera con temperaturas de fusión que roldan os 180 graos e resulta perfecto para obxectos complexos. Por desgraza, disólvese en auga e é propenso a absorbela.   </vt:lpstr>
      <vt:lpstr>HDPE O polietileno de alta densidade resiste especialmente ben ante os disolventes e pegamentos. Non se utiliza demasiado porque ten tendencia a encollerse e non é reciclable. O seu punto de fusión prodúcese cando alcanza os 225 graos</vt:lpstr>
      <vt:lpstr>Diapositiva 24</vt:lpstr>
      <vt:lpstr>NYLON  Con esta fibra sintética obteremos moi bos acabados na impresión 3D pero presenta algúns inconvintes: tende a encollerse, curvarse, non se adhire ben ao aluminio nin ao cristal, e tampouco é biodegradable. Fusiónase entre os 240 e 250 graos</vt:lpstr>
      <vt:lpstr> Un elastómetro termoplástico (TPE) que nos brinda a posibilidade de fabricar elementos cunha flexibilidade sorprendente, manexables. O filamento en si mesmo imita unha consistencia parecida á un cordón de goma e fúndese como o PLA. </vt:lpstr>
      <vt:lpstr>Diapositiva 27</vt:lpstr>
      <vt:lpstr>Problemas co FILAFLEX</vt:lpstr>
      <vt:lpstr>Tensor para el filaflex</vt:lpstr>
      <vt:lpstr>Diapositiva 30</vt:lpstr>
      <vt:lpstr>IMPEDIR QUE SE DESPEGUEN AS PEZAS DA CAMA QUENTE gran enemigo warping ( pandeo)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1º PASOS</vt:lpstr>
      <vt:lpstr>Diapositiva 51</vt:lpstr>
      <vt:lpstr>Diapositiva 52</vt:lpstr>
      <vt:lpstr>Diapositiva 53</vt:lpstr>
      <vt:lpstr>CARGAR  GCODE  NA MÁQUINA</vt:lpstr>
      <vt:lpstr>PEZAS INTERESANTES 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MOITAS GRAZAS</vt:lpstr>
    </vt:vector>
  </TitlesOfParts>
  <Company>www.intercambiosvirtuales.org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Marcos</dc:creator>
  <cp:lastModifiedBy>Marcos</cp:lastModifiedBy>
  <cp:revision>11</cp:revision>
  <dcterms:created xsi:type="dcterms:W3CDTF">2018-01-10T08:29:40Z</dcterms:created>
  <dcterms:modified xsi:type="dcterms:W3CDTF">2018-02-08T06:16:40Z</dcterms:modified>
</cp:coreProperties>
</file>