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slides/_rels/slide21.xml.rels" ContentType="application/vnd.openxmlformats-package.relationships+xml"/>
  <Override PartName="/ppt/slides/_rels/slide20.xml.rels" ContentType="application/vnd.openxmlformats-package.relationships+xml"/>
  <Override PartName="/ppt/slides/_rels/slide16.xml.rels" ContentType="application/vnd.openxmlformats-package.relationships+xml"/>
  <Override PartName="/ppt/slides/_rels/slide23.xml.rels" ContentType="application/vnd.openxmlformats-package.relationships+xml"/>
  <Override PartName="/ppt/slides/_rels/slide15.xml.rels" ContentType="application/vnd.openxmlformats-package.relationships+xml"/>
  <Override PartName="/ppt/slides/_rels/slide22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19.xml.rels" ContentType="application/vnd.openxmlformats-package.relationships+xml"/>
  <Override PartName="/ppt/slides/_rels/slide12.xml.rels" ContentType="application/vnd.openxmlformats-package.relationships+xml"/>
  <Override PartName="/ppt/slides/_rels/slide18.xml.rels" ContentType="application/vnd.openxmlformats-package.relationships+xml"/>
  <Override PartName="/ppt/slides/_rels/slide11.xml.rels" ContentType="application/vnd.openxmlformats-package.relationships+xml"/>
  <Override PartName="/ppt/slides/_rels/slide17.xml.rels" ContentType="application/vnd.openxmlformats-package.relationships+xml"/>
  <Override PartName="/ppt/slides/_rels/slide10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3.xml.rels" ContentType="application/vnd.openxmlformats-package.relationships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.xml" ContentType="application/vnd.openxmlformats-officedocument.presentationml.slide+xml"/>
  <Override PartName="/ppt/slides/slide23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slides/slide22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21.xml" ContentType="application/vnd.openxmlformats-officedocument.presentationml.slide+xml"/>
  <Override PartName="/ppt/slides/slide7.xml" ContentType="application/vnd.openxmlformats-officedocument.presentationml.slide+xml"/>
  <Override PartName="/ppt/slides/slide20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9.xml" ContentType="application/vnd.openxmlformats-officedocument.presentationml.slide+xml"/>
  <Override PartName="/ppt/_rels/presentation.xml.rels" ContentType="application/vnd.openxmlformats-package.relationships+xml"/>
  <Override PartName="/ppt/media/image21.jpeg" ContentType="image/jpeg"/>
  <Override PartName="/ppt/media/image19.png" ContentType="image/png"/>
  <Override PartName="/ppt/media/image15.jpeg" ContentType="image/jpeg"/>
  <Override PartName="/ppt/media/image12.png" ContentType="image/png"/>
  <Override PartName="/ppt/media/image23.gif" ContentType="image/gif"/>
  <Override PartName="/ppt/media/image5.png" ContentType="image/png"/>
  <Override PartName="/ppt/media/image20.png" ContentType="image/png"/>
  <Override PartName="/ppt/media/image6.png" ContentType="image/png"/>
  <Override PartName="/ppt/media/image14.jpeg" ContentType="image/jpeg"/>
  <Override PartName="/ppt/media/image2.png" ContentType="image/png"/>
  <Override PartName="/ppt/media/image7.jpeg" ContentType="image/jpeg"/>
  <Override PartName="/ppt/media/image18.jpeg" ContentType="image/jpeg"/>
  <Override PartName="/ppt/media/image13.jpeg" ContentType="image/jpeg"/>
  <Override PartName="/ppt/media/image11.png" ContentType="image/png"/>
  <Override PartName="/ppt/media/image22.jpeg" ContentType="image/jpeg"/>
  <Override PartName="/ppt/media/image10.png" ContentType="image/png"/>
  <Override PartName="/ppt/media/image25.jpeg" ContentType="image/jpeg"/>
  <Override PartName="/ppt/media/image9.jpeg" ContentType="image/jpeg"/>
  <Override PartName="/ppt/media/image16.jpeg" ContentType="image/jpeg"/>
  <Override PartName="/ppt/media/image4.png" ContentType="image/png"/>
  <Override PartName="/ppt/media/image3.png" ContentType="image/png"/>
  <Override PartName="/ppt/media/image17.png" ContentType="image/png"/>
  <Override PartName="/ppt/media/image24.jpeg" ContentType="image/jpeg"/>
  <Override PartName="/ppt/media/image8.jpeg" ContentType="image/jpeg"/>
  <Override PartName="/ppt/media/image1.png" ContentType="image/png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_rels/slideLayout36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slideMaster3.xml" ContentType="application/vnd.openxmlformats-officedocument.presentationml.slideMaster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6.png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535040"/>
            <a:ext cx="4039920" cy="30492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1869480"/>
            <a:ext cx="4039920" cy="30492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535040"/>
            <a:ext cx="1971360" cy="30492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2527560" y="1535040"/>
            <a:ext cx="1971360" cy="30492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2527560" y="1869480"/>
            <a:ext cx="1971360" cy="30492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1869480"/>
            <a:ext cx="1971360" cy="30492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535040"/>
            <a:ext cx="4039920" cy="63936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57200" y="1535040"/>
            <a:ext cx="4039920" cy="63936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37" name="" descr=""/>
          <p:cNvPicPr/>
          <p:nvPr/>
        </p:nvPicPr>
        <p:blipFill>
          <a:blip r:embed="rId2"/>
          <a:stretch/>
        </p:blipFill>
        <p:spPr>
          <a:xfrm>
            <a:off x="2076480" y="1535040"/>
            <a:ext cx="801360" cy="639360"/>
          </a:xfrm>
          <a:prstGeom prst="rect">
            <a:avLst/>
          </a:prstGeom>
          <a:ln>
            <a:noFill/>
          </a:ln>
        </p:spPr>
      </p:pic>
      <p:pic>
        <p:nvPicPr>
          <p:cNvPr id="38" name="" descr=""/>
          <p:cNvPicPr/>
          <p:nvPr/>
        </p:nvPicPr>
        <p:blipFill>
          <a:blip r:embed="rId3"/>
          <a:stretch/>
        </p:blipFill>
        <p:spPr>
          <a:xfrm>
            <a:off x="2076480" y="1535040"/>
            <a:ext cx="801360" cy="6393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subTitle"/>
          </p:nvPr>
        </p:nvSpPr>
        <p:spPr>
          <a:xfrm>
            <a:off x="457200" y="1400400"/>
            <a:ext cx="4039920" cy="9090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535040"/>
            <a:ext cx="4039920" cy="63936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535040"/>
            <a:ext cx="1971360" cy="63936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2527560" y="1535040"/>
            <a:ext cx="1971360" cy="63936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457200" y="1535040"/>
            <a:ext cx="1971360" cy="30492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457200" y="1869480"/>
            <a:ext cx="1971360" cy="30492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2527560" y="1535040"/>
            <a:ext cx="1971360" cy="63936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400400"/>
            <a:ext cx="4039920" cy="9090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457200" y="1535040"/>
            <a:ext cx="1971360" cy="63936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2527560" y="1535040"/>
            <a:ext cx="1971360" cy="30492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2527560" y="1869480"/>
            <a:ext cx="1971360" cy="30492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535040"/>
            <a:ext cx="1971360" cy="30492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2527560" y="1535040"/>
            <a:ext cx="1971360" cy="30492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57200" y="1869480"/>
            <a:ext cx="4039920" cy="30492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535040"/>
            <a:ext cx="4039920" cy="30492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57200" y="1869480"/>
            <a:ext cx="4039920" cy="30492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57200" y="1535040"/>
            <a:ext cx="1971360" cy="30492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2527560" y="1535040"/>
            <a:ext cx="1971360" cy="30492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2527560" y="1869480"/>
            <a:ext cx="1971360" cy="30492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457200" y="1869480"/>
            <a:ext cx="1971360" cy="30492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535040"/>
            <a:ext cx="4039920" cy="63936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457200" y="1535040"/>
            <a:ext cx="4039920" cy="63936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79" name="" descr=""/>
          <p:cNvPicPr/>
          <p:nvPr/>
        </p:nvPicPr>
        <p:blipFill>
          <a:blip r:embed="rId2"/>
          <a:stretch/>
        </p:blipFill>
        <p:spPr>
          <a:xfrm>
            <a:off x="2076480" y="1535040"/>
            <a:ext cx="801360" cy="639360"/>
          </a:xfrm>
          <a:prstGeom prst="rect">
            <a:avLst/>
          </a:prstGeom>
          <a:ln>
            <a:noFill/>
          </a:ln>
        </p:spPr>
      </p:pic>
      <p:pic>
        <p:nvPicPr>
          <p:cNvPr id="80" name="" descr=""/>
          <p:cNvPicPr/>
          <p:nvPr/>
        </p:nvPicPr>
        <p:blipFill>
          <a:blip r:embed="rId3"/>
          <a:stretch/>
        </p:blipFill>
        <p:spPr>
          <a:xfrm>
            <a:off x="2076480" y="1535040"/>
            <a:ext cx="801360" cy="6393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457200" y="1400400"/>
            <a:ext cx="4039920" cy="9090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457200" y="1535040"/>
            <a:ext cx="4039920" cy="63936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535040"/>
            <a:ext cx="1971360" cy="63936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2527560" y="1535040"/>
            <a:ext cx="1971360" cy="63936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535040"/>
            <a:ext cx="4039920" cy="63936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457200" y="1535040"/>
            <a:ext cx="1971360" cy="30492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457200" y="1869480"/>
            <a:ext cx="1971360" cy="30492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2527560" y="1535040"/>
            <a:ext cx="1971360" cy="63936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457200" y="1535040"/>
            <a:ext cx="1971360" cy="63936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2527560" y="1535040"/>
            <a:ext cx="1971360" cy="30492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2527560" y="1869480"/>
            <a:ext cx="1971360" cy="30492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457200" y="1535040"/>
            <a:ext cx="1971360" cy="30492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2527560" y="1535040"/>
            <a:ext cx="1971360" cy="30492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457200" y="1869480"/>
            <a:ext cx="4039920" cy="30492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457200" y="1535040"/>
            <a:ext cx="4039920" cy="30492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457200" y="1869480"/>
            <a:ext cx="4039920" cy="30492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457200" y="1535040"/>
            <a:ext cx="1971360" cy="30492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2527560" y="1535040"/>
            <a:ext cx="1971360" cy="30492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2527560" y="1869480"/>
            <a:ext cx="1971360" cy="30492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 type="body"/>
          </p:nvPr>
        </p:nvSpPr>
        <p:spPr>
          <a:xfrm>
            <a:off x="457200" y="1869480"/>
            <a:ext cx="1971360" cy="30492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457200" y="1535040"/>
            <a:ext cx="4039920" cy="63936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457200" y="1535040"/>
            <a:ext cx="4039920" cy="63936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19" name="" descr=""/>
          <p:cNvPicPr/>
          <p:nvPr/>
        </p:nvPicPr>
        <p:blipFill>
          <a:blip r:embed="rId2"/>
          <a:stretch/>
        </p:blipFill>
        <p:spPr>
          <a:xfrm>
            <a:off x="2076480" y="1535040"/>
            <a:ext cx="801360" cy="639360"/>
          </a:xfrm>
          <a:prstGeom prst="rect">
            <a:avLst/>
          </a:prstGeom>
          <a:ln>
            <a:noFill/>
          </a:ln>
        </p:spPr>
      </p:pic>
      <p:pic>
        <p:nvPicPr>
          <p:cNvPr id="120" name="" descr=""/>
          <p:cNvPicPr/>
          <p:nvPr/>
        </p:nvPicPr>
        <p:blipFill>
          <a:blip r:embed="rId3"/>
          <a:stretch/>
        </p:blipFill>
        <p:spPr>
          <a:xfrm>
            <a:off x="2076480" y="1535040"/>
            <a:ext cx="801360" cy="6393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535040"/>
            <a:ext cx="1971360" cy="63936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2527560" y="1535040"/>
            <a:ext cx="1971360" cy="63936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535040"/>
            <a:ext cx="1971360" cy="30492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1869480"/>
            <a:ext cx="1971360" cy="30492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2527560" y="1535040"/>
            <a:ext cx="1971360" cy="63936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535040"/>
            <a:ext cx="1971360" cy="63936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2527560" y="1535040"/>
            <a:ext cx="1971360" cy="30492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2527560" y="1869480"/>
            <a:ext cx="1971360" cy="30492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535040"/>
            <a:ext cx="1971360" cy="30492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2527560" y="1535040"/>
            <a:ext cx="1971360" cy="30492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1869480"/>
            <a:ext cx="4039920" cy="30492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s-E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Haga clic para modificar el estilo de título del patrón</a:t>
            </a:r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s-E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Haga clic para modificar el estilo de texto del patrón</a:t>
            </a:r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es-E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Segundo nivel</a:t>
            </a:r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1430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s-E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Tercer nivel</a:t>
            </a:r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600200" indent="-22824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es-E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Cuarto nivel</a:t>
            </a:r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057400" indent="-228240">
              <a:lnSpc>
                <a:spcPct val="100000"/>
              </a:lnSpc>
              <a:buClr>
                <a:srgbClr val="000000"/>
              </a:buClr>
              <a:buFont typeface="Arial"/>
              <a:buChar char="»"/>
            </a:pPr>
            <a:r>
              <a:rPr b="0" lang="es-E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Quinto nivel</a:t>
            </a:r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F359E380-A116-4C76-9D36-D46863142149}" type="datetime">
              <a:rPr b="0" lang="es-ES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28/05/17</a:t>
            </a:fld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 b="0" lang="es-E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66C4015A-065A-4E11-A038-F840BEDB533D}" type="slidenum">
              <a:rPr b="0" lang="es-ES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&lt;número&gt;</a:t>
            </a:fld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s-E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Haga clic para modificar el estilo de título del patrón</a:t>
            </a:r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457200" y="1535040"/>
            <a:ext cx="4039920" cy="63936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r>
              <a:rPr b="1" lang="es-E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Haga clic para modificar el estilo de texto del patrón</a:t>
            </a:r>
            <a:endParaRPr b="0" lang="es-E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body"/>
          </p:nvPr>
        </p:nvSpPr>
        <p:spPr>
          <a:xfrm>
            <a:off x="457200" y="2174760"/>
            <a:ext cx="4039920" cy="3951000"/>
          </a:xfrm>
          <a:prstGeom prst="rect">
            <a:avLst/>
          </a:prstGeom>
        </p:spPr>
        <p:txBody>
          <a:bodyPr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s-E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Haga clic para modificar el estilo de texto del patrón</a:t>
            </a:r>
            <a:endParaRPr b="0" lang="es-E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es-E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Segundo nivel</a:t>
            </a:r>
            <a:endParaRPr b="0" lang="es-E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1430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Tercer nivel</a:t>
            </a:r>
            <a:endParaRPr b="0" lang="es-E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600200" indent="-22824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es-E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Cuarto nivel</a:t>
            </a:r>
            <a:endParaRPr b="0" lang="es-E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057400" indent="-228240">
              <a:lnSpc>
                <a:spcPct val="100000"/>
              </a:lnSpc>
              <a:buClr>
                <a:srgbClr val="000000"/>
              </a:buClr>
              <a:buFont typeface="Arial"/>
              <a:buChar char="»"/>
            </a:pPr>
            <a:r>
              <a:rPr b="0" lang="es-E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Quinto nivel</a:t>
            </a:r>
            <a:endParaRPr b="0" lang="es-E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body"/>
          </p:nvPr>
        </p:nvSpPr>
        <p:spPr>
          <a:xfrm>
            <a:off x="4645080" y="1535040"/>
            <a:ext cx="4041360" cy="63936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r>
              <a:rPr b="1" lang="es-E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Haga clic para modificar el estilo de texto del patrón</a:t>
            </a:r>
            <a:endParaRPr b="0" lang="es-E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 type="body"/>
          </p:nvPr>
        </p:nvSpPr>
        <p:spPr>
          <a:xfrm>
            <a:off x="4645080" y="2174760"/>
            <a:ext cx="4041360" cy="3951000"/>
          </a:xfrm>
          <a:prstGeom prst="rect">
            <a:avLst/>
          </a:prstGeom>
        </p:spPr>
        <p:txBody>
          <a:bodyPr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s-E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Haga clic para modificar el estilo de texto del patrón</a:t>
            </a:r>
            <a:endParaRPr b="0" lang="es-E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es-E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Segundo nivel</a:t>
            </a:r>
            <a:endParaRPr b="0" lang="es-E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1430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Tercer nivel</a:t>
            </a:r>
            <a:endParaRPr b="0" lang="es-E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600200" indent="-22824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es-E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Cuarto nivel</a:t>
            </a:r>
            <a:endParaRPr b="0" lang="es-E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057400" indent="-228240">
              <a:lnSpc>
                <a:spcPct val="100000"/>
              </a:lnSpc>
              <a:buClr>
                <a:srgbClr val="000000"/>
              </a:buClr>
              <a:buFont typeface="Arial"/>
              <a:buChar char="»"/>
            </a:pPr>
            <a:r>
              <a:rPr b="0" lang="es-E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Quinto nivel</a:t>
            </a:r>
            <a:endParaRPr b="0" lang="es-E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4" name="PlaceHolder 6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184DA0F4-FB04-44E3-A9C8-A3D66D09560C}" type="datetime">
              <a:rPr b="0" lang="es-ES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28/05/17</a:t>
            </a:fld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5" name="PlaceHolder 7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 b="0" lang="es-E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6" name="PlaceHolder 8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A097FB71-41D5-4C57-8280-3C337B091473}" type="slidenum">
              <a:rPr b="0" lang="es-ES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&lt;número&gt;</a:t>
            </a:fld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s-E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Haga clic para modificar el estilo de título del patrón</a:t>
            </a:r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</p:spPr>
        <p:txBody>
          <a:bodyPr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s-E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Haga clic para modificar el estilo de texto del patrón</a:t>
            </a:r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es-E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Segundo nivel</a:t>
            </a:r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1430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s-E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Tercer nivel</a:t>
            </a:r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600200" indent="-22824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Cuarto nivel</a:t>
            </a:r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057400" indent="-228240">
              <a:lnSpc>
                <a:spcPct val="100000"/>
              </a:lnSpc>
              <a:buClr>
                <a:srgbClr val="000000"/>
              </a:buClr>
              <a:buFont typeface="Arial"/>
              <a:buChar char="»"/>
            </a:pP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Quinto nivel</a:t>
            </a:r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 type="body"/>
          </p:nvPr>
        </p:nvSpPr>
        <p:spPr>
          <a:xfrm>
            <a:off x="4648320" y="1600200"/>
            <a:ext cx="4038120" cy="4525560"/>
          </a:xfrm>
          <a:prstGeom prst="rect">
            <a:avLst/>
          </a:prstGeom>
        </p:spPr>
        <p:txBody>
          <a:bodyPr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s-E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Haga clic para modificar el estilo de texto del patrón</a:t>
            </a:r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es-E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Segundo nivel</a:t>
            </a:r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1430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s-E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Tercer nivel</a:t>
            </a:r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600200" indent="-22824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Cuarto nivel</a:t>
            </a:r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057400" indent="-228240">
              <a:lnSpc>
                <a:spcPct val="100000"/>
              </a:lnSpc>
              <a:buClr>
                <a:srgbClr val="000000"/>
              </a:buClr>
              <a:buFont typeface="Arial"/>
              <a:buChar char="»"/>
            </a:pP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Quinto nivel</a:t>
            </a:r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4" name="PlaceHolder 4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C5A1B268-2F69-48D1-9299-52592C36F305}" type="datetime">
              <a:rPr b="0" lang="es-ES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28/05/17</a:t>
            </a:fld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5" name="PlaceHolder 5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 b="0" lang="es-E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6" name="PlaceHolder 6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46899E50-2452-4590-B9B7-FE4DBA4D1B50}" type="slidenum">
              <a:rPr b="0" lang="es-ES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&lt;número&gt;</a:t>
            </a:fld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image" Target="../media/image20.png"/><Relationship Id="rId3" Type="http://schemas.openxmlformats.org/officeDocument/2006/relationships/slideLayout" Target="../slideLayouts/slideLayout28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hyperlink" Target="file:///Users/capi9/Library/Containers/com.apple.mail/Data/Library/Mail%20Downloads/F1320749-031F-4C24-8895-F227D94FA719/VID-20160510-WA0011.mp4" TargetMode="External"/><Relationship Id="rId2" Type="http://schemas.openxmlformats.org/officeDocument/2006/relationships/image" Target="../media/image21.jpeg"/><Relationship Id="rId3" Type="http://schemas.openxmlformats.org/officeDocument/2006/relationships/image" Target="../media/image22.jpeg"/><Relationship Id="rId4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hyperlink" Target="file:///Users/capi9/Library/Containers/com.apple.mail/Data/Library/Mail%20Downloads/F1320749-031F-4C24-8895-F227D94FA719/DREAMS.mp4" TargetMode="External"/><Relationship Id="rId2" Type="http://schemas.openxmlformats.org/officeDocument/2006/relationships/hyperlink" Target="file:///Users/capi9/Library/Containers/com.apple.mail/Data/Library/Mail%20Downloads/F1320749-031F-4C24-8895-F227D94FA719/Carmen%20Raquel%20y%20Alicia.wmv" TargetMode="External"/><Relationship Id="rId3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23.gif"/><Relationship Id="rId2" Type="http://schemas.openxmlformats.org/officeDocument/2006/relationships/image" Target="../media/image24.jpeg"/><Relationship Id="rId3" Type="http://schemas.openxmlformats.org/officeDocument/2006/relationships/image" Target="../media/image25.jpeg"/><Relationship Id="rId4" Type="http://schemas.openxmlformats.org/officeDocument/2006/relationships/slideLayout" Target="../slideLayouts/slideLayout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image" Target="../media/image9.jpeg"/><Relationship Id="rId3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Relationship Id="rId3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jpeg"/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5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s-E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EXPERIENCIA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22" name="5 Marcador de contenido" descr=""/>
          <p:cNvPicPr/>
          <p:nvPr/>
        </p:nvPicPr>
        <p:blipFill>
          <a:blip r:embed="rId1"/>
          <a:stretch/>
        </p:blipFill>
        <p:spPr>
          <a:xfrm>
            <a:off x="642960" y="1600200"/>
            <a:ext cx="8286480" cy="4525560"/>
          </a:xfrm>
          <a:prstGeom prst="rect">
            <a:avLst/>
          </a:prstGeom>
          <a:ln>
            <a:noFill/>
          </a:ln>
        </p:spPr>
      </p:pic>
      <p:sp>
        <p:nvSpPr>
          <p:cNvPr id="123" name="CustomShape 2"/>
          <p:cNvSpPr/>
          <p:nvPr/>
        </p:nvSpPr>
        <p:spPr>
          <a:xfrm>
            <a:off x="3357720" y="4714920"/>
            <a:ext cx="5428800" cy="118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s-E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ALTAS CAPACIDADES 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s-E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I.E.S “ O COUTO”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s-E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Por Pilar Ferreira Rivera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s-E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Como extraescolar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6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s-E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Creación de una empresa</a:t>
            </a:r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s-E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Estación meteorológica</a:t>
            </a:r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s-E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Preparación de actos</a:t>
            </a:r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s-E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Creatividad</a:t>
            </a:r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</a:pPr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7" name="CustomShape 3"/>
          <p:cNvSpPr/>
          <p:nvPr/>
        </p:nvSpPr>
        <p:spPr>
          <a:xfrm>
            <a:off x="3071880" y="3500280"/>
            <a:ext cx="364284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Por competencias 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8" name="CustomShape 4"/>
          <p:cNvSpPr/>
          <p:nvPr/>
        </p:nvSpPr>
        <p:spPr>
          <a:xfrm>
            <a:off x="1143000" y="4643280"/>
            <a:ext cx="342864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Interdisciplinaridad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9" name="CustomShape 5"/>
          <p:cNvSpPr/>
          <p:nvPr/>
        </p:nvSpPr>
        <p:spPr>
          <a:xfrm>
            <a:off x="5786280" y="2571840"/>
            <a:ext cx="292860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También errores como uso de  libros con fichas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s-E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No es suficiente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1" name="TextShape 2"/>
          <p:cNvSpPr txBox="1"/>
          <p:nvPr/>
        </p:nvSpPr>
        <p:spPr>
          <a:xfrm>
            <a:off x="428760" y="3071880"/>
            <a:ext cx="4039920" cy="85680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100000"/>
              </a:lnSpc>
            </a:pPr>
            <a:r>
              <a:rPr b="1" lang="es-E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Y si entrara dentro del aula que pasaría</a:t>
            </a:r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2" name="TextShape 3"/>
          <p:cNvSpPr txBox="1"/>
          <p:nvPr/>
        </p:nvSpPr>
        <p:spPr>
          <a:xfrm>
            <a:off x="457200" y="3929040"/>
            <a:ext cx="4039920" cy="21967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s-E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Comienzo con pequeños proyectos en Atención educativa en 2011-2012</a:t>
            </a:r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</a:pPr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3" name="TextShape 4"/>
          <p:cNvSpPr txBox="1"/>
          <p:nvPr/>
        </p:nvSpPr>
        <p:spPr>
          <a:xfrm>
            <a:off x="4645080" y="1535040"/>
            <a:ext cx="4041360" cy="63936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100000"/>
              </a:lnSpc>
            </a:pPr>
            <a:r>
              <a:rPr b="1" lang="es-E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Comienza el trabajo por proyectos</a:t>
            </a:r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4" name="TextShape 5"/>
          <p:cNvSpPr txBox="1"/>
          <p:nvPr/>
        </p:nvSpPr>
        <p:spPr>
          <a:xfrm>
            <a:off x="4645080" y="2174760"/>
            <a:ext cx="4041360" cy="39510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</a:pPr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s-E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Atención educativa experimentos sociológicos</a:t>
            </a:r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s-E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0" lang="es-E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VIDEOS “ SOY Feliz cuando”</a:t>
            </a:r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s-E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Mis primeros proyectos de centro lipdub ( 2012_2013) y simulacro( 2013-2014) de incendios…</a:t>
            </a:r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75" name="6 Imagen" descr=""/>
          <p:cNvPicPr/>
          <p:nvPr/>
        </p:nvPicPr>
        <p:blipFill>
          <a:blip r:embed="rId1"/>
          <a:stretch/>
        </p:blipFill>
        <p:spPr>
          <a:xfrm>
            <a:off x="785880" y="928800"/>
            <a:ext cx="1804320" cy="2266560"/>
          </a:xfrm>
          <a:prstGeom prst="rect">
            <a:avLst/>
          </a:prstGeom>
          <a:ln>
            <a:noFill/>
          </a:ln>
        </p:spPr>
      </p:pic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CustomShape 1"/>
          <p:cNvSpPr/>
          <p:nvPr/>
        </p:nvSpPr>
        <p:spPr>
          <a:xfrm>
            <a:off x="0" y="0"/>
            <a:ext cx="9143640" cy="6857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77" name="3 Marcador de contenido" descr=""/>
          <p:cNvPicPr/>
          <p:nvPr/>
        </p:nvPicPr>
        <p:blipFill>
          <a:blip r:embed="rId1"/>
          <a:srcRect l="0" t="13386" r="9090" b="5687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178" name="CustomShape 2"/>
          <p:cNvSpPr/>
          <p:nvPr/>
        </p:nvSpPr>
        <p:spPr>
          <a:xfrm>
            <a:off x="0" y="3764520"/>
            <a:ext cx="4107600" cy="225576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9" name="TextShape 3"/>
          <p:cNvSpPr txBox="1"/>
          <p:nvPr/>
        </p:nvSpPr>
        <p:spPr>
          <a:xfrm>
            <a:off x="479880" y="3929040"/>
            <a:ext cx="3457800" cy="120636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90000"/>
              </a:lnSpc>
            </a:pPr>
            <a:r>
              <a:rPr b="0" lang="es-ES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ALIADOS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CustomShape 1"/>
          <p:cNvSpPr/>
          <p:nvPr/>
        </p:nvSpPr>
        <p:spPr>
          <a:xfrm>
            <a:off x="0" y="0"/>
            <a:ext cx="9143640" cy="6857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81" name="3 Marcador de contenido" descr=""/>
          <p:cNvPicPr/>
          <p:nvPr/>
        </p:nvPicPr>
        <p:blipFill>
          <a:blip r:embed="rId1"/>
          <a:srcRect l="0" t="0" r="0" b="962"/>
          <a:stretch/>
        </p:blipFill>
        <p:spPr>
          <a:xfrm>
            <a:off x="3614040" y="0"/>
            <a:ext cx="5529600" cy="6857640"/>
          </a:xfrm>
          <a:prstGeom prst="rect">
            <a:avLst/>
          </a:prstGeom>
          <a:ln>
            <a:noFill/>
          </a:ln>
        </p:spPr>
      </p:pic>
      <p:sp>
        <p:nvSpPr>
          <p:cNvPr id="182" name="CustomShape 2"/>
          <p:cNvSpPr/>
          <p:nvPr/>
        </p:nvSpPr>
        <p:spPr>
          <a:xfrm>
            <a:off x="-720" y="0"/>
            <a:ext cx="7101000" cy="6857640"/>
          </a:xfrm>
          <a:custGeom>
            <a:avLst/>
            <a:gdLst/>
            <a:ahLst/>
            <a:rect l="l" t="t" r="r" b="b"/>
            <a:pathLst>
              <a:path w="8078051" h="582930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3" name="CustomShape 3"/>
          <p:cNvSpPr/>
          <p:nvPr/>
        </p:nvSpPr>
        <p:spPr>
          <a:xfrm>
            <a:off x="-720" y="0"/>
            <a:ext cx="6058080" cy="6857640"/>
          </a:xfrm>
          <a:custGeom>
            <a:avLst/>
            <a:gdLst/>
            <a:ahLst/>
            <a:rect l="l" t="t" r="r" b="b"/>
            <a:pathLst>
              <a:path w="8078052" h="6858478">
                <a:moveTo>
                  <a:pt x="0" y="0"/>
                </a:moveTo>
                <a:lnTo>
                  <a:pt x="3829872" y="0"/>
                </a:lnTo>
                <a:lnTo>
                  <a:pt x="4896100" y="0"/>
                </a:lnTo>
                <a:lnTo>
                  <a:pt x="4901677" y="0"/>
                </a:lnTo>
                <a:lnTo>
                  <a:pt x="8078052" y="6858478"/>
                </a:lnTo>
                <a:lnTo>
                  <a:pt x="653497" y="6858478"/>
                </a:lnTo>
                <a:lnTo>
                  <a:pt x="653757" y="6857916"/>
                </a:lnTo>
                <a:lnTo>
                  <a:pt x="0" y="6857916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4" name="TextShape 4"/>
          <p:cNvSpPr txBox="1"/>
          <p:nvPr/>
        </p:nvSpPr>
        <p:spPr>
          <a:xfrm>
            <a:off x="603360" y="2807640"/>
            <a:ext cx="3710880" cy="19879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80000"/>
              </a:lnSpc>
            </a:pPr>
            <a:r>
              <a:rPr b="0" lang="es-ES" sz="37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SIGUE SIN PARECERME SUFICIENTE……………..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s-E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Y SI LLEVO PROYECTOS A OTRAS AREAS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86" name="TextShape 2"/>
          <p:cNvSpPr txBox="1"/>
          <p:nvPr/>
        </p:nvSpPr>
        <p:spPr>
          <a:xfrm>
            <a:off x="1071360" y="2071800"/>
            <a:ext cx="403812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s-E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EL PROBLEMA LOS CONTENIDOS</a:t>
            </a:r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87" name="TextShape 3"/>
          <p:cNvSpPr txBox="1"/>
          <p:nvPr/>
        </p:nvSpPr>
        <p:spPr>
          <a:xfrm>
            <a:off x="4648320" y="1600200"/>
            <a:ext cx="403812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s-E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PERO UNA OPCIÓN TRABAJAR CON OTROS COMPAÑEROS QUE COMPENSEN MIS CARENCIAS</a:t>
            </a:r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88" name="6 Imagen" descr=""/>
          <p:cNvPicPr/>
          <p:nvPr/>
        </p:nvPicPr>
        <p:blipFill>
          <a:blip r:embed="rId1"/>
          <a:stretch/>
        </p:blipFill>
        <p:spPr>
          <a:xfrm>
            <a:off x="1071360" y="3071880"/>
            <a:ext cx="1904760" cy="2076120"/>
          </a:xfrm>
          <a:prstGeom prst="rect">
            <a:avLst/>
          </a:prstGeom>
          <a:ln>
            <a:noFill/>
          </a:ln>
        </p:spPr>
      </p:pic>
      <p:pic>
        <p:nvPicPr>
          <p:cNvPr id="189" name="7 Imagen" descr=""/>
          <p:cNvPicPr/>
          <p:nvPr/>
        </p:nvPicPr>
        <p:blipFill>
          <a:blip r:embed="rId2"/>
          <a:stretch/>
        </p:blipFill>
        <p:spPr>
          <a:xfrm>
            <a:off x="5214960" y="4357800"/>
            <a:ext cx="2928600" cy="1642680"/>
          </a:xfrm>
          <a:prstGeom prst="rect">
            <a:avLst/>
          </a:prstGeom>
          <a:ln>
            <a:noFill/>
          </a:ln>
        </p:spPr>
      </p:pic>
      <p:sp>
        <p:nvSpPr>
          <p:cNvPr id="190" name="CustomShape 4"/>
          <p:cNvSpPr/>
          <p:nvPr/>
        </p:nvSpPr>
        <p:spPr>
          <a:xfrm>
            <a:off x="5572080" y="6000840"/>
            <a:ext cx="271440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TRABAJO EN EQUIPO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CustomShape 1"/>
          <p:cNvSpPr/>
          <p:nvPr/>
        </p:nvSpPr>
        <p:spPr>
          <a:xfrm>
            <a:off x="4572000" y="0"/>
            <a:ext cx="4571640" cy="685764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2" name="TextShape 2"/>
          <p:cNvSpPr txBox="1"/>
          <p:nvPr/>
        </p:nvSpPr>
        <p:spPr>
          <a:xfrm>
            <a:off x="466560" y="2745720"/>
            <a:ext cx="3638520" cy="1366200"/>
          </a:xfrm>
          <a:prstGeom prst="rect">
            <a:avLst/>
          </a:prstGeom>
          <a:solidFill>
            <a:srgbClr val="ffffff">
              <a:alpha val="50000"/>
            </a:srgbClr>
          </a:solidFill>
          <a:ln w="25560">
            <a:solidFill>
              <a:srgbClr val="000000"/>
            </a:solidFill>
            <a:miter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s-E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Comenzamos …. PRIM 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3" name="TextShape 3"/>
          <p:cNvSpPr txBox="1"/>
          <p:nvPr/>
        </p:nvSpPr>
        <p:spPr>
          <a:xfrm>
            <a:off x="5038560" y="802800"/>
            <a:ext cx="3620520" cy="525240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marL="343080" indent="-34272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b="0" lang="es-ES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Buena relación con la profesora</a:t>
            </a:r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b="0" lang="es-ES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Planteamos un proyecto</a:t>
            </a:r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b="0" lang="es-ES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Involucrados: Profesora , la especialista de conversación y yo.</a:t>
            </a:r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b="0" lang="es-ES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Trabajamos por proyectos</a:t>
            </a:r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CustomShape 1"/>
          <p:cNvSpPr/>
          <p:nvPr/>
        </p:nvSpPr>
        <p:spPr>
          <a:xfrm>
            <a:off x="4572000" y="0"/>
            <a:ext cx="4571640" cy="685764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5" name="TextShape 2"/>
          <p:cNvSpPr txBox="1"/>
          <p:nvPr/>
        </p:nvSpPr>
        <p:spPr>
          <a:xfrm>
            <a:off x="466560" y="2745720"/>
            <a:ext cx="3638520" cy="1366200"/>
          </a:xfrm>
          <a:prstGeom prst="rect">
            <a:avLst/>
          </a:prstGeom>
          <a:solidFill>
            <a:srgbClr val="ffffff">
              <a:alpha val="50000"/>
            </a:srgbClr>
          </a:solidFill>
          <a:ln w="25560">
            <a:solidFill>
              <a:srgbClr val="000000"/>
            </a:solidFill>
            <a:miter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s-E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Podemos hacer más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6" name="TextShape 3"/>
          <p:cNvSpPr txBox="1"/>
          <p:nvPr/>
        </p:nvSpPr>
        <p:spPr>
          <a:xfrm>
            <a:off x="5038560" y="802800"/>
            <a:ext cx="3620520" cy="525240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marL="343080" indent="-34272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b="0" lang="es-ES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0" lang="es-ES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Hacer proyectos en otras áreas</a:t>
            </a:r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b="0" lang="es-ES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Trabajar dentro del aula</a:t>
            </a:r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b="0" lang="es-ES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Coordinación con profesores/as con afinididad</a:t>
            </a:r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b="0" lang="es-ES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Importancia de competencias</a:t>
            </a:r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b="0" lang="es-ES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Evaluar por rúbricas . Su importancia</a:t>
            </a:r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TextShape 1"/>
          <p:cNvSpPr txBox="1"/>
          <p:nvPr/>
        </p:nvSpPr>
        <p:spPr>
          <a:xfrm>
            <a:off x="457200" y="274680"/>
            <a:ext cx="8229240" cy="1439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s-E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Tecnología proyectos</a:t>
            </a:r>
            <a:r>
              <a:rPr b="0" lang="es-E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r>
              <a:rPr b="0" lang="es-ES" sz="44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  <a:hlinkClick r:id="rId1"/>
              </a:rPr>
              <a:t>VÍDEO </a:t>
            </a:r>
            <a:r>
              <a:rPr b="0" lang="es-E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98" name="3 Marcador de contenido" descr=""/>
          <p:cNvPicPr/>
          <p:nvPr/>
        </p:nvPicPr>
        <p:blipFill>
          <a:blip r:embed="rId2"/>
          <a:stretch/>
        </p:blipFill>
        <p:spPr>
          <a:xfrm>
            <a:off x="5643720" y="1928880"/>
            <a:ext cx="3095280" cy="3768480"/>
          </a:xfrm>
          <a:prstGeom prst="rect">
            <a:avLst/>
          </a:prstGeom>
          <a:ln>
            <a:noFill/>
          </a:ln>
        </p:spPr>
      </p:pic>
      <p:pic>
        <p:nvPicPr>
          <p:cNvPr id="199" name="4 Imagen" descr=""/>
          <p:cNvPicPr/>
          <p:nvPr/>
        </p:nvPicPr>
        <p:blipFill>
          <a:blip r:embed="rId3"/>
          <a:stretch/>
        </p:blipFill>
        <p:spPr>
          <a:xfrm>
            <a:off x="357120" y="2286000"/>
            <a:ext cx="4189680" cy="3134880"/>
          </a:xfrm>
          <a:prstGeom prst="rect">
            <a:avLst/>
          </a:prstGeom>
          <a:ln>
            <a:noFill/>
          </a:ln>
        </p:spPr>
      </p:pic>
      <p:sp>
        <p:nvSpPr>
          <p:cNvPr id="200" name="CustomShape 2"/>
          <p:cNvSpPr/>
          <p:nvPr/>
        </p:nvSpPr>
        <p:spPr>
          <a:xfrm>
            <a:off x="1143000" y="6000840"/>
            <a:ext cx="407160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DIARIO DE UN POLLITO  competencia lingüística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s-E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En inglés ciclo de cine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2" name="TextShape 2"/>
          <p:cNvSpPr txBox="1"/>
          <p:nvPr/>
        </p:nvSpPr>
        <p:spPr>
          <a:xfrm>
            <a:off x="428760" y="1500120"/>
            <a:ext cx="7857720" cy="4714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s-ES" sz="32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  <a:hlinkClick r:id="rId1"/>
              </a:rPr>
              <a:t>VIDEO 2º</a:t>
            </a:r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s-ES" sz="32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  <a:hlinkClick r:id="rId2"/>
              </a:rPr>
              <a:t>VIDEO 1º</a:t>
            </a:r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4040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CustomShape 1"/>
          <p:cNvSpPr/>
          <p:nvPr/>
        </p:nvSpPr>
        <p:spPr>
          <a:xfrm>
            <a:off x="0" y="0"/>
            <a:ext cx="9143640" cy="686088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4" name="CustomShape 2"/>
          <p:cNvSpPr/>
          <p:nvPr/>
        </p:nvSpPr>
        <p:spPr>
          <a:xfrm>
            <a:off x="0" y="3240"/>
            <a:ext cx="8738280" cy="6857640"/>
          </a:xfrm>
          <a:custGeom>
            <a:avLst/>
            <a:gdLst/>
            <a:ahLst/>
            <a:rect l="l" t="t" r="r" b="b"/>
            <a:pathLst>
              <a:path w="8738754" h="6858000">
                <a:moveTo>
                  <a:pt x="0" y="0"/>
                </a:moveTo>
                <a:lnTo>
                  <a:pt x="5562600" y="0"/>
                </a:lnTo>
                <a:lnTo>
                  <a:pt x="8738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5" name="CustomShape 3"/>
          <p:cNvSpPr/>
          <p:nvPr/>
        </p:nvSpPr>
        <p:spPr>
          <a:xfrm>
            <a:off x="0" y="3240"/>
            <a:ext cx="3580920" cy="6857640"/>
          </a:xfrm>
          <a:custGeom>
            <a:avLst/>
            <a:gdLst/>
            <a:ahLst/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6" name="TextShape 4"/>
          <p:cNvSpPr txBox="1"/>
          <p:nvPr/>
        </p:nvSpPr>
        <p:spPr>
          <a:xfrm>
            <a:off x="643680" y="488880"/>
            <a:ext cx="782820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90000"/>
              </a:lnSpc>
            </a:pPr>
            <a:r>
              <a:rPr b="0" lang="es-ES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 incorporan cada vez más compañeros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7" name="TextShape 5"/>
          <p:cNvSpPr txBox="1"/>
          <p:nvPr/>
        </p:nvSpPr>
        <p:spPr>
          <a:xfrm>
            <a:off x="643320" y="2099520"/>
            <a:ext cx="7856640" cy="40730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b="0" lang="es-ES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Semana de la ciencia colaboración con el departamento de biología y geología y F Y Q</a:t>
            </a:r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b="0" lang="es-ES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Geografía e historia periódico histórico</a:t>
            </a:r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b="0" lang="es-ES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Lengua y literatura: Periódico 4º ESO , publicidad 3º ESO, Debate 2º ESO, la voz de los mayores 1º ESO</a:t>
            </a:r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b="0" lang="es-ES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Ingles, gallego , francés portugués ciclo de cinama internacional</a:t>
            </a:r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b="0" lang="es-ES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Valores: operación kilo, recogida de tapones, videos .</a:t>
            </a:r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s-E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Porque son tan importante los comienzos como los finales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5" name="TextShape 2"/>
          <p:cNvSpPr txBox="1"/>
          <p:nvPr/>
        </p:nvSpPr>
        <p:spPr>
          <a:xfrm>
            <a:off x="457200" y="1535040"/>
            <a:ext cx="4039920" cy="63936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100000"/>
              </a:lnSpc>
            </a:pPr>
            <a:r>
              <a:rPr b="1" lang="es-E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SOY P.T</a:t>
            </a:r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6" name="TextShape 3"/>
          <p:cNvSpPr txBox="1"/>
          <p:nvPr/>
        </p:nvSpPr>
        <p:spPr>
          <a:xfrm>
            <a:off x="457200" y="2174760"/>
            <a:ext cx="4039920" cy="39510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s-E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Por decisión</a:t>
            </a:r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s-E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Opción</a:t>
            </a:r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s-E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Devoción</a:t>
            </a:r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7" name="TextShape 4"/>
          <p:cNvSpPr txBox="1"/>
          <p:nvPr/>
        </p:nvSpPr>
        <p:spPr>
          <a:xfrm>
            <a:off x="4645080" y="1535040"/>
            <a:ext cx="4041360" cy="63936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100000"/>
              </a:lnSpc>
            </a:pPr>
            <a:r>
              <a:rPr b="1" lang="es-E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¿ CÓMO LLEGO?</a:t>
            </a:r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8" name="TextShape 5"/>
          <p:cNvSpPr txBox="1"/>
          <p:nvPr/>
        </p:nvSpPr>
        <p:spPr>
          <a:xfrm>
            <a:off x="4645080" y="2174760"/>
            <a:ext cx="4041360" cy="39510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s-E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DECISIÓN PERSOAL</a:t>
            </a:r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s-E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ME LLAMA LA ATENCIÓN </a:t>
            </a:r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9" name="CustomShape 6"/>
          <p:cNvSpPr/>
          <p:nvPr/>
        </p:nvSpPr>
        <p:spPr>
          <a:xfrm>
            <a:off x="6500880" y="3429000"/>
            <a:ext cx="484200" cy="978120"/>
          </a:xfrm>
          <a:prstGeom prst="down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0" name="CustomShape 7"/>
          <p:cNvSpPr/>
          <p:nvPr/>
        </p:nvSpPr>
        <p:spPr>
          <a:xfrm>
            <a:off x="5500800" y="4500720"/>
            <a:ext cx="2714400" cy="91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COMISIÓN DE ESCOLARIZACIÓN PREFERENTE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4040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CustomShape 1"/>
          <p:cNvSpPr/>
          <p:nvPr/>
        </p:nvSpPr>
        <p:spPr>
          <a:xfrm>
            <a:off x="0" y="0"/>
            <a:ext cx="9143640" cy="686088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9" name="CustomShape 2"/>
          <p:cNvSpPr/>
          <p:nvPr/>
        </p:nvSpPr>
        <p:spPr>
          <a:xfrm>
            <a:off x="0" y="3240"/>
            <a:ext cx="8738280" cy="6857640"/>
          </a:xfrm>
          <a:custGeom>
            <a:avLst/>
            <a:gdLst/>
            <a:ahLst/>
            <a:rect l="l" t="t" r="r" b="b"/>
            <a:pathLst>
              <a:path w="8738754" h="6858000">
                <a:moveTo>
                  <a:pt x="0" y="0"/>
                </a:moveTo>
                <a:lnTo>
                  <a:pt x="5562600" y="0"/>
                </a:lnTo>
                <a:lnTo>
                  <a:pt x="8738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0" name="CustomShape 3"/>
          <p:cNvSpPr/>
          <p:nvPr/>
        </p:nvSpPr>
        <p:spPr>
          <a:xfrm>
            <a:off x="0" y="3240"/>
            <a:ext cx="3580920" cy="6857640"/>
          </a:xfrm>
          <a:custGeom>
            <a:avLst/>
            <a:gdLst/>
            <a:ahLst/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1" name="TextShape 4"/>
          <p:cNvSpPr txBox="1"/>
          <p:nvPr/>
        </p:nvSpPr>
        <p:spPr>
          <a:xfrm>
            <a:off x="643680" y="488880"/>
            <a:ext cx="782820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90000"/>
              </a:lnSpc>
            </a:pPr>
            <a:r>
              <a:rPr b="0" lang="es-ES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Proyecto interdisciplinar </a:t>
            </a:r>
            <a:r>
              <a:rPr b="0" lang="es-ES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r>
              <a:rPr b="0" lang="es-ES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SEMANA DE LA CIENCIA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2" name="TextShape 5"/>
          <p:cNvSpPr txBox="1"/>
          <p:nvPr/>
        </p:nvSpPr>
        <p:spPr>
          <a:xfrm>
            <a:off x="643320" y="2099520"/>
            <a:ext cx="7856640" cy="40730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b="0" lang="es-ES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Lengua e lingua diario del proyecto y exposición oral.</a:t>
            </a:r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b="0" lang="es-ES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Tics presentación , grabaciones</a:t>
            </a:r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b="0" lang="es-ES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Valores. Actitud</a:t>
            </a:r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b="0" lang="es-ES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Ciencias contenidos</a:t>
            </a:r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b="0" lang="es-ES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TRABAJO EN EQUIPO ENTRE LOS DIFERENTES DEPARTAMENTOS INVOLUCRADOS</a:t>
            </a:r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s-E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COMO SE COCEN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4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s-E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SIEMPRE A FUEGO LENTO</a:t>
            </a:r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s-E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RESPETANDO IDEAS</a:t>
            </a:r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s-E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TRABAJANDO EN EQUIPO</a:t>
            </a:r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</a:pPr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215" name="5 Imagen" descr=""/>
          <p:cNvPicPr/>
          <p:nvPr/>
        </p:nvPicPr>
        <p:blipFill>
          <a:blip r:embed="rId1"/>
          <a:stretch/>
        </p:blipFill>
        <p:spPr>
          <a:xfrm>
            <a:off x="6000840" y="857160"/>
            <a:ext cx="1904760" cy="2495160"/>
          </a:xfrm>
          <a:prstGeom prst="rect">
            <a:avLst/>
          </a:prstGeom>
          <a:ln>
            <a:noFill/>
          </a:ln>
        </p:spPr>
      </p:pic>
      <p:pic>
        <p:nvPicPr>
          <p:cNvPr id="216" name="6 Imagen" descr=""/>
          <p:cNvPicPr/>
          <p:nvPr/>
        </p:nvPicPr>
        <p:blipFill>
          <a:blip r:embed="rId2"/>
          <a:stretch/>
        </p:blipFill>
        <p:spPr>
          <a:xfrm>
            <a:off x="5500800" y="3714840"/>
            <a:ext cx="2142720" cy="2142720"/>
          </a:xfrm>
          <a:prstGeom prst="rect">
            <a:avLst/>
          </a:prstGeom>
          <a:ln>
            <a:noFill/>
          </a:ln>
        </p:spPr>
      </p:pic>
      <p:pic>
        <p:nvPicPr>
          <p:cNvPr id="217" name="7 Imagen" descr=""/>
          <p:cNvPicPr/>
          <p:nvPr/>
        </p:nvPicPr>
        <p:blipFill>
          <a:blip r:embed="rId3"/>
          <a:stretch/>
        </p:blipFill>
        <p:spPr>
          <a:xfrm>
            <a:off x="3214800" y="2786040"/>
            <a:ext cx="2374560" cy="1213920"/>
          </a:xfrm>
          <a:prstGeom prst="rect">
            <a:avLst/>
          </a:prstGeom>
          <a:ln>
            <a:noFill/>
          </a:ln>
        </p:spPr>
      </p:pic>
    </p:spTree>
  </p:cSld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CustomShape 1"/>
          <p:cNvSpPr/>
          <p:nvPr/>
        </p:nvSpPr>
        <p:spPr>
          <a:xfrm>
            <a:off x="4572000" y="0"/>
            <a:ext cx="4571640" cy="685764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9" name="TextShape 2"/>
          <p:cNvSpPr txBox="1"/>
          <p:nvPr/>
        </p:nvSpPr>
        <p:spPr>
          <a:xfrm>
            <a:off x="466560" y="2745720"/>
            <a:ext cx="3638520" cy="1366200"/>
          </a:xfrm>
          <a:prstGeom prst="rect">
            <a:avLst/>
          </a:prstGeom>
          <a:solidFill>
            <a:srgbClr val="ffffff">
              <a:alpha val="50000"/>
            </a:srgbClr>
          </a:solidFill>
          <a:ln w="25560">
            <a:solidFill>
              <a:srgbClr val="000000"/>
            </a:solidFill>
            <a:miter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s-E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Asignatura pendiente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20" name="TextShape 3"/>
          <p:cNvSpPr txBox="1"/>
          <p:nvPr/>
        </p:nvSpPr>
        <p:spPr>
          <a:xfrm>
            <a:off x="5038560" y="802800"/>
            <a:ext cx="3620520" cy="525240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marL="343080" indent="-34272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b="0" lang="es-ES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Matemáticas.. Se sigue trabajando fuera del aula por talleres</a:t>
            </a:r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TextShape 1"/>
          <p:cNvSpPr txBox="1"/>
          <p:nvPr/>
        </p:nvSpPr>
        <p:spPr>
          <a:xfrm>
            <a:off x="457200" y="285840"/>
            <a:ext cx="4039920" cy="85680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100000"/>
              </a:lnSpc>
            </a:pPr>
            <a:r>
              <a:rPr b="1" lang="es-E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¿Qué me encontré?</a:t>
            </a:r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22" name="TextShape 2"/>
          <p:cNvSpPr txBox="1"/>
          <p:nvPr/>
        </p:nvSpPr>
        <p:spPr>
          <a:xfrm>
            <a:off x="457200" y="1500120"/>
            <a:ext cx="4039920" cy="46256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s-E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Gran equipo: orientación, directivo , EOE</a:t>
            </a:r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s-E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No conocernos los compañeros y yo</a:t>
            </a:r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s-E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Había dudas sobre las AC</a:t>
            </a:r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s-E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Venían evaluados</a:t>
            </a:r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s-E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Trabajar fuera del aula</a:t>
            </a:r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s-E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Yo hacía las propuestas </a:t>
            </a:r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s-E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Yo llevaba el programa</a:t>
            </a:r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</a:pPr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23" name="TextShape 3"/>
          <p:cNvSpPr txBox="1"/>
          <p:nvPr/>
        </p:nvSpPr>
        <p:spPr>
          <a:xfrm>
            <a:off x="4645080" y="285840"/>
            <a:ext cx="4041360" cy="78552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100000"/>
              </a:lnSpc>
            </a:pPr>
            <a:r>
              <a:rPr b="1" lang="es-E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¿Qué tengo?</a:t>
            </a:r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24" name="TextShape 4"/>
          <p:cNvSpPr txBox="1"/>
          <p:nvPr/>
        </p:nvSpPr>
        <p:spPr>
          <a:xfrm>
            <a:off x="4645080" y="1500120"/>
            <a:ext cx="4041360" cy="46256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s-E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Sigo con un gran equipo</a:t>
            </a:r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s-E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Nos conocemos</a:t>
            </a:r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s-E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Son visibles no se duda de su AC</a:t>
            </a:r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s-E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 pide que se evaluen a alumnado</a:t>
            </a:r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s-E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Apoyo dentro del aula</a:t>
            </a:r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s-E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Propuestas en común</a:t>
            </a:r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s-E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Todos estamos juntos en los proyectos</a:t>
            </a:r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s-E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LA FORMACIÓN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2" name="TextShape 2"/>
          <p:cNvSpPr txBox="1"/>
          <p:nvPr/>
        </p:nvSpPr>
        <p:spPr>
          <a:xfrm>
            <a:off x="457200" y="1535040"/>
            <a:ext cx="4039920" cy="63936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100000"/>
              </a:lnSpc>
            </a:pPr>
            <a:r>
              <a:rPr b="1" lang="es-E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RELACIÓN ANTERIOR CON AC</a:t>
            </a:r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3" name="TextShape 3"/>
          <p:cNvSpPr txBox="1"/>
          <p:nvPr/>
        </p:nvSpPr>
        <p:spPr>
          <a:xfrm>
            <a:off x="457200" y="2174760"/>
            <a:ext cx="4039920" cy="39510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s-E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TEMA 25 DE LA OPOSICIÓN DE 6 HOJAS</a:t>
            </a:r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s-E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UN CUATRIMESTRE EN LA CARRERA DE Educación Especial</a:t>
            </a:r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4" name="TextShape 4"/>
          <p:cNvSpPr txBox="1"/>
          <p:nvPr/>
        </p:nvSpPr>
        <p:spPr>
          <a:xfrm>
            <a:off x="4645080" y="1535040"/>
            <a:ext cx="4041360" cy="63936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100000"/>
              </a:lnSpc>
            </a:pPr>
            <a:r>
              <a:rPr b="1" lang="es-E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Decido formarme</a:t>
            </a:r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35" name="6 Marcador de contenido" descr=""/>
          <p:cNvPicPr/>
          <p:nvPr/>
        </p:nvPicPr>
        <p:blipFill>
          <a:blip r:embed="rId1"/>
          <a:stretch/>
        </p:blipFill>
        <p:spPr>
          <a:xfrm>
            <a:off x="4645080" y="2567520"/>
            <a:ext cx="2569680" cy="2013120"/>
          </a:xfrm>
          <a:prstGeom prst="rect">
            <a:avLst/>
          </a:prstGeom>
          <a:ln>
            <a:noFill/>
          </a:ln>
        </p:spPr>
      </p:pic>
      <p:sp>
        <p:nvSpPr>
          <p:cNvPr id="136" name="CustomShape 5"/>
          <p:cNvSpPr/>
          <p:nvPr/>
        </p:nvSpPr>
        <p:spPr>
          <a:xfrm>
            <a:off x="4786200" y="5000760"/>
            <a:ext cx="264276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¡ ENTRO EN PÁNICO!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37" name="8 Imagen" descr=""/>
          <p:cNvPicPr/>
          <p:nvPr/>
        </p:nvPicPr>
        <p:blipFill>
          <a:blip r:embed="rId2"/>
          <a:stretch/>
        </p:blipFill>
        <p:spPr>
          <a:xfrm>
            <a:off x="7429680" y="4786200"/>
            <a:ext cx="1452240" cy="1800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s-E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Mis fases……………………..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9" name="TextShape 2"/>
          <p:cNvSpPr txBox="1"/>
          <p:nvPr/>
        </p:nvSpPr>
        <p:spPr>
          <a:xfrm>
            <a:off x="457200" y="1535040"/>
            <a:ext cx="4039920" cy="63936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100000"/>
              </a:lnSpc>
            </a:pPr>
            <a:r>
              <a:rPr b="1" lang="es-E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MIEDO</a:t>
            </a:r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0" name="TextShape 3"/>
          <p:cNvSpPr txBox="1"/>
          <p:nvPr/>
        </p:nvSpPr>
        <p:spPr>
          <a:xfrm>
            <a:off x="457200" y="2174760"/>
            <a:ext cx="4039920" cy="39510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s-E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YO QUIERO ALGO MÁS … NO SÓLO TEORÍA</a:t>
            </a:r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1" name="TextShape 4"/>
          <p:cNvSpPr txBox="1"/>
          <p:nvPr/>
        </p:nvSpPr>
        <p:spPr>
          <a:xfrm>
            <a:off x="4645080" y="1535040"/>
            <a:ext cx="4041360" cy="63936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100000"/>
              </a:lnSpc>
            </a:pPr>
            <a:r>
              <a:rPr b="1" lang="es-E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ACEPTACIÓN</a:t>
            </a:r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2" name="TextShape 5"/>
          <p:cNvSpPr txBox="1"/>
          <p:nvPr/>
        </p:nvSpPr>
        <p:spPr>
          <a:xfrm>
            <a:off x="4645080" y="2174760"/>
            <a:ext cx="4041360" cy="39510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s-E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 VER COMO SALGO DE ESTA……</a:t>
            </a:r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43" name="9 Imagen" descr=""/>
          <p:cNvPicPr/>
          <p:nvPr/>
        </p:nvPicPr>
        <p:blipFill>
          <a:blip r:embed="rId1"/>
          <a:stretch/>
        </p:blipFill>
        <p:spPr>
          <a:xfrm>
            <a:off x="928800" y="3571920"/>
            <a:ext cx="3142800" cy="2356920"/>
          </a:xfrm>
          <a:prstGeom prst="rect">
            <a:avLst/>
          </a:prstGeom>
          <a:ln>
            <a:noFill/>
          </a:ln>
        </p:spPr>
      </p:pic>
      <p:pic>
        <p:nvPicPr>
          <p:cNvPr id="144" name="10 Imagen" descr=""/>
          <p:cNvPicPr/>
          <p:nvPr/>
        </p:nvPicPr>
        <p:blipFill>
          <a:blip r:embed="rId2"/>
          <a:stretch/>
        </p:blipFill>
        <p:spPr>
          <a:xfrm>
            <a:off x="5286240" y="3643200"/>
            <a:ext cx="1723680" cy="19998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CustomShape 1"/>
          <p:cNvSpPr/>
          <p:nvPr/>
        </p:nvSpPr>
        <p:spPr>
          <a:xfrm>
            <a:off x="4572000" y="0"/>
            <a:ext cx="4571640" cy="685764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6" name="TextShape 2"/>
          <p:cNvSpPr txBox="1"/>
          <p:nvPr/>
        </p:nvSpPr>
        <p:spPr>
          <a:xfrm>
            <a:off x="466560" y="2745720"/>
            <a:ext cx="3638520" cy="1366200"/>
          </a:xfrm>
          <a:prstGeom prst="rect">
            <a:avLst/>
          </a:prstGeom>
          <a:solidFill>
            <a:srgbClr val="ffffff">
              <a:alpha val="50000"/>
            </a:srgbClr>
          </a:solidFill>
          <a:ln w="25560">
            <a:solidFill>
              <a:srgbClr val="000000"/>
            </a:solidFill>
            <a:miter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s-E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QUE ME ENCUENTRO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7" name="TextShape 3"/>
          <p:cNvSpPr txBox="1"/>
          <p:nvPr/>
        </p:nvSpPr>
        <p:spPr>
          <a:xfrm>
            <a:off x="5038560" y="802800"/>
            <a:ext cx="3620520" cy="525240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marL="343080" indent="-34272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b="0" lang="es-ES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UNA DIRECTIVA INCREIBLE</a:t>
            </a:r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b="0" lang="es-ES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UNA ORIENTADORA INVOLUCRADA</a:t>
            </a:r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b="0" lang="es-ES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LA PERSONA RESPONSABLE DEL E.O.E DISPUESTA A AYUDARME EN LO QUE SEA Y APOYARME</a:t>
            </a:r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CustomShape 1"/>
          <p:cNvSpPr/>
          <p:nvPr/>
        </p:nvSpPr>
        <p:spPr>
          <a:xfrm>
            <a:off x="4572000" y="0"/>
            <a:ext cx="4571640" cy="685764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9" name="TextShape 2"/>
          <p:cNvSpPr txBox="1"/>
          <p:nvPr/>
        </p:nvSpPr>
        <p:spPr>
          <a:xfrm>
            <a:off x="466560" y="2745720"/>
            <a:ext cx="3638520" cy="1366200"/>
          </a:xfrm>
          <a:prstGeom prst="rect">
            <a:avLst/>
          </a:prstGeom>
          <a:solidFill>
            <a:srgbClr val="ffffff">
              <a:alpha val="50000"/>
            </a:srgbClr>
          </a:solidFill>
          <a:ln w="25560">
            <a:solidFill>
              <a:srgbClr val="000000"/>
            </a:solidFill>
            <a:miter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s-E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 DONDE PARTIMOS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0" name="TextShape 3"/>
          <p:cNvSpPr txBox="1"/>
          <p:nvPr/>
        </p:nvSpPr>
        <p:spPr>
          <a:xfrm>
            <a:off x="5038560" y="802800"/>
            <a:ext cx="3620520" cy="525240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marL="343080" indent="-34272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b="0" lang="es-ES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HAY TRABAJO PREVIO DEL CURSO PASADO DE CONCIENCIAR A LOS PROFESORES CON LAS AC</a:t>
            </a:r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b="0" lang="es-ES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 ME INFORMA DE POSIBLES PROYECTOS Y COMENZAMOS LA AVENTURA: ORIENTACIÓN , EOE Y YO EN BUSCA DE MATERIALES</a:t>
            </a:r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extShape 1"/>
          <p:cNvSpPr txBox="1"/>
          <p:nvPr/>
        </p:nvSpPr>
        <p:spPr>
          <a:xfrm>
            <a:off x="214200" y="428760"/>
            <a:ext cx="4039920" cy="63936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100000"/>
              </a:lnSpc>
            </a:pPr>
            <a:r>
              <a:rPr b="1" lang="es-E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Que es importante</a:t>
            </a:r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2" name="TextShape 2"/>
          <p:cNvSpPr txBox="1"/>
          <p:nvPr/>
        </p:nvSpPr>
        <p:spPr>
          <a:xfrm>
            <a:off x="214200" y="1428840"/>
            <a:ext cx="4039920" cy="39510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s-E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Buen equipo directivo</a:t>
            </a:r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s-E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Miembro de equipo específico dispuesto a ayudar</a:t>
            </a:r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s-E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Orientadora involucrada</a:t>
            </a:r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s-E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Coordinación </a:t>
            </a:r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s-E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Buenas relaciones</a:t>
            </a:r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s-E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Formación y no sólo en que son</a:t>
            </a:r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3" name="TextShape 3"/>
          <p:cNvSpPr txBox="1"/>
          <p:nvPr/>
        </p:nvSpPr>
        <p:spPr>
          <a:xfrm>
            <a:off x="4572000" y="357120"/>
            <a:ext cx="4041360" cy="63936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100000"/>
              </a:lnSpc>
            </a:pPr>
            <a:r>
              <a:rPr b="1" lang="es-E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Formación</a:t>
            </a:r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4" name="TextShape 4"/>
          <p:cNvSpPr txBox="1"/>
          <p:nvPr/>
        </p:nvSpPr>
        <p:spPr>
          <a:xfrm>
            <a:off x="4645080" y="1357200"/>
            <a:ext cx="4041360" cy="4768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s-E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Mi formación anterior </a:t>
            </a:r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s-E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Mi formación actual</a:t>
            </a:r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CustomShape 1"/>
          <p:cNvSpPr/>
          <p:nvPr/>
        </p:nvSpPr>
        <p:spPr>
          <a:xfrm>
            <a:off x="4572000" y="0"/>
            <a:ext cx="4571640" cy="685764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6" name="TextShape 2"/>
          <p:cNvSpPr txBox="1"/>
          <p:nvPr/>
        </p:nvSpPr>
        <p:spPr>
          <a:xfrm>
            <a:off x="466560" y="2745720"/>
            <a:ext cx="3638520" cy="1366200"/>
          </a:xfrm>
          <a:prstGeom prst="rect">
            <a:avLst/>
          </a:prstGeom>
          <a:solidFill>
            <a:srgbClr val="ffffff">
              <a:alpha val="50000"/>
            </a:srgbClr>
          </a:solidFill>
          <a:ln w="25560">
            <a:solidFill>
              <a:srgbClr val="000000"/>
            </a:solidFill>
            <a:miter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s-E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DECIDIMOS TRABAJAR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7" name="TextShape 3"/>
          <p:cNvSpPr txBox="1"/>
          <p:nvPr/>
        </p:nvSpPr>
        <p:spPr>
          <a:xfrm>
            <a:off x="5038560" y="802800"/>
            <a:ext cx="3620520" cy="525240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marL="343080" indent="-34272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b="0" lang="es-ES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POR TALLERES FUERA DEL AULA QUINCENALES EN LAS INSTRUMENTALES BÁSICAS</a:t>
            </a:r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b="0" lang="es-ES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3 HORAS SEMANALES DE EXTRAESCOLARES PARA TRABAJAR FUERA DEL AULA</a:t>
            </a:r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s-E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EJEMPLO DE TALLERES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9" name="TextShape 2"/>
          <p:cNvSpPr txBox="1"/>
          <p:nvPr/>
        </p:nvSpPr>
        <p:spPr>
          <a:xfrm>
            <a:off x="457200" y="1535040"/>
            <a:ext cx="4039920" cy="63936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100000"/>
              </a:lnSpc>
            </a:pPr>
            <a:r>
              <a:rPr b="1" lang="es-E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Lógica matemática</a:t>
            </a:r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60" name="7 Marcador de contenido" descr=""/>
          <p:cNvPicPr/>
          <p:nvPr/>
        </p:nvPicPr>
        <p:blipFill>
          <a:blip r:embed="rId1"/>
          <a:stretch/>
        </p:blipFill>
        <p:spPr>
          <a:xfrm>
            <a:off x="972360" y="2357280"/>
            <a:ext cx="3027960" cy="2163600"/>
          </a:xfrm>
          <a:prstGeom prst="rect">
            <a:avLst/>
          </a:prstGeom>
          <a:ln>
            <a:noFill/>
          </a:ln>
        </p:spPr>
      </p:pic>
      <p:sp>
        <p:nvSpPr>
          <p:cNvPr id="161" name="TextShape 3"/>
          <p:cNvSpPr txBox="1"/>
          <p:nvPr/>
        </p:nvSpPr>
        <p:spPr>
          <a:xfrm>
            <a:off x="4645080" y="1535040"/>
            <a:ext cx="4041360" cy="63936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100000"/>
              </a:lnSpc>
            </a:pPr>
            <a:r>
              <a:rPr b="1" lang="es-E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Lengua e lingua</a:t>
            </a:r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62" name="8 Marcador de contenido" descr=""/>
          <p:cNvPicPr/>
          <p:nvPr/>
        </p:nvPicPr>
        <p:blipFill>
          <a:blip r:embed="rId2"/>
          <a:stretch/>
        </p:blipFill>
        <p:spPr>
          <a:xfrm>
            <a:off x="357120" y="4357800"/>
            <a:ext cx="2142720" cy="2142720"/>
          </a:xfrm>
          <a:prstGeom prst="rect">
            <a:avLst/>
          </a:prstGeom>
          <a:ln>
            <a:noFill/>
          </a:ln>
        </p:spPr>
      </p:pic>
      <p:pic>
        <p:nvPicPr>
          <p:cNvPr id="163" name="9 Imagen" descr=""/>
          <p:cNvPicPr/>
          <p:nvPr/>
        </p:nvPicPr>
        <p:blipFill>
          <a:blip r:embed="rId3"/>
          <a:stretch/>
        </p:blipFill>
        <p:spPr>
          <a:xfrm>
            <a:off x="6143760" y="2286000"/>
            <a:ext cx="2285640" cy="1618920"/>
          </a:xfrm>
          <a:prstGeom prst="rect">
            <a:avLst/>
          </a:prstGeom>
          <a:ln>
            <a:noFill/>
          </a:ln>
        </p:spPr>
      </p:pic>
      <p:pic>
        <p:nvPicPr>
          <p:cNvPr id="164" name="10 Imagen" descr=""/>
          <p:cNvPicPr/>
          <p:nvPr/>
        </p:nvPicPr>
        <p:blipFill>
          <a:blip r:embed="rId4"/>
          <a:stretch/>
        </p:blipFill>
        <p:spPr>
          <a:xfrm>
            <a:off x="5000760" y="4071960"/>
            <a:ext cx="1213920" cy="2031480"/>
          </a:xfrm>
          <a:prstGeom prst="rect">
            <a:avLst/>
          </a:prstGeom>
          <a:ln>
            <a:noFill/>
          </a:ln>
        </p:spPr>
      </p:pic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166</TotalTime>
  <Application>LibreOffice/5.2.4.2$MacOSX_X86_64 LibreOffice_project/3d5603e1122f0f102b62521720ab13a38a4e0eb0</Application>
  <Words>601</Words>
  <Paragraphs>127</Paragraphs>
  <Company>Hewlett-Packard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2017-05-09T10:59:44Z</dcterms:created>
  <dc:creator>Profes2</dc:creator>
  <dc:description/>
  <dc:language>es-ES</dc:language>
  <cp:lastModifiedBy>pi</cp:lastModifiedBy>
  <dcterms:modified xsi:type="dcterms:W3CDTF">2017-05-15T14:58:02Z</dcterms:modified>
  <cp:revision>28</cp:revision>
  <dc:subject/>
  <dc:title>EXPERIENCIA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ompany">
    <vt:lpwstr>Hewlett-Packard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Presentación en pantalla (4:3)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23</vt:i4>
  </property>
</Properties>
</file>