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8" r:id="rId3"/>
    <p:sldId id="259" r:id="rId4"/>
    <p:sldId id="313" r:id="rId5"/>
    <p:sldId id="299" r:id="rId6"/>
    <p:sldId id="300" r:id="rId7"/>
    <p:sldId id="312" r:id="rId8"/>
    <p:sldId id="257" r:id="rId9"/>
    <p:sldId id="311" r:id="rId10"/>
    <p:sldId id="260" r:id="rId11"/>
    <p:sldId id="307" r:id="rId12"/>
    <p:sldId id="304" r:id="rId13"/>
    <p:sldId id="301" r:id="rId14"/>
    <p:sldId id="308" r:id="rId15"/>
    <p:sldId id="302" r:id="rId16"/>
    <p:sldId id="277" r:id="rId17"/>
    <p:sldId id="314" r:id="rId18"/>
    <p:sldId id="309" r:id="rId19"/>
    <p:sldId id="318" r:id="rId20"/>
    <p:sldId id="303" r:id="rId21"/>
    <p:sldId id="264" r:id="rId22"/>
    <p:sldId id="275" r:id="rId23"/>
    <p:sldId id="305" r:id="rId24"/>
    <p:sldId id="266" r:id="rId25"/>
    <p:sldId id="295" r:id="rId26"/>
    <p:sldId id="317" r:id="rId27"/>
    <p:sldId id="315" r:id="rId28"/>
    <p:sldId id="319" r:id="rId29"/>
    <p:sldId id="316" r:id="rId30"/>
    <p:sldId id="320" r:id="rId31"/>
    <p:sldId id="323" r:id="rId32"/>
    <p:sldId id="322" r:id="rId33"/>
    <p:sldId id="321" r:id="rId34"/>
    <p:sldId id="326" r:id="rId35"/>
    <p:sldId id="325" r:id="rId36"/>
    <p:sldId id="327" r:id="rId37"/>
    <p:sldId id="329" r:id="rId38"/>
    <p:sldId id="328" r:id="rId39"/>
    <p:sldId id="268" r:id="rId40"/>
    <p:sldId id="269" r:id="rId41"/>
    <p:sldId id="324" r:id="rId42"/>
    <p:sldId id="306" r:id="rId43"/>
    <p:sldId id="297" r:id="rId4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275791"/>
    <a:srgbClr val="002060"/>
    <a:srgbClr val="040404"/>
    <a:srgbClr val="000000"/>
    <a:srgbClr val="0E0E0E"/>
    <a:srgbClr val="72D262"/>
    <a:srgbClr val="280081"/>
    <a:srgbClr val="290E83"/>
    <a:srgbClr val="ADA99E"/>
    <a:srgbClr val="16706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71229" autoAdjust="0"/>
  </p:normalViewPr>
  <p:slideViewPr>
    <p:cSldViewPr snapToGrid="0" snapToObjects="1">
      <p:cViewPr>
        <p:scale>
          <a:sx n="100" d="100"/>
          <a:sy n="100" d="100"/>
        </p:scale>
        <p:origin x="-270" y="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3DF30E-2F25-B540-AEDD-3453C0832975}" type="doc">
      <dgm:prSet loTypeId="urn:microsoft.com/office/officeart/2005/8/layout/hProcess6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s-ES_tradnl"/>
        </a:p>
      </dgm:t>
    </dgm:pt>
    <dgm:pt modelId="{E5CE0BD9-3E96-4844-BA0C-68F161584F87}">
      <dgm:prSet phldrT="[Texto]"/>
      <dgm:spPr/>
      <dgm:t>
        <a:bodyPr/>
        <a:lstStyle/>
        <a:p>
          <a:r>
            <a:rPr lang="es-ES_tradnl" dirty="0"/>
            <a:t>Detección de NEAE</a:t>
          </a:r>
        </a:p>
      </dgm:t>
    </dgm:pt>
    <dgm:pt modelId="{12EAE3F6-2E60-FB43-80F2-D8D144C0759D}" type="parTrans" cxnId="{06C38CED-16DE-AA4A-BF1D-AF2AA34C3122}">
      <dgm:prSet/>
      <dgm:spPr/>
      <dgm:t>
        <a:bodyPr/>
        <a:lstStyle/>
        <a:p>
          <a:endParaRPr lang="es-ES_tradnl"/>
        </a:p>
      </dgm:t>
    </dgm:pt>
    <dgm:pt modelId="{A7F68CD7-8056-AE4B-8EE5-8CD181FBF6D0}" type="sibTrans" cxnId="{06C38CED-16DE-AA4A-BF1D-AF2AA34C3122}">
      <dgm:prSet/>
      <dgm:spPr/>
      <dgm:t>
        <a:bodyPr/>
        <a:lstStyle/>
        <a:p>
          <a:endParaRPr lang="es-ES_tradnl"/>
        </a:p>
      </dgm:t>
    </dgm:pt>
    <dgm:pt modelId="{6EC86D0D-523A-1847-A08B-D3EB2CEF1B33}">
      <dgm:prSet phldrT="[Texto]"/>
      <dgm:spPr/>
      <dgm:t>
        <a:bodyPr/>
        <a:lstStyle/>
        <a:p>
          <a:pPr marL="114300" marR="0" lvl="1" indent="-114300" algn="l" defTabSz="6223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s-ES_tradnl" dirty="0">
              <a:solidFill>
                <a:srgbClr val="275791"/>
              </a:solidFill>
            </a:rPr>
            <a:t>Implica</a:t>
          </a:r>
          <a:r>
            <a:rPr lang="es-ES_tradnl" baseline="0" dirty="0">
              <a:solidFill>
                <a:srgbClr val="275791"/>
              </a:solidFill>
            </a:rPr>
            <a:t> realizar </a:t>
          </a:r>
          <a:r>
            <a:rPr lang="es-ES_tradnl" baseline="0" dirty="0" err="1">
              <a:solidFill>
                <a:srgbClr val="275791"/>
              </a:solidFill>
            </a:rPr>
            <a:t>avaliación</a:t>
          </a:r>
          <a:r>
            <a:rPr lang="es-ES_tradnl" baseline="0" dirty="0">
              <a:solidFill>
                <a:srgbClr val="275791"/>
              </a:solidFill>
            </a:rPr>
            <a:t> </a:t>
          </a:r>
          <a:r>
            <a:rPr lang="es-ES_tradnl" baseline="0" dirty="0" err="1">
              <a:solidFill>
                <a:srgbClr val="275791"/>
              </a:solidFill>
            </a:rPr>
            <a:t>psicopedagóxica</a:t>
          </a:r>
          <a:r>
            <a:rPr lang="es-ES_tradnl" baseline="0" dirty="0">
              <a:solidFill>
                <a:srgbClr val="275791"/>
              </a:solidFill>
            </a:rPr>
            <a:t> (art. 34 D229/2011) e  informe </a:t>
          </a:r>
          <a:r>
            <a:rPr lang="es-ES_tradnl" baseline="0" dirty="0" err="1">
              <a:solidFill>
                <a:srgbClr val="275791"/>
              </a:solidFill>
            </a:rPr>
            <a:t>psicopedagóxico</a:t>
          </a:r>
          <a:r>
            <a:rPr lang="es-ES_tradnl" baseline="0" dirty="0">
              <a:solidFill>
                <a:srgbClr val="275791"/>
              </a:solidFill>
            </a:rPr>
            <a:t> (art. 35 D229/2011)</a:t>
          </a:r>
          <a:endParaRPr lang="es-ES_tradnl" dirty="0">
            <a:solidFill>
              <a:srgbClr val="275791"/>
            </a:solidFill>
          </a:endParaRPr>
        </a:p>
      </dgm:t>
    </dgm:pt>
    <dgm:pt modelId="{32D3FE27-6438-754D-82AC-2FF7C2A64109}" type="parTrans" cxnId="{C851EAEE-EEED-274A-9B1E-040DA2686E36}">
      <dgm:prSet/>
      <dgm:spPr/>
      <dgm:t>
        <a:bodyPr/>
        <a:lstStyle/>
        <a:p>
          <a:endParaRPr lang="es-ES_tradnl"/>
        </a:p>
      </dgm:t>
    </dgm:pt>
    <dgm:pt modelId="{D035BD29-8E9B-7F4F-8666-18E8E7CF8134}" type="sibTrans" cxnId="{C851EAEE-EEED-274A-9B1E-040DA2686E36}">
      <dgm:prSet/>
      <dgm:spPr/>
      <dgm:t>
        <a:bodyPr/>
        <a:lstStyle/>
        <a:p>
          <a:endParaRPr lang="es-ES_tradnl"/>
        </a:p>
      </dgm:t>
    </dgm:pt>
    <dgm:pt modelId="{87DC782E-7438-8C4B-B755-1CBA4EC5FD81}">
      <dgm:prSet phldrT="[Texto]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ES_tradnl"/>
        </a:p>
      </dgm:t>
    </dgm:pt>
    <dgm:pt modelId="{6485CE10-571E-3D4F-90A9-A198EEFEC06B}" type="parTrans" cxnId="{00A6A8A3-D426-5A48-8A78-22C20109B8BB}">
      <dgm:prSet/>
      <dgm:spPr/>
      <dgm:t>
        <a:bodyPr/>
        <a:lstStyle/>
        <a:p>
          <a:endParaRPr lang="es-ES_tradnl"/>
        </a:p>
      </dgm:t>
    </dgm:pt>
    <dgm:pt modelId="{8EAE6D39-2C63-6A4B-A5D1-FEEB68CF4B24}" type="sibTrans" cxnId="{00A6A8A3-D426-5A48-8A78-22C20109B8BB}">
      <dgm:prSet/>
      <dgm:spPr/>
      <dgm:t>
        <a:bodyPr/>
        <a:lstStyle/>
        <a:p>
          <a:endParaRPr lang="es-ES_tradnl"/>
        </a:p>
      </dgm:t>
    </dgm:pt>
    <dgm:pt modelId="{1ACE7D4F-F798-634A-943A-F07F4179D161}">
      <dgm:prSet phldrT="[Texto]"/>
      <dgm:spPr/>
      <dgm:t>
        <a:bodyPr/>
        <a:lstStyle/>
        <a:p>
          <a:r>
            <a:rPr lang="es-ES_tradnl"/>
            <a:t>Xa</a:t>
          </a:r>
          <a:r>
            <a:rPr lang="es-ES_tradnl" baseline="0"/>
            <a:t> co diagnóstico positivo de NEAE asociadas a altas capacidades</a:t>
          </a:r>
          <a:endParaRPr lang="es-ES_tradnl"/>
        </a:p>
      </dgm:t>
    </dgm:pt>
    <dgm:pt modelId="{F34E8EAD-FE0D-0D45-9234-3D76E879BD56}" type="parTrans" cxnId="{730783FD-D02F-B14B-B566-6556496817A0}">
      <dgm:prSet/>
      <dgm:spPr/>
      <dgm:t>
        <a:bodyPr/>
        <a:lstStyle/>
        <a:p>
          <a:endParaRPr lang="es-ES_tradnl"/>
        </a:p>
      </dgm:t>
    </dgm:pt>
    <dgm:pt modelId="{F930B0B4-0B71-1045-B9B8-0764A4B6EE18}" type="sibTrans" cxnId="{730783FD-D02F-B14B-B566-6556496817A0}">
      <dgm:prSet/>
      <dgm:spPr/>
      <dgm:t>
        <a:bodyPr/>
        <a:lstStyle/>
        <a:p>
          <a:endParaRPr lang="es-ES_tradnl"/>
        </a:p>
      </dgm:t>
    </dgm:pt>
    <dgm:pt modelId="{7AC8BEAC-0842-B348-8E9B-2EDB34F35548}">
      <dgm:prSet phldrT="[Texto]"/>
      <dgm:spPr/>
      <dgm:t>
        <a:bodyPr/>
        <a:lstStyle/>
        <a:p>
          <a:r>
            <a:rPr lang="es-ES_tradnl" dirty="0" err="1">
              <a:solidFill>
                <a:srgbClr val="275791"/>
              </a:solidFill>
            </a:rPr>
            <a:t>Resposta</a:t>
          </a:r>
          <a:r>
            <a:rPr lang="es-ES_tradnl" dirty="0">
              <a:solidFill>
                <a:srgbClr val="275791"/>
              </a:solidFill>
            </a:rPr>
            <a:t> educativa do centro:</a:t>
          </a:r>
          <a:r>
            <a:rPr lang="es-ES_tradnl" baseline="0" dirty="0">
              <a:solidFill>
                <a:srgbClr val="275791"/>
              </a:solidFill>
            </a:rPr>
            <a:t>  acceso á aula de altas capacidades (AACC)</a:t>
          </a:r>
          <a:endParaRPr lang="es-ES_tradnl" dirty="0">
            <a:solidFill>
              <a:srgbClr val="275791"/>
            </a:solidFill>
          </a:endParaRPr>
        </a:p>
      </dgm:t>
    </dgm:pt>
    <dgm:pt modelId="{D53F5C3B-19A1-C94A-BCCE-98C3527D2815}" type="parTrans" cxnId="{C7386672-FD97-0541-B02F-2CDE8F7B1CCD}">
      <dgm:prSet/>
      <dgm:spPr/>
      <dgm:t>
        <a:bodyPr/>
        <a:lstStyle/>
        <a:p>
          <a:endParaRPr lang="es-ES_tradnl"/>
        </a:p>
      </dgm:t>
    </dgm:pt>
    <dgm:pt modelId="{5F259515-28CF-854A-8077-8F6E8CD7C653}" type="sibTrans" cxnId="{C7386672-FD97-0541-B02F-2CDE8F7B1CCD}">
      <dgm:prSet/>
      <dgm:spPr/>
      <dgm:t>
        <a:bodyPr/>
        <a:lstStyle/>
        <a:p>
          <a:endParaRPr lang="es-ES_tradnl"/>
        </a:p>
      </dgm:t>
    </dgm:pt>
    <dgm:pt modelId="{16D18FD1-54EC-7D47-97E6-E786CFA71ED7}">
      <dgm:prSet phldrT="[Texto]"/>
      <dgm:spPr/>
      <dgm:t>
        <a:bodyPr/>
        <a:lstStyle/>
        <a:p>
          <a:endParaRPr lang="es-ES_tradnl"/>
        </a:p>
      </dgm:t>
    </dgm:pt>
    <dgm:pt modelId="{057FB5C2-C372-2A48-9104-0FF6B750FC61}" type="parTrans" cxnId="{DA295AD5-ED13-6143-A4D8-1DE876E0373C}">
      <dgm:prSet/>
      <dgm:spPr/>
      <dgm:t>
        <a:bodyPr/>
        <a:lstStyle/>
        <a:p>
          <a:endParaRPr lang="es-ES_tradnl"/>
        </a:p>
      </dgm:t>
    </dgm:pt>
    <dgm:pt modelId="{70882938-CE55-A54D-8AE7-A48F4C039E9B}" type="sibTrans" cxnId="{DA295AD5-ED13-6143-A4D8-1DE876E0373C}">
      <dgm:prSet/>
      <dgm:spPr/>
      <dgm:t>
        <a:bodyPr/>
        <a:lstStyle/>
        <a:p>
          <a:endParaRPr lang="es-ES_tradnl"/>
        </a:p>
      </dgm:t>
    </dgm:pt>
    <dgm:pt modelId="{E8827B9C-8FEE-F343-AB16-4471B1789CA8}" type="pres">
      <dgm:prSet presAssocID="{193DF30E-2F25-B540-AEDD-3453C08329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D9463290-636D-5A49-8111-8E1875345583}" type="pres">
      <dgm:prSet presAssocID="{E5CE0BD9-3E96-4844-BA0C-68F161584F87}" presName="compNode" presStyleCnt="0"/>
      <dgm:spPr/>
      <dgm:t>
        <a:bodyPr/>
        <a:lstStyle/>
        <a:p>
          <a:endParaRPr lang="es-ES_tradnl"/>
        </a:p>
      </dgm:t>
    </dgm:pt>
    <dgm:pt modelId="{149D440E-0097-E243-9163-E5EFA9A4E6E3}" type="pres">
      <dgm:prSet presAssocID="{E5CE0BD9-3E96-4844-BA0C-68F161584F87}" presName="noGeometry" presStyleCnt="0"/>
      <dgm:spPr/>
      <dgm:t>
        <a:bodyPr/>
        <a:lstStyle/>
        <a:p>
          <a:endParaRPr lang="es-ES_tradnl"/>
        </a:p>
      </dgm:t>
    </dgm:pt>
    <dgm:pt modelId="{079CD459-A745-8845-81B1-E4D019879102}" type="pres">
      <dgm:prSet presAssocID="{E5CE0BD9-3E96-4844-BA0C-68F161584F87}" presName="childTextVisible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A395C02-ECAB-394B-86E4-A58D0266B800}" type="pres">
      <dgm:prSet presAssocID="{E5CE0BD9-3E96-4844-BA0C-68F161584F87}" presName="childTextHidden" presStyleLbl="bgAccFollowNode1" presStyleIdx="0" presStyleCnt="2"/>
      <dgm:spPr/>
      <dgm:t>
        <a:bodyPr/>
        <a:lstStyle/>
        <a:p>
          <a:endParaRPr lang="es-ES_tradnl"/>
        </a:p>
      </dgm:t>
    </dgm:pt>
    <dgm:pt modelId="{14717876-823D-0443-84A9-3774FABD3972}" type="pres">
      <dgm:prSet presAssocID="{E5CE0BD9-3E96-4844-BA0C-68F161584F8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F279469-2A4D-DA49-B774-FD2B569C440D}" type="pres">
      <dgm:prSet presAssocID="{E5CE0BD9-3E96-4844-BA0C-68F161584F87}" presName="aSpace" presStyleCnt="0"/>
      <dgm:spPr/>
      <dgm:t>
        <a:bodyPr/>
        <a:lstStyle/>
        <a:p>
          <a:endParaRPr lang="es-ES_tradnl"/>
        </a:p>
      </dgm:t>
    </dgm:pt>
    <dgm:pt modelId="{35693E8B-7150-3046-914B-BB5550633A4E}" type="pres">
      <dgm:prSet presAssocID="{1ACE7D4F-F798-634A-943A-F07F4179D161}" presName="compNode" presStyleCnt="0"/>
      <dgm:spPr/>
      <dgm:t>
        <a:bodyPr/>
        <a:lstStyle/>
        <a:p>
          <a:endParaRPr lang="es-ES_tradnl"/>
        </a:p>
      </dgm:t>
    </dgm:pt>
    <dgm:pt modelId="{DD3786CF-898E-4448-8A1C-90B637E6463E}" type="pres">
      <dgm:prSet presAssocID="{1ACE7D4F-F798-634A-943A-F07F4179D161}" presName="noGeometry" presStyleCnt="0"/>
      <dgm:spPr/>
      <dgm:t>
        <a:bodyPr/>
        <a:lstStyle/>
        <a:p>
          <a:endParaRPr lang="es-ES_tradnl"/>
        </a:p>
      </dgm:t>
    </dgm:pt>
    <dgm:pt modelId="{FFE7AC20-5C1B-0D48-A178-C2463DCB3999}" type="pres">
      <dgm:prSet presAssocID="{1ACE7D4F-F798-634A-943A-F07F4179D161}" presName="childTextVisible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00E779F-DB6E-A74C-9B44-58A4E9406CE4}" type="pres">
      <dgm:prSet presAssocID="{1ACE7D4F-F798-634A-943A-F07F4179D161}" presName="childTextHidden" presStyleLbl="bgAccFollowNode1" presStyleIdx="1" presStyleCnt="2"/>
      <dgm:spPr/>
      <dgm:t>
        <a:bodyPr/>
        <a:lstStyle/>
        <a:p>
          <a:endParaRPr lang="es-ES_tradnl"/>
        </a:p>
      </dgm:t>
    </dgm:pt>
    <dgm:pt modelId="{1569D3E5-92DB-924E-8CAA-7DCF39CBEE57}" type="pres">
      <dgm:prSet presAssocID="{1ACE7D4F-F798-634A-943A-F07F4179D16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6FB6881A-75F9-B148-9910-D775931BEA91}" type="presOf" srcId="{87DC782E-7438-8C4B-B755-1CBA4EC5FD81}" destId="{079CD459-A745-8845-81B1-E4D019879102}" srcOrd="0" destOrd="1" presId="urn:microsoft.com/office/officeart/2005/8/layout/hProcess6"/>
    <dgm:cxn modelId="{39FD6623-87C2-4745-93EE-73275F691409}" type="presOf" srcId="{193DF30E-2F25-B540-AEDD-3453C0832975}" destId="{E8827B9C-8FEE-F343-AB16-4471B1789CA8}" srcOrd="0" destOrd="0" presId="urn:microsoft.com/office/officeart/2005/8/layout/hProcess6"/>
    <dgm:cxn modelId="{730783FD-D02F-B14B-B566-6556496817A0}" srcId="{193DF30E-2F25-B540-AEDD-3453C0832975}" destId="{1ACE7D4F-F798-634A-943A-F07F4179D161}" srcOrd="1" destOrd="0" parTransId="{F34E8EAD-FE0D-0D45-9234-3D76E879BD56}" sibTransId="{F930B0B4-0B71-1045-B9B8-0764A4B6EE18}"/>
    <dgm:cxn modelId="{9448B545-7015-5448-AAA0-29F38F93054B}" type="presOf" srcId="{87DC782E-7438-8C4B-B755-1CBA4EC5FD81}" destId="{AA395C02-ECAB-394B-86E4-A58D0266B800}" srcOrd="1" destOrd="1" presId="urn:microsoft.com/office/officeart/2005/8/layout/hProcess6"/>
    <dgm:cxn modelId="{C3438600-FE5B-F24E-B1F5-31E1074626BA}" type="presOf" srcId="{16D18FD1-54EC-7D47-97E6-E786CFA71ED7}" destId="{FFE7AC20-5C1B-0D48-A178-C2463DCB3999}" srcOrd="0" destOrd="1" presId="urn:microsoft.com/office/officeart/2005/8/layout/hProcess6"/>
    <dgm:cxn modelId="{DA295AD5-ED13-6143-A4D8-1DE876E0373C}" srcId="{1ACE7D4F-F798-634A-943A-F07F4179D161}" destId="{16D18FD1-54EC-7D47-97E6-E786CFA71ED7}" srcOrd="1" destOrd="0" parTransId="{057FB5C2-C372-2A48-9104-0FF6B750FC61}" sibTransId="{70882938-CE55-A54D-8AE7-A48F4C039E9B}"/>
    <dgm:cxn modelId="{56FCEC90-38C8-5249-9BC6-5818A17E0AE3}" type="presOf" srcId="{16D18FD1-54EC-7D47-97E6-E786CFA71ED7}" destId="{300E779F-DB6E-A74C-9B44-58A4E9406CE4}" srcOrd="1" destOrd="1" presId="urn:microsoft.com/office/officeart/2005/8/layout/hProcess6"/>
    <dgm:cxn modelId="{F595A6ED-43D9-834C-B6B5-02E471762414}" type="presOf" srcId="{6EC86D0D-523A-1847-A08B-D3EB2CEF1B33}" destId="{079CD459-A745-8845-81B1-E4D019879102}" srcOrd="0" destOrd="0" presId="urn:microsoft.com/office/officeart/2005/8/layout/hProcess6"/>
    <dgm:cxn modelId="{CE79ED55-5A9A-CF44-98A5-EEF5F521BB9E}" type="presOf" srcId="{7AC8BEAC-0842-B348-8E9B-2EDB34F35548}" destId="{FFE7AC20-5C1B-0D48-A178-C2463DCB3999}" srcOrd="0" destOrd="0" presId="urn:microsoft.com/office/officeart/2005/8/layout/hProcess6"/>
    <dgm:cxn modelId="{9DF5A58C-A1AE-354E-89AF-077D628B2CB9}" type="presOf" srcId="{E5CE0BD9-3E96-4844-BA0C-68F161584F87}" destId="{14717876-823D-0443-84A9-3774FABD3972}" srcOrd="0" destOrd="0" presId="urn:microsoft.com/office/officeart/2005/8/layout/hProcess6"/>
    <dgm:cxn modelId="{C851EAEE-EEED-274A-9B1E-040DA2686E36}" srcId="{E5CE0BD9-3E96-4844-BA0C-68F161584F87}" destId="{6EC86D0D-523A-1847-A08B-D3EB2CEF1B33}" srcOrd="0" destOrd="0" parTransId="{32D3FE27-6438-754D-82AC-2FF7C2A64109}" sibTransId="{D035BD29-8E9B-7F4F-8666-18E8E7CF8134}"/>
    <dgm:cxn modelId="{0BD84994-2182-C941-B8D5-05288827ECE0}" type="presOf" srcId="{6EC86D0D-523A-1847-A08B-D3EB2CEF1B33}" destId="{AA395C02-ECAB-394B-86E4-A58D0266B800}" srcOrd="1" destOrd="0" presId="urn:microsoft.com/office/officeart/2005/8/layout/hProcess6"/>
    <dgm:cxn modelId="{00A6A8A3-D426-5A48-8A78-22C20109B8BB}" srcId="{E5CE0BD9-3E96-4844-BA0C-68F161584F87}" destId="{87DC782E-7438-8C4B-B755-1CBA4EC5FD81}" srcOrd="1" destOrd="0" parTransId="{6485CE10-571E-3D4F-90A9-A198EEFEC06B}" sibTransId="{8EAE6D39-2C63-6A4B-A5D1-FEEB68CF4B24}"/>
    <dgm:cxn modelId="{06C38CED-16DE-AA4A-BF1D-AF2AA34C3122}" srcId="{193DF30E-2F25-B540-AEDD-3453C0832975}" destId="{E5CE0BD9-3E96-4844-BA0C-68F161584F87}" srcOrd="0" destOrd="0" parTransId="{12EAE3F6-2E60-FB43-80F2-D8D144C0759D}" sibTransId="{A7F68CD7-8056-AE4B-8EE5-8CD181FBF6D0}"/>
    <dgm:cxn modelId="{D982E067-96D8-894A-A696-4C4982AD68ED}" type="presOf" srcId="{1ACE7D4F-F798-634A-943A-F07F4179D161}" destId="{1569D3E5-92DB-924E-8CAA-7DCF39CBEE57}" srcOrd="0" destOrd="0" presId="urn:microsoft.com/office/officeart/2005/8/layout/hProcess6"/>
    <dgm:cxn modelId="{C7386672-FD97-0541-B02F-2CDE8F7B1CCD}" srcId="{1ACE7D4F-F798-634A-943A-F07F4179D161}" destId="{7AC8BEAC-0842-B348-8E9B-2EDB34F35548}" srcOrd="0" destOrd="0" parTransId="{D53F5C3B-19A1-C94A-BCCE-98C3527D2815}" sibTransId="{5F259515-28CF-854A-8077-8F6E8CD7C653}"/>
    <dgm:cxn modelId="{21F58E24-BE41-7446-A883-C82C92E67557}" type="presOf" srcId="{7AC8BEAC-0842-B348-8E9B-2EDB34F35548}" destId="{300E779F-DB6E-A74C-9B44-58A4E9406CE4}" srcOrd="1" destOrd="0" presId="urn:microsoft.com/office/officeart/2005/8/layout/hProcess6"/>
    <dgm:cxn modelId="{9A2E944D-D1B5-8D41-9A96-BC7ABA5AD65D}" type="presParOf" srcId="{E8827B9C-8FEE-F343-AB16-4471B1789CA8}" destId="{D9463290-636D-5A49-8111-8E1875345583}" srcOrd="0" destOrd="0" presId="urn:microsoft.com/office/officeart/2005/8/layout/hProcess6"/>
    <dgm:cxn modelId="{36918B3D-9E81-6D4F-B797-B6A254EACDA5}" type="presParOf" srcId="{D9463290-636D-5A49-8111-8E1875345583}" destId="{149D440E-0097-E243-9163-E5EFA9A4E6E3}" srcOrd="0" destOrd="0" presId="urn:microsoft.com/office/officeart/2005/8/layout/hProcess6"/>
    <dgm:cxn modelId="{97F17007-FFBD-0C49-9CCB-A186E5868DE7}" type="presParOf" srcId="{D9463290-636D-5A49-8111-8E1875345583}" destId="{079CD459-A745-8845-81B1-E4D019879102}" srcOrd="1" destOrd="0" presId="urn:microsoft.com/office/officeart/2005/8/layout/hProcess6"/>
    <dgm:cxn modelId="{7F2253CD-6639-1348-8E62-45F6DC4B5E8A}" type="presParOf" srcId="{D9463290-636D-5A49-8111-8E1875345583}" destId="{AA395C02-ECAB-394B-86E4-A58D0266B800}" srcOrd="2" destOrd="0" presId="urn:microsoft.com/office/officeart/2005/8/layout/hProcess6"/>
    <dgm:cxn modelId="{E6727737-973F-C54C-8C9D-EBB78C0E1018}" type="presParOf" srcId="{D9463290-636D-5A49-8111-8E1875345583}" destId="{14717876-823D-0443-84A9-3774FABD3972}" srcOrd="3" destOrd="0" presId="urn:microsoft.com/office/officeart/2005/8/layout/hProcess6"/>
    <dgm:cxn modelId="{7117D921-8549-2446-A7D0-EE9AB91B0B82}" type="presParOf" srcId="{E8827B9C-8FEE-F343-AB16-4471B1789CA8}" destId="{3F279469-2A4D-DA49-B774-FD2B569C440D}" srcOrd="1" destOrd="0" presId="urn:microsoft.com/office/officeart/2005/8/layout/hProcess6"/>
    <dgm:cxn modelId="{510E5858-BFF3-2A4E-92E9-9C28D3E835ED}" type="presParOf" srcId="{E8827B9C-8FEE-F343-AB16-4471B1789CA8}" destId="{35693E8B-7150-3046-914B-BB5550633A4E}" srcOrd="2" destOrd="0" presId="urn:microsoft.com/office/officeart/2005/8/layout/hProcess6"/>
    <dgm:cxn modelId="{18D254B6-61B4-2D40-A956-CE5E069BC22A}" type="presParOf" srcId="{35693E8B-7150-3046-914B-BB5550633A4E}" destId="{DD3786CF-898E-4448-8A1C-90B637E6463E}" srcOrd="0" destOrd="0" presId="urn:microsoft.com/office/officeart/2005/8/layout/hProcess6"/>
    <dgm:cxn modelId="{F0DCAB66-2E99-2647-AB6D-857E24698C88}" type="presParOf" srcId="{35693E8B-7150-3046-914B-BB5550633A4E}" destId="{FFE7AC20-5C1B-0D48-A178-C2463DCB3999}" srcOrd="1" destOrd="0" presId="urn:microsoft.com/office/officeart/2005/8/layout/hProcess6"/>
    <dgm:cxn modelId="{4DACD0C5-C34B-D14F-9371-2412EC70527A}" type="presParOf" srcId="{35693E8B-7150-3046-914B-BB5550633A4E}" destId="{300E779F-DB6E-A74C-9B44-58A4E9406CE4}" srcOrd="2" destOrd="0" presId="urn:microsoft.com/office/officeart/2005/8/layout/hProcess6"/>
    <dgm:cxn modelId="{31DEF79A-2B6F-8B4F-BD01-82F856C9088A}" type="presParOf" srcId="{35693E8B-7150-3046-914B-BB5550633A4E}" destId="{1569D3E5-92DB-924E-8CAA-7DCF39CBEE5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9CD459-A745-8845-81B1-E4D019879102}">
      <dsp:nvSpPr>
        <dsp:cNvPr id="0" name=""/>
        <dsp:cNvSpPr/>
      </dsp:nvSpPr>
      <dsp:spPr>
        <a:xfrm>
          <a:off x="811477" y="887189"/>
          <a:ext cx="3245504" cy="2836979"/>
        </a:xfrm>
        <a:prstGeom prst="rightArrow">
          <a:avLst>
            <a:gd name="adj1" fmla="val 70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114300" marR="0" lvl="1" indent="-114300" algn="l" defTabSz="6223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es-ES_tradnl" sz="1300" kern="1200" dirty="0">
              <a:solidFill>
                <a:srgbClr val="275791"/>
              </a:solidFill>
            </a:rPr>
            <a:t>Implica</a:t>
          </a:r>
          <a:r>
            <a:rPr lang="es-ES_tradnl" sz="1300" kern="1200" baseline="0" dirty="0">
              <a:solidFill>
                <a:srgbClr val="275791"/>
              </a:solidFill>
            </a:rPr>
            <a:t> realizar </a:t>
          </a:r>
          <a:r>
            <a:rPr lang="es-ES_tradnl" sz="1300" kern="1200" baseline="0" dirty="0" err="1">
              <a:solidFill>
                <a:srgbClr val="275791"/>
              </a:solidFill>
            </a:rPr>
            <a:t>avaliación</a:t>
          </a:r>
          <a:r>
            <a:rPr lang="es-ES_tradnl" sz="1300" kern="1200" baseline="0" dirty="0">
              <a:solidFill>
                <a:srgbClr val="275791"/>
              </a:solidFill>
            </a:rPr>
            <a:t> </a:t>
          </a:r>
          <a:r>
            <a:rPr lang="es-ES_tradnl" sz="1300" kern="1200" baseline="0" dirty="0" err="1">
              <a:solidFill>
                <a:srgbClr val="275791"/>
              </a:solidFill>
            </a:rPr>
            <a:t>psicopedagóxica</a:t>
          </a:r>
          <a:r>
            <a:rPr lang="es-ES_tradnl" sz="1300" kern="1200" baseline="0" dirty="0">
              <a:solidFill>
                <a:srgbClr val="275791"/>
              </a:solidFill>
            </a:rPr>
            <a:t> (art. 34 D229/2011) e  informe </a:t>
          </a:r>
          <a:r>
            <a:rPr lang="es-ES_tradnl" sz="1300" kern="1200" baseline="0" dirty="0" err="1">
              <a:solidFill>
                <a:srgbClr val="275791"/>
              </a:solidFill>
            </a:rPr>
            <a:t>psicopedagóxico</a:t>
          </a:r>
          <a:r>
            <a:rPr lang="es-ES_tradnl" sz="1300" kern="1200" baseline="0" dirty="0">
              <a:solidFill>
                <a:srgbClr val="275791"/>
              </a:solidFill>
            </a:rPr>
            <a:t> (art. 35 D229/2011)</a:t>
          </a:r>
          <a:endParaRPr lang="es-ES_tradnl" sz="1300" kern="1200" dirty="0">
            <a:solidFill>
              <a:srgbClr val="275791"/>
            </a:solidFill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_tradnl" sz="1300" kern="1200"/>
        </a:p>
      </dsp:txBody>
      <dsp:txXfrm>
        <a:off x="1622853" y="887189"/>
        <a:ext cx="2434128" cy="2836979"/>
      </dsp:txXfrm>
    </dsp:sp>
    <dsp:sp modelId="{14717876-823D-0443-84A9-3774FABD3972}">
      <dsp:nvSpPr>
        <dsp:cNvPr id="0" name=""/>
        <dsp:cNvSpPr/>
      </dsp:nvSpPr>
      <dsp:spPr>
        <a:xfrm>
          <a:off x="101" y="1494302"/>
          <a:ext cx="1622752" cy="162275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 dirty="0"/>
            <a:t>Detección de NEAE</a:t>
          </a:r>
        </a:p>
      </dsp:txBody>
      <dsp:txXfrm>
        <a:off x="101" y="1494302"/>
        <a:ext cx="1622752" cy="1622752"/>
      </dsp:txXfrm>
    </dsp:sp>
    <dsp:sp modelId="{FFE7AC20-5C1B-0D48-A178-C2463DCB3999}">
      <dsp:nvSpPr>
        <dsp:cNvPr id="0" name=""/>
        <dsp:cNvSpPr/>
      </dsp:nvSpPr>
      <dsp:spPr>
        <a:xfrm>
          <a:off x="5071202" y="887189"/>
          <a:ext cx="3245504" cy="2836979"/>
        </a:xfrm>
        <a:prstGeom prst="rightArrow">
          <a:avLst>
            <a:gd name="adj1" fmla="val 70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300" kern="1200" dirty="0" err="1">
              <a:solidFill>
                <a:srgbClr val="275791"/>
              </a:solidFill>
            </a:rPr>
            <a:t>Resposta</a:t>
          </a:r>
          <a:r>
            <a:rPr lang="es-ES_tradnl" sz="1300" kern="1200" dirty="0">
              <a:solidFill>
                <a:srgbClr val="275791"/>
              </a:solidFill>
            </a:rPr>
            <a:t> educativa do centro:</a:t>
          </a:r>
          <a:r>
            <a:rPr lang="es-ES_tradnl" sz="1300" kern="1200" baseline="0" dirty="0">
              <a:solidFill>
                <a:srgbClr val="275791"/>
              </a:solidFill>
            </a:rPr>
            <a:t>  acceso á aula de altas capacidades (AACC)</a:t>
          </a:r>
          <a:endParaRPr lang="es-ES_tradnl" sz="1300" kern="1200" dirty="0">
            <a:solidFill>
              <a:srgbClr val="27579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_tradnl" sz="1300" kern="1200"/>
        </a:p>
      </dsp:txBody>
      <dsp:txXfrm>
        <a:off x="5882578" y="887189"/>
        <a:ext cx="2434128" cy="2836979"/>
      </dsp:txXfrm>
    </dsp:sp>
    <dsp:sp modelId="{1569D3E5-92DB-924E-8CAA-7DCF39CBEE57}">
      <dsp:nvSpPr>
        <dsp:cNvPr id="0" name=""/>
        <dsp:cNvSpPr/>
      </dsp:nvSpPr>
      <dsp:spPr>
        <a:xfrm>
          <a:off x="4259826" y="1494302"/>
          <a:ext cx="1622752" cy="162275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/>
            <a:t>Xa</a:t>
          </a:r>
          <a:r>
            <a:rPr lang="es-ES_tradnl" sz="1300" kern="1200" baseline="0"/>
            <a:t> co diagnóstico positivo de NEAE asociadas a altas capacidades</a:t>
          </a:r>
          <a:endParaRPr lang="es-ES_tradnl" sz="1300" kern="1200"/>
        </a:p>
      </dsp:txBody>
      <dsp:txXfrm>
        <a:off x="4259826" y="1494302"/>
        <a:ext cx="1622752" cy="1622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9004A-3478-7941-BD25-154F3EE7E581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489F4-8C57-6D48-A73F-77A53EC902E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11950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EAB77-CBCE-864B-827C-410CB1097FE6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8542C-BF43-174F-BE14-C8A9254A54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2246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15755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88585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8962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07392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56915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085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61730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8730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69908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4576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Cuestionarios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iniciais</a:t>
            </a:r>
            <a:r>
              <a:rPr lang="es-ES" baseline="0" dirty="0" smtClean="0"/>
              <a:t> para descubrir os intereses do </a:t>
            </a:r>
            <a:r>
              <a:rPr lang="es-ES" baseline="0" dirty="0" err="1" smtClean="0"/>
              <a:t>noso</a:t>
            </a:r>
            <a:r>
              <a:rPr lang="es-ES" baseline="0" dirty="0" smtClean="0"/>
              <a:t> alumnado son un </a:t>
            </a:r>
            <a:r>
              <a:rPr lang="es-ES" baseline="0" dirty="0" err="1" smtClean="0"/>
              <a:t>bo</a:t>
            </a:r>
            <a:r>
              <a:rPr lang="es-ES" baseline="0" dirty="0" smtClean="0"/>
              <a:t> punto de partida. </a:t>
            </a:r>
            <a:r>
              <a:rPr lang="es-ES" baseline="0" dirty="0" err="1" smtClean="0"/>
              <a:t>Foron</a:t>
            </a:r>
            <a:r>
              <a:rPr lang="es-ES" baseline="0" dirty="0" smtClean="0"/>
              <a:t> facilitados </a:t>
            </a:r>
            <a:r>
              <a:rPr lang="es-ES" baseline="0" dirty="0" err="1" smtClean="0"/>
              <a:t>pola</a:t>
            </a:r>
            <a:r>
              <a:rPr lang="es-ES" baseline="0" dirty="0" smtClean="0"/>
              <a:t> especialista do EOE.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3443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16080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ES_tradnl" sz="1200" dirty="0" err="1" smtClean="0">
                <a:solidFill>
                  <a:srgbClr val="275791"/>
                </a:solidFill>
                <a:latin typeface="Arial"/>
                <a:cs typeface="Arial"/>
              </a:rPr>
              <a:t>Procesamento</a:t>
            </a:r>
            <a:r>
              <a:rPr lang="es-ES_tradnl" sz="1200" dirty="0" smtClean="0">
                <a:solidFill>
                  <a:srgbClr val="275791"/>
                </a:solidFill>
                <a:latin typeface="Arial"/>
                <a:cs typeface="Arial"/>
              </a:rPr>
              <a:t> verbal a través de talleres de escritura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ES_tradnl" sz="1200" dirty="0" err="1" smtClean="0">
                <a:solidFill>
                  <a:srgbClr val="275791"/>
                </a:solidFill>
                <a:latin typeface="Arial"/>
                <a:cs typeface="Arial"/>
              </a:rPr>
              <a:t>Desenvolvemento</a:t>
            </a:r>
            <a:r>
              <a:rPr lang="es-ES_tradnl" sz="1200" dirty="0" smtClean="0">
                <a:solidFill>
                  <a:srgbClr val="275791"/>
                </a:solidFill>
                <a:latin typeface="Arial"/>
                <a:cs typeface="Arial"/>
              </a:rPr>
              <a:t> cognitivo de procesos de </a:t>
            </a:r>
            <a:r>
              <a:rPr lang="es-ES_tradnl" sz="1200" dirty="0" err="1" smtClean="0">
                <a:solidFill>
                  <a:srgbClr val="275791"/>
                </a:solidFill>
                <a:latin typeface="Arial"/>
                <a:cs typeface="Arial"/>
              </a:rPr>
              <a:t>pensamento</a:t>
            </a:r>
            <a:r>
              <a:rPr lang="es-ES_tradnl" sz="1200" dirty="0" smtClean="0">
                <a:solidFill>
                  <a:srgbClr val="275791"/>
                </a:solidFill>
                <a:latin typeface="Arial"/>
                <a:cs typeface="Arial"/>
              </a:rPr>
              <a:t> matemático</a:t>
            </a:r>
            <a:r>
              <a:rPr lang="es-ES_tradnl" sz="1200" baseline="0" dirty="0" smtClean="0">
                <a:solidFill>
                  <a:srgbClr val="275791"/>
                </a:solidFill>
                <a:latin typeface="Arial"/>
                <a:cs typeface="Arial"/>
              </a:rPr>
              <a:t> -&gt; actividades </a:t>
            </a:r>
            <a:r>
              <a:rPr lang="es-ES_tradnl" sz="1200" baseline="0" dirty="0" err="1" smtClean="0">
                <a:solidFill>
                  <a:srgbClr val="275791"/>
                </a:solidFill>
                <a:latin typeface="Arial"/>
                <a:cs typeface="Arial"/>
              </a:rPr>
              <a:t>visuo-espaciais</a:t>
            </a:r>
            <a:r>
              <a:rPr lang="es-ES_tradnl" sz="1200" baseline="0" dirty="0" smtClean="0">
                <a:solidFill>
                  <a:srgbClr val="275791"/>
                </a:solidFill>
                <a:latin typeface="Arial"/>
                <a:cs typeface="Arial"/>
              </a:rPr>
              <a:t>, retos matemáticos e literatura matemática</a:t>
            </a:r>
            <a:endParaRPr lang="es-ES_tradnl" sz="12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ES_tradnl" sz="1200" dirty="0" err="1" smtClean="0">
                <a:solidFill>
                  <a:srgbClr val="275791"/>
                </a:solidFill>
                <a:latin typeface="Arial"/>
                <a:cs typeface="Arial"/>
              </a:rPr>
              <a:t>Proxectos</a:t>
            </a:r>
            <a:r>
              <a:rPr lang="es-ES_tradnl" sz="1200" dirty="0" smtClean="0">
                <a:solidFill>
                  <a:srgbClr val="275791"/>
                </a:solidFill>
                <a:latin typeface="Arial"/>
                <a:cs typeface="Arial"/>
              </a:rPr>
              <a:t> de investigación.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39723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86167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1" u="sng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78009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1" u="sng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9958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36092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Partimos de actividades que 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poidan</a:t>
            </a:r>
            <a:r>
              <a:rPr lang="es-ES" baseline="0" dirty="0" smtClean="0"/>
              <a:t> desenvolver en </a:t>
            </a:r>
            <a:r>
              <a:rPr lang="es-ES" baseline="0" dirty="0" err="1" smtClean="0"/>
              <a:t>unha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</a:t>
            </a:r>
            <a:r>
              <a:rPr lang="es-ES" baseline="0" dirty="0" smtClean="0"/>
              <a:t> d</a:t>
            </a:r>
            <a:r>
              <a:rPr lang="es-ES_tradnl" baseline="0" dirty="0" err="1" smtClean="0"/>
              <a:t>úas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sesións</a:t>
            </a:r>
            <a:r>
              <a:rPr lang="es-ES_tradnl" baseline="0" dirty="0" smtClean="0"/>
              <a:t> como </a:t>
            </a:r>
            <a:r>
              <a:rPr lang="es-ES_tradnl" baseline="0" dirty="0" err="1" smtClean="0"/>
              <a:t>oito</a:t>
            </a:r>
            <a:r>
              <a:rPr lang="es-ES_tradnl" baseline="0" dirty="0" smtClean="0"/>
              <a:t>. O cambio constante é importante.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8730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41767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4633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42767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3811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40898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87987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3539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85449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66942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Por </a:t>
            </a:r>
            <a:r>
              <a:rPr lang="es-ES" dirty="0" err="1" smtClean="0"/>
              <a:t>suposto</a:t>
            </a:r>
            <a:r>
              <a:rPr lang="es-ES" dirty="0" smtClean="0"/>
              <a:t> na</a:t>
            </a:r>
            <a:r>
              <a:rPr lang="es-ES" baseline="0" dirty="0" smtClean="0"/>
              <a:t> web do centro, na que se poden </a:t>
            </a:r>
            <a:r>
              <a:rPr lang="es-ES" baseline="0" dirty="0" err="1" smtClean="0"/>
              <a:t>acceer</a:t>
            </a:r>
            <a:r>
              <a:rPr lang="es-ES" baseline="0" dirty="0" smtClean="0"/>
              <a:t> a todas as actividades que se realizan.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8841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180126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04949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7773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06381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022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É importante</a:t>
            </a:r>
            <a:r>
              <a:rPr lang="es-ES_tradnl" baseline="0" dirty="0" smtClean="0"/>
              <a:t> contextualizar o lugar </a:t>
            </a:r>
            <a:r>
              <a:rPr lang="es-ES_tradnl" baseline="0" dirty="0" err="1" smtClean="0"/>
              <a:t>onde</a:t>
            </a:r>
            <a:r>
              <a:rPr lang="es-ES_tradnl" baseline="0" dirty="0" smtClean="0"/>
              <a:t> se está levando a cabo o programa do que </a:t>
            </a:r>
            <a:r>
              <a:rPr lang="es-ES_tradnl" baseline="0" dirty="0" err="1" smtClean="0"/>
              <a:t>imos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falar</a:t>
            </a:r>
            <a:r>
              <a:rPr lang="es-ES_tradnl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898672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210620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968571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63639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15755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659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8031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charset="0"/>
              <a:buChar char="•"/>
            </a:pPr>
            <a:r>
              <a:rPr lang="es-ES_tradnl" sz="2000" b="1" dirty="0" smtClean="0">
                <a:solidFill>
                  <a:srgbClr val="275791"/>
                </a:solidFill>
              </a:rPr>
              <a:t>LOMCE Capítulo I, artigo 71 Principios, punto 2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sz="2000" dirty="0" smtClean="0">
                <a:solidFill>
                  <a:srgbClr val="275791"/>
                </a:solidFill>
              </a:rPr>
              <a:t>Corresponde a las Administraciones educativas asegurar los recursos necesarios para que los </a:t>
            </a:r>
            <a:r>
              <a:rPr lang="es-ES_tradnl" sz="2000" b="1" dirty="0" smtClean="0">
                <a:solidFill>
                  <a:srgbClr val="275791"/>
                </a:solidFill>
              </a:rPr>
              <a:t>alumnos y alumnas que requieran una atención educativa diferente </a:t>
            </a:r>
            <a:r>
              <a:rPr lang="es-ES_tradnl" sz="2000" dirty="0" smtClean="0">
                <a:solidFill>
                  <a:srgbClr val="275791"/>
                </a:solidFill>
              </a:rPr>
              <a:t>a la ordinaria, por presentar </a:t>
            </a:r>
            <a:r>
              <a:rPr lang="es-ES_tradnl" sz="2000" b="1" dirty="0" smtClean="0">
                <a:solidFill>
                  <a:srgbClr val="275791"/>
                </a:solidFill>
              </a:rPr>
              <a:t>necesidades educativas especiales</a:t>
            </a:r>
            <a:r>
              <a:rPr lang="es-ES_tradnl" sz="2000" dirty="0" smtClean="0">
                <a:solidFill>
                  <a:srgbClr val="275791"/>
                </a:solidFill>
              </a:rPr>
              <a:t>, por </a:t>
            </a:r>
            <a:r>
              <a:rPr lang="es-ES_tradnl" sz="2000" b="1" dirty="0" smtClean="0">
                <a:solidFill>
                  <a:srgbClr val="275791"/>
                </a:solidFill>
              </a:rPr>
              <a:t>dificultades específicas de aprendizaje</a:t>
            </a:r>
            <a:r>
              <a:rPr lang="es-ES_tradnl" sz="2000" dirty="0" smtClean="0">
                <a:solidFill>
                  <a:srgbClr val="275791"/>
                </a:solidFill>
              </a:rPr>
              <a:t>, </a:t>
            </a:r>
            <a:r>
              <a:rPr lang="es-ES_tradnl" sz="2000" b="1" dirty="0" smtClean="0">
                <a:solidFill>
                  <a:srgbClr val="275791"/>
                </a:solidFill>
              </a:rPr>
              <a:t>TDAH</a:t>
            </a:r>
            <a:r>
              <a:rPr lang="es-ES_tradnl" sz="2000" dirty="0" smtClean="0">
                <a:solidFill>
                  <a:srgbClr val="275791"/>
                </a:solidFill>
              </a:rPr>
              <a:t>, por sus </a:t>
            </a:r>
            <a:r>
              <a:rPr lang="es-ES_tradnl" sz="2000" b="1" u="sng" dirty="0" smtClean="0">
                <a:solidFill>
                  <a:srgbClr val="275791"/>
                </a:solidFill>
              </a:rPr>
              <a:t>altas capacidades intelectuales</a:t>
            </a:r>
            <a:r>
              <a:rPr lang="es-ES_tradnl" sz="2000" dirty="0" smtClean="0">
                <a:solidFill>
                  <a:srgbClr val="275791"/>
                </a:solidFill>
              </a:rPr>
              <a:t>, por </a:t>
            </a:r>
            <a:r>
              <a:rPr lang="es-ES_tradnl" sz="2000" b="1" dirty="0" smtClean="0">
                <a:solidFill>
                  <a:srgbClr val="275791"/>
                </a:solidFill>
              </a:rPr>
              <a:t>haberse incorporado tarde al sistema educativo</a:t>
            </a:r>
            <a:r>
              <a:rPr lang="es-ES_tradnl" sz="2000" dirty="0" smtClean="0">
                <a:solidFill>
                  <a:srgbClr val="275791"/>
                </a:solidFill>
              </a:rPr>
              <a:t>, o por </a:t>
            </a:r>
            <a:r>
              <a:rPr lang="es-ES_tradnl" sz="2000" b="1" dirty="0" smtClean="0">
                <a:solidFill>
                  <a:srgbClr val="275791"/>
                </a:solidFill>
              </a:rPr>
              <a:t>condiciones personales o de historia escolar</a:t>
            </a:r>
            <a:r>
              <a:rPr lang="es-ES_tradnl" sz="2000" dirty="0" smtClean="0">
                <a:solidFill>
                  <a:srgbClr val="275791"/>
                </a:solidFill>
              </a:rPr>
              <a:t>, puedan alcanzar el máximo desarrollo posible de sus capacidades personales y, en todo caso, los objetivos establecidos con carácter general para todo el alumnado.</a:t>
            </a:r>
            <a:endParaRPr lang="es-ES_tradnl" sz="2000" b="1" dirty="0" smtClean="0">
              <a:solidFill>
                <a:srgbClr val="27579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806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Criterio </a:t>
            </a:r>
            <a:r>
              <a:rPr lang="es-ES" dirty="0" err="1" smtClean="0"/>
              <a:t>psicopedag</a:t>
            </a:r>
            <a:r>
              <a:rPr lang="es-ES_tradnl" dirty="0" err="1" smtClean="0"/>
              <a:t>óxico</a:t>
            </a:r>
            <a:r>
              <a:rPr lang="es-ES_tradnl" dirty="0" smtClean="0"/>
              <a:t> </a:t>
            </a:r>
            <a:r>
              <a:rPr lang="es-ES_tradnl" dirty="0" err="1" smtClean="0"/>
              <a:t>ou</a:t>
            </a:r>
            <a:r>
              <a:rPr lang="es-ES_tradnl" dirty="0" smtClean="0"/>
              <a:t> académico? o </a:t>
            </a:r>
            <a:r>
              <a:rPr lang="es-ES_tradnl" dirty="0" err="1" smtClean="0"/>
              <a:t>primeiro</a:t>
            </a:r>
            <a:r>
              <a:rPr lang="es-ES_tradnl" dirty="0" smtClean="0"/>
              <a:t> </a:t>
            </a:r>
            <a:r>
              <a:rPr lang="es-ES_tradnl" dirty="0" err="1" smtClean="0"/>
              <a:t>fai</a:t>
            </a:r>
            <a:r>
              <a:rPr lang="es-ES_tradnl" dirty="0" smtClean="0"/>
              <a:t> referencia á detección das Altas Capacidades a</a:t>
            </a:r>
            <a:r>
              <a:rPr lang="es-ES_tradnl" baseline="0" dirty="0" smtClean="0"/>
              <a:t> través do </a:t>
            </a:r>
            <a:r>
              <a:rPr lang="es-ES_tradnl" baseline="0" dirty="0" err="1" smtClean="0"/>
              <a:t>pertienente</a:t>
            </a:r>
            <a:r>
              <a:rPr lang="es-ES_tradnl" baseline="0" dirty="0" smtClean="0"/>
              <a:t> proceso do artigo 35 do D229/2011.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aseline="0" dirty="0" smtClean="0"/>
              <a:t>O académico consiste en </a:t>
            </a:r>
            <a:r>
              <a:rPr lang="es-ES_tradnl" baseline="0" dirty="0" err="1" smtClean="0"/>
              <a:t>fixar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unha</a:t>
            </a:r>
            <a:r>
              <a:rPr lang="es-ES_tradnl" baseline="0" dirty="0" smtClean="0"/>
              <a:t> media numérica para dar acceso  á aula.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aseline="0" dirty="0" smtClean="0"/>
              <a:t>No </a:t>
            </a:r>
            <a:r>
              <a:rPr lang="es-ES_tradnl" baseline="0" dirty="0" err="1" smtClean="0"/>
              <a:t>noso</a:t>
            </a:r>
            <a:r>
              <a:rPr lang="es-ES_tradnl" baseline="0" dirty="0" smtClean="0"/>
              <a:t> caso pesa o </a:t>
            </a:r>
            <a:r>
              <a:rPr lang="es-ES_tradnl" baseline="0" dirty="0" err="1" smtClean="0"/>
              <a:t>primeiro</a:t>
            </a:r>
            <a:r>
              <a:rPr lang="es-ES_tradnl" baseline="0" dirty="0" smtClean="0"/>
              <a:t>, tal e como como debería ser en </a:t>
            </a:r>
            <a:r>
              <a:rPr lang="es-ES_tradnl" baseline="0" dirty="0" err="1" smtClean="0"/>
              <a:t>calquera</a:t>
            </a:r>
            <a:r>
              <a:rPr lang="es-ES_tradnl" baseline="0" dirty="0" smtClean="0"/>
              <a:t> experiencia </a:t>
            </a:r>
            <a:r>
              <a:rPr lang="es-ES_tradnl" baseline="0" dirty="0" err="1" smtClean="0"/>
              <a:t>baseada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nun</a:t>
            </a:r>
            <a:r>
              <a:rPr lang="es-ES_tradnl" baseline="0" dirty="0" smtClean="0"/>
              <a:t> programa curricular levada a cabo </a:t>
            </a:r>
            <a:r>
              <a:rPr lang="es-ES_tradnl" baseline="0" dirty="0" err="1" smtClean="0"/>
              <a:t>nun</a:t>
            </a:r>
            <a:r>
              <a:rPr lang="es-ES_tradnl" baseline="0" dirty="0" smtClean="0"/>
              <a:t> centro educativo público e dentro do horario lectivo.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2055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Plan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xeral</a:t>
            </a:r>
            <a:r>
              <a:rPr lang="es-ES" baseline="0" dirty="0" smtClean="0"/>
              <a:t> de </a:t>
            </a:r>
            <a:r>
              <a:rPr lang="es-ES" baseline="0" dirty="0" err="1" smtClean="0"/>
              <a:t>atenci</a:t>
            </a:r>
            <a:r>
              <a:rPr lang="es-ES_tradnl" baseline="0" dirty="0" err="1" smtClean="0"/>
              <a:t>ón</a:t>
            </a:r>
            <a:r>
              <a:rPr lang="es-ES_tradnl" baseline="0" dirty="0" smtClean="0"/>
              <a:t> á </a:t>
            </a:r>
            <a:r>
              <a:rPr lang="es-ES_tradnl" baseline="0" dirty="0" err="1" smtClean="0"/>
              <a:t>diversidade</a:t>
            </a:r>
            <a:r>
              <a:rPr lang="es-ES_tradnl" baseline="0" dirty="0" smtClean="0"/>
              <a:t> (que </a:t>
            </a:r>
            <a:r>
              <a:rPr lang="es-ES_tradnl" baseline="0" dirty="0" err="1" smtClean="0"/>
              <a:t>pertence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proxecto</a:t>
            </a:r>
            <a:r>
              <a:rPr lang="es-ES_tradnl" baseline="0" dirty="0" smtClean="0"/>
              <a:t> educativo) que debe ser elaborado </a:t>
            </a:r>
            <a:r>
              <a:rPr lang="es-ES_tradnl" baseline="0" dirty="0" err="1" smtClean="0"/>
              <a:t>pola</a:t>
            </a:r>
            <a:r>
              <a:rPr lang="es-ES_tradnl" baseline="0" dirty="0" smtClean="0"/>
              <a:t> orientadora. </a:t>
            </a:r>
            <a:r>
              <a:rPr lang="es-ES_tradnl" baseline="0" dirty="0" err="1" smtClean="0"/>
              <a:t>Nel</a:t>
            </a:r>
            <a:r>
              <a:rPr lang="es-ES_tradnl" baseline="0" dirty="0" smtClean="0"/>
              <a:t> está </a:t>
            </a:r>
            <a:r>
              <a:rPr lang="es-ES_tradnl" baseline="0" dirty="0" err="1" smtClean="0"/>
              <a:t>incluído</a:t>
            </a:r>
            <a:r>
              <a:rPr lang="es-ES_tradnl" baseline="0" dirty="0" smtClean="0"/>
              <a:t> o </a:t>
            </a:r>
            <a:r>
              <a:rPr lang="es-ES_tradnl" baseline="0" dirty="0" err="1" smtClean="0"/>
              <a:t>noso</a:t>
            </a:r>
            <a:r>
              <a:rPr lang="es-ES_tradnl" baseline="0" dirty="0" smtClean="0"/>
              <a:t> programa e </a:t>
            </a:r>
            <a:r>
              <a:rPr lang="es-ES_tradnl" baseline="0" dirty="0" err="1" smtClean="0"/>
              <a:t>ademais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inclúese</a:t>
            </a:r>
            <a:r>
              <a:rPr lang="es-ES_tradnl" baseline="0" dirty="0" smtClean="0"/>
              <a:t> na Programación </a:t>
            </a:r>
            <a:r>
              <a:rPr lang="es-ES_tradnl" baseline="0" dirty="0" err="1" smtClean="0"/>
              <a:t>Xeral</a:t>
            </a:r>
            <a:r>
              <a:rPr lang="es-ES_tradnl" baseline="0" dirty="0" smtClean="0"/>
              <a:t> Anual no apartado de Anexos.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542C-BF43-174F-BE14-C8A9254A5491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790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0860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9279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3969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7082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8136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3097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3673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3737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138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056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2552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C3F2F-6D76-224E-B0AA-67814D4DB8BF}" type="datetimeFigureOut">
              <a:rPr lang="es-ES" smtClean="0"/>
              <a:pPr/>
              <a:t>24/05/2017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398F-110C-1B4C-98C2-254C1D7A12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1832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6.wdp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://www.edu.xunta.gal/centros/ceipmestrevide/?q=system/files/Ficha_5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www.edu.xunta.gal/centros/ceipmestrevide/?q=system/files/Ficha_6.pdf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://www.edu.xunta.gal/centros/ceipmestrevide/?q=system/files/Ficha_3.pdf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www.matemath.com/juegos1.php?cadena=1-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://zulu-juegos.com.ar/juegos-de-pensar/pentomino-puzzle/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://www.onlinegratis.tv/juegos/juego-3886-tetris-online-gratis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Traballos%20alumnado/Salvador%20Dal%C3%AD.pptx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Traballos%20alumnado/Avispa%20Velutina.pptx" TargetMode="External"/><Relationship Id="rId5" Type="http://schemas.openxmlformats.org/officeDocument/2006/relationships/image" Target="../media/image7.png"/><Relationship Id="rId15" Type="http://schemas.openxmlformats.org/officeDocument/2006/relationships/hyperlink" Target="Traballos%20alumnado/IA.pptx" TargetMode="External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www.youtube.com/channel/UCWZJ200jW4n-qQGaXu9oEwA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png"/><Relationship Id="rId3" Type="http://schemas.openxmlformats.org/officeDocument/2006/relationships/image" Target="../media/image42.tiff"/><Relationship Id="rId7" Type="http://schemas.openxmlformats.org/officeDocument/2006/relationships/image" Target="../media/image8.png"/><Relationship Id="rId12" Type="http://schemas.openxmlformats.org/officeDocument/2006/relationships/hyperlink" Target="https://www.youtube.com/watch?v=gq6msh5NtRI&amp;t=3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https://www.youtube.com/watch?v=IqpKE13QuJM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www.teleminho.com/video/xornal-escolar/xornal-escolar-13-05-17/20170515182136024680.html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://www.lavozdegalicia.es/noticia/ourense/o-pereiro-de-aguiar/2016/11/20/plan-piloto-ensaya-deteccion-alumnos-altas-capacidades/0003_201611O20C2991.htm" TargetMode="External"/><Relationship Id="rId5" Type="http://schemas.openxmlformats.org/officeDocument/2006/relationships/image" Target="../media/image7.png"/><Relationship Id="rId15" Type="http://schemas.openxmlformats.org/officeDocument/2006/relationships/hyperlink" Target="http://www.laregion.es/articulo/xornal-escolar/brillantes-estudantes-no-ceip-mestre-vide/20170510165757707267.html" TargetMode="External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www.dropbox.com/s/3oa9dp3y1xdvb6l/Altas%20Capacidades%20en%20Telemi%C3%B1o.pdf?dl=0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://www.edu.xunta.gal/centros/ceipmestrevide/?q=taxonomy/term/50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www.classcraft.com/es/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Traballos%20alumnado%20e%20documentos/Classcraft_normas.pdf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Traballos%20alumnado%20e%20documentos/Enigmas%20da%20esfinxe1.pdf" TargetMode="Externa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5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google.es/maps/place/CEIP+Mestre+Vide/@42.344206,-7.8622167,141a,35y,90h,39.46t/data=!3m1!1e3!4m5!3m4!1s0x0:0xea10b29f1e181556!8m2!3d42.3444655!4d-7.8610259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www.google.es/maps/place/CEIP+Mestre+Vide/@42.3446413,-7.8615736,18.04z/data=!4m5!3m4!1s0x0:0xea10b29f1e181556!8m2!3d42.3444655!4d-7.8610259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8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7.jpe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profesoresaltascapacidades@gmail.com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Layout" Target="../diagrams/layout1.xml"/><Relationship Id="rId3" Type="http://schemas.openxmlformats.org/officeDocument/2006/relationships/image" Target="../media/image16.tiff"/><Relationship Id="rId7" Type="http://schemas.openxmlformats.org/officeDocument/2006/relationships/image" Target="../media/image6.png"/><Relationship Id="rId12" Type="http://schemas.openxmlformats.org/officeDocument/2006/relationships/diagramData" Target="../diagrams/data1.xml"/><Relationship Id="rId2" Type="http://schemas.openxmlformats.org/officeDocument/2006/relationships/notesSlide" Target="../notesSlides/notesSlide8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Relationship Id="rId1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002060"/>
            </a:gs>
            <a:gs pos="100000">
              <a:srgbClr val="FFFFFF"/>
            </a:gs>
          </a:gsLst>
          <a:lin ang="55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40" y="455455"/>
            <a:ext cx="8161709" cy="12335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gl-ES" sz="73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nsa Brush Fill Demo" charset="0"/>
                <a:ea typeface="Sensa Brush Fill Demo" charset="0"/>
                <a:cs typeface="Sensa Brush Fill Demo" charset="0"/>
              </a:rPr>
              <a:t>Cultura con Vide </a:t>
            </a:r>
            <a:r>
              <a:rPr lang="gl-ES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/>
            </a:r>
            <a:br>
              <a:rPr lang="gl-ES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</a:br>
            <a:r>
              <a:rPr lang="gl-ES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unha experiencia en AACC</a:t>
            </a:r>
            <a:r>
              <a:rPr lang="gl-ES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gl-ES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gl-ES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07160" y="4696603"/>
            <a:ext cx="4370814" cy="910013"/>
          </a:xfrm>
        </p:spPr>
        <p:txBody>
          <a:bodyPr>
            <a:normAutofit/>
          </a:bodyPr>
          <a:lstStyle/>
          <a:p>
            <a:r>
              <a:rPr lang="gl-ES" sz="1800" b="1" dirty="0" smtClean="0">
                <a:solidFill>
                  <a:srgbClr val="FFFFFF"/>
                </a:solidFill>
                <a:latin typeface="Arial"/>
                <a:cs typeface="Arial"/>
              </a:rPr>
              <a:t>Francisco </a:t>
            </a:r>
            <a:r>
              <a:rPr lang="gl-ES" sz="1800" b="1" dirty="0" err="1" smtClean="0">
                <a:solidFill>
                  <a:srgbClr val="FFFFFF"/>
                </a:solidFill>
                <a:latin typeface="Arial"/>
                <a:cs typeface="Arial"/>
              </a:rPr>
              <a:t>Javier</a:t>
            </a:r>
            <a:r>
              <a:rPr lang="gl-ES" sz="1800" b="1" dirty="0" smtClean="0">
                <a:solidFill>
                  <a:srgbClr val="FFFFFF"/>
                </a:solidFill>
                <a:latin typeface="Arial"/>
                <a:cs typeface="Arial"/>
              </a:rPr>
              <a:t> Pérez </a:t>
            </a:r>
            <a:r>
              <a:rPr lang="gl-ES" sz="1800" b="1" dirty="0" err="1" smtClean="0">
                <a:solidFill>
                  <a:srgbClr val="FFFFFF"/>
                </a:solidFill>
                <a:latin typeface="Arial"/>
                <a:cs typeface="Arial"/>
              </a:rPr>
              <a:t>Iglesias</a:t>
            </a:r>
            <a:endParaRPr lang="gl-ES" sz="1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gl-ES" sz="1800" b="1" dirty="0" err="1" smtClean="0">
                <a:solidFill>
                  <a:srgbClr val="FFFFFF"/>
                </a:solidFill>
                <a:latin typeface="Arial"/>
                <a:cs typeface="Arial"/>
              </a:rPr>
              <a:t>Bienvenido</a:t>
            </a:r>
            <a:r>
              <a:rPr lang="gl-ES" sz="1800" b="1" dirty="0" smtClean="0">
                <a:solidFill>
                  <a:srgbClr val="FFFFFF"/>
                </a:solidFill>
                <a:latin typeface="Arial"/>
                <a:cs typeface="Arial"/>
              </a:rPr>
              <a:t> Suárez Suárez</a:t>
            </a:r>
          </a:p>
          <a:p>
            <a:endParaRPr lang="gl-ES" sz="18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2408286" y="4076775"/>
            <a:ext cx="4776768" cy="53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sz="1800" dirty="0" smtClean="0">
                <a:solidFill>
                  <a:schemeClr val="bg1"/>
                </a:solidFill>
                <a:latin typeface="Arial"/>
                <a:cs typeface="Arial"/>
              </a:rPr>
              <a:t>Lalín 24 de maio de 2017</a:t>
            </a:r>
            <a:endParaRPr lang="gl-E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273262" y="25401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843"/>
          <a:stretch/>
        </p:blipFill>
        <p:spPr>
          <a:xfrm>
            <a:off x="1269490" y="1696321"/>
            <a:ext cx="6598024" cy="2334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ttp://www.edu.xunta.gal/portal/sites/web/files/content_type/mainbanner/2015/06/11/36f42a5a9daf0f0d7d44f7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433" b="10209"/>
          <a:stretch/>
        </p:blipFill>
        <p:spPr bwMode="auto">
          <a:xfrm>
            <a:off x="611540" y="5887420"/>
            <a:ext cx="2913291" cy="404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://www.edu.xunta.gal/centros/ceipmestrevide/themes/logo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0547" y="5851522"/>
            <a:ext cx="1938753" cy="440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016" y="5851522"/>
            <a:ext cx="2431469" cy="438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286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363986" y="4521372"/>
            <a:ext cx="4628981" cy="7466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Como se 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creou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/>
            </a:r>
            <a:b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</a:b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o programa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pic>
        <p:nvPicPr>
          <p:cNvPr id="13" name="Imagen 12" descr="83-global.png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4591" y="1520951"/>
            <a:ext cx="3280280" cy="32802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56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0029" y="4540469"/>
            <a:ext cx="3118508" cy="311850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62342" y="1307474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Todo 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comeza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coa existencia de casos de NEAE asociadas a AACC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245409" y="2951281"/>
            <a:ext cx="7222294" cy="39505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gl-ES" sz="2600" dirty="0" smtClean="0">
                <a:solidFill>
                  <a:srgbClr val="275791"/>
                </a:solidFill>
                <a:latin typeface="Arial"/>
                <a:cs typeface="Arial"/>
              </a:rPr>
              <a:t>Coordinación con departamento de orientación.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gl-ES" sz="2600" dirty="0" smtClean="0">
                <a:solidFill>
                  <a:srgbClr val="275791"/>
                </a:solidFill>
                <a:latin typeface="Arial"/>
                <a:cs typeface="Arial"/>
              </a:rPr>
              <a:t>Coordinación coa especialista do EOE.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gl-ES" sz="2600" dirty="0" smtClean="0">
                <a:solidFill>
                  <a:srgbClr val="275791"/>
                </a:solidFill>
                <a:latin typeface="Arial"/>
                <a:cs typeface="Arial"/>
              </a:rPr>
              <a:t>Compromiso do equipo directivo.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gl-ES" sz="2600" dirty="0" err="1" smtClean="0">
                <a:solidFill>
                  <a:srgbClr val="275791"/>
                </a:solidFill>
                <a:latin typeface="Arial"/>
                <a:cs typeface="Arial"/>
              </a:rPr>
              <a:t>Informaci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ón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ás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persoas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titoras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.</a:t>
            </a:r>
            <a:endParaRPr lang="gl-ES" sz="26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gl-ES" sz="2600" dirty="0" smtClean="0">
                <a:solidFill>
                  <a:srgbClr val="275791"/>
                </a:solidFill>
                <a:latin typeface="Arial"/>
                <a:cs typeface="Arial"/>
              </a:rPr>
              <a:t>Información ás familias.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gl-ES" sz="2600" dirty="0" smtClean="0">
                <a:solidFill>
                  <a:srgbClr val="275791"/>
                </a:solidFill>
                <a:latin typeface="Arial"/>
                <a:cs typeface="Arial"/>
              </a:rPr>
              <a:t>Creación da aula.</a:t>
            </a:r>
            <a:endParaRPr lang="gl-ES" sz="22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endParaRPr lang="gl-E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6647744" y="387915"/>
            <a:ext cx="1930321" cy="378149"/>
            <a:chOff x="3273000" y="1343215"/>
            <a:chExt cx="1930321" cy="378149"/>
          </a:xfrm>
        </p:grpSpPr>
        <p:pic>
          <p:nvPicPr>
            <p:cNvPr id="13" name="Imagen 12" descr="61-shut-down.png"/>
            <p:cNvPicPr>
              <a:picLocks noChangeAspect="1"/>
            </p:cNvPicPr>
            <p:nvPr/>
          </p:nvPicPr>
          <p:blipFill>
            <a:blip r:embed="rId4">
              <a:alphaModFix amt="32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 descr="14-tools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10739" y="1367564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n 21" descr="16-print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Imagen 22" descr="32-check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Imagen 23" descr="83-global.png"/>
            <p:cNvPicPr>
              <a:picLocks noChangeAspect="1"/>
            </p:cNvPicPr>
            <p:nvPr/>
          </p:nvPicPr>
          <p:blipFill>
            <a:blip r:embed="rId8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 descr="01-new-document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4964" y="136644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013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tp://www.mairie-roquemaure.fr/wp-content/uploads/2016/01/clipart-reunio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backgroundMark x1="52583" y1="33200" x2="52583" y2="33200"/>
                        <a14:backgroundMark x1="52417" y1="74000" x2="52417" y2="74000"/>
                        <a14:backgroundMark x1="20667" y1="47600" x2="20667" y2="47600"/>
                        <a14:backgroundMark x1="37083" y1="64933" x2="37083" y2="64933"/>
                        <a14:backgroundMark x1="39333" y1="64933" x2="39333" y2="64933"/>
                        <a14:backgroundMark x1="30250" y1="74133" x2="30250" y2="74133"/>
                        <a14:backgroundMark x1="32417" y1="74667" x2="32417" y2="74667"/>
                        <a14:backgroundMark x1="62500" y1="64667" x2="62500" y2="64667"/>
                        <a14:backgroundMark x1="67250" y1="74667" x2="67250" y2="74667"/>
                        <a14:backgroundMark x1="69500" y1="74000" x2="69500" y2="74000"/>
                        <a14:backgroundMark x1="60500" y1="64533" x2="60500" y2="64533"/>
                        <a14:backgroundMark x1="17500" y1="46267" x2="17500" y2="46267"/>
                        <a14:backgroundMark x1="54583" y1="48133" x2="54583" y2="4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0203" y="2534634"/>
            <a:ext cx="7702090" cy="481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62342" y="995991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Calendario 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reuni</a:t>
            </a:r>
            <a:r>
              <a:rPr lang="es-ES_tradnl" u="sng" dirty="0" err="1" smtClean="0">
                <a:solidFill>
                  <a:srgbClr val="275791"/>
                </a:solidFill>
                <a:latin typeface="Arial"/>
                <a:cs typeface="Arial"/>
              </a:rPr>
              <a:t>óns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183652" y="2752933"/>
            <a:ext cx="7222294" cy="36005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Co equipo directivo.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Coa especialista do EOE en AACC.</a:t>
            </a:r>
          </a:p>
          <a:p>
            <a:pPr marL="800100" lvl="1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1800" dirty="0" err="1" smtClean="0">
                <a:solidFill>
                  <a:srgbClr val="275791"/>
                </a:solidFill>
                <a:latin typeface="Arial"/>
                <a:cs typeface="Arial"/>
              </a:rPr>
              <a:t>Periodicidade</a:t>
            </a:r>
            <a:r>
              <a:rPr lang="es-ES_tradnl" sz="1800" dirty="0" smtClean="0">
                <a:solidFill>
                  <a:srgbClr val="275791"/>
                </a:solidFill>
                <a:latin typeface="Arial"/>
                <a:cs typeface="Arial"/>
              </a:rPr>
              <a:t> trimestral.</a:t>
            </a:r>
          </a:p>
          <a:p>
            <a:pPr marL="1257300" lvl="2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1800" dirty="0" err="1" smtClean="0">
                <a:solidFill>
                  <a:srgbClr val="275791"/>
                </a:solidFill>
                <a:latin typeface="Arial"/>
                <a:cs typeface="Arial"/>
              </a:rPr>
              <a:t>Seguemento</a:t>
            </a:r>
            <a:r>
              <a:rPr lang="es-ES_tradnl" sz="1800" dirty="0" smtClean="0">
                <a:solidFill>
                  <a:srgbClr val="275791"/>
                </a:solidFill>
                <a:latin typeface="Arial"/>
                <a:cs typeface="Arial"/>
              </a:rPr>
              <a:t> do ritmo da aula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Coas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persoas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titoras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.</a:t>
            </a:r>
            <a:endParaRPr lang="es-ES_tradnl" sz="22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Coas familias. </a:t>
            </a:r>
          </a:p>
          <a:p>
            <a:endParaRPr lang="es-E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Agrupar 16"/>
          <p:cNvGrpSpPr/>
          <p:nvPr/>
        </p:nvGrpSpPr>
        <p:grpSpPr>
          <a:xfrm>
            <a:off x="6647744" y="387915"/>
            <a:ext cx="1930321" cy="378149"/>
            <a:chOff x="3273000" y="1343215"/>
            <a:chExt cx="1930321" cy="378149"/>
          </a:xfrm>
        </p:grpSpPr>
        <p:pic>
          <p:nvPicPr>
            <p:cNvPr id="18" name="Imagen 17" descr="61-shut-down.png"/>
            <p:cNvPicPr>
              <a:picLocks noChangeAspect="1"/>
            </p:cNvPicPr>
            <p:nvPr/>
          </p:nvPicPr>
          <p:blipFill>
            <a:blip r:embed="rId7">
              <a:alphaModFix amt="32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14-tools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10739" y="1367564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16-print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32-check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83-global.png"/>
            <p:cNvPicPr>
              <a:picLocks noChangeAspect="1"/>
            </p:cNvPicPr>
            <p:nvPr/>
          </p:nvPicPr>
          <p:blipFill>
            <a:blip r:embed="rId11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01-new-document.png"/>
            <p:cNvPicPr>
              <a:picLocks noChangeAspect="1"/>
            </p:cNvPicPr>
            <p:nvPr/>
          </p:nvPicPr>
          <p:blipFill>
            <a:blip r:embed="rId12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4964" y="136644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5617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14035" y1="35769" x2="14035" y2="35769"/>
                        <a14:foregroundMark x1="18797" y1="25385" x2="18797" y2="25385"/>
                        <a14:foregroundMark x1="18546" y1="33462" x2="18546" y2="33462"/>
                        <a14:foregroundMark x1="18546" y1="38462" x2="18546" y2="38462"/>
                        <a14:foregroundMark x1="20802" y1="29231" x2="20802" y2="29231"/>
                        <a14:foregroundMark x1="11779" y1="30769" x2="11779" y2="30769"/>
                        <a14:foregroundMark x1="21554" y1="25769" x2="21554" y2="25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3385" y="3643158"/>
            <a:ext cx="5788463" cy="377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62342" y="1293619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" u="sng" smtClean="0">
                <a:solidFill>
                  <a:srgbClr val="275791"/>
                </a:solidFill>
                <a:latin typeface="Arial"/>
                <a:cs typeface="Arial"/>
              </a:rPr>
              <a:t>Necesidades da aula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851236" y="2683254"/>
            <a:ext cx="7222294" cy="39118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Espazo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físico.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Materiais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TIC.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Metodoloxía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de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traballo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Horas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semanais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Profesorado asignado.</a:t>
            </a:r>
          </a:p>
          <a:p>
            <a:endParaRPr lang="es-E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Agrupar 16"/>
          <p:cNvGrpSpPr/>
          <p:nvPr/>
        </p:nvGrpSpPr>
        <p:grpSpPr>
          <a:xfrm>
            <a:off x="6647744" y="387915"/>
            <a:ext cx="1930321" cy="378149"/>
            <a:chOff x="3273000" y="1343215"/>
            <a:chExt cx="1930321" cy="378149"/>
          </a:xfrm>
        </p:grpSpPr>
        <p:pic>
          <p:nvPicPr>
            <p:cNvPr id="18" name="Imagen 17" descr="61-shut-down.png"/>
            <p:cNvPicPr>
              <a:picLocks noChangeAspect="1"/>
            </p:cNvPicPr>
            <p:nvPr/>
          </p:nvPicPr>
          <p:blipFill>
            <a:blip r:embed="rId7">
              <a:alphaModFix amt="32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14-tools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10739" y="1367564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16-print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32-check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83-global.png"/>
            <p:cNvPicPr>
              <a:picLocks noChangeAspect="1"/>
            </p:cNvPicPr>
            <p:nvPr/>
          </p:nvPicPr>
          <p:blipFill>
            <a:blip r:embed="rId11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01-new-document.png"/>
            <p:cNvPicPr>
              <a:picLocks noChangeAspect="1"/>
            </p:cNvPicPr>
            <p:nvPr/>
          </p:nvPicPr>
          <p:blipFill>
            <a:blip r:embed="rId12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4964" y="136644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7970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62342" y="1293619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Necesidades do alumnado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011533" y="2601422"/>
            <a:ext cx="7222294" cy="33396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3300" dirty="0" smtClean="0">
                <a:solidFill>
                  <a:srgbClr val="275791"/>
                </a:solidFill>
                <a:latin typeface="Arial"/>
                <a:cs typeface="Arial"/>
              </a:rPr>
              <a:t>Descubrir o </a:t>
            </a:r>
            <a:r>
              <a:rPr lang="es-ES_tradnl" sz="3300" dirty="0" err="1" smtClean="0">
                <a:solidFill>
                  <a:srgbClr val="275791"/>
                </a:solidFill>
                <a:latin typeface="Arial"/>
                <a:cs typeface="Arial"/>
              </a:rPr>
              <a:t>seu</a:t>
            </a:r>
            <a:r>
              <a:rPr lang="es-ES_tradnl" sz="3300" dirty="0" smtClean="0">
                <a:solidFill>
                  <a:srgbClr val="275791"/>
                </a:solidFill>
                <a:latin typeface="Arial"/>
                <a:cs typeface="Arial"/>
              </a:rPr>
              <a:t> talento </a:t>
            </a:r>
            <a:r>
              <a:rPr lang="es-ES_tradnl" sz="3300" dirty="0" err="1" smtClean="0">
                <a:solidFill>
                  <a:srgbClr val="275791"/>
                </a:solidFill>
                <a:latin typeface="Arial"/>
                <a:cs typeface="Arial"/>
              </a:rPr>
              <a:t>ou</a:t>
            </a:r>
            <a:r>
              <a:rPr lang="es-ES_tradnl" sz="33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3300" dirty="0" err="1" smtClean="0">
                <a:solidFill>
                  <a:srgbClr val="275791"/>
                </a:solidFill>
                <a:latin typeface="Arial"/>
                <a:cs typeface="Arial"/>
              </a:rPr>
              <a:t>paixón</a:t>
            </a:r>
            <a:r>
              <a:rPr lang="es-ES_tradnl" sz="3300" dirty="0" smtClean="0">
                <a:solidFill>
                  <a:srgbClr val="275791"/>
                </a:solidFill>
                <a:latin typeface="Arial"/>
                <a:cs typeface="Arial"/>
              </a:rPr>
              <a:t>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3300" dirty="0" smtClean="0">
                <a:solidFill>
                  <a:srgbClr val="275791"/>
                </a:solidFill>
                <a:latin typeface="Arial"/>
                <a:cs typeface="Arial"/>
              </a:rPr>
              <a:t>Horas de </a:t>
            </a:r>
            <a:r>
              <a:rPr lang="es-ES_tradnl" sz="3300" dirty="0" err="1" smtClean="0">
                <a:solidFill>
                  <a:srgbClr val="275791"/>
                </a:solidFill>
                <a:latin typeface="Arial"/>
                <a:cs typeface="Arial"/>
              </a:rPr>
              <a:t>saída</a:t>
            </a:r>
            <a:r>
              <a:rPr lang="es-ES_tradnl" sz="33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</a:p>
          <a:p>
            <a:pPr marL="800100" lvl="1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900" dirty="0" smtClean="0">
                <a:solidFill>
                  <a:srgbClr val="275791"/>
                </a:solidFill>
                <a:latin typeface="Arial"/>
                <a:cs typeface="Arial"/>
              </a:rPr>
              <a:t>Horas de Ciencias </a:t>
            </a:r>
            <a:r>
              <a:rPr lang="es-ES_tradnl" sz="2900" u="sng" dirty="0" smtClean="0">
                <a:solidFill>
                  <a:srgbClr val="275791"/>
                </a:solidFill>
                <a:latin typeface="Arial"/>
                <a:cs typeface="Arial"/>
              </a:rPr>
              <a:t>Socias</a:t>
            </a:r>
            <a:r>
              <a:rPr lang="es-ES_tradnl" sz="2900" dirty="0" smtClean="0">
                <a:solidFill>
                  <a:srgbClr val="275791"/>
                </a:solidFill>
                <a:latin typeface="Arial"/>
                <a:cs typeface="Arial"/>
              </a:rPr>
              <a:t> e Ciencias </a:t>
            </a:r>
            <a:r>
              <a:rPr lang="es-ES_tradnl" sz="2900" u="sng" dirty="0" err="1" smtClean="0">
                <a:solidFill>
                  <a:srgbClr val="275791"/>
                </a:solidFill>
                <a:latin typeface="Arial"/>
                <a:cs typeface="Arial"/>
              </a:rPr>
              <a:t>Naturais</a:t>
            </a:r>
            <a:endParaRPr lang="es-ES_tradnl" sz="2900" u="sng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800100" lvl="1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900" dirty="0" smtClean="0">
                <a:solidFill>
                  <a:srgbClr val="275791"/>
                </a:solidFill>
                <a:latin typeface="Arial"/>
                <a:cs typeface="Arial"/>
              </a:rPr>
              <a:t>NUNCA en Matemáticas</a:t>
            </a:r>
          </a:p>
          <a:p>
            <a:pPr marL="800100" lvl="1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900" dirty="0" smtClean="0">
                <a:solidFill>
                  <a:srgbClr val="275791"/>
                </a:solidFill>
                <a:latin typeface="Arial"/>
                <a:cs typeface="Arial"/>
              </a:rPr>
              <a:t>Non é conveniente </a:t>
            </a:r>
            <a:r>
              <a:rPr lang="es-ES_tradnl" sz="2900" dirty="0" err="1" smtClean="0">
                <a:solidFill>
                  <a:srgbClr val="275791"/>
                </a:solidFill>
                <a:latin typeface="Arial"/>
                <a:cs typeface="Arial"/>
              </a:rPr>
              <a:t>nas</a:t>
            </a:r>
            <a:r>
              <a:rPr lang="es-ES_tradnl" sz="2900" dirty="0" smtClean="0">
                <a:solidFill>
                  <a:srgbClr val="275791"/>
                </a:solidFill>
                <a:latin typeface="Arial"/>
                <a:cs typeface="Arial"/>
              </a:rPr>
              <a:t> especialidades.</a:t>
            </a:r>
          </a:p>
          <a:p>
            <a:pPr marL="800100" lvl="1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900" dirty="0" smtClean="0">
                <a:solidFill>
                  <a:srgbClr val="275791"/>
                </a:solidFill>
                <a:latin typeface="Arial"/>
                <a:cs typeface="Arial"/>
              </a:rPr>
              <a:t>CONSENSUADO COAS </a:t>
            </a:r>
            <a:r>
              <a:rPr lang="es-ES_tradnl" sz="2900" u="sng" dirty="0" smtClean="0">
                <a:solidFill>
                  <a:srgbClr val="275791"/>
                </a:solidFill>
                <a:latin typeface="Arial"/>
                <a:cs typeface="Arial"/>
              </a:rPr>
              <a:t>PERSOAS TITORAS</a:t>
            </a:r>
          </a:p>
          <a:p>
            <a:pPr marL="800100" lvl="1" indent="-342900" algn="l">
              <a:spcAft>
                <a:spcPts val="1800"/>
              </a:spcAft>
              <a:buFont typeface="Arial"/>
              <a:buChar char="•"/>
            </a:pPr>
            <a:endParaRPr lang="es-ES_tradnl" sz="22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endParaRPr lang="es-ES_tradnl" sz="26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endParaRPr lang="es-ES_tradnl" sz="26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endParaRPr lang="es-E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Agrupar 16"/>
          <p:cNvGrpSpPr/>
          <p:nvPr/>
        </p:nvGrpSpPr>
        <p:grpSpPr>
          <a:xfrm>
            <a:off x="6647744" y="387915"/>
            <a:ext cx="1930321" cy="378149"/>
            <a:chOff x="3273000" y="1343215"/>
            <a:chExt cx="1930321" cy="378149"/>
          </a:xfrm>
        </p:grpSpPr>
        <p:pic>
          <p:nvPicPr>
            <p:cNvPr id="18" name="Imagen 17" descr="61-shut-down.png"/>
            <p:cNvPicPr>
              <a:picLocks noChangeAspect="1"/>
            </p:cNvPicPr>
            <p:nvPr/>
          </p:nvPicPr>
          <p:blipFill>
            <a:blip r:embed="rId5">
              <a:alphaModFix amt="32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14-tools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10739" y="1367564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16-print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32-check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83-global.png"/>
            <p:cNvPicPr>
              <a:picLocks noChangeAspect="1"/>
            </p:cNvPicPr>
            <p:nvPr/>
          </p:nvPicPr>
          <p:blipFill>
            <a:blip r:embed="rId9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01-new-document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4964" y="136644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216" y="4845268"/>
            <a:ext cx="6531429" cy="261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534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64424" y="4117967"/>
            <a:ext cx="6023567" cy="1160615"/>
          </a:xfrm>
        </p:spPr>
        <p:txBody>
          <a:bodyPr>
            <a:normAutofit/>
          </a:bodyPr>
          <a:lstStyle/>
          <a:p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Organizaci</a:t>
            </a:r>
            <a:r>
              <a:rPr lang="es-ES_tradnl" u="sng" dirty="0" err="1" smtClean="0">
                <a:solidFill>
                  <a:srgbClr val="275791"/>
                </a:solidFill>
                <a:latin typeface="Arial"/>
                <a:cs typeface="Arial"/>
              </a:rPr>
              <a:t>ón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pic>
        <p:nvPicPr>
          <p:cNvPr id="5" name="Imagen 4" descr="14-tools.png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236" y="1198120"/>
            <a:ext cx="3293190" cy="329319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45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upo unido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605" y="3028231"/>
            <a:ext cx="5562924" cy="409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79346" y="97315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Alumnado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85081" y="2540104"/>
            <a:ext cx="8173616" cy="2246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>
                <a:solidFill>
                  <a:srgbClr val="275791"/>
                </a:solidFill>
              </a:rPr>
              <a:t>9</a:t>
            </a:r>
            <a:r>
              <a:rPr lang="es-ES_tradnl" sz="2800" dirty="0" smtClean="0">
                <a:solidFill>
                  <a:srgbClr val="275791"/>
                </a:solidFill>
              </a:rPr>
              <a:t> </a:t>
            </a:r>
            <a:r>
              <a:rPr lang="es-ES_tradnl" sz="2800" dirty="0" err="1">
                <a:solidFill>
                  <a:srgbClr val="275791"/>
                </a:solidFill>
              </a:rPr>
              <a:t>membros</a:t>
            </a:r>
            <a:r>
              <a:rPr lang="es-ES_tradnl" sz="2800" dirty="0">
                <a:solidFill>
                  <a:srgbClr val="275791"/>
                </a:solidFill>
              </a:rPr>
              <a:t> do </a:t>
            </a:r>
            <a:r>
              <a:rPr lang="es-ES_tradnl" sz="2800" dirty="0" smtClean="0">
                <a:solidFill>
                  <a:srgbClr val="275791"/>
                </a:solidFill>
              </a:rPr>
              <a:t>alumnado de 9</a:t>
            </a:r>
            <a:r>
              <a:rPr lang="es-ES_tradnl" sz="2800" dirty="0">
                <a:solidFill>
                  <a:srgbClr val="27579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, 10 e 11 anos</a:t>
            </a:r>
          </a:p>
          <a:p>
            <a:r>
              <a:rPr lang="es-ES_tradnl" sz="2800" dirty="0" smtClean="0">
                <a:solidFill>
                  <a:srgbClr val="275791"/>
                </a:solidFill>
              </a:rPr>
              <a:t> </a:t>
            </a:r>
          </a:p>
          <a:p>
            <a:pPr marL="914400" lvl="1" indent="-457200">
              <a:buFont typeface="Arial"/>
              <a:buChar char="•"/>
            </a:pPr>
            <a:r>
              <a:rPr lang="es-ES_tradnl" sz="2800" dirty="0" smtClean="0">
                <a:solidFill>
                  <a:srgbClr val="275791"/>
                </a:solidFill>
              </a:rPr>
              <a:t>6 alumnas </a:t>
            </a:r>
          </a:p>
          <a:p>
            <a:pPr lvl="1"/>
            <a:endParaRPr lang="es-ES_tradnl" sz="2800" dirty="0" smtClean="0">
              <a:solidFill>
                <a:srgbClr val="275791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s-ES_tradnl" sz="2800" dirty="0">
                <a:solidFill>
                  <a:srgbClr val="275791"/>
                </a:solidFill>
              </a:rPr>
              <a:t>3</a:t>
            </a:r>
            <a:r>
              <a:rPr lang="es-ES_tradnl" sz="2800" dirty="0" smtClean="0">
                <a:solidFill>
                  <a:srgbClr val="275791"/>
                </a:solidFill>
              </a:rPr>
              <a:t> alumnos </a:t>
            </a:r>
            <a:endParaRPr lang="es-ES_tradnl" sz="2800" dirty="0">
              <a:solidFill>
                <a:srgbClr val="27579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647744" y="387915"/>
            <a:ext cx="1930321" cy="371472"/>
            <a:chOff x="3273000" y="1343215"/>
            <a:chExt cx="1930321" cy="371472"/>
          </a:xfrm>
        </p:grpSpPr>
        <p:pic>
          <p:nvPicPr>
            <p:cNvPr id="15" name="Imagen 14" descr="61-shut-down.png"/>
            <p:cNvPicPr>
              <a:picLocks noChangeAspect="1"/>
            </p:cNvPicPr>
            <p:nvPr/>
          </p:nvPicPr>
          <p:blipFill>
            <a:blip r:embed="rId5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Imagen 15" descr="14-tools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0243" y="1355377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n 16" descr="16-print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n 17" descr="32-check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83-global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01-new-document.png"/>
            <p:cNvPicPr>
              <a:picLocks noChangeAspect="1"/>
            </p:cNvPicPr>
            <p:nvPr/>
          </p:nvPicPr>
          <p:blipFill>
            <a:blip r:embed="rId10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1346" y="1364812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Agrupar 25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7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8" name="Imagen 27" descr="/Users/Beni/Dropbox/1_CURSO 2016_2017/2_CEIP_Mestre Vide/Programas de altas capacidades/BLOG/imaxes/recursos aacc.pn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1765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94000" y="3960091"/>
            <a:ext cx="6350000" cy="33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79346" y="97315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Profesorado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85081" y="2540104"/>
            <a:ext cx="8173616" cy="2246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>
                <a:solidFill>
                  <a:srgbClr val="275791"/>
                </a:solidFill>
              </a:rPr>
              <a:t>2</a:t>
            </a:r>
            <a:r>
              <a:rPr lang="es-ES_tradnl" sz="2800" dirty="0" smtClean="0">
                <a:solidFill>
                  <a:srgbClr val="275791"/>
                </a:solidFill>
              </a:rPr>
              <a:t> </a:t>
            </a:r>
            <a:r>
              <a:rPr lang="es-ES_tradnl" sz="2800" dirty="0" err="1">
                <a:solidFill>
                  <a:srgbClr val="275791"/>
                </a:solidFill>
              </a:rPr>
              <a:t>membros</a:t>
            </a:r>
            <a:r>
              <a:rPr lang="es-ES_tradnl" sz="2800" dirty="0">
                <a:solidFill>
                  <a:srgbClr val="275791"/>
                </a:solidFill>
              </a:rPr>
              <a:t> do </a:t>
            </a:r>
            <a:r>
              <a:rPr lang="es-ES_tradnl" sz="2800" dirty="0" smtClean="0">
                <a:solidFill>
                  <a:srgbClr val="275791"/>
                </a:solidFill>
              </a:rPr>
              <a:t>profesorado</a:t>
            </a:r>
            <a:endParaRPr lang="es-ES_tradnl" sz="2800" dirty="0">
              <a:solidFill>
                <a:srgbClr val="27579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s-ES_tradnl" sz="2800" dirty="0" smtClean="0">
                <a:solidFill>
                  <a:srgbClr val="275791"/>
                </a:solidFill>
              </a:rPr>
              <a:t> </a:t>
            </a:r>
          </a:p>
          <a:p>
            <a:pPr marL="914400" lvl="1" indent="-457200"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</a:rPr>
              <a:t>Mestre</a:t>
            </a:r>
            <a:r>
              <a:rPr lang="es-ES_tradnl" sz="2800" dirty="0" smtClean="0">
                <a:solidFill>
                  <a:srgbClr val="275791"/>
                </a:solidFill>
              </a:rPr>
              <a:t> de Educación Física</a:t>
            </a:r>
          </a:p>
          <a:p>
            <a:pPr marL="914400" lvl="1" indent="-457200"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</a:rPr>
              <a:t>Mestre</a:t>
            </a:r>
            <a:r>
              <a:rPr lang="es-ES_tradnl" sz="2800" dirty="0" smtClean="0">
                <a:solidFill>
                  <a:srgbClr val="275791"/>
                </a:solidFill>
              </a:rPr>
              <a:t> de </a:t>
            </a:r>
            <a:r>
              <a:rPr lang="es-ES_tradnl" sz="2800" dirty="0" err="1" smtClean="0">
                <a:solidFill>
                  <a:srgbClr val="275791"/>
                </a:solidFill>
              </a:rPr>
              <a:t>Pedagoxía</a:t>
            </a:r>
            <a:r>
              <a:rPr lang="es-ES_tradnl" sz="2800" dirty="0" smtClean="0">
                <a:solidFill>
                  <a:srgbClr val="275791"/>
                </a:solidFill>
              </a:rPr>
              <a:t> Terapéutica</a:t>
            </a:r>
          </a:p>
          <a:p>
            <a:pPr marL="914400" lvl="1" indent="-457200">
              <a:buFont typeface="Arial"/>
              <a:buChar char="•"/>
            </a:pPr>
            <a:endParaRPr lang="es-ES_tradnl" sz="2800" dirty="0">
              <a:solidFill>
                <a:srgbClr val="27579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647744" y="387915"/>
            <a:ext cx="1930321" cy="371472"/>
            <a:chOff x="3273000" y="1343215"/>
            <a:chExt cx="1930321" cy="371472"/>
          </a:xfrm>
        </p:grpSpPr>
        <p:pic>
          <p:nvPicPr>
            <p:cNvPr id="15" name="Imagen 14" descr="61-shut-down.png"/>
            <p:cNvPicPr>
              <a:picLocks noChangeAspect="1"/>
            </p:cNvPicPr>
            <p:nvPr/>
          </p:nvPicPr>
          <p:blipFill>
            <a:blip r:embed="rId4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Imagen 15" descr="14-tools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0243" y="1355377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n 16" descr="16-print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n 17" descr="32-check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83-global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01-new-document.png"/>
            <p:cNvPicPr>
              <a:picLocks noChangeAspect="1"/>
            </p:cNvPicPr>
            <p:nvPr/>
          </p:nvPicPr>
          <p:blipFill>
            <a:blip r:embed="rId9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1346" y="1364812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Agrupar 25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7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8" name="Imagen 27" descr="/Users/Beni/Dropbox/1_CURSO 2016_2017/2_CEIP_Mestre Vide/Programas de altas capacidades/BLOG/imaxes/recursos aacc.png"/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49861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7607" y="4044841"/>
            <a:ext cx="5417127" cy="283754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03174" y="978968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_tradnl" u="sng" dirty="0" smtClean="0">
                <a:solidFill>
                  <a:srgbClr val="275791"/>
                </a:solidFill>
                <a:latin typeface="Arial"/>
                <a:cs typeface="Arial"/>
              </a:rPr>
              <a:t>Horario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91094" y="2423889"/>
            <a:ext cx="7809219" cy="4416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s-ES_tradnl" sz="2000" b="1" dirty="0" smtClean="0">
                <a:solidFill>
                  <a:srgbClr val="275791"/>
                </a:solidFill>
                <a:latin typeface="Arial"/>
                <a:cs typeface="Arial"/>
              </a:rPr>
              <a:t>3 horas </a:t>
            </a:r>
            <a:r>
              <a:rPr lang="es-ES_tradnl" sz="2000" b="1" dirty="0" err="1" smtClean="0">
                <a:solidFill>
                  <a:srgbClr val="275791"/>
                </a:solidFill>
                <a:latin typeface="Arial"/>
                <a:cs typeface="Arial"/>
              </a:rPr>
              <a:t>semanais</a:t>
            </a:r>
            <a:endParaRPr lang="es-ES_tradnl" sz="2000" b="1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s-ES_tradnl" sz="2000" dirty="0" smtClean="0">
                <a:solidFill>
                  <a:srgbClr val="275791"/>
                </a:solidFill>
                <a:latin typeface="Arial"/>
                <a:cs typeface="Arial"/>
              </a:rPr>
              <a:t>Martes </a:t>
            </a:r>
          </a:p>
          <a:p>
            <a:pPr marL="914400" lvl="1" indent="-457200">
              <a:spcAft>
                <a:spcPts val="1800"/>
              </a:spcAft>
              <a:buFont typeface="Arial" charset="0"/>
              <a:buChar char="•"/>
            </a:pPr>
            <a:r>
              <a:rPr lang="es-ES_tradnl" sz="2000" dirty="0">
                <a:solidFill>
                  <a:srgbClr val="275791"/>
                </a:solidFill>
                <a:latin typeface="Arial"/>
                <a:cs typeface="Arial"/>
              </a:rPr>
              <a:t>D</a:t>
            </a:r>
            <a:r>
              <a:rPr lang="es-ES_tradnl" sz="2000" dirty="0" smtClean="0">
                <a:solidFill>
                  <a:srgbClr val="275791"/>
                </a:solidFill>
                <a:latin typeface="Arial"/>
                <a:cs typeface="Arial"/>
              </a:rPr>
              <a:t>e 12:20 a 13:10 (</a:t>
            </a:r>
            <a:r>
              <a:rPr lang="es-ES_tradnl" sz="2000" dirty="0" err="1" smtClean="0">
                <a:solidFill>
                  <a:srgbClr val="275791"/>
                </a:solidFill>
                <a:latin typeface="Arial"/>
                <a:cs typeface="Arial"/>
              </a:rPr>
              <a:t>metade</a:t>
            </a:r>
            <a:r>
              <a:rPr lang="es-ES_tradnl" sz="2000" dirty="0" smtClean="0">
                <a:solidFill>
                  <a:srgbClr val="275791"/>
                </a:solidFill>
                <a:latin typeface="Arial"/>
                <a:cs typeface="Arial"/>
              </a:rPr>
              <a:t> do alumnado)</a:t>
            </a:r>
          </a:p>
          <a:p>
            <a:pPr marL="914400" lvl="1" indent="-457200">
              <a:spcAft>
                <a:spcPts val="1800"/>
              </a:spcAft>
              <a:buFont typeface="Arial" charset="0"/>
              <a:buChar char="•"/>
            </a:pPr>
            <a:r>
              <a:rPr lang="es-ES_tradnl" sz="2000" dirty="0" smtClean="0">
                <a:solidFill>
                  <a:srgbClr val="275791"/>
                </a:solidFill>
                <a:latin typeface="Arial"/>
                <a:cs typeface="Arial"/>
              </a:rPr>
              <a:t>De 13:10 a 14:00 (resto do alumnado)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s-ES_tradnl" sz="2400" dirty="0" err="1" smtClean="0">
                <a:solidFill>
                  <a:srgbClr val="275791"/>
                </a:solidFill>
                <a:latin typeface="Arial"/>
                <a:cs typeface="Arial"/>
              </a:rPr>
              <a:t>Mércores</a:t>
            </a:r>
            <a:r>
              <a:rPr lang="es-ES_tradnl" sz="24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</a:p>
          <a:p>
            <a:pPr marL="914400" lvl="1" indent="-457200">
              <a:spcAft>
                <a:spcPts val="1800"/>
              </a:spcAft>
              <a:buFont typeface="Arial" charset="0"/>
              <a:buChar char="•"/>
            </a:pPr>
            <a:r>
              <a:rPr lang="es-ES_tradnl" sz="2400" dirty="0">
                <a:solidFill>
                  <a:srgbClr val="275791"/>
                </a:solidFill>
                <a:latin typeface="Arial"/>
                <a:cs typeface="Arial"/>
              </a:rPr>
              <a:t>D</a:t>
            </a:r>
            <a:r>
              <a:rPr lang="es-ES_tradnl" sz="2400" dirty="0" smtClean="0">
                <a:solidFill>
                  <a:srgbClr val="275791"/>
                </a:solidFill>
                <a:latin typeface="Arial"/>
                <a:cs typeface="Arial"/>
              </a:rPr>
              <a:t>e 10:55 a 11:50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s-ES_tradnl" sz="2400" dirty="0" err="1" smtClean="0">
                <a:solidFill>
                  <a:srgbClr val="275791"/>
                </a:solidFill>
                <a:latin typeface="Arial"/>
                <a:cs typeface="Arial"/>
              </a:rPr>
              <a:t>Xoves</a:t>
            </a:r>
            <a:endParaRPr lang="es-ES_tradnl" sz="2400" dirty="0">
              <a:solidFill>
                <a:srgbClr val="275791"/>
              </a:solidFill>
              <a:latin typeface="Arial"/>
              <a:cs typeface="Arial"/>
            </a:endParaRPr>
          </a:p>
          <a:p>
            <a:pPr marL="914400" lvl="1" indent="-457200">
              <a:spcAft>
                <a:spcPts val="1800"/>
              </a:spcAft>
              <a:buFont typeface="Arial" charset="0"/>
              <a:buChar char="•"/>
            </a:pPr>
            <a:r>
              <a:rPr lang="es-ES_tradnl" sz="2400" dirty="0" smtClean="0">
                <a:solidFill>
                  <a:srgbClr val="275791"/>
                </a:solidFill>
                <a:latin typeface="Arial"/>
                <a:cs typeface="Arial"/>
              </a:rPr>
              <a:t>De 10:55 a 11:50 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Agrupar 16"/>
          <p:cNvGrpSpPr/>
          <p:nvPr/>
        </p:nvGrpSpPr>
        <p:grpSpPr>
          <a:xfrm>
            <a:off x="6647744" y="387915"/>
            <a:ext cx="1930321" cy="371472"/>
            <a:chOff x="3273000" y="1343215"/>
            <a:chExt cx="1930321" cy="371472"/>
          </a:xfrm>
        </p:grpSpPr>
        <p:pic>
          <p:nvPicPr>
            <p:cNvPr id="18" name="Imagen 17" descr="61-shut-down.png"/>
            <p:cNvPicPr>
              <a:picLocks noChangeAspect="1"/>
            </p:cNvPicPr>
            <p:nvPr/>
          </p:nvPicPr>
          <p:blipFill>
            <a:blip r:embed="rId6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14-tools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0243" y="1355377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16-pri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32-check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83-global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01-new-document.png"/>
            <p:cNvPicPr>
              <a:picLocks noChangeAspect="1"/>
            </p:cNvPicPr>
            <p:nvPr/>
          </p:nvPicPr>
          <p:blipFill>
            <a:blip r:embed="rId11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1346" y="1364812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0781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79346" y="97315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_tradnl" u="sng" dirty="0" err="1" smtClean="0">
                <a:solidFill>
                  <a:srgbClr val="275791"/>
                </a:solidFill>
                <a:latin typeface="Arial"/>
                <a:cs typeface="Arial"/>
              </a:rPr>
              <a:t>Primeiros</a:t>
            </a:r>
            <a:r>
              <a:rPr lang="es-ES_tradnl" u="sng" dirty="0" smtClean="0">
                <a:solidFill>
                  <a:srgbClr val="275791"/>
                </a:solidFill>
                <a:latin typeface="Arial"/>
                <a:cs typeface="Arial"/>
              </a:rPr>
              <a:t> pasos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6647744" y="387915"/>
            <a:ext cx="1930321" cy="374404"/>
            <a:chOff x="3273000" y="1343215"/>
            <a:chExt cx="1930321" cy="374404"/>
          </a:xfrm>
        </p:grpSpPr>
        <p:pic>
          <p:nvPicPr>
            <p:cNvPr id="13" name="Imagen 12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 descr="14-tools.png"/>
            <p:cNvPicPr>
              <a:picLocks noChangeAspect="1"/>
            </p:cNvPicPr>
            <p:nvPr/>
          </p:nvPicPr>
          <p:blipFill>
            <a:blip r:embed="rId4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1427" y="1363819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n 21" descr="16-print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Imagen 22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Imagen 23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2838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ectángulo 2"/>
          <p:cNvSpPr/>
          <p:nvPr/>
        </p:nvSpPr>
        <p:spPr>
          <a:xfrm>
            <a:off x="747135" y="2543958"/>
            <a:ext cx="7809219" cy="17851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s-ES_tradnl" sz="2400" dirty="0" smtClean="0">
                <a:solidFill>
                  <a:srgbClr val="275791"/>
                </a:solidFill>
                <a:latin typeface="Arial"/>
                <a:cs typeface="Arial"/>
              </a:rPr>
              <a:t>Cuestionarios de intereses</a:t>
            </a:r>
            <a:endParaRPr lang="es-ES_tradnl" sz="28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</a:pPr>
            <a:endParaRPr lang="es-ES_tradnl" sz="28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endParaRPr lang="es-ES_tradnl" sz="2800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1591" y="3251079"/>
            <a:ext cx="2310643" cy="3219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0669" y="3251079"/>
            <a:ext cx="2346822" cy="3294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106" y="3251079"/>
            <a:ext cx="2382050" cy="3294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03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/>
          <p:cNvGrpSpPr/>
          <p:nvPr/>
        </p:nvGrpSpPr>
        <p:grpSpPr>
          <a:xfrm>
            <a:off x="3243656" y="1163746"/>
            <a:ext cx="3660074" cy="4559580"/>
            <a:chOff x="3510182" y="1085346"/>
            <a:chExt cx="3660074" cy="45595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Rectángulo 22"/>
            <p:cNvSpPr/>
            <p:nvPr/>
          </p:nvSpPr>
          <p:spPr>
            <a:xfrm>
              <a:off x="4125833" y="1161647"/>
              <a:ext cx="3044423" cy="44832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0"/>
                </a:spcAft>
              </a:pPr>
              <a:r>
                <a:rPr lang="es-ES_tradnl" dirty="0" err="1" smtClean="0">
                  <a:solidFill>
                    <a:srgbClr val="275791"/>
                  </a:solidFill>
                  <a:latin typeface="Arial"/>
                  <a:cs typeface="Arial"/>
                </a:rPr>
                <a:t>Introdución</a:t>
              </a:r>
              <a:r>
                <a:rPr lang="es-ES_tradnl" dirty="0" smtClean="0">
                  <a:solidFill>
                    <a:srgbClr val="275791"/>
                  </a:solidFill>
                  <a:latin typeface="Arial"/>
                  <a:cs typeface="Arial"/>
                </a:rPr>
                <a:t> </a:t>
              </a:r>
              <a:r>
                <a:rPr lang="es-ES_tradnl" dirty="0">
                  <a:solidFill>
                    <a:srgbClr val="275791"/>
                  </a:solidFill>
                  <a:latin typeface="Arial"/>
                  <a:cs typeface="Arial"/>
                </a:rPr>
                <a:t>e</a:t>
              </a:r>
              <a:r>
                <a:rPr lang="es-ES_tradnl" dirty="0" smtClean="0">
                  <a:solidFill>
                    <a:srgbClr val="275791"/>
                  </a:solidFill>
                  <a:latin typeface="Arial"/>
                  <a:cs typeface="Arial"/>
                </a:rPr>
                <a:t> marco legal</a:t>
              </a:r>
              <a:endParaRPr lang="es-ES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spcAft>
                  <a:spcPts val="3000"/>
                </a:spcAft>
              </a:pPr>
              <a:r>
                <a:rPr lang="es-ES" dirty="0" smtClean="0">
                  <a:solidFill>
                    <a:srgbClr val="275791"/>
                  </a:solidFill>
                  <a:latin typeface="Arial"/>
                  <a:cs typeface="Arial"/>
                </a:rPr>
                <a:t>Como se </a:t>
              </a:r>
              <a:r>
                <a:rPr lang="es-ES" dirty="0" err="1" smtClean="0">
                  <a:solidFill>
                    <a:srgbClr val="275791"/>
                  </a:solidFill>
                  <a:latin typeface="Arial"/>
                  <a:cs typeface="Arial"/>
                </a:rPr>
                <a:t>creou</a:t>
              </a:r>
              <a:r>
                <a:rPr lang="es-ES" dirty="0" smtClean="0">
                  <a:solidFill>
                    <a:srgbClr val="275791"/>
                  </a:solidFill>
                  <a:latin typeface="Arial"/>
                  <a:cs typeface="Arial"/>
                </a:rPr>
                <a:t> o programa</a:t>
              </a: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r>
                <a:rPr lang="es-ES" dirty="0" smtClean="0">
                  <a:solidFill>
                    <a:srgbClr val="275791"/>
                  </a:solidFill>
                  <a:latin typeface="Arial"/>
                  <a:cs typeface="Arial"/>
                </a:rPr>
                <a:t> </a:t>
              </a:r>
              <a:r>
                <a:rPr lang="es-ES" dirty="0" err="1" smtClean="0">
                  <a:solidFill>
                    <a:srgbClr val="275791"/>
                  </a:solidFill>
                  <a:latin typeface="Arial"/>
                  <a:cs typeface="Arial"/>
                </a:rPr>
                <a:t>Organizaci</a:t>
              </a:r>
              <a:r>
                <a:rPr lang="es-ES_tradnl" dirty="0" err="1" smtClean="0">
                  <a:solidFill>
                    <a:srgbClr val="275791"/>
                  </a:solidFill>
                  <a:latin typeface="Arial"/>
                  <a:cs typeface="Arial"/>
                </a:rPr>
                <a:t>ón</a:t>
              </a:r>
              <a:endParaRPr lang="es-ES_tradnl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pPr>
                <a:lnSpc>
                  <a:spcPct val="80000"/>
                </a:lnSpc>
                <a:spcBef>
                  <a:spcPts val="480"/>
                </a:spcBef>
              </a:pPr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r>
                <a:rPr lang="es-ES" dirty="0" err="1" smtClean="0">
                  <a:solidFill>
                    <a:srgbClr val="275791"/>
                  </a:solidFill>
                  <a:latin typeface="Arial"/>
                  <a:cs typeface="Arial"/>
                </a:rPr>
                <a:t>Obxectivos</a:t>
              </a:r>
              <a:r>
                <a:rPr lang="es-ES" dirty="0" smtClean="0">
                  <a:solidFill>
                    <a:srgbClr val="275791"/>
                  </a:solidFill>
                  <a:latin typeface="Arial"/>
                  <a:cs typeface="Arial"/>
                </a:rPr>
                <a:t> que formulamos</a:t>
              </a:r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r>
                <a:rPr lang="es-ES" dirty="0" smtClean="0">
                  <a:solidFill>
                    <a:srgbClr val="275791"/>
                  </a:solidFill>
                  <a:latin typeface="Arial"/>
                  <a:cs typeface="Arial"/>
                </a:rPr>
                <a:t>Resultados</a:t>
              </a:r>
            </a:p>
            <a:p>
              <a:endParaRPr lang="es-ES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 smtClean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sz="100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r>
                <a:rPr lang="es-ES" dirty="0" err="1" smtClean="0">
                  <a:solidFill>
                    <a:srgbClr val="275791"/>
                  </a:solidFill>
                  <a:latin typeface="Arial"/>
                  <a:cs typeface="Arial"/>
                </a:rPr>
                <a:t>Conclusións</a:t>
              </a:r>
              <a:endParaRPr lang="es-ES" dirty="0">
                <a:solidFill>
                  <a:srgbClr val="275791"/>
                </a:solidFill>
                <a:latin typeface="Arial"/>
                <a:cs typeface="Arial"/>
              </a:endParaRPr>
            </a:p>
            <a:p>
              <a:endParaRPr lang="es-ES" dirty="0">
                <a:solidFill>
                  <a:srgbClr val="002060"/>
                </a:solidFill>
                <a:latin typeface="Arial"/>
                <a:cs typeface="Arial"/>
              </a:endParaRPr>
            </a:p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31" name="Agrupar 30"/>
            <p:cNvGrpSpPr/>
            <p:nvPr/>
          </p:nvGrpSpPr>
          <p:grpSpPr>
            <a:xfrm>
              <a:off x="3510182" y="1085346"/>
              <a:ext cx="543315" cy="4043045"/>
              <a:chOff x="3510182" y="1085346"/>
              <a:chExt cx="543315" cy="4043045"/>
            </a:xfrm>
          </p:grpSpPr>
          <p:pic>
            <p:nvPicPr>
              <p:cNvPr id="12" name="Imagen 11" descr="61-shut-down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39526" y="1085346"/>
                <a:ext cx="513971" cy="5350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Imagen 23" descr="14-tools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10182" y="2441272"/>
                <a:ext cx="532367" cy="5323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Imagen 24" descr="16-print.png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29757" y="3975375"/>
                <a:ext cx="517979" cy="5179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Imagen 25" descr="32-check.png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33765" y="4610412"/>
                <a:ext cx="517979" cy="5179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Imagen 27" descr="83-global.png"/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28011" y="1760676"/>
                <a:ext cx="514538" cy="51453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Imagen 29" descr="01-new-document.png"/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10182" y="3211276"/>
                <a:ext cx="526461" cy="52646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1762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79346" y="97315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Intervenci</a:t>
            </a:r>
            <a:r>
              <a:rPr lang="es-ES_tradnl" u="sng" dirty="0" err="1" smtClean="0">
                <a:solidFill>
                  <a:srgbClr val="275791"/>
                </a:solidFill>
                <a:latin typeface="Arial"/>
                <a:cs typeface="Arial"/>
              </a:rPr>
              <a:t>ón</a:t>
            </a:r>
            <a:r>
              <a:rPr lang="es-ES_tradnl" u="sng" dirty="0" smtClean="0">
                <a:solidFill>
                  <a:srgbClr val="275791"/>
                </a:solidFill>
                <a:latin typeface="Arial"/>
                <a:cs typeface="Arial"/>
              </a:rPr>
              <a:t> en tres </a:t>
            </a:r>
            <a:r>
              <a:rPr lang="es-ES_tradnl" u="sng" dirty="0" err="1" smtClean="0">
                <a:solidFill>
                  <a:srgbClr val="275791"/>
                </a:solidFill>
                <a:latin typeface="Arial"/>
                <a:cs typeface="Arial"/>
              </a:rPr>
              <a:t>eixos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6647744" y="387915"/>
            <a:ext cx="1930321" cy="374404"/>
            <a:chOff x="3273000" y="1343215"/>
            <a:chExt cx="1930321" cy="374404"/>
          </a:xfrm>
        </p:grpSpPr>
        <p:pic>
          <p:nvPicPr>
            <p:cNvPr id="13" name="Imagen 12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 descr="14-tools.png"/>
            <p:cNvPicPr>
              <a:picLocks noChangeAspect="1"/>
            </p:cNvPicPr>
            <p:nvPr/>
          </p:nvPicPr>
          <p:blipFill>
            <a:blip r:embed="rId4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1427" y="1363819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n 21" descr="16-print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Imagen 22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Imagen 23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2838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ectángulo 2"/>
          <p:cNvSpPr/>
          <p:nvPr/>
        </p:nvSpPr>
        <p:spPr>
          <a:xfrm>
            <a:off x="747135" y="2543958"/>
            <a:ext cx="7809219" cy="4201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s-ES_tradnl" sz="2400" dirty="0" err="1" smtClean="0">
                <a:solidFill>
                  <a:srgbClr val="275791"/>
                </a:solidFill>
                <a:latin typeface="Arial"/>
                <a:cs typeface="Arial"/>
              </a:rPr>
              <a:t>Proposta</a:t>
            </a:r>
            <a:r>
              <a:rPr lang="es-ES_tradnl" sz="2400" dirty="0" smtClean="0">
                <a:solidFill>
                  <a:srgbClr val="275791"/>
                </a:solidFill>
                <a:latin typeface="Arial"/>
                <a:cs typeface="Arial"/>
              </a:rPr>
              <a:t> realizada </a:t>
            </a:r>
            <a:r>
              <a:rPr lang="es-ES_tradnl" sz="2400" dirty="0" err="1" smtClean="0">
                <a:solidFill>
                  <a:srgbClr val="275791"/>
                </a:solidFill>
                <a:latin typeface="Arial"/>
                <a:cs typeface="Arial"/>
              </a:rPr>
              <a:t>pola</a:t>
            </a:r>
            <a:r>
              <a:rPr lang="es-ES_tradnl" sz="2400" dirty="0" smtClean="0">
                <a:solidFill>
                  <a:srgbClr val="275791"/>
                </a:solidFill>
                <a:latin typeface="Arial"/>
                <a:cs typeface="Arial"/>
              </a:rPr>
              <a:t> especialista en AACC do EOE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Procesamento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verbal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Desenvolvemento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cognitivo de procesos de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pensamento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matemático.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Proxectos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de investigación</a:t>
            </a:r>
          </a:p>
          <a:p>
            <a:pPr>
              <a:spcAft>
                <a:spcPts val="1800"/>
              </a:spcAft>
            </a:pPr>
            <a:endParaRPr lang="es-ES_tradnl" sz="2800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endParaRPr lang="es-ES_tradnl" sz="2800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35000" y1="77320" x2="35000" y2="77320"/>
                        <a14:foregroundMark x1="47750" y1="70790" x2="47750" y2="707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472" y="1229838"/>
            <a:ext cx="7950349" cy="578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255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64424" y="4117967"/>
            <a:ext cx="6023567" cy="7466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Obxectivos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pic>
        <p:nvPicPr>
          <p:cNvPr id="6" name="Imagen 5" descr="01-new-document.png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0237" y="986048"/>
            <a:ext cx="3291939" cy="32919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971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48590" y="4302752"/>
            <a:ext cx="3955571" cy="2966678"/>
          </a:xfrm>
          <a:prstGeom prst="rect">
            <a:avLst/>
          </a:prstGeom>
        </p:spPr>
      </p:pic>
      <p:sp>
        <p:nvSpPr>
          <p:cNvPr id="14" name="Título 3"/>
          <p:cNvSpPr txBox="1">
            <a:spLocks/>
          </p:cNvSpPr>
          <p:nvPr/>
        </p:nvSpPr>
        <p:spPr>
          <a:xfrm>
            <a:off x="283501" y="1036909"/>
            <a:ext cx="8287726" cy="1470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Obxectivos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5" name="Subtítulo 4"/>
          <p:cNvSpPr>
            <a:spLocks noGrp="1"/>
          </p:cNvSpPr>
          <p:nvPr>
            <p:ph type="subTitle" idx="1"/>
          </p:nvPr>
        </p:nvSpPr>
        <p:spPr>
          <a:xfrm>
            <a:off x="61763" y="2585748"/>
            <a:ext cx="8666481" cy="49180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914400" lvl="1" indent="-457200" algn="just">
              <a:spcAft>
                <a:spcPts val="1800"/>
              </a:spcAft>
              <a:buFont typeface="Arial"/>
              <a:buChar char="•"/>
            </a:pP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Coñecer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e afondar nos intereses do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noso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alumnado.</a:t>
            </a:r>
          </a:p>
          <a:p>
            <a:pPr marL="914400" lvl="1" indent="-457200" algn="just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Afondar 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no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seu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desenvolvemento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cognitivo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nas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vertentes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verbal,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matemática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e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científica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.</a:t>
            </a:r>
          </a:p>
          <a:p>
            <a:pPr marL="914400" lvl="1" indent="-457200" algn="just">
              <a:spcAft>
                <a:spcPts val="1800"/>
              </a:spcAft>
              <a:buFont typeface="Arial"/>
              <a:buChar char="•"/>
            </a:pP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Utilización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das TIC de forma 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competente.</a:t>
            </a:r>
            <a:endParaRPr lang="es-ES_tradnl" sz="2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7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8" name="Imagen 17" descr="/Users/Beni/Dropbox/1_CURSO 2016_2017/2_CEIP_Mestre Vide/Programas de altas capacidades/BLOG/imaxes/recursos aacc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7" name="Agrupar 26"/>
          <p:cNvGrpSpPr/>
          <p:nvPr/>
        </p:nvGrpSpPr>
        <p:grpSpPr>
          <a:xfrm>
            <a:off x="6647744" y="387915"/>
            <a:ext cx="1930321" cy="371472"/>
            <a:chOff x="3273000" y="1343215"/>
            <a:chExt cx="1930321" cy="371472"/>
          </a:xfrm>
        </p:grpSpPr>
        <p:pic>
          <p:nvPicPr>
            <p:cNvPr id="28" name="Imagen 27" descr="61-shut-down.png"/>
            <p:cNvPicPr>
              <a:picLocks noChangeAspect="1"/>
            </p:cNvPicPr>
            <p:nvPr/>
          </p:nvPicPr>
          <p:blipFill>
            <a:blip r:embed="rId6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14-tools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0243" y="1355377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16-pri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 descr="32-check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 descr="83-global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 descr="01-new-document.png"/>
            <p:cNvPicPr>
              <a:picLocks noChangeAspect="1"/>
            </p:cNvPicPr>
            <p:nvPr/>
          </p:nvPicPr>
          <p:blipFill>
            <a:blip r:embed="rId11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1346" y="1364812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9318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48590" y="4302752"/>
            <a:ext cx="3955571" cy="2966678"/>
          </a:xfrm>
          <a:prstGeom prst="rect">
            <a:avLst/>
          </a:prstGeom>
        </p:spPr>
      </p:pic>
      <p:sp>
        <p:nvSpPr>
          <p:cNvPr id="14" name="Título 3"/>
          <p:cNvSpPr txBox="1">
            <a:spLocks/>
          </p:cNvSpPr>
          <p:nvPr/>
        </p:nvSpPr>
        <p:spPr>
          <a:xfrm>
            <a:off x="283501" y="1036905"/>
            <a:ext cx="8287726" cy="1470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Obxectivos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5" name="Subtítulo 4"/>
          <p:cNvSpPr>
            <a:spLocks noGrp="1"/>
          </p:cNvSpPr>
          <p:nvPr>
            <p:ph type="subTitle" idx="1"/>
          </p:nvPr>
        </p:nvSpPr>
        <p:spPr>
          <a:xfrm>
            <a:off x="61763" y="2554216"/>
            <a:ext cx="8666481" cy="49180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914400" lvl="1" indent="-457200" algn="just">
              <a:spcAft>
                <a:spcPts val="1800"/>
              </a:spcAft>
              <a:buFont typeface="Arial"/>
              <a:buChar char="•"/>
            </a:pP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Facer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investigacións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sobre un tema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escollido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en a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temáticas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dos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seus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intereses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.</a:t>
            </a:r>
          </a:p>
          <a:p>
            <a:pPr marL="914400" lvl="1" indent="-457200" algn="just">
              <a:spcAft>
                <a:spcPts val="1800"/>
              </a:spcAft>
              <a:buFont typeface="Arial"/>
              <a:buChar char="•"/>
            </a:pP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Distinguir 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as partes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dun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proxecto</a:t>
            </a:r>
            <a:r>
              <a:rPr lang="es-ES_tradnl" sz="2600" dirty="0">
                <a:solidFill>
                  <a:srgbClr val="275791"/>
                </a:solidFill>
                <a:latin typeface="Arial"/>
                <a:cs typeface="Arial"/>
              </a:rPr>
              <a:t> de </a:t>
            </a:r>
            <a:r>
              <a:rPr lang="es-ES_tradnl" sz="2600" dirty="0" err="1">
                <a:solidFill>
                  <a:srgbClr val="275791"/>
                </a:solidFill>
                <a:latin typeface="Arial"/>
                <a:cs typeface="Arial"/>
              </a:rPr>
              <a:t>investigación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.</a:t>
            </a:r>
          </a:p>
          <a:p>
            <a:pPr marL="914400" lvl="1" indent="-457200" algn="just">
              <a:spcAft>
                <a:spcPts val="1800"/>
              </a:spcAft>
              <a:buFont typeface="Arial"/>
              <a:buChar char="•"/>
            </a:pP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Traballar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a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súa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autoestima e </a:t>
            </a:r>
            <a:r>
              <a:rPr lang="es-ES_tradnl" sz="2600" dirty="0" err="1" smtClean="0">
                <a:solidFill>
                  <a:srgbClr val="275791"/>
                </a:solidFill>
                <a:latin typeface="Arial"/>
                <a:cs typeface="Arial"/>
              </a:rPr>
              <a:t>intelixencia</a:t>
            </a:r>
            <a:r>
              <a:rPr lang="es-ES_tradnl" sz="2600" dirty="0" smtClean="0">
                <a:solidFill>
                  <a:srgbClr val="275791"/>
                </a:solidFill>
                <a:latin typeface="Arial"/>
                <a:cs typeface="Arial"/>
              </a:rPr>
              <a:t> emocional.</a:t>
            </a:r>
            <a:endParaRPr lang="es-ES_tradnl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 algn="just">
              <a:spcAft>
                <a:spcPts val="1800"/>
              </a:spcAft>
              <a:buFont typeface="Arial"/>
              <a:buChar char="•"/>
            </a:pPr>
            <a:endParaRPr lang="es-ES_tradnl" sz="2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7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8" name="Imagen 17" descr="/Users/Beni/Dropbox/1_CURSO 2016_2017/2_CEIP_Mestre Vide/Programas de altas capacidades/BLOG/imaxes/recursos aacc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7" name="Agrupar 26"/>
          <p:cNvGrpSpPr/>
          <p:nvPr/>
        </p:nvGrpSpPr>
        <p:grpSpPr>
          <a:xfrm>
            <a:off x="6647744" y="387915"/>
            <a:ext cx="1930321" cy="371472"/>
            <a:chOff x="3273000" y="1343215"/>
            <a:chExt cx="1930321" cy="371472"/>
          </a:xfrm>
        </p:grpSpPr>
        <p:pic>
          <p:nvPicPr>
            <p:cNvPr id="28" name="Imagen 27" descr="61-shut-down.png"/>
            <p:cNvPicPr>
              <a:picLocks noChangeAspect="1"/>
            </p:cNvPicPr>
            <p:nvPr/>
          </p:nvPicPr>
          <p:blipFill>
            <a:blip r:embed="rId6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14-tools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0243" y="1355377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16-pri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 descr="32-check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 descr="83-global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 descr="01-new-document.png"/>
            <p:cNvPicPr>
              <a:picLocks noChangeAspect="1"/>
            </p:cNvPicPr>
            <p:nvPr/>
          </p:nvPicPr>
          <p:blipFill>
            <a:blip r:embed="rId11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1346" y="1364812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3383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970982" y="3908278"/>
            <a:ext cx="3530818" cy="746685"/>
          </a:xfrm>
        </p:spPr>
        <p:txBody>
          <a:bodyPr>
            <a:normAutofit fontScale="90000"/>
          </a:bodyPr>
          <a:lstStyle/>
          <a:p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Resultados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pic>
        <p:nvPicPr>
          <p:cNvPr id="5" name="Imagen 4" descr="16-print.png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694" y="935289"/>
            <a:ext cx="3308118" cy="330811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2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480926" y="899515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Resultados (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Enr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. 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Linguas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)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0847" y="2900258"/>
            <a:ext cx="6489700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hlinkClick r:id="rId12"/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742" y="2241617"/>
            <a:ext cx="2429516" cy="359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58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Imagen 3">
            <a:hlinkClick r:id="rId11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2252" y="2206925"/>
            <a:ext cx="2980950" cy="4396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hlinkClick r:id="rId13"/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1603" y="2206925"/>
            <a:ext cx="2928452" cy="4397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ítulo 3"/>
          <p:cNvSpPr txBox="1">
            <a:spLocks/>
          </p:cNvSpPr>
          <p:nvPr/>
        </p:nvSpPr>
        <p:spPr>
          <a:xfrm>
            <a:off x="480926" y="899515"/>
            <a:ext cx="8097139" cy="1470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s-ES" u="sng" smtClean="0">
                <a:solidFill>
                  <a:srgbClr val="275791"/>
                </a:solidFill>
                <a:latin typeface="Arial"/>
                <a:cs typeface="Arial"/>
              </a:rPr>
              <a:t>Resultados (Enr. Linguas)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3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Resultados (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Enr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. 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Matem</a:t>
            </a:r>
            <a:r>
              <a:rPr lang="es-ES_tradnl" u="sng" dirty="0" smtClean="0">
                <a:solidFill>
                  <a:srgbClr val="275791"/>
                </a:solidFill>
                <a:latin typeface="Arial"/>
                <a:cs typeface="Arial"/>
              </a:rPr>
              <a:t>ático)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>
            <a:hlinkClick r:id="rId11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30" y="2291603"/>
            <a:ext cx="4185647" cy="2759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hlinkClick r:id="rId13"/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181" y="3851166"/>
            <a:ext cx="4175125" cy="2738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772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994" y="2381304"/>
            <a:ext cx="3135537" cy="3149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1217" y="2447309"/>
            <a:ext cx="3575268" cy="3017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ítulo 3"/>
          <p:cNvSpPr txBox="1">
            <a:spLocks/>
          </p:cNvSpPr>
          <p:nvPr/>
        </p:nvSpPr>
        <p:spPr>
          <a:xfrm>
            <a:off x="279346" y="771592"/>
            <a:ext cx="8097139" cy="1470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s-ES" u="sng" smtClean="0">
                <a:solidFill>
                  <a:srgbClr val="275791"/>
                </a:solidFill>
                <a:latin typeface="Arial"/>
                <a:cs typeface="Arial"/>
              </a:rPr>
              <a:t>Resultados (Enr. Matem</a:t>
            </a:r>
            <a:r>
              <a:rPr lang="es-ES_tradnl" u="sng" smtClean="0">
                <a:solidFill>
                  <a:srgbClr val="275791"/>
                </a:solidFill>
                <a:latin typeface="Arial"/>
                <a:cs typeface="Arial"/>
              </a:rPr>
              <a:t>ático)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9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Resultados (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proxectos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)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>
            <a:hlinkClick r:id="rId11" action="ppaction://hlinkpres?slideindex=1&amp;slidetitle=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395" y="2573177"/>
            <a:ext cx="3394808" cy="256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hlinkClick r:id="rId13"/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4027" y="2548200"/>
            <a:ext cx="3479800" cy="261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hlinkClick r:id="rId15" action="ppaction://hlinkpres?slideindex=1&amp;slidetitle="/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519" y="4399244"/>
            <a:ext cx="3620192" cy="2193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398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659529" y="4558113"/>
            <a:ext cx="3750235" cy="7466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Introdución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" u="sng" dirty="0">
                <a:solidFill>
                  <a:srgbClr val="275791"/>
                </a:solidFill>
                <a:latin typeface="Arial"/>
                <a:cs typeface="Arial"/>
              </a:rPr>
              <a:t>e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marco legal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pic>
        <p:nvPicPr>
          <p:cNvPr id="6" name="Imagen 5" descr="61-shut-down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3706" y="1457011"/>
            <a:ext cx="3307624" cy="344332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83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Outros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proxectos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Imagen 5">
            <a:hlinkClick r:id="rId11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371" y="2282300"/>
            <a:ext cx="8059663" cy="381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399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86825" y="4005312"/>
            <a:ext cx="3810000" cy="3810000"/>
          </a:xfrm>
          <a:prstGeom prst="rect">
            <a:avLst/>
          </a:prstGeom>
        </p:spPr>
      </p:pic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Outros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proxectos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4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6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>
            <a:hlinkClick r:id="rId12"/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30" y="2156566"/>
            <a:ext cx="3822523" cy="214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hlinkClick r:id="rId14"/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377" y="2160647"/>
            <a:ext cx="3797453" cy="2142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185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Visibilidade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da aula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Imagen 16">
            <a:hlinkClick r:id="rId11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742" y="2483474"/>
            <a:ext cx="3672902" cy="1058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hlinkClick r:id="rId13"/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6261" y="3852034"/>
            <a:ext cx="6393744" cy="2269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hlinkClick r:id="rId15"/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7038" y="2453421"/>
            <a:ext cx="3891626" cy="111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68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Visibilidade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da aula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>
            <a:hlinkClick r:id="rId11" invalidUrl="https://www.dropbox.com/s/3oa9dp3y1xdvb6l/Altas Capacidades en Telemi%C3%B1o.pdf?dl=0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7948" y="2079395"/>
            <a:ext cx="3309438" cy="4512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hlinkClick r:id="rId11" invalidUrl="https://www.dropbox.com/s/3oa9dp3y1xdvb6l/Altas Capacidades en Telemi%C3%B1o.pdf?dl=0"/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904" y="2118688"/>
            <a:ext cx="3337694" cy="4588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334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Visibilidade</a:t>
            </a: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 da aula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Imagen 3">
            <a:hlinkClick r:id="rId11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312" y="2241617"/>
            <a:ext cx="6923153" cy="409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638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Novidades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>
            <a:hlinkClick r:id="rId11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311" y="1981629"/>
            <a:ext cx="5327178" cy="2402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718" y="4578851"/>
            <a:ext cx="5082363" cy="2031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65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Novidades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Imagen 3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581" y="2315072"/>
            <a:ext cx="8162068" cy="327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04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Novidades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7320" y="1757707"/>
            <a:ext cx="6342685" cy="44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2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771592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Novidades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0" name="Imagen 19" descr="61-shut-down.png"/>
            <p:cNvPicPr>
              <a:picLocks noChangeAspect="1"/>
            </p:cNvPicPr>
            <p:nvPr/>
          </p:nvPicPr>
          <p:blipFill>
            <a:blip r:embed="rId3">
              <a:alphaModFix amt="29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4199" y="1359873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n 26" descr="16-print.png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n 28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2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18"/>
          <a:stretch/>
        </p:blipFill>
        <p:spPr>
          <a:xfrm>
            <a:off x="279346" y="2698594"/>
            <a:ext cx="8671372" cy="3066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573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970982" y="3908278"/>
            <a:ext cx="3530818" cy="746685"/>
          </a:xfrm>
        </p:spPr>
        <p:txBody>
          <a:bodyPr>
            <a:normAutofit fontScale="90000"/>
          </a:bodyPr>
          <a:lstStyle/>
          <a:p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Conclusións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pic>
        <p:nvPicPr>
          <p:cNvPr id="6" name="Imagen 5" descr="32-check.png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0616" y="1119751"/>
            <a:ext cx="3304937" cy="330493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84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6647744" y="387915"/>
            <a:ext cx="1930321" cy="388748"/>
            <a:chOff x="3273000" y="1343215"/>
            <a:chExt cx="1930321" cy="388748"/>
          </a:xfrm>
        </p:grpSpPr>
        <p:pic>
          <p:nvPicPr>
            <p:cNvPr id="7" name="Imagen 6" descr="61-shut-down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8710" y="137431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 descr="16-print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 descr="32-check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Imagen 11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7540" y="138208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Agrupar 2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4" name="Imagen 13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Rectángulo 1"/>
          <p:cNvSpPr/>
          <p:nvPr/>
        </p:nvSpPr>
        <p:spPr>
          <a:xfrm>
            <a:off x="619433" y="2158831"/>
            <a:ext cx="824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sz="2400" b="1" dirty="0" smtClean="0">
                <a:solidFill>
                  <a:srgbClr val="275791"/>
                </a:solidFill>
              </a:rPr>
              <a:t>Centro urbano.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_tradnl" sz="2400" b="1" dirty="0" smtClean="0">
                <a:solidFill>
                  <a:srgbClr val="275791"/>
                </a:solidFill>
              </a:rPr>
              <a:t>451 </a:t>
            </a:r>
            <a:r>
              <a:rPr lang="es-ES_tradnl" sz="2400" b="1" dirty="0" err="1" smtClean="0">
                <a:solidFill>
                  <a:srgbClr val="275791"/>
                </a:solidFill>
              </a:rPr>
              <a:t>membros</a:t>
            </a:r>
            <a:r>
              <a:rPr lang="es-ES_tradnl" sz="2400" b="1" dirty="0" smtClean="0">
                <a:solidFill>
                  <a:srgbClr val="275791"/>
                </a:solidFill>
              </a:rPr>
              <a:t> do alumnado.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_tradnl" sz="2400" b="1" dirty="0" smtClean="0">
                <a:solidFill>
                  <a:srgbClr val="275791"/>
                </a:solidFill>
              </a:rPr>
              <a:t>33 </a:t>
            </a:r>
            <a:r>
              <a:rPr lang="es-ES_tradnl" sz="2400" b="1" dirty="0" err="1" smtClean="0">
                <a:solidFill>
                  <a:srgbClr val="275791"/>
                </a:solidFill>
              </a:rPr>
              <a:t>membros</a:t>
            </a:r>
            <a:r>
              <a:rPr lang="es-ES_tradnl" sz="2400" b="1" dirty="0" smtClean="0">
                <a:solidFill>
                  <a:srgbClr val="275791"/>
                </a:solidFill>
              </a:rPr>
              <a:t> do profesorado.</a:t>
            </a:r>
            <a:endParaRPr lang="es-ES_tradnl" sz="2400" dirty="0">
              <a:solidFill>
                <a:srgbClr val="275791"/>
              </a:solidFill>
            </a:endParaRPr>
          </a:p>
        </p:txBody>
      </p:sp>
      <p:sp>
        <p:nvSpPr>
          <p:cNvPr id="16" name="Título 3"/>
          <p:cNvSpPr>
            <a:spLocks noGrp="1"/>
          </p:cNvSpPr>
          <p:nvPr>
            <p:ph type="ctrTitle"/>
          </p:nvPr>
        </p:nvSpPr>
        <p:spPr>
          <a:xfrm>
            <a:off x="362342" y="802387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O NOSO CENTRO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pic>
        <p:nvPicPr>
          <p:cNvPr id="5" name="Imagen 4">
            <a:hlinkClick r:id="rId11"/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316" y="3672849"/>
            <a:ext cx="3188855" cy="2478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hlinkClick r:id="rId13"/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113" y="3359160"/>
            <a:ext cx="3790471" cy="2934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5752" y="2526835"/>
            <a:ext cx="2431469" cy="438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ultado de imagen de conclusiones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282294" cy="322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299876" y="845412"/>
            <a:ext cx="4961111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Conclusións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600200" y="2339682"/>
            <a:ext cx="6942584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Bo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rendemento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tanto na aula de AACC como na aula ordinaria.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" sz="2800" dirty="0" smtClean="0">
                <a:solidFill>
                  <a:srgbClr val="275791"/>
                </a:solidFill>
                <a:latin typeface="Arial"/>
                <a:cs typeface="Arial"/>
              </a:rPr>
              <a:t>Un aumento da </a:t>
            </a:r>
            <a:r>
              <a:rPr lang="es-ES" sz="2800" dirty="0" err="1" smtClean="0">
                <a:solidFill>
                  <a:srgbClr val="275791"/>
                </a:solidFill>
                <a:latin typeface="Arial"/>
                <a:cs typeface="Arial"/>
              </a:rPr>
              <a:t>motivaci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ón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no alumnado.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Detección de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novos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casos.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Flexibilidade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polas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vicisitudes do centro.</a:t>
            </a:r>
            <a:endParaRPr lang="es-ES" sz="2800" dirty="0" smtClean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13" name="Imagen 12" descr="61-shut-down.png"/>
            <p:cNvPicPr>
              <a:picLocks noChangeAspect="1"/>
            </p:cNvPicPr>
            <p:nvPr/>
          </p:nvPicPr>
          <p:blipFill>
            <a:blip r:embed="rId4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 descr="14-tools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9079" y="135717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n 21" descr="16-print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Imagen 22" descr="32-check.png"/>
            <p:cNvPicPr>
              <a:picLocks noChangeAspect="1"/>
            </p:cNvPicPr>
            <p:nvPr/>
          </p:nvPicPr>
          <p:blipFill>
            <a:blip r:embed="rId7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Imagen 23" descr="83-global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 descr="01-new-document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249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47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259709" y="1228874"/>
            <a:ext cx="4961111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Perfecto?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984649" y="3238814"/>
            <a:ext cx="7379913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NON,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nin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moito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menos.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Mellor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coordinación cas familias.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Maior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visibilidade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dos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traballos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.</a:t>
            </a:r>
          </a:p>
          <a:p>
            <a:pPr algn="l">
              <a:spcAft>
                <a:spcPts val="1800"/>
              </a:spcAft>
            </a:pPr>
            <a:endParaRPr lang="es-ES" sz="2800" dirty="0" smtClean="0">
              <a:solidFill>
                <a:srgbClr val="275791"/>
              </a:solidFill>
              <a:latin typeface="Arial"/>
              <a:cs typeface="Arial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13" name="Imagen 12" descr="61-shut-down.png"/>
            <p:cNvPicPr>
              <a:picLocks noChangeAspect="1"/>
            </p:cNvPicPr>
            <p:nvPr/>
          </p:nvPicPr>
          <p:blipFill>
            <a:blip r:embed="rId3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 descr="14-tools.png"/>
            <p:cNvPicPr>
              <a:picLocks noChangeAspect="1"/>
            </p:cNvPicPr>
            <p:nvPr/>
          </p:nvPicPr>
          <p:blipFill>
            <a:blip r:embed="rId4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9079" y="135717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n 21" descr="16-print.png"/>
            <p:cNvPicPr>
              <a:picLocks noChangeAspect="1"/>
            </p:cNvPicPr>
            <p:nvPr/>
          </p:nvPicPr>
          <p:blipFill>
            <a:blip r:embed="rId5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Imagen 22" descr="32-check.png"/>
            <p:cNvPicPr>
              <a:picLocks noChangeAspect="1"/>
            </p:cNvPicPr>
            <p:nvPr/>
          </p:nvPicPr>
          <p:blipFill>
            <a:blip r:embed="rId6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Imagen 23" descr="83-global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 descr="01-new-docume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249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Agrupar 13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6" name="Imagen 15" descr="/Users/Beni/Dropbox/1_CURSO 2016_2017/2_CEIP_Mestre Vide/Programas de altas capacidades/BLOG/imaxes/recursos aacc.pn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5201">
            <a:off x="4891704" y="1844695"/>
            <a:ext cx="3774639" cy="167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846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sultado de imagen de feedback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164" y="4376083"/>
            <a:ext cx="2878918" cy="259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279346" y="866188"/>
            <a:ext cx="8097139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s-ES" u="sng" dirty="0" err="1" smtClean="0">
                <a:solidFill>
                  <a:srgbClr val="275791"/>
                </a:solidFill>
                <a:latin typeface="Arial"/>
                <a:cs typeface="Arial"/>
              </a:rPr>
              <a:t>Feedback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38910" y="4189136"/>
            <a:ext cx="461665" cy="255139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LECTURA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2430" y="3617660"/>
            <a:ext cx="485518" cy="335498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ESCRITURA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23" name="Imagen 22" descr="/Users/Beni/Dropbox/1_CURSO 2016_2017/2_CEIP_Mestre Vide/Programas de altas capacidades/BLOG/imaxes/recursos aacc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Subtítulo 4"/>
          <p:cNvSpPr>
            <a:spLocks noGrp="1"/>
          </p:cNvSpPr>
          <p:nvPr>
            <p:ph type="subTitle" idx="1"/>
          </p:nvPr>
        </p:nvSpPr>
        <p:spPr>
          <a:xfrm>
            <a:off x="1198152" y="2741360"/>
            <a:ext cx="7379913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Necesidade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dunha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autorización “universal”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Tempo de coordinación entre docentes.</a:t>
            </a:r>
          </a:p>
          <a:p>
            <a:pPr marL="342900" indent="-342900" algn="l">
              <a:spcAft>
                <a:spcPts val="1800"/>
              </a:spcAft>
              <a:buFont typeface="Arial"/>
              <a:buChar char="•"/>
            </a:pP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Lugar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fixo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de </a:t>
            </a:r>
            <a:r>
              <a:rPr lang="es-ES_tradnl" sz="2800" dirty="0" err="1" smtClean="0">
                <a:solidFill>
                  <a:srgbClr val="275791"/>
                </a:solidFill>
                <a:latin typeface="Arial"/>
                <a:cs typeface="Arial"/>
              </a:rPr>
              <a:t>traballo</a:t>
            </a:r>
            <a:r>
              <a:rPr lang="es-ES_tradnl" sz="2800" dirty="0" smtClean="0">
                <a:solidFill>
                  <a:srgbClr val="275791"/>
                </a:solidFill>
                <a:latin typeface="Arial"/>
                <a:cs typeface="Arial"/>
              </a:rPr>
              <a:t> e equipos informáticos optimizados e propios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6647744" y="387915"/>
            <a:ext cx="1930321" cy="370479"/>
            <a:chOff x="3273000" y="1343215"/>
            <a:chExt cx="1930321" cy="370479"/>
          </a:xfrm>
        </p:grpSpPr>
        <p:pic>
          <p:nvPicPr>
            <p:cNvPr id="24" name="Imagen 23" descr="61-shut-down.png"/>
            <p:cNvPicPr>
              <a:picLocks noChangeAspect="1"/>
            </p:cNvPicPr>
            <p:nvPr/>
          </p:nvPicPr>
          <p:blipFill>
            <a:blip r:embed="rId6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 descr="14-tools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9079" y="135717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 descr="16-pri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 descr="32-check.png"/>
            <p:cNvPicPr>
              <a:picLocks noChangeAspect="1"/>
            </p:cNvPicPr>
            <p:nvPr/>
          </p:nvPicPr>
          <p:blipFill>
            <a:blip r:embed="rId9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32" descr="83-global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 descr="01-new-document.png"/>
            <p:cNvPicPr>
              <a:picLocks noChangeAspect="1"/>
            </p:cNvPicPr>
            <p:nvPr/>
          </p:nvPicPr>
          <p:blipFill>
            <a:blip r:embed="rId11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2494" y="1363819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5076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002060"/>
            </a:gs>
            <a:gs pos="100000">
              <a:srgbClr val="FFFFFF"/>
            </a:gs>
          </a:gsLst>
          <a:lin ang="160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1762" y="2693148"/>
            <a:ext cx="5357487" cy="12335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s-ES_tradnl" sz="3100" b="1" dirty="0" err="1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Grazas</a:t>
            </a:r>
            <a:r>
              <a:rPr lang="es-ES_tradnl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s-ES_tradnl" sz="3100" b="1" dirty="0" err="1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pola</a:t>
            </a:r>
            <a:r>
              <a:rPr lang="es-ES_tradnl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s-ES_tradnl" sz="3100" b="1" dirty="0" err="1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vosa</a:t>
            </a:r>
            <a:r>
              <a:rPr lang="es-ES_tradnl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s-ES_tradnl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atención</a:t>
            </a:r>
            <a:br>
              <a:rPr lang="es-ES_tradnl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</a:br>
            <a:r>
              <a:rPr lang="es-ES_tradnl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/>
            </a:r>
            <a:br>
              <a:rPr lang="es-ES_tradnl" sz="31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</a:br>
            <a:endParaRPr lang="es-ES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273262" y="25401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603382" y="4148667"/>
            <a:ext cx="58758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  <a:hlinkClick r:id="rId3"/>
              </a:rPr>
              <a:t>profesoresaltascapacidades@gmail.com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3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balanza.jp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09"/>
          <a:stretch/>
        </p:blipFill>
        <p:spPr>
          <a:xfrm>
            <a:off x="3981487" y="1239456"/>
            <a:ext cx="5162513" cy="4759394"/>
          </a:xfrm>
          <a:prstGeom prst="rect">
            <a:avLst/>
          </a:prstGeom>
        </p:spPr>
      </p:pic>
      <p:grpSp>
        <p:nvGrpSpPr>
          <p:cNvPr id="13" name="Agrupar 12"/>
          <p:cNvGrpSpPr/>
          <p:nvPr/>
        </p:nvGrpSpPr>
        <p:grpSpPr>
          <a:xfrm>
            <a:off x="6647744" y="387915"/>
            <a:ext cx="1930321" cy="388748"/>
            <a:chOff x="3273000" y="1343215"/>
            <a:chExt cx="1930321" cy="388748"/>
          </a:xfrm>
        </p:grpSpPr>
        <p:pic>
          <p:nvPicPr>
            <p:cNvPr id="7" name="Imagen 6" descr="61-shut-down.png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 descr="14-tools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8710" y="137431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 descr="16-print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 descr="32-check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 descr="83-global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Imagen 11" descr="01-new-document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7540" y="138208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Agrupar 2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00206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00206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00206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00206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00206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00206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00206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00206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4" name="Imagen 13" descr="/Users/Beni/Dropbox/1_CURSO 2016_2017/2_CEIP_Mestre Vide/Programas de altas capacidades/BLOG/imaxes/recursos aacc.pn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Rectángulo 1"/>
          <p:cNvSpPr/>
          <p:nvPr/>
        </p:nvSpPr>
        <p:spPr>
          <a:xfrm>
            <a:off x="751649" y="1772494"/>
            <a:ext cx="38342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b="1" dirty="0" err="1" smtClean="0">
                <a:solidFill>
                  <a:srgbClr val="275791"/>
                </a:solidFill>
              </a:rPr>
              <a:t>Lei</a:t>
            </a:r>
            <a:r>
              <a:rPr lang="es-ES_tradnl" b="1" dirty="0" smtClean="0">
                <a:solidFill>
                  <a:srgbClr val="275791"/>
                </a:solidFill>
              </a:rPr>
              <a:t> </a:t>
            </a:r>
            <a:r>
              <a:rPr lang="es-ES_tradnl" b="1" dirty="0">
                <a:solidFill>
                  <a:srgbClr val="275791"/>
                </a:solidFill>
              </a:rPr>
              <a:t>Orgánica 8/2013, </a:t>
            </a:r>
            <a:r>
              <a:rPr lang="es-ES_tradnl" dirty="0">
                <a:solidFill>
                  <a:srgbClr val="275791"/>
                </a:solidFill>
              </a:rPr>
              <a:t>de 9 de </a:t>
            </a:r>
            <a:r>
              <a:rPr lang="es-ES_tradnl" dirty="0" err="1" smtClean="0">
                <a:solidFill>
                  <a:srgbClr val="275791"/>
                </a:solidFill>
              </a:rPr>
              <a:t>decembro</a:t>
            </a:r>
            <a:r>
              <a:rPr lang="es-ES_tradnl" dirty="0" smtClean="0">
                <a:solidFill>
                  <a:srgbClr val="275791"/>
                </a:solidFill>
              </a:rPr>
              <a:t>, </a:t>
            </a:r>
            <a:r>
              <a:rPr lang="es-ES_tradnl" dirty="0">
                <a:solidFill>
                  <a:srgbClr val="275791"/>
                </a:solidFill>
              </a:rPr>
              <a:t>para </a:t>
            </a:r>
            <a:r>
              <a:rPr lang="es-ES_tradnl" dirty="0" smtClean="0">
                <a:solidFill>
                  <a:srgbClr val="275791"/>
                </a:solidFill>
              </a:rPr>
              <a:t>a </a:t>
            </a:r>
            <a:r>
              <a:rPr lang="es-ES_tradnl" dirty="0" err="1" smtClean="0">
                <a:solidFill>
                  <a:srgbClr val="275791"/>
                </a:solidFill>
              </a:rPr>
              <a:t>mellora</a:t>
            </a:r>
            <a:r>
              <a:rPr lang="es-ES_tradnl" dirty="0" smtClean="0">
                <a:solidFill>
                  <a:srgbClr val="275791"/>
                </a:solidFill>
              </a:rPr>
              <a:t> da </a:t>
            </a:r>
            <a:r>
              <a:rPr lang="es-ES_tradnl" dirty="0" err="1" smtClean="0">
                <a:solidFill>
                  <a:srgbClr val="275791"/>
                </a:solidFill>
              </a:rPr>
              <a:t>calidade</a:t>
            </a:r>
            <a:r>
              <a:rPr lang="es-ES_tradnl" dirty="0" smtClean="0">
                <a:solidFill>
                  <a:srgbClr val="275791"/>
                </a:solidFill>
              </a:rPr>
              <a:t> educativa (LOMCE).</a:t>
            </a:r>
          </a:p>
          <a:p>
            <a:pPr algn="just"/>
            <a:endParaRPr lang="es-ES_tradnl" b="1" dirty="0" smtClean="0">
              <a:solidFill>
                <a:srgbClr val="275791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_tradnl" b="1" dirty="0">
                <a:solidFill>
                  <a:srgbClr val="275791"/>
                </a:solidFill>
              </a:rPr>
              <a:t>DECRETO 229/2011, </a:t>
            </a:r>
            <a:r>
              <a:rPr lang="es-ES_tradnl" dirty="0">
                <a:solidFill>
                  <a:srgbClr val="275791"/>
                </a:solidFill>
              </a:rPr>
              <a:t>de 7 de diciembre, por el que se regula la atención a la diversidad del alumnado de los centros docentes de la Comunidad Autónoma de Galicia en los que se imparten las enseñanzas establecidas en la Ley orgánica 2/2006, de 3 de mayo, de educación.</a:t>
            </a:r>
          </a:p>
        </p:txBody>
      </p:sp>
    </p:spTree>
    <p:extLst>
      <p:ext uri="{BB962C8B-B14F-4D97-AF65-F5344CB8AC3E}">
        <p14:creationId xmlns:p14="http://schemas.microsoft.com/office/powerpoint/2010/main" xmlns="" val="21431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balanza.jp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09"/>
          <a:stretch/>
        </p:blipFill>
        <p:spPr>
          <a:xfrm>
            <a:off x="3981487" y="1239456"/>
            <a:ext cx="5162513" cy="4759394"/>
          </a:xfrm>
          <a:prstGeom prst="rect">
            <a:avLst/>
          </a:prstGeom>
        </p:spPr>
      </p:pic>
      <p:grpSp>
        <p:nvGrpSpPr>
          <p:cNvPr id="13" name="Agrupar 12"/>
          <p:cNvGrpSpPr/>
          <p:nvPr/>
        </p:nvGrpSpPr>
        <p:grpSpPr>
          <a:xfrm>
            <a:off x="6647744" y="387915"/>
            <a:ext cx="1930321" cy="388748"/>
            <a:chOff x="3273000" y="1343215"/>
            <a:chExt cx="1930321" cy="388748"/>
          </a:xfrm>
        </p:grpSpPr>
        <p:pic>
          <p:nvPicPr>
            <p:cNvPr id="7" name="Imagen 6" descr="61-shut-down.png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 descr="14-tools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8710" y="137431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 descr="16-print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 descr="32-check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 descr="83-global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Imagen 11" descr="01-new-document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7540" y="138208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Agrupar 2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4" name="Imagen 13" descr="/Users/Beni/Dropbox/1_CURSO 2016_2017/2_CEIP_Mestre Vide/Programas de altas capacidades/BLOG/imaxes/recursos aacc.pn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Rectángulo 1"/>
          <p:cNvSpPr/>
          <p:nvPr/>
        </p:nvSpPr>
        <p:spPr>
          <a:xfrm>
            <a:off x="751649" y="1772494"/>
            <a:ext cx="38342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b="1" dirty="0" err="1">
                <a:solidFill>
                  <a:srgbClr val="275791"/>
                </a:solidFill>
              </a:rPr>
              <a:t>Orde</a:t>
            </a:r>
            <a:r>
              <a:rPr lang="es-ES_tradnl" b="1" dirty="0">
                <a:solidFill>
                  <a:srgbClr val="275791"/>
                </a:solidFill>
              </a:rPr>
              <a:t> 28 de </a:t>
            </a:r>
            <a:r>
              <a:rPr lang="es-ES_tradnl" b="1" dirty="0" err="1">
                <a:solidFill>
                  <a:srgbClr val="275791"/>
                </a:solidFill>
              </a:rPr>
              <a:t>outubro</a:t>
            </a:r>
            <a:r>
              <a:rPr lang="es-ES_tradnl" b="1" dirty="0">
                <a:solidFill>
                  <a:srgbClr val="275791"/>
                </a:solidFill>
              </a:rPr>
              <a:t> de 1996 </a:t>
            </a:r>
            <a:r>
              <a:rPr lang="es-ES_tradnl" dirty="0" err="1">
                <a:solidFill>
                  <a:srgbClr val="275791"/>
                </a:solidFill>
              </a:rPr>
              <a:t>pola</a:t>
            </a:r>
            <a:r>
              <a:rPr lang="es-ES_tradnl" dirty="0">
                <a:solidFill>
                  <a:srgbClr val="275791"/>
                </a:solidFill>
              </a:rPr>
              <a:t> que se regulan as </a:t>
            </a:r>
            <a:r>
              <a:rPr lang="es-ES_tradnl" dirty="0" err="1">
                <a:solidFill>
                  <a:srgbClr val="275791"/>
                </a:solidFill>
              </a:rPr>
              <a:t>condicións</a:t>
            </a:r>
            <a:r>
              <a:rPr lang="es-ES_tradnl" dirty="0">
                <a:solidFill>
                  <a:srgbClr val="275791"/>
                </a:solidFill>
              </a:rPr>
              <a:t> e o </a:t>
            </a:r>
            <a:r>
              <a:rPr lang="es-ES_tradnl" dirty="0" err="1">
                <a:solidFill>
                  <a:srgbClr val="275791"/>
                </a:solidFill>
              </a:rPr>
              <a:t>procedemento</a:t>
            </a:r>
            <a:r>
              <a:rPr lang="es-ES_tradnl" dirty="0">
                <a:solidFill>
                  <a:srgbClr val="275791"/>
                </a:solidFill>
              </a:rPr>
              <a:t> para flexibilizar a </a:t>
            </a:r>
            <a:r>
              <a:rPr lang="es-ES_tradnl" dirty="0" err="1">
                <a:solidFill>
                  <a:srgbClr val="275791"/>
                </a:solidFill>
              </a:rPr>
              <a:t>duración</a:t>
            </a:r>
            <a:r>
              <a:rPr lang="es-ES_tradnl" dirty="0">
                <a:solidFill>
                  <a:srgbClr val="275791"/>
                </a:solidFill>
              </a:rPr>
              <a:t> do </a:t>
            </a:r>
            <a:r>
              <a:rPr lang="es-ES_tradnl" dirty="0" err="1">
                <a:solidFill>
                  <a:srgbClr val="275791"/>
                </a:solidFill>
              </a:rPr>
              <a:t>período</a:t>
            </a:r>
            <a:r>
              <a:rPr lang="es-ES_tradnl" dirty="0">
                <a:solidFill>
                  <a:srgbClr val="275791"/>
                </a:solidFill>
              </a:rPr>
              <a:t> de </a:t>
            </a:r>
            <a:r>
              <a:rPr lang="es-ES_tradnl" dirty="0" err="1">
                <a:solidFill>
                  <a:srgbClr val="275791"/>
                </a:solidFill>
              </a:rPr>
              <a:t>escolarización</a:t>
            </a:r>
            <a:r>
              <a:rPr lang="es-ES_tradnl" dirty="0">
                <a:solidFill>
                  <a:srgbClr val="275791"/>
                </a:solidFill>
              </a:rPr>
              <a:t> </a:t>
            </a:r>
            <a:r>
              <a:rPr lang="es-ES_tradnl" dirty="0" err="1">
                <a:solidFill>
                  <a:srgbClr val="275791"/>
                </a:solidFill>
              </a:rPr>
              <a:t>obrigatoria</a:t>
            </a:r>
            <a:r>
              <a:rPr lang="es-ES_tradnl" dirty="0">
                <a:solidFill>
                  <a:srgbClr val="275791"/>
                </a:solidFill>
              </a:rPr>
              <a:t> do alumnado con </a:t>
            </a:r>
            <a:r>
              <a:rPr lang="es-ES_tradnl" dirty="0" err="1">
                <a:solidFill>
                  <a:srgbClr val="275791"/>
                </a:solidFill>
              </a:rPr>
              <a:t>nee</a:t>
            </a:r>
            <a:r>
              <a:rPr lang="es-ES_tradnl" dirty="0">
                <a:solidFill>
                  <a:srgbClr val="275791"/>
                </a:solidFill>
              </a:rPr>
              <a:t> asociadas a </a:t>
            </a:r>
            <a:r>
              <a:rPr lang="es-ES_tradnl" dirty="0" err="1">
                <a:solidFill>
                  <a:srgbClr val="275791"/>
                </a:solidFill>
              </a:rPr>
              <a:t>condicións</a:t>
            </a:r>
            <a:r>
              <a:rPr lang="es-ES_tradnl" dirty="0">
                <a:solidFill>
                  <a:srgbClr val="275791"/>
                </a:solidFill>
              </a:rPr>
              <a:t> </a:t>
            </a:r>
            <a:r>
              <a:rPr lang="es-ES_tradnl" dirty="0" err="1">
                <a:solidFill>
                  <a:srgbClr val="275791"/>
                </a:solidFill>
              </a:rPr>
              <a:t>persoais</a:t>
            </a:r>
            <a:r>
              <a:rPr lang="es-ES_tradnl" dirty="0">
                <a:solidFill>
                  <a:srgbClr val="275791"/>
                </a:solidFill>
              </a:rPr>
              <a:t> de </a:t>
            </a:r>
            <a:r>
              <a:rPr lang="es-ES_tradnl" dirty="0" err="1">
                <a:solidFill>
                  <a:srgbClr val="275791"/>
                </a:solidFill>
              </a:rPr>
              <a:t>sobredotación</a:t>
            </a:r>
            <a:r>
              <a:rPr lang="es-ES_tradnl" dirty="0">
                <a:solidFill>
                  <a:srgbClr val="275791"/>
                </a:solidFill>
              </a:rPr>
              <a:t> intelectual</a:t>
            </a:r>
            <a:r>
              <a:rPr lang="es-ES_tradnl" dirty="0" smtClean="0">
                <a:solidFill>
                  <a:srgbClr val="275791"/>
                </a:solidFill>
              </a:rPr>
              <a:t>.</a:t>
            </a:r>
          </a:p>
          <a:p>
            <a:pPr algn="just"/>
            <a:endParaRPr lang="es-ES_tradnl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_tradnl" b="1" dirty="0">
                <a:solidFill>
                  <a:srgbClr val="275791"/>
                </a:solidFill>
              </a:rPr>
              <a:t>Real Decreto 943/ 2003, </a:t>
            </a:r>
            <a:r>
              <a:rPr lang="es-ES_tradnl" dirty="0">
                <a:solidFill>
                  <a:srgbClr val="275791"/>
                </a:solidFill>
              </a:rPr>
              <a:t>regula as </a:t>
            </a:r>
            <a:r>
              <a:rPr lang="es-ES_tradnl" dirty="0" err="1">
                <a:solidFill>
                  <a:srgbClr val="275791"/>
                </a:solidFill>
              </a:rPr>
              <a:t>condicións</a:t>
            </a:r>
            <a:r>
              <a:rPr lang="es-ES_tradnl" dirty="0">
                <a:solidFill>
                  <a:srgbClr val="275791"/>
                </a:solidFill>
              </a:rPr>
              <a:t> para flexibilizar a </a:t>
            </a:r>
            <a:r>
              <a:rPr lang="es-ES_tradnl" dirty="0" err="1">
                <a:solidFill>
                  <a:srgbClr val="275791"/>
                </a:solidFill>
              </a:rPr>
              <a:t>duración</a:t>
            </a:r>
            <a:r>
              <a:rPr lang="es-ES_tradnl" dirty="0">
                <a:solidFill>
                  <a:srgbClr val="275791"/>
                </a:solidFill>
              </a:rPr>
              <a:t> dos diversos </a:t>
            </a:r>
            <a:r>
              <a:rPr lang="es-ES_tradnl" dirty="0" err="1">
                <a:solidFill>
                  <a:srgbClr val="275791"/>
                </a:solidFill>
              </a:rPr>
              <a:t>niveis</a:t>
            </a:r>
            <a:r>
              <a:rPr lang="es-ES_tradnl" dirty="0">
                <a:solidFill>
                  <a:srgbClr val="275791"/>
                </a:solidFill>
              </a:rPr>
              <a:t> e etapas do sistema educativo para o alumnado superdotado.</a:t>
            </a:r>
          </a:p>
        </p:txBody>
      </p:sp>
    </p:spTree>
    <p:extLst>
      <p:ext uri="{BB962C8B-B14F-4D97-AF65-F5344CB8AC3E}">
        <p14:creationId xmlns:p14="http://schemas.microsoft.com/office/powerpoint/2010/main" xmlns="" val="8332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667" b="100000" l="0" r="100000">
                        <a14:foregroundMark x1="72656" y1="71282" x2="72656" y2="71282"/>
                        <a14:foregroundMark x1="52500" y1="75385" x2="52500" y2="75385"/>
                        <a14:foregroundMark x1="53125" y1="66923" x2="53125" y2="66923"/>
                        <a14:foregroundMark x1="53750" y1="70769" x2="53750" y2="70769"/>
                        <a14:foregroundMark x1="71563" y1="75128" x2="71563" y2="75128"/>
                        <a14:foregroundMark x1="72344" y1="66410" x2="72344" y2="66410"/>
                        <a14:foregroundMark x1="61094" y1="81795" x2="61094" y2="81795"/>
                        <a14:foregroundMark x1="64375" y1="82564" x2="64375" y2="82564"/>
                        <a14:foregroundMark x1="67500" y1="82308" x2="67500" y2="82308"/>
                        <a14:foregroundMark x1="9219" y1="31026" x2="9219" y2="31026"/>
                        <a14:foregroundMark x1="19063" y1="31795" x2="19063" y2="31795"/>
                        <a14:foregroundMark x1="9375" y1="35385" x2="9375" y2="35385"/>
                        <a14:foregroundMark x1="34063" y1="35128" x2="34063" y2="35128"/>
                        <a14:foregroundMark x1="42813" y1="35385" x2="42813" y2="35385"/>
                        <a14:foregroundMark x1="36875" y1="31795" x2="36875" y2="31795"/>
                        <a14:foregroundMark x1="58906" y1="32821" x2="58906" y2="32821"/>
                        <a14:foregroundMark x1="68594" y1="34615" x2="68594" y2="34615"/>
                        <a14:foregroundMark x1="82344" y1="39487" x2="82344" y2="39487"/>
                        <a14:foregroundMark x1="90781" y1="38462" x2="90781" y2="38462"/>
                        <a14:foregroundMark x1="57344" y1="82564" x2="57344" y2="82564"/>
                        <a14:foregroundMark x1="75938" y1="48462" x2="75938" y2="48462"/>
                        <a14:foregroundMark x1="51875" y1="71282" x2="51875" y2="71282"/>
                        <a14:foregroundMark x1="70625" y1="70769" x2="70625" y2="70769"/>
                        <a14:foregroundMark x1="47188" y1="24872" x2="47188" y2="24872"/>
                        <a14:foregroundMark x1="24375" y1="33077" x2="24375" y2="33077"/>
                        <a14:foregroundMark x1="24531" y1="31282" x2="24531" y2="31282"/>
                        <a14:foregroundMark x1="4063" y1="35385" x2="4063" y2="35385"/>
                        <a14:foregroundMark x1="4844" y1="37179" x2="4844" y2="37179"/>
                        <a14:foregroundMark x1="5625" y1="37692" x2="5625" y2="37692"/>
                        <a14:foregroundMark x1="5156" y1="40256" x2="5156" y2="40256"/>
                        <a14:foregroundMark x1="3281" y1="40769" x2="3281" y2="40769"/>
                        <a14:foregroundMark x1="2969" y1="37692" x2="2969" y2="37692"/>
                        <a14:foregroundMark x1="2500" y1="35897" x2="2500" y2="35897"/>
                        <a14:foregroundMark x1="26250" y1="36154" x2="26250" y2="36154"/>
                        <a14:foregroundMark x1="25938" y1="30513" x2="25938" y2="30513"/>
                        <a14:foregroundMark x1="25469" y1="33333" x2="25469" y2="33333"/>
                        <a14:foregroundMark x1="26563" y1="34872" x2="26563" y2="34872"/>
                        <a14:foregroundMark x1="52344" y1="78974" x2="52344" y2="78974"/>
                      </a14:backgroundRemoval>
                    </a14:imgEffect>
                  </a14:imgLayer>
                </a14:imgProps>
              </a:ext>
            </a:extLst>
          </a:blip>
          <a:srcRect t="17096" b="13822"/>
          <a:stretch/>
        </p:blipFill>
        <p:spPr>
          <a:xfrm>
            <a:off x="5345415" y="5274633"/>
            <a:ext cx="3936077" cy="165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Agrupar 12"/>
          <p:cNvGrpSpPr/>
          <p:nvPr/>
        </p:nvGrpSpPr>
        <p:grpSpPr>
          <a:xfrm>
            <a:off x="6647744" y="387915"/>
            <a:ext cx="1930321" cy="388748"/>
            <a:chOff x="3273000" y="1343215"/>
            <a:chExt cx="1930321" cy="388748"/>
          </a:xfrm>
        </p:grpSpPr>
        <p:pic>
          <p:nvPicPr>
            <p:cNvPr id="7" name="Imagen 6" descr="61-shut-down.png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 descr="14-tools.png"/>
            <p:cNvPicPr>
              <a:picLocks noChangeAspect="1"/>
            </p:cNvPicPr>
            <p:nvPr/>
          </p:nvPicPr>
          <p:blipFill>
            <a:blip r:embed="rId6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8710" y="137431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 descr="16-print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 descr="32-check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 descr="83-global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Imagen 11" descr="01-new-document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7540" y="138208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Agrupar 2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4" name="Imagen 13" descr="/Users/Beni/Dropbox/1_CURSO 2016_2017/2_CEIP_Mestre Vide/Programas de altas capacidades/BLOG/imaxes/recursos aacc.pn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Rectángulo 1"/>
          <p:cNvSpPr/>
          <p:nvPr/>
        </p:nvSpPr>
        <p:spPr>
          <a:xfrm>
            <a:off x="619433" y="2158831"/>
            <a:ext cx="8246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sz="2400" b="1" dirty="0" smtClean="0">
                <a:solidFill>
                  <a:srgbClr val="275791"/>
                </a:solidFill>
              </a:rPr>
              <a:t>LOMCE Capítulo I, artigo 71 Principios, punto 2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sz="2400" b="1" dirty="0">
                <a:solidFill>
                  <a:srgbClr val="275791"/>
                </a:solidFill>
              </a:rPr>
              <a:t>A</a:t>
            </a:r>
            <a:r>
              <a:rPr lang="es-ES_tradnl" sz="2400" b="1" dirty="0" smtClean="0">
                <a:solidFill>
                  <a:srgbClr val="275791"/>
                </a:solidFill>
              </a:rPr>
              <a:t>lumnos </a:t>
            </a:r>
            <a:r>
              <a:rPr lang="es-ES_tradnl" sz="2400" b="1" dirty="0">
                <a:solidFill>
                  <a:srgbClr val="275791"/>
                </a:solidFill>
              </a:rPr>
              <a:t>e</a:t>
            </a:r>
            <a:r>
              <a:rPr lang="es-ES_tradnl" sz="2400" b="1" dirty="0" smtClean="0">
                <a:solidFill>
                  <a:srgbClr val="275791"/>
                </a:solidFill>
              </a:rPr>
              <a:t> </a:t>
            </a:r>
            <a:r>
              <a:rPr lang="es-ES_tradnl" sz="2400" b="1" dirty="0">
                <a:solidFill>
                  <a:srgbClr val="275791"/>
                </a:solidFill>
              </a:rPr>
              <a:t>alumnas que </a:t>
            </a:r>
            <a:r>
              <a:rPr lang="es-ES_tradnl" sz="2400" b="1" dirty="0" err="1" smtClean="0">
                <a:solidFill>
                  <a:srgbClr val="275791"/>
                </a:solidFill>
              </a:rPr>
              <a:t>requiran</a:t>
            </a:r>
            <a:r>
              <a:rPr lang="es-ES_tradnl" sz="2400" b="1" dirty="0" smtClean="0">
                <a:solidFill>
                  <a:srgbClr val="275791"/>
                </a:solidFill>
              </a:rPr>
              <a:t> </a:t>
            </a:r>
            <a:r>
              <a:rPr lang="es-ES_tradnl" sz="2400" b="1" dirty="0" err="1" smtClean="0">
                <a:solidFill>
                  <a:srgbClr val="275791"/>
                </a:solidFill>
              </a:rPr>
              <a:t>unha</a:t>
            </a:r>
            <a:r>
              <a:rPr lang="es-ES_tradnl" sz="2400" b="1" dirty="0" smtClean="0">
                <a:solidFill>
                  <a:srgbClr val="275791"/>
                </a:solidFill>
              </a:rPr>
              <a:t> </a:t>
            </a:r>
            <a:r>
              <a:rPr lang="es-ES_tradnl" sz="2400" b="1" dirty="0">
                <a:solidFill>
                  <a:srgbClr val="275791"/>
                </a:solidFill>
              </a:rPr>
              <a:t>atención educativa diferente </a:t>
            </a:r>
            <a:r>
              <a:rPr lang="es-ES_tradnl" sz="2400" b="1" dirty="0" smtClean="0">
                <a:solidFill>
                  <a:srgbClr val="275791"/>
                </a:solidFill>
              </a:rPr>
              <a:t>á</a:t>
            </a:r>
            <a:r>
              <a:rPr lang="es-ES_tradnl" sz="2400" dirty="0" smtClean="0">
                <a:solidFill>
                  <a:srgbClr val="275791"/>
                </a:solidFill>
              </a:rPr>
              <a:t> </a:t>
            </a:r>
            <a:r>
              <a:rPr lang="es-ES_tradnl" sz="2400" dirty="0">
                <a:solidFill>
                  <a:srgbClr val="275791"/>
                </a:solidFill>
              </a:rPr>
              <a:t>ordinaria, </a:t>
            </a:r>
            <a:r>
              <a:rPr lang="es-ES_tradnl" sz="2400" dirty="0" smtClean="0">
                <a:solidFill>
                  <a:srgbClr val="275791"/>
                </a:solidFill>
              </a:rPr>
              <a:t>por:</a:t>
            </a:r>
          </a:p>
          <a:p>
            <a:pPr marL="1200150" lvl="2" indent="-285750" algn="just">
              <a:buFont typeface="Arial" charset="0"/>
              <a:buChar char="•"/>
            </a:pPr>
            <a:r>
              <a:rPr lang="es-ES_tradnl" sz="2400" dirty="0">
                <a:solidFill>
                  <a:srgbClr val="275791"/>
                </a:solidFill>
              </a:rPr>
              <a:t>N</a:t>
            </a:r>
            <a:r>
              <a:rPr lang="es-ES_tradnl" sz="2400" dirty="0" smtClean="0">
                <a:solidFill>
                  <a:srgbClr val="275791"/>
                </a:solidFill>
              </a:rPr>
              <a:t>ecesidades </a:t>
            </a:r>
            <a:r>
              <a:rPr lang="es-ES_tradnl" sz="2400" dirty="0">
                <a:solidFill>
                  <a:srgbClr val="275791"/>
                </a:solidFill>
              </a:rPr>
              <a:t>educativas </a:t>
            </a:r>
            <a:r>
              <a:rPr lang="es-ES_tradnl" sz="2400" dirty="0" smtClean="0">
                <a:solidFill>
                  <a:srgbClr val="275791"/>
                </a:solidFill>
              </a:rPr>
              <a:t>especiales (NEE)</a:t>
            </a:r>
            <a:r>
              <a:rPr lang="es-ES_tradnl" sz="2400" dirty="0">
                <a:solidFill>
                  <a:srgbClr val="275791"/>
                </a:solidFill>
              </a:rPr>
              <a:t>.</a:t>
            </a:r>
            <a:endParaRPr lang="es-ES_tradnl" sz="2400" dirty="0" smtClean="0">
              <a:solidFill>
                <a:srgbClr val="275791"/>
              </a:solidFill>
            </a:endParaRPr>
          </a:p>
          <a:p>
            <a:pPr marL="1200150" lvl="2" indent="-285750" algn="just">
              <a:buFont typeface="Arial" charset="0"/>
              <a:buChar char="•"/>
            </a:pPr>
            <a:r>
              <a:rPr lang="es-ES_tradnl" sz="2400" dirty="0">
                <a:solidFill>
                  <a:srgbClr val="275791"/>
                </a:solidFill>
              </a:rPr>
              <a:t>D</a:t>
            </a:r>
            <a:r>
              <a:rPr lang="es-ES_tradnl" sz="2400" dirty="0" smtClean="0">
                <a:solidFill>
                  <a:srgbClr val="275791"/>
                </a:solidFill>
              </a:rPr>
              <a:t>ificultades </a:t>
            </a:r>
            <a:r>
              <a:rPr lang="es-ES_tradnl" sz="2400" dirty="0">
                <a:solidFill>
                  <a:srgbClr val="275791"/>
                </a:solidFill>
              </a:rPr>
              <a:t>específicas de </a:t>
            </a:r>
            <a:r>
              <a:rPr lang="es-ES_tradnl" sz="2400" dirty="0" smtClean="0">
                <a:solidFill>
                  <a:srgbClr val="275791"/>
                </a:solidFill>
              </a:rPr>
              <a:t>aprendizaje (DEA).</a:t>
            </a:r>
            <a:endParaRPr lang="es-ES_tradnl" sz="2400" dirty="0">
              <a:solidFill>
                <a:srgbClr val="275791"/>
              </a:solidFill>
            </a:endParaRPr>
          </a:p>
          <a:p>
            <a:pPr marL="1200150" lvl="2" indent="-285750" algn="just">
              <a:buFont typeface="Arial" charset="0"/>
              <a:buChar char="•"/>
            </a:pPr>
            <a:r>
              <a:rPr lang="es-ES_tradnl" sz="2400" dirty="0" smtClean="0">
                <a:solidFill>
                  <a:srgbClr val="275791"/>
                </a:solidFill>
              </a:rPr>
              <a:t>TDAH.</a:t>
            </a:r>
          </a:p>
          <a:p>
            <a:pPr marL="1200150" lvl="2" indent="-285750" algn="just">
              <a:buFont typeface="Arial" charset="0"/>
              <a:buChar char="•"/>
            </a:pPr>
            <a:r>
              <a:rPr lang="es-ES_tradnl" sz="2400" b="1" dirty="0">
                <a:solidFill>
                  <a:srgbClr val="275791"/>
                </a:solidFill>
              </a:rPr>
              <a:t>A</a:t>
            </a:r>
            <a:r>
              <a:rPr lang="es-ES_tradnl" sz="2400" b="1" dirty="0" smtClean="0">
                <a:solidFill>
                  <a:srgbClr val="275791"/>
                </a:solidFill>
              </a:rPr>
              <a:t>ltas </a:t>
            </a:r>
            <a:r>
              <a:rPr lang="es-ES_tradnl" sz="2400" b="1" dirty="0">
                <a:solidFill>
                  <a:srgbClr val="275791"/>
                </a:solidFill>
              </a:rPr>
              <a:t>capacidades </a:t>
            </a:r>
            <a:r>
              <a:rPr lang="es-ES_tradnl" sz="2400" b="1" dirty="0" smtClean="0">
                <a:solidFill>
                  <a:srgbClr val="275791"/>
                </a:solidFill>
              </a:rPr>
              <a:t>intelectuales.</a:t>
            </a:r>
            <a:endParaRPr lang="es-ES_tradnl" sz="2400" b="1" dirty="0">
              <a:solidFill>
                <a:srgbClr val="275791"/>
              </a:solidFill>
            </a:endParaRPr>
          </a:p>
          <a:p>
            <a:pPr marL="1200150" lvl="2" indent="-285750" algn="just">
              <a:buFont typeface="Arial" charset="0"/>
              <a:buChar char="•"/>
            </a:pPr>
            <a:r>
              <a:rPr lang="es-ES_tradnl" sz="2400" dirty="0" smtClean="0">
                <a:solidFill>
                  <a:srgbClr val="275791"/>
                </a:solidFill>
              </a:rPr>
              <a:t>Terse incorporado </a:t>
            </a:r>
            <a:r>
              <a:rPr lang="es-ES_tradnl" sz="2400" dirty="0">
                <a:solidFill>
                  <a:srgbClr val="275791"/>
                </a:solidFill>
              </a:rPr>
              <a:t>tarde </a:t>
            </a:r>
            <a:r>
              <a:rPr lang="es-ES_tradnl" sz="2400" dirty="0" err="1" smtClean="0">
                <a:solidFill>
                  <a:srgbClr val="275791"/>
                </a:solidFill>
              </a:rPr>
              <a:t>ao</a:t>
            </a:r>
            <a:r>
              <a:rPr lang="es-ES_tradnl" sz="2400" dirty="0" smtClean="0">
                <a:solidFill>
                  <a:srgbClr val="275791"/>
                </a:solidFill>
              </a:rPr>
              <a:t> </a:t>
            </a:r>
            <a:r>
              <a:rPr lang="es-ES_tradnl" sz="2400" dirty="0">
                <a:solidFill>
                  <a:srgbClr val="275791"/>
                </a:solidFill>
              </a:rPr>
              <a:t>sistema </a:t>
            </a:r>
            <a:r>
              <a:rPr lang="es-ES_tradnl" sz="2400" dirty="0" smtClean="0">
                <a:solidFill>
                  <a:srgbClr val="275791"/>
                </a:solidFill>
              </a:rPr>
              <a:t>educativo</a:t>
            </a:r>
            <a:r>
              <a:rPr lang="es-ES_tradnl" sz="2400" dirty="0">
                <a:solidFill>
                  <a:srgbClr val="275791"/>
                </a:solidFill>
              </a:rPr>
              <a:t>.</a:t>
            </a:r>
            <a:endParaRPr lang="es-ES_tradnl" sz="2400" dirty="0" smtClean="0">
              <a:solidFill>
                <a:srgbClr val="275791"/>
              </a:solidFill>
            </a:endParaRPr>
          </a:p>
          <a:p>
            <a:pPr marL="1200150" lvl="2" indent="-285750" algn="just">
              <a:buFont typeface="Arial" charset="0"/>
              <a:buChar char="•"/>
            </a:pPr>
            <a:r>
              <a:rPr lang="es-ES_tradnl" sz="2400" dirty="0" err="1" smtClean="0">
                <a:solidFill>
                  <a:srgbClr val="275791"/>
                </a:solidFill>
              </a:rPr>
              <a:t>Condicións</a:t>
            </a:r>
            <a:r>
              <a:rPr lang="es-ES_tradnl" sz="2400" dirty="0" smtClean="0">
                <a:solidFill>
                  <a:srgbClr val="275791"/>
                </a:solidFill>
              </a:rPr>
              <a:t> </a:t>
            </a:r>
            <a:r>
              <a:rPr lang="es-ES_tradnl" sz="2400" dirty="0" err="1" smtClean="0">
                <a:solidFill>
                  <a:srgbClr val="275791"/>
                </a:solidFill>
              </a:rPr>
              <a:t>persoais</a:t>
            </a:r>
            <a:r>
              <a:rPr lang="es-ES_tradnl" sz="2400" dirty="0" smtClean="0">
                <a:solidFill>
                  <a:srgbClr val="275791"/>
                </a:solidFill>
              </a:rPr>
              <a:t> </a:t>
            </a:r>
            <a:r>
              <a:rPr lang="es-ES_tradnl" sz="2400" dirty="0" err="1" smtClean="0">
                <a:solidFill>
                  <a:srgbClr val="275791"/>
                </a:solidFill>
              </a:rPr>
              <a:t>ou</a:t>
            </a:r>
            <a:r>
              <a:rPr lang="es-ES_tradnl" sz="2400" dirty="0" smtClean="0">
                <a:solidFill>
                  <a:srgbClr val="275791"/>
                </a:solidFill>
              </a:rPr>
              <a:t> </a:t>
            </a:r>
            <a:r>
              <a:rPr lang="es-ES_tradnl" sz="2400" dirty="0">
                <a:solidFill>
                  <a:srgbClr val="275791"/>
                </a:solidFill>
              </a:rPr>
              <a:t>de historia </a:t>
            </a:r>
            <a:r>
              <a:rPr lang="es-ES_tradnl" sz="2400" dirty="0" smtClean="0">
                <a:solidFill>
                  <a:srgbClr val="275791"/>
                </a:solidFill>
              </a:rPr>
              <a:t>escolar.</a:t>
            </a:r>
            <a:endParaRPr lang="es-ES_tradnl" sz="2400" dirty="0">
              <a:solidFill>
                <a:srgbClr val="275791"/>
              </a:solidFill>
            </a:endParaRPr>
          </a:p>
        </p:txBody>
      </p:sp>
      <p:sp>
        <p:nvSpPr>
          <p:cNvPr id="16" name="Título 3"/>
          <p:cNvSpPr>
            <a:spLocks noGrp="1"/>
          </p:cNvSpPr>
          <p:nvPr>
            <p:ph type="ctrTitle"/>
          </p:nvPr>
        </p:nvSpPr>
        <p:spPr>
          <a:xfrm>
            <a:off x="362342" y="802387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" u="sng" dirty="0" smtClean="0">
                <a:solidFill>
                  <a:srgbClr val="275791"/>
                </a:solidFill>
                <a:latin typeface="Arial"/>
                <a:cs typeface="Arial"/>
              </a:rPr>
              <a:t>NEAE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2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5949" y="4389015"/>
            <a:ext cx="4235756" cy="423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Agrupar 2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4" name="Imagen 13" descr="/Users/Beni/Dropbox/1_CURSO 2016_2017/2_CEIP_Mestre Vide/Programas de altas capacidades/BLOG/imaxes/recursos aacc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Agrupar 14"/>
          <p:cNvGrpSpPr/>
          <p:nvPr/>
        </p:nvGrpSpPr>
        <p:grpSpPr>
          <a:xfrm>
            <a:off x="6647744" y="387915"/>
            <a:ext cx="1930321" cy="388748"/>
            <a:chOff x="3273000" y="1343215"/>
            <a:chExt cx="1930321" cy="388748"/>
          </a:xfrm>
        </p:grpSpPr>
        <p:pic>
          <p:nvPicPr>
            <p:cNvPr id="16" name="Imagen 15" descr="61-shut-down.png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n 16" descr="14-tools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8710" y="137431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n 17" descr="16-pri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32-check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83-global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 descr="01-new-document.png"/>
            <p:cNvPicPr>
              <a:picLocks noChangeAspect="1"/>
            </p:cNvPicPr>
            <p:nvPr/>
          </p:nvPicPr>
          <p:blipFill>
            <a:blip r:embed="rId11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7540" y="138208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xmlns="" val="610515434"/>
              </p:ext>
            </p:extLst>
          </p:nvPr>
        </p:nvGraphicFramePr>
        <p:xfrm>
          <a:off x="456623" y="1544427"/>
          <a:ext cx="8316809" cy="4611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Título 3"/>
          <p:cNvSpPr>
            <a:spLocks noGrp="1"/>
          </p:cNvSpPr>
          <p:nvPr>
            <p:ph type="ctrTitle"/>
          </p:nvPr>
        </p:nvSpPr>
        <p:spPr>
          <a:xfrm>
            <a:off x="362342" y="947861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" u="sng" smtClean="0">
                <a:solidFill>
                  <a:srgbClr val="275791"/>
                </a:solidFill>
                <a:latin typeface="Arial"/>
                <a:cs typeface="Arial"/>
              </a:rPr>
              <a:t>Detectar e actuar</a:t>
            </a:r>
            <a:endParaRPr lang="es-ES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24" name="Título 3"/>
          <p:cNvSpPr txBox="1">
            <a:spLocks/>
          </p:cNvSpPr>
          <p:nvPr/>
        </p:nvSpPr>
        <p:spPr>
          <a:xfrm>
            <a:off x="637143" y="5387975"/>
            <a:ext cx="6010602" cy="1470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s-ES" sz="2800" u="sng" dirty="0" err="1" smtClean="0">
                <a:solidFill>
                  <a:srgbClr val="275791"/>
                </a:solidFill>
                <a:latin typeface="Arial"/>
                <a:cs typeface="Arial"/>
              </a:rPr>
              <a:t>Cristerio</a:t>
            </a:r>
            <a:r>
              <a:rPr lang="es-ES" sz="2800" u="sng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" sz="2800" u="sng" dirty="0" err="1" smtClean="0">
                <a:solidFill>
                  <a:srgbClr val="275791"/>
                </a:solidFill>
                <a:latin typeface="Arial"/>
                <a:cs typeface="Arial"/>
              </a:rPr>
              <a:t>psicopedag</a:t>
            </a:r>
            <a:r>
              <a:rPr lang="es-ES_tradnl" sz="2800" u="sng" dirty="0" err="1" smtClean="0">
                <a:solidFill>
                  <a:srgbClr val="275791"/>
                </a:solidFill>
                <a:latin typeface="Arial"/>
                <a:cs typeface="Arial"/>
              </a:rPr>
              <a:t>óxico</a:t>
            </a:r>
            <a:r>
              <a:rPr lang="es-ES_tradnl" sz="2800" u="sng" dirty="0" smtClean="0">
                <a:solidFill>
                  <a:srgbClr val="275791"/>
                </a:solidFill>
                <a:latin typeface="Arial"/>
                <a:cs typeface="Arial"/>
              </a:rPr>
              <a:t> </a:t>
            </a:r>
            <a:r>
              <a:rPr lang="es-ES_tradnl" sz="2800" u="sng" dirty="0" err="1" smtClean="0">
                <a:solidFill>
                  <a:srgbClr val="275791"/>
                </a:solidFill>
                <a:latin typeface="Arial"/>
                <a:cs typeface="Arial"/>
              </a:rPr>
              <a:t>ou</a:t>
            </a:r>
            <a:endParaRPr lang="es-ES_tradnl" sz="2800" u="sng" dirty="0" smtClean="0">
              <a:solidFill>
                <a:srgbClr val="275791"/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</a:pPr>
            <a:r>
              <a:rPr lang="es-ES_tradnl" sz="2800" u="sng" dirty="0" smtClean="0">
                <a:solidFill>
                  <a:srgbClr val="275791"/>
                </a:solidFill>
                <a:latin typeface="Arial"/>
                <a:cs typeface="Arial"/>
              </a:rPr>
              <a:t> criterio académico?</a:t>
            </a:r>
            <a:endParaRPr lang="es-ES" sz="2800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3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5088" y="4015212"/>
            <a:ext cx="4548461" cy="2842788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-276858" y="-77965"/>
            <a:ext cx="3422823" cy="1543480"/>
            <a:chOff x="-276858" y="-77965"/>
            <a:chExt cx="3422823" cy="1543480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84649" y="257167"/>
              <a:ext cx="2161316" cy="9726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Cultura con </a:t>
              </a:r>
              <a:r>
                <a:rPr lang="es-ES" sz="1400" b="1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Vide</a:t>
              </a:r>
              <a:r>
                <a:rPr lang="es-ES" sz="1400" b="1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es-ES" sz="1400" dirty="0" err="1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unha</a:t>
              </a: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experiencia</a:t>
              </a:r>
              <a:r>
                <a:rPr lang="es-ES" sz="1400" dirty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endParaRPr lang="es-ES" sz="1400" dirty="0" smtClean="0">
                <a:solidFill>
                  <a:srgbClr val="27579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pPr>
                <a:lnSpc>
                  <a:spcPct val="110000"/>
                </a:lnSpc>
              </a:pPr>
              <a:r>
                <a:rPr lang="es-ES" sz="1400" dirty="0" smtClean="0">
                  <a:solidFill>
                    <a:srgbClr val="27579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en AACC</a:t>
              </a:r>
            </a:p>
          </p:txBody>
        </p:sp>
        <p:pic>
          <p:nvPicPr>
            <p:cNvPr id="14" name="Imagen 13" descr="/Users/Beni/Dropbox/1_CURSO 2016_2017/2_CEIP_Mestre Vide/Programas de altas capacidades/BLOG/imaxes/recursos aacc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76858" y="-77965"/>
              <a:ext cx="2497705" cy="154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Agrupar 14"/>
          <p:cNvGrpSpPr/>
          <p:nvPr/>
        </p:nvGrpSpPr>
        <p:grpSpPr>
          <a:xfrm>
            <a:off x="6647744" y="387915"/>
            <a:ext cx="1930321" cy="388748"/>
            <a:chOff x="3273000" y="1343215"/>
            <a:chExt cx="1930321" cy="388748"/>
          </a:xfrm>
        </p:grpSpPr>
        <p:pic>
          <p:nvPicPr>
            <p:cNvPr id="16" name="Imagen 15" descr="61-shut-down.png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3000" y="1343215"/>
              <a:ext cx="341575" cy="355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n 16" descr="14-tools.png"/>
            <p:cNvPicPr>
              <a:picLocks noChangeAspect="1"/>
            </p:cNvPicPr>
            <p:nvPr/>
          </p:nvPicPr>
          <p:blipFill>
            <a:blip r:embed="rId7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8710" y="1374318"/>
              <a:ext cx="353800" cy="353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n 17" descr="16-print.png"/>
            <p:cNvPicPr>
              <a:picLocks noChangeAspect="1"/>
            </p:cNvPicPr>
            <p:nvPr/>
          </p:nvPicPr>
          <p:blipFill>
            <a:blip r:embed="rId8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7602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n 18" descr="32-check.png"/>
            <p:cNvPicPr>
              <a:picLocks noChangeAspect="1"/>
            </p:cNvPicPr>
            <p:nvPr/>
          </p:nvPicPr>
          <p:blipFill>
            <a:blip r:embed="rId9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9083" y="1369456"/>
              <a:ext cx="344238" cy="344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 descr="83-global.png"/>
            <p:cNvPicPr>
              <a:picLocks noChangeAspect="1"/>
            </p:cNvPicPr>
            <p:nvPr/>
          </p:nvPicPr>
          <p:blipFill>
            <a:blip r:embed="rId10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770" y="1368775"/>
              <a:ext cx="341951" cy="34195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 descr="01-new-document.png"/>
            <p:cNvPicPr>
              <a:picLocks noChangeAspect="1"/>
            </p:cNvPicPr>
            <p:nvPr/>
          </p:nvPicPr>
          <p:blipFill>
            <a:blip r:embed="rId11">
              <a:alphaModFix amt="3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7540" y="1382088"/>
              <a:ext cx="349875" cy="3498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ítulo 3"/>
          <p:cNvSpPr>
            <a:spLocks noGrp="1"/>
          </p:cNvSpPr>
          <p:nvPr>
            <p:ph type="ctrTitle"/>
          </p:nvPr>
        </p:nvSpPr>
        <p:spPr>
          <a:xfrm>
            <a:off x="362342" y="947861"/>
            <a:ext cx="8215723" cy="1470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" sz="3600" u="sng" dirty="0" err="1" smtClean="0">
                <a:solidFill>
                  <a:srgbClr val="275791"/>
                </a:solidFill>
                <a:latin typeface="Arial"/>
                <a:cs typeface="Arial"/>
              </a:rPr>
              <a:t>Recoller</a:t>
            </a:r>
            <a:r>
              <a:rPr lang="es-ES" sz="3600" u="sng" dirty="0" smtClean="0">
                <a:solidFill>
                  <a:srgbClr val="275791"/>
                </a:solidFill>
                <a:latin typeface="Arial"/>
                <a:cs typeface="Arial"/>
              </a:rPr>
              <a:t> o programa nos documentos</a:t>
            </a:r>
            <a:endParaRPr lang="es-ES" sz="3600" u="sng" dirty="0">
              <a:solidFill>
                <a:srgbClr val="275791"/>
              </a:solidFill>
              <a:latin typeface="Arial"/>
              <a:cs typeface="Arial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71993" y="2881182"/>
            <a:ext cx="7606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sz="3200" b="1" dirty="0" smtClean="0">
                <a:solidFill>
                  <a:srgbClr val="275791"/>
                </a:solidFill>
              </a:rPr>
              <a:t>Plan </a:t>
            </a:r>
            <a:r>
              <a:rPr lang="es-ES_tradnl" sz="3200" b="1" dirty="0" err="1" smtClean="0">
                <a:solidFill>
                  <a:srgbClr val="275791"/>
                </a:solidFill>
              </a:rPr>
              <a:t>Xeral</a:t>
            </a:r>
            <a:r>
              <a:rPr lang="es-ES_tradnl" sz="3200" b="1" dirty="0" smtClean="0">
                <a:solidFill>
                  <a:srgbClr val="275791"/>
                </a:solidFill>
              </a:rPr>
              <a:t> de Atención á </a:t>
            </a:r>
            <a:r>
              <a:rPr lang="es-ES_tradnl" sz="3200" b="1" dirty="0" err="1" smtClean="0">
                <a:solidFill>
                  <a:srgbClr val="275791"/>
                </a:solidFill>
              </a:rPr>
              <a:t>Diversidade</a:t>
            </a:r>
            <a:endParaRPr lang="es-ES_tradnl" sz="3200" b="1" dirty="0" smtClean="0">
              <a:solidFill>
                <a:srgbClr val="275791"/>
              </a:solidFill>
            </a:endParaRPr>
          </a:p>
          <a:p>
            <a:pPr algn="just"/>
            <a:endParaRPr lang="es-ES_tradnl" sz="32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_tradnl" sz="3200" b="1" dirty="0" smtClean="0">
                <a:solidFill>
                  <a:srgbClr val="275791"/>
                </a:solidFill>
              </a:rPr>
              <a:t>Programación </a:t>
            </a:r>
            <a:r>
              <a:rPr lang="es-ES_tradnl" sz="3200" b="1" dirty="0" err="1" smtClean="0">
                <a:solidFill>
                  <a:srgbClr val="275791"/>
                </a:solidFill>
              </a:rPr>
              <a:t>Xeral</a:t>
            </a:r>
            <a:r>
              <a:rPr lang="es-ES_tradnl" sz="3200" b="1" dirty="0" smtClean="0">
                <a:solidFill>
                  <a:srgbClr val="275791"/>
                </a:solidFill>
              </a:rPr>
              <a:t> Anual</a:t>
            </a:r>
            <a:endParaRPr lang="es-ES_tradnl" sz="3200" b="1" dirty="0">
              <a:solidFill>
                <a:srgbClr val="275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2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3693</TotalTime>
  <Words>1349</Words>
  <Application>Microsoft Office PowerPoint</Application>
  <PresentationFormat>Presentación en pantalla (4:3)</PresentationFormat>
  <Paragraphs>365</Paragraphs>
  <Slides>43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Cultura con Vide  unha experiencia en AACC </vt:lpstr>
      <vt:lpstr>Diapositiva 2</vt:lpstr>
      <vt:lpstr>Introdución e marco legal</vt:lpstr>
      <vt:lpstr>O NOSO CENTRO</vt:lpstr>
      <vt:lpstr>Diapositiva 5</vt:lpstr>
      <vt:lpstr>Diapositiva 6</vt:lpstr>
      <vt:lpstr>NEAE</vt:lpstr>
      <vt:lpstr>Detectar e actuar</vt:lpstr>
      <vt:lpstr>Recoller o programa nos documentos</vt:lpstr>
      <vt:lpstr>Como se creou  o programa</vt:lpstr>
      <vt:lpstr>Todo comeza coa existencia de casos de NEAE asociadas a AACC</vt:lpstr>
      <vt:lpstr>Calendario reunións</vt:lpstr>
      <vt:lpstr>Necesidades da aula</vt:lpstr>
      <vt:lpstr>Necesidades do alumnado</vt:lpstr>
      <vt:lpstr>Organización</vt:lpstr>
      <vt:lpstr>Alumnado</vt:lpstr>
      <vt:lpstr>Profesorado</vt:lpstr>
      <vt:lpstr>Horario</vt:lpstr>
      <vt:lpstr>Primeiros pasos</vt:lpstr>
      <vt:lpstr>Intervención en tres eixos</vt:lpstr>
      <vt:lpstr>Obxectivos</vt:lpstr>
      <vt:lpstr>Diapositiva 22</vt:lpstr>
      <vt:lpstr>Diapositiva 23</vt:lpstr>
      <vt:lpstr>Resultados</vt:lpstr>
      <vt:lpstr>Resultados (Enr. Linguas)</vt:lpstr>
      <vt:lpstr>Diapositiva 26</vt:lpstr>
      <vt:lpstr>Resultados (Enr. Matemático)</vt:lpstr>
      <vt:lpstr>Diapositiva 28</vt:lpstr>
      <vt:lpstr>Resultados (proxectos)</vt:lpstr>
      <vt:lpstr>Outros proxectos</vt:lpstr>
      <vt:lpstr>Outros proxectos</vt:lpstr>
      <vt:lpstr>Visibilidade da aula</vt:lpstr>
      <vt:lpstr>Visibilidade da aula</vt:lpstr>
      <vt:lpstr>Visibilidade da aula</vt:lpstr>
      <vt:lpstr>Novidades</vt:lpstr>
      <vt:lpstr>Novidades</vt:lpstr>
      <vt:lpstr>Novidades</vt:lpstr>
      <vt:lpstr>Novidades</vt:lpstr>
      <vt:lpstr>Conclusións</vt:lpstr>
      <vt:lpstr>Conclusións</vt:lpstr>
      <vt:lpstr>Perfecto?</vt:lpstr>
      <vt:lpstr>Feedback</vt:lpstr>
      <vt:lpstr>Grazas pola vosa atención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Bienvenido Suárez Suárez</dc:creator>
  <cp:lastModifiedBy>hpprobook_6560b</cp:lastModifiedBy>
  <cp:revision>213</cp:revision>
  <cp:lastPrinted>2017-05-24T14:58:24Z</cp:lastPrinted>
  <dcterms:created xsi:type="dcterms:W3CDTF">2015-06-06T21:52:56Z</dcterms:created>
  <dcterms:modified xsi:type="dcterms:W3CDTF">2017-05-24T17:28:27Z</dcterms:modified>
</cp:coreProperties>
</file>