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8"/>
  </p:notesMasterIdLst>
  <p:handoutMasterIdLst>
    <p:handoutMasterId r:id="rId19"/>
  </p:handoutMasterIdLst>
  <p:sldIdLst>
    <p:sldId id="261" r:id="rId4"/>
    <p:sldId id="256" r:id="rId5"/>
    <p:sldId id="257" r:id="rId6"/>
    <p:sldId id="258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60" r:id="rId17"/>
  </p:sldIdLst>
  <p:sldSz cx="10080625" cy="7559675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1208" y="-72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D65D45-F1D1-45D1-A422-BB424E4F3CAA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4329A9C-DA67-44F1-86C9-25D284D31EF8}">
      <dgm:prSet phldrT="[Texto]" custT="1"/>
      <dgm:spPr/>
      <dgm:t>
        <a:bodyPr/>
        <a:lstStyle/>
        <a:p>
          <a:r>
            <a:rPr lang="es-ES" sz="2400" b="0" dirty="0" smtClean="0">
              <a:solidFill>
                <a:schemeClr val="tx1"/>
              </a:solidFill>
              <a:latin typeface="Chiller" pitchFamily="82" charset="0"/>
            </a:rPr>
            <a:t>DOSIER DO NOSO PROXECTO</a:t>
          </a:r>
          <a:endParaRPr lang="es-ES" sz="2400" b="0" dirty="0">
            <a:solidFill>
              <a:schemeClr val="tx1"/>
            </a:solidFill>
            <a:latin typeface="Chiller" pitchFamily="82" charset="0"/>
          </a:endParaRPr>
        </a:p>
      </dgm:t>
    </dgm:pt>
    <dgm:pt modelId="{3FE69847-6E2F-43E2-A4D2-8E264FE7AE5D}" type="parTrans" cxnId="{B242EAF8-0721-449F-8244-697EDD2F78F9}">
      <dgm:prSet/>
      <dgm:spPr/>
      <dgm:t>
        <a:bodyPr/>
        <a:lstStyle/>
        <a:p>
          <a:endParaRPr lang="es-ES"/>
        </a:p>
      </dgm:t>
    </dgm:pt>
    <dgm:pt modelId="{FC0CD240-2B8D-491E-A736-C181F390F5BA}" type="sibTrans" cxnId="{B242EAF8-0721-449F-8244-697EDD2F78F9}">
      <dgm:prSet/>
      <dgm:spPr/>
      <dgm:t>
        <a:bodyPr/>
        <a:lstStyle/>
        <a:p>
          <a:endParaRPr lang="es-ES"/>
        </a:p>
      </dgm:t>
    </dgm:pt>
    <dgm:pt modelId="{C012EE49-617D-445A-83C7-601B429149D9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  <a:latin typeface="Chiller" pitchFamily="82" charset="0"/>
            </a:rPr>
            <a:t>ACTIVIDADES DOS ALUMNOS/AS. </a:t>
          </a:r>
          <a:endParaRPr lang="es-ES" sz="2400" dirty="0">
            <a:solidFill>
              <a:schemeClr val="tx1"/>
            </a:solidFill>
            <a:latin typeface="Chiller" pitchFamily="82" charset="0"/>
          </a:endParaRPr>
        </a:p>
      </dgm:t>
    </dgm:pt>
    <dgm:pt modelId="{5D055743-5B91-4685-8893-A4BB3406BED4}" type="parTrans" cxnId="{09F4A442-B3F1-455C-93C6-01B5BB2F2033}">
      <dgm:prSet/>
      <dgm:spPr/>
      <dgm:t>
        <a:bodyPr/>
        <a:lstStyle/>
        <a:p>
          <a:endParaRPr lang="es-ES"/>
        </a:p>
      </dgm:t>
    </dgm:pt>
    <dgm:pt modelId="{2034275E-A287-4AED-AD4B-969E2FF83140}" type="sibTrans" cxnId="{09F4A442-B3F1-455C-93C6-01B5BB2F2033}">
      <dgm:prSet/>
      <dgm:spPr/>
      <dgm:t>
        <a:bodyPr/>
        <a:lstStyle/>
        <a:p>
          <a:endParaRPr lang="es-ES"/>
        </a:p>
      </dgm:t>
    </dgm:pt>
    <dgm:pt modelId="{780C9670-2C06-4A60-9E48-E0291775E9FC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  <a:latin typeface="Chiller" pitchFamily="82" charset="0"/>
            </a:rPr>
            <a:t>MOVIE MAKER DA VISITA AO MERCADO COLGADO NA PÁXINA WEB DO COLEXIO</a:t>
          </a:r>
          <a:endParaRPr lang="es-ES" sz="2400" dirty="0">
            <a:solidFill>
              <a:schemeClr val="tx1"/>
            </a:solidFill>
            <a:latin typeface="Chiller" pitchFamily="82" charset="0"/>
          </a:endParaRPr>
        </a:p>
      </dgm:t>
    </dgm:pt>
    <dgm:pt modelId="{CF5D38EE-BA31-48C2-B666-F74C513F5703}" type="parTrans" cxnId="{2A82E611-C6E8-4865-9514-C6C96586B1C0}">
      <dgm:prSet/>
      <dgm:spPr/>
      <dgm:t>
        <a:bodyPr/>
        <a:lstStyle/>
        <a:p>
          <a:endParaRPr lang="es-ES"/>
        </a:p>
      </dgm:t>
    </dgm:pt>
    <dgm:pt modelId="{6FC1A8FA-AFF1-4EB0-80FF-95C66BA97465}" type="sibTrans" cxnId="{2A82E611-C6E8-4865-9514-C6C96586B1C0}">
      <dgm:prSet/>
      <dgm:spPr/>
      <dgm:t>
        <a:bodyPr/>
        <a:lstStyle/>
        <a:p>
          <a:endParaRPr lang="es-ES"/>
        </a:p>
      </dgm:t>
    </dgm:pt>
    <dgm:pt modelId="{FA107A52-2E8C-4711-A583-6459AC1E2E58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  <a:latin typeface="Chiller" pitchFamily="82" charset="0"/>
            </a:rPr>
            <a:t>ELABORACIÓN DUNHA RECEITA DE COCIÑA NA COCIÑA DO MERCADO COS COCIÑEIROS DE O CAFETÍN.</a:t>
          </a:r>
        </a:p>
        <a:p>
          <a:r>
            <a:rPr lang="es-ES" sz="2400" dirty="0" smtClean="0">
              <a:solidFill>
                <a:schemeClr val="tx1"/>
              </a:solidFill>
              <a:latin typeface="Chiller" pitchFamily="82" charset="0"/>
            </a:rPr>
            <a:t>ELABORACION DUNHA RECEITA DE</a:t>
          </a:r>
        </a:p>
        <a:p>
          <a:r>
            <a:rPr lang="es-ES" sz="2400" dirty="0" smtClean="0">
              <a:solidFill>
                <a:schemeClr val="tx1"/>
              </a:solidFill>
              <a:latin typeface="Chiller" pitchFamily="82" charset="0"/>
            </a:rPr>
            <a:t>GALLETAS NA AULA .</a:t>
          </a:r>
          <a:endParaRPr lang="es-ES" sz="2400" dirty="0">
            <a:solidFill>
              <a:schemeClr val="tx1"/>
            </a:solidFill>
            <a:latin typeface="Chiller" pitchFamily="82" charset="0"/>
          </a:endParaRPr>
        </a:p>
      </dgm:t>
    </dgm:pt>
    <dgm:pt modelId="{FBA8A631-82E1-44C3-81AC-36C008C20324}" type="parTrans" cxnId="{63D730F2-3133-45B2-A121-484A1C395C92}">
      <dgm:prSet/>
      <dgm:spPr/>
      <dgm:t>
        <a:bodyPr/>
        <a:lstStyle/>
        <a:p>
          <a:endParaRPr lang="es-ES"/>
        </a:p>
      </dgm:t>
    </dgm:pt>
    <dgm:pt modelId="{7DBF4041-C269-4CFA-B728-E6FF32748CD1}" type="sibTrans" cxnId="{63D730F2-3133-45B2-A121-484A1C395C92}">
      <dgm:prSet/>
      <dgm:spPr/>
      <dgm:t>
        <a:bodyPr/>
        <a:lstStyle/>
        <a:p>
          <a:endParaRPr lang="es-ES"/>
        </a:p>
      </dgm:t>
    </dgm:pt>
    <dgm:pt modelId="{B9B65349-08B9-4C41-9B1B-5B682F5AA221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  <a:latin typeface="Chiller" pitchFamily="82" charset="0"/>
            </a:rPr>
            <a:t>LIBRO DO ALUMNO/A : AS NOSAS RECEITAS DE COCIÑA</a:t>
          </a:r>
          <a:endParaRPr lang="es-ES" sz="2400" dirty="0">
            <a:solidFill>
              <a:schemeClr val="tx1"/>
            </a:solidFill>
            <a:latin typeface="Chiller" pitchFamily="82" charset="0"/>
          </a:endParaRPr>
        </a:p>
      </dgm:t>
    </dgm:pt>
    <dgm:pt modelId="{1EEAAC9B-ACF7-4305-B6CC-86798B843A11}" type="parTrans" cxnId="{84DEBE57-5D1A-4343-AA0A-36158F3DC3EB}">
      <dgm:prSet/>
      <dgm:spPr/>
      <dgm:t>
        <a:bodyPr/>
        <a:lstStyle/>
        <a:p>
          <a:endParaRPr lang="es-ES"/>
        </a:p>
      </dgm:t>
    </dgm:pt>
    <dgm:pt modelId="{E90294C4-D560-43EE-9896-6D3D64F92C23}" type="sibTrans" cxnId="{84DEBE57-5D1A-4343-AA0A-36158F3DC3EB}">
      <dgm:prSet/>
      <dgm:spPr/>
      <dgm:t>
        <a:bodyPr/>
        <a:lstStyle/>
        <a:p>
          <a:endParaRPr lang="es-ES"/>
        </a:p>
      </dgm:t>
    </dgm:pt>
    <dgm:pt modelId="{B23E42FB-C73A-4A1D-A14E-5079E542C801}" type="pres">
      <dgm:prSet presAssocID="{2DD65D45-F1D1-45D1-A422-BB424E4F3CAA}" presName="Name0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D371F937-ACE8-4B9F-B781-0A4328D4DE3A}" type="pres">
      <dgm:prSet presAssocID="{C4329A9C-DA67-44F1-86C9-25D284D31EF8}" presName="withChildren" presStyleCnt="0"/>
      <dgm:spPr/>
    </dgm:pt>
    <dgm:pt modelId="{82E3A862-0AE8-4F81-864E-ED0746A01DFA}" type="pres">
      <dgm:prSet presAssocID="{C4329A9C-DA67-44F1-86C9-25D284D31EF8}" presName="bigCircle" presStyleLbl="vennNode1" presStyleIdx="0" presStyleCnt="5" custScaleX="135166" custScaleY="145043" custLinFactX="-100000" custLinFactNeighborX="-105246" custLinFactNeighborY="19619"/>
      <dgm:spPr/>
    </dgm:pt>
    <dgm:pt modelId="{79A602EF-BD4B-4716-9255-1402DDF68ADC}" type="pres">
      <dgm:prSet presAssocID="{C4329A9C-DA67-44F1-86C9-25D284D31EF8}" presName="medCircle" presStyleLbl="vennNode1" presStyleIdx="1" presStyleCnt="5" custScaleX="447366" custScaleY="431418" custLinFactNeighborX="-27603" custLinFactNeighborY="-27174"/>
      <dgm:spPr/>
    </dgm:pt>
    <dgm:pt modelId="{325B40BD-EC8C-4DE9-BEB9-23DA02C041E5}" type="pres">
      <dgm:prSet presAssocID="{C4329A9C-DA67-44F1-86C9-25D284D31EF8}" presName="txLvl1" presStyleLbl="revTx" presStyleIdx="0" presStyleCnt="5" custScaleX="123192" custScaleY="488534" custLinFactNeighborX="-9581" custLinFactNeighborY="-1177"/>
      <dgm:spPr/>
      <dgm:t>
        <a:bodyPr/>
        <a:lstStyle/>
        <a:p>
          <a:endParaRPr lang="es-ES"/>
        </a:p>
      </dgm:t>
    </dgm:pt>
    <dgm:pt modelId="{382970E5-FB39-4FC8-8073-AF7E77304701}" type="pres">
      <dgm:prSet presAssocID="{C4329A9C-DA67-44F1-86C9-25D284D31EF8}" presName="lin" presStyleCnt="0"/>
      <dgm:spPr/>
    </dgm:pt>
    <dgm:pt modelId="{954387B9-732B-43F2-A38E-55A78B0DEAE9}" type="pres">
      <dgm:prSet presAssocID="{C012EE49-617D-445A-83C7-601B429149D9}" presName="txLvl2" presStyleLbl="revTx" presStyleIdx="1" presStyleCnt="5" custScaleY="1443526" custLinFactX="-100000" custLinFactNeighborX="-122834" custLinFactNeighborY="-17052"/>
      <dgm:spPr/>
      <dgm:t>
        <a:bodyPr/>
        <a:lstStyle/>
        <a:p>
          <a:endParaRPr lang="es-ES"/>
        </a:p>
      </dgm:t>
    </dgm:pt>
    <dgm:pt modelId="{5BC2F588-B294-446E-998F-00603C5BEF64}" type="pres">
      <dgm:prSet presAssocID="{780C9670-2C06-4A60-9E48-E0291775E9FC}" presName="noChildren" presStyleCnt="0"/>
      <dgm:spPr/>
    </dgm:pt>
    <dgm:pt modelId="{5EE7EC0D-C998-4E97-88E3-053DD8EF38CE}" type="pres">
      <dgm:prSet presAssocID="{780C9670-2C06-4A60-9E48-E0291775E9FC}" presName="gap" presStyleCnt="0"/>
      <dgm:spPr/>
    </dgm:pt>
    <dgm:pt modelId="{F05382C2-9854-4C74-B558-4937BB247F98}" type="pres">
      <dgm:prSet presAssocID="{780C9670-2C06-4A60-9E48-E0291775E9FC}" presName="medCircle2" presStyleLbl="vennNode1" presStyleIdx="2" presStyleCnt="5" custScaleX="448391" custScaleY="465594" custLinFactX="219225" custLinFactY="-194858" custLinFactNeighborX="300000" custLinFactNeighborY="-200000"/>
      <dgm:spPr/>
    </dgm:pt>
    <dgm:pt modelId="{09D7C7B2-A569-4822-A97D-8DC4A866311B}" type="pres">
      <dgm:prSet presAssocID="{780C9670-2C06-4A60-9E48-E0291775E9FC}" presName="txLvlOnly1" presStyleLbl="revTx" presStyleIdx="2" presStyleCnt="5" custScaleX="300455" custScaleY="493523" custLinFactX="72460" custLinFactY="-152463" custLinFactNeighborX="100000" custLinFactNeighborY="-200000"/>
      <dgm:spPr/>
      <dgm:t>
        <a:bodyPr/>
        <a:lstStyle/>
        <a:p>
          <a:endParaRPr lang="es-ES"/>
        </a:p>
      </dgm:t>
    </dgm:pt>
    <dgm:pt modelId="{67A3CE8A-86F6-4634-A195-88A1D6FCD9AA}" type="pres">
      <dgm:prSet presAssocID="{FA107A52-2E8C-4711-A583-6459AC1E2E58}" presName="withChildren" presStyleCnt="0"/>
      <dgm:spPr/>
    </dgm:pt>
    <dgm:pt modelId="{886EA1DC-C9F3-457E-B3A9-00CF529FAAB1}" type="pres">
      <dgm:prSet presAssocID="{FA107A52-2E8C-4711-A583-6459AC1E2E58}" presName="bigCircle" presStyleLbl="vennNode1" presStyleIdx="3" presStyleCnt="5" custScaleY="80907" custLinFactX="33602" custLinFactNeighborX="100000" custLinFactNeighborY="-6384"/>
      <dgm:spPr/>
    </dgm:pt>
    <dgm:pt modelId="{237B5974-2FF3-44FC-BE91-2F475DC06D5C}" type="pres">
      <dgm:prSet presAssocID="{FA107A52-2E8C-4711-A583-6459AC1E2E58}" presName="medCircle" presStyleLbl="vennNode1" presStyleIdx="4" presStyleCnt="5" custScaleX="467571" custScaleY="544467" custLinFactX="-200000" custLinFactY="-102818" custLinFactNeighborX="-206338" custLinFactNeighborY="-200000"/>
      <dgm:spPr/>
    </dgm:pt>
    <dgm:pt modelId="{4A379AFB-DF25-4ECD-9839-93FC17EB7458}" type="pres">
      <dgm:prSet presAssocID="{FA107A52-2E8C-4711-A583-6459AC1E2E58}" presName="txLvl1" presStyleLbl="revTx" presStyleIdx="3" presStyleCnt="5" custScaleX="525120" custScaleY="728730" custLinFactY="-100000" custLinFactNeighborX="31000" custLinFactNeighborY="-193180"/>
      <dgm:spPr/>
      <dgm:t>
        <a:bodyPr/>
        <a:lstStyle/>
        <a:p>
          <a:endParaRPr lang="es-ES"/>
        </a:p>
      </dgm:t>
    </dgm:pt>
    <dgm:pt modelId="{AC666C4D-B9F6-4967-A879-3751753226F2}" type="pres">
      <dgm:prSet presAssocID="{FA107A52-2E8C-4711-A583-6459AC1E2E58}" presName="lin" presStyleCnt="0"/>
      <dgm:spPr/>
    </dgm:pt>
    <dgm:pt modelId="{50220330-9898-4E9F-B06D-02EE49791CA2}" type="pres">
      <dgm:prSet presAssocID="{B9B65349-08B9-4C41-9B1B-5B682F5AA221}" presName="txLvl2" presStyleLbl="revTx" presStyleIdx="4" presStyleCnt="5" custScaleX="560456" custScaleY="2000000" custLinFactX="300000" custLinFactY="71185" custLinFactNeighborX="393066" custLinFactNeighborY="100000"/>
      <dgm:spPr/>
      <dgm:t>
        <a:bodyPr/>
        <a:lstStyle/>
        <a:p>
          <a:endParaRPr lang="es-ES"/>
        </a:p>
      </dgm:t>
    </dgm:pt>
  </dgm:ptLst>
  <dgm:cxnLst>
    <dgm:cxn modelId="{CFCF4BA7-F4BE-49D7-B7A8-CA877FC8F04A}" type="presOf" srcId="{780C9670-2C06-4A60-9E48-E0291775E9FC}" destId="{09D7C7B2-A569-4822-A97D-8DC4A866311B}" srcOrd="0" destOrd="0" presId="urn:microsoft.com/office/officeart/2008/layout/VerticalCircleList"/>
    <dgm:cxn modelId="{0DA0BA3F-9260-4589-80AC-6F229377CD82}" type="presOf" srcId="{FA107A52-2E8C-4711-A583-6459AC1E2E58}" destId="{4A379AFB-DF25-4ECD-9839-93FC17EB7458}" srcOrd="0" destOrd="0" presId="urn:microsoft.com/office/officeart/2008/layout/VerticalCircleList"/>
    <dgm:cxn modelId="{84DEBE57-5D1A-4343-AA0A-36158F3DC3EB}" srcId="{FA107A52-2E8C-4711-A583-6459AC1E2E58}" destId="{B9B65349-08B9-4C41-9B1B-5B682F5AA221}" srcOrd="0" destOrd="0" parTransId="{1EEAAC9B-ACF7-4305-B6CC-86798B843A11}" sibTransId="{E90294C4-D560-43EE-9896-6D3D64F92C23}"/>
    <dgm:cxn modelId="{68EA77EB-1C21-4C5D-A58E-65B9E96144D7}" type="presOf" srcId="{B9B65349-08B9-4C41-9B1B-5B682F5AA221}" destId="{50220330-9898-4E9F-B06D-02EE49791CA2}" srcOrd="0" destOrd="0" presId="urn:microsoft.com/office/officeart/2008/layout/VerticalCircleList"/>
    <dgm:cxn modelId="{CB5DACC1-689C-4007-8CD0-CA872047787B}" type="presOf" srcId="{2DD65D45-F1D1-45D1-A422-BB424E4F3CAA}" destId="{B23E42FB-C73A-4A1D-A14E-5079E542C801}" srcOrd="0" destOrd="0" presId="urn:microsoft.com/office/officeart/2008/layout/VerticalCircleList"/>
    <dgm:cxn modelId="{3919BB73-16FF-40B2-97F6-C9B8E84D25FF}" type="presOf" srcId="{C012EE49-617D-445A-83C7-601B429149D9}" destId="{954387B9-732B-43F2-A38E-55A78B0DEAE9}" srcOrd="0" destOrd="0" presId="urn:microsoft.com/office/officeart/2008/layout/VerticalCircleList"/>
    <dgm:cxn modelId="{ABCD579C-2021-462D-A50D-29A53B973861}" type="presOf" srcId="{C4329A9C-DA67-44F1-86C9-25D284D31EF8}" destId="{325B40BD-EC8C-4DE9-BEB9-23DA02C041E5}" srcOrd="0" destOrd="0" presId="urn:microsoft.com/office/officeart/2008/layout/VerticalCircleList"/>
    <dgm:cxn modelId="{B242EAF8-0721-449F-8244-697EDD2F78F9}" srcId="{2DD65D45-F1D1-45D1-A422-BB424E4F3CAA}" destId="{C4329A9C-DA67-44F1-86C9-25D284D31EF8}" srcOrd="0" destOrd="0" parTransId="{3FE69847-6E2F-43E2-A4D2-8E264FE7AE5D}" sibTransId="{FC0CD240-2B8D-491E-A736-C181F390F5BA}"/>
    <dgm:cxn modelId="{09F4A442-B3F1-455C-93C6-01B5BB2F2033}" srcId="{C4329A9C-DA67-44F1-86C9-25D284D31EF8}" destId="{C012EE49-617D-445A-83C7-601B429149D9}" srcOrd="0" destOrd="0" parTransId="{5D055743-5B91-4685-8893-A4BB3406BED4}" sibTransId="{2034275E-A287-4AED-AD4B-969E2FF83140}"/>
    <dgm:cxn modelId="{63D730F2-3133-45B2-A121-484A1C395C92}" srcId="{2DD65D45-F1D1-45D1-A422-BB424E4F3CAA}" destId="{FA107A52-2E8C-4711-A583-6459AC1E2E58}" srcOrd="2" destOrd="0" parTransId="{FBA8A631-82E1-44C3-81AC-36C008C20324}" sibTransId="{7DBF4041-C269-4CFA-B728-E6FF32748CD1}"/>
    <dgm:cxn modelId="{2A82E611-C6E8-4865-9514-C6C96586B1C0}" srcId="{2DD65D45-F1D1-45D1-A422-BB424E4F3CAA}" destId="{780C9670-2C06-4A60-9E48-E0291775E9FC}" srcOrd="1" destOrd="0" parTransId="{CF5D38EE-BA31-48C2-B666-F74C513F5703}" sibTransId="{6FC1A8FA-AFF1-4EB0-80FF-95C66BA97465}"/>
    <dgm:cxn modelId="{FE007972-E2A3-41D2-9707-A2141E5422F9}" type="presParOf" srcId="{B23E42FB-C73A-4A1D-A14E-5079E542C801}" destId="{D371F937-ACE8-4B9F-B781-0A4328D4DE3A}" srcOrd="0" destOrd="0" presId="urn:microsoft.com/office/officeart/2008/layout/VerticalCircleList"/>
    <dgm:cxn modelId="{57BC3A96-38DF-48B7-A0B5-DEED9C1A0DDA}" type="presParOf" srcId="{D371F937-ACE8-4B9F-B781-0A4328D4DE3A}" destId="{82E3A862-0AE8-4F81-864E-ED0746A01DFA}" srcOrd="0" destOrd="0" presId="urn:microsoft.com/office/officeart/2008/layout/VerticalCircleList"/>
    <dgm:cxn modelId="{0C8FAB1F-F9B0-475B-A3AF-57E260C38681}" type="presParOf" srcId="{D371F937-ACE8-4B9F-B781-0A4328D4DE3A}" destId="{79A602EF-BD4B-4716-9255-1402DDF68ADC}" srcOrd="1" destOrd="0" presId="urn:microsoft.com/office/officeart/2008/layout/VerticalCircleList"/>
    <dgm:cxn modelId="{930C9B19-7916-4FF4-AB50-20BE14368F80}" type="presParOf" srcId="{D371F937-ACE8-4B9F-B781-0A4328D4DE3A}" destId="{325B40BD-EC8C-4DE9-BEB9-23DA02C041E5}" srcOrd="2" destOrd="0" presId="urn:microsoft.com/office/officeart/2008/layout/VerticalCircleList"/>
    <dgm:cxn modelId="{F50CBFF0-1CA9-474D-ACFE-7B19AAE2284E}" type="presParOf" srcId="{D371F937-ACE8-4B9F-B781-0A4328D4DE3A}" destId="{382970E5-FB39-4FC8-8073-AF7E77304701}" srcOrd="3" destOrd="0" presId="urn:microsoft.com/office/officeart/2008/layout/VerticalCircleList"/>
    <dgm:cxn modelId="{5AB76809-8E4C-4F6F-A992-F968EAF092E3}" type="presParOf" srcId="{382970E5-FB39-4FC8-8073-AF7E77304701}" destId="{954387B9-732B-43F2-A38E-55A78B0DEAE9}" srcOrd="0" destOrd="0" presId="urn:microsoft.com/office/officeart/2008/layout/VerticalCircleList"/>
    <dgm:cxn modelId="{F8162CA2-8B71-4B8D-9701-46951350DD2E}" type="presParOf" srcId="{B23E42FB-C73A-4A1D-A14E-5079E542C801}" destId="{5BC2F588-B294-446E-998F-00603C5BEF64}" srcOrd="1" destOrd="0" presId="urn:microsoft.com/office/officeart/2008/layout/VerticalCircleList"/>
    <dgm:cxn modelId="{5A9036ED-6EF3-445F-9B97-AE7D4B81DA1A}" type="presParOf" srcId="{5BC2F588-B294-446E-998F-00603C5BEF64}" destId="{5EE7EC0D-C998-4E97-88E3-053DD8EF38CE}" srcOrd="0" destOrd="0" presId="urn:microsoft.com/office/officeart/2008/layout/VerticalCircleList"/>
    <dgm:cxn modelId="{57128306-E75F-4D91-B37F-5D3086938673}" type="presParOf" srcId="{5BC2F588-B294-446E-998F-00603C5BEF64}" destId="{F05382C2-9854-4C74-B558-4937BB247F98}" srcOrd="1" destOrd="0" presId="urn:microsoft.com/office/officeart/2008/layout/VerticalCircleList"/>
    <dgm:cxn modelId="{9D6EF1A6-EB6C-4655-80F5-7CCC2F168854}" type="presParOf" srcId="{5BC2F588-B294-446E-998F-00603C5BEF64}" destId="{09D7C7B2-A569-4822-A97D-8DC4A866311B}" srcOrd="2" destOrd="0" presId="urn:microsoft.com/office/officeart/2008/layout/VerticalCircleList"/>
    <dgm:cxn modelId="{6EA4C6A2-177C-4B40-8665-10365DA2D24B}" type="presParOf" srcId="{B23E42FB-C73A-4A1D-A14E-5079E542C801}" destId="{67A3CE8A-86F6-4634-A195-88A1D6FCD9AA}" srcOrd="2" destOrd="0" presId="urn:microsoft.com/office/officeart/2008/layout/VerticalCircleList"/>
    <dgm:cxn modelId="{56EB3E93-A2BB-4A55-8750-5F4AF47293CC}" type="presParOf" srcId="{67A3CE8A-86F6-4634-A195-88A1D6FCD9AA}" destId="{886EA1DC-C9F3-457E-B3A9-00CF529FAAB1}" srcOrd="0" destOrd="0" presId="urn:microsoft.com/office/officeart/2008/layout/VerticalCircleList"/>
    <dgm:cxn modelId="{EB55E1B0-CC1F-4B73-AFF7-438EE32E9C0E}" type="presParOf" srcId="{67A3CE8A-86F6-4634-A195-88A1D6FCD9AA}" destId="{237B5974-2FF3-44FC-BE91-2F475DC06D5C}" srcOrd="1" destOrd="0" presId="urn:microsoft.com/office/officeart/2008/layout/VerticalCircleList"/>
    <dgm:cxn modelId="{9BC6DDD5-46EC-478B-A936-744737095E3F}" type="presParOf" srcId="{67A3CE8A-86F6-4634-A195-88A1D6FCD9AA}" destId="{4A379AFB-DF25-4ECD-9839-93FC17EB7458}" srcOrd="2" destOrd="0" presId="urn:microsoft.com/office/officeart/2008/layout/VerticalCircleList"/>
    <dgm:cxn modelId="{9316B7A1-FA49-44F0-A2EF-AC102329EE66}" type="presParOf" srcId="{67A3CE8A-86F6-4634-A195-88A1D6FCD9AA}" destId="{AC666C4D-B9F6-4967-A879-3751753226F2}" srcOrd="3" destOrd="0" presId="urn:microsoft.com/office/officeart/2008/layout/VerticalCircleList"/>
    <dgm:cxn modelId="{E5CD1D2A-BD99-4413-A6DF-6DBB401FC625}" type="presParOf" srcId="{AC666C4D-B9F6-4967-A879-3751753226F2}" destId="{50220330-9898-4E9F-B06D-02EE49791CA2}" srcOrd="0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3A862-0AE8-4F81-864E-ED0746A01DFA}">
      <dsp:nvSpPr>
        <dsp:cNvPr id="0" name=""/>
        <dsp:cNvSpPr/>
      </dsp:nvSpPr>
      <dsp:spPr>
        <a:xfrm>
          <a:off x="704259" y="507781"/>
          <a:ext cx="2018353" cy="2165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9A602EF-BD4B-4716-9255-1402DDF68ADC}">
      <dsp:nvSpPr>
        <dsp:cNvPr id="0" name=""/>
        <dsp:cNvSpPr/>
      </dsp:nvSpPr>
      <dsp:spPr>
        <a:xfrm>
          <a:off x="3550108" y="95401"/>
          <a:ext cx="1202445" cy="11595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25B40BD-EC8C-4DE9-BEB9-23DA02C041E5}">
      <dsp:nvSpPr>
        <dsp:cNvPr id="0" name=""/>
        <dsp:cNvSpPr/>
      </dsp:nvSpPr>
      <dsp:spPr>
        <a:xfrm>
          <a:off x="3899869" y="88518"/>
          <a:ext cx="1771131" cy="1313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0" kern="1200" dirty="0" smtClean="0">
              <a:solidFill>
                <a:schemeClr val="tx1"/>
              </a:solidFill>
              <a:latin typeface="Chiller" pitchFamily="82" charset="0"/>
            </a:rPr>
            <a:t>DOSIER DO NOSO PROXECTO</a:t>
          </a:r>
          <a:endParaRPr lang="es-ES" sz="2400" b="0" kern="1200" dirty="0">
            <a:solidFill>
              <a:schemeClr val="tx1"/>
            </a:solidFill>
            <a:latin typeface="Chiller" pitchFamily="82" charset="0"/>
          </a:endParaRPr>
        </a:p>
      </dsp:txBody>
      <dsp:txXfrm>
        <a:off x="3899869" y="88518"/>
        <a:ext cx="1771131" cy="1313098"/>
      </dsp:txXfrm>
    </dsp:sp>
    <dsp:sp modelId="{954387B9-732B-43F2-A38E-55A78B0DEAE9}">
      <dsp:nvSpPr>
        <dsp:cNvPr id="0" name=""/>
        <dsp:cNvSpPr/>
      </dsp:nvSpPr>
      <dsp:spPr>
        <a:xfrm>
          <a:off x="996811" y="873537"/>
          <a:ext cx="1439105" cy="769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  <a:latin typeface="Chiller" pitchFamily="82" charset="0"/>
            </a:rPr>
            <a:t>ACTIVIDADES DOS ALUMNOS/AS. </a:t>
          </a:r>
          <a:endParaRPr lang="es-ES" sz="2400" kern="1200" dirty="0">
            <a:solidFill>
              <a:schemeClr val="tx1"/>
            </a:solidFill>
            <a:latin typeface="Chiller" pitchFamily="82" charset="0"/>
          </a:endParaRPr>
        </a:p>
      </dsp:txBody>
      <dsp:txXfrm>
        <a:off x="996811" y="873537"/>
        <a:ext cx="1439105" cy="769053"/>
      </dsp:txXfrm>
    </dsp:sp>
    <dsp:sp modelId="{F05382C2-9854-4C74-B558-4937BB247F98}">
      <dsp:nvSpPr>
        <dsp:cNvPr id="0" name=""/>
        <dsp:cNvSpPr/>
      </dsp:nvSpPr>
      <dsp:spPr>
        <a:xfrm>
          <a:off x="4792661" y="1354507"/>
          <a:ext cx="1207999" cy="12543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9D7C7B2-A569-4822-A97D-8DC4A866311B}">
      <dsp:nvSpPr>
        <dsp:cNvPr id="0" name=""/>
        <dsp:cNvSpPr/>
      </dsp:nvSpPr>
      <dsp:spPr>
        <a:xfrm>
          <a:off x="5036091" y="1431101"/>
          <a:ext cx="4318704" cy="1329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  <a:latin typeface="Chiller" pitchFamily="82" charset="0"/>
            </a:rPr>
            <a:t>MOVIE MAKER DA VISITA AO MERCADO COLGADO NA PÁXINA WEB DO COLEXIO</a:t>
          </a:r>
          <a:endParaRPr lang="es-ES" sz="2400" kern="1200" dirty="0">
            <a:solidFill>
              <a:schemeClr val="tx1"/>
            </a:solidFill>
            <a:latin typeface="Chiller" pitchFamily="82" charset="0"/>
          </a:endParaRPr>
        </a:p>
      </dsp:txBody>
      <dsp:txXfrm>
        <a:off x="5036091" y="1431101"/>
        <a:ext cx="4318704" cy="1329588"/>
      </dsp:txXfrm>
    </dsp:sp>
    <dsp:sp modelId="{886EA1DC-C9F3-457E-B3A9-00CF529FAAB1}">
      <dsp:nvSpPr>
        <dsp:cNvPr id="0" name=""/>
        <dsp:cNvSpPr/>
      </dsp:nvSpPr>
      <dsp:spPr>
        <a:xfrm>
          <a:off x="5787644" y="4535414"/>
          <a:ext cx="1493240" cy="7916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37B5974-2FF3-44FC-BE91-2F475DC06D5C}">
      <dsp:nvSpPr>
        <dsp:cNvPr id="0" name=""/>
        <dsp:cNvSpPr/>
      </dsp:nvSpPr>
      <dsp:spPr>
        <a:xfrm>
          <a:off x="2277128" y="3143962"/>
          <a:ext cx="1256753" cy="14634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A379AFB-DF25-4ECD-9839-93FC17EB7458}">
      <dsp:nvSpPr>
        <dsp:cNvPr id="0" name=""/>
        <dsp:cNvSpPr/>
      </dsp:nvSpPr>
      <dsp:spPr>
        <a:xfrm>
          <a:off x="1387385" y="2922233"/>
          <a:ext cx="7549651" cy="1958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  <a:latin typeface="Chiller" pitchFamily="82" charset="0"/>
            </a:rPr>
            <a:t>ELABORACIÓN DUNHA RECEITA DE COCIÑA NA COCIÑA DO MERCADO COS COCIÑEIROS DE O CAFETÍN.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  <a:latin typeface="Chiller" pitchFamily="82" charset="0"/>
            </a:rPr>
            <a:t>ELABORACION DUNHA RECEITA DE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  <a:latin typeface="Chiller" pitchFamily="82" charset="0"/>
            </a:rPr>
            <a:t>GALLETAS NA AULA .</a:t>
          </a:r>
          <a:endParaRPr lang="es-ES" sz="2400" kern="1200" dirty="0">
            <a:solidFill>
              <a:schemeClr val="tx1"/>
            </a:solidFill>
            <a:latin typeface="Chiller" pitchFamily="82" charset="0"/>
          </a:endParaRPr>
        </a:p>
      </dsp:txBody>
      <dsp:txXfrm>
        <a:off x="1387385" y="2922233"/>
        <a:ext cx="7549651" cy="1958704"/>
      </dsp:txXfrm>
    </dsp:sp>
    <dsp:sp modelId="{50220330-9898-4E9F-B06D-02EE49791CA2}">
      <dsp:nvSpPr>
        <dsp:cNvPr id="0" name=""/>
        <dsp:cNvSpPr/>
      </dsp:nvSpPr>
      <dsp:spPr>
        <a:xfrm>
          <a:off x="6030273" y="4811801"/>
          <a:ext cx="1644335" cy="457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  <a:latin typeface="Chiller" pitchFamily="82" charset="0"/>
            </a:rPr>
            <a:t>LIBRO DO ALUMNO/A : AS NOSAS RECEITAS DE COCIÑA</a:t>
          </a:r>
          <a:endParaRPr lang="es-ES" sz="2400" kern="1200" dirty="0">
            <a:solidFill>
              <a:schemeClr val="tx1"/>
            </a:solidFill>
            <a:latin typeface="Chiller" pitchFamily="82" charset="0"/>
          </a:endParaRPr>
        </a:p>
      </dsp:txBody>
      <dsp:txXfrm>
        <a:off x="6030273" y="4811801"/>
        <a:ext cx="1644335" cy="457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2 Marcador de fecha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Marcador de pie de página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Marcador de número de diapositiva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65EE29CD-34F2-4F88-9FBA-01AE9502FC44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‹Nr.›</a:t>
            </a:fld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07371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4" name="3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4 Marcador de fecha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ABBDABE8-6174-404B-8F8D-9888A22F6639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692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s-ES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5AF1C9-FB1A-4CF4-B6AA-E5936F9035CB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283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70D6A3-E7A6-4249-813F-40FA98CFB171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46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376A8F-486D-4333-97AD-52DD72AC2171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007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541859-908D-4295-86AF-9ADDDAD0C8F5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12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F499DA-4A2E-43DA-AEED-F3C25196E9DF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4AB99CA-3A3E-4D40-86A3-4800EAFB5F71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97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7700" y="1912938"/>
            <a:ext cx="426085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912938"/>
            <a:ext cx="4262438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B8C4A4-F7DA-40AD-B470-36030363EA78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18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9E5F01-2513-43C0-96E3-03959AA30DED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76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A02CCE-D902-4D26-9427-12480AF5CC47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15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A3ADDB-26A8-4A51-B56F-79B07AC7B52F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28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A3721A-B055-4A02-921F-131EC329F523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82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9852096-5BCB-4FC9-8CA1-4DC63D21D935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079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0573795-235D-46AA-87CF-97CC6875465F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647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E3B1EF-EDC6-46C2-9BA5-CE988419BC0B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27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08850" y="481013"/>
            <a:ext cx="2266950" cy="57832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3238" y="481013"/>
            <a:ext cx="6653212" cy="57832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47C483-FDF6-434E-BDA9-17BD06034E09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213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12F606-051A-4F43-83A5-F62FC6CA9D2F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39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159D3C-52AD-4DEB-B57D-ECE34F6A282D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373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98AD70-4F53-4197-A377-BF9E5B9E47E7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367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51338" cy="414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4463" y="1979613"/>
            <a:ext cx="4351337" cy="414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0E5EBA-BE79-48A4-89C7-C374F99E2F29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03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D93E572-0C4F-4957-8291-4A9898BEFBB3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33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4CF05A6-1021-4A98-80BC-A78ABF0629C8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76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F4D4A5-9A55-4103-A769-CD02E2F0685D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905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CA443B-79A0-4496-A9B1-AE54C60F49EF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91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972A60-04F2-4DA7-A875-D4A7B6187577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85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1C99F5-9C3E-4D9B-99EC-FB528B5B24FC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554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A7C579-B02D-4B31-9A9B-4000B25CE52D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23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181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181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D130BE-7E43-4508-A06F-5AF257942846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77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278D57-5B89-401B-806E-D0FF1B75C901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420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CAD67B-3C6D-428D-BC31-C60F9C0DC363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08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9D100E-D464-489C-B2D8-E01ABA239CAC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522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5926EE-9963-45A7-9749-C1FADC85A48B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1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D62AD9-5D1F-45C0-9AD1-17FB0F08645C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337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FD595D-896F-4490-8B01-D351B1DBFBA2}" type="slidenum">
              <a:rPr/>
              <a:pPr lvl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05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s-E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s-E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s-E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s-E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s-E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s-E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419A100-14CB-4387-B40B-36C5B5B7133F}" type="slidenum">
              <a:rPr/>
              <a:pPr lvl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s-ES" sz="4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es-ES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 txBox="1">
            <a:spLocks noGrp="1"/>
          </p:cNvSpPr>
          <p:nvPr>
            <p:ph type="title"/>
          </p:nvPr>
        </p:nvSpPr>
        <p:spPr>
          <a:xfrm>
            <a:off x="503999" y="48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48000" y="1913039"/>
            <a:ext cx="8676000" cy="435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008080"/>
              </a:buClr>
              <a:buSzPct val="45000"/>
              <a:buFont typeface="StarSymbol"/>
              <a:buNone/>
              <a:defRPr lang="es-ES" sz="32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32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008080"/>
              </a:buClr>
              <a:buSzPct val="75000"/>
              <a:buFont typeface="StarSymbol"/>
              <a:buChar char="–"/>
              <a:defRPr lang="es-ES" sz="28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24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008080"/>
              </a:buClr>
              <a:buSzPct val="75000"/>
              <a:buFont typeface="StarSymbol"/>
              <a:buChar char="–"/>
              <a:defRPr lang="es-ES" sz="20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00808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latin typeface="Thorndale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2"/>
          </p:nvPr>
        </p:nvSpPr>
        <p:spPr>
          <a:xfrm>
            <a:off x="503999" y="652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es-ES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3"/>
          </p:nvPr>
        </p:nvSpPr>
        <p:spPr>
          <a:xfrm>
            <a:off x="3411360" y="652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es-ES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7155360" y="652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es-ES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217423E-FB36-4962-9E59-8FBD2F0AD3FA}" type="slidenum">
              <a:rPr/>
              <a:pPr lvl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s-ES" sz="4400" b="0" i="0" u="none" strike="noStrike">
          <a:ln>
            <a:noFill/>
          </a:ln>
          <a:latin typeface="Albany" pitchFamily="18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s-ES" sz="3200" b="0" i="0" u="none" strike="noStrike">
          <a:ln>
            <a:noFill/>
          </a:ln>
          <a:latin typeface="Thorndale" pitchFamily="18"/>
          <a:cs typeface="Tahoma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720000" y="1980000"/>
            <a:ext cx="8855640" cy="41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es-ES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es-ES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es-ES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2"/>
          </p:nvPr>
        </p:nvSpPr>
        <p:spPr>
          <a:xfrm>
            <a:off x="612000" y="6563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es-ES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3"/>
          </p:nvPr>
        </p:nvSpPr>
        <p:spPr>
          <a:xfrm>
            <a:off x="3555360" y="6563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es-ES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7335360" y="6563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es-ES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71F442E8-57CA-4E9D-AFBA-EC2F4568B879}" type="slidenum">
              <a:rPr/>
              <a:pPr lvl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s-ES" sz="4400" b="0" i="0" u="none" strike="noStrike">
          <a:ln>
            <a:noFill/>
          </a:ln>
          <a:solidFill>
            <a:srgbClr val="280099"/>
          </a:solidFill>
          <a:latin typeface="Albany" pitchFamily="18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s-ES" sz="3200" b="0" i="0" u="none" strike="noStrike">
          <a:ln>
            <a:noFill/>
          </a:ln>
          <a:solidFill>
            <a:srgbClr val="000080"/>
          </a:solidFill>
          <a:latin typeface="Albany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o"/>
          <p:cNvSpPr/>
          <p:nvPr/>
        </p:nvSpPr>
        <p:spPr>
          <a:xfrm>
            <a:off x="863848" y="899517"/>
            <a:ext cx="8712968" cy="568863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87984" y="2774337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 smtClean="0">
                <a:latin typeface="Chiller" pitchFamily="82" charset="0"/>
              </a:rPr>
              <a:t>PROXECTO: UN RESTAURANTE NA AULA</a:t>
            </a:r>
            <a:endParaRPr lang="es-ES" sz="6000" dirty="0">
              <a:latin typeface="Chiller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85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1000131"/>
            <a:ext cx="9071640" cy="13542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dirty="0" smtClean="0"/>
              <a:t>TAREFA 3:</a:t>
            </a:r>
            <a:br>
              <a:rPr lang="es-ES" dirty="0" smtClean="0"/>
            </a:br>
            <a:r>
              <a:rPr lang="es-ES" dirty="0" smtClean="0"/>
              <a:t>RECEITAS DE COCIÑA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648000" y="3566594"/>
            <a:ext cx="9072000" cy="2736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7150"/>
              <a:gd name="f8" fmla="val 10800000"/>
              <a:gd name="f9" fmla="+- 0 0 0"/>
              <a:gd name="f10" fmla="*/ f3 1 21600"/>
              <a:gd name="f11" fmla="*/ f4 1 21600"/>
              <a:gd name="f12" fmla="*/ f9 f0 1"/>
              <a:gd name="f13" fmla="*/ 0 f10 1"/>
              <a:gd name="f14" fmla="*/ 21600 f10 1"/>
              <a:gd name="f15" fmla="*/ 17150 f11 1"/>
              <a:gd name="f16" fmla="*/ 0 f11 1"/>
              <a:gd name="f17" fmla="*/ 10800 f10 1"/>
              <a:gd name="f18" fmla="*/ f12 1 f2"/>
              <a:gd name="f19" fmla="*/ 10800 f11 1"/>
              <a:gd name="f20" fmla="*/ 21600 f11 1"/>
              <a:gd name="f21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17" y="f16"/>
              </a:cxn>
              <a:cxn ang="f21">
                <a:pos x="f13" y="f19"/>
              </a:cxn>
              <a:cxn ang="f21">
                <a:pos x="f17" y="f20"/>
              </a:cxn>
              <a:cxn ang="f21">
                <a:pos x="f14" y="f19"/>
              </a:cxn>
            </a:cxnLst>
            <a:rect l="f13" t="f16" r="f14" b="f15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7"/>
                </a:lnTo>
                <a:lnTo>
                  <a:pt x="f8" y="f6"/>
                </a:lnTo>
                <a:lnTo>
                  <a:pt x="f5" y="f7"/>
                </a:lnTo>
                <a:lnTo>
                  <a:pt x="f5" y="f5"/>
                </a:lnTo>
                <a:close/>
              </a:path>
            </a:pathLst>
          </a:custGeom>
          <a:solidFill>
            <a:srgbClr val="AECF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IDENTIFICACIÓN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1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Título da </a:t>
            </a:r>
            <a:r>
              <a:rPr lang="es-ES" sz="1800" b="1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TALLER DE GALLETAS.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Profesorado: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Ester Ojea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titora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), Roberto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Cousido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Apoio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 e Vanesa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Pulleiro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mestra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Breve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descrición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Centro de interese do alumnado.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Curso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6º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Etapa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Educación Infantil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Área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(s)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ou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Materia(s): TODAS</a:t>
            </a:r>
          </a:p>
        </p:txBody>
      </p:sp>
    </p:spTree>
    <p:extLst>
      <p:ext uri="{BB962C8B-B14F-4D97-AF65-F5344CB8AC3E}">
        <p14:creationId xmlns:p14="http://schemas.microsoft.com/office/powerpoint/2010/main" val="55951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dirty="0" smtClean="0"/>
              <a:t>ACTIVIDADES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3384128" y="1043533"/>
            <a:ext cx="3311999" cy="273630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Coñecer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e colocar a </a:t>
            </a:r>
            <a:r>
              <a:rPr lang="es-ES" sz="15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cantidade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que </a:t>
            </a:r>
            <a:r>
              <a:rPr lang="es-ES" sz="15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temos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que </a:t>
            </a:r>
            <a:r>
              <a:rPr lang="es-ES" sz="15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poñer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de cada un.</a:t>
            </a:r>
          </a:p>
        </p:txBody>
      </p:sp>
      <p:sp>
        <p:nvSpPr>
          <p:cNvPr id="4" name="3 Forma libre"/>
          <p:cNvSpPr/>
          <p:nvPr/>
        </p:nvSpPr>
        <p:spPr>
          <a:xfrm>
            <a:off x="79186" y="3499190"/>
            <a:ext cx="3096000" cy="309634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Escoller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 o molde que utilizaremos para dar forma as galletas.</a:t>
            </a:r>
            <a:endParaRPr lang="es-ES" sz="15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6552480" y="4427909"/>
            <a:ext cx="3672000" cy="277222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Taller de galletas.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5 Forma libre"/>
          <p:cNvSpPr/>
          <p:nvPr/>
        </p:nvSpPr>
        <p:spPr>
          <a:xfrm>
            <a:off x="3240000" y="3779837"/>
            <a:ext cx="3384000" cy="2880320"/>
          </a:xfrm>
          <a:custGeom>
            <a:avLst>
              <a:gd name="f0" fmla="val 2000"/>
            </a:avLst>
            <a:gdLst>
              <a:gd name="f1" fmla="val 10800000"/>
              <a:gd name="f2" fmla="val 54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abs f3"/>
              <a:gd name="f12" fmla="abs f4"/>
              <a:gd name="f13" fmla="abs f5"/>
              <a:gd name="f14" fmla="*/ f7 1 8"/>
              <a:gd name="f15" fmla="val f6"/>
              <a:gd name="f16" fmla="+- f6 10800 0"/>
              <a:gd name="f17" fmla="pin 0 f0 10800"/>
              <a:gd name="f18" fmla="?: f11 f3 1"/>
              <a:gd name="f19" fmla="?: f12 f4 1"/>
              <a:gd name="f20" fmla="?: f13 f5 1"/>
              <a:gd name="f21" fmla="+- 0 0 f14"/>
              <a:gd name="f22" fmla="+- 10800 0 f17"/>
              <a:gd name="f23" fmla="val f17"/>
              <a:gd name="f24" fmla="+- f6 f17 0"/>
              <a:gd name="f25" fmla="*/ f18 1 21600"/>
              <a:gd name="f26" fmla="*/ f19 1 21600"/>
              <a:gd name="f27" fmla="*/ 21600 f18 1"/>
              <a:gd name="f28" fmla="*/ 21600 f19 1"/>
              <a:gd name="f29" fmla="*/ f21 f1 1"/>
              <a:gd name="f30" fmla="min f26 f25"/>
              <a:gd name="f31" fmla="*/ f27 1 f20"/>
              <a:gd name="f32" fmla="*/ f28 1 f20"/>
              <a:gd name="f33" fmla="*/ f29 1 f7"/>
              <a:gd name="f34" fmla="+- f33 0 f2"/>
              <a:gd name="f35" fmla="val f31"/>
              <a:gd name="f36" fmla="+- f31 0 10800"/>
              <a:gd name="f37" fmla="val f32"/>
              <a:gd name="f38" fmla="+- f32 0 10800"/>
              <a:gd name="f39" fmla="+- f31 0 f17"/>
              <a:gd name="f40" fmla="+- f32 0 f17"/>
              <a:gd name="f41" fmla="*/ f17 f30 1"/>
              <a:gd name="f42" fmla="*/ 10800 f30 1"/>
              <a:gd name="f43" fmla="*/ f24 f30 1"/>
              <a:gd name="f44" fmla="*/ f23 f30 1"/>
              <a:gd name="f45" fmla="*/ f15 f30 1"/>
              <a:gd name="f46" fmla="sin 1 f34"/>
              <a:gd name="f47" fmla="cos 1 f34"/>
              <a:gd name="f48" fmla="*/ f39 f30 1"/>
              <a:gd name="f49" fmla="*/ f40 f30 1"/>
              <a:gd name="f50" fmla="*/ f35 f30 1"/>
              <a:gd name="f51" fmla="*/ f37 f30 1"/>
              <a:gd name="f52" fmla="+- 0 0 f46"/>
              <a:gd name="f53" fmla="+- 0 0 f47"/>
              <a:gd name="f54" fmla="*/ 10800 1 f52"/>
              <a:gd name="f55" fmla="*/ f22 1 f52"/>
              <a:gd name="f56" fmla="*/ f54 f53 1"/>
              <a:gd name="f57" fmla="*/ f55 f53 1"/>
              <a:gd name="f58" fmla="+- f36 f56 0"/>
              <a:gd name="f59" fmla="+- f16 0 f56"/>
              <a:gd name="f60" fmla="+- f38 f56 0"/>
              <a:gd name="f61" fmla="+- f36 f57 0"/>
              <a:gd name="f62" fmla="+- f16 0 f57"/>
              <a:gd name="f63" fmla="+- f38 f57 0"/>
              <a:gd name="f64" fmla="+- f62 0 f23"/>
              <a:gd name="f65" fmla="+- f62 0 f24"/>
              <a:gd name="f66" fmla="*/ f61 f30 1"/>
              <a:gd name="f67" fmla="*/ f62 f30 1"/>
              <a:gd name="f68" fmla="*/ f63 f30 1"/>
              <a:gd name="f69" fmla="*/ f58 f30 1"/>
              <a:gd name="f70" fmla="*/ f59 f30 1"/>
              <a:gd name="f71" fmla="*/ f60 f30 1"/>
              <a:gd name="f72" fmla="*/ f64 1 2"/>
              <a:gd name="f73" fmla="*/ f65 1 2"/>
              <a:gd name="f74" fmla="+- f23 f72 0"/>
              <a:gd name="f75" fmla="+- f24 f73 0"/>
              <a:gd name="f76" fmla="+- f6 f74 0"/>
              <a:gd name="f77" fmla="+- f31 0 f74"/>
              <a:gd name="f78" fmla="+- f6 f75 0"/>
              <a:gd name="f79" fmla="+- f32 0 f75"/>
              <a:gd name="f80" fmla="*/ f76 f30 1"/>
              <a:gd name="f81" fmla="*/ f78 f30 1"/>
              <a:gd name="f82" fmla="*/ f77 f30 1"/>
              <a:gd name="f83" fmla="*/ f79 f30 1"/>
            </a:gdLst>
            <a:ahLst>
              <a:ahXY gdRefX="f0" minX="f6" maxX="f8">
                <a:pos x="f41" y="f4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80" t="f81" r="f82" b="f83"/>
            <a:pathLst>
              <a:path stroke="0">
                <a:moveTo>
                  <a:pt x="f66" y="f43"/>
                </a:moveTo>
                <a:lnTo>
                  <a:pt x="f48" y="f67"/>
                </a:lnTo>
                <a:lnTo>
                  <a:pt x="f48" y="f68"/>
                </a:lnTo>
                <a:lnTo>
                  <a:pt x="f66" y="f49"/>
                </a:lnTo>
                <a:lnTo>
                  <a:pt x="f67" y="f49"/>
                </a:lnTo>
                <a:lnTo>
                  <a:pt x="f44" y="f68"/>
                </a:lnTo>
                <a:lnTo>
                  <a:pt x="f44" y="f67"/>
                </a:lnTo>
                <a:lnTo>
                  <a:pt x="f67" y="f43"/>
                </a:lnTo>
                <a:close/>
              </a:path>
              <a:path>
                <a:moveTo>
                  <a:pt x="f69" y="f45"/>
                </a:moveTo>
                <a:lnTo>
                  <a:pt x="f50" y="f70"/>
                </a:lnTo>
                <a:lnTo>
                  <a:pt x="f48" y="f67"/>
                </a:lnTo>
                <a:lnTo>
                  <a:pt x="f66" y="f43"/>
                </a:lnTo>
                <a:close/>
                <a:moveTo>
                  <a:pt x="f70" y="f51"/>
                </a:moveTo>
                <a:lnTo>
                  <a:pt x="f45" y="f71"/>
                </a:lnTo>
                <a:lnTo>
                  <a:pt x="f44" y="f68"/>
                </a:lnTo>
                <a:lnTo>
                  <a:pt x="f67" y="f49"/>
                </a:lnTo>
                <a:close/>
              </a:path>
              <a:path>
                <a:moveTo>
                  <a:pt x="f50" y="f70"/>
                </a:moveTo>
                <a:lnTo>
                  <a:pt x="f50" y="f71"/>
                </a:lnTo>
                <a:lnTo>
                  <a:pt x="f48" y="f68"/>
                </a:lnTo>
                <a:lnTo>
                  <a:pt x="f48" y="f67"/>
                </a:lnTo>
                <a:close/>
                <a:moveTo>
                  <a:pt x="f69" y="f51"/>
                </a:moveTo>
                <a:lnTo>
                  <a:pt x="f70" y="f51"/>
                </a:lnTo>
                <a:lnTo>
                  <a:pt x="f67" y="f49"/>
                </a:lnTo>
                <a:lnTo>
                  <a:pt x="f66" y="f49"/>
                </a:lnTo>
                <a:close/>
              </a:path>
              <a:path>
                <a:moveTo>
                  <a:pt x="f50" y="f71"/>
                </a:moveTo>
                <a:lnTo>
                  <a:pt x="f69" y="f51"/>
                </a:lnTo>
                <a:lnTo>
                  <a:pt x="f66" y="f49"/>
                </a:lnTo>
                <a:lnTo>
                  <a:pt x="f48" y="f68"/>
                </a:lnTo>
                <a:close/>
              </a:path>
              <a:path>
                <a:moveTo>
                  <a:pt x="f45" y="f71"/>
                </a:moveTo>
                <a:lnTo>
                  <a:pt x="f45" y="f70"/>
                </a:lnTo>
                <a:lnTo>
                  <a:pt x="f44" y="f67"/>
                </a:lnTo>
                <a:lnTo>
                  <a:pt x="f44" y="f68"/>
                </a:lnTo>
                <a:close/>
                <a:moveTo>
                  <a:pt x="f70" y="f45"/>
                </a:moveTo>
                <a:lnTo>
                  <a:pt x="f69" y="f45"/>
                </a:lnTo>
                <a:lnTo>
                  <a:pt x="f66" y="f43"/>
                </a:lnTo>
                <a:lnTo>
                  <a:pt x="f67" y="f43"/>
                </a:lnTo>
                <a:close/>
              </a:path>
              <a:path>
                <a:moveTo>
                  <a:pt x="f45" y="f70"/>
                </a:moveTo>
                <a:lnTo>
                  <a:pt x="f70" y="f45"/>
                </a:lnTo>
                <a:lnTo>
                  <a:pt x="f67" y="f43"/>
                </a:lnTo>
                <a:lnTo>
                  <a:pt x="f44" y="f67"/>
                </a:lnTo>
                <a:close/>
              </a:path>
            </a:pathLst>
          </a:custGeom>
          <a:solidFill>
            <a:srgbClr val="FFCC00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Algunhas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das actividades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realizáronse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con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estruturas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cooperativas.</a:t>
            </a:r>
          </a:p>
        </p:txBody>
      </p:sp>
      <p:sp>
        <p:nvSpPr>
          <p:cNvPr id="7" name="6 Forma libre"/>
          <p:cNvSpPr/>
          <p:nvPr/>
        </p:nvSpPr>
        <p:spPr>
          <a:xfrm rot="734648">
            <a:off x="6336625" y="1547589"/>
            <a:ext cx="3744000" cy="288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Pasos a seguir. Escribir a receta..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7 Forma libre"/>
          <p:cNvSpPr/>
          <p:nvPr/>
        </p:nvSpPr>
        <p:spPr>
          <a:xfrm>
            <a:off x="359792" y="395461"/>
            <a:ext cx="3370123" cy="27137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400" dirty="0" smtClean="0">
                <a:latin typeface="Arial" pitchFamily="18"/>
                <a:ea typeface="Microsoft YaHei" pitchFamily="2"/>
                <a:cs typeface="Mangal" pitchFamily="2"/>
              </a:rPr>
              <a:t>Presentación dos ingredientes que necesitamos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, elaboración de </a:t>
            </a: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carteis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.</a:t>
            </a:r>
            <a:endParaRPr lang="es-ES" sz="15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2798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dirty="0" smtClean="0"/>
              <a:t>EXERCICIOS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5976416" y="3395796"/>
            <a:ext cx="4104209" cy="3744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FFFFCC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Participa activamente </a:t>
            </a: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na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 elaboración das galletas.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Forma libre"/>
          <p:cNvSpPr/>
          <p:nvPr/>
        </p:nvSpPr>
        <p:spPr>
          <a:xfrm>
            <a:off x="3384000" y="1224000"/>
            <a:ext cx="4320608" cy="396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9999FF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Escribe os ingredientes e participa </a:t>
            </a: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na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elaboracion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 dos </a:t>
            </a: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carteis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.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359792" y="2699717"/>
            <a:ext cx="4104456" cy="444007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CFFFF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Identifica os ingredientes da receta e relaciona cada un coa </a:t>
            </a:r>
            <a:r>
              <a:rPr lang="es-ES" sz="1500" dirty="0" err="1" smtClean="0">
                <a:latin typeface="Arial" pitchFamily="18"/>
                <a:ea typeface="Microsoft YaHei" pitchFamily="2"/>
                <a:cs typeface="Mangal" pitchFamily="2"/>
              </a:rPr>
              <a:t>cantidade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 que necesitamos.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2168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smtClean="0"/>
              <a:t>RECURSOS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936000" y="1440000"/>
            <a:ext cx="5544000" cy="2015999"/>
          </a:xfrm>
          <a:custGeom>
            <a:avLst>
              <a:gd name="f0" fmla="val 16200"/>
            </a:avLst>
            <a:gdLst>
              <a:gd name="f1" fmla="val w"/>
              <a:gd name="f2" fmla="val h"/>
              <a:gd name="f3" fmla="val 0"/>
              <a:gd name="f4" fmla="val 21600"/>
              <a:gd name="f5" fmla="val -2147483647"/>
              <a:gd name="f6" fmla="val 2147483647"/>
              <a:gd name="f7" fmla="val 10800"/>
              <a:gd name="f8" fmla="*/ f1 1 21600"/>
              <a:gd name="f9" fmla="*/ f2 1 21600"/>
              <a:gd name="f10" fmla="pin 0 f0 21600"/>
              <a:gd name="f11" fmla="val f10"/>
              <a:gd name="f12" fmla="*/ f10 f8 1"/>
              <a:gd name="f13" fmla="*/ f3 f9 1"/>
              <a:gd name="f14" fmla="*/ 0 f8 1"/>
              <a:gd name="f15" fmla="*/ 21600 f8 1"/>
              <a:gd name="f16" fmla="*/ 21600 f9 1"/>
              <a:gd name="f17" fmla="*/ 0 f9 1"/>
            </a:gdLst>
            <a:ahLst>
              <a:ahXY gdRefX="f0" minX="f3" maxX="f4">
                <a:pos x="f12" y="f1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4" t="f17" r="f15" b="f16"/>
            <a:pathLst>
              <a:path w="21600" h="21600">
                <a:moveTo>
                  <a:pt x="f3" y="f3"/>
                </a:moveTo>
                <a:lnTo>
                  <a:pt x="f11" y="f3"/>
                </a:lnTo>
                <a:lnTo>
                  <a:pt x="f4" y="f7"/>
                </a:lnTo>
                <a:lnTo>
                  <a:pt x="f11" y="f4"/>
                </a:lnTo>
                <a:lnTo>
                  <a:pt x="f3" y="f4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AULA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aula de 5 anos.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MATERIAIS: 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… folios, </a:t>
            </a:r>
            <a:r>
              <a:rPr lang="es-ES" sz="1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lápices,pinturas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r>
              <a:rPr lang="es-ES" sz="1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cartóns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ordenador, ingredientes para elaborar as galletas,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dirty="0" err="1" smtClean="0">
                <a:latin typeface="Arial" pitchFamily="18"/>
                <a:ea typeface="Microsoft YaHei" pitchFamily="2"/>
                <a:cs typeface="Mangal" pitchFamily="2"/>
              </a:rPr>
              <a:t>forno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, utensilios de </a:t>
            </a:r>
            <a:r>
              <a:rPr lang="es-ES" dirty="0" err="1" smtClean="0">
                <a:latin typeface="Arial" pitchFamily="18"/>
                <a:ea typeface="Microsoft YaHei" pitchFamily="2"/>
                <a:cs typeface="Mangal" pitchFamily="2"/>
              </a:rPr>
              <a:t>cociña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, (</a:t>
            </a:r>
            <a:r>
              <a:rPr lang="es-ES" dirty="0" err="1" smtClean="0">
                <a:latin typeface="Arial" pitchFamily="18"/>
                <a:ea typeface="Microsoft YaHei" pitchFamily="2"/>
                <a:cs typeface="Mangal" pitchFamily="2"/>
              </a:rPr>
              <a:t>cuencos,rodillo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,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moldes de diferentes formas …)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Forma libre"/>
          <p:cNvSpPr/>
          <p:nvPr/>
        </p:nvSpPr>
        <p:spPr>
          <a:xfrm>
            <a:off x="936000" y="3600000"/>
            <a:ext cx="5616000" cy="2015999"/>
          </a:xfrm>
          <a:custGeom>
            <a:avLst>
              <a:gd name="f0" fmla="val 16200"/>
            </a:avLst>
            <a:gdLst>
              <a:gd name="f1" fmla="val w"/>
              <a:gd name="f2" fmla="val h"/>
              <a:gd name="f3" fmla="val 0"/>
              <a:gd name="f4" fmla="val 21600"/>
              <a:gd name="f5" fmla="val -2147483647"/>
              <a:gd name="f6" fmla="val 2147483647"/>
              <a:gd name="f7" fmla="val 10800"/>
              <a:gd name="f8" fmla="*/ f1 1 21600"/>
              <a:gd name="f9" fmla="*/ f2 1 21600"/>
              <a:gd name="f10" fmla="pin 0 f0 21600"/>
              <a:gd name="f11" fmla="val f10"/>
              <a:gd name="f12" fmla="*/ f10 f8 1"/>
              <a:gd name="f13" fmla="*/ f3 f9 1"/>
              <a:gd name="f14" fmla="*/ 0 f8 1"/>
              <a:gd name="f15" fmla="*/ 21600 f8 1"/>
              <a:gd name="f16" fmla="*/ 21600 f9 1"/>
              <a:gd name="f17" fmla="*/ 0 f9 1"/>
            </a:gdLst>
            <a:ahLst>
              <a:ahXY gdRefX="f0" minX="f3" maxX="f4">
                <a:pos x="f12" y="f1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4" t="f17" r="f15" b="f16"/>
            <a:pathLst>
              <a:path w="21600" h="21600">
                <a:moveTo>
                  <a:pt x="f3" y="f3"/>
                </a:moveTo>
                <a:lnTo>
                  <a:pt x="f11" y="f3"/>
                </a:lnTo>
                <a:lnTo>
                  <a:pt x="f4" y="f7"/>
                </a:lnTo>
                <a:lnTo>
                  <a:pt x="f11" y="f4"/>
                </a:lnTo>
                <a:lnTo>
                  <a:pt x="f3" y="f4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Mestra titora, mestre de apoio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 mestra doutra titoría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521760" y="3949920"/>
            <a:ext cx="1973160" cy="1666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8494920" y="4392000"/>
            <a:ext cx="1153080" cy="129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6588000" y="1563480"/>
            <a:ext cx="1044000" cy="1244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920360" y="1800000"/>
            <a:ext cx="935639" cy="1072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962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ES"/>
              <a:t>PRODUCTO FINAL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436820718"/>
              </p:ext>
            </p:extLst>
          </p:nvPr>
        </p:nvGraphicFramePr>
        <p:xfrm>
          <a:off x="359792" y="1403573"/>
          <a:ext cx="9433048" cy="5760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>
          <a:xfrm>
            <a:off x="503999" y="661577"/>
            <a:ext cx="9071640" cy="2031325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ES" dirty="0" smtClean="0"/>
              <a:t>TAREFA 1:</a:t>
            </a: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CREAR UN SUPERMERCADO NA AULA SIMILAR A UN REAL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648000" y="3600000"/>
            <a:ext cx="9072000" cy="2736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7150"/>
              <a:gd name="f8" fmla="val 10800000"/>
              <a:gd name="f9" fmla="+- 0 0 0"/>
              <a:gd name="f10" fmla="*/ f3 1 21600"/>
              <a:gd name="f11" fmla="*/ f4 1 21600"/>
              <a:gd name="f12" fmla="*/ f9 f0 1"/>
              <a:gd name="f13" fmla="*/ 0 f10 1"/>
              <a:gd name="f14" fmla="*/ 21600 f10 1"/>
              <a:gd name="f15" fmla="*/ 17150 f11 1"/>
              <a:gd name="f16" fmla="*/ 0 f11 1"/>
              <a:gd name="f17" fmla="*/ 10800 f10 1"/>
              <a:gd name="f18" fmla="*/ f12 1 f2"/>
              <a:gd name="f19" fmla="*/ 10800 f11 1"/>
              <a:gd name="f20" fmla="*/ 21600 f11 1"/>
              <a:gd name="f21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17" y="f16"/>
              </a:cxn>
              <a:cxn ang="f21">
                <a:pos x="f13" y="f19"/>
              </a:cxn>
              <a:cxn ang="f21">
                <a:pos x="f17" y="f20"/>
              </a:cxn>
              <a:cxn ang="f21">
                <a:pos x="f14" y="f19"/>
              </a:cxn>
            </a:cxnLst>
            <a:rect l="f13" t="f16" r="f14" b="f15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7"/>
                </a:lnTo>
                <a:lnTo>
                  <a:pt x="f8" y="f6"/>
                </a:lnTo>
                <a:lnTo>
                  <a:pt x="f5" y="f7"/>
                </a:lnTo>
                <a:lnTo>
                  <a:pt x="f5" y="f5"/>
                </a:lnTo>
                <a:close/>
              </a:path>
            </a:pathLst>
          </a:custGeom>
          <a:solidFill>
            <a:srgbClr val="AECF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IDENTIFICACIÓN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1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Título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dirty="0"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IMOS DE COMPRAS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Profesorado: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Ester Ojea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titora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), Roberto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Cousido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Apoio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 e Vanesa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Pulleiro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mestra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Breve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descrición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Centro de interese do alumnado.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Curso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6º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Etapa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Educación Infantil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Área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(s)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ou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Materia(s): TODAS</a:t>
            </a:r>
          </a:p>
        </p:txBody>
      </p:sp>
      <p:sp>
        <p:nvSpPr>
          <p:cNvPr id="6" name="5 Forma libre"/>
          <p:cNvSpPr/>
          <p:nvPr/>
        </p:nvSpPr>
        <p:spPr>
          <a:xfrm>
            <a:off x="648000" y="3566594"/>
            <a:ext cx="9072000" cy="2736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7150"/>
              <a:gd name="f8" fmla="val 10800000"/>
              <a:gd name="f9" fmla="+- 0 0 0"/>
              <a:gd name="f10" fmla="*/ f3 1 21600"/>
              <a:gd name="f11" fmla="*/ f4 1 21600"/>
              <a:gd name="f12" fmla="*/ f9 f0 1"/>
              <a:gd name="f13" fmla="*/ 0 f10 1"/>
              <a:gd name="f14" fmla="*/ 21600 f10 1"/>
              <a:gd name="f15" fmla="*/ 17150 f11 1"/>
              <a:gd name="f16" fmla="*/ 0 f11 1"/>
              <a:gd name="f17" fmla="*/ 10800 f10 1"/>
              <a:gd name="f18" fmla="*/ f12 1 f2"/>
              <a:gd name="f19" fmla="*/ 10800 f11 1"/>
              <a:gd name="f20" fmla="*/ 21600 f11 1"/>
              <a:gd name="f21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17" y="f16"/>
              </a:cxn>
              <a:cxn ang="f21">
                <a:pos x="f13" y="f19"/>
              </a:cxn>
              <a:cxn ang="f21">
                <a:pos x="f17" y="f20"/>
              </a:cxn>
              <a:cxn ang="f21">
                <a:pos x="f14" y="f19"/>
              </a:cxn>
            </a:cxnLst>
            <a:rect l="f13" t="f16" r="f14" b="f15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7"/>
                </a:lnTo>
                <a:lnTo>
                  <a:pt x="f8" y="f6"/>
                </a:lnTo>
                <a:lnTo>
                  <a:pt x="f5" y="f7"/>
                </a:lnTo>
                <a:lnTo>
                  <a:pt x="f5" y="f5"/>
                </a:lnTo>
                <a:close/>
              </a:path>
            </a:pathLst>
          </a:custGeom>
          <a:solidFill>
            <a:srgbClr val="AECF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IDENTIFICACIÓN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1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Título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dirty="0"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IMOS DE COMPRAS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Profesorado: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Ester Ojea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titora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), Roberto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Cousido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Apoio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 e Vanesa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Pulleiro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mestra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Breve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descrición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Centro de interese do alumnado.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Curso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6º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Etapa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Educación Infantil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Área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(s)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ou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Materia(s): TODAS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ES" dirty="0"/>
              <a:t>ACTIVIDADES</a:t>
            </a:r>
          </a:p>
        </p:txBody>
      </p:sp>
      <p:sp>
        <p:nvSpPr>
          <p:cNvPr id="3" name="2 Forma libre"/>
          <p:cNvSpPr/>
          <p:nvPr/>
        </p:nvSpPr>
        <p:spPr>
          <a:xfrm>
            <a:off x="360000" y="1563480"/>
            <a:ext cx="3311999" cy="2376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Realizar pirámide de alimentos</a:t>
            </a:r>
          </a:p>
        </p:txBody>
      </p:sp>
      <p:sp>
        <p:nvSpPr>
          <p:cNvPr id="4" name="3 Forma libre"/>
          <p:cNvSpPr/>
          <p:nvPr/>
        </p:nvSpPr>
        <p:spPr>
          <a:xfrm>
            <a:off x="576000" y="4320000"/>
            <a:ext cx="3096000" cy="252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Ambientar aula como un mercado</a:t>
            </a:r>
          </a:p>
        </p:txBody>
      </p:sp>
      <p:sp>
        <p:nvSpPr>
          <p:cNvPr id="5" name="4 Forma libre"/>
          <p:cNvSpPr/>
          <p:nvPr/>
        </p:nvSpPr>
        <p:spPr>
          <a:xfrm>
            <a:off x="6192000" y="4536000"/>
            <a:ext cx="3671999" cy="2592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Por </a:t>
            </a:r>
            <a:r>
              <a:rPr lang="es-ES" sz="15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prezos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sz="15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aos</a:t>
            </a: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productos </a:t>
            </a:r>
            <a:r>
              <a:rPr lang="es-ES" sz="15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dun</a:t>
            </a: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mercado.</a:t>
            </a:r>
          </a:p>
        </p:txBody>
      </p:sp>
      <p:sp>
        <p:nvSpPr>
          <p:cNvPr id="6" name="5 Forma libre"/>
          <p:cNvSpPr/>
          <p:nvPr/>
        </p:nvSpPr>
        <p:spPr>
          <a:xfrm>
            <a:off x="6120000" y="1368000"/>
            <a:ext cx="3744000" cy="288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Identificar tendas e profesionais (panaderia, pescadería, carnicería...)</a:t>
            </a:r>
          </a:p>
        </p:txBody>
      </p:sp>
      <p:sp>
        <p:nvSpPr>
          <p:cNvPr id="7" name="6 Forma libre"/>
          <p:cNvSpPr/>
          <p:nvPr/>
        </p:nvSpPr>
        <p:spPr>
          <a:xfrm>
            <a:off x="3240000" y="2808000"/>
            <a:ext cx="3384000" cy="2880000"/>
          </a:xfrm>
          <a:custGeom>
            <a:avLst>
              <a:gd name="f0" fmla="val 2000"/>
            </a:avLst>
            <a:gdLst>
              <a:gd name="f1" fmla="val 10800000"/>
              <a:gd name="f2" fmla="val 54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abs f3"/>
              <a:gd name="f12" fmla="abs f4"/>
              <a:gd name="f13" fmla="abs f5"/>
              <a:gd name="f14" fmla="*/ f7 1 8"/>
              <a:gd name="f15" fmla="val f6"/>
              <a:gd name="f16" fmla="+- f6 10800 0"/>
              <a:gd name="f17" fmla="pin 0 f0 10800"/>
              <a:gd name="f18" fmla="?: f11 f3 1"/>
              <a:gd name="f19" fmla="?: f12 f4 1"/>
              <a:gd name="f20" fmla="?: f13 f5 1"/>
              <a:gd name="f21" fmla="+- 0 0 f14"/>
              <a:gd name="f22" fmla="+- 10800 0 f17"/>
              <a:gd name="f23" fmla="val f17"/>
              <a:gd name="f24" fmla="+- f6 f17 0"/>
              <a:gd name="f25" fmla="*/ f18 1 21600"/>
              <a:gd name="f26" fmla="*/ f19 1 21600"/>
              <a:gd name="f27" fmla="*/ 21600 f18 1"/>
              <a:gd name="f28" fmla="*/ 21600 f19 1"/>
              <a:gd name="f29" fmla="*/ f21 f1 1"/>
              <a:gd name="f30" fmla="min f26 f25"/>
              <a:gd name="f31" fmla="*/ f27 1 f20"/>
              <a:gd name="f32" fmla="*/ f28 1 f20"/>
              <a:gd name="f33" fmla="*/ f29 1 f7"/>
              <a:gd name="f34" fmla="+- f33 0 f2"/>
              <a:gd name="f35" fmla="val f31"/>
              <a:gd name="f36" fmla="+- f31 0 10800"/>
              <a:gd name="f37" fmla="val f32"/>
              <a:gd name="f38" fmla="+- f32 0 10800"/>
              <a:gd name="f39" fmla="+- f31 0 f17"/>
              <a:gd name="f40" fmla="+- f32 0 f17"/>
              <a:gd name="f41" fmla="*/ f17 f30 1"/>
              <a:gd name="f42" fmla="*/ 10800 f30 1"/>
              <a:gd name="f43" fmla="*/ f24 f30 1"/>
              <a:gd name="f44" fmla="*/ f23 f30 1"/>
              <a:gd name="f45" fmla="*/ f15 f30 1"/>
              <a:gd name="f46" fmla="sin 1 f34"/>
              <a:gd name="f47" fmla="cos 1 f34"/>
              <a:gd name="f48" fmla="*/ f39 f30 1"/>
              <a:gd name="f49" fmla="*/ f40 f30 1"/>
              <a:gd name="f50" fmla="*/ f35 f30 1"/>
              <a:gd name="f51" fmla="*/ f37 f30 1"/>
              <a:gd name="f52" fmla="+- 0 0 f46"/>
              <a:gd name="f53" fmla="+- 0 0 f47"/>
              <a:gd name="f54" fmla="*/ 10800 1 f52"/>
              <a:gd name="f55" fmla="*/ f22 1 f52"/>
              <a:gd name="f56" fmla="*/ f54 f53 1"/>
              <a:gd name="f57" fmla="*/ f55 f53 1"/>
              <a:gd name="f58" fmla="+- f36 f56 0"/>
              <a:gd name="f59" fmla="+- f16 0 f56"/>
              <a:gd name="f60" fmla="+- f38 f56 0"/>
              <a:gd name="f61" fmla="+- f36 f57 0"/>
              <a:gd name="f62" fmla="+- f16 0 f57"/>
              <a:gd name="f63" fmla="+- f38 f57 0"/>
              <a:gd name="f64" fmla="+- f62 0 f23"/>
              <a:gd name="f65" fmla="+- f62 0 f24"/>
              <a:gd name="f66" fmla="*/ f61 f30 1"/>
              <a:gd name="f67" fmla="*/ f62 f30 1"/>
              <a:gd name="f68" fmla="*/ f63 f30 1"/>
              <a:gd name="f69" fmla="*/ f58 f30 1"/>
              <a:gd name="f70" fmla="*/ f59 f30 1"/>
              <a:gd name="f71" fmla="*/ f60 f30 1"/>
              <a:gd name="f72" fmla="*/ f64 1 2"/>
              <a:gd name="f73" fmla="*/ f65 1 2"/>
              <a:gd name="f74" fmla="+- f23 f72 0"/>
              <a:gd name="f75" fmla="+- f24 f73 0"/>
              <a:gd name="f76" fmla="+- f6 f74 0"/>
              <a:gd name="f77" fmla="+- f31 0 f74"/>
              <a:gd name="f78" fmla="+- f6 f75 0"/>
              <a:gd name="f79" fmla="+- f32 0 f75"/>
              <a:gd name="f80" fmla="*/ f76 f30 1"/>
              <a:gd name="f81" fmla="*/ f78 f30 1"/>
              <a:gd name="f82" fmla="*/ f77 f30 1"/>
              <a:gd name="f83" fmla="*/ f79 f30 1"/>
            </a:gdLst>
            <a:ahLst>
              <a:ahXY gdRefX="f0" minX="f6" maxX="f8">
                <a:pos x="f41" y="f4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80" t="f81" r="f82" b="f83"/>
            <a:pathLst>
              <a:path stroke="0">
                <a:moveTo>
                  <a:pt x="f66" y="f43"/>
                </a:moveTo>
                <a:lnTo>
                  <a:pt x="f48" y="f67"/>
                </a:lnTo>
                <a:lnTo>
                  <a:pt x="f48" y="f68"/>
                </a:lnTo>
                <a:lnTo>
                  <a:pt x="f66" y="f49"/>
                </a:lnTo>
                <a:lnTo>
                  <a:pt x="f67" y="f49"/>
                </a:lnTo>
                <a:lnTo>
                  <a:pt x="f44" y="f68"/>
                </a:lnTo>
                <a:lnTo>
                  <a:pt x="f44" y="f67"/>
                </a:lnTo>
                <a:lnTo>
                  <a:pt x="f67" y="f43"/>
                </a:lnTo>
                <a:close/>
              </a:path>
              <a:path>
                <a:moveTo>
                  <a:pt x="f69" y="f45"/>
                </a:moveTo>
                <a:lnTo>
                  <a:pt x="f50" y="f70"/>
                </a:lnTo>
                <a:lnTo>
                  <a:pt x="f48" y="f67"/>
                </a:lnTo>
                <a:lnTo>
                  <a:pt x="f66" y="f43"/>
                </a:lnTo>
                <a:close/>
                <a:moveTo>
                  <a:pt x="f70" y="f51"/>
                </a:moveTo>
                <a:lnTo>
                  <a:pt x="f45" y="f71"/>
                </a:lnTo>
                <a:lnTo>
                  <a:pt x="f44" y="f68"/>
                </a:lnTo>
                <a:lnTo>
                  <a:pt x="f67" y="f49"/>
                </a:lnTo>
                <a:close/>
              </a:path>
              <a:path>
                <a:moveTo>
                  <a:pt x="f50" y="f70"/>
                </a:moveTo>
                <a:lnTo>
                  <a:pt x="f50" y="f71"/>
                </a:lnTo>
                <a:lnTo>
                  <a:pt x="f48" y="f68"/>
                </a:lnTo>
                <a:lnTo>
                  <a:pt x="f48" y="f67"/>
                </a:lnTo>
                <a:close/>
                <a:moveTo>
                  <a:pt x="f69" y="f51"/>
                </a:moveTo>
                <a:lnTo>
                  <a:pt x="f70" y="f51"/>
                </a:lnTo>
                <a:lnTo>
                  <a:pt x="f67" y="f49"/>
                </a:lnTo>
                <a:lnTo>
                  <a:pt x="f66" y="f49"/>
                </a:lnTo>
                <a:close/>
              </a:path>
              <a:path>
                <a:moveTo>
                  <a:pt x="f50" y="f71"/>
                </a:moveTo>
                <a:lnTo>
                  <a:pt x="f69" y="f51"/>
                </a:lnTo>
                <a:lnTo>
                  <a:pt x="f66" y="f49"/>
                </a:lnTo>
                <a:lnTo>
                  <a:pt x="f48" y="f68"/>
                </a:lnTo>
                <a:close/>
              </a:path>
              <a:path>
                <a:moveTo>
                  <a:pt x="f45" y="f71"/>
                </a:moveTo>
                <a:lnTo>
                  <a:pt x="f45" y="f70"/>
                </a:lnTo>
                <a:lnTo>
                  <a:pt x="f44" y="f67"/>
                </a:lnTo>
                <a:lnTo>
                  <a:pt x="f44" y="f68"/>
                </a:lnTo>
                <a:close/>
                <a:moveTo>
                  <a:pt x="f70" y="f45"/>
                </a:moveTo>
                <a:lnTo>
                  <a:pt x="f69" y="f45"/>
                </a:lnTo>
                <a:lnTo>
                  <a:pt x="f66" y="f43"/>
                </a:lnTo>
                <a:lnTo>
                  <a:pt x="f67" y="f43"/>
                </a:lnTo>
                <a:close/>
              </a:path>
              <a:path>
                <a:moveTo>
                  <a:pt x="f45" y="f70"/>
                </a:moveTo>
                <a:lnTo>
                  <a:pt x="f70" y="f45"/>
                </a:lnTo>
                <a:lnTo>
                  <a:pt x="f67" y="f43"/>
                </a:lnTo>
                <a:lnTo>
                  <a:pt x="f44" y="f67"/>
                </a:lnTo>
                <a:close/>
              </a:path>
            </a:pathLst>
          </a:custGeom>
          <a:solidFill>
            <a:srgbClr val="FFCC00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Algunhas das actividades realizáronse con estruturas cooperativas.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ES" dirty="0"/>
              <a:t>EXERCICIOS</a:t>
            </a:r>
          </a:p>
        </p:txBody>
      </p:sp>
      <p:sp>
        <p:nvSpPr>
          <p:cNvPr id="3" name="2 Forma libre"/>
          <p:cNvSpPr/>
          <p:nvPr/>
        </p:nvSpPr>
        <p:spPr>
          <a:xfrm>
            <a:off x="144000" y="2232000"/>
            <a:ext cx="3888000" cy="3744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FFFFCC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Identifica alimentos de consumo </a:t>
            </a:r>
            <a:r>
              <a:rPr lang="es-ES" sz="15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máis</a:t>
            </a: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frecuente o os de menor frecuencia para </a:t>
            </a:r>
            <a:r>
              <a:rPr lang="es-ES" sz="15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unha</a:t>
            </a: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alimentación </a:t>
            </a:r>
            <a:r>
              <a:rPr lang="es-ES" sz="15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saudable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Forma libre"/>
          <p:cNvSpPr/>
          <p:nvPr/>
        </p:nvSpPr>
        <p:spPr>
          <a:xfrm>
            <a:off x="3384000" y="1224000"/>
            <a:ext cx="3671999" cy="396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9999FF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Recoñece</a:t>
            </a:r>
            <a:r>
              <a:rPr lang="es-ES" sz="15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os productos típicos de panadería, pescadería, carnicería, frutería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...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LISTA DA COMPRA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6192000" y="2232000"/>
            <a:ext cx="3744000" cy="3671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CFFFF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Recorta alimentos e productos dun catálogo ou panfleto e sitúaos nos postos correspondentes</a:t>
            </a:r>
          </a:p>
        </p:txBody>
      </p:sp>
      <p:sp>
        <p:nvSpPr>
          <p:cNvPr id="6" name="5 Forma libre"/>
          <p:cNvSpPr/>
          <p:nvPr/>
        </p:nvSpPr>
        <p:spPr>
          <a:xfrm>
            <a:off x="648000" y="5400000"/>
            <a:ext cx="9144000" cy="1728000"/>
          </a:xfrm>
          <a:custGeom>
            <a:avLst>
              <a:gd name="f0" fmla="val 7200"/>
              <a:gd name="f1" fmla="val 5400"/>
              <a:gd name="f2" fmla="val 3600"/>
              <a:gd name="f3" fmla="val 8100"/>
            </a:avLst>
            <a:gdLst>
              <a:gd name="f4" fmla="val w"/>
              <a:gd name="f5" fmla="val h"/>
              <a:gd name="f6" fmla="val 0"/>
              <a:gd name="f7" fmla="val 21600"/>
              <a:gd name="f8" fmla="val -2147483647"/>
              <a:gd name="f9" fmla="val 2147483647"/>
              <a:gd name="f10" fmla="val 10800"/>
              <a:gd name="f11" fmla="*/ f4 1 21600"/>
              <a:gd name="f12" fmla="*/ f5 1 21600"/>
              <a:gd name="f13" fmla="pin f6 f0 21600"/>
              <a:gd name="f14" fmla="pin f6 f3 10800"/>
              <a:gd name="f15" fmla="val f13"/>
              <a:gd name="f16" fmla="val f14"/>
              <a:gd name="f17" fmla="pin 0 f2 f13"/>
              <a:gd name="f18" fmla="pin 0 f1 f14"/>
              <a:gd name="f19" fmla="*/ f6 f11 1"/>
              <a:gd name="f20" fmla="*/ f13 f12 1"/>
              <a:gd name="f21" fmla="*/ f14 f11 1"/>
              <a:gd name="f22" fmla="*/ f6 f12 1"/>
              <a:gd name="f23" fmla="*/ 0 f11 1"/>
              <a:gd name="f24" fmla="*/ 21600 f11 1"/>
              <a:gd name="f25" fmla="*/ 21600 f12 1"/>
              <a:gd name="f26" fmla="val f18"/>
              <a:gd name="f27" fmla="val f17"/>
              <a:gd name="f28" fmla="+- 21600 0 f16"/>
              <a:gd name="f29" fmla="*/ f17 f12 1"/>
              <a:gd name="f30" fmla="*/ f18 f11 1"/>
              <a:gd name="f31" fmla="*/ f15 f12 1"/>
              <a:gd name="f32" fmla="+- 21600 0 f26"/>
            </a:gdLst>
            <a:ahLst>
              <a:ahXY gdRefY="f0" minY="f6" maxY="f7">
                <a:pos x="f19" y="f20"/>
              </a:ahXY>
              <a:ahXY gdRefX="f3" minX="f6" maxX="f10" gdRefY="f2" minY="f6" maxY="f13">
                <a:pos x="f21" y="f29"/>
              </a:ahXY>
              <a:ahXY gdRefX="f1" minX="f6" maxX="f14">
                <a:pos x="f30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3" t="f31" r="f24" b="f25"/>
            <a:pathLst>
              <a:path w="21600" h="21600">
                <a:moveTo>
                  <a:pt x="f7" y="f15"/>
                </a:moveTo>
                <a:lnTo>
                  <a:pt x="f7" y="f7"/>
                </a:lnTo>
                <a:lnTo>
                  <a:pt x="f6" y="f7"/>
                </a:lnTo>
                <a:lnTo>
                  <a:pt x="f6" y="f15"/>
                </a:lnTo>
                <a:lnTo>
                  <a:pt x="f16" y="f15"/>
                </a:lnTo>
                <a:lnTo>
                  <a:pt x="f16" y="f27"/>
                </a:lnTo>
                <a:lnTo>
                  <a:pt x="f26" y="f27"/>
                </a:lnTo>
                <a:lnTo>
                  <a:pt x="f10" y="f6"/>
                </a:lnTo>
                <a:lnTo>
                  <a:pt x="f32" y="f27"/>
                </a:lnTo>
                <a:lnTo>
                  <a:pt x="f28" y="f27"/>
                </a:lnTo>
                <a:lnTo>
                  <a:pt x="f28" y="f15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Algúns exercicios realizáronse empregando estruturas cooperativas: folio xiratorio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ou catálogos ao centro.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ES" dirty="0"/>
              <a:t>RECURSOS</a:t>
            </a:r>
          </a:p>
        </p:txBody>
      </p:sp>
      <p:sp>
        <p:nvSpPr>
          <p:cNvPr id="3" name="2 Forma libre"/>
          <p:cNvSpPr/>
          <p:nvPr/>
        </p:nvSpPr>
        <p:spPr>
          <a:xfrm>
            <a:off x="936000" y="1440000"/>
            <a:ext cx="5544000" cy="2015999"/>
          </a:xfrm>
          <a:custGeom>
            <a:avLst>
              <a:gd name="f0" fmla="val 16200"/>
            </a:avLst>
            <a:gdLst>
              <a:gd name="f1" fmla="val w"/>
              <a:gd name="f2" fmla="val h"/>
              <a:gd name="f3" fmla="val 0"/>
              <a:gd name="f4" fmla="val 21600"/>
              <a:gd name="f5" fmla="val -2147483647"/>
              <a:gd name="f6" fmla="val 2147483647"/>
              <a:gd name="f7" fmla="val 10800"/>
              <a:gd name="f8" fmla="*/ f1 1 21600"/>
              <a:gd name="f9" fmla="*/ f2 1 21600"/>
              <a:gd name="f10" fmla="pin 0 f0 21600"/>
              <a:gd name="f11" fmla="val f10"/>
              <a:gd name="f12" fmla="*/ f10 f8 1"/>
              <a:gd name="f13" fmla="*/ f3 f9 1"/>
              <a:gd name="f14" fmla="*/ 0 f8 1"/>
              <a:gd name="f15" fmla="*/ 21600 f8 1"/>
              <a:gd name="f16" fmla="*/ 21600 f9 1"/>
              <a:gd name="f17" fmla="*/ 0 f9 1"/>
            </a:gdLst>
            <a:ahLst>
              <a:ahXY gdRefX="f0" minX="f3" maxX="f4">
                <a:pos x="f12" y="f1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4" t="f17" r="f15" b="f16"/>
            <a:pathLst>
              <a:path w="21600" h="21600">
                <a:moveTo>
                  <a:pt x="f3" y="f3"/>
                </a:moveTo>
                <a:lnTo>
                  <a:pt x="f11" y="f3"/>
                </a:lnTo>
                <a:lnTo>
                  <a:pt x="f4" y="f7"/>
                </a:lnTo>
                <a:lnTo>
                  <a:pt x="f11" y="f4"/>
                </a:lnTo>
                <a:lnTo>
                  <a:pt x="f3" y="f4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AULA: internet para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coñecer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algúns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alimentos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MATERIAIS: Catálogos, revistas,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murais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...</a:t>
            </a:r>
          </a:p>
        </p:txBody>
      </p:sp>
      <p:sp>
        <p:nvSpPr>
          <p:cNvPr id="4" name="3 Forma libre"/>
          <p:cNvSpPr/>
          <p:nvPr/>
        </p:nvSpPr>
        <p:spPr>
          <a:xfrm>
            <a:off x="936000" y="3600000"/>
            <a:ext cx="5616000" cy="2015999"/>
          </a:xfrm>
          <a:custGeom>
            <a:avLst>
              <a:gd name="f0" fmla="val 16200"/>
            </a:avLst>
            <a:gdLst>
              <a:gd name="f1" fmla="val w"/>
              <a:gd name="f2" fmla="val h"/>
              <a:gd name="f3" fmla="val 0"/>
              <a:gd name="f4" fmla="val 21600"/>
              <a:gd name="f5" fmla="val -2147483647"/>
              <a:gd name="f6" fmla="val 2147483647"/>
              <a:gd name="f7" fmla="val 10800"/>
              <a:gd name="f8" fmla="*/ f1 1 21600"/>
              <a:gd name="f9" fmla="*/ f2 1 21600"/>
              <a:gd name="f10" fmla="pin 0 f0 21600"/>
              <a:gd name="f11" fmla="val f10"/>
              <a:gd name="f12" fmla="*/ f10 f8 1"/>
              <a:gd name="f13" fmla="*/ f3 f9 1"/>
              <a:gd name="f14" fmla="*/ 0 f8 1"/>
              <a:gd name="f15" fmla="*/ 21600 f8 1"/>
              <a:gd name="f16" fmla="*/ 21600 f9 1"/>
              <a:gd name="f17" fmla="*/ 0 f9 1"/>
            </a:gdLst>
            <a:ahLst>
              <a:ahXY gdRefX="f0" minX="f3" maxX="f4">
                <a:pos x="f12" y="f1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4" t="f17" r="f15" b="f16"/>
            <a:pathLst>
              <a:path w="21600" h="21600">
                <a:moveTo>
                  <a:pt x="f3" y="f3"/>
                </a:moveTo>
                <a:lnTo>
                  <a:pt x="f11" y="f3"/>
                </a:lnTo>
                <a:lnTo>
                  <a:pt x="f4" y="f7"/>
                </a:lnTo>
                <a:lnTo>
                  <a:pt x="f11" y="f4"/>
                </a:lnTo>
                <a:lnTo>
                  <a:pt x="f3" y="f4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Mestra titora, mestre de apoio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 mestra doutra titoría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6521760" y="3949920"/>
            <a:ext cx="1973160" cy="1666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8494920" y="4392000"/>
            <a:ext cx="1153080" cy="129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6588000" y="1563480"/>
            <a:ext cx="1044000" cy="1244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920360" y="1800000"/>
            <a:ext cx="935639" cy="107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7824" y="539477"/>
            <a:ext cx="90730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any"/>
              </a:rPr>
              <a:t>TAREFA 2:</a:t>
            </a:r>
            <a:br>
              <a:rPr lang="es-E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any"/>
              </a:rPr>
            </a:br>
            <a:r>
              <a:rPr lang="es-E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bany"/>
              </a:rPr>
              <a:t>VISITA AO MERCADO DE PONTEVEDRA</a:t>
            </a:r>
            <a:endParaRPr lang="es-ES" sz="4400" dirty="0">
              <a:solidFill>
                <a:schemeClr val="tx2">
                  <a:lumMod val="60000"/>
                  <a:lumOff val="40000"/>
                </a:schemeClr>
              </a:solidFill>
              <a:latin typeface="Albany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576320" y="4283893"/>
            <a:ext cx="9072000" cy="2736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7150"/>
              <a:gd name="f8" fmla="val 10800000"/>
              <a:gd name="f9" fmla="+- 0 0 0"/>
              <a:gd name="f10" fmla="*/ f3 1 21600"/>
              <a:gd name="f11" fmla="*/ f4 1 21600"/>
              <a:gd name="f12" fmla="*/ f9 f0 1"/>
              <a:gd name="f13" fmla="*/ 0 f10 1"/>
              <a:gd name="f14" fmla="*/ 21600 f10 1"/>
              <a:gd name="f15" fmla="*/ 17150 f11 1"/>
              <a:gd name="f16" fmla="*/ 0 f11 1"/>
              <a:gd name="f17" fmla="*/ 10800 f10 1"/>
              <a:gd name="f18" fmla="*/ f12 1 f2"/>
              <a:gd name="f19" fmla="*/ 10800 f11 1"/>
              <a:gd name="f20" fmla="*/ 21600 f11 1"/>
              <a:gd name="f21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17" y="f16"/>
              </a:cxn>
              <a:cxn ang="f21">
                <a:pos x="f13" y="f19"/>
              </a:cxn>
              <a:cxn ang="f21">
                <a:pos x="f17" y="f20"/>
              </a:cxn>
              <a:cxn ang="f21">
                <a:pos x="f14" y="f19"/>
              </a:cxn>
            </a:cxnLst>
            <a:rect l="f13" t="f16" r="f14" b="f15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7"/>
                </a:lnTo>
                <a:lnTo>
                  <a:pt x="f8" y="f6"/>
                </a:lnTo>
                <a:lnTo>
                  <a:pt x="f5" y="f7"/>
                </a:lnTo>
                <a:lnTo>
                  <a:pt x="f5" y="f5"/>
                </a:lnTo>
                <a:close/>
              </a:path>
            </a:pathLst>
          </a:custGeom>
          <a:solidFill>
            <a:srgbClr val="AECF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IDENTIFICACIÓN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1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Título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dirty="0"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VISITA AO MERCADO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Profesorado: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Ester Ojea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titora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), Roberto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Cousido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Apoio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 e Vanesa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Pulleiro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mestra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Breve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descrición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da </a:t>
            </a:r>
            <a:r>
              <a:rPr lang="es-ES" sz="1800" b="1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tarefa</a:t>
            </a: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Centro de interese do alumnado.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Curso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6º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Etapa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Educación Infantil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Área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(s) </a:t>
            </a:r>
            <a:r>
              <a:rPr lang="es-ES" sz="1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ou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Materia(s): TODAS</a:t>
            </a:r>
          </a:p>
        </p:txBody>
      </p:sp>
    </p:spTree>
    <p:extLst>
      <p:ext uri="{BB962C8B-B14F-4D97-AF65-F5344CB8AC3E}">
        <p14:creationId xmlns:p14="http://schemas.microsoft.com/office/powerpoint/2010/main" val="269556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dirty="0" smtClean="0"/>
              <a:t>ACTIVIDADES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360000" y="1563480"/>
            <a:ext cx="3311999" cy="2376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APRENDER  UNHA CANCIÓN  DA VISITA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Forma libre"/>
          <p:cNvSpPr/>
          <p:nvPr/>
        </p:nvSpPr>
        <p:spPr>
          <a:xfrm>
            <a:off x="576000" y="4319999"/>
            <a:ext cx="3096000" cy="284421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1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PUZLE XIRATORIO 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CON DISTINTAS IMAXES DO MERCADO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6192000" y="4535999"/>
            <a:ext cx="3672000" cy="277222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MERCAR PRODUCTOS NO MERCADO PARA ELABORAR UNHA RECEITA DE COCIÑA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5 Forma libre"/>
          <p:cNvSpPr/>
          <p:nvPr/>
        </p:nvSpPr>
        <p:spPr>
          <a:xfrm>
            <a:off x="6120000" y="1368000"/>
            <a:ext cx="3744000" cy="288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PLANO DA PRAZA DE ABASTOS DE PONTEVEDRA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6 Forma libre"/>
          <p:cNvSpPr/>
          <p:nvPr/>
        </p:nvSpPr>
        <p:spPr>
          <a:xfrm>
            <a:off x="3240000" y="2808000"/>
            <a:ext cx="3384000" cy="2880000"/>
          </a:xfrm>
          <a:custGeom>
            <a:avLst>
              <a:gd name="f0" fmla="val 2000"/>
            </a:avLst>
            <a:gdLst>
              <a:gd name="f1" fmla="val 10800000"/>
              <a:gd name="f2" fmla="val 54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abs f3"/>
              <a:gd name="f12" fmla="abs f4"/>
              <a:gd name="f13" fmla="abs f5"/>
              <a:gd name="f14" fmla="*/ f7 1 8"/>
              <a:gd name="f15" fmla="val f6"/>
              <a:gd name="f16" fmla="+- f6 10800 0"/>
              <a:gd name="f17" fmla="pin 0 f0 10800"/>
              <a:gd name="f18" fmla="?: f11 f3 1"/>
              <a:gd name="f19" fmla="?: f12 f4 1"/>
              <a:gd name="f20" fmla="?: f13 f5 1"/>
              <a:gd name="f21" fmla="+- 0 0 f14"/>
              <a:gd name="f22" fmla="+- 10800 0 f17"/>
              <a:gd name="f23" fmla="val f17"/>
              <a:gd name="f24" fmla="+- f6 f17 0"/>
              <a:gd name="f25" fmla="*/ f18 1 21600"/>
              <a:gd name="f26" fmla="*/ f19 1 21600"/>
              <a:gd name="f27" fmla="*/ 21600 f18 1"/>
              <a:gd name="f28" fmla="*/ 21600 f19 1"/>
              <a:gd name="f29" fmla="*/ f21 f1 1"/>
              <a:gd name="f30" fmla="min f26 f25"/>
              <a:gd name="f31" fmla="*/ f27 1 f20"/>
              <a:gd name="f32" fmla="*/ f28 1 f20"/>
              <a:gd name="f33" fmla="*/ f29 1 f7"/>
              <a:gd name="f34" fmla="+- f33 0 f2"/>
              <a:gd name="f35" fmla="val f31"/>
              <a:gd name="f36" fmla="+- f31 0 10800"/>
              <a:gd name="f37" fmla="val f32"/>
              <a:gd name="f38" fmla="+- f32 0 10800"/>
              <a:gd name="f39" fmla="+- f31 0 f17"/>
              <a:gd name="f40" fmla="+- f32 0 f17"/>
              <a:gd name="f41" fmla="*/ f17 f30 1"/>
              <a:gd name="f42" fmla="*/ 10800 f30 1"/>
              <a:gd name="f43" fmla="*/ f24 f30 1"/>
              <a:gd name="f44" fmla="*/ f23 f30 1"/>
              <a:gd name="f45" fmla="*/ f15 f30 1"/>
              <a:gd name="f46" fmla="sin 1 f34"/>
              <a:gd name="f47" fmla="cos 1 f34"/>
              <a:gd name="f48" fmla="*/ f39 f30 1"/>
              <a:gd name="f49" fmla="*/ f40 f30 1"/>
              <a:gd name="f50" fmla="*/ f35 f30 1"/>
              <a:gd name="f51" fmla="*/ f37 f30 1"/>
              <a:gd name="f52" fmla="+- 0 0 f46"/>
              <a:gd name="f53" fmla="+- 0 0 f47"/>
              <a:gd name="f54" fmla="*/ 10800 1 f52"/>
              <a:gd name="f55" fmla="*/ f22 1 f52"/>
              <a:gd name="f56" fmla="*/ f54 f53 1"/>
              <a:gd name="f57" fmla="*/ f55 f53 1"/>
              <a:gd name="f58" fmla="+- f36 f56 0"/>
              <a:gd name="f59" fmla="+- f16 0 f56"/>
              <a:gd name="f60" fmla="+- f38 f56 0"/>
              <a:gd name="f61" fmla="+- f36 f57 0"/>
              <a:gd name="f62" fmla="+- f16 0 f57"/>
              <a:gd name="f63" fmla="+- f38 f57 0"/>
              <a:gd name="f64" fmla="+- f62 0 f23"/>
              <a:gd name="f65" fmla="+- f62 0 f24"/>
              <a:gd name="f66" fmla="*/ f61 f30 1"/>
              <a:gd name="f67" fmla="*/ f62 f30 1"/>
              <a:gd name="f68" fmla="*/ f63 f30 1"/>
              <a:gd name="f69" fmla="*/ f58 f30 1"/>
              <a:gd name="f70" fmla="*/ f59 f30 1"/>
              <a:gd name="f71" fmla="*/ f60 f30 1"/>
              <a:gd name="f72" fmla="*/ f64 1 2"/>
              <a:gd name="f73" fmla="*/ f65 1 2"/>
              <a:gd name="f74" fmla="+- f23 f72 0"/>
              <a:gd name="f75" fmla="+- f24 f73 0"/>
              <a:gd name="f76" fmla="+- f6 f74 0"/>
              <a:gd name="f77" fmla="+- f31 0 f74"/>
              <a:gd name="f78" fmla="+- f6 f75 0"/>
              <a:gd name="f79" fmla="+- f32 0 f75"/>
              <a:gd name="f80" fmla="*/ f76 f30 1"/>
              <a:gd name="f81" fmla="*/ f78 f30 1"/>
              <a:gd name="f82" fmla="*/ f77 f30 1"/>
              <a:gd name="f83" fmla="*/ f79 f30 1"/>
            </a:gdLst>
            <a:ahLst>
              <a:ahXY gdRefX="f0" minX="f6" maxX="f8">
                <a:pos x="f41" y="f4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80" t="f81" r="f82" b="f83"/>
            <a:pathLst>
              <a:path stroke="0">
                <a:moveTo>
                  <a:pt x="f66" y="f43"/>
                </a:moveTo>
                <a:lnTo>
                  <a:pt x="f48" y="f67"/>
                </a:lnTo>
                <a:lnTo>
                  <a:pt x="f48" y="f68"/>
                </a:lnTo>
                <a:lnTo>
                  <a:pt x="f66" y="f49"/>
                </a:lnTo>
                <a:lnTo>
                  <a:pt x="f67" y="f49"/>
                </a:lnTo>
                <a:lnTo>
                  <a:pt x="f44" y="f68"/>
                </a:lnTo>
                <a:lnTo>
                  <a:pt x="f44" y="f67"/>
                </a:lnTo>
                <a:lnTo>
                  <a:pt x="f67" y="f43"/>
                </a:lnTo>
                <a:close/>
              </a:path>
              <a:path>
                <a:moveTo>
                  <a:pt x="f69" y="f45"/>
                </a:moveTo>
                <a:lnTo>
                  <a:pt x="f50" y="f70"/>
                </a:lnTo>
                <a:lnTo>
                  <a:pt x="f48" y="f67"/>
                </a:lnTo>
                <a:lnTo>
                  <a:pt x="f66" y="f43"/>
                </a:lnTo>
                <a:close/>
                <a:moveTo>
                  <a:pt x="f70" y="f51"/>
                </a:moveTo>
                <a:lnTo>
                  <a:pt x="f45" y="f71"/>
                </a:lnTo>
                <a:lnTo>
                  <a:pt x="f44" y="f68"/>
                </a:lnTo>
                <a:lnTo>
                  <a:pt x="f67" y="f49"/>
                </a:lnTo>
                <a:close/>
              </a:path>
              <a:path>
                <a:moveTo>
                  <a:pt x="f50" y="f70"/>
                </a:moveTo>
                <a:lnTo>
                  <a:pt x="f50" y="f71"/>
                </a:lnTo>
                <a:lnTo>
                  <a:pt x="f48" y="f68"/>
                </a:lnTo>
                <a:lnTo>
                  <a:pt x="f48" y="f67"/>
                </a:lnTo>
                <a:close/>
                <a:moveTo>
                  <a:pt x="f69" y="f51"/>
                </a:moveTo>
                <a:lnTo>
                  <a:pt x="f70" y="f51"/>
                </a:lnTo>
                <a:lnTo>
                  <a:pt x="f67" y="f49"/>
                </a:lnTo>
                <a:lnTo>
                  <a:pt x="f66" y="f49"/>
                </a:lnTo>
                <a:close/>
              </a:path>
              <a:path>
                <a:moveTo>
                  <a:pt x="f50" y="f71"/>
                </a:moveTo>
                <a:lnTo>
                  <a:pt x="f69" y="f51"/>
                </a:lnTo>
                <a:lnTo>
                  <a:pt x="f66" y="f49"/>
                </a:lnTo>
                <a:lnTo>
                  <a:pt x="f48" y="f68"/>
                </a:lnTo>
                <a:close/>
              </a:path>
              <a:path>
                <a:moveTo>
                  <a:pt x="f45" y="f71"/>
                </a:moveTo>
                <a:lnTo>
                  <a:pt x="f45" y="f70"/>
                </a:lnTo>
                <a:lnTo>
                  <a:pt x="f44" y="f67"/>
                </a:lnTo>
                <a:lnTo>
                  <a:pt x="f44" y="f68"/>
                </a:lnTo>
                <a:close/>
                <a:moveTo>
                  <a:pt x="f70" y="f45"/>
                </a:moveTo>
                <a:lnTo>
                  <a:pt x="f69" y="f45"/>
                </a:lnTo>
                <a:lnTo>
                  <a:pt x="f66" y="f43"/>
                </a:lnTo>
                <a:lnTo>
                  <a:pt x="f67" y="f43"/>
                </a:lnTo>
                <a:close/>
              </a:path>
              <a:path>
                <a:moveTo>
                  <a:pt x="f45" y="f70"/>
                </a:moveTo>
                <a:lnTo>
                  <a:pt x="f70" y="f45"/>
                </a:lnTo>
                <a:lnTo>
                  <a:pt x="f67" y="f43"/>
                </a:lnTo>
                <a:lnTo>
                  <a:pt x="f44" y="f67"/>
                </a:lnTo>
                <a:close/>
              </a:path>
            </a:pathLst>
          </a:custGeom>
          <a:solidFill>
            <a:srgbClr val="FFCC00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Algunhas das actividades realizáronse con estruturas cooperativas.</a:t>
            </a:r>
          </a:p>
        </p:txBody>
      </p:sp>
    </p:spTree>
    <p:extLst>
      <p:ext uri="{BB962C8B-B14F-4D97-AF65-F5344CB8AC3E}">
        <p14:creationId xmlns:p14="http://schemas.microsoft.com/office/powerpoint/2010/main" val="376006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dirty="0" smtClean="0"/>
              <a:t>EXERCICIOS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6192625" y="3395796"/>
            <a:ext cx="3888000" cy="3744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FFFFCC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1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FOLIO XIRATORIO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POSTOS QUE ATOPAMOS DENTRO DO MERCADO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Forma libre"/>
          <p:cNvSpPr/>
          <p:nvPr/>
        </p:nvSpPr>
        <p:spPr>
          <a:xfrm>
            <a:off x="3384000" y="1224000"/>
            <a:ext cx="3888560" cy="396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9999FF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PLANO DO CAMIÑO QUE RECORREREMOS DENDE O COLE ATA O MERCADO (</a:t>
            </a:r>
            <a:r>
              <a:rPr lang="es-ES" sz="1500" b="1" dirty="0" smtClean="0">
                <a:latin typeface="Arial" pitchFamily="18"/>
                <a:ea typeface="Microsoft YaHei" pitchFamily="2"/>
                <a:cs typeface="Mangal" pitchFamily="2"/>
              </a:rPr>
              <a:t>EN GRAN GRUPO</a:t>
            </a:r>
            <a:r>
              <a:rPr lang="es-ES" sz="1500" dirty="0" smtClean="0">
                <a:latin typeface="Arial" pitchFamily="18"/>
                <a:ea typeface="Microsoft YaHei" pitchFamily="2"/>
                <a:cs typeface="Mangal" pitchFamily="2"/>
              </a:rPr>
              <a:t>)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359792" y="2699717"/>
            <a:ext cx="3744000" cy="444007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3822"/>
              <a:gd name="f6" fmla="val 20239"/>
              <a:gd name="f7" fmla="val 5451"/>
              <a:gd name="f8" fmla="val 20418"/>
              <a:gd name="f9" fmla="val 7281"/>
              <a:gd name="f10" fmla="val 21646"/>
              <a:gd name="f11" fmla="val 8714"/>
              <a:gd name="f12" fmla="val 20776"/>
              <a:gd name="f13" fmla="val 8865"/>
              <a:gd name="f14" fmla="val 20686"/>
              <a:gd name="f15" fmla="val 8964"/>
              <a:gd name="f16" fmla="val 20455"/>
              <a:gd name="f17" fmla="val 9019"/>
              <a:gd name="f18" fmla="val 9071"/>
              <a:gd name="f19" fmla="val 20036"/>
              <a:gd name="f20" fmla="val 9053"/>
              <a:gd name="f21" fmla="val 19804"/>
              <a:gd name="f22" fmla="val 19597"/>
              <a:gd name="f23" fmla="val 8966"/>
              <a:gd name="f24" fmla="val 19288"/>
              <a:gd name="f25" fmla="val 8781"/>
              <a:gd name="f26" fmla="val 19048"/>
              <a:gd name="f27" fmla="val 18743"/>
              <a:gd name="f28" fmla="val 8601"/>
              <a:gd name="f29" fmla="val 18227"/>
              <a:gd name="f30" fmla="val 8526"/>
              <a:gd name="f31" fmla="val 17674"/>
              <a:gd name="f32" fmla="val 8560"/>
              <a:gd name="f33" fmla="val 17138"/>
              <a:gd name="f34" fmla="val 8584"/>
              <a:gd name="f35" fmla="val 16800"/>
              <a:gd name="f36" fmla="val 8662"/>
              <a:gd name="f37" fmla="val 16459"/>
              <a:gd name="f38" fmla="val 8790"/>
              <a:gd name="f39" fmla="val 16170"/>
              <a:gd name="f40" fmla="val 8923"/>
              <a:gd name="f41" fmla="val 15870"/>
              <a:gd name="f42" fmla="val 9117"/>
              <a:gd name="f43" fmla="val 15626"/>
              <a:gd name="f44" fmla="val 9326"/>
              <a:gd name="f45" fmla="val 15422"/>
              <a:gd name="f46" fmla="val 9578"/>
              <a:gd name="f47" fmla="val 15179"/>
              <a:gd name="f48" fmla="val 9865"/>
              <a:gd name="f49" fmla="val 14979"/>
              <a:gd name="f50" fmla="val 10164"/>
              <a:gd name="f51" fmla="val 14886"/>
              <a:gd name="f52" fmla="val 10338"/>
              <a:gd name="f53" fmla="val 14833"/>
              <a:gd name="f54" fmla="val 10527"/>
              <a:gd name="f55" fmla="val 10701"/>
              <a:gd name="f56" fmla="val 11112"/>
              <a:gd name="f57" fmla="val 15016"/>
              <a:gd name="f58" fmla="val 11507"/>
              <a:gd name="f59" fmla="val 15284"/>
              <a:gd name="f60" fmla="val 11846"/>
              <a:gd name="f61" fmla="val 15638"/>
              <a:gd name="f62" fmla="val 12122"/>
              <a:gd name="f63" fmla="val 15922"/>
              <a:gd name="f64" fmla="val 12397"/>
              <a:gd name="f65" fmla="val 16268"/>
              <a:gd name="f66" fmla="val 12534"/>
              <a:gd name="f67" fmla="val 16707"/>
              <a:gd name="f68" fmla="val 12687"/>
              <a:gd name="f69" fmla="val 17203"/>
              <a:gd name="f70" fmla="val 12716"/>
              <a:gd name="f71" fmla="val 17792"/>
              <a:gd name="f72" fmla="val 12641"/>
              <a:gd name="f73" fmla="val 18321"/>
              <a:gd name="f74" fmla="val 12586"/>
              <a:gd name="f75" fmla="val 18707"/>
              <a:gd name="f76" fmla="val 12368"/>
              <a:gd name="f77" fmla="val 19012"/>
              <a:gd name="f78" fmla="val 12246"/>
              <a:gd name="f79" fmla="val 19365"/>
              <a:gd name="f80" fmla="val 12151"/>
              <a:gd name="f81" fmla="val 19646"/>
              <a:gd name="f82" fmla="val 12009"/>
              <a:gd name="f83" fmla="val 19914"/>
              <a:gd name="f84" fmla="val 11983"/>
              <a:gd name="f85" fmla="val 20223"/>
              <a:gd name="f86" fmla="val 11962"/>
              <a:gd name="f87" fmla="val 20471"/>
              <a:gd name="f88" fmla="val 11930"/>
              <a:gd name="f89" fmla="val 20808"/>
              <a:gd name="f90" fmla="val 12070"/>
              <a:gd name="f91" fmla="val 20963"/>
              <a:gd name="f92" fmla="val 13488"/>
              <a:gd name="f93" fmla="val 22552"/>
              <a:gd name="f94" fmla="val 15695"/>
              <a:gd name="f95" fmla="val 20678"/>
              <a:gd name="f96" fmla="val 17507"/>
              <a:gd name="f97" fmla="val 20532"/>
              <a:gd name="f98" fmla="val 17542"/>
              <a:gd name="f99" fmla="val 20524"/>
              <a:gd name="f100" fmla="val 17438"/>
              <a:gd name="f101" fmla="val 17983"/>
              <a:gd name="f102" fmla="val 16101"/>
              <a:gd name="f103" fmla="val 14890"/>
              <a:gd name="f104" fmla="val 17235"/>
              <a:gd name="f105" fmla="val 12902"/>
              <a:gd name="f106" fmla="val 17345"/>
              <a:gd name="f107" fmla="val 12707"/>
              <a:gd name="f108" fmla="val 17586"/>
              <a:gd name="f109" fmla="val 12752"/>
              <a:gd name="f110" fmla="val 17762"/>
              <a:gd name="f111" fmla="val 12780"/>
              <a:gd name="f112" fmla="val 12817"/>
              <a:gd name="f113" fmla="val 18174"/>
              <a:gd name="f114" fmla="val 13016"/>
              <a:gd name="f115" fmla="val 18374"/>
              <a:gd name="f116" fmla="val 13150"/>
              <a:gd name="f117" fmla="val 18627"/>
              <a:gd name="f118" fmla="val 13321"/>
              <a:gd name="f119" fmla="val 18844"/>
              <a:gd name="f120" fmla="val 13626"/>
              <a:gd name="f121" fmla="val 19120"/>
              <a:gd name="f122" fmla="val 13703"/>
              <a:gd name="f123" fmla="val 19497"/>
              <a:gd name="f124" fmla="val 13809"/>
              <a:gd name="f125" fmla="val 19917"/>
              <a:gd name="f126" fmla="val 13768"/>
              <a:gd name="f127" fmla="val 20271"/>
              <a:gd name="f128" fmla="val 13553"/>
              <a:gd name="f129" fmla="val 20584"/>
              <a:gd name="f130" fmla="val 13362"/>
              <a:gd name="f131" fmla="val 20831"/>
              <a:gd name="f132" fmla="val 12975"/>
              <a:gd name="f133" fmla="val 21034"/>
              <a:gd name="f134" fmla="val 12589"/>
              <a:gd name="f135" fmla="val 21286"/>
              <a:gd name="f136" fmla="val 12114"/>
              <a:gd name="f137" fmla="val 21477"/>
              <a:gd name="f138" fmla="val 11561"/>
              <a:gd name="f139" fmla="val 21570"/>
              <a:gd name="f140" fmla="val 10984"/>
              <a:gd name="f141" fmla="val 21608"/>
              <a:gd name="f142" fmla="val 10740"/>
              <a:gd name="f143" fmla="val 10476"/>
              <a:gd name="f144" fmla="val 10232"/>
              <a:gd name="f145" fmla="val 21504"/>
              <a:gd name="f146" fmla="val 9813"/>
              <a:gd name="f147" fmla="val 21361"/>
              <a:gd name="f148" fmla="val 9411"/>
              <a:gd name="f149" fmla="val 21187"/>
              <a:gd name="f150" fmla="val 9057"/>
              <a:gd name="f151" fmla="val 21042"/>
              <a:gd name="f152" fmla="val 8764"/>
              <a:gd name="f153" fmla="val 20868"/>
              <a:gd name="f154" fmla="val 8492"/>
              <a:gd name="f155" fmla="val 20654"/>
              <a:gd name="f156" fmla="val 8305"/>
              <a:gd name="f157" fmla="val 20448"/>
              <a:gd name="f158" fmla="val 8126"/>
              <a:gd name="f159" fmla="val 20204"/>
              <a:gd name="f160" fmla="val 8016"/>
              <a:gd name="f161" fmla="val 19964"/>
              <a:gd name="f162" fmla="val 7984"/>
              <a:gd name="f163" fmla="val 19581"/>
              <a:gd name="f164" fmla="val 7935"/>
              <a:gd name="f165" fmla="val 19186"/>
              <a:gd name="f166" fmla="val 8041"/>
              <a:gd name="f167" fmla="val 18818"/>
              <a:gd name="f168" fmla="val 8199"/>
              <a:gd name="f169" fmla="val 18601"/>
              <a:gd name="f170" fmla="val 8293"/>
              <a:gd name="f171" fmla="val 18429"/>
              <a:gd name="f172" fmla="val 8553"/>
              <a:gd name="f173" fmla="val 18209"/>
              <a:gd name="f174" fmla="val 8626"/>
              <a:gd name="f175" fmla="val 18061"/>
              <a:gd name="f176" fmla="val 8675"/>
              <a:gd name="f177" fmla="val 17896"/>
              <a:gd name="f178" fmla="val 8699"/>
              <a:gd name="f179" fmla="val 17751"/>
              <a:gd name="f180" fmla="val 17597"/>
              <a:gd name="f181" fmla="val 8549"/>
              <a:gd name="f182" fmla="val 17432"/>
              <a:gd name="f183" fmla="val 8411"/>
              <a:gd name="f184" fmla="val 17368"/>
              <a:gd name="f185" fmla="val 16747"/>
              <a:gd name="f186" fmla="val 6191"/>
              <a:gd name="f187" fmla="val 17623"/>
              <a:gd name="f188" fmla="val 3631"/>
              <a:gd name="f189" fmla="val 1342"/>
              <a:gd name="f190" fmla="val 17722"/>
              <a:gd name="f191" fmla="val 1358"/>
              <a:gd name="f192" fmla="val 16089"/>
              <a:gd name="f193" fmla="val 1180"/>
              <a:gd name="f194" fmla="val 14262"/>
              <a:gd name="f195" fmla="val -48"/>
              <a:gd name="f196" fmla="val 12829"/>
              <a:gd name="f197" fmla="val 822"/>
              <a:gd name="f198" fmla="val 12679"/>
              <a:gd name="f199" fmla="val 911"/>
              <a:gd name="f200" fmla="val 12580"/>
              <a:gd name="f201" fmla="val 1143"/>
              <a:gd name="f202" fmla="val 12525"/>
              <a:gd name="f203" fmla="val 12473"/>
              <a:gd name="f204" fmla="val 1562"/>
              <a:gd name="f205" fmla="val 12490"/>
              <a:gd name="f206" fmla="val 1793"/>
              <a:gd name="f207" fmla="val 2001"/>
              <a:gd name="f208" fmla="val 12577"/>
              <a:gd name="f209" fmla="val 2310"/>
              <a:gd name="f210" fmla="val 12763"/>
              <a:gd name="f211" fmla="val 2549"/>
              <a:gd name="f212" fmla="val 2854"/>
              <a:gd name="f213" fmla="val 12942"/>
              <a:gd name="f214" fmla="val 3370"/>
              <a:gd name="f215" fmla="val 13018"/>
              <a:gd name="f216" fmla="val 3923"/>
              <a:gd name="f217" fmla="val 12983"/>
              <a:gd name="f218" fmla="val 4460"/>
              <a:gd name="f219" fmla="val 12960"/>
              <a:gd name="f220" fmla="val 4797"/>
              <a:gd name="f221" fmla="val 12882"/>
              <a:gd name="f222" fmla="val 5139"/>
              <a:gd name="f223" fmla="val 12754"/>
              <a:gd name="f224" fmla="val 5427"/>
              <a:gd name="f225" fmla="val 12621"/>
              <a:gd name="f226" fmla="val 5728"/>
              <a:gd name="f227" fmla="val 12426"/>
              <a:gd name="f228" fmla="val 5972"/>
              <a:gd name="f229" fmla="val 12217"/>
              <a:gd name="f230" fmla="val 6175"/>
              <a:gd name="f231" fmla="val 11965"/>
              <a:gd name="f232" fmla="val 6419"/>
              <a:gd name="f233" fmla="val 11678"/>
              <a:gd name="f234" fmla="val 6618"/>
              <a:gd name="f235" fmla="val 11379"/>
              <a:gd name="f236" fmla="val 6712"/>
              <a:gd name="f237" fmla="val 11205"/>
              <a:gd name="f238" fmla="val 6765"/>
              <a:gd name="f239" fmla="val 11017"/>
              <a:gd name="f240" fmla="val 10843"/>
              <a:gd name="f241" fmla="val 10431"/>
              <a:gd name="f242" fmla="val 6582"/>
              <a:gd name="f243" fmla="val 10037"/>
              <a:gd name="f244" fmla="val 6313"/>
              <a:gd name="f245" fmla="val 9697"/>
              <a:gd name="f246" fmla="val 5960"/>
              <a:gd name="f247" fmla="val 9422"/>
              <a:gd name="f248" fmla="val 5675"/>
              <a:gd name="f249" fmla="val 9146"/>
              <a:gd name="f250" fmla="val 5330"/>
              <a:gd name="f251" fmla="val 9010"/>
              <a:gd name="f252" fmla="val 4891"/>
              <a:gd name="f253" fmla="val 8856"/>
              <a:gd name="f254" fmla="val 4395"/>
              <a:gd name="f255" fmla="val 8827"/>
              <a:gd name="f256" fmla="val 3805"/>
              <a:gd name="f257" fmla="val 8903"/>
              <a:gd name="f258" fmla="val 3277"/>
              <a:gd name="f259" fmla="val 8958"/>
              <a:gd name="f260" fmla="val 2891"/>
              <a:gd name="f261" fmla="val 9175"/>
              <a:gd name="f262" fmla="val 2586"/>
              <a:gd name="f263" fmla="val 9297"/>
              <a:gd name="f264" fmla="val 2232"/>
              <a:gd name="f265" fmla="val 9393"/>
              <a:gd name="f266" fmla="val 1952"/>
              <a:gd name="f267" fmla="val 9535"/>
              <a:gd name="f268" fmla="val 1684"/>
              <a:gd name="f269" fmla="val 9561"/>
              <a:gd name="f270" fmla="val 1375"/>
              <a:gd name="f271" fmla="val 9581"/>
              <a:gd name="f272" fmla="val 1127"/>
              <a:gd name="f273" fmla="val 9613"/>
              <a:gd name="f274" fmla="val 789"/>
              <a:gd name="f275" fmla="val 9474"/>
              <a:gd name="f276" fmla="val 635"/>
              <a:gd name="f277" fmla="val 8056"/>
              <a:gd name="f278" fmla="val -954"/>
              <a:gd name="f279" fmla="val 5849"/>
              <a:gd name="f280" fmla="val 924"/>
              <a:gd name="f281" fmla="val 4036"/>
              <a:gd name="f282" fmla="val 1066"/>
              <a:gd name="f283" fmla="val 4057"/>
              <a:gd name="f284" fmla="val 4158"/>
              <a:gd name="f285" fmla="val 3667"/>
              <a:gd name="f286" fmla="val 5498"/>
              <a:gd name="f287" fmla="val 6760"/>
              <a:gd name="f288" fmla="val 4364"/>
              <a:gd name="f289" fmla="val 8748"/>
              <a:gd name="f290" fmla="val 4254"/>
              <a:gd name="f291" fmla="val 8943"/>
              <a:gd name="f292" fmla="val 4013"/>
              <a:gd name="f293" fmla="val 8899"/>
              <a:gd name="f294" fmla="val 3836"/>
              <a:gd name="f295" fmla="val 8870"/>
              <a:gd name="f296" fmla="val 3616"/>
              <a:gd name="f297" fmla="val 8833"/>
              <a:gd name="f298" fmla="val 3424"/>
              <a:gd name="f299" fmla="val 8634"/>
              <a:gd name="f300" fmla="val 3224"/>
              <a:gd name="f301" fmla="val 8500"/>
              <a:gd name="f302" fmla="val 2972"/>
              <a:gd name="f303" fmla="val 8329"/>
              <a:gd name="f304" fmla="val 2754"/>
              <a:gd name="f305" fmla="val 8025"/>
              <a:gd name="f306" fmla="val 2479"/>
              <a:gd name="f307" fmla="val 7947"/>
              <a:gd name="f308" fmla="val 2102"/>
              <a:gd name="f309" fmla="val 7842"/>
              <a:gd name="f310" fmla="val 1681"/>
              <a:gd name="f311" fmla="val 7882"/>
              <a:gd name="f312" fmla="val 1328"/>
              <a:gd name="f313" fmla="val 8098"/>
              <a:gd name="f314" fmla="val 1014"/>
              <a:gd name="f315" fmla="val 8289"/>
              <a:gd name="f316" fmla="val 768"/>
              <a:gd name="f317" fmla="val 565"/>
              <a:gd name="f318" fmla="val 9061"/>
              <a:gd name="f319" fmla="val 312"/>
              <a:gd name="f320" fmla="val 9537"/>
              <a:gd name="f321" fmla="val 121"/>
              <a:gd name="f322" fmla="val 10089"/>
              <a:gd name="f323" fmla="val 28"/>
              <a:gd name="f324" fmla="val 10667"/>
              <a:gd name="f325" fmla="val -9"/>
              <a:gd name="f326" fmla="val 10911"/>
              <a:gd name="f327" fmla="val 11175"/>
              <a:gd name="f328" fmla="val 11419"/>
              <a:gd name="f329" fmla="val 95"/>
              <a:gd name="f330" fmla="val 11837"/>
              <a:gd name="f331" fmla="val 237"/>
              <a:gd name="f332" fmla="val 12240"/>
              <a:gd name="f333" fmla="val 411"/>
              <a:gd name="f334" fmla="val 12593"/>
              <a:gd name="f335" fmla="val 556"/>
              <a:gd name="f336" fmla="val 12886"/>
              <a:gd name="f337" fmla="val 730"/>
              <a:gd name="f338" fmla="val 13158"/>
              <a:gd name="f339" fmla="val 945"/>
              <a:gd name="f340" fmla="val 13345"/>
              <a:gd name="f341" fmla="val 1151"/>
              <a:gd name="f342" fmla="val 13524"/>
              <a:gd name="f343" fmla="val 1394"/>
              <a:gd name="f344" fmla="val 13634"/>
              <a:gd name="f345" fmla="val 1635"/>
              <a:gd name="f346" fmla="val 13666"/>
              <a:gd name="f347" fmla="val 2018"/>
              <a:gd name="f348" fmla="val 13715"/>
              <a:gd name="f349" fmla="val 2412"/>
              <a:gd name="f350" fmla="val 13610"/>
              <a:gd name="f351" fmla="val 2780"/>
              <a:gd name="f352" fmla="val 13451"/>
              <a:gd name="f353" fmla="val 2998"/>
              <a:gd name="f354" fmla="val 13358"/>
              <a:gd name="f355" fmla="val 3169"/>
              <a:gd name="f356" fmla="val 13097"/>
              <a:gd name="f357" fmla="val 3390"/>
              <a:gd name="f358" fmla="val 13024"/>
              <a:gd name="f359" fmla="val 3537"/>
              <a:gd name="f360" fmla="val 3703"/>
              <a:gd name="f361" fmla="val 12951"/>
              <a:gd name="f362" fmla="val 3848"/>
              <a:gd name="f363" fmla="val 4001"/>
              <a:gd name="f364" fmla="val 13101"/>
              <a:gd name="f365" fmla="val 4167"/>
              <a:gd name="f366" fmla="val 13240"/>
              <a:gd name="f367" fmla="val 4231"/>
              <a:gd name="f368" fmla="val 4851"/>
              <a:gd name="f369" fmla="val 15459"/>
              <a:gd name="f370" fmla="val 3975"/>
              <a:gd name="f371" fmla="val 18024"/>
              <a:gd name="f372" fmla="val 20308"/>
              <a:gd name="f373" fmla="+- 0 0 0"/>
              <a:gd name="f374" fmla="*/ f3 1 21600"/>
              <a:gd name="f375" fmla="*/ f4 1 21600"/>
              <a:gd name="f376" fmla="*/ f373 f0 1"/>
              <a:gd name="f377" fmla="*/ 5600 f374 1"/>
              <a:gd name="f378" fmla="*/ 16000 f374 1"/>
              <a:gd name="f379" fmla="*/ 14300 f375 1"/>
              <a:gd name="f380" fmla="*/ 7300 f375 1"/>
              <a:gd name="f381" fmla="*/ 10800 f374 1"/>
              <a:gd name="f382" fmla="*/ 0 f375 1"/>
              <a:gd name="f383" fmla="*/ f376 1 f2"/>
              <a:gd name="f384" fmla="*/ 0 f374 1"/>
              <a:gd name="f385" fmla="*/ 10800 f375 1"/>
              <a:gd name="f386" fmla="*/ 21600 f375 1"/>
              <a:gd name="f387" fmla="*/ 21600 f374 1"/>
              <a:gd name="f388" fmla="+- f38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8">
                <a:pos x="f381" y="f382"/>
              </a:cxn>
              <a:cxn ang="f388">
                <a:pos x="f384" y="f385"/>
              </a:cxn>
              <a:cxn ang="f388">
                <a:pos x="f381" y="f386"/>
              </a:cxn>
              <a:cxn ang="f388">
                <a:pos x="f387" y="f385"/>
              </a:cxn>
            </a:cxnLst>
            <a:rect l="f377" t="f380" r="f378" b="f379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cubicBezTo>
                  <a:pt x="f13" y="f14"/>
                  <a:pt x="f15" y="f16"/>
                  <a:pt x="f17" y="f6"/>
                </a:cubicBezTo>
                <a:cubicBezTo>
                  <a:pt x="f18" y="f19"/>
                  <a:pt x="f20" y="f21"/>
                  <a:pt x="f17" y="f22"/>
                </a:cubicBezTo>
                <a:cubicBezTo>
                  <a:pt x="f23" y="f24"/>
                  <a:pt x="f25" y="f26"/>
                  <a:pt x="f11" y="f27"/>
                </a:cubicBezTo>
                <a:cubicBezTo>
                  <a:pt x="f28" y="f29"/>
                  <a:pt x="f30" y="f31"/>
                  <a:pt x="f32" y="f33"/>
                </a:cubicBezTo>
                <a:cubicBezTo>
                  <a:pt x="f34" y="f35"/>
                  <a:pt x="f36" y="f37"/>
                  <a:pt x="f38" y="f39"/>
                </a:cubicBezTo>
                <a:cubicBezTo>
                  <a:pt x="f40" y="f41"/>
                  <a:pt x="f42" y="f43"/>
                  <a:pt x="f44" y="f45"/>
                </a:cubicBezTo>
                <a:cubicBezTo>
                  <a:pt x="f46" y="f47"/>
                  <a:pt x="f48" y="f49"/>
                  <a:pt x="f50" y="f51"/>
                </a:cubicBezTo>
                <a:cubicBezTo>
                  <a:pt x="f52" y="f53"/>
                  <a:pt x="f54" y="f53"/>
                  <a:pt x="f55" y="f51"/>
                </a:cubicBezTo>
                <a:cubicBezTo>
                  <a:pt x="f56" y="f57"/>
                  <a:pt x="f58" y="f59"/>
                  <a:pt x="f60" y="f61"/>
                </a:cubicBezTo>
                <a:cubicBezTo>
                  <a:pt x="f62" y="f63"/>
                  <a:pt x="f64" y="f65"/>
                  <a:pt x="f66" y="f67"/>
                </a:cubicBezTo>
                <a:cubicBezTo>
                  <a:pt x="f68" y="f69"/>
                  <a:pt x="f70" y="f71"/>
                  <a:pt x="f72" y="f73"/>
                </a:cubicBezTo>
                <a:cubicBezTo>
                  <a:pt x="f74" y="f75"/>
                  <a:pt x="f76" y="f77"/>
                  <a:pt x="f78" y="f79"/>
                </a:cubicBezTo>
                <a:cubicBezTo>
                  <a:pt x="f80" y="f81"/>
                  <a:pt x="f82" y="f83"/>
                  <a:pt x="f84" y="f85"/>
                </a:cubicBezTo>
                <a:cubicBezTo>
                  <a:pt x="f86" y="f87"/>
                  <a:pt x="f88" y="f89"/>
                  <a:pt x="f90" y="f91"/>
                </a:cubicBezTo>
                <a:cubicBezTo>
                  <a:pt x="f92" y="f93"/>
                  <a:pt x="f94" y="f95"/>
                  <a:pt x="f96" y="f97"/>
                </a:cubicBezTo>
                <a:lnTo>
                  <a:pt x="f98" y="f99"/>
                </a:lnTo>
                <a:cubicBezTo>
                  <a:pt x="f100" y="f101"/>
                  <a:pt x="f102" y="f103"/>
                  <a:pt x="f104" y="f105"/>
                </a:cubicBezTo>
                <a:cubicBezTo>
                  <a:pt x="f106" y="f107"/>
                  <a:pt x="f108" y="f109"/>
                  <a:pt x="f110" y="f111"/>
                </a:cubicBezTo>
                <a:cubicBezTo>
                  <a:pt x="f10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1" y="f143"/>
                  <a:pt x="f139" y="f144"/>
                </a:cubicBezTo>
                <a:cubicBezTo>
                  <a:pt x="f145" y="f146"/>
                  <a:pt x="f147" y="f148"/>
                  <a:pt x="f149" y="f150"/>
                </a:cubicBezTo>
                <a:cubicBezTo>
                  <a:pt x="f151" y="f152"/>
                  <a:pt x="f153" y="f154"/>
                  <a:pt x="f155" y="f156"/>
                </a:cubicBezTo>
                <a:cubicBezTo>
                  <a:pt x="f157" y="f158"/>
                  <a:pt x="f159" y="f160"/>
                  <a:pt x="f161" y="f162"/>
                </a:cubicBezTo>
                <a:cubicBezTo>
                  <a:pt x="f163" y="f164"/>
                  <a:pt x="f165" y="f166"/>
                  <a:pt x="f167" y="f168"/>
                </a:cubicBezTo>
                <a:cubicBezTo>
                  <a:pt x="f169" y="f170"/>
                  <a:pt x="f171" y="f172"/>
                  <a:pt x="f173" y="f174"/>
                </a:cubicBezTo>
                <a:cubicBezTo>
                  <a:pt x="f175" y="f176"/>
                  <a:pt x="f177" y="f178"/>
                  <a:pt x="f179" y="f174"/>
                </a:cubicBezTo>
                <a:cubicBezTo>
                  <a:pt x="f180" y="f181"/>
                  <a:pt x="f182" y="f183"/>
                  <a:pt x="f184" y="f168"/>
                </a:cubicBezTo>
                <a:cubicBezTo>
                  <a:pt x="f185" y="f186"/>
                  <a:pt x="f187" y="f188"/>
                  <a:pt x="f179" y="f189"/>
                </a:cubicBezTo>
                <a:lnTo>
                  <a:pt x="f190" y="f191"/>
                </a:lnTo>
                <a:cubicBezTo>
                  <a:pt x="f192" y="f193"/>
                  <a:pt x="f194" y="f195"/>
                  <a:pt x="f196" y="f197"/>
                </a:cubicBezTo>
                <a:cubicBezTo>
                  <a:pt x="f198" y="f199"/>
                  <a:pt x="f200" y="f201"/>
                  <a:pt x="f202" y="f191"/>
                </a:cubicBezTo>
                <a:cubicBezTo>
                  <a:pt x="f203" y="f204"/>
                  <a:pt x="f205" y="f206"/>
                  <a:pt x="f202" y="f207"/>
                </a:cubicBezTo>
                <a:cubicBezTo>
                  <a:pt x="f208" y="f209"/>
                  <a:pt x="f210" y="f211"/>
                  <a:pt x="f196" y="f212"/>
                </a:cubicBezTo>
                <a:cubicBezTo>
                  <a:pt x="f213" y="f214"/>
                  <a:pt x="f215" y="f216"/>
                  <a:pt x="f217" y="f218"/>
                </a:cubicBezTo>
                <a:cubicBezTo>
                  <a:pt x="f219" y="f220"/>
                  <a:pt x="f221" y="f222"/>
                  <a:pt x="f223" y="f224"/>
                </a:cubicBezTo>
                <a:cubicBezTo>
                  <a:pt x="f225" y="f226"/>
                  <a:pt x="f227" y="f228"/>
                  <a:pt x="f229" y="f230"/>
                </a:cubicBezTo>
                <a:cubicBezTo>
                  <a:pt x="f231" y="f232"/>
                  <a:pt x="f233" y="f234"/>
                  <a:pt x="f235" y="f236"/>
                </a:cubicBezTo>
                <a:cubicBezTo>
                  <a:pt x="f237" y="f238"/>
                  <a:pt x="f239" y="f238"/>
                  <a:pt x="f240" y="f236"/>
                </a:cubicBezTo>
                <a:cubicBezTo>
                  <a:pt x="f241" y="f242"/>
                  <a:pt x="f243" y="f244"/>
                  <a:pt x="f245" y="f246"/>
                </a:cubicBezTo>
                <a:cubicBezTo>
                  <a:pt x="f247" y="f248"/>
                  <a:pt x="f249" y="f250"/>
                  <a:pt x="f251" y="f252"/>
                </a:cubicBezTo>
                <a:cubicBezTo>
                  <a:pt x="f253" y="f254"/>
                  <a:pt x="f255" y="f256"/>
                  <a:pt x="f257" y="f258"/>
                </a:cubicBezTo>
                <a:cubicBezTo>
                  <a:pt x="f259" y="f260"/>
                  <a:pt x="f261" y="f262"/>
                  <a:pt x="f263" y="f264"/>
                </a:cubicBezTo>
                <a:cubicBezTo>
                  <a:pt x="f265" y="f266"/>
                  <a:pt x="f267" y="f268"/>
                  <a:pt x="f269" y="f270"/>
                </a:cubicBezTo>
                <a:cubicBezTo>
                  <a:pt x="f271" y="f272"/>
                  <a:pt x="f273" y="f274"/>
                  <a:pt x="f275" y="f276"/>
                </a:cubicBezTo>
                <a:cubicBezTo>
                  <a:pt x="f277" y="f278"/>
                  <a:pt x="f279" y="f280"/>
                  <a:pt x="f281" y="f282"/>
                </a:cubicBezTo>
                <a:lnTo>
                  <a:pt x="f283" y="f272"/>
                </a:lnTo>
                <a:cubicBezTo>
                  <a:pt x="f284" y="f285"/>
                  <a:pt x="f286" y="f287"/>
                  <a:pt x="f288" y="f289"/>
                </a:cubicBezTo>
                <a:cubicBezTo>
                  <a:pt x="f290" y="f291"/>
                  <a:pt x="f292" y="f293"/>
                  <a:pt x="f294" y="f295"/>
                </a:cubicBezTo>
                <a:cubicBezTo>
                  <a:pt x="f296" y="f297"/>
                  <a:pt x="f298" y="f299"/>
                  <a:pt x="f300" y="f301"/>
                </a:cubicBezTo>
                <a:cubicBezTo>
                  <a:pt x="f302" y="f303"/>
                  <a:pt x="f304" y="f305"/>
                  <a:pt x="f306" y="f307"/>
                </a:cubicBezTo>
                <a:cubicBezTo>
                  <a:pt x="f308" y="f309"/>
                  <a:pt x="f310" y="f311"/>
                  <a:pt x="f312" y="f313"/>
                </a:cubicBezTo>
                <a:cubicBezTo>
                  <a:pt x="f314" y="f315"/>
                  <a:pt x="f316" y="f176"/>
                  <a:pt x="f317" y="f318"/>
                </a:cubicBezTo>
                <a:cubicBezTo>
                  <a:pt x="f319" y="f320"/>
                  <a:pt x="f321" y="f322"/>
                  <a:pt x="f323" y="f324"/>
                </a:cubicBezTo>
                <a:cubicBezTo>
                  <a:pt x="f325" y="f326"/>
                  <a:pt x="f325" y="f327"/>
                  <a:pt x="f323" y="f328"/>
                </a:cubicBezTo>
                <a:cubicBezTo>
                  <a:pt x="f329" y="f330"/>
                  <a:pt x="f331" y="f332"/>
                  <a:pt x="f333" y="f334"/>
                </a:cubicBezTo>
                <a:cubicBezTo>
                  <a:pt x="f335" y="f336"/>
                  <a:pt x="f337" y="f338"/>
                  <a:pt x="f339" y="f340"/>
                </a:cubicBezTo>
                <a:cubicBezTo>
                  <a:pt x="f341" y="f342"/>
                  <a:pt x="f343" y="f344"/>
                  <a:pt x="f345" y="f346"/>
                </a:cubicBezTo>
                <a:cubicBezTo>
                  <a:pt x="f347" y="f348"/>
                  <a:pt x="f349" y="f350"/>
                  <a:pt x="f351" y="f352"/>
                </a:cubicBezTo>
                <a:cubicBezTo>
                  <a:pt x="f353" y="f354"/>
                  <a:pt x="f355" y="f356"/>
                  <a:pt x="f357" y="f358"/>
                </a:cubicBezTo>
                <a:cubicBezTo>
                  <a:pt x="f359" y="f132"/>
                  <a:pt x="f360" y="f361"/>
                  <a:pt x="f362" y="f358"/>
                </a:cubicBezTo>
                <a:cubicBezTo>
                  <a:pt x="f363" y="f364"/>
                  <a:pt x="f365" y="f366"/>
                  <a:pt x="f367" y="f352"/>
                </a:cubicBezTo>
                <a:cubicBezTo>
                  <a:pt x="f368" y="f369"/>
                  <a:pt x="f370" y="f371"/>
                  <a:pt x="f362" y="f372"/>
                </a:cubicBezTo>
                <a:lnTo>
                  <a:pt x="f5" y="f6"/>
                </a:lnTo>
                <a:close/>
              </a:path>
            </a:pathLst>
          </a:custGeom>
          <a:solidFill>
            <a:srgbClr val="CCFFFF"/>
          </a:solidFill>
          <a:ln w="0">
            <a:solidFill>
              <a:srgbClr val="808080"/>
            </a:solidFill>
            <a:prstDash val="solid"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500" b="1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CANCIÓN</a:t>
            </a:r>
            <a:r>
              <a:rPr lang="es-ES" sz="15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: FUN O MERCADO DE PONTEVEDRA: ENSAIAMOS A CANCIÓN E BUSCAMOS OS ALIMENTOS QUE NOMEA NO NOSO SUPER  </a:t>
            </a:r>
            <a:endParaRPr lang="es-ES" sz="15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7142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es-ES" sz="4400" b="0" i="0" u="none" strike="noStrike">
                <a:ln>
                  <a:noFill/>
                </a:ln>
                <a:solidFill>
                  <a:srgbClr val="280099"/>
                </a:solidFill>
                <a:latin typeface="Albany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s-ES" smtClean="0"/>
              <a:t>RECURSOS</a:t>
            </a:r>
            <a:endParaRPr lang="es-ES" dirty="0"/>
          </a:p>
        </p:txBody>
      </p:sp>
      <p:sp>
        <p:nvSpPr>
          <p:cNvPr id="3" name="2 Forma libre"/>
          <p:cNvSpPr/>
          <p:nvPr/>
        </p:nvSpPr>
        <p:spPr>
          <a:xfrm>
            <a:off x="936000" y="1440000"/>
            <a:ext cx="5544000" cy="2015999"/>
          </a:xfrm>
          <a:custGeom>
            <a:avLst>
              <a:gd name="f0" fmla="val 16200"/>
            </a:avLst>
            <a:gdLst>
              <a:gd name="f1" fmla="val w"/>
              <a:gd name="f2" fmla="val h"/>
              <a:gd name="f3" fmla="val 0"/>
              <a:gd name="f4" fmla="val 21600"/>
              <a:gd name="f5" fmla="val -2147483647"/>
              <a:gd name="f6" fmla="val 2147483647"/>
              <a:gd name="f7" fmla="val 10800"/>
              <a:gd name="f8" fmla="*/ f1 1 21600"/>
              <a:gd name="f9" fmla="*/ f2 1 21600"/>
              <a:gd name="f10" fmla="pin 0 f0 21600"/>
              <a:gd name="f11" fmla="val f10"/>
              <a:gd name="f12" fmla="*/ f10 f8 1"/>
              <a:gd name="f13" fmla="*/ f3 f9 1"/>
              <a:gd name="f14" fmla="*/ 0 f8 1"/>
              <a:gd name="f15" fmla="*/ 21600 f8 1"/>
              <a:gd name="f16" fmla="*/ 21600 f9 1"/>
              <a:gd name="f17" fmla="*/ 0 f9 1"/>
            </a:gdLst>
            <a:ahLst>
              <a:ahXY gdRefX="f0" minX="f3" maxX="f4">
                <a:pos x="f12" y="f1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4" t="f17" r="f15" b="f16"/>
            <a:pathLst>
              <a:path w="21600" h="21600">
                <a:moveTo>
                  <a:pt x="f3" y="f3"/>
                </a:moveTo>
                <a:lnTo>
                  <a:pt x="f11" y="f3"/>
                </a:lnTo>
                <a:lnTo>
                  <a:pt x="f4" y="f7"/>
                </a:lnTo>
                <a:lnTo>
                  <a:pt x="f11" y="f4"/>
                </a:lnTo>
                <a:lnTo>
                  <a:pt x="f3" y="f4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AMBIENTAIS: </a:t>
            </a:r>
            <a:r>
              <a:rPr lang="es-ES" sz="180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AULAS DE 5 ANOS, MERCADO DE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ABASTOS DE PONTEVEDRA E COCIÑA DO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b="0" dirty="0" smtClean="0">
                <a:latin typeface="Arial" pitchFamily="18"/>
                <a:ea typeface="Microsoft YaHei" pitchFamily="2"/>
                <a:cs typeface="Mangal" pitchFamily="2"/>
              </a:rPr>
              <a:t>MERCADO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1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MATERIAIS</a:t>
            </a:r>
            <a:r>
              <a:rPr lang="es-ES" sz="1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 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FOLIOS, PINTURAS, ORDENADOR;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UTENSILIOS DE COCIÑA, MATERIAS PRIMAS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PARA A ELABORACIÓN DA RECEITA  </a:t>
            </a:r>
            <a:r>
              <a:rPr lang="es-ES" sz="1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…</a:t>
            </a:r>
            <a:endParaRPr lang="es-ES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Forma libre"/>
          <p:cNvSpPr/>
          <p:nvPr/>
        </p:nvSpPr>
        <p:spPr>
          <a:xfrm>
            <a:off x="936000" y="3600000"/>
            <a:ext cx="5616000" cy="2015999"/>
          </a:xfrm>
          <a:custGeom>
            <a:avLst>
              <a:gd name="f0" fmla="val 16200"/>
            </a:avLst>
            <a:gdLst>
              <a:gd name="f1" fmla="val w"/>
              <a:gd name="f2" fmla="val h"/>
              <a:gd name="f3" fmla="val 0"/>
              <a:gd name="f4" fmla="val 21600"/>
              <a:gd name="f5" fmla="val -2147483647"/>
              <a:gd name="f6" fmla="val 2147483647"/>
              <a:gd name="f7" fmla="val 10800"/>
              <a:gd name="f8" fmla="*/ f1 1 21600"/>
              <a:gd name="f9" fmla="*/ f2 1 21600"/>
              <a:gd name="f10" fmla="pin 0 f0 21600"/>
              <a:gd name="f11" fmla="val f10"/>
              <a:gd name="f12" fmla="*/ f10 f8 1"/>
              <a:gd name="f13" fmla="*/ f3 f9 1"/>
              <a:gd name="f14" fmla="*/ 0 f8 1"/>
              <a:gd name="f15" fmla="*/ 21600 f8 1"/>
              <a:gd name="f16" fmla="*/ 21600 f9 1"/>
              <a:gd name="f17" fmla="*/ 0 f9 1"/>
            </a:gdLst>
            <a:ahLst>
              <a:ahXY gdRefX="f0" minX="f3" maxX="f4">
                <a:pos x="f12" y="f1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4" t="f17" r="f15" b="f16"/>
            <a:pathLst>
              <a:path w="21600" h="21600">
                <a:moveTo>
                  <a:pt x="f3" y="f3"/>
                </a:moveTo>
                <a:lnTo>
                  <a:pt x="f11" y="f3"/>
                </a:lnTo>
                <a:lnTo>
                  <a:pt x="f4" y="f7"/>
                </a:lnTo>
                <a:lnTo>
                  <a:pt x="f11" y="f4"/>
                </a:lnTo>
                <a:lnTo>
                  <a:pt x="f3" y="f4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lvl="0" algn="ctr" hangingPunct="0"/>
            <a:r>
              <a:rPr lang="es-ES" b="1" dirty="0">
                <a:latin typeface="Arial" pitchFamily="18"/>
                <a:ea typeface="Microsoft YaHei" pitchFamily="2"/>
                <a:cs typeface="Mangal" pitchFamily="2"/>
              </a:rPr>
              <a:t>PERSOAIS</a:t>
            </a:r>
            <a:r>
              <a:rPr lang="es-ES" dirty="0">
                <a:latin typeface="Arial" pitchFamily="18"/>
                <a:ea typeface="Microsoft YaHei" pitchFamily="2"/>
                <a:cs typeface="Mangal" pitchFamily="2"/>
              </a:rPr>
              <a:t>: ENCARGADO DO MERCADO</a:t>
            </a:r>
          </a:p>
          <a:p>
            <a:pPr lvl="0" algn="ctr" hangingPunct="0"/>
            <a:r>
              <a:rPr lang="es-ES" dirty="0">
                <a:latin typeface="Arial" pitchFamily="18"/>
                <a:ea typeface="Microsoft YaHei" pitchFamily="2"/>
                <a:cs typeface="Mangal" pitchFamily="2"/>
              </a:rPr>
              <a:t> DE ABASTOS, COCIÑEIROS DE O </a:t>
            </a:r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CAFETÍN </a:t>
            </a:r>
          </a:p>
          <a:p>
            <a:pPr lvl="0" algn="ctr" hangingPunct="0"/>
            <a:r>
              <a:rPr lang="es-ES" dirty="0" smtClean="0">
                <a:latin typeface="Arial" pitchFamily="18"/>
                <a:ea typeface="Microsoft YaHei" pitchFamily="2"/>
                <a:cs typeface="Mangal" pitchFamily="2"/>
              </a:rPr>
              <a:t>DE PONTEVEDRA, MESTRAS TITORAS E APOIOS</a:t>
            </a:r>
            <a:endParaRPr lang="es-ES" dirty="0"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ES" sz="1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521760" y="3949920"/>
            <a:ext cx="1973160" cy="1666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8494920" y="4392000"/>
            <a:ext cx="1153080" cy="129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6588000" y="1563480"/>
            <a:ext cx="1044000" cy="1244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920360" y="1800000"/>
            <a:ext cx="935639" cy="1072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487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Predetermin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yt-charg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yt-aqu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712</Words>
  <Application>Microsoft Macintosh PowerPoint</Application>
  <PresentationFormat>Personalizado</PresentationFormat>
  <Paragraphs>105</Paragraphs>
  <Slides>14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Predeterminado</vt:lpstr>
      <vt:lpstr>lyt-charglow</vt:lpstr>
      <vt:lpstr>lyt-aqua</vt:lpstr>
      <vt:lpstr>Presentación de PowerPoint</vt:lpstr>
      <vt:lpstr>TAREFA 1: CREAR UN SUPERMERCADO NA AULA SIMILAR A UN REAL</vt:lpstr>
      <vt:lpstr>ACTIVIDADES</vt:lpstr>
      <vt:lpstr>EXERCICIOS</vt:lpstr>
      <vt:lpstr>RECURSOS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PRODUCTO FINAL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Cousido Martínez</dc:creator>
  <cp:lastModifiedBy>Roser Villar Moreno</cp:lastModifiedBy>
  <cp:revision>18</cp:revision>
  <dcterms:created xsi:type="dcterms:W3CDTF">2017-02-15T15:37:54Z</dcterms:created>
  <dcterms:modified xsi:type="dcterms:W3CDTF">2017-02-21T08:13:46Z</dcterms:modified>
</cp:coreProperties>
</file>