
<file path=[Content_Types].xml><?xml version="1.0" encoding="utf-8"?>
<Types xmlns="http://schemas.openxmlformats.org/package/2006/content-types">
  <Default Extension="png" ContentType="image/png"/>
  <Default Extension="bin" ContentType="application/vnd.ms-office.activeX"/>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ctiveX/activeX2.xml" ContentType="application/vnd.ms-office.activeX+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740" r:id="rId2"/>
    <p:sldMasterId id="2147483656" r:id="rId3"/>
    <p:sldMasterId id="2147483686" r:id="rId4"/>
    <p:sldMasterId id="2147483690" r:id="rId5"/>
  </p:sldMasterIdLst>
  <p:notesMasterIdLst>
    <p:notesMasterId r:id="rId63"/>
  </p:notesMasterIdLst>
  <p:handoutMasterIdLst>
    <p:handoutMasterId r:id="rId64"/>
  </p:handoutMasterIdLst>
  <p:sldIdLst>
    <p:sldId id="289" r:id="rId6"/>
    <p:sldId id="277" r:id="rId7"/>
    <p:sldId id="343" r:id="rId8"/>
    <p:sldId id="281" r:id="rId9"/>
    <p:sldId id="320" r:id="rId10"/>
    <p:sldId id="317" r:id="rId11"/>
    <p:sldId id="344" r:id="rId12"/>
    <p:sldId id="319" r:id="rId13"/>
    <p:sldId id="280" r:id="rId14"/>
    <p:sldId id="295" r:id="rId15"/>
    <p:sldId id="321" r:id="rId16"/>
    <p:sldId id="354" r:id="rId17"/>
    <p:sldId id="357" r:id="rId18"/>
    <p:sldId id="296" r:id="rId19"/>
    <p:sldId id="360" r:id="rId20"/>
    <p:sldId id="297" r:id="rId21"/>
    <p:sldId id="345" r:id="rId22"/>
    <p:sldId id="298" r:id="rId23"/>
    <p:sldId id="331" r:id="rId24"/>
    <p:sldId id="316" r:id="rId25"/>
    <p:sldId id="299" r:id="rId26"/>
    <p:sldId id="332" r:id="rId27"/>
    <p:sldId id="351" r:id="rId28"/>
    <p:sldId id="314" r:id="rId29"/>
    <p:sldId id="328" r:id="rId30"/>
    <p:sldId id="300" r:id="rId31"/>
    <p:sldId id="301" r:id="rId32"/>
    <p:sldId id="329" r:id="rId33"/>
    <p:sldId id="346" r:id="rId34"/>
    <p:sldId id="337" r:id="rId35"/>
    <p:sldId id="333" r:id="rId36"/>
    <p:sldId id="340" r:id="rId37"/>
    <p:sldId id="302" r:id="rId38"/>
    <p:sldId id="338" r:id="rId39"/>
    <p:sldId id="303" r:id="rId40"/>
    <p:sldId id="352" r:id="rId41"/>
    <p:sldId id="322" r:id="rId42"/>
    <p:sldId id="323" r:id="rId43"/>
    <p:sldId id="304" r:id="rId44"/>
    <p:sldId id="305" r:id="rId45"/>
    <p:sldId id="306" r:id="rId46"/>
    <p:sldId id="334" r:id="rId47"/>
    <p:sldId id="324" r:id="rId48"/>
    <p:sldId id="326" r:id="rId49"/>
    <p:sldId id="325" r:id="rId50"/>
    <p:sldId id="353" r:id="rId51"/>
    <p:sldId id="358" r:id="rId52"/>
    <p:sldId id="359" r:id="rId53"/>
    <p:sldId id="341" r:id="rId54"/>
    <p:sldId id="330" r:id="rId55"/>
    <p:sldId id="309" r:id="rId56"/>
    <p:sldId id="310" r:id="rId57"/>
    <p:sldId id="311" r:id="rId58"/>
    <p:sldId id="312" r:id="rId59"/>
    <p:sldId id="313" r:id="rId60"/>
    <p:sldId id="283" r:id="rId61"/>
    <p:sldId id="356" r:id="rId62"/>
  </p:sldIdLst>
  <p:sldSz cx="9144000" cy="6858000" type="screen4x3"/>
  <p:notesSz cx="7099300" cy="10234613"/>
  <p:defaultTextStyle>
    <a:defPPr>
      <a:defRPr lang="fr-FR"/>
    </a:defPPr>
    <a:lvl1pPr algn="l" rtl="0" fontAlgn="base">
      <a:spcBef>
        <a:spcPct val="0"/>
      </a:spcBef>
      <a:spcAft>
        <a:spcPct val="0"/>
      </a:spcAft>
      <a:defRPr sz="1200" kern="1200">
        <a:solidFill>
          <a:schemeClr val="tx1"/>
        </a:solidFill>
        <a:latin typeface="Arial" charset="0"/>
        <a:ea typeface="Arial Unicode MS" pitchFamily="34" charset="-128"/>
        <a:cs typeface="Arial Unicode MS" pitchFamily="34" charset="-128"/>
      </a:defRPr>
    </a:lvl1pPr>
    <a:lvl2pPr marL="457200" algn="l" rtl="0" fontAlgn="base">
      <a:spcBef>
        <a:spcPct val="0"/>
      </a:spcBef>
      <a:spcAft>
        <a:spcPct val="0"/>
      </a:spcAft>
      <a:defRPr sz="1200" kern="1200">
        <a:solidFill>
          <a:schemeClr val="tx1"/>
        </a:solidFill>
        <a:latin typeface="Arial" charset="0"/>
        <a:ea typeface="Arial Unicode MS" pitchFamily="34" charset="-128"/>
        <a:cs typeface="Arial Unicode MS" pitchFamily="34" charset="-128"/>
      </a:defRPr>
    </a:lvl2pPr>
    <a:lvl3pPr marL="914400" algn="l" rtl="0" fontAlgn="base">
      <a:spcBef>
        <a:spcPct val="0"/>
      </a:spcBef>
      <a:spcAft>
        <a:spcPct val="0"/>
      </a:spcAft>
      <a:defRPr sz="1200" kern="1200">
        <a:solidFill>
          <a:schemeClr val="tx1"/>
        </a:solidFill>
        <a:latin typeface="Arial" charset="0"/>
        <a:ea typeface="Arial Unicode MS" pitchFamily="34" charset="-128"/>
        <a:cs typeface="Arial Unicode MS" pitchFamily="34" charset="-128"/>
      </a:defRPr>
    </a:lvl3pPr>
    <a:lvl4pPr marL="1371600" algn="l" rtl="0" fontAlgn="base">
      <a:spcBef>
        <a:spcPct val="0"/>
      </a:spcBef>
      <a:spcAft>
        <a:spcPct val="0"/>
      </a:spcAft>
      <a:defRPr sz="1200" kern="1200">
        <a:solidFill>
          <a:schemeClr val="tx1"/>
        </a:solidFill>
        <a:latin typeface="Arial" charset="0"/>
        <a:ea typeface="Arial Unicode MS" pitchFamily="34" charset="-128"/>
        <a:cs typeface="Arial Unicode MS" pitchFamily="34" charset="-128"/>
      </a:defRPr>
    </a:lvl4pPr>
    <a:lvl5pPr marL="1828800" algn="l" rtl="0" fontAlgn="base">
      <a:spcBef>
        <a:spcPct val="0"/>
      </a:spcBef>
      <a:spcAft>
        <a:spcPct val="0"/>
      </a:spcAft>
      <a:defRPr sz="1200" kern="1200">
        <a:solidFill>
          <a:schemeClr val="tx1"/>
        </a:solidFill>
        <a:latin typeface="Arial" charset="0"/>
        <a:ea typeface="Arial Unicode MS" pitchFamily="34" charset="-128"/>
        <a:cs typeface="Arial Unicode MS" pitchFamily="34" charset="-128"/>
      </a:defRPr>
    </a:lvl5pPr>
    <a:lvl6pPr marL="2286000" algn="l" defTabSz="914400" rtl="0" eaLnBrk="1" latinLnBrk="0" hangingPunct="1">
      <a:defRPr sz="1200" kern="1200">
        <a:solidFill>
          <a:schemeClr val="tx1"/>
        </a:solidFill>
        <a:latin typeface="Arial" charset="0"/>
        <a:ea typeface="Arial Unicode MS" pitchFamily="34" charset="-128"/>
        <a:cs typeface="Arial Unicode MS" pitchFamily="34" charset="-128"/>
      </a:defRPr>
    </a:lvl6pPr>
    <a:lvl7pPr marL="2743200" algn="l" defTabSz="914400" rtl="0" eaLnBrk="1" latinLnBrk="0" hangingPunct="1">
      <a:defRPr sz="1200" kern="1200">
        <a:solidFill>
          <a:schemeClr val="tx1"/>
        </a:solidFill>
        <a:latin typeface="Arial" charset="0"/>
        <a:ea typeface="Arial Unicode MS" pitchFamily="34" charset="-128"/>
        <a:cs typeface="Arial Unicode MS" pitchFamily="34" charset="-128"/>
      </a:defRPr>
    </a:lvl7pPr>
    <a:lvl8pPr marL="3200400" algn="l" defTabSz="914400" rtl="0" eaLnBrk="1" latinLnBrk="0" hangingPunct="1">
      <a:defRPr sz="1200" kern="1200">
        <a:solidFill>
          <a:schemeClr val="tx1"/>
        </a:solidFill>
        <a:latin typeface="Arial" charset="0"/>
        <a:ea typeface="Arial Unicode MS" pitchFamily="34" charset="-128"/>
        <a:cs typeface="Arial Unicode MS" pitchFamily="34" charset="-128"/>
      </a:defRPr>
    </a:lvl8pPr>
    <a:lvl9pPr marL="3657600" algn="l" defTabSz="914400" rtl="0" eaLnBrk="1" latinLnBrk="0" hangingPunct="1">
      <a:defRPr sz="1200" kern="1200">
        <a:solidFill>
          <a:schemeClr val="tx1"/>
        </a:solidFill>
        <a:latin typeface="Arial" charset="0"/>
        <a:ea typeface="Arial Unicode MS" pitchFamily="34" charset="-128"/>
        <a:cs typeface="Arial Unicode MS" pitchFamily="34"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002E"/>
    <a:srgbClr val="FF0066"/>
    <a:srgbClr val="002355"/>
    <a:srgbClr val="CCECFF"/>
    <a:srgbClr val="66CCFF"/>
    <a:srgbClr val="FFCC00"/>
    <a:srgbClr val="D7CDC3"/>
    <a:srgbClr val="361200"/>
    <a:srgbClr val="0F0F0F"/>
    <a:srgbClr val="04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04" autoAdjust="0"/>
    <p:restoredTop sz="81544" autoAdjust="0"/>
  </p:normalViewPr>
  <p:slideViewPr>
    <p:cSldViewPr>
      <p:cViewPr>
        <p:scale>
          <a:sx n="60" d="100"/>
          <a:sy n="60" d="100"/>
        </p:scale>
        <p:origin x="-2526" y="-420"/>
      </p:cViewPr>
      <p:guideLst>
        <p:guide orient="horz" pos="2160"/>
        <p:guide orient="horz" pos="618"/>
        <p:guide orient="horz" pos="346"/>
        <p:guide pos="2880"/>
        <p:guide pos="249"/>
        <p:guide pos="551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70" d="100"/>
          <a:sy n="70" d="100"/>
        </p:scale>
        <p:origin x="-2376" y="-72"/>
      </p:cViewPr>
      <p:guideLst>
        <p:guide orient="horz" pos="3224"/>
        <p:guide orient="horz" pos="136"/>
        <p:guide orient="horz" pos="6216"/>
        <p:guide pos="286"/>
        <p:guide pos="111"/>
        <p:guide pos="43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723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8"/>
          <p:cNvSpPr>
            <a:spLocks noGrp="1" noRot="1" noChangeAspect="1" noChangeArrowheads="1" noTextEdit="1"/>
          </p:cNvSpPr>
          <p:nvPr>
            <p:ph type="sldImg" idx="2"/>
          </p:nvPr>
        </p:nvSpPr>
        <p:spPr bwMode="auto">
          <a:xfrm>
            <a:off x="222250" y="42863"/>
            <a:ext cx="6653213" cy="4989512"/>
          </a:xfrm>
          <a:prstGeom prst="rect">
            <a:avLst/>
          </a:prstGeom>
          <a:noFill/>
          <a:ln w="9525">
            <a:noFill/>
            <a:miter lim="800000"/>
            <a:headEnd/>
            <a:tailEnd/>
          </a:ln>
          <a:effectLst>
            <a:outerShdw sy="50000" rotWithShape="0">
              <a:srgbClr val="808080">
                <a:alpha val="50000"/>
              </a:srgbClr>
            </a:outerShdw>
          </a:effectLst>
          <a:extLst>
            <a:ext uri="{909E8E84-426E-40DD-AFC4-6F175D3DCCD1}">
              <a14:hiddenFill xmlns:a14="http://schemas.microsoft.com/office/drawing/2010/main">
                <a:solidFill>
                  <a:srgbClr val="FFFFFF"/>
                </a:solidFill>
              </a14:hiddenFill>
            </a:ext>
            <a:ext uri="{53640926-AAD7-44D8-BBD7-CCE9431645EC}">
              <a14:shadowObscured xmlns:a14="http://schemas.microsoft.com/office/drawing/2010/main" val="1"/>
            </a:ext>
          </a:extLst>
        </p:spPr>
      </p:sp>
      <p:sp>
        <p:nvSpPr>
          <p:cNvPr id="141321" name="Rectangle 9"/>
          <p:cNvSpPr>
            <a:spLocks noGrp="1" noChangeArrowheads="1"/>
          </p:cNvSpPr>
          <p:nvPr>
            <p:ph type="body" sz="quarter" idx="3"/>
          </p:nvPr>
        </p:nvSpPr>
        <p:spPr bwMode="auto">
          <a:xfrm>
            <a:off x="1" y="4968434"/>
            <a:ext cx="7052855" cy="48146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208" tIns="49100" rIns="98208" bIns="49100" numCol="1" anchor="t" anchorCtr="0" compatLnSpc="1">
            <a:prstTxWarp prst="textNoShape">
              <a:avLst/>
            </a:prstTxWarp>
          </a:bodyPr>
          <a:lstStyle/>
          <a:p>
            <a:pPr lvl="0"/>
            <a:r>
              <a:rPr lang="fr-FR" noProof="0" dirty="0" smtClean="0"/>
              <a:t>Zone de texte</a:t>
            </a:r>
          </a:p>
          <a:p>
            <a:pPr lvl="1"/>
            <a:r>
              <a:rPr lang="fr-FR" noProof="0" dirty="0" smtClean="0"/>
              <a:t>Deuxième niveau</a:t>
            </a:r>
          </a:p>
          <a:p>
            <a:pPr lvl="2"/>
            <a:r>
              <a:rPr lang="fr-FR" noProof="0" dirty="0" smtClean="0"/>
              <a:t>Troisième niveau</a:t>
            </a:r>
          </a:p>
        </p:txBody>
      </p:sp>
      <p:sp>
        <p:nvSpPr>
          <p:cNvPr id="4" name="Rectangle 128"/>
          <p:cNvSpPr>
            <a:spLocks noChangeArrowheads="1"/>
          </p:cNvSpPr>
          <p:nvPr/>
        </p:nvSpPr>
        <p:spPr bwMode="auto">
          <a:xfrm>
            <a:off x="195483" y="9819209"/>
            <a:ext cx="6776527" cy="38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81" tIns="48090" rIns="96181" bIns="48090" anchor="b"/>
          <a:lstStyle/>
          <a:p>
            <a:pPr defTabSz="963290">
              <a:spcBef>
                <a:spcPct val="0"/>
              </a:spcBef>
            </a:pPr>
            <a:r>
              <a:rPr lang="es-ES_tradnl" sz="1000" dirty="0">
                <a:latin typeface="Arial" charset="0"/>
              </a:rPr>
              <a:t>FORMACIÓN TÉCNICA </a:t>
            </a:r>
            <a:r>
              <a:rPr lang="es-ES_tradnl" sz="1000" dirty="0" smtClean="0">
                <a:latin typeface="Arial" charset="0"/>
              </a:rPr>
              <a:t>RED </a:t>
            </a:r>
            <a:r>
              <a:rPr lang="es-ES_tradnl" sz="1000" dirty="0">
                <a:latin typeface="Arial" charset="0"/>
              </a:rPr>
              <a:t>I  </a:t>
            </a:r>
            <a:r>
              <a:rPr lang="es-ES_tradnl" sz="1000" dirty="0" smtClean="0">
                <a:latin typeface="Arial" charset="0"/>
              </a:rPr>
              <a:t>REDUCCIÓN</a:t>
            </a:r>
            <a:r>
              <a:rPr lang="es-ES_tradnl" sz="1000" baseline="0" dirty="0" smtClean="0">
                <a:latin typeface="Arial" charset="0"/>
              </a:rPr>
              <a:t> SELECTIVA CATALÍTICA (SCR)</a:t>
            </a:r>
            <a:r>
              <a:rPr lang="es-ES_tradnl" sz="1000" dirty="0" smtClean="0">
                <a:latin typeface="Arial" charset="0"/>
              </a:rPr>
              <a:t>  I  ENERO 2014   I PÁG </a:t>
            </a:r>
            <a:fld id="{3337A606-DD79-406A-83D3-9FFA80563F81}" type="slidenum">
              <a:rPr lang="es-ES_tradnl" sz="1000">
                <a:latin typeface="Arial" charset="0"/>
              </a:rPr>
              <a:pPr defTabSz="963290">
                <a:spcBef>
                  <a:spcPct val="0"/>
                </a:spcBef>
              </a:pPr>
              <a:t>‹Nº›</a:t>
            </a:fld>
            <a:endParaRPr lang="es-ES_tradnl" sz="1000" dirty="0">
              <a:latin typeface="Arial" charset="0"/>
            </a:endParaRPr>
          </a:p>
        </p:txBody>
      </p:sp>
    </p:spTree>
    <p:extLst>
      <p:ext uri="{BB962C8B-B14F-4D97-AF65-F5344CB8AC3E}">
        <p14:creationId xmlns:p14="http://schemas.microsoft.com/office/powerpoint/2010/main" val="1373948351"/>
      </p:ext>
    </p:extLst>
  </p:cSld>
  <p:clrMap bg1="lt1" tx1="dk1" bg2="lt2" tx2="dk2" accent1="accent1" accent2="accent2" accent3="accent3" accent4="accent4" accent5="accent5" accent6="accent6" hlink="hlink" folHlink="folHlink"/>
  <p:notesStyle>
    <a:lvl1pPr marL="169863" algn="l" rtl="0" eaLnBrk="0" fontAlgn="base" hangingPunct="0">
      <a:spcBef>
        <a:spcPct val="30000"/>
      </a:spcBef>
      <a:spcAft>
        <a:spcPct val="0"/>
      </a:spcAft>
      <a:defRPr sz="1300" kern="1200" cap="none" baseline="0">
        <a:solidFill>
          <a:schemeClr val="tx1"/>
        </a:solidFill>
        <a:latin typeface="Arial" charset="0"/>
        <a:ea typeface="+mn-ea"/>
        <a:cs typeface="Arial" charset="0"/>
      </a:defRPr>
    </a:lvl1pPr>
    <a:lvl2pPr marL="635000" indent="-285750" algn="l" rtl="0" eaLnBrk="0" fontAlgn="base" hangingPunct="0">
      <a:spcBef>
        <a:spcPct val="30000"/>
      </a:spcBef>
      <a:spcAft>
        <a:spcPct val="0"/>
      </a:spcAft>
      <a:buFont typeface="Arial" pitchFamily="34" charset="0"/>
      <a:buChar char="•"/>
      <a:defRPr sz="1300" kern="1200">
        <a:solidFill>
          <a:schemeClr val="tx1"/>
        </a:solidFill>
        <a:latin typeface="Arial" charset="0"/>
        <a:ea typeface="+mn-ea"/>
        <a:cs typeface="Arial" charset="0"/>
      </a:defRPr>
    </a:lvl2pPr>
    <a:lvl3pPr marL="814388" indent="-285750" algn="l" rtl="0" eaLnBrk="0" fontAlgn="base" hangingPunct="0">
      <a:spcBef>
        <a:spcPct val="30000"/>
      </a:spcBef>
      <a:spcAft>
        <a:spcPct val="0"/>
      </a:spcAft>
      <a:buFont typeface="Arial" pitchFamily="34" charset="0"/>
      <a:buChar char="•"/>
      <a:defRPr sz="1300" kern="1200">
        <a:solidFill>
          <a:schemeClr val="tx1"/>
        </a:solidFill>
        <a:latin typeface="Arial" charset="0"/>
        <a:ea typeface="+mn-ea"/>
        <a:cs typeface="Arial" charset="0"/>
      </a:defRPr>
    </a:lvl3pPr>
    <a:lvl4pPr marL="1265238" indent="-285750" algn="l" rtl="0" eaLnBrk="0" fontAlgn="base" hangingPunct="0">
      <a:spcBef>
        <a:spcPct val="30000"/>
      </a:spcBef>
      <a:spcAft>
        <a:spcPct val="0"/>
      </a:spcAft>
      <a:buFont typeface="Arial" pitchFamily="34" charset="0"/>
      <a:buChar char="•"/>
      <a:defRPr sz="1300" kern="1200">
        <a:solidFill>
          <a:schemeClr val="tx1"/>
        </a:solidFill>
        <a:latin typeface="Arial" charset="0"/>
        <a:ea typeface="+mn-ea"/>
        <a:cs typeface="Arial" charset="0"/>
      </a:defRPr>
    </a:lvl4pPr>
    <a:lvl5pPr marL="1444625" indent="-285750" algn="l" rtl="0" eaLnBrk="0" fontAlgn="base" hangingPunct="0">
      <a:spcBef>
        <a:spcPct val="30000"/>
      </a:spcBef>
      <a:spcAft>
        <a:spcPct val="0"/>
      </a:spcAft>
      <a:buFont typeface="Arial" pitchFamily="34" charset="0"/>
      <a:buChar char="•"/>
      <a:defRPr sz="13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28.jpg"/></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jpeg"/><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image" Target="../media/image32.jpeg"/><Relationship Id="rId5" Type="http://schemas.openxmlformats.org/officeDocument/2006/relationships/image" Target="../media/image13.jpeg"/><Relationship Id="rId4" Type="http://schemas.openxmlformats.org/officeDocument/2006/relationships/image" Target="../media/image30.jpeg"/></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image" Target="../media/image33.png"/></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image" Target="../media/image38.jpeg"/><Relationship Id="rId5" Type="http://schemas.openxmlformats.org/officeDocument/2006/relationships/image" Target="../media/image37.wmf"/><Relationship Id="rId4" Type="http://schemas.openxmlformats.org/officeDocument/2006/relationships/image" Target="../media/image36.wmf"/></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image" Target="../media/image41.jpeg"/><Relationship Id="rId4" Type="http://schemas.openxmlformats.org/officeDocument/2006/relationships/image" Target="../media/image40.png"/></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6.jpeg"/><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image" Target="../media/image13.jpeg"/><Relationship Id="rId5" Type="http://schemas.openxmlformats.org/officeDocument/2006/relationships/image" Target="../media/image34.png"/><Relationship Id="rId4" Type="http://schemas.openxmlformats.org/officeDocument/2006/relationships/image" Target="../media/image42.png"/></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image" Target="../media/image46.jpeg"/></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image" Target="../media/image16.jpeg"/><Relationship Id="rId5" Type="http://schemas.openxmlformats.org/officeDocument/2006/relationships/image" Target="../media/image34.png"/><Relationship Id="rId4" Type="http://schemas.openxmlformats.org/officeDocument/2006/relationships/image" Target="../media/image47.png"/></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image" Target="../media/image48.png"/></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image" Target="../media/image51.png"/><Relationship Id="rId4" Type="http://schemas.openxmlformats.org/officeDocument/2006/relationships/image" Target="../media/image50.png"/></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image" Target="../media/image40.png"/><Relationship Id="rId4" Type="http://schemas.openxmlformats.org/officeDocument/2006/relationships/image" Target="../media/image57.png"/></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image" Target="../media/image59.png"/><Relationship Id="rId4" Type="http://schemas.openxmlformats.org/officeDocument/2006/relationships/image" Target="../media/image58.png"/></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6.jpeg"/><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image" Target="../media/image34.png"/><Relationship Id="rId5" Type="http://schemas.openxmlformats.org/officeDocument/2006/relationships/image" Target="../media/image63.png"/><Relationship Id="rId4" Type="http://schemas.openxmlformats.org/officeDocument/2006/relationships/image" Target="../media/image62.png"/></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image" Target="../media/image54.jpeg"/><Relationship Id="rId5" Type="http://schemas.openxmlformats.org/officeDocument/2006/relationships/image" Target="../media/image34.png"/><Relationship Id="rId4" Type="http://schemas.openxmlformats.org/officeDocument/2006/relationships/image" Target="../media/image64.png"/></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image" Target="../media/image34.png"/><Relationship Id="rId4" Type="http://schemas.openxmlformats.org/officeDocument/2006/relationships/image" Target="../media/image65.png"/></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image" Target="../media/image41.jpeg"/></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image" Target="../media/image72.png"/><Relationship Id="rId4" Type="http://schemas.openxmlformats.org/officeDocument/2006/relationships/image" Target="../media/image71.png"/></Relationships>
</file>

<file path=ppt/notesSlides/_rels/note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image" Target="../media/image34.png"/><Relationship Id="rId4" Type="http://schemas.openxmlformats.org/officeDocument/2006/relationships/image" Target="../media/image73.jpeg"/></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image" Target="../media/image16.jpeg"/><Relationship Id="rId5" Type="http://schemas.openxmlformats.org/officeDocument/2006/relationships/image" Target="../media/image75.jpeg"/><Relationship Id="rId4" Type="http://schemas.openxmlformats.org/officeDocument/2006/relationships/image" Target="../media/image34.png"/></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image" Target="../media/image34.png"/></Relationships>
</file>

<file path=ppt/notesSlides/_rels/note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image" Target="../media/image40.png"/><Relationship Id="rId5" Type="http://schemas.openxmlformats.org/officeDocument/2006/relationships/image" Target="../media/image81.png"/><Relationship Id="rId4" Type="http://schemas.openxmlformats.org/officeDocument/2006/relationships/image" Target="../media/image80.png"/></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25.jpg"/><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83.png"/></Relationships>
</file>

<file path=ppt/notesSlides/_rels/note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image" Target="../media/image84.png"/><Relationship Id="rId4" Type="http://schemas.openxmlformats.org/officeDocument/2006/relationships/image" Target="../media/image32.jpeg"/></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40.png"/><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66.png"/></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image" Target="../media/image14.png"/><Relationship Id="rId4" Type="http://schemas.openxmlformats.org/officeDocument/2006/relationships/image" Target="../media/image16.jpeg"/></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31.png"/><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image" Target="../media/image46.jpeg"/><Relationship Id="rId5" Type="http://schemas.openxmlformats.org/officeDocument/2006/relationships/image" Target="../media/image85.png"/><Relationship Id="rId4" Type="http://schemas.openxmlformats.org/officeDocument/2006/relationships/image" Target="../media/image34.png"/></Relationships>
</file>

<file path=ppt/notesSlides/_rels/notesSlide4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jpg"/><Relationship Id="rId7" Type="http://schemas.openxmlformats.org/officeDocument/2006/relationships/image" Target="../media/image54.jpeg"/><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image" Target="../media/image87.emf"/><Relationship Id="rId5" Type="http://schemas.openxmlformats.org/officeDocument/2006/relationships/image" Target="../media/image34.png"/><Relationship Id="rId4" Type="http://schemas.openxmlformats.org/officeDocument/2006/relationships/image" Target="../media/image86.png"/></Relationships>
</file>

<file path=ppt/notesSlides/_rels/note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image" Target="../media/image90.png"/><Relationship Id="rId5" Type="http://schemas.openxmlformats.org/officeDocument/2006/relationships/image" Target="../media/image16.jpeg"/><Relationship Id="rId4" Type="http://schemas.openxmlformats.org/officeDocument/2006/relationships/image" Target="../media/image75.jpeg"/></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image" Target="../media/image54.jpeg"/><Relationship Id="rId4" Type="http://schemas.openxmlformats.org/officeDocument/2006/relationships/image" Target="../media/image53.jpeg"/></Relationships>
</file>

<file path=ppt/notesSlides/_rels/note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image" Target="../media/image72.png"/><Relationship Id="rId4" Type="http://schemas.openxmlformats.org/officeDocument/2006/relationships/image" Target="../media/image71.png"/></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image" Target="../media/image16.jpeg"/></Relationships>
</file>

<file path=ppt/notesSlides/_rels/notesSlide5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98.png"/><Relationship Id="rId7" Type="http://schemas.openxmlformats.org/officeDocument/2006/relationships/image" Target="../media/image40.png"/><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image" Target="../media/image7.png"/><Relationship Id="rId5" Type="http://schemas.openxmlformats.org/officeDocument/2006/relationships/image" Target="../media/image100.png"/><Relationship Id="rId4" Type="http://schemas.openxmlformats.org/officeDocument/2006/relationships/image" Target="../media/image99.png"/></Relationships>
</file>

<file path=ppt/notesSlides/_rels/notesSlide5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image" Target="../media/image41.jpeg"/><Relationship Id="rId4" Type="http://schemas.openxmlformats.org/officeDocument/2006/relationships/image" Target="../media/image46.jpeg"/></Relationships>
</file>

<file path=ppt/notesSlides/_rels/notesSlide5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wmf"/><Relationship Id="rId7" Type="http://schemas.openxmlformats.org/officeDocument/2006/relationships/image" Target="../media/image40.png"/><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image" Target="../media/image106.png"/><Relationship Id="rId5" Type="http://schemas.openxmlformats.org/officeDocument/2006/relationships/image" Target="../media/image103.png"/><Relationship Id="rId4" Type="http://schemas.openxmlformats.org/officeDocument/2006/relationships/image" Target="../media/image37.wmf"/><Relationship Id="rId9" Type="http://schemas.openxmlformats.org/officeDocument/2006/relationships/image" Target="../media/image46.jpeg"/></Relationships>
</file>

<file path=ppt/notesSlides/_rels/note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image" Target="../media/image16.jpeg"/></Relationships>
</file>

<file path=ppt/notesSlides/_rels/notesSlide5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5.jpg"/><Relationship Id="rId7" Type="http://schemas.openxmlformats.org/officeDocument/2006/relationships/image" Target="../media/image112.png"/><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image" Target="../media/image114.png"/><Relationship Id="rId5" Type="http://schemas.openxmlformats.org/officeDocument/2006/relationships/image" Target="../media/image111.png"/><Relationship Id="rId4" Type="http://schemas.openxmlformats.org/officeDocument/2006/relationships/image" Target="../media/image34.png"/></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image" Target="../media/image20.png"/></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image" Target="../media/image16.jpeg"/></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image" Target="../media/image26.png"/><Relationship Id="rId5" Type="http://schemas.openxmlformats.org/officeDocument/2006/relationships/image" Target="../media/image23.emf"/><Relationship Id="rId4" Type="http://schemas.openxmlformats.org/officeDocument/2006/relationships/image" Target="../media/image22.png"/></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5900" y="42863"/>
            <a:ext cx="6667500" cy="5000625"/>
          </a:xfrm>
        </p:spPr>
      </p:sp>
      <p:sp>
        <p:nvSpPr>
          <p:cNvPr id="13" name="Rectangle 12"/>
          <p:cNvSpPr/>
          <p:nvPr/>
        </p:nvSpPr>
        <p:spPr>
          <a:xfrm>
            <a:off x="0" y="0"/>
            <a:ext cx="7099300" cy="10234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4753" tIns="47377" rIns="94753" bIns="47377" rtlCol="0" anchor="ctr"/>
          <a:lstStyle/>
          <a:p>
            <a:pPr algn="ctr"/>
            <a:endParaRPr lang="fr-FR" dirty="0"/>
          </a:p>
        </p:txBody>
      </p:sp>
      <p:grpSp>
        <p:nvGrpSpPr>
          <p:cNvPr id="18" name="Groupe 17"/>
          <p:cNvGrpSpPr/>
          <p:nvPr/>
        </p:nvGrpSpPr>
        <p:grpSpPr>
          <a:xfrm>
            <a:off x="171820" y="233891"/>
            <a:ext cx="6698655" cy="2485655"/>
            <a:chOff x="2316979" y="95249"/>
            <a:chExt cx="6575501" cy="1925042"/>
          </a:xfrm>
        </p:grpSpPr>
        <p:sp>
          <p:nvSpPr>
            <p:cNvPr id="19" name="Rectangle 10"/>
            <p:cNvSpPr>
              <a:spLocks noChangeArrowheads="1"/>
            </p:cNvSpPr>
            <p:nvPr/>
          </p:nvSpPr>
          <p:spPr bwMode="auto">
            <a:xfrm>
              <a:off x="5156529" y="1700808"/>
              <a:ext cx="3705988" cy="319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fr-FR" sz="2100" dirty="0">
                  <a:latin typeface="Arial" pitchFamily="34" charset="0"/>
                  <a:cs typeface="Arial" pitchFamily="34" charset="0"/>
                </a:rPr>
                <a:t>FORMACIÓN TÉCNICA RED</a:t>
              </a:r>
            </a:p>
          </p:txBody>
        </p:sp>
        <p:pic>
          <p:nvPicPr>
            <p:cNvPr id="20" name="Picture 4" descr="PSALogoBurRvbInstG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95249"/>
              <a:ext cx="4176017" cy="82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5"/>
            <p:cNvSpPr txBox="1">
              <a:spLocks noChangeArrowheads="1"/>
            </p:cNvSpPr>
            <p:nvPr/>
          </p:nvSpPr>
          <p:spPr bwMode="auto">
            <a:xfrm>
              <a:off x="2316979" y="980728"/>
              <a:ext cx="6514283" cy="72008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r"/>
              <a:r>
                <a:rPr lang="fr-FR" sz="2500" dirty="0">
                  <a:solidFill>
                    <a:schemeClr val="tx1"/>
                  </a:solidFill>
                  <a:latin typeface="Arial" pitchFamily="34" charset="0"/>
                  <a:cs typeface="Arial" pitchFamily="34" charset="0"/>
                </a:rPr>
                <a:t>LA REDUCCIÓN CATALÍTICA SELECTIVA</a:t>
              </a:r>
              <a:endParaRPr lang="fr-FR" sz="2500" dirty="0">
                <a:solidFill>
                  <a:schemeClr val="tx1"/>
                </a:solidFill>
                <a:latin typeface="Arial" pitchFamily="34" charset="0"/>
                <a:ea typeface="Arial Unicode MS" pitchFamily="34" charset="-128"/>
                <a:cs typeface="Arial" pitchFamily="34" charset="0"/>
              </a:endParaRPr>
            </a:p>
          </p:txBody>
        </p:sp>
      </p:grpSp>
      <p:sp>
        <p:nvSpPr>
          <p:cNvPr id="14" name="Zone de texte 6"/>
          <p:cNvSpPr txBox="1">
            <a:spLocks noChangeArrowheads="1"/>
          </p:cNvSpPr>
          <p:nvPr/>
        </p:nvSpPr>
        <p:spPr bwMode="auto">
          <a:xfrm>
            <a:off x="3775366" y="9199045"/>
            <a:ext cx="3007250" cy="675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431" tIns="48716" rIns="97431" bIns="48716">
            <a:spAutoFit/>
          </a:bodyPr>
          <a:lstStyle>
            <a:lvl1pPr defTabSz="941388" eaLnBrk="0" hangingPunct="0">
              <a:defRPr sz="1200">
                <a:solidFill>
                  <a:schemeClr val="tx1"/>
                </a:solidFill>
                <a:latin typeface="Arial" pitchFamily="34" charset="0"/>
                <a:ea typeface="Arial Unicode MS" pitchFamily="34" charset="-128"/>
                <a:cs typeface="Arial Unicode MS" pitchFamily="34" charset="-128"/>
              </a:defRPr>
            </a:lvl1pPr>
            <a:lvl2pPr marL="742950" indent="-285750" defTabSz="941388" eaLnBrk="0" hangingPunct="0">
              <a:defRPr sz="1200">
                <a:solidFill>
                  <a:schemeClr val="tx1"/>
                </a:solidFill>
                <a:latin typeface="Arial" pitchFamily="34" charset="0"/>
                <a:ea typeface="Arial Unicode MS" pitchFamily="34" charset="-128"/>
                <a:cs typeface="Arial Unicode MS" pitchFamily="34" charset="-128"/>
              </a:defRPr>
            </a:lvl2pPr>
            <a:lvl3pPr marL="1143000" indent="-228600" defTabSz="941388" eaLnBrk="0" hangingPunct="0">
              <a:defRPr sz="1200">
                <a:solidFill>
                  <a:schemeClr val="tx1"/>
                </a:solidFill>
                <a:latin typeface="Arial" pitchFamily="34" charset="0"/>
                <a:ea typeface="Arial Unicode MS" pitchFamily="34" charset="-128"/>
                <a:cs typeface="Arial Unicode MS" pitchFamily="34" charset="-128"/>
              </a:defRPr>
            </a:lvl3pPr>
            <a:lvl4pPr marL="1600200" indent="-228600" defTabSz="941388" eaLnBrk="0" hangingPunct="0">
              <a:defRPr sz="1200">
                <a:solidFill>
                  <a:schemeClr val="tx1"/>
                </a:solidFill>
                <a:latin typeface="Arial" pitchFamily="34" charset="0"/>
                <a:ea typeface="Arial Unicode MS" pitchFamily="34" charset="-128"/>
                <a:cs typeface="Arial Unicode MS" pitchFamily="34" charset="-128"/>
              </a:defRPr>
            </a:lvl4pPr>
            <a:lvl5pPr marL="2057400" indent="-228600" defTabSz="941388" eaLnBrk="0" hangingPunct="0">
              <a:defRPr sz="1200">
                <a:solidFill>
                  <a:schemeClr val="tx1"/>
                </a:solidFill>
                <a:latin typeface="Arial" pitchFamily="34" charset="0"/>
                <a:ea typeface="Arial Unicode MS" pitchFamily="34" charset="-128"/>
                <a:cs typeface="Arial Unicode MS" pitchFamily="34" charset="-128"/>
              </a:defRPr>
            </a:lvl5pPr>
            <a:lvl6pPr marL="2514600" indent="-228600" defTabSz="941388" eaLnBrk="0" fontAlgn="base" hangingPunct="0">
              <a:spcBef>
                <a:spcPct val="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defTabSz="941388" eaLnBrk="0" fontAlgn="base" hangingPunct="0">
              <a:spcBef>
                <a:spcPct val="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defTabSz="941388" eaLnBrk="0" fontAlgn="base" hangingPunct="0">
              <a:spcBef>
                <a:spcPct val="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defTabSz="941388" eaLnBrk="0" fontAlgn="base" hangingPunct="0">
              <a:spcBef>
                <a:spcPct val="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lgn="r" eaLnBrk="1" hangingPunct="1">
              <a:spcBef>
                <a:spcPct val="50000"/>
              </a:spcBef>
            </a:pPr>
            <a:r>
              <a:rPr lang="es-ES" sz="1500" dirty="0"/>
              <a:t>Ref.: G_01537</a:t>
            </a:r>
          </a:p>
          <a:p>
            <a:pPr algn="r" eaLnBrk="1" hangingPunct="1">
              <a:spcBef>
                <a:spcPct val="50000"/>
              </a:spcBef>
            </a:pPr>
            <a:r>
              <a:rPr lang="es-ES" sz="1500" dirty="0"/>
              <a:t>Fecha: 31/01/2014</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6972" y="4405417"/>
            <a:ext cx="6085356" cy="26054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e201923\Documents\WorkShop_DW10F_Euro6\Base_images\Blue_HD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0309" y="3220086"/>
            <a:ext cx="2740429" cy="460827"/>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1449" y="8012747"/>
            <a:ext cx="3127357" cy="448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8801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3525" y="215900"/>
            <a:ext cx="6537325" cy="4902200"/>
          </a:xfrm>
        </p:spPr>
      </p:sp>
      <p:sp>
        <p:nvSpPr>
          <p:cNvPr id="3" name="Espace réservé des commentaires 2"/>
          <p:cNvSpPr>
            <a:spLocks noGrp="1"/>
          </p:cNvSpPr>
          <p:nvPr>
            <p:ph type="body" idx="1"/>
          </p:nvPr>
        </p:nvSpPr>
        <p:spPr>
          <a:xfrm>
            <a:off x="175750" y="903736"/>
            <a:ext cx="6746109" cy="8890820"/>
          </a:xfrm>
        </p:spPr>
        <p:txBody>
          <a:bodyPr/>
          <a:lstStyle/>
          <a:p>
            <a:pPr marL="0"/>
            <a:endParaRPr lang="es-ES" dirty="0" smtClean="0"/>
          </a:p>
          <a:p>
            <a:pPr marL="190669"/>
            <a:r>
              <a:rPr lang="es-ES" dirty="0" smtClean="0">
                <a:solidFill>
                  <a:srgbClr val="000000"/>
                </a:solidFill>
              </a:rPr>
              <a:t>Se aplican diferentes soluciones para reducir las emisiones de los óxidos de nitrógeno (NOx).</a:t>
            </a:r>
          </a:p>
          <a:p>
            <a:pPr marL="190669"/>
            <a:endParaRPr lang="es-ES" dirty="0" smtClean="0">
              <a:solidFill>
                <a:srgbClr val="000000"/>
              </a:solidFill>
            </a:endParaRPr>
          </a:p>
          <a:p>
            <a:pPr marL="190669"/>
            <a:r>
              <a:rPr lang="es-ES" b="1" dirty="0" smtClean="0">
                <a:solidFill>
                  <a:srgbClr val="000000"/>
                </a:solidFill>
              </a:rPr>
              <a:t>Arquitectura del motor:</a:t>
            </a:r>
          </a:p>
          <a:p>
            <a:pPr marL="568688" lvl="1">
              <a:buBlip>
                <a:blip r:embed="rId3"/>
              </a:buBlip>
            </a:pPr>
            <a:r>
              <a:rPr lang="es-ES" dirty="0" smtClean="0">
                <a:solidFill>
                  <a:srgbClr val="000000"/>
                </a:solidFill>
              </a:rPr>
              <a:t>Optimización de los conductos de admisión y de escape.</a:t>
            </a:r>
          </a:p>
          <a:p>
            <a:pPr marL="568688" lvl="1">
              <a:buBlip>
                <a:blip r:embed="rId3"/>
              </a:buBlip>
            </a:pPr>
            <a:r>
              <a:rPr lang="es-ES" dirty="0" smtClean="0">
                <a:solidFill>
                  <a:srgbClr val="000000"/>
                </a:solidFill>
              </a:rPr>
              <a:t>Presiones de inyección elevadas.</a:t>
            </a:r>
          </a:p>
          <a:p>
            <a:pPr marL="568688" lvl="1">
              <a:buBlip>
                <a:blip r:embed="rId3"/>
              </a:buBlip>
            </a:pPr>
            <a:r>
              <a:rPr lang="es-ES" dirty="0" smtClean="0">
                <a:solidFill>
                  <a:srgbClr val="000000"/>
                </a:solidFill>
              </a:rPr>
              <a:t>Optimización de la cámara de combustión:</a:t>
            </a:r>
          </a:p>
          <a:p>
            <a:pPr marL="756041" lvl="2">
              <a:buBlip>
                <a:blip r:embed="rId4"/>
              </a:buBlip>
            </a:pPr>
            <a:r>
              <a:rPr lang="es-ES" dirty="0" smtClean="0">
                <a:solidFill>
                  <a:srgbClr val="000000"/>
                </a:solidFill>
              </a:rPr>
              <a:t>Forma del bol del pistón</a:t>
            </a:r>
          </a:p>
          <a:p>
            <a:pPr marL="756041" lvl="2">
              <a:buBlip>
                <a:blip r:embed="rId4"/>
              </a:buBlip>
            </a:pPr>
            <a:r>
              <a:rPr lang="es-ES" dirty="0" smtClean="0">
                <a:solidFill>
                  <a:srgbClr val="000000"/>
                </a:solidFill>
              </a:rPr>
              <a:t>Reducción de la relación volumétrica</a:t>
            </a:r>
          </a:p>
          <a:p>
            <a:pPr marL="190669">
              <a:buFont typeface="Arial" pitchFamily="34" charset="0"/>
              <a:buChar char="•"/>
            </a:pPr>
            <a:endParaRPr lang="es-ES" dirty="0" smtClean="0">
              <a:solidFill>
                <a:srgbClr val="000000"/>
              </a:solidFill>
            </a:endParaRPr>
          </a:p>
          <a:p>
            <a:pPr marL="190669" algn="ctr">
              <a:buFont typeface="Arial" pitchFamily="34" charset="0"/>
              <a:buChar char="•"/>
            </a:pPr>
            <a:endParaRPr lang="es-ES" dirty="0" smtClean="0">
              <a:solidFill>
                <a:srgbClr val="000000"/>
              </a:solidFill>
            </a:endParaRPr>
          </a:p>
          <a:p>
            <a:pPr marL="190669">
              <a:buFont typeface="Arial" pitchFamily="34" charset="0"/>
              <a:buChar char="•"/>
            </a:pPr>
            <a:endParaRPr lang="es-ES" dirty="0" smtClean="0">
              <a:solidFill>
                <a:srgbClr val="000000"/>
              </a:solidFill>
            </a:endParaRPr>
          </a:p>
          <a:p>
            <a:pPr marL="190669"/>
            <a:r>
              <a:rPr lang="es-ES" b="1" dirty="0" smtClean="0">
                <a:solidFill>
                  <a:srgbClr val="000000"/>
                </a:solidFill>
              </a:rPr>
              <a:t>Reciclado de los gases de escape</a:t>
            </a:r>
          </a:p>
          <a:p>
            <a:pPr marL="190669"/>
            <a:r>
              <a:rPr lang="es-ES" dirty="0" smtClean="0"/>
              <a:t>Inyección de gases de escape en la admisión (EGR), a través de un circuito derivado pilotado por el calculador motor multifunción.</a:t>
            </a:r>
          </a:p>
          <a:p>
            <a:pPr marL="190669"/>
            <a:r>
              <a:rPr lang="es-ES" dirty="0" smtClean="0"/>
              <a:t>Es la solución más extendida desde hace años, y permite ralentizar la combustión mediante la inyección de un gas que contiene poco oxígeno y que reemplaza al aire, lo que provoca una disminución de la temperatura. </a:t>
            </a:r>
          </a:p>
          <a:p>
            <a:pPr marL="190669"/>
            <a:r>
              <a:rPr lang="es-ES" dirty="0" smtClean="0"/>
              <a:t>A este efecto sobre la velocidad de reacción se añade el fuerte Cp (calor másico) del CO</a:t>
            </a:r>
            <a:r>
              <a:rPr lang="es-ES" baseline="-25000" dirty="0" smtClean="0"/>
              <a:t>2</a:t>
            </a:r>
            <a:r>
              <a:rPr lang="es-ES" dirty="0" smtClean="0"/>
              <a:t> (4 veces mayor que el del aire) que contienen los gases de escape y que constituye una “trampa” de calor durante la combustión.</a:t>
            </a:r>
          </a:p>
          <a:p>
            <a:pPr marL="190669"/>
            <a:endParaRPr lang="es-ES" dirty="0" smtClean="0">
              <a:solidFill>
                <a:srgbClr val="000000"/>
              </a:solidFill>
            </a:endParaRPr>
          </a:p>
          <a:p>
            <a:pPr marL="190669"/>
            <a:r>
              <a:rPr lang="es-ES" b="1" dirty="0" smtClean="0">
                <a:solidFill>
                  <a:srgbClr val="000000"/>
                </a:solidFill>
              </a:rPr>
              <a:t>La Reducción Catalítica Selectiva</a:t>
            </a:r>
          </a:p>
          <a:p>
            <a:pPr marL="190669"/>
            <a:r>
              <a:rPr lang="es-ES" dirty="0" smtClean="0"/>
              <a:t>Las evoluciones de las normas anticontaminación en materia de emisiones de óxidos de nitrógeno imponen el tratamiento posterior de los gases en la línea de escape antes de su expulsión a la atmósfera. </a:t>
            </a:r>
          </a:p>
          <a:p>
            <a:pPr marL="190669"/>
            <a:r>
              <a:rPr lang="es-ES" dirty="0" smtClean="0"/>
              <a:t>Por este motivo se adopta la Reducción Catalítica Selectiva «SCR» como solución a la emisión de NOx.</a:t>
            </a:r>
            <a:endParaRPr lang="es-ES" dirty="0"/>
          </a:p>
        </p:txBody>
      </p:sp>
      <p:pic>
        <p:nvPicPr>
          <p:cNvPr id="12" name="Picture 2" descr="C:\Users\e201923\Documents\WorkShop_DW10F_Euro6\FAD\SCR\Medias\Media_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6751" y="8304618"/>
            <a:ext cx="2574493" cy="11238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e201923\Documents\WorkShop_DW10F_Euro6\Base_images\SCR\Schem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3486" y="2890045"/>
            <a:ext cx="2745148" cy="1395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838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76213" y="215900"/>
            <a:ext cx="6745287" cy="4902200"/>
          </a:xfrm>
        </p:spPr>
      </p:sp>
      <p:sp>
        <p:nvSpPr>
          <p:cNvPr id="3" name="Espace réservé des commentaires 2"/>
          <p:cNvSpPr>
            <a:spLocks noGrp="1"/>
          </p:cNvSpPr>
          <p:nvPr>
            <p:ph type="body" idx="1"/>
          </p:nvPr>
        </p:nvSpPr>
        <p:spPr>
          <a:xfrm>
            <a:off x="165716" y="892267"/>
            <a:ext cx="6756144" cy="8890820"/>
          </a:xfrm>
        </p:spPr>
        <p:txBody>
          <a:bodyPr/>
          <a:lstStyle/>
          <a:p>
            <a:pPr marL="4974"/>
            <a:endParaRPr lang="es-ES" dirty="0" smtClean="0"/>
          </a:p>
          <a:p>
            <a:pPr marL="4974"/>
            <a:endParaRPr lang="es-ES" dirty="0" smtClean="0"/>
          </a:p>
          <a:p>
            <a:pPr marL="4974"/>
            <a:endParaRPr lang="es-ES" dirty="0" smtClean="0"/>
          </a:p>
          <a:p>
            <a:pPr marL="195642"/>
            <a:endParaRPr lang="es-ES" b="1" dirty="0" smtClean="0"/>
          </a:p>
          <a:p>
            <a:pPr marL="195642"/>
            <a:r>
              <a:rPr lang="es-ES" b="1" dirty="0" smtClean="0"/>
              <a:t>Presentación:</a:t>
            </a:r>
          </a:p>
          <a:p>
            <a:pPr marL="195642"/>
            <a:r>
              <a:rPr lang="es-ES" dirty="0" smtClean="0"/>
              <a:t>«SCR» es la abreviatura de </a:t>
            </a:r>
            <a:r>
              <a:rPr lang="es-ES" i="1" dirty="0" smtClean="0"/>
              <a:t>Selective Catalytic Reduction </a:t>
            </a:r>
            <a:r>
              <a:rPr lang="es-ES" dirty="0" smtClean="0"/>
              <a:t>(Reducción Catalítica Selectiva).</a:t>
            </a:r>
          </a:p>
          <a:p>
            <a:pPr marL="195642"/>
            <a:r>
              <a:rPr lang="es-ES" dirty="0" smtClean="0"/>
              <a:t>El sistema «SCR» es un sistema de postratamiento de los gases de escape.</a:t>
            </a:r>
          </a:p>
          <a:p>
            <a:pPr marL="195642"/>
            <a:r>
              <a:rPr lang="es-ES" dirty="0" smtClean="0"/>
              <a:t>Se basa en el principio de reducción de los óxidos de nitrógeno que contienen los gases de escape.</a:t>
            </a:r>
          </a:p>
          <a:p>
            <a:pPr marL="195642"/>
            <a:r>
              <a:rPr lang="es-ES" dirty="0" smtClean="0"/>
              <a:t>La reacción química que se produce en el escape se denomina «reducción selectiva».</a:t>
            </a:r>
          </a:p>
          <a:p>
            <a:pPr marL="195642"/>
            <a:r>
              <a:rPr lang="es-ES" dirty="0" smtClean="0"/>
              <a:t>En efecto, la reducción no se produce en todos los elementos químicos que contienen los gases de escape, sino que está orientada a los óxidos de nitrógeno (NOx).</a:t>
            </a:r>
          </a:p>
          <a:p>
            <a:pPr marL="195642"/>
            <a:endParaRPr lang="es-ES" dirty="0" smtClean="0"/>
          </a:p>
          <a:p>
            <a:pPr marL="195642"/>
            <a:r>
              <a:rPr lang="es-ES" b="1" dirty="0" smtClean="0"/>
              <a:t>Funcionamiento:</a:t>
            </a:r>
          </a:p>
          <a:p>
            <a:pPr marL="195642"/>
            <a:r>
              <a:rPr lang="es-ES" dirty="0" smtClean="0"/>
              <a:t>Se inyecta un líquido reductor en el escape para transformar los óxidos de nitrógeno en nitrógeno y agua mediante una reacción química que se produce en un catalizador específico.</a:t>
            </a:r>
          </a:p>
          <a:p>
            <a:pPr marL="195642"/>
            <a:r>
              <a:rPr lang="es-ES" dirty="0" smtClean="0"/>
              <a:t> </a:t>
            </a:r>
            <a:endParaRPr lang="es-ES" dirty="0"/>
          </a:p>
        </p:txBody>
      </p:sp>
      <p:pic>
        <p:nvPicPr>
          <p:cNvPr id="8" name="Picture 2" descr="C:\Users\e201923\Documents\WorkShop_DW10F_Euro6\Base_images\Blue_HD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703" y="959751"/>
            <a:ext cx="2740429" cy="46082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5" descr="image0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2018" y="885509"/>
            <a:ext cx="3028715" cy="54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35"/>
          <p:cNvGrpSpPr>
            <a:grpSpLocks/>
          </p:cNvGrpSpPr>
          <p:nvPr/>
        </p:nvGrpSpPr>
        <p:grpSpPr bwMode="auto">
          <a:xfrm>
            <a:off x="200705" y="8398632"/>
            <a:ext cx="6576648" cy="605308"/>
            <a:chOff x="-4484" y="1681"/>
            <a:chExt cx="4167" cy="381"/>
          </a:xfrm>
        </p:grpSpPr>
        <p:sp>
          <p:nvSpPr>
            <p:cNvPr id="15" name="Rectangle 41"/>
            <p:cNvSpPr>
              <a:spLocks noChangeArrowheads="1"/>
            </p:cNvSpPr>
            <p:nvPr/>
          </p:nvSpPr>
          <p:spPr bwMode="auto">
            <a:xfrm>
              <a:off x="-4135" y="1681"/>
              <a:ext cx="3818" cy="381"/>
            </a:xfrm>
            <a:prstGeom prst="rect">
              <a:avLst/>
            </a:prstGeom>
            <a:solidFill>
              <a:schemeClr val="bg1"/>
            </a:solidFill>
            <a:ln w="9525">
              <a:solidFill>
                <a:schemeClr val="tx1"/>
              </a:solidFill>
              <a:miter lim="800000"/>
              <a:headEnd/>
              <a:tailEnd/>
            </a:ln>
          </p:spPr>
          <p:txBody>
            <a:bodyPr wrap="square" lIns="88214" tIns="44108" rIns="88214" bIns="44108" anchor="ctr"/>
            <a:lstStyle/>
            <a:p>
              <a:pPr defTabSz="914635">
                <a:spcBef>
                  <a:spcPct val="50000"/>
                </a:spcBef>
              </a:pPr>
              <a:r>
                <a:rPr lang="es-ES" sz="1300" dirty="0"/>
                <a:t>La </a:t>
              </a:r>
              <a:r>
                <a:rPr lang="es-ES" sz="1300" dirty="0" smtClean="0"/>
                <a:t>Reducción </a:t>
              </a:r>
              <a:r>
                <a:rPr lang="es-ES" sz="1300" dirty="0"/>
                <a:t>C</a:t>
              </a:r>
              <a:r>
                <a:rPr lang="es-ES" sz="1300" dirty="0" smtClean="0"/>
                <a:t>atalítica </a:t>
              </a:r>
              <a:r>
                <a:rPr lang="es-ES" sz="1300" dirty="0"/>
                <a:t>S</a:t>
              </a:r>
              <a:r>
                <a:rPr lang="es-ES" sz="1300" dirty="0" smtClean="0"/>
                <a:t>electiva </a:t>
              </a:r>
              <a:r>
                <a:rPr lang="es-ES" sz="1300" dirty="0"/>
                <a:t>constituye el dispositivo innovador del sistema «BLUE HDi PSA».</a:t>
              </a:r>
            </a:p>
          </p:txBody>
        </p:sp>
        <p:pic>
          <p:nvPicPr>
            <p:cNvPr id="16" name="Picture 37" descr="Repons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84" y="1689"/>
              <a:ext cx="33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29"/>
          <p:cNvGrpSpPr>
            <a:grpSpLocks/>
          </p:cNvGrpSpPr>
          <p:nvPr/>
        </p:nvGrpSpPr>
        <p:grpSpPr bwMode="auto">
          <a:xfrm>
            <a:off x="200706" y="7048348"/>
            <a:ext cx="6600026" cy="965878"/>
            <a:chOff x="118" y="5517"/>
            <a:chExt cx="4160" cy="608"/>
          </a:xfrm>
        </p:grpSpPr>
        <p:sp>
          <p:nvSpPr>
            <p:cNvPr id="17" name="Rectangle 6"/>
            <p:cNvSpPr>
              <a:spLocks noChangeArrowheads="1"/>
            </p:cNvSpPr>
            <p:nvPr/>
          </p:nvSpPr>
          <p:spPr bwMode="auto">
            <a:xfrm>
              <a:off x="460" y="5517"/>
              <a:ext cx="3818" cy="608"/>
            </a:xfrm>
            <a:prstGeom prst="rect">
              <a:avLst/>
            </a:prstGeom>
            <a:solidFill>
              <a:schemeClr val="bg1"/>
            </a:solidFill>
            <a:ln w="9525">
              <a:solidFill>
                <a:schemeClr val="tx1"/>
              </a:solidFill>
              <a:miter lim="800000"/>
              <a:headEnd/>
              <a:tailEnd/>
            </a:ln>
          </p:spPr>
          <p:txBody>
            <a:bodyPr wrap="square" lIns="88214" tIns="44108" rIns="88214" bIns="44108" anchor="ctr"/>
            <a:lstStyle/>
            <a:p>
              <a:pPr marL="195642"/>
              <a:r>
                <a:rPr lang="es-ES" sz="1300" dirty="0"/>
                <a:t>El sistema «SCR PSA» es innovador en el tratamiento de los NOx, ya que va colocado en la parte delantera del filtro de partículas.</a:t>
              </a:r>
            </a:p>
            <a:p>
              <a:pPr marL="195642"/>
              <a:r>
                <a:rPr lang="es-ES" sz="1300" dirty="0"/>
                <a:t>Gracias al Eolys la temperatura del FAP es menor , lo que permite una disminución de las emisiones de CO</a:t>
              </a:r>
              <a:r>
                <a:rPr lang="es-ES" sz="1300" baseline="-25000" dirty="0"/>
                <a:t>2</a:t>
              </a:r>
            </a:p>
          </p:txBody>
        </p:sp>
        <p:pic>
          <p:nvPicPr>
            <p:cNvPr id="18" name="Picture 31" descr="decouverte"/>
            <p:cNvPicPr>
              <a:picLocks noChangeAspect="1" noChangeArrowheads="1"/>
            </p:cNvPicPr>
            <p:nvPr/>
          </p:nvPicPr>
          <p:blipFill>
            <a:blip r:embed="rId6">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118" y="5655"/>
              <a:ext cx="28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e 13"/>
          <p:cNvGrpSpPr/>
          <p:nvPr/>
        </p:nvGrpSpPr>
        <p:grpSpPr>
          <a:xfrm>
            <a:off x="192073" y="5905878"/>
            <a:ext cx="6695752" cy="772572"/>
            <a:chOff x="155820" y="8552690"/>
            <a:chExt cx="6179421" cy="726775"/>
          </a:xfrm>
        </p:grpSpPr>
        <p:sp>
          <p:nvSpPr>
            <p:cNvPr id="19" name="Rectangle 41"/>
            <p:cNvSpPr>
              <a:spLocks noChangeArrowheads="1"/>
            </p:cNvSpPr>
            <p:nvPr/>
          </p:nvSpPr>
          <p:spPr bwMode="auto">
            <a:xfrm>
              <a:off x="644453" y="8552690"/>
              <a:ext cx="5690788" cy="726775"/>
            </a:xfrm>
            <a:prstGeom prst="rect">
              <a:avLst/>
            </a:prstGeom>
            <a:solidFill>
              <a:schemeClr val="bg1"/>
            </a:solidFill>
            <a:ln w="9525">
              <a:solidFill>
                <a:schemeClr val="tx1"/>
              </a:solidFill>
              <a:miter lim="800000"/>
              <a:headEnd/>
              <a:tailEnd/>
            </a:ln>
          </p:spPr>
          <p:txBody>
            <a:bodyPr wrap="square" lIns="88214" tIns="44108" rIns="88214" bIns="44108" anchor="ctr"/>
            <a:lstStyle/>
            <a:p>
              <a:r>
                <a:rPr lang="es-ES" sz="1300" dirty="0"/>
                <a:t>El sistema “SCR” no sustituye al filtro de partículas.</a:t>
              </a:r>
            </a:p>
            <a:p>
              <a:r>
                <a:rPr lang="es-ES" sz="1300" dirty="0"/>
                <a:t>El filtro de partículas está siempre presente para el tratamiento de las partículas de carbono</a:t>
              </a:r>
              <a:r>
                <a:rPr lang="es-ES" sz="1400" dirty="0"/>
                <a:t>.</a:t>
              </a:r>
            </a:p>
          </p:txBody>
        </p:sp>
        <p:pic>
          <p:nvPicPr>
            <p:cNvPr id="20" name="Picture 75" descr="explication"/>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5820" y="8573318"/>
              <a:ext cx="475250" cy="56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3 CuadroTexto"/>
          <p:cNvSpPr txBox="1"/>
          <p:nvPr/>
        </p:nvSpPr>
        <p:spPr>
          <a:xfrm>
            <a:off x="461120" y="1433625"/>
            <a:ext cx="2398652" cy="311876"/>
          </a:xfrm>
          <a:prstGeom prst="rect">
            <a:avLst/>
          </a:prstGeom>
          <a:noFill/>
        </p:spPr>
        <p:txBody>
          <a:bodyPr wrap="square" lIns="95500" tIns="47750" rIns="95500" bIns="47750" rtlCol="0">
            <a:spAutoFit/>
          </a:bodyPr>
          <a:lstStyle/>
          <a:p>
            <a:pPr algn="ctr"/>
            <a:r>
              <a:rPr lang="es-ES" sz="1400" dirty="0"/>
              <a:t>PEUGEOT</a:t>
            </a:r>
          </a:p>
        </p:txBody>
      </p:sp>
      <p:sp>
        <p:nvSpPr>
          <p:cNvPr id="21" name="20 CuadroTexto"/>
          <p:cNvSpPr txBox="1"/>
          <p:nvPr/>
        </p:nvSpPr>
        <p:spPr>
          <a:xfrm>
            <a:off x="3850922" y="1446697"/>
            <a:ext cx="2398652" cy="311876"/>
          </a:xfrm>
          <a:prstGeom prst="rect">
            <a:avLst/>
          </a:prstGeom>
          <a:noFill/>
        </p:spPr>
        <p:txBody>
          <a:bodyPr wrap="square" lIns="95500" tIns="47750" rIns="95500" bIns="47750" rtlCol="0">
            <a:spAutoFit/>
          </a:bodyPr>
          <a:lstStyle/>
          <a:p>
            <a:pPr algn="ctr"/>
            <a:r>
              <a:rPr lang="es-ES" sz="1400" dirty="0"/>
              <a:t>CITROËN</a:t>
            </a:r>
          </a:p>
        </p:txBody>
      </p:sp>
    </p:spTree>
    <p:extLst>
      <p:ext uri="{BB962C8B-B14F-4D97-AF65-F5344CB8AC3E}">
        <p14:creationId xmlns:p14="http://schemas.microsoft.com/office/powerpoint/2010/main" val="3395739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82575" y="219075"/>
            <a:ext cx="6532563" cy="4899025"/>
          </a:xfrm>
        </p:spPr>
      </p:sp>
      <p:sp>
        <p:nvSpPr>
          <p:cNvPr id="3" name="2 Rectángulo"/>
          <p:cNvSpPr/>
          <p:nvPr/>
        </p:nvSpPr>
        <p:spPr>
          <a:xfrm>
            <a:off x="175750" y="662783"/>
            <a:ext cx="6746109" cy="9205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rtlCol="0" anchor="ctr"/>
          <a:lstStyle/>
          <a:p>
            <a:pPr algn="ctr"/>
            <a:endParaRPr lang="es-ES" sz="1400" dirty="0">
              <a:latin typeface="Arial" pitchFamily="34" charset="0"/>
              <a:cs typeface="Arial" pitchFamily="34" charset="0"/>
            </a:endParaRPr>
          </a:p>
        </p:txBody>
      </p:sp>
      <p:pic>
        <p:nvPicPr>
          <p:cNvPr id="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50" y="737844"/>
            <a:ext cx="6745750" cy="438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270" y="5275841"/>
            <a:ext cx="6651025" cy="401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289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76213" y="215900"/>
            <a:ext cx="6745287" cy="4902200"/>
          </a:xfrm>
        </p:spPr>
      </p:sp>
      <p:sp>
        <p:nvSpPr>
          <p:cNvPr id="3" name="2 Marcador de notas"/>
          <p:cNvSpPr>
            <a:spLocks noGrp="1"/>
          </p:cNvSpPr>
          <p:nvPr>
            <p:ph type="body" idx="1"/>
          </p:nvPr>
        </p:nvSpPr>
        <p:spPr/>
        <p:txBody>
          <a:bodyPr>
            <a:normAutofit/>
          </a:bodyPr>
          <a:lstStyle/>
          <a:p>
            <a:endParaRPr lang="es-ES" dirty="0"/>
          </a:p>
        </p:txBody>
      </p:sp>
      <p:graphicFrame>
        <p:nvGraphicFramePr>
          <p:cNvPr id="7" name="Group 14"/>
          <p:cNvGraphicFramePr>
            <a:graphicFrameLocks noGrp="1"/>
          </p:cNvGraphicFramePr>
          <p:nvPr>
            <p:extLst>
              <p:ext uri="{D42A27DB-BD31-4B8C-83A1-F6EECF244321}">
                <p14:modId xmlns:p14="http://schemas.microsoft.com/office/powerpoint/2010/main" val="2982109486"/>
              </p:ext>
            </p:extLst>
          </p:nvPr>
        </p:nvGraphicFramePr>
        <p:xfrm>
          <a:off x="454025" y="5118100"/>
          <a:ext cx="6391709" cy="4755022"/>
        </p:xfrm>
        <a:graphic>
          <a:graphicData uri="http://schemas.openxmlformats.org/drawingml/2006/table">
            <a:tbl>
              <a:tblPr/>
              <a:tblGrid>
                <a:gridCol w="6391709"/>
              </a:tblGrid>
              <a:tr h="4755022">
                <a:tc>
                  <a:txBody>
                    <a:bodyPr/>
                    <a:lstStyle/>
                    <a:p>
                      <a:pPr marL="0" marR="0" lvl="0" indent="0" algn="l" defTabSz="947738"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dirty="0" smtClean="0">
                        <a:ln>
                          <a:noFill/>
                        </a:ln>
                        <a:solidFill>
                          <a:schemeClr val="tx1"/>
                        </a:solidFill>
                        <a:effectLst/>
                        <a:latin typeface="Arial" charset="0"/>
                        <a:cs typeface="Arial" charset="0"/>
                      </a:endParaRPr>
                    </a:p>
                  </a:txBody>
                  <a:tcPr marL="100803" marR="100803" marT="48817" marB="488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8" name="Picture 12" descr="Repo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85" y="5201011"/>
            <a:ext cx="583017" cy="6170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85750" y="223838"/>
            <a:ext cx="6526213" cy="4894262"/>
          </a:xfrm>
        </p:spPr>
      </p:sp>
      <p:sp>
        <p:nvSpPr>
          <p:cNvPr id="5" name="Espace réservé des commentaires 2"/>
          <p:cNvSpPr txBox="1">
            <a:spLocks/>
          </p:cNvSpPr>
          <p:nvPr/>
        </p:nvSpPr>
        <p:spPr bwMode="auto">
          <a:xfrm>
            <a:off x="175750" y="885510"/>
            <a:ext cx="6746109" cy="898247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208" tIns="49100" rIns="98208" bIns="49100" numCol="1" anchor="t" anchorCtr="0" compatLnSpc="1">
            <a:prstTxWarp prst="textNoShape">
              <a:avLst/>
            </a:prstTxWarp>
          </a:bodyPr>
          <a:lstStyle>
            <a:lvl1pPr marL="169863" algn="l" rtl="0" eaLnBrk="0" fontAlgn="base" hangingPunct="0">
              <a:spcBef>
                <a:spcPct val="30000"/>
              </a:spcBef>
              <a:spcAft>
                <a:spcPct val="0"/>
              </a:spcAft>
              <a:defRPr sz="1300" kern="1200" cap="none" baseline="0">
                <a:solidFill>
                  <a:schemeClr val="tx1"/>
                </a:solidFill>
                <a:latin typeface="Arial" charset="0"/>
                <a:ea typeface="+mn-ea"/>
                <a:cs typeface="Arial" charset="0"/>
              </a:defRPr>
            </a:lvl1pPr>
            <a:lvl2pPr marL="635000" indent="-285750" algn="l" rtl="0" eaLnBrk="0" fontAlgn="base" hangingPunct="0">
              <a:spcBef>
                <a:spcPct val="30000"/>
              </a:spcBef>
              <a:spcAft>
                <a:spcPct val="0"/>
              </a:spcAft>
              <a:buFont typeface="Arial" pitchFamily="34" charset="0"/>
              <a:buChar char="•"/>
              <a:defRPr sz="1300" kern="1200">
                <a:solidFill>
                  <a:schemeClr val="tx1"/>
                </a:solidFill>
                <a:latin typeface="Arial" charset="0"/>
                <a:ea typeface="+mn-ea"/>
                <a:cs typeface="Arial" charset="0"/>
              </a:defRPr>
            </a:lvl2pPr>
            <a:lvl3pPr marL="814388" indent="-285750" algn="l" rtl="0" eaLnBrk="0" fontAlgn="base" hangingPunct="0">
              <a:spcBef>
                <a:spcPct val="30000"/>
              </a:spcBef>
              <a:spcAft>
                <a:spcPct val="0"/>
              </a:spcAft>
              <a:buFont typeface="Arial" pitchFamily="34" charset="0"/>
              <a:buChar char="•"/>
              <a:defRPr sz="1300" kern="1200">
                <a:solidFill>
                  <a:schemeClr val="tx1"/>
                </a:solidFill>
                <a:latin typeface="Arial" charset="0"/>
                <a:ea typeface="+mn-ea"/>
                <a:cs typeface="Arial" charset="0"/>
              </a:defRPr>
            </a:lvl3pPr>
            <a:lvl4pPr marL="1265238" indent="-285750" algn="l" rtl="0" eaLnBrk="0" fontAlgn="base" hangingPunct="0">
              <a:spcBef>
                <a:spcPct val="30000"/>
              </a:spcBef>
              <a:spcAft>
                <a:spcPct val="0"/>
              </a:spcAft>
              <a:buFont typeface="Arial" pitchFamily="34" charset="0"/>
              <a:buChar char="•"/>
              <a:defRPr sz="1300" kern="1200">
                <a:solidFill>
                  <a:schemeClr val="tx1"/>
                </a:solidFill>
                <a:latin typeface="Arial" charset="0"/>
                <a:ea typeface="+mn-ea"/>
                <a:cs typeface="Arial" charset="0"/>
              </a:defRPr>
            </a:lvl4pPr>
            <a:lvl5pPr marL="1444625" indent="-285750" algn="l" rtl="0" eaLnBrk="0" fontAlgn="base" hangingPunct="0">
              <a:spcBef>
                <a:spcPct val="30000"/>
              </a:spcBef>
              <a:spcAft>
                <a:spcPct val="0"/>
              </a:spcAft>
              <a:buFont typeface="Arial" pitchFamily="34" charset="0"/>
              <a:buChar char="•"/>
              <a:defRPr sz="13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fr-FR" dirty="0"/>
          </a:p>
        </p:txBody>
      </p:sp>
      <p:sp>
        <p:nvSpPr>
          <p:cNvPr id="3" name="Espace réservé des commentaires 2"/>
          <p:cNvSpPr>
            <a:spLocks noGrp="1"/>
          </p:cNvSpPr>
          <p:nvPr>
            <p:ph type="body" idx="1"/>
          </p:nvPr>
        </p:nvSpPr>
        <p:spPr>
          <a:xfrm>
            <a:off x="100260" y="4866692"/>
            <a:ext cx="3174335" cy="4814652"/>
          </a:xfrm>
        </p:spPr>
        <p:txBody>
          <a:bodyPr/>
          <a:lstStyle/>
          <a:p>
            <a:pPr rtl="0" fontAlgn="ctr"/>
            <a:r>
              <a:rPr lang="es-ES" dirty="0" smtClean="0"/>
              <a:t>"A" Gas de escape en la salida cilindros</a:t>
            </a:r>
          </a:p>
          <a:p>
            <a:pPr fontAlgn="ctr"/>
            <a:r>
              <a:rPr lang="es-ES" dirty="0" smtClean="0"/>
              <a:t>"B" Gas de escape después de la oxidación</a:t>
            </a:r>
          </a:p>
          <a:p>
            <a:pPr rtl="0" fontAlgn="ctr"/>
            <a:r>
              <a:rPr lang="es-ES" dirty="0" smtClean="0"/>
              <a:t>"C" Líquido de urea</a:t>
            </a:r>
          </a:p>
          <a:p>
            <a:pPr rtl="0" fontAlgn="ctr"/>
            <a:r>
              <a:rPr lang="es-ES" dirty="0" smtClean="0"/>
              <a:t>"D" Inyección del líquido de urea en los gases de escape </a:t>
            </a:r>
          </a:p>
          <a:p>
            <a:pPr rtl="0" fontAlgn="ctr"/>
            <a:r>
              <a:rPr lang="es-ES" dirty="0" smtClean="0"/>
              <a:t>"E" Reducción Catalítica Selectiva</a:t>
            </a:r>
          </a:p>
          <a:p>
            <a:pPr rtl="0" fontAlgn="ctr"/>
            <a:r>
              <a:rPr lang="es-ES" dirty="0" smtClean="0"/>
              <a:t>"F" Gas de escape después de la filtración de las partículas y la reducción de los óxidos de nitrógeno </a:t>
            </a:r>
          </a:p>
          <a:p>
            <a:pPr rtl="0" fontAlgn="ctr"/>
            <a:r>
              <a:rPr lang="es-ES" dirty="0" smtClean="0"/>
              <a:t>"G" Conexiones eléctricas</a:t>
            </a:r>
          </a:p>
          <a:p>
            <a:r>
              <a:rPr lang="es-ES" dirty="0" smtClean="0"/>
              <a:t>"H" Red «CAN Anticontaminación»</a:t>
            </a:r>
          </a:p>
          <a:p>
            <a:endParaRPr lang="es-ES" dirty="0"/>
          </a:p>
        </p:txBody>
      </p:sp>
      <p:sp>
        <p:nvSpPr>
          <p:cNvPr id="4" name="Rectangle 3"/>
          <p:cNvSpPr/>
          <p:nvPr/>
        </p:nvSpPr>
        <p:spPr>
          <a:xfrm>
            <a:off x="3391251" y="4866692"/>
            <a:ext cx="3377830" cy="3756528"/>
          </a:xfrm>
          <a:prstGeom prst="rect">
            <a:avLst/>
          </a:prstGeom>
        </p:spPr>
        <p:txBody>
          <a:bodyPr wrap="square" lIns="94602" tIns="47301" rIns="94602" bIns="47301">
            <a:spAutoFit/>
          </a:bodyPr>
          <a:lstStyle/>
          <a:p>
            <a:pPr marL="236505" indent="-236505" eaLnBrk="0" fontAlgn="t" hangingPunct="0">
              <a:spcBef>
                <a:spcPct val="30000"/>
              </a:spcBef>
              <a:buFont typeface="+mj-lt"/>
              <a:buAutoNum type="arabicPeriod"/>
            </a:pPr>
            <a:r>
              <a:rPr lang="es-ES" sz="1300" dirty="0">
                <a:solidFill>
                  <a:srgbClr val="000000"/>
                </a:solidFill>
                <a:cs typeface="+mn-cs"/>
              </a:rPr>
              <a:t>Calculador motor multifunción</a:t>
            </a:r>
          </a:p>
          <a:p>
            <a:pPr marL="236505" indent="-236505" eaLnBrk="0" fontAlgn="t" hangingPunct="0">
              <a:spcBef>
                <a:spcPct val="30000"/>
              </a:spcBef>
              <a:buFont typeface="+mj-lt"/>
              <a:buAutoNum type="arabicPeriod"/>
            </a:pPr>
            <a:r>
              <a:rPr lang="es-ES" sz="1300" dirty="0">
                <a:solidFill>
                  <a:srgbClr val="000000"/>
                </a:solidFill>
                <a:cs typeface="+mn-cs"/>
              </a:rPr>
              <a:t>Módulo aforador bomba de urea</a:t>
            </a:r>
          </a:p>
          <a:p>
            <a:pPr marL="236505" indent="-236505" eaLnBrk="0" fontAlgn="t" hangingPunct="0">
              <a:spcBef>
                <a:spcPct val="30000"/>
              </a:spcBef>
              <a:buFont typeface="+mj-lt"/>
              <a:buAutoNum type="arabicPeriod"/>
            </a:pPr>
            <a:r>
              <a:rPr lang="es-ES" sz="1300" dirty="0">
                <a:solidFill>
                  <a:srgbClr val="000000"/>
                </a:solidFill>
                <a:cs typeface="+mn-cs"/>
              </a:rPr>
              <a:t>Depósito de urea</a:t>
            </a:r>
          </a:p>
          <a:p>
            <a:pPr marL="236505" indent="-236505" eaLnBrk="0" fontAlgn="t" hangingPunct="0">
              <a:spcBef>
                <a:spcPct val="30000"/>
              </a:spcBef>
              <a:buFont typeface="+mj-lt"/>
              <a:buAutoNum type="arabicPeriod"/>
            </a:pPr>
            <a:r>
              <a:rPr lang="es-ES" sz="1300" dirty="0">
                <a:solidFill>
                  <a:srgbClr val="000000"/>
                </a:solidFill>
                <a:cs typeface="+mn-cs"/>
              </a:rPr>
              <a:t>Inyector de urea</a:t>
            </a:r>
          </a:p>
          <a:p>
            <a:pPr marL="236505" indent="-236505" eaLnBrk="0" fontAlgn="t" hangingPunct="0">
              <a:spcBef>
                <a:spcPct val="30000"/>
              </a:spcBef>
              <a:buFont typeface="+mj-lt"/>
              <a:buAutoNum type="arabicPeriod"/>
            </a:pPr>
            <a:r>
              <a:rPr lang="es-ES" sz="1300" dirty="0">
                <a:solidFill>
                  <a:srgbClr val="000000"/>
                </a:solidFill>
                <a:cs typeface="+mn-cs"/>
              </a:rPr>
              <a:t>Sonda y caja captador NOx </a:t>
            </a:r>
          </a:p>
          <a:p>
            <a:pPr marL="236505" indent="-236505" eaLnBrk="0" fontAlgn="t" hangingPunct="0">
              <a:spcBef>
                <a:spcPct val="30000"/>
              </a:spcBef>
              <a:buFont typeface="+mj-lt"/>
              <a:buAutoNum type="arabicPeriod"/>
            </a:pPr>
            <a:r>
              <a:rPr lang="es-ES" sz="1300" dirty="0">
                <a:solidFill>
                  <a:srgbClr val="000000"/>
                </a:solidFill>
                <a:cs typeface="+mn-cs"/>
              </a:rPr>
              <a:t>Conjunto catalizador de NOx / filtro de partículas monobloque</a:t>
            </a:r>
          </a:p>
          <a:p>
            <a:pPr marL="236505" indent="-236505" eaLnBrk="0" fontAlgn="t" hangingPunct="0">
              <a:spcBef>
                <a:spcPct val="30000"/>
              </a:spcBef>
              <a:buFont typeface="+mj-lt"/>
              <a:buAutoNum type="arabicPeriod"/>
            </a:pPr>
            <a:r>
              <a:rPr lang="es-ES" sz="1300" dirty="0">
                <a:solidFill>
                  <a:srgbClr val="000000"/>
                </a:solidFill>
                <a:cs typeface="+mn-cs"/>
              </a:rPr>
              <a:t>Captador de temperatura de los gases en la parte delantera del catalizador</a:t>
            </a:r>
          </a:p>
          <a:p>
            <a:pPr marL="236505" indent="-236505" eaLnBrk="0" fontAlgn="t" hangingPunct="0">
              <a:spcBef>
                <a:spcPct val="30000"/>
              </a:spcBef>
              <a:buFont typeface="+mj-lt"/>
              <a:buAutoNum type="arabicPeriod"/>
            </a:pPr>
            <a:r>
              <a:rPr lang="es-ES" sz="1300" dirty="0">
                <a:solidFill>
                  <a:srgbClr val="000000"/>
                </a:solidFill>
                <a:cs typeface="+mn-cs"/>
              </a:rPr>
              <a:t>Conjunto catalizador</a:t>
            </a:r>
          </a:p>
          <a:p>
            <a:pPr marL="236505" indent="-236505" eaLnBrk="0" fontAlgn="t" hangingPunct="0">
              <a:spcBef>
                <a:spcPct val="30000"/>
              </a:spcBef>
              <a:buFont typeface="+mj-lt"/>
              <a:buAutoNum type="arabicPeriod"/>
            </a:pPr>
            <a:r>
              <a:rPr lang="es-ES" sz="1300" dirty="0">
                <a:solidFill>
                  <a:srgbClr val="000000"/>
                </a:solidFill>
                <a:cs typeface="+mn-cs"/>
              </a:rPr>
              <a:t>Captador de temperatura de los gases en la parte trasera del catalizador</a:t>
            </a:r>
          </a:p>
          <a:p>
            <a:pPr marL="236505" indent="-236505" eaLnBrk="0" fontAlgn="t" hangingPunct="0">
              <a:spcBef>
                <a:spcPct val="30000"/>
              </a:spcBef>
              <a:buFont typeface="+mj-lt"/>
              <a:buAutoNum type="arabicPeriod"/>
            </a:pPr>
            <a:r>
              <a:rPr lang="es-ES" sz="1300" dirty="0">
                <a:solidFill>
                  <a:srgbClr val="000000"/>
                </a:solidFill>
                <a:cs typeface="+mn-cs"/>
              </a:rPr>
              <a:t>Canalización térmica de urea</a:t>
            </a:r>
          </a:p>
          <a:p>
            <a:pPr marL="236505" indent="-236505" eaLnBrk="0" fontAlgn="t" hangingPunct="0">
              <a:spcBef>
                <a:spcPct val="30000"/>
              </a:spcBef>
              <a:buFont typeface="+mj-lt"/>
              <a:buAutoNum type="arabicPeriod"/>
            </a:pPr>
            <a:r>
              <a:rPr lang="es-ES" sz="1300" dirty="0">
                <a:solidFill>
                  <a:srgbClr val="000000"/>
                </a:solidFill>
                <a:cs typeface="+mn-cs"/>
              </a:rPr>
              <a:t>Calentador de urea</a:t>
            </a:r>
          </a:p>
          <a:p>
            <a:pPr marL="236505" indent="-236505" eaLnBrk="0" fontAlgn="t" hangingPunct="0">
              <a:spcBef>
                <a:spcPct val="30000"/>
              </a:spcBef>
              <a:buFont typeface="+mj-lt"/>
              <a:buAutoNum type="arabicPeriod"/>
            </a:pPr>
            <a:r>
              <a:rPr lang="es-ES" sz="1300" dirty="0">
                <a:solidFill>
                  <a:srgbClr val="000000"/>
                </a:solidFill>
                <a:cs typeface="+mn-cs"/>
              </a:rPr>
              <a:t>Captador diferencial (FAP)</a:t>
            </a:r>
          </a:p>
        </p:txBody>
      </p:sp>
      <p:grpSp>
        <p:nvGrpSpPr>
          <p:cNvPr id="58" name="Groupe 57"/>
          <p:cNvGrpSpPr/>
          <p:nvPr/>
        </p:nvGrpSpPr>
        <p:grpSpPr>
          <a:xfrm>
            <a:off x="1034277" y="1009776"/>
            <a:ext cx="4962052" cy="3381478"/>
            <a:chOff x="971600" y="979389"/>
            <a:chExt cx="7278688" cy="5121275"/>
          </a:xfrm>
        </p:grpSpPr>
        <p:pic>
          <p:nvPicPr>
            <p:cNvPr id="7" name="Picture 2" descr="C:\Users\e201923\Documents\WorkShop_DW10F_Euro6\FAD\SCR\Medias\Media_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412776"/>
              <a:ext cx="7278688" cy="46878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28206" y="2276872"/>
              <a:ext cx="447237" cy="466131"/>
            </a:xfrm>
            <a:prstGeom prst="rect">
              <a:avLst/>
            </a:prstGeom>
          </p:spPr>
          <p:txBody>
            <a:bodyPr wrap="none">
              <a:spAutoFit/>
            </a:bodyPr>
            <a:lstStyle/>
            <a:p>
              <a:pPr>
                <a:defRPr/>
              </a:pPr>
              <a:r>
                <a:rPr lang="fr-FR" sz="1400" dirty="0">
                  <a:solidFill>
                    <a:srgbClr val="FF0000"/>
                  </a:solidFill>
                </a:rPr>
                <a:t>A</a:t>
              </a:r>
            </a:p>
          </p:txBody>
        </p:sp>
        <p:sp>
          <p:nvSpPr>
            <p:cNvPr id="9" name="Rectangle 8"/>
            <p:cNvSpPr/>
            <p:nvPr/>
          </p:nvSpPr>
          <p:spPr>
            <a:xfrm>
              <a:off x="1619672" y="4509121"/>
              <a:ext cx="447237" cy="466131"/>
            </a:xfrm>
            <a:prstGeom prst="rect">
              <a:avLst/>
            </a:prstGeom>
          </p:spPr>
          <p:txBody>
            <a:bodyPr wrap="none">
              <a:spAutoFit/>
            </a:bodyPr>
            <a:lstStyle/>
            <a:p>
              <a:pPr>
                <a:defRPr/>
              </a:pPr>
              <a:r>
                <a:rPr lang="fr-FR" sz="1400" dirty="0">
                  <a:solidFill>
                    <a:srgbClr val="FF0000"/>
                  </a:solidFill>
                </a:rPr>
                <a:t>B</a:t>
              </a:r>
            </a:p>
          </p:txBody>
        </p:sp>
        <p:sp>
          <p:nvSpPr>
            <p:cNvPr id="10" name="Rectangle 9"/>
            <p:cNvSpPr/>
            <p:nvPr/>
          </p:nvSpPr>
          <p:spPr>
            <a:xfrm>
              <a:off x="6643506" y="2011063"/>
              <a:ext cx="461345" cy="466131"/>
            </a:xfrm>
            <a:prstGeom prst="rect">
              <a:avLst/>
            </a:prstGeom>
          </p:spPr>
          <p:txBody>
            <a:bodyPr wrap="none">
              <a:spAutoFit/>
            </a:bodyPr>
            <a:lstStyle/>
            <a:p>
              <a:pPr>
                <a:defRPr/>
              </a:pPr>
              <a:r>
                <a:rPr lang="fr-FR" sz="1400" dirty="0">
                  <a:solidFill>
                    <a:srgbClr val="FF0000"/>
                  </a:solidFill>
                </a:rPr>
                <a:t>C</a:t>
              </a:r>
            </a:p>
          </p:txBody>
        </p:sp>
        <p:sp>
          <p:nvSpPr>
            <p:cNvPr id="11" name="Rectangle 10"/>
            <p:cNvSpPr/>
            <p:nvPr/>
          </p:nvSpPr>
          <p:spPr>
            <a:xfrm>
              <a:off x="3669462" y="4725144"/>
              <a:ext cx="461345" cy="466131"/>
            </a:xfrm>
            <a:prstGeom prst="rect">
              <a:avLst/>
            </a:prstGeom>
          </p:spPr>
          <p:txBody>
            <a:bodyPr wrap="none">
              <a:spAutoFit/>
            </a:bodyPr>
            <a:lstStyle/>
            <a:p>
              <a:pPr defTabSz="954999">
                <a:defRPr/>
              </a:pPr>
              <a:r>
                <a:rPr lang="fr-FR" sz="1400" dirty="0">
                  <a:solidFill>
                    <a:srgbClr val="FF0000"/>
                  </a:solidFill>
                </a:rPr>
                <a:t>D</a:t>
              </a:r>
            </a:p>
          </p:txBody>
        </p:sp>
        <p:sp>
          <p:nvSpPr>
            <p:cNvPr id="12" name="Rectangle 11"/>
            <p:cNvSpPr/>
            <p:nvPr/>
          </p:nvSpPr>
          <p:spPr>
            <a:xfrm>
              <a:off x="4408115" y="4705979"/>
              <a:ext cx="447237" cy="466131"/>
            </a:xfrm>
            <a:prstGeom prst="rect">
              <a:avLst/>
            </a:prstGeom>
          </p:spPr>
          <p:txBody>
            <a:bodyPr wrap="none">
              <a:spAutoFit/>
            </a:bodyPr>
            <a:lstStyle/>
            <a:p>
              <a:pPr>
                <a:defRPr/>
              </a:pPr>
              <a:r>
                <a:rPr lang="fr-FR" sz="1400" dirty="0">
                  <a:solidFill>
                    <a:srgbClr val="FF0000"/>
                  </a:solidFill>
                </a:rPr>
                <a:t>E</a:t>
              </a:r>
            </a:p>
          </p:txBody>
        </p:sp>
        <p:sp>
          <p:nvSpPr>
            <p:cNvPr id="13" name="Rectangle 12"/>
            <p:cNvSpPr/>
            <p:nvPr/>
          </p:nvSpPr>
          <p:spPr>
            <a:xfrm>
              <a:off x="6871835" y="4705979"/>
              <a:ext cx="430776" cy="466131"/>
            </a:xfrm>
            <a:prstGeom prst="rect">
              <a:avLst/>
            </a:prstGeom>
          </p:spPr>
          <p:txBody>
            <a:bodyPr wrap="none">
              <a:spAutoFit/>
            </a:bodyPr>
            <a:lstStyle/>
            <a:p>
              <a:pPr>
                <a:defRPr/>
              </a:pPr>
              <a:r>
                <a:rPr lang="fr-FR" sz="1400" dirty="0">
                  <a:solidFill>
                    <a:srgbClr val="FF0000"/>
                  </a:solidFill>
                </a:rPr>
                <a:t>F</a:t>
              </a:r>
            </a:p>
          </p:txBody>
        </p:sp>
        <p:sp>
          <p:nvSpPr>
            <p:cNvPr id="14" name="Rectangle 13"/>
            <p:cNvSpPr/>
            <p:nvPr/>
          </p:nvSpPr>
          <p:spPr>
            <a:xfrm>
              <a:off x="3060592" y="3686386"/>
              <a:ext cx="475454" cy="466131"/>
            </a:xfrm>
            <a:prstGeom prst="rect">
              <a:avLst/>
            </a:prstGeom>
          </p:spPr>
          <p:txBody>
            <a:bodyPr wrap="none">
              <a:spAutoFit/>
            </a:bodyPr>
            <a:lstStyle/>
            <a:p>
              <a:pPr defTabSz="954999">
                <a:defRPr/>
              </a:pPr>
              <a:r>
                <a:rPr lang="fr-FR" sz="1400" dirty="0">
                  <a:solidFill>
                    <a:srgbClr val="FF0000"/>
                  </a:solidFill>
                </a:rPr>
                <a:t>G</a:t>
              </a:r>
            </a:p>
          </p:txBody>
        </p:sp>
        <p:sp>
          <p:nvSpPr>
            <p:cNvPr id="15" name="Rectangle 14"/>
            <p:cNvSpPr/>
            <p:nvPr/>
          </p:nvSpPr>
          <p:spPr>
            <a:xfrm>
              <a:off x="4991744" y="3193812"/>
              <a:ext cx="461345" cy="466131"/>
            </a:xfrm>
            <a:prstGeom prst="rect">
              <a:avLst/>
            </a:prstGeom>
          </p:spPr>
          <p:txBody>
            <a:bodyPr wrap="none">
              <a:spAutoFit/>
            </a:bodyPr>
            <a:lstStyle/>
            <a:p>
              <a:pPr>
                <a:defRPr/>
              </a:pPr>
              <a:r>
                <a:rPr lang="fr-FR" sz="1400" dirty="0">
                  <a:solidFill>
                    <a:srgbClr val="FF0000"/>
                  </a:solidFill>
                </a:rPr>
                <a:t>H</a:t>
              </a:r>
            </a:p>
          </p:txBody>
        </p:sp>
        <p:grpSp>
          <p:nvGrpSpPr>
            <p:cNvPr id="16" name="Groupe 15"/>
            <p:cNvGrpSpPr/>
            <p:nvPr/>
          </p:nvGrpSpPr>
          <p:grpSpPr>
            <a:xfrm>
              <a:off x="3603143" y="2337830"/>
              <a:ext cx="432048" cy="438263"/>
              <a:chOff x="1763688" y="1555756"/>
              <a:chExt cx="432048" cy="438263"/>
            </a:xfrm>
          </p:grpSpPr>
          <p:sp>
            <p:nvSpPr>
              <p:cNvPr id="17" name="Ellipse 16"/>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18" name="Ellipse 17"/>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charset="0"/>
                    <a:ea typeface="Arial Unicode MS" pitchFamily="34" charset="-128"/>
                    <a:cs typeface="Arial Unicode MS" pitchFamily="34" charset="-128"/>
                  </a:rPr>
                  <a:t>1</a:t>
                </a:r>
              </a:p>
            </p:txBody>
          </p:sp>
        </p:grpSp>
        <p:grpSp>
          <p:nvGrpSpPr>
            <p:cNvPr id="19" name="Groupe 18"/>
            <p:cNvGrpSpPr/>
            <p:nvPr/>
          </p:nvGrpSpPr>
          <p:grpSpPr>
            <a:xfrm>
              <a:off x="6655810" y="1217504"/>
              <a:ext cx="432048" cy="438263"/>
              <a:chOff x="1763688" y="1555756"/>
              <a:chExt cx="432048" cy="438263"/>
            </a:xfrm>
          </p:grpSpPr>
          <p:sp>
            <p:nvSpPr>
              <p:cNvPr id="20" name="Ellipse 19"/>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21" name="Ellipse 20"/>
              <p:cNvSpPr/>
              <p:nvPr/>
            </p:nvSpPr>
            <p:spPr>
              <a:xfrm>
                <a:off x="1799692" y="1592276"/>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charset="0"/>
                    <a:ea typeface="Arial Unicode MS" pitchFamily="34" charset="-128"/>
                    <a:cs typeface="Arial Unicode MS" pitchFamily="34" charset="-128"/>
                  </a:rPr>
                  <a:t>2</a:t>
                </a:r>
              </a:p>
            </p:txBody>
          </p:sp>
        </p:grpSp>
        <p:grpSp>
          <p:nvGrpSpPr>
            <p:cNvPr id="22" name="Groupe 21"/>
            <p:cNvGrpSpPr/>
            <p:nvPr/>
          </p:nvGrpSpPr>
          <p:grpSpPr>
            <a:xfrm>
              <a:off x="6084168" y="2122402"/>
              <a:ext cx="432048" cy="438263"/>
              <a:chOff x="1763688" y="1555756"/>
              <a:chExt cx="432048" cy="438263"/>
            </a:xfrm>
          </p:grpSpPr>
          <p:sp>
            <p:nvSpPr>
              <p:cNvPr id="23" name="Ellipse 22"/>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24" name="Ellipse 23"/>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charset="0"/>
                    <a:ea typeface="Arial Unicode MS" pitchFamily="34" charset="-128"/>
                    <a:cs typeface="Arial Unicode MS" pitchFamily="34" charset="-128"/>
                  </a:rPr>
                  <a:t>3</a:t>
                </a:r>
              </a:p>
            </p:txBody>
          </p:sp>
        </p:grpSp>
        <p:grpSp>
          <p:nvGrpSpPr>
            <p:cNvPr id="25" name="Groupe 24"/>
            <p:cNvGrpSpPr/>
            <p:nvPr/>
          </p:nvGrpSpPr>
          <p:grpSpPr>
            <a:xfrm>
              <a:off x="3153868" y="5641241"/>
              <a:ext cx="432048" cy="438263"/>
              <a:chOff x="1763688" y="1555756"/>
              <a:chExt cx="432048" cy="438263"/>
            </a:xfrm>
          </p:grpSpPr>
          <p:sp>
            <p:nvSpPr>
              <p:cNvPr id="26" name="Ellipse 25"/>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27" name="Ellipse 26"/>
              <p:cNvSpPr/>
              <p:nvPr/>
            </p:nvSpPr>
            <p:spPr>
              <a:xfrm>
                <a:off x="1799691" y="1592276"/>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charset="0"/>
                    <a:ea typeface="Arial Unicode MS" pitchFamily="34" charset="-128"/>
                    <a:cs typeface="Arial Unicode MS" pitchFamily="34" charset="-128"/>
                  </a:rPr>
                  <a:t>4</a:t>
                </a:r>
              </a:p>
            </p:txBody>
          </p:sp>
        </p:grpSp>
        <p:grpSp>
          <p:nvGrpSpPr>
            <p:cNvPr id="28" name="Groupe 27"/>
            <p:cNvGrpSpPr/>
            <p:nvPr/>
          </p:nvGrpSpPr>
          <p:grpSpPr>
            <a:xfrm>
              <a:off x="7156430" y="3548062"/>
              <a:ext cx="432048" cy="438263"/>
              <a:chOff x="1763688" y="1555756"/>
              <a:chExt cx="432048" cy="438263"/>
            </a:xfrm>
          </p:grpSpPr>
          <p:sp>
            <p:nvSpPr>
              <p:cNvPr id="29" name="Ellipse 28"/>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30" name="Ellipse 29"/>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charset="0"/>
                    <a:ea typeface="Arial Unicode MS" pitchFamily="34" charset="-128"/>
                    <a:cs typeface="Arial Unicode MS" pitchFamily="34" charset="-128"/>
                  </a:rPr>
                  <a:t>5</a:t>
                </a:r>
              </a:p>
            </p:txBody>
          </p:sp>
        </p:grpSp>
        <p:grpSp>
          <p:nvGrpSpPr>
            <p:cNvPr id="31" name="Groupe 30"/>
            <p:cNvGrpSpPr/>
            <p:nvPr/>
          </p:nvGrpSpPr>
          <p:grpSpPr>
            <a:xfrm>
              <a:off x="5236912" y="5458630"/>
              <a:ext cx="432048" cy="438263"/>
              <a:chOff x="1763688" y="1555756"/>
              <a:chExt cx="432048" cy="438263"/>
            </a:xfrm>
          </p:grpSpPr>
          <p:sp>
            <p:nvSpPr>
              <p:cNvPr id="32" name="Ellipse 31"/>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33" name="Ellipse 32"/>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charset="0"/>
                    <a:ea typeface="Arial Unicode MS" pitchFamily="34" charset="-128"/>
                    <a:cs typeface="Arial Unicode MS" pitchFamily="34" charset="-128"/>
                  </a:rPr>
                  <a:t>6</a:t>
                </a:r>
              </a:p>
            </p:txBody>
          </p:sp>
        </p:grpSp>
        <p:grpSp>
          <p:nvGrpSpPr>
            <p:cNvPr id="34" name="Groupe 33"/>
            <p:cNvGrpSpPr/>
            <p:nvPr/>
          </p:nvGrpSpPr>
          <p:grpSpPr>
            <a:xfrm>
              <a:off x="2275998" y="2409450"/>
              <a:ext cx="432048" cy="438263"/>
              <a:chOff x="1763688" y="1555756"/>
              <a:chExt cx="432048" cy="438263"/>
            </a:xfrm>
          </p:grpSpPr>
          <p:sp>
            <p:nvSpPr>
              <p:cNvPr id="35" name="Ellipse 34"/>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36" name="Ellipse 35"/>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charset="0"/>
                    <a:ea typeface="Arial Unicode MS" pitchFamily="34" charset="-128"/>
                    <a:cs typeface="Arial Unicode MS" pitchFamily="34" charset="-128"/>
                  </a:rPr>
                  <a:t>7</a:t>
                </a:r>
              </a:p>
            </p:txBody>
          </p:sp>
        </p:grpSp>
        <p:grpSp>
          <p:nvGrpSpPr>
            <p:cNvPr id="37" name="Groupe 36"/>
            <p:cNvGrpSpPr/>
            <p:nvPr/>
          </p:nvGrpSpPr>
          <p:grpSpPr>
            <a:xfrm>
              <a:off x="1628206" y="3780173"/>
              <a:ext cx="432048" cy="438263"/>
              <a:chOff x="1763688" y="1555756"/>
              <a:chExt cx="432048" cy="438263"/>
            </a:xfrm>
          </p:grpSpPr>
          <p:sp>
            <p:nvSpPr>
              <p:cNvPr id="38" name="Ellipse 37"/>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39" name="Ellipse 38"/>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charset="0"/>
                    <a:ea typeface="Arial Unicode MS" pitchFamily="34" charset="-128"/>
                    <a:cs typeface="Arial Unicode MS" pitchFamily="34" charset="-128"/>
                  </a:rPr>
                  <a:t>8</a:t>
                </a:r>
              </a:p>
            </p:txBody>
          </p:sp>
        </p:grpSp>
        <p:grpSp>
          <p:nvGrpSpPr>
            <p:cNvPr id="40" name="Groupe 39"/>
            <p:cNvGrpSpPr/>
            <p:nvPr/>
          </p:nvGrpSpPr>
          <p:grpSpPr>
            <a:xfrm>
              <a:off x="2312002" y="4070857"/>
              <a:ext cx="432048" cy="438263"/>
              <a:chOff x="1763688" y="1555756"/>
              <a:chExt cx="432048" cy="438263"/>
            </a:xfrm>
          </p:grpSpPr>
          <p:sp>
            <p:nvSpPr>
              <p:cNvPr id="41" name="Ellipse 40"/>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42" name="Ellipse 41"/>
              <p:cNvSpPr/>
              <p:nvPr/>
            </p:nvSpPr>
            <p:spPr>
              <a:xfrm>
                <a:off x="1799691" y="1592276"/>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charset="0"/>
                    <a:ea typeface="Arial Unicode MS" pitchFamily="34" charset="-128"/>
                    <a:cs typeface="Arial Unicode MS" pitchFamily="34" charset="-128"/>
                  </a:rPr>
                  <a:t>9</a:t>
                </a:r>
              </a:p>
            </p:txBody>
          </p:sp>
        </p:grpSp>
        <p:grpSp>
          <p:nvGrpSpPr>
            <p:cNvPr id="43" name="Groupe 42"/>
            <p:cNvGrpSpPr/>
            <p:nvPr/>
          </p:nvGrpSpPr>
          <p:grpSpPr>
            <a:xfrm>
              <a:off x="4551863" y="979389"/>
              <a:ext cx="559224" cy="502809"/>
              <a:chOff x="5596798" y="998371"/>
              <a:chExt cx="559224" cy="502809"/>
            </a:xfrm>
          </p:grpSpPr>
          <p:grpSp>
            <p:nvGrpSpPr>
              <p:cNvPr id="44" name="Groupe 43"/>
              <p:cNvGrpSpPr/>
              <p:nvPr/>
            </p:nvGrpSpPr>
            <p:grpSpPr>
              <a:xfrm>
                <a:off x="5632956" y="998371"/>
                <a:ext cx="432048" cy="438263"/>
                <a:chOff x="1763688" y="1555756"/>
                <a:chExt cx="432048" cy="438263"/>
              </a:xfrm>
            </p:grpSpPr>
            <p:sp>
              <p:nvSpPr>
                <p:cNvPr id="46" name="Ellipse 45"/>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47" name="Ellipse 46"/>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grpSp>
          <p:sp>
            <p:nvSpPr>
              <p:cNvPr id="45" name="ZoneTexte 44"/>
              <p:cNvSpPr txBox="1"/>
              <p:nvPr/>
            </p:nvSpPr>
            <p:spPr>
              <a:xfrm>
                <a:off x="5596798" y="1035049"/>
                <a:ext cx="559224" cy="466131"/>
              </a:xfrm>
              <a:prstGeom prst="rect">
                <a:avLst/>
              </a:prstGeom>
              <a:noFill/>
            </p:spPr>
            <p:txBody>
              <a:bodyPr wrap="square" rtlCol="0">
                <a:spAutoFit/>
              </a:bodyPr>
              <a:lstStyle/>
              <a:p>
                <a:pPr algn="ctr"/>
                <a:r>
                  <a:rPr lang="fr-FR" sz="1400" dirty="0"/>
                  <a:t>10</a:t>
                </a:r>
              </a:p>
            </p:txBody>
          </p:sp>
        </p:grpSp>
        <p:grpSp>
          <p:nvGrpSpPr>
            <p:cNvPr id="48" name="Groupe 47"/>
            <p:cNvGrpSpPr/>
            <p:nvPr/>
          </p:nvGrpSpPr>
          <p:grpSpPr>
            <a:xfrm>
              <a:off x="7375445" y="2080593"/>
              <a:ext cx="559224" cy="498136"/>
              <a:chOff x="5596952" y="998371"/>
              <a:chExt cx="559224" cy="498136"/>
            </a:xfrm>
          </p:grpSpPr>
          <p:grpSp>
            <p:nvGrpSpPr>
              <p:cNvPr id="49" name="Groupe 48"/>
              <p:cNvGrpSpPr/>
              <p:nvPr/>
            </p:nvGrpSpPr>
            <p:grpSpPr>
              <a:xfrm>
                <a:off x="5632956" y="998371"/>
                <a:ext cx="432048" cy="438263"/>
                <a:chOff x="1763688" y="1555756"/>
                <a:chExt cx="432048" cy="438263"/>
              </a:xfrm>
            </p:grpSpPr>
            <p:sp>
              <p:nvSpPr>
                <p:cNvPr id="51" name="Ellipse 50"/>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52" name="Ellipse 51"/>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grpSp>
          <p:sp>
            <p:nvSpPr>
              <p:cNvPr id="50" name="ZoneTexte 49"/>
              <p:cNvSpPr txBox="1"/>
              <p:nvPr/>
            </p:nvSpPr>
            <p:spPr>
              <a:xfrm>
                <a:off x="5596952" y="1030377"/>
                <a:ext cx="559224" cy="466130"/>
              </a:xfrm>
              <a:prstGeom prst="rect">
                <a:avLst/>
              </a:prstGeom>
              <a:noFill/>
            </p:spPr>
            <p:txBody>
              <a:bodyPr wrap="square" rtlCol="0">
                <a:spAutoFit/>
              </a:bodyPr>
              <a:lstStyle/>
              <a:p>
                <a:pPr algn="ctr"/>
                <a:r>
                  <a:rPr lang="fr-FR" sz="1400" dirty="0"/>
                  <a:t>11</a:t>
                </a:r>
              </a:p>
            </p:txBody>
          </p:sp>
        </p:grpSp>
        <p:grpSp>
          <p:nvGrpSpPr>
            <p:cNvPr id="53" name="Groupe 52"/>
            <p:cNvGrpSpPr/>
            <p:nvPr/>
          </p:nvGrpSpPr>
          <p:grpSpPr>
            <a:xfrm>
              <a:off x="4548887" y="3939512"/>
              <a:ext cx="559224" cy="466131"/>
              <a:chOff x="5557818" y="989887"/>
              <a:chExt cx="559224" cy="466131"/>
            </a:xfrm>
          </p:grpSpPr>
          <p:grpSp>
            <p:nvGrpSpPr>
              <p:cNvPr id="54" name="Groupe 53"/>
              <p:cNvGrpSpPr/>
              <p:nvPr/>
            </p:nvGrpSpPr>
            <p:grpSpPr>
              <a:xfrm>
                <a:off x="5632956" y="998371"/>
                <a:ext cx="432048" cy="438263"/>
                <a:chOff x="1763688" y="1555756"/>
                <a:chExt cx="432048" cy="438263"/>
              </a:xfrm>
            </p:grpSpPr>
            <p:sp>
              <p:nvSpPr>
                <p:cNvPr id="56" name="Ellipse 55"/>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57" name="Ellipse 56"/>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grpSp>
          <p:sp>
            <p:nvSpPr>
              <p:cNvPr id="55" name="ZoneTexte 54"/>
              <p:cNvSpPr txBox="1"/>
              <p:nvPr/>
            </p:nvSpPr>
            <p:spPr>
              <a:xfrm>
                <a:off x="5557818" y="989887"/>
                <a:ext cx="559224" cy="466131"/>
              </a:xfrm>
              <a:prstGeom prst="rect">
                <a:avLst/>
              </a:prstGeom>
              <a:noFill/>
            </p:spPr>
            <p:txBody>
              <a:bodyPr wrap="square" rtlCol="0">
                <a:spAutoFit/>
              </a:bodyPr>
              <a:lstStyle/>
              <a:p>
                <a:pPr algn="ctr"/>
                <a:r>
                  <a:rPr lang="fr-FR" sz="1400" dirty="0"/>
                  <a:t>12</a:t>
                </a:r>
              </a:p>
            </p:txBody>
          </p:sp>
        </p:grpSp>
      </p:grpSp>
    </p:spTree>
    <p:extLst>
      <p:ext uri="{BB962C8B-B14F-4D97-AF65-F5344CB8AC3E}">
        <p14:creationId xmlns:p14="http://schemas.microsoft.com/office/powerpoint/2010/main" val="52350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85750" y="223838"/>
            <a:ext cx="6526213" cy="4894262"/>
          </a:xfrm>
        </p:spPr>
      </p:sp>
      <p:sp>
        <p:nvSpPr>
          <p:cNvPr id="5" name="Espace réservé des commentaires 2"/>
          <p:cNvSpPr txBox="1">
            <a:spLocks/>
          </p:cNvSpPr>
          <p:nvPr/>
        </p:nvSpPr>
        <p:spPr bwMode="auto">
          <a:xfrm>
            <a:off x="175750" y="885510"/>
            <a:ext cx="6746109" cy="898247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208" tIns="49100" rIns="98208" bIns="49100" numCol="1" anchor="t" anchorCtr="0" compatLnSpc="1">
            <a:prstTxWarp prst="textNoShape">
              <a:avLst/>
            </a:prstTxWarp>
          </a:bodyPr>
          <a:lstStyle>
            <a:lvl1pPr marL="169863" algn="l" rtl="0" eaLnBrk="0" fontAlgn="base" hangingPunct="0">
              <a:spcBef>
                <a:spcPct val="30000"/>
              </a:spcBef>
              <a:spcAft>
                <a:spcPct val="0"/>
              </a:spcAft>
              <a:defRPr sz="1300" kern="1200" cap="none" baseline="0">
                <a:solidFill>
                  <a:schemeClr val="tx1"/>
                </a:solidFill>
                <a:latin typeface="Arial" charset="0"/>
                <a:ea typeface="+mn-ea"/>
                <a:cs typeface="Arial" charset="0"/>
              </a:defRPr>
            </a:lvl1pPr>
            <a:lvl2pPr marL="635000" indent="-285750" algn="l" rtl="0" eaLnBrk="0" fontAlgn="base" hangingPunct="0">
              <a:spcBef>
                <a:spcPct val="30000"/>
              </a:spcBef>
              <a:spcAft>
                <a:spcPct val="0"/>
              </a:spcAft>
              <a:buFont typeface="Arial" pitchFamily="34" charset="0"/>
              <a:buChar char="•"/>
              <a:defRPr sz="1300" kern="1200">
                <a:solidFill>
                  <a:schemeClr val="tx1"/>
                </a:solidFill>
                <a:latin typeface="Arial" charset="0"/>
                <a:ea typeface="+mn-ea"/>
                <a:cs typeface="Arial" charset="0"/>
              </a:defRPr>
            </a:lvl2pPr>
            <a:lvl3pPr marL="814388" indent="-285750" algn="l" rtl="0" eaLnBrk="0" fontAlgn="base" hangingPunct="0">
              <a:spcBef>
                <a:spcPct val="30000"/>
              </a:spcBef>
              <a:spcAft>
                <a:spcPct val="0"/>
              </a:spcAft>
              <a:buFont typeface="Arial" pitchFamily="34" charset="0"/>
              <a:buChar char="•"/>
              <a:defRPr sz="1300" kern="1200">
                <a:solidFill>
                  <a:schemeClr val="tx1"/>
                </a:solidFill>
                <a:latin typeface="Arial" charset="0"/>
                <a:ea typeface="+mn-ea"/>
                <a:cs typeface="Arial" charset="0"/>
              </a:defRPr>
            </a:lvl3pPr>
            <a:lvl4pPr marL="1265238" indent="-285750" algn="l" rtl="0" eaLnBrk="0" fontAlgn="base" hangingPunct="0">
              <a:spcBef>
                <a:spcPct val="30000"/>
              </a:spcBef>
              <a:spcAft>
                <a:spcPct val="0"/>
              </a:spcAft>
              <a:buFont typeface="Arial" pitchFamily="34" charset="0"/>
              <a:buChar char="•"/>
              <a:defRPr sz="1300" kern="1200">
                <a:solidFill>
                  <a:schemeClr val="tx1"/>
                </a:solidFill>
                <a:latin typeface="Arial" charset="0"/>
                <a:ea typeface="+mn-ea"/>
                <a:cs typeface="Arial" charset="0"/>
              </a:defRPr>
            </a:lvl4pPr>
            <a:lvl5pPr marL="1444625" indent="-285750" algn="l" rtl="0" eaLnBrk="0" fontAlgn="base" hangingPunct="0">
              <a:spcBef>
                <a:spcPct val="30000"/>
              </a:spcBef>
              <a:spcAft>
                <a:spcPct val="0"/>
              </a:spcAft>
              <a:buFont typeface="Arial" pitchFamily="34" charset="0"/>
              <a:buChar char="•"/>
              <a:defRPr sz="13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fr-FR" dirty="0"/>
          </a:p>
        </p:txBody>
      </p:sp>
      <p:sp>
        <p:nvSpPr>
          <p:cNvPr id="3" name="Espace réservé des commentaires 2"/>
          <p:cNvSpPr>
            <a:spLocks noGrp="1"/>
          </p:cNvSpPr>
          <p:nvPr>
            <p:ph type="body" idx="1"/>
          </p:nvPr>
        </p:nvSpPr>
        <p:spPr>
          <a:xfrm>
            <a:off x="100260" y="4866692"/>
            <a:ext cx="3174335" cy="4814652"/>
          </a:xfrm>
        </p:spPr>
        <p:txBody>
          <a:bodyPr/>
          <a:lstStyle/>
          <a:p>
            <a:pPr rtl="0" fontAlgn="ctr"/>
            <a:r>
              <a:rPr lang="es-ES" dirty="0" smtClean="0"/>
              <a:t>PSF1 : panel servicio - cuadro de fusibles compartimento motor </a:t>
            </a:r>
          </a:p>
          <a:p>
            <a:pPr rtl="0" fontAlgn="ctr"/>
            <a:r>
              <a:rPr lang="es-ES" dirty="0" smtClean="0"/>
              <a:t>AE00 : antirrobo eléctrico de dirección </a:t>
            </a:r>
          </a:p>
          <a:p>
            <a:pPr rtl="0" fontAlgn="ctr"/>
            <a:r>
              <a:rPr lang="es-ES" dirty="0" smtClean="0"/>
              <a:t>BSI1 : caja de servicio inteligente </a:t>
            </a:r>
          </a:p>
          <a:p>
            <a:pPr rtl="0" fontAlgn="ctr"/>
            <a:r>
              <a:rPr lang="es-ES" dirty="0" smtClean="0"/>
              <a:t>BB00 : batería de servicio </a:t>
            </a:r>
          </a:p>
          <a:p>
            <a:pPr rtl="0" fontAlgn="ctr"/>
            <a:r>
              <a:rPr lang="es-ES" dirty="0" smtClean="0"/>
              <a:t>1032 : caja de protección y de gestión de las alimentaciones eléctricas </a:t>
            </a:r>
          </a:p>
          <a:p>
            <a:pPr rtl="0" fontAlgn="ctr"/>
            <a:r>
              <a:rPr lang="es-ES" dirty="0" smtClean="0"/>
              <a:t>1320 : calculador de control motor</a:t>
            </a:r>
          </a:p>
          <a:p>
            <a:pPr rtl="0" fontAlgn="ctr"/>
            <a:r>
              <a:rPr lang="es-ES" dirty="0" smtClean="0"/>
              <a:t>13C1 : sonda </a:t>
            </a:r>
            <a:r>
              <a:rPr lang="es-ES" dirty="0" err="1" smtClean="0"/>
              <a:t>NOx</a:t>
            </a:r>
            <a:r>
              <a:rPr lang="es-ES" dirty="0" smtClean="0"/>
              <a:t> </a:t>
            </a:r>
          </a:p>
          <a:p>
            <a:pPr rtl="0" fontAlgn="ctr"/>
            <a:r>
              <a:rPr lang="pt-BR" dirty="0" smtClean="0"/>
              <a:t>12B1 : módulo aforador-bomba de </a:t>
            </a:r>
            <a:r>
              <a:rPr lang="pt-BR" dirty="0" err="1" smtClean="0"/>
              <a:t>urea</a:t>
            </a:r>
            <a:r>
              <a:rPr lang="pt-BR" dirty="0" smtClean="0"/>
              <a:t> </a:t>
            </a:r>
          </a:p>
          <a:p>
            <a:pPr rtl="0" fontAlgn="ctr"/>
            <a:r>
              <a:rPr lang="es-ES" dirty="0" smtClean="0"/>
              <a:t>13C5 : captador de temperatura de los gases de escape delantero y trasero del </a:t>
            </a:r>
            <a:r>
              <a:rPr lang="es-ES" dirty="0" err="1" smtClean="0"/>
              <a:t>precatalizador</a:t>
            </a:r>
            <a:r>
              <a:rPr lang="es-ES" dirty="0" smtClean="0"/>
              <a:t> </a:t>
            </a:r>
          </a:p>
          <a:p>
            <a:pPr rtl="0" fontAlgn="ctr"/>
            <a:r>
              <a:rPr lang="es-ES" dirty="0" smtClean="0"/>
              <a:t>12B4 : inyector de urea </a:t>
            </a:r>
          </a:p>
        </p:txBody>
      </p:sp>
      <p:sp>
        <p:nvSpPr>
          <p:cNvPr id="4" name="Rectangle 3"/>
          <p:cNvSpPr/>
          <p:nvPr/>
        </p:nvSpPr>
        <p:spPr>
          <a:xfrm>
            <a:off x="3391251" y="4866692"/>
            <a:ext cx="3377830" cy="3756528"/>
          </a:xfrm>
          <a:prstGeom prst="rect">
            <a:avLst/>
          </a:prstGeom>
        </p:spPr>
        <p:txBody>
          <a:bodyPr wrap="square" lIns="94602" tIns="47301" rIns="94602" bIns="47301">
            <a:spAutoFit/>
          </a:bodyPr>
          <a:lstStyle/>
          <a:p>
            <a:pPr marL="236505" indent="-236505" eaLnBrk="0" fontAlgn="t" hangingPunct="0">
              <a:spcBef>
                <a:spcPct val="30000"/>
              </a:spcBef>
              <a:buFont typeface="+mj-lt"/>
              <a:buAutoNum type="arabicPeriod"/>
            </a:pPr>
            <a:r>
              <a:rPr lang="es-ES" sz="1300" dirty="0">
                <a:solidFill>
                  <a:srgbClr val="000000"/>
                </a:solidFill>
                <a:cs typeface="+mn-cs"/>
              </a:rPr>
              <a:t>Calculador motor multifunción</a:t>
            </a:r>
          </a:p>
          <a:p>
            <a:pPr marL="236505" indent="-236505" eaLnBrk="0" fontAlgn="t" hangingPunct="0">
              <a:spcBef>
                <a:spcPct val="30000"/>
              </a:spcBef>
              <a:buFont typeface="+mj-lt"/>
              <a:buAutoNum type="arabicPeriod"/>
            </a:pPr>
            <a:r>
              <a:rPr lang="es-ES" sz="1300" dirty="0">
                <a:solidFill>
                  <a:srgbClr val="000000"/>
                </a:solidFill>
                <a:cs typeface="+mn-cs"/>
              </a:rPr>
              <a:t>Módulo aforador bomba de urea</a:t>
            </a:r>
          </a:p>
          <a:p>
            <a:pPr marL="236505" indent="-236505" eaLnBrk="0" fontAlgn="t" hangingPunct="0">
              <a:spcBef>
                <a:spcPct val="30000"/>
              </a:spcBef>
              <a:buFont typeface="+mj-lt"/>
              <a:buAutoNum type="arabicPeriod"/>
            </a:pPr>
            <a:r>
              <a:rPr lang="es-ES" sz="1300" dirty="0">
                <a:solidFill>
                  <a:srgbClr val="000000"/>
                </a:solidFill>
                <a:cs typeface="+mn-cs"/>
              </a:rPr>
              <a:t>Depósito de urea</a:t>
            </a:r>
          </a:p>
          <a:p>
            <a:pPr marL="236505" indent="-236505" eaLnBrk="0" fontAlgn="t" hangingPunct="0">
              <a:spcBef>
                <a:spcPct val="30000"/>
              </a:spcBef>
              <a:buFont typeface="+mj-lt"/>
              <a:buAutoNum type="arabicPeriod"/>
            </a:pPr>
            <a:r>
              <a:rPr lang="es-ES" sz="1300" dirty="0">
                <a:solidFill>
                  <a:srgbClr val="000000"/>
                </a:solidFill>
                <a:cs typeface="+mn-cs"/>
              </a:rPr>
              <a:t>Inyector de urea</a:t>
            </a:r>
          </a:p>
          <a:p>
            <a:pPr marL="236505" indent="-236505" eaLnBrk="0" fontAlgn="t" hangingPunct="0">
              <a:spcBef>
                <a:spcPct val="30000"/>
              </a:spcBef>
              <a:buFont typeface="+mj-lt"/>
              <a:buAutoNum type="arabicPeriod"/>
            </a:pPr>
            <a:r>
              <a:rPr lang="es-ES" sz="1300" dirty="0">
                <a:solidFill>
                  <a:srgbClr val="000000"/>
                </a:solidFill>
                <a:cs typeface="+mn-cs"/>
              </a:rPr>
              <a:t>Sonda y caja captador NOx </a:t>
            </a:r>
          </a:p>
          <a:p>
            <a:pPr marL="236505" indent="-236505" eaLnBrk="0" fontAlgn="t" hangingPunct="0">
              <a:spcBef>
                <a:spcPct val="30000"/>
              </a:spcBef>
              <a:buFont typeface="+mj-lt"/>
              <a:buAutoNum type="arabicPeriod"/>
            </a:pPr>
            <a:r>
              <a:rPr lang="es-ES" sz="1300" dirty="0">
                <a:solidFill>
                  <a:srgbClr val="000000"/>
                </a:solidFill>
                <a:cs typeface="+mn-cs"/>
              </a:rPr>
              <a:t>Conjunto catalizador de NOx / filtro de partículas monobloque</a:t>
            </a:r>
          </a:p>
          <a:p>
            <a:pPr marL="236505" indent="-236505" eaLnBrk="0" fontAlgn="t" hangingPunct="0">
              <a:spcBef>
                <a:spcPct val="30000"/>
              </a:spcBef>
              <a:buFont typeface="+mj-lt"/>
              <a:buAutoNum type="arabicPeriod"/>
            </a:pPr>
            <a:r>
              <a:rPr lang="es-ES" sz="1300" dirty="0">
                <a:solidFill>
                  <a:srgbClr val="000000"/>
                </a:solidFill>
                <a:cs typeface="+mn-cs"/>
              </a:rPr>
              <a:t>Captador de temperatura de los gases en la parte delantera del catalizador</a:t>
            </a:r>
          </a:p>
          <a:p>
            <a:pPr marL="236505" indent="-236505" eaLnBrk="0" fontAlgn="t" hangingPunct="0">
              <a:spcBef>
                <a:spcPct val="30000"/>
              </a:spcBef>
              <a:buFont typeface="+mj-lt"/>
              <a:buAutoNum type="arabicPeriod"/>
            </a:pPr>
            <a:r>
              <a:rPr lang="es-ES" sz="1300" dirty="0">
                <a:solidFill>
                  <a:srgbClr val="000000"/>
                </a:solidFill>
                <a:cs typeface="+mn-cs"/>
              </a:rPr>
              <a:t>Conjunto catalizador</a:t>
            </a:r>
          </a:p>
          <a:p>
            <a:pPr marL="236505" indent="-236505" eaLnBrk="0" fontAlgn="t" hangingPunct="0">
              <a:spcBef>
                <a:spcPct val="30000"/>
              </a:spcBef>
              <a:buFont typeface="+mj-lt"/>
              <a:buAutoNum type="arabicPeriod"/>
            </a:pPr>
            <a:r>
              <a:rPr lang="es-ES" sz="1300" dirty="0">
                <a:solidFill>
                  <a:srgbClr val="000000"/>
                </a:solidFill>
                <a:cs typeface="+mn-cs"/>
              </a:rPr>
              <a:t>Captador de temperatura de los gases en la parte trasera del catalizador</a:t>
            </a:r>
          </a:p>
          <a:p>
            <a:pPr marL="236505" indent="-236505" eaLnBrk="0" fontAlgn="t" hangingPunct="0">
              <a:spcBef>
                <a:spcPct val="30000"/>
              </a:spcBef>
              <a:buFont typeface="+mj-lt"/>
              <a:buAutoNum type="arabicPeriod"/>
            </a:pPr>
            <a:r>
              <a:rPr lang="es-ES" sz="1300" dirty="0">
                <a:solidFill>
                  <a:srgbClr val="000000"/>
                </a:solidFill>
                <a:cs typeface="+mn-cs"/>
              </a:rPr>
              <a:t>Canalización térmica de urea</a:t>
            </a:r>
          </a:p>
          <a:p>
            <a:pPr marL="236505" indent="-236505" eaLnBrk="0" fontAlgn="t" hangingPunct="0">
              <a:spcBef>
                <a:spcPct val="30000"/>
              </a:spcBef>
              <a:buFont typeface="+mj-lt"/>
              <a:buAutoNum type="arabicPeriod"/>
            </a:pPr>
            <a:r>
              <a:rPr lang="es-ES" sz="1300" dirty="0">
                <a:solidFill>
                  <a:srgbClr val="000000"/>
                </a:solidFill>
                <a:cs typeface="+mn-cs"/>
              </a:rPr>
              <a:t>Calentador de urea</a:t>
            </a:r>
          </a:p>
          <a:p>
            <a:pPr marL="236505" indent="-236505" eaLnBrk="0" fontAlgn="t" hangingPunct="0">
              <a:spcBef>
                <a:spcPct val="30000"/>
              </a:spcBef>
              <a:buFont typeface="+mj-lt"/>
              <a:buAutoNum type="arabicPeriod"/>
            </a:pPr>
            <a:r>
              <a:rPr lang="es-ES" sz="1300" dirty="0">
                <a:solidFill>
                  <a:srgbClr val="000000"/>
                </a:solidFill>
                <a:cs typeface="+mn-cs"/>
              </a:rPr>
              <a:t>Captador diferencial (FAP)</a:t>
            </a:r>
          </a:p>
        </p:txBody>
      </p:sp>
      <p:grpSp>
        <p:nvGrpSpPr>
          <p:cNvPr id="58" name="Groupe 57"/>
          <p:cNvGrpSpPr/>
          <p:nvPr/>
        </p:nvGrpSpPr>
        <p:grpSpPr>
          <a:xfrm>
            <a:off x="1034277" y="1009776"/>
            <a:ext cx="4962052" cy="3381478"/>
            <a:chOff x="971600" y="979389"/>
            <a:chExt cx="7278688" cy="5121275"/>
          </a:xfrm>
        </p:grpSpPr>
        <p:pic>
          <p:nvPicPr>
            <p:cNvPr id="7" name="Picture 2" descr="C:\Users\e201923\Documents\WorkShop_DW10F_Euro6\FAD\SCR\Medias\Media_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412776"/>
              <a:ext cx="7278688" cy="46878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28206" y="2276872"/>
              <a:ext cx="447237" cy="466131"/>
            </a:xfrm>
            <a:prstGeom prst="rect">
              <a:avLst/>
            </a:prstGeom>
          </p:spPr>
          <p:txBody>
            <a:bodyPr wrap="none">
              <a:spAutoFit/>
            </a:bodyPr>
            <a:lstStyle/>
            <a:p>
              <a:pPr>
                <a:defRPr/>
              </a:pPr>
              <a:r>
                <a:rPr lang="fr-FR" sz="1400" dirty="0">
                  <a:solidFill>
                    <a:srgbClr val="FF0000"/>
                  </a:solidFill>
                </a:rPr>
                <a:t>A</a:t>
              </a:r>
            </a:p>
          </p:txBody>
        </p:sp>
        <p:sp>
          <p:nvSpPr>
            <p:cNvPr id="9" name="Rectangle 8"/>
            <p:cNvSpPr/>
            <p:nvPr/>
          </p:nvSpPr>
          <p:spPr>
            <a:xfrm>
              <a:off x="1619672" y="4509121"/>
              <a:ext cx="447237" cy="466131"/>
            </a:xfrm>
            <a:prstGeom prst="rect">
              <a:avLst/>
            </a:prstGeom>
          </p:spPr>
          <p:txBody>
            <a:bodyPr wrap="none">
              <a:spAutoFit/>
            </a:bodyPr>
            <a:lstStyle/>
            <a:p>
              <a:pPr>
                <a:defRPr/>
              </a:pPr>
              <a:r>
                <a:rPr lang="fr-FR" sz="1400" dirty="0">
                  <a:solidFill>
                    <a:srgbClr val="FF0000"/>
                  </a:solidFill>
                </a:rPr>
                <a:t>B</a:t>
              </a:r>
            </a:p>
          </p:txBody>
        </p:sp>
        <p:sp>
          <p:nvSpPr>
            <p:cNvPr id="10" name="Rectangle 9"/>
            <p:cNvSpPr/>
            <p:nvPr/>
          </p:nvSpPr>
          <p:spPr>
            <a:xfrm>
              <a:off x="6643506" y="2011063"/>
              <a:ext cx="461345" cy="466131"/>
            </a:xfrm>
            <a:prstGeom prst="rect">
              <a:avLst/>
            </a:prstGeom>
          </p:spPr>
          <p:txBody>
            <a:bodyPr wrap="none">
              <a:spAutoFit/>
            </a:bodyPr>
            <a:lstStyle/>
            <a:p>
              <a:pPr>
                <a:defRPr/>
              </a:pPr>
              <a:r>
                <a:rPr lang="fr-FR" sz="1400" dirty="0">
                  <a:solidFill>
                    <a:srgbClr val="FF0000"/>
                  </a:solidFill>
                </a:rPr>
                <a:t>C</a:t>
              </a:r>
            </a:p>
          </p:txBody>
        </p:sp>
        <p:sp>
          <p:nvSpPr>
            <p:cNvPr id="11" name="Rectangle 10"/>
            <p:cNvSpPr/>
            <p:nvPr/>
          </p:nvSpPr>
          <p:spPr>
            <a:xfrm>
              <a:off x="3669462" y="4725144"/>
              <a:ext cx="461345" cy="466131"/>
            </a:xfrm>
            <a:prstGeom prst="rect">
              <a:avLst/>
            </a:prstGeom>
          </p:spPr>
          <p:txBody>
            <a:bodyPr wrap="none">
              <a:spAutoFit/>
            </a:bodyPr>
            <a:lstStyle/>
            <a:p>
              <a:pPr defTabSz="954999">
                <a:defRPr/>
              </a:pPr>
              <a:r>
                <a:rPr lang="fr-FR" sz="1400" dirty="0">
                  <a:solidFill>
                    <a:srgbClr val="FF0000"/>
                  </a:solidFill>
                </a:rPr>
                <a:t>D</a:t>
              </a:r>
            </a:p>
          </p:txBody>
        </p:sp>
        <p:sp>
          <p:nvSpPr>
            <p:cNvPr id="12" name="Rectangle 11"/>
            <p:cNvSpPr/>
            <p:nvPr/>
          </p:nvSpPr>
          <p:spPr>
            <a:xfrm>
              <a:off x="4408115" y="4705979"/>
              <a:ext cx="447237" cy="466131"/>
            </a:xfrm>
            <a:prstGeom prst="rect">
              <a:avLst/>
            </a:prstGeom>
          </p:spPr>
          <p:txBody>
            <a:bodyPr wrap="none">
              <a:spAutoFit/>
            </a:bodyPr>
            <a:lstStyle/>
            <a:p>
              <a:pPr>
                <a:defRPr/>
              </a:pPr>
              <a:r>
                <a:rPr lang="fr-FR" sz="1400" dirty="0">
                  <a:solidFill>
                    <a:srgbClr val="FF0000"/>
                  </a:solidFill>
                </a:rPr>
                <a:t>E</a:t>
              </a:r>
            </a:p>
          </p:txBody>
        </p:sp>
        <p:sp>
          <p:nvSpPr>
            <p:cNvPr id="13" name="Rectangle 12"/>
            <p:cNvSpPr/>
            <p:nvPr/>
          </p:nvSpPr>
          <p:spPr>
            <a:xfrm>
              <a:off x="6871835" y="4705979"/>
              <a:ext cx="430776" cy="466131"/>
            </a:xfrm>
            <a:prstGeom prst="rect">
              <a:avLst/>
            </a:prstGeom>
          </p:spPr>
          <p:txBody>
            <a:bodyPr wrap="none">
              <a:spAutoFit/>
            </a:bodyPr>
            <a:lstStyle/>
            <a:p>
              <a:pPr>
                <a:defRPr/>
              </a:pPr>
              <a:r>
                <a:rPr lang="fr-FR" sz="1400" dirty="0">
                  <a:solidFill>
                    <a:srgbClr val="FF0000"/>
                  </a:solidFill>
                </a:rPr>
                <a:t>F</a:t>
              </a:r>
            </a:p>
          </p:txBody>
        </p:sp>
        <p:sp>
          <p:nvSpPr>
            <p:cNvPr id="14" name="Rectangle 13"/>
            <p:cNvSpPr/>
            <p:nvPr/>
          </p:nvSpPr>
          <p:spPr>
            <a:xfrm>
              <a:off x="3060592" y="3686386"/>
              <a:ext cx="475454" cy="466131"/>
            </a:xfrm>
            <a:prstGeom prst="rect">
              <a:avLst/>
            </a:prstGeom>
          </p:spPr>
          <p:txBody>
            <a:bodyPr wrap="none">
              <a:spAutoFit/>
            </a:bodyPr>
            <a:lstStyle/>
            <a:p>
              <a:pPr defTabSz="954999">
                <a:defRPr/>
              </a:pPr>
              <a:r>
                <a:rPr lang="fr-FR" sz="1400" dirty="0">
                  <a:solidFill>
                    <a:srgbClr val="FF0000"/>
                  </a:solidFill>
                </a:rPr>
                <a:t>G</a:t>
              </a:r>
            </a:p>
          </p:txBody>
        </p:sp>
        <p:sp>
          <p:nvSpPr>
            <p:cNvPr id="15" name="Rectangle 14"/>
            <p:cNvSpPr/>
            <p:nvPr/>
          </p:nvSpPr>
          <p:spPr>
            <a:xfrm>
              <a:off x="4991744" y="3193812"/>
              <a:ext cx="461345" cy="466131"/>
            </a:xfrm>
            <a:prstGeom prst="rect">
              <a:avLst/>
            </a:prstGeom>
          </p:spPr>
          <p:txBody>
            <a:bodyPr wrap="none">
              <a:spAutoFit/>
            </a:bodyPr>
            <a:lstStyle/>
            <a:p>
              <a:pPr>
                <a:defRPr/>
              </a:pPr>
              <a:r>
                <a:rPr lang="fr-FR" sz="1400" dirty="0">
                  <a:solidFill>
                    <a:srgbClr val="FF0000"/>
                  </a:solidFill>
                </a:rPr>
                <a:t>H</a:t>
              </a:r>
            </a:p>
          </p:txBody>
        </p:sp>
        <p:grpSp>
          <p:nvGrpSpPr>
            <p:cNvPr id="16" name="Groupe 15"/>
            <p:cNvGrpSpPr/>
            <p:nvPr/>
          </p:nvGrpSpPr>
          <p:grpSpPr>
            <a:xfrm>
              <a:off x="3603143" y="2337830"/>
              <a:ext cx="432048" cy="438263"/>
              <a:chOff x="1763688" y="1555756"/>
              <a:chExt cx="432048" cy="438263"/>
            </a:xfrm>
          </p:grpSpPr>
          <p:sp>
            <p:nvSpPr>
              <p:cNvPr id="17" name="Ellipse 16"/>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18" name="Ellipse 17"/>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charset="0"/>
                    <a:ea typeface="Arial Unicode MS" pitchFamily="34" charset="-128"/>
                    <a:cs typeface="Arial Unicode MS" pitchFamily="34" charset="-128"/>
                  </a:rPr>
                  <a:t>1</a:t>
                </a:r>
              </a:p>
            </p:txBody>
          </p:sp>
        </p:grpSp>
        <p:grpSp>
          <p:nvGrpSpPr>
            <p:cNvPr id="19" name="Groupe 18"/>
            <p:cNvGrpSpPr/>
            <p:nvPr/>
          </p:nvGrpSpPr>
          <p:grpSpPr>
            <a:xfrm>
              <a:off x="6655810" y="1217504"/>
              <a:ext cx="432048" cy="438263"/>
              <a:chOff x="1763688" y="1555756"/>
              <a:chExt cx="432048" cy="438263"/>
            </a:xfrm>
          </p:grpSpPr>
          <p:sp>
            <p:nvSpPr>
              <p:cNvPr id="20" name="Ellipse 19"/>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21" name="Ellipse 20"/>
              <p:cNvSpPr/>
              <p:nvPr/>
            </p:nvSpPr>
            <p:spPr>
              <a:xfrm>
                <a:off x="1799692" y="1592276"/>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charset="0"/>
                    <a:ea typeface="Arial Unicode MS" pitchFamily="34" charset="-128"/>
                    <a:cs typeface="Arial Unicode MS" pitchFamily="34" charset="-128"/>
                  </a:rPr>
                  <a:t>2</a:t>
                </a:r>
              </a:p>
            </p:txBody>
          </p:sp>
        </p:grpSp>
        <p:grpSp>
          <p:nvGrpSpPr>
            <p:cNvPr id="22" name="Groupe 21"/>
            <p:cNvGrpSpPr/>
            <p:nvPr/>
          </p:nvGrpSpPr>
          <p:grpSpPr>
            <a:xfrm>
              <a:off x="6084168" y="2122402"/>
              <a:ext cx="432048" cy="438263"/>
              <a:chOff x="1763688" y="1555756"/>
              <a:chExt cx="432048" cy="438263"/>
            </a:xfrm>
          </p:grpSpPr>
          <p:sp>
            <p:nvSpPr>
              <p:cNvPr id="23" name="Ellipse 22"/>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24" name="Ellipse 23"/>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charset="0"/>
                    <a:ea typeface="Arial Unicode MS" pitchFamily="34" charset="-128"/>
                    <a:cs typeface="Arial Unicode MS" pitchFamily="34" charset="-128"/>
                  </a:rPr>
                  <a:t>3</a:t>
                </a:r>
              </a:p>
            </p:txBody>
          </p:sp>
        </p:grpSp>
        <p:grpSp>
          <p:nvGrpSpPr>
            <p:cNvPr id="25" name="Groupe 24"/>
            <p:cNvGrpSpPr/>
            <p:nvPr/>
          </p:nvGrpSpPr>
          <p:grpSpPr>
            <a:xfrm>
              <a:off x="3153868" y="5641241"/>
              <a:ext cx="432048" cy="438263"/>
              <a:chOff x="1763688" y="1555756"/>
              <a:chExt cx="432048" cy="438263"/>
            </a:xfrm>
          </p:grpSpPr>
          <p:sp>
            <p:nvSpPr>
              <p:cNvPr id="26" name="Ellipse 25"/>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27" name="Ellipse 26"/>
              <p:cNvSpPr/>
              <p:nvPr/>
            </p:nvSpPr>
            <p:spPr>
              <a:xfrm>
                <a:off x="1799691" y="1592276"/>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charset="0"/>
                    <a:ea typeface="Arial Unicode MS" pitchFamily="34" charset="-128"/>
                    <a:cs typeface="Arial Unicode MS" pitchFamily="34" charset="-128"/>
                  </a:rPr>
                  <a:t>4</a:t>
                </a:r>
              </a:p>
            </p:txBody>
          </p:sp>
        </p:grpSp>
        <p:grpSp>
          <p:nvGrpSpPr>
            <p:cNvPr id="28" name="Groupe 27"/>
            <p:cNvGrpSpPr/>
            <p:nvPr/>
          </p:nvGrpSpPr>
          <p:grpSpPr>
            <a:xfrm>
              <a:off x="7156430" y="3548062"/>
              <a:ext cx="432048" cy="438263"/>
              <a:chOff x="1763688" y="1555756"/>
              <a:chExt cx="432048" cy="438263"/>
            </a:xfrm>
          </p:grpSpPr>
          <p:sp>
            <p:nvSpPr>
              <p:cNvPr id="29" name="Ellipse 28"/>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30" name="Ellipse 29"/>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charset="0"/>
                    <a:ea typeface="Arial Unicode MS" pitchFamily="34" charset="-128"/>
                    <a:cs typeface="Arial Unicode MS" pitchFamily="34" charset="-128"/>
                  </a:rPr>
                  <a:t>5</a:t>
                </a:r>
              </a:p>
            </p:txBody>
          </p:sp>
        </p:grpSp>
        <p:grpSp>
          <p:nvGrpSpPr>
            <p:cNvPr id="31" name="Groupe 30"/>
            <p:cNvGrpSpPr/>
            <p:nvPr/>
          </p:nvGrpSpPr>
          <p:grpSpPr>
            <a:xfrm>
              <a:off x="5236912" y="5458630"/>
              <a:ext cx="432048" cy="438263"/>
              <a:chOff x="1763688" y="1555756"/>
              <a:chExt cx="432048" cy="438263"/>
            </a:xfrm>
          </p:grpSpPr>
          <p:sp>
            <p:nvSpPr>
              <p:cNvPr id="32" name="Ellipse 31"/>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33" name="Ellipse 32"/>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charset="0"/>
                    <a:ea typeface="Arial Unicode MS" pitchFamily="34" charset="-128"/>
                    <a:cs typeface="Arial Unicode MS" pitchFamily="34" charset="-128"/>
                  </a:rPr>
                  <a:t>6</a:t>
                </a:r>
              </a:p>
            </p:txBody>
          </p:sp>
        </p:grpSp>
        <p:grpSp>
          <p:nvGrpSpPr>
            <p:cNvPr id="34" name="Groupe 33"/>
            <p:cNvGrpSpPr/>
            <p:nvPr/>
          </p:nvGrpSpPr>
          <p:grpSpPr>
            <a:xfrm>
              <a:off x="2275998" y="2409450"/>
              <a:ext cx="432048" cy="438263"/>
              <a:chOff x="1763688" y="1555756"/>
              <a:chExt cx="432048" cy="438263"/>
            </a:xfrm>
          </p:grpSpPr>
          <p:sp>
            <p:nvSpPr>
              <p:cNvPr id="35" name="Ellipse 34"/>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36" name="Ellipse 35"/>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charset="0"/>
                    <a:ea typeface="Arial Unicode MS" pitchFamily="34" charset="-128"/>
                    <a:cs typeface="Arial Unicode MS" pitchFamily="34" charset="-128"/>
                  </a:rPr>
                  <a:t>7</a:t>
                </a:r>
              </a:p>
            </p:txBody>
          </p:sp>
        </p:grpSp>
        <p:grpSp>
          <p:nvGrpSpPr>
            <p:cNvPr id="37" name="Groupe 36"/>
            <p:cNvGrpSpPr/>
            <p:nvPr/>
          </p:nvGrpSpPr>
          <p:grpSpPr>
            <a:xfrm>
              <a:off x="1628206" y="3780173"/>
              <a:ext cx="432048" cy="438263"/>
              <a:chOff x="1763688" y="1555756"/>
              <a:chExt cx="432048" cy="438263"/>
            </a:xfrm>
          </p:grpSpPr>
          <p:sp>
            <p:nvSpPr>
              <p:cNvPr id="38" name="Ellipse 37"/>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39" name="Ellipse 38"/>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charset="0"/>
                    <a:ea typeface="Arial Unicode MS" pitchFamily="34" charset="-128"/>
                    <a:cs typeface="Arial Unicode MS" pitchFamily="34" charset="-128"/>
                  </a:rPr>
                  <a:t>8</a:t>
                </a:r>
              </a:p>
            </p:txBody>
          </p:sp>
        </p:grpSp>
        <p:grpSp>
          <p:nvGrpSpPr>
            <p:cNvPr id="40" name="Groupe 39"/>
            <p:cNvGrpSpPr/>
            <p:nvPr/>
          </p:nvGrpSpPr>
          <p:grpSpPr>
            <a:xfrm>
              <a:off x="2312002" y="4070857"/>
              <a:ext cx="432048" cy="438263"/>
              <a:chOff x="1763688" y="1555756"/>
              <a:chExt cx="432048" cy="438263"/>
            </a:xfrm>
          </p:grpSpPr>
          <p:sp>
            <p:nvSpPr>
              <p:cNvPr id="41" name="Ellipse 40"/>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42" name="Ellipse 41"/>
              <p:cNvSpPr/>
              <p:nvPr/>
            </p:nvSpPr>
            <p:spPr>
              <a:xfrm>
                <a:off x="1799691" y="1592276"/>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charset="0"/>
                    <a:ea typeface="Arial Unicode MS" pitchFamily="34" charset="-128"/>
                    <a:cs typeface="Arial Unicode MS" pitchFamily="34" charset="-128"/>
                  </a:rPr>
                  <a:t>9</a:t>
                </a:r>
              </a:p>
            </p:txBody>
          </p:sp>
        </p:grpSp>
        <p:grpSp>
          <p:nvGrpSpPr>
            <p:cNvPr id="43" name="Groupe 42"/>
            <p:cNvGrpSpPr/>
            <p:nvPr/>
          </p:nvGrpSpPr>
          <p:grpSpPr>
            <a:xfrm>
              <a:off x="4551863" y="979389"/>
              <a:ext cx="559224" cy="502809"/>
              <a:chOff x="5596798" y="998371"/>
              <a:chExt cx="559224" cy="502809"/>
            </a:xfrm>
          </p:grpSpPr>
          <p:grpSp>
            <p:nvGrpSpPr>
              <p:cNvPr id="44" name="Groupe 43"/>
              <p:cNvGrpSpPr/>
              <p:nvPr/>
            </p:nvGrpSpPr>
            <p:grpSpPr>
              <a:xfrm>
                <a:off x="5632956" y="998371"/>
                <a:ext cx="432048" cy="438263"/>
                <a:chOff x="1763688" y="1555756"/>
                <a:chExt cx="432048" cy="438263"/>
              </a:xfrm>
            </p:grpSpPr>
            <p:sp>
              <p:nvSpPr>
                <p:cNvPr id="46" name="Ellipse 45"/>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47" name="Ellipse 46"/>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grpSp>
          <p:sp>
            <p:nvSpPr>
              <p:cNvPr id="45" name="ZoneTexte 44"/>
              <p:cNvSpPr txBox="1"/>
              <p:nvPr/>
            </p:nvSpPr>
            <p:spPr>
              <a:xfrm>
                <a:off x="5596798" y="1035049"/>
                <a:ext cx="559224" cy="466131"/>
              </a:xfrm>
              <a:prstGeom prst="rect">
                <a:avLst/>
              </a:prstGeom>
              <a:noFill/>
            </p:spPr>
            <p:txBody>
              <a:bodyPr wrap="square" rtlCol="0">
                <a:spAutoFit/>
              </a:bodyPr>
              <a:lstStyle/>
              <a:p>
                <a:pPr algn="ctr"/>
                <a:r>
                  <a:rPr lang="fr-FR" sz="1400" dirty="0"/>
                  <a:t>10</a:t>
                </a:r>
              </a:p>
            </p:txBody>
          </p:sp>
        </p:grpSp>
        <p:grpSp>
          <p:nvGrpSpPr>
            <p:cNvPr id="48" name="Groupe 47"/>
            <p:cNvGrpSpPr/>
            <p:nvPr/>
          </p:nvGrpSpPr>
          <p:grpSpPr>
            <a:xfrm>
              <a:off x="7375445" y="2080593"/>
              <a:ext cx="559224" cy="498136"/>
              <a:chOff x="5596952" y="998371"/>
              <a:chExt cx="559224" cy="498136"/>
            </a:xfrm>
          </p:grpSpPr>
          <p:grpSp>
            <p:nvGrpSpPr>
              <p:cNvPr id="49" name="Groupe 48"/>
              <p:cNvGrpSpPr/>
              <p:nvPr/>
            </p:nvGrpSpPr>
            <p:grpSpPr>
              <a:xfrm>
                <a:off x="5632956" y="998371"/>
                <a:ext cx="432048" cy="438263"/>
                <a:chOff x="1763688" y="1555756"/>
                <a:chExt cx="432048" cy="438263"/>
              </a:xfrm>
            </p:grpSpPr>
            <p:sp>
              <p:nvSpPr>
                <p:cNvPr id="51" name="Ellipse 50"/>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52" name="Ellipse 51"/>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grpSp>
          <p:sp>
            <p:nvSpPr>
              <p:cNvPr id="50" name="ZoneTexte 49"/>
              <p:cNvSpPr txBox="1"/>
              <p:nvPr/>
            </p:nvSpPr>
            <p:spPr>
              <a:xfrm>
                <a:off x="5596952" y="1030377"/>
                <a:ext cx="559224" cy="466130"/>
              </a:xfrm>
              <a:prstGeom prst="rect">
                <a:avLst/>
              </a:prstGeom>
              <a:noFill/>
            </p:spPr>
            <p:txBody>
              <a:bodyPr wrap="square" rtlCol="0">
                <a:spAutoFit/>
              </a:bodyPr>
              <a:lstStyle/>
              <a:p>
                <a:pPr algn="ctr"/>
                <a:r>
                  <a:rPr lang="fr-FR" sz="1400" dirty="0"/>
                  <a:t>11</a:t>
                </a:r>
              </a:p>
            </p:txBody>
          </p:sp>
        </p:grpSp>
        <p:grpSp>
          <p:nvGrpSpPr>
            <p:cNvPr id="53" name="Groupe 52"/>
            <p:cNvGrpSpPr/>
            <p:nvPr/>
          </p:nvGrpSpPr>
          <p:grpSpPr>
            <a:xfrm>
              <a:off x="4548887" y="3939512"/>
              <a:ext cx="559224" cy="466131"/>
              <a:chOff x="5557818" y="989887"/>
              <a:chExt cx="559224" cy="466131"/>
            </a:xfrm>
          </p:grpSpPr>
          <p:grpSp>
            <p:nvGrpSpPr>
              <p:cNvPr id="54" name="Groupe 53"/>
              <p:cNvGrpSpPr/>
              <p:nvPr/>
            </p:nvGrpSpPr>
            <p:grpSpPr>
              <a:xfrm>
                <a:off x="5632956" y="998371"/>
                <a:ext cx="432048" cy="438263"/>
                <a:chOff x="1763688" y="1555756"/>
                <a:chExt cx="432048" cy="438263"/>
              </a:xfrm>
            </p:grpSpPr>
            <p:sp>
              <p:nvSpPr>
                <p:cNvPr id="56" name="Ellipse 55"/>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57" name="Ellipse 56"/>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grpSp>
          <p:sp>
            <p:nvSpPr>
              <p:cNvPr id="55" name="ZoneTexte 54"/>
              <p:cNvSpPr txBox="1"/>
              <p:nvPr/>
            </p:nvSpPr>
            <p:spPr>
              <a:xfrm>
                <a:off x="5557818" y="989887"/>
                <a:ext cx="559224" cy="466131"/>
              </a:xfrm>
              <a:prstGeom prst="rect">
                <a:avLst/>
              </a:prstGeom>
              <a:noFill/>
            </p:spPr>
            <p:txBody>
              <a:bodyPr wrap="square" rtlCol="0">
                <a:spAutoFit/>
              </a:bodyPr>
              <a:lstStyle/>
              <a:p>
                <a:pPr algn="ctr"/>
                <a:r>
                  <a:rPr lang="fr-FR" sz="1400" dirty="0"/>
                  <a:t>12</a:t>
                </a:r>
              </a:p>
            </p:txBody>
          </p:sp>
        </p:grpSp>
      </p:grpSp>
    </p:spTree>
    <p:extLst>
      <p:ext uri="{BB962C8B-B14F-4D97-AF65-F5344CB8AC3E}">
        <p14:creationId xmlns:p14="http://schemas.microsoft.com/office/powerpoint/2010/main" val="52350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80988" y="215900"/>
            <a:ext cx="6535737" cy="4902200"/>
          </a:xfrm>
        </p:spPr>
      </p:sp>
      <p:sp>
        <p:nvSpPr>
          <p:cNvPr id="3" name="Espace réservé des commentaires 2"/>
          <p:cNvSpPr>
            <a:spLocks noGrp="1"/>
          </p:cNvSpPr>
          <p:nvPr>
            <p:ph type="body" idx="1"/>
          </p:nvPr>
        </p:nvSpPr>
        <p:spPr>
          <a:xfrm>
            <a:off x="175750" y="885510"/>
            <a:ext cx="6746109" cy="8964944"/>
          </a:xfrm>
        </p:spPr>
        <p:txBody>
          <a:bodyPr/>
          <a:lstStyle/>
          <a:p>
            <a:pPr marL="2994321"/>
            <a:r>
              <a:rPr lang="es-ES" kern="0" dirty="0" smtClean="0">
                <a:solidFill>
                  <a:srgbClr val="000000"/>
                </a:solidFill>
                <a:latin typeface="Arial"/>
              </a:rPr>
              <a:t>La solución acuosa de reducción utilizada se crea a base de urea, por ejemplo, el AdBlue®.</a:t>
            </a:r>
          </a:p>
          <a:p>
            <a:pPr marL="2994321"/>
            <a:endParaRPr lang="es-ES" dirty="0" smtClean="0"/>
          </a:p>
          <a:p>
            <a:pPr marL="2994321"/>
            <a:r>
              <a:rPr lang="es-ES" dirty="0" smtClean="0"/>
              <a:t>El líquido reductor es una solución acuosa sintética formada en un 32,5 % por urea y el resto de agua pura desmineralizada.</a:t>
            </a:r>
          </a:p>
          <a:p>
            <a:pPr marL="2994321"/>
            <a:r>
              <a:rPr lang="es-ES" dirty="0" smtClean="0"/>
              <a:t>Es esencial que las condiciones se cumplan de manera estricta para garantizar la pureza del AdBlue durante su elaboración.</a:t>
            </a:r>
          </a:p>
          <a:p>
            <a:pPr marL="192326"/>
            <a:r>
              <a:rPr lang="es-ES" dirty="0" smtClean="0"/>
              <a:t>Esta pureza debe preservarse durante todo el ciclo de almacenamiento y de distribución del AdBlue hasta el destino final del producto: el depósito de AdBlue del vehículo y su sistema de inyección.</a:t>
            </a:r>
            <a:br>
              <a:rPr lang="es-ES" dirty="0" smtClean="0"/>
            </a:br>
            <a:r>
              <a:rPr lang="es-ES" dirty="0" smtClean="0"/>
              <a:t>Sin esta pureza, el sistema «SCR» no funcionará correctamente. </a:t>
            </a:r>
          </a:p>
          <a:p>
            <a:pPr marL="192326"/>
            <a:r>
              <a:rPr lang="es-ES" dirty="0" smtClean="0"/>
              <a:t>Además, existe un riesgo importante de dañar el sistema de reducción de las emisiones del vehículo.</a:t>
            </a:r>
            <a:br>
              <a:rPr lang="es-ES" dirty="0" smtClean="0"/>
            </a:br>
            <a:endParaRPr lang="es-ES" dirty="0" smtClean="0"/>
          </a:p>
          <a:p>
            <a:pPr marL="192326"/>
            <a:r>
              <a:rPr lang="es-ES" dirty="0" smtClean="0"/>
              <a:t>El líquido reductor se utiliza en el proceso de Reducción Catalítica Selectiva «SCR». </a:t>
            </a:r>
          </a:p>
          <a:p>
            <a:pPr marL="192326"/>
            <a:r>
              <a:rPr lang="es-ES" dirty="0" smtClean="0"/>
              <a:t>Permite convertir el 85 % de los óxidos de nitrógeno que contienen los gases de escape en nitrógeno y vapor de agua.</a:t>
            </a:r>
          </a:p>
          <a:p>
            <a:pPr marL="192326"/>
            <a:endParaRPr lang="es-ES" dirty="0" smtClean="0"/>
          </a:p>
          <a:p>
            <a:pPr marL="192326"/>
            <a:r>
              <a:rPr lang="es-ES" dirty="0" smtClean="0"/>
              <a:t>La solución acuosa se inyecta en el conducto de escape delante del catalizador «SCR» (</a:t>
            </a:r>
            <a:r>
              <a:rPr lang="es-ES" i="1" dirty="0" smtClean="0"/>
              <a:t>Selective Catalytic Reduction</a:t>
            </a:r>
            <a:r>
              <a:rPr lang="es-ES" dirty="0" smtClean="0"/>
              <a:t>) a través de un inyector específico.</a:t>
            </a:r>
          </a:p>
          <a:p>
            <a:pPr marL="192326"/>
            <a:endParaRPr lang="es-ES" dirty="0"/>
          </a:p>
          <a:p>
            <a:pPr marL="192326"/>
            <a:r>
              <a:rPr lang="es-ES" dirty="0" smtClean="0"/>
              <a:t>El líquido reductor es muy sensible a luz solar, es decir, pierde propiedades si se expone a la luz solar.</a:t>
            </a:r>
          </a:p>
          <a:p>
            <a:pPr marL="1659"/>
            <a:r>
              <a:rPr lang="es-ES" dirty="0" smtClean="0"/>
              <a:t/>
            </a:r>
            <a:br>
              <a:rPr lang="es-ES" dirty="0" smtClean="0"/>
            </a:br>
            <a:endParaRPr lang="es-ES" dirty="0" smtClean="0"/>
          </a:p>
          <a:p>
            <a:endParaRPr lang="es-ES" dirty="0" smtClean="0"/>
          </a:p>
          <a:p>
            <a:endParaRPr lang="es-ES" dirty="0"/>
          </a:p>
        </p:txBody>
      </p:sp>
      <p:grpSp>
        <p:nvGrpSpPr>
          <p:cNvPr id="7" name="Group 74"/>
          <p:cNvGrpSpPr>
            <a:grpSpLocks/>
          </p:cNvGrpSpPr>
          <p:nvPr/>
        </p:nvGrpSpPr>
        <p:grpSpPr bwMode="auto">
          <a:xfrm>
            <a:off x="165872" y="8294428"/>
            <a:ext cx="6634859" cy="757708"/>
            <a:chOff x="90" y="523"/>
            <a:chExt cx="4000" cy="184"/>
          </a:xfrm>
        </p:grpSpPr>
        <p:pic>
          <p:nvPicPr>
            <p:cNvPr id="8" name="Picture 75" descr="explicati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 y="548"/>
              <a:ext cx="30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1"/>
            <p:cNvSpPr>
              <a:spLocks noChangeArrowheads="1"/>
            </p:cNvSpPr>
            <p:nvPr/>
          </p:nvSpPr>
          <p:spPr bwMode="auto">
            <a:xfrm>
              <a:off x="438" y="523"/>
              <a:ext cx="3652" cy="184"/>
            </a:xfrm>
            <a:prstGeom prst="rect">
              <a:avLst/>
            </a:prstGeom>
            <a:solidFill>
              <a:schemeClr val="bg1"/>
            </a:solidFill>
            <a:ln w="9525">
              <a:solidFill>
                <a:schemeClr val="tx1"/>
              </a:solidFill>
              <a:miter lim="800000"/>
              <a:headEnd/>
              <a:tailEnd/>
            </a:ln>
          </p:spPr>
          <p:txBody>
            <a:bodyPr wrap="square" lIns="88214" tIns="44108" rIns="88214" bIns="44108" anchor="t"/>
            <a:lstStyle/>
            <a:p>
              <a:r>
                <a:rPr lang="es-ES" sz="1300" dirty="0"/>
                <a:t>Formada en el hígado durante el ciclo de la urea a partir del amoniaco que procede de la degradación terminal de tres ácidos aminados (la arginina, la citrulina y la ornitina) la urea natural se elimina a través de la orina.</a:t>
              </a:r>
            </a:p>
          </p:txBody>
        </p:sp>
      </p:grpSp>
      <p:grpSp>
        <p:nvGrpSpPr>
          <p:cNvPr id="10" name="Groupe 9"/>
          <p:cNvGrpSpPr/>
          <p:nvPr/>
        </p:nvGrpSpPr>
        <p:grpSpPr>
          <a:xfrm>
            <a:off x="1939935" y="1214677"/>
            <a:ext cx="990741" cy="1260099"/>
            <a:chOff x="2640013" y="4267200"/>
            <a:chExt cx="1149350" cy="2114550"/>
          </a:xfrm>
        </p:grpSpPr>
        <p:pic>
          <p:nvPicPr>
            <p:cNvPr id="11" name="Picture 6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6363" y="4659313"/>
              <a:ext cx="1133475" cy="172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0013" y="4267200"/>
              <a:ext cx="114935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3" name="Picture 2" descr="C:\Users\e201923\Documents\WorkShop_DW10F_Euro6\FAD\SCR\Medias\Media_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591" y="1142283"/>
            <a:ext cx="956367" cy="1404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514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76225" y="215900"/>
            <a:ext cx="6535738" cy="4902200"/>
          </a:xfrm>
        </p:spPr>
      </p:sp>
      <p:grpSp>
        <p:nvGrpSpPr>
          <p:cNvPr id="8" name="Groupe 7"/>
          <p:cNvGrpSpPr/>
          <p:nvPr/>
        </p:nvGrpSpPr>
        <p:grpSpPr>
          <a:xfrm>
            <a:off x="138240" y="8977894"/>
            <a:ext cx="6662493" cy="666215"/>
            <a:chOff x="129862" y="8853655"/>
            <a:chExt cx="6258751" cy="646168"/>
          </a:xfrm>
        </p:grpSpPr>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862" y="8853655"/>
              <a:ext cx="568211" cy="646168"/>
            </a:xfrm>
            <a:prstGeom prst="rect">
              <a:avLst/>
            </a:prstGeom>
          </p:spPr>
        </p:pic>
        <p:sp>
          <p:nvSpPr>
            <p:cNvPr id="10" name="ZoneTexte 9"/>
            <p:cNvSpPr txBox="1"/>
            <p:nvPr/>
          </p:nvSpPr>
          <p:spPr>
            <a:xfrm>
              <a:off x="698074" y="8951453"/>
              <a:ext cx="5690539" cy="476782"/>
            </a:xfrm>
            <a:prstGeom prst="rect">
              <a:avLst/>
            </a:prstGeom>
            <a:noFill/>
            <a:ln>
              <a:solidFill>
                <a:schemeClr val="tx1"/>
              </a:solidFill>
            </a:ln>
          </p:spPr>
          <p:txBody>
            <a:bodyPr wrap="square" lIns="90580" tIns="45290" rIns="90580" bIns="45290" rtlCol="0">
              <a:spAutoFit/>
            </a:bodyPr>
            <a:lstStyle/>
            <a:p>
              <a:r>
                <a:rPr lang="es-ES" sz="1300" dirty="0"/>
                <a:t>El líquido reductor debe ser recogido por una sociedad de reciclado de productos contaminantes.</a:t>
              </a:r>
            </a:p>
          </p:txBody>
        </p:sp>
      </p:grpSp>
      <p:grpSp>
        <p:nvGrpSpPr>
          <p:cNvPr id="11" name="Group 8"/>
          <p:cNvGrpSpPr>
            <a:grpSpLocks/>
          </p:cNvGrpSpPr>
          <p:nvPr/>
        </p:nvGrpSpPr>
        <p:grpSpPr bwMode="auto">
          <a:xfrm>
            <a:off x="167530" y="7717742"/>
            <a:ext cx="6633201" cy="751413"/>
            <a:chOff x="293" y="3042"/>
            <a:chExt cx="4181" cy="473"/>
          </a:xfrm>
        </p:grpSpPr>
        <p:sp>
          <p:nvSpPr>
            <p:cNvPr id="12" name="Rectangle 27"/>
            <p:cNvSpPr>
              <a:spLocks noChangeArrowheads="1"/>
            </p:cNvSpPr>
            <p:nvPr/>
          </p:nvSpPr>
          <p:spPr bwMode="auto">
            <a:xfrm>
              <a:off x="656" y="3042"/>
              <a:ext cx="3818" cy="473"/>
            </a:xfrm>
            <a:prstGeom prst="rect">
              <a:avLst/>
            </a:prstGeom>
            <a:solidFill>
              <a:schemeClr val="bg1"/>
            </a:solidFill>
            <a:ln w="9525">
              <a:solidFill>
                <a:schemeClr val="tx1"/>
              </a:solidFill>
              <a:miter lim="800000"/>
              <a:headEnd/>
              <a:tailEnd/>
            </a:ln>
          </p:spPr>
          <p:txBody>
            <a:bodyPr wrap="square" lIns="88214" tIns="44108" rIns="88214" bIns="44108" anchor="ctr"/>
            <a:lstStyle/>
            <a:p>
              <a:pPr defTabSz="914635">
                <a:spcBef>
                  <a:spcPct val="50000"/>
                </a:spcBef>
              </a:pPr>
              <a:r>
                <a:rPr lang="es-ES" sz="1300" dirty="0"/>
                <a:t>Se recomienda mantener el producto a una temperatura por debajo de los 30°C y superior a los -11°C, con el fin de garantizar una duración optima de conservación durante 12 meses.</a:t>
              </a:r>
            </a:p>
          </p:txBody>
        </p:sp>
        <p:pic>
          <p:nvPicPr>
            <p:cNvPr id="13" name="Picture 10" descr="warning"/>
            <p:cNvPicPr>
              <a:picLocks noChangeAspect="1" noChangeArrowheads="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3" y="3087"/>
              <a:ext cx="34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8"/>
          <p:cNvGrpSpPr>
            <a:grpSpLocks/>
          </p:cNvGrpSpPr>
          <p:nvPr/>
        </p:nvGrpSpPr>
        <p:grpSpPr bwMode="auto">
          <a:xfrm>
            <a:off x="167530" y="6379422"/>
            <a:ext cx="6633201" cy="751413"/>
            <a:chOff x="293" y="3042"/>
            <a:chExt cx="4181" cy="473"/>
          </a:xfrm>
        </p:grpSpPr>
        <p:sp>
          <p:nvSpPr>
            <p:cNvPr id="15" name="Rectangle 27"/>
            <p:cNvSpPr>
              <a:spLocks noChangeArrowheads="1"/>
            </p:cNvSpPr>
            <p:nvPr/>
          </p:nvSpPr>
          <p:spPr bwMode="auto">
            <a:xfrm>
              <a:off x="656" y="3042"/>
              <a:ext cx="3818" cy="473"/>
            </a:xfrm>
            <a:prstGeom prst="rect">
              <a:avLst/>
            </a:prstGeom>
            <a:solidFill>
              <a:schemeClr val="bg1"/>
            </a:solidFill>
            <a:ln w="9525">
              <a:solidFill>
                <a:schemeClr val="tx1"/>
              </a:solidFill>
              <a:miter lim="800000"/>
              <a:headEnd/>
              <a:tailEnd/>
            </a:ln>
          </p:spPr>
          <p:txBody>
            <a:bodyPr wrap="square" lIns="88214" tIns="44108" rIns="88214" bIns="44108" anchor="ctr"/>
            <a:lstStyle/>
            <a:p>
              <a:pPr defTabSz="914635">
                <a:spcBef>
                  <a:spcPct val="50000"/>
                </a:spcBef>
              </a:pPr>
              <a:r>
                <a:rPr lang="es-ES" sz="1300" dirty="0"/>
                <a:t>El líquido reductor tiene fecha de caducidad y requiere un mantenimiento particular. </a:t>
              </a:r>
            </a:p>
          </p:txBody>
        </p:sp>
        <p:pic>
          <p:nvPicPr>
            <p:cNvPr id="16" name="Picture 10" descr="warning"/>
            <p:cNvPicPr>
              <a:picLocks noChangeAspect="1" noChangeArrowheads="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3" y="3087"/>
              <a:ext cx="34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26"/>
          <p:cNvGrpSpPr>
            <a:grpSpLocks/>
          </p:cNvGrpSpPr>
          <p:nvPr/>
        </p:nvGrpSpPr>
        <p:grpSpPr bwMode="auto">
          <a:xfrm>
            <a:off x="139495" y="5227003"/>
            <a:ext cx="6661367" cy="769359"/>
            <a:chOff x="60" y="5128"/>
            <a:chExt cx="4129" cy="471"/>
          </a:xfrm>
        </p:grpSpPr>
        <p:sp>
          <p:nvSpPr>
            <p:cNvPr id="18" name="Rectangle 6"/>
            <p:cNvSpPr>
              <a:spLocks noChangeArrowheads="1"/>
            </p:cNvSpPr>
            <p:nvPr/>
          </p:nvSpPr>
          <p:spPr bwMode="auto">
            <a:xfrm>
              <a:off x="446" y="5128"/>
              <a:ext cx="3743" cy="471"/>
            </a:xfrm>
            <a:prstGeom prst="rect">
              <a:avLst/>
            </a:prstGeom>
            <a:solidFill>
              <a:schemeClr val="bg1"/>
            </a:solidFill>
            <a:ln w="9525">
              <a:solidFill>
                <a:schemeClr val="tx1"/>
              </a:solidFill>
              <a:miter lim="800000"/>
              <a:headEnd/>
              <a:tailEnd/>
            </a:ln>
          </p:spPr>
          <p:txBody>
            <a:bodyPr wrap="square" lIns="88214" tIns="44108" rIns="88214" bIns="44108" anchor="ctr" anchorCtr="0"/>
            <a:lstStyle/>
            <a:p>
              <a:r>
                <a:rPr lang="es-ES" sz="1300" dirty="0"/>
                <a:t>Preparación vehículo nuevo: </a:t>
              </a:r>
              <a:br>
                <a:rPr lang="es-ES" sz="1300" dirty="0"/>
              </a:br>
              <a:r>
                <a:rPr lang="es-ES" sz="1300" dirty="0"/>
                <a:t>Si se almacena un vehículo más de 18 meses, será necesario efectuar una sustitución del líquido de urea.</a:t>
              </a:r>
            </a:p>
          </p:txBody>
        </p:sp>
        <p:pic>
          <p:nvPicPr>
            <p:cNvPr id="19" name="Picture 28" descr="Client"/>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25700"/>
            <a:stretch>
              <a:fillRect/>
            </a:stretch>
          </p:blipFill>
          <p:spPr bwMode="auto">
            <a:xfrm>
              <a:off x="60" y="5173"/>
              <a:ext cx="348"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24280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74638" y="215900"/>
            <a:ext cx="6537325" cy="4902200"/>
          </a:xfrm>
        </p:spPr>
      </p:sp>
      <p:sp>
        <p:nvSpPr>
          <p:cNvPr id="3" name="Espace réservé des commentaires 2"/>
          <p:cNvSpPr>
            <a:spLocks noGrp="1"/>
          </p:cNvSpPr>
          <p:nvPr>
            <p:ph type="body" idx="1"/>
          </p:nvPr>
        </p:nvSpPr>
        <p:spPr>
          <a:xfrm>
            <a:off x="175750" y="966391"/>
            <a:ext cx="6746110" cy="8816697"/>
          </a:xfrm>
        </p:spPr>
        <p:txBody>
          <a:bodyPr/>
          <a:lstStyle/>
          <a:p>
            <a:endParaRPr lang="es-ES" b="1" dirty="0" smtClean="0"/>
          </a:p>
          <a:p>
            <a:endParaRPr lang="es-ES" b="1" dirty="0" smtClean="0"/>
          </a:p>
          <a:p>
            <a:endParaRPr lang="es-ES" b="1" dirty="0" smtClean="0"/>
          </a:p>
          <a:p>
            <a:endParaRPr lang="es-ES" b="1" dirty="0" smtClean="0"/>
          </a:p>
          <a:p>
            <a:endParaRPr lang="es-ES" b="1" dirty="0" smtClean="0"/>
          </a:p>
          <a:p>
            <a:endParaRPr lang="es-ES" b="1" dirty="0" smtClean="0"/>
          </a:p>
          <a:p>
            <a:endParaRPr lang="es-ES" b="1" dirty="0" smtClean="0"/>
          </a:p>
          <a:p>
            <a:endParaRPr lang="es-ES" b="1" dirty="0" smtClean="0"/>
          </a:p>
          <a:p>
            <a:endParaRPr lang="es-ES" b="1" dirty="0" smtClean="0"/>
          </a:p>
          <a:p>
            <a:endParaRPr lang="es-ES" b="1" dirty="0" smtClean="0"/>
          </a:p>
          <a:p>
            <a:endParaRPr lang="es-ES" b="1" dirty="0"/>
          </a:p>
          <a:p>
            <a:r>
              <a:rPr lang="es-ES" b="1" dirty="0" smtClean="0"/>
              <a:t>Implantación:</a:t>
            </a:r>
          </a:p>
          <a:p>
            <a:r>
              <a:rPr lang="es-ES" dirty="0" smtClean="0"/>
              <a:t>El depósito de líquido de urea está situado bajo el piso del maletero, en la parte trasera del vehículo.</a:t>
            </a:r>
          </a:p>
          <a:p>
            <a:endParaRPr lang="es-ES" b="1" dirty="0" smtClean="0"/>
          </a:p>
          <a:p>
            <a:r>
              <a:rPr lang="es-ES" b="1" dirty="0" smtClean="0"/>
              <a:t>Función:</a:t>
            </a:r>
          </a:p>
          <a:p>
            <a:r>
              <a:rPr lang="es-ES" dirty="0" smtClean="0"/>
              <a:t>Permite almacenar el líquido de urea.</a:t>
            </a:r>
          </a:p>
          <a:p>
            <a:r>
              <a:rPr lang="es-ES" dirty="0" smtClean="0"/>
              <a:t>Tiene una capacidad total de 18 litros, pero únicamente se introducen 17 litros de líquido de urea en cada operación de llenado.</a:t>
            </a:r>
          </a:p>
          <a:p>
            <a:endParaRPr lang="es-ES" dirty="0" smtClean="0"/>
          </a:p>
          <a:p>
            <a:r>
              <a:rPr lang="es-ES" b="1" dirty="0" smtClean="0"/>
              <a:t>Composición:</a:t>
            </a:r>
          </a:p>
          <a:p>
            <a:pPr marL="489105" indent="-298437">
              <a:buBlip>
                <a:blip r:embed="rId3"/>
              </a:buBlip>
            </a:pPr>
            <a:r>
              <a:rPr lang="es-ES" dirty="0" smtClean="0"/>
              <a:t>Un depósito de 18 litros.</a:t>
            </a:r>
          </a:p>
          <a:p>
            <a:pPr marL="489105" indent="-298437">
              <a:buBlip>
                <a:blip r:embed="rId3"/>
              </a:buBlip>
            </a:pPr>
            <a:r>
              <a:rPr lang="es-ES" dirty="0" smtClean="0"/>
              <a:t>Un tapón de llenado.</a:t>
            </a:r>
          </a:p>
          <a:p>
            <a:pPr marL="489105" indent="-298437">
              <a:buBlip>
                <a:blip r:embed="rId3"/>
              </a:buBlip>
            </a:pPr>
            <a:r>
              <a:rPr lang="es-ES" dirty="0" smtClean="0"/>
              <a:t>Un tapón de vaciado.</a:t>
            </a:r>
          </a:p>
          <a:p>
            <a:pPr marL="489105" indent="-298437">
              <a:buBlip>
                <a:blip r:embed="rId3"/>
              </a:buBlip>
            </a:pPr>
            <a:r>
              <a:rPr lang="es-ES" dirty="0" smtClean="0"/>
              <a:t>Un módulo aforador bomba cuya función es gestionar la puesta bajo presión del líquido, el nivel del depósito y la distribución del líquido en el inyector.</a:t>
            </a:r>
          </a:p>
          <a:p>
            <a:endParaRPr lang="es-ES" dirty="0" smtClean="0"/>
          </a:p>
        </p:txBody>
      </p:sp>
      <p:pic>
        <p:nvPicPr>
          <p:cNvPr id="4" name="Picture 2" descr="C:\Users\e201923\Documents\WorkShop_DW10F_Euro6\FAD\SCR\Medias\Media_1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5216" y="521648"/>
            <a:ext cx="2571706" cy="26753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e201923\Documents\WorkShop_DW10F_Euro6\FAD\SCR\Medias\Media_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821" y="892266"/>
            <a:ext cx="3958411" cy="28568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348643" y="966390"/>
            <a:ext cx="332116" cy="310969"/>
          </a:xfrm>
          <a:prstGeom prst="rect">
            <a:avLst/>
          </a:prstGeom>
        </p:spPr>
        <p:txBody>
          <a:bodyPr wrap="none" lIns="94602" tIns="47301" rIns="94602" bIns="47301">
            <a:spAutoFit/>
          </a:bodyPr>
          <a:lstStyle/>
          <a:p>
            <a:r>
              <a:rPr lang="fr-FR" sz="1400" b="1" dirty="0">
                <a:solidFill>
                  <a:srgbClr val="00B050"/>
                </a:solidFill>
                <a:sym typeface="Wingdings"/>
              </a:rPr>
              <a:t></a:t>
            </a:r>
            <a:endParaRPr lang="fr-FR" sz="1400" b="1" dirty="0">
              <a:solidFill>
                <a:srgbClr val="00B050"/>
              </a:solidFill>
            </a:endParaRPr>
          </a:p>
        </p:txBody>
      </p:sp>
      <p:grpSp>
        <p:nvGrpSpPr>
          <p:cNvPr id="10" name="Group 35"/>
          <p:cNvGrpSpPr>
            <a:grpSpLocks/>
          </p:cNvGrpSpPr>
          <p:nvPr/>
        </p:nvGrpSpPr>
        <p:grpSpPr bwMode="auto">
          <a:xfrm>
            <a:off x="165715" y="8977894"/>
            <a:ext cx="6611638" cy="605308"/>
            <a:chOff x="-4484" y="1681"/>
            <a:chExt cx="4167" cy="381"/>
          </a:xfrm>
        </p:grpSpPr>
        <p:sp>
          <p:nvSpPr>
            <p:cNvPr id="11" name="Rectangle 41"/>
            <p:cNvSpPr>
              <a:spLocks noChangeArrowheads="1"/>
            </p:cNvSpPr>
            <p:nvPr/>
          </p:nvSpPr>
          <p:spPr bwMode="auto">
            <a:xfrm>
              <a:off x="-4135" y="1681"/>
              <a:ext cx="3818" cy="381"/>
            </a:xfrm>
            <a:prstGeom prst="rect">
              <a:avLst/>
            </a:prstGeom>
            <a:solidFill>
              <a:schemeClr val="bg1"/>
            </a:solidFill>
            <a:ln w="9525">
              <a:solidFill>
                <a:schemeClr val="tx1"/>
              </a:solidFill>
              <a:miter lim="800000"/>
              <a:headEnd/>
              <a:tailEnd/>
            </a:ln>
          </p:spPr>
          <p:txBody>
            <a:bodyPr wrap="square" lIns="88214" tIns="44108" rIns="88214" bIns="44108" anchor="ctr"/>
            <a:lstStyle/>
            <a:p>
              <a:pPr defTabSz="914635">
                <a:spcBef>
                  <a:spcPct val="50000"/>
                </a:spcBef>
              </a:pPr>
              <a:r>
                <a:rPr lang="es-ES" sz="1300" dirty="0"/>
                <a:t>L</a:t>
              </a:r>
              <a:r>
                <a:rPr lang="es-ES" sz="1300" dirty="0" smtClean="0"/>
                <a:t>a puesta a nivel del depósito se realiza durante las operaciones de mantenimiento.</a:t>
              </a:r>
              <a:endParaRPr lang="es-ES" sz="1300" dirty="0"/>
            </a:p>
          </p:txBody>
        </p:sp>
        <p:pic>
          <p:nvPicPr>
            <p:cNvPr id="13" name="Picture 37" descr="Repons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84" y="1689"/>
              <a:ext cx="33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74"/>
          <p:cNvGrpSpPr>
            <a:grpSpLocks/>
          </p:cNvGrpSpPr>
          <p:nvPr/>
        </p:nvGrpSpPr>
        <p:grpSpPr bwMode="auto">
          <a:xfrm>
            <a:off x="109102" y="7715779"/>
            <a:ext cx="6668251" cy="980434"/>
            <a:chOff x="90" y="523"/>
            <a:chExt cx="4073" cy="184"/>
          </a:xfrm>
        </p:grpSpPr>
        <p:pic>
          <p:nvPicPr>
            <p:cNvPr id="15" name="Picture 75" descr="explication"/>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 y="548"/>
              <a:ext cx="30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1"/>
            <p:cNvSpPr>
              <a:spLocks noChangeArrowheads="1"/>
            </p:cNvSpPr>
            <p:nvPr/>
          </p:nvSpPr>
          <p:spPr bwMode="auto">
            <a:xfrm>
              <a:off x="438" y="523"/>
              <a:ext cx="3725" cy="184"/>
            </a:xfrm>
            <a:prstGeom prst="rect">
              <a:avLst/>
            </a:prstGeom>
            <a:solidFill>
              <a:schemeClr val="bg1"/>
            </a:solidFill>
            <a:ln w="9525">
              <a:solidFill>
                <a:schemeClr val="tx1"/>
              </a:solidFill>
              <a:miter lim="800000"/>
              <a:headEnd/>
              <a:tailEnd/>
            </a:ln>
          </p:spPr>
          <p:txBody>
            <a:bodyPr wrap="square" lIns="88214" tIns="44108" rIns="88214" bIns="44108" anchor="ctr"/>
            <a:lstStyle/>
            <a:p>
              <a:r>
                <a:rPr lang="es-ES" sz="1300" dirty="0"/>
                <a:t>A título indicativo, el consumo estimado es de 0,75 litros por cada 1.000km.</a:t>
              </a:r>
            </a:p>
            <a:p>
              <a:r>
                <a:rPr lang="es-ES" sz="1300" dirty="0"/>
                <a:t>Para una capacidad de 17 litros, sería 1000: 0,75 X 17 = 22.600 kilómetros.</a:t>
              </a:r>
            </a:p>
          </p:txBody>
        </p:sp>
      </p:grpSp>
    </p:spTree>
    <p:extLst>
      <p:ext uri="{BB962C8B-B14F-4D97-AF65-F5344CB8AC3E}">
        <p14:creationId xmlns:p14="http://schemas.microsoft.com/office/powerpoint/2010/main" val="2228566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80988" y="215900"/>
            <a:ext cx="6535737" cy="4902200"/>
          </a:xfrm>
        </p:spPr>
      </p:sp>
      <p:sp>
        <p:nvSpPr>
          <p:cNvPr id="3" name="Espace réservé des commentaires 2"/>
          <p:cNvSpPr>
            <a:spLocks noGrp="1"/>
          </p:cNvSpPr>
          <p:nvPr>
            <p:ph type="body" idx="1"/>
          </p:nvPr>
        </p:nvSpPr>
        <p:spPr>
          <a:xfrm>
            <a:off x="176042" y="959752"/>
            <a:ext cx="6669692" cy="8908229"/>
          </a:xfrm>
        </p:spPr>
        <p:txBody>
          <a:bodyPr/>
          <a:lstStyle/>
          <a:p>
            <a:pPr marL="535530" indent="-358125">
              <a:buFont typeface="+mj-lt"/>
              <a:buAutoNum type="arabicPeriod"/>
            </a:pPr>
            <a:endParaRPr lang="es-ES" dirty="0" smtClean="0">
              <a:latin typeface="Arial" pitchFamily="34" charset="0"/>
              <a:cs typeface="Arial" pitchFamily="34" charset="0"/>
            </a:endParaRPr>
          </a:p>
          <a:p>
            <a:pPr marL="535530" indent="-358125">
              <a:buFont typeface="+mj-lt"/>
              <a:buAutoNum type="arabicPeriod"/>
            </a:pPr>
            <a:r>
              <a:rPr lang="es-ES" dirty="0" smtClean="0">
                <a:latin typeface="Arial" pitchFamily="34" charset="0"/>
                <a:cs typeface="Arial" pitchFamily="34" charset="0"/>
              </a:rPr>
              <a:t>Fijaciones</a:t>
            </a:r>
          </a:p>
          <a:p>
            <a:pPr marL="535530" indent="-358125">
              <a:buFont typeface="+mj-lt"/>
              <a:buAutoNum type="arabicPeriod"/>
            </a:pPr>
            <a:r>
              <a:rPr lang="es-ES" dirty="0" smtClean="0">
                <a:latin typeface="Arial" pitchFamily="34" charset="0"/>
                <a:cs typeface="Arial" pitchFamily="34" charset="0"/>
              </a:rPr>
              <a:t>Módulo de respiración</a:t>
            </a:r>
          </a:p>
          <a:p>
            <a:pPr marL="535530" indent="-358125">
              <a:buFont typeface="+mj-lt"/>
              <a:buAutoNum type="arabicPeriod"/>
            </a:pPr>
            <a:r>
              <a:rPr lang="es-ES" dirty="0" smtClean="0">
                <a:latin typeface="Arial" pitchFamily="34" charset="0"/>
                <a:cs typeface="Arial" pitchFamily="34" charset="0"/>
              </a:rPr>
              <a:t>Tapón de llenado</a:t>
            </a:r>
          </a:p>
          <a:p>
            <a:pPr marL="535530" indent="-358125">
              <a:buFont typeface="+mj-lt"/>
              <a:buAutoNum type="arabicPeriod"/>
            </a:pPr>
            <a:r>
              <a:rPr lang="es-ES" dirty="0" smtClean="0">
                <a:latin typeface="Arial" pitchFamily="34" charset="0"/>
                <a:cs typeface="Arial" pitchFamily="34" charset="0"/>
              </a:rPr>
              <a:t>Conexiones</a:t>
            </a:r>
          </a:p>
          <a:p>
            <a:pPr marL="535530" indent="-358125">
              <a:buFont typeface="+mj-lt"/>
              <a:buAutoNum type="arabicPeriod"/>
            </a:pPr>
            <a:r>
              <a:rPr lang="es-ES" dirty="0" smtClean="0">
                <a:latin typeface="Arial" pitchFamily="34" charset="0"/>
                <a:cs typeface="Arial" pitchFamily="34" charset="0"/>
              </a:rPr>
              <a:t>Módulo aforador bomba</a:t>
            </a:r>
          </a:p>
          <a:p>
            <a:endParaRPr lang="es-ES" dirty="0" smtClean="0">
              <a:latin typeface="Arial" pitchFamily="34" charset="0"/>
              <a:cs typeface="Arial" pitchFamily="34" charset="0"/>
            </a:endParaRPr>
          </a:p>
          <a:p>
            <a:endParaRPr lang="es-ES" dirty="0" smtClean="0">
              <a:latin typeface="Arial" pitchFamily="34" charset="0"/>
              <a:cs typeface="Arial" pitchFamily="34" charset="0"/>
            </a:endParaRPr>
          </a:p>
          <a:p>
            <a:endParaRPr lang="es-ES" dirty="0" smtClean="0">
              <a:latin typeface="Arial" pitchFamily="34" charset="0"/>
              <a:cs typeface="Arial" pitchFamily="34" charset="0"/>
            </a:endParaRPr>
          </a:p>
          <a:p>
            <a:endParaRPr lang="es-ES" dirty="0" smtClean="0">
              <a:latin typeface="Arial" pitchFamily="34" charset="0"/>
              <a:cs typeface="Arial" pitchFamily="34" charset="0"/>
            </a:endParaRPr>
          </a:p>
          <a:p>
            <a:endParaRPr lang="es-ES" dirty="0" smtClean="0">
              <a:latin typeface="Arial" pitchFamily="34" charset="0"/>
              <a:cs typeface="Arial" pitchFamily="34" charset="0"/>
            </a:endParaRPr>
          </a:p>
          <a:p>
            <a:r>
              <a:rPr lang="es-ES" b="1" dirty="0" smtClean="0">
                <a:latin typeface="Arial" pitchFamily="34" charset="0"/>
                <a:cs typeface="Arial" pitchFamily="34" charset="0"/>
              </a:rPr>
              <a:t>Descripción:</a:t>
            </a:r>
          </a:p>
          <a:p>
            <a:pPr marL="192326" indent="-1659"/>
            <a:r>
              <a:rPr lang="es-ES" dirty="0" smtClean="0">
                <a:latin typeface="Arial" pitchFamily="34" charset="0"/>
                <a:cs typeface="Arial" pitchFamily="34" charset="0"/>
              </a:rPr>
              <a:t>El depósito se fija bajo el piso del maletero mediante 3 o 4 puntos (1) equipados con tetones antivibración.</a:t>
            </a:r>
          </a:p>
          <a:p>
            <a:pPr marL="192326" indent="-1659"/>
            <a:r>
              <a:rPr lang="es-ES" dirty="0" smtClean="0">
                <a:latin typeface="Arial" pitchFamily="34" charset="0"/>
                <a:cs typeface="Arial" pitchFamily="34" charset="0"/>
              </a:rPr>
              <a:t>Dispone de módulos de respiración (2) (puestos a la atmósfera) para evitar que el depósito se contraiga. Permiten al depósito regular su presión interna.</a:t>
            </a:r>
          </a:p>
          <a:p>
            <a:pPr marL="192326" indent="-1659"/>
            <a:endParaRPr lang="es-ES" dirty="0" smtClean="0">
              <a:latin typeface="Arial" pitchFamily="34" charset="0"/>
              <a:cs typeface="Arial" pitchFamily="34" charset="0"/>
            </a:endParaRPr>
          </a:p>
          <a:p>
            <a:pPr marL="192326" indent="-1659"/>
            <a:r>
              <a:rPr lang="es-ES" dirty="0" smtClean="0">
                <a:latin typeface="Arial" pitchFamily="34" charset="0"/>
                <a:cs typeface="Arial" pitchFamily="34" charset="0"/>
              </a:rPr>
              <a:t>El llenado del depósito se realiza a través de un tapón (3) provisto de un tapón de ¼ de vuelta o un dispositivo de llenado situado al lado del tubo de llenado de gasoil.</a:t>
            </a:r>
          </a:p>
          <a:p>
            <a:pPr marL="192326" indent="-1659"/>
            <a:r>
              <a:rPr lang="es-ES" dirty="0">
                <a:latin typeface="Arial" pitchFamily="34" charset="0"/>
                <a:cs typeface="Arial" pitchFamily="34" charset="0"/>
              </a:rPr>
              <a:t>Es posible eliminar la urea restante a través del tapón de vaciado. </a:t>
            </a:r>
          </a:p>
        </p:txBody>
      </p:sp>
      <p:pic>
        <p:nvPicPr>
          <p:cNvPr id="4" name="Picture 3" descr="C:\Users\e201923\Documents\WorkShop_DW10F_Euro6\Base_images\SCR\Media_1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966" y="1419541"/>
            <a:ext cx="2569224" cy="2212925"/>
          </a:xfrm>
          <a:prstGeom prst="rect">
            <a:avLst/>
          </a:prstGeom>
          <a:noFill/>
          <a:extLst>
            <a:ext uri="{909E8E84-426E-40DD-AFC4-6F175D3DCCD1}">
              <a14:hiddenFill xmlns:a14="http://schemas.microsoft.com/office/drawing/2010/main">
                <a:solidFill>
                  <a:srgbClr val="FFFFFF"/>
                </a:solidFill>
              </a14:hiddenFill>
            </a:ext>
          </a:extLst>
        </p:spPr>
      </p:pic>
      <p:sp>
        <p:nvSpPr>
          <p:cNvPr id="5" name="Légende sans bordure 2 4"/>
          <p:cNvSpPr/>
          <p:nvPr/>
        </p:nvSpPr>
        <p:spPr>
          <a:xfrm>
            <a:off x="6246189" y="1202303"/>
            <a:ext cx="321016" cy="212085"/>
          </a:xfrm>
          <a:prstGeom prst="callout2">
            <a:avLst>
              <a:gd name="adj1" fmla="val 47898"/>
              <a:gd name="adj2" fmla="val 6996"/>
              <a:gd name="adj3" fmla="val 104313"/>
              <a:gd name="adj4" fmla="val -94808"/>
              <a:gd name="adj5" fmla="val 233170"/>
              <a:gd name="adj6" fmla="val -28900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602" tIns="47301" rIns="94602" bIns="47301" rtlCol="0" anchor="ctr"/>
          <a:lstStyle/>
          <a:p>
            <a:pPr algn="ctr"/>
            <a:r>
              <a:rPr lang="fr-FR" sz="1400" dirty="0">
                <a:solidFill>
                  <a:srgbClr val="C00000"/>
                </a:solidFill>
                <a:latin typeface="Arial" pitchFamily="34" charset="0"/>
                <a:cs typeface="Arial" pitchFamily="34" charset="0"/>
              </a:rPr>
              <a:t>1</a:t>
            </a:r>
          </a:p>
        </p:txBody>
      </p:sp>
      <p:sp>
        <p:nvSpPr>
          <p:cNvPr id="6" name="Légende sans bordure 2 5"/>
          <p:cNvSpPr/>
          <p:nvPr/>
        </p:nvSpPr>
        <p:spPr>
          <a:xfrm>
            <a:off x="6121358" y="1924900"/>
            <a:ext cx="321016" cy="212085"/>
          </a:xfrm>
          <a:prstGeom prst="callout2">
            <a:avLst>
              <a:gd name="adj1" fmla="val 47898"/>
              <a:gd name="adj2" fmla="val 6996"/>
              <a:gd name="adj3" fmla="val 92635"/>
              <a:gd name="adj4" fmla="val -57845"/>
              <a:gd name="adj5" fmla="val 288736"/>
              <a:gd name="adj6" fmla="val -11717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602" tIns="47301" rIns="94602" bIns="47301" rtlCol="0" anchor="ctr"/>
          <a:lstStyle/>
          <a:p>
            <a:pPr algn="ctr"/>
            <a:r>
              <a:rPr lang="fr-FR" sz="1400" dirty="0">
                <a:solidFill>
                  <a:srgbClr val="C00000"/>
                </a:solidFill>
                <a:latin typeface="Arial" pitchFamily="34" charset="0"/>
                <a:cs typeface="Arial" pitchFamily="34" charset="0"/>
              </a:rPr>
              <a:t>2</a:t>
            </a:r>
          </a:p>
        </p:txBody>
      </p:sp>
      <p:sp>
        <p:nvSpPr>
          <p:cNvPr id="7" name="Légende sans bordure 2 6"/>
          <p:cNvSpPr/>
          <p:nvPr/>
        </p:nvSpPr>
        <p:spPr>
          <a:xfrm flipH="1">
            <a:off x="4225125" y="811268"/>
            <a:ext cx="289973" cy="212084"/>
          </a:xfrm>
          <a:prstGeom prst="callout2">
            <a:avLst>
              <a:gd name="adj1" fmla="val 47898"/>
              <a:gd name="adj2" fmla="val 6996"/>
              <a:gd name="adj3" fmla="val 190692"/>
              <a:gd name="adj4" fmla="val -107261"/>
              <a:gd name="adj5" fmla="val 588327"/>
              <a:gd name="adj6" fmla="val -12427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602" tIns="47301" rIns="94602" bIns="47301" rtlCol="0" anchor="ctr"/>
          <a:lstStyle/>
          <a:p>
            <a:pPr algn="ctr"/>
            <a:r>
              <a:rPr lang="fr-FR" sz="1400" dirty="0">
                <a:solidFill>
                  <a:srgbClr val="C00000"/>
                </a:solidFill>
                <a:latin typeface="Arial" pitchFamily="34" charset="0"/>
                <a:cs typeface="Arial" pitchFamily="34" charset="0"/>
              </a:rPr>
              <a:t>5</a:t>
            </a:r>
          </a:p>
        </p:txBody>
      </p:sp>
      <p:sp>
        <p:nvSpPr>
          <p:cNvPr id="8" name="Légende sans bordure 2 7"/>
          <p:cNvSpPr/>
          <p:nvPr/>
        </p:nvSpPr>
        <p:spPr>
          <a:xfrm flipH="1">
            <a:off x="3765206" y="3294150"/>
            <a:ext cx="289973" cy="212084"/>
          </a:xfrm>
          <a:prstGeom prst="callout2">
            <a:avLst>
              <a:gd name="adj1" fmla="val 47898"/>
              <a:gd name="adj2" fmla="val 6996"/>
              <a:gd name="adj3" fmla="val -5245"/>
              <a:gd name="adj4" fmla="val -89736"/>
              <a:gd name="adj5" fmla="val -384804"/>
              <a:gd name="adj6" fmla="val -355794"/>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602" tIns="47301" rIns="94602" bIns="47301" rtlCol="0" anchor="ctr"/>
          <a:lstStyle/>
          <a:p>
            <a:pPr algn="ctr"/>
            <a:r>
              <a:rPr lang="fr-FR" sz="1400" dirty="0">
                <a:solidFill>
                  <a:srgbClr val="C00000"/>
                </a:solidFill>
                <a:latin typeface="Arial" pitchFamily="34" charset="0"/>
                <a:cs typeface="Arial" pitchFamily="34" charset="0"/>
              </a:rPr>
              <a:t>3</a:t>
            </a:r>
          </a:p>
        </p:txBody>
      </p:sp>
      <p:sp>
        <p:nvSpPr>
          <p:cNvPr id="9" name="Légende sans bordure 2 8"/>
          <p:cNvSpPr/>
          <p:nvPr/>
        </p:nvSpPr>
        <p:spPr>
          <a:xfrm flipH="1">
            <a:off x="3075328" y="2395977"/>
            <a:ext cx="289973" cy="212084"/>
          </a:xfrm>
          <a:prstGeom prst="callout2">
            <a:avLst>
              <a:gd name="adj1" fmla="val 47898"/>
              <a:gd name="adj2" fmla="val 6996"/>
              <a:gd name="adj3" fmla="val 92635"/>
              <a:gd name="adj4" fmla="val -140043"/>
              <a:gd name="adj5" fmla="val -127892"/>
              <a:gd name="adj6" fmla="val -340154"/>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602" tIns="47301" rIns="94602" bIns="47301" rtlCol="0" anchor="ctr"/>
          <a:lstStyle/>
          <a:p>
            <a:pPr algn="ctr"/>
            <a:r>
              <a:rPr lang="fr-FR" sz="1400" dirty="0">
                <a:solidFill>
                  <a:srgbClr val="C00000"/>
                </a:solidFill>
                <a:latin typeface="Arial" pitchFamily="34" charset="0"/>
                <a:cs typeface="Arial" pitchFamily="34" charset="0"/>
              </a:rPr>
              <a:t>4</a:t>
            </a:r>
          </a:p>
        </p:txBody>
      </p:sp>
      <p:sp>
        <p:nvSpPr>
          <p:cNvPr id="12" name="Rectangle 17"/>
          <p:cNvSpPr>
            <a:spLocks noChangeArrowheads="1"/>
          </p:cNvSpPr>
          <p:nvPr/>
        </p:nvSpPr>
        <p:spPr bwMode="auto">
          <a:xfrm>
            <a:off x="788436" y="8714343"/>
            <a:ext cx="6057299" cy="604603"/>
          </a:xfrm>
          <a:prstGeom prst="rect">
            <a:avLst/>
          </a:prstGeom>
          <a:solidFill>
            <a:schemeClr val="bg1"/>
          </a:solidFill>
          <a:ln w="9525">
            <a:solidFill>
              <a:schemeClr val="tx1"/>
            </a:solidFill>
            <a:miter lim="800000"/>
            <a:headEnd/>
            <a:tailEnd/>
          </a:ln>
        </p:spPr>
        <p:txBody>
          <a:bodyPr wrap="square" lIns="92131" tIns="46066" rIns="92131" bIns="46066" anchor="ctr"/>
          <a:lstStyle/>
          <a:p>
            <a:pPr defTabSz="914635">
              <a:spcBef>
                <a:spcPct val="50000"/>
              </a:spcBef>
            </a:pPr>
            <a:r>
              <a:rPr lang="es-ES" sz="1300" dirty="0">
                <a:latin typeface="Arial" pitchFamily="34" charset="0"/>
                <a:cs typeface="Arial" pitchFamily="34" charset="0"/>
              </a:rPr>
              <a:t>La puesta a nivel se realiza siguiendo un método específico que se puede consultar en la documentación técnica Posventa.</a:t>
            </a:r>
            <a:endParaRPr lang="es-ES" sz="1300" b="1" dirty="0">
              <a:latin typeface="Arial" pitchFamily="34" charset="0"/>
              <a:cs typeface="Arial" pitchFamily="34" charset="0"/>
            </a:endParaRPr>
          </a:p>
        </p:txBody>
      </p:sp>
      <p:sp>
        <p:nvSpPr>
          <p:cNvPr id="14" name="Légende sans bordure 2 13"/>
          <p:cNvSpPr/>
          <p:nvPr/>
        </p:nvSpPr>
        <p:spPr>
          <a:xfrm>
            <a:off x="6371412" y="2518836"/>
            <a:ext cx="321016" cy="212085"/>
          </a:xfrm>
          <a:prstGeom prst="callout2">
            <a:avLst>
              <a:gd name="adj1" fmla="val 47898"/>
              <a:gd name="adj2" fmla="val 6996"/>
              <a:gd name="adj3" fmla="val 156610"/>
              <a:gd name="adj4" fmla="val -63595"/>
              <a:gd name="adj5" fmla="val 278930"/>
              <a:gd name="adj6" fmla="val -11063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602" tIns="47301" rIns="94602" bIns="47301" rtlCol="0" anchor="ctr"/>
          <a:lstStyle/>
          <a:p>
            <a:pPr algn="ctr"/>
            <a:r>
              <a:rPr lang="fr-FR" sz="1400" dirty="0">
                <a:solidFill>
                  <a:srgbClr val="C00000"/>
                </a:solidFill>
                <a:latin typeface="Arial" pitchFamily="34" charset="0"/>
                <a:cs typeface="Arial" pitchFamily="34" charset="0"/>
              </a:rPr>
              <a:t>1</a:t>
            </a:r>
          </a:p>
        </p:txBody>
      </p:sp>
      <p:sp>
        <p:nvSpPr>
          <p:cNvPr id="15" name="Légende sans bordure 2 14"/>
          <p:cNvSpPr/>
          <p:nvPr/>
        </p:nvSpPr>
        <p:spPr>
          <a:xfrm flipH="1">
            <a:off x="3305287" y="1108237"/>
            <a:ext cx="292209" cy="222726"/>
          </a:xfrm>
          <a:prstGeom prst="callout2">
            <a:avLst>
              <a:gd name="adj1" fmla="val 47898"/>
              <a:gd name="adj2" fmla="val 6996"/>
              <a:gd name="adj3" fmla="val 156610"/>
              <a:gd name="adj4" fmla="val -63595"/>
              <a:gd name="adj5" fmla="val 278930"/>
              <a:gd name="adj6" fmla="val -11063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602" tIns="47301" rIns="94602" bIns="47301" rtlCol="0" anchor="ctr"/>
          <a:lstStyle/>
          <a:p>
            <a:pPr algn="ctr"/>
            <a:r>
              <a:rPr lang="fr-FR" sz="1400" dirty="0">
                <a:solidFill>
                  <a:srgbClr val="C00000"/>
                </a:solidFill>
                <a:latin typeface="Arial" pitchFamily="34" charset="0"/>
                <a:cs typeface="Arial" pitchFamily="34" charset="0"/>
              </a:rPr>
              <a:t>1</a:t>
            </a:r>
          </a:p>
        </p:txBody>
      </p:sp>
      <p:pic>
        <p:nvPicPr>
          <p:cNvPr id="16" name="Picture 13" descr="Doc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14917" y="8680925"/>
            <a:ext cx="557427" cy="597229"/>
          </a:xfrm>
          <a:prstGeom prst="rect">
            <a:avLst/>
          </a:prstGeom>
          <a:noFill/>
          <a:ln w="9525">
            <a:noFill/>
            <a:miter lim="800000"/>
            <a:headEnd/>
            <a:tailEnd/>
          </a:ln>
        </p:spPr>
      </p:pic>
    </p:spTree>
    <p:extLst>
      <p:ext uri="{BB962C8B-B14F-4D97-AF65-F5344CB8AC3E}">
        <p14:creationId xmlns:p14="http://schemas.microsoft.com/office/powerpoint/2010/main" val="1192924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76213" y="219075"/>
            <a:ext cx="6745287" cy="4899025"/>
          </a:xfr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76213" y="230188"/>
            <a:ext cx="6697898" cy="4887912"/>
          </a:xfrm>
        </p:spPr>
      </p:sp>
      <p:sp>
        <p:nvSpPr>
          <p:cNvPr id="3" name="Espace réservé des commentaires 2"/>
          <p:cNvSpPr>
            <a:spLocks noGrp="1"/>
          </p:cNvSpPr>
          <p:nvPr>
            <p:ph type="body" idx="1"/>
          </p:nvPr>
        </p:nvSpPr>
        <p:spPr>
          <a:xfrm>
            <a:off x="176213" y="903855"/>
            <a:ext cx="6697899" cy="8964944"/>
          </a:xfrm>
        </p:spPr>
        <p:txBody>
          <a:bodyPr/>
          <a:lstStyle/>
          <a:p>
            <a:pPr marL="530496" indent="-354759">
              <a:buFont typeface="+mj-lt"/>
              <a:buAutoNum type="alphaUcPeriod"/>
              <a:defRPr/>
            </a:pPr>
            <a:endParaRPr lang="es-ES" dirty="0" smtClean="0"/>
          </a:p>
          <a:p>
            <a:pPr marL="530496" indent="-354759">
              <a:defRPr/>
            </a:pPr>
            <a:endParaRPr lang="es-ES" dirty="0" smtClean="0"/>
          </a:p>
          <a:p>
            <a:pPr marL="530496" indent="-354759">
              <a:defRPr/>
            </a:pPr>
            <a:endParaRPr lang="es-ES" dirty="0" smtClean="0"/>
          </a:p>
          <a:p>
            <a:pPr marL="530496" indent="-354759">
              <a:defRPr/>
            </a:pPr>
            <a:endParaRPr lang="es-ES" dirty="0" smtClean="0"/>
          </a:p>
          <a:p>
            <a:pPr marL="530496" indent="-354759">
              <a:defRPr/>
            </a:pPr>
            <a:endParaRPr lang="es-ES" dirty="0" smtClean="0"/>
          </a:p>
          <a:p>
            <a:pPr marL="530496" indent="-354759">
              <a:defRPr/>
            </a:pPr>
            <a:endParaRPr lang="es-ES" dirty="0" smtClean="0"/>
          </a:p>
          <a:p>
            <a:pPr marL="530496" indent="-354759">
              <a:defRPr/>
            </a:pPr>
            <a:endParaRPr lang="es-ES" dirty="0" smtClean="0"/>
          </a:p>
          <a:p>
            <a:pPr marL="530496" indent="-354759">
              <a:defRPr/>
            </a:pPr>
            <a:endParaRPr lang="es-ES" dirty="0" smtClean="0"/>
          </a:p>
          <a:p>
            <a:pPr marL="530496" indent="-354759">
              <a:defRPr/>
            </a:pPr>
            <a:endParaRPr lang="es-ES" dirty="0" smtClean="0">
              <a:solidFill>
                <a:srgbClr val="000000"/>
              </a:solidFill>
            </a:endParaRPr>
          </a:p>
          <a:p>
            <a:pPr marL="530496" indent="-354759">
              <a:defRPr/>
            </a:pPr>
            <a:endParaRPr lang="es-ES" dirty="0">
              <a:solidFill>
                <a:srgbClr val="000000"/>
              </a:solidFill>
            </a:endParaRPr>
          </a:p>
          <a:p>
            <a:pPr marL="530496" indent="-354759">
              <a:defRPr/>
            </a:pPr>
            <a:r>
              <a:rPr lang="es-ES" dirty="0" smtClean="0">
                <a:solidFill>
                  <a:srgbClr val="000000"/>
                </a:solidFill>
              </a:rPr>
              <a:t>El módulo aforador bomba está compuesto por dos partes: </a:t>
            </a:r>
          </a:p>
          <a:p>
            <a:pPr marL="870442" lvl="1" indent="-193985">
              <a:buFont typeface="+mj-lt"/>
              <a:buAutoNum type="alphaUcPeriod"/>
              <a:defRPr/>
            </a:pPr>
            <a:r>
              <a:rPr lang="es-ES" dirty="0" smtClean="0"/>
              <a:t>Módulo bomba (puesta bajo presión) con electrónica de control y distribución del líquido.</a:t>
            </a:r>
          </a:p>
          <a:p>
            <a:pPr marL="870442" lvl="1" indent="-193985">
              <a:buFont typeface="+mj-lt"/>
              <a:buAutoNum type="alphaUcPeriod"/>
            </a:pPr>
            <a:r>
              <a:rPr lang="es-ES" dirty="0" smtClean="0"/>
              <a:t>Módulo de aforador del líquido, calentamiento y medición del nivel.</a:t>
            </a:r>
          </a:p>
          <a:p>
            <a:endParaRPr lang="es-ES" dirty="0" smtClean="0"/>
          </a:p>
          <a:p>
            <a:r>
              <a:rPr lang="es-ES" b="1" dirty="0" smtClean="0"/>
              <a:t>El módulo bomba (A) integra:</a:t>
            </a:r>
          </a:p>
          <a:p>
            <a:pPr marL="568689" indent="-298437">
              <a:buBlip>
                <a:blip r:embed="rId3"/>
              </a:buBlip>
            </a:pPr>
            <a:r>
              <a:rPr lang="es-ES" dirty="0" smtClean="0"/>
              <a:t>Un calculador de conexión en la red «CAN Anticontaminación» con el calculador motor multifunción.</a:t>
            </a:r>
          </a:p>
          <a:p>
            <a:pPr marL="568689" indent="-298437">
              <a:buBlip>
                <a:blip r:embed="rId3"/>
              </a:buBlip>
            </a:pPr>
            <a:r>
              <a:rPr lang="es-ES" dirty="0" smtClean="0"/>
              <a:t>Un circuito de gestión de potencia para los elementos de puesta bajo presión del líquido (accionadores, captadores).</a:t>
            </a:r>
          </a:p>
          <a:p>
            <a:pPr marL="568689" indent="-298437">
              <a:buBlip>
                <a:blip r:embed="rId3"/>
              </a:buBlip>
            </a:pPr>
            <a:r>
              <a:rPr lang="es-ES" dirty="0" smtClean="0"/>
              <a:t>Una bomba de puesta bajo presión.</a:t>
            </a:r>
          </a:p>
          <a:p>
            <a:pPr marL="568689" indent="-298437">
              <a:buBlip>
                <a:blip r:embed="rId3"/>
              </a:buBlip>
            </a:pPr>
            <a:r>
              <a:rPr lang="es-ES" dirty="0" smtClean="0"/>
              <a:t>Un acumulador.</a:t>
            </a:r>
          </a:p>
          <a:p>
            <a:pPr marL="568689" indent="-298437">
              <a:buBlip>
                <a:blip r:embed="rId3"/>
              </a:buBlip>
            </a:pPr>
            <a:r>
              <a:rPr lang="es-ES" dirty="0" smtClean="0"/>
              <a:t>Captadores de medición de presión y temperatura.</a:t>
            </a:r>
          </a:p>
          <a:p>
            <a:pPr marL="568689" indent="-298437">
              <a:buBlip>
                <a:blip r:embed="rId3"/>
              </a:buBlip>
            </a:pPr>
            <a:r>
              <a:rPr lang="es-ES" dirty="0" smtClean="0"/>
              <a:t>Un racor</a:t>
            </a:r>
            <a:r>
              <a:rPr lang="es-ES" dirty="0" smtClean="0">
                <a:solidFill>
                  <a:srgbClr val="FF0000"/>
                </a:solidFill>
              </a:rPr>
              <a:t> </a:t>
            </a:r>
            <a:r>
              <a:rPr lang="es-ES" dirty="0" smtClean="0"/>
              <a:t>de inyección del líquido hacia el inyector.</a:t>
            </a:r>
          </a:p>
          <a:p>
            <a:pPr marL="386311" indent="-195642">
              <a:buFont typeface="Arial" pitchFamily="34" charset="0"/>
              <a:buChar char="•"/>
            </a:pPr>
            <a:endParaRPr lang="es-ES" dirty="0" smtClean="0"/>
          </a:p>
          <a:p>
            <a:pPr marL="386311" indent="-195642"/>
            <a:r>
              <a:rPr lang="es-ES" b="1" dirty="0" smtClean="0"/>
              <a:t>El módulo aforador del líquido (B) integra:</a:t>
            </a:r>
          </a:p>
          <a:p>
            <a:pPr marL="568689" indent="-298437">
              <a:buBlip>
                <a:blip r:embed="rId3"/>
              </a:buBlip>
            </a:pPr>
            <a:r>
              <a:rPr lang="es-ES" dirty="0" smtClean="0"/>
              <a:t>Un dispositivo de extracción del líquido.</a:t>
            </a:r>
          </a:p>
          <a:p>
            <a:pPr marL="568689" indent="-298437">
              <a:buBlip>
                <a:blip r:embed="rId3"/>
              </a:buBlip>
            </a:pPr>
            <a:r>
              <a:rPr lang="es-ES" dirty="0" smtClean="0"/>
              <a:t>Una sonda de nivel del depósito.</a:t>
            </a:r>
          </a:p>
          <a:p>
            <a:pPr marL="568689" indent="-298437">
              <a:buBlip>
                <a:blip r:embed="rId3"/>
              </a:buBlip>
            </a:pPr>
            <a:r>
              <a:rPr lang="es-ES" dirty="0" smtClean="0"/>
              <a:t>Una placa de calentamiento del líquido.</a:t>
            </a:r>
          </a:p>
        </p:txBody>
      </p:sp>
      <p:pic>
        <p:nvPicPr>
          <p:cNvPr id="4" name="Picture 2" descr="C:\Users\e201923\Documents\WorkShop_DW10F_Euro6\Base_images\SCR\Module_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4713" y="953247"/>
            <a:ext cx="3249399" cy="208528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p:cNvGrpSpPr/>
          <p:nvPr/>
        </p:nvGrpSpPr>
        <p:grpSpPr>
          <a:xfrm>
            <a:off x="5876599" y="1110338"/>
            <a:ext cx="240847" cy="241255"/>
            <a:chOff x="1763688" y="1555756"/>
            <a:chExt cx="432048" cy="438263"/>
          </a:xfrm>
        </p:grpSpPr>
        <p:sp>
          <p:nvSpPr>
            <p:cNvPr id="6" name="Ellipse 5"/>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7" name="Ellipse 6"/>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A</a:t>
              </a:r>
            </a:p>
          </p:txBody>
        </p:sp>
      </p:grpSp>
      <p:grpSp>
        <p:nvGrpSpPr>
          <p:cNvPr id="8" name="Groupe 7"/>
          <p:cNvGrpSpPr/>
          <p:nvPr/>
        </p:nvGrpSpPr>
        <p:grpSpPr>
          <a:xfrm>
            <a:off x="4300279" y="1999820"/>
            <a:ext cx="240847" cy="241255"/>
            <a:chOff x="1763688" y="1555756"/>
            <a:chExt cx="432048" cy="438263"/>
          </a:xfrm>
        </p:grpSpPr>
        <p:sp>
          <p:nvSpPr>
            <p:cNvPr id="9" name="Ellipse 8"/>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10" name="Ellipse 9"/>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B</a:t>
              </a:r>
            </a:p>
          </p:txBody>
        </p:sp>
      </p:grpSp>
      <p:pic>
        <p:nvPicPr>
          <p:cNvPr id="11" name="Picture 2" descr="C:\Users\e201923\Documents\WorkShop_DW10F_Euro6\FAD\SCR\Medias\Media_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274" y="1036096"/>
            <a:ext cx="3586513" cy="228101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117602" y="1039317"/>
            <a:ext cx="332116" cy="310969"/>
          </a:xfrm>
          <a:prstGeom prst="rect">
            <a:avLst/>
          </a:prstGeom>
        </p:spPr>
        <p:txBody>
          <a:bodyPr wrap="none" lIns="94602" tIns="47301" rIns="94602" bIns="47301">
            <a:spAutoFit/>
          </a:bodyPr>
          <a:lstStyle/>
          <a:p>
            <a:r>
              <a:rPr lang="fr-FR" sz="1400" b="1" dirty="0">
                <a:solidFill>
                  <a:srgbClr val="00B050"/>
                </a:solidFill>
                <a:sym typeface="Wingdings"/>
              </a:rPr>
              <a:t></a:t>
            </a:r>
            <a:endParaRPr lang="fr-FR" sz="1400" b="1" dirty="0">
              <a:solidFill>
                <a:srgbClr val="00B050"/>
              </a:solidFill>
            </a:endParaRPr>
          </a:p>
        </p:txBody>
      </p:sp>
      <p:grpSp>
        <p:nvGrpSpPr>
          <p:cNvPr id="13" name="Group 74"/>
          <p:cNvGrpSpPr>
            <a:grpSpLocks/>
          </p:cNvGrpSpPr>
          <p:nvPr/>
        </p:nvGrpSpPr>
        <p:grpSpPr bwMode="auto">
          <a:xfrm>
            <a:off x="93281" y="8543882"/>
            <a:ext cx="6780830" cy="781216"/>
            <a:chOff x="90" y="523"/>
            <a:chExt cx="3893" cy="184"/>
          </a:xfrm>
        </p:grpSpPr>
        <p:pic>
          <p:nvPicPr>
            <p:cNvPr id="14" name="Picture 75" descr="explication"/>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 y="548"/>
              <a:ext cx="30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41"/>
            <p:cNvSpPr>
              <a:spLocks noChangeArrowheads="1"/>
            </p:cNvSpPr>
            <p:nvPr/>
          </p:nvSpPr>
          <p:spPr bwMode="auto">
            <a:xfrm>
              <a:off x="438" y="523"/>
              <a:ext cx="3545" cy="184"/>
            </a:xfrm>
            <a:prstGeom prst="rect">
              <a:avLst/>
            </a:prstGeom>
            <a:solidFill>
              <a:schemeClr val="bg1"/>
            </a:solidFill>
            <a:ln w="9525">
              <a:solidFill>
                <a:schemeClr val="tx1"/>
              </a:solidFill>
              <a:miter lim="800000"/>
              <a:headEnd/>
              <a:tailEnd/>
            </a:ln>
          </p:spPr>
          <p:txBody>
            <a:bodyPr wrap="square" lIns="88214" tIns="44108" rIns="88214" bIns="44108" anchor="ctr"/>
            <a:lstStyle/>
            <a:p>
              <a:r>
                <a:rPr lang="es-ES" sz="1300" dirty="0"/>
                <a:t>El aforador indica un valor para un nivel de líquido comprendido entre 0 y 6 litros presentes en el depósito.</a:t>
              </a:r>
            </a:p>
            <a:p>
              <a:r>
                <a:rPr lang="es-ES" sz="1300" dirty="0"/>
                <a:t>Por encima de este nivel el valor indicado es de 6 litros.</a:t>
              </a:r>
            </a:p>
          </p:txBody>
        </p:sp>
      </p:grpSp>
    </p:spTree>
    <p:extLst>
      <p:ext uri="{BB962C8B-B14F-4D97-AF65-F5344CB8AC3E}">
        <p14:creationId xmlns:p14="http://schemas.microsoft.com/office/powerpoint/2010/main" val="1292569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0350" y="203200"/>
            <a:ext cx="6554788" cy="4914900"/>
          </a:xfrm>
        </p:spPr>
      </p:sp>
      <p:sp>
        <p:nvSpPr>
          <p:cNvPr id="5" name="Espace réservé des commentaires 2"/>
          <p:cNvSpPr txBox="1">
            <a:spLocks/>
          </p:cNvSpPr>
          <p:nvPr/>
        </p:nvSpPr>
        <p:spPr bwMode="auto">
          <a:xfrm>
            <a:off x="175750" y="3876116"/>
            <a:ext cx="6746109" cy="59918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208" tIns="49100" rIns="98208" bIns="49100" numCol="1" anchor="t" anchorCtr="0" compatLnSpc="1">
            <a:prstTxWarp prst="textNoShape">
              <a:avLst/>
            </a:prstTxWarp>
          </a:bodyPr>
          <a:lstStyle/>
          <a:p>
            <a:pPr marL="195642" indent="-4974" defTabSz="946023" eaLnBrk="0" hangingPunct="0">
              <a:spcBef>
                <a:spcPct val="30000"/>
              </a:spcBef>
              <a:defRPr/>
            </a:pPr>
            <a:r>
              <a:rPr lang="es-ES" sz="1300" b="1" dirty="0">
                <a:ea typeface="+mn-ea"/>
                <a:cs typeface="Arial" charset="0"/>
              </a:rPr>
              <a:t>Función:</a:t>
            </a:r>
          </a:p>
          <a:p>
            <a:pPr marL="195642" indent="-4974" defTabSz="946023" eaLnBrk="0" hangingPunct="0">
              <a:spcBef>
                <a:spcPct val="30000"/>
              </a:spcBef>
              <a:defRPr/>
            </a:pPr>
            <a:r>
              <a:rPr lang="es-ES" sz="1300" dirty="0">
                <a:ea typeface="+mn-ea"/>
                <a:cs typeface="Arial" charset="0"/>
              </a:rPr>
              <a:t>Este módulo garantiza la puesta bajo presión del líquido reductor, la distribución y el vaciado de la canalización (despresurización) mediante el calculador del módulo bajo el control del calculador motor multifunción.</a:t>
            </a:r>
          </a:p>
          <a:p>
            <a:pPr marL="195642" indent="-4974" defTabSz="946023" eaLnBrk="0" hangingPunct="0">
              <a:spcBef>
                <a:spcPct val="30000"/>
              </a:spcBef>
              <a:defRPr/>
            </a:pPr>
            <a:endParaRPr lang="es-ES" sz="1300" dirty="0">
              <a:ea typeface="+mn-ea"/>
              <a:cs typeface="Arial" charset="0"/>
            </a:endParaRPr>
          </a:p>
          <a:p>
            <a:pPr marL="195642" indent="-4974" defTabSz="946023" eaLnBrk="0" hangingPunct="0">
              <a:spcBef>
                <a:spcPct val="30000"/>
              </a:spcBef>
              <a:defRPr/>
            </a:pPr>
            <a:r>
              <a:rPr lang="es-ES" sz="1300" b="1" dirty="0">
                <a:ea typeface="+mn-ea"/>
                <a:cs typeface="Arial" charset="0"/>
              </a:rPr>
              <a:t>Funcionamiento:</a:t>
            </a:r>
          </a:p>
          <a:p>
            <a:pPr marL="195642" indent="-4974" eaLnBrk="0" hangingPunct="0">
              <a:spcBef>
                <a:spcPct val="30000"/>
              </a:spcBef>
              <a:defRPr/>
            </a:pPr>
            <a:r>
              <a:rPr lang="es-ES" sz="1300" dirty="0">
                <a:ea typeface="+mn-ea"/>
                <a:cs typeface="Arial" charset="0"/>
              </a:rPr>
              <a:t>El calculador de módulo aforador bomba (1) gestiona por orden del calculador motor multifunción la bomba (3) y la electroválvula (5) según la información dada por el captador de presión (6).</a:t>
            </a:r>
          </a:p>
          <a:p>
            <a:pPr marL="195642" indent="-4974" defTabSz="946023" eaLnBrk="0" hangingPunct="0">
              <a:spcBef>
                <a:spcPct val="30000"/>
              </a:spcBef>
              <a:defRPr/>
            </a:pPr>
            <a:endParaRPr lang="es-ES" sz="1300" dirty="0">
              <a:ea typeface="+mn-ea"/>
              <a:cs typeface="Arial" charset="0"/>
            </a:endParaRPr>
          </a:p>
          <a:p>
            <a:pPr marL="195642" indent="-4974" defTabSz="946023" eaLnBrk="0" hangingPunct="0">
              <a:spcBef>
                <a:spcPct val="30000"/>
              </a:spcBef>
              <a:defRPr/>
            </a:pPr>
            <a:r>
              <a:rPr lang="es-ES" sz="1300" dirty="0">
                <a:ea typeface="+mn-ea"/>
                <a:cs typeface="Arial" charset="0"/>
              </a:rPr>
              <a:t>El líquido bajo presión se almacena en el acumulador (8).</a:t>
            </a:r>
          </a:p>
          <a:p>
            <a:pPr marL="195642" indent="-4974" defTabSz="946023" eaLnBrk="0" hangingPunct="0">
              <a:spcBef>
                <a:spcPct val="30000"/>
              </a:spcBef>
              <a:defRPr/>
            </a:pPr>
            <a:r>
              <a:rPr lang="es-ES" sz="1300" dirty="0">
                <a:ea typeface="+mn-ea"/>
                <a:cs typeface="Arial" charset="0"/>
              </a:rPr>
              <a:t>La canalización y el inyector del líquido están permanentemente bajo presión desde el momento en que se alcanza la temperatura de cebado del catalizador. </a:t>
            </a:r>
          </a:p>
          <a:p>
            <a:pPr marL="195642" indent="-4974" defTabSz="946023" eaLnBrk="0" hangingPunct="0">
              <a:spcBef>
                <a:spcPct val="30000"/>
              </a:spcBef>
              <a:defRPr/>
            </a:pPr>
            <a:endParaRPr lang="es-ES" sz="1300" dirty="0">
              <a:ea typeface="+mn-ea"/>
              <a:cs typeface="Arial" charset="0"/>
            </a:endParaRPr>
          </a:p>
          <a:p>
            <a:pPr marL="195642" indent="-4974" defTabSz="946023" eaLnBrk="0" hangingPunct="0">
              <a:spcBef>
                <a:spcPct val="30000"/>
              </a:spcBef>
              <a:defRPr/>
            </a:pPr>
            <a:r>
              <a:rPr lang="es-ES" sz="1300" dirty="0">
                <a:ea typeface="+mn-ea"/>
                <a:cs typeface="Arial" charset="0"/>
              </a:rPr>
              <a:t>El calculador motor multifunción gestiona la apertura del inyector de liquido.</a:t>
            </a:r>
          </a:p>
          <a:p>
            <a:pPr marL="195642" indent="-4974" defTabSz="946023" eaLnBrk="0" hangingPunct="0">
              <a:spcBef>
                <a:spcPct val="30000"/>
              </a:spcBef>
              <a:defRPr/>
            </a:pPr>
            <a:r>
              <a:rPr lang="es-ES" sz="1300" dirty="0">
                <a:ea typeface="+mn-ea"/>
                <a:cs typeface="Arial" charset="0"/>
              </a:rPr>
              <a:t>Una cantidad de líquido reductor se inyecta en el escape en función de la información del captador de NOx (carga de amoniaco del catalizador de reducción).</a:t>
            </a:r>
          </a:p>
          <a:p>
            <a:pPr marL="195642" indent="-4974"/>
            <a:endParaRPr lang="es-ES" sz="1300" dirty="0">
              <a:ea typeface="+mn-ea"/>
              <a:cs typeface="Arial" charset="0"/>
            </a:endParaRPr>
          </a:p>
          <a:p>
            <a:pPr marL="195642" indent="-4974"/>
            <a:r>
              <a:rPr lang="es-ES" sz="1300" dirty="0">
                <a:ea typeface="+mn-ea"/>
                <a:cs typeface="Arial" charset="0"/>
              </a:rPr>
              <a:t>El control de la electroválvula (5) permite alternar: </a:t>
            </a:r>
          </a:p>
          <a:p>
            <a:pPr marL="576979" indent="-298437">
              <a:buBlip>
                <a:blip r:embed="rId3"/>
              </a:buBlip>
            </a:pPr>
            <a:r>
              <a:rPr lang="es-ES" sz="1300" dirty="0">
                <a:ea typeface="+mn-ea"/>
                <a:cs typeface="Arial" charset="0"/>
              </a:rPr>
              <a:t>La alimentación del acumulador (8) hacia el inyector a través de la canalización (9).</a:t>
            </a:r>
          </a:p>
          <a:p>
            <a:pPr marL="576979" indent="-298437">
              <a:buBlip>
                <a:blip r:embed="rId3"/>
              </a:buBlip>
            </a:pPr>
            <a:r>
              <a:rPr lang="es-ES" sz="1300" dirty="0">
                <a:ea typeface="+mn-ea"/>
                <a:cs typeface="Arial" charset="0"/>
              </a:rPr>
              <a:t>La purga del acumulador (8) y de la canalización (9).</a:t>
            </a:r>
          </a:p>
          <a:p>
            <a:pPr marL="195642" indent="-4974" defTabSz="946023" eaLnBrk="0" hangingPunct="0">
              <a:spcBef>
                <a:spcPct val="30000"/>
              </a:spcBef>
              <a:defRPr/>
            </a:pPr>
            <a:endParaRPr lang="es-ES" sz="1300" dirty="0">
              <a:ea typeface="+mn-ea"/>
              <a:cs typeface="Arial" charset="0"/>
            </a:endParaRPr>
          </a:p>
        </p:txBody>
      </p:sp>
      <p:sp>
        <p:nvSpPr>
          <p:cNvPr id="35" name="Espace réservé des commentaires 2"/>
          <p:cNvSpPr txBox="1">
            <a:spLocks/>
          </p:cNvSpPr>
          <p:nvPr/>
        </p:nvSpPr>
        <p:spPr bwMode="auto">
          <a:xfrm>
            <a:off x="3174336" y="763704"/>
            <a:ext cx="3839423" cy="324174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208" tIns="49100" rIns="98208" bIns="49100" numCol="1" anchor="t" anchorCtr="0" compatLnSpc="1">
            <a:prstTxWarp prst="textNoShape">
              <a:avLst/>
            </a:prstTxWarp>
          </a:bodyPr>
          <a:lstStyle>
            <a:lvl1pPr marL="169863" algn="l" rtl="0" eaLnBrk="0" fontAlgn="base" hangingPunct="0">
              <a:spcBef>
                <a:spcPct val="30000"/>
              </a:spcBef>
              <a:spcAft>
                <a:spcPct val="0"/>
              </a:spcAft>
              <a:defRPr sz="1300" kern="1200" cap="none" baseline="0">
                <a:solidFill>
                  <a:schemeClr val="tx1"/>
                </a:solidFill>
                <a:latin typeface="Arial" charset="0"/>
                <a:ea typeface="+mn-ea"/>
                <a:cs typeface="Arial" charset="0"/>
              </a:defRPr>
            </a:lvl1pPr>
            <a:lvl2pPr marL="635000" indent="-285750" algn="l" rtl="0" eaLnBrk="0" fontAlgn="base" hangingPunct="0">
              <a:spcBef>
                <a:spcPct val="30000"/>
              </a:spcBef>
              <a:spcAft>
                <a:spcPct val="0"/>
              </a:spcAft>
              <a:buFont typeface="Arial" pitchFamily="34" charset="0"/>
              <a:buChar char="•"/>
              <a:defRPr sz="1300" kern="1200">
                <a:solidFill>
                  <a:schemeClr val="tx1"/>
                </a:solidFill>
                <a:latin typeface="Arial" charset="0"/>
                <a:ea typeface="+mn-ea"/>
                <a:cs typeface="Arial" charset="0"/>
              </a:defRPr>
            </a:lvl2pPr>
            <a:lvl3pPr marL="814388" indent="-285750" algn="l" rtl="0" eaLnBrk="0" fontAlgn="base" hangingPunct="0">
              <a:spcBef>
                <a:spcPct val="30000"/>
              </a:spcBef>
              <a:spcAft>
                <a:spcPct val="0"/>
              </a:spcAft>
              <a:buFont typeface="Arial" pitchFamily="34" charset="0"/>
              <a:buChar char="•"/>
              <a:defRPr sz="1300" kern="1200">
                <a:solidFill>
                  <a:schemeClr val="tx1"/>
                </a:solidFill>
                <a:latin typeface="Arial" charset="0"/>
                <a:ea typeface="+mn-ea"/>
                <a:cs typeface="Arial" charset="0"/>
              </a:defRPr>
            </a:lvl3pPr>
            <a:lvl4pPr marL="1265238" indent="-285750" algn="l" rtl="0" eaLnBrk="0" fontAlgn="base" hangingPunct="0">
              <a:spcBef>
                <a:spcPct val="30000"/>
              </a:spcBef>
              <a:spcAft>
                <a:spcPct val="0"/>
              </a:spcAft>
              <a:buFont typeface="Arial" pitchFamily="34" charset="0"/>
              <a:buChar char="•"/>
              <a:defRPr sz="1300" kern="1200">
                <a:solidFill>
                  <a:schemeClr val="tx1"/>
                </a:solidFill>
                <a:latin typeface="Arial" charset="0"/>
                <a:ea typeface="+mn-ea"/>
                <a:cs typeface="Arial" charset="0"/>
              </a:defRPr>
            </a:lvl4pPr>
            <a:lvl5pPr marL="1444625" indent="-285750" algn="l" rtl="0" eaLnBrk="0" fontAlgn="base" hangingPunct="0">
              <a:spcBef>
                <a:spcPct val="30000"/>
              </a:spcBef>
              <a:spcAft>
                <a:spcPct val="0"/>
              </a:spcAft>
              <a:buFont typeface="Arial" pitchFamily="34" charset="0"/>
              <a:buChar char="•"/>
              <a:defRPr sz="13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87234" indent="-98544">
              <a:buFont typeface="+mj-lt"/>
              <a:buAutoNum type="arabicPeriod"/>
            </a:pPr>
            <a:endParaRPr lang="fr-FR" dirty="0" smtClean="0"/>
          </a:p>
        </p:txBody>
      </p:sp>
      <p:sp>
        <p:nvSpPr>
          <p:cNvPr id="3" name="Espace réservé des commentaires 2"/>
          <p:cNvSpPr>
            <a:spLocks noGrp="1"/>
          </p:cNvSpPr>
          <p:nvPr>
            <p:ph type="body" idx="1"/>
          </p:nvPr>
        </p:nvSpPr>
        <p:spPr>
          <a:xfrm>
            <a:off x="175750" y="1019826"/>
            <a:ext cx="3527206" cy="2856291"/>
          </a:xfrm>
        </p:spPr>
        <p:txBody>
          <a:bodyPr numCol="1"/>
          <a:lstStyle/>
          <a:p>
            <a:pPr marL="187234" indent="-98544">
              <a:buFont typeface="+mj-lt"/>
              <a:buAutoNum type="arabicPeriod"/>
            </a:pPr>
            <a:endParaRPr lang="es-ES" dirty="0" smtClean="0"/>
          </a:p>
          <a:p>
            <a:pPr marL="369731" indent="-185694">
              <a:buFont typeface="+mj-lt"/>
              <a:buAutoNum type="arabicPeriod"/>
            </a:pPr>
            <a:r>
              <a:rPr lang="es-ES" dirty="0" smtClean="0"/>
              <a:t>Calculador de módulo aforador bomba</a:t>
            </a:r>
          </a:p>
          <a:p>
            <a:pPr marL="369731" indent="-185694">
              <a:buFont typeface="+mj-lt"/>
              <a:buAutoNum type="arabicPeriod"/>
            </a:pPr>
            <a:r>
              <a:rPr lang="es-ES" dirty="0" smtClean="0"/>
              <a:t>Conexiones </a:t>
            </a:r>
          </a:p>
          <a:p>
            <a:pPr marL="369731" indent="-185694">
              <a:buFont typeface="+mj-lt"/>
              <a:buAutoNum type="arabicPeriod"/>
            </a:pPr>
            <a:r>
              <a:rPr lang="es-ES" dirty="0" smtClean="0"/>
              <a:t>Bomba con captador</a:t>
            </a:r>
          </a:p>
          <a:p>
            <a:pPr marL="369731" indent="-185694">
              <a:buFont typeface="+mj-lt"/>
              <a:buAutoNum type="arabicPeriod"/>
            </a:pPr>
            <a:r>
              <a:rPr lang="es-ES" dirty="0" smtClean="0"/>
              <a:t>Canalización térmica</a:t>
            </a:r>
          </a:p>
          <a:p>
            <a:pPr marL="369731" indent="-185694">
              <a:buFont typeface="+mj-lt"/>
              <a:buAutoNum type="arabicPeriod"/>
            </a:pPr>
            <a:r>
              <a:rPr lang="es-ES" dirty="0" smtClean="0"/>
              <a:t>Electroválvula</a:t>
            </a:r>
          </a:p>
          <a:p>
            <a:pPr marL="369731" indent="-185694">
              <a:buFont typeface="+mj-lt"/>
              <a:buAutoNum type="arabicPeriod"/>
            </a:pPr>
            <a:r>
              <a:rPr lang="es-ES" dirty="0" smtClean="0"/>
              <a:t>Captador de presión</a:t>
            </a:r>
          </a:p>
          <a:p>
            <a:pPr marL="369731" indent="-185694">
              <a:buFont typeface="+mj-lt"/>
              <a:buAutoNum type="arabicPeriod"/>
            </a:pPr>
            <a:r>
              <a:rPr lang="es-ES" dirty="0" smtClean="0"/>
              <a:t>Distribuidor</a:t>
            </a:r>
          </a:p>
          <a:p>
            <a:pPr marL="369731" indent="-185694">
              <a:buFont typeface="+mj-lt"/>
              <a:buAutoNum type="arabicPeriod"/>
            </a:pPr>
            <a:r>
              <a:rPr lang="es-ES" dirty="0" smtClean="0"/>
              <a:t>Acumulador</a:t>
            </a:r>
          </a:p>
          <a:p>
            <a:pPr marL="369731" indent="-185694">
              <a:buFont typeface="+mj-lt"/>
              <a:buAutoNum type="arabicPeriod"/>
            </a:pPr>
            <a:r>
              <a:rPr lang="es-ES" dirty="0" smtClean="0"/>
              <a:t>Racor de inyección del líquido hacia el inyector</a:t>
            </a:r>
            <a:endParaRPr lang="es-ES" dirty="0"/>
          </a:p>
        </p:txBody>
      </p:sp>
      <p:grpSp>
        <p:nvGrpSpPr>
          <p:cNvPr id="67" name="Groupe 66"/>
          <p:cNvGrpSpPr/>
          <p:nvPr/>
        </p:nvGrpSpPr>
        <p:grpSpPr>
          <a:xfrm>
            <a:off x="2977368" y="870670"/>
            <a:ext cx="4018643" cy="3027818"/>
            <a:chOff x="3040693" y="2162944"/>
            <a:chExt cx="3769681" cy="2982712"/>
          </a:xfrm>
        </p:grpSpPr>
        <p:pic>
          <p:nvPicPr>
            <p:cNvPr id="36" name="Picture 3" descr="C:\Users\e201923\Documents\WorkShop_DW10F_Euro6\Base_images\SCR\Module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0693" y="2162944"/>
              <a:ext cx="3769681" cy="2982712"/>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e 36"/>
            <p:cNvGrpSpPr/>
            <p:nvPr/>
          </p:nvGrpSpPr>
          <p:grpSpPr>
            <a:xfrm>
              <a:off x="4989363" y="2450976"/>
              <a:ext cx="220348" cy="223518"/>
              <a:chOff x="1763688" y="1555756"/>
              <a:chExt cx="432048" cy="438263"/>
            </a:xfrm>
          </p:grpSpPr>
          <p:sp>
            <p:nvSpPr>
              <p:cNvPr id="38" name="Ellipse 37"/>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39" name="Ellipse 38"/>
              <p:cNvSpPr/>
              <p:nvPr/>
            </p:nvSpPr>
            <p:spPr>
              <a:xfrm>
                <a:off x="1799694" y="1592278"/>
                <a:ext cx="360041" cy="3652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1</a:t>
                </a:r>
              </a:p>
            </p:txBody>
          </p:sp>
        </p:grpSp>
        <p:grpSp>
          <p:nvGrpSpPr>
            <p:cNvPr id="40" name="Groupe 39"/>
            <p:cNvGrpSpPr/>
            <p:nvPr/>
          </p:nvGrpSpPr>
          <p:grpSpPr>
            <a:xfrm>
              <a:off x="5709443" y="2667000"/>
              <a:ext cx="220348" cy="223518"/>
              <a:chOff x="1763688" y="1555756"/>
              <a:chExt cx="432048" cy="438263"/>
            </a:xfrm>
          </p:grpSpPr>
          <p:sp>
            <p:nvSpPr>
              <p:cNvPr id="41" name="Ellipse 40"/>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42" name="Ellipse 41"/>
              <p:cNvSpPr/>
              <p:nvPr/>
            </p:nvSpPr>
            <p:spPr>
              <a:xfrm>
                <a:off x="1799692" y="1592278"/>
                <a:ext cx="360040" cy="3652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2</a:t>
                </a:r>
              </a:p>
            </p:txBody>
          </p:sp>
        </p:grpSp>
        <p:grpSp>
          <p:nvGrpSpPr>
            <p:cNvPr id="43" name="Groupe 42"/>
            <p:cNvGrpSpPr/>
            <p:nvPr/>
          </p:nvGrpSpPr>
          <p:grpSpPr>
            <a:xfrm>
              <a:off x="4341291" y="3963144"/>
              <a:ext cx="220348" cy="223518"/>
              <a:chOff x="1763688" y="1555756"/>
              <a:chExt cx="432048" cy="438263"/>
            </a:xfrm>
          </p:grpSpPr>
          <p:sp>
            <p:nvSpPr>
              <p:cNvPr id="44" name="Ellipse 43"/>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45" name="Ellipse 44"/>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3</a:t>
                </a:r>
              </a:p>
            </p:txBody>
          </p:sp>
        </p:grpSp>
        <p:grpSp>
          <p:nvGrpSpPr>
            <p:cNvPr id="46" name="Groupe 45"/>
            <p:cNvGrpSpPr/>
            <p:nvPr/>
          </p:nvGrpSpPr>
          <p:grpSpPr>
            <a:xfrm>
              <a:off x="3837235" y="3531096"/>
              <a:ext cx="220348" cy="223518"/>
              <a:chOff x="1763688" y="1555756"/>
              <a:chExt cx="432048" cy="438263"/>
            </a:xfrm>
          </p:grpSpPr>
          <p:sp>
            <p:nvSpPr>
              <p:cNvPr id="47" name="Ellipse 46"/>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48" name="Ellipse 47"/>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4</a:t>
                </a:r>
              </a:p>
            </p:txBody>
          </p:sp>
        </p:grpSp>
        <p:grpSp>
          <p:nvGrpSpPr>
            <p:cNvPr id="49" name="Groupe 48"/>
            <p:cNvGrpSpPr/>
            <p:nvPr/>
          </p:nvGrpSpPr>
          <p:grpSpPr>
            <a:xfrm>
              <a:off x="4989363" y="3459088"/>
              <a:ext cx="220348" cy="223518"/>
              <a:chOff x="1763688" y="1555756"/>
              <a:chExt cx="432048" cy="438263"/>
            </a:xfrm>
          </p:grpSpPr>
          <p:sp>
            <p:nvSpPr>
              <p:cNvPr id="50" name="Ellipse 49"/>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51" name="Ellipse 50"/>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5</a:t>
                </a:r>
              </a:p>
            </p:txBody>
          </p:sp>
        </p:grpSp>
        <p:grpSp>
          <p:nvGrpSpPr>
            <p:cNvPr id="52" name="Groupe 51"/>
            <p:cNvGrpSpPr/>
            <p:nvPr/>
          </p:nvGrpSpPr>
          <p:grpSpPr>
            <a:xfrm>
              <a:off x="4805892" y="4251177"/>
              <a:ext cx="907875" cy="426001"/>
              <a:chOff x="415618" y="1555756"/>
              <a:chExt cx="1780118" cy="835281"/>
            </a:xfrm>
          </p:grpSpPr>
          <p:sp>
            <p:nvSpPr>
              <p:cNvPr id="53" name="Ellipse 52"/>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54" name="Ellipse 53"/>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7</a:t>
                </a:r>
              </a:p>
            </p:txBody>
          </p:sp>
          <p:sp>
            <p:nvSpPr>
              <p:cNvPr id="65" name="Ellipse 64"/>
              <p:cNvSpPr/>
              <p:nvPr/>
            </p:nvSpPr>
            <p:spPr>
              <a:xfrm>
                <a:off x="415618" y="1952774"/>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66" name="Ellipse 65"/>
              <p:cNvSpPr/>
              <p:nvPr/>
            </p:nvSpPr>
            <p:spPr>
              <a:xfrm>
                <a:off x="451619" y="1989294"/>
                <a:ext cx="360040" cy="36521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8</a:t>
                </a:r>
              </a:p>
            </p:txBody>
          </p:sp>
        </p:grpSp>
        <p:grpSp>
          <p:nvGrpSpPr>
            <p:cNvPr id="55" name="Groupe 54"/>
            <p:cNvGrpSpPr/>
            <p:nvPr/>
          </p:nvGrpSpPr>
          <p:grpSpPr>
            <a:xfrm>
              <a:off x="5689899" y="3644604"/>
              <a:ext cx="220348" cy="223518"/>
              <a:chOff x="1160608" y="789988"/>
              <a:chExt cx="432048" cy="438263"/>
            </a:xfrm>
          </p:grpSpPr>
          <p:sp>
            <p:nvSpPr>
              <p:cNvPr id="56" name="Ellipse 55"/>
              <p:cNvSpPr/>
              <p:nvPr/>
            </p:nvSpPr>
            <p:spPr>
              <a:xfrm>
                <a:off x="1160608" y="789988"/>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57" name="Ellipse 56"/>
              <p:cNvSpPr/>
              <p:nvPr/>
            </p:nvSpPr>
            <p:spPr>
              <a:xfrm>
                <a:off x="1196609" y="826509"/>
                <a:ext cx="360041"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6</a:t>
                </a:r>
              </a:p>
            </p:txBody>
          </p:sp>
        </p:grpSp>
        <p:grpSp>
          <p:nvGrpSpPr>
            <p:cNvPr id="58" name="Groupe 57"/>
            <p:cNvGrpSpPr/>
            <p:nvPr/>
          </p:nvGrpSpPr>
          <p:grpSpPr>
            <a:xfrm>
              <a:off x="6429523" y="3459088"/>
              <a:ext cx="220348" cy="223518"/>
              <a:chOff x="1763688" y="1555756"/>
              <a:chExt cx="432048" cy="438263"/>
            </a:xfrm>
          </p:grpSpPr>
          <p:sp>
            <p:nvSpPr>
              <p:cNvPr id="59" name="Ellipse 58"/>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60" name="Ellipse 59"/>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9</a:t>
                </a:r>
              </a:p>
            </p:txBody>
          </p:sp>
        </p:grpSp>
        <p:grpSp>
          <p:nvGrpSpPr>
            <p:cNvPr id="61" name="Groupe 60"/>
            <p:cNvGrpSpPr/>
            <p:nvPr/>
          </p:nvGrpSpPr>
          <p:grpSpPr>
            <a:xfrm>
              <a:off x="3189163" y="3891136"/>
              <a:ext cx="220348" cy="223518"/>
              <a:chOff x="1763688" y="1555756"/>
              <a:chExt cx="432048" cy="438263"/>
            </a:xfrm>
          </p:grpSpPr>
          <p:sp>
            <p:nvSpPr>
              <p:cNvPr id="62" name="Ellipse 61"/>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63" name="Ellipse 62"/>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2</a:t>
                </a:r>
              </a:p>
            </p:txBody>
          </p:sp>
        </p:grpSp>
      </p:grpSp>
    </p:spTree>
    <p:extLst>
      <p:ext uri="{BB962C8B-B14F-4D97-AF65-F5344CB8AC3E}">
        <p14:creationId xmlns:p14="http://schemas.microsoft.com/office/powerpoint/2010/main" val="170354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0663" y="215900"/>
            <a:ext cx="6656387" cy="4902200"/>
          </a:xfrm>
        </p:spPr>
      </p:sp>
      <p:sp>
        <p:nvSpPr>
          <p:cNvPr id="3" name="Espace réservé des commentaires 2"/>
          <p:cNvSpPr>
            <a:spLocks noGrp="1"/>
          </p:cNvSpPr>
          <p:nvPr>
            <p:ph type="body" idx="1"/>
          </p:nvPr>
        </p:nvSpPr>
        <p:spPr>
          <a:xfrm>
            <a:off x="175750" y="971223"/>
            <a:ext cx="6746110" cy="8896759"/>
          </a:xfrm>
        </p:spPr>
        <p:txBody>
          <a:bodyPr/>
          <a:lstStyle/>
          <a:p>
            <a:endParaRPr lang="es-ES" dirty="0" smtClean="0"/>
          </a:p>
          <a:p>
            <a:pPr marL="1782334"/>
            <a:r>
              <a:rPr lang="es-ES" b="1" dirty="0" smtClean="0"/>
              <a:t>La bomba:</a:t>
            </a:r>
          </a:p>
          <a:p>
            <a:pPr marL="1782334"/>
            <a:r>
              <a:rPr lang="es-ES" dirty="0" smtClean="0"/>
              <a:t>Aspira el líquido al principio del ciclo y llena el acumulador de urea.</a:t>
            </a:r>
          </a:p>
          <a:p>
            <a:pPr marL="1782334"/>
            <a:r>
              <a:rPr lang="es-ES" dirty="0" smtClean="0"/>
              <a:t>Permite asimismo la purga del sistema al final del ciclo para evitar su congelación en las canalizaciones.</a:t>
            </a:r>
          </a:p>
          <a:p>
            <a:pPr marL="1782334"/>
            <a:r>
              <a:rPr lang="es-ES" dirty="0" smtClean="0"/>
              <a:t>Garantiza una presión mínima de 6 bares.</a:t>
            </a:r>
          </a:p>
          <a:p>
            <a:pPr marL="1782334"/>
            <a:endParaRPr lang="es-ES" dirty="0" smtClean="0"/>
          </a:p>
          <a:p>
            <a:pPr marL="1782334"/>
            <a:endParaRPr lang="es-ES" dirty="0" smtClean="0"/>
          </a:p>
          <a:p>
            <a:pPr marL="1782334"/>
            <a:endParaRPr lang="es-ES" dirty="0" smtClean="0"/>
          </a:p>
          <a:p>
            <a:pPr marL="1782334"/>
            <a:r>
              <a:rPr lang="es-ES" b="1" dirty="0" smtClean="0"/>
              <a:t>La canalización térmica:</a:t>
            </a:r>
          </a:p>
          <a:p>
            <a:pPr marL="1782334"/>
            <a:r>
              <a:rPr lang="es-ES" dirty="0" smtClean="0"/>
              <a:t>Permite aspirar la urea que contiene el pozo de aspiración, incluso después de una congelación completa del depósito.</a:t>
            </a:r>
          </a:p>
          <a:p>
            <a:pPr marL="1782334"/>
            <a:r>
              <a:rPr lang="es-ES" dirty="0" smtClean="0"/>
              <a:t>El tubo, rodeado de un cable térmico, permite fundir la urea congelada en el propio tubo.</a:t>
            </a:r>
          </a:p>
          <a:p>
            <a:pPr marL="1782334"/>
            <a:r>
              <a:rPr lang="es-ES" dirty="0" smtClean="0"/>
              <a:t>Los racores normalizados engatillables garantizan la estanqueidad.</a:t>
            </a:r>
          </a:p>
          <a:p>
            <a:pPr marL="1782334"/>
            <a:endParaRPr lang="es-ES" dirty="0" smtClean="0"/>
          </a:p>
          <a:p>
            <a:pPr marL="1782334"/>
            <a:endParaRPr lang="es-ES" dirty="0" smtClean="0"/>
          </a:p>
          <a:p>
            <a:pPr marL="1782334"/>
            <a:endParaRPr lang="es-ES" dirty="0" smtClean="0"/>
          </a:p>
          <a:p>
            <a:pPr marL="1782334"/>
            <a:r>
              <a:rPr lang="es-ES" b="1" dirty="0" smtClean="0"/>
              <a:t>El acumulador:</a:t>
            </a:r>
          </a:p>
          <a:p>
            <a:pPr marL="1782334"/>
            <a:r>
              <a:rPr lang="es-ES" dirty="0" smtClean="0"/>
              <a:t>Almacena la urea bajo presión entre 5 y 6 bares tanto tiempo como el vehículo esté en funcionamiento.</a:t>
            </a:r>
          </a:p>
          <a:p>
            <a:pPr marL="1782334"/>
            <a:r>
              <a:rPr lang="es-ES" dirty="0" smtClean="0"/>
              <a:t>La presión está garantizada por un potente muelle de 30 kg de fuerza.</a:t>
            </a:r>
          </a:p>
          <a:p>
            <a:pPr marL="1782334"/>
            <a:r>
              <a:rPr lang="es-ES" dirty="0" smtClean="0"/>
              <a:t>La membrana permite asegurar el volumen variable y la estanqueidad durante un mínimo de 100.000 ciclos.</a:t>
            </a:r>
            <a:endParaRPr lang="es-ES"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26" y="1479446"/>
            <a:ext cx="1403363" cy="1320201"/>
          </a:xfrm>
          <a:prstGeom prst="rect">
            <a:avLst/>
          </a:prstGeom>
        </p:spPr>
      </p:pic>
      <p:pic>
        <p:nvPicPr>
          <p:cNvPr id="14338" name="Picture 2" descr="C:\Users\e201923\Documents\WorkShop_DW10F_Euro6\Base_images\SCR\Canalisation_Ure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91" y="4084654"/>
            <a:ext cx="1605677" cy="891297"/>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e201923\Documents\WorkShop_DW10F_Euro6\Base_images\SCR\Acc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916" y="6379421"/>
            <a:ext cx="1529920" cy="1229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991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76213" y="215900"/>
            <a:ext cx="6745287" cy="4902200"/>
          </a:xfrm>
        </p:spPr>
      </p:sp>
      <p:sp>
        <p:nvSpPr>
          <p:cNvPr id="3" name="Espace réservé des commentaires 2"/>
          <p:cNvSpPr>
            <a:spLocks noGrp="1"/>
          </p:cNvSpPr>
          <p:nvPr>
            <p:ph type="body" idx="1"/>
          </p:nvPr>
        </p:nvSpPr>
        <p:spPr>
          <a:xfrm>
            <a:off x="175750" y="971223"/>
            <a:ext cx="6746110" cy="8896759"/>
          </a:xfrm>
        </p:spPr>
        <p:txBody>
          <a:bodyPr/>
          <a:lstStyle/>
          <a:p>
            <a:endParaRPr lang="es-ES" dirty="0"/>
          </a:p>
        </p:txBody>
      </p:sp>
      <p:graphicFrame>
        <p:nvGraphicFramePr>
          <p:cNvPr id="5" name="Tableau 4"/>
          <p:cNvGraphicFramePr>
            <a:graphicFrameLocks noGrp="1"/>
          </p:cNvGraphicFramePr>
          <p:nvPr>
            <p:extLst>
              <p:ext uri="{D42A27DB-BD31-4B8C-83A1-F6EECF244321}">
                <p14:modId xmlns:p14="http://schemas.microsoft.com/office/powerpoint/2010/main" val="208420754"/>
              </p:ext>
            </p:extLst>
          </p:nvPr>
        </p:nvGraphicFramePr>
        <p:xfrm>
          <a:off x="454025" y="1333925"/>
          <a:ext cx="6305933" cy="2669750"/>
        </p:xfrm>
        <a:graphic>
          <a:graphicData uri="http://schemas.openxmlformats.org/drawingml/2006/table">
            <a:tbl>
              <a:tblPr/>
              <a:tblGrid>
                <a:gridCol w="2752434"/>
                <a:gridCol w="3553499"/>
              </a:tblGrid>
              <a:tr h="383079">
                <a:tc>
                  <a:txBody>
                    <a:bodyPr/>
                    <a:lstStyle/>
                    <a:p>
                      <a:pPr algn="ctr"/>
                      <a:r>
                        <a:rPr lang="es-ES" sz="1200" noProof="0" dirty="0" smtClean="0">
                          <a:latin typeface="Arial" pitchFamily="34" charset="0"/>
                          <a:cs typeface="Arial" pitchFamily="34" charset="0"/>
                        </a:rPr>
                        <a:t>Conexión</a:t>
                      </a:r>
                      <a:endParaRPr lang="es-ES" sz="1200" noProof="0" dirty="0">
                        <a:latin typeface="Arial" pitchFamily="34" charset="0"/>
                        <a:cs typeface="Arial" pitchFamily="34" charset="0"/>
                      </a:endParaRPr>
                    </a:p>
                  </a:txBody>
                  <a:tcPr marL="95319" marR="95319" marT="47063" marB="47063"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s-ES" sz="1200" noProof="0" dirty="0" smtClean="0">
                          <a:latin typeface="Arial" pitchFamily="34" charset="0"/>
                          <a:cs typeface="Arial" pitchFamily="34" charset="0"/>
                        </a:rPr>
                        <a:t>Señal</a:t>
                      </a:r>
                      <a:endParaRPr lang="es-ES" sz="1200" noProof="0" dirty="0">
                        <a:latin typeface="Arial" pitchFamily="34" charset="0"/>
                        <a:cs typeface="Arial" pitchFamily="34" charset="0"/>
                      </a:endParaRPr>
                    </a:p>
                  </a:txBody>
                  <a:tcPr marL="95319" marR="95319" marT="47063" marB="47063"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3079">
                <a:tc>
                  <a:txBody>
                    <a:bodyPr/>
                    <a:lstStyle/>
                    <a:p>
                      <a:pPr algn="ctr"/>
                      <a:r>
                        <a:rPr lang="es-ES" sz="1200" noProof="0" dirty="0" smtClean="0">
                          <a:latin typeface="Arial" pitchFamily="34" charset="0"/>
                          <a:cs typeface="Arial" pitchFamily="34" charset="0"/>
                        </a:rPr>
                        <a:t>Alimentación</a:t>
                      </a:r>
                      <a:r>
                        <a:rPr lang="es-ES" sz="1200" baseline="0" noProof="0" dirty="0" smtClean="0">
                          <a:latin typeface="Arial" pitchFamily="34" charset="0"/>
                          <a:cs typeface="Arial" pitchFamily="34" charset="0"/>
                        </a:rPr>
                        <a:t> </a:t>
                      </a:r>
                      <a:r>
                        <a:rPr lang="es-ES" sz="1200" noProof="0" dirty="0" smtClean="0">
                          <a:latin typeface="Arial" pitchFamily="34" charset="0"/>
                          <a:cs typeface="Arial" pitchFamily="34" charset="0"/>
                        </a:rPr>
                        <a:t>12 voltios</a:t>
                      </a:r>
                      <a:endParaRPr lang="es-ES" sz="1200" noProof="0" dirty="0">
                        <a:latin typeface="Arial" pitchFamily="34" charset="0"/>
                        <a:cs typeface="Arial" pitchFamily="34" charset="0"/>
                      </a:endParaRPr>
                    </a:p>
                  </a:txBody>
                  <a:tcPr marL="95319" marR="95319" marT="47063" marB="470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200" noProof="0" dirty="0" smtClean="0">
                          <a:latin typeface="Arial" pitchFamily="34" charset="0"/>
                          <a:cs typeface="Arial" pitchFamily="34" charset="0"/>
                        </a:rPr>
                        <a:t>CAN Depolución</a:t>
                      </a:r>
                      <a:endParaRPr lang="es-ES" sz="1200" noProof="0" dirty="0">
                        <a:latin typeface="Arial" pitchFamily="34" charset="0"/>
                        <a:cs typeface="Arial" pitchFamily="34" charset="0"/>
                      </a:endParaRPr>
                    </a:p>
                  </a:txBody>
                  <a:tcPr marL="95319" marR="95319" marT="47063" marB="470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3592">
                <a:tc>
                  <a:txBody>
                    <a:bodyPr/>
                    <a:lstStyle/>
                    <a:p>
                      <a:endParaRPr lang="fr-FR" sz="1200" dirty="0"/>
                    </a:p>
                  </a:txBody>
                  <a:tcPr marL="95319" marR="95319" marT="47063" marB="470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endParaRPr lang="fr-FR" sz="1200" dirty="0"/>
                    </a:p>
                  </a:txBody>
                  <a:tcPr marL="95319" marR="95319" marT="47063" marB="470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138" y="2277640"/>
            <a:ext cx="2069634" cy="14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7"/>
          <p:cNvSpPr>
            <a:spLocks noChangeArrowheads="1"/>
          </p:cNvSpPr>
          <p:nvPr/>
        </p:nvSpPr>
        <p:spPr bwMode="auto">
          <a:xfrm>
            <a:off x="701591" y="4968822"/>
            <a:ext cx="6057297" cy="1187817"/>
          </a:xfrm>
          <a:prstGeom prst="rect">
            <a:avLst/>
          </a:prstGeom>
          <a:solidFill>
            <a:schemeClr val="bg1"/>
          </a:solidFill>
          <a:ln w="9525">
            <a:solidFill>
              <a:schemeClr val="tx1"/>
            </a:solidFill>
            <a:miter lim="800000"/>
            <a:headEnd/>
            <a:tailEnd/>
          </a:ln>
        </p:spPr>
        <p:txBody>
          <a:bodyPr wrap="square" lIns="92131" tIns="46066" rIns="92131" bIns="46066" anchor="t"/>
          <a:lstStyle/>
          <a:p>
            <a:pPr marL="195642" indent="-4974" eaLnBrk="0" hangingPunct="0">
              <a:spcBef>
                <a:spcPct val="30000"/>
              </a:spcBef>
              <a:defRPr/>
            </a:pPr>
            <a:r>
              <a:rPr lang="es-ES" sz="1300" dirty="0">
                <a:cs typeface="Arial" charset="0"/>
              </a:rPr>
              <a:t>En caso de fallo del módulo bomba, el sistema de reducción deja de funcionar. </a:t>
            </a:r>
          </a:p>
          <a:p>
            <a:pPr marL="195642" indent="-4974" eaLnBrk="0" hangingPunct="0">
              <a:spcBef>
                <a:spcPct val="30000"/>
              </a:spcBef>
              <a:defRPr/>
            </a:pPr>
            <a:r>
              <a:rPr lang="es-ES" sz="1300" dirty="0">
                <a:cs typeface="Arial" charset="0"/>
              </a:rPr>
              <a:t>El testigo anticontaminación «MIL» y el testigo de alerta «UREA» que indican un defecto del sistema aparecen en la pantalla multifunción.</a:t>
            </a:r>
          </a:p>
        </p:txBody>
      </p:sp>
      <p:pic>
        <p:nvPicPr>
          <p:cNvPr id="10"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2998" y="2277639"/>
            <a:ext cx="3086383" cy="154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Diag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56388" y="5245866"/>
            <a:ext cx="445958" cy="510452"/>
          </a:xfrm>
          <a:prstGeom prst="rect">
            <a:avLst/>
          </a:prstGeom>
          <a:noFill/>
          <a:ln w="9525">
            <a:noFill/>
            <a:miter lim="800000"/>
            <a:headEnd/>
            <a:tailEnd/>
          </a:ln>
        </p:spPr>
      </p:pic>
      <p:sp>
        <p:nvSpPr>
          <p:cNvPr id="12" name="Rectangle 27"/>
          <p:cNvSpPr>
            <a:spLocks noChangeArrowheads="1"/>
          </p:cNvSpPr>
          <p:nvPr/>
        </p:nvSpPr>
        <p:spPr bwMode="auto">
          <a:xfrm>
            <a:off x="2859772" y="6917506"/>
            <a:ext cx="3707862" cy="1187817"/>
          </a:xfrm>
          <a:prstGeom prst="rect">
            <a:avLst/>
          </a:prstGeom>
          <a:solidFill>
            <a:schemeClr val="bg1"/>
          </a:solidFill>
          <a:ln w="9525">
            <a:solidFill>
              <a:schemeClr val="tx1"/>
            </a:solidFill>
            <a:miter lim="800000"/>
            <a:headEnd/>
            <a:tailEnd/>
          </a:ln>
        </p:spPr>
        <p:txBody>
          <a:bodyPr wrap="square" lIns="92131" tIns="46066" rIns="92131" bIns="46066" anchor="t"/>
          <a:lstStyle/>
          <a:p>
            <a:pPr marL="195642" indent="-4974" eaLnBrk="0" hangingPunct="0">
              <a:spcBef>
                <a:spcPct val="30000"/>
              </a:spcBef>
              <a:defRPr/>
            </a:pPr>
            <a:endParaRPr lang="es-ES" sz="1300" dirty="0" smtClean="0">
              <a:cs typeface="Arial" charset="0"/>
            </a:endParaRPr>
          </a:p>
          <a:p>
            <a:pPr marL="195642" indent="-4974" eaLnBrk="0" hangingPunct="0">
              <a:spcBef>
                <a:spcPct val="30000"/>
              </a:spcBef>
              <a:defRPr/>
            </a:pPr>
            <a:r>
              <a:rPr lang="es-ES" sz="1300" dirty="0" smtClean="0">
                <a:cs typeface="Arial" charset="0"/>
              </a:rPr>
              <a:t>1230: CMM.</a:t>
            </a:r>
          </a:p>
          <a:p>
            <a:pPr marL="195642" indent="-4974" eaLnBrk="0" hangingPunct="0">
              <a:spcBef>
                <a:spcPct val="30000"/>
              </a:spcBef>
              <a:defRPr/>
            </a:pPr>
            <a:r>
              <a:rPr lang="es-ES" sz="1300" dirty="0" smtClean="0">
                <a:cs typeface="Arial" charset="0"/>
              </a:rPr>
              <a:t>13C1: </a:t>
            </a:r>
            <a:r>
              <a:rPr lang="es-ES" sz="1300" dirty="0" smtClean="0"/>
              <a:t>Sonda Nox.</a:t>
            </a:r>
          </a:p>
          <a:p>
            <a:pPr marL="195642" indent="-4974" eaLnBrk="0" hangingPunct="0">
              <a:spcBef>
                <a:spcPct val="30000"/>
              </a:spcBef>
              <a:defRPr/>
            </a:pPr>
            <a:r>
              <a:rPr lang="es-ES" sz="1300" dirty="0" smtClean="0"/>
              <a:t>12B1: </a:t>
            </a:r>
            <a:r>
              <a:rPr lang="es-ES" sz="1300" dirty="0"/>
              <a:t>Módulo aforador-bomba de urea. </a:t>
            </a:r>
            <a:endParaRPr lang="es-ES" sz="1300" dirty="0">
              <a:cs typeface="Arial" charset="0"/>
            </a:endParaRPr>
          </a:p>
        </p:txBody>
      </p:sp>
      <p:grpSp>
        <p:nvGrpSpPr>
          <p:cNvPr id="6" name="5 Grupo"/>
          <p:cNvGrpSpPr/>
          <p:nvPr/>
        </p:nvGrpSpPr>
        <p:grpSpPr>
          <a:xfrm>
            <a:off x="701591" y="6413450"/>
            <a:ext cx="1809750" cy="2118334"/>
            <a:chOff x="701591" y="6413450"/>
            <a:chExt cx="1809750" cy="2118334"/>
          </a:xfrm>
        </p:grpSpPr>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591" y="7112559"/>
              <a:ext cx="1809750"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138" y="6413450"/>
              <a:ext cx="15049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18795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80988" y="215900"/>
            <a:ext cx="6535737" cy="4902200"/>
          </a:xfrm>
        </p:spPr>
      </p:sp>
      <p:sp>
        <p:nvSpPr>
          <p:cNvPr id="3" name="Espace réservé des commentaires 2"/>
          <p:cNvSpPr>
            <a:spLocks noGrp="1"/>
          </p:cNvSpPr>
          <p:nvPr>
            <p:ph type="body" idx="1"/>
          </p:nvPr>
        </p:nvSpPr>
        <p:spPr>
          <a:xfrm>
            <a:off x="175750" y="1040514"/>
            <a:ext cx="6746110" cy="8742573"/>
          </a:xfrm>
        </p:spPr>
        <p:txBody>
          <a:bodyPr/>
          <a:lstStyle/>
          <a:p>
            <a:pPr marL="530496" indent="-354759">
              <a:buFont typeface="+mj-lt"/>
              <a:buAutoNum type="arabicPeriod"/>
            </a:pPr>
            <a:r>
              <a:rPr lang="es-ES" dirty="0" smtClean="0">
                <a:latin typeface="Arial" pitchFamily="34" charset="0"/>
                <a:cs typeface="Arial" pitchFamily="34" charset="0"/>
              </a:rPr>
              <a:t>Pozo de aspiración antidescebado y filtro</a:t>
            </a:r>
          </a:p>
          <a:p>
            <a:pPr marL="530496" indent="-354759">
              <a:buFont typeface="+mj-lt"/>
              <a:buAutoNum type="arabicPeriod"/>
            </a:pPr>
            <a:r>
              <a:rPr lang="es-ES" dirty="0" smtClean="0">
                <a:latin typeface="Arial" pitchFamily="34" charset="0"/>
                <a:cs typeface="Arial" pitchFamily="34" charset="0"/>
              </a:rPr>
              <a:t>Placa térmica</a:t>
            </a:r>
          </a:p>
          <a:p>
            <a:pPr marL="530496" indent="-354759">
              <a:buFont typeface="+mj-lt"/>
              <a:buAutoNum type="arabicPeriod"/>
            </a:pPr>
            <a:r>
              <a:rPr lang="es-ES" dirty="0" smtClean="0">
                <a:latin typeface="Arial" pitchFamily="34" charset="0"/>
                <a:cs typeface="Arial" pitchFamily="34" charset="0"/>
              </a:rPr>
              <a:t>Sonda de temperatura</a:t>
            </a:r>
          </a:p>
          <a:p>
            <a:pPr marL="530496" indent="-354759">
              <a:buFont typeface="+mj-lt"/>
              <a:buAutoNum type="arabicPeriod"/>
            </a:pPr>
            <a:r>
              <a:rPr lang="es-ES" dirty="0" smtClean="0">
                <a:latin typeface="Arial" pitchFamily="34" charset="0"/>
                <a:cs typeface="Arial" pitchFamily="34" charset="0"/>
              </a:rPr>
              <a:t>Sonda de nivel</a:t>
            </a:r>
          </a:p>
          <a:p>
            <a:pPr marL="530496" indent="-354759"/>
            <a:endParaRPr lang="es-ES" baseline="0" dirty="0" smtClean="0">
              <a:latin typeface="Arial" pitchFamily="34" charset="0"/>
              <a:cs typeface="Arial" pitchFamily="34" charset="0"/>
            </a:endParaRPr>
          </a:p>
          <a:p>
            <a:pPr marL="530496" indent="-354759">
              <a:buFont typeface="+mj-lt"/>
              <a:buAutoNum type="arabicPeriod"/>
            </a:pPr>
            <a:endParaRPr lang="es-ES" dirty="0" smtClean="0">
              <a:latin typeface="Arial" pitchFamily="34" charset="0"/>
              <a:cs typeface="Arial" pitchFamily="34" charset="0"/>
            </a:endParaRPr>
          </a:p>
          <a:p>
            <a:endParaRPr lang="es-ES" dirty="0" smtClean="0">
              <a:latin typeface="Arial" pitchFamily="34" charset="0"/>
              <a:cs typeface="Arial" pitchFamily="34" charset="0"/>
            </a:endParaRPr>
          </a:p>
          <a:p>
            <a:pPr marL="284135" indent="-188877"/>
            <a:r>
              <a:rPr lang="es-ES" b="1" dirty="0" smtClean="0">
                <a:latin typeface="Arial" pitchFamily="34" charset="0"/>
                <a:cs typeface="Arial" pitchFamily="34" charset="0"/>
              </a:rPr>
              <a:t>Función:</a:t>
            </a:r>
          </a:p>
          <a:p>
            <a:pPr marL="190669"/>
            <a:r>
              <a:rPr lang="es-ES" dirty="0" smtClean="0">
                <a:latin typeface="Arial" pitchFamily="34" charset="0"/>
                <a:cs typeface="Arial" pitchFamily="34" charset="0"/>
              </a:rPr>
              <a:t>El módulo aforador está situado en el centro del depósito y permite:</a:t>
            </a:r>
          </a:p>
          <a:p>
            <a:pPr marL="585268" indent="-298437">
              <a:buBlip>
                <a:blip r:embed="rId3"/>
              </a:buBlip>
            </a:pPr>
            <a:r>
              <a:rPr lang="es-ES" dirty="0" smtClean="0">
                <a:latin typeface="Arial" pitchFamily="34" charset="0"/>
                <a:cs typeface="Arial" pitchFamily="34" charset="0"/>
              </a:rPr>
              <a:t>Extraer del depósito el líquido a través del pozo de aspiración(1).</a:t>
            </a:r>
          </a:p>
          <a:p>
            <a:pPr marL="585268" indent="-298437">
              <a:buBlip>
                <a:blip r:embed="rId3"/>
              </a:buBlip>
            </a:pPr>
            <a:r>
              <a:rPr lang="es-ES" dirty="0" smtClean="0">
                <a:latin typeface="Arial" pitchFamily="34" charset="0"/>
                <a:cs typeface="Arial" pitchFamily="34" charset="0"/>
              </a:rPr>
              <a:t>Filtrar el líquido de urea.</a:t>
            </a:r>
          </a:p>
          <a:p>
            <a:pPr marL="585268" indent="-298437">
              <a:buBlip>
                <a:blip r:embed="rId3"/>
              </a:buBlip>
            </a:pPr>
            <a:r>
              <a:rPr lang="es-ES" dirty="0" smtClean="0">
                <a:latin typeface="Arial" pitchFamily="34" charset="0"/>
                <a:cs typeface="Arial" pitchFamily="34" charset="0"/>
              </a:rPr>
              <a:t>Contener un volumen de 500 ml que pueden ser extraídos del depósito, tanto circulando como en estático.</a:t>
            </a:r>
          </a:p>
          <a:p>
            <a:pPr marL="585268" indent="-298437">
              <a:buBlip>
                <a:blip r:embed="rId3"/>
              </a:buBlip>
            </a:pPr>
            <a:r>
              <a:rPr lang="es-ES" dirty="0" smtClean="0">
                <a:latin typeface="Arial" pitchFamily="34" charset="0"/>
                <a:cs typeface="Arial" pitchFamily="34" charset="0"/>
              </a:rPr>
              <a:t>Descongelar la urea en caso de congelación (-11°C) mediante una placa térmica.</a:t>
            </a:r>
          </a:p>
          <a:p>
            <a:pPr marL="585268" indent="-298437">
              <a:buBlip>
                <a:blip r:embed="rId3"/>
              </a:buBlip>
            </a:pPr>
            <a:r>
              <a:rPr lang="es-ES" dirty="0" smtClean="0">
                <a:latin typeface="Arial" pitchFamily="34" charset="0"/>
                <a:cs typeface="Arial" pitchFamily="34" charset="0"/>
              </a:rPr>
              <a:t>Medir el nivel de urea gracias a un aforador, compuesto de una boya unida a un imán que varia su posición con el nivel de urea, esta variación es captada por una tarjeta electrónica de detección de nivel.</a:t>
            </a:r>
          </a:p>
          <a:p>
            <a:pPr marL="585268" indent="-298437">
              <a:buBlip>
                <a:blip r:embed="rId3"/>
              </a:buBlip>
            </a:pPr>
            <a:r>
              <a:rPr lang="es-ES" dirty="0" smtClean="0">
                <a:latin typeface="Arial" pitchFamily="34" charset="0"/>
                <a:cs typeface="Arial" pitchFamily="34" charset="0"/>
              </a:rPr>
              <a:t>Suministrar presión al módulo de puesta bajo presión incluso con un nivel bajo, a través de una membrana impermeable.</a:t>
            </a:r>
          </a:p>
          <a:p>
            <a:pPr marL="585268" indent="-298437">
              <a:buBlip>
                <a:blip r:embed="rId3"/>
              </a:buBlip>
            </a:pPr>
            <a:r>
              <a:rPr lang="es-ES" dirty="0" smtClean="0">
                <a:latin typeface="Arial" pitchFamily="34" charset="0"/>
                <a:cs typeface="Arial" pitchFamily="34" charset="0"/>
              </a:rPr>
              <a:t>Filtrar las impurezas que contiene la urea a través del tamiz.</a:t>
            </a:r>
          </a:p>
          <a:p>
            <a:pPr marL="187353" indent="3316"/>
            <a:endParaRPr lang="es-ES" dirty="0" smtClean="0">
              <a:solidFill>
                <a:srgbClr val="C00000"/>
              </a:solidFill>
              <a:latin typeface="Arial" pitchFamily="34" charset="0"/>
              <a:cs typeface="Arial" pitchFamily="34" charset="0"/>
            </a:endParaRPr>
          </a:p>
          <a:p>
            <a:pPr marL="284135" indent="-188877"/>
            <a:r>
              <a:rPr lang="es-ES" b="1" dirty="0" smtClean="0">
                <a:latin typeface="Arial" pitchFamily="34" charset="0"/>
                <a:cs typeface="Arial" pitchFamily="34" charset="0"/>
              </a:rPr>
              <a:t>Funcionamiento: </a:t>
            </a:r>
          </a:p>
          <a:p>
            <a:pPr marL="187353" indent="3316"/>
            <a:r>
              <a:rPr lang="es-ES" dirty="0" smtClean="0">
                <a:latin typeface="Arial" pitchFamily="34" charset="0"/>
                <a:cs typeface="Arial" pitchFamily="34" charset="0"/>
              </a:rPr>
              <a:t>El líquido se aspira a través de la bomba desde el pozo de aspiración antidescebado (1).</a:t>
            </a:r>
          </a:p>
          <a:p>
            <a:pPr marL="187353" indent="3316"/>
            <a:r>
              <a:rPr lang="es-ES" dirty="0" smtClean="0">
                <a:latin typeface="Arial" pitchFamily="34" charset="0"/>
                <a:cs typeface="Arial" pitchFamily="34" charset="0"/>
              </a:rPr>
              <a:t>Una placa térmica (2) se activa en función de la información de la sonda de temperatura para evitar la congelación del líquido.</a:t>
            </a:r>
          </a:p>
          <a:p>
            <a:pPr marL="187353" indent="3316"/>
            <a:r>
              <a:rPr lang="es-ES" dirty="0" smtClean="0">
                <a:latin typeface="Arial" pitchFamily="34" charset="0"/>
                <a:cs typeface="Arial" pitchFamily="34" charset="0"/>
              </a:rPr>
              <a:t>La sonda de nivel (4) permite medir la cantidad de líquido de reducción presente en el depósito.</a:t>
            </a:r>
          </a:p>
          <a:p>
            <a:pPr marL="187353" indent="3316"/>
            <a:r>
              <a:rPr lang="es-ES" dirty="0" smtClean="0">
                <a:latin typeface="Arial" pitchFamily="34" charset="0"/>
                <a:cs typeface="Arial" pitchFamily="34" charset="0"/>
              </a:rPr>
              <a:t>La información de nivel del depósito de urea se transmite al calculador motor multifunción a través del calculador del módulo por la red «CAN Depolución».</a:t>
            </a:r>
          </a:p>
          <a:p>
            <a:pPr marL="187353" indent="3316"/>
            <a:endParaRPr lang="es-ES" dirty="0" smtClean="0">
              <a:latin typeface="Arial" pitchFamily="34" charset="0"/>
              <a:cs typeface="Arial" pitchFamily="34" charset="0"/>
            </a:endParaRPr>
          </a:p>
        </p:txBody>
      </p:sp>
      <p:pic>
        <p:nvPicPr>
          <p:cNvPr id="4" name="Picture 4" descr="C:\Users\e201923\Documents\WorkShop_DW10F_Euro6\Base_images\SCR\Module_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1111" y="1308254"/>
            <a:ext cx="3340509" cy="187875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p:cNvGrpSpPr/>
          <p:nvPr/>
        </p:nvGrpSpPr>
        <p:grpSpPr>
          <a:xfrm>
            <a:off x="4626310" y="2159484"/>
            <a:ext cx="193666" cy="193993"/>
            <a:chOff x="1763688" y="1555756"/>
            <a:chExt cx="432048" cy="438263"/>
          </a:xfrm>
        </p:grpSpPr>
        <p:sp>
          <p:nvSpPr>
            <p:cNvPr id="6" name="Ellipse 5"/>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latin typeface="Arial" pitchFamily="34" charset="0"/>
                <a:cs typeface="Arial" pitchFamily="34" charset="0"/>
              </a:endParaRPr>
            </a:p>
          </p:txBody>
        </p:sp>
        <p:sp>
          <p:nvSpPr>
            <p:cNvPr id="7" name="Ellipse 6"/>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pitchFamily="34" charset="0"/>
                  <a:cs typeface="Arial" pitchFamily="34" charset="0"/>
                </a:rPr>
                <a:t>1</a:t>
              </a:r>
            </a:p>
          </p:txBody>
        </p:sp>
      </p:grpSp>
      <p:grpSp>
        <p:nvGrpSpPr>
          <p:cNvPr id="8" name="Groupe 7"/>
          <p:cNvGrpSpPr/>
          <p:nvPr/>
        </p:nvGrpSpPr>
        <p:grpSpPr>
          <a:xfrm>
            <a:off x="5140434" y="2716602"/>
            <a:ext cx="193666" cy="193993"/>
            <a:chOff x="1763688" y="1555756"/>
            <a:chExt cx="432048" cy="438263"/>
          </a:xfrm>
        </p:grpSpPr>
        <p:sp>
          <p:nvSpPr>
            <p:cNvPr id="9" name="Ellipse 8"/>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latin typeface="Arial" pitchFamily="34" charset="0"/>
                <a:cs typeface="Arial" pitchFamily="34" charset="0"/>
              </a:endParaRPr>
            </a:p>
          </p:txBody>
        </p:sp>
        <p:sp>
          <p:nvSpPr>
            <p:cNvPr id="10" name="Ellipse 9"/>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pitchFamily="34" charset="0"/>
                  <a:cs typeface="Arial" pitchFamily="34" charset="0"/>
                </a:rPr>
                <a:t>2</a:t>
              </a:r>
            </a:p>
          </p:txBody>
        </p:sp>
      </p:grpSp>
      <p:grpSp>
        <p:nvGrpSpPr>
          <p:cNvPr id="11" name="Groupe 10"/>
          <p:cNvGrpSpPr/>
          <p:nvPr/>
        </p:nvGrpSpPr>
        <p:grpSpPr>
          <a:xfrm>
            <a:off x="3551936" y="2943583"/>
            <a:ext cx="193666" cy="193993"/>
            <a:chOff x="1763688" y="1555756"/>
            <a:chExt cx="432048" cy="438263"/>
          </a:xfrm>
        </p:grpSpPr>
        <p:sp>
          <p:nvSpPr>
            <p:cNvPr id="12" name="Ellipse 11"/>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latin typeface="Arial" pitchFamily="34" charset="0"/>
                <a:cs typeface="Arial" pitchFamily="34" charset="0"/>
              </a:endParaRPr>
            </a:p>
          </p:txBody>
        </p:sp>
        <p:sp>
          <p:nvSpPr>
            <p:cNvPr id="13" name="Ellipse 12"/>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pitchFamily="34" charset="0"/>
                  <a:cs typeface="Arial" pitchFamily="34" charset="0"/>
                </a:rPr>
                <a:t>3</a:t>
              </a:r>
            </a:p>
          </p:txBody>
        </p:sp>
      </p:grpSp>
      <p:grpSp>
        <p:nvGrpSpPr>
          <p:cNvPr id="14" name="Groupe 13"/>
          <p:cNvGrpSpPr/>
          <p:nvPr/>
        </p:nvGrpSpPr>
        <p:grpSpPr>
          <a:xfrm>
            <a:off x="3071065" y="2256480"/>
            <a:ext cx="193666" cy="193993"/>
            <a:chOff x="1763688" y="1555756"/>
            <a:chExt cx="432048" cy="438263"/>
          </a:xfrm>
        </p:grpSpPr>
        <p:sp>
          <p:nvSpPr>
            <p:cNvPr id="15" name="Ellipse 14"/>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latin typeface="Arial" pitchFamily="34" charset="0"/>
                <a:cs typeface="Arial" pitchFamily="34" charset="0"/>
              </a:endParaRPr>
            </a:p>
          </p:txBody>
        </p:sp>
        <p:sp>
          <p:nvSpPr>
            <p:cNvPr id="16" name="Ellipse 15"/>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pitchFamily="34" charset="0"/>
                  <a:cs typeface="Arial" pitchFamily="34" charset="0"/>
                </a:rPr>
                <a:t>4</a:t>
              </a:r>
            </a:p>
          </p:txBody>
        </p:sp>
      </p:grpSp>
      <p:cxnSp>
        <p:nvCxnSpPr>
          <p:cNvPr id="17" name="Connecteur droit avec flèche 16"/>
          <p:cNvCxnSpPr>
            <a:stCxn id="12" idx="6"/>
          </p:cNvCxnSpPr>
          <p:nvPr/>
        </p:nvCxnSpPr>
        <p:spPr>
          <a:xfrm flipV="1">
            <a:off x="3745602" y="2894429"/>
            <a:ext cx="538462" cy="14615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stCxn id="15" idx="6"/>
          </p:cNvCxnSpPr>
          <p:nvPr/>
        </p:nvCxnSpPr>
        <p:spPr>
          <a:xfrm>
            <a:off x="3264732" y="2353477"/>
            <a:ext cx="577703"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9" name="Group 8"/>
          <p:cNvGrpSpPr>
            <a:grpSpLocks/>
          </p:cNvGrpSpPr>
          <p:nvPr/>
        </p:nvGrpSpPr>
        <p:grpSpPr bwMode="auto">
          <a:xfrm>
            <a:off x="167530" y="9043143"/>
            <a:ext cx="6633201" cy="751413"/>
            <a:chOff x="293" y="3042"/>
            <a:chExt cx="4181" cy="473"/>
          </a:xfrm>
        </p:grpSpPr>
        <p:sp>
          <p:nvSpPr>
            <p:cNvPr id="20" name="Rectangle 27"/>
            <p:cNvSpPr>
              <a:spLocks noChangeArrowheads="1"/>
            </p:cNvSpPr>
            <p:nvPr/>
          </p:nvSpPr>
          <p:spPr bwMode="auto">
            <a:xfrm>
              <a:off x="656" y="3042"/>
              <a:ext cx="3818" cy="473"/>
            </a:xfrm>
            <a:prstGeom prst="rect">
              <a:avLst/>
            </a:prstGeom>
            <a:solidFill>
              <a:schemeClr val="bg1"/>
            </a:solidFill>
            <a:ln w="9525">
              <a:solidFill>
                <a:schemeClr val="tx1"/>
              </a:solidFill>
              <a:miter lim="800000"/>
              <a:headEnd/>
              <a:tailEnd/>
            </a:ln>
          </p:spPr>
          <p:txBody>
            <a:bodyPr wrap="square" lIns="88214" tIns="44108" rIns="88214" bIns="44108" anchor="ctr"/>
            <a:lstStyle/>
            <a:p>
              <a:pPr defTabSz="914635">
                <a:spcBef>
                  <a:spcPct val="50000"/>
                </a:spcBef>
              </a:pPr>
              <a:r>
                <a:rPr lang="es-ES" sz="1300" dirty="0">
                  <a:latin typeface="Arial" pitchFamily="34" charset="0"/>
                  <a:cs typeface="Arial" pitchFamily="34" charset="0"/>
                </a:rPr>
                <a:t>El líquido de urea congela a partir de -11°C.</a:t>
              </a:r>
            </a:p>
          </p:txBody>
        </p:sp>
        <p:pic>
          <p:nvPicPr>
            <p:cNvPr id="21" name="Picture 10" descr="warning"/>
            <p:cNvPicPr>
              <a:picLocks noChangeAspect="1" noChangeArrowheads="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3" y="3087"/>
              <a:ext cx="34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01669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80988" y="215900"/>
            <a:ext cx="6535737" cy="4902200"/>
          </a:xfrm>
        </p:spPr>
      </p:sp>
      <p:sp>
        <p:nvSpPr>
          <p:cNvPr id="3" name="Espace réservé des commentaires 2"/>
          <p:cNvSpPr>
            <a:spLocks noGrp="1"/>
          </p:cNvSpPr>
          <p:nvPr>
            <p:ph type="body" idx="1"/>
          </p:nvPr>
        </p:nvSpPr>
        <p:spPr>
          <a:xfrm>
            <a:off x="175750" y="978097"/>
            <a:ext cx="6746110" cy="8964944"/>
          </a:xfrm>
        </p:spPr>
        <p:txBody>
          <a:bodyPr/>
          <a:lstStyle/>
          <a:p>
            <a:r>
              <a:rPr lang="es-ES" dirty="0" smtClean="0">
                <a:latin typeface="Arial" pitchFamily="34" charset="0"/>
                <a:cs typeface="Arial" pitchFamily="34" charset="0"/>
              </a:rPr>
              <a:t>El líquido de reducción se congela a baja temperatura.</a:t>
            </a:r>
          </a:p>
          <a:p>
            <a:r>
              <a:rPr lang="es-ES" dirty="0" smtClean="0">
                <a:latin typeface="Arial" pitchFamily="34" charset="0"/>
                <a:cs typeface="Arial" pitchFamily="34" charset="0"/>
              </a:rPr>
              <a:t>El depósito de urea, la bomba, el distribuidor, el acumulador y el conducto que llega hasta el inyector van equipados con un calentador.</a:t>
            </a:r>
          </a:p>
          <a:p>
            <a:r>
              <a:rPr lang="es-ES" dirty="0" smtClean="0">
                <a:latin typeface="Arial" pitchFamily="34" charset="0"/>
                <a:cs typeface="Arial" pitchFamily="34" charset="0"/>
              </a:rPr>
              <a:t>El sistema de calentamiento garantiza una disponibilidad rápida del sistema «SCR» en caso de que el líquido de reducción esté congelado.</a:t>
            </a:r>
          </a:p>
          <a:p>
            <a:r>
              <a:rPr lang="es-ES" dirty="0" smtClean="0">
                <a:latin typeface="Arial" pitchFamily="34" charset="0"/>
                <a:cs typeface="Arial" pitchFamily="34" charset="0"/>
              </a:rPr>
              <a:t>El módulo aforador bomba gestiona la alimentación eléctrica (potencia) de los calentadores del sistema «SCR» cuando el calculador motor multifunción lo solicita.</a:t>
            </a:r>
          </a:p>
          <a:p>
            <a:endParaRPr lang="es-ES" dirty="0" smtClean="0">
              <a:latin typeface="Arial" pitchFamily="34" charset="0"/>
              <a:cs typeface="Arial" pitchFamily="34" charset="0"/>
            </a:endParaRPr>
          </a:p>
          <a:p>
            <a:endParaRPr lang="es-ES" dirty="0" smtClean="0">
              <a:latin typeface="Arial" pitchFamily="34" charset="0"/>
              <a:cs typeface="Arial" pitchFamily="34" charset="0"/>
            </a:endParaRPr>
          </a:p>
          <a:p>
            <a:endParaRPr lang="es-ES" dirty="0" smtClean="0">
              <a:latin typeface="Arial" pitchFamily="34" charset="0"/>
              <a:cs typeface="Arial" pitchFamily="34" charset="0"/>
            </a:endParaRPr>
          </a:p>
          <a:p>
            <a:r>
              <a:rPr lang="es-ES" b="1" dirty="0" smtClean="0">
                <a:latin typeface="Arial" pitchFamily="34" charset="0"/>
                <a:cs typeface="Arial" pitchFamily="34" charset="0"/>
              </a:rPr>
              <a:t>Calentador del depósito</a:t>
            </a:r>
          </a:p>
          <a:p>
            <a:pPr marL="530496" indent="-354759">
              <a:buFont typeface="+mj-lt"/>
              <a:buAutoNum type="arabicPeriod"/>
            </a:pPr>
            <a:endParaRPr lang="es-ES" dirty="0" smtClean="0">
              <a:latin typeface="Arial" pitchFamily="34" charset="0"/>
              <a:cs typeface="Arial" pitchFamily="34" charset="0"/>
            </a:endParaRPr>
          </a:p>
          <a:p>
            <a:pPr marL="528898" indent="-242066">
              <a:buFont typeface="+mj-lt"/>
              <a:buAutoNum type="arabicPeriod"/>
            </a:pPr>
            <a:r>
              <a:rPr lang="es-ES" dirty="0" smtClean="0">
                <a:latin typeface="Arial" pitchFamily="34" charset="0"/>
                <a:cs typeface="Arial" pitchFamily="34" charset="0"/>
              </a:rPr>
              <a:t>Placa térmica</a:t>
            </a:r>
          </a:p>
          <a:p>
            <a:pPr marL="528898" indent="-242066">
              <a:buFont typeface="+mj-lt"/>
              <a:buAutoNum type="arabicPeriod"/>
            </a:pPr>
            <a:r>
              <a:rPr lang="es-ES" dirty="0" smtClean="0">
                <a:latin typeface="Arial" pitchFamily="34" charset="0"/>
                <a:cs typeface="Arial" pitchFamily="34" charset="0"/>
              </a:rPr>
              <a:t>Sonda de temperatura</a:t>
            </a:r>
          </a:p>
          <a:p>
            <a:pPr marL="528898" indent="-242066">
              <a:buFont typeface="+mj-lt"/>
              <a:buAutoNum type="arabicPeriod"/>
            </a:pPr>
            <a:r>
              <a:rPr lang="es-ES" dirty="0" smtClean="0">
                <a:latin typeface="Arial" pitchFamily="34" charset="0"/>
                <a:cs typeface="Arial" pitchFamily="34" charset="0"/>
              </a:rPr>
              <a:t>Canalización térmica</a:t>
            </a:r>
          </a:p>
          <a:p>
            <a:endParaRPr lang="es-ES" dirty="0" smtClean="0">
              <a:latin typeface="Arial" pitchFamily="34" charset="0"/>
              <a:cs typeface="Arial" pitchFamily="34" charset="0"/>
            </a:endParaRPr>
          </a:p>
          <a:p>
            <a:r>
              <a:rPr lang="es-ES" dirty="0" smtClean="0">
                <a:latin typeface="Arial" pitchFamily="34" charset="0"/>
                <a:cs typeface="Arial" pitchFamily="34" charset="0"/>
              </a:rPr>
              <a:t>El calentador del depósito de líquido de reducción es un elemento térmico con termistencia CTP.</a:t>
            </a:r>
          </a:p>
          <a:p>
            <a:endParaRPr lang="es-ES" dirty="0" smtClean="0">
              <a:latin typeface="Arial" pitchFamily="34" charset="0"/>
              <a:cs typeface="Arial" pitchFamily="34" charset="0"/>
            </a:endParaRPr>
          </a:p>
          <a:p>
            <a:endParaRPr lang="es-ES" dirty="0" smtClean="0">
              <a:latin typeface="Arial" pitchFamily="34" charset="0"/>
              <a:cs typeface="Arial" pitchFamily="34" charset="0"/>
            </a:endParaRPr>
          </a:p>
          <a:p>
            <a:r>
              <a:rPr lang="es-ES" b="1" dirty="0" smtClean="0">
                <a:latin typeface="Arial" pitchFamily="34" charset="0"/>
                <a:cs typeface="Arial" pitchFamily="34" charset="0"/>
              </a:rPr>
              <a:t>Calentamiento de los elementos de puesta bajo presión</a:t>
            </a:r>
          </a:p>
          <a:p>
            <a:endParaRPr lang="es-ES" dirty="0" smtClean="0">
              <a:latin typeface="Arial" pitchFamily="34" charset="0"/>
              <a:cs typeface="Arial" pitchFamily="34" charset="0"/>
            </a:endParaRPr>
          </a:p>
          <a:p>
            <a:pPr marL="528898" indent="-242066">
              <a:buFont typeface="+mj-lt"/>
              <a:buAutoNum type="arabicPeriod" startAt="3"/>
            </a:pPr>
            <a:r>
              <a:rPr lang="es-ES" dirty="0" smtClean="0">
                <a:latin typeface="Arial" pitchFamily="34" charset="0"/>
                <a:cs typeface="Arial" pitchFamily="34" charset="0"/>
              </a:rPr>
              <a:t>Calentamiento de la bomba</a:t>
            </a:r>
          </a:p>
          <a:p>
            <a:pPr marL="528898" indent="-242066">
              <a:buFont typeface="+mj-lt"/>
              <a:buAutoNum type="arabicPeriod" startAt="3"/>
            </a:pPr>
            <a:r>
              <a:rPr lang="es-ES" dirty="0" smtClean="0">
                <a:latin typeface="Arial" pitchFamily="34" charset="0"/>
                <a:cs typeface="Arial" pitchFamily="34" charset="0"/>
              </a:rPr>
              <a:t>Calentamiento de la electroválvula</a:t>
            </a:r>
          </a:p>
          <a:p>
            <a:pPr marL="528898" indent="-242066">
              <a:buFont typeface="+mj-lt"/>
              <a:buAutoNum type="arabicPeriod" startAt="3"/>
            </a:pPr>
            <a:r>
              <a:rPr lang="es-ES" dirty="0" smtClean="0">
                <a:latin typeface="Arial" pitchFamily="34" charset="0"/>
                <a:cs typeface="Arial" pitchFamily="34" charset="0"/>
              </a:rPr>
              <a:t>Calentamiento del distribuidor</a:t>
            </a:r>
          </a:p>
          <a:p>
            <a:pPr marL="528898" indent="-242066">
              <a:buFont typeface="+mj-lt"/>
              <a:buAutoNum type="arabicPeriod" startAt="3"/>
            </a:pPr>
            <a:r>
              <a:rPr lang="es-ES" dirty="0" smtClean="0">
                <a:latin typeface="Arial" pitchFamily="34" charset="0"/>
                <a:cs typeface="Arial" pitchFamily="34" charset="0"/>
              </a:rPr>
              <a:t>Calentamiento del racor</a:t>
            </a:r>
            <a:endParaRPr lang="es-ES" dirty="0">
              <a:latin typeface="Arial" pitchFamily="34" charset="0"/>
              <a:cs typeface="Arial" pitchFamily="34" charset="0"/>
            </a:endParaRPr>
          </a:p>
        </p:txBody>
      </p:sp>
      <p:pic>
        <p:nvPicPr>
          <p:cNvPr id="6" name="Picture 4" descr="C:\Users\e201923\Documents\WorkShop_DW10F_Euro6\Base_images\SCR\Module_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8177" y="2754821"/>
            <a:ext cx="3020607" cy="169884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e 9"/>
          <p:cNvGrpSpPr/>
          <p:nvPr/>
        </p:nvGrpSpPr>
        <p:grpSpPr>
          <a:xfrm>
            <a:off x="3215360" y="4083929"/>
            <a:ext cx="193666" cy="193993"/>
            <a:chOff x="1763688" y="1555756"/>
            <a:chExt cx="432048" cy="438263"/>
          </a:xfrm>
        </p:grpSpPr>
        <p:sp>
          <p:nvSpPr>
            <p:cNvPr id="11" name="Ellipse 10"/>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latin typeface="Arial" pitchFamily="34" charset="0"/>
                <a:cs typeface="Arial" pitchFamily="34" charset="0"/>
              </a:endParaRPr>
            </a:p>
          </p:txBody>
        </p:sp>
        <p:sp>
          <p:nvSpPr>
            <p:cNvPr id="12" name="Ellipse 11"/>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pitchFamily="34" charset="0"/>
                  <a:cs typeface="Arial" pitchFamily="34" charset="0"/>
                </a:rPr>
                <a:t>2</a:t>
              </a:r>
            </a:p>
          </p:txBody>
        </p:sp>
      </p:grpSp>
      <p:cxnSp>
        <p:nvCxnSpPr>
          <p:cNvPr id="13" name="Connecteur droit avec flèche 12"/>
          <p:cNvCxnSpPr>
            <a:stCxn id="12" idx="6"/>
          </p:cNvCxnSpPr>
          <p:nvPr/>
        </p:nvCxnSpPr>
        <p:spPr>
          <a:xfrm flipV="1">
            <a:off x="3392887" y="4180925"/>
            <a:ext cx="1264806" cy="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e 13"/>
          <p:cNvGrpSpPr/>
          <p:nvPr/>
        </p:nvGrpSpPr>
        <p:grpSpPr>
          <a:xfrm>
            <a:off x="5154815" y="4062900"/>
            <a:ext cx="193666" cy="193993"/>
            <a:chOff x="1763688" y="1555756"/>
            <a:chExt cx="432048" cy="438263"/>
          </a:xfrm>
        </p:grpSpPr>
        <p:sp>
          <p:nvSpPr>
            <p:cNvPr id="15" name="Ellipse 14"/>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latin typeface="Arial" pitchFamily="34" charset="0"/>
                <a:cs typeface="Arial" pitchFamily="34" charset="0"/>
              </a:endParaRPr>
            </a:p>
          </p:txBody>
        </p:sp>
        <p:sp>
          <p:nvSpPr>
            <p:cNvPr id="16" name="Ellipse 15"/>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pitchFamily="34" charset="0"/>
                  <a:cs typeface="Arial" pitchFamily="34" charset="0"/>
                </a:rPr>
                <a:t>1</a:t>
              </a:r>
            </a:p>
          </p:txBody>
        </p:sp>
      </p:grpSp>
      <p:grpSp>
        <p:nvGrpSpPr>
          <p:cNvPr id="4" name="Groupe 3"/>
          <p:cNvGrpSpPr/>
          <p:nvPr/>
        </p:nvGrpSpPr>
        <p:grpSpPr>
          <a:xfrm>
            <a:off x="4002943" y="6671879"/>
            <a:ext cx="2722680" cy="3131333"/>
            <a:chOff x="3386087" y="5580931"/>
            <a:chExt cx="3057060" cy="3630860"/>
          </a:xfrm>
        </p:grpSpPr>
        <p:pic>
          <p:nvPicPr>
            <p:cNvPr id="19458" name="Picture 2" descr="C:\Users\e201923\Documents\WorkShop_DW10F_Euro6\Base_images\SCR\MODULE-Pomp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6087" y="5580931"/>
              <a:ext cx="3057060" cy="2332256"/>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e201923\Documents\WorkShop_DW10F_Euro6\Base_images\SCR\MODULE-Pompe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1463" y="8025294"/>
              <a:ext cx="1628566" cy="1186497"/>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e 26"/>
            <p:cNvGrpSpPr/>
            <p:nvPr/>
          </p:nvGrpSpPr>
          <p:grpSpPr>
            <a:xfrm>
              <a:off x="3559687" y="7499859"/>
              <a:ext cx="181930" cy="188155"/>
              <a:chOff x="1763688" y="1555756"/>
              <a:chExt cx="432048" cy="438263"/>
            </a:xfrm>
          </p:grpSpPr>
          <p:sp>
            <p:nvSpPr>
              <p:cNvPr id="28" name="Ellipse 27"/>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latin typeface="Arial" pitchFamily="34" charset="0"/>
                  <a:cs typeface="Arial" pitchFamily="34" charset="0"/>
                </a:endParaRPr>
              </a:p>
            </p:txBody>
          </p:sp>
          <p:sp>
            <p:nvSpPr>
              <p:cNvPr id="29" name="Ellipse 28"/>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pitchFamily="34" charset="0"/>
                    <a:cs typeface="Arial" pitchFamily="34" charset="0"/>
                  </a:rPr>
                  <a:t>3</a:t>
                </a:r>
              </a:p>
            </p:txBody>
          </p:sp>
        </p:grpSp>
        <p:cxnSp>
          <p:nvCxnSpPr>
            <p:cNvPr id="30" name="Connecteur droit avec flèche 29"/>
            <p:cNvCxnSpPr>
              <a:stCxn id="28" idx="7"/>
            </p:cNvCxnSpPr>
            <p:nvPr/>
          </p:nvCxnSpPr>
          <p:spPr>
            <a:xfrm flipV="1">
              <a:off x="3714974" y="6747060"/>
              <a:ext cx="959338" cy="7803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3" name="Groupe 32"/>
            <p:cNvGrpSpPr/>
            <p:nvPr/>
          </p:nvGrpSpPr>
          <p:grpSpPr>
            <a:xfrm>
              <a:off x="5435708" y="7660459"/>
              <a:ext cx="181930" cy="188155"/>
              <a:chOff x="1763688" y="1555756"/>
              <a:chExt cx="432048" cy="438263"/>
            </a:xfrm>
          </p:grpSpPr>
          <p:sp>
            <p:nvSpPr>
              <p:cNvPr id="34" name="Ellipse 33"/>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latin typeface="Arial" pitchFamily="34" charset="0"/>
                  <a:cs typeface="Arial" pitchFamily="34" charset="0"/>
                </a:endParaRPr>
              </a:p>
            </p:txBody>
          </p:sp>
          <p:sp>
            <p:nvSpPr>
              <p:cNvPr id="35" name="Ellipse 34"/>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pitchFamily="34" charset="0"/>
                    <a:cs typeface="Arial" pitchFamily="34" charset="0"/>
                  </a:rPr>
                  <a:t>4</a:t>
                </a:r>
              </a:p>
            </p:txBody>
          </p:sp>
        </p:grpSp>
        <p:cxnSp>
          <p:nvCxnSpPr>
            <p:cNvPr id="36" name="Connecteur droit avec flèche 35"/>
            <p:cNvCxnSpPr>
              <a:stCxn id="35" idx="0"/>
            </p:cNvCxnSpPr>
            <p:nvPr/>
          </p:nvCxnSpPr>
          <p:spPr>
            <a:xfrm flipH="1" flipV="1">
              <a:off x="5167912" y="6659328"/>
              <a:ext cx="358762" cy="101681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9" name="Groupe 38"/>
            <p:cNvGrpSpPr/>
            <p:nvPr/>
          </p:nvGrpSpPr>
          <p:grpSpPr>
            <a:xfrm>
              <a:off x="6155109" y="7527414"/>
              <a:ext cx="181930" cy="188155"/>
              <a:chOff x="1763688" y="1555756"/>
              <a:chExt cx="432048" cy="438263"/>
            </a:xfrm>
          </p:grpSpPr>
          <p:sp>
            <p:nvSpPr>
              <p:cNvPr id="40" name="Ellipse 39"/>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latin typeface="Arial" pitchFamily="34" charset="0"/>
                  <a:cs typeface="Arial" pitchFamily="34" charset="0"/>
                </a:endParaRPr>
              </a:p>
            </p:txBody>
          </p:sp>
          <p:sp>
            <p:nvSpPr>
              <p:cNvPr id="41" name="Ellipse 40"/>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pitchFamily="34" charset="0"/>
                    <a:cs typeface="Arial" pitchFamily="34" charset="0"/>
                  </a:rPr>
                  <a:t>5</a:t>
                </a:r>
              </a:p>
            </p:txBody>
          </p:sp>
        </p:grpSp>
        <p:cxnSp>
          <p:nvCxnSpPr>
            <p:cNvPr id="42" name="Connecteur droit avec flèche 41"/>
            <p:cNvCxnSpPr>
              <a:stCxn id="41" idx="0"/>
            </p:cNvCxnSpPr>
            <p:nvPr/>
          </p:nvCxnSpPr>
          <p:spPr>
            <a:xfrm flipH="1" flipV="1">
              <a:off x="5887312" y="6526283"/>
              <a:ext cx="358762" cy="101681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3" name="Groupe 42"/>
            <p:cNvGrpSpPr/>
            <p:nvPr/>
          </p:nvGrpSpPr>
          <p:grpSpPr>
            <a:xfrm>
              <a:off x="6166963" y="8672331"/>
              <a:ext cx="181930" cy="188155"/>
              <a:chOff x="1763688" y="1555756"/>
              <a:chExt cx="432048" cy="438263"/>
            </a:xfrm>
          </p:grpSpPr>
          <p:sp>
            <p:nvSpPr>
              <p:cNvPr id="44" name="Ellipse 43"/>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latin typeface="Arial" pitchFamily="34" charset="0"/>
                  <a:cs typeface="Arial" pitchFamily="34" charset="0"/>
                </a:endParaRPr>
              </a:p>
            </p:txBody>
          </p:sp>
          <p:sp>
            <p:nvSpPr>
              <p:cNvPr id="45" name="Ellipse 44"/>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pitchFamily="34" charset="0"/>
                    <a:cs typeface="Arial" pitchFamily="34" charset="0"/>
                  </a:rPr>
                  <a:t>6</a:t>
                </a:r>
              </a:p>
            </p:txBody>
          </p:sp>
        </p:grpSp>
        <p:cxnSp>
          <p:nvCxnSpPr>
            <p:cNvPr id="46" name="Connecteur droit avec flèche 45"/>
            <p:cNvCxnSpPr>
              <a:stCxn id="45" idx="2"/>
            </p:cNvCxnSpPr>
            <p:nvPr/>
          </p:nvCxnSpPr>
          <p:spPr>
            <a:xfrm flipH="1" flipV="1">
              <a:off x="5705428" y="8618543"/>
              <a:ext cx="476695" cy="1478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2" name="Groupe 51"/>
          <p:cNvGrpSpPr/>
          <p:nvPr/>
        </p:nvGrpSpPr>
        <p:grpSpPr>
          <a:xfrm>
            <a:off x="3118527" y="3273684"/>
            <a:ext cx="193666" cy="193993"/>
            <a:chOff x="1763688" y="1555756"/>
            <a:chExt cx="432048" cy="438263"/>
          </a:xfrm>
        </p:grpSpPr>
        <p:sp>
          <p:nvSpPr>
            <p:cNvPr id="53" name="Ellipse 52"/>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latin typeface="Arial" pitchFamily="34" charset="0"/>
                <a:cs typeface="Arial" pitchFamily="34" charset="0"/>
              </a:endParaRPr>
            </a:p>
          </p:txBody>
        </p:sp>
        <p:sp>
          <p:nvSpPr>
            <p:cNvPr id="54" name="Ellipse 53"/>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Arial" pitchFamily="34" charset="0"/>
                  <a:cs typeface="Arial" pitchFamily="34" charset="0"/>
                </a:rPr>
                <a:t>3</a:t>
              </a:r>
            </a:p>
          </p:txBody>
        </p:sp>
      </p:grpSp>
      <p:cxnSp>
        <p:nvCxnSpPr>
          <p:cNvPr id="55" name="Connecteur droit avec flèche 54"/>
          <p:cNvCxnSpPr>
            <a:stCxn id="53" idx="6"/>
          </p:cNvCxnSpPr>
          <p:nvPr/>
        </p:nvCxnSpPr>
        <p:spPr>
          <a:xfrm flipV="1">
            <a:off x="3312193" y="3125437"/>
            <a:ext cx="713097" cy="2452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290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76213" y="215900"/>
            <a:ext cx="6745287" cy="4902200"/>
          </a:xfrm>
        </p:spPr>
      </p:sp>
      <p:sp>
        <p:nvSpPr>
          <p:cNvPr id="3" name="Espace réservé des commentaires 2"/>
          <p:cNvSpPr>
            <a:spLocks noGrp="1"/>
          </p:cNvSpPr>
          <p:nvPr>
            <p:ph type="body" idx="1"/>
          </p:nvPr>
        </p:nvSpPr>
        <p:spPr>
          <a:xfrm>
            <a:off x="175750" y="892267"/>
            <a:ext cx="6746110" cy="8890820"/>
          </a:xfrm>
        </p:spPr>
        <p:txBody>
          <a:bodyPr/>
          <a:lstStyle/>
          <a:p>
            <a:pPr marL="189010" indent="3316"/>
            <a:endParaRPr lang="es-ES" dirty="0" smtClean="0">
              <a:latin typeface="Arial" pitchFamily="34" charset="0"/>
              <a:cs typeface="Arial" pitchFamily="34" charset="0"/>
            </a:endParaRPr>
          </a:p>
          <a:p>
            <a:pPr marL="189010" indent="3316"/>
            <a:endParaRPr lang="es-ES" dirty="0" smtClean="0">
              <a:latin typeface="Arial" pitchFamily="34" charset="0"/>
              <a:cs typeface="Arial" pitchFamily="34" charset="0"/>
            </a:endParaRPr>
          </a:p>
          <a:p>
            <a:pPr marL="189010" indent="3316"/>
            <a:endParaRPr lang="es-ES" dirty="0" smtClean="0">
              <a:latin typeface="Arial" pitchFamily="34" charset="0"/>
              <a:cs typeface="Arial" pitchFamily="34" charset="0"/>
            </a:endParaRPr>
          </a:p>
          <a:p>
            <a:pPr marL="189010" indent="3316"/>
            <a:endParaRPr lang="es-ES" dirty="0" smtClean="0">
              <a:latin typeface="Arial" pitchFamily="34" charset="0"/>
              <a:cs typeface="Arial" pitchFamily="34" charset="0"/>
            </a:endParaRPr>
          </a:p>
          <a:p>
            <a:pPr marL="189010" indent="3316"/>
            <a:endParaRPr lang="es-ES" dirty="0" smtClean="0">
              <a:latin typeface="Arial" pitchFamily="34" charset="0"/>
              <a:cs typeface="Arial" pitchFamily="34" charset="0"/>
            </a:endParaRPr>
          </a:p>
          <a:p>
            <a:pPr marL="189010" indent="3316"/>
            <a:endParaRPr lang="es-ES" dirty="0" smtClean="0">
              <a:latin typeface="Arial" pitchFamily="34" charset="0"/>
              <a:cs typeface="Arial" pitchFamily="34" charset="0"/>
            </a:endParaRPr>
          </a:p>
          <a:p>
            <a:pPr marL="189010" indent="3316"/>
            <a:endParaRPr lang="es-ES" dirty="0" smtClean="0">
              <a:latin typeface="Arial" pitchFamily="34" charset="0"/>
              <a:cs typeface="Arial" pitchFamily="34" charset="0"/>
            </a:endParaRPr>
          </a:p>
          <a:p>
            <a:pPr marL="189010" indent="3316"/>
            <a:endParaRPr lang="es-ES" dirty="0" smtClean="0">
              <a:latin typeface="Arial" pitchFamily="34" charset="0"/>
              <a:cs typeface="Arial" pitchFamily="34" charset="0"/>
            </a:endParaRPr>
          </a:p>
          <a:p>
            <a:pPr marL="189010" indent="3316"/>
            <a:endParaRPr lang="es-ES" b="1" dirty="0" smtClean="0">
              <a:latin typeface="Arial" pitchFamily="34" charset="0"/>
              <a:cs typeface="Arial" pitchFamily="34" charset="0"/>
            </a:endParaRPr>
          </a:p>
          <a:p>
            <a:pPr marL="189010" indent="3316"/>
            <a:endParaRPr lang="es-ES" b="1" dirty="0">
              <a:latin typeface="Arial" pitchFamily="34" charset="0"/>
              <a:cs typeface="Arial" pitchFamily="34" charset="0"/>
            </a:endParaRPr>
          </a:p>
          <a:p>
            <a:pPr marL="189010" indent="3316"/>
            <a:endParaRPr lang="es-ES" b="1" dirty="0" smtClean="0">
              <a:latin typeface="Arial" pitchFamily="34" charset="0"/>
              <a:cs typeface="Arial" pitchFamily="34" charset="0"/>
            </a:endParaRPr>
          </a:p>
          <a:p>
            <a:pPr marL="189010" indent="3316"/>
            <a:endParaRPr lang="es-ES" b="1" dirty="0" smtClean="0">
              <a:latin typeface="Arial" pitchFamily="34" charset="0"/>
              <a:cs typeface="Arial" pitchFamily="34" charset="0"/>
            </a:endParaRPr>
          </a:p>
          <a:p>
            <a:pPr marL="189010" indent="3316"/>
            <a:r>
              <a:rPr lang="es-ES" b="1" dirty="0" smtClean="0">
                <a:latin typeface="Arial" pitchFamily="34" charset="0"/>
                <a:cs typeface="Arial" pitchFamily="34" charset="0"/>
              </a:rPr>
              <a:t>Tipo:</a:t>
            </a:r>
          </a:p>
          <a:p>
            <a:pPr marL="189010" indent="3316"/>
            <a:r>
              <a:rPr lang="es-ES" dirty="0" smtClean="0">
                <a:latin typeface="Arial" pitchFamily="34" charset="0"/>
                <a:cs typeface="Arial" pitchFamily="34" charset="0"/>
              </a:rPr>
              <a:t>Hay una resistencia de cables de acero inoxidable enrollada en forma de espiral en torno al conducto del líquido de reducción.</a:t>
            </a:r>
          </a:p>
          <a:p>
            <a:pPr marL="189010" indent="3316"/>
            <a:r>
              <a:rPr lang="es-ES" dirty="0" smtClean="0">
                <a:latin typeface="Arial" pitchFamily="34" charset="0"/>
                <a:cs typeface="Arial" pitchFamily="34" charset="0"/>
              </a:rPr>
              <a:t>Está protegida exteriormente por una funda de plástico. </a:t>
            </a:r>
          </a:p>
          <a:p>
            <a:pPr marL="189010" indent="3316"/>
            <a:endParaRPr lang="es-ES" b="1" dirty="0" smtClean="0">
              <a:latin typeface="Arial" pitchFamily="34" charset="0"/>
              <a:cs typeface="Arial" pitchFamily="34" charset="0"/>
            </a:endParaRPr>
          </a:p>
          <a:p>
            <a:pPr marL="189010" indent="3316"/>
            <a:r>
              <a:rPr lang="es-ES" b="1" dirty="0" smtClean="0">
                <a:latin typeface="Arial" pitchFamily="34" charset="0"/>
                <a:cs typeface="Arial" pitchFamily="34" charset="0"/>
              </a:rPr>
              <a:t>Función:</a:t>
            </a:r>
          </a:p>
          <a:p>
            <a:pPr marL="189010" indent="3316"/>
            <a:r>
              <a:rPr lang="es-ES" dirty="0" smtClean="0">
                <a:latin typeface="Arial" pitchFamily="34" charset="0"/>
                <a:cs typeface="Arial" pitchFamily="34" charset="0"/>
              </a:rPr>
              <a:t>La canalización térmica dirige el líquido reductor bajo presión hacia el inyector de urea.</a:t>
            </a:r>
          </a:p>
          <a:p>
            <a:pPr marL="189010" indent="3316"/>
            <a:r>
              <a:rPr lang="es-ES" dirty="0" smtClean="0">
                <a:latin typeface="Arial" pitchFamily="34" charset="0"/>
                <a:cs typeface="Arial" pitchFamily="34" charset="0"/>
              </a:rPr>
              <a:t>El módulo de potencia alimenta la resistencia en función de la información de temperatura del líquido.</a:t>
            </a:r>
          </a:p>
          <a:p>
            <a:pPr marL="189010" indent="3316"/>
            <a:r>
              <a:rPr lang="es-ES" dirty="0" smtClean="0">
                <a:latin typeface="Arial" pitchFamily="34" charset="0"/>
                <a:cs typeface="Arial" pitchFamily="34" charset="0"/>
              </a:rPr>
              <a:t>El calentamiento está pilotado por el calculador motor multifunción a través del calculador del módulo aforador bomba. </a:t>
            </a:r>
          </a:p>
          <a:p>
            <a:pPr marL="189010" indent="3316" fontAlgn="ctr"/>
            <a:r>
              <a:rPr lang="es-ES" b="1" dirty="0" smtClean="0">
                <a:latin typeface="Arial" pitchFamily="34" charset="0"/>
                <a:cs typeface="Arial" pitchFamily="34" charset="0"/>
              </a:rPr>
              <a:t>Las estrategias de emergencia:</a:t>
            </a:r>
          </a:p>
          <a:p>
            <a:pPr marL="189010" lvl="1" indent="3316" fontAlgn="ctr">
              <a:buNone/>
            </a:pPr>
            <a:r>
              <a:rPr lang="es-ES" dirty="0" smtClean="0">
                <a:latin typeface="Arial" pitchFamily="34" charset="0"/>
                <a:cs typeface="Arial" pitchFamily="34" charset="0"/>
              </a:rPr>
              <a:t>En caso de calor excesivo (por ejemplo, durante las regeneraciones del filtro de partículas), la urea que contiene la canalización puede entrar en ebullición a la altura del inyector. </a:t>
            </a:r>
          </a:p>
          <a:p>
            <a:pPr marL="189010" lvl="1" indent="3316" fontAlgn="ctr">
              <a:buNone/>
            </a:pPr>
            <a:r>
              <a:rPr lang="es-ES" dirty="0" smtClean="0">
                <a:latin typeface="Arial" pitchFamily="34" charset="0"/>
                <a:cs typeface="Arial" pitchFamily="34" charset="0"/>
              </a:rPr>
              <a:t>Para evitar esta situación, se inyecta urea voluntariamente para hacer circular el líquido. </a:t>
            </a:r>
          </a:p>
          <a:p>
            <a:pPr marL="189010" indent="3316"/>
            <a:endParaRPr lang="es-ES" dirty="0" smtClean="0">
              <a:latin typeface="Arial" pitchFamily="34" charset="0"/>
              <a:cs typeface="Arial" pitchFamily="34" charset="0"/>
            </a:endParaRPr>
          </a:p>
        </p:txBody>
      </p:sp>
      <p:pic>
        <p:nvPicPr>
          <p:cNvPr id="5" name="Picture 2" descr="C:\Users\e201923\Documents\WorkShop_DW10F_Euro6\Base_images\SCR\Media_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5979" y="2611780"/>
            <a:ext cx="1541166" cy="1353398"/>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0984" y="2885043"/>
            <a:ext cx="2009279" cy="82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446" y="2012925"/>
            <a:ext cx="898880" cy="443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Bulle ronde 3"/>
          <p:cNvSpPr/>
          <p:nvPr/>
        </p:nvSpPr>
        <p:spPr>
          <a:xfrm flipV="1">
            <a:off x="4546141" y="1949458"/>
            <a:ext cx="1255396" cy="661305"/>
          </a:xfrm>
          <a:prstGeom prst="wedgeEllipseCallout">
            <a:avLst>
              <a:gd name="adj1" fmla="val 54036"/>
              <a:gd name="adj2" fmla="val -10649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4602" tIns="47301" rIns="94602" bIns="47301" rtlCol="0" anchor="ctr"/>
          <a:lstStyle/>
          <a:p>
            <a:pPr algn="ctr"/>
            <a:endParaRPr lang="fr-FR" sz="1400" dirty="0">
              <a:latin typeface="Arial" pitchFamily="34" charset="0"/>
              <a:cs typeface="Arial" pitchFamily="34" charset="0"/>
            </a:endParaRPr>
          </a:p>
        </p:txBody>
      </p:sp>
      <p:pic>
        <p:nvPicPr>
          <p:cNvPr id="8" name="Picture 2" descr="C:\Users\e201923\Documents\WorkShop_DW10F_Euro6\FAD\SCR\Medias\Media_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693" y="881606"/>
            <a:ext cx="3602981" cy="22914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372826" y="685704"/>
            <a:ext cx="332116" cy="310969"/>
          </a:xfrm>
          <a:prstGeom prst="rect">
            <a:avLst/>
          </a:prstGeom>
        </p:spPr>
        <p:txBody>
          <a:bodyPr wrap="none" lIns="94602" tIns="47301" rIns="94602" bIns="47301">
            <a:spAutoFit/>
          </a:bodyPr>
          <a:lstStyle/>
          <a:p>
            <a:r>
              <a:rPr lang="fr-FR" sz="1400" dirty="0">
                <a:solidFill>
                  <a:srgbClr val="00B050"/>
                </a:solidFill>
                <a:latin typeface="Arial" pitchFamily="34" charset="0"/>
                <a:cs typeface="Arial" pitchFamily="34" charset="0"/>
                <a:sym typeface="Wingdings"/>
              </a:rPr>
              <a:t></a:t>
            </a:r>
            <a:endParaRPr lang="fr-FR" sz="1400" dirty="0">
              <a:solidFill>
                <a:srgbClr val="00B050"/>
              </a:solidFill>
              <a:latin typeface="Arial" pitchFamily="34" charset="0"/>
              <a:cs typeface="Arial" pitchFamily="34" charset="0"/>
            </a:endParaRPr>
          </a:p>
        </p:txBody>
      </p:sp>
      <p:grpSp>
        <p:nvGrpSpPr>
          <p:cNvPr id="17" name="Group 74"/>
          <p:cNvGrpSpPr>
            <a:grpSpLocks/>
          </p:cNvGrpSpPr>
          <p:nvPr/>
        </p:nvGrpSpPr>
        <p:grpSpPr bwMode="auto">
          <a:xfrm>
            <a:off x="214939" y="8384312"/>
            <a:ext cx="6634859" cy="1185977"/>
            <a:chOff x="90" y="469"/>
            <a:chExt cx="4000" cy="288"/>
          </a:xfrm>
        </p:grpSpPr>
        <p:pic>
          <p:nvPicPr>
            <p:cNvPr id="18" name="Picture 75" descr="explication"/>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 y="548"/>
              <a:ext cx="30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41"/>
            <p:cNvSpPr>
              <a:spLocks noChangeArrowheads="1"/>
            </p:cNvSpPr>
            <p:nvPr/>
          </p:nvSpPr>
          <p:spPr bwMode="auto">
            <a:xfrm>
              <a:off x="438" y="469"/>
              <a:ext cx="3652" cy="288"/>
            </a:xfrm>
            <a:prstGeom prst="rect">
              <a:avLst/>
            </a:prstGeom>
            <a:solidFill>
              <a:schemeClr val="bg1"/>
            </a:solidFill>
            <a:ln w="9525">
              <a:solidFill>
                <a:schemeClr val="tx1"/>
              </a:solidFill>
              <a:miter lim="800000"/>
              <a:headEnd/>
              <a:tailEnd/>
            </a:ln>
          </p:spPr>
          <p:txBody>
            <a:bodyPr wrap="square" lIns="88214" tIns="44108" rIns="88214" bIns="44108" anchor="ctr"/>
            <a:lstStyle/>
            <a:p>
              <a:r>
                <a:rPr lang="es-ES" sz="1300" dirty="0">
                  <a:latin typeface="Arial" pitchFamily="34" charset="0"/>
                  <a:cs typeface="Arial" pitchFamily="34" charset="0"/>
                </a:rPr>
                <a:t>El calentamiento de la canalización y del depósito únicamente se activan en caso de congelación de la urea.</a:t>
              </a:r>
            </a:p>
            <a:p>
              <a:r>
                <a:rPr lang="es-ES" sz="1300" dirty="0">
                  <a:latin typeface="Arial" pitchFamily="34" charset="0"/>
                  <a:cs typeface="Arial" pitchFamily="34" charset="0"/>
                </a:rPr>
                <a:t>La información de temperatura se transmite a través de la sonda de temperatura exterior y la sonda de temperatura del módulo aforador de urea.</a:t>
              </a:r>
            </a:p>
          </p:txBody>
        </p:sp>
      </p:grpSp>
    </p:spTree>
    <p:extLst>
      <p:ext uri="{BB962C8B-B14F-4D97-AF65-F5344CB8AC3E}">
        <p14:creationId xmlns:p14="http://schemas.microsoft.com/office/powerpoint/2010/main" val="389227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85750" y="223838"/>
            <a:ext cx="6526213" cy="4894262"/>
          </a:xfrm>
        </p:spPr>
      </p:sp>
      <p:sp>
        <p:nvSpPr>
          <p:cNvPr id="3" name="Espace réservé des commentaires 2"/>
          <p:cNvSpPr>
            <a:spLocks noGrp="1"/>
          </p:cNvSpPr>
          <p:nvPr>
            <p:ph type="body" idx="1"/>
          </p:nvPr>
        </p:nvSpPr>
        <p:spPr>
          <a:xfrm>
            <a:off x="175750" y="978097"/>
            <a:ext cx="6746110" cy="8889884"/>
          </a:xfrm>
        </p:spPr>
        <p:txBody>
          <a:bodyPr/>
          <a:lstStyle/>
          <a:p>
            <a:pPr marL="177379" indent="9854"/>
            <a:endParaRPr lang="es-ES" b="1" dirty="0" smtClean="0"/>
          </a:p>
          <a:p>
            <a:pPr marL="177379" indent="9854"/>
            <a:endParaRPr lang="es-ES" b="1" dirty="0" smtClean="0"/>
          </a:p>
          <a:p>
            <a:pPr marL="177379" indent="9854"/>
            <a:endParaRPr lang="es-ES" b="1" dirty="0" smtClean="0"/>
          </a:p>
          <a:p>
            <a:pPr marL="177379" indent="9854"/>
            <a:endParaRPr lang="es-ES" b="1" dirty="0" smtClean="0"/>
          </a:p>
          <a:p>
            <a:pPr marL="177379" indent="9854"/>
            <a:endParaRPr lang="es-ES" b="1" dirty="0" smtClean="0"/>
          </a:p>
          <a:p>
            <a:pPr marL="177379" indent="9854"/>
            <a:endParaRPr lang="es-ES" b="1" dirty="0" smtClean="0"/>
          </a:p>
          <a:p>
            <a:pPr marL="177379" indent="9854"/>
            <a:endParaRPr lang="es-ES" b="1" dirty="0" smtClean="0"/>
          </a:p>
          <a:p>
            <a:pPr marL="371183" indent="-170810"/>
            <a:endParaRPr lang="es-ES" b="1" dirty="0" smtClean="0"/>
          </a:p>
          <a:p>
            <a:pPr marL="371183" indent="-170810"/>
            <a:endParaRPr lang="es-ES" b="1" dirty="0"/>
          </a:p>
          <a:p>
            <a:pPr marL="371183" indent="-170810"/>
            <a:endParaRPr lang="es-ES" b="1" dirty="0" smtClean="0"/>
          </a:p>
          <a:p>
            <a:pPr marL="371183" indent="-170810"/>
            <a:endParaRPr lang="es-ES" b="1" dirty="0" smtClean="0"/>
          </a:p>
          <a:p>
            <a:pPr marL="371183" indent="-170810"/>
            <a:r>
              <a:rPr lang="es-ES" b="1" dirty="0" smtClean="0"/>
              <a:t>Función:</a:t>
            </a:r>
          </a:p>
          <a:p>
            <a:pPr marL="371183" indent="-170810"/>
            <a:r>
              <a:rPr lang="es-ES" dirty="0" smtClean="0"/>
              <a:t>El calculador de modulo aforador bomba gestiona:</a:t>
            </a:r>
          </a:p>
          <a:p>
            <a:pPr marL="498811" lvl="1">
              <a:buBlip>
                <a:blip r:embed="rId3"/>
              </a:buBlip>
            </a:pPr>
            <a:r>
              <a:rPr lang="es-ES" dirty="0" smtClean="0"/>
              <a:t>El calentamiento de la urea</a:t>
            </a:r>
          </a:p>
          <a:p>
            <a:pPr marL="498811" lvl="1">
              <a:buBlip>
                <a:blip r:embed="rId3"/>
              </a:buBlip>
            </a:pPr>
            <a:r>
              <a:rPr lang="es-ES" dirty="0" smtClean="0"/>
              <a:t>El nivel del depósito de urea</a:t>
            </a:r>
          </a:p>
          <a:p>
            <a:pPr marL="498811" lvl="1">
              <a:buBlip>
                <a:blip r:embed="rId3"/>
              </a:buBlip>
            </a:pPr>
            <a:r>
              <a:rPr lang="es-ES" dirty="0" smtClean="0"/>
              <a:t>El mando de la bomba para la puesta bajo presión en el acumulador</a:t>
            </a:r>
          </a:p>
          <a:p>
            <a:pPr marL="498811" lvl="1">
              <a:buBlip>
                <a:blip r:embed="rId3"/>
              </a:buBlip>
            </a:pPr>
            <a:r>
              <a:rPr lang="es-ES" dirty="0" smtClean="0"/>
              <a:t>El diálogo con el calculador motor multifunción</a:t>
            </a:r>
          </a:p>
          <a:p>
            <a:pPr marL="498811" lvl="1">
              <a:buBlip>
                <a:blip r:embed="rId3"/>
              </a:buBlip>
            </a:pPr>
            <a:r>
              <a:rPr lang="es-ES" dirty="0" smtClean="0"/>
              <a:t>La diagnosis del sistema</a:t>
            </a:r>
          </a:p>
          <a:p>
            <a:pPr marL="374468" indent="-187234"/>
            <a:endParaRPr lang="es-ES" dirty="0" smtClean="0"/>
          </a:p>
          <a:p>
            <a:r>
              <a:rPr lang="es-ES" b="1" dirty="0" smtClean="0"/>
              <a:t>Funcionamiento:</a:t>
            </a:r>
          </a:p>
          <a:p>
            <a:r>
              <a:rPr lang="es-ES" dirty="0" smtClean="0"/>
              <a:t>El módulo bomba se comunica de manera continua con el calculador motor multifunción.</a:t>
            </a:r>
          </a:p>
          <a:p>
            <a:r>
              <a:rPr lang="es-ES" dirty="0" smtClean="0"/>
              <a:t>Informa de la presión de urea disponible, de la temperatura y del nivel de líquido, y  del consumo de corriente.</a:t>
            </a:r>
          </a:p>
          <a:p>
            <a:r>
              <a:rPr lang="es-ES" dirty="0" smtClean="0"/>
              <a:t>Recibe todas las órdenes y secuencias de funcionamiento del calculador de motor multifunción. </a:t>
            </a:r>
          </a:p>
          <a:p>
            <a:r>
              <a:rPr lang="es-ES" dirty="0" smtClean="0"/>
              <a:t>Todas las estrategias de funcionamiento se memorizan en el microprocesador de la tarjeta electrónica. </a:t>
            </a:r>
          </a:p>
          <a:p>
            <a:r>
              <a:rPr lang="es-ES" dirty="0" smtClean="0"/>
              <a:t>El módulo controla la bomba que llena el acumulador y lo pone bajo presión, abre y cierra la electroválvula y activa el sistema de calentamiento en caso de ser necesario. </a:t>
            </a:r>
          </a:p>
          <a:p>
            <a:endParaRPr lang="es-ES" dirty="0"/>
          </a:p>
        </p:txBody>
      </p:sp>
      <p:pic>
        <p:nvPicPr>
          <p:cNvPr id="14338" name="Picture 2" descr="C:\Users\e201923\Documents\WorkShop_DW10F_Euro6\Base_images\SCR\W2-DW10F-MODU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593" y="1097921"/>
            <a:ext cx="1947351" cy="16074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e201923\Documents\WorkShop_DW10F_Euro6\FAD\SCR\Medias\Media_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282" y="1025056"/>
            <a:ext cx="4056756" cy="258008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962911" y="1133929"/>
            <a:ext cx="332116" cy="310969"/>
          </a:xfrm>
          <a:prstGeom prst="rect">
            <a:avLst/>
          </a:prstGeom>
        </p:spPr>
        <p:txBody>
          <a:bodyPr wrap="none" lIns="94602" tIns="47301" rIns="94602" bIns="47301">
            <a:spAutoFit/>
          </a:bodyPr>
          <a:lstStyle/>
          <a:p>
            <a:r>
              <a:rPr lang="fr-FR" sz="1400" dirty="0">
                <a:solidFill>
                  <a:srgbClr val="00B050"/>
                </a:solidFill>
                <a:sym typeface="Wingdings"/>
              </a:rPr>
              <a:t></a:t>
            </a:r>
            <a:endParaRPr lang="fr-FR" sz="1400" dirty="0">
              <a:solidFill>
                <a:srgbClr val="00B050"/>
              </a:solidFill>
            </a:endParaRPr>
          </a:p>
        </p:txBody>
      </p:sp>
      <p:sp>
        <p:nvSpPr>
          <p:cNvPr id="10" name="Rectangle 27"/>
          <p:cNvSpPr>
            <a:spLocks noChangeArrowheads="1"/>
          </p:cNvSpPr>
          <p:nvPr/>
        </p:nvSpPr>
        <p:spPr bwMode="auto">
          <a:xfrm>
            <a:off x="701591" y="8458197"/>
            <a:ext cx="6057297" cy="1187817"/>
          </a:xfrm>
          <a:prstGeom prst="rect">
            <a:avLst/>
          </a:prstGeom>
          <a:solidFill>
            <a:schemeClr val="bg1"/>
          </a:solidFill>
          <a:ln w="9525">
            <a:solidFill>
              <a:schemeClr val="tx1"/>
            </a:solidFill>
            <a:miter lim="800000"/>
            <a:headEnd/>
            <a:tailEnd/>
          </a:ln>
        </p:spPr>
        <p:txBody>
          <a:bodyPr wrap="square" lIns="92131" tIns="46066" rIns="92131" bIns="46066" anchor="t"/>
          <a:lstStyle/>
          <a:p>
            <a:pPr marL="195642" indent="-4974" eaLnBrk="0" hangingPunct="0">
              <a:spcBef>
                <a:spcPct val="30000"/>
              </a:spcBef>
              <a:defRPr/>
            </a:pPr>
            <a:r>
              <a:rPr lang="es-ES" sz="1300" dirty="0">
                <a:cs typeface="Arial" charset="0"/>
              </a:rPr>
              <a:t>En caso de fallo del módulo bomba, el sistema de reducción deja de funcionar. </a:t>
            </a:r>
          </a:p>
          <a:p>
            <a:pPr marL="195642" indent="-4974" eaLnBrk="0" hangingPunct="0">
              <a:spcBef>
                <a:spcPct val="30000"/>
              </a:spcBef>
              <a:defRPr/>
            </a:pPr>
            <a:r>
              <a:rPr lang="es-ES" sz="1300" dirty="0">
                <a:cs typeface="Arial" charset="0"/>
              </a:rPr>
              <a:t>El testigo anticontaminación «MIL» y el testigo de alerta «UREA» que indican un defecto del sistema aparecen en la pantalla multifunción.</a:t>
            </a:r>
          </a:p>
        </p:txBody>
      </p:sp>
      <p:pic>
        <p:nvPicPr>
          <p:cNvPr id="12" name="Picture 16" descr="Diag2"/>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76913" y="8838652"/>
            <a:ext cx="445958" cy="510452"/>
          </a:xfrm>
          <a:prstGeom prst="rect">
            <a:avLst/>
          </a:prstGeom>
          <a:noFill/>
          <a:ln w="9525">
            <a:noFill/>
            <a:miter lim="800000"/>
            <a:headEnd/>
            <a:tailEnd/>
          </a:ln>
        </p:spPr>
      </p:pic>
    </p:spTree>
    <p:extLst>
      <p:ext uri="{BB962C8B-B14F-4D97-AF65-F5344CB8AC3E}">
        <p14:creationId xmlns:p14="http://schemas.microsoft.com/office/powerpoint/2010/main" val="2974183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80988" y="215900"/>
            <a:ext cx="6535737" cy="4902200"/>
          </a:xfrm>
        </p:spPr>
      </p:sp>
      <p:sp>
        <p:nvSpPr>
          <p:cNvPr id="3" name="Espace réservé des commentaires 2"/>
          <p:cNvSpPr>
            <a:spLocks noGrp="1"/>
          </p:cNvSpPr>
          <p:nvPr>
            <p:ph type="body" idx="1"/>
          </p:nvPr>
        </p:nvSpPr>
        <p:spPr>
          <a:xfrm>
            <a:off x="175752" y="959752"/>
            <a:ext cx="6746108" cy="8834805"/>
          </a:xfrm>
        </p:spPr>
        <p:txBody>
          <a:bodyPr/>
          <a:lstStyle/>
          <a:p>
            <a:pPr marL="275226" indent="-87874"/>
            <a:endParaRPr lang="es-ES" b="1" dirty="0" smtClean="0"/>
          </a:p>
          <a:p>
            <a:pPr marL="275226" indent="-87874"/>
            <a:endParaRPr lang="es-ES" b="1" dirty="0" smtClean="0"/>
          </a:p>
          <a:p>
            <a:pPr marL="275226" indent="-87874"/>
            <a:endParaRPr lang="es-ES" b="1" dirty="0" smtClean="0"/>
          </a:p>
          <a:p>
            <a:pPr marL="275226" indent="-87874"/>
            <a:endParaRPr lang="es-ES" b="1" dirty="0" smtClean="0"/>
          </a:p>
          <a:p>
            <a:pPr marL="275226" indent="-87874"/>
            <a:endParaRPr lang="es-ES" b="1" dirty="0" smtClean="0"/>
          </a:p>
          <a:p>
            <a:pPr marL="275226" indent="-87874"/>
            <a:endParaRPr lang="es-ES" b="1" dirty="0" smtClean="0"/>
          </a:p>
          <a:p>
            <a:pPr marL="275226" indent="-87874"/>
            <a:endParaRPr lang="es-ES" b="1" dirty="0" smtClean="0"/>
          </a:p>
          <a:p>
            <a:pPr marL="275226" indent="-87874"/>
            <a:endParaRPr lang="es-ES" b="1" dirty="0" smtClean="0"/>
          </a:p>
          <a:p>
            <a:pPr marL="275226" indent="-87874"/>
            <a:endParaRPr lang="es-ES" b="1" dirty="0"/>
          </a:p>
          <a:p>
            <a:pPr marL="275226" indent="-87874"/>
            <a:endParaRPr lang="es-ES" b="1" dirty="0" smtClean="0"/>
          </a:p>
          <a:p>
            <a:pPr marL="275226" indent="-87874"/>
            <a:endParaRPr lang="es-ES" b="1" dirty="0" smtClean="0"/>
          </a:p>
          <a:p>
            <a:pPr marL="275226" indent="-87874"/>
            <a:endParaRPr lang="es-ES" b="1" dirty="0" smtClean="0"/>
          </a:p>
          <a:p>
            <a:pPr marL="275226" indent="-87874"/>
            <a:r>
              <a:rPr lang="es-ES" b="1" dirty="0" smtClean="0"/>
              <a:t>Principio:</a:t>
            </a:r>
          </a:p>
          <a:p>
            <a:pPr indent="4974"/>
            <a:r>
              <a:rPr lang="es-ES" dirty="0" smtClean="0"/>
              <a:t>El calculador motor multifunción calcula la cantidad de inyección de urea requerida, la cual depende de las siguientes condiciones:</a:t>
            </a:r>
          </a:p>
          <a:p>
            <a:pPr marL="664851" indent="-298437">
              <a:buBlip>
                <a:blip r:embed="rId3"/>
              </a:buBlip>
            </a:pPr>
            <a:r>
              <a:rPr lang="es-ES" dirty="0" smtClean="0"/>
              <a:t>El estado de funcionamiento del motor (estimación de los NOx)</a:t>
            </a:r>
          </a:p>
          <a:p>
            <a:pPr marL="664851" indent="-298437">
              <a:buBlip>
                <a:blip r:embed="rId3"/>
              </a:buBlip>
            </a:pPr>
            <a:r>
              <a:rPr lang="es-ES" dirty="0" smtClean="0"/>
              <a:t>La temperatura de los gases de escape (en la parte delantera del catalizador de reducción)</a:t>
            </a:r>
          </a:p>
          <a:p>
            <a:pPr marL="664851" indent="-298437">
              <a:buBlip>
                <a:blip r:embed="rId3"/>
              </a:buBlip>
            </a:pPr>
            <a:r>
              <a:rPr lang="es-ES" dirty="0" smtClean="0"/>
              <a:t>La proporción de óxidos de nitrógeno en los gases de escape (valor captador NOx).</a:t>
            </a:r>
          </a:p>
          <a:p>
            <a:pPr marL="275226" indent="-87874"/>
            <a:endParaRPr lang="es-ES" dirty="0" smtClean="0"/>
          </a:p>
          <a:p>
            <a:r>
              <a:rPr lang="es-ES" b="1" dirty="0" smtClean="0"/>
              <a:t>Proporción de óxidos de nitrógeno en  los gases de escape</a:t>
            </a:r>
          </a:p>
          <a:p>
            <a:r>
              <a:rPr lang="es-ES" dirty="0" smtClean="0"/>
              <a:t>La proporción de óxidos de nitrógeno que penetra en el catalizador de reducción está determinada por un modelo de cálculo cartográfico en el calculador de motor multifunción.</a:t>
            </a:r>
          </a:p>
          <a:p>
            <a:r>
              <a:rPr lang="es-ES" dirty="0" smtClean="0"/>
              <a:t>El modelo de cálculo se basa en una proporción en óxidos de nitrógeno teórica en el flujo de masa de los gases de escape.</a:t>
            </a:r>
          </a:p>
          <a:p>
            <a:endParaRPr lang="es-ES" dirty="0"/>
          </a:p>
        </p:txBody>
      </p:sp>
      <p:pic>
        <p:nvPicPr>
          <p:cNvPr id="21506" name="Picture 2" descr="C:\Users\e201923\Documents\WorkShop_DW10F_Euro6\FAD\DELPHI\Media\Media_05_CC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5794" y="1948954"/>
            <a:ext cx="1427798" cy="12418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201923\Documents\WorkShop_DW10F_Euro6\FAD\SCR\Medias\Media_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883" y="998010"/>
            <a:ext cx="4552163" cy="28951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33426" y="1323548"/>
            <a:ext cx="332116" cy="310969"/>
          </a:xfrm>
          <a:prstGeom prst="rect">
            <a:avLst/>
          </a:prstGeom>
        </p:spPr>
        <p:txBody>
          <a:bodyPr wrap="none" lIns="94602" tIns="47301" rIns="94602" bIns="47301">
            <a:spAutoFit/>
          </a:bodyPr>
          <a:lstStyle/>
          <a:p>
            <a:r>
              <a:rPr lang="fr-FR" sz="1400" b="1" dirty="0">
                <a:solidFill>
                  <a:srgbClr val="00B050"/>
                </a:solidFill>
                <a:sym typeface="Wingdings"/>
              </a:rPr>
              <a:t></a:t>
            </a:r>
            <a:endParaRPr lang="fr-FR" sz="1400" b="1" dirty="0">
              <a:solidFill>
                <a:srgbClr val="00B050"/>
              </a:solidFill>
            </a:endParaRPr>
          </a:p>
        </p:txBody>
      </p:sp>
    </p:spTree>
    <p:extLst>
      <p:ext uri="{BB962C8B-B14F-4D97-AF65-F5344CB8AC3E}">
        <p14:creationId xmlns:p14="http://schemas.microsoft.com/office/powerpoint/2010/main" val="4114637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80988" y="215900"/>
            <a:ext cx="6535737" cy="4902200"/>
          </a:xfrm>
        </p:spPr>
      </p:sp>
      <p:sp>
        <p:nvSpPr>
          <p:cNvPr id="3" name="Espace réservé des commentaires 2"/>
          <p:cNvSpPr>
            <a:spLocks noGrp="1"/>
          </p:cNvSpPr>
          <p:nvPr>
            <p:ph type="body" idx="1"/>
          </p:nvPr>
        </p:nvSpPr>
        <p:spPr>
          <a:xfrm>
            <a:off x="175750" y="1033994"/>
            <a:ext cx="6746110" cy="8971819"/>
          </a:xfrm>
        </p:spPr>
        <p:txBody>
          <a:bodyPr/>
          <a:lstStyle/>
          <a:p>
            <a:r>
              <a:rPr lang="es-ES" b="1" dirty="0" smtClean="0"/>
              <a:t>Almacenamiento del amoniaco en el catalizador de reducción</a:t>
            </a:r>
          </a:p>
          <a:p>
            <a:r>
              <a:rPr lang="es-ES" dirty="0" smtClean="0"/>
              <a:t>En determinadas fases de funcionamiento del motor, por ejemplo al ralentí, o en caso de que los gases de escape estén a baja temperatura, el amoniaco se almacena en el catalizador de reducción.</a:t>
            </a:r>
          </a:p>
          <a:p>
            <a:r>
              <a:rPr lang="es-ES" dirty="0" smtClean="0"/>
              <a:t>Este amoniaco almacenado se utiliza para reducir una gran proporción de los óxidos de nitrógeno que contienen los gases de escape en condiciones de funcionamiento favorables.</a:t>
            </a:r>
          </a:p>
          <a:p>
            <a:endParaRPr lang="es-ES" dirty="0" smtClean="0"/>
          </a:p>
          <a:p>
            <a:r>
              <a:rPr lang="es-ES" dirty="0" smtClean="0"/>
              <a:t>La cantidad de amoniaco almacenada también se calcula en base a un modelo en el calculador motor multifunción y provoca una gran influencia adicional en el cálculo del caudal de inyección de líquido reductor.</a:t>
            </a:r>
          </a:p>
          <a:p>
            <a:endParaRPr lang="es-ES" dirty="0" smtClean="0"/>
          </a:p>
          <a:p>
            <a:r>
              <a:rPr lang="es-ES" dirty="0" smtClean="0"/>
              <a:t>La cantidad de urea inyectada depende de la estimación de los NOx en la parte delantera del catalizador de reducción y de la temperatura en la parte posterior del catalizador de oxidación.</a:t>
            </a:r>
          </a:p>
          <a:p>
            <a:r>
              <a:rPr lang="es-ES" dirty="0" smtClean="0"/>
              <a:t>El calculador motor multifunción estima la proporción de NOx en la parte delantera del catalizador de reducción y la compara con el valor medido por el captador NOx en la parte posterior. </a:t>
            </a:r>
          </a:p>
          <a:p>
            <a:endParaRPr lang="es-ES" dirty="0"/>
          </a:p>
        </p:txBody>
      </p:sp>
      <p:graphicFrame>
        <p:nvGraphicFramePr>
          <p:cNvPr id="6" name="Group 14"/>
          <p:cNvGraphicFramePr>
            <a:graphicFrameLocks noGrp="1"/>
          </p:cNvGraphicFramePr>
          <p:nvPr>
            <p:extLst>
              <p:ext uri="{D42A27DB-BD31-4B8C-83A1-F6EECF244321}">
                <p14:modId xmlns:p14="http://schemas.microsoft.com/office/powerpoint/2010/main" val="2982109486"/>
              </p:ext>
            </p:extLst>
          </p:nvPr>
        </p:nvGraphicFramePr>
        <p:xfrm>
          <a:off x="454025" y="5118100"/>
          <a:ext cx="6391709" cy="4755022"/>
        </p:xfrm>
        <a:graphic>
          <a:graphicData uri="http://schemas.openxmlformats.org/drawingml/2006/table">
            <a:tbl>
              <a:tblPr/>
              <a:tblGrid>
                <a:gridCol w="6391709"/>
              </a:tblGrid>
              <a:tr h="4755022">
                <a:tc>
                  <a:txBody>
                    <a:bodyPr/>
                    <a:lstStyle/>
                    <a:p>
                      <a:pPr marL="0" marR="0" lvl="0" indent="0" algn="l" defTabSz="947738"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dirty="0" smtClean="0">
                        <a:ln>
                          <a:noFill/>
                        </a:ln>
                        <a:solidFill>
                          <a:schemeClr val="tx1"/>
                        </a:solidFill>
                        <a:effectLst/>
                        <a:latin typeface="Arial" charset="0"/>
                        <a:cs typeface="Arial" charset="0"/>
                      </a:endParaRPr>
                    </a:p>
                  </a:txBody>
                  <a:tcPr marL="100803" marR="100803" marT="48817" marB="488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7" name="Picture 12" descr="Repo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85" y="5201011"/>
            <a:ext cx="583017" cy="617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294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0477" y="215900"/>
            <a:ext cx="6711023" cy="4752975"/>
          </a:xfrm>
        </p:spPr>
      </p:sp>
      <p:graphicFrame>
        <p:nvGraphicFramePr>
          <p:cNvPr id="7" name="Group 14"/>
          <p:cNvGraphicFramePr>
            <a:graphicFrameLocks noGrp="1"/>
          </p:cNvGraphicFramePr>
          <p:nvPr>
            <p:extLst>
              <p:ext uri="{D42A27DB-BD31-4B8C-83A1-F6EECF244321}">
                <p14:modId xmlns:p14="http://schemas.microsoft.com/office/powerpoint/2010/main" val="2982109486"/>
              </p:ext>
            </p:extLst>
          </p:nvPr>
        </p:nvGraphicFramePr>
        <p:xfrm>
          <a:off x="454025" y="5118100"/>
          <a:ext cx="6391709" cy="4755022"/>
        </p:xfrm>
        <a:graphic>
          <a:graphicData uri="http://schemas.openxmlformats.org/drawingml/2006/table">
            <a:tbl>
              <a:tblPr/>
              <a:tblGrid>
                <a:gridCol w="6391709"/>
              </a:tblGrid>
              <a:tr h="4755022">
                <a:tc>
                  <a:txBody>
                    <a:bodyPr/>
                    <a:lstStyle/>
                    <a:p>
                      <a:pPr marL="0" marR="0" lvl="0" indent="0" algn="l" defTabSz="947738"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dirty="0" smtClean="0">
                        <a:ln>
                          <a:noFill/>
                        </a:ln>
                        <a:solidFill>
                          <a:schemeClr val="tx1"/>
                        </a:solidFill>
                        <a:effectLst/>
                        <a:latin typeface="Arial" charset="0"/>
                        <a:cs typeface="Arial" charset="0"/>
                      </a:endParaRPr>
                    </a:p>
                  </a:txBody>
                  <a:tcPr marL="100803" marR="100803" marT="48817" marB="488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8" name="Picture 12" descr="Repo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85" y="5201011"/>
            <a:ext cx="583017" cy="617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843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80988" y="215900"/>
            <a:ext cx="6535737" cy="4902200"/>
          </a:xfrm>
        </p:spPr>
      </p:sp>
      <p:sp>
        <p:nvSpPr>
          <p:cNvPr id="3" name="Espace réservé des commentaires 2"/>
          <p:cNvSpPr>
            <a:spLocks noGrp="1"/>
          </p:cNvSpPr>
          <p:nvPr>
            <p:ph type="body" idx="1"/>
          </p:nvPr>
        </p:nvSpPr>
        <p:spPr>
          <a:xfrm>
            <a:off x="175750" y="971222"/>
            <a:ext cx="6746110" cy="8897577"/>
          </a:xfrm>
        </p:spPr>
        <p:txBody>
          <a:bodyPr/>
          <a:lstStyle/>
          <a:p>
            <a:pPr fontAlgn="ctr"/>
            <a:r>
              <a:rPr lang="es-ES" b="1" dirty="0" smtClean="0"/>
              <a:t>La gestión de la presión del líquido</a:t>
            </a:r>
          </a:p>
          <a:p>
            <a:pPr marL="202274" lvl="2" indent="-11606" fontAlgn="ctr">
              <a:buNone/>
            </a:pPr>
            <a:r>
              <a:rPr lang="es-ES" dirty="0" smtClean="0"/>
              <a:t>El calculador motor multifunción envía tres solicitudes principales al módulo aforador bomba:</a:t>
            </a:r>
          </a:p>
          <a:p>
            <a:pPr marL="585269" lvl="2" fontAlgn="ctr">
              <a:buBlip>
                <a:blip r:embed="rId3"/>
              </a:buBlip>
            </a:pPr>
            <a:r>
              <a:rPr lang="es-ES" dirty="0" smtClean="0"/>
              <a:t>La puesta bajo presión del acumulador y de la canalización de alimentación del inyector.</a:t>
            </a:r>
          </a:p>
          <a:p>
            <a:pPr marL="585269" lvl="2" fontAlgn="ctr">
              <a:buBlip>
                <a:blip r:embed="rId3"/>
              </a:buBlip>
            </a:pPr>
            <a:r>
              <a:rPr lang="es-ES" dirty="0" smtClean="0"/>
              <a:t>La despresurización del circuito.</a:t>
            </a:r>
          </a:p>
          <a:p>
            <a:pPr marL="585269" lvl="2" fontAlgn="ctr">
              <a:buBlip>
                <a:blip r:embed="rId3"/>
              </a:buBlip>
            </a:pPr>
            <a:r>
              <a:rPr lang="es-ES" dirty="0" smtClean="0"/>
              <a:t>La purga de la canalización. </a:t>
            </a:r>
            <a:br>
              <a:rPr lang="es-ES" dirty="0" smtClean="0"/>
            </a:br>
            <a:r>
              <a:rPr lang="es-ES" dirty="0" smtClean="0"/>
              <a:t>Cada vez que se detiene el vehículo, la canalización es  vaciada.</a:t>
            </a:r>
          </a:p>
          <a:p>
            <a:pPr marL="572582" lvl="2" fontAlgn="ctr">
              <a:buBlip>
                <a:blip r:embed="rId3"/>
              </a:buBlip>
            </a:pPr>
            <a:r>
              <a:rPr lang="es-ES" dirty="0" smtClean="0"/>
              <a:t>	La urea vuelve al depósito gracias a la bomba y a la gestión de la electroválvula de purga, y el inyector se abre para permitir al aire llenar la canalización. </a:t>
            </a:r>
          </a:p>
          <a:p>
            <a:pPr marL="392943" lvl="2" indent="-202274" fontAlgn="ctr"/>
            <a:endParaRPr lang="es-ES" dirty="0" smtClean="0"/>
          </a:p>
          <a:p>
            <a:pPr marL="189010" lvl="2" indent="0" fontAlgn="ctr">
              <a:buNone/>
            </a:pPr>
            <a:r>
              <a:rPr lang="es-ES" b="1" dirty="0" smtClean="0"/>
              <a:t>La medición del nivel</a:t>
            </a:r>
          </a:p>
          <a:p>
            <a:pPr marL="189010" lvl="2" indent="0" fontAlgn="ctr">
              <a:buNone/>
            </a:pPr>
            <a:r>
              <a:rPr lang="es-ES" dirty="0" smtClean="0"/>
              <a:t>El módulo aforador bomba envía al calculador motor multifunción la medida del aforador.</a:t>
            </a:r>
          </a:p>
          <a:p>
            <a:pPr marL="189010" lvl="2" indent="0" fontAlgn="ctr">
              <a:buNone/>
            </a:pPr>
            <a:r>
              <a:rPr lang="es-ES" dirty="0" smtClean="0"/>
              <a:t>Debido a los movimientos del vehículo y de la urea en el depósito, el calculador motor multifunción recalcula un volumen de urea restante a partir de la información del aforador que no se corresponde de manera constante con el volumen medido por el aforador.</a:t>
            </a:r>
          </a:p>
          <a:p>
            <a:pPr marL="189010" lvl="1" indent="0" fontAlgn="ctr">
              <a:buNone/>
            </a:pPr>
            <a:endParaRPr lang="es-ES" b="1" dirty="0" smtClean="0"/>
          </a:p>
          <a:p>
            <a:pPr marL="189010" lvl="1" indent="0" fontAlgn="ctr">
              <a:buNone/>
            </a:pPr>
            <a:r>
              <a:rPr lang="es-ES" b="1" dirty="0" smtClean="0"/>
              <a:t>El calentamiento del líquido</a:t>
            </a:r>
          </a:p>
          <a:p>
            <a:pPr marL="189010" lvl="2" indent="0" fontAlgn="ctr">
              <a:buNone/>
            </a:pPr>
            <a:r>
              <a:rPr lang="es-ES" dirty="0" smtClean="0"/>
              <a:t>El calculador motor multifunción envía la solicitud de calentamiento al módulo aforador bomba. </a:t>
            </a:r>
          </a:p>
          <a:p>
            <a:pPr marL="189010" lvl="2" indent="0" fontAlgn="ctr">
              <a:buNone/>
            </a:pPr>
            <a:r>
              <a:rPr lang="es-ES" dirty="0" smtClean="0"/>
              <a:t>El módulo aforador bomba alimenta eléctricamente las resistencias (potencia) y detiene el calentamiento en caso de que la temperatura se eleve demasiado.</a:t>
            </a:r>
          </a:p>
          <a:p>
            <a:pPr marL="189010" fontAlgn="ctr"/>
            <a:endParaRPr lang="es-ES" dirty="0" smtClean="0"/>
          </a:p>
          <a:p>
            <a:pPr marL="189010" fontAlgn="ctr"/>
            <a:r>
              <a:rPr lang="es-ES" b="1" dirty="0" smtClean="0"/>
              <a:t>La diagnosis</a:t>
            </a:r>
          </a:p>
          <a:p>
            <a:pPr marL="189010" lvl="1" indent="0" fontAlgn="ctr">
              <a:buNone/>
            </a:pPr>
            <a:r>
              <a:rPr lang="es-ES" dirty="0" smtClean="0"/>
              <a:t>La eficacia del sistema permite detectar si la urea no tiene la calidad esperada (por ejemplo, en caso de dilución de la urea con agua).</a:t>
            </a:r>
          </a:p>
          <a:p>
            <a:pPr marL="392943" indent="-202274"/>
            <a:endParaRPr lang="es-ES" b="1" dirty="0" smtClean="0"/>
          </a:p>
          <a:p>
            <a:endParaRPr lang="es-ES" dirty="0"/>
          </a:p>
        </p:txBody>
      </p:sp>
    </p:spTree>
    <p:extLst>
      <p:ext uri="{BB962C8B-B14F-4D97-AF65-F5344CB8AC3E}">
        <p14:creationId xmlns:p14="http://schemas.microsoft.com/office/powerpoint/2010/main" val="2485512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90513" y="230188"/>
            <a:ext cx="6516687" cy="4887912"/>
          </a:xfrm>
        </p:spPr>
      </p:sp>
      <p:sp>
        <p:nvSpPr>
          <p:cNvPr id="3" name="Espace réservé des commentaires 2"/>
          <p:cNvSpPr>
            <a:spLocks noGrp="1"/>
          </p:cNvSpPr>
          <p:nvPr>
            <p:ph type="body" idx="3"/>
          </p:nvPr>
        </p:nvSpPr>
        <p:spPr>
          <a:xfrm>
            <a:off x="175750" y="818144"/>
            <a:ext cx="6746110" cy="8964944"/>
          </a:xfrm>
        </p:spPr>
        <p:txBody>
          <a:bodyPr/>
          <a:lstStyle/>
          <a:p>
            <a:pPr marL="190669" fontAlgn="ctr"/>
            <a:r>
              <a:rPr lang="es-ES" b="1" dirty="0" smtClean="0"/>
              <a:t>El líquido reductor</a:t>
            </a:r>
          </a:p>
          <a:p>
            <a:pPr marL="190669" fontAlgn="ctr"/>
            <a:r>
              <a:rPr lang="es-ES" dirty="0" smtClean="0"/>
              <a:t>El líquido reductor utilizado es una solución de urea y de agua pura.</a:t>
            </a:r>
          </a:p>
          <a:p>
            <a:pPr marL="190669" fontAlgn="ctr"/>
            <a:r>
              <a:rPr lang="es-ES" dirty="0" smtClean="0"/>
              <a:t>Está almacenado en un depósito en la parte trasera del vehículo.</a:t>
            </a:r>
          </a:p>
          <a:p>
            <a:pPr marL="190669" fontAlgn="ctr"/>
            <a:r>
              <a:rPr lang="es-ES" dirty="0" smtClean="0"/>
              <a:t>La urea se utiliza para producir reacciones de reducción de los NOx mediante el amoniaco en el catalizador «SCR».</a:t>
            </a:r>
          </a:p>
          <a:p>
            <a:pPr marL="190669" fontAlgn="ctr"/>
            <a:endParaRPr lang="es-ES" dirty="0" smtClean="0"/>
          </a:p>
          <a:p>
            <a:pPr marL="190669" fontAlgn="ctr"/>
            <a:r>
              <a:rPr lang="es-ES" b="1" dirty="0" smtClean="0"/>
              <a:t>El módulo aforador bomba</a:t>
            </a:r>
          </a:p>
          <a:p>
            <a:pPr marL="190669" fontAlgn="ctr"/>
            <a:r>
              <a:rPr lang="es-ES" dirty="0" smtClean="0"/>
              <a:t>Se encarga de intercambiar información con el calculador motor multifunción a través de la red «CAN Anticontaminación».</a:t>
            </a:r>
          </a:p>
          <a:p>
            <a:pPr marL="190669" fontAlgn="ctr"/>
            <a:r>
              <a:rPr lang="es-ES" dirty="0" smtClean="0"/>
              <a:t>El módulo aforador bomba integrado en el depósito está compuesto por dos partes:</a:t>
            </a:r>
          </a:p>
          <a:p>
            <a:pPr marL="190669" fontAlgn="ctr"/>
            <a:r>
              <a:rPr lang="es-ES" dirty="0" smtClean="0"/>
              <a:t>Un módulo bomba que garantiza la puesta bajo presión del líquido, la despresurización y la distribución del fluido.</a:t>
            </a:r>
          </a:p>
          <a:p>
            <a:pPr marL="190669" fontAlgn="ctr"/>
            <a:r>
              <a:rPr lang="es-ES" dirty="0" smtClean="0"/>
              <a:t>El módulo aforador que garantiza la extracción, el calentamiento, el descebado y la medición del nivel del líquido. </a:t>
            </a:r>
          </a:p>
          <a:p>
            <a:pPr marL="190669" fontAlgn="ctr"/>
            <a:endParaRPr lang="es-ES" dirty="0" smtClean="0"/>
          </a:p>
          <a:p>
            <a:pPr marL="190669" fontAlgn="ctr"/>
            <a:r>
              <a:rPr lang="es-ES" b="1" dirty="0" smtClean="0"/>
              <a:t>El calculador motor multifunción</a:t>
            </a:r>
          </a:p>
          <a:p>
            <a:pPr marL="190669" fontAlgn="ctr"/>
            <a:r>
              <a:rPr lang="es-ES" dirty="0" smtClean="0"/>
              <a:t>El calculador motor multifunción gestiona el funcionamiento del sistema «SCR» (puesta bajo presión del líquido, distribución, modos de emergencia y alertas en caso de fallo). </a:t>
            </a:r>
          </a:p>
          <a:p>
            <a:pPr marL="190669" fontAlgn="ctr"/>
            <a:r>
              <a:rPr lang="es-ES" dirty="0" smtClean="0"/>
              <a:t>Intercambia información y envía solicitudes al calculador del módulo aforador bomba a través de la red «CAN Depolución».</a:t>
            </a:r>
          </a:p>
          <a:p>
            <a:pPr marL="190669" fontAlgn="ctr"/>
            <a:r>
              <a:rPr lang="es-ES" dirty="0" smtClean="0"/>
              <a:t>La inyección del líquido se produce cuando el catalizador de reducción deja de disponer de la cantidad de amoniaco necesaria para la reducción de los NOx.</a:t>
            </a:r>
            <a:endParaRPr lang="es-ES" b="1" dirty="0" smtClean="0"/>
          </a:p>
          <a:p>
            <a:pPr marL="190669">
              <a:defRPr/>
            </a:pPr>
            <a:r>
              <a:rPr lang="es-ES" b="1" dirty="0" smtClean="0"/>
              <a:t>Fallo de funcionamiento:</a:t>
            </a:r>
          </a:p>
          <a:p>
            <a:pPr marL="190669">
              <a:defRPr/>
            </a:pPr>
            <a:r>
              <a:rPr lang="es-ES" dirty="0" smtClean="0"/>
              <a:t>En caso de que alguno de los elementos falle, el sistema de reducción deja de funcionar. </a:t>
            </a:r>
          </a:p>
          <a:p>
            <a:pPr marL="190669">
              <a:defRPr/>
            </a:pPr>
            <a:r>
              <a:rPr lang="es-ES" dirty="0" smtClean="0"/>
              <a:t>El testigo de anticontaminación «MIL» y el testigo de alerta «UREA» que indican un defecto del sistema aparecen en la pantalla multifunción.</a:t>
            </a:r>
          </a:p>
          <a:p>
            <a:pPr marL="190669" fontAlgn="ctr"/>
            <a:endParaRPr lang="es-ES" dirty="0" smtClean="0"/>
          </a:p>
        </p:txBody>
      </p:sp>
      <p:sp>
        <p:nvSpPr>
          <p:cNvPr id="5" name="Rectangle 27"/>
          <p:cNvSpPr>
            <a:spLocks noChangeArrowheads="1"/>
          </p:cNvSpPr>
          <p:nvPr/>
        </p:nvSpPr>
        <p:spPr bwMode="auto">
          <a:xfrm>
            <a:off x="957362" y="9043143"/>
            <a:ext cx="5843369" cy="751413"/>
          </a:xfrm>
          <a:prstGeom prst="rect">
            <a:avLst/>
          </a:prstGeom>
          <a:solidFill>
            <a:schemeClr val="bg1"/>
          </a:solidFill>
          <a:ln w="9525">
            <a:solidFill>
              <a:schemeClr val="tx1"/>
            </a:solidFill>
            <a:miter lim="800000"/>
            <a:headEnd/>
            <a:tailEnd/>
          </a:ln>
        </p:spPr>
        <p:txBody>
          <a:bodyPr wrap="square" lIns="92131" tIns="46066" rIns="92131" bIns="46066" anchor="ctr"/>
          <a:lstStyle/>
          <a:p>
            <a:pPr defTabSz="914635">
              <a:spcBef>
                <a:spcPct val="50000"/>
              </a:spcBef>
            </a:pPr>
            <a:r>
              <a:rPr lang="es-ES" sz="1300" dirty="0"/>
              <a:t>El líquido reductor tiene fecha de caducidad y requiere un mantenimiento específico. </a:t>
            </a:r>
          </a:p>
        </p:txBody>
      </p:sp>
      <p:pic>
        <p:nvPicPr>
          <p:cNvPr id="7" name="Picture 22" descr="info réglage mécaniqu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54025" y="9212705"/>
            <a:ext cx="456093" cy="412288"/>
          </a:xfrm>
          <a:prstGeom prst="rect">
            <a:avLst/>
          </a:prstGeom>
          <a:noFill/>
          <a:ln w="9525">
            <a:noFill/>
            <a:miter lim="800000"/>
            <a:headEnd/>
            <a:tailEnd/>
          </a:ln>
        </p:spPr>
      </p:pic>
      <p:grpSp>
        <p:nvGrpSpPr>
          <p:cNvPr id="8" name="Group 26"/>
          <p:cNvGrpSpPr>
            <a:grpSpLocks/>
          </p:cNvGrpSpPr>
          <p:nvPr/>
        </p:nvGrpSpPr>
        <p:grpSpPr bwMode="auto">
          <a:xfrm>
            <a:off x="387945" y="8161231"/>
            <a:ext cx="6412917" cy="769359"/>
            <a:chOff x="214" y="5128"/>
            <a:chExt cx="3975" cy="471"/>
          </a:xfrm>
        </p:grpSpPr>
        <p:sp>
          <p:nvSpPr>
            <p:cNvPr id="9" name="Rectangle 6"/>
            <p:cNvSpPr>
              <a:spLocks noChangeArrowheads="1"/>
            </p:cNvSpPr>
            <p:nvPr/>
          </p:nvSpPr>
          <p:spPr bwMode="auto">
            <a:xfrm>
              <a:off x="567" y="5128"/>
              <a:ext cx="3622" cy="471"/>
            </a:xfrm>
            <a:prstGeom prst="rect">
              <a:avLst/>
            </a:prstGeom>
            <a:solidFill>
              <a:schemeClr val="bg1"/>
            </a:solidFill>
            <a:ln w="9525">
              <a:solidFill>
                <a:schemeClr val="tx1"/>
              </a:solidFill>
              <a:miter lim="800000"/>
              <a:headEnd/>
              <a:tailEnd/>
            </a:ln>
          </p:spPr>
          <p:txBody>
            <a:bodyPr wrap="square" lIns="88214" tIns="44108" rIns="88214" bIns="44108" anchor="ctr" anchorCtr="0"/>
            <a:lstStyle/>
            <a:p>
              <a:r>
                <a:rPr lang="es-ES" sz="1300" dirty="0"/>
                <a:t>Preparación vehículo nuevo: </a:t>
              </a:r>
              <a:br>
                <a:rPr lang="es-ES" sz="1300" dirty="0"/>
              </a:br>
              <a:r>
                <a:rPr lang="es-ES" sz="1300" dirty="0"/>
                <a:t>Si se almacena un vehículo más de 18 meses, será necesario efectuar una sustitución del líquido de urea.</a:t>
              </a:r>
            </a:p>
          </p:txBody>
        </p:sp>
        <p:pic>
          <p:nvPicPr>
            <p:cNvPr id="10" name="Picture 28" descr="Clien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25700"/>
            <a:stretch>
              <a:fillRect/>
            </a:stretch>
          </p:blipFill>
          <p:spPr bwMode="auto">
            <a:xfrm>
              <a:off x="214" y="5225"/>
              <a:ext cx="348"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80988" y="215900"/>
            <a:ext cx="6535737" cy="4902200"/>
          </a:xfrm>
        </p:spPr>
      </p:sp>
      <p:sp>
        <p:nvSpPr>
          <p:cNvPr id="3" name="Espace réservé des commentaires 2"/>
          <p:cNvSpPr>
            <a:spLocks noGrp="1"/>
          </p:cNvSpPr>
          <p:nvPr>
            <p:ph type="body" idx="1"/>
          </p:nvPr>
        </p:nvSpPr>
        <p:spPr>
          <a:xfrm>
            <a:off x="1" y="737026"/>
            <a:ext cx="7052855" cy="9046061"/>
          </a:xfrm>
        </p:spPr>
        <p:txBody>
          <a:bodyPr/>
          <a:lstStyle/>
          <a:p>
            <a:endParaRPr lang="fr-FR"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893" y="1108235"/>
            <a:ext cx="4320476" cy="239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4"/>
          <p:cNvSpPr txBox="1"/>
          <p:nvPr/>
        </p:nvSpPr>
        <p:spPr>
          <a:xfrm>
            <a:off x="1004304" y="1212326"/>
            <a:ext cx="2392040" cy="331538"/>
          </a:xfrm>
          <a:prstGeom prst="rect">
            <a:avLst/>
          </a:prstGeom>
          <a:solidFill>
            <a:schemeClr val="bg1"/>
          </a:solidFill>
        </p:spPr>
        <p:txBody>
          <a:bodyPr wrap="square" lIns="99732" tIns="49866" rIns="99732" bIns="49866" rtlCol="0">
            <a:spAutoFit/>
          </a:bodyPr>
          <a:lstStyle/>
          <a:p>
            <a:r>
              <a:rPr lang="es-ES" sz="1500" dirty="0"/>
              <a:t>Catalizador de oxidación</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598" y="4118187"/>
            <a:ext cx="5819060" cy="239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6"/>
          <p:cNvSpPr txBox="1"/>
          <p:nvPr/>
        </p:nvSpPr>
        <p:spPr>
          <a:xfrm>
            <a:off x="2636263" y="4124509"/>
            <a:ext cx="1958349" cy="562371"/>
          </a:xfrm>
          <a:prstGeom prst="rect">
            <a:avLst/>
          </a:prstGeom>
          <a:solidFill>
            <a:schemeClr val="bg1"/>
          </a:solidFill>
        </p:spPr>
        <p:txBody>
          <a:bodyPr wrap="square" lIns="99732" tIns="49866" rIns="99732" bIns="49866" rtlCol="0">
            <a:spAutoFit/>
          </a:bodyPr>
          <a:lstStyle/>
          <a:p>
            <a:pPr algn="ctr"/>
            <a:r>
              <a:rPr lang="es-ES" sz="1500" dirty="0"/>
              <a:t>Reducción Catalítica Selectiva</a:t>
            </a:r>
          </a:p>
        </p:txBody>
      </p:sp>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756" y="6720730"/>
            <a:ext cx="5196748" cy="275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8"/>
          <p:cNvSpPr txBox="1"/>
          <p:nvPr/>
        </p:nvSpPr>
        <p:spPr>
          <a:xfrm>
            <a:off x="1036153" y="7026912"/>
            <a:ext cx="1958349" cy="562371"/>
          </a:xfrm>
          <a:prstGeom prst="rect">
            <a:avLst/>
          </a:prstGeom>
          <a:solidFill>
            <a:schemeClr val="bg1"/>
          </a:solidFill>
        </p:spPr>
        <p:txBody>
          <a:bodyPr wrap="square" lIns="99732" tIns="49866" rIns="99732" bIns="49866" rtlCol="0">
            <a:spAutoFit/>
          </a:bodyPr>
          <a:lstStyle/>
          <a:p>
            <a:pPr algn="ctr"/>
            <a:r>
              <a:rPr lang="es-ES" sz="1500" dirty="0"/>
              <a:t>Filtración y regeneración</a:t>
            </a:r>
          </a:p>
        </p:txBody>
      </p:sp>
    </p:spTree>
    <p:extLst>
      <p:ext uri="{BB962C8B-B14F-4D97-AF65-F5344CB8AC3E}">
        <p14:creationId xmlns:p14="http://schemas.microsoft.com/office/powerpoint/2010/main" val="34383281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80988" y="215900"/>
            <a:ext cx="6535737" cy="4902200"/>
          </a:xfrm>
        </p:spPr>
      </p:sp>
      <p:sp>
        <p:nvSpPr>
          <p:cNvPr id="3" name="Espace réservé des commentaires 2"/>
          <p:cNvSpPr>
            <a:spLocks noGrp="1"/>
          </p:cNvSpPr>
          <p:nvPr>
            <p:ph type="body" idx="1"/>
          </p:nvPr>
        </p:nvSpPr>
        <p:spPr>
          <a:xfrm>
            <a:off x="175750" y="978097"/>
            <a:ext cx="6746110" cy="8889884"/>
          </a:xfrm>
        </p:spPr>
        <p:txBody>
          <a:bodyPr/>
          <a:lstStyle/>
          <a:p>
            <a:endParaRPr lang="fr-FR" b="1" dirty="0" smtClean="0"/>
          </a:p>
          <a:p>
            <a:endParaRPr lang="fr-FR" b="1" dirty="0" smtClean="0"/>
          </a:p>
          <a:p>
            <a:endParaRPr lang="fr-FR" b="1" dirty="0" smtClean="0"/>
          </a:p>
          <a:p>
            <a:endParaRPr lang="fr-FR" b="1" dirty="0" smtClean="0"/>
          </a:p>
          <a:p>
            <a:endParaRPr lang="fr-FR" b="1" dirty="0" smtClean="0"/>
          </a:p>
          <a:p>
            <a:endParaRPr lang="fr-FR" b="1" dirty="0" smtClean="0"/>
          </a:p>
          <a:p>
            <a:endParaRPr lang="fr-FR" b="1" dirty="0" smtClean="0"/>
          </a:p>
          <a:p>
            <a:endParaRPr lang="fr-FR" b="1" dirty="0" smtClean="0"/>
          </a:p>
          <a:p>
            <a:endParaRPr lang="es-ES" b="1" dirty="0" smtClean="0"/>
          </a:p>
          <a:p>
            <a:endParaRPr lang="es-ES" b="1" dirty="0"/>
          </a:p>
          <a:p>
            <a:endParaRPr lang="es-ES" b="1" dirty="0" smtClean="0"/>
          </a:p>
          <a:p>
            <a:endParaRPr lang="es-ES" b="1" dirty="0"/>
          </a:p>
          <a:p>
            <a:endParaRPr lang="es-ES" b="1" dirty="0" smtClean="0"/>
          </a:p>
          <a:p>
            <a:r>
              <a:rPr lang="es-ES" b="1" dirty="0" smtClean="0"/>
              <a:t>Implantación:</a:t>
            </a:r>
          </a:p>
          <a:p>
            <a:r>
              <a:rPr lang="es-ES" dirty="0" smtClean="0"/>
              <a:t>Está situado entre el turbocompresor y el inyector de líquido, lo más cerca posible de la culata para beneficiarse de la alta temperatura de los gases de escape. </a:t>
            </a:r>
          </a:p>
          <a:p>
            <a:endParaRPr lang="es-ES" dirty="0" smtClean="0"/>
          </a:p>
          <a:p>
            <a:r>
              <a:rPr lang="es-ES" b="1" dirty="0" smtClean="0"/>
              <a:t>Función:</a:t>
            </a:r>
          </a:p>
          <a:p>
            <a:r>
              <a:rPr lang="es-ES" dirty="0" smtClean="0"/>
              <a:t>Además de sus funciones habituales que son transformar los hidrocarburos en agua (H</a:t>
            </a:r>
            <a:r>
              <a:rPr lang="es-ES" baseline="-25000" dirty="0" smtClean="0"/>
              <a:t>2</a:t>
            </a:r>
            <a:r>
              <a:rPr lang="es-ES" dirty="0" smtClean="0"/>
              <a:t>O) y el monóxido de carbono en dióxido de carbono (CO</a:t>
            </a:r>
            <a:r>
              <a:rPr lang="es-ES" baseline="-25000" dirty="0" smtClean="0"/>
              <a:t>2</a:t>
            </a:r>
            <a:r>
              <a:rPr lang="es-ES" dirty="0" smtClean="0"/>
              <a:t>), permite:</a:t>
            </a:r>
          </a:p>
          <a:p>
            <a:pPr marL="485671" indent="-298437">
              <a:buBlip>
                <a:blip r:embed="rId3"/>
              </a:buBlip>
            </a:pPr>
            <a:r>
              <a:rPr lang="es-ES" dirty="0" smtClean="0"/>
              <a:t>La oxidación del monóxido de nitrógeno (NO), en dióxido de nitrógeno (NO</a:t>
            </a:r>
            <a:r>
              <a:rPr lang="es-ES" baseline="-25000" dirty="0" smtClean="0"/>
              <a:t>2</a:t>
            </a:r>
            <a:r>
              <a:rPr lang="es-ES" dirty="0" smtClean="0"/>
              <a:t>)</a:t>
            </a:r>
          </a:p>
          <a:p>
            <a:pPr marL="485671" indent="-298437">
              <a:buBlip>
                <a:blip r:embed="rId3"/>
              </a:buBlip>
            </a:pPr>
            <a:r>
              <a:rPr lang="es-ES" dirty="0" smtClean="0"/>
              <a:t>El aumento de la temperatura de los gases de escape para garantizar la eficacia del catalizador de reducción.</a:t>
            </a:r>
          </a:p>
          <a:p>
            <a:pPr marL="187234"/>
            <a:r>
              <a:rPr lang="es-ES" dirty="0"/>
              <a:t>Es un catalizador de dos vías de oxidación, es decir, provoca el aporte de oxigeno a determinados compuestos (CO, HC y NO) pero solo logra neutralizar dos compuestos, el CO y los HC.</a:t>
            </a:r>
          </a:p>
          <a:p>
            <a:endParaRPr lang="es-ES" dirty="0"/>
          </a:p>
        </p:txBody>
      </p:sp>
      <p:grpSp>
        <p:nvGrpSpPr>
          <p:cNvPr id="4" name="Groupe 3"/>
          <p:cNvGrpSpPr/>
          <p:nvPr/>
        </p:nvGrpSpPr>
        <p:grpSpPr>
          <a:xfrm>
            <a:off x="4384943" y="1110324"/>
            <a:ext cx="2477075" cy="1630718"/>
            <a:chOff x="5184068" y="2235404"/>
            <a:chExt cx="3659224" cy="2874453"/>
          </a:xfrm>
        </p:grpSpPr>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4068" y="2235404"/>
              <a:ext cx="3659224" cy="2874453"/>
            </a:xfrm>
            <a:prstGeom prst="rect">
              <a:avLst/>
            </a:prstGeom>
          </p:spPr>
        </p:pic>
        <p:sp>
          <p:nvSpPr>
            <p:cNvPr id="6" name="Rectangle 5"/>
            <p:cNvSpPr/>
            <p:nvPr/>
          </p:nvSpPr>
          <p:spPr>
            <a:xfrm>
              <a:off x="5241174" y="3121224"/>
              <a:ext cx="556956" cy="379761"/>
            </a:xfrm>
            <a:prstGeom prst="rect">
              <a:avLst/>
            </a:prstGeom>
          </p:spPr>
          <p:txBody>
            <a:bodyPr wrap="none">
              <a:spAutoFit/>
            </a:bodyPr>
            <a:lstStyle/>
            <a:p>
              <a:r>
                <a:rPr lang="fr-FR" sz="800" b="1" dirty="0">
                  <a:solidFill>
                    <a:schemeClr val="tx1">
                      <a:lumMod val="65000"/>
                      <a:lumOff val="35000"/>
                    </a:schemeClr>
                  </a:solidFill>
                </a:rPr>
                <a:t>NO</a:t>
              </a:r>
              <a:r>
                <a:rPr lang="fr-FR" sz="800" b="1" baseline="-25000" dirty="0">
                  <a:solidFill>
                    <a:schemeClr val="tx1">
                      <a:lumMod val="65000"/>
                      <a:lumOff val="35000"/>
                    </a:schemeClr>
                  </a:solidFill>
                </a:rPr>
                <a:t>2</a:t>
              </a:r>
              <a:endParaRPr lang="fr-FR" sz="800" b="1" dirty="0">
                <a:solidFill>
                  <a:schemeClr val="tx1">
                    <a:lumMod val="65000"/>
                    <a:lumOff val="35000"/>
                  </a:schemeClr>
                </a:solidFill>
              </a:endParaRPr>
            </a:p>
          </p:txBody>
        </p:sp>
        <p:sp>
          <p:nvSpPr>
            <p:cNvPr id="12" name="Rectangle 11"/>
            <p:cNvSpPr/>
            <p:nvPr/>
          </p:nvSpPr>
          <p:spPr>
            <a:xfrm>
              <a:off x="8174784" y="2729680"/>
              <a:ext cx="500124" cy="379761"/>
            </a:xfrm>
            <a:prstGeom prst="rect">
              <a:avLst/>
            </a:prstGeom>
          </p:spPr>
          <p:txBody>
            <a:bodyPr wrap="none">
              <a:spAutoFit/>
            </a:bodyPr>
            <a:lstStyle/>
            <a:p>
              <a:r>
                <a:rPr lang="fr-FR" sz="800" b="1" dirty="0">
                  <a:solidFill>
                    <a:schemeClr val="tx1">
                      <a:lumMod val="65000"/>
                      <a:lumOff val="35000"/>
                    </a:schemeClr>
                  </a:solidFill>
                </a:rPr>
                <a:t>NO</a:t>
              </a:r>
            </a:p>
          </p:txBody>
        </p:sp>
      </p:grpSp>
      <p:pic>
        <p:nvPicPr>
          <p:cNvPr id="9" name="Picture 2" descr="C:\Users\e201923\Documents\WorkShop_DW10F_Euro6\FAD\SCR\Medias\Media_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946" y="1099439"/>
            <a:ext cx="4055474" cy="30817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22197" y="1543051"/>
            <a:ext cx="537718" cy="602023"/>
          </a:xfrm>
          <a:prstGeom prst="rect">
            <a:avLst/>
          </a:prstGeom>
        </p:spPr>
        <p:txBody>
          <a:bodyPr wrap="none" lIns="94602" tIns="47301" rIns="94602" bIns="47301">
            <a:spAutoFit/>
          </a:bodyPr>
          <a:lstStyle/>
          <a:p>
            <a:r>
              <a:rPr lang="fr-FR" sz="3300" b="1" dirty="0">
                <a:solidFill>
                  <a:srgbClr val="00B050"/>
                </a:solidFill>
                <a:sym typeface="Wingdings"/>
              </a:rPr>
              <a:t></a:t>
            </a:r>
            <a:endParaRPr lang="fr-FR" sz="3300" b="1" dirty="0">
              <a:solidFill>
                <a:srgbClr val="00B050"/>
              </a:solidFill>
            </a:endParaRPr>
          </a:p>
        </p:txBody>
      </p:sp>
    </p:spTree>
    <p:extLst>
      <p:ext uri="{BB962C8B-B14F-4D97-AF65-F5344CB8AC3E}">
        <p14:creationId xmlns:p14="http://schemas.microsoft.com/office/powerpoint/2010/main" val="3310883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76213" y="212725"/>
            <a:ext cx="6745287" cy="4905375"/>
          </a:xfrm>
        </p:spPr>
      </p:sp>
      <p:sp>
        <p:nvSpPr>
          <p:cNvPr id="3" name="Espace réservé des commentaires 2"/>
          <p:cNvSpPr>
            <a:spLocks noGrp="1"/>
          </p:cNvSpPr>
          <p:nvPr>
            <p:ph type="body" idx="1"/>
          </p:nvPr>
        </p:nvSpPr>
        <p:spPr>
          <a:xfrm>
            <a:off x="182725" y="966391"/>
            <a:ext cx="6739135" cy="8816697"/>
          </a:xfrm>
        </p:spPr>
        <p:txBody>
          <a:bodyPr/>
          <a:lstStyle/>
          <a:p>
            <a:pPr marL="96163" defTabSz="946023">
              <a:defRPr/>
            </a:pPr>
            <a:endParaRPr lang="fr-FR" dirty="0" smtClean="0"/>
          </a:p>
          <a:p>
            <a:pPr marL="96163" defTabSz="946023">
              <a:defRPr/>
            </a:pPr>
            <a:endParaRPr lang="fr-FR" dirty="0"/>
          </a:p>
          <a:p>
            <a:pPr marL="96163" defTabSz="946023">
              <a:defRPr/>
            </a:pPr>
            <a:endParaRPr lang="fr-FR" dirty="0" smtClean="0"/>
          </a:p>
          <a:p>
            <a:pPr marL="96163" defTabSz="946023">
              <a:defRPr/>
            </a:pPr>
            <a:endParaRPr lang="fr-FR" dirty="0"/>
          </a:p>
          <a:p>
            <a:pPr marL="96163" defTabSz="946023">
              <a:defRPr/>
            </a:pPr>
            <a:endParaRPr lang="fr-FR" dirty="0" smtClean="0"/>
          </a:p>
          <a:p>
            <a:pPr marL="96163" defTabSz="946023">
              <a:defRPr/>
            </a:pPr>
            <a:endParaRPr lang="fr-FR" dirty="0"/>
          </a:p>
          <a:p>
            <a:pPr marL="96163" defTabSz="946023">
              <a:defRPr/>
            </a:pPr>
            <a:endParaRPr lang="fr-FR" dirty="0" smtClean="0"/>
          </a:p>
          <a:p>
            <a:pPr marL="96163" defTabSz="946023">
              <a:defRPr/>
            </a:pPr>
            <a:endParaRPr lang="fr-FR" dirty="0"/>
          </a:p>
          <a:p>
            <a:pPr marL="190669" defTabSz="946023">
              <a:defRPr/>
            </a:pPr>
            <a:endParaRPr lang="es-ES" b="1" dirty="0" smtClean="0"/>
          </a:p>
          <a:p>
            <a:pPr marL="190669" defTabSz="946023">
              <a:defRPr/>
            </a:pPr>
            <a:endParaRPr lang="es-ES" b="1" dirty="0"/>
          </a:p>
          <a:p>
            <a:pPr marL="190669" defTabSz="946023">
              <a:defRPr/>
            </a:pPr>
            <a:endParaRPr lang="es-ES" b="1" dirty="0" smtClean="0"/>
          </a:p>
          <a:p>
            <a:pPr marL="190669" defTabSz="946023">
              <a:defRPr/>
            </a:pPr>
            <a:r>
              <a:rPr lang="es-ES" b="1" dirty="0" smtClean="0"/>
              <a:t>Implantación:</a:t>
            </a:r>
          </a:p>
          <a:p>
            <a:pPr marL="190669" defTabSz="946023">
              <a:defRPr/>
            </a:pPr>
            <a:r>
              <a:rPr lang="es-ES" dirty="0" smtClean="0"/>
              <a:t>Hay una sonda de temperatura situada delante del catalizador de oxidación y otra situada en la parte posterior del catalizador de oxidación. </a:t>
            </a:r>
          </a:p>
          <a:p>
            <a:pPr marL="190669" defTabSz="946023">
              <a:defRPr/>
            </a:pPr>
            <a:endParaRPr lang="es-ES" dirty="0" smtClean="0"/>
          </a:p>
          <a:p>
            <a:pPr marL="190669" defTabSz="946023">
              <a:defRPr/>
            </a:pPr>
            <a:r>
              <a:rPr lang="es-ES" b="1" dirty="0" smtClean="0"/>
              <a:t>Tipo:</a:t>
            </a:r>
          </a:p>
          <a:p>
            <a:pPr marL="190669" defTabSz="946023">
              <a:defRPr/>
            </a:pPr>
            <a:r>
              <a:rPr lang="es-ES" dirty="0" smtClean="0"/>
              <a:t>Las dos sondas son de tipo «CTN» (coeficiente de temperatura negativo).</a:t>
            </a:r>
          </a:p>
          <a:p>
            <a:pPr marL="190669" defTabSz="946023">
              <a:defRPr/>
            </a:pPr>
            <a:endParaRPr lang="es-ES" dirty="0" smtClean="0"/>
          </a:p>
          <a:p>
            <a:pPr marL="190669" defTabSz="946023">
              <a:defRPr/>
            </a:pPr>
            <a:r>
              <a:rPr lang="es-ES" b="1" dirty="0" smtClean="0"/>
              <a:t>Función:</a:t>
            </a:r>
          </a:p>
          <a:p>
            <a:pPr marL="190669" defTabSz="946023">
              <a:defRPr/>
            </a:pPr>
            <a:r>
              <a:rPr lang="es-ES" dirty="0" smtClean="0"/>
              <a:t>La diferencia de temperatura entre la medida de la parte delantera y trasera permite determinar si la reacción exotérmica producida será suficiente para la transformación del amoniaco y la regeneración del filtro de partículas. </a:t>
            </a:r>
          </a:p>
          <a:p>
            <a:pPr marL="190669"/>
            <a:endParaRPr lang="es-ES" dirty="0"/>
          </a:p>
        </p:txBody>
      </p:sp>
      <p:pic>
        <p:nvPicPr>
          <p:cNvPr id="4" name="Picture 3" descr="C:\Users\e201923\Documents\WorkShop_DW10F_Euro6\Base_images\SCR\Sonde_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1024" y="966389"/>
            <a:ext cx="2011390" cy="20264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201923\Documents\WorkShop_DW10F_Euro6\FAD\SCR\Medias\Media_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883" y="998010"/>
            <a:ext cx="4438941" cy="28231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35686" y="1182478"/>
            <a:ext cx="537718" cy="602023"/>
          </a:xfrm>
          <a:prstGeom prst="rect">
            <a:avLst/>
          </a:prstGeom>
        </p:spPr>
        <p:txBody>
          <a:bodyPr wrap="none" lIns="94602" tIns="47301" rIns="94602" bIns="47301">
            <a:spAutoFit/>
          </a:bodyPr>
          <a:lstStyle/>
          <a:p>
            <a:r>
              <a:rPr lang="fr-FR" sz="3300" b="1" dirty="0">
                <a:solidFill>
                  <a:srgbClr val="00B050"/>
                </a:solidFill>
                <a:sym typeface="Wingdings"/>
              </a:rPr>
              <a:t></a:t>
            </a:r>
            <a:endParaRPr lang="fr-FR" sz="3300" b="1" dirty="0">
              <a:solidFill>
                <a:srgbClr val="00B050"/>
              </a:solidFill>
            </a:endParaRPr>
          </a:p>
        </p:txBody>
      </p:sp>
      <p:grpSp>
        <p:nvGrpSpPr>
          <p:cNvPr id="7" name="Group 17"/>
          <p:cNvGrpSpPr>
            <a:grpSpLocks/>
          </p:cNvGrpSpPr>
          <p:nvPr/>
        </p:nvGrpSpPr>
        <p:grpSpPr bwMode="auto">
          <a:xfrm>
            <a:off x="182725" y="8855838"/>
            <a:ext cx="6669692" cy="634755"/>
            <a:chOff x="-4612" y="4840"/>
            <a:chExt cx="4204" cy="400"/>
          </a:xfrm>
        </p:grpSpPr>
        <p:sp>
          <p:nvSpPr>
            <p:cNvPr id="8" name="Rectangle 17"/>
            <p:cNvSpPr>
              <a:spLocks noChangeArrowheads="1"/>
            </p:cNvSpPr>
            <p:nvPr/>
          </p:nvSpPr>
          <p:spPr bwMode="auto">
            <a:xfrm>
              <a:off x="-4226" y="4840"/>
              <a:ext cx="3818" cy="381"/>
            </a:xfrm>
            <a:prstGeom prst="rect">
              <a:avLst/>
            </a:prstGeom>
            <a:solidFill>
              <a:schemeClr val="bg1"/>
            </a:solidFill>
            <a:ln w="9525">
              <a:solidFill>
                <a:schemeClr val="tx1"/>
              </a:solidFill>
              <a:miter lim="800000"/>
              <a:headEnd/>
              <a:tailEnd/>
            </a:ln>
          </p:spPr>
          <p:txBody>
            <a:bodyPr wrap="square" lIns="88214" tIns="44108" rIns="88214" bIns="44108" anchor="ctr" anchorCtr="0"/>
            <a:lstStyle/>
            <a:p>
              <a:r>
                <a:rPr lang="es-ES" sz="1300" dirty="0"/>
                <a:t>Las dos sondas son idénticas.</a:t>
              </a:r>
            </a:p>
          </p:txBody>
        </p:sp>
        <p:pic>
          <p:nvPicPr>
            <p:cNvPr id="9" name="Picture 19" descr="piece_rechang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12" y="4856"/>
              <a:ext cx="34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74"/>
          <p:cNvGrpSpPr>
            <a:grpSpLocks/>
          </p:cNvGrpSpPr>
          <p:nvPr/>
        </p:nvGrpSpPr>
        <p:grpSpPr bwMode="auto">
          <a:xfrm>
            <a:off x="214939" y="6750632"/>
            <a:ext cx="6634859" cy="757708"/>
            <a:chOff x="90" y="523"/>
            <a:chExt cx="4000" cy="184"/>
          </a:xfrm>
        </p:grpSpPr>
        <p:pic>
          <p:nvPicPr>
            <p:cNvPr id="11" name="Picture 75" descr="explication"/>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 y="548"/>
              <a:ext cx="30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1"/>
            <p:cNvSpPr>
              <a:spLocks noChangeArrowheads="1"/>
            </p:cNvSpPr>
            <p:nvPr/>
          </p:nvSpPr>
          <p:spPr bwMode="auto">
            <a:xfrm>
              <a:off x="438" y="523"/>
              <a:ext cx="3652" cy="184"/>
            </a:xfrm>
            <a:prstGeom prst="rect">
              <a:avLst/>
            </a:prstGeom>
            <a:solidFill>
              <a:schemeClr val="bg1"/>
            </a:solidFill>
            <a:ln w="9525">
              <a:solidFill>
                <a:schemeClr val="tx1"/>
              </a:solidFill>
              <a:miter lim="800000"/>
              <a:headEnd/>
              <a:tailEnd/>
            </a:ln>
          </p:spPr>
          <p:txBody>
            <a:bodyPr wrap="square" lIns="88214" tIns="44108" rIns="88214" bIns="44108" anchor="ctr"/>
            <a:lstStyle/>
            <a:p>
              <a:pPr marL="96163" defTabSz="946023">
                <a:defRPr/>
              </a:pPr>
              <a:r>
                <a:rPr lang="es-ES" sz="1300" dirty="0"/>
                <a:t>El cebado de la reducción resultará imposible mientras no se alcance una temperatura superior a 180°C a nivel del catalizador de reducción.</a:t>
              </a:r>
            </a:p>
          </p:txBody>
        </p:sp>
      </p:grpSp>
      <p:grpSp>
        <p:nvGrpSpPr>
          <p:cNvPr id="13" name="Group 74"/>
          <p:cNvGrpSpPr>
            <a:grpSpLocks/>
          </p:cNvGrpSpPr>
          <p:nvPr/>
        </p:nvGrpSpPr>
        <p:grpSpPr bwMode="auto">
          <a:xfrm>
            <a:off x="198023" y="7790020"/>
            <a:ext cx="6651776" cy="781216"/>
            <a:chOff x="90" y="523"/>
            <a:chExt cx="4000" cy="184"/>
          </a:xfrm>
        </p:grpSpPr>
        <p:pic>
          <p:nvPicPr>
            <p:cNvPr id="14" name="Picture 75" descr="explication"/>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 y="548"/>
              <a:ext cx="30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41"/>
            <p:cNvSpPr>
              <a:spLocks noChangeArrowheads="1"/>
            </p:cNvSpPr>
            <p:nvPr/>
          </p:nvSpPr>
          <p:spPr bwMode="auto">
            <a:xfrm>
              <a:off x="438" y="523"/>
              <a:ext cx="3652" cy="184"/>
            </a:xfrm>
            <a:prstGeom prst="rect">
              <a:avLst/>
            </a:prstGeom>
            <a:solidFill>
              <a:schemeClr val="bg1"/>
            </a:solidFill>
            <a:ln w="9525">
              <a:solidFill>
                <a:schemeClr val="tx1"/>
              </a:solidFill>
              <a:miter lim="800000"/>
              <a:headEnd/>
              <a:tailEnd/>
            </a:ln>
          </p:spPr>
          <p:txBody>
            <a:bodyPr wrap="square" lIns="88214" tIns="44108" rIns="88214" bIns="44108" anchor="ctr"/>
            <a:lstStyle/>
            <a:p>
              <a:r>
                <a:rPr lang="es-ES" sz="1300" dirty="0"/>
                <a:t>* Exotérmia:</a:t>
              </a:r>
            </a:p>
            <a:p>
              <a:r>
                <a:rPr lang="es-ES" sz="1300" dirty="0"/>
                <a:t>En termodinámica, se dice que un fenómeno exotérmico es aquel que al producirse desprende calor.</a:t>
              </a:r>
            </a:p>
          </p:txBody>
        </p:sp>
      </p:grpSp>
    </p:spTree>
    <p:extLst>
      <p:ext uri="{BB962C8B-B14F-4D97-AF65-F5344CB8AC3E}">
        <p14:creationId xmlns:p14="http://schemas.microsoft.com/office/powerpoint/2010/main" val="25153283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76213" y="215900"/>
            <a:ext cx="6740999" cy="4902200"/>
          </a:xfrm>
        </p:spPr>
      </p:sp>
      <p:sp>
        <p:nvSpPr>
          <p:cNvPr id="3" name="Espace réservé des commentaires 2"/>
          <p:cNvSpPr>
            <a:spLocks noGrp="1"/>
          </p:cNvSpPr>
          <p:nvPr>
            <p:ph type="body" idx="1"/>
          </p:nvPr>
        </p:nvSpPr>
        <p:spPr>
          <a:xfrm>
            <a:off x="175752" y="892267"/>
            <a:ext cx="6741461" cy="8890820"/>
          </a:xfrm>
        </p:spPr>
        <p:txBody>
          <a:bodyPr>
            <a:noAutofit/>
          </a:bodyPr>
          <a:lstStyle/>
          <a:p>
            <a:pPr marL="97822"/>
            <a:endParaRPr lang="fr-FR" b="1" dirty="0" smtClean="0"/>
          </a:p>
          <a:p>
            <a:pPr marL="97822"/>
            <a:endParaRPr lang="fr-FR" b="1" dirty="0"/>
          </a:p>
          <a:p>
            <a:pPr marL="97822"/>
            <a:endParaRPr lang="fr-FR" b="1" dirty="0" smtClean="0"/>
          </a:p>
          <a:p>
            <a:pPr marL="97822"/>
            <a:endParaRPr lang="fr-FR" b="1" dirty="0"/>
          </a:p>
          <a:p>
            <a:pPr marL="97822"/>
            <a:endParaRPr lang="fr-FR" b="1" dirty="0" smtClean="0"/>
          </a:p>
          <a:p>
            <a:pPr marL="97822"/>
            <a:endParaRPr lang="fr-FR" b="1" dirty="0"/>
          </a:p>
          <a:p>
            <a:pPr marL="97822"/>
            <a:endParaRPr lang="fr-FR" b="1" dirty="0" smtClean="0"/>
          </a:p>
          <a:p>
            <a:pPr marL="97822"/>
            <a:endParaRPr lang="fr-FR" b="1" dirty="0"/>
          </a:p>
          <a:p>
            <a:pPr marL="97822"/>
            <a:endParaRPr lang="es-ES" b="1" dirty="0" smtClean="0"/>
          </a:p>
          <a:p>
            <a:pPr marL="97822"/>
            <a:endParaRPr lang="es-ES" b="1" dirty="0"/>
          </a:p>
          <a:p>
            <a:pPr marL="97822"/>
            <a:endParaRPr lang="es-ES" b="1" dirty="0" smtClean="0"/>
          </a:p>
          <a:p>
            <a:pPr marL="97822"/>
            <a:endParaRPr lang="es-ES" b="1" dirty="0"/>
          </a:p>
          <a:p>
            <a:pPr marL="97822"/>
            <a:endParaRPr lang="es-ES" b="1" dirty="0" smtClean="0"/>
          </a:p>
          <a:p>
            <a:pPr marL="97822"/>
            <a:r>
              <a:rPr lang="es-ES" b="1" dirty="0" smtClean="0"/>
              <a:t>Implantación:</a:t>
            </a:r>
          </a:p>
          <a:p>
            <a:pPr marL="97822"/>
            <a:r>
              <a:rPr lang="es-ES" dirty="0" smtClean="0"/>
              <a:t>Está fijado mediante una abrazadera al conducto tubular en forma de «S» del sistema de escape.</a:t>
            </a:r>
          </a:p>
          <a:p>
            <a:pPr marL="97822"/>
            <a:endParaRPr lang="es-ES" dirty="0" smtClean="0"/>
          </a:p>
          <a:p>
            <a:pPr marL="97822"/>
            <a:r>
              <a:rPr lang="es-ES" b="1" dirty="0" smtClean="0"/>
              <a:t>Función:</a:t>
            </a:r>
          </a:p>
          <a:p>
            <a:pPr marL="97822"/>
            <a:r>
              <a:rPr lang="es-ES" dirty="0" smtClean="0"/>
              <a:t>Inyecta la solución de reducción previamente dosificada en el flujo de gases de escape.</a:t>
            </a:r>
          </a:p>
          <a:p>
            <a:pPr marL="97822"/>
            <a:r>
              <a:rPr lang="es-ES" dirty="0" smtClean="0"/>
              <a:t>Está gestionado por el calculador motor multifunción</a:t>
            </a:r>
            <a:r>
              <a:rPr lang="es-ES" dirty="0" smtClean="0">
                <a:solidFill>
                  <a:srgbClr val="C00000"/>
                </a:solidFill>
              </a:rPr>
              <a:t> </a:t>
            </a:r>
            <a:r>
              <a:rPr lang="es-ES" dirty="0" smtClean="0"/>
              <a:t>y pilotado por el módulo aforador bomba mediante una señal RCO.</a:t>
            </a:r>
          </a:p>
          <a:p>
            <a:pPr marL="97822"/>
            <a:r>
              <a:rPr lang="es-ES" dirty="0" smtClean="0"/>
              <a:t>La solución de reducción se inyecta axialmente respecto al sentido de flujo de los gases de escape.</a:t>
            </a:r>
          </a:p>
          <a:p>
            <a:pPr marL="97822"/>
            <a:r>
              <a:rPr lang="es-ES" dirty="0" smtClean="0"/>
              <a:t>Es necesario garantizar que la mezcla se efectúa correctamente y que la distribución es homogénea en todo el conjunto de la superficie del catalizador.</a:t>
            </a:r>
          </a:p>
          <a:p>
            <a:pPr marL="97822"/>
            <a:r>
              <a:rPr lang="es-ES" dirty="0" smtClean="0"/>
              <a:t>El agente de reducción puede, gracias a este diseño, pasar rápidamente y de manera íntegra a fase gaseosa.</a:t>
            </a:r>
          </a:p>
          <a:p>
            <a:pPr marL="97822"/>
            <a:endParaRPr lang="es-ES" dirty="0" smtClean="0"/>
          </a:p>
        </p:txBody>
      </p:sp>
      <p:pic>
        <p:nvPicPr>
          <p:cNvPr id="4" name="Picture 2" descr="C:\Users\e201923\Documents\WorkShop_DW10F_Euro6\FAD\SCR\Medias\Media_1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6100" y="1818721"/>
            <a:ext cx="2141112" cy="11899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e201923\Documents\WorkShop_DW10F_Euro6\FAD\SCR\Medias\Media_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882" y="892265"/>
            <a:ext cx="4491990" cy="285688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70279" y="2329934"/>
            <a:ext cx="537718" cy="602023"/>
          </a:xfrm>
          <a:prstGeom prst="rect">
            <a:avLst/>
          </a:prstGeom>
        </p:spPr>
        <p:txBody>
          <a:bodyPr wrap="none" lIns="94602" tIns="47301" rIns="94602" bIns="47301">
            <a:spAutoFit/>
          </a:bodyPr>
          <a:lstStyle/>
          <a:p>
            <a:r>
              <a:rPr lang="fr-FR" sz="3300" dirty="0">
                <a:solidFill>
                  <a:srgbClr val="00B050"/>
                </a:solidFill>
                <a:sym typeface="Wingdings"/>
              </a:rPr>
              <a:t></a:t>
            </a:r>
            <a:endParaRPr lang="fr-FR" sz="3300" dirty="0">
              <a:solidFill>
                <a:srgbClr val="00B050"/>
              </a:solidFill>
            </a:endParaRPr>
          </a:p>
        </p:txBody>
      </p:sp>
    </p:spTree>
    <p:extLst>
      <p:ext uri="{BB962C8B-B14F-4D97-AF65-F5344CB8AC3E}">
        <p14:creationId xmlns:p14="http://schemas.microsoft.com/office/powerpoint/2010/main" val="2440231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76213" y="215900"/>
            <a:ext cx="6745287" cy="4902200"/>
          </a:xfrm>
        </p:spPr>
      </p:sp>
      <p:sp>
        <p:nvSpPr>
          <p:cNvPr id="3" name="Espace réservé des commentaires 2"/>
          <p:cNvSpPr>
            <a:spLocks noGrp="1"/>
          </p:cNvSpPr>
          <p:nvPr>
            <p:ph type="body" idx="1"/>
          </p:nvPr>
        </p:nvSpPr>
        <p:spPr>
          <a:xfrm>
            <a:off x="175750" y="896980"/>
            <a:ext cx="6746110" cy="8897577"/>
          </a:xfrm>
        </p:spPr>
        <p:txBody>
          <a:bodyPr/>
          <a:lstStyle/>
          <a:p>
            <a:pPr marL="97822"/>
            <a:endParaRPr lang="fr-FR" b="1" dirty="0" smtClean="0"/>
          </a:p>
          <a:p>
            <a:pPr marL="97822"/>
            <a:endParaRPr lang="fr-FR" b="1" dirty="0"/>
          </a:p>
          <a:p>
            <a:pPr marL="97822"/>
            <a:endParaRPr lang="fr-FR" b="1" dirty="0" smtClean="0"/>
          </a:p>
          <a:p>
            <a:pPr marL="97822"/>
            <a:endParaRPr lang="fr-FR" b="1" dirty="0"/>
          </a:p>
          <a:p>
            <a:pPr marL="97822"/>
            <a:r>
              <a:rPr lang="es-ES" b="1" dirty="0" smtClean="0"/>
              <a:t>Funcionamiento:</a:t>
            </a:r>
          </a:p>
          <a:p>
            <a:pPr marL="97822"/>
            <a:r>
              <a:rPr lang="es-ES" dirty="0" smtClean="0"/>
              <a:t>La presión del líquido reductor generada por la bomba llega al inyector.</a:t>
            </a:r>
          </a:p>
          <a:p>
            <a:pPr marL="97822"/>
            <a:r>
              <a:rPr lang="es-ES" dirty="0" smtClean="0"/>
              <a:t>En posición de reposo, la aguja del inyector cierra los orificios gracias a la fuerza del muelle.</a:t>
            </a:r>
          </a:p>
          <a:p>
            <a:pPr marL="97822"/>
            <a:r>
              <a:rPr lang="es-ES" dirty="0" smtClean="0"/>
              <a:t>Para inyectar el líquido, el calculador motor multifunción gestiona el inyector electromagnético. </a:t>
            </a:r>
          </a:p>
          <a:p>
            <a:pPr marL="97822"/>
            <a:r>
              <a:rPr lang="es-ES" dirty="0" smtClean="0"/>
              <a:t>El inyector se abre cíclicamente y el líquido se inyecta en función de la dosis determinada por el calculador motor multifunción.</a:t>
            </a:r>
            <a:endParaRPr lang="es-ES" dirty="0"/>
          </a:p>
        </p:txBody>
      </p:sp>
      <p:pic>
        <p:nvPicPr>
          <p:cNvPr id="4" name="Picture 2" descr="C:\Users\e201923\Documents\WorkShop_DW10F_Euro6\Base_images\SCR\Injecteu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794" y="959751"/>
            <a:ext cx="1855357" cy="9488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au 4"/>
          <p:cNvGraphicFramePr>
            <a:graphicFrameLocks noGrp="1"/>
          </p:cNvGraphicFramePr>
          <p:nvPr>
            <p:extLst>
              <p:ext uri="{D42A27DB-BD31-4B8C-83A1-F6EECF244321}">
                <p14:modId xmlns:p14="http://schemas.microsoft.com/office/powerpoint/2010/main" val="1339556082"/>
              </p:ext>
            </p:extLst>
          </p:nvPr>
        </p:nvGraphicFramePr>
        <p:xfrm>
          <a:off x="454025" y="4229365"/>
          <a:ext cx="6312616" cy="2669750"/>
        </p:xfrm>
        <a:graphic>
          <a:graphicData uri="http://schemas.openxmlformats.org/drawingml/2006/table">
            <a:tbl>
              <a:tblPr/>
              <a:tblGrid>
                <a:gridCol w="2377405"/>
                <a:gridCol w="3935211"/>
              </a:tblGrid>
              <a:tr h="383079">
                <a:tc>
                  <a:txBody>
                    <a:bodyPr/>
                    <a:lstStyle/>
                    <a:p>
                      <a:pPr algn="ctr"/>
                      <a:r>
                        <a:rPr lang="es-ES" sz="1200" noProof="0" dirty="0" smtClean="0">
                          <a:latin typeface="Arial" pitchFamily="34" charset="0"/>
                          <a:cs typeface="Arial" pitchFamily="34" charset="0"/>
                        </a:rPr>
                        <a:t>Conexión</a:t>
                      </a:r>
                      <a:endParaRPr lang="es-ES" sz="1200" noProof="0" dirty="0">
                        <a:latin typeface="Arial" pitchFamily="34" charset="0"/>
                        <a:cs typeface="Arial" pitchFamily="34" charset="0"/>
                      </a:endParaRPr>
                    </a:p>
                  </a:txBody>
                  <a:tcPr marL="95319" marR="95319" marT="47063" marB="47063"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s-ES" sz="1200" noProof="0" dirty="0" smtClean="0">
                          <a:latin typeface="Arial" pitchFamily="34" charset="0"/>
                          <a:cs typeface="Arial" pitchFamily="34" charset="0"/>
                        </a:rPr>
                        <a:t>Señal</a:t>
                      </a:r>
                      <a:endParaRPr lang="es-ES" sz="1200" noProof="0" dirty="0">
                        <a:latin typeface="Arial" pitchFamily="34" charset="0"/>
                        <a:cs typeface="Arial" pitchFamily="34" charset="0"/>
                      </a:endParaRPr>
                    </a:p>
                  </a:txBody>
                  <a:tcPr marL="95319" marR="95319" marT="47063" marB="47063"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3079">
                <a:tc>
                  <a:txBody>
                    <a:bodyPr/>
                    <a:lstStyle/>
                    <a:p>
                      <a:pPr algn="ctr"/>
                      <a:r>
                        <a:rPr lang="es-ES" sz="1200" noProof="0" dirty="0" smtClean="0">
                          <a:latin typeface="Arial" pitchFamily="34" charset="0"/>
                          <a:cs typeface="Arial" pitchFamily="34" charset="0"/>
                        </a:rPr>
                        <a:t>Alimentación</a:t>
                      </a:r>
                      <a:r>
                        <a:rPr lang="es-ES" sz="1200" baseline="0" noProof="0" dirty="0" smtClean="0">
                          <a:latin typeface="Arial" pitchFamily="34" charset="0"/>
                          <a:cs typeface="Arial" pitchFamily="34" charset="0"/>
                        </a:rPr>
                        <a:t> 12 voltios</a:t>
                      </a:r>
                      <a:endParaRPr lang="es-ES" sz="1200" noProof="0" dirty="0">
                        <a:latin typeface="Arial" pitchFamily="34" charset="0"/>
                        <a:cs typeface="Arial" pitchFamily="34" charset="0"/>
                      </a:endParaRPr>
                    </a:p>
                  </a:txBody>
                  <a:tcPr marL="95319" marR="95319" marT="47063" marB="470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200" noProof="0" dirty="0" smtClean="0">
                          <a:latin typeface="Arial" pitchFamily="34" charset="0"/>
                          <a:cs typeface="Arial" pitchFamily="34" charset="0"/>
                        </a:rPr>
                        <a:t>RCO</a:t>
                      </a:r>
                      <a:endParaRPr lang="es-ES" sz="1200" noProof="0" dirty="0">
                        <a:latin typeface="Arial" pitchFamily="34" charset="0"/>
                        <a:cs typeface="Arial" pitchFamily="34" charset="0"/>
                      </a:endParaRPr>
                    </a:p>
                  </a:txBody>
                  <a:tcPr marL="95319" marR="95319" marT="47063" marB="470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3592">
                <a:tc>
                  <a:txBody>
                    <a:bodyPr/>
                    <a:lstStyle/>
                    <a:p>
                      <a:endParaRPr lang="fr-FR" sz="1200" dirty="0"/>
                    </a:p>
                  </a:txBody>
                  <a:tcPr marL="95319" marR="95319" marT="47063" marB="470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endParaRPr lang="fr-FR" sz="1200" dirty="0"/>
                    </a:p>
                  </a:txBody>
                  <a:tcPr marL="95319" marR="95319" marT="47063" marB="470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087" y="5117307"/>
            <a:ext cx="661858" cy="1683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8476" y="5117307"/>
            <a:ext cx="2928635" cy="1760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8"/>
          <p:cNvGrpSpPr>
            <a:grpSpLocks/>
          </p:cNvGrpSpPr>
          <p:nvPr/>
        </p:nvGrpSpPr>
        <p:grpSpPr bwMode="auto">
          <a:xfrm>
            <a:off x="125687" y="8086989"/>
            <a:ext cx="6633201" cy="1187817"/>
            <a:chOff x="293" y="3042"/>
            <a:chExt cx="4181" cy="463"/>
          </a:xfrm>
        </p:grpSpPr>
        <p:sp>
          <p:nvSpPr>
            <p:cNvPr id="9" name="Rectangle 27"/>
            <p:cNvSpPr>
              <a:spLocks noChangeArrowheads="1"/>
            </p:cNvSpPr>
            <p:nvPr/>
          </p:nvSpPr>
          <p:spPr bwMode="auto">
            <a:xfrm>
              <a:off x="656" y="3042"/>
              <a:ext cx="3818" cy="463"/>
            </a:xfrm>
            <a:prstGeom prst="rect">
              <a:avLst/>
            </a:prstGeom>
            <a:solidFill>
              <a:schemeClr val="bg1"/>
            </a:solidFill>
            <a:ln w="9525">
              <a:solidFill>
                <a:schemeClr val="tx1"/>
              </a:solidFill>
              <a:miter lim="800000"/>
              <a:headEnd/>
              <a:tailEnd/>
            </a:ln>
          </p:spPr>
          <p:txBody>
            <a:bodyPr wrap="square" lIns="88214" tIns="44108" rIns="88214" bIns="44108" anchor="t"/>
            <a:lstStyle/>
            <a:p>
              <a:pPr marL="195642" indent="-4974" eaLnBrk="0" hangingPunct="0">
                <a:spcBef>
                  <a:spcPct val="30000"/>
                </a:spcBef>
                <a:defRPr/>
              </a:pPr>
              <a:r>
                <a:rPr lang="es-ES" sz="1300" dirty="0">
                  <a:cs typeface="Arial" charset="0"/>
                </a:rPr>
                <a:t>En caso de fallo del inyector o del mando, el sistema de reducción deja de funcionar. </a:t>
              </a:r>
            </a:p>
            <a:p>
              <a:pPr marL="195642" indent="-4974" eaLnBrk="0" hangingPunct="0">
                <a:spcBef>
                  <a:spcPct val="30000"/>
                </a:spcBef>
                <a:defRPr/>
              </a:pPr>
              <a:r>
                <a:rPr lang="es-ES" sz="1300" dirty="0">
                  <a:cs typeface="Arial" charset="0"/>
                </a:rPr>
                <a:t>El testigo anticontaminación «MIL» y el testigo de alerta «UREA» que indican un defecto del sistema, aparecen en la pantalla multifunción.</a:t>
              </a:r>
            </a:p>
          </p:txBody>
        </p:sp>
        <p:pic>
          <p:nvPicPr>
            <p:cNvPr id="10" name="Picture 10" descr="warning"/>
            <p:cNvPicPr>
              <a:picLocks noChangeAspect="1" noChangeArrowheads="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3" y="3174"/>
              <a:ext cx="342"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410464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82575" y="219075"/>
            <a:ext cx="6532563" cy="4899025"/>
          </a:xfrm>
        </p:spPr>
      </p:sp>
      <p:sp>
        <p:nvSpPr>
          <p:cNvPr id="3" name="Espace réservé des commentaires 2"/>
          <p:cNvSpPr>
            <a:spLocks noGrp="1"/>
          </p:cNvSpPr>
          <p:nvPr>
            <p:ph type="body" idx="1"/>
          </p:nvPr>
        </p:nvSpPr>
        <p:spPr>
          <a:xfrm>
            <a:off x="175750" y="959752"/>
            <a:ext cx="6746109" cy="8964944"/>
          </a:xfrm>
        </p:spPr>
        <p:txBody>
          <a:bodyPr/>
          <a:lstStyle/>
          <a:p>
            <a:pPr marL="97822"/>
            <a:endParaRPr lang="es-ES" dirty="0" smtClean="0">
              <a:latin typeface="Arial" pitchFamily="34" charset="0"/>
              <a:cs typeface="Arial" pitchFamily="34" charset="0"/>
            </a:endParaRPr>
          </a:p>
          <a:p>
            <a:pPr marL="97822"/>
            <a:endParaRPr lang="es-ES" dirty="0" smtClean="0">
              <a:latin typeface="Arial" pitchFamily="34" charset="0"/>
              <a:cs typeface="Arial" pitchFamily="34" charset="0"/>
            </a:endParaRPr>
          </a:p>
          <a:p>
            <a:pPr marL="97822"/>
            <a:endParaRPr lang="es-ES" dirty="0" smtClean="0">
              <a:latin typeface="Arial" pitchFamily="34" charset="0"/>
              <a:cs typeface="Arial" pitchFamily="34" charset="0"/>
            </a:endParaRPr>
          </a:p>
          <a:p>
            <a:pPr marL="97822"/>
            <a:endParaRPr lang="es-ES" dirty="0" smtClean="0">
              <a:latin typeface="Arial" pitchFamily="34" charset="0"/>
              <a:cs typeface="Arial" pitchFamily="34" charset="0"/>
            </a:endParaRPr>
          </a:p>
          <a:p>
            <a:pPr marL="97822"/>
            <a:endParaRPr lang="es-ES" dirty="0" smtClean="0">
              <a:latin typeface="Arial" pitchFamily="34" charset="0"/>
              <a:cs typeface="Arial" pitchFamily="34" charset="0"/>
            </a:endParaRPr>
          </a:p>
          <a:p>
            <a:pPr marL="97822"/>
            <a:endParaRPr lang="es-ES" dirty="0" smtClean="0">
              <a:latin typeface="Arial" pitchFamily="34" charset="0"/>
              <a:cs typeface="Arial" pitchFamily="34" charset="0"/>
            </a:endParaRPr>
          </a:p>
          <a:p>
            <a:pPr marL="97822"/>
            <a:endParaRPr lang="es-ES" dirty="0" smtClean="0">
              <a:latin typeface="Arial" pitchFamily="34" charset="0"/>
              <a:cs typeface="Arial" pitchFamily="34" charset="0"/>
            </a:endParaRPr>
          </a:p>
          <a:p>
            <a:pPr marL="97822"/>
            <a:endParaRPr lang="es-ES" dirty="0" smtClean="0">
              <a:latin typeface="Arial" pitchFamily="34" charset="0"/>
              <a:cs typeface="Arial" pitchFamily="34" charset="0"/>
            </a:endParaRPr>
          </a:p>
          <a:p>
            <a:pPr marL="189010"/>
            <a:endParaRPr lang="es-ES" b="1" dirty="0" smtClean="0">
              <a:latin typeface="Arial" pitchFamily="34" charset="0"/>
              <a:cs typeface="Arial" pitchFamily="34" charset="0"/>
            </a:endParaRPr>
          </a:p>
          <a:p>
            <a:pPr marL="189010"/>
            <a:endParaRPr lang="es-ES" b="1" dirty="0">
              <a:latin typeface="Arial" pitchFamily="34" charset="0"/>
              <a:cs typeface="Arial" pitchFamily="34" charset="0"/>
            </a:endParaRPr>
          </a:p>
          <a:p>
            <a:pPr marL="189010"/>
            <a:endParaRPr lang="es-ES" b="1" dirty="0" smtClean="0">
              <a:latin typeface="Arial" pitchFamily="34" charset="0"/>
              <a:cs typeface="Arial" pitchFamily="34" charset="0"/>
            </a:endParaRPr>
          </a:p>
          <a:p>
            <a:pPr marL="189010"/>
            <a:endParaRPr lang="es-ES" b="1" dirty="0">
              <a:latin typeface="Arial" pitchFamily="34" charset="0"/>
              <a:cs typeface="Arial" pitchFamily="34" charset="0"/>
            </a:endParaRPr>
          </a:p>
          <a:p>
            <a:pPr marL="189010"/>
            <a:endParaRPr lang="es-ES" b="1" dirty="0" smtClean="0">
              <a:latin typeface="Arial" pitchFamily="34" charset="0"/>
              <a:cs typeface="Arial" pitchFamily="34" charset="0"/>
            </a:endParaRPr>
          </a:p>
          <a:p>
            <a:pPr marL="189010"/>
            <a:r>
              <a:rPr lang="es-ES" b="1" dirty="0" smtClean="0">
                <a:latin typeface="Arial" pitchFamily="34" charset="0"/>
                <a:cs typeface="Arial" pitchFamily="34" charset="0"/>
              </a:rPr>
              <a:t>Implantación:</a:t>
            </a:r>
          </a:p>
          <a:p>
            <a:pPr marL="189010"/>
            <a:r>
              <a:rPr lang="es-ES" dirty="0" smtClean="0">
                <a:latin typeface="Arial" pitchFamily="34" charset="0"/>
                <a:cs typeface="Arial" pitchFamily="34" charset="0"/>
              </a:rPr>
              <a:t>El mezclador mecánico está situado directamente en la parte trasera del conducto de tubo en forma de «S» en el sistema de escape y en el flujo del líquido de reducción producido por el inyector</a:t>
            </a:r>
            <a:r>
              <a:rPr lang="es-ES" dirty="0">
                <a:latin typeface="Arial" pitchFamily="34" charset="0"/>
                <a:cs typeface="Arial" pitchFamily="34" charset="0"/>
              </a:rPr>
              <a:t> </a:t>
            </a:r>
            <a:r>
              <a:rPr lang="es-ES" dirty="0" smtClean="0">
                <a:latin typeface="Arial" pitchFamily="34" charset="0"/>
                <a:cs typeface="Arial" pitchFamily="34" charset="0"/>
              </a:rPr>
              <a:t>en forma de spray.</a:t>
            </a:r>
          </a:p>
          <a:p>
            <a:pPr marL="189010"/>
            <a:endParaRPr lang="es-ES" b="1" dirty="0" smtClean="0">
              <a:latin typeface="Arial" pitchFamily="34" charset="0"/>
              <a:cs typeface="Arial" pitchFamily="34" charset="0"/>
            </a:endParaRPr>
          </a:p>
          <a:p>
            <a:pPr marL="189010"/>
            <a:r>
              <a:rPr lang="es-ES" b="1" dirty="0" smtClean="0">
                <a:latin typeface="Arial" pitchFamily="34" charset="0"/>
                <a:cs typeface="Arial" pitchFamily="34" charset="0"/>
              </a:rPr>
              <a:t>Función:</a:t>
            </a:r>
          </a:p>
          <a:p>
            <a:pPr marL="189010"/>
            <a:r>
              <a:rPr lang="es-ES" dirty="0" smtClean="0">
                <a:latin typeface="Arial" pitchFamily="34" charset="0"/>
                <a:cs typeface="Arial" pitchFamily="34" charset="0"/>
              </a:rPr>
              <a:t>El mezclador juega una función esencial en la pulverización del líquido inyectado. </a:t>
            </a:r>
          </a:p>
          <a:p>
            <a:pPr marL="189010"/>
            <a:r>
              <a:rPr lang="es-ES" dirty="0" smtClean="0">
                <a:latin typeface="Arial" pitchFamily="34" charset="0"/>
                <a:cs typeface="Arial" pitchFamily="34" charset="0"/>
              </a:rPr>
              <a:t>Las gotas de líquido inyectado se dividen cuando entran en contacto con el mezclador. </a:t>
            </a:r>
          </a:p>
          <a:p>
            <a:pPr marL="189010"/>
            <a:r>
              <a:rPr lang="es-ES" dirty="0" smtClean="0">
                <a:latin typeface="Arial" pitchFamily="34" charset="0"/>
                <a:cs typeface="Arial" pitchFamily="34" charset="0"/>
              </a:rPr>
              <a:t>La geometría del mezclador imprime a los flujos de gases de escape un movimiento de remolino.</a:t>
            </a:r>
          </a:p>
          <a:p>
            <a:pPr marL="189010"/>
            <a:r>
              <a:rPr lang="es-ES" dirty="0" smtClean="0">
                <a:latin typeface="Arial" pitchFamily="34" charset="0"/>
                <a:cs typeface="Arial" pitchFamily="34" charset="0"/>
              </a:rPr>
              <a:t>Se produce una vaporización del líquido de reducción y una aceleración de su paso a fase gaseosa. </a:t>
            </a:r>
          </a:p>
          <a:p>
            <a:pPr marL="189010"/>
            <a:r>
              <a:rPr lang="es-ES" dirty="0" smtClean="0">
                <a:latin typeface="Arial" pitchFamily="34" charset="0"/>
                <a:cs typeface="Arial" pitchFamily="34" charset="0"/>
              </a:rPr>
              <a:t>De este modo se evita que las gotas de gran tamaño lleguen al catalizador de reducción. </a:t>
            </a:r>
          </a:p>
          <a:p>
            <a:pPr marL="97822"/>
            <a:endParaRPr lang="es-ES" dirty="0" smtClean="0">
              <a:latin typeface="Arial" pitchFamily="34" charset="0"/>
              <a:cs typeface="Arial" pitchFamily="34" charset="0"/>
            </a:endParaRPr>
          </a:p>
          <a:p>
            <a:pPr marL="97822"/>
            <a:endParaRPr lang="es-ES" dirty="0">
              <a:latin typeface="Arial" pitchFamily="34" charset="0"/>
              <a:cs typeface="Arial" pitchFamily="34" charset="0"/>
            </a:endParaRPr>
          </a:p>
        </p:txBody>
      </p:sp>
      <p:grpSp>
        <p:nvGrpSpPr>
          <p:cNvPr id="4" name="Groupe 3"/>
          <p:cNvGrpSpPr/>
          <p:nvPr/>
        </p:nvGrpSpPr>
        <p:grpSpPr>
          <a:xfrm>
            <a:off x="4629770" y="855591"/>
            <a:ext cx="2012764" cy="1518803"/>
            <a:chOff x="2999062" y="1953682"/>
            <a:chExt cx="5866314" cy="4401081"/>
          </a:xfrm>
        </p:grpSpPr>
        <p:pic>
          <p:nvPicPr>
            <p:cNvPr id="5" name="Picture 2" descr="C:\Users\e201923\Documents\WorkShop_DW10F_Euro6\FAD\SCR\Medias\Media_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5916" y="2105151"/>
              <a:ext cx="2557706" cy="25396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e201923\Documents\WorkShop_DW10F_Euro6\FAD\SCR\Medias\Media_1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9062" y="3212094"/>
              <a:ext cx="5866314" cy="3142669"/>
            </a:xfrm>
            <a:prstGeom prst="rect">
              <a:avLst/>
            </a:prstGeom>
            <a:noFill/>
            <a:extLst>
              <a:ext uri="{909E8E84-426E-40DD-AFC4-6F175D3DCCD1}">
                <a14:hiddenFill xmlns:a14="http://schemas.microsoft.com/office/drawing/2010/main">
                  <a:solidFill>
                    <a:srgbClr val="FFFFFF"/>
                  </a:solidFill>
                </a14:hiddenFill>
              </a:ext>
            </a:extLst>
          </p:spPr>
        </p:pic>
        <p:sp>
          <p:nvSpPr>
            <p:cNvPr id="7" name="Bulle ronde 6"/>
            <p:cNvSpPr/>
            <p:nvPr/>
          </p:nvSpPr>
          <p:spPr>
            <a:xfrm>
              <a:off x="3671900" y="1953682"/>
              <a:ext cx="2771837" cy="2691099"/>
            </a:xfrm>
            <a:prstGeom prst="wedgeEllipseCallout">
              <a:avLst>
                <a:gd name="adj1" fmla="val 20587"/>
                <a:gd name="adj2" fmla="val 7109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Arial" pitchFamily="34" charset="0"/>
                <a:cs typeface="Arial" pitchFamily="34" charset="0"/>
              </a:endParaRPr>
            </a:p>
          </p:txBody>
        </p:sp>
      </p:grpSp>
      <p:pic>
        <p:nvPicPr>
          <p:cNvPr id="9" name="Picture 2" descr="C:\Users\e201923\Documents\WorkShop_DW10F_Euro6\FAD\SCR\Medias\Media_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882" y="892266"/>
            <a:ext cx="4378768" cy="31449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887426" y="2741042"/>
            <a:ext cx="537718" cy="602023"/>
          </a:xfrm>
          <a:prstGeom prst="rect">
            <a:avLst/>
          </a:prstGeom>
        </p:spPr>
        <p:txBody>
          <a:bodyPr wrap="none" lIns="94602" tIns="47301" rIns="94602" bIns="47301">
            <a:spAutoFit/>
          </a:bodyPr>
          <a:lstStyle/>
          <a:p>
            <a:r>
              <a:rPr lang="fr-FR" sz="3300" dirty="0">
                <a:solidFill>
                  <a:srgbClr val="00B050"/>
                </a:solidFill>
                <a:latin typeface="Arial" pitchFamily="34" charset="0"/>
                <a:cs typeface="Arial" pitchFamily="34" charset="0"/>
                <a:sym typeface="Wingdings"/>
              </a:rPr>
              <a:t></a:t>
            </a:r>
            <a:endParaRPr lang="fr-FR" sz="3300" dirty="0">
              <a:solidFill>
                <a:srgbClr val="00B050"/>
              </a:solidFill>
              <a:latin typeface="Arial" pitchFamily="34" charset="0"/>
              <a:cs typeface="Arial" pitchFamily="34" charset="0"/>
            </a:endParaRPr>
          </a:p>
        </p:txBody>
      </p:sp>
      <p:grpSp>
        <p:nvGrpSpPr>
          <p:cNvPr id="12" name="Groupe 11"/>
          <p:cNvGrpSpPr/>
          <p:nvPr/>
        </p:nvGrpSpPr>
        <p:grpSpPr>
          <a:xfrm>
            <a:off x="128099" y="8596653"/>
            <a:ext cx="6672633" cy="898449"/>
            <a:chOff x="120336" y="8337967"/>
            <a:chExt cx="6268277" cy="871413"/>
          </a:xfrm>
        </p:grpSpPr>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0336" y="8612603"/>
              <a:ext cx="501712" cy="59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7"/>
            <p:cNvSpPr txBox="1">
              <a:spLocks noChangeArrowheads="1"/>
            </p:cNvSpPr>
            <p:nvPr/>
          </p:nvSpPr>
          <p:spPr bwMode="auto">
            <a:xfrm>
              <a:off x="698261" y="8337967"/>
              <a:ext cx="5690352" cy="8648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90580" tIns="45290" rIns="90580" bIns="4529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9010"/>
              <a:r>
                <a:rPr lang="es-ES" sz="1300" dirty="0">
                  <a:cs typeface="Arial" pitchFamily="34" charset="0"/>
                </a:rPr>
                <a:t>El mezclador permite:</a:t>
              </a:r>
            </a:p>
            <a:p>
              <a:pPr marL="570347" indent="-298437">
                <a:buBlip>
                  <a:blip r:embed="rId7"/>
                </a:buBlip>
              </a:pPr>
              <a:r>
                <a:rPr lang="es-ES" sz="1300" dirty="0">
                  <a:cs typeface="Arial" pitchFamily="34" charset="0"/>
                </a:rPr>
                <a:t>Pulverizar las gotas del líquido.</a:t>
              </a:r>
            </a:p>
            <a:p>
              <a:pPr marL="570347" indent="-298437">
                <a:buBlip>
                  <a:blip r:embed="rId7"/>
                </a:buBlip>
              </a:pPr>
              <a:r>
                <a:rPr lang="es-ES" sz="1300" dirty="0">
                  <a:cs typeface="Arial" pitchFamily="34" charset="0"/>
                </a:rPr>
                <a:t>Evitar el bloqueo de la línea de escape.</a:t>
              </a:r>
            </a:p>
            <a:p>
              <a:pPr marL="570347" indent="-298437">
                <a:buBlip>
                  <a:blip r:embed="rId7"/>
                </a:buBlip>
              </a:pPr>
              <a:r>
                <a:rPr lang="es-ES" sz="1300" dirty="0">
                  <a:cs typeface="Arial" pitchFamily="34" charset="0"/>
                </a:rPr>
                <a:t>Repartir por toda la superficie del catalizador el líquido reductor.</a:t>
              </a:r>
            </a:p>
          </p:txBody>
        </p:sp>
      </p:grpSp>
    </p:spTree>
    <p:extLst>
      <p:ext uri="{BB962C8B-B14F-4D97-AF65-F5344CB8AC3E}">
        <p14:creationId xmlns:p14="http://schemas.microsoft.com/office/powerpoint/2010/main" val="11557463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76213" y="215900"/>
            <a:ext cx="6745287" cy="4902200"/>
          </a:xfrm>
        </p:spPr>
      </p:sp>
      <p:sp>
        <p:nvSpPr>
          <p:cNvPr id="3" name="Espace réservé des commentaires 2"/>
          <p:cNvSpPr>
            <a:spLocks noGrp="1"/>
          </p:cNvSpPr>
          <p:nvPr>
            <p:ph type="body" idx="1"/>
          </p:nvPr>
        </p:nvSpPr>
        <p:spPr>
          <a:xfrm>
            <a:off x="175750" y="978097"/>
            <a:ext cx="6746110" cy="8964944"/>
          </a:xfrm>
        </p:spPr>
        <p:txBody>
          <a:bodyPr/>
          <a:lstStyle/>
          <a:p>
            <a:pPr marL="2994321"/>
            <a:r>
              <a:rPr lang="es-ES" dirty="0" smtClean="0">
                <a:latin typeface="Arial" pitchFamily="34" charset="0"/>
                <a:cs typeface="Arial" pitchFamily="34" charset="0"/>
              </a:rPr>
              <a:t>El circuito de termólisis* (x), es la zona comprendida entre el inyector y el catalizador de reducción (SCR).</a:t>
            </a:r>
          </a:p>
          <a:p>
            <a:pPr marL="2994321"/>
            <a:r>
              <a:rPr lang="es-ES" dirty="0" smtClean="0">
                <a:latin typeface="Arial" pitchFamily="34" charset="0"/>
                <a:cs typeface="Arial" pitchFamily="34" charset="0"/>
              </a:rPr>
              <a:t>La zona de hidrólisis ** (y) está situada en el </a:t>
            </a:r>
            <a:r>
              <a:rPr lang="es-ES" dirty="0">
                <a:latin typeface="Arial" pitchFamily="34" charset="0"/>
                <a:cs typeface="Arial" pitchFamily="34" charset="0"/>
              </a:rPr>
              <a:t>catalizador de reducción (SCR).</a:t>
            </a:r>
          </a:p>
          <a:p>
            <a:pPr marL="97822"/>
            <a:endParaRPr lang="es-ES" dirty="0" smtClean="0">
              <a:latin typeface="Arial" pitchFamily="34" charset="0"/>
              <a:cs typeface="Arial" pitchFamily="34" charset="0"/>
            </a:endParaRPr>
          </a:p>
          <a:p>
            <a:pPr marL="97822"/>
            <a:endParaRPr lang="es-ES" dirty="0" smtClean="0">
              <a:latin typeface="Arial" pitchFamily="34" charset="0"/>
              <a:cs typeface="Arial" pitchFamily="34" charset="0"/>
            </a:endParaRPr>
          </a:p>
          <a:p>
            <a:pPr marL="192326"/>
            <a:r>
              <a:rPr lang="es-ES" dirty="0" smtClean="0">
                <a:latin typeface="Arial" pitchFamily="34" charset="0"/>
                <a:cs typeface="Arial" pitchFamily="34" charset="0"/>
              </a:rPr>
              <a:t>En estas dos zonas es donde se forma el amoniaco (NH</a:t>
            </a:r>
            <a:r>
              <a:rPr lang="es-ES" baseline="-25000" dirty="0" smtClean="0">
                <a:latin typeface="Arial" pitchFamily="34" charset="0"/>
                <a:cs typeface="Arial" pitchFamily="34" charset="0"/>
              </a:rPr>
              <a:t>3</a:t>
            </a:r>
            <a:r>
              <a:rPr lang="es-ES" dirty="0" smtClean="0">
                <a:latin typeface="Arial" pitchFamily="34" charset="0"/>
                <a:cs typeface="Arial" pitchFamily="34" charset="0"/>
              </a:rPr>
              <a:t>) necesario para la reducción de los óxidos de nitrógeno a partir del líquido de reducción.</a:t>
            </a:r>
          </a:p>
          <a:p>
            <a:pPr marL="192326"/>
            <a:r>
              <a:rPr lang="es-ES" b="1" dirty="0" smtClean="0">
                <a:latin typeface="Arial" pitchFamily="34" charset="0"/>
                <a:cs typeface="Arial" pitchFamily="34" charset="0"/>
              </a:rPr>
              <a:t>Reacción de disociación de la urea y el amoniaco</a:t>
            </a:r>
          </a:p>
          <a:p>
            <a:pPr marL="192326"/>
            <a:r>
              <a:rPr lang="es-ES" dirty="0" smtClean="0">
                <a:latin typeface="Arial" pitchFamily="34" charset="0"/>
                <a:cs typeface="Arial" pitchFamily="34" charset="0"/>
              </a:rPr>
              <a:t>Cuando el líquido de reducción se inyecta (urea + H</a:t>
            </a:r>
            <a:r>
              <a:rPr lang="es-ES" baseline="-25000" dirty="0" smtClean="0">
                <a:latin typeface="Arial" pitchFamily="34" charset="0"/>
                <a:cs typeface="Arial" pitchFamily="34" charset="0"/>
              </a:rPr>
              <a:t>2</a:t>
            </a:r>
            <a:r>
              <a:rPr lang="es-ES" dirty="0" smtClean="0">
                <a:latin typeface="Arial" pitchFamily="34" charset="0"/>
                <a:cs typeface="Arial" pitchFamily="34" charset="0"/>
              </a:rPr>
              <a:t>O) en el flujo de gases de escape a alta temperatura, se produce en un primer momento la evaporación del agua. </a:t>
            </a:r>
          </a:p>
          <a:p>
            <a:pPr marL="192326"/>
            <a:r>
              <a:rPr lang="es-ES" dirty="0" smtClean="0">
                <a:latin typeface="Arial" pitchFamily="34" charset="0"/>
                <a:cs typeface="Arial" pitchFamily="34" charset="0"/>
              </a:rPr>
              <a:t>A continuación, se produce una reacción termolítica ( &gt; 120°C ) en la zona (x) e hidrolítica en la zona (y) del agente de reducción inyectado. </a:t>
            </a:r>
          </a:p>
          <a:p>
            <a:pPr marL="192326"/>
            <a:endParaRPr lang="es-ES" dirty="0" smtClean="0">
              <a:latin typeface="Arial" pitchFamily="34" charset="0"/>
              <a:cs typeface="Arial" pitchFamily="34" charset="0"/>
            </a:endParaRPr>
          </a:p>
        </p:txBody>
      </p:sp>
      <p:graphicFrame>
        <p:nvGraphicFramePr>
          <p:cNvPr id="7" name="Tableau 6"/>
          <p:cNvGraphicFramePr>
            <a:graphicFrameLocks noGrp="1"/>
          </p:cNvGraphicFramePr>
          <p:nvPr>
            <p:extLst>
              <p:ext uri="{D42A27DB-BD31-4B8C-83A1-F6EECF244321}">
                <p14:modId xmlns:p14="http://schemas.microsoft.com/office/powerpoint/2010/main" val="3127410486"/>
              </p:ext>
            </p:extLst>
          </p:nvPr>
        </p:nvGraphicFramePr>
        <p:xfrm>
          <a:off x="570511" y="4625625"/>
          <a:ext cx="6230221" cy="1234102"/>
        </p:xfrm>
        <a:graphic>
          <a:graphicData uri="http://schemas.openxmlformats.org/drawingml/2006/table">
            <a:tbl>
              <a:tblPr firstRow="1" bandRow="1">
                <a:tableStyleId>{5C22544A-7EE6-4342-B048-85BDC9FD1C3A}</a:tableStyleId>
              </a:tblPr>
              <a:tblGrid>
                <a:gridCol w="2667891"/>
                <a:gridCol w="494054"/>
                <a:gridCol w="3068276"/>
              </a:tblGrid>
              <a:tr h="381735">
                <a:tc>
                  <a:txBody>
                    <a:bodyPr/>
                    <a:lstStyle/>
                    <a:p>
                      <a:r>
                        <a:rPr lang="es-ES" sz="1300" noProof="0" dirty="0" smtClean="0">
                          <a:solidFill>
                            <a:schemeClr val="tx1"/>
                          </a:solidFill>
                          <a:latin typeface="Arial" pitchFamily="34" charset="0"/>
                          <a:cs typeface="Arial" pitchFamily="34" charset="0"/>
                        </a:rPr>
                        <a:t>TERMÓLISIS*</a:t>
                      </a:r>
                      <a:endParaRPr lang="es-ES" sz="1300" noProof="0" dirty="0">
                        <a:solidFill>
                          <a:schemeClr val="tx1"/>
                        </a:solidFill>
                        <a:latin typeface="Arial" pitchFamily="34" charset="0"/>
                        <a:cs typeface="Arial" pitchFamily="34" charset="0"/>
                      </a:endParaRPr>
                    </a:p>
                  </a:txBody>
                  <a:tcPr marL="95319" marR="95319" marT="47063" marB="47063" anchor="ctr">
                    <a:solidFill>
                      <a:schemeClr val="accent2"/>
                    </a:solidFill>
                  </a:tcPr>
                </a:tc>
                <a:tc>
                  <a:txBody>
                    <a:bodyPr/>
                    <a:lstStyle/>
                    <a:p>
                      <a:endParaRPr lang="es-ES" sz="1300" noProof="0" dirty="0">
                        <a:solidFill>
                          <a:schemeClr val="tx1"/>
                        </a:solidFill>
                        <a:latin typeface="Arial" pitchFamily="34" charset="0"/>
                        <a:cs typeface="Arial" pitchFamily="34" charset="0"/>
                      </a:endParaRPr>
                    </a:p>
                  </a:txBody>
                  <a:tcPr marL="95319" marR="95319" marT="47063" marB="47063" anchor="ctr">
                    <a:solidFill>
                      <a:schemeClr val="accent2"/>
                    </a:solidFill>
                  </a:tcPr>
                </a:tc>
                <a:tc>
                  <a:txBody>
                    <a:bodyPr/>
                    <a:lstStyle/>
                    <a:p>
                      <a:r>
                        <a:rPr lang="es-ES" sz="1300" noProof="0" dirty="0" smtClean="0">
                          <a:solidFill>
                            <a:schemeClr val="tx1"/>
                          </a:solidFill>
                          <a:latin typeface="Arial" pitchFamily="34" charset="0"/>
                          <a:cs typeface="Arial" pitchFamily="34" charset="0"/>
                        </a:rPr>
                        <a:t>Productos</a:t>
                      </a:r>
                      <a:endParaRPr lang="es-ES" sz="1300" noProof="0" dirty="0">
                        <a:solidFill>
                          <a:schemeClr val="tx1"/>
                        </a:solidFill>
                        <a:latin typeface="Arial" pitchFamily="34" charset="0"/>
                        <a:cs typeface="Arial" pitchFamily="34" charset="0"/>
                      </a:endParaRPr>
                    </a:p>
                  </a:txBody>
                  <a:tcPr marL="95319" marR="95319" marT="47063" marB="47063" anchor="ctr">
                    <a:solidFill>
                      <a:schemeClr val="accent2"/>
                    </a:solidFill>
                  </a:tcPr>
                </a:tc>
              </a:tr>
              <a:tr h="470632">
                <a:tc>
                  <a:txBody>
                    <a:bodyPr/>
                    <a:lstStyle/>
                    <a:p>
                      <a:r>
                        <a:rPr lang="es-ES" sz="1300" noProof="0" dirty="0" smtClean="0">
                          <a:latin typeface="Arial" pitchFamily="34" charset="0"/>
                          <a:cs typeface="Arial" pitchFamily="34" charset="0"/>
                        </a:rPr>
                        <a:t>CO(NH</a:t>
                      </a:r>
                      <a:r>
                        <a:rPr lang="es-ES" sz="1300" baseline="-25000" noProof="0" dirty="0" smtClean="0">
                          <a:latin typeface="Arial" pitchFamily="34" charset="0"/>
                          <a:cs typeface="Arial" pitchFamily="34" charset="0"/>
                        </a:rPr>
                        <a:t>2</a:t>
                      </a:r>
                      <a:r>
                        <a:rPr lang="es-ES" sz="1300" noProof="0" dirty="0" smtClean="0">
                          <a:latin typeface="Arial" pitchFamily="34" charset="0"/>
                          <a:cs typeface="Arial" pitchFamily="34" charset="0"/>
                        </a:rPr>
                        <a:t>)</a:t>
                      </a:r>
                      <a:r>
                        <a:rPr lang="es-ES" sz="1300" baseline="-25000" noProof="0" dirty="0" smtClean="0">
                          <a:latin typeface="Arial" pitchFamily="34" charset="0"/>
                          <a:cs typeface="Arial" pitchFamily="34" charset="0"/>
                        </a:rPr>
                        <a:t>2</a:t>
                      </a:r>
                      <a:endParaRPr lang="es-ES" sz="1300" baseline="-25000" noProof="0" dirty="0">
                        <a:latin typeface="Arial" pitchFamily="34" charset="0"/>
                        <a:cs typeface="Arial" pitchFamily="34" charset="0"/>
                      </a:endParaRPr>
                    </a:p>
                  </a:txBody>
                  <a:tcPr marL="95319" marR="95319" marT="47063" marB="47063" anchor="ctr"/>
                </a:tc>
                <a:tc>
                  <a:txBody>
                    <a:bodyPr/>
                    <a:lstStyle/>
                    <a:p>
                      <a:r>
                        <a:rPr lang="es-ES" sz="1300" noProof="0" dirty="0" smtClean="0">
                          <a:latin typeface="Arial" pitchFamily="34" charset="0"/>
                          <a:cs typeface="Arial" pitchFamily="34" charset="0"/>
                          <a:sym typeface="Wingdings" pitchFamily="2" charset="2"/>
                        </a:rPr>
                        <a:t></a:t>
                      </a:r>
                      <a:endParaRPr lang="es-ES" sz="1300" noProof="0" dirty="0">
                        <a:latin typeface="Arial" pitchFamily="34" charset="0"/>
                        <a:cs typeface="Arial" pitchFamily="34" charset="0"/>
                      </a:endParaRPr>
                    </a:p>
                  </a:txBody>
                  <a:tcPr marL="95319" marR="95319" marT="47063" marB="47063" anchor="ct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300" noProof="0" dirty="0" smtClean="0">
                          <a:latin typeface="Arial" pitchFamily="34" charset="0"/>
                          <a:cs typeface="Arial" pitchFamily="34" charset="0"/>
                        </a:rPr>
                        <a:t>NH</a:t>
                      </a:r>
                      <a:r>
                        <a:rPr lang="es-ES" sz="1300" kern="1200" baseline="-25000" noProof="0" dirty="0" smtClean="0">
                          <a:solidFill>
                            <a:schemeClr val="dk1"/>
                          </a:solidFill>
                          <a:latin typeface="Arial" pitchFamily="34" charset="0"/>
                          <a:ea typeface="+mn-ea"/>
                          <a:cs typeface="Arial" pitchFamily="34" charset="0"/>
                        </a:rPr>
                        <a:t>3</a:t>
                      </a:r>
                      <a:r>
                        <a:rPr lang="es-ES" sz="1300" noProof="0" dirty="0" smtClean="0">
                          <a:latin typeface="Arial" pitchFamily="34" charset="0"/>
                          <a:cs typeface="Arial" pitchFamily="34" charset="0"/>
                        </a:rPr>
                        <a:t> + HNCO</a:t>
                      </a:r>
                    </a:p>
                  </a:txBody>
                  <a:tcPr marL="95319" marR="95319" marT="47063" marB="47063" anchor="ctr"/>
                </a:tc>
              </a:tr>
              <a:tr h="381735">
                <a:tc>
                  <a:txBody>
                    <a:bodyPr/>
                    <a:lstStyle/>
                    <a:p>
                      <a:r>
                        <a:rPr lang="es-ES" sz="1300" noProof="0" dirty="0" smtClean="0">
                          <a:latin typeface="Arial" pitchFamily="34" charset="0"/>
                          <a:cs typeface="Arial" pitchFamily="34" charset="0"/>
                        </a:rPr>
                        <a:t>Urea</a:t>
                      </a:r>
                      <a:endParaRPr lang="es-ES" sz="1300" noProof="0" dirty="0">
                        <a:latin typeface="Arial" pitchFamily="34" charset="0"/>
                        <a:cs typeface="Arial" pitchFamily="34" charset="0"/>
                      </a:endParaRPr>
                    </a:p>
                  </a:txBody>
                  <a:tcPr marL="95319" marR="95319" marT="47063" marB="47063" anchor="ctr"/>
                </a:tc>
                <a:tc>
                  <a:txBody>
                    <a:bodyPr/>
                    <a:lstStyle/>
                    <a:p>
                      <a:endParaRPr lang="es-ES" sz="1300" noProof="0" dirty="0">
                        <a:latin typeface="Arial" pitchFamily="34" charset="0"/>
                        <a:cs typeface="Arial" pitchFamily="34" charset="0"/>
                      </a:endParaRPr>
                    </a:p>
                  </a:txBody>
                  <a:tcPr marL="95319" marR="95319" marT="47063" marB="47063" anchor="ct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300" noProof="0" dirty="0" smtClean="0">
                          <a:latin typeface="Arial" pitchFamily="34" charset="0"/>
                          <a:cs typeface="Arial" pitchFamily="34" charset="0"/>
                        </a:rPr>
                        <a:t>Amoniaco</a:t>
                      </a:r>
                      <a:r>
                        <a:rPr lang="es-ES" sz="1300" baseline="0" noProof="0" dirty="0" smtClean="0">
                          <a:latin typeface="Arial" pitchFamily="34" charset="0"/>
                          <a:cs typeface="Arial" pitchFamily="34" charset="0"/>
                        </a:rPr>
                        <a:t> </a:t>
                      </a:r>
                      <a:r>
                        <a:rPr lang="es-ES" sz="1300" noProof="0" dirty="0" smtClean="0">
                          <a:latin typeface="Arial" pitchFamily="34" charset="0"/>
                          <a:cs typeface="Arial" pitchFamily="34" charset="0"/>
                        </a:rPr>
                        <a:t>+ ácido</a:t>
                      </a:r>
                      <a:r>
                        <a:rPr lang="es-ES" sz="1300" baseline="0" noProof="0" dirty="0" smtClean="0">
                          <a:latin typeface="Arial" pitchFamily="34" charset="0"/>
                          <a:cs typeface="Arial" pitchFamily="34" charset="0"/>
                        </a:rPr>
                        <a:t> isociánico</a:t>
                      </a:r>
                      <a:endParaRPr lang="es-ES" sz="1300" noProof="0" dirty="0" smtClean="0">
                        <a:latin typeface="Arial" pitchFamily="34" charset="0"/>
                        <a:cs typeface="Arial" pitchFamily="34" charset="0"/>
                      </a:endParaRPr>
                    </a:p>
                  </a:txBody>
                  <a:tcPr marL="95319" marR="95319" marT="47063" marB="47063" anchor="ctr"/>
                </a:tc>
              </a:tr>
            </a:tbl>
          </a:graphicData>
        </a:graphic>
      </p:graphicFrame>
      <p:graphicFrame>
        <p:nvGraphicFramePr>
          <p:cNvPr id="8" name="Tableau 7"/>
          <p:cNvGraphicFramePr>
            <a:graphicFrameLocks noGrp="1"/>
          </p:cNvGraphicFramePr>
          <p:nvPr>
            <p:extLst>
              <p:ext uri="{D42A27DB-BD31-4B8C-83A1-F6EECF244321}">
                <p14:modId xmlns:p14="http://schemas.microsoft.com/office/powerpoint/2010/main" val="2346745678"/>
              </p:ext>
            </p:extLst>
          </p:nvPr>
        </p:nvGraphicFramePr>
        <p:xfrm>
          <a:off x="633307" y="6008211"/>
          <a:ext cx="6230220" cy="1234102"/>
        </p:xfrm>
        <a:graphic>
          <a:graphicData uri="http://schemas.openxmlformats.org/drawingml/2006/table">
            <a:tbl>
              <a:tblPr firstRow="1" bandRow="1">
                <a:tableStyleId>{5C22544A-7EE6-4342-B048-85BDC9FD1C3A}</a:tableStyleId>
              </a:tblPr>
              <a:tblGrid>
                <a:gridCol w="2667891"/>
                <a:gridCol w="494054"/>
                <a:gridCol w="3068275"/>
              </a:tblGrid>
              <a:tr h="381735">
                <a:tc>
                  <a:txBody>
                    <a:bodyPr/>
                    <a:lstStyle/>
                    <a:p>
                      <a:pPr algn="l" rtl="0" fontAlgn="base">
                        <a:spcBef>
                          <a:spcPct val="0"/>
                        </a:spcBef>
                        <a:spcAft>
                          <a:spcPct val="0"/>
                        </a:spcAft>
                      </a:pPr>
                      <a:r>
                        <a:rPr lang="es-ES" sz="1300" b="1" kern="1200" noProof="0" dirty="0" smtClean="0">
                          <a:solidFill>
                            <a:schemeClr val="tx1"/>
                          </a:solidFill>
                          <a:latin typeface="Arial" pitchFamily="34" charset="0"/>
                          <a:ea typeface="+mn-ea"/>
                          <a:cs typeface="Arial" pitchFamily="34" charset="0"/>
                        </a:rPr>
                        <a:t>HIDRÓLISIS**</a:t>
                      </a:r>
                      <a:endParaRPr lang="es-ES" sz="1300" b="1" kern="1200" noProof="0" dirty="0">
                        <a:solidFill>
                          <a:schemeClr val="tx1"/>
                        </a:solidFill>
                        <a:latin typeface="Arial" pitchFamily="34" charset="0"/>
                        <a:ea typeface="+mn-ea"/>
                        <a:cs typeface="Arial" pitchFamily="34" charset="0"/>
                      </a:endParaRPr>
                    </a:p>
                  </a:txBody>
                  <a:tcPr marL="95319" marR="95319" marT="47063" marB="47063" anchor="ctr">
                    <a:solidFill>
                      <a:schemeClr val="accent2"/>
                    </a:solidFill>
                  </a:tcPr>
                </a:tc>
                <a:tc>
                  <a:txBody>
                    <a:bodyPr/>
                    <a:lstStyle/>
                    <a:p>
                      <a:pPr algn="l" rtl="0" fontAlgn="base">
                        <a:spcBef>
                          <a:spcPct val="0"/>
                        </a:spcBef>
                        <a:spcAft>
                          <a:spcPct val="0"/>
                        </a:spcAft>
                      </a:pPr>
                      <a:endParaRPr lang="es-ES" sz="1300" b="1" kern="1200" noProof="0" dirty="0">
                        <a:solidFill>
                          <a:schemeClr val="tx1"/>
                        </a:solidFill>
                        <a:latin typeface="Arial" pitchFamily="34" charset="0"/>
                        <a:ea typeface="+mn-ea"/>
                        <a:cs typeface="Arial" pitchFamily="34" charset="0"/>
                      </a:endParaRPr>
                    </a:p>
                  </a:txBody>
                  <a:tcPr marL="95319" marR="95319" marT="47063" marB="47063" anchor="ctr">
                    <a:solidFill>
                      <a:schemeClr val="accent2"/>
                    </a:solidFill>
                  </a:tcPr>
                </a:tc>
                <a:tc>
                  <a:txBody>
                    <a:bodyPr/>
                    <a:lstStyle/>
                    <a:p>
                      <a:pPr algn="l" rtl="0" fontAlgn="base">
                        <a:spcBef>
                          <a:spcPct val="0"/>
                        </a:spcBef>
                        <a:spcAft>
                          <a:spcPct val="0"/>
                        </a:spcAft>
                      </a:pPr>
                      <a:r>
                        <a:rPr lang="es-ES" sz="1300" b="1" kern="1200" noProof="0" dirty="0" smtClean="0">
                          <a:solidFill>
                            <a:schemeClr val="tx1"/>
                          </a:solidFill>
                          <a:latin typeface="Arial" pitchFamily="34" charset="0"/>
                          <a:ea typeface="+mn-ea"/>
                          <a:cs typeface="Arial" pitchFamily="34" charset="0"/>
                        </a:rPr>
                        <a:t>Productos</a:t>
                      </a:r>
                      <a:endParaRPr lang="es-ES" sz="1300" b="1" kern="1200" noProof="0" dirty="0">
                        <a:solidFill>
                          <a:schemeClr val="tx1"/>
                        </a:solidFill>
                        <a:latin typeface="Arial" pitchFamily="34" charset="0"/>
                        <a:ea typeface="+mn-ea"/>
                        <a:cs typeface="Arial" pitchFamily="34" charset="0"/>
                      </a:endParaRPr>
                    </a:p>
                  </a:txBody>
                  <a:tcPr marL="95319" marR="95319" marT="47063" marB="47063" anchor="ctr">
                    <a:solidFill>
                      <a:schemeClr val="accent2"/>
                    </a:solidFill>
                  </a:tcPr>
                </a:tc>
              </a:tr>
              <a:tr h="381735">
                <a:tc>
                  <a:txBody>
                    <a:bodyPr/>
                    <a:lstStyle/>
                    <a:p>
                      <a:r>
                        <a:rPr lang="es-ES" sz="1300" b="0" i="0" u="none" strike="noStrike" kern="1200" baseline="0" noProof="0" dirty="0" smtClean="0">
                          <a:solidFill>
                            <a:schemeClr val="dk1"/>
                          </a:solidFill>
                          <a:latin typeface="Arial" pitchFamily="34" charset="0"/>
                          <a:ea typeface="+mn-ea"/>
                          <a:cs typeface="Arial" pitchFamily="34" charset="0"/>
                        </a:rPr>
                        <a:t>HNCO + H</a:t>
                      </a:r>
                      <a:r>
                        <a:rPr lang="es-ES" sz="1300" kern="1200" baseline="-25000" noProof="0" dirty="0" smtClean="0">
                          <a:solidFill>
                            <a:schemeClr val="dk1"/>
                          </a:solidFill>
                          <a:latin typeface="Arial" pitchFamily="34" charset="0"/>
                          <a:ea typeface="+mn-ea"/>
                          <a:cs typeface="Arial" pitchFamily="34" charset="0"/>
                        </a:rPr>
                        <a:t>2</a:t>
                      </a:r>
                      <a:r>
                        <a:rPr lang="es-ES" sz="1300" b="0" i="0" u="none" strike="noStrike" kern="1200" baseline="0" noProof="0" dirty="0" smtClean="0">
                          <a:solidFill>
                            <a:schemeClr val="dk1"/>
                          </a:solidFill>
                          <a:latin typeface="Arial" pitchFamily="34" charset="0"/>
                          <a:ea typeface="+mn-ea"/>
                          <a:cs typeface="Arial" pitchFamily="34" charset="0"/>
                        </a:rPr>
                        <a:t>O</a:t>
                      </a:r>
                      <a:endParaRPr lang="es-ES" sz="1300" noProof="0" dirty="0">
                        <a:latin typeface="Arial" pitchFamily="34" charset="0"/>
                        <a:cs typeface="Arial" pitchFamily="34" charset="0"/>
                      </a:endParaRPr>
                    </a:p>
                  </a:txBody>
                  <a:tcPr marL="95319" marR="95319" marT="47063" marB="47063" anchor="ctr"/>
                </a:tc>
                <a:tc>
                  <a:txBody>
                    <a:bodyPr/>
                    <a:lstStyle/>
                    <a:p>
                      <a:r>
                        <a:rPr lang="es-ES" sz="1300" noProof="0" dirty="0" smtClean="0">
                          <a:latin typeface="Arial" pitchFamily="34" charset="0"/>
                          <a:cs typeface="Arial" pitchFamily="34" charset="0"/>
                          <a:sym typeface="Wingdings" pitchFamily="2" charset="2"/>
                        </a:rPr>
                        <a:t></a:t>
                      </a:r>
                      <a:endParaRPr lang="es-ES" sz="1300" noProof="0" dirty="0">
                        <a:latin typeface="Arial" pitchFamily="34" charset="0"/>
                        <a:cs typeface="Arial" pitchFamily="34" charset="0"/>
                      </a:endParaRPr>
                    </a:p>
                  </a:txBody>
                  <a:tcPr marL="95319" marR="95319" marT="47063" marB="47063" anchor="ctr"/>
                </a:tc>
                <a:tc>
                  <a:txBody>
                    <a:bodyPr/>
                    <a:lstStyle/>
                    <a:p>
                      <a:pPr algn="l" rtl="0" fontAlgn="base">
                        <a:spcBef>
                          <a:spcPct val="0"/>
                        </a:spcBef>
                        <a:spcAft>
                          <a:spcPct val="0"/>
                        </a:spcAft>
                      </a:pPr>
                      <a:r>
                        <a:rPr lang="es-ES" sz="1300" b="0" i="0" u="none" strike="noStrike" kern="1200" baseline="0" noProof="0" dirty="0" smtClean="0">
                          <a:solidFill>
                            <a:schemeClr val="dk1"/>
                          </a:solidFill>
                          <a:latin typeface="Arial" pitchFamily="34" charset="0"/>
                          <a:ea typeface="+mn-ea"/>
                          <a:cs typeface="Arial" pitchFamily="34" charset="0"/>
                        </a:rPr>
                        <a:t>NH</a:t>
                      </a:r>
                      <a:r>
                        <a:rPr lang="es-ES" sz="1300" kern="1200" baseline="-25000" noProof="0" dirty="0" smtClean="0">
                          <a:solidFill>
                            <a:schemeClr val="dk1"/>
                          </a:solidFill>
                          <a:latin typeface="Arial" pitchFamily="34" charset="0"/>
                          <a:ea typeface="+mn-ea"/>
                          <a:cs typeface="Arial" pitchFamily="34" charset="0"/>
                        </a:rPr>
                        <a:t>3</a:t>
                      </a:r>
                      <a:r>
                        <a:rPr lang="es-ES" sz="1300" b="0" i="0" u="none" strike="noStrike" kern="1200" baseline="0" noProof="0" dirty="0" smtClean="0">
                          <a:solidFill>
                            <a:schemeClr val="dk1"/>
                          </a:solidFill>
                          <a:latin typeface="Arial" pitchFamily="34" charset="0"/>
                          <a:ea typeface="+mn-ea"/>
                          <a:cs typeface="Arial" pitchFamily="34" charset="0"/>
                        </a:rPr>
                        <a:t> + CO</a:t>
                      </a:r>
                      <a:r>
                        <a:rPr lang="es-ES" sz="1300" kern="1200" baseline="-25000" noProof="0" dirty="0" smtClean="0">
                          <a:solidFill>
                            <a:schemeClr val="dk1"/>
                          </a:solidFill>
                          <a:latin typeface="Arial" pitchFamily="34" charset="0"/>
                          <a:ea typeface="+mn-ea"/>
                          <a:cs typeface="Arial" pitchFamily="34" charset="0"/>
                        </a:rPr>
                        <a:t>2</a:t>
                      </a:r>
                      <a:endParaRPr lang="es-ES" sz="1300" kern="1200" baseline="-25000" noProof="0" dirty="0">
                        <a:solidFill>
                          <a:schemeClr val="dk1"/>
                        </a:solidFill>
                        <a:latin typeface="Arial" pitchFamily="34" charset="0"/>
                        <a:ea typeface="+mn-ea"/>
                        <a:cs typeface="Arial" pitchFamily="34" charset="0"/>
                      </a:endParaRPr>
                    </a:p>
                  </a:txBody>
                  <a:tcPr marL="95319" marR="95319" marT="47063" marB="47063" anchor="ctr"/>
                </a:tc>
              </a:tr>
              <a:tr h="470632">
                <a:tc>
                  <a:txBody>
                    <a:bodyPr/>
                    <a:lstStyle/>
                    <a:p>
                      <a:r>
                        <a:rPr lang="es-ES" sz="1300" b="0" i="0" u="none" strike="noStrike" kern="1200" baseline="0" noProof="0" dirty="0" smtClean="0">
                          <a:solidFill>
                            <a:schemeClr val="dk1"/>
                          </a:solidFill>
                          <a:latin typeface="Arial" pitchFamily="34" charset="0"/>
                          <a:ea typeface="+mn-ea"/>
                          <a:cs typeface="Arial" pitchFamily="34" charset="0"/>
                        </a:rPr>
                        <a:t>Ácido isociánico + agua</a:t>
                      </a:r>
                      <a:endParaRPr lang="es-ES" sz="1300" noProof="0" dirty="0">
                        <a:latin typeface="Arial" pitchFamily="34" charset="0"/>
                        <a:cs typeface="Arial" pitchFamily="34" charset="0"/>
                      </a:endParaRPr>
                    </a:p>
                  </a:txBody>
                  <a:tcPr marL="95319" marR="95319" marT="47063" marB="47063" anchor="ctr"/>
                </a:tc>
                <a:tc>
                  <a:txBody>
                    <a:bodyPr/>
                    <a:lstStyle/>
                    <a:p>
                      <a:endParaRPr lang="es-ES" sz="1300" noProof="0" dirty="0">
                        <a:latin typeface="Arial" pitchFamily="34" charset="0"/>
                        <a:cs typeface="Arial" pitchFamily="34" charset="0"/>
                      </a:endParaRPr>
                    </a:p>
                  </a:txBody>
                  <a:tcPr marL="95319" marR="95319" marT="47063" marB="47063" anchor="ctr"/>
                </a:tc>
                <a:tc>
                  <a:txBody>
                    <a:bodyPr/>
                    <a:lstStyle/>
                    <a:p>
                      <a:r>
                        <a:rPr lang="es-ES" sz="1300" b="0" i="0" u="none" strike="noStrike" kern="1200" baseline="0" noProof="0" dirty="0" smtClean="0">
                          <a:solidFill>
                            <a:schemeClr val="dk1"/>
                          </a:solidFill>
                          <a:latin typeface="Arial" pitchFamily="34" charset="0"/>
                          <a:ea typeface="+mn-ea"/>
                          <a:cs typeface="Arial" pitchFamily="34" charset="0"/>
                        </a:rPr>
                        <a:t>Amoniaco + dióxido de carbono</a:t>
                      </a:r>
                      <a:endParaRPr lang="es-ES" sz="1300" noProof="0" dirty="0" smtClean="0">
                        <a:latin typeface="Arial" pitchFamily="34" charset="0"/>
                        <a:cs typeface="Arial" pitchFamily="34" charset="0"/>
                      </a:endParaRPr>
                    </a:p>
                  </a:txBody>
                  <a:tcPr marL="95319" marR="95319" marT="47063" marB="47063" anchor="ctr"/>
                </a:tc>
              </a:tr>
            </a:tbl>
          </a:graphicData>
        </a:graphic>
      </p:graphicFrame>
      <p:grpSp>
        <p:nvGrpSpPr>
          <p:cNvPr id="15" name="Groupe 14"/>
          <p:cNvGrpSpPr/>
          <p:nvPr/>
        </p:nvGrpSpPr>
        <p:grpSpPr>
          <a:xfrm>
            <a:off x="128099" y="8373928"/>
            <a:ext cx="6672633" cy="1291793"/>
            <a:chOff x="120336" y="8337967"/>
            <a:chExt cx="6268277" cy="1252921"/>
          </a:xfrm>
        </p:grpSpPr>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336" y="8612603"/>
              <a:ext cx="501712" cy="59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7"/>
            <p:cNvSpPr txBox="1">
              <a:spLocks noChangeArrowheads="1"/>
            </p:cNvSpPr>
            <p:nvPr/>
          </p:nvSpPr>
          <p:spPr bwMode="auto">
            <a:xfrm>
              <a:off x="698261" y="8337967"/>
              <a:ext cx="5690352" cy="12529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90580" tIns="45290" rIns="90580" bIns="4529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s-ES" sz="1300" b="1" i="1" dirty="0">
                  <a:cs typeface="Arial" pitchFamily="34" charset="0"/>
                </a:rPr>
                <a:t>* </a:t>
              </a:r>
              <a:r>
                <a:rPr lang="es-ES" sz="1300" i="1" dirty="0">
                  <a:cs typeface="Arial" pitchFamily="34" charset="0"/>
                </a:rPr>
                <a:t>Termólisis:</a:t>
              </a:r>
            </a:p>
            <a:p>
              <a:r>
                <a:rPr lang="es-ES" sz="1300" dirty="0">
                  <a:cs typeface="Arial" pitchFamily="34" charset="0"/>
                </a:rPr>
                <a:t>Reacción química durante la cual el producto inicial se descompone en varios productos mediante el recalentamiento. </a:t>
              </a:r>
            </a:p>
            <a:p>
              <a:endParaRPr lang="es-ES" sz="1300" i="1" dirty="0">
                <a:cs typeface="Arial" pitchFamily="34" charset="0"/>
              </a:endParaRPr>
            </a:p>
            <a:p>
              <a:r>
                <a:rPr lang="es-ES" sz="1300" i="1" dirty="0">
                  <a:cs typeface="Arial" pitchFamily="34" charset="0"/>
                </a:rPr>
                <a:t>** Hidrólisis: </a:t>
              </a:r>
            </a:p>
            <a:p>
              <a:r>
                <a:rPr lang="es-ES" sz="1300" dirty="0">
                  <a:cs typeface="Arial" pitchFamily="34" charset="0"/>
                </a:rPr>
                <a:t>Descomposición de una unión química mediante la reacción con el agua. </a:t>
              </a:r>
            </a:p>
          </p:txBody>
        </p:sp>
      </p:grpSp>
      <p:grpSp>
        <p:nvGrpSpPr>
          <p:cNvPr id="11" name="Group 29"/>
          <p:cNvGrpSpPr>
            <a:grpSpLocks/>
          </p:cNvGrpSpPr>
          <p:nvPr/>
        </p:nvGrpSpPr>
        <p:grpSpPr bwMode="auto">
          <a:xfrm>
            <a:off x="127725" y="7506610"/>
            <a:ext cx="6673008" cy="880411"/>
            <a:chOff x="72" y="5610"/>
            <a:chExt cx="4206" cy="414"/>
          </a:xfrm>
        </p:grpSpPr>
        <p:sp>
          <p:nvSpPr>
            <p:cNvPr id="12" name="Rectangle 6"/>
            <p:cNvSpPr>
              <a:spLocks noChangeArrowheads="1"/>
            </p:cNvSpPr>
            <p:nvPr/>
          </p:nvSpPr>
          <p:spPr bwMode="auto">
            <a:xfrm>
              <a:off x="460" y="5610"/>
              <a:ext cx="3818" cy="380"/>
            </a:xfrm>
            <a:prstGeom prst="rect">
              <a:avLst/>
            </a:prstGeom>
            <a:solidFill>
              <a:schemeClr val="bg1"/>
            </a:solidFill>
            <a:ln w="9525">
              <a:solidFill>
                <a:schemeClr val="tx1"/>
              </a:solidFill>
              <a:miter lim="800000"/>
              <a:headEnd/>
              <a:tailEnd/>
            </a:ln>
          </p:spPr>
          <p:txBody>
            <a:bodyPr wrap="square" lIns="88214" tIns="44108" rIns="88214" bIns="44108" anchor="t"/>
            <a:lstStyle/>
            <a:p>
              <a:pPr defTabSz="914635">
                <a:spcBef>
                  <a:spcPct val="50000"/>
                </a:spcBef>
              </a:pPr>
              <a:r>
                <a:rPr lang="es-ES" sz="1300" dirty="0">
                  <a:latin typeface="Arial" pitchFamily="34" charset="0"/>
                  <a:cs typeface="Arial" pitchFamily="34" charset="0"/>
                </a:rPr>
                <a:t>Para un rendimiento óptimo del catalizador de reducción, la solución de reducción debe estar completamente evaporada y ser totalmente homogénea.</a:t>
              </a:r>
            </a:p>
          </p:txBody>
        </p:sp>
        <p:pic>
          <p:nvPicPr>
            <p:cNvPr id="13" name="Picture 31" descr="decouverte"/>
            <p:cNvPicPr>
              <a:picLocks noChangeAspect="1" noChangeArrowheads="1"/>
            </p:cNvPicPr>
            <p:nvPr/>
          </p:nvPicPr>
          <p:blipFill>
            <a:blip r:embed="rId4">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72" y="5655"/>
              <a:ext cx="334"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e 5"/>
          <p:cNvGrpSpPr/>
          <p:nvPr/>
        </p:nvGrpSpPr>
        <p:grpSpPr>
          <a:xfrm>
            <a:off x="131684" y="759767"/>
            <a:ext cx="2836553" cy="1536342"/>
            <a:chOff x="3333450" y="1002987"/>
            <a:chExt cx="3193516" cy="1622688"/>
          </a:xfrm>
        </p:grpSpPr>
        <p:pic>
          <p:nvPicPr>
            <p:cNvPr id="4" name="Picture 2" descr="C:\Users\e201923\Documents\WorkShop_DW10F_Euro6\Base_images\SCR\Hydraulys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450" y="1002987"/>
              <a:ext cx="3193516" cy="16226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horizontal à deux flèches 4"/>
            <p:cNvSpPr/>
            <p:nvPr/>
          </p:nvSpPr>
          <p:spPr>
            <a:xfrm>
              <a:off x="4462770" y="2019642"/>
              <a:ext cx="1057712" cy="287572"/>
            </a:xfrm>
            <a:prstGeom prst="leftRightArrowCallout">
              <a:avLst>
                <a:gd name="adj1" fmla="val 25000"/>
                <a:gd name="adj2" fmla="val 25000"/>
                <a:gd name="adj3" fmla="val 25000"/>
                <a:gd name="adj4" fmla="val 19904"/>
              </a:avLst>
            </a:prstGeom>
            <a:solidFill>
              <a:schemeClr val="bg1"/>
            </a:solidFill>
            <a:ln w="12700">
              <a:solidFill>
                <a:srgbClr val="DC002E"/>
              </a:solidFill>
            </a:ln>
          </p:spPr>
          <p:style>
            <a:lnRef idx="2">
              <a:schemeClr val="accent1">
                <a:shade val="50000"/>
              </a:schemeClr>
            </a:lnRef>
            <a:fillRef idx="1">
              <a:schemeClr val="accent1"/>
            </a:fillRef>
            <a:effectRef idx="0">
              <a:schemeClr val="accent1"/>
            </a:effectRef>
            <a:fontRef idx="minor">
              <a:schemeClr val="lt1"/>
            </a:fontRef>
          </p:style>
          <p:txBody>
            <a:bodyPr lIns="90580" tIns="45290" rIns="90580" bIns="45290" rtlCol="0" anchor="ctr"/>
            <a:lstStyle/>
            <a:p>
              <a:pPr algn="ctr"/>
              <a:r>
                <a:rPr lang="fr-FR" sz="1400" dirty="0">
                  <a:solidFill>
                    <a:schemeClr val="tx1"/>
                  </a:solidFill>
                  <a:latin typeface="Arial" pitchFamily="34" charset="0"/>
                  <a:cs typeface="Arial" pitchFamily="34" charset="0"/>
                </a:rPr>
                <a:t>x</a:t>
              </a:r>
            </a:p>
          </p:txBody>
        </p:sp>
        <p:sp>
          <p:nvSpPr>
            <p:cNvPr id="14" name="Rectangle horizontal à deux flèches 13"/>
            <p:cNvSpPr/>
            <p:nvPr/>
          </p:nvSpPr>
          <p:spPr>
            <a:xfrm>
              <a:off x="5469254" y="1884201"/>
              <a:ext cx="1057712" cy="287572"/>
            </a:xfrm>
            <a:prstGeom prst="leftRightArrowCallout">
              <a:avLst>
                <a:gd name="adj1" fmla="val 25000"/>
                <a:gd name="adj2" fmla="val 25000"/>
                <a:gd name="adj3" fmla="val 25000"/>
                <a:gd name="adj4" fmla="val 19904"/>
              </a:avLst>
            </a:prstGeom>
            <a:solidFill>
              <a:schemeClr val="bg1"/>
            </a:solidFill>
            <a:ln w="12700">
              <a:solidFill>
                <a:srgbClr val="DC002E"/>
              </a:solidFill>
            </a:ln>
          </p:spPr>
          <p:style>
            <a:lnRef idx="2">
              <a:schemeClr val="accent1">
                <a:shade val="50000"/>
              </a:schemeClr>
            </a:lnRef>
            <a:fillRef idx="1">
              <a:schemeClr val="accent1"/>
            </a:fillRef>
            <a:effectRef idx="0">
              <a:schemeClr val="accent1"/>
            </a:effectRef>
            <a:fontRef idx="minor">
              <a:schemeClr val="lt1"/>
            </a:fontRef>
          </p:style>
          <p:txBody>
            <a:bodyPr lIns="90580" tIns="45290" rIns="90580" bIns="45290" rtlCol="0" anchor="ctr"/>
            <a:lstStyle/>
            <a:p>
              <a:pPr algn="ctr"/>
              <a:r>
                <a:rPr lang="fr-FR" sz="1400" dirty="0">
                  <a:solidFill>
                    <a:schemeClr val="tx1"/>
                  </a:solidFill>
                  <a:latin typeface="Arial" pitchFamily="34" charset="0"/>
                  <a:cs typeface="Arial" pitchFamily="34" charset="0"/>
                </a:rPr>
                <a:t>y</a:t>
              </a:r>
            </a:p>
          </p:txBody>
        </p:sp>
      </p:grpSp>
      <p:cxnSp>
        <p:nvCxnSpPr>
          <p:cNvPr id="17" name="16 Conector recto de flecha"/>
          <p:cNvCxnSpPr>
            <a:stCxn id="27" idx="2"/>
          </p:cNvCxnSpPr>
          <p:nvPr/>
        </p:nvCxnSpPr>
        <p:spPr>
          <a:xfrm>
            <a:off x="4599044" y="5354042"/>
            <a:ext cx="689878" cy="1629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a:off x="3932916" y="5372896"/>
            <a:ext cx="452328" cy="18986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a:off x="824884" y="5413641"/>
            <a:ext cx="62575" cy="22336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p:nvPr/>
        </p:nvCxnSpPr>
        <p:spPr>
          <a:xfrm>
            <a:off x="828159" y="6676390"/>
            <a:ext cx="613225" cy="22272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a:off x="1604513" y="6676390"/>
            <a:ext cx="613225" cy="22272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a:off x="3932916" y="6680134"/>
            <a:ext cx="613225" cy="22272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a:off x="4699447" y="6662040"/>
            <a:ext cx="613225" cy="22272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15 Rectángulo"/>
          <p:cNvSpPr/>
          <p:nvPr/>
        </p:nvSpPr>
        <p:spPr>
          <a:xfrm>
            <a:off x="657630" y="5147881"/>
            <a:ext cx="892331" cy="2663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rtlCol="0" anchor="ctr"/>
          <a:lstStyle/>
          <a:p>
            <a:pPr algn="ctr"/>
            <a:endParaRPr lang="es-ES" sz="1400" dirty="0">
              <a:latin typeface="Arial" pitchFamily="34" charset="0"/>
              <a:cs typeface="Arial" pitchFamily="34" charset="0"/>
            </a:endParaRPr>
          </a:p>
        </p:txBody>
      </p:sp>
      <p:sp>
        <p:nvSpPr>
          <p:cNvPr id="26" name="25 Rectángulo"/>
          <p:cNvSpPr/>
          <p:nvPr/>
        </p:nvSpPr>
        <p:spPr>
          <a:xfrm>
            <a:off x="3772018" y="5106501"/>
            <a:ext cx="387062" cy="2663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rtlCol="0" anchor="ctr"/>
          <a:lstStyle/>
          <a:p>
            <a:pPr algn="ctr"/>
            <a:endParaRPr lang="es-ES" sz="1400" dirty="0">
              <a:latin typeface="Arial" pitchFamily="34" charset="0"/>
              <a:cs typeface="Arial" pitchFamily="34" charset="0"/>
            </a:endParaRPr>
          </a:p>
        </p:txBody>
      </p:sp>
      <p:sp>
        <p:nvSpPr>
          <p:cNvPr id="27" name="26 Rectángulo"/>
          <p:cNvSpPr/>
          <p:nvPr/>
        </p:nvSpPr>
        <p:spPr>
          <a:xfrm>
            <a:off x="4292431" y="5087647"/>
            <a:ext cx="613225" cy="2663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rtlCol="0" anchor="ctr"/>
          <a:lstStyle/>
          <a:p>
            <a:pPr algn="ctr"/>
            <a:endParaRPr lang="es-ES" sz="1400" dirty="0">
              <a:latin typeface="Arial" pitchFamily="34" charset="0"/>
              <a:cs typeface="Arial" pitchFamily="34" charset="0"/>
            </a:endParaRPr>
          </a:p>
        </p:txBody>
      </p:sp>
      <p:sp>
        <p:nvSpPr>
          <p:cNvPr id="29" name="28 Rectángulo"/>
          <p:cNvSpPr/>
          <p:nvPr/>
        </p:nvSpPr>
        <p:spPr>
          <a:xfrm>
            <a:off x="704577" y="6426834"/>
            <a:ext cx="545480" cy="2663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rtlCol="0" anchor="ctr"/>
          <a:lstStyle/>
          <a:p>
            <a:pPr algn="ctr"/>
            <a:endParaRPr lang="es-ES" sz="1400" dirty="0">
              <a:latin typeface="Arial" pitchFamily="34" charset="0"/>
              <a:cs typeface="Arial" pitchFamily="34" charset="0"/>
            </a:endParaRPr>
          </a:p>
        </p:txBody>
      </p:sp>
      <p:sp>
        <p:nvSpPr>
          <p:cNvPr id="30" name="29 Rectángulo"/>
          <p:cNvSpPr/>
          <p:nvPr/>
        </p:nvSpPr>
        <p:spPr>
          <a:xfrm>
            <a:off x="1348466" y="6436018"/>
            <a:ext cx="446165" cy="2663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rtlCol="0" anchor="ctr"/>
          <a:lstStyle/>
          <a:p>
            <a:pPr algn="ctr"/>
            <a:endParaRPr lang="es-ES" sz="1400" dirty="0">
              <a:latin typeface="Arial" pitchFamily="34" charset="0"/>
              <a:cs typeface="Arial" pitchFamily="34" charset="0"/>
            </a:endParaRPr>
          </a:p>
        </p:txBody>
      </p:sp>
      <p:sp>
        <p:nvSpPr>
          <p:cNvPr id="31" name="30 Rectángulo"/>
          <p:cNvSpPr/>
          <p:nvPr/>
        </p:nvSpPr>
        <p:spPr>
          <a:xfrm>
            <a:off x="3821372" y="6436018"/>
            <a:ext cx="418156" cy="2663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rtlCol="0" anchor="ctr"/>
          <a:lstStyle/>
          <a:p>
            <a:pPr algn="ctr"/>
            <a:endParaRPr lang="es-ES" sz="1400" dirty="0">
              <a:latin typeface="Arial" pitchFamily="34" charset="0"/>
              <a:cs typeface="Arial" pitchFamily="34" charset="0"/>
            </a:endParaRPr>
          </a:p>
        </p:txBody>
      </p:sp>
      <p:sp>
        <p:nvSpPr>
          <p:cNvPr id="32" name="31 Rectángulo"/>
          <p:cNvSpPr/>
          <p:nvPr/>
        </p:nvSpPr>
        <p:spPr>
          <a:xfrm>
            <a:off x="4361493" y="6426834"/>
            <a:ext cx="446165" cy="2663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rtlCol="0" anchor="ctr"/>
          <a:lstStyle/>
          <a:p>
            <a:pPr algn="ctr"/>
            <a:endParaRPr lang="es-ES" sz="1400" dirty="0">
              <a:latin typeface="Arial" pitchFamily="34" charset="0"/>
              <a:cs typeface="Arial" pitchFamily="34" charset="0"/>
            </a:endParaRPr>
          </a:p>
        </p:txBody>
      </p:sp>
    </p:spTree>
    <p:extLst>
      <p:ext uri="{BB962C8B-B14F-4D97-AF65-F5344CB8AC3E}">
        <p14:creationId xmlns:p14="http://schemas.microsoft.com/office/powerpoint/2010/main" val="16580070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80988" y="215900"/>
            <a:ext cx="6537325" cy="4902200"/>
          </a:xfrm>
        </p:spPr>
      </p:sp>
      <p:sp>
        <p:nvSpPr>
          <p:cNvPr id="3" name="Espace réservé des commentaires 2"/>
          <p:cNvSpPr>
            <a:spLocks noGrp="1"/>
          </p:cNvSpPr>
          <p:nvPr>
            <p:ph type="body" idx="1"/>
          </p:nvPr>
        </p:nvSpPr>
        <p:spPr>
          <a:xfrm>
            <a:off x="176912" y="892267"/>
            <a:ext cx="6744948" cy="8890820"/>
          </a:xfrm>
        </p:spPr>
        <p:txBody>
          <a:bodyPr/>
          <a:lstStyle/>
          <a:p>
            <a:pPr marL="97822" fontAlgn="auto">
              <a:spcBef>
                <a:spcPts val="0"/>
              </a:spcBef>
              <a:spcAft>
                <a:spcPts val="0"/>
              </a:spcAft>
              <a:defRPr/>
            </a:pPr>
            <a:endParaRPr lang="es-ES" b="1" dirty="0" smtClean="0"/>
          </a:p>
          <a:p>
            <a:pPr marL="97822" fontAlgn="auto">
              <a:spcBef>
                <a:spcPts val="0"/>
              </a:spcBef>
              <a:spcAft>
                <a:spcPts val="0"/>
              </a:spcAft>
              <a:defRPr/>
            </a:pPr>
            <a:endParaRPr lang="es-ES" b="1" dirty="0" smtClean="0"/>
          </a:p>
          <a:p>
            <a:pPr marL="97822" fontAlgn="auto">
              <a:spcBef>
                <a:spcPts val="0"/>
              </a:spcBef>
              <a:spcAft>
                <a:spcPts val="0"/>
              </a:spcAft>
              <a:defRPr/>
            </a:pPr>
            <a:endParaRPr lang="es-ES" b="1" dirty="0" smtClean="0"/>
          </a:p>
          <a:p>
            <a:pPr marL="97822" fontAlgn="auto">
              <a:spcBef>
                <a:spcPts val="0"/>
              </a:spcBef>
              <a:spcAft>
                <a:spcPts val="0"/>
              </a:spcAft>
              <a:defRPr/>
            </a:pPr>
            <a:endParaRPr lang="es-ES" b="1" dirty="0" smtClean="0"/>
          </a:p>
          <a:p>
            <a:pPr marL="97822" fontAlgn="auto">
              <a:spcBef>
                <a:spcPts val="0"/>
              </a:spcBef>
              <a:spcAft>
                <a:spcPts val="0"/>
              </a:spcAft>
              <a:defRPr/>
            </a:pPr>
            <a:endParaRPr lang="es-ES" b="1" dirty="0" smtClean="0"/>
          </a:p>
          <a:p>
            <a:pPr marL="97822" fontAlgn="auto">
              <a:spcBef>
                <a:spcPts val="0"/>
              </a:spcBef>
              <a:spcAft>
                <a:spcPts val="0"/>
              </a:spcAft>
              <a:defRPr/>
            </a:pPr>
            <a:endParaRPr lang="es-ES" b="1" dirty="0" smtClean="0"/>
          </a:p>
          <a:p>
            <a:pPr marL="97822" fontAlgn="auto">
              <a:spcBef>
                <a:spcPts val="0"/>
              </a:spcBef>
              <a:spcAft>
                <a:spcPts val="0"/>
              </a:spcAft>
              <a:defRPr/>
            </a:pPr>
            <a:endParaRPr lang="es-ES" b="1" dirty="0" smtClean="0"/>
          </a:p>
          <a:p>
            <a:pPr marL="97822" fontAlgn="auto">
              <a:spcBef>
                <a:spcPts val="0"/>
              </a:spcBef>
              <a:spcAft>
                <a:spcPts val="0"/>
              </a:spcAft>
              <a:defRPr/>
            </a:pPr>
            <a:endParaRPr lang="es-ES" b="1" dirty="0" smtClean="0"/>
          </a:p>
          <a:p>
            <a:pPr marL="97822" fontAlgn="auto">
              <a:spcBef>
                <a:spcPts val="0"/>
              </a:spcBef>
              <a:spcAft>
                <a:spcPts val="0"/>
              </a:spcAft>
              <a:defRPr/>
            </a:pPr>
            <a:endParaRPr lang="es-ES" b="1" dirty="0" smtClean="0"/>
          </a:p>
          <a:p>
            <a:pPr marL="97822" fontAlgn="auto">
              <a:spcBef>
                <a:spcPts val="0"/>
              </a:spcBef>
              <a:spcAft>
                <a:spcPts val="0"/>
              </a:spcAft>
              <a:defRPr/>
            </a:pPr>
            <a:endParaRPr lang="es-ES" dirty="0" smtClean="0"/>
          </a:p>
          <a:p>
            <a:pPr marL="97822" fontAlgn="auto">
              <a:spcBef>
                <a:spcPts val="0"/>
              </a:spcBef>
              <a:spcAft>
                <a:spcPts val="0"/>
              </a:spcAft>
              <a:defRPr/>
            </a:pPr>
            <a:endParaRPr lang="es-ES" b="1" dirty="0" smtClean="0"/>
          </a:p>
          <a:p>
            <a:pPr marL="97822" fontAlgn="auto">
              <a:spcBef>
                <a:spcPts val="0"/>
              </a:spcBef>
              <a:spcAft>
                <a:spcPts val="0"/>
              </a:spcAft>
              <a:defRPr/>
            </a:pPr>
            <a:endParaRPr lang="es-ES" b="1" dirty="0"/>
          </a:p>
          <a:p>
            <a:pPr marL="97822" fontAlgn="auto">
              <a:spcBef>
                <a:spcPts val="0"/>
              </a:spcBef>
              <a:spcAft>
                <a:spcPts val="0"/>
              </a:spcAft>
              <a:defRPr/>
            </a:pPr>
            <a:endParaRPr lang="es-ES" b="1" dirty="0" smtClean="0"/>
          </a:p>
          <a:p>
            <a:pPr marL="97822" fontAlgn="auto">
              <a:spcBef>
                <a:spcPts val="0"/>
              </a:spcBef>
              <a:spcAft>
                <a:spcPts val="0"/>
              </a:spcAft>
              <a:defRPr/>
            </a:pPr>
            <a:endParaRPr lang="es-ES" b="1" dirty="0" smtClean="0"/>
          </a:p>
          <a:p>
            <a:pPr marL="97822" fontAlgn="auto">
              <a:spcBef>
                <a:spcPts val="0"/>
              </a:spcBef>
              <a:spcAft>
                <a:spcPts val="0"/>
              </a:spcAft>
              <a:defRPr/>
            </a:pPr>
            <a:r>
              <a:rPr lang="es-ES" b="1" dirty="0" smtClean="0"/>
              <a:t>Implantación:</a:t>
            </a:r>
          </a:p>
          <a:p>
            <a:pPr marL="97822" fontAlgn="auto">
              <a:spcBef>
                <a:spcPts val="0"/>
              </a:spcBef>
              <a:spcAft>
                <a:spcPts val="0"/>
              </a:spcAft>
              <a:defRPr/>
            </a:pPr>
            <a:r>
              <a:rPr lang="es-ES" dirty="0" smtClean="0"/>
              <a:t>El catalizador de reducción está situado detrás del catalizador de oxidación y del inyector de líquido, delante del filtro de partículas.</a:t>
            </a:r>
          </a:p>
          <a:p>
            <a:pPr marL="97822" fontAlgn="auto">
              <a:spcBef>
                <a:spcPts val="0"/>
              </a:spcBef>
              <a:spcAft>
                <a:spcPts val="0"/>
              </a:spcAft>
              <a:defRPr/>
            </a:pPr>
            <a:r>
              <a:rPr lang="es-ES" dirty="0" smtClean="0"/>
              <a:t>La cerámica del catalizador contiene zeolita* impregnada de metal (hierro o cobre). </a:t>
            </a:r>
          </a:p>
          <a:p>
            <a:pPr marL="97822" fontAlgn="auto">
              <a:spcBef>
                <a:spcPts val="0"/>
              </a:spcBef>
              <a:spcAft>
                <a:spcPts val="0"/>
              </a:spcAft>
              <a:defRPr/>
            </a:pPr>
            <a:endParaRPr lang="es-ES" b="1" dirty="0" smtClean="0"/>
          </a:p>
          <a:p>
            <a:pPr marL="97822" fontAlgn="auto">
              <a:spcBef>
                <a:spcPts val="0"/>
              </a:spcBef>
              <a:spcAft>
                <a:spcPts val="0"/>
              </a:spcAft>
              <a:defRPr/>
            </a:pPr>
            <a:r>
              <a:rPr lang="es-ES" b="1" dirty="0" smtClean="0"/>
              <a:t>Función:</a:t>
            </a:r>
          </a:p>
          <a:p>
            <a:pPr marL="97822" fontAlgn="auto">
              <a:spcBef>
                <a:spcPts val="0"/>
              </a:spcBef>
              <a:spcAft>
                <a:spcPts val="0"/>
              </a:spcAft>
              <a:defRPr/>
            </a:pPr>
            <a:r>
              <a:rPr lang="es-ES" dirty="0" smtClean="0"/>
              <a:t>Almacena el amoniaco (NH</a:t>
            </a:r>
            <a:r>
              <a:rPr lang="es-ES" baseline="-25000" dirty="0" smtClean="0"/>
              <a:t>3</a:t>
            </a:r>
            <a:r>
              <a:rPr lang="es-ES" dirty="0" smtClean="0"/>
              <a:t>).</a:t>
            </a:r>
          </a:p>
          <a:p>
            <a:pPr marL="97822" fontAlgn="auto">
              <a:spcBef>
                <a:spcPts val="0"/>
              </a:spcBef>
              <a:spcAft>
                <a:spcPts val="0"/>
              </a:spcAft>
              <a:defRPr/>
            </a:pPr>
            <a:r>
              <a:rPr lang="es-ES" dirty="0" smtClean="0"/>
              <a:t>El amoniaco almacenado, al entrar en contacto con los NOx, se libera y la reacción química con el metal reduce los óxidos de nitrógeno (NOx), (NO y NO</a:t>
            </a:r>
            <a:r>
              <a:rPr lang="es-ES" baseline="-25000" dirty="0" smtClean="0"/>
              <a:t>2</a:t>
            </a:r>
            <a:r>
              <a:rPr lang="es-ES" dirty="0" smtClean="0"/>
              <a:t>) en:</a:t>
            </a:r>
          </a:p>
          <a:p>
            <a:pPr marL="394600" lvl="1" fontAlgn="auto">
              <a:spcBef>
                <a:spcPts val="0"/>
              </a:spcBef>
              <a:spcAft>
                <a:spcPts val="0"/>
              </a:spcAft>
              <a:buBlip>
                <a:blip r:embed="rId3"/>
              </a:buBlip>
              <a:defRPr/>
            </a:pPr>
            <a:r>
              <a:rPr lang="es-ES" dirty="0" smtClean="0"/>
              <a:t>Dinitrógeno (N</a:t>
            </a:r>
            <a:r>
              <a:rPr lang="es-ES" baseline="-25000" dirty="0" smtClean="0"/>
              <a:t>2</a:t>
            </a:r>
            <a:r>
              <a:rPr lang="es-ES" dirty="0" smtClean="0"/>
              <a:t>)</a:t>
            </a:r>
          </a:p>
          <a:p>
            <a:pPr marL="394600" lvl="1" fontAlgn="auto">
              <a:spcBef>
                <a:spcPts val="0"/>
              </a:spcBef>
              <a:spcAft>
                <a:spcPts val="0"/>
              </a:spcAft>
              <a:buBlip>
                <a:blip r:embed="rId3"/>
              </a:buBlip>
              <a:defRPr/>
            </a:pPr>
            <a:r>
              <a:rPr lang="es-ES" dirty="0" smtClean="0"/>
              <a:t>Agua (H</a:t>
            </a:r>
            <a:r>
              <a:rPr lang="es-ES" baseline="-25000" dirty="0" smtClean="0"/>
              <a:t>2</a:t>
            </a:r>
            <a:r>
              <a:rPr lang="es-ES" dirty="0" smtClean="0"/>
              <a:t>O)</a:t>
            </a:r>
          </a:p>
          <a:p>
            <a:pPr marL="97822"/>
            <a:endParaRPr lang="es-ES" b="1" dirty="0" smtClean="0"/>
          </a:p>
          <a:p>
            <a:pPr marL="97822"/>
            <a:r>
              <a:rPr lang="es-ES" b="1" dirty="0" smtClean="0"/>
              <a:t>Funcionamiento:</a:t>
            </a:r>
          </a:p>
          <a:p>
            <a:pPr marL="97822"/>
            <a:r>
              <a:rPr lang="es-ES" dirty="0" smtClean="0"/>
              <a:t>En los catalizadores de reducción se produce una reducción de los óxidos de nitrógeno.</a:t>
            </a:r>
          </a:p>
          <a:p>
            <a:pPr marL="97822"/>
            <a:r>
              <a:rPr lang="es-ES" dirty="0" smtClean="0"/>
              <a:t>Las moléculas de oxígeno de los óxidos de nitrógeno se separan.</a:t>
            </a:r>
          </a:p>
          <a:p>
            <a:pPr marL="97822"/>
            <a:r>
              <a:rPr lang="es-ES" dirty="0" smtClean="0"/>
              <a:t>En el catalizador de reducción, los óxidos de nitrógeno (NO y NO</a:t>
            </a:r>
            <a:r>
              <a:rPr lang="es-ES" baseline="-25000" dirty="0" smtClean="0"/>
              <a:t>2</a:t>
            </a:r>
            <a:r>
              <a:rPr lang="es-ES" dirty="0" smtClean="0"/>
              <a:t>) reaccionan con el amoniaco (NH</a:t>
            </a:r>
            <a:r>
              <a:rPr lang="es-ES" baseline="-25000" dirty="0"/>
              <a:t>3</a:t>
            </a:r>
            <a:r>
              <a:rPr lang="es-ES" dirty="0" smtClean="0"/>
              <a:t>) para dar lugar al dinitrógeno (N</a:t>
            </a:r>
            <a:r>
              <a:rPr lang="es-ES" baseline="-25000" dirty="0"/>
              <a:t>2</a:t>
            </a:r>
            <a:r>
              <a:rPr lang="es-ES" dirty="0" smtClean="0"/>
              <a:t>) y al agua (H</a:t>
            </a:r>
            <a:r>
              <a:rPr lang="es-ES" baseline="-25000" dirty="0"/>
              <a:t>2</a:t>
            </a:r>
            <a:r>
              <a:rPr lang="es-ES" dirty="0" smtClean="0"/>
              <a:t>O).</a:t>
            </a:r>
            <a:endParaRPr lang="es-ES" dirty="0"/>
          </a:p>
        </p:txBody>
      </p:sp>
      <p:pic>
        <p:nvPicPr>
          <p:cNvPr id="4" name="Picture 2" descr="C:\Users\e201923\Documents\WorkShop_DW10F_Euro6\FAD\SCR\Medias\Media_1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3114" y="998008"/>
            <a:ext cx="3137694" cy="137672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e 11"/>
          <p:cNvGrpSpPr/>
          <p:nvPr/>
        </p:nvGrpSpPr>
        <p:grpSpPr>
          <a:xfrm>
            <a:off x="176913" y="8858264"/>
            <a:ext cx="6658862" cy="712842"/>
            <a:chOff x="302436" y="8808431"/>
            <a:chExt cx="5993701" cy="691392"/>
          </a:xfrm>
        </p:grpSpPr>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436" y="8903046"/>
              <a:ext cx="501712" cy="59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7"/>
            <p:cNvSpPr txBox="1">
              <a:spLocks noChangeArrowheads="1"/>
            </p:cNvSpPr>
            <p:nvPr/>
          </p:nvSpPr>
          <p:spPr bwMode="auto">
            <a:xfrm>
              <a:off x="870994" y="8808431"/>
              <a:ext cx="5425143" cy="67081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90580" tIns="45290" rIns="90580" bIns="4529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sz="1300" b="1" dirty="0">
                  <a:cs typeface="Arial" pitchFamily="34" charset="0"/>
                </a:rPr>
                <a:t>*Zeolita</a:t>
              </a:r>
              <a:r>
                <a:rPr lang="es-ES" sz="1300" dirty="0">
                  <a:cs typeface="Arial" pitchFamily="34" charset="0"/>
                </a:rPr>
                <a:t>:</a:t>
              </a:r>
              <a:br>
                <a:rPr lang="es-ES" sz="1300" dirty="0">
                  <a:cs typeface="Arial" pitchFamily="34" charset="0"/>
                </a:rPr>
              </a:br>
              <a:r>
                <a:rPr lang="es-ES" sz="1300" dirty="0">
                  <a:cs typeface="Arial" pitchFamily="34" charset="0"/>
                </a:rPr>
                <a:t>Mineral microporoso que pertenece al grupo de los silicatos.</a:t>
              </a:r>
            </a:p>
            <a:p>
              <a:pPr eaLnBrk="1" hangingPunct="1"/>
              <a:r>
                <a:rPr lang="es-ES" sz="1300" dirty="0">
                  <a:cs typeface="Arial" pitchFamily="34" charset="0"/>
                </a:rPr>
                <a:t>Su función es la de separar los gases en el catalizador de reducción.</a:t>
              </a:r>
            </a:p>
          </p:txBody>
        </p:sp>
      </p:grpSp>
      <p:pic>
        <p:nvPicPr>
          <p:cNvPr id="7" name="Picture 2" descr="C:\Users\e201923\Documents\WorkShop_DW10F_Euro6\FAD\SCR\Medias\Media_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883" y="998010"/>
            <a:ext cx="4099280" cy="26071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07565" y="2996834"/>
            <a:ext cx="537718" cy="602023"/>
          </a:xfrm>
          <a:prstGeom prst="rect">
            <a:avLst/>
          </a:prstGeom>
        </p:spPr>
        <p:txBody>
          <a:bodyPr wrap="none" lIns="94602" tIns="47301" rIns="94602" bIns="47301">
            <a:spAutoFit/>
          </a:bodyPr>
          <a:lstStyle/>
          <a:p>
            <a:r>
              <a:rPr lang="fr-FR" sz="3300" b="1" dirty="0">
                <a:solidFill>
                  <a:srgbClr val="00B050"/>
                </a:solidFill>
                <a:sym typeface="Wingdings"/>
              </a:rPr>
              <a:t></a:t>
            </a:r>
            <a:endParaRPr lang="fr-FR" sz="3300" b="1" dirty="0">
              <a:solidFill>
                <a:srgbClr val="00B050"/>
              </a:solidFill>
            </a:endParaRPr>
          </a:p>
        </p:txBody>
      </p:sp>
      <p:sp>
        <p:nvSpPr>
          <p:cNvPr id="10" name="Rectangle 6"/>
          <p:cNvSpPr>
            <a:spLocks noChangeArrowheads="1"/>
          </p:cNvSpPr>
          <p:nvPr/>
        </p:nvSpPr>
        <p:spPr bwMode="auto">
          <a:xfrm>
            <a:off x="743304" y="7493053"/>
            <a:ext cx="6057428" cy="1038953"/>
          </a:xfrm>
          <a:prstGeom prst="rect">
            <a:avLst/>
          </a:prstGeom>
          <a:solidFill>
            <a:schemeClr val="bg1"/>
          </a:solidFill>
          <a:ln w="9525">
            <a:solidFill>
              <a:schemeClr val="tx1"/>
            </a:solidFill>
            <a:miter lim="800000"/>
            <a:headEnd/>
            <a:tailEnd/>
          </a:ln>
        </p:spPr>
        <p:txBody>
          <a:bodyPr wrap="square" lIns="92131" tIns="46066" rIns="92131" bIns="46066" anchor="t"/>
          <a:lstStyle/>
          <a:p>
            <a:pPr defTabSz="914635">
              <a:spcBef>
                <a:spcPct val="50000"/>
              </a:spcBef>
            </a:pPr>
            <a:r>
              <a:rPr lang="es-ES" sz="1300" b="1" dirty="0"/>
              <a:t>Cebado del sistema:</a:t>
            </a:r>
          </a:p>
          <a:p>
            <a:pPr defTabSz="914635">
              <a:spcBef>
                <a:spcPct val="50000"/>
              </a:spcBef>
            </a:pPr>
            <a:r>
              <a:rPr lang="es-ES" sz="1300" dirty="0"/>
              <a:t>Con el fin de que la urea se pueda descomponer, la inyección únicamente puede iniciarse cuando la temperatura de los gases alcanza los 180º aproximadamente. </a:t>
            </a:r>
          </a:p>
        </p:txBody>
      </p:sp>
      <p:pic>
        <p:nvPicPr>
          <p:cNvPr id="13" name="Picture 10" descr="warning"/>
          <p:cNvPicPr>
            <a:picLocks noChangeAspect="1" noChangeArrowheads="1"/>
          </p:cNvPicPr>
          <p:nvPr/>
        </p:nvPicPr>
        <p:blipFill>
          <a:blip r:embed="rId7">
            <a:clrChange>
              <a:clrFrom>
                <a:srgbClr val="000000"/>
              </a:clrFrom>
              <a:clrTo>
                <a:srgbClr val="000000">
                  <a:alpha val="0"/>
                </a:srgbClr>
              </a:clrTo>
            </a:clrChange>
          </a:blip>
          <a:srcRect/>
          <a:stretch>
            <a:fillRect/>
          </a:stretch>
        </p:blipFill>
        <p:spPr bwMode="auto">
          <a:xfrm>
            <a:off x="177924" y="7756610"/>
            <a:ext cx="577683" cy="511836"/>
          </a:xfrm>
          <a:prstGeom prst="rect">
            <a:avLst/>
          </a:prstGeom>
          <a:noFill/>
          <a:ln w="9525">
            <a:noFill/>
            <a:miter lim="800000"/>
            <a:headEnd/>
            <a:tailEnd/>
          </a:ln>
        </p:spPr>
      </p:pic>
    </p:spTree>
    <p:extLst>
      <p:ext uri="{BB962C8B-B14F-4D97-AF65-F5344CB8AC3E}">
        <p14:creationId xmlns:p14="http://schemas.microsoft.com/office/powerpoint/2010/main" val="3867246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4"/>
          <p:cNvSpPr>
            <a:spLocks noChangeArrowheads="1"/>
          </p:cNvSpPr>
          <p:nvPr/>
        </p:nvSpPr>
        <p:spPr bwMode="auto">
          <a:xfrm>
            <a:off x="6661400" y="2743520"/>
            <a:ext cx="225585" cy="5922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753" tIns="47377" rIns="94753" bIns="47377" anchor="ctr"/>
          <a:lstStyle/>
          <a:p>
            <a:endParaRPr lang="fr-FR" sz="1400" dirty="0"/>
          </a:p>
        </p:txBody>
      </p:sp>
      <p:sp>
        <p:nvSpPr>
          <p:cNvPr id="7" name="Espace réservé de l'image des diapositives 6"/>
          <p:cNvSpPr>
            <a:spLocks noGrp="1" noRot="1" noChangeAspect="1"/>
          </p:cNvSpPr>
          <p:nvPr>
            <p:ph type="sldImg"/>
          </p:nvPr>
        </p:nvSpPr>
        <p:spPr>
          <a:xfrm>
            <a:off x="274638" y="215900"/>
            <a:ext cx="6537325" cy="4902200"/>
          </a:xfrm>
        </p:spPr>
      </p:sp>
      <p:sp>
        <p:nvSpPr>
          <p:cNvPr id="8" name="Espace réservé des commentaires 7"/>
          <p:cNvSpPr>
            <a:spLocks noGrp="1"/>
          </p:cNvSpPr>
          <p:nvPr>
            <p:ph type="body" idx="1"/>
          </p:nvPr>
        </p:nvSpPr>
        <p:spPr>
          <a:xfrm>
            <a:off x="224071" y="885510"/>
            <a:ext cx="6662914" cy="8982471"/>
          </a:xfrm>
        </p:spPr>
        <p:txBody>
          <a:bodyPr/>
          <a:lstStyle/>
          <a:p>
            <a:pPr marL="3374000" eaLnBrk="1" hangingPunct="1"/>
            <a:r>
              <a:rPr lang="es-ES" dirty="0" smtClean="0"/>
              <a:t>La combustión del gasoil en un motor diésel genera un determinado número de residuos. </a:t>
            </a:r>
            <a:br>
              <a:rPr lang="es-ES" dirty="0" smtClean="0"/>
            </a:br>
            <a:r>
              <a:rPr lang="es-ES" dirty="0" smtClean="0"/>
              <a:t>Estos se producen con las reacciones químicas complejas de la combustión y dependen esencialmente: </a:t>
            </a:r>
          </a:p>
          <a:p>
            <a:pPr marL="3672437" lvl="1" eaLnBrk="1" hangingPunct="1">
              <a:buBlip>
                <a:blip r:embed="rId3"/>
              </a:buBlip>
            </a:pPr>
            <a:r>
              <a:rPr lang="es-ES" dirty="0" smtClean="0"/>
              <a:t>Del carburante utilizado</a:t>
            </a:r>
          </a:p>
          <a:p>
            <a:pPr marL="3672437" lvl="1" eaLnBrk="1" hangingPunct="1">
              <a:buBlip>
                <a:blip r:embed="rId3"/>
              </a:buBlip>
            </a:pPr>
            <a:r>
              <a:rPr lang="es-ES" dirty="0" smtClean="0"/>
              <a:t>De la temperatura de funcionamiento del motor</a:t>
            </a:r>
          </a:p>
          <a:p>
            <a:pPr marL="3672437" lvl="1" eaLnBrk="1" hangingPunct="1">
              <a:buBlip>
                <a:blip r:embed="rId3"/>
              </a:buBlip>
            </a:pPr>
            <a:r>
              <a:rPr lang="es-ES" dirty="0" smtClean="0"/>
              <a:t>Del diseño de la cámara de combustión</a:t>
            </a:r>
          </a:p>
          <a:p>
            <a:pPr marL="3672437" lvl="1" eaLnBrk="1" hangingPunct="1">
              <a:buBlip>
                <a:blip r:embed="rId3"/>
              </a:buBlip>
            </a:pPr>
            <a:r>
              <a:rPr lang="es-ES" dirty="0" smtClean="0"/>
              <a:t>Del sistema de inyección</a:t>
            </a:r>
          </a:p>
          <a:p>
            <a:pPr marL="3672437" lvl="1" eaLnBrk="1" hangingPunct="1">
              <a:buBlip>
                <a:blip r:embed="rId3"/>
              </a:buBlip>
            </a:pPr>
            <a:r>
              <a:rPr lang="es-ES" dirty="0" smtClean="0"/>
              <a:t>De las condiciones de utilización</a:t>
            </a:r>
          </a:p>
          <a:p>
            <a:pPr marL="190669" eaLnBrk="1" hangingPunct="1"/>
            <a:endParaRPr lang="es-ES" dirty="0" smtClean="0"/>
          </a:p>
          <a:p>
            <a:pPr marL="190669" eaLnBrk="1" hangingPunct="1"/>
            <a:r>
              <a:rPr lang="es-ES" dirty="0" smtClean="0"/>
              <a:t>La realización de una combustión lo más completa posible contribuye a la producción mínima de residuos.</a:t>
            </a:r>
          </a:p>
          <a:p>
            <a:pPr marL="190669" eaLnBrk="1" hangingPunct="1"/>
            <a:r>
              <a:rPr lang="es-ES" dirty="0" smtClean="0"/>
              <a:t>Una adecuación perfecta entre la cantidad máxima de carburante y el aire contenido en la cámara de combustión, así como una mezcla óptima, limitan la producción de contaminantes. </a:t>
            </a:r>
          </a:p>
          <a:p>
            <a:pPr marL="190669" eaLnBrk="1" hangingPunct="1"/>
            <a:r>
              <a:rPr lang="es-ES" dirty="0" smtClean="0"/>
              <a:t>Una combustión correcta genera agua (H</a:t>
            </a:r>
            <a:r>
              <a:rPr lang="es-ES" baseline="-25000" dirty="0" smtClean="0"/>
              <a:t>2</a:t>
            </a:r>
            <a:r>
              <a:rPr lang="es-ES" dirty="0" smtClean="0"/>
              <a:t>O) y dióxido de carbono (CO</a:t>
            </a:r>
            <a:r>
              <a:rPr lang="es-ES" baseline="-25000" dirty="0" smtClean="0"/>
              <a:t>2</a:t>
            </a:r>
            <a:r>
              <a:rPr lang="es-ES" dirty="0" smtClean="0"/>
              <a:t>)* y N</a:t>
            </a:r>
            <a:r>
              <a:rPr lang="es-ES" baseline="-25000" dirty="0" smtClean="0"/>
              <a:t>2</a:t>
            </a:r>
            <a:r>
              <a:rPr lang="es-ES" dirty="0" smtClean="0"/>
              <a:t>, productos considerados como no contaminantes.</a:t>
            </a:r>
            <a:br>
              <a:rPr lang="es-ES" dirty="0" smtClean="0"/>
            </a:br>
            <a:endParaRPr lang="es-ES" dirty="0" smtClean="0"/>
          </a:p>
          <a:p>
            <a:pPr marL="190669" eaLnBrk="1" hangingPunct="1"/>
            <a:r>
              <a:rPr lang="es-ES" dirty="0" smtClean="0"/>
              <a:t>En pequeñas proporciones, también se forman una serie de compuestos no deseados:</a:t>
            </a:r>
          </a:p>
          <a:p>
            <a:pPr marL="585268" lvl="1" eaLnBrk="1" hangingPunct="1">
              <a:buBlip>
                <a:blip r:embed="rId3"/>
              </a:buBlip>
            </a:pPr>
            <a:r>
              <a:rPr lang="es-ES" dirty="0" smtClean="0"/>
              <a:t>Monóxido de carbono (CO)</a:t>
            </a:r>
          </a:p>
          <a:p>
            <a:pPr marL="585268" lvl="1" eaLnBrk="1" hangingPunct="1">
              <a:buBlip>
                <a:blip r:embed="rId3"/>
              </a:buBlip>
            </a:pPr>
            <a:r>
              <a:rPr lang="es-ES" dirty="0" smtClean="0"/>
              <a:t>Óxidos de nitrógeno (NOx)</a:t>
            </a:r>
          </a:p>
          <a:p>
            <a:pPr marL="585268" lvl="1" eaLnBrk="1" hangingPunct="1">
              <a:buBlip>
                <a:blip r:embed="rId3"/>
              </a:buBlip>
            </a:pPr>
            <a:r>
              <a:rPr lang="es-ES" dirty="0" smtClean="0"/>
              <a:t>Hidrocarburos no quemados (HC)</a:t>
            </a:r>
          </a:p>
          <a:p>
            <a:pPr marL="585268" lvl="1" eaLnBrk="1" hangingPunct="1">
              <a:buBlip>
                <a:blip r:embed="rId3"/>
              </a:buBlip>
            </a:pPr>
            <a:r>
              <a:rPr lang="es-ES" dirty="0" smtClean="0"/>
              <a:t>Partículas de carbono (C)</a:t>
            </a:r>
          </a:p>
          <a:p>
            <a:pPr marL="585268" lvl="1" eaLnBrk="1" hangingPunct="1">
              <a:buBlip>
                <a:blip r:embed="rId3"/>
              </a:buBlip>
            </a:pPr>
            <a:r>
              <a:rPr lang="es-ES" dirty="0"/>
              <a:t>C</a:t>
            </a:r>
            <a:r>
              <a:rPr lang="es-ES" dirty="0" smtClean="0"/>
              <a:t>ompuestos orgánicos volátiles (COV)</a:t>
            </a:r>
          </a:p>
          <a:p>
            <a:pPr marL="585268" lvl="1" eaLnBrk="1" hangingPunct="1">
              <a:buBlip>
                <a:blip r:embed="rId3"/>
              </a:buBlip>
            </a:pPr>
            <a:r>
              <a:rPr lang="es-ES" dirty="0"/>
              <a:t>O</a:t>
            </a:r>
            <a:r>
              <a:rPr lang="es-ES" dirty="0" smtClean="0"/>
              <a:t>xigenados (alcoholes, aldehídos, etc.)</a:t>
            </a:r>
          </a:p>
          <a:p>
            <a:pPr marL="190669" algn="ctr" eaLnBrk="1" hangingPunct="1"/>
            <a:endParaRPr lang="es-ES" dirty="0" smtClean="0"/>
          </a:p>
        </p:txBody>
      </p:sp>
      <p:grpSp>
        <p:nvGrpSpPr>
          <p:cNvPr id="19" name="Group 74"/>
          <p:cNvGrpSpPr>
            <a:grpSpLocks/>
          </p:cNvGrpSpPr>
          <p:nvPr/>
        </p:nvGrpSpPr>
        <p:grpSpPr bwMode="auto">
          <a:xfrm>
            <a:off x="190753" y="8362268"/>
            <a:ext cx="6609978" cy="835949"/>
            <a:chOff x="105" y="523"/>
            <a:chExt cx="3985" cy="203"/>
          </a:xfrm>
        </p:grpSpPr>
        <p:pic>
          <p:nvPicPr>
            <p:cNvPr id="20" name="Picture 75" descr="explicatio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 y="558"/>
              <a:ext cx="30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41"/>
            <p:cNvSpPr>
              <a:spLocks noChangeArrowheads="1"/>
            </p:cNvSpPr>
            <p:nvPr/>
          </p:nvSpPr>
          <p:spPr bwMode="auto">
            <a:xfrm>
              <a:off x="438" y="523"/>
              <a:ext cx="3652" cy="203"/>
            </a:xfrm>
            <a:prstGeom prst="rect">
              <a:avLst/>
            </a:prstGeom>
            <a:solidFill>
              <a:schemeClr val="bg1"/>
            </a:solidFill>
            <a:ln w="9525">
              <a:solidFill>
                <a:schemeClr val="tx1"/>
              </a:solidFill>
              <a:miter lim="800000"/>
              <a:headEnd/>
              <a:tailEnd/>
            </a:ln>
          </p:spPr>
          <p:txBody>
            <a:bodyPr wrap="square" lIns="88214" tIns="44108" rIns="88214" bIns="44108" anchor="t"/>
            <a:lstStyle/>
            <a:p>
              <a:r>
                <a:rPr lang="es-ES" sz="1300" dirty="0"/>
                <a:t>*El dióxido de carbono está presente de forma natural en la atmósfera terrestre.</a:t>
              </a:r>
            </a:p>
            <a:p>
              <a:r>
                <a:rPr lang="es-ES" sz="1300" dirty="0"/>
                <a:t>El aumento de su concentración es responsable del 26 % del efecto invernadero de nuestra atmósfera.</a:t>
              </a:r>
            </a:p>
          </p:txBody>
        </p:sp>
      </p:grpSp>
      <p:grpSp>
        <p:nvGrpSpPr>
          <p:cNvPr id="22" name="Groupe 21"/>
          <p:cNvGrpSpPr/>
          <p:nvPr/>
        </p:nvGrpSpPr>
        <p:grpSpPr>
          <a:xfrm>
            <a:off x="224072" y="1077426"/>
            <a:ext cx="3091516" cy="2464303"/>
            <a:chOff x="3347864" y="1328047"/>
            <a:chExt cx="5590703" cy="4601175"/>
          </a:xfrm>
        </p:grpSpPr>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4563116"/>
              <a:ext cx="5590703" cy="136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Ellipse 23"/>
            <p:cNvSpPr/>
            <p:nvPr/>
          </p:nvSpPr>
          <p:spPr>
            <a:xfrm>
              <a:off x="5656010" y="2306448"/>
              <a:ext cx="1348093" cy="1155931"/>
            </a:xfrm>
            <a:prstGeom prst="ellipse">
              <a:avLst/>
            </a:prstGeom>
            <a:solidFill>
              <a:schemeClr val="accent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400" dirty="0"/>
                <a:t>CO</a:t>
              </a:r>
              <a:r>
                <a:rPr lang="fr-FR" sz="1400" baseline="-25000" dirty="0"/>
                <a:t>2</a:t>
              </a:r>
            </a:p>
          </p:txBody>
        </p:sp>
        <p:sp>
          <p:nvSpPr>
            <p:cNvPr id="25" name="Ellipse 24"/>
            <p:cNvSpPr/>
            <p:nvPr/>
          </p:nvSpPr>
          <p:spPr>
            <a:xfrm>
              <a:off x="5441844" y="3317545"/>
              <a:ext cx="684056" cy="684056"/>
            </a:xfrm>
            <a:prstGeom prst="ellipse">
              <a:avLst/>
            </a:prstGeom>
            <a:pattFill prst="pct90">
              <a:fgClr>
                <a:schemeClr val="tx1"/>
              </a:fgClr>
              <a:bgClr>
                <a:schemeClr val="bg1"/>
              </a:bgClr>
            </a:pattFill>
          </p:spPr>
          <p:style>
            <a:lnRef idx="0">
              <a:schemeClr val="dk1"/>
            </a:lnRef>
            <a:fillRef idx="3">
              <a:schemeClr val="dk1"/>
            </a:fillRef>
            <a:effectRef idx="3">
              <a:schemeClr val="dk1"/>
            </a:effectRef>
            <a:fontRef idx="minor">
              <a:schemeClr val="lt1"/>
            </a:fontRef>
          </p:style>
          <p:txBody>
            <a:bodyPr rtlCol="0" anchor="ctr"/>
            <a:lstStyle/>
            <a:p>
              <a:pPr algn="ctr"/>
              <a:r>
                <a:rPr lang="fr-FR" sz="1400" dirty="0">
                  <a:solidFill>
                    <a:schemeClr val="bg1"/>
                  </a:solidFill>
                </a:rPr>
                <a:t>C</a:t>
              </a:r>
            </a:p>
          </p:txBody>
        </p:sp>
        <p:sp>
          <p:nvSpPr>
            <p:cNvPr id="26" name="Ellipse 25"/>
            <p:cNvSpPr/>
            <p:nvPr/>
          </p:nvSpPr>
          <p:spPr>
            <a:xfrm>
              <a:off x="4286484" y="2146347"/>
              <a:ext cx="1155359" cy="870088"/>
            </a:xfrm>
            <a:prstGeom prst="ellipse">
              <a:avLst/>
            </a:prstGeom>
            <a:solidFill>
              <a:srgbClr val="FFC000"/>
            </a:solidFill>
            <a:scene3d>
              <a:camera prst="orthographicFront">
                <a:rot lat="0" lon="0" rev="0"/>
              </a:camera>
              <a:lightRig rig="threePt" dir="t">
                <a:rot lat="0" lon="0" rev="1200000"/>
              </a:lightRig>
            </a:scene3d>
            <a:sp3d>
              <a:bevelT w="63500" h="25400" prst="convex"/>
            </a:sp3d>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400" dirty="0">
                  <a:solidFill>
                    <a:schemeClr val="tx1"/>
                  </a:solidFill>
                </a:rPr>
                <a:t>CO</a:t>
              </a:r>
            </a:p>
          </p:txBody>
        </p:sp>
        <p:sp>
          <p:nvSpPr>
            <p:cNvPr id="27" name="Ellipse 26"/>
            <p:cNvSpPr/>
            <p:nvPr/>
          </p:nvSpPr>
          <p:spPr>
            <a:xfrm>
              <a:off x="7654414" y="3488309"/>
              <a:ext cx="1026586" cy="1026586"/>
            </a:xfrm>
            <a:prstGeom prst="ellipse">
              <a:avLst/>
            </a:prstGeom>
            <a:solidFill>
              <a:srgbClr val="CC3300"/>
            </a:solidFill>
            <a:scene3d>
              <a:camera prst="orthographicFront">
                <a:rot lat="0" lon="0" rev="0"/>
              </a:camera>
              <a:lightRig rig="threePt" dir="t">
                <a:rot lat="0" lon="0" rev="1200000"/>
              </a:lightRig>
            </a:scene3d>
            <a:sp3d>
              <a:bevelT w="63500" h="25400" prst="relaxedInse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400" dirty="0"/>
                <a:t>HC</a:t>
              </a:r>
            </a:p>
          </p:txBody>
        </p:sp>
        <p:sp>
          <p:nvSpPr>
            <p:cNvPr id="28" name="Ellipse 27"/>
            <p:cNvSpPr/>
            <p:nvPr/>
          </p:nvSpPr>
          <p:spPr>
            <a:xfrm>
              <a:off x="6862818" y="1328047"/>
              <a:ext cx="1304887" cy="1039499"/>
            </a:xfrm>
            <a:prstGeom prst="ellipse">
              <a:avLst/>
            </a:prstGeom>
            <a:solidFill>
              <a:srgbClr val="00B050"/>
            </a:solidFill>
            <a:scene3d>
              <a:camera prst="orthographicFront">
                <a:rot lat="0" lon="0" rev="0"/>
              </a:camera>
              <a:lightRig rig="threePt" dir="t">
                <a:rot lat="0" lon="0" rev="1200000"/>
              </a:lightRig>
            </a:scene3d>
            <a:sp3d>
              <a:bevelT w="63500" h="25400" prst="artDeco"/>
            </a:sp3d>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1400" dirty="0"/>
                <a:t>NOx</a:t>
              </a:r>
            </a:p>
          </p:txBody>
        </p:sp>
        <p:sp>
          <p:nvSpPr>
            <p:cNvPr id="29" name="Ellipse 28"/>
            <p:cNvSpPr/>
            <p:nvPr/>
          </p:nvSpPr>
          <p:spPr>
            <a:xfrm>
              <a:off x="7079546" y="2589611"/>
              <a:ext cx="1088161" cy="884260"/>
            </a:xfrm>
            <a:prstGeom prst="ellipse">
              <a:avLst/>
            </a:prstGeom>
            <a:solidFill>
              <a:srgbClr val="92D050"/>
            </a:solidFill>
            <a:scene3d>
              <a:camera prst="orthographicFront">
                <a:rot lat="0" lon="0" rev="0"/>
              </a:camera>
              <a:lightRig rig="sunset" dir="t"/>
            </a:scene3d>
            <a:sp3d prstMaterial="translucentPowder">
              <a:bevelT w="63500" h="25400" prst="riblet"/>
              <a:bevelB w="114300" prst="artDeco"/>
            </a:sp3d>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400" dirty="0">
                  <a:solidFill>
                    <a:schemeClr val="tx1"/>
                  </a:solidFill>
                </a:rPr>
                <a:t>N</a:t>
              </a:r>
              <a:r>
                <a:rPr lang="fr-FR" sz="1400" baseline="-25000" dirty="0">
                  <a:solidFill>
                    <a:schemeClr val="tx1"/>
                  </a:solidFill>
                </a:rPr>
                <a:t>2</a:t>
              </a:r>
            </a:p>
          </p:txBody>
        </p:sp>
        <p:sp>
          <p:nvSpPr>
            <p:cNvPr id="30" name="Ellipse 29"/>
            <p:cNvSpPr/>
            <p:nvPr/>
          </p:nvSpPr>
          <p:spPr>
            <a:xfrm>
              <a:off x="6125902" y="3371896"/>
              <a:ext cx="1389359" cy="1149734"/>
            </a:xfrm>
            <a:prstGeom prst="ellipse">
              <a:avLst/>
            </a:prstGeom>
            <a:gradFill>
              <a:gsLst>
                <a:gs pos="0">
                  <a:srgbClr val="5E9EFF"/>
                </a:gs>
                <a:gs pos="39000">
                  <a:srgbClr val="85C2FF"/>
                </a:gs>
                <a:gs pos="68000">
                  <a:srgbClr val="C4D6EB"/>
                </a:gs>
                <a:gs pos="100000">
                  <a:srgbClr val="FFEBFA"/>
                </a:gs>
              </a:gsLst>
              <a:lin ang="5400000" scaled="0"/>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400" dirty="0">
                  <a:solidFill>
                    <a:schemeClr val="tx1"/>
                  </a:solidFill>
                </a:rPr>
                <a:t>H</a:t>
              </a:r>
              <a:r>
                <a:rPr lang="fr-FR" sz="1400" baseline="-25000" dirty="0">
                  <a:solidFill>
                    <a:schemeClr val="tx1"/>
                  </a:solidFill>
                </a:rPr>
                <a:t>2</a:t>
              </a:r>
              <a:r>
                <a:rPr lang="fr-FR" sz="1400" dirty="0">
                  <a:solidFill>
                    <a:schemeClr val="tx1"/>
                  </a:solidFill>
                </a:rPr>
                <a:t>O</a:t>
              </a:r>
            </a:p>
          </p:txBody>
        </p:sp>
        <p:sp>
          <p:nvSpPr>
            <p:cNvPr id="31" name="Ellipse 30"/>
            <p:cNvSpPr/>
            <p:nvPr/>
          </p:nvSpPr>
          <p:spPr>
            <a:xfrm>
              <a:off x="5156570" y="1420715"/>
              <a:ext cx="1340449" cy="972556"/>
            </a:xfrm>
            <a:prstGeom prst="ellipse">
              <a:avLst/>
            </a:prstGeom>
            <a:solidFill>
              <a:srgbClr val="C00000"/>
            </a:solidFill>
            <a:scene3d>
              <a:camera prst="orthographicFront">
                <a:rot lat="0" lon="0" rev="0"/>
              </a:camera>
              <a:lightRig rig="threePt" dir="t">
                <a:rot lat="0" lon="0" rev="1200000"/>
              </a:lightRig>
            </a:scene3d>
            <a:sp3d>
              <a:bevelT w="63500" h="25400" prst="artDeco"/>
            </a:sp3d>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1400" dirty="0"/>
                <a:t>SO</a:t>
              </a:r>
              <a:r>
                <a:rPr lang="fr-FR" sz="1400" baseline="-25000" dirty="0"/>
                <a:t>2</a:t>
              </a:r>
            </a:p>
          </p:txBody>
        </p:sp>
      </p:gr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8288" y="215900"/>
            <a:ext cx="6535737" cy="4902200"/>
          </a:xfrm>
        </p:spPr>
      </p:sp>
      <p:sp>
        <p:nvSpPr>
          <p:cNvPr id="3" name="Espace réservé des commentaires 2"/>
          <p:cNvSpPr>
            <a:spLocks noGrp="1"/>
          </p:cNvSpPr>
          <p:nvPr>
            <p:ph type="body" idx="1"/>
          </p:nvPr>
        </p:nvSpPr>
        <p:spPr>
          <a:xfrm>
            <a:off x="175750" y="959751"/>
            <a:ext cx="6746110" cy="8890820"/>
          </a:xfrm>
        </p:spPr>
        <p:txBody>
          <a:bodyPr/>
          <a:lstStyle/>
          <a:p>
            <a:pPr marL="284135" indent="-188877"/>
            <a:endParaRPr lang="es-ES" dirty="0" smtClean="0">
              <a:solidFill>
                <a:srgbClr val="000000"/>
              </a:solidFill>
            </a:endParaRPr>
          </a:p>
          <a:p>
            <a:pPr marL="284135" indent="-188877"/>
            <a:endParaRPr lang="es-ES" dirty="0" smtClean="0">
              <a:solidFill>
                <a:srgbClr val="000000"/>
              </a:solidFill>
            </a:endParaRPr>
          </a:p>
          <a:p>
            <a:pPr marL="284135" indent="-188877"/>
            <a:endParaRPr lang="es-ES" dirty="0" smtClean="0">
              <a:solidFill>
                <a:srgbClr val="000000"/>
              </a:solidFill>
            </a:endParaRPr>
          </a:p>
          <a:p>
            <a:pPr marL="284135" indent="-188877"/>
            <a:endParaRPr lang="es-ES" dirty="0" smtClean="0">
              <a:solidFill>
                <a:srgbClr val="000000"/>
              </a:solidFill>
            </a:endParaRPr>
          </a:p>
          <a:p>
            <a:pPr marL="284135" indent="-188877"/>
            <a:endParaRPr lang="es-ES" dirty="0" smtClean="0">
              <a:solidFill>
                <a:srgbClr val="000000"/>
              </a:solidFill>
            </a:endParaRPr>
          </a:p>
          <a:p>
            <a:pPr marL="284135" indent="-188877"/>
            <a:endParaRPr lang="es-ES" dirty="0" smtClean="0">
              <a:solidFill>
                <a:srgbClr val="000000"/>
              </a:solidFill>
            </a:endParaRPr>
          </a:p>
          <a:p>
            <a:pPr marL="284135" indent="-188877"/>
            <a:endParaRPr lang="es-ES" dirty="0" smtClean="0">
              <a:solidFill>
                <a:srgbClr val="000000"/>
              </a:solidFill>
            </a:endParaRPr>
          </a:p>
          <a:p>
            <a:pPr marL="190669"/>
            <a:endParaRPr lang="es-ES" dirty="0" smtClean="0">
              <a:solidFill>
                <a:srgbClr val="000000"/>
              </a:solidFill>
            </a:endParaRPr>
          </a:p>
          <a:p>
            <a:pPr marL="190669"/>
            <a:endParaRPr lang="es-ES" dirty="0">
              <a:solidFill>
                <a:srgbClr val="000000"/>
              </a:solidFill>
            </a:endParaRPr>
          </a:p>
          <a:p>
            <a:pPr marL="190669"/>
            <a:endParaRPr lang="es-ES" dirty="0" smtClean="0">
              <a:solidFill>
                <a:srgbClr val="000000"/>
              </a:solidFill>
            </a:endParaRPr>
          </a:p>
          <a:p>
            <a:pPr marL="190669"/>
            <a:endParaRPr lang="es-ES" dirty="0">
              <a:solidFill>
                <a:srgbClr val="000000"/>
              </a:solidFill>
            </a:endParaRPr>
          </a:p>
          <a:p>
            <a:pPr marL="190669"/>
            <a:endParaRPr lang="es-ES" dirty="0" smtClean="0">
              <a:solidFill>
                <a:srgbClr val="000000"/>
              </a:solidFill>
            </a:endParaRPr>
          </a:p>
          <a:p>
            <a:pPr marL="190669"/>
            <a:endParaRPr lang="es-ES" dirty="0">
              <a:solidFill>
                <a:srgbClr val="000000"/>
              </a:solidFill>
            </a:endParaRPr>
          </a:p>
          <a:p>
            <a:pPr marL="190669"/>
            <a:r>
              <a:rPr lang="es-ES" dirty="0" smtClean="0">
                <a:solidFill>
                  <a:srgbClr val="000000"/>
                </a:solidFill>
              </a:rPr>
              <a:t>El sistema filtro de partículas es idéntico al tipo tercera generación (filtro y aditivo). </a:t>
            </a:r>
          </a:p>
          <a:p>
            <a:pPr marL="190669"/>
            <a:endParaRPr lang="es-ES" dirty="0" smtClean="0"/>
          </a:p>
          <a:p>
            <a:pPr marL="190669"/>
            <a:r>
              <a:rPr lang="es-ES" dirty="0" smtClean="0"/>
              <a:t>Se han realizado mejoras en:</a:t>
            </a:r>
          </a:p>
          <a:p>
            <a:pPr marL="585268" indent="-298437">
              <a:buBlip>
                <a:blip r:embed="rId3"/>
              </a:buBlip>
            </a:pPr>
            <a:r>
              <a:rPr lang="es-ES" dirty="0" smtClean="0"/>
              <a:t>El supervisor</a:t>
            </a:r>
          </a:p>
          <a:p>
            <a:pPr marL="585268" indent="-298437">
              <a:buBlip>
                <a:blip r:embed="rId3"/>
              </a:buBlip>
            </a:pPr>
            <a:r>
              <a:rPr lang="es-ES" dirty="0" smtClean="0"/>
              <a:t>Las estrategias de gestión de la temperatura de los gases</a:t>
            </a:r>
          </a:p>
          <a:p>
            <a:pPr marL="585268" indent="-298437">
              <a:buBlip>
                <a:blip r:embed="rId3"/>
              </a:buBlip>
            </a:pPr>
            <a:r>
              <a:rPr lang="es-ES" dirty="0" smtClean="0"/>
              <a:t>La diagnosis de las presiones en el escape</a:t>
            </a:r>
          </a:p>
          <a:p>
            <a:pPr marL="585268" indent="-298437">
              <a:buBlip>
                <a:blip r:embed="rId3"/>
              </a:buBlip>
            </a:pPr>
            <a:r>
              <a:rPr lang="es-ES" dirty="0" smtClean="0"/>
              <a:t>El mantenimiento adaptativo</a:t>
            </a:r>
          </a:p>
          <a:p>
            <a:endParaRPr lang="es-ES" dirty="0"/>
          </a:p>
        </p:txBody>
      </p:sp>
      <p:sp>
        <p:nvSpPr>
          <p:cNvPr id="6" name="ZoneTexte 5"/>
          <p:cNvSpPr txBox="1"/>
          <p:nvPr/>
        </p:nvSpPr>
        <p:spPr>
          <a:xfrm>
            <a:off x="743304" y="8095894"/>
            <a:ext cx="6057428" cy="496542"/>
          </a:xfrm>
          <a:prstGeom prst="rect">
            <a:avLst/>
          </a:prstGeom>
          <a:noFill/>
          <a:ln>
            <a:solidFill>
              <a:srgbClr val="002355"/>
            </a:solidFill>
          </a:ln>
        </p:spPr>
        <p:txBody>
          <a:bodyPr wrap="square" lIns="95500" tIns="47750" rIns="95500" bIns="47750" rtlCol="0">
            <a:spAutoFit/>
          </a:bodyPr>
          <a:lstStyle/>
          <a:p>
            <a:r>
              <a:rPr lang="es-ES" sz="1300" dirty="0"/>
              <a:t>La regeneración del filtro de partículas no tiene ninguna incidencia en el catalizador ni en los NOx.</a:t>
            </a:r>
          </a:p>
        </p:txBody>
      </p:sp>
      <p:pic>
        <p:nvPicPr>
          <p:cNvPr id="7" name="Picture 2" descr="C:\Users\e201923\Documents\WorkShop_DW10F_Euro6\FAD\SCR\Medias\Media_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883" y="998010"/>
            <a:ext cx="4212501" cy="267913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901578" y="3075876"/>
            <a:ext cx="537718" cy="602023"/>
          </a:xfrm>
          <a:prstGeom prst="rect">
            <a:avLst/>
          </a:prstGeom>
        </p:spPr>
        <p:txBody>
          <a:bodyPr wrap="none" lIns="94602" tIns="47301" rIns="94602" bIns="47301">
            <a:spAutoFit/>
          </a:bodyPr>
          <a:lstStyle/>
          <a:p>
            <a:r>
              <a:rPr lang="fr-FR" sz="3300" dirty="0">
                <a:solidFill>
                  <a:srgbClr val="00B050"/>
                </a:solidFill>
                <a:sym typeface="Wingdings"/>
              </a:rPr>
              <a:t></a:t>
            </a:r>
            <a:endParaRPr lang="fr-FR" sz="3300" dirty="0">
              <a:solidFill>
                <a:srgbClr val="00B050"/>
              </a:solidFill>
            </a:endParaRPr>
          </a:p>
        </p:txBody>
      </p:sp>
      <p:pic>
        <p:nvPicPr>
          <p:cNvPr id="9" name="Picture 2" descr="C:\Users\e201923\Documents\WorkShop_DW10F_Euro6\FAD\SCR\Medias\Media_2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9451" y="925441"/>
            <a:ext cx="2608121" cy="128774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p:cNvSpPr>
            <a:spLocks noChangeArrowheads="1"/>
          </p:cNvSpPr>
          <p:nvPr/>
        </p:nvSpPr>
        <p:spPr bwMode="auto">
          <a:xfrm>
            <a:off x="743304" y="6973359"/>
            <a:ext cx="6057428" cy="603672"/>
          </a:xfrm>
          <a:prstGeom prst="rect">
            <a:avLst/>
          </a:prstGeom>
          <a:solidFill>
            <a:schemeClr val="bg1"/>
          </a:solidFill>
          <a:ln w="9525">
            <a:solidFill>
              <a:schemeClr val="tx1"/>
            </a:solidFill>
            <a:miter lim="800000"/>
            <a:headEnd/>
            <a:tailEnd/>
          </a:ln>
        </p:spPr>
        <p:txBody>
          <a:bodyPr wrap="square" lIns="92131" tIns="46066" rIns="92131" bIns="46066" anchor="t"/>
          <a:lstStyle/>
          <a:p>
            <a:pPr defTabSz="914635">
              <a:spcBef>
                <a:spcPct val="50000"/>
              </a:spcBef>
            </a:pPr>
            <a:r>
              <a:rPr lang="es-ES" sz="1300" dirty="0"/>
              <a:t>Para más detalles, consulte la formación a distancia: </a:t>
            </a:r>
            <a:br>
              <a:rPr lang="es-ES" sz="1300" dirty="0"/>
            </a:br>
            <a:r>
              <a:rPr lang="es-ES" sz="1300" dirty="0"/>
              <a:t>«El filtro de partículas».</a:t>
            </a:r>
          </a:p>
        </p:txBody>
      </p:sp>
      <p:pic>
        <p:nvPicPr>
          <p:cNvPr id="13" name="Picture 13" descr="Doc2"/>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50453" y="6982666"/>
            <a:ext cx="557427" cy="597230"/>
          </a:xfrm>
          <a:prstGeom prst="rect">
            <a:avLst/>
          </a:prstGeom>
          <a:noFill/>
          <a:ln w="9525">
            <a:noFill/>
            <a:miter lim="800000"/>
            <a:headEnd/>
            <a:tailEnd/>
          </a:ln>
        </p:spPr>
      </p:pic>
      <p:pic>
        <p:nvPicPr>
          <p:cNvPr id="14" name="Imag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533" y="8095894"/>
            <a:ext cx="593346" cy="63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53375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87338" y="215900"/>
            <a:ext cx="6535737" cy="4902200"/>
          </a:xfrm>
        </p:spPr>
      </p:sp>
      <p:sp>
        <p:nvSpPr>
          <p:cNvPr id="3" name="Espace réservé des commentaires 2"/>
          <p:cNvSpPr>
            <a:spLocks noGrp="1"/>
          </p:cNvSpPr>
          <p:nvPr>
            <p:ph type="body" idx="1"/>
          </p:nvPr>
        </p:nvSpPr>
        <p:spPr>
          <a:xfrm>
            <a:off x="175750" y="959752"/>
            <a:ext cx="6746110" cy="8964944"/>
          </a:xfrm>
        </p:spPr>
        <p:txBody>
          <a:bodyPr/>
          <a:lstStyle/>
          <a:p>
            <a:pPr marL="101138" indent="-4974"/>
            <a:endParaRPr lang="es-ES" b="1" dirty="0" smtClean="0"/>
          </a:p>
          <a:p>
            <a:pPr marL="101138" indent="-4974"/>
            <a:endParaRPr lang="es-ES" b="1" dirty="0" smtClean="0"/>
          </a:p>
          <a:p>
            <a:pPr marL="101138" indent="-4974"/>
            <a:endParaRPr lang="es-ES" b="1" dirty="0" smtClean="0"/>
          </a:p>
          <a:p>
            <a:pPr marL="101138" indent="-4974"/>
            <a:endParaRPr lang="es-ES" b="1" dirty="0" smtClean="0"/>
          </a:p>
          <a:p>
            <a:pPr marL="101138" indent="-4974"/>
            <a:endParaRPr lang="es-ES" b="1" dirty="0" smtClean="0"/>
          </a:p>
          <a:p>
            <a:pPr marL="101138" indent="-4974"/>
            <a:endParaRPr lang="es-ES" b="1" dirty="0" smtClean="0"/>
          </a:p>
          <a:p>
            <a:pPr marL="101138" indent="-4974"/>
            <a:endParaRPr lang="es-ES" b="1" dirty="0" smtClean="0"/>
          </a:p>
          <a:p>
            <a:pPr marL="101138" indent="-4974"/>
            <a:endParaRPr lang="es-ES" b="1" dirty="0" smtClean="0"/>
          </a:p>
          <a:p>
            <a:pPr marL="101138" indent="-4974"/>
            <a:endParaRPr lang="es-ES" b="1" dirty="0" smtClean="0"/>
          </a:p>
          <a:p>
            <a:pPr marL="195642" indent="-4974"/>
            <a:endParaRPr lang="es-ES" b="1" dirty="0" smtClean="0"/>
          </a:p>
          <a:p>
            <a:pPr marL="195642" indent="-4974"/>
            <a:r>
              <a:rPr lang="es-ES" b="1" dirty="0" smtClean="0"/>
              <a:t>Implantación:</a:t>
            </a:r>
          </a:p>
          <a:p>
            <a:pPr marL="195642" indent="-4974"/>
            <a:r>
              <a:rPr lang="es-ES" dirty="0" smtClean="0"/>
              <a:t>El captador de NOx está fijado directamente en la parte trasera del filtro de partículas. </a:t>
            </a:r>
          </a:p>
          <a:p>
            <a:pPr marL="195642" indent="-4974"/>
            <a:r>
              <a:rPr lang="es-ES" dirty="0" smtClean="0"/>
              <a:t>Tiene incorporada una  caja electrónica que permite transmitir la señal al calculador motor multifunción. </a:t>
            </a:r>
          </a:p>
          <a:p>
            <a:pPr marL="195642" indent="-4974"/>
            <a:endParaRPr lang="es-ES" dirty="0" smtClean="0"/>
          </a:p>
          <a:p>
            <a:pPr marL="195642" indent="-4974"/>
            <a:r>
              <a:rPr lang="es-ES" b="1" dirty="0" smtClean="0"/>
              <a:t>Función:</a:t>
            </a:r>
          </a:p>
          <a:p>
            <a:pPr marL="195642" indent="-4974"/>
            <a:r>
              <a:rPr lang="es-ES" dirty="0" smtClean="0"/>
              <a:t>Las normas de diagnosis integrada europea (EOBD) imponen la vigilancia del funcionamiento del sistema «SCR».</a:t>
            </a:r>
          </a:p>
          <a:p>
            <a:pPr marL="195642" indent="-4974"/>
            <a:endParaRPr lang="es-ES" dirty="0" smtClean="0"/>
          </a:p>
          <a:p>
            <a:pPr marL="195642" indent="-4974"/>
            <a:r>
              <a:rPr lang="es-ES" dirty="0" smtClean="0"/>
              <a:t>La información del captador de NOx permite:</a:t>
            </a:r>
          </a:p>
          <a:p>
            <a:pPr marL="585269" indent="-298437">
              <a:buBlip>
                <a:blip r:embed="rId3"/>
              </a:buBlip>
            </a:pPr>
            <a:r>
              <a:rPr lang="es-ES" dirty="0" smtClean="0"/>
              <a:t>Determinar la cantidad de óxidos de nitrógeno en los gases de escape.</a:t>
            </a:r>
          </a:p>
          <a:p>
            <a:pPr marL="585269" indent="-298437">
              <a:buBlip>
                <a:blip r:embed="rId3"/>
              </a:buBlip>
            </a:pPr>
            <a:r>
              <a:rPr lang="es-ES" dirty="0" smtClean="0"/>
              <a:t>Controlar las prestaciones del catalizador de reducción mediante la señal del captador de NOx.	</a:t>
            </a:r>
          </a:p>
          <a:p>
            <a:pPr marL="187353"/>
            <a:r>
              <a:rPr lang="es-ES" dirty="0" smtClean="0"/>
              <a:t>El valor medido se compara con un modelo de cálculo de los óxidos de nitrógeno memorizado en el calculador motor multifunción para:</a:t>
            </a:r>
          </a:p>
          <a:p>
            <a:pPr marL="585269" indent="-298437">
              <a:buBlip>
                <a:blip r:embed="rId3"/>
              </a:buBlip>
            </a:pPr>
            <a:r>
              <a:rPr lang="es-ES" dirty="0" smtClean="0"/>
              <a:t>Diagnosticar la eficacia del sistema «SCR».</a:t>
            </a:r>
          </a:p>
          <a:p>
            <a:pPr marL="585269" indent="-298437">
              <a:buBlip>
                <a:blip r:embed="rId3"/>
              </a:buBlip>
            </a:pPr>
            <a:r>
              <a:rPr lang="es-ES" dirty="0" smtClean="0"/>
              <a:t>Ajustar el sistema de inyección en el caso de una desviación. </a:t>
            </a:r>
          </a:p>
        </p:txBody>
      </p:sp>
      <p:pic>
        <p:nvPicPr>
          <p:cNvPr id="4" name="Picture 2" descr="C:\Users\e201923\Documents\WorkShop_DW10F_Euro6\FAD\SCR\Medias\Media_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7519" y="1516906"/>
            <a:ext cx="2532566" cy="19353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201923\Documents\WorkShop_DW10F_Euro6\FAD\SCR\Medias\Media_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883" y="998010"/>
            <a:ext cx="4099280" cy="26071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475361" y="1844299"/>
            <a:ext cx="537718" cy="602023"/>
          </a:xfrm>
          <a:prstGeom prst="rect">
            <a:avLst/>
          </a:prstGeom>
        </p:spPr>
        <p:txBody>
          <a:bodyPr wrap="none" lIns="94602" tIns="47301" rIns="94602" bIns="47301">
            <a:spAutoFit/>
          </a:bodyPr>
          <a:lstStyle/>
          <a:p>
            <a:r>
              <a:rPr lang="fr-FR" sz="3300" dirty="0">
                <a:solidFill>
                  <a:srgbClr val="00B050"/>
                </a:solidFill>
                <a:sym typeface="Wingdings"/>
              </a:rPr>
              <a:t></a:t>
            </a:r>
            <a:endParaRPr lang="fr-FR" sz="3300" dirty="0">
              <a:solidFill>
                <a:srgbClr val="00B050"/>
              </a:solidFill>
            </a:endParaRPr>
          </a:p>
        </p:txBody>
      </p:sp>
      <p:pic>
        <p:nvPicPr>
          <p:cNvPr id="2048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4970" y="855646"/>
            <a:ext cx="1310640" cy="98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14"/>
          <p:cNvGrpSpPr>
            <a:grpSpLocks/>
          </p:cNvGrpSpPr>
          <p:nvPr/>
        </p:nvGrpSpPr>
        <p:grpSpPr bwMode="auto">
          <a:xfrm>
            <a:off x="245890" y="8955272"/>
            <a:ext cx="6527043" cy="603671"/>
            <a:chOff x="127" y="3087"/>
            <a:chExt cx="4114" cy="380"/>
          </a:xfrm>
        </p:grpSpPr>
        <p:sp>
          <p:nvSpPr>
            <p:cNvPr id="9" name="Rectangle 22"/>
            <p:cNvSpPr>
              <a:spLocks noChangeArrowheads="1"/>
            </p:cNvSpPr>
            <p:nvPr/>
          </p:nvSpPr>
          <p:spPr bwMode="auto">
            <a:xfrm>
              <a:off x="423" y="3087"/>
              <a:ext cx="3818" cy="380"/>
            </a:xfrm>
            <a:prstGeom prst="rect">
              <a:avLst/>
            </a:prstGeom>
            <a:solidFill>
              <a:schemeClr val="bg1"/>
            </a:solidFill>
            <a:ln w="9525">
              <a:solidFill>
                <a:schemeClr val="tx1"/>
              </a:solidFill>
              <a:miter lim="800000"/>
              <a:headEnd/>
              <a:tailEnd/>
            </a:ln>
          </p:spPr>
          <p:txBody>
            <a:bodyPr wrap="square" lIns="88214" tIns="44108" rIns="88214" bIns="44108" anchor="t"/>
            <a:lstStyle/>
            <a:p>
              <a:pPr defTabSz="914635">
                <a:spcBef>
                  <a:spcPct val="50000"/>
                </a:spcBef>
              </a:pPr>
              <a:r>
                <a:rPr lang="es-ES" sz="1300" dirty="0"/>
                <a:t>Si no se alcanza el rendimiento definido, el testigo anticontaminación «MIL» y el testigo de alerta «UREA» indican un fallo del sistema.</a:t>
              </a:r>
            </a:p>
          </p:txBody>
        </p:sp>
        <p:pic>
          <p:nvPicPr>
            <p:cNvPr id="10" name="Picture 16" descr="Diag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 y="3105"/>
              <a:ext cx="26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ZoneTexte 12"/>
          <p:cNvSpPr txBox="1"/>
          <p:nvPr/>
        </p:nvSpPr>
        <p:spPr>
          <a:xfrm>
            <a:off x="773927" y="8000137"/>
            <a:ext cx="5999006" cy="496542"/>
          </a:xfrm>
          <a:prstGeom prst="rect">
            <a:avLst/>
          </a:prstGeom>
          <a:noFill/>
          <a:ln>
            <a:solidFill>
              <a:srgbClr val="002355"/>
            </a:solidFill>
          </a:ln>
        </p:spPr>
        <p:txBody>
          <a:bodyPr wrap="square" lIns="95500" tIns="47750" rIns="95500" bIns="47750" rtlCol="0">
            <a:spAutoFit/>
          </a:bodyPr>
          <a:lstStyle/>
          <a:p>
            <a:r>
              <a:rPr lang="es-ES" sz="1300" dirty="0"/>
              <a:t>El captador de NOx permite igualmente medir la información de riqueza de los gases de escape. </a:t>
            </a:r>
          </a:p>
        </p:txBody>
      </p:sp>
      <p:pic>
        <p:nvPicPr>
          <p:cNvPr id="14" name="Image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326" y="7925618"/>
            <a:ext cx="593346" cy="63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720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80988" y="215900"/>
            <a:ext cx="6535737" cy="4902200"/>
          </a:xfrm>
        </p:spPr>
      </p:sp>
      <p:sp>
        <p:nvSpPr>
          <p:cNvPr id="3" name="Espace réservé des commentaires 2"/>
          <p:cNvSpPr>
            <a:spLocks noGrp="1"/>
          </p:cNvSpPr>
          <p:nvPr>
            <p:ph type="body" idx="1"/>
          </p:nvPr>
        </p:nvSpPr>
        <p:spPr>
          <a:xfrm>
            <a:off x="160898" y="959752"/>
            <a:ext cx="6760961" cy="8908229"/>
          </a:xfrm>
        </p:spPr>
        <p:txBody>
          <a:bodyPr/>
          <a:lstStyle/>
          <a:p>
            <a:pPr marL="190669" indent="-1659"/>
            <a:r>
              <a:rPr lang="es-ES" dirty="0" smtClean="0"/>
              <a:t>El captador de NOx está constituido por un elemento sensible que se calienta a 800°C.</a:t>
            </a:r>
          </a:p>
          <a:p>
            <a:pPr marL="190669" indent="-1659"/>
            <a:r>
              <a:rPr lang="es-ES" dirty="0" smtClean="0"/>
              <a:t>Al iniciar la marcha, el agua en estado líquido puede quedarse en la pared interior del tubo de escape, pudiendo provocar un choque térmico en el captador.</a:t>
            </a:r>
          </a:p>
          <a:p>
            <a:pPr marL="190669" indent="-1659"/>
            <a:r>
              <a:rPr lang="es-ES" dirty="0" smtClean="0"/>
              <a:t>Para evitar este problema, se detecta por cartografía el denominado «punto de rocío*».</a:t>
            </a:r>
          </a:p>
          <a:p>
            <a:pPr marL="190669" indent="-1659"/>
            <a:r>
              <a:rPr lang="es-ES" dirty="0" smtClean="0"/>
              <a:t>El punto de rocío corresponde al momento en que la temperatura de la canalización de escape es lo suficientemente baja para que el vapor de agua se condense en líquido lo que podría dañar el captador.</a:t>
            </a:r>
          </a:p>
          <a:p>
            <a:pPr marL="190669" indent="-1659"/>
            <a:r>
              <a:rPr lang="es-ES" dirty="0" smtClean="0"/>
              <a:t>Cuando se supera dicho momento, el calculador de motor gestiona el calentamiento del captador de NOx.</a:t>
            </a:r>
          </a:p>
          <a:p>
            <a:pPr marL="190669" indent="-1659"/>
            <a:r>
              <a:rPr lang="es-ES" dirty="0" smtClean="0"/>
              <a:t>El captador sólo puede suministrar una señal válida después de este tiempo de preparación.</a:t>
            </a:r>
          </a:p>
          <a:p>
            <a:pPr marL="94506"/>
            <a:endParaRPr lang="es-ES" dirty="0" smtClean="0"/>
          </a:p>
          <a:p>
            <a:pPr marL="94506"/>
            <a:endParaRPr lang="es-ES" dirty="0"/>
          </a:p>
        </p:txBody>
      </p:sp>
      <p:grpSp>
        <p:nvGrpSpPr>
          <p:cNvPr id="4" name="Group 74"/>
          <p:cNvGrpSpPr>
            <a:grpSpLocks/>
          </p:cNvGrpSpPr>
          <p:nvPr/>
        </p:nvGrpSpPr>
        <p:grpSpPr bwMode="auto">
          <a:xfrm>
            <a:off x="214939" y="8441964"/>
            <a:ext cx="6634859" cy="1091263"/>
            <a:chOff x="90" y="483"/>
            <a:chExt cx="4000" cy="265"/>
          </a:xfrm>
        </p:grpSpPr>
        <p:pic>
          <p:nvPicPr>
            <p:cNvPr id="5" name="Picture 75" descr="explicati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 y="548"/>
              <a:ext cx="30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1"/>
            <p:cNvSpPr>
              <a:spLocks noChangeArrowheads="1"/>
            </p:cNvSpPr>
            <p:nvPr/>
          </p:nvSpPr>
          <p:spPr bwMode="auto">
            <a:xfrm>
              <a:off x="438" y="483"/>
              <a:ext cx="3652" cy="265"/>
            </a:xfrm>
            <a:prstGeom prst="rect">
              <a:avLst/>
            </a:prstGeom>
            <a:solidFill>
              <a:schemeClr val="bg1"/>
            </a:solidFill>
            <a:ln w="9525">
              <a:solidFill>
                <a:schemeClr val="tx1"/>
              </a:solidFill>
              <a:miter lim="800000"/>
              <a:headEnd/>
              <a:tailEnd/>
            </a:ln>
          </p:spPr>
          <p:txBody>
            <a:bodyPr wrap="square" lIns="88214" tIns="44108" rIns="88214" bIns="44108" anchor="ctr">
              <a:spAutoFit/>
            </a:bodyPr>
            <a:lstStyle/>
            <a:p>
              <a:r>
                <a:rPr lang="es-ES" sz="1300" dirty="0"/>
                <a:t>* Punto de rocío:</a:t>
              </a:r>
              <a:br>
                <a:rPr lang="es-ES" sz="1300" dirty="0"/>
              </a:br>
              <a:r>
                <a:rPr lang="es-ES" sz="1300" dirty="0"/>
                <a:t>El </a:t>
              </a:r>
              <a:r>
                <a:rPr lang="es-ES" sz="1300" b="1" dirty="0"/>
                <a:t>punto de rocío</a:t>
              </a:r>
              <a:r>
                <a:rPr lang="es-ES" sz="1300" dirty="0"/>
                <a:t> es la temperatura a la que debe enfriarse una masa de aire para provocar la condensación del vapor de agua contenido en ella, sin que varíe la cantidad de vapor de agua que hay en ella.</a:t>
              </a:r>
            </a:p>
            <a:p>
              <a:endParaRPr lang="es-ES" sz="1300" dirty="0">
                <a:solidFill>
                  <a:srgbClr val="C00000"/>
                </a:solidFill>
              </a:endParaRPr>
            </a:p>
          </p:txBody>
        </p:sp>
      </p:grpSp>
    </p:spTree>
    <p:extLst>
      <p:ext uri="{BB962C8B-B14F-4D97-AF65-F5344CB8AC3E}">
        <p14:creationId xmlns:p14="http://schemas.microsoft.com/office/powerpoint/2010/main" val="28471394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76213" y="215900"/>
            <a:ext cx="6676204" cy="4902200"/>
          </a:xfrm>
        </p:spPr>
      </p:sp>
      <p:sp>
        <p:nvSpPr>
          <p:cNvPr id="3" name="Espace réservé des commentaires 2"/>
          <p:cNvSpPr>
            <a:spLocks noGrp="1"/>
          </p:cNvSpPr>
          <p:nvPr>
            <p:ph type="body" idx="1"/>
          </p:nvPr>
        </p:nvSpPr>
        <p:spPr>
          <a:xfrm>
            <a:off x="217558" y="652810"/>
            <a:ext cx="6704302" cy="8834805"/>
          </a:xfrm>
        </p:spPr>
        <p:txBody>
          <a:bodyPr/>
          <a:lstStyle/>
          <a:p>
            <a:pPr marL="190669" indent="1659"/>
            <a:r>
              <a:rPr lang="es-ES" b="1" dirty="0" smtClean="0">
                <a:latin typeface="Arial" pitchFamily="34" charset="0"/>
                <a:cs typeface="Arial" pitchFamily="34" charset="0"/>
              </a:rPr>
              <a:t>Constitución:</a:t>
            </a:r>
          </a:p>
          <a:p>
            <a:pPr marL="190669" indent="1659"/>
            <a:r>
              <a:rPr lang="es-ES" dirty="0" smtClean="0">
                <a:latin typeface="Arial" pitchFamily="34" charset="0"/>
                <a:cs typeface="Arial" pitchFamily="34" charset="0"/>
              </a:rPr>
              <a:t>El captador de NOx está compuesto por dos cámaras (dos células de bombeo), varios electrodos y un sistema de calentamiento.</a:t>
            </a:r>
          </a:p>
          <a:p>
            <a:pPr marL="190669" indent="1659"/>
            <a:r>
              <a:rPr lang="es-ES" dirty="0" smtClean="0">
                <a:latin typeface="Arial" pitchFamily="34" charset="0"/>
                <a:cs typeface="Arial" pitchFamily="34" charset="0"/>
              </a:rPr>
              <a:t>El elemento captador es el dinitrógeno de circonio. </a:t>
            </a:r>
          </a:p>
          <a:p>
            <a:pPr marL="190669" indent="1659"/>
            <a:r>
              <a:rPr lang="es-ES" dirty="0" smtClean="0">
                <a:latin typeface="Arial" pitchFamily="34" charset="0"/>
                <a:cs typeface="Arial" pitchFamily="34" charset="0"/>
              </a:rPr>
              <a:t>Este material tiene la propiedad de hacer migrar los iones de oxígeno negativos del electrodo negativo hacia el electrodo positivo cuando se le aplica una tensión eléctrica. </a:t>
            </a:r>
          </a:p>
          <a:p>
            <a:pPr marL="190669" indent="1659"/>
            <a:endParaRPr lang="es-ES" dirty="0" smtClean="0">
              <a:latin typeface="Arial" pitchFamily="34" charset="0"/>
              <a:cs typeface="Arial" pitchFamily="34" charset="0"/>
            </a:endParaRPr>
          </a:p>
          <a:p>
            <a:pPr marL="190669" indent="1659"/>
            <a:endParaRPr lang="es-ES" dirty="0" smtClean="0">
              <a:latin typeface="Arial" pitchFamily="34" charset="0"/>
              <a:cs typeface="Arial" pitchFamily="34" charset="0"/>
            </a:endParaRPr>
          </a:p>
          <a:p>
            <a:pPr marL="190669" indent="1659"/>
            <a:endParaRPr lang="es-ES" dirty="0" smtClean="0">
              <a:latin typeface="Arial" pitchFamily="34" charset="0"/>
              <a:cs typeface="Arial" pitchFamily="34" charset="0"/>
            </a:endParaRPr>
          </a:p>
          <a:p>
            <a:pPr marL="190669" indent="1659"/>
            <a:endParaRPr lang="es-ES" dirty="0" smtClean="0">
              <a:latin typeface="Arial" pitchFamily="34" charset="0"/>
              <a:cs typeface="Arial" pitchFamily="34" charset="0"/>
            </a:endParaRPr>
          </a:p>
          <a:p>
            <a:pPr marL="190669" indent="1659"/>
            <a:endParaRPr lang="es-ES" dirty="0" smtClean="0">
              <a:latin typeface="Arial" pitchFamily="34" charset="0"/>
              <a:cs typeface="Arial" pitchFamily="34" charset="0"/>
            </a:endParaRPr>
          </a:p>
          <a:p>
            <a:pPr marL="190669" indent="1659"/>
            <a:endParaRPr lang="es-ES" dirty="0" smtClean="0">
              <a:latin typeface="Arial" pitchFamily="34" charset="0"/>
              <a:cs typeface="Arial" pitchFamily="34" charset="0"/>
            </a:endParaRPr>
          </a:p>
          <a:p>
            <a:pPr marL="190669" indent="1659"/>
            <a:endParaRPr lang="es-ES" dirty="0" smtClean="0">
              <a:latin typeface="Arial" pitchFamily="34" charset="0"/>
              <a:cs typeface="Arial" pitchFamily="34" charset="0"/>
            </a:endParaRPr>
          </a:p>
          <a:p>
            <a:pPr marL="190669" indent="1659"/>
            <a:endParaRPr lang="es-ES" dirty="0" smtClean="0">
              <a:latin typeface="Arial" pitchFamily="34" charset="0"/>
              <a:cs typeface="Arial" pitchFamily="34" charset="0"/>
            </a:endParaRPr>
          </a:p>
          <a:p>
            <a:pPr marL="190669" indent="1659"/>
            <a:endParaRPr lang="es-ES" dirty="0" smtClean="0">
              <a:latin typeface="Arial" pitchFamily="34" charset="0"/>
              <a:cs typeface="Arial" pitchFamily="34" charset="0"/>
            </a:endParaRPr>
          </a:p>
          <a:p>
            <a:pPr marL="190669" indent="1659"/>
            <a:endParaRPr lang="es-ES" dirty="0" smtClean="0">
              <a:latin typeface="Arial" pitchFamily="34" charset="0"/>
              <a:cs typeface="Arial" pitchFamily="34" charset="0"/>
            </a:endParaRPr>
          </a:p>
          <a:p>
            <a:pPr marL="190669" indent="1659"/>
            <a:endParaRPr lang="es-ES" dirty="0" smtClean="0">
              <a:latin typeface="Arial" pitchFamily="34" charset="0"/>
              <a:cs typeface="Arial" pitchFamily="34" charset="0"/>
            </a:endParaRPr>
          </a:p>
          <a:p>
            <a:pPr marL="190669" indent="1659" algn="ctr"/>
            <a:endParaRPr lang="es-ES" dirty="0" smtClean="0">
              <a:latin typeface="Arial" pitchFamily="34" charset="0"/>
              <a:cs typeface="Arial" pitchFamily="34" charset="0"/>
            </a:endParaRPr>
          </a:p>
          <a:p>
            <a:pPr marL="190669" indent="1659"/>
            <a:endParaRPr lang="es-ES" dirty="0" smtClean="0">
              <a:latin typeface="Arial" pitchFamily="34" charset="0"/>
              <a:cs typeface="Arial" pitchFamily="34" charset="0"/>
            </a:endParaRPr>
          </a:p>
          <a:p>
            <a:pPr marL="190669" indent="1659"/>
            <a:r>
              <a:rPr lang="es-ES" dirty="0" smtClean="0">
                <a:latin typeface="Arial" pitchFamily="34" charset="0"/>
                <a:cs typeface="Arial" pitchFamily="34" charset="0"/>
              </a:rPr>
              <a:t>Las corrientes de las señales del captador de NOx son del orden de microamperios.</a:t>
            </a:r>
          </a:p>
          <a:p>
            <a:pPr marL="190669" indent="1659"/>
            <a:r>
              <a:rPr lang="es-ES" dirty="0" smtClean="0">
                <a:latin typeface="Arial" pitchFamily="34" charset="0"/>
                <a:cs typeface="Arial" pitchFamily="34" charset="0"/>
              </a:rPr>
              <a:t>Para obtener una alta precisión de medida, las señales no se transmiten por cable al calculador motor multifunción. </a:t>
            </a:r>
          </a:p>
          <a:p>
            <a:pPr marL="190669" indent="1659"/>
            <a:r>
              <a:rPr lang="es-ES" dirty="0" smtClean="0">
                <a:latin typeface="Arial" pitchFamily="34" charset="0"/>
                <a:cs typeface="Arial" pitchFamily="34" charset="0"/>
              </a:rPr>
              <a:t>Se transforman a través de la caja electrónica del captador de NOx y se transmiten al calculador motor multifunción mediante la red «CAN Anticontaminación».</a:t>
            </a:r>
          </a:p>
          <a:p>
            <a:pPr marL="190669" indent="1659"/>
            <a:r>
              <a:rPr lang="es-ES" dirty="0"/>
              <a:t>El captador es sensible al amoniaco y puede informar de su presencia para evitar el olor.</a:t>
            </a:r>
          </a:p>
          <a:p>
            <a:pPr marL="190669" indent="1659"/>
            <a:endParaRPr lang="es-ES" dirty="0" smtClean="0">
              <a:latin typeface="Arial" pitchFamily="34" charset="0"/>
              <a:cs typeface="Arial" pitchFamily="34" charset="0"/>
            </a:endParaRPr>
          </a:p>
          <a:p>
            <a:pPr marL="190669" indent="1659"/>
            <a:endParaRPr lang="es-ES" dirty="0" smtClean="0">
              <a:latin typeface="Arial" pitchFamily="34" charset="0"/>
              <a:cs typeface="Arial" pitchFamily="34" charset="0"/>
            </a:endParaRPr>
          </a:p>
          <a:p>
            <a:pPr marL="190669" indent="1659"/>
            <a:endParaRPr lang="es-ES" dirty="0" smtClean="0">
              <a:latin typeface="Arial" pitchFamily="34" charset="0"/>
              <a:cs typeface="Arial" pitchFamily="34" charset="0"/>
            </a:endParaRPr>
          </a:p>
          <a:p>
            <a:pPr marL="190669" indent="1659" algn="ctr"/>
            <a:endParaRPr lang="es-ES" dirty="0" smtClean="0">
              <a:latin typeface="Arial" pitchFamily="34" charset="0"/>
              <a:cs typeface="Arial" pitchFamily="34" charset="0"/>
            </a:endParaRPr>
          </a:p>
          <a:p>
            <a:pPr marL="190669" indent="1659"/>
            <a:endParaRPr lang="es-ES" dirty="0" smtClean="0">
              <a:latin typeface="Arial" pitchFamily="34" charset="0"/>
              <a:cs typeface="Arial" pitchFamily="34" charset="0"/>
            </a:endParaRPr>
          </a:p>
          <a:p>
            <a:pPr marL="190669" indent="1659"/>
            <a:endParaRPr lang="es-ES" dirty="0" smtClean="0">
              <a:latin typeface="Arial" pitchFamily="34" charset="0"/>
              <a:cs typeface="Arial" pitchFamily="34" charset="0"/>
            </a:endParaRPr>
          </a:p>
          <a:p>
            <a:pPr marL="190669" indent="1659"/>
            <a:endParaRPr lang="es-ES" b="1" dirty="0" smtClean="0">
              <a:latin typeface="Arial" pitchFamily="34" charset="0"/>
              <a:cs typeface="Arial" pitchFamily="34" charset="0"/>
            </a:endParaRPr>
          </a:p>
          <a:p>
            <a:pPr marL="190669" indent="1659"/>
            <a:endParaRPr lang="es-ES" b="1" dirty="0" smtClean="0">
              <a:latin typeface="Arial" pitchFamily="34" charset="0"/>
              <a:cs typeface="Arial" pitchFamily="34" charset="0"/>
            </a:endParaRPr>
          </a:p>
          <a:p>
            <a:pPr marL="190669" indent="1659"/>
            <a:endParaRPr lang="es-ES" dirty="0" smtClean="0">
              <a:latin typeface="Arial" pitchFamily="34" charset="0"/>
              <a:cs typeface="Arial" pitchFamily="34" charset="0"/>
            </a:endParaRPr>
          </a:p>
          <a:p>
            <a:pPr marL="190669" indent="1659"/>
            <a:endParaRPr lang="es-ES" dirty="0" smtClean="0">
              <a:latin typeface="Arial" pitchFamily="34" charset="0"/>
              <a:cs typeface="Arial" pitchFamily="34" charset="0"/>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285" y="3115971"/>
            <a:ext cx="1527089" cy="2014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17"/>
          <p:cNvGrpSpPr>
            <a:grpSpLocks/>
          </p:cNvGrpSpPr>
          <p:nvPr/>
        </p:nvGrpSpPr>
        <p:grpSpPr bwMode="auto">
          <a:xfrm>
            <a:off x="182725" y="7880419"/>
            <a:ext cx="6669692" cy="634755"/>
            <a:chOff x="-4612" y="4840"/>
            <a:chExt cx="4204" cy="400"/>
          </a:xfrm>
        </p:grpSpPr>
        <p:sp>
          <p:nvSpPr>
            <p:cNvPr id="7" name="Rectangle 17"/>
            <p:cNvSpPr>
              <a:spLocks noChangeArrowheads="1"/>
            </p:cNvSpPr>
            <p:nvPr/>
          </p:nvSpPr>
          <p:spPr bwMode="auto">
            <a:xfrm>
              <a:off x="-4226" y="4840"/>
              <a:ext cx="3818" cy="381"/>
            </a:xfrm>
            <a:prstGeom prst="rect">
              <a:avLst/>
            </a:prstGeom>
            <a:solidFill>
              <a:schemeClr val="bg1"/>
            </a:solidFill>
            <a:ln w="9525">
              <a:solidFill>
                <a:schemeClr val="tx1"/>
              </a:solidFill>
              <a:miter lim="800000"/>
              <a:headEnd/>
              <a:tailEnd/>
            </a:ln>
          </p:spPr>
          <p:txBody>
            <a:bodyPr wrap="square" lIns="88214" tIns="44108" rIns="88214" bIns="44108" anchor="ctr" anchorCtr="0"/>
            <a:lstStyle/>
            <a:p>
              <a:r>
                <a:rPr lang="es-ES" sz="1300" dirty="0">
                  <a:latin typeface="Arial" pitchFamily="34" charset="0"/>
                  <a:cs typeface="Arial" pitchFamily="34" charset="0"/>
                </a:rPr>
                <a:t>La caja electrónica y el captador de NOx son indisociables.</a:t>
              </a:r>
            </a:p>
          </p:txBody>
        </p:sp>
        <p:pic>
          <p:nvPicPr>
            <p:cNvPr id="8" name="Picture 19" descr="piece_rechang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12" y="4856"/>
              <a:ext cx="34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74"/>
          <p:cNvGrpSpPr>
            <a:grpSpLocks/>
          </p:cNvGrpSpPr>
          <p:nvPr/>
        </p:nvGrpSpPr>
        <p:grpSpPr bwMode="auto">
          <a:xfrm>
            <a:off x="217557" y="8680792"/>
            <a:ext cx="6634859" cy="809803"/>
            <a:chOff x="90" y="417"/>
            <a:chExt cx="4000" cy="495"/>
          </a:xfrm>
        </p:grpSpPr>
        <p:pic>
          <p:nvPicPr>
            <p:cNvPr id="10" name="Picture 75" descr="explicati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 y="555"/>
              <a:ext cx="305"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1"/>
            <p:cNvSpPr>
              <a:spLocks noChangeArrowheads="1"/>
            </p:cNvSpPr>
            <p:nvPr/>
          </p:nvSpPr>
          <p:spPr bwMode="auto">
            <a:xfrm>
              <a:off x="438" y="417"/>
              <a:ext cx="3652" cy="450"/>
            </a:xfrm>
            <a:prstGeom prst="rect">
              <a:avLst/>
            </a:prstGeom>
            <a:solidFill>
              <a:schemeClr val="bg1"/>
            </a:solidFill>
            <a:ln w="9525">
              <a:solidFill>
                <a:schemeClr val="tx1"/>
              </a:solidFill>
              <a:miter lim="800000"/>
              <a:headEnd/>
              <a:tailEnd/>
            </a:ln>
          </p:spPr>
          <p:txBody>
            <a:bodyPr wrap="square" lIns="88214" tIns="44108" rIns="88214" bIns="44108" anchor="ctr" anchorCtr="0"/>
            <a:lstStyle/>
            <a:p>
              <a:r>
                <a:rPr lang="es-ES" sz="1300" dirty="0">
                  <a:latin typeface="Arial" pitchFamily="34" charset="0"/>
                  <a:cs typeface="Arial" pitchFamily="34" charset="0"/>
                </a:rPr>
                <a:t>El funcionamiento del captador de NOx se basa en la medición del oxígeno y se basa en el funcionamiento de una sonda lambda de banda ancha.</a:t>
              </a:r>
              <a:endParaRPr lang="es-ES" sz="1300" b="1" dirty="0">
                <a:latin typeface="Arial" pitchFamily="34" charset="0"/>
                <a:cs typeface="Arial" pitchFamily="34" charset="0"/>
              </a:endParaRPr>
            </a:p>
          </p:txBody>
        </p:sp>
      </p:grpSp>
      <p:pic>
        <p:nvPicPr>
          <p:cNvPr id="13" name="Picture 4" descr="C:\Users\e201923\Documents\WorkShop_DW10F_Euro6\FAD\SCR\Medias\Media_2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1536" y="2517329"/>
            <a:ext cx="895867" cy="1197284"/>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p:cNvSpPr/>
          <p:nvPr/>
        </p:nvSpPr>
        <p:spPr>
          <a:xfrm>
            <a:off x="5578793" y="3338342"/>
            <a:ext cx="598059" cy="51886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4602" tIns="47301" rIns="94602" bIns="47301" rtlCol="0" anchor="ctr"/>
          <a:lstStyle/>
          <a:p>
            <a:pPr algn="ctr"/>
            <a:endParaRPr lang="es-ES" dirty="0">
              <a:latin typeface="Arial" pitchFamily="34" charset="0"/>
              <a:cs typeface="Arial" pitchFamily="34" charset="0"/>
            </a:endParaRPr>
          </a:p>
        </p:txBody>
      </p:sp>
      <p:sp>
        <p:nvSpPr>
          <p:cNvPr id="15" name="Légende sans bordure 2 14"/>
          <p:cNvSpPr/>
          <p:nvPr/>
        </p:nvSpPr>
        <p:spPr>
          <a:xfrm>
            <a:off x="3474587" y="2658454"/>
            <a:ext cx="1148206" cy="336382"/>
          </a:xfrm>
          <a:prstGeom prst="callout2">
            <a:avLst>
              <a:gd name="adj1" fmla="val 47898"/>
              <a:gd name="adj2" fmla="val 6996"/>
              <a:gd name="adj3" fmla="val 65387"/>
              <a:gd name="adj4" fmla="val -24085"/>
              <a:gd name="adj5" fmla="val 112500"/>
              <a:gd name="adj6" fmla="val -58018"/>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lIns="94602" tIns="47301" rIns="94602" bIns="47301" rtlCol="0" anchor="ctr"/>
          <a:lstStyle/>
          <a:p>
            <a:pPr algn="ctr"/>
            <a:r>
              <a:rPr lang="es-ES" dirty="0" smtClean="0">
                <a:solidFill>
                  <a:srgbClr val="C00000"/>
                </a:solidFill>
                <a:latin typeface="Arial" pitchFamily="34" charset="0"/>
                <a:cs typeface="Arial" pitchFamily="34" charset="0"/>
              </a:rPr>
              <a:t>Calefacción</a:t>
            </a:r>
            <a:endParaRPr lang="es-ES" dirty="0">
              <a:solidFill>
                <a:srgbClr val="C00000"/>
              </a:solidFill>
              <a:latin typeface="Arial" pitchFamily="34" charset="0"/>
              <a:cs typeface="Arial" pitchFamily="34" charset="0"/>
            </a:endParaRPr>
          </a:p>
        </p:txBody>
      </p:sp>
      <p:sp>
        <p:nvSpPr>
          <p:cNvPr id="17" name="Légende sans bordure 2 16"/>
          <p:cNvSpPr/>
          <p:nvPr/>
        </p:nvSpPr>
        <p:spPr>
          <a:xfrm>
            <a:off x="4122627" y="5117364"/>
            <a:ext cx="1027750" cy="336382"/>
          </a:xfrm>
          <a:prstGeom prst="callout2">
            <a:avLst>
              <a:gd name="adj1" fmla="val 57240"/>
              <a:gd name="adj2" fmla="val -4843"/>
              <a:gd name="adj3" fmla="val 44853"/>
              <a:gd name="adj4" fmla="val -40659"/>
              <a:gd name="adj5" fmla="val 10333"/>
              <a:gd name="adj6" fmla="val -103732"/>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rtlCol="0" anchor="ctr"/>
          <a:lstStyle/>
          <a:p>
            <a:pPr algn="ctr"/>
            <a:r>
              <a:rPr lang="es-ES" dirty="0" smtClean="0">
                <a:solidFill>
                  <a:srgbClr val="C00000"/>
                </a:solidFill>
                <a:latin typeface="Arial" pitchFamily="34" charset="0"/>
                <a:cs typeface="Arial" pitchFamily="34" charset="0"/>
              </a:rPr>
              <a:t>Electrodo exterior</a:t>
            </a:r>
            <a:endParaRPr lang="es-ES" dirty="0">
              <a:solidFill>
                <a:srgbClr val="C00000"/>
              </a:solidFill>
              <a:latin typeface="Arial" pitchFamily="34" charset="0"/>
              <a:cs typeface="Arial" pitchFamily="34" charset="0"/>
            </a:endParaRPr>
          </a:p>
        </p:txBody>
      </p:sp>
      <p:sp>
        <p:nvSpPr>
          <p:cNvPr id="18" name="Légende sans bordure 2 17"/>
          <p:cNvSpPr/>
          <p:nvPr/>
        </p:nvSpPr>
        <p:spPr>
          <a:xfrm>
            <a:off x="4239528" y="4444601"/>
            <a:ext cx="899065" cy="336382"/>
          </a:xfrm>
          <a:prstGeom prst="callout2">
            <a:avLst>
              <a:gd name="adj1" fmla="val 62267"/>
              <a:gd name="adj2" fmla="val -8436"/>
              <a:gd name="adj3" fmla="val 33232"/>
              <a:gd name="adj4" fmla="val -28821"/>
              <a:gd name="adj5" fmla="val 52373"/>
              <a:gd name="adj6" fmla="val -104521"/>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rtlCol="0" anchor="ctr"/>
          <a:lstStyle/>
          <a:p>
            <a:pPr algn="ctr"/>
            <a:r>
              <a:rPr lang="es-ES" dirty="0" smtClean="0">
                <a:solidFill>
                  <a:srgbClr val="C00000"/>
                </a:solidFill>
                <a:latin typeface="Arial" pitchFamily="34" charset="0"/>
                <a:cs typeface="Arial" pitchFamily="34" charset="0"/>
              </a:rPr>
              <a:t>Electrodo interior</a:t>
            </a:r>
            <a:endParaRPr lang="es-ES" dirty="0">
              <a:solidFill>
                <a:srgbClr val="C00000"/>
              </a:solidFill>
              <a:latin typeface="Arial" pitchFamily="34" charset="0"/>
              <a:cs typeface="Arial" pitchFamily="34" charset="0"/>
            </a:endParaRPr>
          </a:p>
        </p:txBody>
      </p:sp>
      <p:sp>
        <p:nvSpPr>
          <p:cNvPr id="21" name="Légende sans bordure 2 20"/>
          <p:cNvSpPr/>
          <p:nvPr/>
        </p:nvSpPr>
        <p:spPr>
          <a:xfrm>
            <a:off x="4110845" y="3669129"/>
            <a:ext cx="1027750" cy="336382"/>
          </a:xfrm>
          <a:prstGeom prst="callout2">
            <a:avLst>
              <a:gd name="adj1" fmla="val 47898"/>
              <a:gd name="adj2" fmla="val 6996"/>
              <a:gd name="adj3" fmla="val 98571"/>
              <a:gd name="adj4" fmla="val -24085"/>
              <a:gd name="adj5" fmla="val 92096"/>
              <a:gd name="adj6" fmla="val -98466"/>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rtlCol="0" anchor="ctr"/>
          <a:lstStyle/>
          <a:p>
            <a:pPr algn="ctr"/>
            <a:r>
              <a:rPr lang="es-ES" dirty="0" smtClean="0">
                <a:solidFill>
                  <a:srgbClr val="C00000"/>
                </a:solidFill>
                <a:latin typeface="Arial" pitchFamily="34" charset="0"/>
                <a:cs typeface="Arial" pitchFamily="34" charset="0"/>
              </a:rPr>
              <a:t>Electrodo interior</a:t>
            </a:r>
            <a:endParaRPr lang="es-ES" dirty="0">
              <a:solidFill>
                <a:srgbClr val="C00000"/>
              </a:solidFill>
              <a:latin typeface="Arial" pitchFamily="34" charset="0"/>
              <a:cs typeface="Arial" pitchFamily="34" charset="0"/>
            </a:endParaRPr>
          </a:p>
        </p:txBody>
      </p:sp>
      <p:sp>
        <p:nvSpPr>
          <p:cNvPr id="22" name="Légende sans bordure 2 21"/>
          <p:cNvSpPr/>
          <p:nvPr/>
        </p:nvSpPr>
        <p:spPr>
          <a:xfrm>
            <a:off x="4110844" y="3115970"/>
            <a:ext cx="1027750" cy="336382"/>
          </a:xfrm>
          <a:prstGeom prst="callout2">
            <a:avLst>
              <a:gd name="adj1" fmla="val 59932"/>
              <a:gd name="adj2" fmla="val -3700"/>
              <a:gd name="adj3" fmla="val 91621"/>
              <a:gd name="adj4" fmla="val -24085"/>
              <a:gd name="adj5" fmla="val 103755"/>
              <a:gd name="adj6" fmla="val -101364"/>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rtlCol="0" anchor="ctr"/>
          <a:lstStyle/>
          <a:p>
            <a:pPr algn="ctr"/>
            <a:r>
              <a:rPr lang="es-ES" dirty="0" smtClean="0">
                <a:solidFill>
                  <a:srgbClr val="C00000"/>
                </a:solidFill>
                <a:latin typeface="Arial" pitchFamily="34" charset="0"/>
                <a:cs typeface="Arial" pitchFamily="34" charset="0"/>
              </a:rPr>
              <a:t>Electrodo exterior</a:t>
            </a:r>
            <a:endParaRPr lang="es-ES" dirty="0">
              <a:solidFill>
                <a:srgbClr val="C00000"/>
              </a:solidFill>
              <a:latin typeface="Arial" pitchFamily="34" charset="0"/>
              <a:cs typeface="Arial" pitchFamily="34" charset="0"/>
            </a:endParaRPr>
          </a:p>
        </p:txBody>
      </p:sp>
      <p:sp>
        <p:nvSpPr>
          <p:cNvPr id="23" name="Légende sans bordure 2 22"/>
          <p:cNvSpPr/>
          <p:nvPr/>
        </p:nvSpPr>
        <p:spPr>
          <a:xfrm>
            <a:off x="4750656" y="4063994"/>
            <a:ext cx="1050880" cy="336382"/>
          </a:xfrm>
          <a:prstGeom prst="callout2">
            <a:avLst>
              <a:gd name="adj1" fmla="val 47898"/>
              <a:gd name="adj2" fmla="val 6996"/>
              <a:gd name="adj3" fmla="val 65387"/>
              <a:gd name="adj4" fmla="val -31749"/>
              <a:gd name="adj5" fmla="val 56873"/>
              <a:gd name="adj6" fmla="val -135479"/>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lIns="94602" tIns="47301" rIns="94602" bIns="47301" rtlCol="0" anchor="ctr"/>
          <a:lstStyle/>
          <a:p>
            <a:pPr algn="ctr"/>
            <a:r>
              <a:rPr lang="es-ES" dirty="0" smtClean="0">
                <a:solidFill>
                  <a:srgbClr val="C00000"/>
                </a:solidFill>
                <a:latin typeface="Arial" pitchFamily="34" charset="0"/>
                <a:cs typeface="Arial" pitchFamily="34" charset="0"/>
              </a:rPr>
              <a:t>Referencia</a:t>
            </a:r>
            <a:endParaRPr lang="es-ES" dirty="0">
              <a:solidFill>
                <a:srgbClr val="C00000"/>
              </a:solidFill>
              <a:latin typeface="Arial" pitchFamily="34" charset="0"/>
              <a:cs typeface="Arial" pitchFamily="34" charset="0"/>
            </a:endParaRPr>
          </a:p>
        </p:txBody>
      </p:sp>
      <p:sp>
        <p:nvSpPr>
          <p:cNvPr id="24" name="Légende sans bordure 2 23"/>
          <p:cNvSpPr/>
          <p:nvPr/>
        </p:nvSpPr>
        <p:spPr>
          <a:xfrm flipH="1">
            <a:off x="321945" y="2947779"/>
            <a:ext cx="1050881" cy="336382"/>
          </a:xfrm>
          <a:prstGeom prst="callout2">
            <a:avLst>
              <a:gd name="adj1" fmla="val 47898"/>
              <a:gd name="adj2" fmla="val 6996"/>
              <a:gd name="adj3" fmla="val 65387"/>
              <a:gd name="adj4" fmla="val -24085"/>
              <a:gd name="adj5" fmla="val 112500"/>
              <a:gd name="adj6" fmla="val -58018"/>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lIns="94602" tIns="47301" rIns="94602" bIns="47301" rtlCol="0" anchor="ctr"/>
          <a:lstStyle/>
          <a:p>
            <a:pPr algn="ctr"/>
            <a:r>
              <a:rPr lang="es-ES" dirty="0" smtClean="0">
                <a:solidFill>
                  <a:srgbClr val="C00000"/>
                </a:solidFill>
                <a:latin typeface="Arial" pitchFamily="34" charset="0"/>
                <a:cs typeface="Arial" pitchFamily="34" charset="0"/>
              </a:rPr>
              <a:t>Célula O2</a:t>
            </a:r>
            <a:endParaRPr lang="es-ES" dirty="0">
              <a:solidFill>
                <a:srgbClr val="C00000"/>
              </a:solidFill>
              <a:latin typeface="Arial" pitchFamily="34" charset="0"/>
              <a:cs typeface="Arial" pitchFamily="34" charset="0"/>
            </a:endParaRPr>
          </a:p>
        </p:txBody>
      </p:sp>
      <p:sp>
        <p:nvSpPr>
          <p:cNvPr id="25" name="Légende sans bordure 2 24"/>
          <p:cNvSpPr/>
          <p:nvPr/>
        </p:nvSpPr>
        <p:spPr>
          <a:xfrm flipH="1">
            <a:off x="428032" y="4558198"/>
            <a:ext cx="1050881" cy="336382"/>
          </a:xfrm>
          <a:prstGeom prst="callout2">
            <a:avLst>
              <a:gd name="adj1" fmla="val 47898"/>
              <a:gd name="adj2" fmla="val 6996"/>
              <a:gd name="adj3" fmla="val 65387"/>
              <a:gd name="adj4" fmla="val -24085"/>
              <a:gd name="adj5" fmla="val 2280"/>
              <a:gd name="adj6" fmla="val -99499"/>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lIns="94602" tIns="47301" rIns="94602" bIns="47301" rtlCol="0" anchor="ctr"/>
          <a:lstStyle/>
          <a:p>
            <a:pPr algn="ctr"/>
            <a:r>
              <a:rPr lang="es-ES" dirty="0" smtClean="0">
                <a:solidFill>
                  <a:srgbClr val="C00000"/>
                </a:solidFill>
                <a:latin typeface="Arial" pitchFamily="34" charset="0"/>
                <a:cs typeface="Arial" pitchFamily="34" charset="0"/>
              </a:rPr>
              <a:t>Cámara NOx</a:t>
            </a:r>
            <a:endParaRPr lang="es-ES" dirty="0">
              <a:solidFill>
                <a:srgbClr val="C00000"/>
              </a:solidFill>
              <a:latin typeface="Arial" pitchFamily="34" charset="0"/>
              <a:cs typeface="Arial" pitchFamily="34" charset="0"/>
            </a:endParaRPr>
          </a:p>
        </p:txBody>
      </p:sp>
      <p:sp>
        <p:nvSpPr>
          <p:cNvPr id="26" name="Légende sans bordure 2 25"/>
          <p:cNvSpPr/>
          <p:nvPr/>
        </p:nvSpPr>
        <p:spPr>
          <a:xfrm flipH="1">
            <a:off x="654242" y="3669129"/>
            <a:ext cx="1050881" cy="336382"/>
          </a:xfrm>
          <a:prstGeom prst="callout2">
            <a:avLst>
              <a:gd name="adj1" fmla="val 47898"/>
              <a:gd name="adj2" fmla="val 6996"/>
              <a:gd name="adj3" fmla="val 65387"/>
              <a:gd name="adj4" fmla="val -24085"/>
              <a:gd name="adj5" fmla="val 112500"/>
              <a:gd name="adj6" fmla="val -58018"/>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lIns="94602" tIns="47301" rIns="94602" bIns="47301" rtlCol="0" anchor="ctr"/>
          <a:lstStyle/>
          <a:p>
            <a:pPr algn="ctr"/>
            <a:r>
              <a:rPr lang="es-ES" dirty="0" smtClean="0">
                <a:solidFill>
                  <a:srgbClr val="C00000"/>
                </a:solidFill>
                <a:latin typeface="Arial" pitchFamily="34" charset="0"/>
                <a:cs typeface="Arial" pitchFamily="34" charset="0"/>
              </a:rPr>
              <a:t>Cámara O2</a:t>
            </a:r>
            <a:endParaRPr lang="es-ES" dirty="0">
              <a:solidFill>
                <a:srgbClr val="C00000"/>
              </a:solidFill>
              <a:latin typeface="Arial" pitchFamily="34" charset="0"/>
              <a:cs typeface="Arial" pitchFamily="34" charset="0"/>
            </a:endParaRPr>
          </a:p>
        </p:txBody>
      </p:sp>
      <p:sp>
        <p:nvSpPr>
          <p:cNvPr id="27" name="Légende sans bordure 2 26"/>
          <p:cNvSpPr/>
          <p:nvPr/>
        </p:nvSpPr>
        <p:spPr>
          <a:xfrm flipH="1">
            <a:off x="470973" y="4949173"/>
            <a:ext cx="1050881" cy="336382"/>
          </a:xfrm>
          <a:prstGeom prst="callout2">
            <a:avLst>
              <a:gd name="adj1" fmla="val 47898"/>
              <a:gd name="adj2" fmla="val 6996"/>
              <a:gd name="adj3" fmla="val 65387"/>
              <a:gd name="adj4" fmla="val -24085"/>
              <a:gd name="adj5" fmla="val -12836"/>
              <a:gd name="adj6" fmla="val -68411"/>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lIns="94602" tIns="47301" rIns="94602" bIns="47301" rtlCol="0" anchor="ctr"/>
          <a:lstStyle/>
          <a:p>
            <a:pPr algn="ctr"/>
            <a:r>
              <a:rPr lang="es-ES" dirty="0" smtClean="0">
                <a:solidFill>
                  <a:srgbClr val="C00000"/>
                </a:solidFill>
                <a:latin typeface="Arial" pitchFamily="34" charset="0"/>
                <a:cs typeface="Arial" pitchFamily="34" charset="0"/>
              </a:rPr>
              <a:t>Célula NOx</a:t>
            </a:r>
            <a:endParaRPr lang="es-ES" dirty="0">
              <a:solidFill>
                <a:srgbClr val="C00000"/>
              </a:solidFill>
              <a:latin typeface="Arial" pitchFamily="34" charset="0"/>
              <a:cs typeface="Arial" pitchFamily="34" charset="0"/>
            </a:endParaRPr>
          </a:p>
        </p:txBody>
      </p:sp>
      <p:sp>
        <p:nvSpPr>
          <p:cNvPr id="28" name="Légende sans bordure 2 27"/>
          <p:cNvSpPr/>
          <p:nvPr/>
        </p:nvSpPr>
        <p:spPr>
          <a:xfrm flipH="1">
            <a:off x="253566" y="3967771"/>
            <a:ext cx="1118672" cy="407116"/>
          </a:xfrm>
          <a:prstGeom prst="callout2">
            <a:avLst>
              <a:gd name="adj1" fmla="val 47898"/>
              <a:gd name="adj2" fmla="val 6996"/>
              <a:gd name="adj3" fmla="val 65387"/>
              <a:gd name="adj4" fmla="val -24085"/>
              <a:gd name="adj5" fmla="val 84879"/>
              <a:gd name="adj6" fmla="val -131869"/>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lIns="98793" tIns="49397" rIns="98793" bIns="49397" rtlCol="0" anchor="ctr"/>
          <a:lstStyle/>
          <a:p>
            <a:pPr algn="ctr"/>
            <a:r>
              <a:rPr lang="fr-FR" dirty="0" smtClean="0">
                <a:solidFill>
                  <a:srgbClr val="C00000"/>
                </a:solidFill>
                <a:latin typeface="Arial" pitchFamily="34" charset="0"/>
                <a:cs typeface="Arial" pitchFamily="34" charset="0"/>
              </a:rPr>
              <a:t>Electrodo </a:t>
            </a:r>
            <a:br>
              <a:rPr lang="fr-FR" dirty="0" smtClean="0">
                <a:solidFill>
                  <a:srgbClr val="C00000"/>
                </a:solidFill>
                <a:latin typeface="Arial" pitchFamily="34" charset="0"/>
                <a:cs typeface="Arial" pitchFamily="34" charset="0"/>
              </a:rPr>
            </a:br>
            <a:r>
              <a:rPr lang="fr-FR" dirty="0" smtClean="0">
                <a:solidFill>
                  <a:srgbClr val="C00000"/>
                </a:solidFill>
                <a:latin typeface="Arial" pitchFamily="34" charset="0"/>
                <a:cs typeface="Arial" pitchFamily="34" charset="0"/>
              </a:rPr>
              <a:t>O</a:t>
            </a:r>
            <a:r>
              <a:rPr lang="fr-FR" baseline="-25000" dirty="0" smtClean="0">
                <a:solidFill>
                  <a:srgbClr val="C00000"/>
                </a:solidFill>
                <a:latin typeface="Arial" pitchFamily="34" charset="0"/>
                <a:cs typeface="Arial" pitchFamily="34" charset="0"/>
              </a:rPr>
              <a:t>2 </a:t>
            </a:r>
            <a:r>
              <a:rPr lang="fr-FR" dirty="0" smtClean="0">
                <a:solidFill>
                  <a:srgbClr val="C00000"/>
                </a:solidFill>
                <a:latin typeface="Arial" pitchFamily="34" charset="0"/>
                <a:cs typeface="Arial" pitchFamily="34" charset="0"/>
              </a:rPr>
              <a:t>/ NOx</a:t>
            </a:r>
            <a:endParaRPr lang="fr-FR"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40953408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76213" y="215900"/>
            <a:ext cx="6734620" cy="4902200"/>
          </a:xfrm>
        </p:spPr>
      </p:sp>
      <p:sp>
        <p:nvSpPr>
          <p:cNvPr id="3" name="Espace réservé des commentaires 2"/>
          <p:cNvSpPr>
            <a:spLocks noGrp="1"/>
          </p:cNvSpPr>
          <p:nvPr>
            <p:ph type="body" idx="1"/>
          </p:nvPr>
        </p:nvSpPr>
        <p:spPr>
          <a:xfrm>
            <a:off x="175750" y="1033993"/>
            <a:ext cx="6735083" cy="8686321"/>
          </a:xfrm>
        </p:spPr>
        <p:txBody>
          <a:bodyPr/>
          <a:lstStyle/>
          <a:p>
            <a:pPr marL="192326"/>
            <a:endParaRPr lang="es-ES" b="1" dirty="0" smtClean="0"/>
          </a:p>
          <a:p>
            <a:pPr marL="192326"/>
            <a:endParaRPr lang="es-ES" b="1" dirty="0" smtClean="0"/>
          </a:p>
          <a:p>
            <a:pPr marL="192326"/>
            <a:endParaRPr lang="es-ES" b="1" dirty="0" smtClean="0"/>
          </a:p>
          <a:p>
            <a:pPr marL="192326"/>
            <a:endParaRPr lang="es-ES" b="1" dirty="0" smtClean="0"/>
          </a:p>
          <a:p>
            <a:pPr marL="192326"/>
            <a:endParaRPr lang="es-ES" b="1" dirty="0" smtClean="0"/>
          </a:p>
          <a:p>
            <a:pPr marL="192326"/>
            <a:endParaRPr lang="es-ES" b="1" dirty="0" smtClean="0"/>
          </a:p>
          <a:p>
            <a:pPr marL="192326"/>
            <a:endParaRPr lang="es-ES" b="1" dirty="0" smtClean="0"/>
          </a:p>
          <a:p>
            <a:pPr marL="192326"/>
            <a:endParaRPr lang="es-ES" b="1" dirty="0" smtClean="0"/>
          </a:p>
          <a:p>
            <a:pPr marL="192326"/>
            <a:endParaRPr lang="es-ES" b="1" dirty="0" smtClean="0"/>
          </a:p>
          <a:p>
            <a:pPr marL="192326"/>
            <a:endParaRPr lang="es-ES" b="1" dirty="0" smtClean="0"/>
          </a:p>
          <a:p>
            <a:pPr marL="192326"/>
            <a:endParaRPr lang="es-ES" b="1" dirty="0" smtClean="0"/>
          </a:p>
          <a:p>
            <a:pPr marL="192326"/>
            <a:endParaRPr lang="es-ES" b="1" dirty="0" smtClean="0"/>
          </a:p>
          <a:p>
            <a:pPr marL="192326"/>
            <a:endParaRPr lang="es-ES" b="1" dirty="0" smtClean="0"/>
          </a:p>
          <a:p>
            <a:pPr marL="192326"/>
            <a:endParaRPr lang="es-ES" b="1" dirty="0" smtClean="0"/>
          </a:p>
          <a:p>
            <a:pPr marL="192326"/>
            <a:r>
              <a:rPr lang="es-ES" b="1" dirty="0" smtClean="0"/>
              <a:t>Función de la primera cámara:</a:t>
            </a:r>
          </a:p>
          <a:p>
            <a:pPr marL="192326"/>
            <a:r>
              <a:rPr lang="es-ES" dirty="0" smtClean="0"/>
              <a:t>Una parte de los gases de escape se acumula en la primera cámara.</a:t>
            </a:r>
          </a:p>
          <a:p>
            <a:pPr marL="192326"/>
            <a:r>
              <a:rPr lang="es-ES" dirty="0" smtClean="0"/>
              <a:t>La diferencia de concentración entre los gases de escape y la célula de referencia provoca una tensión eléctrica que se puede medir a nivel de los electrodos.</a:t>
            </a:r>
          </a:p>
          <a:p>
            <a:pPr marL="192326"/>
            <a:r>
              <a:rPr lang="es-ES" dirty="0" smtClean="0"/>
              <a:t>La caja electrónica del captador de NOx regula esta tensión según un valor constante.</a:t>
            </a:r>
          </a:p>
          <a:p>
            <a:pPr marL="192326"/>
            <a:r>
              <a:rPr lang="es-ES" dirty="0" smtClean="0"/>
              <a:t>Este valor corresponde a una relación aire/carburante de lambda 1 (450mV).</a:t>
            </a:r>
          </a:p>
          <a:p>
            <a:pPr marL="192326"/>
            <a:r>
              <a:rPr lang="es-ES" dirty="0"/>
              <a:t>La célula de bombeo extrae o añade oxígeno mediante el bombeo, para regular la concentración de oxígeno en la primera cámara para obtener un valor lambda 1.</a:t>
            </a:r>
          </a:p>
          <a:p>
            <a:pPr marL="192326" algn="ctr"/>
            <a:endParaRPr lang="es-E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643" y="1337007"/>
            <a:ext cx="2929625" cy="302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égende sans bordure 2 4"/>
          <p:cNvSpPr/>
          <p:nvPr/>
        </p:nvSpPr>
        <p:spPr>
          <a:xfrm flipH="1">
            <a:off x="0" y="1988120"/>
            <a:ext cx="1795597" cy="336382"/>
          </a:xfrm>
          <a:prstGeom prst="callout2">
            <a:avLst>
              <a:gd name="adj1" fmla="val 50230"/>
              <a:gd name="adj2" fmla="val 6554"/>
              <a:gd name="adj3" fmla="val 112024"/>
              <a:gd name="adj4" fmla="val -24085"/>
              <a:gd name="adj5" fmla="val 112500"/>
              <a:gd name="adj6" fmla="val -58018"/>
            </a:avLst>
          </a:prstGeom>
          <a:noFill/>
          <a:ln w="19050">
            <a:tailEnd type="triangle"/>
          </a:ln>
        </p:spPr>
        <p:style>
          <a:lnRef idx="2">
            <a:schemeClr val="accent1">
              <a:shade val="50000"/>
            </a:schemeClr>
          </a:lnRef>
          <a:fillRef idx="1">
            <a:schemeClr val="accent1"/>
          </a:fillRef>
          <a:effectRef idx="0">
            <a:schemeClr val="accent1"/>
          </a:effectRef>
          <a:fontRef idx="minor">
            <a:schemeClr val="lt1"/>
          </a:fontRef>
        </p:style>
        <p:txBody>
          <a:bodyPr lIns="94602" tIns="47301" rIns="94602" bIns="47301" rtlCol="0" anchor="ctr"/>
          <a:lstStyle/>
          <a:p>
            <a:pPr algn="ctr"/>
            <a:r>
              <a:rPr lang="es-ES" dirty="0" smtClean="0">
                <a:solidFill>
                  <a:srgbClr val="C00000"/>
                </a:solidFill>
              </a:rPr>
              <a:t>Gases de escape</a:t>
            </a:r>
            <a:endParaRPr lang="es-ES" dirty="0">
              <a:solidFill>
                <a:srgbClr val="C00000"/>
              </a:solidFill>
            </a:endParaRPr>
          </a:p>
        </p:txBody>
      </p:sp>
      <p:sp>
        <p:nvSpPr>
          <p:cNvPr id="6" name="Légende sans bordure 2 5"/>
          <p:cNvSpPr/>
          <p:nvPr/>
        </p:nvSpPr>
        <p:spPr>
          <a:xfrm>
            <a:off x="5801537" y="1168814"/>
            <a:ext cx="1109296" cy="607600"/>
          </a:xfrm>
          <a:prstGeom prst="callout2">
            <a:avLst>
              <a:gd name="adj1" fmla="val 50230"/>
              <a:gd name="adj2" fmla="val 6554"/>
              <a:gd name="adj3" fmla="val 112024"/>
              <a:gd name="adj4" fmla="val -24085"/>
              <a:gd name="adj5" fmla="val 112500"/>
              <a:gd name="adj6" fmla="val -58018"/>
            </a:avLst>
          </a:prstGeom>
          <a:noFill/>
          <a:ln w="19050">
            <a:tailEnd type="none"/>
          </a:ln>
        </p:spPr>
        <p:style>
          <a:lnRef idx="2">
            <a:schemeClr val="accent1">
              <a:shade val="50000"/>
            </a:schemeClr>
          </a:lnRef>
          <a:fillRef idx="1">
            <a:schemeClr val="accent1"/>
          </a:fillRef>
          <a:effectRef idx="0">
            <a:schemeClr val="accent1"/>
          </a:effectRef>
          <a:fontRef idx="minor">
            <a:schemeClr val="lt1"/>
          </a:fontRef>
        </p:style>
        <p:txBody>
          <a:bodyPr lIns="94602" tIns="47301" rIns="94602" bIns="47301" rtlCol="0" anchor="ctr"/>
          <a:lstStyle/>
          <a:p>
            <a:pPr algn="ctr"/>
            <a:r>
              <a:rPr lang="es-ES" dirty="0" smtClean="0">
                <a:solidFill>
                  <a:srgbClr val="C00000"/>
                </a:solidFill>
              </a:rPr>
              <a:t>Caja electrónica NOx</a:t>
            </a:r>
            <a:endParaRPr lang="es-ES" dirty="0">
              <a:solidFill>
                <a:srgbClr val="C00000"/>
              </a:solidFill>
            </a:endParaRPr>
          </a:p>
        </p:txBody>
      </p:sp>
    </p:spTree>
    <p:extLst>
      <p:ext uri="{BB962C8B-B14F-4D97-AF65-F5344CB8AC3E}">
        <p14:creationId xmlns:p14="http://schemas.microsoft.com/office/powerpoint/2010/main" val="9744085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76225" y="217488"/>
            <a:ext cx="6535738" cy="4900612"/>
          </a:xfrm>
        </p:spPr>
      </p:sp>
      <p:sp>
        <p:nvSpPr>
          <p:cNvPr id="3" name="Espace réservé des commentaires 2"/>
          <p:cNvSpPr>
            <a:spLocks noGrp="1"/>
          </p:cNvSpPr>
          <p:nvPr>
            <p:ph type="body" idx="1"/>
          </p:nvPr>
        </p:nvSpPr>
        <p:spPr>
          <a:xfrm>
            <a:off x="175750" y="940842"/>
            <a:ext cx="6746110" cy="9039067"/>
          </a:xfrm>
        </p:spPr>
        <p:txBody>
          <a:bodyPr/>
          <a:lstStyle/>
          <a:p>
            <a:pPr marL="192326"/>
            <a:endParaRPr lang="es-ES" b="1" dirty="0" smtClean="0"/>
          </a:p>
          <a:p>
            <a:pPr marL="192326"/>
            <a:endParaRPr lang="es-ES" b="1" dirty="0" smtClean="0"/>
          </a:p>
          <a:p>
            <a:pPr marL="192326"/>
            <a:endParaRPr lang="es-ES" b="1" dirty="0" smtClean="0"/>
          </a:p>
          <a:p>
            <a:pPr marL="192326"/>
            <a:endParaRPr lang="es-ES" b="1" dirty="0" smtClean="0"/>
          </a:p>
          <a:p>
            <a:pPr marL="192326"/>
            <a:endParaRPr lang="es-ES" b="1" dirty="0" smtClean="0"/>
          </a:p>
          <a:p>
            <a:pPr marL="192326"/>
            <a:endParaRPr lang="es-ES" b="1" dirty="0" smtClean="0"/>
          </a:p>
          <a:p>
            <a:pPr marL="192326"/>
            <a:endParaRPr lang="es-ES" b="1" dirty="0" smtClean="0"/>
          </a:p>
          <a:p>
            <a:pPr marL="192326"/>
            <a:endParaRPr lang="es-ES" b="1" dirty="0" smtClean="0"/>
          </a:p>
          <a:p>
            <a:pPr marL="192326"/>
            <a:endParaRPr lang="es-ES" b="1" dirty="0" smtClean="0"/>
          </a:p>
          <a:p>
            <a:pPr marL="192326" algn="ctr"/>
            <a:endParaRPr lang="es-ES" b="1" dirty="0" smtClean="0"/>
          </a:p>
          <a:p>
            <a:pPr marL="192326"/>
            <a:endParaRPr lang="es-ES" b="1" dirty="0" smtClean="0"/>
          </a:p>
          <a:p>
            <a:pPr marL="192326"/>
            <a:endParaRPr lang="es-ES" b="1" dirty="0" smtClean="0"/>
          </a:p>
          <a:p>
            <a:pPr marL="192326"/>
            <a:endParaRPr lang="es-ES" b="1" dirty="0" smtClean="0"/>
          </a:p>
          <a:p>
            <a:pPr marL="192326"/>
            <a:endParaRPr lang="es-ES" b="1" dirty="0" smtClean="0"/>
          </a:p>
          <a:p>
            <a:pPr marL="192326"/>
            <a:endParaRPr lang="es-ES" b="1" dirty="0" smtClean="0"/>
          </a:p>
          <a:p>
            <a:pPr marL="192326"/>
            <a:r>
              <a:rPr lang="es-ES" b="1" dirty="0" smtClean="0"/>
              <a:t>Función de la segunda cámara:</a:t>
            </a:r>
          </a:p>
          <a:p>
            <a:pPr marL="192326" algn="just"/>
            <a:r>
              <a:rPr lang="es-ES" dirty="0" smtClean="0"/>
              <a:t>Los gases de escape se transfieren de la primera a la segunda cámara. </a:t>
            </a:r>
          </a:p>
          <a:p>
            <a:pPr marL="192326" algn="just"/>
            <a:r>
              <a:rPr lang="es-ES" dirty="0" smtClean="0"/>
              <a:t>Las moléculas de NOx que contienen los gases de escape se dividen en (N</a:t>
            </a:r>
            <a:r>
              <a:rPr lang="es-ES" baseline="-25000" dirty="0" smtClean="0"/>
              <a:t>2</a:t>
            </a:r>
            <a:r>
              <a:rPr lang="es-ES" dirty="0" smtClean="0"/>
              <a:t>) y (O</a:t>
            </a:r>
            <a:r>
              <a:rPr lang="es-ES" baseline="-25000" dirty="0" smtClean="0"/>
              <a:t>2</a:t>
            </a:r>
            <a:r>
              <a:rPr lang="es-ES" dirty="0" smtClean="0"/>
              <a:t>) a nivel de un electrodo especial.</a:t>
            </a:r>
          </a:p>
          <a:p>
            <a:pPr marL="192326" algn="just"/>
            <a:r>
              <a:rPr lang="es-ES" dirty="0" smtClean="0"/>
              <a:t>Una tensión homogénea de 400 mV se regula entre los electrodos interior y exterior. Los iones de oxígeno migran del electrodo interior al electrodo exterior.</a:t>
            </a:r>
          </a:p>
          <a:p>
            <a:pPr marL="192326" algn="just"/>
            <a:r>
              <a:rPr lang="es-ES" dirty="0"/>
              <a:t>El flujo de oxígeno bombeado presenta una relación idéntica a la proporción de óxidos de nitrógeno en los gases de escape.</a:t>
            </a:r>
          </a:p>
          <a:p>
            <a:pPr marL="192326" algn="just"/>
            <a:r>
              <a:rPr lang="es-ES" dirty="0" smtClean="0"/>
              <a:t>El flujo de oxígeno bombeado y contenido determina la medida de la proporción en nitrógeno en la segunda cámara. </a:t>
            </a:r>
            <a:endParaRPr lang="es-E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7163" y="1337007"/>
            <a:ext cx="2991260" cy="308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égende sans bordure 2 4"/>
          <p:cNvSpPr/>
          <p:nvPr/>
        </p:nvSpPr>
        <p:spPr>
          <a:xfrm flipH="1">
            <a:off x="0" y="1988120"/>
            <a:ext cx="1795597" cy="336382"/>
          </a:xfrm>
          <a:prstGeom prst="callout2">
            <a:avLst>
              <a:gd name="adj1" fmla="val 50230"/>
              <a:gd name="adj2" fmla="val 6554"/>
              <a:gd name="adj3" fmla="val 112024"/>
              <a:gd name="adj4" fmla="val -24085"/>
              <a:gd name="adj5" fmla="val 112500"/>
              <a:gd name="adj6" fmla="val -58018"/>
            </a:avLst>
          </a:prstGeom>
          <a:noFill/>
          <a:ln w="19050">
            <a:tailEnd type="triangle"/>
          </a:ln>
        </p:spPr>
        <p:style>
          <a:lnRef idx="2">
            <a:schemeClr val="accent1">
              <a:shade val="50000"/>
            </a:schemeClr>
          </a:lnRef>
          <a:fillRef idx="1">
            <a:schemeClr val="accent1"/>
          </a:fillRef>
          <a:effectRef idx="0">
            <a:schemeClr val="accent1"/>
          </a:effectRef>
          <a:fontRef idx="minor">
            <a:schemeClr val="lt1"/>
          </a:fontRef>
        </p:style>
        <p:txBody>
          <a:bodyPr lIns="94602" tIns="47301" rIns="94602" bIns="47301" rtlCol="0" anchor="ctr"/>
          <a:lstStyle/>
          <a:p>
            <a:pPr algn="ctr"/>
            <a:r>
              <a:rPr lang="es-ES" dirty="0" smtClean="0">
                <a:solidFill>
                  <a:srgbClr val="C00000"/>
                </a:solidFill>
              </a:rPr>
              <a:t>Gases de escape</a:t>
            </a:r>
            <a:endParaRPr lang="es-ES" dirty="0">
              <a:solidFill>
                <a:srgbClr val="C00000"/>
              </a:solidFill>
            </a:endParaRPr>
          </a:p>
        </p:txBody>
      </p:sp>
      <p:sp>
        <p:nvSpPr>
          <p:cNvPr id="6" name="Légende sans bordure 2 5"/>
          <p:cNvSpPr/>
          <p:nvPr/>
        </p:nvSpPr>
        <p:spPr>
          <a:xfrm>
            <a:off x="5801537" y="1168815"/>
            <a:ext cx="1109296" cy="607599"/>
          </a:xfrm>
          <a:prstGeom prst="callout2">
            <a:avLst>
              <a:gd name="adj1" fmla="val 50230"/>
              <a:gd name="adj2" fmla="val 6554"/>
              <a:gd name="adj3" fmla="val 112024"/>
              <a:gd name="adj4" fmla="val -24085"/>
              <a:gd name="adj5" fmla="val 112500"/>
              <a:gd name="adj6" fmla="val -58018"/>
            </a:avLst>
          </a:prstGeom>
          <a:noFill/>
          <a:ln w="19050">
            <a:tailEnd type="none"/>
          </a:ln>
        </p:spPr>
        <p:style>
          <a:lnRef idx="2">
            <a:schemeClr val="accent1">
              <a:shade val="50000"/>
            </a:schemeClr>
          </a:lnRef>
          <a:fillRef idx="1">
            <a:schemeClr val="accent1"/>
          </a:fillRef>
          <a:effectRef idx="0">
            <a:schemeClr val="accent1"/>
          </a:effectRef>
          <a:fontRef idx="minor">
            <a:schemeClr val="lt1"/>
          </a:fontRef>
        </p:style>
        <p:txBody>
          <a:bodyPr lIns="94602" tIns="47301" rIns="94602" bIns="47301" rtlCol="0" anchor="ctr"/>
          <a:lstStyle/>
          <a:p>
            <a:pPr algn="ctr"/>
            <a:r>
              <a:rPr lang="es-ES" dirty="0" smtClean="0">
                <a:solidFill>
                  <a:srgbClr val="C00000"/>
                </a:solidFill>
              </a:rPr>
              <a:t>Caja electrónica NOx</a:t>
            </a:r>
            <a:endParaRPr lang="es-ES" dirty="0">
              <a:solidFill>
                <a:srgbClr val="C00000"/>
              </a:solidFill>
            </a:endParaRPr>
          </a:p>
        </p:txBody>
      </p:sp>
    </p:spTree>
    <p:extLst>
      <p:ext uri="{BB962C8B-B14F-4D97-AF65-F5344CB8AC3E}">
        <p14:creationId xmlns:p14="http://schemas.microsoft.com/office/powerpoint/2010/main" val="3886906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0663" y="215900"/>
            <a:ext cx="6656387" cy="4902200"/>
          </a:xfrm>
        </p:spPr>
      </p:sp>
      <p:sp>
        <p:nvSpPr>
          <p:cNvPr id="3" name="Espace réservé des commentaires 2"/>
          <p:cNvSpPr>
            <a:spLocks noGrp="1"/>
          </p:cNvSpPr>
          <p:nvPr>
            <p:ph type="body" idx="1"/>
          </p:nvPr>
        </p:nvSpPr>
        <p:spPr>
          <a:xfrm>
            <a:off x="175750" y="1033994"/>
            <a:ext cx="6746110" cy="8833987"/>
          </a:xfrm>
        </p:spPr>
        <p:txBody>
          <a:bodyPr/>
          <a:lstStyle/>
          <a:p>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2964985797"/>
              </p:ext>
            </p:extLst>
          </p:nvPr>
        </p:nvGraphicFramePr>
        <p:xfrm>
          <a:off x="484686" y="1333980"/>
          <a:ext cx="6361048" cy="2669750"/>
        </p:xfrm>
        <a:graphic>
          <a:graphicData uri="http://schemas.openxmlformats.org/drawingml/2006/table">
            <a:tbl>
              <a:tblPr/>
              <a:tblGrid>
                <a:gridCol w="2395645"/>
                <a:gridCol w="3965403"/>
              </a:tblGrid>
              <a:tr h="383079">
                <a:tc>
                  <a:txBody>
                    <a:bodyPr/>
                    <a:lstStyle/>
                    <a:p>
                      <a:pPr algn="ctr"/>
                      <a:r>
                        <a:rPr lang="es-ES" sz="1200" noProof="0" dirty="0" smtClean="0">
                          <a:latin typeface="Arial" pitchFamily="34" charset="0"/>
                          <a:cs typeface="Arial" pitchFamily="34" charset="0"/>
                        </a:rPr>
                        <a:t>Conexión</a:t>
                      </a:r>
                      <a:endParaRPr lang="es-ES" sz="1200" noProof="0" dirty="0">
                        <a:latin typeface="Arial" pitchFamily="34" charset="0"/>
                        <a:cs typeface="Arial" pitchFamily="34" charset="0"/>
                      </a:endParaRPr>
                    </a:p>
                  </a:txBody>
                  <a:tcPr marL="95319" marR="95319" marT="47063" marB="47063"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s-ES" sz="1200" noProof="0" dirty="0" smtClean="0">
                          <a:latin typeface="Arial" pitchFamily="34" charset="0"/>
                          <a:cs typeface="Arial" pitchFamily="34" charset="0"/>
                        </a:rPr>
                        <a:t>Señal</a:t>
                      </a:r>
                      <a:endParaRPr lang="es-ES" sz="1200" noProof="0" dirty="0">
                        <a:latin typeface="Arial" pitchFamily="34" charset="0"/>
                        <a:cs typeface="Arial" pitchFamily="34" charset="0"/>
                      </a:endParaRPr>
                    </a:p>
                  </a:txBody>
                  <a:tcPr marL="95319" marR="95319" marT="47063" marB="47063"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3079">
                <a:tc>
                  <a:txBody>
                    <a:bodyPr/>
                    <a:lstStyle/>
                    <a:p>
                      <a:pPr algn="ctr"/>
                      <a:r>
                        <a:rPr lang="es-ES" sz="1200" noProof="0" dirty="0" smtClean="0">
                          <a:latin typeface="Arial" pitchFamily="34" charset="0"/>
                          <a:cs typeface="Arial" pitchFamily="34" charset="0"/>
                        </a:rPr>
                        <a:t>Alimentación 12 voltios</a:t>
                      </a:r>
                      <a:endParaRPr lang="es-ES" sz="1200" noProof="0" dirty="0">
                        <a:latin typeface="Arial" pitchFamily="34" charset="0"/>
                        <a:cs typeface="Arial" pitchFamily="34" charset="0"/>
                      </a:endParaRPr>
                    </a:p>
                  </a:txBody>
                  <a:tcPr marL="95319" marR="95319" marT="47063" marB="470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200" noProof="0" dirty="0" smtClean="0">
                          <a:latin typeface="Arial" pitchFamily="34" charset="0"/>
                          <a:cs typeface="Arial" pitchFamily="34" charset="0"/>
                        </a:rPr>
                        <a:t>CAN Anticontaminación</a:t>
                      </a:r>
                      <a:endParaRPr lang="es-ES" sz="1200" noProof="0" dirty="0">
                        <a:latin typeface="Arial" pitchFamily="34" charset="0"/>
                        <a:cs typeface="Arial" pitchFamily="34" charset="0"/>
                      </a:endParaRPr>
                    </a:p>
                  </a:txBody>
                  <a:tcPr marL="95319" marR="95319" marT="47063" marB="470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3592">
                <a:tc>
                  <a:txBody>
                    <a:bodyPr/>
                    <a:lstStyle/>
                    <a:p>
                      <a:endParaRPr lang="es-ES" sz="1200" noProof="0" dirty="0"/>
                    </a:p>
                  </a:txBody>
                  <a:tcPr marL="95319" marR="95319" marT="47063" marB="470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endParaRPr lang="es-ES" sz="1200" noProof="0" dirty="0"/>
                    </a:p>
                  </a:txBody>
                  <a:tcPr marL="95319" marR="95319" marT="47063" marB="470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Rectangle 27"/>
          <p:cNvSpPr>
            <a:spLocks noChangeArrowheads="1"/>
          </p:cNvSpPr>
          <p:nvPr/>
        </p:nvSpPr>
        <p:spPr bwMode="auto">
          <a:xfrm>
            <a:off x="701591" y="7047656"/>
            <a:ext cx="6057297" cy="1187817"/>
          </a:xfrm>
          <a:prstGeom prst="rect">
            <a:avLst/>
          </a:prstGeom>
          <a:solidFill>
            <a:schemeClr val="bg1"/>
          </a:solidFill>
          <a:ln w="9525">
            <a:solidFill>
              <a:schemeClr val="tx1"/>
            </a:solidFill>
            <a:miter lim="800000"/>
            <a:headEnd/>
            <a:tailEnd/>
          </a:ln>
        </p:spPr>
        <p:txBody>
          <a:bodyPr wrap="square" lIns="92131" tIns="46066" rIns="92131" bIns="46066" anchor="t"/>
          <a:lstStyle/>
          <a:p>
            <a:pPr marL="195642" indent="-4974" eaLnBrk="0" hangingPunct="0">
              <a:spcBef>
                <a:spcPct val="30000"/>
              </a:spcBef>
              <a:defRPr/>
            </a:pPr>
            <a:r>
              <a:rPr lang="es-ES" sz="1300" dirty="0">
                <a:cs typeface="Arial" charset="0"/>
              </a:rPr>
              <a:t>En caso de contaminación del captador de NOx o de fallo en la red «CAN Anticontaminación», el sistema de reducción deja de funcionar. </a:t>
            </a:r>
          </a:p>
          <a:p>
            <a:pPr marL="195642" indent="-4974" eaLnBrk="0" hangingPunct="0">
              <a:spcBef>
                <a:spcPct val="30000"/>
              </a:spcBef>
              <a:defRPr/>
            </a:pPr>
            <a:r>
              <a:rPr lang="es-ES" sz="1300" dirty="0">
                <a:cs typeface="Arial" charset="0"/>
              </a:rPr>
              <a:t>El testigo anticontaminación «MIL» y el testigo de alerta «UREA» que indican un defecto del sistema, aparecen en la pantalla multifunción.</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444" y="2165760"/>
            <a:ext cx="1106624" cy="162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66385" y="2242734"/>
            <a:ext cx="3086383" cy="154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Diag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1753" y="7344568"/>
            <a:ext cx="445867" cy="51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5394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80988" y="220663"/>
            <a:ext cx="6535737" cy="4902200"/>
          </a:xfrm>
        </p:spPr>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893" y="1108235"/>
            <a:ext cx="4320476" cy="239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1004304" y="1212326"/>
            <a:ext cx="2392040" cy="331538"/>
          </a:xfrm>
          <a:prstGeom prst="rect">
            <a:avLst/>
          </a:prstGeom>
          <a:solidFill>
            <a:schemeClr val="bg1"/>
          </a:solidFill>
        </p:spPr>
        <p:txBody>
          <a:bodyPr wrap="square" lIns="99732" tIns="49866" rIns="99732" bIns="49866" rtlCol="0">
            <a:spAutoFit/>
          </a:bodyPr>
          <a:lstStyle/>
          <a:p>
            <a:r>
              <a:rPr lang="es-ES" sz="1500" dirty="0"/>
              <a:t>Catalizador de oxidación</a:t>
            </a: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598" y="4118187"/>
            <a:ext cx="5819060" cy="239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2636263" y="4124509"/>
            <a:ext cx="1958349" cy="562371"/>
          </a:xfrm>
          <a:prstGeom prst="rect">
            <a:avLst/>
          </a:prstGeom>
          <a:solidFill>
            <a:schemeClr val="bg1"/>
          </a:solidFill>
        </p:spPr>
        <p:txBody>
          <a:bodyPr wrap="square" lIns="99732" tIns="49866" rIns="99732" bIns="49866" rtlCol="0">
            <a:spAutoFit/>
          </a:bodyPr>
          <a:lstStyle/>
          <a:p>
            <a:pPr algn="ctr"/>
            <a:r>
              <a:rPr lang="es-ES" sz="1500" dirty="0"/>
              <a:t>Reducción Catalítica Selectiva</a:t>
            </a:r>
          </a:p>
        </p:txBody>
      </p:sp>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756" y="6720730"/>
            <a:ext cx="5196748" cy="275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p:cNvSpPr txBox="1"/>
          <p:nvPr/>
        </p:nvSpPr>
        <p:spPr>
          <a:xfrm>
            <a:off x="1036153" y="7026912"/>
            <a:ext cx="1958349" cy="562371"/>
          </a:xfrm>
          <a:prstGeom prst="rect">
            <a:avLst/>
          </a:prstGeom>
          <a:solidFill>
            <a:schemeClr val="bg1"/>
          </a:solidFill>
        </p:spPr>
        <p:txBody>
          <a:bodyPr wrap="square" lIns="99732" tIns="49866" rIns="99732" bIns="49866" rtlCol="0">
            <a:spAutoFit/>
          </a:bodyPr>
          <a:lstStyle/>
          <a:p>
            <a:pPr algn="ctr"/>
            <a:r>
              <a:rPr lang="es-ES" sz="1500" dirty="0"/>
              <a:t>Filtración y regeneración</a:t>
            </a:r>
          </a:p>
        </p:txBody>
      </p:sp>
    </p:spTree>
    <p:extLst>
      <p:ext uri="{BB962C8B-B14F-4D97-AF65-F5344CB8AC3E}">
        <p14:creationId xmlns:p14="http://schemas.microsoft.com/office/powerpoint/2010/main" val="21882414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79400" y="214313"/>
            <a:ext cx="6538913" cy="4903787"/>
          </a:xfrm>
        </p:spPr>
      </p:sp>
      <p:sp>
        <p:nvSpPr>
          <p:cNvPr id="3" name="Espace réservé des commentaires 2"/>
          <p:cNvSpPr>
            <a:spLocks noGrp="1"/>
          </p:cNvSpPr>
          <p:nvPr>
            <p:ph type="body" idx="3"/>
          </p:nvPr>
        </p:nvSpPr>
        <p:spPr>
          <a:xfrm>
            <a:off x="175750" y="747677"/>
            <a:ext cx="6746109" cy="9120304"/>
          </a:xfrm>
        </p:spPr>
        <p:txBody>
          <a:bodyPr/>
          <a:lstStyle/>
          <a:p>
            <a:pPr marL="190669" algn="just"/>
            <a:r>
              <a:rPr lang="es-ES" b="1" dirty="0" smtClean="0"/>
              <a:t>El catalizador de oxidación</a:t>
            </a:r>
          </a:p>
          <a:p>
            <a:pPr marL="190669" algn="just"/>
            <a:r>
              <a:rPr lang="es-ES" dirty="0" smtClean="0"/>
              <a:t>Tiene un papel importante en la función «SCR».</a:t>
            </a:r>
          </a:p>
          <a:p>
            <a:pPr marL="190669" algn="just"/>
            <a:r>
              <a:rPr lang="es-ES" dirty="0" smtClean="0"/>
              <a:t>Permite la oxidación del monóxido de nitrógeno (NO) en dióxido de nitrógeno (NO</a:t>
            </a:r>
            <a:r>
              <a:rPr lang="es-ES" baseline="-25000" dirty="0" smtClean="0"/>
              <a:t>2</a:t>
            </a:r>
            <a:r>
              <a:rPr lang="es-ES" dirty="0" smtClean="0"/>
              <a:t>) y el aumento de la temperatura de los gases para garantizar la eficacia del catalizador de reducción.</a:t>
            </a:r>
          </a:p>
          <a:p>
            <a:pPr marL="190669" algn="just"/>
            <a:endParaRPr lang="es-ES" dirty="0" smtClean="0"/>
          </a:p>
          <a:p>
            <a:pPr marL="190669" algn="just"/>
            <a:r>
              <a:rPr lang="es-ES" b="1" dirty="0" smtClean="0"/>
              <a:t>La pulverización del líquido de reducción en el escape</a:t>
            </a:r>
          </a:p>
          <a:p>
            <a:pPr marL="190669" algn="just"/>
            <a:r>
              <a:rPr lang="es-ES" dirty="0" smtClean="0"/>
              <a:t>El inyector inyecta la solución de reducción previamente dosificada en el flujo de los gases de escape.</a:t>
            </a:r>
          </a:p>
          <a:p>
            <a:pPr marL="190669" algn="just"/>
            <a:r>
              <a:rPr lang="es-ES" dirty="0" smtClean="0"/>
              <a:t>El mezclador permite, vaporizando el líquido de reducción, rociar toda la superficie de la cerámica del </a:t>
            </a:r>
            <a:r>
              <a:rPr lang="es-ES" dirty="0"/>
              <a:t>catalizador de reducción.</a:t>
            </a:r>
          </a:p>
          <a:p>
            <a:pPr marL="190669" algn="just"/>
            <a:endParaRPr lang="es-ES" dirty="0" smtClean="0"/>
          </a:p>
          <a:p>
            <a:pPr marL="190669" algn="just"/>
            <a:r>
              <a:rPr lang="es-ES" b="1" dirty="0" smtClean="0"/>
              <a:t>Reducción de los óxidos de nitrógeno</a:t>
            </a:r>
          </a:p>
          <a:p>
            <a:pPr marL="190669" lvl="1" indent="0" algn="just">
              <a:buNone/>
            </a:pPr>
            <a:r>
              <a:rPr lang="es-ES" dirty="0" smtClean="0"/>
              <a:t>El amoniaco producido por la descomposición de la urea en el escape y almacenado en el catalizador de reducción permite reducir los NOx en nitrógeno (N</a:t>
            </a:r>
            <a:r>
              <a:rPr lang="es-ES" baseline="-25000" dirty="0" smtClean="0"/>
              <a:t>2</a:t>
            </a:r>
            <a:r>
              <a:rPr lang="es-ES" dirty="0" smtClean="0"/>
              <a:t>) y en agua (H</a:t>
            </a:r>
            <a:r>
              <a:rPr lang="es-ES" baseline="-25000" dirty="0" smtClean="0"/>
              <a:t>2</a:t>
            </a:r>
            <a:r>
              <a:rPr lang="es-ES" dirty="0" smtClean="0"/>
              <a:t>O).</a:t>
            </a:r>
          </a:p>
          <a:p>
            <a:pPr marL="190669" lvl="1" indent="0" algn="just">
              <a:buNone/>
            </a:pPr>
            <a:r>
              <a:rPr lang="es-ES" dirty="0" smtClean="0"/>
              <a:t>El cebado del sistema únicamente se puede establecer cuando la línea de escape alcanza una temperatura de 180°C.</a:t>
            </a:r>
          </a:p>
          <a:p>
            <a:pPr marL="190669" lvl="1" indent="0" algn="just">
              <a:buNone/>
            </a:pPr>
            <a:endParaRPr lang="es-ES" dirty="0" smtClean="0"/>
          </a:p>
          <a:p>
            <a:pPr marL="190669" lvl="1" indent="0" algn="just">
              <a:buNone/>
            </a:pPr>
            <a:r>
              <a:rPr lang="es-ES" b="1" dirty="0" smtClean="0"/>
              <a:t>Control de la eficacia del sistema</a:t>
            </a:r>
          </a:p>
          <a:p>
            <a:pPr marL="190669" lvl="1" indent="0" algn="just">
              <a:buNone/>
            </a:pPr>
            <a:r>
              <a:rPr lang="es-ES" dirty="0" smtClean="0"/>
              <a:t>El captador NOx informa al calculador motor multifunción de la proporción de óxidos de nitrógeno que contienen los gases de escape.</a:t>
            </a:r>
          </a:p>
          <a:p>
            <a:pPr marL="190669"/>
            <a:endParaRPr lang="es-E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0477" y="215900"/>
            <a:ext cx="6711023" cy="4902200"/>
          </a:xfrm>
        </p:spPr>
      </p:sp>
      <p:graphicFrame>
        <p:nvGraphicFramePr>
          <p:cNvPr id="7" name="Group 14"/>
          <p:cNvGraphicFramePr>
            <a:graphicFrameLocks noGrp="1"/>
          </p:cNvGraphicFramePr>
          <p:nvPr>
            <p:extLst>
              <p:ext uri="{D42A27DB-BD31-4B8C-83A1-F6EECF244321}">
                <p14:modId xmlns:p14="http://schemas.microsoft.com/office/powerpoint/2010/main" val="2982109486"/>
              </p:ext>
            </p:extLst>
          </p:nvPr>
        </p:nvGraphicFramePr>
        <p:xfrm>
          <a:off x="454025" y="5118100"/>
          <a:ext cx="6391709" cy="4755022"/>
        </p:xfrm>
        <a:graphic>
          <a:graphicData uri="http://schemas.openxmlformats.org/drawingml/2006/table">
            <a:tbl>
              <a:tblPr/>
              <a:tblGrid>
                <a:gridCol w="6391709"/>
              </a:tblGrid>
              <a:tr h="4755022">
                <a:tc>
                  <a:txBody>
                    <a:bodyPr/>
                    <a:lstStyle/>
                    <a:p>
                      <a:pPr marL="0" marR="0" lvl="0" indent="0" algn="l" defTabSz="947738"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dirty="0" smtClean="0">
                        <a:ln>
                          <a:noFill/>
                        </a:ln>
                        <a:solidFill>
                          <a:schemeClr val="tx1"/>
                        </a:solidFill>
                        <a:effectLst/>
                        <a:latin typeface="Arial" charset="0"/>
                        <a:cs typeface="Arial" charset="0"/>
                      </a:endParaRPr>
                    </a:p>
                  </a:txBody>
                  <a:tcPr marL="100803" marR="100803" marT="48817" marB="488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8" name="Picture 12" descr="Repo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85" y="5201011"/>
            <a:ext cx="583017" cy="617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633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74638" y="215900"/>
            <a:ext cx="6537325" cy="4902200"/>
          </a:xfrm>
        </p:spPr>
      </p:sp>
      <p:sp>
        <p:nvSpPr>
          <p:cNvPr id="3" name="Espace réservé des commentaires 2"/>
          <p:cNvSpPr>
            <a:spLocks noGrp="1"/>
          </p:cNvSpPr>
          <p:nvPr>
            <p:ph type="body" idx="1"/>
          </p:nvPr>
        </p:nvSpPr>
        <p:spPr>
          <a:xfrm>
            <a:off x="165871" y="966391"/>
            <a:ext cx="6336107" cy="8816697"/>
          </a:xfrm>
        </p:spPr>
        <p:txBody>
          <a:bodyPr/>
          <a:lstStyle/>
          <a:p>
            <a:pPr marL="2317426"/>
            <a:r>
              <a:rPr lang="es-ES" dirty="0" smtClean="0"/>
              <a:t>Las altas temperaturas de combustión que se alcanzan en un motor de combustión interna (alrededor de </a:t>
            </a:r>
            <a:r>
              <a:rPr lang="es-ES" dirty="0"/>
              <a:t> </a:t>
            </a:r>
            <a:r>
              <a:rPr lang="es-ES" dirty="0" smtClean="0"/>
              <a:t>1800 °C) suponen la formación de dióxido de nitrógeno (NO</a:t>
            </a:r>
            <a:r>
              <a:rPr lang="es-ES" baseline="-25000" dirty="0" smtClean="0"/>
              <a:t>2</a:t>
            </a:r>
            <a:r>
              <a:rPr lang="es-ES" dirty="0" smtClean="0"/>
              <a:t>) mediante la oxidación del monóxido de nitrógeno (NO). </a:t>
            </a:r>
            <a:br>
              <a:rPr lang="es-ES" dirty="0" smtClean="0"/>
            </a:br>
            <a:r>
              <a:rPr lang="es-ES" dirty="0" smtClean="0"/>
              <a:t>Es necesario tener en cuenta que la combustión es lenta</a:t>
            </a:r>
            <a:r>
              <a:rPr lang="es-ES" dirty="0"/>
              <a:t> </a:t>
            </a:r>
            <a:r>
              <a:rPr lang="es-ES" dirty="0" smtClean="0"/>
              <a:t>y continúa a lo largo del escape. </a:t>
            </a:r>
          </a:p>
          <a:p>
            <a:pPr marL="95259" indent="3285"/>
            <a:endParaRPr lang="es-ES" dirty="0" smtClean="0"/>
          </a:p>
          <a:p>
            <a:pPr marL="95259" indent="3285"/>
            <a:endParaRPr lang="es-ES" dirty="0" smtClean="0"/>
          </a:p>
          <a:p>
            <a:pPr marL="189010" indent="1659"/>
            <a:endParaRPr lang="es-ES" dirty="0" smtClean="0"/>
          </a:p>
          <a:p>
            <a:pPr marL="189010" indent="1659"/>
            <a:r>
              <a:rPr lang="es-ES" dirty="0" smtClean="0"/>
              <a:t>Los compuestos analizados por las redes de alerta y de medición de la contaminación del aire son el NO y el NO</a:t>
            </a:r>
            <a:r>
              <a:rPr lang="es-ES" baseline="-25000" dirty="0" smtClean="0"/>
              <a:t>2</a:t>
            </a:r>
            <a:r>
              <a:rPr lang="es-ES" dirty="0" smtClean="0"/>
              <a:t>, reagrupados bajo el término genérico de óxidos de nitrógeno (NOx).</a:t>
            </a:r>
          </a:p>
          <a:p>
            <a:pPr marL="189010" indent="1659"/>
            <a:r>
              <a:rPr lang="es-ES" dirty="0" smtClean="0"/>
              <a:t>Los NOx son responsables del aumento de la proporción</a:t>
            </a:r>
            <a:r>
              <a:rPr lang="es-ES" baseline="0" dirty="0" smtClean="0"/>
              <a:t> </a:t>
            </a:r>
            <a:r>
              <a:rPr lang="es-ES" dirty="0" smtClean="0"/>
              <a:t>de ozono (O</a:t>
            </a:r>
            <a:r>
              <a:rPr lang="es-ES" baseline="-25000" dirty="0" smtClean="0"/>
              <a:t>3</a:t>
            </a:r>
            <a:r>
              <a:rPr lang="es-ES" dirty="0" smtClean="0"/>
              <a:t>) en la baja atmósfera. </a:t>
            </a:r>
          </a:p>
          <a:p>
            <a:pPr marL="189010" indent="1659"/>
            <a:r>
              <a:rPr lang="es-ES" dirty="0" smtClean="0"/>
              <a:t>Se trata de una reacción fotolítica producida por los rayos solares en la cual los hidrocarburos emitidos (HC) están estrechamente asociados. </a:t>
            </a:r>
          </a:p>
          <a:p>
            <a:endParaRPr lang="es-ES" dirty="0" smtClean="0"/>
          </a:p>
          <a:p>
            <a:endParaRPr lang="es-ES" dirty="0" smtClean="0"/>
          </a:p>
          <a:p>
            <a:endParaRPr lang="es-E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953" y="1035162"/>
            <a:ext cx="1859028" cy="178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74"/>
          <p:cNvGrpSpPr>
            <a:grpSpLocks/>
          </p:cNvGrpSpPr>
          <p:nvPr/>
        </p:nvGrpSpPr>
        <p:grpSpPr bwMode="auto">
          <a:xfrm>
            <a:off x="165872" y="8362268"/>
            <a:ext cx="6634859" cy="1128325"/>
            <a:chOff x="90" y="523"/>
            <a:chExt cx="4000" cy="274"/>
          </a:xfrm>
        </p:grpSpPr>
        <p:pic>
          <p:nvPicPr>
            <p:cNvPr id="6" name="Picture 75" descr="explicatio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 y="593"/>
              <a:ext cx="30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1"/>
            <p:cNvSpPr>
              <a:spLocks noChangeArrowheads="1"/>
            </p:cNvSpPr>
            <p:nvPr/>
          </p:nvSpPr>
          <p:spPr bwMode="auto">
            <a:xfrm>
              <a:off x="438" y="523"/>
              <a:ext cx="3652" cy="274"/>
            </a:xfrm>
            <a:prstGeom prst="rect">
              <a:avLst/>
            </a:prstGeom>
            <a:solidFill>
              <a:schemeClr val="bg1"/>
            </a:solidFill>
            <a:ln w="9525">
              <a:solidFill>
                <a:schemeClr val="tx1"/>
              </a:solidFill>
              <a:miter lim="800000"/>
              <a:headEnd/>
              <a:tailEnd/>
            </a:ln>
          </p:spPr>
          <p:txBody>
            <a:bodyPr wrap="square" lIns="88214" tIns="44108" rIns="88214" bIns="44108" anchor="ctr"/>
            <a:lstStyle/>
            <a:p>
              <a:pPr marL="189010" indent="1659"/>
              <a:r>
                <a:rPr lang="es-ES" sz="1300" dirty="0"/>
                <a:t>El ozono provoca irritaciones respiratorias y oculares. El umbral límite por encima del cual se activan los planes de alerta en las zonas urbanas es de 100 µg/m3.</a:t>
              </a:r>
            </a:p>
          </p:txBody>
        </p:sp>
      </p:grpSp>
    </p:spTree>
    <p:extLst>
      <p:ext uri="{BB962C8B-B14F-4D97-AF65-F5344CB8AC3E}">
        <p14:creationId xmlns:p14="http://schemas.microsoft.com/office/powerpoint/2010/main" val="6667437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76213" y="215900"/>
            <a:ext cx="6745287" cy="4902200"/>
          </a:xfrm>
        </p:spPr>
      </p:sp>
      <p:sp>
        <p:nvSpPr>
          <p:cNvPr id="3" name="Espace réservé des commentaires 2"/>
          <p:cNvSpPr>
            <a:spLocks noGrp="1"/>
          </p:cNvSpPr>
          <p:nvPr>
            <p:ph type="body" idx="1"/>
          </p:nvPr>
        </p:nvSpPr>
        <p:spPr>
          <a:xfrm>
            <a:off x="175750" y="978097"/>
            <a:ext cx="6746110" cy="8889884"/>
          </a:xfrm>
        </p:spPr>
        <p:txBody>
          <a:bodyPr/>
          <a:lstStyle/>
          <a:p>
            <a:pPr marL="190669"/>
            <a:endParaRPr lang="es-ES" dirty="0" smtClean="0">
              <a:solidFill>
                <a:srgbClr val="000000"/>
              </a:solidFill>
            </a:endParaRPr>
          </a:p>
          <a:p>
            <a:pPr marL="190669"/>
            <a:endParaRPr lang="es-ES" dirty="0" smtClean="0">
              <a:solidFill>
                <a:srgbClr val="000000"/>
              </a:solidFill>
            </a:endParaRPr>
          </a:p>
          <a:p>
            <a:pPr marL="190669"/>
            <a:endParaRPr lang="es-ES" dirty="0" smtClean="0">
              <a:solidFill>
                <a:srgbClr val="000000"/>
              </a:solidFill>
            </a:endParaRPr>
          </a:p>
          <a:p>
            <a:pPr marL="190669"/>
            <a:endParaRPr lang="es-ES" dirty="0" smtClean="0">
              <a:solidFill>
                <a:srgbClr val="000000"/>
              </a:solidFill>
            </a:endParaRPr>
          </a:p>
          <a:p>
            <a:pPr marL="190669"/>
            <a:endParaRPr lang="es-ES" dirty="0" smtClean="0">
              <a:solidFill>
                <a:srgbClr val="000000"/>
              </a:solidFill>
            </a:endParaRPr>
          </a:p>
          <a:p>
            <a:pPr marL="190669"/>
            <a:endParaRPr lang="es-ES" dirty="0" smtClean="0">
              <a:solidFill>
                <a:srgbClr val="000000"/>
              </a:solidFill>
            </a:endParaRPr>
          </a:p>
          <a:p>
            <a:pPr marL="190669"/>
            <a:endParaRPr lang="es-ES" dirty="0" smtClean="0">
              <a:solidFill>
                <a:srgbClr val="000000"/>
              </a:solidFill>
            </a:endParaRPr>
          </a:p>
          <a:p>
            <a:pPr marL="190669"/>
            <a:endParaRPr lang="es-ES" dirty="0" smtClean="0">
              <a:solidFill>
                <a:srgbClr val="000000"/>
              </a:solidFill>
            </a:endParaRPr>
          </a:p>
          <a:p>
            <a:pPr marL="190669"/>
            <a:endParaRPr lang="es-ES" dirty="0" smtClean="0">
              <a:solidFill>
                <a:srgbClr val="000000"/>
              </a:solidFill>
            </a:endParaRPr>
          </a:p>
          <a:p>
            <a:pPr marL="190669"/>
            <a:r>
              <a:rPr lang="es-ES" b="1" dirty="0" smtClean="0">
                <a:solidFill>
                  <a:srgbClr val="000000"/>
                </a:solidFill>
              </a:rPr>
              <a:t>Recomendaciones importantes:</a:t>
            </a:r>
          </a:p>
          <a:p>
            <a:pPr marL="190669"/>
            <a:r>
              <a:rPr lang="es-ES" dirty="0" smtClean="0"/>
              <a:t>El aditivo utilizado (solución de urea) es irritante y ligeramente corrosivo.</a:t>
            </a:r>
          </a:p>
          <a:p>
            <a:pPr marL="190669"/>
            <a:endParaRPr lang="es-ES" dirty="0" smtClean="0"/>
          </a:p>
          <a:p>
            <a:pPr marL="190669"/>
            <a:r>
              <a:rPr lang="es-ES" dirty="0" smtClean="0"/>
              <a:t>En caso de contacto, puede provocar lesiones en la piel, en los ojos y en los órganos respiratorios. </a:t>
            </a:r>
          </a:p>
          <a:p>
            <a:pPr marL="190669"/>
            <a:endParaRPr lang="es-ES" dirty="0" smtClean="0"/>
          </a:p>
          <a:p>
            <a:pPr marL="190669"/>
            <a:r>
              <a:rPr lang="es-ES" dirty="0" smtClean="0"/>
              <a:t>Es necesario esperar el tiempo mínimo de refrigeración de la línea de escape antes de intervenir. </a:t>
            </a:r>
            <a:endParaRPr lang="es-ES" dirty="0"/>
          </a:p>
        </p:txBody>
      </p:sp>
      <p:grpSp>
        <p:nvGrpSpPr>
          <p:cNvPr id="4" name="Groupe 3"/>
          <p:cNvGrpSpPr/>
          <p:nvPr/>
        </p:nvGrpSpPr>
        <p:grpSpPr>
          <a:xfrm>
            <a:off x="481408" y="1038174"/>
            <a:ext cx="2529982" cy="1046264"/>
            <a:chOff x="1790088" y="3857558"/>
            <a:chExt cx="2427018" cy="1016403"/>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0088" y="3857558"/>
              <a:ext cx="688892" cy="671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2637" y="4184110"/>
              <a:ext cx="725227" cy="68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80" y="3857558"/>
              <a:ext cx="725226" cy="68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3314" name="Picture 2" descr="C:\Users\e201923\Documents\WorkShop_DW10F_Euro6\FAD\SCR\Medias\Media_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9398" y="1441744"/>
            <a:ext cx="3533567" cy="154246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a:grpSpLocks/>
          </p:cNvGrpSpPr>
          <p:nvPr/>
        </p:nvGrpSpPr>
        <p:grpSpPr bwMode="auto">
          <a:xfrm>
            <a:off x="167530" y="8596948"/>
            <a:ext cx="6633201" cy="603672"/>
            <a:chOff x="293" y="3042"/>
            <a:chExt cx="4181" cy="380"/>
          </a:xfrm>
        </p:grpSpPr>
        <p:sp>
          <p:nvSpPr>
            <p:cNvPr id="10" name="Rectangle 27"/>
            <p:cNvSpPr>
              <a:spLocks noChangeArrowheads="1"/>
            </p:cNvSpPr>
            <p:nvPr/>
          </p:nvSpPr>
          <p:spPr bwMode="auto">
            <a:xfrm>
              <a:off x="656" y="3042"/>
              <a:ext cx="3818" cy="380"/>
            </a:xfrm>
            <a:prstGeom prst="rect">
              <a:avLst/>
            </a:prstGeom>
            <a:solidFill>
              <a:schemeClr val="bg1"/>
            </a:solidFill>
            <a:ln w="9525">
              <a:solidFill>
                <a:schemeClr val="tx1"/>
              </a:solidFill>
              <a:miter lim="800000"/>
              <a:headEnd/>
              <a:tailEnd/>
            </a:ln>
          </p:spPr>
          <p:txBody>
            <a:bodyPr wrap="square" lIns="88214" tIns="44108" rIns="88214" bIns="44108" anchor="ctr"/>
            <a:lstStyle/>
            <a:p>
              <a:pPr defTabSz="914635">
                <a:spcBef>
                  <a:spcPct val="50000"/>
                </a:spcBef>
              </a:pPr>
              <a:r>
                <a:rPr lang="es-ES" sz="1300" dirty="0"/>
                <a:t>No intervenir en el circuito de urea sin estar seguro de que no hay presión en el circuito. </a:t>
              </a:r>
            </a:p>
          </p:txBody>
        </p:sp>
        <p:pic>
          <p:nvPicPr>
            <p:cNvPr id="11" name="Picture 10" descr="warning"/>
            <p:cNvPicPr>
              <a:picLocks noChangeAspect="1" noChangeArrowheads="1"/>
            </p:cNvPicPr>
            <p:nvPr/>
          </p:nvPicPr>
          <p:blipFill>
            <a:blip r:embed="rId7">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3" y="3087"/>
              <a:ext cx="34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e 7"/>
          <p:cNvGrpSpPr/>
          <p:nvPr/>
        </p:nvGrpSpPr>
        <p:grpSpPr>
          <a:xfrm>
            <a:off x="215421" y="7396786"/>
            <a:ext cx="6585311" cy="774726"/>
            <a:chOff x="190101" y="6610781"/>
            <a:chExt cx="6198511" cy="728802"/>
          </a:xfrm>
        </p:grpSpPr>
        <p:sp>
          <p:nvSpPr>
            <p:cNvPr id="13" name="Rectangle 27"/>
            <p:cNvSpPr>
              <a:spLocks noChangeArrowheads="1"/>
            </p:cNvSpPr>
            <p:nvPr/>
          </p:nvSpPr>
          <p:spPr bwMode="auto">
            <a:xfrm>
              <a:off x="698382" y="6610781"/>
              <a:ext cx="5690230" cy="728802"/>
            </a:xfrm>
            <a:prstGeom prst="rect">
              <a:avLst/>
            </a:prstGeom>
            <a:solidFill>
              <a:schemeClr val="bg1"/>
            </a:solidFill>
            <a:ln w="9525">
              <a:solidFill>
                <a:schemeClr val="tx1"/>
              </a:solidFill>
              <a:miter lim="800000"/>
              <a:headEnd/>
              <a:tailEnd/>
            </a:ln>
          </p:spPr>
          <p:txBody>
            <a:bodyPr wrap="square" lIns="88214" tIns="44108" rIns="88214" bIns="44108" anchor="ctr"/>
            <a:lstStyle/>
            <a:p>
              <a:r>
                <a:rPr lang="es-ES" sz="1300" dirty="0"/>
                <a:t>Durante una intervención sobre el sistema de reducción catalítico, es necesario utilizar las protecciones individuales indicadas en los métodos posventa.</a:t>
              </a:r>
            </a:p>
          </p:txBody>
        </p:sp>
        <p:pic>
          <p:nvPicPr>
            <p:cNvPr id="14" name="Picture 13" descr="Doc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101" y="6691511"/>
              <a:ext cx="491827" cy="56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090536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95275" y="225425"/>
            <a:ext cx="6524625" cy="4892675"/>
          </a:xfrm>
        </p:spPr>
      </p:sp>
      <p:sp>
        <p:nvSpPr>
          <p:cNvPr id="3" name="Espace réservé des commentaires 2"/>
          <p:cNvSpPr>
            <a:spLocks noGrp="1"/>
          </p:cNvSpPr>
          <p:nvPr>
            <p:ph type="body" idx="1"/>
          </p:nvPr>
        </p:nvSpPr>
        <p:spPr>
          <a:xfrm>
            <a:off x="175750" y="4079578"/>
            <a:ext cx="6746110" cy="5703509"/>
          </a:xfrm>
        </p:spPr>
        <p:txBody>
          <a:bodyPr/>
          <a:lstStyle/>
          <a:p>
            <a:r>
              <a:rPr lang="es-ES" dirty="0" smtClean="0"/>
              <a:t>En el momento en que se enciende el testigo «UREA» al arrancar el motor, es necesario efectuar un repostaje o el llenado del depósito.</a:t>
            </a:r>
          </a:p>
          <a:p>
            <a:r>
              <a:rPr lang="es-ES" dirty="0" smtClean="0"/>
              <a:t>Cuando la cantidad de líquido de reducción en el depósito es inferior a un nivel determinado, las etapas de alerta recuerdan al conductor que debe realizar una puesta a nivel.</a:t>
            </a:r>
          </a:p>
          <a:p>
            <a:pPr marL="482386" indent="-298437">
              <a:buBlip>
                <a:blip r:embed="rId3"/>
              </a:buBlip>
            </a:pPr>
            <a:r>
              <a:rPr lang="es-ES" dirty="0" smtClean="0"/>
              <a:t>Entre 2.400 km y 600 km, el testigo de «UREA» se muestra cada vez que se arranca el motor, acompañado de un mensaje que indica la autonomía restante.</a:t>
            </a:r>
          </a:p>
          <a:p>
            <a:pPr marL="482386" indent="-298437">
              <a:buBlip>
                <a:blip r:embed="rId3"/>
              </a:buBlip>
            </a:pPr>
            <a:r>
              <a:rPr lang="es-ES" dirty="0" smtClean="0"/>
              <a:t>Entre 600 km y 0 km, el testigo parpadea en rojo acompañado del testigo de “service” y de un mensaje que indica la autonomía restante.</a:t>
            </a:r>
          </a:p>
          <a:p>
            <a:pPr marL="482386" indent="-298437">
              <a:buBlip>
                <a:blip r:embed="rId3"/>
              </a:buBlip>
            </a:pPr>
            <a:r>
              <a:rPr lang="es-ES" dirty="0"/>
              <a:t>A 0 km, el </a:t>
            </a:r>
            <a:r>
              <a:rPr lang="es-ES" b="1" dirty="0"/>
              <a:t>arranque resulta imposible, por reglamentación, </a:t>
            </a:r>
            <a:r>
              <a:rPr lang="es-ES" dirty="0"/>
              <a:t>hasta que no se efectúe un repostaje (mínimo de 3,8 litros de aditivo).</a:t>
            </a:r>
          </a:p>
        </p:txBody>
      </p:sp>
      <p:sp>
        <p:nvSpPr>
          <p:cNvPr id="5" name="Rectangle 6"/>
          <p:cNvSpPr>
            <a:spLocks noChangeArrowheads="1"/>
          </p:cNvSpPr>
          <p:nvPr/>
        </p:nvSpPr>
        <p:spPr bwMode="auto">
          <a:xfrm>
            <a:off x="751437" y="8532732"/>
            <a:ext cx="6049495" cy="1116794"/>
          </a:xfrm>
          <a:prstGeom prst="rect">
            <a:avLst/>
          </a:prstGeom>
          <a:solidFill>
            <a:schemeClr val="bg1"/>
          </a:solidFill>
          <a:ln w="9525">
            <a:solidFill>
              <a:schemeClr val="tx1"/>
            </a:solidFill>
            <a:miter lim="800000"/>
            <a:headEnd/>
            <a:tailEnd/>
          </a:ln>
        </p:spPr>
        <p:txBody>
          <a:bodyPr wrap="square" lIns="92131" tIns="46066" rIns="92131" bIns="46066" anchor="ctr"/>
          <a:lstStyle/>
          <a:p>
            <a:pPr defTabSz="914635">
              <a:spcBef>
                <a:spcPct val="50000"/>
              </a:spcBef>
            </a:pPr>
            <a:r>
              <a:rPr lang="es-ES" sz="1300" dirty="0"/>
              <a:t>La autonomía restante se pueden consultar pulsando el botón «Check».</a:t>
            </a:r>
          </a:p>
          <a:p>
            <a:pPr defTabSz="914635">
              <a:spcBef>
                <a:spcPct val="50000"/>
              </a:spcBef>
            </a:pPr>
            <a:r>
              <a:rPr lang="es-ES" sz="1300" dirty="0"/>
              <a:t>Cuando el depósito está lleno, la autonomía del vehículo es de aproximadamente 20.000 km.</a:t>
            </a:r>
          </a:p>
        </p:txBody>
      </p:sp>
      <p:sp>
        <p:nvSpPr>
          <p:cNvPr id="11" name="Rectangle 6"/>
          <p:cNvSpPr>
            <a:spLocks noChangeArrowheads="1"/>
          </p:cNvSpPr>
          <p:nvPr/>
        </p:nvSpPr>
        <p:spPr bwMode="auto">
          <a:xfrm>
            <a:off x="743435" y="7484953"/>
            <a:ext cx="6057299" cy="602036"/>
          </a:xfrm>
          <a:prstGeom prst="rect">
            <a:avLst/>
          </a:prstGeom>
          <a:solidFill>
            <a:schemeClr val="bg1"/>
          </a:solidFill>
          <a:ln w="9525">
            <a:solidFill>
              <a:schemeClr val="tx1"/>
            </a:solidFill>
            <a:miter lim="800000"/>
            <a:headEnd/>
            <a:tailEnd/>
          </a:ln>
        </p:spPr>
        <p:txBody>
          <a:bodyPr wrap="square" lIns="92131" tIns="46066" rIns="92131" bIns="46066" anchor="ctr"/>
          <a:lstStyle/>
          <a:p>
            <a:pPr defTabSz="914635">
              <a:spcBef>
                <a:spcPct val="50000"/>
              </a:spcBef>
            </a:pPr>
            <a:r>
              <a:rPr lang="es-ES" sz="1300" dirty="0"/>
              <a:t>Consultar la documentación de a bordo del vehículo.</a:t>
            </a:r>
          </a:p>
        </p:txBody>
      </p:sp>
      <p:pic>
        <p:nvPicPr>
          <p:cNvPr id="13" name="Picture 13" descr="Doc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4110" y="7491874"/>
            <a:ext cx="557328" cy="59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8" descr="Client"/>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25700"/>
          <a:stretch>
            <a:fillRect/>
          </a:stretch>
        </p:blipFill>
        <p:spPr bwMode="auto">
          <a:xfrm>
            <a:off x="113061" y="8865712"/>
            <a:ext cx="587721" cy="45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99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7530" y="196850"/>
            <a:ext cx="6753970" cy="4921250"/>
          </a:xfrm>
        </p:spPr>
      </p:sp>
      <p:sp>
        <p:nvSpPr>
          <p:cNvPr id="3" name="Espace réservé des commentaires 2"/>
          <p:cNvSpPr>
            <a:spLocks noGrp="1"/>
          </p:cNvSpPr>
          <p:nvPr>
            <p:ph type="body" idx="1"/>
          </p:nvPr>
        </p:nvSpPr>
        <p:spPr>
          <a:xfrm>
            <a:off x="208839" y="959752"/>
            <a:ext cx="6713021" cy="8964944"/>
          </a:xfrm>
        </p:spPr>
        <p:txBody>
          <a:bodyPr/>
          <a:lstStyle/>
          <a:p>
            <a:pPr marL="3372341" defTabSz="875416"/>
            <a:r>
              <a:rPr lang="es-ES" dirty="0" smtClean="0"/>
              <a:t>El conductor puede realizar un complemento de urea si aparece una alerta que le indica la necesidad de realizar un repostaje. </a:t>
            </a:r>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r>
              <a:rPr lang="es-ES" dirty="0" smtClean="0"/>
              <a:t>Las botellas tienen una capacidad de 1,89 litros y se venden en los Servicios Oficiales. </a:t>
            </a:r>
          </a:p>
          <a:p>
            <a:r>
              <a:rPr lang="es-ES" dirty="0" smtClean="0"/>
              <a:t>El conductor debe acceder al tapón del depósito y seguir las consignas de llenado que se indican en la etiqueta de la botella.</a:t>
            </a:r>
          </a:p>
          <a:p>
            <a:r>
              <a:rPr lang="es-ES" dirty="0" smtClean="0"/>
              <a:t>Las consignas de limpieza e higiene se deben respetar durante la manipulación de la botella.</a:t>
            </a:r>
            <a:endParaRPr lang="es-ES" dirty="0"/>
          </a:p>
        </p:txBody>
      </p:sp>
      <p:sp>
        <p:nvSpPr>
          <p:cNvPr id="5" name="Rectangle 6"/>
          <p:cNvSpPr>
            <a:spLocks noChangeArrowheads="1"/>
          </p:cNvSpPr>
          <p:nvPr/>
        </p:nvSpPr>
        <p:spPr bwMode="auto">
          <a:xfrm>
            <a:off x="751438" y="9045853"/>
            <a:ext cx="6057428" cy="603672"/>
          </a:xfrm>
          <a:prstGeom prst="rect">
            <a:avLst/>
          </a:prstGeom>
          <a:solidFill>
            <a:schemeClr val="bg1"/>
          </a:solidFill>
          <a:ln w="9525">
            <a:solidFill>
              <a:schemeClr val="tx1"/>
            </a:solidFill>
            <a:miter lim="800000"/>
            <a:headEnd/>
            <a:tailEnd/>
          </a:ln>
        </p:spPr>
        <p:txBody>
          <a:bodyPr wrap="square" lIns="92131" tIns="46066" rIns="92131" bIns="46066" anchor="ctr"/>
          <a:lstStyle/>
          <a:p>
            <a:pPr defTabSz="914635">
              <a:spcBef>
                <a:spcPct val="50000"/>
              </a:spcBef>
            </a:pPr>
            <a:r>
              <a:rPr lang="es-ES" sz="1300" dirty="0"/>
              <a:t>Para más detalles, consulte la documentación de a bordo.</a:t>
            </a:r>
          </a:p>
        </p:txBody>
      </p:sp>
      <p:grpSp>
        <p:nvGrpSpPr>
          <p:cNvPr id="7" name="Groupe 6"/>
          <p:cNvGrpSpPr/>
          <p:nvPr/>
        </p:nvGrpSpPr>
        <p:grpSpPr>
          <a:xfrm>
            <a:off x="5054251" y="2029753"/>
            <a:ext cx="859669" cy="1652451"/>
            <a:chOff x="2640013" y="4267200"/>
            <a:chExt cx="1149350" cy="2114550"/>
          </a:xfrm>
        </p:grpSpPr>
        <p:pic>
          <p:nvPicPr>
            <p:cNvPr id="8" name="Picture 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6363" y="4659313"/>
              <a:ext cx="1133475" cy="172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0013" y="4267200"/>
              <a:ext cx="114935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Groupe 18"/>
          <p:cNvGrpSpPr/>
          <p:nvPr/>
        </p:nvGrpSpPr>
        <p:grpSpPr>
          <a:xfrm>
            <a:off x="397009" y="960738"/>
            <a:ext cx="2627201" cy="1057850"/>
            <a:chOff x="956915" y="3676025"/>
            <a:chExt cx="2520280" cy="1027659"/>
          </a:xfrm>
        </p:grpSpPr>
        <p:grpSp>
          <p:nvGrpSpPr>
            <p:cNvPr id="13" name="Groupe 12"/>
            <p:cNvGrpSpPr/>
            <p:nvPr/>
          </p:nvGrpSpPr>
          <p:grpSpPr>
            <a:xfrm>
              <a:off x="956915" y="3676025"/>
              <a:ext cx="2520280" cy="1027659"/>
              <a:chOff x="6817746" y="2167150"/>
              <a:chExt cx="3317964" cy="1508875"/>
            </a:xfrm>
          </p:grpSpPr>
          <p:pic>
            <p:nvPicPr>
              <p:cNvPr id="10" name="Picture 5" descr="F:\DOCS PSA\WorkShop_DW10F_Euro6\FAD\SCR\Medias\Temoin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7746" y="2167150"/>
                <a:ext cx="3317964" cy="1508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F:\DOCS PSA\WorkShop_DW10F_Euro6\FAD\SCR\Medias\Temoin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28845" y="2248334"/>
                <a:ext cx="756663" cy="71462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ZoneTexte 10"/>
            <p:cNvSpPr txBox="1"/>
            <p:nvPr/>
          </p:nvSpPr>
          <p:spPr>
            <a:xfrm>
              <a:off x="1547927" y="3744662"/>
              <a:ext cx="1656184" cy="770672"/>
            </a:xfrm>
            <a:prstGeom prst="rect">
              <a:avLst/>
            </a:prstGeom>
            <a:noFill/>
          </p:spPr>
          <p:txBody>
            <a:bodyPr wrap="square" rtlCol="0">
              <a:spAutoFit/>
            </a:bodyPr>
            <a:lstStyle/>
            <a:p>
              <a:pPr algn="ctr" defTabSz="946023" fontAlgn="auto">
                <a:spcBef>
                  <a:spcPts val="0"/>
                </a:spcBef>
                <a:spcAft>
                  <a:spcPts val="0"/>
                </a:spcAft>
                <a:defRPr/>
              </a:pPr>
              <a:r>
                <a:rPr lang="es-ES" sz="1100" kern="0" dirty="0">
                  <a:solidFill>
                    <a:srgbClr val="FFFFFF"/>
                  </a:solidFill>
                </a:rPr>
                <a:t>Llenar con aditivo anticontaminación Arranque prohibido en (x) km</a:t>
              </a:r>
            </a:p>
          </p:txBody>
        </p:sp>
      </p:grpSp>
      <p:grpSp>
        <p:nvGrpSpPr>
          <p:cNvPr id="16" name="Group 8"/>
          <p:cNvGrpSpPr>
            <a:grpSpLocks/>
          </p:cNvGrpSpPr>
          <p:nvPr/>
        </p:nvGrpSpPr>
        <p:grpSpPr bwMode="auto">
          <a:xfrm>
            <a:off x="167530" y="8082251"/>
            <a:ext cx="6633201" cy="673572"/>
            <a:chOff x="293" y="3042"/>
            <a:chExt cx="4181" cy="424"/>
          </a:xfrm>
        </p:grpSpPr>
        <p:sp>
          <p:nvSpPr>
            <p:cNvPr id="17" name="Rectangle 27"/>
            <p:cNvSpPr>
              <a:spLocks noChangeArrowheads="1"/>
            </p:cNvSpPr>
            <p:nvPr/>
          </p:nvSpPr>
          <p:spPr bwMode="auto">
            <a:xfrm>
              <a:off x="656" y="3042"/>
              <a:ext cx="3818" cy="424"/>
            </a:xfrm>
            <a:prstGeom prst="rect">
              <a:avLst/>
            </a:prstGeom>
            <a:solidFill>
              <a:schemeClr val="bg1"/>
            </a:solidFill>
            <a:ln w="9525">
              <a:solidFill>
                <a:schemeClr val="tx1"/>
              </a:solidFill>
              <a:miter lim="800000"/>
              <a:headEnd/>
              <a:tailEnd/>
            </a:ln>
          </p:spPr>
          <p:txBody>
            <a:bodyPr wrap="square" lIns="88214" tIns="44108" rIns="88214" bIns="44108" anchor="ctr"/>
            <a:lstStyle/>
            <a:p>
              <a:pPr defTabSz="914635">
                <a:spcBef>
                  <a:spcPct val="50000"/>
                </a:spcBef>
              </a:pPr>
              <a:r>
                <a:rPr lang="es-ES" sz="1300" dirty="0"/>
                <a:t>En caso de que la puesta a nivel no se efectúe cuando las alertas se indiquen en el combinado, se activará el modo degradado (incluyendo la imposibilidad de arrancar el motor).</a:t>
              </a:r>
            </a:p>
          </p:txBody>
        </p:sp>
        <p:pic>
          <p:nvPicPr>
            <p:cNvPr id="18" name="Picture 10" descr="warning"/>
            <p:cNvPicPr>
              <a:picLocks noChangeAspect="1" noChangeArrowheads="1"/>
            </p:cNvPicPr>
            <p:nvPr/>
          </p:nvPicPr>
          <p:blipFill>
            <a:blip r:embed="rId7">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3" y="3087"/>
              <a:ext cx="34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26"/>
          <p:cNvGrpSpPr>
            <a:grpSpLocks/>
          </p:cNvGrpSpPr>
          <p:nvPr/>
        </p:nvGrpSpPr>
        <p:grpSpPr bwMode="auto">
          <a:xfrm>
            <a:off x="131041" y="6825400"/>
            <a:ext cx="6669692" cy="890380"/>
            <a:chOff x="60" y="4946"/>
            <a:chExt cx="4204" cy="562"/>
          </a:xfrm>
        </p:grpSpPr>
        <p:sp>
          <p:nvSpPr>
            <p:cNvPr id="24" name="Rectangle 6"/>
            <p:cNvSpPr>
              <a:spLocks noChangeArrowheads="1"/>
            </p:cNvSpPr>
            <p:nvPr/>
          </p:nvSpPr>
          <p:spPr bwMode="auto">
            <a:xfrm>
              <a:off x="446" y="4946"/>
              <a:ext cx="3818" cy="562"/>
            </a:xfrm>
            <a:prstGeom prst="rect">
              <a:avLst/>
            </a:prstGeom>
            <a:solidFill>
              <a:schemeClr val="bg1"/>
            </a:solidFill>
            <a:ln w="9525">
              <a:solidFill>
                <a:schemeClr val="tx1"/>
              </a:solidFill>
              <a:miter lim="800000"/>
              <a:headEnd/>
              <a:tailEnd/>
            </a:ln>
          </p:spPr>
          <p:txBody>
            <a:bodyPr wrap="square" lIns="88214" tIns="44108" rIns="88214" bIns="44108" anchor="t"/>
            <a:lstStyle/>
            <a:p>
              <a:pPr defTabSz="914635">
                <a:spcBef>
                  <a:spcPct val="50000"/>
                </a:spcBef>
              </a:pPr>
              <a:r>
                <a:rPr lang="es-ES" sz="1300" dirty="0"/>
                <a:t>La cantidad mínima que se debe repostar en el depósito es de 3,8 litros.</a:t>
              </a:r>
            </a:p>
            <a:p>
              <a:pPr defTabSz="914635">
                <a:spcBef>
                  <a:spcPct val="50000"/>
                </a:spcBef>
              </a:pPr>
              <a:r>
                <a:rPr lang="es-ES" sz="1300" dirty="0"/>
                <a:t>(Marcado en el tapón).</a:t>
              </a:r>
            </a:p>
            <a:p>
              <a:pPr defTabSz="914635">
                <a:spcBef>
                  <a:spcPct val="50000"/>
                </a:spcBef>
              </a:pPr>
              <a:r>
                <a:rPr lang="es-ES" sz="1300" dirty="0"/>
                <a:t>La puesta a nivel del líquido debe realizarse con el contacto cortado.</a:t>
              </a:r>
            </a:p>
          </p:txBody>
        </p:sp>
        <p:pic>
          <p:nvPicPr>
            <p:cNvPr id="25" name="Picture 28" descr="Clien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25700"/>
            <a:stretch>
              <a:fillRect/>
            </a:stretch>
          </p:blipFill>
          <p:spPr bwMode="auto">
            <a:xfrm>
              <a:off x="60" y="5091"/>
              <a:ext cx="348"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13" descr="Doc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4110" y="9068908"/>
            <a:ext cx="557328" cy="59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89580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80988" y="215900"/>
            <a:ext cx="6535737" cy="4902200"/>
          </a:xfrm>
        </p:spPr>
      </p:sp>
      <p:sp>
        <p:nvSpPr>
          <p:cNvPr id="3" name="Espace réservé des commentaires 2"/>
          <p:cNvSpPr>
            <a:spLocks noGrp="1"/>
          </p:cNvSpPr>
          <p:nvPr>
            <p:ph type="body" idx="1"/>
          </p:nvPr>
        </p:nvSpPr>
        <p:spPr>
          <a:xfrm>
            <a:off x="175750" y="4181202"/>
            <a:ext cx="6746109" cy="5628094"/>
          </a:xfrm>
        </p:spPr>
        <p:txBody>
          <a:bodyPr/>
          <a:lstStyle/>
          <a:p>
            <a:pPr marL="192326"/>
            <a:r>
              <a:rPr lang="es-ES" dirty="0" smtClean="0"/>
              <a:t>El llenado de urea se realiza durante las operaciones de mantenimiento o en caso de que el cliente lo solicite después de un llenado parcial (realizado por el cliente).</a:t>
            </a:r>
          </a:p>
          <a:p>
            <a:pPr marL="192326"/>
            <a:r>
              <a:rPr lang="es-ES" dirty="0" smtClean="0"/>
              <a:t>Se realiza o bien con bidones de 10 litros o mediante un bidón de 200 o 1.000 litros utilizando un contador.</a:t>
            </a:r>
          </a:p>
          <a:p>
            <a:pPr marL="192326"/>
            <a:r>
              <a:rPr lang="es-ES" b="1" dirty="0" smtClean="0"/>
              <a:t>Llenado con bidones de 10 litros:</a:t>
            </a:r>
          </a:p>
          <a:p>
            <a:pPr marL="192326" algn="just"/>
            <a:r>
              <a:rPr lang="es-ES" dirty="0" smtClean="0"/>
              <a:t>Es necesario utilizar 2 bidones para llenar el depósito de urea.</a:t>
            </a:r>
          </a:p>
          <a:p>
            <a:pPr marL="192326" algn="just"/>
            <a:r>
              <a:rPr lang="es-ES" dirty="0" smtClean="0"/>
              <a:t>El llenado y la puesta a nivel se realizan en carga mediante un tubo específico y una red que se utiliza para situar el bidón a una altura por encima del depósito.</a:t>
            </a:r>
          </a:p>
          <a:p>
            <a:pPr marL="192326" algn="just"/>
            <a:r>
              <a:rPr lang="es-ES" dirty="0" smtClean="0"/>
              <a:t>El segundo bidón no se utilizará completamente.</a:t>
            </a:r>
          </a:p>
          <a:p>
            <a:pPr marL="192326" algn="just"/>
            <a:r>
              <a:rPr lang="es-ES" dirty="0" smtClean="0"/>
              <a:t>La boca del tubo de llenado incorpora una pipeta que determinará la cantidad de líquido introducido.</a:t>
            </a:r>
          </a:p>
          <a:p>
            <a:pPr marL="192326" algn="just"/>
            <a:r>
              <a:rPr lang="es-ES" dirty="0" smtClean="0"/>
              <a:t>El sistema de puesta a la atmósfera del depósito no permite expulsar el aire del depósito. El aire y el exceso de líquido se purgan a través del tubo de llenado. </a:t>
            </a:r>
          </a:p>
          <a:p>
            <a:pPr marL="192326" algn="just"/>
            <a:r>
              <a:rPr lang="es-ES" dirty="0" smtClean="0"/>
              <a:t>Al dar la vuelta al bidón y situarlo a una altura por debajo del depósito de urea se ajustará el nivel de líquido. </a:t>
            </a:r>
          </a:p>
        </p:txBody>
      </p:sp>
      <p:grpSp>
        <p:nvGrpSpPr>
          <p:cNvPr id="4" name="Group 11"/>
          <p:cNvGrpSpPr>
            <a:grpSpLocks/>
          </p:cNvGrpSpPr>
          <p:nvPr/>
        </p:nvGrpSpPr>
        <p:grpSpPr bwMode="auto">
          <a:xfrm>
            <a:off x="202364" y="9183416"/>
            <a:ext cx="6598368" cy="603671"/>
            <a:chOff x="127" y="2044"/>
            <a:chExt cx="4159" cy="381"/>
          </a:xfrm>
        </p:grpSpPr>
        <p:sp>
          <p:nvSpPr>
            <p:cNvPr id="5" name="Rectangle 41"/>
            <p:cNvSpPr>
              <a:spLocks noChangeArrowheads="1"/>
            </p:cNvSpPr>
            <p:nvPr/>
          </p:nvSpPr>
          <p:spPr bwMode="auto">
            <a:xfrm>
              <a:off x="468" y="2044"/>
              <a:ext cx="3818" cy="381"/>
            </a:xfrm>
            <a:prstGeom prst="rect">
              <a:avLst/>
            </a:prstGeom>
            <a:solidFill>
              <a:schemeClr val="bg1"/>
            </a:solidFill>
            <a:ln w="9525">
              <a:solidFill>
                <a:schemeClr val="tx1"/>
              </a:solidFill>
              <a:miter lim="800000"/>
              <a:headEnd/>
              <a:tailEnd/>
            </a:ln>
          </p:spPr>
          <p:txBody>
            <a:bodyPr wrap="square" lIns="88214" tIns="44108" rIns="88214" bIns="44108" anchor="ctr"/>
            <a:lstStyle/>
            <a:p>
              <a:pPr defTabSz="914635">
                <a:spcBef>
                  <a:spcPct val="50000"/>
                </a:spcBef>
              </a:pPr>
              <a:r>
                <a:rPr lang="es-ES" sz="1300" dirty="0"/>
                <a:t>Consultar la documentación técnica Posventa antes de realizar cualquier intervención.</a:t>
              </a:r>
              <a:endParaRPr lang="es-ES" sz="1300" b="1" dirty="0"/>
            </a:p>
          </p:txBody>
        </p:sp>
        <p:pic>
          <p:nvPicPr>
            <p:cNvPr id="6" name="Picture 13" descr="Doc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 y="2044"/>
              <a:ext cx="33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47848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6700" y="215900"/>
            <a:ext cx="6535738" cy="4902200"/>
          </a:xfrm>
        </p:spPr>
      </p:sp>
      <p:sp>
        <p:nvSpPr>
          <p:cNvPr id="3" name="Espace réservé des commentaires 2"/>
          <p:cNvSpPr>
            <a:spLocks noGrp="1"/>
          </p:cNvSpPr>
          <p:nvPr>
            <p:ph type="body" idx="1"/>
          </p:nvPr>
        </p:nvSpPr>
        <p:spPr>
          <a:xfrm>
            <a:off x="175750" y="4153702"/>
            <a:ext cx="6746110" cy="5629386"/>
          </a:xfrm>
        </p:spPr>
        <p:txBody>
          <a:bodyPr/>
          <a:lstStyle/>
          <a:p>
            <a:pPr marL="192326"/>
            <a:r>
              <a:rPr lang="es-ES" dirty="0" smtClean="0"/>
              <a:t>En caso de que se produzca un fallo anticontaminación relacionado con el sistema SCR, la alerta se indica al conductor de la siguiente forma:</a:t>
            </a:r>
          </a:p>
          <a:p>
            <a:pPr marL="585269" indent="-298437">
              <a:buBlip>
                <a:blip r:embed="rId3"/>
              </a:buBlip>
            </a:pPr>
            <a:r>
              <a:rPr lang="es-ES" dirty="0" smtClean="0"/>
              <a:t>Encendido del testigo «UREA»</a:t>
            </a:r>
          </a:p>
          <a:p>
            <a:pPr marL="585269" indent="-298437">
              <a:buBlip>
                <a:blip r:embed="rId3"/>
              </a:buBlip>
            </a:pPr>
            <a:r>
              <a:rPr lang="es-ES" dirty="0" smtClean="0"/>
              <a:t>Encendido de los testigos «MIL» y «SERVICE»</a:t>
            </a:r>
          </a:p>
          <a:p>
            <a:pPr marL="585269" indent="-298437">
              <a:buBlip>
                <a:blip r:embed="rId3"/>
              </a:buBlip>
            </a:pPr>
            <a:r>
              <a:rPr lang="es-ES" dirty="0" smtClean="0"/>
              <a:t>Mensajes visuales y sonoros para indicar un fallo anticontaminación.</a:t>
            </a:r>
          </a:p>
          <a:p>
            <a:pPr marL="462578" indent="-175746"/>
            <a:endParaRPr lang="es-ES" dirty="0" smtClean="0"/>
          </a:p>
          <a:p>
            <a:pPr marL="192326"/>
            <a:r>
              <a:rPr lang="es-ES" dirty="0" smtClean="0"/>
              <a:t>Cuando se encienden los testigos, el vehículo pasa a ser </a:t>
            </a:r>
            <a:r>
              <a:rPr lang="es-ES" b="1" dirty="0" smtClean="0"/>
              <a:t>contaminante </a:t>
            </a:r>
            <a:r>
              <a:rPr lang="es-ES" dirty="0" smtClean="0"/>
              <a:t>y aparece un mensaje durante aproximadamente 50 km que indica un fallo anticontaminación.</a:t>
            </a:r>
          </a:p>
          <a:p>
            <a:pPr marL="192326"/>
            <a:r>
              <a:rPr lang="es-ES" dirty="0" smtClean="0"/>
              <a:t>Superados los 50 km, el sistema «SCR» deja de estar operativo y el testigo «UREA» parpadea.</a:t>
            </a:r>
          </a:p>
        </p:txBody>
      </p:sp>
      <p:grpSp>
        <p:nvGrpSpPr>
          <p:cNvPr id="4" name="Group 74"/>
          <p:cNvGrpSpPr>
            <a:grpSpLocks/>
          </p:cNvGrpSpPr>
          <p:nvPr/>
        </p:nvGrpSpPr>
        <p:grpSpPr bwMode="auto">
          <a:xfrm>
            <a:off x="217557" y="8384192"/>
            <a:ext cx="6634859" cy="901417"/>
            <a:chOff x="90" y="361"/>
            <a:chExt cx="4000" cy="551"/>
          </a:xfrm>
        </p:grpSpPr>
        <p:pic>
          <p:nvPicPr>
            <p:cNvPr id="5" name="Picture 75" descr="explicatio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 y="555"/>
              <a:ext cx="305"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1"/>
            <p:cNvSpPr>
              <a:spLocks noChangeArrowheads="1"/>
            </p:cNvSpPr>
            <p:nvPr/>
          </p:nvSpPr>
          <p:spPr bwMode="auto">
            <a:xfrm>
              <a:off x="438" y="361"/>
              <a:ext cx="3652" cy="506"/>
            </a:xfrm>
            <a:prstGeom prst="rect">
              <a:avLst/>
            </a:prstGeom>
            <a:solidFill>
              <a:schemeClr val="bg1"/>
            </a:solidFill>
            <a:ln w="9525">
              <a:solidFill>
                <a:schemeClr val="tx1"/>
              </a:solidFill>
              <a:miter lim="800000"/>
              <a:headEnd/>
              <a:tailEnd/>
            </a:ln>
          </p:spPr>
          <p:txBody>
            <a:bodyPr wrap="square" lIns="88214" tIns="44108" rIns="88214" bIns="44108" anchor="ctr" anchorCtr="0"/>
            <a:lstStyle/>
            <a:p>
              <a:pPr marL="192326"/>
              <a:r>
                <a:rPr lang="es-ES" sz="1300" dirty="0"/>
                <a:t>Después de circular durante 1.150 km sin efectuar la intervención correspondiente, el </a:t>
              </a:r>
              <a:r>
                <a:rPr lang="es-ES" sz="1300" b="1" dirty="0"/>
                <a:t>arranque resulta imposible </a:t>
              </a:r>
              <a:r>
                <a:rPr lang="es-ES" sz="1300" dirty="0"/>
                <a:t>en tanto que el conductor no acuda a la red o a un taller cualificado para reparar el sistema.</a:t>
              </a:r>
            </a:p>
          </p:txBody>
        </p:sp>
      </p:grpSp>
    </p:spTree>
    <p:extLst>
      <p:ext uri="{BB962C8B-B14F-4D97-AF65-F5344CB8AC3E}">
        <p14:creationId xmlns:p14="http://schemas.microsoft.com/office/powerpoint/2010/main" val="41335872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76213" y="196850"/>
            <a:ext cx="6653212" cy="4921250"/>
          </a:xfrm>
        </p:spPr>
      </p:sp>
      <p:sp>
        <p:nvSpPr>
          <p:cNvPr id="3" name="Espace réservé des commentaires 2"/>
          <p:cNvSpPr>
            <a:spLocks noGrp="1"/>
          </p:cNvSpPr>
          <p:nvPr>
            <p:ph type="body" idx="1"/>
          </p:nvPr>
        </p:nvSpPr>
        <p:spPr>
          <a:xfrm>
            <a:off x="175750" y="903973"/>
            <a:ext cx="6746109" cy="8964008"/>
          </a:xfrm>
        </p:spPr>
        <p:txBody>
          <a:bodyPr/>
          <a:lstStyle/>
          <a:p>
            <a:pPr marL="192326"/>
            <a:endParaRPr lang="es-ES" b="1" dirty="0" smtClean="0"/>
          </a:p>
          <a:p>
            <a:pPr marL="192326"/>
            <a:endParaRPr lang="es-ES" b="1" dirty="0" smtClean="0"/>
          </a:p>
          <a:p>
            <a:pPr marL="192326"/>
            <a:endParaRPr lang="es-ES" b="1" dirty="0" smtClean="0"/>
          </a:p>
          <a:p>
            <a:pPr marL="192326"/>
            <a:endParaRPr lang="es-ES" b="1" dirty="0" smtClean="0"/>
          </a:p>
          <a:p>
            <a:pPr marL="192326"/>
            <a:endParaRPr lang="es-ES" b="1" dirty="0" smtClean="0"/>
          </a:p>
          <a:p>
            <a:pPr marL="192326"/>
            <a:endParaRPr lang="es-ES" b="1" dirty="0" smtClean="0"/>
          </a:p>
          <a:p>
            <a:pPr marL="192326"/>
            <a:endParaRPr lang="es-ES" b="1" dirty="0" smtClean="0"/>
          </a:p>
          <a:p>
            <a:pPr marL="192326"/>
            <a:endParaRPr lang="es-ES" b="1" dirty="0" smtClean="0"/>
          </a:p>
          <a:p>
            <a:pPr marL="192326"/>
            <a:endParaRPr lang="es-ES" b="1" dirty="0" smtClean="0"/>
          </a:p>
          <a:p>
            <a:pPr marL="192326"/>
            <a:r>
              <a:rPr lang="es-ES" b="1" dirty="0" smtClean="0"/>
              <a:t>El refractómetro (1)</a:t>
            </a:r>
          </a:p>
          <a:p>
            <a:pPr marL="192326"/>
            <a:r>
              <a:rPr lang="es-ES" dirty="0" smtClean="0"/>
              <a:t>El refractómetro permite controlar la concentración de amoniaco.</a:t>
            </a:r>
          </a:p>
          <a:p>
            <a:pPr marL="192326"/>
            <a:r>
              <a:rPr lang="es-ES" dirty="0" smtClean="0"/>
              <a:t>El líquido de reducción (AdBlue) puede perder su eficacia con el paso del tiempo:</a:t>
            </a:r>
          </a:p>
          <a:p>
            <a:pPr marL="585269" indent="-298437">
              <a:buBlip>
                <a:blip r:embed="rId3"/>
              </a:buBlip>
            </a:pPr>
            <a:r>
              <a:rPr lang="es-ES" dirty="0" smtClean="0"/>
              <a:t>Envejecimiento </a:t>
            </a:r>
          </a:p>
          <a:p>
            <a:pPr marL="585269" indent="-298437">
              <a:buBlip>
                <a:blip r:embed="rId3"/>
              </a:buBlip>
            </a:pPr>
            <a:r>
              <a:rPr lang="es-ES" dirty="0" smtClean="0"/>
              <a:t>Congelación y recalentamiento frecuentes</a:t>
            </a:r>
          </a:p>
          <a:p>
            <a:pPr marL="585269" indent="-298437">
              <a:buBlip>
                <a:blip r:embed="rId3"/>
              </a:buBlip>
            </a:pPr>
            <a:r>
              <a:rPr lang="es-ES" dirty="0" smtClean="0"/>
              <a:t>Contaminación del líquido </a:t>
            </a:r>
          </a:p>
          <a:p>
            <a:pPr marL="192326"/>
            <a:r>
              <a:rPr lang="es-ES" dirty="0" smtClean="0"/>
              <a:t>El calculador motor multifunción controla la eficacia del sistema «SCR» gracias a la información relativa a la proporción en NOx facilitada por el captador de NOx.</a:t>
            </a:r>
          </a:p>
          <a:p>
            <a:pPr marL="192326"/>
            <a:r>
              <a:rPr lang="es-ES" dirty="0" smtClean="0"/>
              <a:t>En presencia de un fallo del sistema «SCR», es necesario controlar la densidad del líquido de reducción.</a:t>
            </a:r>
            <a:endParaRPr lang="es-ES" b="1" dirty="0" smtClean="0"/>
          </a:p>
          <a:p>
            <a:pPr marL="192326"/>
            <a:r>
              <a:rPr lang="es-ES" b="1" dirty="0" smtClean="0"/>
              <a:t>El cofre de control del circuito de carburante y de urea (2)</a:t>
            </a:r>
          </a:p>
          <a:p>
            <a:pPr marL="192326"/>
            <a:r>
              <a:rPr lang="es-ES" dirty="0" smtClean="0"/>
              <a:t>El cofre permite controlar, mediante un método específico, la presión y el caudal del circuito de inyección del líquido reductor.</a:t>
            </a:r>
          </a:p>
          <a:p>
            <a:pPr marL="192326"/>
            <a:r>
              <a:rPr lang="es-ES" dirty="0" smtClean="0"/>
              <a:t>El lanzamiento de un test accionador con el útil de diagnóstico permite medir mediante una probeta el caudal del sistema de inyección de urea. </a:t>
            </a:r>
          </a:p>
          <a:p>
            <a:pPr marL="192326"/>
            <a:r>
              <a:rPr lang="es-ES" b="1" dirty="0" smtClean="0"/>
              <a:t>El manómetro multifluidos (3).</a:t>
            </a:r>
          </a:p>
          <a:p>
            <a:pPr marL="192326"/>
            <a:r>
              <a:rPr lang="es-ES" dirty="0" smtClean="0"/>
              <a:t>El manómetro multifluidos está compuesto por un elemento de medición piezoresistivo y una pantalla digital. No entra en contacto con los líquidos.</a:t>
            </a:r>
          </a:p>
          <a:p>
            <a:pPr marL="192326"/>
            <a:r>
              <a:rPr lang="es-ES" dirty="0" smtClean="0"/>
              <a:t>Permite efectuar medidas en todo tipo de líquidos con los racores específicos. </a:t>
            </a:r>
          </a:p>
        </p:txBody>
      </p:sp>
      <p:pic>
        <p:nvPicPr>
          <p:cNvPr id="4" name="Picture 2" descr="C:\Users\e201923\Documents\WorkShop_DW10F_Euro6\FAD\SCR\Medias\Media_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8517" y="989283"/>
            <a:ext cx="2837082" cy="18043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5412" y="989283"/>
            <a:ext cx="1335265" cy="79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e201923\Documents\WorkShop_DW10F_Euro6\FAD\SCR\Medias\Media_4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8131" y="1243954"/>
            <a:ext cx="1179518" cy="7913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e201923\Documents\WorkShop_DW10F_Euro6\FAD\SCR\Medias\Media_4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1418" y="2249383"/>
            <a:ext cx="600506" cy="72006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004726" y="2474174"/>
            <a:ext cx="537718" cy="602023"/>
          </a:xfrm>
          <a:prstGeom prst="rect">
            <a:avLst/>
          </a:prstGeom>
        </p:spPr>
        <p:txBody>
          <a:bodyPr wrap="none" lIns="94602" tIns="47301" rIns="94602" bIns="47301">
            <a:spAutoFit/>
          </a:bodyPr>
          <a:lstStyle/>
          <a:p>
            <a:r>
              <a:rPr lang="fr-FR" sz="3300" dirty="0">
                <a:solidFill>
                  <a:srgbClr val="00B050"/>
                </a:solidFill>
                <a:sym typeface="Wingdings"/>
              </a:rPr>
              <a:t></a:t>
            </a:r>
            <a:endParaRPr lang="fr-FR" sz="3300" dirty="0">
              <a:solidFill>
                <a:srgbClr val="00B050"/>
              </a:solidFill>
            </a:endParaRPr>
          </a:p>
        </p:txBody>
      </p:sp>
      <p:sp>
        <p:nvSpPr>
          <p:cNvPr id="9" name="Rectangle 8"/>
          <p:cNvSpPr/>
          <p:nvPr/>
        </p:nvSpPr>
        <p:spPr>
          <a:xfrm>
            <a:off x="4600530" y="1037661"/>
            <a:ext cx="537718" cy="602023"/>
          </a:xfrm>
          <a:prstGeom prst="rect">
            <a:avLst/>
          </a:prstGeom>
        </p:spPr>
        <p:txBody>
          <a:bodyPr wrap="none" lIns="94602" tIns="47301" rIns="94602" bIns="47301">
            <a:spAutoFit/>
          </a:bodyPr>
          <a:lstStyle/>
          <a:p>
            <a:r>
              <a:rPr lang="fr-FR" sz="3300" b="1" dirty="0">
                <a:solidFill>
                  <a:srgbClr val="00B050"/>
                </a:solidFill>
                <a:sym typeface="Wingdings"/>
              </a:rPr>
              <a:t></a:t>
            </a:r>
            <a:endParaRPr lang="fr-FR" sz="3300" b="1" dirty="0">
              <a:solidFill>
                <a:srgbClr val="00B050"/>
              </a:solidFill>
            </a:endParaRPr>
          </a:p>
        </p:txBody>
      </p:sp>
      <p:grpSp>
        <p:nvGrpSpPr>
          <p:cNvPr id="10" name="Group 11"/>
          <p:cNvGrpSpPr>
            <a:grpSpLocks/>
          </p:cNvGrpSpPr>
          <p:nvPr/>
        </p:nvGrpSpPr>
        <p:grpSpPr bwMode="auto">
          <a:xfrm>
            <a:off x="202364" y="9183416"/>
            <a:ext cx="6598368" cy="603671"/>
            <a:chOff x="127" y="2044"/>
            <a:chExt cx="4159" cy="381"/>
          </a:xfrm>
        </p:grpSpPr>
        <p:sp>
          <p:nvSpPr>
            <p:cNvPr id="11" name="Rectangle 41"/>
            <p:cNvSpPr>
              <a:spLocks noChangeArrowheads="1"/>
            </p:cNvSpPr>
            <p:nvPr/>
          </p:nvSpPr>
          <p:spPr bwMode="auto">
            <a:xfrm>
              <a:off x="468" y="2044"/>
              <a:ext cx="3818" cy="381"/>
            </a:xfrm>
            <a:prstGeom prst="rect">
              <a:avLst/>
            </a:prstGeom>
            <a:solidFill>
              <a:schemeClr val="bg1"/>
            </a:solidFill>
            <a:ln w="9525">
              <a:solidFill>
                <a:schemeClr val="tx1"/>
              </a:solidFill>
              <a:miter lim="800000"/>
              <a:headEnd/>
              <a:tailEnd/>
            </a:ln>
          </p:spPr>
          <p:txBody>
            <a:bodyPr wrap="square" lIns="88214" tIns="44108" rIns="88214" bIns="44108" anchor="ctr"/>
            <a:lstStyle/>
            <a:p>
              <a:pPr defTabSz="914635">
                <a:spcBef>
                  <a:spcPct val="50000"/>
                </a:spcBef>
              </a:pPr>
              <a:r>
                <a:rPr lang="es-ES" sz="1300" dirty="0"/>
                <a:t>Consultar la documentación Posventa antes de realizar cualquier intervención.</a:t>
              </a:r>
              <a:endParaRPr lang="es-ES" sz="1300" b="1" dirty="0"/>
            </a:p>
          </p:txBody>
        </p:sp>
        <p:pic>
          <p:nvPicPr>
            <p:cNvPr id="12" name="Picture 13" descr="Doc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 y="2044"/>
              <a:ext cx="33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e 13"/>
          <p:cNvGrpSpPr/>
          <p:nvPr/>
        </p:nvGrpSpPr>
        <p:grpSpPr>
          <a:xfrm>
            <a:off x="5951662" y="908597"/>
            <a:ext cx="257690" cy="258125"/>
            <a:chOff x="1763688" y="1555756"/>
            <a:chExt cx="432048" cy="438263"/>
          </a:xfrm>
        </p:grpSpPr>
        <p:sp>
          <p:nvSpPr>
            <p:cNvPr id="15" name="Ellipse 14"/>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0" dirty="0">
                <a:solidFill>
                  <a:schemeClr val="tx1"/>
                </a:solidFill>
              </a:endParaRPr>
            </a:p>
          </p:txBody>
        </p:sp>
        <p:sp>
          <p:nvSpPr>
            <p:cNvPr id="16" name="Ellipse 15"/>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1</a:t>
              </a:r>
              <a:endParaRPr lang="fr-FR" dirty="0">
                <a:solidFill>
                  <a:schemeClr val="tx1"/>
                </a:solidFill>
              </a:endParaRPr>
            </a:p>
          </p:txBody>
        </p:sp>
      </p:grpSp>
      <p:grpSp>
        <p:nvGrpSpPr>
          <p:cNvPr id="17" name="Groupe 16"/>
          <p:cNvGrpSpPr/>
          <p:nvPr/>
        </p:nvGrpSpPr>
        <p:grpSpPr>
          <a:xfrm>
            <a:off x="489702" y="1156340"/>
            <a:ext cx="257690" cy="258125"/>
            <a:chOff x="1763688" y="1555756"/>
            <a:chExt cx="432048" cy="438263"/>
          </a:xfrm>
        </p:grpSpPr>
        <p:sp>
          <p:nvSpPr>
            <p:cNvPr id="18" name="Ellipse 17"/>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0" dirty="0">
                <a:solidFill>
                  <a:schemeClr val="tx1"/>
                </a:solidFill>
              </a:endParaRPr>
            </a:p>
          </p:txBody>
        </p:sp>
        <p:sp>
          <p:nvSpPr>
            <p:cNvPr id="19" name="Ellipse 18"/>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2</a:t>
              </a:r>
              <a:endParaRPr lang="fr-FR" dirty="0">
                <a:solidFill>
                  <a:schemeClr val="tx1"/>
                </a:solidFill>
              </a:endParaRPr>
            </a:p>
          </p:txBody>
        </p:sp>
      </p:grpSp>
      <p:grpSp>
        <p:nvGrpSpPr>
          <p:cNvPr id="20" name="Groupe 19"/>
          <p:cNvGrpSpPr/>
          <p:nvPr/>
        </p:nvGrpSpPr>
        <p:grpSpPr>
          <a:xfrm>
            <a:off x="855853" y="2345110"/>
            <a:ext cx="257690" cy="258125"/>
            <a:chOff x="1763688" y="1555756"/>
            <a:chExt cx="432048" cy="438263"/>
          </a:xfrm>
        </p:grpSpPr>
        <p:sp>
          <p:nvSpPr>
            <p:cNvPr id="21" name="Ellipse 20"/>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00" dirty="0">
                <a:solidFill>
                  <a:schemeClr val="tx1"/>
                </a:solidFill>
              </a:endParaRPr>
            </a:p>
          </p:txBody>
        </p:sp>
        <p:sp>
          <p:nvSpPr>
            <p:cNvPr id="22" name="Ellipse 21"/>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3</a:t>
              </a:r>
              <a:endParaRPr lang="fr-FR" dirty="0">
                <a:solidFill>
                  <a:schemeClr val="tx1"/>
                </a:solidFill>
              </a:endParaRPr>
            </a:p>
          </p:txBody>
        </p:sp>
      </p:grpSp>
    </p:spTree>
    <p:extLst>
      <p:ext uri="{BB962C8B-B14F-4D97-AF65-F5344CB8AC3E}">
        <p14:creationId xmlns:p14="http://schemas.microsoft.com/office/powerpoint/2010/main" val="29255577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0663" y="215900"/>
            <a:ext cx="6656387" cy="4991100"/>
          </a:xfrm>
        </p:spPr>
      </p:sp>
      <p:sp>
        <p:nvSpPr>
          <p:cNvPr id="3" name="Espace réservé des commentaires 2"/>
          <p:cNvSpPr>
            <a:spLocks noGrp="1"/>
          </p:cNvSpPr>
          <p:nvPr>
            <p:ph type="body" idx="3"/>
          </p:nvPr>
        </p:nvSpPr>
        <p:spPr>
          <a:xfrm>
            <a:off x="175750" y="744020"/>
            <a:ext cx="6746110" cy="9039067"/>
          </a:xfrm>
        </p:spPr>
        <p:txBody>
          <a:bodyPr/>
          <a:lstStyle/>
          <a:p>
            <a:pPr marL="190669"/>
            <a:r>
              <a:rPr lang="es-ES" b="1" dirty="0" smtClean="0">
                <a:solidFill>
                  <a:srgbClr val="000000"/>
                </a:solidFill>
              </a:rPr>
              <a:t>Recomendaciones importantes:</a:t>
            </a:r>
          </a:p>
          <a:p>
            <a:pPr marL="190669"/>
            <a:r>
              <a:rPr lang="es-ES" dirty="0" smtClean="0"/>
              <a:t>El aditivo utilizado (solución de urea) es irritante y ligeramente corrosivo.</a:t>
            </a:r>
          </a:p>
          <a:p>
            <a:pPr marL="190669"/>
            <a:endParaRPr lang="es-ES" b="1" dirty="0" smtClean="0"/>
          </a:p>
          <a:p>
            <a:pPr marL="190669" algn="just"/>
            <a:r>
              <a:rPr lang="es-ES" b="1" dirty="0" smtClean="0"/>
              <a:t>Alerta de nivel de urea:</a:t>
            </a:r>
          </a:p>
          <a:p>
            <a:pPr marL="190669" algn="just"/>
            <a:r>
              <a:rPr lang="es-ES" dirty="0" smtClean="0"/>
              <a:t>En el momento en que se encienda el testigo «UREA» al arrancar el motor, será necesario efectuar un llenado parcial o el llenado del depósito.</a:t>
            </a:r>
          </a:p>
          <a:p>
            <a:pPr marL="190669" algn="just"/>
            <a:r>
              <a:rPr lang="es-ES" dirty="0" smtClean="0"/>
              <a:t>El llenado de urea pueden realizarlo o bien un centro de reparación autorizado o bien el propio conductor. </a:t>
            </a:r>
          </a:p>
          <a:p>
            <a:pPr marL="190669" algn="just"/>
            <a:endParaRPr lang="es-ES" dirty="0" smtClean="0"/>
          </a:p>
          <a:p>
            <a:pPr marL="190669" algn="just"/>
            <a:r>
              <a:rPr lang="es-ES" b="1" dirty="0" smtClean="0"/>
              <a:t>Fallo anticontaminación:</a:t>
            </a:r>
          </a:p>
          <a:p>
            <a:pPr marL="190669" algn="just"/>
            <a:r>
              <a:rPr lang="es-ES" dirty="0" smtClean="0"/>
              <a:t>Cuando aparecen los testigos «MIL» y «UREA» el vehículo se vuelve </a:t>
            </a:r>
            <a:r>
              <a:rPr lang="es-ES" b="1" dirty="0" smtClean="0"/>
              <a:t>contaminante.</a:t>
            </a:r>
          </a:p>
          <a:p>
            <a:pPr marL="190669" algn="just"/>
            <a:r>
              <a:rPr lang="es-ES" dirty="0" smtClean="0"/>
              <a:t>Es imperativo acudir a un taller autorizado bajo riesgo de no poder arrancar el motor transcurridos unos kilómetros.</a:t>
            </a:r>
          </a:p>
          <a:p>
            <a:pPr marL="190669" algn="just"/>
            <a:endParaRPr lang="es-ES" dirty="0" smtClean="0"/>
          </a:p>
          <a:p>
            <a:pPr marL="190669" algn="just"/>
            <a:r>
              <a:rPr lang="es-ES" b="1" dirty="0" smtClean="0"/>
              <a:t>El mantenimiento:</a:t>
            </a:r>
          </a:p>
          <a:p>
            <a:pPr marL="190669" algn="just"/>
            <a:r>
              <a:rPr lang="es-ES" dirty="0" smtClean="0"/>
              <a:t>El nivel del depósito de urea  se realiza durante las operaciones de mantenimiento periódicas.</a:t>
            </a:r>
          </a:p>
          <a:p>
            <a:pPr marL="190669" algn="just"/>
            <a:r>
              <a:rPr lang="es-ES" dirty="0" smtClean="0"/>
              <a:t>El refractómetro permite controlar la calidad del líquido reductor.</a:t>
            </a:r>
          </a:p>
          <a:p>
            <a:pPr marL="190669" algn="just"/>
            <a:r>
              <a:rPr lang="es-ES" dirty="0" smtClean="0"/>
              <a:t>Un cofre de control del circuito de carburante y de urea asociado a un manómetro multifluidos permite controlar el correcto funcionamiento de los sistemas.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280988" y="215900"/>
            <a:ext cx="6537325" cy="4902200"/>
          </a:xfr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0663" y="215900"/>
            <a:ext cx="6656387" cy="4991100"/>
          </a:xfrm>
        </p:spPr>
      </p:sp>
      <p:sp>
        <p:nvSpPr>
          <p:cNvPr id="3" name="Espace réservé des commentaires 2"/>
          <p:cNvSpPr>
            <a:spLocks noGrp="1"/>
          </p:cNvSpPr>
          <p:nvPr>
            <p:ph type="body" idx="1"/>
          </p:nvPr>
        </p:nvSpPr>
        <p:spPr>
          <a:xfrm>
            <a:off x="183818" y="910550"/>
            <a:ext cx="6746109" cy="8908229"/>
          </a:xfrm>
        </p:spPr>
        <p:txBody>
          <a:bodyPr/>
          <a:lstStyle/>
          <a:p>
            <a:r>
              <a:rPr lang="es-ES" dirty="0" smtClean="0"/>
              <a:t>En una reacción de oxidación - reducción, el elemento que cede uno o varios de sus electrones se denomina «reductor».</a:t>
            </a:r>
          </a:p>
          <a:p>
            <a:r>
              <a:rPr lang="es-ES" dirty="0" smtClean="0"/>
              <a:t>El elemento que capta uno o varios de los electrones se denomina «oxidante». </a:t>
            </a:r>
          </a:p>
          <a:p>
            <a:r>
              <a:rPr lang="es-ES" dirty="0" smtClean="0"/>
              <a:t>Se puede utilizar un medio nemotécnico: </a:t>
            </a:r>
          </a:p>
          <a:p>
            <a:pPr marL="585269" indent="-298437">
              <a:buBlip>
                <a:blip r:embed="rId3"/>
              </a:buBlip>
            </a:pPr>
            <a:r>
              <a:rPr lang="es-ES" dirty="0" smtClean="0"/>
              <a:t>Reductor: donante</a:t>
            </a:r>
          </a:p>
          <a:p>
            <a:pPr marL="585269" indent="-298437">
              <a:buBlip>
                <a:blip r:embed="rId3"/>
              </a:buBlip>
            </a:pPr>
            <a:r>
              <a:rPr lang="es-ES" dirty="0" smtClean="0"/>
              <a:t>Oxidante: receptor </a:t>
            </a:r>
          </a:p>
          <a:p>
            <a:pPr algn="just"/>
            <a:r>
              <a:rPr lang="es-ES" dirty="0" smtClean="0"/>
              <a:t/>
            </a:r>
            <a:br>
              <a:rPr lang="es-ES" dirty="0" smtClean="0"/>
            </a:br>
            <a:r>
              <a:rPr lang="es-ES" dirty="0" smtClean="0"/>
              <a:t>De modo que la oxido reducción está compuesta por dos semirreacciones: una oxidación y una reducción. </a:t>
            </a:r>
          </a:p>
          <a:p>
            <a:pPr algn="just"/>
            <a:r>
              <a:rPr lang="es-ES" dirty="0" smtClean="0"/>
              <a:t>En química mineral, una reducción es una operación por la cual se extrae el oxido de un metal  eliminando el oxígeno</a:t>
            </a:r>
            <a:r>
              <a:rPr lang="es-ES" dirty="0"/>
              <a:t> </a:t>
            </a:r>
            <a:r>
              <a:rPr lang="es-ES" dirty="0" smtClean="0"/>
              <a:t>que contiene.</a:t>
            </a:r>
          </a:p>
          <a:p>
            <a:pPr algn="just"/>
            <a:endParaRPr lang="es-ES" dirty="0" smtClean="0"/>
          </a:p>
          <a:p>
            <a:endParaRPr lang="es-ES" dirty="0" smtClean="0"/>
          </a:p>
          <a:p>
            <a:endParaRPr lang="es-ES" dirty="0" smtClean="0"/>
          </a:p>
          <a:p>
            <a:endParaRPr lang="es-ES" dirty="0" smtClean="0"/>
          </a:p>
          <a:p>
            <a:endParaRPr lang="es-ES" dirty="0"/>
          </a:p>
        </p:txBody>
      </p:sp>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979" y="4161934"/>
            <a:ext cx="6546880" cy="434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ZoneTexte 25"/>
          <p:cNvSpPr txBox="1"/>
          <p:nvPr/>
        </p:nvSpPr>
        <p:spPr>
          <a:xfrm>
            <a:off x="485802" y="3987405"/>
            <a:ext cx="1401558" cy="311876"/>
          </a:xfrm>
          <a:prstGeom prst="rect">
            <a:avLst/>
          </a:prstGeom>
          <a:noFill/>
        </p:spPr>
        <p:txBody>
          <a:bodyPr wrap="square" lIns="95500" tIns="47750" rIns="95500" bIns="47750" rtlCol="0">
            <a:spAutoFit/>
          </a:bodyPr>
          <a:lstStyle/>
          <a:p>
            <a:pPr algn="ctr"/>
            <a:r>
              <a:rPr lang="es-ES" sz="1400" dirty="0"/>
              <a:t>Dioxígeno</a:t>
            </a:r>
          </a:p>
        </p:txBody>
      </p:sp>
      <p:sp>
        <p:nvSpPr>
          <p:cNvPr id="29" name="ZoneTexte 57"/>
          <p:cNvSpPr txBox="1"/>
          <p:nvPr/>
        </p:nvSpPr>
        <p:spPr>
          <a:xfrm>
            <a:off x="-74887" y="5642757"/>
            <a:ext cx="1401558" cy="311876"/>
          </a:xfrm>
          <a:prstGeom prst="rect">
            <a:avLst/>
          </a:prstGeom>
          <a:noFill/>
        </p:spPr>
        <p:txBody>
          <a:bodyPr wrap="square" lIns="95500" tIns="47750" rIns="95500" bIns="47750" rtlCol="0">
            <a:spAutoFit/>
          </a:bodyPr>
          <a:lstStyle/>
          <a:p>
            <a:pPr algn="ctr"/>
            <a:r>
              <a:rPr lang="es-ES" sz="1400" dirty="0"/>
              <a:t>Metano</a:t>
            </a:r>
          </a:p>
        </p:txBody>
      </p:sp>
      <p:sp>
        <p:nvSpPr>
          <p:cNvPr id="30" name="ZoneTexte 58"/>
          <p:cNvSpPr txBox="1"/>
          <p:nvPr/>
        </p:nvSpPr>
        <p:spPr>
          <a:xfrm>
            <a:off x="1887359" y="4809346"/>
            <a:ext cx="1627072" cy="527320"/>
          </a:xfrm>
          <a:prstGeom prst="rect">
            <a:avLst/>
          </a:prstGeom>
          <a:noFill/>
        </p:spPr>
        <p:txBody>
          <a:bodyPr wrap="square" lIns="95500" tIns="47750" rIns="95500" bIns="47750" rtlCol="0">
            <a:spAutoFit/>
          </a:bodyPr>
          <a:lstStyle/>
          <a:p>
            <a:pPr algn="ctr"/>
            <a:r>
              <a:rPr lang="es-ES" sz="1400" dirty="0"/>
              <a:t>Reacción</a:t>
            </a:r>
          </a:p>
          <a:p>
            <a:pPr algn="ctr"/>
            <a:r>
              <a:rPr lang="es-ES" sz="1400" dirty="0"/>
              <a:t>(Combustión)</a:t>
            </a:r>
          </a:p>
        </p:txBody>
      </p:sp>
      <p:sp>
        <p:nvSpPr>
          <p:cNvPr id="31" name="ZoneTexte 59"/>
          <p:cNvSpPr txBox="1"/>
          <p:nvPr/>
        </p:nvSpPr>
        <p:spPr>
          <a:xfrm>
            <a:off x="2813652" y="6519348"/>
            <a:ext cx="1401558" cy="311876"/>
          </a:xfrm>
          <a:prstGeom prst="rect">
            <a:avLst/>
          </a:prstGeom>
          <a:noFill/>
        </p:spPr>
        <p:txBody>
          <a:bodyPr wrap="square" lIns="95500" tIns="47750" rIns="95500" bIns="47750" rtlCol="0">
            <a:spAutoFit/>
          </a:bodyPr>
          <a:lstStyle/>
          <a:p>
            <a:r>
              <a:rPr lang="es-ES" sz="1400" dirty="0"/>
              <a:t>Gas carbónico</a:t>
            </a:r>
          </a:p>
        </p:txBody>
      </p:sp>
      <p:sp>
        <p:nvSpPr>
          <p:cNvPr id="32" name="ZoneTexte 61"/>
          <p:cNvSpPr txBox="1"/>
          <p:nvPr/>
        </p:nvSpPr>
        <p:spPr>
          <a:xfrm>
            <a:off x="4442573" y="4545748"/>
            <a:ext cx="1401558" cy="311876"/>
          </a:xfrm>
          <a:prstGeom prst="rect">
            <a:avLst/>
          </a:prstGeom>
          <a:noFill/>
        </p:spPr>
        <p:txBody>
          <a:bodyPr wrap="square" lIns="95500" tIns="47750" rIns="95500" bIns="47750" rtlCol="0">
            <a:spAutoFit/>
          </a:bodyPr>
          <a:lstStyle/>
          <a:p>
            <a:pPr algn="ctr"/>
            <a:r>
              <a:rPr lang="es-ES" sz="1400" dirty="0"/>
              <a:t>Vapor de agua</a:t>
            </a:r>
          </a:p>
        </p:txBody>
      </p:sp>
      <p:sp>
        <p:nvSpPr>
          <p:cNvPr id="33" name="ZoneTexte 63"/>
          <p:cNvSpPr txBox="1"/>
          <p:nvPr/>
        </p:nvSpPr>
        <p:spPr>
          <a:xfrm>
            <a:off x="78419" y="7237551"/>
            <a:ext cx="1401558" cy="311876"/>
          </a:xfrm>
          <a:prstGeom prst="rect">
            <a:avLst/>
          </a:prstGeom>
          <a:noFill/>
        </p:spPr>
        <p:txBody>
          <a:bodyPr wrap="square" lIns="95500" tIns="47750" rIns="95500" bIns="47750" rtlCol="0">
            <a:spAutoFit/>
          </a:bodyPr>
          <a:lstStyle/>
          <a:p>
            <a:pPr algn="ctr"/>
            <a:r>
              <a:rPr lang="es-ES" sz="1400" dirty="0"/>
              <a:t>Leyenda:</a:t>
            </a:r>
          </a:p>
        </p:txBody>
      </p:sp>
      <p:sp>
        <p:nvSpPr>
          <p:cNvPr id="34" name="ZoneTexte 64"/>
          <p:cNvSpPr txBox="1"/>
          <p:nvPr/>
        </p:nvSpPr>
        <p:spPr>
          <a:xfrm>
            <a:off x="13221" y="8200429"/>
            <a:ext cx="1401558" cy="527320"/>
          </a:xfrm>
          <a:prstGeom prst="rect">
            <a:avLst/>
          </a:prstGeom>
          <a:noFill/>
        </p:spPr>
        <p:txBody>
          <a:bodyPr wrap="square" lIns="95500" tIns="47750" rIns="95500" bIns="47750" rtlCol="0">
            <a:spAutoFit/>
          </a:bodyPr>
          <a:lstStyle/>
          <a:p>
            <a:pPr algn="ctr"/>
            <a:r>
              <a:rPr lang="es-ES" sz="1400" dirty="0"/>
              <a:t>Átomo de hidrógeno</a:t>
            </a:r>
          </a:p>
        </p:txBody>
      </p:sp>
      <p:sp>
        <p:nvSpPr>
          <p:cNvPr id="35" name="ZoneTexte 65"/>
          <p:cNvSpPr txBox="1"/>
          <p:nvPr/>
        </p:nvSpPr>
        <p:spPr>
          <a:xfrm>
            <a:off x="1491653" y="8200429"/>
            <a:ext cx="1401558" cy="527320"/>
          </a:xfrm>
          <a:prstGeom prst="rect">
            <a:avLst/>
          </a:prstGeom>
          <a:noFill/>
        </p:spPr>
        <p:txBody>
          <a:bodyPr wrap="square" lIns="95500" tIns="47750" rIns="95500" bIns="47750" rtlCol="0">
            <a:spAutoFit/>
          </a:bodyPr>
          <a:lstStyle/>
          <a:p>
            <a:pPr algn="ctr"/>
            <a:r>
              <a:rPr lang="es-ES" sz="1400" dirty="0"/>
              <a:t>Átomo de carbón</a:t>
            </a:r>
          </a:p>
        </p:txBody>
      </p:sp>
      <p:sp>
        <p:nvSpPr>
          <p:cNvPr id="36" name="ZoneTexte 66"/>
          <p:cNvSpPr txBox="1"/>
          <p:nvPr/>
        </p:nvSpPr>
        <p:spPr>
          <a:xfrm>
            <a:off x="3041015" y="8299093"/>
            <a:ext cx="1401558" cy="527320"/>
          </a:xfrm>
          <a:prstGeom prst="rect">
            <a:avLst/>
          </a:prstGeom>
          <a:noFill/>
        </p:spPr>
        <p:txBody>
          <a:bodyPr wrap="square" lIns="95500" tIns="47750" rIns="95500" bIns="47750" rtlCol="0">
            <a:spAutoFit/>
          </a:bodyPr>
          <a:lstStyle/>
          <a:p>
            <a:pPr algn="ctr"/>
            <a:r>
              <a:rPr lang="es-ES" sz="1400" dirty="0"/>
              <a:t>Átomo de oxígeno</a:t>
            </a:r>
          </a:p>
        </p:txBody>
      </p:sp>
      <p:sp>
        <p:nvSpPr>
          <p:cNvPr id="37" name="ZoneTexte 62"/>
          <p:cNvSpPr txBox="1"/>
          <p:nvPr/>
        </p:nvSpPr>
        <p:spPr>
          <a:xfrm>
            <a:off x="5619284" y="5729350"/>
            <a:ext cx="1302575" cy="527320"/>
          </a:xfrm>
          <a:prstGeom prst="rect">
            <a:avLst/>
          </a:prstGeom>
          <a:noFill/>
        </p:spPr>
        <p:txBody>
          <a:bodyPr wrap="square" lIns="95500" tIns="47750" rIns="95500" bIns="47750" rtlCol="0">
            <a:spAutoFit/>
          </a:bodyPr>
          <a:lstStyle/>
          <a:p>
            <a:pPr algn="ctr"/>
            <a:r>
              <a:rPr lang="es-ES" sz="1400" dirty="0"/>
              <a:t>Luz</a:t>
            </a:r>
          </a:p>
          <a:p>
            <a:pPr algn="ctr"/>
            <a:r>
              <a:rPr lang="es-ES" sz="1400" dirty="0"/>
              <a:t>Calor</a:t>
            </a:r>
          </a:p>
        </p:txBody>
      </p:sp>
      <p:sp>
        <p:nvSpPr>
          <p:cNvPr id="4" name="3 CuadroTexto"/>
          <p:cNvSpPr txBox="1"/>
          <p:nvPr/>
        </p:nvSpPr>
        <p:spPr>
          <a:xfrm>
            <a:off x="4125714" y="5548784"/>
            <a:ext cx="499477" cy="707886"/>
          </a:xfrm>
          <a:prstGeom prst="rect">
            <a:avLst/>
          </a:prstGeom>
          <a:noFill/>
        </p:spPr>
        <p:txBody>
          <a:bodyPr wrap="square" rtlCol="0">
            <a:spAutoFit/>
          </a:bodyPr>
          <a:lstStyle/>
          <a:p>
            <a:r>
              <a:rPr lang="es-ES" sz="4000" dirty="0" smtClean="0"/>
              <a:t>+</a:t>
            </a:r>
          </a:p>
        </p:txBody>
      </p:sp>
      <p:sp>
        <p:nvSpPr>
          <p:cNvPr id="17" name="16 CuadroTexto"/>
          <p:cNvSpPr txBox="1"/>
          <p:nvPr/>
        </p:nvSpPr>
        <p:spPr>
          <a:xfrm>
            <a:off x="5143352" y="5444752"/>
            <a:ext cx="499477" cy="707886"/>
          </a:xfrm>
          <a:prstGeom prst="rect">
            <a:avLst/>
          </a:prstGeom>
          <a:noFill/>
        </p:spPr>
        <p:txBody>
          <a:bodyPr wrap="square" rtlCol="0">
            <a:spAutoFit/>
          </a:bodyPr>
          <a:lstStyle/>
          <a:p>
            <a:r>
              <a:rPr lang="es-ES" sz="4000" dirty="0" smtClean="0"/>
              <a:t>+</a:t>
            </a:r>
          </a:p>
        </p:txBody>
      </p:sp>
    </p:spTree>
    <p:extLst>
      <p:ext uri="{BB962C8B-B14F-4D97-AF65-F5344CB8AC3E}">
        <p14:creationId xmlns:p14="http://schemas.microsoft.com/office/powerpoint/2010/main" val="3367005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92828" y="215900"/>
            <a:ext cx="6634162" cy="4902200"/>
          </a:xfrm>
        </p:spPr>
      </p:sp>
      <p:sp>
        <p:nvSpPr>
          <p:cNvPr id="3" name="Espace réservé des commentaires 2"/>
          <p:cNvSpPr>
            <a:spLocks noGrp="1"/>
          </p:cNvSpPr>
          <p:nvPr>
            <p:ph type="body" idx="1"/>
          </p:nvPr>
        </p:nvSpPr>
        <p:spPr>
          <a:xfrm>
            <a:off x="175750" y="1033994"/>
            <a:ext cx="6746110" cy="8749092"/>
          </a:xfrm>
        </p:spPr>
        <p:txBody>
          <a:bodyPr/>
          <a:lstStyle/>
          <a:p>
            <a:r>
              <a:rPr lang="es-ES" b="1" dirty="0"/>
              <a:t>Los óxidos de nitrógeno son formas oxidadas del nitrógeno</a:t>
            </a:r>
            <a:r>
              <a:rPr lang="es-ES" dirty="0"/>
              <a:t/>
            </a:r>
            <a:br>
              <a:rPr lang="es-ES" dirty="0"/>
            </a:br>
            <a:r>
              <a:rPr lang="es-ES" dirty="0"/>
              <a:t>A menudo se les denomina mediante el término genérico «NOx».</a:t>
            </a:r>
          </a:p>
          <a:p>
            <a:pPr algn="just"/>
            <a:r>
              <a:rPr lang="es-ES" dirty="0"/>
              <a:t>Los NOx proceden esencialmente de la combustión de combustibles fósiles.</a:t>
            </a:r>
          </a:p>
          <a:p>
            <a:pPr algn="just"/>
            <a:r>
              <a:rPr lang="es-ES" dirty="0"/>
              <a:t>Se forman principalmente en las cámaras de combustión y tienen tres orígenes: </a:t>
            </a:r>
          </a:p>
          <a:p>
            <a:pPr marL="492421" indent="-298437" algn="just">
              <a:buBlip>
                <a:blip r:embed="rId3"/>
              </a:buBlip>
            </a:pPr>
            <a:r>
              <a:rPr lang="es-ES" dirty="0"/>
              <a:t>Origen térmico: N</a:t>
            </a:r>
            <a:r>
              <a:rPr lang="es-ES" baseline="-25000" dirty="0"/>
              <a:t>2</a:t>
            </a:r>
            <a:r>
              <a:rPr lang="es-ES" dirty="0"/>
              <a:t> (aire) + O</a:t>
            </a:r>
            <a:r>
              <a:rPr lang="es-ES" baseline="-25000" dirty="0"/>
              <a:t>2</a:t>
            </a:r>
            <a:r>
              <a:rPr lang="es-ES" dirty="0"/>
              <a:t> → 2 NO cuando la temperatura supera los 1400 °C.</a:t>
            </a:r>
          </a:p>
          <a:p>
            <a:pPr marL="492421" indent="-298437" algn="just">
              <a:buBlip>
                <a:blip r:embed="rId3"/>
              </a:buBlip>
            </a:pPr>
            <a:r>
              <a:rPr lang="es-ES" dirty="0"/>
              <a:t>Origen combustible: R-NH</a:t>
            </a:r>
            <a:r>
              <a:rPr lang="es-ES" baseline="-25000" dirty="0"/>
              <a:t>2</a:t>
            </a:r>
            <a:r>
              <a:rPr lang="es-ES" dirty="0"/>
              <a:t> (nitrógeno combinado con combustible) O</a:t>
            </a:r>
            <a:r>
              <a:rPr lang="es-ES" baseline="-25000" dirty="0"/>
              <a:t>2</a:t>
            </a:r>
            <a:r>
              <a:rPr lang="es-ES" dirty="0"/>
              <a:t> → NO + ... </a:t>
            </a:r>
          </a:p>
          <a:p>
            <a:pPr marL="492421" indent="-298437" algn="just">
              <a:buBlip>
                <a:blip r:embed="rId3"/>
              </a:buBlip>
            </a:pPr>
            <a:r>
              <a:rPr lang="es-ES" dirty="0"/>
              <a:t>Origen natural: N</a:t>
            </a:r>
            <a:r>
              <a:rPr lang="es-ES" baseline="-25000" dirty="0"/>
              <a:t>2</a:t>
            </a:r>
            <a:r>
              <a:rPr lang="es-ES" dirty="0"/>
              <a:t> + CH (hidrocarburo) → HCN (cianuro de hidrógeno) + N y luego NO tras diferentes etapas incluso a muy baja temperatura. </a:t>
            </a:r>
          </a:p>
          <a:p>
            <a:pPr algn="just"/>
            <a:r>
              <a:rPr lang="es-ES" dirty="0"/>
              <a:t>De manera general, un óxido se define como un compuesto químico constituido por oxígeno y otro elemento químico menos electronegativo.</a:t>
            </a:r>
          </a:p>
          <a:p>
            <a:endParaRPr lang="fr-FR" dirty="0"/>
          </a:p>
        </p:txBody>
      </p:sp>
      <p:grpSp>
        <p:nvGrpSpPr>
          <p:cNvPr id="4" name="Group 74"/>
          <p:cNvGrpSpPr>
            <a:grpSpLocks/>
          </p:cNvGrpSpPr>
          <p:nvPr/>
        </p:nvGrpSpPr>
        <p:grpSpPr bwMode="auto">
          <a:xfrm>
            <a:off x="330219" y="5346592"/>
            <a:ext cx="6470512" cy="2578283"/>
            <a:chOff x="90" y="497"/>
            <a:chExt cx="4000" cy="1576"/>
          </a:xfrm>
        </p:grpSpPr>
        <p:pic>
          <p:nvPicPr>
            <p:cNvPr id="5" name="Picture 75" descr="explicatio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 y="584"/>
              <a:ext cx="305"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1"/>
            <p:cNvSpPr>
              <a:spLocks noChangeArrowheads="1"/>
            </p:cNvSpPr>
            <p:nvPr/>
          </p:nvSpPr>
          <p:spPr bwMode="auto">
            <a:xfrm>
              <a:off x="438" y="497"/>
              <a:ext cx="3652" cy="1576"/>
            </a:xfrm>
            <a:prstGeom prst="rect">
              <a:avLst/>
            </a:prstGeom>
            <a:solidFill>
              <a:schemeClr val="bg1"/>
            </a:solidFill>
            <a:ln w="9525">
              <a:solidFill>
                <a:schemeClr val="tx1"/>
              </a:solidFill>
              <a:miter lim="800000"/>
              <a:headEnd/>
              <a:tailEnd/>
            </a:ln>
          </p:spPr>
          <p:txBody>
            <a:bodyPr wrap="square" lIns="88214" tIns="44108" rIns="88214" bIns="44108" anchor="t"/>
            <a:lstStyle/>
            <a:p>
              <a:r>
                <a:rPr lang="es-ES" sz="1300" dirty="0"/>
                <a:t>La herrumbre procede del óxido de hierro y el corindón del óxido de aluminio. La mayoría de los minerales conocidos en la Tierra son óxidos y están muy extendidos por el universo.</a:t>
              </a:r>
            </a:p>
            <a:p>
              <a:r>
                <a:rPr lang="es-ES" sz="1300" dirty="0"/>
                <a:t>Muchos de los óxidos tienen una gran importancia: el más importante entre ellos es el óxido de hidrógeno, que no es otra cosa que el agua. </a:t>
              </a:r>
            </a:p>
            <a:p>
              <a:r>
                <a:rPr lang="es-ES" sz="1300" dirty="0"/>
                <a:t>Todos los metales forman óxidos junto con el oxígeno a causa de la agresividad del dióxígeno que recubre todos los metales con una fina capa de óxido (incluso el oro).</a:t>
              </a:r>
            </a:p>
            <a:p>
              <a:r>
                <a:rPr lang="es-ES" sz="1300" dirty="0"/>
                <a:t>El problema es saber si la capa formada protegerá el metal que hay debajo (fenómeno conocido como pasivación) o no (como por ejemplo el hierro). </a:t>
              </a:r>
            </a:p>
            <a:p>
              <a:r>
                <a:rPr lang="es-ES" sz="1300" dirty="0"/>
                <a:t>Sin dicha capa de óxido, una barra de metal cortada en dos se volvería a pegar mediante el simple contacto. </a:t>
              </a:r>
            </a:p>
          </p:txBody>
        </p:sp>
      </p:grpSp>
    </p:spTree>
    <p:extLst>
      <p:ext uri="{BB962C8B-B14F-4D97-AF65-F5344CB8AC3E}">
        <p14:creationId xmlns:p14="http://schemas.microsoft.com/office/powerpoint/2010/main" val="2520746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80988" y="215900"/>
            <a:ext cx="6535737" cy="4902200"/>
          </a:xfrm>
        </p:spPr>
      </p:sp>
      <p:sp>
        <p:nvSpPr>
          <p:cNvPr id="3" name="Espace réservé des commentaires 2"/>
          <p:cNvSpPr>
            <a:spLocks noGrp="1"/>
          </p:cNvSpPr>
          <p:nvPr>
            <p:ph type="body" idx="1"/>
          </p:nvPr>
        </p:nvSpPr>
        <p:spPr>
          <a:xfrm>
            <a:off x="175750" y="1024344"/>
            <a:ext cx="6746110" cy="8843637"/>
          </a:xfrm>
        </p:spPr>
        <p:txBody>
          <a:bodyPr/>
          <a:lstStyle/>
          <a:p>
            <a:pPr marL="1870207" indent="4974"/>
            <a:r>
              <a:rPr lang="es-ES" b="1" dirty="0" smtClean="0"/>
              <a:t>El protóxido de nitrógeno (N</a:t>
            </a:r>
            <a:r>
              <a:rPr lang="es-ES" b="1" baseline="-25000" dirty="0" smtClean="0"/>
              <a:t>2</a:t>
            </a:r>
            <a:r>
              <a:rPr lang="es-ES" b="1" dirty="0" smtClean="0"/>
              <a:t>O) </a:t>
            </a:r>
            <a:r>
              <a:rPr lang="es-ES" dirty="0" smtClean="0"/>
              <a:t>o monóxido de dinitrógeno (gas hilarante) es un gas potente que contribuye al efecto invernadero.</a:t>
            </a:r>
          </a:p>
          <a:p>
            <a:endParaRPr lang="es-ES" dirty="0" smtClean="0"/>
          </a:p>
          <a:p>
            <a:r>
              <a:rPr lang="es-ES" dirty="0" smtClean="0"/>
              <a:t>El suelo y los océanos son las principales fuentes naturales de este gas pero también se produce por la combustión de materiales orgánicos y de combustibles fósiles, la industria. </a:t>
            </a:r>
          </a:p>
          <a:p>
            <a:endParaRPr lang="es-ES" b="1" dirty="0" smtClean="0"/>
          </a:p>
          <a:p>
            <a:pPr marL="1875182"/>
            <a:r>
              <a:rPr lang="es-ES" b="1" dirty="0" smtClean="0"/>
              <a:t>El dióxido de nitrógeno (NO</a:t>
            </a:r>
            <a:r>
              <a:rPr lang="es-ES" b="1" baseline="-25000" dirty="0" smtClean="0"/>
              <a:t>2</a:t>
            </a:r>
            <a:r>
              <a:rPr lang="es-ES" b="1" dirty="0" smtClean="0"/>
              <a:t>)</a:t>
            </a:r>
            <a:r>
              <a:rPr lang="es-ES" b="1" baseline="-25000" dirty="0" smtClean="0"/>
              <a:t>.</a:t>
            </a:r>
          </a:p>
          <a:p>
            <a:pPr marL="1875182"/>
            <a:r>
              <a:rPr lang="es-ES" dirty="0" smtClean="0"/>
              <a:t>Interviene en la formación de los oxidantes fotoquímicos (ozono troposférico) y, de forma indirecta, contribuye al incremento del efecto invernadero y la lluvia ácida. </a:t>
            </a:r>
          </a:p>
          <a:p>
            <a:endParaRPr lang="es-ES" dirty="0" smtClean="0"/>
          </a:p>
          <a:p>
            <a:r>
              <a:rPr lang="es-ES" dirty="0" smtClean="0"/>
              <a:t>Los motores diésel están entre las primeras fuentes de emisión de este tipo de gas. </a:t>
            </a:r>
          </a:p>
          <a:p>
            <a:r>
              <a:rPr lang="es-ES" dirty="0" smtClean="0"/>
              <a:t>El NO</a:t>
            </a:r>
            <a:r>
              <a:rPr lang="es-ES" baseline="-25000" dirty="0" smtClean="0"/>
              <a:t>2</a:t>
            </a:r>
            <a:r>
              <a:rPr lang="es-ES" dirty="0" smtClean="0"/>
              <a:t> es un gas de color marrón rojizo que proporciona ese color amarronado a las capas de aire contaminadas, situadas a unos cientos de metros de altitud. </a:t>
            </a:r>
          </a:p>
          <a:p>
            <a:r>
              <a:rPr lang="es-ES" dirty="0" smtClean="0"/>
              <a:t>Es un veneno muy potente (mortal). Su inhalación provoca una reacción instantánea con el agua de la mucosa interna de los pulmones generando la producción de ácido nítrico.</a:t>
            </a:r>
          </a:p>
          <a:p>
            <a:endParaRPr lang="es-ES" dirty="0" smtClean="0"/>
          </a:p>
          <a:p>
            <a:pPr marL="1875182"/>
            <a:r>
              <a:rPr lang="es-ES" b="1" dirty="0" smtClean="0"/>
              <a:t>El monóxido de nitrógeno (NO).</a:t>
            </a:r>
          </a:p>
          <a:p>
            <a:pPr marL="1875182"/>
            <a:r>
              <a:rPr lang="es-ES" dirty="0" smtClean="0"/>
              <a:t>Es un componente químico formado por un átomo de oxígeno y un átomo de nitrógeno.</a:t>
            </a:r>
            <a:br>
              <a:rPr lang="es-ES" dirty="0" smtClean="0"/>
            </a:br>
            <a:r>
              <a:rPr lang="es-ES" dirty="0" smtClean="0"/>
              <a:t>Es un importante neurotransmisor en los mamíferos. En presencia de oxígeno, el NO se transforma en NO</a:t>
            </a:r>
            <a:r>
              <a:rPr lang="es-ES" baseline="-25000" dirty="0" smtClean="0"/>
              <a:t>2</a:t>
            </a:r>
            <a:r>
              <a:rPr lang="es-ES" dirty="0" smtClean="0"/>
              <a:t>.</a:t>
            </a:r>
          </a:p>
          <a:p>
            <a:endParaRPr lang="es-ES" dirty="0"/>
          </a:p>
        </p:txBody>
      </p:sp>
      <p:grpSp>
        <p:nvGrpSpPr>
          <p:cNvPr id="4" name="Groupe 3"/>
          <p:cNvGrpSpPr/>
          <p:nvPr/>
        </p:nvGrpSpPr>
        <p:grpSpPr>
          <a:xfrm>
            <a:off x="383345" y="5950882"/>
            <a:ext cx="869597" cy="660800"/>
            <a:chOff x="6375880" y="3356992"/>
            <a:chExt cx="1652504" cy="1271640"/>
          </a:xfrm>
        </p:grpSpPr>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5880" y="3356992"/>
              <a:ext cx="1652504" cy="1271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e 5"/>
            <p:cNvGrpSpPr/>
            <p:nvPr/>
          </p:nvGrpSpPr>
          <p:grpSpPr>
            <a:xfrm>
              <a:off x="6701593" y="3773679"/>
              <a:ext cx="432048" cy="438264"/>
              <a:chOff x="1763687" y="1555755"/>
              <a:chExt cx="432048" cy="438264"/>
            </a:xfrm>
          </p:grpSpPr>
          <p:sp>
            <p:nvSpPr>
              <p:cNvPr id="10" name="Ellipse 9"/>
              <p:cNvSpPr/>
              <p:nvPr/>
            </p:nvSpPr>
            <p:spPr>
              <a:xfrm>
                <a:off x="1763687" y="1555755"/>
                <a:ext cx="432048" cy="438264"/>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11" name="Ellipse 10"/>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N</a:t>
                </a:r>
              </a:p>
            </p:txBody>
          </p:sp>
        </p:grpSp>
        <p:grpSp>
          <p:nvGrpSpPr>
            <p:cNvPr id="7" name="Groupe 6"/>
            <p:cNvGrpSpPr/>
            <p:nvPr/>
          </p:nvGrpSpPr>
          <p:grpSpPr>
            <a:xfrm>
              <a:off x="7436169" y="3737157"/>
              <a:ext cx="432048" cy="438263"/>
              <a:chOff x="1763688" y="1555756"/>
              <a:chExt cx="432048" cy="438263"/>
            </a:xfrm>
          </p:grpSpPr>
          <p:sp>
            <p:nvSpPr>
              <p:cNvPr id="8" name="Ellipse 7"/>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9" name="Ellipse 8"/>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O</a:t>
                </a:r>
              </a:p>
            </p:txBody>
          </p:sp>
        </p:grpSp>
      </p:grpSp>
      <p:grpSp>
        <p:nvGrpSpPr>
          <p:cNvPr id="12" name="Groupe 11"/>
          <p:cNvGrpSpPr/>
          <p:nvPr/>
        </p:nvGrpSpPr>
        <p:grpSpPr>
          <a:xfrm>
            <a:off x="402936" y="1118803"/>
            <a:ext cx="1428132" cy="480417"/>
            <a:chOff x="5364088" y="1576155"/>
            <a:chExt cx="3107060" cy="1058449"/>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576155"/>
              <a:ext cx="3107060" cy="1058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e 13"/>
            <p:cNvGrpSpPr/>
            <p:nvPr/>
          </p:nvGrpSpPr>
          <p:grpSpPr>
            <a:xfrm>
              <a:off x="5508104" y="1667116"/>
              <a:ext cx="432048" cy="438263"/>
              <a:chOff x="1763688" y="1555756"/>
              <a:chExt cx="432048" cy="438263"/>
            </a:xfrm>
          </p:grpSpPr>
          <p:sp>
            <p:nvSpPr>
              <p:cNvPr id="21" name="Ellipse 20"/>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22" name="Ellipse 21"/>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N</a:t>
                </a:r>
              </a:p>
            </p:txBody>
          </p:sp>
        </p:grpSp>
        <p:grpSp>
          <p:nvGrpSpPr>
            <p:cNvPr id="15" name="Groupe 14"/>
            <p:cNvGrpSpPr/>
            <p:nvPr/>
          </p:nvGrpSpPr>
          <p:grpSpPr>
            <a:xfrm>
              <a:off x="6485570" y="1744401"/>
              <a:ext cx="432048" cy="438263"/>
              <a:chOff x="1763688" y="1555756"/>
              <a:chExt cx="432048" cy="438263"/>
            </a:xfrm>
          </p:grpSpPr>
          <p:sp>
            <p:nvSpPr>
              <p:cNvPr id="19" name="Ellipse 18"/>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20" name="Ellipse 19"/>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N</a:t>
                </a:r>
              </a:p>
            </p:txBody>
          </p:sp>
        </p:grpSp>
        <p:grpSp>
          <p:nvGrpSpPr>
            <p:cNvPr id="16" name="Groupe 15"/>
            <p:cNvGrpSpPr/>
            <p:nvPr/>
          </p:nvGrpSpPr>
          <p:grpSpPr>
            <a:xfrm>
              <a:off x="7812360" y="1927009"/>
              <a:ext cx="432048" cy="438263"/>
              <a:chOff x="1763688" y="1555756"/>
              <a:chExt cx="432048" cy="438263"/>
            </a:xfrm>
          </p:grpSpPr>
          <p:sp>
            <p:nvSpPr>
              <p:cNvPr id="17" name="Ellipse 16"/>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18" name="Ellipse 17"/>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O</a:t>
                </a:r>
              </a:p>
            </p:txBody>
          </p:sp>
        </p:grpSp>
      </p:grpSp>
      <p:grpSp>
        <p:nvGrpSpPr>
          <p:cNvPr id="23" name="Groupe 22"/>
          <p:cNvGrpSpPr/>
          <p:nvPr/>
        </p:nvGrpSpPr>
        <p:grpSpPr>
          <a:xfrm>
            <a:off x="469132" y="3052081"/>
            <a:ext cx="853878" cy="604929"/>
            <a:chOff x="2771800" y="3300616"/>
            <a:chExt cx="2232248" cy="1601473"/>
          </a:xfrm>
        </p:grpSpPr>
        <p:grpSp>
          <p:nvGrpSpPr>
            <p:cNvPr id="24" name="Groupe 23"/>
            <p:cNvGrpSpPr/>
            <p:nvPr/>
          </p:nvGrpSpPr>
          <p:grpSpPr>
            <a:xfrm>
              <a:off x="3671900" y="3429000"/>
              <a:ext cx="432048" cy="438263"/>
              <a:chOff x="1763688" y="1555756"/>
              <a:chExt cx="432048" cy="438263"/>
            </a:xfrm>
          </p:grpSpPr>
          <p:sp>
            <p:nvSpPr>
              <p:cNvPr id="38" name="Ellipse 37"/>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39" name="Ellipse 38"/>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N</a:t>
                </a:r>
              </a:p>
            </p:txBody>
          </p:sp>
        </p:grpSp>
        <p:grpSp>
          <p:nvGrpSpPr>
            <p:cNvPr id="25" name="Groupe 24"/>
            <p:cNvGrpSpPr/>
            <p:nvPr/>
          </p:nvGrpSpPr>
          <p:grpSpPr>
            <a:xfrm>
              <a:off x="4355976" y="3830740"/>
              <a:ext cx="432048" cy="438263"/>
              <a:chOff x="1763688" y="1555756"/>
              <a:chExt cx="432048" cy="438263"/>
            </a:xfrm>
          </p:grpSpPr>
          <p:sp>
            <p:nvSpPr>
              <p:cNvPr id="36" name="Ellipse 35"/>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37" name="Ellipse 36"/>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O</a:t>
                </a:r>
              </a:p>
            </p:txBody>
          </p:sp>
        </p:grpSp>
        <p:pic>
          <p:nvPicPr>
            <p:cNvPr id="2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800" y="3300616"/>
              <a:ext cx="2232248" cy="1601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e 26"/>
            <p:cNvGrpSpPr/>
            <p:nvPr/>
          </p:nvGrpSpPr>
          <p:grpSpPr>
            <a:xfrm>
              <a:off x="3169514" y="4064250"/>
              <a:ext cx="432048" cy="438263"/>
              <a:chOff x="1763688" y="1555756"/>
              <a:chExt cx="432048" cy="438263"/>
            </a:xfrm>
          </p:grpSpPr>
          <p:sp>
            <p:nvSpPr>
              <p:cNvPr id="34" name="Ellipse 33"/>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35" name="Ellipse 34"/>
              <p:cNvSpPr/>
              <p:nvPr/>
            </p:nvSpPr>
            <p:spPr>
              <a:xfrm>
                <a:off x="1799693" y="1592276"/>
                <a:ext cx="360041"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O</a:t>
                </a:r>
              </a:p>
            </p:txBody>
          </p:sp>
        </p:grpSp>
        <p:grpSp>
          <p:nvGrpSpPr>
            <p:cNvPr id="28" name="Groupe 27"/>
            <p:cNvGrpSpPr/>
            <p:nvPr/>
          </p:nvGrpSpPr>
          <p:grpSpPr>
            <a:xfrm>
              <a:off x="4319972" y="3794217"/>
              <a:ext cx="432048" cy="438263"/>
              <a:chOff x="1763688" y="1555756"/>
              <a:chExt cx="432048" cy="438263"/>
            </a:xfrm>
          </p:grpSpPr>
          <p:sp>
            <p:nvSpPr>
              <p:cNvPr id="32" name="Ellipse 31"/>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33" name="Ellipse 32"/>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O</a:t>
                </a:r>
              </a:p>
            </p:txBody>
          </p:sp>
        </p:grpSp>
        <p:grpSp>
          <p:nvGrpSpPr>
            <p:cNvPr id="29" name="Groupe 28"/>
            <p:cNvGrpSpPr/>
            <p:nvPr/>
          </p:nvGrpSpPr>
          <p:grpSpPr>
            <a:xfrm>
              <a:off x="3635896" y="3465521"/>
              <a:ext cx="432048" cy="438263"/>
              <a:chOff x="1763688" y="1555756"/>
              <a:chExt cx="432048" cy="438263"/>
            </a:xfrm>
          </p:grpSpPr>
          <p:sp>
            <p:nvSpPr>
              <p:cNvPr id="30" name="Ellipse 29"/>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31" name="Ellipse 30"/>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N</a:t>
                </a:r>
              </a:p>
            </p:txBody>
          </p:sp>
        </p:grpSp>
      </p:grpSp>
      <p:pic>
        <p:nvPicPr>
          <p:cNvPr id="4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9280" y="5968458"/>
            <a:ext cx="595139" cy="587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3081" y="3070924"/>
            <a:ext cx="574432" cy="567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2" name="Tableau 41"/>
          <p:cNvGraphicFramePr>
            <a:graphicFrameLocks noGrp="1"/>
          </p:cNvGraphicFramePr>
          <p:nvPr>
            <p:extLst>
              <p:ext uri="{D42A27DB-BD31-4B8C-83A1-F6EECF244321}">
                <p14:modId xmlns:p14="http://schemas.microsoft.com/office/powerpoint/2010/main" val="307209989"/>
              </p:ext>
            </p:extLst>
          </p:nvPr>
        </p:nvGraphicFramePr>
        <p:xfrm>
          <a:off x="1193031" y="7270326"/>
          <a:ext cx="4732866" cy="2387238"/>
        </p:xfrm>
        <a:graphic>
          <a:graphicData uri="http://schemas.openxmlformats.org/drawingml/2006/table">
            <a:tbl>
              <a:tblPr firstRow="1" bandRow="1">
                <a:tableStyleId>{5C22544A-7EE6-4342-B048-85BDC9FD1C3A}</a:tableStyleId>
              </a:tblPr>
              <a:tblGrid>
                <a:gridCol w="1276069"/>
                <a:gridCol w="3456797"/>
              </a:tblGrid>
              <a:tr h="282680">
                <a:tc>
                  <a:txBody>
                    <a:bodyPr/>
                    <a:lstStyle/>
                    <a:p>
                      <a:r>
                        <a:rPr lang="es-ES" sz="1200" noProof="0" dirty="0" smtClean="0">
                          <a:solidFill>
                            <a:schemeClr val="tx1"/>
                          </a:solidFill>
                        </a:rPr>
                        <a:t>Fórmula</a:t>
                      </a:r>
                      <a:endParaRPr lang="es-ES" sz="1200" noProof="0" dirty="0">
                        <a:solidFill>
                          <a:schemeClr val="tx1"/>
                        </a:solidFill>
                      </a:endParaRPr>
                    </a:p>
                  </a:txBody>
                  <a:tcPr marL="95319" marR="95319" marT="47063" marB="47063" anchor="ctr">
                    <a:solidFill>
                      <a:schemeClr val="accent2"/>
                    </a:solidFill>
                  </a:tcPr>
                </a:tc>
                <a:tc>
                  <a:txBody>
                    <a:bodyPr/>
                    <a:lstStyle/>
                    <a:p>
                      <a:r>
                        <a:rPr lang="es-ES" sz="1200" noProof="0" dirty="0" smtClean="0">
                          <a:solidFill>
                            <a:schemeClr val="tx1"/>
                          </a:solidFill>
                        </a:rPr>
                        <a:t>Nombre</a:t>
                      </a:r>
                      <a:endParaRPr lang="es-ES" sz="1200" noProof="0" dirty="0">
                        <a:solidFill>
                          <a:schemeClr val="tx1"/>
                        </a:solidFill>
                      </a:endParaRPr>
                    </a:p>
                  </a:txBody>
                  <a:tcPr marL="95319" marR="95319" marT="47063" marB="47063" anchor="ctr">
                    <a:solidFill>
                      <a:schemeClr val="accent2"/>
                    </a:solidFill>
                  </a:tcPr>
                </a:tc>
              </a:tr>
              <a:tr h="282680">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200" noProof="0" dirty="0" smtClean="0"/>
                        <a:t>N</a:t>
                      </a:r>
                      <a:r>
                        <a:rPr lang="es-ES" sz="1200" baseline="-25000" noProof="0" dirty="0" smtClean="0"/>
                        <a:t>2</a:t>
                      </a:r>
                      <a:r>
                        <a:rPr lang="es-ES" sz="1200" noProof="0" dirty="0" smtClean="0"/>
                        <a:t>O</a:t>
                      </a:r>
                      <a:r>
                        <a:rPr lang="es-ES" sz="1200" baseline="-25000" noProof="0" dirty="0" smtClean="0"/>
                        <a:t>5</a:t>
                      </a:r>
                      <a:endParaRPr lang="es-ES" sz="1200" baseline="-25000" noProof="0" dirty="0"/>
                    </a:p>
                  </a:txBody>
                  <a:tcPr marL="95319" marR="95319" marT="47063" marB="47063" anchor="ct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200" noProof="0" dirty="0" smtClean="0"/>
                        <a:t>Pentaóxido</a:t>
                      </a:r>
                      <a:r>
                        <a:rPr lang="es-ES" sz="1200" baseline="0" noProof="0" dirty="0" smtClean="0"/>
                        <a:t> de dinitrógeno</a:t>
                      </a:r>
                      <a:endParaRPr lang="es-ES" sz="1200" noProof="0" dirty="0" smtClean="0"/>
                    </a:p>
                  </a:txBody>
                  <a:tcPr marL="95319" marR="95319" marT="47063" marB="47063" anchor="ctr"/>
                </a:tc>
              </a:tr>
              <a:tr h="399786">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200" noProof="0" dirty="0" smtClean="0"/>
                        <a:t>NO</a:t>
                      </a:r>
                      <a:r>
                        <a:rPr lang="es-ES" sz="1200" kern="1200" baseline="-25000" noProof="0" dirty="0" smtClean="0">
                          <a:solidFill>
                            <a:schemeClr val="dk1"/>
                          </a:solidFill>
                          <a:latin typeface="+mn-lt"/>
                          <a:ea typeface="+mn-ea"/>
                          <a:cs typeface="+mn-cs"/>
                        </a:rPr>
                        <a:t>2</a:t>
                      </a:r>
                    </a:p>
                  </a:txBody>
                  <a:tcPr marL="95319" marR="95319" marT="47063" marB="47063" anchor="ctr"/>
                </a:tc>
                <a:tc>
                  <a:txBody>
                    <a:bodyPr/>
                    <a:lstStyle/>
                    <a:p>
                      <a:r>
                        <a:rPr lang="es-ES" sz="1200" noProof="0" dirty="0" smtClean="0"/>
                        <a:t>Dióxido de nitrógeno</a:t>
                      </a:r>
                      <a:endParaRPr lang="es-ES" sz="1200" noProof="0" dirty="0"/>
                    </a:p>
                  </a:txBody>
                  <a:tcPr marL="95319" marR="95319" marT="47063" marB="47063" anchor="ctr"/>
                </a:tc>
              </a:tr>
              <a:tr h="282680">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200" noProof="0" dirty="0" smtClean="0"/>
                        <a:t>N</a:t>
                      </a:r>
                      <a:r>
                        <a:rPr lang="es-ES" sz="1200" kern="1200" baseline="-25000" noProof="0" dirty="0" smtClean="0">
                          <a:solidFill>
                            <a:schemeClr val="dk1"/>
                          </a:solidFill>
                          <a:latin typeface="+mn-lt"/>
                          <a:ea typeface="+mn-ea"/>
                          <a:cs typeface="+mn-cs"/>
                        </a:rPr>
                        <a:t>2</a:t>
                      </a:r>
                      <a:r>
                        <a:rPr lang="es-ES" sz="1200" noProof="0" dirty="0" smtClean="0"/>
                        <a:t>O</a:t>
                      </a:r>
                      <a:r>
                        <a:rPr lang="es-ES" sz="1200" kern="1200" baseline="-25000" noProof="0" dirty="0" smtClean="0">
                          <a:solidFill>
                            <a:schemeClr val="dk1"/>
                          </a:solidFill>
                          <a:latin typeface="+mn-lt"/>
                          <a:ea typeface="+mn-ea"/>
                          <a:cs typeface="+mn-cs"/>
                        </a:rPr>
                        <a:t>4</a:t>
                      </a:r>
                      <a:endParaRPr lang="es-ES" sz="1200" kern="1200" baseline="-25000" noProof="0" dirty="0">
                        <a:solidFill>
                          <a:schemeClr val="dk1"/>
                        </a:solidFill>
                        <a:latin typeface="+mn-lt"/>
                        <a:ea typeface="+mn-ea"/>
                        <a:cs typeface="+mn-cs"/>
                      </a:endParaRPr>
                    </a:p>
                  </a:txBody>
                  <a:tcPr marL="95319" marR="95319" marT="47063" marB="47063" anchor="ct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200" noProof="0" dirty="0" smtClean="0"/>
                        <a:t>Tetraóxido de dinitrógeno</a:t>
                      </a:r>
                    </a:p>
                  </a:txBody>
                  <a:tcPr marL="95319" marR="95319" marT="47063" marB="47063" anchor="ctr"/>
                </a:tc>
              </a:tr>
              <a:tr h="385498">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200" noProof="0" dirty="0" smtClean="0"/>
                        <a:t>N</a:t>
                      </a:r>
                      <a:r>
                        <a:rPr lang="es-ES" sz="1200" kern="1200" baseline="-25000" noProof="0" dirty="0" smtClean="0">
                          <a:solidFill>
                            <a:schemeClr val="dk1"/>
                          </a:solidFill>
                          <a:latin typeface="+mn-lt"/>
                          <a:ea typeface="+mn-ea"/>
                          <a:cs typeface="+mn-cs"/>
                        </a:rPr>
                        <a:t>2</a:t>
                      </a:r>
                      <a:r>
                        <a:rPr lang="es-ES" sz="1200" noProof="0" dirty="0" smtClean="0"/>
                        <a:t>O</a:t>
                      </a:r>
                      <a:r>
                        <a:rPr lang="es-ES" sz="1200" kern="1200" baseline="-25000" noProof="0" dirty="0" smtClean="0">
                          <a:solidFill>
                            <a:schemeClr val="dk1"/>
                          </a:solidFill>
                          <a:latin typeface="+mn-lt"/>
                          <a:ea typeface="+mn-ea"/>
                          <a:cs typeface="+mn-cs"/>
                        </a:rPr>
                        <a:t>3</a:t>
                      </a:r>
                    </a:p>
                  </a:txBody>
                  <a:tcPr marL="95319" marR="95319" marT="47063" marB="47063" anchor="ct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200" noProof="0" dirty="0" smtClean="0"/>
                        <a:t>Trióxido de dinitrógeno</a:t>
                      </a:r>
                    </a:p>
                  </a:txBody>
                  <a:tcPr marL="95319" marR="95319" marT="47063" marB="47063" anchor="ctr"/>
                </a:tc>
              </a:tr>
              <a:tr h="282680">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200" noProof="0" dirty="0" smtClean="0"/>
                        <a:t>NO</a:t>
                      </a:r>
                      <a:endParaRPr lang="es-ES" sz="1200" noProof="0" dirty="0"/>
                    </a:p>
                  </a:txBody>
                  <a:tcPr marL="95319" marR="95319" marT="47063" marB="47063" anchor="ctr"/>
                </a:tc>
                <a:tc>
                  <a:txBody>
                    <a:bodyPr/>
                    <a:lstStyle/>
                    <a:p>
                      <a:r>
                        <a:rPr lang="es-ES" sz="1200" noProof="0" dirty="0" smtClean="0"/>
                        <a:t>Monóxido de nitrógeno</a:t>
                      </a:r>
                      <a:endParaRPr lang="es-ES" sz="1200" noProof="0" dirty="0"/>
                    </a:p>
                  </a:txBody>
                  <a:tcPr marL="95319" marR="95319" marT="47063" marB="47063" anchor="ctr"/>
                </a:tc>
              </a:tr>
              <a:tr h="471234">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200" noProof="0" dirty="0" smtClean="0"/>
                        <a:t>N</a:t>
                      </a:r>
                      <a:r>
                        <a:rPr lang="es-ES" sz="1200" kern="1200" baseline="-25000" noProof="0" dirty="0" smtClean="0">
                          <a:solidFill>
                            <a:schemeClr val="dk1"/>
                          </a:solidFill>
                          <a:latin typeface="+mn-lt"/>
                          <a:ea typeface="+mn-ea"/>
                          <a:cs typeface="+mn-cs"/>
                        </a:rPr>
                        <a:t>2</a:t>
                      </a:r>
                      <a:r>
                        <a:rPr lang="es-ES" sz="1200" noProof="0" dirty="0" smtClean="0"/>
                        <a:t>O</a:t>
                      </a:r>
                    </a:p>
                  </a:txBody>
                  <a:tcPr marL="95319" marR="95319" marT="47063" marB="47063" anchor="ctr"/>
                </a:tc>
                <a:tc>
                  <a:txBody>
                    <a:bodyPr/>
                    <a:lstStyle/>
                    <a:p>
                      <a:r>
                        <a:rPr lang="es-ES" sz="1200" noProof="0" dirty="0" smtClean="0"/>
                        <a:t>Monóxido de dinitrógeno</a:t>
                      </a:r>
                    </a:p>
                    <a:p>
                      <a:r>
                        <a:rPr lang="es-ES" sz="1200" noProof="0" dirty="0" smtClean="0"/>
                        <a:t>(protóxido</a:t>
                      </a:r>
                      <a:r>
                        <a:rPr lang="es-ES" sz="1200" baseline="0" noProof="0" dirty="0" smtClean="0"/>
                        <a:t> de nitrógeno)</a:t>
                      </a:r>
                      <a:endParaRPr lang="es-ES" sz="1200" noProof="0" dirty="0"/>
                    </a:p>
                  </a:txBody>
                  <a:tcPr marL="95319" marR="95319" marT="47063" marB="47063" anchor="ctr"/>
                </a:tc>
              </a:tr>
            </a:tbl>
          </a:graphicData>
        </a:graphic>
      </p:graphicFrame>
    </p:spTree>
    <p:extLst>
      <p:ext uri="{BB962C8B-B14F-4D97-AF65-F5344CB8AC3E}">
        <p14:creationId xmlns:p14="http://schemas.microsoft.com/office/powerpoint/2010/main" val="2885203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Grp="1" noChangeArrowheads="1"/>
          </p:cNvSpPr>
          <p:nvPr>
            <p:ph type="body" idx="1"/>
          </p:nvPr>
        </p:nvSpPr>
        <p:spPr>
          <a:xfrm>
            <a:off x="200705" y="5110961"/>
            <a:ext cx="6721155" cy="5129047"/>
          </a:xfrm>
        </p:spPr>
        <p:txBody>
          <a:bodyPr/>
          <a:lstStyle/>
          <a:p>
            <a:pPr marL="190669"/>
            <a:r>
              <a:rPr lang="es-ES" dirty="0" smtClean="0">
                <a:solidFill>
                  <a:schemeClr val="tx2"/>
                </a:solidFill>
              </a:rPr>
              <a:t>La nueva norma anticontaminación Euro 6 entrará en vigor en septiembre de 2014 para los nuevos tipos de vehículo, y en septiembre de 2015 para todos los tipos.</a:t>
            </a:r>
          </a:p>
          <a:p>
            <a:pPr marL="190669"/>
            <a:r>
              <a:rPr lang="es-ES" dirty="0" smtClean="0">
                <a:solidFill>
                  <a:schemeClr val="tx2"/>
                </a:solidFill>
              </a:rPr>
              <a:t>Exige una importante reducción del nivel de emisión de óxidos de nitrógeno (NOx), 80mg/km, en lugar de los 180 mg/km de la norma Euro 5, lo que los situará a un nivel límite de NOx similar al de los motores gasolina (60 mg/km).</a:t>
            </a:r>
            <a:endParaRPr lang="es-ES" dirty="0">
              <a:solidFill>
                <a:schemeClr val="tx2"/>
              </a:solidFill>
            </a:endParaRPr>
          </a:p>
        </p:txBody>
      </p:sp>
      <p:sp>
        <p:nvSpPr>
          <p:cNvPr id="31750" name="Rectangle 214"/>
          <p:cNvSpPr>
            <a:spLocks noChangeArrowheads="1"/>
          </p:cNvSpPr>
          <p:nvPr/>
        </p:nvSpPr>
        <p:spPr bwMode="auto">
          <a:xfrm>
            <a:off x="87914" y="7859877"/>
            <a:ext cx="6696232" cy="141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776" tIns="47384" rIns="94776" bIns="47384"/>
          <a:lstStyle/>
          <a:p>
            <a:pPr>
              <a:spcBef>
                <a:spcPct val="30000"/>
              </a:spcBef>
            </a:pPr>
            <a:endParaRPr lang="es-ES" sz="1300" dirty="0"/>
          </a:p>
          <a:p>
            <a:pPr>
              <a:spcBef>
                <a:spcPct val="30000"/>
              </a:spcBef>
            </a:pPr>
            <a:endParaRPr lang="es-ES" sz="1300" dirty="0"/>
          </a:p>
        </p:txBody>
      </p:sp>
      <p:sp>
        <p:nvSpPr>
          <p:cNvPr id="7" name="Espace réservé de l'image des diapositives 6"/>
          <p:cNvSpPr>
            <a:spLocks noGrp="1" noRot="1" noChangeAspect="1"/>
          </p:cNvSpPr>
          <p:nvPr>
            <p:ph type="sldImg"/>
          </p:nvPr>
        </p:nvSpPr>
        <p:spPr>
          <a:xfrm>
            <a:off x="176572" y="217488"/>
            <a:ext cx="6744928" cy="4900612"/>
          </a:xfrm>
        </p:spPr>
      </p:sp>
      <p:sp>
        <p:nvSpPr>
          <p:cNvPr id="13" name="Rectangle 6"/>
          <p:cNvSpPr>
            <a:spLocks noChangeArrowheads="1"/>
          </p:cNvSpPr>
          <p:nvPr/>
        </p:nvSpPr>
        <p:spPr bwMode="auto">
          <a:xfrm>
            <a:off x="743304" y="8235473"/>
            <a:ext cx="6057428" cy="1418337"/>
          </a:xfrm>
          <a:prstGeom prst="rect">
            <a:avLst/>
          </a:prstGeom>
          <a:solidFill>
            <a:schemeClr val="bg1"/>
          </a:solidFill>
          <a:ln w="9525">
            <a:solidFill>
              <a:schemeClr val="tx1"/>
            </a:solidFill>
            <a:miter lim="800000"/>
            <a:headEnd/>
            <a:tailEnd/>
          </a:ln>
        </p:spPr>
        <p:txBody>
          <a:bodyPr wrap="square" lIns="92131" tIns="46066" rIns="92131" bIns="46066" anchor="t"/>
          <a:lstStyle/>
          <a:p>
            <a:pPr defTabSz="914635">
              <a:spcBef>
                <a:spcPct val="50000"/>
              </a:spcBef>
            </a:pPr>
            <a:r>
              <a:rPr lang="es-ES" sz="1300" dirty="0"/>
              <a:t>Para las normas Euro 1 y Euro 2, los óxidos de nitrógeno (NOx) se reagrupan con los hidrocarburos (HC).</a:t>
            </a:r>
          </a:p>
          <a:p>
            <a:pPr defTabSz="914635">
              <a:spcBef>
                <a:spcPct val="50000"/>
              </a:spcBef>
            </a:pPr>
            <a:r>
              <a:rPr lang="es-ES" sz="1300" dirty="0"/>
              <a:t>Los NOx se producen a partir del comburente; los HC a partir del carburante.</a:t>
            </a:r>
          </a:p>
          <a:p>
            <a:pPr defTabSz="914635">
              <a:spcBef>
                <a:spcPct val="50000"/>
              </a:spcBef>
            </a:pPr>
            <a:r>
              <a:rPr lang="es-ES" sz="1300" dirty="0"/>
              <a:t>Las cifras entre paréntesis son específicas para los motores diésel del año 1996.</a:t>
            </a:r>
          </a:p>
        </p:txBody>
      </p:sp>
      <p:sp>
        <p:nvSpPr>
          <p:cNvPr id="16" name="Rectangle 41"/>
          <p:cNvSpPr>
            <a:spLocks noChangeArrowheads="1"/>
          </p:cNvSpPr>
          <p:nvPr/>
        </p:nvSpPr>
        <p:spPr bwMode="auto">
          <a:xfrm>
            <a:off x="719462" y="7270326"/>
            <a:ext cx="6057891" cy="605308"/>
          </a:xfrm>
          <a:prstGeom prst="rect">
            <a:avLst/>
          </a:prstGeom>
          <a:solidFill>
            <a:schemeClr val="bg1"/>
          </a:solidFill>
          <a:ln w="9525">
            <a:solidFill>
              <a:schemeClr val="tx1"/>
            </a:solidFill>
            <a:miter lim="800000"/>
            <a:headEnd/>
            <a:tailEnd/>
          </a:ln>
        </p:spPr>
        <p:txBody>
          <a:bodyPr wrap="square" lIns="92131" tIns="46066" rIns="92131" bIns="46066" anchor="ctr"/>
          <a:lstStyle/>
          <a:p>
            <a:pPr defTabSz="914635">
              <a:spcBef>
                <a:spcPct val="50000"/>
              </a:spcBef>
            </a:pPr>
            <a:r>
              <a:rPr lang="es-ES" sz="1300" dirty="0"/>
              <a:t>La futura norma Euro 6 introduce una noción de número de partículas emitidas además del límite de masa.</a:t>
            </a:r>
          </a:p>
        </p:txBody>
      </p:sp>
      <p:pic>
        <p:nvPicPr>
          <p:cNvPr id="11" name="Picture 75" descr="explicati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572" y="7270326"/>
            <a:ext cx="538543" cy="60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5" descr="explicati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8541" y="8598460"/>
            <a:ext cx="538543" cy="60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xml"/><Relationship Id="rId1" Type="http://schemas.openxmlformats.org/officeDocument/2006/relationships/tags" Target="../tags/tag3.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xml"/><Relationship Id="rId1" Type="http://schemas.openxmlformats.org/officeDocument/2006/relationships/tags" Target="../tags/tag5.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xml"/><Relationship Id="rId1" Type="http://schemas.openxmlformats.org/officeDocument/2006/relationships/tags" Target="../tags/tag7.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xml"/><Relationship Id="rId1" Type="http://schemas.openxmlformats.org/officeDocument/2006/relationships/tags" Target="../tags/tag9.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xml"/><Relationship Id="rId1" Type="http://schemas.openxmlformats.org/officeDocument/2006/relationships/tags" Target="../tags/tag11.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4.xml"/><Relationship Id="rId1" Type="http://schemas.openxmlformats.org/officeDocument/2006/relationships/tags" Target="../tags/tag13.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6.xml"/><Relationship Id="rId1" Type="http://schemas.openxmlformats.org/officeDocument/2006/relationships/tags" Target="../tags/tag15.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8.xml"/><Relationship Id="rId1" Type="http://schemas.openxmlformats.org/officeDocument/2006/relationships/tags" Target="../tags/tag17.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0.xml"/><Relationship Id="rId1" Type="http://schemas.openxmlformats.org/officeDocument/2006/relationships/tags" Target="../tags/tag19.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xml"/><Relationship Id="rId1" Type="http://schemas.openxmlformats.org/officeDocument/2006/relationships/tags" Target="../tags/tag2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xml"/><Relationship Id="rId1" Type="http://schemas.openxmlformats.org/officeDocument/2006/relationships/tags" Target="../tags/tag23.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6.xml"/><Relationship Id="rId1" Type="http://schemas.openxmlformats.org/officeDocument/2006/relationships/tags" Target="../tags/tag25.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8.xml"/><Relationship Id="rId1" Type="http://schemas.openxmlformats.org/officeDocument/2006/relationships/tags" Target="../tags/tag27.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0.xml"/><Relationship Id="rId1" Type="http://schemas.openxmlformats.org/officeDocument/2006/relationships/tags" Target="../tags/tag29.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2.xml"/><Relationship Id="rId1" Type="http://schemas.openxmlformats.org/officeDocument/2006/relationships/tags" Target="../tags/tag31.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4.xml"/><Relationship Id="rId1" Type="http://schemas.openxmlformats.org/officeDocument/2006/relationships/tags" Target="../tags/tag33.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6.xml"/><Relationship Id="rId1" Type="http://schemas.openxmlformats.org/officeDocument/2006/relationships/tags" Target="../tags/tag35.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8.xml"/><Relationship Id="rId1" Type="http://schemas.openxmlformats.org/officeDocument/2006/relationships/tags" Target="../tags/tag37.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0.xml"/><Relationship Id="rId1" Type="http://schemas.openxmlformats.org/officeDocument/2006/relationships/tags" Target="../tags/tag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PSA">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395536" y="979200"/>
            <a:ext cx="8352000" cy="720000"/>
          </a:xfrm>
        </p:spPr>
        <p:txBody>
          <a:bodyPr/>
          <a:lstStyle>
            <a:lvl1pPr>
              <a:defRPr/>
            </a:lvl1pPr>
          </a:lstStyle>
          <a:p>
            <a:r>
              <a:rPr lang="fr-FR" dirty="0" smtClean="0"/>
              <a:t>Titre </a:t>
            </a:r>
            <a:endParaRPr lang="fr-FR" dirty="0"/>
          </a:p>
        </p:txBody>
      </p:sp>
      <p:sp>
        <p:nvSpPr>
          <p:cNvPr id="3" name="Sous-titre 2"/>
          <p:cNvSpPr>
            <a:spLocks noGrp="1"/>
          </p:cNvSpPr>
          <p:nvPr>
            <p:ph type="subTitle" idx="1" hasCustomPrompt="1"/>
          </p:nvPr>
        </p:nvSpPr>
        <p:spPr>
          <a:xfrm>
            <a:off x="3613952" y="1699200"/>
            <a:ext cx="5155200" cy="360000"/>
          </a:xfrm>
          <a:prstGeom prst="rect">
            <a:avLst/>
          </a:prstGeom>
        </p:spPr>
        <p:txBody>
          <a:bodyPr/>
          <a:lstStyle>
            <a:lvl1pPr marL="0" indent="0" algn="r">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z="2000" dirty="0" smtClean="0">
                <a:latin typeface="Arial" pitchFamily="34" charset="0"/>
                <a:cs typeface="Arial" pitchFamily="34" charset="0"/>
              </a:rPr>
              <a:t>Formation après-vente</a:t>
            </a:r>
            <a:endParaRPr lang="fr-FR" sz="2000" dirty="0">
              <a:latin typeface="Arial" pitchFamily="34" charset="0"/>
              <a:cs typeface="Arial" pitchFamily="34" charset="0"/>
            </a:endParaRPr>
          </a:p>
        </p:txBody>
      </p:sp>
      <p:pic>
        <p:nvPicPr>
          <p:cNvPr id="7" name="Picture 4" descr="PSALogoBurRvbInstG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16463" y="95249"/>
            <a:ext cx="4176017" cy="82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ce réservé du contenu 8"/>
          <p:cNvSpPr>
            <a:spLocks noGrp="1" noChangeAspect="1"/>
          </p:cNvSpPr>
          <p:nvPr>
            <p:ph sz="quarter" idx="10"/>
          </p:nvPr>
        </p:nvSpPr>
        <p:spPr>
          <a:xfrm>
            <a:off x="417152" y="2710800"/>
            <a:ext cx="8352000" cy="3653543"/>
          </a:xfrm>
        </p:spPr>
        <p:txBody>
          <a:bodyPr anchor="ctr">
            <a:normAutofit/>
          </a:bodyPr>
          <a:lstStyle>
            <a:lvl1pPr algn="ctr">
              <a:defRPr sz="1800"/>
            </a:lvl1pPr>
          </a:lstStyle>
          <a:p>
            <a:pPr lvl="0"/>
            <a:endParaRPr lang="fr-FR" dirty="0"/>
          </a:p>
        </p:txBody>
      </p:sp>
    </p:spTree>
    <p:extLst>
      <p:ext uri="{BB962C8B-B14F-4D97-AF65-F5344CB8AC3E}">
        <p14:creationId xmlns:p14="http://schemas.microsoft.com/office/powerpoint/2010/main" val="10516856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 SOUS TITRE - Deux contenus">
    <p:spTree>
      <p:nvGrpSpPr>
        <p:cNvPr id="1" name=""/>
        <p:cNvGrpSpPr/>
        <p:nvPr/>
      </p:nvGrpSpPr>
      <p:grpSpPr>
        <a:xfrm>
          <a:off x="0" y="0"/>
          <a:ext cx="0" cy="0"/>
          <a:chOff x="0" y="0"/>
          <a:chExt cx="0" cy="0"/>
        </a:xfrm>
      </p:grpSpPr>
      <p:sp>
        <p:nvSpPr>
          <p:cNvPr id="5" name="Titre 4"/>
          <p:cNvSpPr>
            <a:spLocks noGrp="1" noChangeArrowheads="1"/>
          </p:cNvSpPr>
          <p:nvPr>
            <p:ph type="title" hasCustomPrompt="1"/>
          </p:nvPr>
        </p:nvSpPr>
        <p:spPr bwMode="auto">
          <a:xfrm>
            <a:off x="395288" y="22225"/>
            <a:ext cx="8280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7" name="Sous-titre 2"/>
          <p:cNvSpPr>
            <a:spLocks noGrp="1"/>
          </p:cNvSpPr>
          <p:nvPr>
            <p:ph type="subTitle" idx="11" hasCustomPrompt="1"/>
          </p:nvPr>
        </p:nvSpPr>
        <p:spPr>
          <a:xfrm>
            <a:off x="179512" y="620688"/>
            <a:ext cx="8856984" cy="360040"/>
          </a:xfrm>
          <a:prstGeom prst="rect">
            <a:avLst/>
          </a:prstGeom>
        </p:spPr>
        <p:txBody>
          <a:bodyPr/>
          <a:lstStyle>
            <a:lvl1pPr marL="0" indent="0" algn="l">
              <a:buNone/>
              <a:defRPr cap="all"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dirty="0" smtClean="0"/>
              <a:t>sous-titre</a:t>
            </a:r>
            <a:endParaRPr lang="fr-FR" dirty="0"/>
          </a:p>
        </p:txBody>
      </p:sp>
      <p:sp>
        <p:nvSpPr>
          <p:cNvPr id="4" name="Espace réservé du contenu 3"/>
          <p:cNvSpPr>
            <a:spLocks noGrp="1"/>
          </p:cNvSpPr>
          <p:nvPr>
            <p:ph sz="quarter" idx="12" hasCustomPrompt="1"/>
          </p:nvPr>
        </p:nvSpPr>
        <p:spPr>
          <a:xfrm>
            <a:off x="183600" y="1123200"/>
            <a:ext cx="4356000" cy="5400000"/>
          </a:xfrm>
          <a:prstGeom prst="rect">
            <a:avLst/>
          </a:prstGeom>
        </p:spPr>
        <p:txBody>
          <a:bodyPr anchor="ctr"/>
          <a:lstStyle>
            <a:lvl1pPr algn="ctr">
              <a:defRPr cap="all" baseline="0"/>
            </a:lvl1pPr>
          </a:lstStyle>
          <a:p>
            <a:pPr lvl="0"/>
            <a:r>
              <a:rPr lang="fr-FR" dirty="0" smtClean="0"/>
              <a:t>Objet</a:t>
            </a:r>
            <a:endParaRPr lang="fr-FR" dirty="0"/>
          </a:p>
        </p:txBody>
      </p:sp>
      <p:sp>
        <p:nvSpPr>
          <p:cNvPr id="11" name="Espace réservé du contenu 10"/>
          <p:cNvSpPr>
            <a:spLocks noGrp="1"/>
          </p:cNvSpPr>
          <p:nvPr>
            <p:ph sz="quarter" idx="13" hasCustomPrompt="1"/>
          </p:nvPr>
        </p:nvSpPr>
        <p:spPr>
          <a:xfrm>
            <a:off x="4615200" y="1123200"/>
            <a:ext cx="4356000" cy="5400000"/>
          </a:xfrm>
          <a:prstGeom prst="rect">
            <a:avLst/>
          </a:prstGeom>
        </p:spPr>
        <p:txBody>
          <a:bodyPr anchor="ctr"/>
          <a:lstStyle>
            <a:lvl1pPr algn="ctr">
              <a:defRPr cap="all" baseline="0"/>
            </a:lvl1pPr>
          </a:lstStyle>
          <a:p>
            <a:pPr lvl="0"/>
            <a:r>
              <a:rPr lang="fr-FR" dirty="0" smtClean="0"/>
              <a:t>Objet</a:t>
            </a:r>
            <a:endParaRPr lang="fr-FR" dirty="0"/>
          </a:p>
        </p:txBody>
      </p:sp>
    </p:spTree>
    <p:extLst>
      <p:ext uri="{BB962C8B-B14F-4D97-AF65-F5344CB8AC3E}">
        <p14:creationId xmlns:p14="http://schemas.microsoft.com/office/powerpoint/2010/main" val="375443510"/>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 ZONE DE TEXTE">
    <p:spTree>
      <p:nvGrpSpPr>
        <p:cNvPr id="1" name=""/>
        <p:cNvGrpSpPr/>
        <p:nvPr/>
      </p:nvGrpSpPr>
      <p:grpSpPr>
        <a:xfrm>
          <a:off x="0" y="0"/>
          <a:ext cx="0" cy="0"/>
          <a:chOff x="0" y="0"/>
          <a:chExt cx="0" cy="0"/>
        </a:xfrm>
      </p:grpSpPr>
      <p:sp>
        <p:nvSpPr>
          <p:cNvPr id="4" name="Titre 3"/>
          <p:cNvSpPr>
            <a:spLocks noGrp="1" noChangeArrowheads="1"/>
          </p:cNvSpPr>
          <p:nvPr>
            <p:ph type="title" hasCustomPrompt="1"/>
          </p:nvPr>
        </p:nvSpPr>
        <p:spPr bwMode="auto">
          <a:xfrm>
            <a:off x="395288" y="22225"/>
            <a:ext cx="8280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7" name="Espace réservé du texte 6"/>
          <p:cNvSpPr>
            <a:spLocks noGrp="1"/>
          </p:cNvSpPr>
          <p:nvPr>
            <p:ph type="body" sz="quarter" idx="11" hasCustomPrompt="1"/>
          </p:nvPr>
        </p:nvSpPr>
        <p:spPr>
          <a:xfrm>
            <a:off x="179388" y="692696"/>
            <a:ext cx="8856662" cy="2376488"/>
          </a:xfrm>
          <a:prstGeom prst="rect">
            <a:avLst/>
          </a:prstGeom>
        </p:spPr>
        <p:txBody>
          <a:bodyPr/>
          <a:lstStyle>
            <a:lvl1pPr>
              <a:defRPr/>
            </a:lvl1pPr>
          </a:lstStyle>
          <a:p>
            <a:pPr lvl="0"/>
            <a:r>
              <a:rPr lang="fr-FR" dirty="0" smtClean="0"/>
              <a:t>Zone de texte</a:t>
            </a:r>
          </a:p>
          <a:p>
            <a:pPr lvl="1"/>
            <a:r>
              <a:rPr lang="fr-FR" dirty="0" smtClean="0"/>
              <a:t>Deuxième niveau</a:t>
            </a:r>
          </a:p>
          <a:p>
            <a:pPr lvl="2"/>
            <a:r>
              <a:rPr lang="fr-FR" dirty="0" smtClean="0"/>
              <a:t>Troisième niveau</a:t>
            </a:r>
          </a:p>
        </p:txBody>
      </p:sp>
      <p:sp>
        <p:nvSpPr>
          <p:cNvPr id="6" name="Espace réservé du contenu 5"/>
          <p:cNvSpPr>
            <a:spLocks noGrp="1"/>
          </p:cNvSpPr>
          <p:nvPr>
            <p:ph sz="quarter" idx="12" hasCustomPrompt="1"/>
          </p:nvPr>
        </p:nvSpPr>
        <p:spPr>
          <a:xfrm>
            <a:off x="179387" y="3214800"/>
            <a:ext cx="8852400" cy="3456000"/>
          </a:xfrm>
          <a:prstGeom prst="rect">
            <a:avLst/>
          </a:prstGeom>
        </p:spPr>
        <p:txBody>
          <a:bodyPr anchor="ctr"/>
          <a:lstStyle>
            <a:lvl1pPr algn="ctr">
              <a:defRPr cap="all" baseline="0"/>
            </a:lvl1pPr>
          </a:lstStyle>
          <a:p>
            <a:pPr lvl="0"/>
            <a:r>
              <a:rPr lang="fr-FR" dirty="0" smtClean="0"/>
              <a:t>Objet</a:t>
            </a:r>
            <a:endParaRPr lang="fr-FR" dirty="0"/>
          </a:p>
        </p:txBody>
      </p:sp>
    </p:spTree>
    <p:extLst>
      <p:ext uri="{BB962C8B-B14F-4D97-AF65-F5344CB8AC3E}">
        <p14:creationId xmlns:p14="http://schemas.microsoft.com/office/powerpoint/2010/main" val="2587768843"/>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 SOUS TITRE - ZONE DE TEXTE">
    <p:spTree>
      <p:nvGrpSpPr>
        <p:cNvPr id="1" name=""/>
        <p:cNvGrpSpPr/>
        <p:nvPr/>
      </p:nvGrpSpPr>
      <p:grpSpPr>
        <a:xfrm>
          <a:off x="0" y="0"/>
          <a:ext cx="0" cy="0"/>
          <a:chOff x="0" y="0"/>
          <a:chExt cx="0" cy="0"/>
        </a:xfrm>
      </p:grpSpPr>
      <p:sp>
        <p:nvSpPr>
          <p:cNvPr id="4" name="Titre 3"/>
          <p:cNvSpPr>
            <a:spLocks noGrp="1" noChangeArrowheads="1"/>
          </p:cNvSpPr>
          <p:nvPr>
            <p:ph type="title" hasCustomPrompt="1"/>
          </p:nvPr>
        </p:nvSpPr>
        <p:spPr bwMode="auto">
          <a:xfrm>
            <a:off x="395288" y="22225"/>
            <a:ext cx="8280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10" name="Sous-titre 2"/>
          <p:cNvSpPr>
            <a:spLocks noGrp="1"/>
          </p:cNvSpPr>
          <p:nvPr>
            <p:ph type="subTitle" idx="12" hasCustomPrompt="1"/>
          </p:nvPr>
        </p:nvSpPr>
        <p:spPr>
          <a:xfrm>
            <a:off x="179512" y="620688"/>
            <a:ext cx="8856984" cy="360040"/>
          </a:xfrm>
          <a:prstGeom prst="rect">
            <a:avLst/>
          </a:prstGeom>
        </p:spPr>
        <p:txBody>
          <a:bodyPr/>
          <a:lstStyle>
            <a:lvl1pPr marL="0" indent="0" algn="l">
              <a:buNone/>
              <a:defRPr cap="all"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dirty="0" smtClean="0"/>
              <a:t>sous-titre</a:t>
            </a:r>
            <a:endParaRPr lang="fr-FR" dirty="0"/>
          </a:p>
        </p:txBody>
      </p:sp>
      <p:sp>
        <p:nvSpPr>
          <p:cNvPr id="12" name="Espace réservé du texte 11"/>
          <p:cNvSpPr>
            <a:spLocks noGrp="1"/>
          </p:cNvSpPr>
          <p:nvPr>
            <p:ph type="body" sz="quarter" idx="13" hasCustomPrompt="1"/>
          </p:nvPr>
        </p:nvSpPr>
        <p:spPr>
          <a:xfrm>
            <a:off x="179388" y="1123200"/>
            <a:ext cx="8856000" cy="2376000"/>
          </a:xfrm>
          <a:prstGeom prst="rect">
            <a:avLst/>
          </a:prstGeom>
        </p:spPr>
        <p:txBody>
          <a:bodyPr/>
          <a:lstStyle>
            <a:lvl1pPr>
              <a:defRPr/>
            </a:lvl1pPr>
          </a:lstStyle>
          <a:p>
            <a:pPr lvl="0"/>
            <a:r>
              <a:rPr lang="fr-FR" dirty="0" smtClean="0"/>
              <a:t>Zone de texte</a:t>
            </a:r>
            <a:endParaRPr lang="fr-FR" dirty="0"/>
          </a:p>
        </p:txBody>
      </p:sp>
      <p:sp>
        <p:nvSpPr>
          <p:cNvPr id="14" name="Espace réservé du contenu 13"/>
          <p:cNvSpPr>
            <a:spLocks noGrp="1"/>
          </p:cNvSpPr>
          <p:nvPr>
            <p:ph sz="quarter" idx="14" hasCustomPrompt="1"/>
          </p:nvPr>
        </p:nvSpPr>
        <p:spPr>
          <a:xfrm>
            <a:off x="179388" y="3646800"/>
            <a:ext cx="8856662" cy="3027600"/>
          </a:xfrm>
          <a:prstGeom prst="rect">
            <a:avLst/>
          </a:prstGeom>
        </p:spPr>
        <p:txBody>
          <a:bodyPr anchor="ctr"/>
          <a:lstStyle>
            <a:lvl1pPr algn="ctr">
              <a:defRPr cap="all" baseline="0"/>
            </a:lvl1pPr>
          </a:lstStyle>
          <a:p>
            <a:pPr lvl="0"/>
            <a:r>
              <a:rPr lang="fr-FR" dirty="0" smtClean="0"/>
              <a:t>Objet</a:t>
            </a:r>
            <a:endParaRPr lang="fr-FR" dirty="0"/>
          </a:p>
        </p:txBody>
      </p:sp>
    </p:spTree>
    <p:extLst>
      <p:ext uri="{BB962C8B-B14F-4D97-AF65-F5344CB8AC3E}">
        <p14:creationId xmlns:p14="http://schemas.microsoft.com/office/powerpoint/2010/main" val="3384806102"/>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OINTS A RETENIR">
    <p:spTree>
      <p:nvGrpSpPr>
        <p:cNvPr id="1" name=""/>
        <p:cNvGrpSpPr/>
        <p:nvPr/>
      </p:nvGrpSpPr>
      <p:grpSpPr>
        <a:xfrm>
          <a:off x="0" y="0"/>
          <a:ext cx="0" cy="0"/>
          <a:chOff x="0" y="0"/>
          <a:chExt cx="0" cy="0"/>
        </a:xfrm>
      </p:grpSpPr>
      <p:sp>
        <p:nvSpPr>
          <p:cNvPr id="3" name="Espace réservé du texte 2"/>
          <p:cNvSpPr>
            <a:spLocks noGrp="1"/>
          </p:cNvSpPr>
          <p:nvPr>
            <p:ph type="body" sz="quarter" idx="10" hasCustomPrompt="1"/>
          </p:nvPr>
        </p:nvSpPr>
        <p:spPr>
          <a:xfrm>
            <a:off x="179512" y="765175"/>
            <a:ext cx="8785225" cy="5903913"/>
          </a:xfrm>
          <a:prstGeom prst="rect">
            <a:avLst/>
          </a:prstGeom>
        </p:spPr>
        <p:txBody>
          <a:bodyPr/>
          <a:lstStyle>
            <a:lvl1pPr>
              <a:lnSpc>
                <a:spcPct val="150000"/>
              </a:lnSpc>
              <a:defRPr sz="1800">
                <a:latin typeface="Arial" pitchFamily="34" charset="0"/>
                <a:cs typeface="Arial" pitchFamily="34" charset="0"/>
              </a:defRPr>
            </a:lvl1pPr>
            <a:lvl2pPr marL="742950" indent="-285750">
              <a:lnSpc>
                <a:spcPct val="150000"/>
              </a:lnSpc>
              <a:buFont typeface="Arial" pitchFamily="34" charset="0"/>
              <a:buChar char="•"/>
              <a:defRPr sz="1800">
                <a:latin typeface="Arial" pitchFamily="34" charset="0"/>
                <a:cs typeface="Arial" pitchFamily="34" charset="0"/>
              </a:defRPr>
            </a:lvl2pPr>
            <a:lvl3pPr marL="1143000" indent="-228600">
              <a:lnSpc>
                <a:spcPct val="150000"/>
              </a:lnSpc>
              <a:buFont typeface="Arial" pitchFamily="34" charset="0"/>
              <a:buChar char="•"/>
              <a:defRPr sz="1800">
                <a:latin typeface="Arial" pitchFamily="34" charset="0"/>
                <a:cs typeface="Arial" pitchFamily="34" charset="0"/>
              </a:defRPr>
            </a:lvl3pPr>
            <a:lvl4pPr marL="1600200" indent="-228600">
              <a:lnSpc>
                <a:spcPct val="150000"/>
              </a:lnSpc>
              <a:buFont typeface="Arial" pitchFamily="34" charset="0"/>
              <a:buChar char="•"/>
              <a:defRPr sz="1800">
                <a:latin typeface="Arial" pitchFamily="34" charset="0"/>
                <a:cs typeface="Arial" pitchFamily="34" charset="0"/>
              </a:defRPr>
            </a:lvl4pPr>
            <a:lvl5pPr marL="2057400" indent="-228600">
              <a:lnSpc>
                <a:spcPct val="150000"/>
              </a:lnSpc>
              <a:buFont typeface="Arial" pitchFamily="34" charset="0"/>
              <a:buChar char="•"/>
              <a:defRPr sz="1800">
                <a:latin typeface="Arial" pitchFamily="34" charset="0"/>
                <a:cs typeface="Arial" pitchFamily="34" charset="0"/>
              </a:defRPr>
            </a:lvl5pPr>
          </a:lstStyle>
          <a:p>
            <a:pPr lvl="0"/>
            <a:r>
              <a:rPr lang="fr-FR" dirty="0" smtClean="0"/>
              <a:t>Point à retenir 1.</a:t>
            </a:r>
          </a:p>
          <a:p>
            <a:pPr lvl="0"/>
            <a:r>
              <a:rPr lang="fr-FR" dirty="0" smtClean="0"/>
              <a:t>Point à retenir 2.</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4" name="Picture 9" descr="picto_retenir_PS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44624"/>
            <a:ext cx="454025"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3"/>
          <p:cNvSpPr>
            <a:spLocks noGrp="1" noChangeArrowheads="1"/>
          </p:cNvSpPr>
          <p:nvPr>
            <p:ph type="title" hasCustomPrompt="1"/>
          </p:nvPr>
        </p:nvSpPr>
        <p:spPr bwMode="auto">
          <a:xfrm>
            <a:off x="540196"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Tree>
    <p:extLst>
      <p:ext uri="{BB962C8B-B14F-4D97-AF65-F5344CB8AC3E}">
        <p14:creationId xmlns:p14="http://schemas.microsoft.com/office/powerpoint/2010/main" val="234159031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46050" y="187325"/>
            <a:ext cx="7434263" cy="488950"/>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69850" y="947738"/>
            <a:ext cx="4319588" cy="5500687"/>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541838" y="947738"/>
            <a:ext cx="4321175" cy="5500687"/>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5"/>
          <p:cNvSpPr>
            <a:spLocks noGrp="1" noChangeArrowheads="1"/>
          </p:cNvSpPr>
          <p:nvPr>
            <p:ph type="ftr" sz="quarter" idx="10"/>
          </p:nvPr>
        </p:nvSpPr>
        <p:spPr>
          <a:xfrm>
            <a:off x="3144838" y="6619875"/>
            <a:ext cx="2895600" cy="238125"/>
          </a:xfrm>
          <a:prstGeom prst="rect">
            <a:avLst/>
          </a:prstGeom>
          <a:ln/>
        </p:spPr>
        <p:txBody>
          <a:bodyPr/>
          <a:lstStyle>
            <a:lvl1pPr>
              <a:defRPr/>
            </a:lvl1pPr>
          </a:lstStyle>
          <a:p>
            <a:pPr>
              <a:defRPr/>
            </a:pPr>
            <a:endParaRPr lang="fr-FR" dirty="0"/>
          </a:p>
        </p:txBody>
      </p:sp>
    </p:spTree>
    <p:extLst>
      <p:ext uri="{BB962C8B-B14F-4D97-AF65-F5344CB8AC3E}">
        <p14:creationId xmlns:p14="http://schemas.microsoft.com/office/powerpoint/2010/main" val="2740103781"/>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BJECTIFS">
    <p:spTree>
      <p:nvGrpSpPr>
        <p:cNvPr id="1" name=""/>
        <p:cNvGrpSpPr/>
        <p:nvPr/>
      </p:nvGrpSpPr>
      <p:grpSpPr>
        <a:xfrm>
          <a:off x="0" y="0"/>
          <a:ext cx="0" cy="0"/>
          <a:chOff x="0" y="0"/>
          <a:chExt cx="0" cy="0"/>
        </a:xfrm>
      </p:grpSpPr>
      <p:sp>
        <p:nvSpPr>
          <p:cNvPr id="8" name="Espace réservé du texte 7"/>
          <p:cNvSpPr>
            <a:spLocks noGrp="1"/>
          </p:cNvSpPr>
          <p:nvPr>
            <p:ph type="body" sz="quarter" idx="10" hasCustomPrompt="1"/>
          </p:nvPr>
        </p:nvSpPr>
        <p:spPr>
          <a:xfrm>
            <a:off x="179512" y="1268760"/>
            <a:ext cx="8713788" cy="5327650"/>
          </a:xfrm>
          <a:prstGeom prst="rect">
            <a:avLst/>
          </a:prstGeom>
        </p:spPr>
        <p:txBody>
          <a:bodyPr/>
          <a:lstStyle>
            <a:lvl1pPr marL="342900" indent="-342900">
              <a:lnSpc>
                <a:spcPct val="100000"/>
              </a:lnSpc>
              <a:buClrTx/>
              <a:buFont typeface="Arial" pitchFamily="34" charset="0"/>
              <a:buChar char="•"/>
              <a:defRPr sz="1800">
                <a:latin typeface="Arial" pitchFamily="34" charset="0"/>
                <a:cs typeface="Arial" pitchFamily="34" charset="0"/>
              </a:defRPr>
            </a:lvl1pPr>
            <a:lvl2pPr marL="742950" indent="-285750">
              <a:lnSpc>
                <a:spcPct val="100000"/>
              </a:lnSpc>
              <a:buClrTx/>
              <a:buFont typeface="Arial" pitchFamily="34" charset="0"/>
              <a:buChar char="•"/>
              <a:defRPr sz="1800">
                <a:latin typeface="Arial" pitchFamily="34" charset="0"/>
                <a:cs typeface="Arial" pitchFamily="34" charset="0"/>
              </a:defRPr>
            </a:lvl2pPr>
            <a:lvl3pPr marL="1143000" indent="-228600">
              <a:lnSpc>
                <a:spcPct val="100000"/>
              </a:lnSpc>
              <a:buClrTx/>
              <a:buFont typeface="Arial" pitchFamily="34" charset="0"/>
              <a:buChar char="•"/>
              <a:defRPr sz="1800">
                <a:latin typeface="Arial" pitchFamily="34" charset="0"/>
                <a:cs typeface="Arial" pitchFamily="34" charset="0"/>
              </a:defRPr>
            </a:lvl3pPr>
            <a:lvl4pPr marL="1600200" indent="-228600">
              <a:lnSpc>
                <a:spcPct val="100000"/>
              </a:lnSpc>
              <a:buClrTx/>
              <a:buFont typeface="Arial" pitchFamily="34" charset="0"/>
              <a:buChar char="•"/>
              <a:defRPr sz="1800">
                <a:latin typeface="Arial" pitchFamily="34" charset="0"/>
                <a:cs typeface="Arial" pitchFamily="34" charset="0"/>
              </a:defRPr>
            </a:lvl4pPr>
            <a:lvl5pPr marL="2057400" indent="-228600">
              <a:lnSpc>
                <a:spcPct val="100000"/>
              </a:lnSpc>
              <a:buClrTx/>
              <a:buFont typeface="Arial" pitchFamily="34" charset="0"/>
              <a:buChar char="•"/>
              <a:defRPr sz="1800">
                <a:latin typeface="Arial" pitchFamily="34" charset="0"/>
                <a:cs typeface="Arial" pitchFamily="34" charset="0"/>
              </a:defRPr>
            </a:lvl5pPr>
          </a:lstStyle>
          <a:p>
            <a:pPr lvl="0"/>
            <a:r>
              <a:rPr lang="fr-FR" dirty="0" smtClean="0"/>
              <a:t>Objectif 1,</a:t>
            </a:r>
          </a:p>
          <a:p>
            <a:pPr lvl="0"/>
            <a:r>
              <a:rPr lang="fr-FR" dirty="0" smtClean="0"/>
              <a:t>Objectif 2,</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3" name="Titre 3"/>
          <p:cNvSpPr>
            <a:spLocks noGrp="1" noChangeArrowheads="1"/>
          </p:cNvSpPr>
          <p:nvPr>
            <p:ph type="title" hasCustomPrompt="1"/>
          </p:nvPr>
        </p:nvSpPr>
        <p:spPr bwMode="auto">
          <a:xfrm>
            <a:off x="395288" y="22225"/>
            <a:ext cx="8280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Tree>
    <p:extLst>
      <p:ext uri="{BB962C8B-B14F-4D97-AF65-F5344CB8AC3E}">
        <p14:creationId xmlns:p14="http://schemas.microsoft.com/office/powerpoint/2010/main" val="152810500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4" name="Titre 3"/>
          <p:cNvSpPr>
            <a:spLocks noGrp="1" noChangeArrowheads="1"/>
          </p:cNvSpPr>
          <p:nvPr>
            <p:ph type="title" hasCustomPrompt="1"/>
          </p:nvPr>
        </p:nvSpPr>
        <p:spPr bwMode="auto">
          <a:xfrm>
            <a:off x="395288" y="22225"/>
            <a:ext cx="8280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Tree>
    <p:extLst>
      <p:ext uri="{BB962C8B-B14F-4D97-AF65-F5344CB8AC3E}">
        <p14:creationId xmlns:p14="http://schemas.microsoft.com/office/powerpoint/2010/main" val="281119000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INTS A RETENIR">
    <p:spTree>
      <p:nvGrpSpPr>
        <p:cNvPr id="1" name=""/>
        <p:cNvGrpSpPr/>
        <p:nvPr/>
      </p:nvGrpSpPr>
      <p:grpSpPr>
        <a:xfrm>
          <a:off x="0" y="0"/>
          <a:ext cx="0" cy="0"/>
          <a:chOff x="0" y="0"/>
          <a:chExt cx="0" cy="0"/>
        </a:xfrm>
      </p:grpSpPr>
      <p:sp>
        <p:nvSpPr>
          <p:cNvPr id="3" name="Espace réservé du texte 2"/>
          <p:cNvSpPr>
            <a:spLocks noGrp="1"/>
          </p:cNvSpPr>
          <p:nvPr>
            <p:ph type="body" sz="quarter" idx="10" hasCustomPrompt="1"/>
          </p:nvPr>
        </p:nvSpPr>
        <p:spPr>
          <a:xfrm>
            <a:off x="179512" y="765175"/>
            <a:ext cx="8785225" cy="5903913"/>
          </a:xfrm>
          <a:prstGeom prst="rect">
            <a:avLst/>
          </a:prstGeom>
        </p:spPr>
        <p:txBody>
          <a:bodyPr/>
          <a:lstStyle>
            <a:lvl1pPr>
              <a:lnSpc>
                <a:spcPct val="150000"/>
              </a:lnSpc>
              <a:defRPr sz="1800">
                <a:latin typeface="Arial" pitchFamily="34" charset="0"/>
                <a:cs typeface="Arial" pitchFamily="34" charset="0"/>
              </a:defRPr>
            </a:lvl1pPr>
            <a:lvl2pPr marL="742950" indent="-285750">
              <a:lnSpc>
                <a:spcPct val="150000"/>
              </a:lnSpc>
              <a:buFont typeface="Arial" pitchFamily="34" charset="0"/>
              <a:buChar char="•"/>
              <a:defRPr sz="1800">
                <a:latin typeface="Arial" pitchFamily="34" charset="0"/>
                <a:cs typeface="Arial" pitchFamily="34" charset="0"/>
              </a:defRPr>
            </a:lvl2pPr>
            <a:lvl3pPr marL="1143000" indent="-228600">
              <a:lnSpc>
                <a:spcPct val="150000"/>
              </a:lnSpc>
              <a:buFont typeface="Arial" pitchFamily="34" charset="0"/>
              <a:buChar char="•"/>
              <a:defRPr sz="1800">
                <a:latin typeface="Arial" pitchFamily="34" charset="0"/>
                <a:cs typeface="Arial" pitchFamily="34" charset="0"/>
              </a:defRPr>
            </a:lvl3pPr>
            <a:lvl4pPr marL="1600200" indent="-228600">
              <a:lnSpc>
                <a:spcPct val="150000"/>
              </a:lnSpc>
              <a:buFont typeface="Arial" pitchFamily="34" charset="0"/>
              <a:buChar char="•"/>
              <a:defRPr sz="1800">
                <a:latin typeface="Arial" pitchFamily="34" charset="0"/>
                <a:cs typeface="Arial" pitchFamily="34" charset="0"/>
              </a:defRPr>
            </a:lvl4pPr>
            <a:lvl5pPr marL="2057400" indent="-228600">
              <a:lnSpc>
                <a:spcPct val="150000"/>
              </a:lnSpc>
              <a:buFont typeface="Arial" pitchFamily="34" charset="0"/>
              <a:buChar char="•"/>
              <a:defRPr sz="1800">
                <a:latin typeface="Arial" pitchFamily="34" charset="0"/>
                <a:cs typeface="Arial" pitchFamily="34" charset="0"/>
              </a:defRPr>
            </a:lvl5pPr>
          </a:lstStyle>
          <a:p>
            <a:pPr lvl="0"/>
            <a:r>
              <a:rPr lang="fr-FR" dirty="0" smtClean="0"/>
              <a:t>Point à retenir 1.</a:t>
            </a:r>
          </a:p>
          <a:p>
            <a:pPr lvl="0"/>
            <a:r>
              <a:rPr lang="fr-FR" dirty="0" smtClean="0"/>
              <a:t>Point à retenir 2.</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4" name="Picture 9" descr="picto_retenir_PS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44624"/>
            <a:ext cx="454025"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3"/>
          <p:cNvSpPr>
            <a:spLocks noGrp="1" noChangeArrowheads="1"/>
          </p:cNvSpPr>
          <p:nvPr>
            <p:ph type="title" hasCustomPrompt="1"/>
          </p:nvPr>
        </p:nvSpPr>
        <p:spPr bwMode="auto">
          <a:xfrm>
            <a:off x="540196"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Tree>
    <p:extLst>
      <p:ext uri="{BB962C8B-B14F-4D97-AF65-F5344CB8AC3E}">
        <p14:creationId xmlns:p14="http://schemas.microsoft.com/office/powerpoint/2010/main" val="403962777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RE - OBJET">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82563" y="692696"/>
            <a:ext cx="8853487" cy="5904656"/>
          </a:xfrm>
          <a:prstGeom prst="rect">
            <a:avLst/>
          </a:prstGeom>
        </p:spPr>
        <p:txBody>
          <a:bodyPr anchor="ctr"/>
          <a:lstStyle>
            <a:lvl1pPr algn="ctr">
              <a:defRPr cap="all" baseline="0"/>
            </a:lvl1pPr>
          </a:lstStyle>
          <a:p>
            <a:pPr lvl="0"/>
            <a:endParaRPr lang="fr-FR" dirty="0"/>
          </a:p>
        </p:txBody>
      </p:sp>
      <p:sp>
        <p:nvSpPr>
          <p:cNvPr id="5" name="Titre 3"/>
          <p:cNvSpPr>
            <a:spLocks noGrp="1" noChangeArrowheads="1"/>
          </p:cNvSpPr>
          <p:nvPr>
            <p:ph type="title"/>
          </p:nvPr>
        </p:nvSpPr>
        <p:spPr bwMode="auto">
          <a:xfrm>
            <a:off x="179388" y="22225"/>
            <a:ext cx="8496300" cy="549275"/>
          </a:xfrm>
          <a:prstGeom prst="rect">
            <a:avLst/>
          </a:prstGeom>
          <a:noFill/>
          <a:ln>
            <a:noFill/>
          </a:ln>
          <a:effectLst/>
          <a:extLst/>
        </p:spPr>
        <p:txBody>
          <a:bodyPr/>
          <a:lstStyle>
            <a:lvl1pPr>
              <a:defRPr baseline="0"/>
            </a:lvl1pPr>
          </a:lstStyle>
          <a:p>
            <a:pPr lvl="0"/>
            <a:r>
              <a:rPr lang="en-US" dirty="0" smtClean="0"/>
              <a:t>Click to edit Master title style</a:t>
            </a:r>
            <a:endParaRPr lang="fr-FR" dirty="0" smtClean="0"/>
          </a:p>
        </p:txBody>
      </p:sp>
    </p:spTree>
    <p:extLst>
      <p:ext uri="{BB962C8B-B14F-4D97-AF65-F5344CB8AC3E}">
        <p14:creationId xmlns:p14="http://schemas.microsoft.com/office/powerpoint/2010/main" val="2481435807"/>
      </p:ext>
    </p:extLst>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oix multiples - 2 propositions">
    <p:spTree>
      <p:nvGrpSpPr>
        <p:cNvPr id="1" name=""/>
        <p:cNvGrpSpPr/>
        <p:nvPr/>
      </p:nvGrpSpPr>
      <p:grpSpPr>
        <a:xfrm>
          <a:off x="0" y="0"/>
          <a:ext cx="0" cy="0"/>
          <a:chOff x="0" y="0"/>
          <a:chExt cx="0" cy="0"/>
        </a:xfrm>
      </p:grpSpPr>
      <p:sp>
        <p:nvSpPr>
          <p:cNvPr id="29" name="Rectangle 38"/>
          <p:cNvSpPr>
            <a:spLocks noChangeArrowheads="1"/>
          </p:cNvSpPr>
          <p:nvPr userDrawn="1">
            <p:custDataLst>
              <p:tags r:id="rId1"/>
            </p:custDataLst>
          </p:nvPr>
        </p:nvSpPr>
        <p:spPr bwMode="auto">
          <a:xfrm>
            <a:off x="432000" y="4788000"/>
            <a:ext cx="8280000" cy="180022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sz="1600" b="0" i="1" u="none" strike="noStrike" kern="0" cap="none" spc="0" normalizeH="0" baseline="0" noProof="0" dirty="0">
              <a:ln>
                <a:noFill/>
              </a:ln>
              <a:solidFill>
                <a:schemeClr val="tx1"/>
              </a:solidFill>
              <a:effectLst/>
              <a:uLnTx/>
              <a:uFillTx/>
              <a:latin typeface="Arial" pitchFamily="34" charset="0"/>
              <a:cs typeface="Arial" pitchFamily="34" charset="0"/>
            </a:endParaRPr>
          </a:p>
        </p:txBody>
      </p:sp>
      <p:graphicFrame>
        <p:nvGraphicFramePr>
          <p:cNvPr id="28" name="Group 48"/>
          <p:cNvGraphicFramePr>
            <a:graphicFrameLocks noGrp="1"/>
          </p:cNvGraphicFramePr>
          <p:nvPr userDrawn="1">
            <p:custDataLst>
              <p:tags r:id="rId2"/>
            </p:custDataLst>
            <p:extLst>
              <p:ext uri="{D42A27DB-BD31-4B8C-83A1-F6EECF244321}">
                <p14:modId xmlns:p14="http://schemas.microsoft.com/office/powerpoint/2010/main" val="48178132"/>
              </p:ext>
            </p:extLst>
          </p:nvPr>
        </p:nvGraphicFramePr>
        <p:xfrm>
          <a:off x="432000" y="828000"/>
          <a:ext cx="8280000" cy="3957714"/>
        </p:xfrm>
        <a:graphic>
          <a:graphicData uri="http://schemas.openxmlformats.org/drawingml/2006/table">
            <a:tbl>
              <a:tblPr/>
              <a:tblGrid>
                <a:gridCol w="6480000"/>
                <a:gridCol w="1800000"/>
              </a:tblGrid>
              <a:tr h="359347">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rowSpan="2">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898367">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fr-FR" sz="1600" b="1" i="0" u="none" strike="noStrike" cap="none" normalizeH="0" baseline="0" dirty="0" smtClean="0">
                        <a:ln>
                          <a:noFill/>
                        </a:ln>
                        <a:solidFill>
                          <a:schemeClr val="tx1"/>
                        </a:solidFill>
                        <a:effectLst/>
                        <a:latin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endParaRPr lang="fr-FR"/>
                    </a:p>
                  </a:txBody>
                  <a:tcPr/>
                </a:tc>
              </a:tr>
              <a:tr h="135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135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bl>
          </a:graphicData>
        </a:graphic>
      </p:graphicFrame>
      <p:sp>
        <p:nvSpPr>
          <p:cNvPr id="8" name="Espace réservé du texte 2"/>
          <p:cNvSpPr>
            <a:spLocks noGrp="1"/>
          </p:cNvSpPr>
          <p:nvPr>
            <p:ph type="body" sz="quarter" idx="10" hasCustomPrompt="1"/>
          </p:nvPr>
        </p:nvSpPr>
        <p:spPr>
          <a:xfrm>
            <a:off x="431800" y="836613"/>
            <a:ext cx="6443663" cy="360362"/>
          </a:xfrm>
          <a:prstGeom prst="rect">
            <a:avLst/>
          </a:prstGeom>
        </p:spPr>
        <p:txBody>
          <a:bodyPr/>
          <a:lstStyle>
            <a:lvl1pPr marL="0" indent="0" algn="ctr">
              <a:buFontTx/>
              <a:buNone/>
              <a:defRPr sz="1600" b="1" cap="all"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9" name="Espace réservé du texte 2"/>
          <p:cNvSpPr>
            <a:spLocks noGrp="1"/>
          </p:cNvSpPr>
          <p:nvPr>
            <p:ph type="body" sz="quarter" idx="11" hasCustomPrompt="1"/>
          </p:nvPr>
        </p:nvSpPr>
        <p:spPr>
          <a:xfrm>
            <a:off x="431800" y="1196752"/>
            <a:ext cx="6443663" cy="864096"/>
          </a:xfrm>
          <a:prstGeom prst="rect">
            <a:avLst/>
          </a:prstGeom>
        </p:spPr>
        <p:txBody>
          <a:bodyPr anchor="ctr"/>
          <a:lstStyle>
            <a:lvl1pPr marL="0" indent="0" algn="l">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0" name="Espace réservé du texte 2"/>
          <p:cNvSpPr>
            <a:spLocks noGrp="1"/>
          </p:cNvSpPr>
          <p:nvPr>
            <p:ph type="body" sz="quarter" idx="12" hasCustomPrompt="1"/>
          </p:nvPr>
        </p:nvSpPr>
        <p:spPr>
          <a:xfrm>
            <a:off x="431800" y="2132856"/>
            <a:ext cx="6443663" cy="1296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11" name="Espace réservé du texte 2"/>
          <p:cNvSpPr>
            <a:spLocks noGrp="1"/>
          </p:cNvSpPr>
          <p:nvPr>
            <p:ph type="body" sz="quarter" idx="13" hasCustomPrompt="1"/>
          </p:nvPr>
        </p:nvSpPr>
        <p:spPr>
          <a:xfrm>
            <a:off x="431800" y="3429000"/>
            <a:ext cx="6443663" cy="1359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12" name="Titre 3"/>
          <p:cNvSpPr>
            <a:spLocks noGrp="1" noChangeArrowheads="1"/>
          </p:cNvSpPr>
          <p:nvPr>
            <p:ph type="title" hasCustomPrompt="1"/>
          </p:nvPr>
        </p:nvSpPr>
        <p:spPr bwMode="auto">
          <a:xfrm>
            <a:off x="179388"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13" name="Espace réservé du texte 2"/>
          <p:cNvSpPr>
            <a:spLocks noGrp="1"/>
          </p:cNvSpPr>
          <p:nvPr>
            <p:ph type="body" sz="quarter" idx="17" hasCustomPrompt="1"/>
          </p:nvPr>
        </p:nvSpPr>
        <p:spPr>
          <a:xfrm>
            <a:off x="6912720" y="836712"/>
            <a:ext cx="1763736" cy="1224136"/>
          </a:xfrm>
          <a:prstGeom prst="rect">
            <a:avLst/>
          </a:prstGeom>
        </p:spPr>
        <p:txBody>
          <a:bodyPr anchor="ctr"/>
          <a:lstStyle>
            <a:lvl1pPr marL="0" indent="0" algn="ctr">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XXX &gt; REPONSE</a:t>
            </a:r>
            <a:endParaRPr lang="fr-FR" dirty="0"/>
          </a:p>
        </p:txBody>
      </p:sp>
      <p:sp>
        <p:nvSpPr>
          <p:cNvPr id="15" name="Espace réservé du texte 2"/>
          <p:cNvSpPr>
            <a:spLocks noGrp="1"/>
          </p:cNvSpPr>
          <p:nvPr>
            <p:ph type="body" sz="quarter" idx="16" hasCustomPrompt="1"/>
          </p:nvPr>
        </p:nvSpPr>
        <p:spPr>
          <a:xfrm>
            <a:off x="504456" y="4797152"/>
            <a:ext cx="8172000" cy="369192"/>
          </a:xfrm>
          <a:prstGeom prst="rect">
            <a:avLst/>
          </a:prstGeom>
        </p:spPr>
        <p:txBody>
          <a:bodyPr anchor="ctr"/>
          <a:lstStyle>
            <a:lvl1pPr marL="0" marR="0" indent="0" algn="l" defTabSz="914400" eaLnBrk="1" fontAlgn="auto" latinLnBrk="0" hangingPunct="1">
              <a:lnSpc>
                <a:spcPct val="100000"/>
              </a:lnSpc>
              <a:spcBef>
                <a:spcPct val="50000"/>
              </a:spcBef>
              <a:spcAft>
                <a:spcPts val="0"/>
              </a:spcAft>
              <a:buClrTx/>
              <a:buSzTx/>
              <a:buFontTx/>
              <a:buNone/>
              <a:tabLst/>
              <a:defRPr sz="1600" b="1" i="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marL="0" marR="0" lvl="0" indent="0" defTabSz="914400" eaLnBrk="1" fontAlgn="auto" latinLnBrk="0" hangingPunct="1">
              <a:lnSpc>
                <a:spcPct val="100000"/>
              </a:lnSpc>
              <a:spcBef>
                <a:spcPct val="50000"/>
              </a:spcBef>
              <a:spcAft>
                <a:spcPts val="0"/>
              </a:spcAft>
              <a:buClrTx/>
              <a:buSzTx/>
              <a:buFontTx/>
              <a:buNone/>
              <a:tabLst/>
              <a:defRPr/>
            </a:pPr>
            <a:r>
              <a:rPr lang="fr-FR" dirty="0" smtClean="0"/>
              <a:t>Xxx &gt; </a:t>
            </a:r>
            <a:r>
              <a:rPr kumimoji="0" lang="fr-FR" sz="1600" b="1" i="0" u="none" strike="noStrike" kern="0" cap="none" spc="0" normalizeH="0" baseline="0" noProof="0" dirty="0" smtClean="0">
                <a:ln>
                  <a:noFill/>
                </a:ln>
                <a:solidFill>
                  <a:schemeClr val="tx1"/>
                </a:solidFill>
                <a:effectLst/>
                <a:uLnTx/>
                <a:uFillTx/>
                <a:latin typeface="Arial" pitchFamily="34" charset="0"/>
                <a:cs typeface="Arial" pitchFamily="34" charset="0"/>
              </a:rPr>
              <a:t>Explications :</a:t>
            </a:r>
            <a:endParaRPr kumimoji="0" lang="fr-FR" sz="16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14" name="Espace réservé du texte 2"/>
          <p:cNvSpPr>
            <a:spLocks noGrp="1"/>
          </p:cNvSpPr>
          <p:nvPr>
            <p:ph type="body" sz="quarter" idx="16" hasCustomPrompt="1"/>
          </p:nvPr>
        </p:nvSpPr>
        <p:spPr>
          <a:xfrm>
            <a:off x="540448" y="5125498"/>
            <a:ext cx="8064000" cy="1404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Zone de texte</a:t>
            </a:r>
            <a:endParaRPr lang="fr-FR" dirty="0"/>
          </a:p>
        </p:txBody>
      </p:sp>
    </p:spTree>
    <p:extLst>
      <p:ext uri="{BB962C8B-B14F-4D97-AF65-F5344CB8AC3E}">
        <p14:creationId xmlns:p14="http://schemas.microsoft.com/office/powerpoint/2010/main" val="40875545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Peugeot">
    <p:spTree>
      <p:nvGrpSpPr>
        <p:cNvPr id="1" name=""/>
        <p:cNvGrpSpPr/>
        <p:nvPr/>
      </p:nvGrpSpPr>
      <p:grpSpPr>
        <a:xfrm>
          <a:off x="0" y="0"/>
          <a:ext cx="0" cy="0"/>
          <a:chOff x="0" y="0"/>
          <a:chExt cx="0" cy="0"/>
        </a:xfrm>
      </p:grpSpPr>
      <p:sp>
        <p:nvSpPr>
          <p:cNvPr id="9" name="Espace réservé du contenu 8"/>
          <p:cNvSpPr>
            <a:spLocks noGrp="1" noChangeAspect="1"/>
          </p:cNvSpPr>
          <p:nvPr>
            <p:ph sz="quarter" idx="10"/>
          </p:nvPr>
        </p:nvSpPr>
        <p:spPr>
          <a:xfrm>
            <a:off x="504000" y="468000"/>
            <a:ext cx="8640000" cy="5040000"/>
          </a:xfrm>
          <a:solidFill>
            <a:srgbClr val="002355"/>
          </a:solidFill>
        </p:spPr>
        <p:txBody>
          <a:bodyPr anchor="ctr">
            <a:normAutofit/>
          </a:bodyPr>
          <a:lstStyle>
            <a:lvl1pPr algn="ctr">
              <a:defRPr sz="1800"/>
            </a:lvl1pPr>
          </a:lstStyle>
          <a:p>
            <a:pPr lvl="0"/>
            <a:endParaRPr lang="fr-FR" dirty="0"/>
          </a:p>
        </p:txBody>
      </p:sp>
      <p:pic>
        <p:nvPicPr>
          <p:cNvPr id="10" name="Picture 7" descr="logo_couv"/>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2646"/>
          <a:stretch>
            <a:fillRect/>
          </a:stretch>
        </p:blipFill>
        <p:spPr bwMode="gray">
          <a:xfrm>
            <a:off x="7596188" y="5778500"/>
            <a:ext cx="14017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hasCustomPrompt="1"/>
          </p:nvPr>
        </p:nvSpPr>
        <p:spPr>
          <a:xfrm>
            <a:off x="612000" y="620688"/>
            <a:ext cx="8229600" cy="720000"/>
          </a:xfrm>
        </p:spPr>
        <p:txBody>
          <a:bodyPr/>
          <a:lstStyle>
            <a:lvl1pPr algn="l">
              <a:defRPr>
                <a:solidFill>
                  <a:schemeClr val="bg1"/>
                </a:solidFill>
              </a:defRPr>
            </a:lvl1pPr>
          </a:lstStyle>
          <a:p>
            <a:r>
              <a:rPr lang="fr-FR" dirty="0" smtClean="0"/>
              <a:t>Titre </a:t>
            </a:r>
            <a:endParaRPr lang="fr-FR" dirty="0"/>
          </a:p>
        </p:txBody>
      </p:sp>
      <p:sp>
        <p:nvSpPr>
          <p:cNvPr id="3" name="Sous-titre 2"/>
          <p:cNvSpPr>
            <a:spLocks noGrp="1"/>
          </p:cNvSpPr>
          <p:nvPr>
            <p:ph type="subTitle" idx="1" hasCustomPrompt="1"/>
          </p:nvPr>
        </p:nvSpPr>
        <p:spPr>
          <a:xfrm>
            <a:off x="601200" y="1412816"/>
            <a:ext cx="5155200" cy="360000"/>
          </a:xfrm>
          <a:prstGeom prst="rect">
            <a:avLst/>
          </a:prstGeom>
        </p:spPr>
        <p:txBody>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z="2000" dirty="0" smtClean="0">
                <a:latin typeface="Arial" pitchFamily="34" charset="0"/>
                <a:cs typeface="Arial" pitchFamily="34" charset="0"/>
              </a:rPr>
              <a:t>Formation après-vente</a:t>
            </a:r>
            <a:endParaRPr lang="fr-FR" sz="2000" dirty="0">
              <a:latin typeface="Arial" pitchFamily="34" charset="0"/>
              <a:cs typeface="Arial" pitchFamily="34" charset="0"/>
            </a:endParaRPr>
          </a:p>
        </p:txBody>
      </p:sp>
    </p:spTree>
    <p:extLst>
      <p:ext uri="{BB962C8B-B14F-4D97-AF65-F5344CB8AC3E}">
        <p14:creationId xmlns:p14="http://schemas.microsoft.com/office/powerpoint/2010/main" val="411590130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oix multiples - 3 propositions">
    <p:spTree>
      <p:nvGrpSpPr>
        <p:cNvPr id="1" name=""/>
        <p:cNvGrpSpPr/>
        <p:nvPr/>
      </p:nvGrpSpPr>
      <p:grpSpPr>
        <a:xfrm>
          <a:off x="0" y="0"/>
          <a:ext cx="0" cy="0"/>
          <a:chOff x="0" y="0"/>
          <a:chExt cx="0" cy="0"/>
        </a:xfrm>
      </p:grpSpPr>
      <p:graphicFrame>
        <p:nvGraphicFramePr>
          <p:cNvPr id="28" name="Group 48"/>
          <p:cNvGraphicFramePr>
            <a:graphicFrameLocks noGrp="1"/>
          </p:cNvGraphicFramePr>
          <p:nvPr userDrawn="1">
            <p:custDataLst>
              <p:tags r:id="rId1"/>
            </p:custDataLst>
            <p:extLst>
              <p:ext uri="{D42A27DB-BD31-4B8C-83A1-F6EECF244321}">
                <p14:modId xmlns:p14="http://schemas.microsoft.com/office/powerpoint/2010/main" val="2887609205"/>
              </p:ext>
            </p:extLst>
          </p:nvPr>
        </p:nvGraphicFramePr>
        <p:xfrm>
          <a:off x="432000" y="828000"/>
          <a:ext cx="8280000" cy="3957714"/>
        </p:xfrm>
        <a:graphic>
          <a:graphicData uri="http://schemas.openxmlformats.org/drawingml/2006/table">
            <a:tbl>
              <a:tblPr/>
              <a:tblGrid>
                <a:gridCol w="6480000"/>
                <a:gridCol w="1800000"/>
              </a:tblGrid>
              <a:tr h="359347">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rowSpan="2">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898367">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fr-FR" sz="1600" b="1" i="0" u="none" strike="noStrike" cap="none" normalizeH="0" baseline="0" dirty="0" smtClean="0">
                        <a:ln>
                          <a:noFill/>
                        </a:ln>
                        <a:solidFill>
                          <a:schemeClr val="tx1"/>
                        </a:solidFill>
                        <a:effectLst/>
                        <a:latin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endParaRPr lang="fr-FR"/>
                    </a:p>
                  </a:txBody>
                  <a:tcPr/>
                </a:tc>
              </a:tr>
              <a:tr h="90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90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90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bl>
          </a:graphicData>
        </a:graphic>
      </p:graphicFrame>
      <p:sp>
        <p:nvSpPr>
          <p:cNvPr id="10" name="Espace réservé du texte 2"/>
          <p:cNvSpPr>
            <a:spLocks noGrp="1"/>
          </p:cNvSpPr>
          <p:nvPr>
            <p:ph type="body" sz="quarter" idx="10" hasCustomPrompt="1"/>
          </p:nvPr>
        </p:nvSpPr>
        <p:spPr>
          <a:xfrm>
            <a:off x="431800" y="836613"/>
            <a:ext cx="6443663" cy="360362"/>
          </a:xfrm>
          <a:prstGeom prst="rect">
            <a:avLst/>
          </a:prstGeom>
        </p:spPr>
        <p:txBody>
          <a:bodyPr/>
          <a:lstStyle>
            <a:lvl1pPr marL="0" indent="0" algn="ctr">
              <a:buFontTx/>
              <a:buNone/>
              <a:defRPr sz="1600" b="1" cap="all"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1" name="Espace réservé du texte 2"/>
          <p:cNvSpPr>
            <a:spLocks noGrp="1"/>
          </p:cNvSpPr>
          <p:nvPr>
            <p:ph type="body" sz="quarter" idx="11" hasCustomPrompt="1"/>
          </p:nvPr>
        </p:nvSpPr>
        <p:spPr>
          <a:xfrm>
            <a:off x="431800" y="1196752"/>
            <a:ext cx="6443663" cy="864096"/>
          </a:xfrm>
          <a:prstGeom prst="rect">
            <a:avLst/>
          </a:prstGeom>
        </p:spPr>
        <p:txBody>
          <a:bodyPr anchor="ctr"/>
          <a:lstStyle>
            <a:lvl1pPr marL="0" indent="0" algn="l">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2" name="Espace réservé du texte 2"/>
          <p:cNvSpPr>
            <a:spLocks noGrp="1"/>
          </p:cNvSpPr>
          <p:nvPr>
            <p:ph type="body" sz="quarter" idx="12" hasCustomPrompt="1"/>
          </p:nvPr>
        </p:nvSpPr>
        <p:spPr>
          <a:xfrm>
            <a:off x="431800" y="2132856"/>
            <a:ext cx="6443663" cy="828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13" name="Espace réservé du texte 2"/>
          <p:cNvSpPr>
            <a:spLocks noGrp="1"/>
          </p:cNvSpPr>
          <p:nvPr>
            <p:ph type="body" sz="quarter" idx="13" hasCustomPrompt="1"/>
          </p:nvPr>
        </p:nvSpPr>
        <p:spPr>
          <a:xfrm>
            <a:off x="431800" y="3033048"/>
            <a:ext cx="6443663" cy="828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14" name="Espace réservé du texte 2"/>
          <p:cNvSpPr>
            <a:spLocks noGrp="1"/>
          </p:cNvSpPr>
          <p:nvPr>
            <p:ph type="body" sz="quarter" idx="14" hasCustomPrompt="1"/>
          </p:nvPr>
        </p:nvSpPr>
        <p:spPr>
          <a:xfrm>
            <a:off x="431800" y="3933056"/>
            <a:ext cx="6443663" cy="828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3</a:t>
            </a:r>
            <a:endParaRPr lang="fr-FR" dirty="0"/>
          </a:p>
        </p:txBody>
      </p:sp>
      <p:sp>
        <p:nvSpPr>
          <p:cNvPr id="15" name="Titre 3"/>
          <p:cNvSpPr>
            <a:spLocks noGrp="1" noChangeArrowheads="1"/>
          </p:cNvSpPr>
          <p:nvPr>
            <p:ph type="title" hasCustomPrompt="1"/>
          </p:nvPr>
        </p:nvSpPr>
        <p:spPr bwMode="auto">
          <a:xfrm>
            <a:off x="179388"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17" name="Rectangle 38"/>
          <p:cNvSpPr>
            <a:spLocks noChangeArrowheads="1"/>
          </p:cNvSpPr>
          <p:nvPr userDrawn="1">
            <p:custDataLst>
              <p:tags r:id="rId2"/>
            </p:custDataLst>
          </p:nvPr>
        </p:nvSpPr>
        <p:spPr bwMode="auto">
          <a:xfrm>
            <a:off x="432000" y="4788000"/>
            <a:ext cx="8280000" cy="180022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sz="1600" b="0" i="1"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19" name="Espace réservé du texte 2"/>
          <p:cNvSpPr>
            <a:spLocks noGrp="1"/>
          </p:cNvSpPr>
          <p:nvPr>
            <p:ph type="body" sz="quarter" idx="17" hasCustomPrompt="1"/>
          </p:nvPr>
        </p:nvSpPr>
        <p:spPr>
          <a:xfrm>
            <a:off x="540448" y="5125498"/>
            <a:ext cx="8064000" cy="1404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Zone de texte</a:t>
            </a:r>
            <a:endParaRPr lang="fr-FR" dirty="0"/>
          </a:p>
        </p:txBody>
      </p:sp>
      <p:sp>
        <p:nvSpPr>
          <p:cNvPr id="20" name="Espace réservé du texte 2"/>
          <p:cNvSpPr>
            <a:spLocks noGrp="1"/>
          </p:cNvSpPr>
          <p:nvPr>
            <p:ph type="body" sz="quarter" idx="18" hasCustomPrompt="1"/>
          </p:nvPr>
        </p:nvSpPr>
        <p:spPr>
          <a:xfrm>
            <a:off x="6912720" y="836712"/>
            <a:ext cx="1763736" cy="1224136"/>
          </a:xfrm>
          <a:prstGeom prst="rect">
            <a:avLst/>
          </a:prstGeom>
        </p:spPr>
        <p:txBody>
          <a:bodyPr anchor="ctr"/>
          <a:lstStyle>
            <a:lvl1pPr marL="0" indent="0" algn="ctr">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XXX &gt; REPONSE</a:t>
            </a:r>
            <a:endParaRPr lang="fr-FR" dirty="0"/>
          </a:p>
        </p:txBody>
      </p:sp>
      <p:sp>
        <p:nvSpPr>
          <p:cNvPr id="16" name="Espace réservé du texte 2"/>
          <p:cNvSpPr>
            <a:spLocks noGrp="1"/>
          </p:cNvSpPr>
          <p:nvPr>
            <p:ph type="body" sz="quarter" idx="16" hasCustomPrompt="1"/>
          </p:nvPr>
        </p:nvSpPr>
        <p:spPr>
          <a:xfrm>
            <a:off x="504456" y="4797152"/>
            <a:ext cx="8172000" cy="369192"/>
          </a:xfrm>
          <a:prstGeom prst="rect">
            <a:avLst/>
          </a:prstGeom>
        </p:spPr>
        <p:txBody>
          <a:bodyPr anchor="ctr"/>
          <a:lstStyle>
            <a:lvl1pPr marL="0" marR="0" indent="0" algn="l" defTabSz="914400" eaLnBrk="1" fontAlgn="auto" latinLnBrk="0" hangingPunct="1">
              <a:lnSpc>
                <a:spcPct val="100000"/>
              </a:lnSpc>
              <a:spcBef>
                <a:spcPct val="50000"/>
              </a:spcBef>
              <a:spcAft>
                <a:spcPts val="0"/>
              </a:spcAft>
              <a:buClrTx/>
              <a:buSzTx/>
              <a:buFontTx/>
              <a:buNone/>
              <a:tabLst/>
              <a:defRPr sz="1600" b="1" i="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marL="0" marR="0" lvl="0" indent="0" defTabSz="914400" eaLnBrk="1" fontAlgn="auto" latinLnBrk="0" hangingPunct="1">
              <a:lnSpc>
                <a:spcPct val="100000"/>
              </a:lnSpc>
              <a:spcBef>
                <a:spcPct val="50000"/>
              </a:spcBef>
              <a:spcAft>
                <a:spcPts val="0"/>
              </a:spcAft>
              <a:buClrTx/>
              <a:buSzTx/>
              <a:buFontTx/>
              <a:buNone/>
              <a:tabLst/>
              <a:defRPr/>
            </a:pPr>
            <a:r>
              <a:rPr lang="fr-FR" dirty="0" smtClean="0"/>
              <a:t>Xxx &gt; </a:t>
            </a:r>
            <a:r>
              <a:rPr kumimoji="0" lang="fr-FR" sz="1600" b="1" i="0" u="none" strike="noStrike" kern="0" cap="none" spc="0" normalizeH="0" baseline="0" noProof="0" dirty="0" smtClean="0">
                <a:ln>
                  <a:noFill/>
                </a:ln>
                <a:solidFill>
                  <a:schemeClr val="tx1"/>
                </a:solidFill>
                <a:effectLst/>
                <a:uLnTx/>
                <a:uFillTx/>
                <a:latin typeface="Arial" pitchFamily="34" charset="0"/>
                <a:cs typeface="Arial" pitchFamily="34" charset="0"/>
              </a:rPr>
              <a:t>Explications :</a:t>
            </a:r>
            <a:endParaRPr kumimoji="0" lang="fr-FR" sz="16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2482199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oix multiples - 4 propositions">
    <p:spTree>
      <p:nvGrpSpPr>
        <p:cNvPr id="1" name=""/>
        <p:cNvGrpSpPr/>
        <p:nvPr/>
      </p:nvGrpSpPr>
      <p:grpSpPr>
        <a:xfrm>
          <a:off x="0" y="0"/>
          <a:ext cx="0" cy="0"/>
          <a:chOff x="0" y="0"/>
          <a:chExt cx="0" cy="0"/>
        </a:xfrm>
      </p:grpSpPr>
      <p:graphicFrame>
        <p:nvGraphicFramePr>
          <p:cNvPr id="28" name="Group 48"/>
          <p:cNvGraphicFramePr>
            <a:graphicFrameLocks noGrp="1"/>
          </p:cNvGraphicFramePr>
          <p:nvPr userDrawn="1">
            <p:custDataLst>
              <p:tags r:id="rId1"/>
            </p:custDataLst>
            <p:extLst>
              <p:ext uri="{D42A27DB-BD31-4B8C-83A1-F6EECF244321}">
                <p14:modId xmlns:p14="http://schemas.microsoft.com/office/powerpoint/2010/main" val="2569568336"/>
              </p:ext>
            </p:extLst>
          </p:nvPr>
        </p:nvGraphicFramePr>
        <p:xfrm>
          <a:off x="432000" y="828000"/>
          <a:ext cx="8280000" cy="3960002"/>
        </p:xfrm>
        <a:graphic>
          <a:graphicData uri="http://schemas.openxmlformats.org/drawingml/2006/table">
            <a:tbl>
              <a:tblPr/>
              <a:tblGrid>
                <a:gridCol w="6480000"/>
                <a:gridCol w="1800000"/>
              </a:tblGrid>
              <a:tr h="359347">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rowSpan="2">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898367">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fr-FR" sz="1600" b="1" i="0" u="none" strike="noStrike" cap="none" normalizeH="0" baseline="0" dirty="0" smtClean="0">
                        <a:ln>
                          <a:noFill/>
                        </a:ln>
                        <a:solidFill>
                          <a:schemeClr val="tx1"/>
                        </a:solidFill>
                        <a:effectLst/>
                        <a:latin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endParaRPr lang="fr-FR"/>
                    </a:p>
                  </a:txBody>
                  <a:tcPr/>
                </a:tc>
              </a:tr>
              <a:tr h="675572">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675572">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675572">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675572">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bl>
          </a:graphicData>
        </a:graphic>
      </p:graphicFrame>
      <p:sp>
        <p:nvSpPr>
          <p:cNvPr id="12" name="Espace réservé du texte 2"/>
          <p:cNvSpPr>
            <a:spLocks noGrp="1"/>
          </p:cNvSpPr>
          <p:nvPr>
            <p:ph type="body" sz="quarter" idx="10" hasCustomPrompt="1"/>
          </p:nvPr>
        </p:nvSpPr>
        <p:spPr>
          <a:xfrm>
            <a:off x="431800" y="836613"/>
            <a:ext cx="6443663" cy="360362"/>
          </a:xfrm>
          <a:prstGeom prst="rect">
            <a:avLst/>
          </a:prstGeom>
        </p:spPr>
        <p:txBody>
          <a:bodyPr/>
          <a:lstStyle>
            <a:lvl1pPr marL="0" indent="0" algn="ctr">
              <a:buFontTx/>
              <a:buNone/>
              <a:defRPr sz="1600" b="1" cap="all"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3" name="Espace réservé du texte 2"/>
          <p:cNvSpPr>
            <a:spLocks noGrp="1"/>
          </p:cNvSpPr>
          <p:nvPr>
            <p:ph type="body" sz="quarter" idx="11" hasCustomPrompt="1"/>
          </p:nvPr>
        </p:nvSpPr>
        <p:spPr>
          <a:xfrm>
            <a:off x="431800" y="1196752"/>
            <a:ext cx="6443663" cy="864096"/>
          </a:xfrm>
          <a:prstGeom prst="rect">
            <a:avLst/>
          </a:prstGeom>
        </p:spPr>
        <p:txBody>
          <a:bodyPr anchor="ctr"/>
          <a:lstStyle>
            <a:lvl1pPr marL="0" indent="0" algn="l">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4" name="Espace réservé du texte 2"/>
          <p:cNvSpPr>
            <a:spLocks noGrp="1"/>
          </p:cNvSpPr>
          <p:nvPr>
            <p:ph type="body" sz="quarter" idx="12" hasCustomPrompt="1"/>
          </p:nvPr>
        </p:nvSpPr>
        <p:spPr>
          <a:xfrm>
            <a:off x="431800" y="2132856"/>
            <a:ext cx="6443663" cy="648072"/>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15" name="Espace réservé du texte 2"/>
          <p:cNvSpPr>
            <a:spLocks noGrp="1"/>
          </p:cNvSpPr>
          <p:nvPr>
            <p:ph type="body" sz="quarter" idx="13" hasCustomPrompt="1"/>
          </p:nvPr>
        </p:nvSpPr>
        <p:spPr>
          <a:xfrm>
            <a:off x="431800" y="2780928"/>
            <a:ext cx="6443663" cy="648072"/>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16" name="Espace réservé du texte 2"/>
          <p:cNvSpPr>
            <a:spLocks noGrp="1"/>
          </p:cNvSpPr>
          <p:nvPr>
            <p:ph type="body" sz="quarter" idx="14" hasCustomPrompt="1"/>
          </p:nvPr>
        </p:nvSpPr>
        <p:spPr>
          <a:xfrm>
            <a:off x="431800" y="3429000"/>
            <a:ext cx="6443663" cy="648072"/>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3</a:t>
            </a:r>
            <a:endParaRPr lang="fr-FR" dirty="0"/>
          </a:p>
        </p:txBody>
      </p:sp>
      <p:sp>
        <p:nvSpPr>
          <p:cNvPr id="17" name="Espace réservé du texte 2"/>
          <p:cNvSpPr>
            <a:spLocks noGrp="1"/>
          </p:cNvSpPr>
          <p:nvPr>
            <p:ph type="body" sz="quarter" idx="15" hasCustomPrompt="1"/>
          </p:nvPr>
        </p:nvSpPr>
        <p:spPr>
          <a:xfrm>
            <a:off x="431800" y="4139928"/>
            <a:ext cx="6443663" cy="648072"/>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4</a:t>
            </a:r>
            <a:endParaRPr lang="fr-FR" dirty="0"/>
          </a:p>
        </p:txBody>
      </p:sp>
      <p:sp>
        <p:nvSpPr>
          <p:cNvPr id="11" name="Titre 3"/>
          <p:cNvSpPr>
            <a:spLocks noGrp="1" noChangeArrowheads="1"/>
          </p:cNvSpPr>
          <p:nvPr>
            <p:ph type="title" hasCustomPrompt="1"/>
          </p:nvPr>
        </p:nvSpPr>
        <p:spPr bwMode="auto">
          <a:xfrm>
            <a:off x="179388"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19" name="Rectangle 38"/>
          <p:cNvSpPr>
            <a:spLocks noChangeArrowheads="1"/>
          </p:cNvSpPr>
          <p:nvPr userDrawn="1">
            <p:custDataLst>
              <p:tags r:id="rId2"/>
            </p:custDataLst>
          </p:nvPr>
        </p:nvSpPr>
        <p:spPr bwMode="auto">
          <a:xfrm>
            <a:off x="432000" y="4788000"/>
            <a:ext cx="8280000" cy="180022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sz="1600" b="0" i="1"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21" name="Espace réservé du texte 2"/>
          <p:cNvSpPr>
            <a:spLocks noGrp="1"/>
          </p:cNvSpPr>
          <p:nvPr>
            <p:ph type="body" sz="quarter" idx="17" hasCustomPrompt="1"/>
          </p:nvPr>
        </p:nvSpPr>
        <p:spPr>
          <a:xfrm>
            <a:off x="540448" y="5125498"/>
            <a:ext cx="8064000" cy="1404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Zone de texte</a:t>
            </a:r>
            <a:endParaRPr lang="fr-FR" dirty="0"/>
          </a:p>
        </p:txBody>
      </p:sp>
      <p:sp>
        <p:nvSpPr>
          <p:cNvPr id="22" name="Espace réservé du texte 2"/>
          <p:cNvSpPr>
            <a:spLocks noGrp="1"/>
          </p:cNvSpPr>
          <p:nvPr>
            <p:ph type="body" sz="quarter" idx="18" hasCustomPrompt="1"/>
          </p:nvPr>
        </p:nvSpPr>
        <p:spPr>
          <a:xfrm>
            <a:off x="6912720" y="836712"/>
            <a:ext cx="1763736" cy="1224136"/>
          </a:xfrm>
          <a:prstGeom prst="rect">
            <a:avLst/>
          </a:prstGeom>
        </p:spPr>
        <p:txBody>
          <a:bodyPr anchor="ctr"/>
          <a:lstStyle>
            <a:lvl1pPr marL="0" indent="0" algn="ctr">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XXX &gt; REPONSE</a:t>
            </a:r>
            <a:endParaRPr lang="fr-FR" dirty="0"/>
          </a:p>
        </p:txBody>
      </p:sp>
      <p:sp>
        <p:nvSpPr>
          <p:cNvPr id="18" name="Espace réservé du texte 2"/>
          <p:cNvSpPr>
            <a:spLocks noGrp="1"/>
          </p:cNvSpPr>
          <p:nvPr>
            <p:ph type="body" sz="quarter" idx="16" hasCustomPrompt="1"/>
          </p:nvPr>
        </p:nvSpPr>
        <p:spPr>
          <a:xfrm>
            <a:off x="504456" y="4797152"/>
            <a:ext cx="8172000" cy="369192"/>
          </a:xfrm>
          <a:prstGeom prst="rect">
            <a:avLst/>
          </a:prstGeom>
        </p:spPr>
        <p:txBody>
          <a:bodyPr anchor="ctr"/>
          <a:lstStyle>
            <a:lvl1pPr marL="0" marR="0" indent="0" algn="l" defTabSz="914400" eaLnBrk="1" fontAlgn="auto" latinLnBrk="0" hangingPunct="1">
              <a:lnSpc>
                <a:spcPct val="100000"/>
              </a:lnSpc>
              <a:spcBef>
                <a:spcPct val="50000"/>
              </a:spcBef>
              <a:spcAft>
                <a:spcPts val="0"/>
              </a:spcAft>
              <a:buClrTx/>
              <a:buSzTx/>
              <a:buFontTx/>
              <a:buNone/>
              <a:tabLst/>
              <a:defRPr sz="1600" b="1" i="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marL="0" marR="0" lvl="0" indent="0" defTabSz="914400" eaLnBrk="1" fontAlgn="auto" latinLnBrk="0" hangingPunct="1">
              <a:lnSpc>
                <a:spcPct val="100000"/>
              </a:lnSpc>
              <a:spcBef>
                <a:spcPct val="50000"/>
              </a:spcBef>
              <a:spcAft>
                <a:spcPts val="0"/>
              </a:spcAft>
              <a:buClrTx/>
              <a:buSzTx/>
              <a:buFontTx/>
              <a:buNone/>
              <a:tabLst/>
              <a:defRPr/>
            </a:pPr>
            <a:r>
              <a:rPr lang="fr-FR" dirty="0" smtClean="0"/>
              <a:t>Xxx &gt; </a:t>
            </a:r>
            <a:r>
              <a:rPr kumimoji="0" lang="fr-FR" sz="1600" b="1" i="0" u="none" strike="noStrike" kern="0" cap="none" spc="0" normalizeH="0" baseline="0" noProof="0" dirty="0" smtClean="0">
                <a:ln>
                  <a:noFill/>
                </a:ln>
                <a:solidFill>
                  <a:schemeClr val="tx1"/>
                </a:solidFill>
                <a:effectLst/>
                <a:uLnTx/>
                <a:uFillTx/>
                <a:latin typeface="Arial" pitchFamily="34" charset="0"/>
                <a:cs typeface="Arial" pitchFamily="34" charset="0"/>
              </a:rPr>
              <a:t>Explications :</a:t>
            </a:r>
            <a:endParaRPr kumimoji="0" lang="fr-FR" sz="16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78346216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hoix multiples - 5 propositions">
    <p:spTree>
      <p:nvGrpSpPr>
        <p:cNvPr id="1" name=""/>
        <p:cNvGrpSpPr/>
        <p:nvPr/>
      </p:nvGrpSpPr>
      <p:grpSpPr>
        <a:xfrm>
          <a:off x="0" y="0"/>
          <a:ext cx="0" cy="0"/>
          <a:chOff x="0" y="0"/>
          <a:chExt cx="0" cy="0"/>
        </a:xfrm>
      </p:grpSpPr>
      <p:graphicFrame>
        <p:nvGraphicFramePr>
          <p:cNvPr id="28" name="Group 48"/>
          <p:cNvGraphicFramePr>
            <a:graphicFrameLocks noGrp="1"/>
          </p:cNvGraphicFramePr>
          <p:nvPr userDrawn="1">
            <p:custDataLst>
              <p:tags r:id="rId1"/>
            </p:custDataLst>
            <p:extLst>
              <p:ext uri="{D42A27DB-BD31-4B8C-83A1-F6EECF244321}">
                <p14:modId xmlns:p14="http://schemas.microsoft.com/office/powerpoint/2010/main" val="265609097"/>
              </p:ext>
            </p:extLst>
          </p:nvPr>
        </p:nvGraphicFramePr>
        <p:xfrm>
          <a:off x="432000" y="828000"/>
          <a:ext cx="8280000" cy="3960000"/>
        </p:xfrm>
        <a:graphic>
          <a:graphicData uri="http://schemas.openxmlformats.org/drawingml/2006/table">
            <a:tbl>
              <a:tblPr/>
              <a:tblGrid>
                <a:gridCol w="6480000"/>
                <a:gridCol w="1800000"/>
              </a:tblGrid>
              <a:tr h="36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rowSpan="2">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90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fr-FR" sz="1600" b="1" i="0" u="none" strike="noStrike" cap="none" normalizeH="0" baseline="0" dirty="0" smtClean="0">
                        <a:ln>
                          <a:noFill/>
                        </a:ln>
                        <a:solidFill>
                          <a:schemeClr val="tx1"/>
                        </a:solidFill>
                        <a:effectLst/>
                        <a:latin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endParaRPr lang="fr-FR"/>
                    </a:p>
                  </a:txBody>
                  <a:tcPr/>
                </a:tc>
              </a:tr>
              <a:tr h="54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54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54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54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54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r>
            </a:tbl>
          </a:graphicData>
        </a:graphic>
      </p:graphicFrame>
      <p:sp>
        <p:nvSpPr>
          <p:cNvPr id="14" name="Espace réservé du texte 2"/>
          <p:cNvSpPr>
            <a:spLocks noGrp="1"/>
          </p:cNvSpPr>
          <p:nvPr>
            <p:ph type="body" sz="quarter" idx="10" hasCustomPrompt="1"/>
          </p:nvPr>
        </p:nvSpPr>
        <p:spPr>
          <a:xfrm>
            <a:off x="432593" y="836613"/>
            <a:ext cx="6443663" cy="360362"/>
          </a:xfrm>
          <a:prstGeom prst="rect">
            <a:avLst/>
          </a:prstGeom>
        </p:spPr>
        <p:txBody>
          <a:bodyPr/>
          <a:lstStyle>
            <a:lvl1pPr marL="0" indent="0" algn="ctr">
              <a:buFontTx/>
              <a:buNone/>
              <a:defRPr sz="1600" b="1" cap="all"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5" name="Espace réservé du texte 2"/>
          <p:cNvSpPr>
            <a:spLocks noGrp="1"/>
          </p:cNvSpPr>
          <p:nvPr>
            <p:ph type="body" sz="quarter" idx="11" hasCustomPrompt="1"/>
          </p:nvPr>
        </p:nvSpPr>
        <p:spPr>
          <a:xfrm>
            <a:off x="432593" y="1196752"/>
            <a:ext cx="6443663" cy="864096"/>
          </a:xfrm>
          <a:prstGeom prst="rect">
            <a:avLst/>
          </a:prstGeom>
        </p:spPr>
        <p:txBody>
          <a:bodyPr anchor="ctr"/>
          <a:lstStyle>
            <a:lvl1pPr marL="0" indent="0" algn="l">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6" name="Espace réservé du texte 2"/>
          <p:cNvSpPr>
            <a:spLocks noGrp="1"/>
          </p:cNvSpPr>
          <p:nvPr>
            <p:ph type="body" sz="quarter" idx="12" hasCustomPrompt="1"/>
          </p:nvPr>
        </p:nvSpPr>
        <p:spPr>
          <a:xfrm>
            <a:off x="432593" y="2060848"/>
            <a:ext cx="6443663"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17" name="Espace réservé du texte 2"/>
          <p:cNvSpPr>
            <a:spLocks noGrp="1"/>
          </p:cNvSpPr>
          <p:nvPr>
            <p:ph type="body" sz="quarter" idx="13" hasCustomPrompt="1"/>
          </p:nvPr>
        </p:nvSpPr>
        <p:spPr>
          <a:xfrm>
            <a:off x="432593" y="2636912"/>
            <a:ext cx="6443663"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18" name="Espace réservé du texte 2"/>
          <p:cNvSpPr>
            <a:spLocks noGrp="1"/>
          </p:cNvSpPr>
          <p:nvPr>
            <p:ph type="body" sz="quarter" idx="14" hasCustomPrompt="1"/>
          </p:nvPr>
        </p:nvSpPr>
        <p:spPr>
          <a:xfrm>
            <a:off x="432593" y="3177032"/>
            <a:ext cx="6443663"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3</a:t>
            </a:r>
            <a:endParaRPr lang="fr-FR" dirty="0"/>
          </a:p>
        </p:txBody>
      </p:sp>
      <p:sp>
        <p:nvSpPr>
          <p:cNvPr id="19" name="Espace réservé du texte 2"/>
          <p:cNvSpPr>
            <a:spLocks noGrp="1"/>
          </p:cNvSpPr>
          <p:nvPr>
            <p:ph type="body" sz="quarter" idx="15" hasCustomPrompt="1"/>
          </p:nvPr>
        </p:nvSpPr>
        <p:spPr>
          <a:xfrm>
            <a:off x="432593" y="3717032"/>
            <a:ext cx="6443663"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4</a:t>
            </a:r>
            <a:endParaRPr lang="fr-FR" dirty="0"/>
          </a:p>
        </p:txBody>
      </p:sp>
      <p:sp>
        <p:nvSpPr>
          <p:cNvPr id="21" name="Espace réservé du texte 2"/>
          <p:cNvSpPr>
            <a:spLocks noGrp="1"/>
          </p:cNvSpPr>
          <p:nvPr>
            <p:ph type="body" sz="quarter" idx="17" hasCustomPrompt="1"/>
          </p:nvPr>
        </p:nvSpPr>
        <p:spPr>
          <a:xfrm>
            <a:off x="432593" y="4257152"/>
            <a:ext cx="6443663"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5</a:t>
            </a:r>
            <a:endParaRPr lang="fr-FR" dirty="0"/>
          </a:p>
        </p:txBody>
      </p:sp>
      <p:sp>
        <p:nvSpPr>
          <p:cNvPr id="12" name="Titre 3"/>
          <p:cNvSpPr>
            <a:spLocks noGrp="1" noChangeArrowheads="1"/>
          </p:cNvSpPr>
          <p:nvPr>
            <p:ph type="title" hasCustomPrompt="1"/>
          </p:nvPr>
        </p:nvSpPr>
        <p:spPr bwMode="auto">
          <a:xfrm>
            <a:off x="179388"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13" name="Rectangle 38"/>
          <p:cNvSpPr>
            <a:spLocks noChangeArrowheads="1"/>
          </p:cNvSpPr>
          <p:nvPr userDrawn="1">
            <p:custDataLst>
              <p:tags r:id="rId2"/>
            </p:custDataLst>
          </p:nvPr>
        </p:nvSpPr>
        <p:spPr bwMode="auto">
          <a:xfrm>
            <a:off x="432000" y="4788000"/>
            <a:ext cx="8280000" cy="180022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sz="1600" b="0" i="1"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23" name="Espace réservé du texte 2"/>
          <p:cNvSpPr>
            <a:spLocks noGrp="1"/>
          </p:cNvSpPr>
          <p:nvPr>
            <p:ph type="body" sz="quarter" idx="18" hasCustomPrompt="1"/>
          </p:nvPr>
        </p:nvSpPr>
        <p:spPr>
          <a:xfrm>
            <a:off x="540448" y="5125498"/>
            <a:ext cx="8064000" cy="1404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Zone de texte</a:t>
            </a:r>
            <a:endParaRPr lang="fr-FR" dirty="0"/>
          </a:p>
        </p:txBody>
      </p:sp>
      <p:sp>
        <p:nvSpPr>
          <p:cNvPr id="24" name="Espace réservé du texte 2"/>
          <p:cNvSpPr>
            <a:spLocks noGrp="1"/>
          </p:cNvSpPr>
          <p:nvPr>
            <p:ph type="body" sz="quarter" idx="19" hasCustomPrompt="1"/>
          </p:nvPr>
        </p:nvSpPr>
        <p:spPr>
          <a:xfrm>
            <a:off x="6912720" y="836712"/>
            <a:ext cx="1763736" cy="1224136"/>
          </a:xfrm>
          <a:prstGeom prst="rect">
            <a:avLst/>
          </a:prstGeom>
        </p:spPr>
        <p:txBody>
          <a:bodyPr anchor="ctr"/>
          <a:lstStyle>
            <a:lvl1pPr marL="0" indent="0" algn="ctr">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XXX &gt; REPONSE</a:t>
            </a:r>
            <a:endParaRPr lang="fr-FR" dirty="0"/>
          </a:p>
        </p:txBody>
      </p:sp>
      <p:sp>
        <p:nvSpPr>
          <p:cNvPr id="20" name="Espace réservé du texte 2"/>
          <p:cNvSpPr>
            <a:spLocks noGrp="1"/>
          </p:cNvSpPr>
          <p:nvPr>
            <p:ph type="body" sz="quarter" idx="16" hasCustomPrompt="1"/>
          </p:nvPr>
        </p:nvSpPr>
        <p:spPr>
          <a:xfrm>
            <a:off x="504456" y="4797152"/>
            <a:ext cx="8172000" cy="369192"/>
          </a:xfrm>
          <a:prstGeom prst="rect">
            <a:avLst/>
          </a:prstGeom>
        </p:spPr>
        <p:txBody>
          <a:bodyPr anchor="ctr"/>
          <a:lstStyle>
            <a:lvl1pPr marL="0" marR="0" indent="0" algn="l" defTabSz="914400" eaLnBrk="1" fontAlgn="auto" latinLnBrk="0" hangingPunct="1">
              <a:lnSpc>
                <a:spcPct val="100000"/>
              </a:lnSpc>
              <a:spcBef>
                <a:spcPct val="50000"/>
              </a:spcBef>
              <a:spcAft>
                <a:spcPts val="0"/>
              </a:spcAft>
              <a:buClrTx/>
              <a:buSzTx/>
              <a:buFontTx/>
              <a:buNone/>
              <a:tabLst/>
              <a:defRPr sz="1600" b="1" i="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marL="0" marR="0" lvl="0" indent="0" defTabSz="914400" eaLnBrk="1" fontAlgn="auto" latinLnBrk="0" hangingPunct="1">
              <a:lnSpc>
                <a:spcPct val="100000"/>
              </a:lnSpc>
              <a:spcBef>
                <a:spcPct val="50000"/>
              </a:spcBef>
              <a:spcAft>
                <a:spcPts val="0"/>
              </a:spcAft>
              <a:buClrTx/>
              <a:buSzTx/>
              <a:buFontTx/>
              <a:buNone/>
              <a:tabLst/>
              <a:defRPr/>
            </a:pPr>
            <a:r>
              <a:rPr lang="fr-FR" dirty="0" smtClean="0"/>
              <a:t>Xxx &gt; </a:t>
            </a:r>
            <a:r>
              <a:rPr kumimoji="0" lang="fr-FR" sz="1600" b="1" i="0" u="none" strike="noStrike" kern="0" cap="none" spc="0" normalizeH="0" baseline="0" noProof="0" dirty="0" smtClean="0">
                <a:ln>
                  <a:noFill/>
                </a:ln>
                <a:solidFill>
                  <a:schemeClr val="tx1"/>
                </a:solidFill>
                <a:effectLst/>
                <a:uLnTx/>
                <a:uFillTx/>
                <a:latin typeface="Arial" pitchFamily="34" charset="0"/>
                <a:cs typeface="Arial" pitchFamily="34" charset="0"/>
              </a:rPr>
              <a:t>Explications :</a:t>
            </a:r>
            <a:endParaRPr kumimoji="0" lang="fr-FR" sz="16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49017891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RAI/FAUX - 2 propositions">
    <p:spTree>
      <p:nvGrpSpPr>
        <p:cNvPr id="1" name=""/>
        <p:cNvGrpSpPr/>
        <p:nvPr/>
      </p:nvGrpSpPr>
      <p:grpSpPr>
        <a:xfrm>
          <a:off x="0" y="0"/>
          <a:ext cx="0" cy="0"/>
          <a:chOff x="0" y="0"/>
          <a:chExt cx="0" cy="0"/>
        </a:xfrm>
      </p:grpSpPr>
      <p:graphicFrame>
        <p:nvGraphicFramePr>
          <p:cNvPr id="28" name="Group 48"/>
          <p:cNvGraphicFramePr>
            <a:graphicFrameLocks noGrp="1"/>
          </p:cNvGraphicFramePr>
          <p:nvPr userDrawn="1">
            <p:custDataLst>
              <p:tags r:id="rId1"/>
            </p:custDataLst>
            <p:extLst>
              <p:ext uri="{D42A27DB-BD31-4B8C-83A1-F6EECF244321}">
                <p14:modId xmlns:p14="http://schemas.microsoft.com/office/powerpoint/2010/main" val="1559870043"/>
              </p:ext>
            </p:extLst>
          </p:nvPr>
        </p:nvGraphicFramePr>
        <p:xfrm>
          <a:off x="431998" y="828000"/>
          <a:ext cx="8280000" cy="3960000"/>
        </p:xfrm>
        <a:graphic>
          <a:graphicData uri="http://schemas.openxmlformats.org/drawingml/2006/table">
            <a:tbl>
              <a:tblPr/>
              <a:tblGrid>
                <a:gridCol w="6480000"/>
                <a:gridCol w="900000"/>
                <a:gridCol w="900000"/>
              </a:tblGrid>
              <a:tr h="36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rowSpan="2">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rowSpan="2">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90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fr-FR" sz="1600" b="1" i="0" u="none" strike="noStrike" cap="none" normalizeH="0" baseline="0" dirty="0" smtClean="0">
                        <a:ln>
                          <a:noFill/>
                        </a:ln>
                        <a:solidFill>
                          <a:schemeClr val="tx1"/>
                        </a:solidFill>
                        <a:effectLst/>
                        <a:latin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endParaRPr lang="fr-FR"/>
                    </a:p>
                  </a:txBody>
                  <a:tcPr/>
                </a:tc>
                <a:tc vMerge="1">
                  <a:txBody>
                    <a:bodyPr/>
                    <a:lstStyle/>
                    <a:p>
                      <a:endParaRPr lang="fr-FR"/>
                    </a:p>
                  </a:txBody>
                  <a:tcPr/>
                </a:tc>
              </a:tr>
              <a:tr h="135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135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bl>
          </a:graphicData>
        </a:graphic>
      </p:graphicFrame>
      <p:sp>
        <p:nvSpPr>
          <p:cNvPr id="8" name="Espace réservé du texte 2"/>
          <p:cNvSpPr>
            <a:spLocks noGrp="1"/>
          </p:cNvSpPr>
          <p:nvPr>
            <p:ph type="body" sz="quarter" idx="10" hasCustomPrompt="1"/>
          </p:nvPr>
        </p:nvSpPr>
        <p:spPr>
          <a:xfrm>
            <a:off x="431800" y="836613"/>
            <a:ext cx="6443663" cy="360362"/>
          </a:xfrm>
          <a:prstGeom prst="rect">
            <a:avLst/>
          </a:prstGeom>
        </p:spPr>
        <p:txBody>
          <a:bodyPr/>
          <a:lstStyle>
            <a:lvl1pPr marL="0" indent="0" algn="ctr">
              <a:buFontTx/>
              <a:buNone/>
              <a:defRPr sz="1600" b="1" cap="all"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9" name="Espace réservé du texte 2"/>
          <p:cNvSpPr>
            <a:spLocks noGrp="1"/>
          </p:cNvSpPr>
          <p:nvPr>
            <p:ph type="body" sz="quarter" idx="11" hasCustomPrompt="1"/>
          </p:nvPr>
        </p:nvSpPr>
        <p:spPr>
          <a:xfrm>
            <a:off x="431800" y="1196752"/>
            <a:ext cx="6443663" cy="864096"/>
          </a:xfrm>
          <a:prstGeom prst="rect">
            <a:avLst/>
          </a:prstGeom>
        </p:spPr>
        <p:txBody>
          <a:bodyPr anchor="ctr"/>
          <a:lstStyle>
            <a:lvl1pPr marL="0" indent="0" algn="l">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0" name="Espace réservé du texte 2"/>
          <p:cNvSpPr>
            <a:spLocks noGrp="1"/>
          </p:cNvSpPr>
          <p:nvPr>
            <p:ph type="body" sz="quarter" idx="12" hasCustomPrompt="1"/>
          </p:nvPr>
        </p:nvSpPr>
        <p:spPr>
          <a:xfrm>
            <a:off x="431800" y="2132856"/>
            <a:ext cx="6443663" cy="1296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11" name="Espace réservé du texte 2"/>
          <p:cNvSpPr>
            <a:spLocks noGrp="1"/>
          </p:cNvSpPr>
          <p:nvPr>
            <p:ph type="body" sz="quarter" idx="13" hasCustomPrompt="1"/>
          </p:nvPr>
        </p:nvSpPr>
        <p:spPr>
          <a:xfrm>
            <a:off x="431800" y="3429000"/>
            <a:ext cx="6443663" cy="1359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13" name="Titre 3"/>
          <p:cNvSpPr>
            <a:spLocks noGrp="1" noChangeArrowheads="1"/>
          </p:cNvSpPr>
          <p:nvPr>
            <p:ph type="title" hasCustomPrompt="1"/>
          </p:nvPr>
        </p:nvSpPr>
        <p:spPr bwMode="auto">
          <a:xfrm>
            <a:off x="179388"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14" name="Rectangle 38"/>
          <p:cNvSpPr>
            <a:spLocks noChangeArrowheads="1"/>
          </p:cNvSpPr>
          <p:nvPr userDrawn="1">
            <p:custDataLst>
              <p:tags r:id="rId2"/>
            </p:custDataLst>
          </p:nvPr>
        </p:nvSpPr>
        <p:spPr bwMode="auto">
          <a:xfrm>
            <a:off x="432000" y="4788000"/>
            <a:ext cx="8280000" cy="180022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sz="1600" b="0" i="1"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16" name="Espace réservé du texte 2"/>
          <p:cNvSpPr>
            <a:spLocks noGrp="1"/>
          </p:cNvSpPr>
          <p:nvPr>
            <p:ph type="body" sz="quarter" idx="17" hasCustomPrompt="1"/>
          </p:nvPr>
        </p:nvSpPr>
        <p:spPr>
          <a:xfrm>
            <a:off x="540448" y="5125498"/>
            <a:ext cx="8064000" cy="1404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Zone de texte</a:t>
            </a:r>
            <a:endParaRPr lang="fr-FR" dirty="0"/>
          </a:p>
        </p:txBody>
      </p:sp>
      <p:sp>
        <p:nvSpPr>
          <p:cNvPr id="17" name="Espace réservé du texte 2"/>
          <p:cNvSpPr>
            <a:spLocks noGrp="1"/>
          </p:cNvSpPr>
          <p:nvPr>
            <p:ph type="body" sz="quarter" idx="18" hasCustomPrompt="1"/>
          </p:nvPr>
        </p:nvSpPr>
        <p:spPr>
          <a:xfrm>
            <a:off x="6912720" y="836712"/>
            <a:ext cx="899640" cy="1224136"/>
          </a:xfrm>
          <a:prstGeom prst="rect">
            <a:avLst/>
          </a:prstGeom>
        </p:spPr>
        <p:txBody>
          <a:bodyPr anchor="ctr"/>
          <a:lstStyle>
            <a:lvl1pPr marL="0" indent="0" algn="ctr">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XXX &gt; VRAI</a:t>
            </a:r>
            <a:endParaRPr lang="fr-FR" dirty="0"/>
          </a:p>
        </p:txBody>
      </p:sp>
      <p:sp>
        <p:nvSpPr>
          <p:cNvPr id="18" name="Espace réservé du texte 2"/>
          <p:cNvSpPr>
            <a:spLocks noGrp="1"/>
          </p:cNvSpPr>
          <p:nvPr>
            <p:ph type="body" sz="quarter" idx="19" hasCustomPrompt="1"/>
          </p:nvPr>
        </p:nvSpPr>
        <p:spPr>
          <a:xfrm>
            <a:off x="7812360" y="836712"/>
            <a:ext cx="899640" cy="1224136"/>
          </a:xfrm>
          <a:prstGeom prst="rect">
            <a:avLst/>
          </a:prstGeom>
        </p:spPr>
        <p:txBody>
          <a:bodyPr anchor="ctr"/>
          <a:lstStyle>
            <a:lvl1pPr marL="0" indent="0" algn="ctr">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XXX &gt; FAUX</a:t>
            </a:r>
            <a:endParaRPr lang="fr-FR" dirty="0"/>
          </a:p>
        </p:txBody>
      </p:sp>
      <p:sp>
        <p:nvSpPr>
          <p:cNvPr id="19" name="Espace réservé du texte 2"/>
          <p:cNvSpPr>
            <a:spLocks noGrp="1"/>
          </p:cNvSpPr>
          <p:nvPr>
            <p:ph type="body" sz="quarter" idx="16" hasCustomPrompt="1"/>
          </p:nvPr>
        </p:nvSpPr>
        <p:spPr>
          <a:xfrm>
            <a:off x="504456" y="4797152"/>
            <a:ext cx="8172000" cy="369192"/>
          </a:xfrm>
          <a:prstGeom prst="rect">
            <a:avLst/>
          </a:prstGeom>
        </p:spPr>
        <p:txBody>
          <a:bodyPr anchor="ctr"/>
          <a:lstStyle>
            <a:lvl1pPr marL="0" marR="0" indent="0" algn="l" defTabSz="914400" eaLnBrk="1" fontAlgn="auto" latinLnBrk="0" hangingPunct="1">
              <a:lnSpc>
                <a:spcPct val="100000"/>
              </a:lnSpc>
              <a:spcBef>
                <a:spcPct val="50000"/>
              </a:spcBef>
              <a:spcAft>
                <a:spcPts val="0"/>
              </a:spcAft>
              <a:buClrTx/>
              <a:buSzTx/>
              <a:buFontTx/>
              <a:buNone/>
              <a:tabLst/>
              <a:defRPr sz="1600" b="1" i="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marL="0" marR="0" lvl="0" indent="0" defTabSz="914400" eaLnBrk="1" fontAlgn="auto" latinLnBrk="0" hangingPunct="1">
              <a:lnSpc>
                <a:spcPct val="100000"/>
              </a:lnSpc>
              <a:spcBef>
                <a:spcPct val="50000"/>
              </a:spcBef>
              <a:spcAft>
                <a:spcPts val="0"/>
              </a:spcAft>
              <a:buClrTx/>
              <a:buSzTx/>
              <a:buFontTx/>
              <a:buNone/>
              <a:tabLst/>
              <a:defRPr/>
            </a:pPr>
            <a:r>
              <a:rPr lang="fr-FR" dirty="0" smtClean="0"/>
              <a:t>Xxx &gt; </a:t>
            </a:r>
            <a:r>
              <a:rPr kumimoji="0" lang="fr-FR" sz="1600" b="1" i="0" u="none" strike="noStrike" kern="0" cap="none" spc="0" normalizeH="0" baseline="0" noProof="0" dirty="0" smtClean="0">
                <a:ln>
                  <a:noFill/>
                </a:ln>
                <a:solidFill>
                  <a:schemeClr val="tx1"/>
                </a:solidFill>
                <a:effectLst/>
                <a:uLnTx/>
                <a:uFillTx/>
                <a:latin typeface="Arial" pitchFamily="34" charset="0"/>
                <a:cs typeface="Arial" pitchFamily="34" charset="0"/>
              </a:rPr>
              <a:t>Explications :</a:t>
            </a:r>
            <a:endParaRPr kumimoji="0" lang="fr-FR" sz="16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73542790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RAI/FAUX - 3 propositions">
    <p:spTree>
      <p:nvGrpSpPr>
        <p:cNvPr id="1" name=""/>
        <p:cNvGrpSpPr/>
        <p:nvPr/>
      </p:nvGrpSpPr>
      <p:grpSpPr>
        <a:xfrm>
          <a:off x="0" y="0"/>
          <a:ext cx="0" cy="0"/>
          <a:chOff x="0" y="0"/>
          <a:chExt cx="0" cy="0"/>
        </a:xfrm>
      </p:grpSpPr>
      <p:graphicFrame>
        <p:nvGraphicFramePr>
          <p:cNvPr id="28" name="Group 48"/>
          <p:cNvGraphicFramePr>
            <a:graphicFrameLocks noGrp="1"/>
          </p:cNvGraphicFramePr>
          <p:nvPr userDrawn="1">
            <p:custDataLst>
              <p:tags r:id="rId1"/>
            </p:custDataLst>
            <p:extLst>
              <p:ext uri="{D42A27DB-BD31-4B8C-83A1-F6EECF244321}">
                <p14:modId xmlns:p14="http://schemas.microsoft.com/office/powerpoint/2010/main" val="1252761098"/>
              </p:ext>
            </p:extLst>
          </p:nvPr>
        </p:nvGraphicFramePr>
        <p:xfrm>
          <a:off x="431998" y="828000"/>
          <a:ext cx="8280000" cy="3960000"/>
        </p:xfrm>
        <a:graphic>
          <a:graphicData uri="http://schemas.openxmlformats.org/drawingml/2006/table">
            <a:tbl>
              <a:tblPr/>
              <a:tblGrid>
                <a:gridCol w="6480000"/>
                <a:gridCol w="900000"/>
                <a:gridCol w="900000"/>
              </a:tblGrid>
              <a:tr h="36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rowSpan="2">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rowSpan="2">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90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fr-FR" sz="1600" b="1" i="0" u="none" strike="noStrike" cap="none" normalizeH="0" baseline="0" dirty="0" smtClean="0">
                        <a:ln>
                          <a:noFill/>
                        </a:ln>
                        <a:solidFill>
                          <a:schemeClr val="tx1"/>
                        </a:solidFill>
                        <a:effectLst/>
                        <a:latin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endParaRPr lang="fr-FR"/>
                    </a:p>
                  </a:txBody>
                  <a:tcPr/>
                </a:tc>
                <a:tc vMerge="1">
                  <a:txBody>
                    <a:bodyPr/>
                    <a:lstStyle/>
                    <a:p>
                      <a:endParaRPr lang="fr-FR"/>
                    </a:p>
                  </a:txBody>
                  <a:tcPr/>
                </a:tc>
              </a:tr>
              <a:tr h="90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90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90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bl>
          </a:graphicData>
        </a:graphic>
      </p:graphicFrame>
      <p:sp>
        <p:nvSpPr>
          <p:cNvPr id="9" name="Espace réservé du texte 2"/>
          <p:cNvSpPr>
            <a:spLocks noGrp="1"/>
          </p:cNvSpPr>
          <p:nvPr>
            <p:ph type="body" sz="quarter" idx="10" hasCustomPrompt="1"/>
          </p:nvPr>
        </p:nvSpPr>
        <p:spPr>
          <a:xfrm>
            <a:off x="431800" y="836613"/>
            <a:ext cx="6443663" cy="360362"/>
          </a:xfrm>
          <a:prstGeom prst="rect">
            <a:avLst/>
          </a:prstGeom>
        </p:spPr>
        <p:txBody>
          <a:bodyPr/>
          <a:lstStyle>
            <a:lvl1pPr marL="0" indent="0" algn="ctr">
              <a:buFontTx/>
              <a:buNone/>
              <a:defRPr sz="1600" b="1" cap="all"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0" name="Espace réservé du texte 2"/>
          <p:cNvSpPr>
            <a:spLocks noGrp="1"/>
          </p:cNvSpPr>
          <p:nvPr>
            <p:ph type="body" sz="quarter" idx="11" hasCustomPrompt="1"/>
          </p:nvPr>
        </p:nvSpPr>
        <p:spPr>
          <a:xfrm>
            <a:off x="431800" y="1196752"/>
            <a:ext cx="6443663" cy="864096"/>
          </a:xfrm>
          <a:prstGeom prst="rect">
            <a:avLst/>
          </a:prstGeom>
        </p:spPr>
        <p:txBody>
          <a:bodyPr anchor="ctr"/>
          <a:lstStyle>
            <a:lvl1pPr marL="0" indent="0" algn="l">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1" name="Espace réservé du texte 2"/>
          <p:cNvSpPr>
            <a:spLocks noGrp="1"/>
          </p:cNvSpPr>
          <p:nvPr>
            <p:ph type="body" sz="quarter" idx="12" hasCustomPrompt="1"/>
          </p:nvPr>
        </p:nvSpPr>
        <p:spPr>
          <a:xfrm>
            <a:off x="431800" y="2132856"/>
            <a:ext cx="6443663" cy="828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12" name="Espace réservé du texte 2"/>
          <p:cNvSpPr>
            <a:spLocks noGrp="1"/>
          </p:cNvSpPr>
          <p:nvPr>
            <p:ph type="body" sz="quarter" idx="13" hasCustomPrompt="1"/>
          </p:nvPr>
        </p:nvSpPr>
        <p:spPr>
          <a:xfrm>
            <a:off x="431800" y="3033048"/>
            <a:ext cx="6443663" cy="828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13" name="Espace réservé du texte 2"/>
          <p:cNvSpPr>
            <a:spLocks noGrp="1"/>
          </p:cNvSpPr>
          <p:nvPr>
            <p:ph type="body" sz="quarter" idx="14" hasCustomPrompt="1"/>
          </p:nvPr>
        </p:nvSpPr>
        <p:spPr>
          <a:xfrm>
            <a:off x="431800" y="3933056"/>
            <a:ext cx="6443663" cy="828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3</a:t>
            </a:r>
            <a:endParaRPr lang="fr-FR" dirty="0"/>
          </a:p>
        </p:txBody>
      </p:sp>
      <p:sp>
        <p:nvSpPr>
          <p:cNvPr id="14" name="Titre 3"/>
          <p:cNvSpPr>
            <a:spLocks noGrp="1" noChangeArrowheads="1"/>
          </p:cNvSpPr>
          <p:nvPr>
            <p:ph type="title" hasCustomPrompt="1"/>
          </p:nvPr>
        </p:nvSpPr>
        <p:spPr bwMode="auto">
          <a:xfrm>
            <a:off x="179388"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15" name="Rectangle 38"/>
          <p:cNvSpPr>
            <a:spLocks noChangeArrowheads="1"/>
          </p:cNvSpPr>
          <p:nvPr userDrawn="1">
            <p:custDataLst>
              <p:tags r:id="rId2"/>
            </p:custDataLst>
          </p:nvPr>
        </p:nvSpPr>
        <p:spPr bwMode="auto">
          <a:xfrm>
            <a:off x="432000" y="4788000"/>
            <a:ext cx="8280000" cy="180022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sz="1600" b="0" i="1"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17" name="Espace réservé du texte 2"/>
          <p:cNvSpPr>
            <a:spLocks noGrp="1"/>
          </p:cNvSpPr>
          <p:nvPr>
            <p:ph type="body" sz="quarter" idx="17" hasCustomPrompt="1"/>
          </p:nvPr>
        </p:nvSpPr>
        <p:spPr>
          <a:xfrm>
            <a:off x="540448" y="5125498"/>
            <a:ext cx="8064000" cy="1404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Zone de texte</a:t>
            </a:r>
            <a:endParaRPr lang="fr-FR" dirty="0"/>
          </a:p>
        </p:txBody>
      </p:sp>
      <p:sp>
        <p:nvSpPr>
          <p:cNvPr id="19" name="Espace réservé du texte 2"/>
          <p:cNvSpPr>
            <a:spLocks noGrp="1"/>
          </p:cNvSpPr>
          <p:nvPr>
            <p:ph type="body" sz="quarter" idx="18" hasCustomPrompt="1"/>
          </p:nvPr>
        </p:nvSpPr>
        <p:spPr>
          <a:xfrm>
            <a:off x="6912720" y="836712"/>
            <a:ext cx="899640" cy="1224136"/>
          </a:xfrm>
          <a:prstGeom prst="rect">
            <a:avLst/>
          </a:prstGeom>
        </p:spPr>
        <p:txBody>
          <a:bodyPr anchor="ctr"/>
          <a:lstStyle>
            <a:lvl1pPr marL="0" indent="0" algn="ctr">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XXX &gt; VRAI</a:t>
            </a:r>
            <a:endParaRPr lang="fr-FR" dirty="0"/>
          </a:p>
        </p:txBody>
      </p:sp>
      <p:sp>
        <p:nvSpPr>
          <p:cNvPr id="20" name="Espace réservé du texte 2"/>
          <p:cNvSpPr>
            <a:spLocks noGrp="1"/>
          </p:cNvSpPr>
          <p:nvPr>
            <p:ph type="body" sz="quarter" idx="19" hasCustomPrompt="1"/>
          </p:nvPr>
        </p:nvSpPr>
        <p:spPr>
          <a:xfrm>
            <a:off x="7812360" y="836712"/>
            <a:ext cx="899640" cy="1224136"/>
          </a:xfrm>
          <a:prstGeom prst="rect">
            <a:avLst/>
          </a:prstGeom>
        </p:spPr>
        <p:txBody>
          <a:bodyPr anchor="ctr"/>
          <a:lstStyle>
            <a:lvl1pPr marL="0" indent="0" algn="ctr">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XXX &gt; FAUX</a:t>
            </a:r>
            <a:endParaRPr lang="fr-FR" dirty="0"/>
          </a:p>
        </p:txBody>
      </p:sp>
      <p:sp>
        <p:nvSpPr>
          <p:cNvPr id="18" name="Espace réservé du texte 2"/>
          <p:cNvSpPr>
            <a:spLocks noGrp="1"/>
          </p:cNvSpPr>
          <p:nvPr>
            <p:ph type="body" sz="quarter" idx="16" hasCustomPrompt="1"/>
          </p:nvPr>
        </p:nvSpPr>
        <p:spPr>
          <a:xfrm>
            <a:off x="504456" y="4797152"/>
            <a:ext cx="8172000" cy="369192"/>
          </a:xfrm>
          <a:prstGeom prst="rect">
            <a:avLst/>
          </a:prstGeom>
        </p:spPr>
        <p:txBody>
          <a:bodyPr anchor="ctr"/>
          <a:lstStyle>
            <a:lvl1pPr marL="0" marR="0" indent="0" algn="l" defTabSz="914400" eaLnBrk="1" fontAlgn="auto" latinLnBrk="0" hangingPunct="1">
              <a:lnSpc>
                <a:spcPct val="100000"/>
              </a:lnSpc>
              <a:spcBef>
                <a:spcPct val="50000"/>
              </a:spcBef>
              <a:spcAft>
                <a:spcPts val="0"/>
              </a:spcAft>
              <a:buClrTx/>
              <a:buSzTx/>
              <a:buFontTx/>
              <a:buNone/>
              <a:tabLst/>
              <a:defRPr sz="1600" b="1" i="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marL="0" marR="0" lvl="0" indent="0" defTabSz="914400" eaLnBrk="1" fontAlgn="auto" latinLnBrk="0" hangingPunct="1">
              <a:lnSpc>
                <a:spcPct val="100000"/>
              </a:lnSpc>
              <a:spcBef>
                <a:spcPct val="50000"/>
              </a:spcBef>
              <a:spcAft>
                <a:spcPts val="0"/>
              </a:spcAft>
              <a:buClrTx/>
              <a:buSzTx/>
              <a:buFontTx/>
              <a:buNone/>
              <a:tabLst/>
              <a:defRPr/>
            </a:pPr>
            <a:r>
              <a:rPr lang="fr-FR" dirty="0" smtClean="0"/>
              <a:t>Xxx &gt; </a:t>
            </a:r>
            <a:r>
              <a:rPr kumimoji="0" lang="fr-FR" sz="1600" b="1" i="0" u="none" strike="noStrike" kern="0" cap="none" spc="0" normalizeH="0" baseline="0" noProof="0" dirty="0" smtClean="0">
                <a:ln>
                  <a:noFill/>
                </a:ln>
                <a:solidFill>
                  <a:schemeClr val="tx1"/>
                </a:solidFill>
                <a:effectLst/>
                <a:uLnTx/>
                <a:uFillTx/>
                <a:latin typeface="Arial" pitchFamily="34" charset="0"/>
                <a:cs typeface="Arial" pitchFamily="34" charset="0"/>
              </a:rPr>
              <a:t>Explications :</a:t>
            </a:r>
            <a:endParaRPr kumimoji="0" lang="fr-FR" sz="16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397429067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RAI/FAUX - 4 propositions">
    <p:spTree>
      <p:nvGrpSpPr>
        <p:cNvPr id="1" name=""/>
        <p:cNvGrpSpPr/>
        <p:nvPr/>
      </p:nvGrpSpPr>
      <p:grpSpPr>
        <a:xfrm>
          <a:off x="0" y="0"/>
          <a:ext cx="0" cy="0"/>
          <a:chOff x="0" y="0"/>
          <a:chExt cx="0" cy="0"/>
        </a:xfrm>
      </p:grpSpPr>
      <p:graphicFrame>
        <p:nvGraphicFramePr>
          <p:cNvPr id="28" name="Group 48"/>
          <p:cNvGraphicFramePr>
            <a:graphicFrameLocks noGrp="1"/>
          </p:cNvGraphicFramePr>
          <p:nvPr userDrawn="1">
            <p:custDataLst>
              <p:tags r:id="rId1"/>
            </p:custDataLst>
            <p:extLst>
              <p:ext uri="{D42A27DB-BD31-4B8C-83A1-F6EECF244321}">
                <p14:modId xmlns:p14="http://schemas.microsoft.com/office/powerpoint/2010/main" val="6259320"/>
              </p:ext>
            </p:extLst>
          </p:nvPr>
        </p:nvGraphicFramePr>
        <p:xfrm>
          <a:off x="431998" y="828000"/>
          <a:ext cx="8280000" cy="3967200"/>
        </p:xfrm>
        <a:graphic>
          <a:graphicData uri="http://schemas.openxmlformats.org/drawingml/2006/table">
            <a:tbl>
              <a:tblPr/>
              <a:tblGrid>
                <a:gridCol w="6480000"/>
                <a:gridCol w="900000"/>
                <a:gridCol w="900000"/>
              </a:tblGrid>
              <a:tr h="36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rowSpan="2">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rowSpan="2">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90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fr-FR" sz="1600" b="1" i="0" u="none" strike="noStrike" cap="none" normalizeH="0" baseline="0" dirty="0" smtClean="0">
                        <a:ln>
                          <a:noFill/>
                        </a:ln>
                        <a:solidFill>
                          <a:schemeClr val="tx1"/>
                        </a:solidFill>
                        <a:effectLst/>
                        <a:latin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endParaRPr lang="fr-FR"/>
                    </a:p>
                  </a:txBody>
                  <a:tcPr/>
                </a:tc>
                <a:tc vMerge="1">
                  <a:txBody>
                    <a:bodyPr/>
                    <a:lstStyle/>
                    <a:p>
                      <a:endParaRPr lang="fr-FR"/>
                    </a:p>
                  </a:txBody>
                  <a:tcPr/>
                </a:tc>
              </a:tr>
              <a:tr h="6768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6768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6768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6768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r>
            </a:tbl>
          </a:graphicData>
        </a:graphic>
      </p:graphicFrame>
      <p:sp>
        <p:nvSpPr>
          <p:cNvPr id="3" name="Espace réservé du texte 2"/>
          <p:cNvSpPr>
            <a:spLocks noGrp="1"/>
          </p:cNvSpPr>
          <p:nvPr>
            <p:ph type="body" sz="quarter" idx="10" hasCustomPrompt="1"/>
          </p:nvPr>
        </p:nvSpPr>
        <p:spPr>
          <a:xfrm>
            <a:off x="431800" y="836613"/>
            <a:ext cx="6443663" cy="360362"/>
          </a:xfrm>
          <a:prstGeom prst="rect">
            <a:avLst/>
          </a:prstGeom>
        </p:spPr>
        <p:txBody>
          <a:bodyPr/>
          <a:lstStyle>
            <a:lvl1pPr marL="0" indent="0" algn="ctr">
              <a:buFontTx/>
              <a:buNone/>
              <a:defRPr sz="1600" b="1" cap="all"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3" name="Espace réservé du texte 2"/>
          <p:cNvSpPr>
            <a:spLocks noGrp="1"/>
          </p:cNvSpPr>
          <p:nvPr>
            <p:ph type="body" sz="quarter" idx="11" hasCustomPrompt="1"/>
          </p:nvPr>
        </p:nvSpPr>
        <p:spPr>
          <a:xfrm>
            <a:off x="431800" y="1196752"/>
            <a:ext cx="6443663" cy="864096"/>
          </a:xfrm>
          <a:prstGeom prst="rect">
            <a:avLst/>
          </a:prstGeom>
        </p:spPr>
        <p:txBody>
          <a:bodyPr anchor="ctr"/>
          <a:lstStyle>
            <a:lvl1pPr marL="0" indent="0" algn="l">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21" name="Espace réservé du texte 2"/>
          <p:cNvSpPr>
            <a:spLocks noGrp="1"/>
          </p:cNvSpPr>
          <p:nvPr>
            <p:ph type="body" sz="quarter" idx="12" hasCustomPrompt="1"/>
          </p:nvPr>
        </p:nvSpPr>
        <p:spPr>
          <a:xfrm>
            <a:off x="431800" y="2132856"/>
            <a:ext cx="6443663" cy="648072"/>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22" name="Espace réservé du texte 2"/>
          <p:cNvSpPr>
            <a:spLocks noGrp="1"/>
          </p:cNvSpPr>
          <p:nvPr>
            <p:ph type="body" sz="quarter" idx="13" hasCustomPrompt="1"/>
          </p:nvPr>
        </p:nvSpPr>
        <p:spPr>
          <a:xfrm>
            <a:off x="431800" y="2780928"/>
            <a:ext cx="6443663" cy="648072"/>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23" name="Espace réservé du texte 2"/>
          <p:cNvSpPr>
            <a:spLocks noGrp="1"/>
          </p:cNvSpPr>
          <p:nvPr>
            <p:ph type="body" sz="quarter" idx="14" hasCustomPrompt="1"/>
          </p:nvPr>
        </p:nvSpPr>
        <p:spPr>
          <a:xfrm>
            <a:off x="431800" y="3429000"/>
            <a:ext cx="6443663" cy="648072"/>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3</a:t>
            </a:r>
            <a:endParaRPr lang="fr-FR" dirty="0"/>
          </a:p>
        </p:txBody>
      </p:sp>
      <p:sp>
        <p:nvSpPr>
          <p:cNvPr id="24" name="Espace réservé du texte 2"/>
          <p:cNvSpPr>
            <a:spLocks noGrp="1"/>
          </p:cNvSpPr>
          <p:nvPr>
            <p:ph type="body" sz="quarter" idx="15" hasCustomPrompt="1"/>
          </p:nvPr>
        </p:nvSpPr>
        <p:spPr>
          <a:xfrm>
            <a:off x="431800" y="4139928"/>
            <a:ext cx="6443663" cy="648072"/>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4</a:t>
            </a:r>
            <a:endParaRPr lang="fr-FR" dirty="0"/>
          </a:p>
        </p:txBody>
      </p:sp>
      <p:sp>
        <p:nvSpPr>
          <p:cNvPr id="11" name="Titre 3"/>
          <p:cNvSpPr>
            <a:spLocks noGrp="1" noChangeArrowheads="1"/>
          </p:cNvSpPr>
          <p:nvPr>
            <p:ph type="title" hasCustomPrompt="1"/>
          </p:nvPr>
        </p:nvSpPr>
        <p:spPr bwMode="auto">
          <a:xfrm>
            <a:off x="179388"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12" name="Rectangle 38"/>
          <p:cNvSpPr>
            <a:spLocks noChangeArrowheads="1"/>
          </p:cNvSpPr>
          <p:nvPr userDrawn="1">
            <p:custDataLst>
              <p:tags r:id="rId2"/>
            </p:custDataLst>
          </p:nvPr>
        </p:nvSpPr>
        <p:spPr bwMode="auto">
          <a:xfrm>
            <a:off x="432000" y="4788000"/>
            <a:ext cx="8280000" cy="180022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sz="1600" b="0" i="1"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15" name="Espace réservé du texte 2"/>
          <p:cNvSpPr>
            <a:spLocks noGrp="1"/>
          </p:cNvSpPr>
          <p:nvPr>
            <p:ph type="body" sz="quarter" idx="17" hasCustomPrompt="1"/>
          </p:nvPr>
        </p:nvSpPr>
        <p:spPr>
          <a:xfrm>
            <a:off x="540448" y="5125498"/>
            <a:ext cx="8064000" cy="1404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Zone de texte</a:t>
            </a:r>
            <a:endParaRPr lang="fr-FR" dirty="0"/>
          </a:p>
        </p:txBody>
      </p:sp>
      <p:sp>
        <p:nvSpPr>
          <p:cNvPr id="16" name="Espace réservé du texte 2"/>
          <p:cNvSpPr>
            <a:spLocks noGrp="1"/>
          </p:cNvSpPr>
          <p:nvPr>
            <p:ph type="body" sz="quarter" idx="18" hasCustomPrompt="1"/>
          </p:nvPr>
        </p:nvSpPr>
        <p:spPr>
          <a:xfrm>
            <a:off x="6876256" y="836712"/>
            <a:ext cx="899640" cy="1224136"/>
          </a:xfrm>
          <a:prstGeom prst="rect">
            <a:avLst/>
          </a:prstGeom>
        </p:spPr>
        <p:txBody>
          <a:bodyPr anchor="ctr"/>
          <a:lstStyle>
            <a:lvl1pPr marL="0" indent="0" algn="ctr">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XXX &gt; VRAI</a:t>
            </a:r>
            <a:endParaRPr lang="fr-FR" dirty="0"/>
          </a:p>
        </p:txBody>
      </p:sp>
      <p:sp>
        <p:nvSpPr>
          <p:cNvPr id="17" name="Espace réservé du texte 2"/>
          <p:cNvSpPr>
            <a:spLocks noGrp="1"/>
          </p:cNvSpPr>
          <p:nvPr>
            <p:ph type="body" sz="quarter" idx="19" hasCustomPrompt="1"/>
          </p:nvPr>
        </p:nvSpPr>
        <p:spPr>
          <a:xfrm>
            <a:off x="7775896" y="836712"/>
            <a:ext cx="899640" cy="1224136"/>
          </a:xfrm>
          <a:prstGeom prst="rect">
            <a:avLst/>
          </a:prstGeom>
        </p:spPr>
        <p:txBody>
          <a:bodyPr anchor="ctr"/>
          <a:lstStyle>
            <a:lvl1pPr marL="0" indent="0" algn="ctr">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XXX &gt; FAUX</a:t>
            </a:r>
            <a:endParaRPr lang="fr-FR" dirty="0"/>
          </a:p>
        </p:txBody>
      </p:sp>
      <p:sp>
        <p:nvSpPr>
          <p:cNvPr id="18" name="Espace réservé du texte 2"/>
          <p:cNvSpPr>
            <a:spLocks noGrp="1"/>
          </p:cNvSpPr>
          <p:nvPr>
            <p:ph type="body" sz="quarter" idx="16" hasCustomPrompt="1"/>
          </p:nvPr>
        </p:nvSpPr>
        <p:spPr>
          <a:xfrm>
            <a:off x="504456" y="4797152"/>
            <a:ext cx="8172000" cy="369192"/>
          </a:xfrm>
          <a:prstGeom prst="rect">
            <a:avLst/>
          </a:prstGeom>
        </p:spPr>
        <p:txBody>
          <a:bodyPr anchor="ctr"/>
          <a:lstStyle>
            <a:lvl1pPr marL="0" marR="0" indent="0" algn="l" defTabSz="914400" eaLnBrk="1" fontAlgn="auto" latinLnBrk="0" hangingPunct="1">
              <a:lnSpc>
                <a:spcPct val="100000"/>
              </a:lnSpc>
              <a:spcBef>
                <a:spcPct val="50000"/>
              </a:spcBef>
              <a:spcAft>
                <a:spcPts val="0"/>
              </a:spcAft>
              <a:buClrTx/>
              <a:buSzTx/>
              <a:buFontTx/>
              <a:buNone/>
              <a:tabLst/>
              <a:defRPr sz="1600" b="1" i="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marL="0" marR="0" lvl="0" indent="0" defTabSz="914400" eaLnBrk="1" fontAlgn="auto" latinLnBrk="0" hangingPunct="1">
              <a:lnSpc>
                <a:spcPct val="100000"/>
              </a:lnSpc>
              <a:spcBef>
                <a:spcPct val="50000"/>
              </a:spcBef>
              <a:spcAft>
                <a:spcPts val="0"/>
              </a:spcAft>
              <a:buClrTx/>
              <a:buSzTx/>
              <a:buFontTx/>
              <a:buNone/>
              <a:tabLst/>
              <a:defRPr/>
            </a:pPr>
            <a:r>
              <a:rPr lang="fr-FR" dirty="0" smtClean="0"/>
              <a:t>Xxx &gt; </a:t>
            </a:r>
            <a:r>
              <a:rPr kumimoji="0" lang="fr-FR" sz="1600" b="1" i="0" u="none" strike="noStrike" kern="0" cap="none" spc="0" normalizeH="0" baseline="0" noProof="0" dirty="0" smtClean="0">
                <a:ln>
                  <a:noFill/>
                </a:ln>
                <a:solidFill>
                  <a:schemeClr val="tx1"/>
                </a:solidFill>
                <a:effectLst/>
                <a:uLnTx/>
                <a:uFillTx/>
                <a:latin typeface="Arial" pitchFamily="34" charset="0"/>
                <a:cs typeface="Arial" pitchFamily="34" charset="0"/>
              </a:rPr>
              <a:t>Explications :</a:t>
            </a:r>
            <a:endParaRPr kumimoji="0" lang="fr-FR" sz="16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6026212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RAI/FAUX - 5 propositions">
    <p:spTree>
      <p:nvGrpSpPr>
        <p:cNvPr id="1" name=""/>
        <p:cNvGrpSpPr/>
        <p:nvPr/>
      </p:nvGrpSpPr>
      <p:grpSpPr>
        <a:xfrm>
          <a:off x="0" y="0"/>
          <a:ext cx="0" cy="0"/>
          <a:chOff x="0" y="0"/>
          <a:chExt cx="0" cy="0"/>
        </a:xfrm>
      </p:grpSpPr>
      <p:graphicFrame>
        <p:nvGraphicFramePr>
          <p:cNvPr id="28" name="Group 48"/>
          <p:cNvGraphicFramePr>
            <a:graphicFrameLocks noGrp="1"/>
          </p:cNvGraphicFramePr>
          <p:nvPr userDrawn="1">
            <p:custDataLst>
              <p:tags r:id="rId1"/>
            </p:custDataLst>
            <p:extLst>
              <p:ext uri="{D42A27DB-BD31-4B8C-83A1-F6EECF244321}">
                <p14:modId xmlns:p14="http://schemas.microsoft.com/office/powerpoint/2010/main" val="3502334863"/>
              </p:ext>
            </p:extLst>
          </p:nvPr>
        </p:nvGraphicFramePr>
        <p:xfrm>
          <a:off x="431998" y="828000"/>
          <a:ext cx="8280000" cy="3960000"/>
        </p:xfrm>
        <a:graphic>
          <a:graphicData uri="http://schemas.openxmlformats.org/drawingml/2006/table">
            <a:tbl>
              <a:tblPr/>
              <a:tblGrid>
                <a:gridCol w="6480000"/>
                <a:gridCol w="900000"/>
                <a:gridCol w="900000"/>
              </a:tblGrid>
              <a:tr h="36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rowSpan="2">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rowSpan="2">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90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fr-FR" sz="1600" b="1" i="0" u="none" strike="noStrike" cap="none" normalizeH="0" baseline="0" dirty="0" smtClean="0">
                        <a:ln>
                          <a:noFill/>
                        </a:ln>
                        <a:solidFill>
                          <a:schemeClr val="tx1"/>
                        </a:solidFill>
                        <a:effectLst/>
                        <a:latin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endParaRPr lang="fr-FR"/>
                    </a:p>
                  </a:txBody>
                  <a:tcPr/>
                </a:tc>
                <a:tc vMerge="1">
                  <a:txBody>
                    <a:bodyPr/>
                    <a:lstStyle/>
                    <a:p>
                      <a:endParaRPr lang="fr-FR"/>
                    </a:p>
                  </a:txBody>
                  <a:tcPr/>
                </a:tc>
              </a:tr>
              <a:tr h="54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54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54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54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54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8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r>
            </a:tbl>
          </a:graphicData>
        </a:graphic>
      </p:graphicFrame>
      <p:sp>
        <p:nvSpPr>
          <p:cNvPr id="11" name="Espace réservé du texte 2"/>
          <p:cNvSpPr>
            <a:spLocks noGrp="1"/>
          </p:cNvSpPr>
          <p:nvPr>
            <p:ph type="body" sz="quarter" idx="10" hasCustomPrompt="1"/>
          </p:nvPr>
        </p:nvSpPr>
        <p:spPr>
          <a:xfrm>
            <a:off x="432593" y="836613"/>
            <a:ext cx="6443663" cy="360362"/>
          </a:xfrm>
          <a:prstGeom prst="rect">
            <a:avLst/>
          </a:prstGeom>
        </p:spPr>
        <p:txBody>
          <a:bodyPr/>
          <a:lstStyle>
            <a:lvl1pPr marL="0" indent="0" algn="ctr">
              <a:buFontTx/>
              <a:buNone/>
              <a:defRPr sz="1600" b="1" cap="all"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2" name="Espace réservé du texte 2"/>
          <p:cNvSpPr>
            <a:spLocks noGrp="1"/>
          </p:cNvSpPr>
          <p:nvPr>
            <p:ph type="body" sz="quarter" idx="11" hasCustomPrompt="1"/>
          </p:nvPr>
        </p:nvSpPr>
        <p:spPr>
          <a:xfrm>
            <a:off x="432593" y="1196752"/>
            <a:ext cx="6443663" cy="864096"/>
          </a:xfrm>
          <a:prstGeom prst="rect">
            <a:avLst/>
          </a:prstGeom>
        </p:spPr>
        <p:txBody>
          <a:bodyPr anchor="ctr"/>
          <a:lstStyle>
            <a:lvl1pPr marL="0" indent="0" algn="l">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3" name="Espace réservé du texte 2"/>
          <p:cNvSpPr>
            <a:spLocks noGrp="1"/>
          </p:cNvSpPr>
          <p:nvPr>
            <p:ph type="body" sz="quarter" idx="12" hasCustomPrompt="1"/>
          </p:nvPr>
        </p:nvSpPr>
        <p:spPr>
          <a:xfrm>
            <a:off x="432593" y="2060848"/>
            <a:ext cx="6443663"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21" name="Espace réservé du texte 2"/>
          <p:cNvSpPr>
            <a:spLocks noGrp="1"/>
          </p:cNvSpPr>
          <p:nvPr>
            <p:ph type="body" sz="quarter" idx="13" hasCustomPrompt="1"/>
          </p:nvPr>
        </p:nvSpPr>
        <p:spPr>
          <a:xfrm>
            <a:off x="432593" y="2636912"/>
            <a:ext cx="6443663"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22" name="Espace réservé du texte 2"/>
          <p:cNvSpPr>
            <a:spLocks noGrp="1"/>
          </p:cNvSpPr>
          <p:nvPr>
            <p:ph type="body" sz="quarter" idx="14" hasCustomPrompt="1"/>
          </p:nvPr>
        </p:nvSpPr>
        <p:spPr>
          <a:xfrm>
            <a:off x="432593" y="3177032"/>
            <a:ext cx="6443663"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3</a:t>
            </a:r>
            <a:endParaRPr lang="fr-FR" dirty="0"/>
          </a:p>
        </p:txBody>
      </p:sp>
      <p:sp>
        <p:nvSpPr>
          <p:cNvPr id="23" name="Espace réservé du texte 2"/>
          <p:cNvSpPr>
            <a:spLocks noGrp="1"/>
          </p:cNvSpPr>
          <p:nvPr>
            <p:ph type="body" sz="quarter" idx="15" hasCustomPrompt="1"/>
          </p:nvPr>
        </p:nvSpPr>
        <p:spPr>
          <a:xfrm>
            <a:off x="432593" y="3717032"/>
            <a:ext cx="6443663"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4</a:t>
            </a:r>
            <a:endParaRPr lang="fr-FR" dirty="0"/>
          </a:p>
        </p:txBody>
      </p:sp>
      <p:sp>
        <p:nvSpPr>
          <p:cNvPr id="25" name="Espace réservé du texte 2"/>
          <p:cNvSpPr>
            <a:spLocks noGrp="1"/>
          </p:cNvSpPr>
          <p:nvPr>
            <p:ph type="body" sz="quarter" idx="17" hasCustomPrompt="1"/>
          </p:nvPr>
        </p:nvSpPr>
        <p:spPr>
          <a:xfrm>
            <a:off x="432593" y="4257152"/>
            <a:ext cx="6443663"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5</a:t>
            </a:r>
            <a:endParaRPr lang="fr-FR" dirty="0"/>
          </a:p>
        </p:txBody>
      </p:sp>
      <p:sp>
        <p:nvSpPr>
          <p:cNvPr id="14" name="Titre 3"/>
          <p:cNvSpPr>
            <a:spLocks noGrp="1" noChangeArrowheads="1"/>
          </p:cNvSpPr>
          <p:nvPr>
            <p:ph type="title" hasCustomPrompt="1"/>
          </p:nvPr>
        </p:nvSpPr>
        <p:spPr bwMode="auto">
          <a:xfrm>
            <a:off x="179388"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15" name="Rectangle 38"/>
          <p:cNvSpPr>
            <a:spLocks noChangeArrowheads="1"/>
          </p:cNvSpPr>
          <p:nvPr userDrawn="1">
            <p:custDataLst>
              <p:tags r:id="rId2"/>
            </p:custDataLst>
          </p:nvPr>
        </p:nvSpPr>
        <p:spPr bwMode="auto">
          <a:xfrm>
            <a:off x="432000" y="4788000"/>
            <a:ext cx="8280000" cy="180022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sz="1600" b="0" i="1"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17" name="Espace réservé du texte 2"/>
          <p:cNvSpPr>
            <a:spLocks noGrp="1"/>
          </p:cNvSpPr>
          <p:nvPr>
            <p:ph type="body" sz="quarter" idx="18" hasCustomPrompt="1"/>
          </p:nvPr>
        </p:nvSpPr>
        <p:spPr>
          <a:xfrm>
            <a:off x="540448" y="5125498"/>
            <a:ext cx="8064000" cy="1404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Zone de texte</a:t>
            </a:r>
            <a:endParaRPr lang="fr-FR" dirty="0"/>
          </a:p>
        </p:txBody>
      </p:sp>
      <p:sp>
        <p:nvSpPr>
          <p:cNvPr id="18" name="Espace réservé du texte 2"/>
          <p:cNvSpPr>
            <a:spLocks noGrp="1"/>
          </p:cNvSpPr>
          <p:nvPr>
            <p:ph type="body" sz="quarter" idx="19" hasCustomPrompt="1"/>
          </p:nvPr>
        </p:nvSpPr>
        <p:spPr>
          <a:xfrm>
            <a:off x="6876256" y="836712"/>
            <a:ext cx="899640" cy="1224136"/>
          </a:xfrm>
          <a:prstGeom prst="rect">
            <a:avLst/>
          </a:prstGeom>
        </p:spPr>
        <p:txBody>
          <a:bodyPr anchor="ctr"/>
          <a:lstStyle>
            <a:lvl1pPr marL="0" indent="0" algn="ctr">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XXX &gt; VRAI</a:t>
            </a:r>
            <a:endParaRPr lang="fr-FR" dirty="0"/>
          </a:p>
        </p:txBody>
      </p:sp>
      <p:sp>
        <p:nvSpPr>
          <p:cNvPr id="19" name="Espace réservé du texte 2"/>
          <p:cNvSpPr>
            <a:spLocks noGrp="1"/>
          </p:cNvSpPr>
          <p:nvPr>
            <p:ph type="body" sz="quarter" idx="20" hasCustomPrompt="1"/>
          </p:nvPr>
        </p:nvSpPr>
        <p:spPr>
          <a:xfrm>
            <a:off x="7775896" y="836712"/>
            <a:ext cx="899640" cy="1224136"/>
          </a:xfrm>
          <a:prstGeom prst="rect">
            <a:avLst/>
          </a:prstGeom>
        </p:spPr>
        <p:txBody>
          <a:bodyPr anchor="ctr"/>
          <a:lstStyle>
            <a:lvl1pPr marL="0" indent="0" algn="ctr">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XXX &gt; FAUX</a:t>
            </a:r>
            <a:endParaRPr lang="fr-FR" dirty="0"/>
          </a:p>
        </p:txBody>
      </p:sp>
      <p:sp>
        <p:nvSpPr>
          <p:cNvPr id="20" name="Espace réservé du texte 2"/>
          <p:cNvSpPr>
            <a:spLocks noGrp="1"/>
          </p:cNvSpPr>
          <p:nvPr>
            <p:ph type="body" sz="quarter" idx="16" hasCustomPrompt="1"/>
          </p:nvPr>
        </p:nvSpPr>
        <p:spPr>
          <a:xfrm>
            <a:off x="504456" y="4797152"/>
            <a:ext cx="8172000" cy="369192"/>
          </a:xfrm>
          <a:prstGeom prst="rect">
            <a:avLst/>
          </a:prstGeom>
        </p:spPr>
        <p:txBody>
          <a:bodyPr anchor="ctr"/>
          <a:lstStyle>
            <a:lvl1pPr marL="0" marR="0" indent="0" algn="l" defTabSz="914400" eaLnBrk="1" fontAlgn="auto" latinLnBrk="0" hangingPunct="1">
              <a:lnSpc>
                <a:spcPct val="100000"/>
              </a:lnSpc>
              <a:spcBef>
                <a:spcPct val="50000"/>
              </a:spcBef>
              <a:spcAft>
                <a:spcPts val="0"/>
              </a:spcAft>
              <a:buClrTx/>
              <a:buSzTx/>
              <a:buFontTx/>
              <a:buNone/>
              <a:tabLst/>
              <a:defRPr sz="1600" b="1" i="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marL="0" marR="0" lvl="0" indent="0" defTabSz="914400" eaLnBrk="1" fontAlgn="auto" latinLnBrk="0" hangingPunct="1">
              <a:lnSpc>
                <a:spcPct val="100000"/>
              </a:lnSpc>
              <a:spcBef>
                <a:spcPct val="50000"/>
              </a:spcBef>
              <a:spcAft>
                <a:spcPts val="0"/>
              </a:spcAft>
              <a:buClrTx/>
              <a:buSzTx/>
              <a:buFontTx/>
              <a:buNone/>
              <a:tabLst/>
              <a:defRPr/>
            </a:pPr>
            <a:r>
              <a:rPr lang="fr-FR" dirty="0" smtClean="0"/>
              <a:t>Xxx &gt; </a:t>
            </a:r>
            <a:r>
              <a:rPr kumimoji="0" lang="fr-FR" sz="1600" b="1" i="0" u="none" strike="noStrike" kern="0" cap="none" spc="0" normalizeH="0" baseline="0" noProof="0" dirty="0" smtClean="0">
                <a:ln>
                  <a:noFill/>
                </a:ln>
                <a:solidFill>
                  <a:schemeClr val="tx1"/>
                </a:solidFill>
                <a:effectLst/>
                <a:uLnTx/>
                <a:uFillTx/>
                <a:latin typeface="Arial" pitchFamily="34" charset="0"/>
                <a:cs typeface="Arial" pitchFamily="34" charset="0"/>
              </a:rPr>
              <a:t>Explications :</a:t>
            </a:r>
            <a:endParaRPr kumimoji="0" lang="fr-FR" sz="16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67878428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oix multiples image - 5 propositions">
    <p:spTree>
      <p:nvGrpSpPr>
        <p:cNvPr id="1" name=""/>
        <p:cNvGrpSpPr/>
        <p:nvPr/>
      </p:nvGrpSpPr>
      <p:grpSpPr>
        <a:xfrm>
          <a:off x="0" y="0"/>
          <a:ext cx="0" cy="0"/>
          <a:chOff x="0" y="0"/>
          <a:chExt cx="0" cy="0"/>
        </a:xfrm>
      </p:grpSpPr>
      <p:graphicFrame>
        <p:nvGraphicFramePr>
          <p:cNvPr id="28" name="Group 48"/>
          <p:cNvGraphicFramePr>
            <a:graphicFrameLocks noGrp="1"/>
          </p:cNvGraphicFramePr>
          <p:nvPr userDrawn="1">
            <p:custDataLst>
              <p:tags r:id="rId1"/>
            </p:custDataLst>
            <p:extLst>
              <p:ext uri="{D42A27DB-BD31-4B8C-83A1-F6EECF244321}">
                <p14:modId xmlns:p14="http://schemas.microsoft.com/office/powerpoint/2010/main" val="830232891"/>
              </p:ext>
            </p:extLst>
          </p:nvPr>
        </p:nvGraphicFramePr>
        <p:xfrm>
          <a:off x="431998" y="828000"/>
          <a:ext cx="8280000" cy="3960000"/>
        </p:xfrm>
        <a:graphic>
          <a:graphicData uri="http://schemas.openxmlformats.org/drawingml/2006/table">
            <a:tbl>
              <a:tblPr/>
              <a:tblGrid>
                <a:gridCol w="1656000"/>
                <a:gridCol w="1656000"/>
                <a:gridCol w="1656000"/>
                <a:gridCol w="1656000"/>
                <a:gridCol w="1656000"/>
              </a:tblGrid>
              <a:tr h="360000">
                <a:tc gridSpan="5">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900000">
                <a:tc gridSpan="5">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fr-FR" sz="1600" b="1" i="0" u="none" strike="noStrike" cap="none" normalizeH="0" baseline="0" dirty="0" smtClean="0">
                        <a:ln>
                          <a:noFill/>
                        </a:ln>
                        <a:solidFill>
                          <a:schemeClr val="tx1"/>
                        </a:solidFill>
                        <a:effectLst/>
                        <a:latin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16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54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bl>
          </a:graphicData>
        </a:graphic>
      </p:graphicFrame>
      <p:sp>
        <p:nvSpPr>
          <p:cNvPr id="33" name="Espace réservé du texte 2"/>
          <p:cNvSpPr>
            <a:spLocks noGrp="1"/>
          </p:cNvSpPr>
          <p:nvPr>
            <p:ph type="body" sz="quarter" idx="10" hasCustomPrompt="1"/>
          </p:nvPr>
        </p:nvSpPr>
        <p:spPr>
          <a:xfrm>
            <a:off x="431800" y="836613"/>
            <a:ext cx="8229987" cy="360362"/>
          </a:xfrm>
          <a:prstGeom prst="rect">
            <a:avLst/>
          </a:prstGeom>
        </p:spPr>
        <p:txBody>
          <a:bodyPr/>
          <a:lstStyle>
            <a:lvl1pPr marL="0" indent="0" algn="ctr">
              <a:buFontTx/>
              <a:buNone/>
              <a:defRPr sz="1600" b="1" cap="all"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34" name="Espace réservé du texte 2"/>
          <p:cNvSpPr>
            <a:spLocks noGrp="1"/>
          </p:cNvSpPr>
          <p:nvPr>
            <p:ph type="body" sz="quarter" idx="11" hasCustomPrompt="1"/>
          </p:nvPr>
        </p:nvSpPr>
        <p:spPr>
          <a:xfrm>
            <a:off x="431800" y="1196752"/>
            <a:ext cx="8229987" cy="864096"/>
          </a:xfrm>
          <a:prstGeom prst="rect">
            <a:avLst/>
          </a:prstGeom>
        </p:spPr>
        <p:txBody>
          <a:bodyPr anchor="ctr"/>
          <a:lstStyle>
            <a:lvl1pPr marL="0" indent="0" algn="l">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35" name="Espace réservé du texte 2"/>
          <p:cNvSpPr>
            <a:spLocks noGrp="1"/>
          </p:cNvSpPr>
          <p:nvPr>
            <p:ph type="body" sz="quarter" idx="12" hasCustomPrompt="1"/>
          </p:nvPr>
        </p:nvSpPr>
        <p:spPr>
          <a:xfrm>
            <a:off x="467544" y="2132856"/>
            <a:ext cx="1619920" cy="2088232"/>
          </a:xfrm>
          <a:prstGeom prst="rect">
            <a:avLst/>
          </a:prstGeom>
        </p:spPr>
        <p:txBody>
          <a:bodyPr anchor="t"/>
          <a:lstStyle>
            <a:lvl1pPr marL="0" indent="0" algn="ctr">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40" name="Espace réservé du texte 2"/>
          <p:cNvSpPr>
            <a:spLocks noGrp="1"/>
          </p:cNvSpPr>
          <p:nvPr>
            <p:ph type="body" sz="quarter" idx="17" hasCustomPrompt="1"/>
          </p:nvPr>
        </p:nvSpPr>
        <p:spPr>
          <a:xfrm>
            <a:off x="2123728" y="2132856"/>
            <a:ext cx="1619920" cy="2088232"/>
          </a:xfrm>
          <a:prstGeom prst="rect">
            <a:avLst/>
          </a:prstGeom>
        </p:spPr>
        <p:txBody>
          <a:bodyPr anchor="t"/>
          <a:lstStyle>
            <a:lvl1pPr marL="0" indent="0" algn="ctr">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41" name="Espace réservé du texte 2"/>
          <p:cNvSpPr>
            <a:spLocks noGrp="1"/>
          </p:cNvSpPr>
          <p:nvPr>
            <p:ph type="body" sz="quarter" idx="18" hasCustomPrompt="1"/>
          </p:nvPr>
        </p:nvSpPr>
        <p:spPr>
          <a:xfrm>
            <a:off x="3762040" y="2132856"/>
            <a:ext cx="1619920" cy="2088232"/>
          </a:xfrm>
          <a:prstGeom prst="rect">
            <a:avLst/>
          </a:prstGeom>
        </p:spPr>
        <p:txBody>
          <a:bodyPr anchor="t"/>
          <a:lstStyle>
            <a:lvl1pPr marL="0" indent="0" algn="ctr">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3</a:t>
            </a:r>
            <a:endParaRPr lang="fr-FR" dirty="0"/>
          </a:p>
        </p:txBody>
      </p:sp>
      <p:sp>
        <p:nvSpPr>
          <p:cNvPr id="42" name="Espace réservé du texte 2"/>
          <p:cNvSpPr>
            <a:spLocks noGrp="1"/>
          </p:cNvSpPr>
          <p:nvPr>
            <p:ph type="body" sz="quarter" idx="19" hasCustomPrompt="1"/>
          </p:nvPr>
        </p:nvSpPr>
        <p:spPr>
          <a:xfrm>
            <a:off x="5415890" y="2132856"/>
            <a:ext cx="1619920" cy="2088232"/>
          </a:xfrm>
          <a:prstGeom prst="rect">
            <a:avLst/>
          </a:prstGeom>
        </p:spPr>
        <p:txBody>
          <a:bodyPr anchor="t"/>
          <a:lstStyle>
            <a:lvl1pPr marL="0" indent="0" algn="ctr">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4</a:t>
            </a:r>
            <a:endParaRPr lang="fr-FR" dirty="0"/>
          </a:p>
        </p:txBody>
      </p:sp>
      <p:sp>
        <p:nvSpPr>
          <p:cNvPr id="43" name="Espace réservé du texte 2"/>
          <p:cNvSpPr>
            <a:spLocks noGrp="1"/>
          </p:cNvSpPr>
          <p:nvPr>
            <p:ph type="body" sz="quarter" idx="20" hasCustomPrompt="1"/>
          </p:nvPr>
        </p:nvSpPr>
        <p:spPr>
          <a:xfrm>
            <a:off x="7072074" y="2132856"/>
            <a:ext cx="1619920" cy="2088232"/>
          </a:xfrm>
          <a:prstGeom prst="rect">
            <a:avLst/>
          </a:prstGeom>
        </p:spPr>
        <p:txBody>
          <a:bodyPr anchor="t"/>
          <a:lstStyle>
            <a:lvl1pPr marL="0" indent="0" algn="ctr">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5</a:t>
            </a:r>
            <a:endParaRPr lang="fr-FR" dirty="0"/>
          </a:p>
        </p:txBody>
      </p:sp>
      <p:sp>
        <p:nvSpPr>
          <p:cNvPr id="3" name="Espace réservé pour une image  2"/>
          <p:cNvSpPr>
            <a:spLocks noGrp="1"/>
          </p:cNvSpPr>
          <p:nvPr>
            <p:ph type="pic" sz="quarter" idx="21"/>
          </p:nvPr>
        </p:nvSpPr>
        <p:spPr>
          <a:xfrm>
            <a:off x="539750" y="2492375"/>
            <a:ext cx="1439863" cy="1657350"/>
          </a:xfrm>
          <a:prstGeom prst="rect">
            <a:avLst/>
          </a:prstGeom>
        </p:spPr>
        <p:txBody>
          <a:bodyPr anchor="ctr"/>
          <a:lstStyle>
            <a:lvl1pPr marL="0" indent="0" algn="ctr">
              <a:buNone/>
              <a:defRPr sz="1600" b="0" cap="all" baseline="0"/>
            </a:lvl1pPr>
          </a:lstStyle>
          <a:p>
            <a:endParaRPr lang="fr-FR" dirty="0"/>
          </a:p>
        </p:txBody>
      </p:sp>
      <p:sp>
        <p:nvSpPr>
          <p:cNvPr id="44" name="Espace réservé pour une image  2"/>
          <p:cNvSpPr>
            <a:spLocks noGrp="1"/>
          </p:cNvSpPr>
          <p:nvPr>
            <p:ph type="pic" sz="quarter" idx="22"/>
          </p:nvPr>
        </p:nvSpPr>
        <p:spPr>
          <a:xfrm>
            <a:off x="2195736" y="2492375"/>
            <a:ext cx="1439863" cy="1657350"/>
          </a:xfrm>
          <a:prstGeom prst="rect">
            <a:avLst/>
          </a:prstGeom>
        </p:spPr>
        <p:txBody>
          <a:bodyPr anchor="ctr"/>
          <a:lstStyle>
            <a:lvl1pPr marL="0" indent="0" algn="ctr">
              <a:buNone/>
              <a:defRPr sz="1600" b="0" cap="all" baseline="0"/>
            </a:lvl1pPr>
          </a:lstStyle>
          <a:p>
            <a:endParaRPr lang="fr-FR" dirty="0"/>
          </a:p>
        </p:txBody>
      </p:sp>
      <p:sp>
        <p:nvSpPr>
          <p:cNvPr id="45" name="Espace réservé pour une image  2"/>
          <p:cNvSpPr>
            <a:spLocks noGrp="1"/>
          </p:cNvSpPr>
          <p:nvPr>
            <p:ph type="pic" sz="quarter" idx="23"/>
          </p:nvPr>
        </p:nvSpPr>
        <p:spPr>
          <a:xfrm>
            <a:off x="3852068" y="2492375"/>
            <a:ext cx="1439863" cy="1657350"/>
          </a:xfrm>
          <a:prstGeom prst="rect">
            <a:avLst/>
          </a:prstGeom>
        </p:spPr>
        <p:txBody>
          <a:bodyPr anchor="ctr"/>
          <a:lstStyle>
            <a:lvl1pPr marL="0" indent="0" algn="ctr">
              <a:buNone/>
              <a:defRPr sz="1600" b="0" cap="all" baseline="0"/>
            </a:lvl1pPr>
          </a:lstStyle>
          <a:p>
            <a:endParaRPr lang="fr-FR" dirty="0"/>
          </a:p>
        </p:txBody>
      </p:sp>
      <p:sp>
        <p:nvSpPr>
          <p:cNvPr id="46" name="Espace réservé pour une image  2"/>
          <p:cNvSpPr>
            <a:spLocks noGrp="1"/>
          </p:cNvSpPr>
          <p:nvPr>
            <p:ph type="pic" sz="quarter" idx="24"/>
          </p:nvPr>
        </p:nvSpPr>
        <p:spPr>
          <a:xfrm>
            <a:off x="5508302" y="2492375"/>
            <a:ext cx="1439863" cy="1657350"/>
          </a:xfrm>
          <a:prstGeom prst="rect">
            <a:avLst/>
          </a:prstGeom>
        </p:spPr>
        <p:txBody>
          <a:bodyPr anchor="ctr"/>
          <a:lstStyle>
            <a:lvl1pPr marL="0" indent="0" algn="ctr">
              <a:buNone/>
              <a:defRPr sz="1600" b="0" cap="all" baseline="0"/>
            </a:lvl1pPr>
          </a:lstStyle>
          <a:p>
            <a:endParaRPr lang="fr-FR" dirty="0"/>
          </a:p>
        </p:txBody>
      </p:sp>
      <p:sp>
        <p:nvSpPr>
          <p:cNvPr id="47" name="Espace réservé pour une image  2"/>
          <p:cNvSpPr>
            <a:spLocks noGrp="1"/>
          </p:cNvSpPr>
          <p:nvPr>
            <p:ph type="pic" sz="quarter" idx="25"/>
          </p:nvPr>
        </p:nvSpPr>
        <p:spPr>
          <a:xfrm>
            <a:off x="7164288" y="2492375"/>
            <a:ext cx="1439863" cy="1657350"/>
          </a:xfrm>
          <a:prstGeom prst="rect">
            <a:avLst/>
          </a:prstGeom>
        </p:spPr>
        <p:txBody>
          <a:bodyPr anchor="ctr"/>
          <a:lstStyle>
            <a:lvl1pPr marL="0" indent="0" algn="ctr">
              <a:buNone/>
              <a:defRPr sz="1600" b="0" cap="all" baseline="0"/>
            </a:lvl1pPr>
          </a:lstStyle>
          <a:p>
            <a:endParaRPr lang="fr-FR" dirty="0"/>
          </a:p>
        </p:txBody>
      </p:sp>
      <p:sp>
        <p:nvSpPr>
          <p:cNvPr id="17" name="Titre 3"/>
          <p:cNvSpPr>
            <a:spLocks noGrp="1" noChangeArrowheads="1"/>
          </p:cNvSpPr>
          <p:nvPr>
            <p:ph type="title" hasCustomPrompt="1"/>
          </p:nvPr>
        </p:nvSpPr>
        <p:spPr bwMode="auto">
          <a:xfrm>
            <a:off x="179388"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18" name="Rectangle 38"/>
          <p:cNvSpPr>
            <a:spLocks noChangeArrowheads="1"/>
          </p:cNvSpPr>
          <p:nvPr userDrawn="1">
            <p:custDataLst>
              <p:tags r:id="rId2"/>
            </p:custDataLst>
          </p:nvPr>
        </p:nvSpPr>
        <p:spPr bwMode="auto">
          <a:xfrm>
            <a:off x="432000" y="4788000"/>
            <a:ext cx="8280000" cy="180022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sz="1600" b="0" i="1"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20" name="Espace réservé du texte 2"/>
          <p:cNvSpPr>
            <a:spLocks noGrp="1"/>
          </p:cNvSpPr>
          <p:nvPr>
            <p:ph type="body" sz="quarter" idx="26" hasCustomPrompt="1"/>
          </p:nvPr>
        </p:nvSpPr>
        <p:spPr>
          <a:xfrm>
            <a:off x="540448" y="5125498"/>
            <a:ext cx="8064000" cy="1404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Zone de texte</a:t>
            </a:r>
            <a:endParaRPr lang="fr-FR" dirty="0"/>
          </a:p>
        </p:txBody>
      </p:sp>
      <p:sp>
        <p:nvSpPr>
          <p:cNvPr id="21" name="Espace réservé du texte 2"/>
          <p:cNvSpPr>
            <a:spLocks noGrp="1"/>
          </p:cNvSpPr>
          <p:nvPr>
            <p:ph type="body" sz="quarter" idx="16" hasCustomPrompt="1"/>
          </p:nvPr>
        </p:nvSpPr>
        <p:spPr>
          <a:xfrm>
            <a:off x="504456" y="4797152"/>
            <a:ext cx="8172000" cy="369192"/>
          </a:xfrm>
          <a:prstGeom prst="rect">
            <a:avLst/>
          </a:prstGeom>
        </p:spPr>
        <p:txBody>
          <a:bodyPr anchor="ctr"/>
          <a:lstStyle>
            <a:lvl1pPr marL="0" marR="0" indent="0" algn="l" defTabSz="914400" eaLnBrk="1" fontAlgn="auto" latinLnBrk="0" hangingPunct="1">
              <a:lnSpc>
                <a:spcPct val="100000"/>
              </a:lnSpc>
              <a:spcBef>
                <a:spcPct val="50000"/>
              </a:spcBef>
              <a:spcAft>
                <a:spcPts val="0"/>
              </a:spcAft>
              <a:buClrTx/>
              <a:buSzTx/>
              <a:buFontTx/>
              <a:buNone/>
              <a:tabLst/>
              <a:defRPr sz="1600" b="1" i="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marL="0" marR="0" lvl="0" indent="0" defTabSz="914400" eaLnBrk="1" fontAlgn="auto" latinLnBrk="0" hangingPunct="1">
              <a:lnSpc>
                <a:spcPct val="100000"/>
              </a:lnSpc>
              <a:spcBef>
                <a:spcPct val="50000"/>
              </a:spcBef>
              <a:spcAft>
                <a:spcPts val="0"/>
              </a:spcAft>
              <a:buClrTx/>
              <a:buSzTx/>
              <a:buFontTx/>
              <a:buNone/>
              <a:tabLst/>
              <a:defRPr/>
            </a:pPr>
            <a:r>
              <a:rPr lang="fr-FR" dirty="0" smtClean="0"/>
              <a:t>Xxx &gt; </a:t>
            </a:r>
            <a:r>
              <a:rPr kumimoji="0" lang="fr-FR" sz="1600" b="1" i="0" u="none" strike="noStrike" kern="0" cap="none" spc="0" normalizeH="0" baseline="0" noProof="0" dirty="0" smtClean="0">
                <a:ln>
                  <a:noFill/>
                </a:ln>
                <a:solidFill>
                  <a:schemeClr val="tx1"/>
                </a:solidFill>
                <a:effectLst/>
                <a:uLnTx/>
                <a:uFillTx/>
                <a:latin typeface="Arial" pitchFamily="34" charset="0"/>
                <a:cs typeface="Arial" pitchFamily="34" charset="0"/>
              </a:rPr>
              <a:t>Explications :</a:t>
            </a:r>
            <a:endParaRPr kumimoji="0" lang="fr-FR" sz="16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36079641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oix multiples image - 4 propositions">
    <p:spTree>
      <p:nvGrpSpPr>
        <p:cNvPr id="1" name=""/>
        <p:cNvGrpSpPr/>
        <p:nvPr/>
      </p:nvGrpSpPr>
      <p:grpSpPr>
        <a:xfrm>
          <a:off x="0" y="0"/>
          <a:ext cx="0" cy="0"/>
          <a:chOff x="0" y="0"/>
          <a:chExt cx="0" cy="0"/>
        </a:xfrm>
      </p:grpSpPr>
      <p:graphicFrame>
        <p:nvGraphicFramePr>
          <p:cNvPr id="28" name="Group 48"/>
          <p:cNvGraphicFramePr>
            <a:graphicFrameLocks noGrp="1"/>
          </p:cNvGraphicFramePr>
          <p:nvPr userDrawn="1">
            <p:custDataLst>
              <p:tags r:id="rId1"/>
            </p:custDataLst>
            <p:extLst>
              <p:ext uri="{D42A27DB-BD31-4B8C-83A1-F6EECF244321}">
                <p14:modId xmlns:p14="http://schemas.microsoft.com/office/powerpoint/2010/main" val="2494290480"/>
              </p:ext>
            </p:extLst>
          </p:nvPr>
        </p:nvGraphicFramePr>
        <p:xfrm>
          <a:off x="431998" y="828000"/>
          <a:ext cx="8280000" cy="3960000"/>
        </p:xfrm>
        <a:graphic>
          <a:graphicData uri="http://schemas.openxmlformats.org/drawingml/2006/table">
            <a:tbl>
              <a:tblPr/>
              <a:tblGrid>
                <a:gridCol w="2070000"/>
                <a:gridCol w="2070000"/>
                <a:gridCol w="2070000"/>
                <a:gridCol w="2070000"/>
              </a:tblGrid>
              <a:tr h="360000">
                <a:tc gridSpan="4">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c hMerge="1">
                  <a:txBody>
                    <a:bodyPr/>
                    <a:lstStyle/>
                    <a:p>
                      <a:endParaRPr lang="fr-FR"/>
                    </a:p>
                  </a:txBody>
                  <a:tcPr/>
                </a:tc>
                <a:tc hMerge="1">
                  <a:txBody>
                    <a:bodyPr/>
                    <a:lstStyle/>
                    <a:p>
                      <a:endParaRPr lang="fr-FR"/>
                    </a:p>
                  </a:txBody>
                  <a:tcPr/>
                </a:tc>
              </a:tr>
              <a:tr h="900000">
                <a:tc gridSpan="4">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fr-FR" sz="1600" b="1" i="0" u="none" strike="noStrike" cap="none" normalizeH="0" baseline="0" dirty="0" smtClean="0">
                        <a:ln>
                          <a:noFill/>
                        </a:ln>
                        <a:solidFill>
                          <a:schemeClr val="tx1"/>
                        </a:solidFill>
                        <a:effectLst/>
                        <a:latin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c hMerge="1">
                  <a:txBody>
                    <a:bodyPr/>
                    <a:lstStyle/>
                    <a:p>
                      <a:endParaRPr lang="fr-FR"/>
                    </a:p>
                  </a:txBody>
                  <a:tcPr/>
                </a:tc>
                <a:tc hMerge="1">
                  <a:txBody>
                    <a:bodyPr/>
                    <a:lstStyle/>
                    <a:p>
                      <a:endParaRPr lang="fr-FR"/>
                    </a:p>
                  </a:txBody>
                  <a:tcPr/>
                </a:tc>
              </a:tr>
              <a:tr h="216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54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bl>
          </a:graphicData>
        </a:graphic>
      </p:graphicFrame>
      <p:sp>
        <p:nvSpPr>
          <p:cNvPr id="13" name="Espace réservé du texte 2"/>
          <p:cNvSpPr>
            <a:spLocks noGrp="1"/>
          </p:cNvSpPr>
          <p:nvPr>
            <p:ph type="body" sz="quarter" idx="10" hasCustomPrompt="1"/>
          </p:nvPr>
        </p:nvSpPr>
        <p:spPr>
          <a:xfrm>
            <a:off x="431800" y="836613"/>
            <a:ext cx="8229987" cy="360362"/>
          </a:xfrm>
          <a:prstGeom prst="rect">
            <a:avLst/>
          </a:prstGeom>
        </p:spPr>
        <p:txBody>
          <a:bodyPr/>
          <a:lstStyle>
            <a:lvl1pPr marL="0" indent="0" algn="ctr">
              <a:buFontTx/>
              <a:buNone/>
              <a:defRPr sz="1600" b="1" cap="all"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4" name="Espace réservé du texte 2"/>
          <p:cNvSpPr>
            <a:spLocks noGrp="1"/>
          </p:cNvSpPr>
          <p:nvPr>
            <p:ph type="body" sz="quarter" idx="11" hasCustomPrompt="1"/>
          </p:nvPr>
        </p:nvSpPr>
        <p:spPr>
          <a:xfrm>
            <a:off x="431800" y="1196752"/>
            <a:ext cx="8229987" cy="864096"/>
          </a:xfrm>
          <a:prstGeom prst="rect">
            <a:avLst/>
          </a:prstGeom>
        </p:spPr>
        <p:txBody>
          <a:bodyPr anchor="ctr"/>
          <a:lstStyle>
            <a:lvl1pPr marL="0" indent="0" algn="l">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5" name="Espace réservé du texte 2"/>
          <p:cNvSpPr>
            <a:spLocks noGrp="1"/>
          </p:cNvSpPr>
          <p:nvPr>
            <p:ph type="body" sz="quarter" idx="12" hasCustomPrompt="1"/>
          </p:nvPr>
        </p:nvSpPr>
        <p:spPr>
          <a:xfrm>
            <a:off x="467544" y="2132856"/>
            <a:ext cx="2016000" cy="2088232"/>
          </a:xfrm>
          <a:prstGeom prst="rect">
            <a:avLst/>
          </a:prstGeom>
        </p:spPr>
        <p:txBody>
          <a:bodyPr anchor="t"/>
          <a:lstStyle>
            <a:lvl1pPr marL="0" indent="0" algn="ctr">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17" name="Espace réservé du texte 2"/>
          <p:cNvSpPr>
            <a:spLocks noGrp="1"/>
          </p:cNvSpPr>
          <p:nvPr>
            <p:ph type="body" sz="quarter" idx="17" hasCustomPrompt="1"/>
          </p:nvPr>
        </p:nvSpPr>
        <p:spPr>
          <a:xfrm>
            <a:off x="2556000" y="2132856"/>
            <a:ext cx="2016000" cy="2088232"/>
          </a:xfrm>
          <a:prstGeom prst="rect">
            <a:avLst/>
          </a:prstGeom>
        </p:spPr>
        <p:txBody>
          <a:bodyPr anchor="t"/>
          <a:lstStyle>
            <a:lvl1pPr marL="0" indent="0" algn="ctr">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19" name="Espace réservé du texte 2"/>
          <p:cNvSpPr>
            <a:spLocks noGrp="1"/>
          </p:cNvSpPr>
          <p:nvPr>
            <p:ph type="body" sz="quarter" idx="18" hasCustomPrompt="1"/>
          </p:nvPr>
        </p:nvSpPr>
        <p:spPr>
          <a:xfrm>
            <a:off x="4626212" y="2132856"/>
            <a:ext cx="2016000" cy="2088232"/>
          </a:xfrm>
          <a:prstGeom prst="rect">
            <a:avLst/>
          </a:prstGeom>
        </p:spPr>
        <p:txBody>
          <a:bodyPr anchor="t"/>
          <a:lstStyle>
            <a:lvl1pPr marL="0" indent="0" algn="ctr">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3</a:t>
            </a:r>
            <a:endParaRPr lang="fr-FR" dirty="0"/>
          </a:p>
        </p:txBody>
      </p:sp>
      <p:sp>
        <p:nvSpPr>
          <p:cNvPr id="21" name="Espace réservé du texte 2"/>
          <p:cNvSpPr>
            <a:spLocks noGrp="1"/>
          </p:cNvSpPr>
          <p:nvPr>
            <p:ph type="body" sz="quarter" idx="19" hasCustomPrompt="1"/>
          </p:nvPr>
        </p:nvSpPr>
        <p:spPr>
          <a:xfrm>
            <a:off x="6660232" y="2132856"/>
            <a:ext cx="2016000" cy="2088232"/>
          </a:xfrm>
          <a:prstGeom prst="rect">
            <a:avLst/>
          </a:prstGeom>
        </p:spPr>
        <p:txBody>
          <a:bodyPr anchor="t"/>
          <a:lstStyle>
            <a:lvl1pPr marL="0" indent="0" algn="ctr">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4</a:t>
            </a:r>
            <a:endParaRPr lang="fr-FR" dirty="0"/>
          </a:p>
        </p:txBody>
      </p:sp>
      <p:sp>
        <p:nvSpPr>
          <p:cNvPr id="31" name="Espace réservé pour une image  2"/>
          <p:cNvSpPr>
            <a:spLocks noGrp="1"/>
          </p:cNvSpPr>
          <p:nvPr>
            <p:ph type="pic" sz="quarter" idx="21"/>
          </p:nvPr>
        </p:nvSpPr>
        <p:spPr>
          <a:xfrm>
            <a:off x="539750" y="2492375"/>
            <a:ext cx="1872010" cy="1657350"/>
          </a:xfrm>
          <a:prstGeom prst="rect">
            <a:avLst/>
          </a:prstGeom>
        </p:spPr>
        <p:txBody>
          <a:bodyPr anchor="ctr"/>
          <a:lstStyle>
            <a:lvl1pPr marL="0" indent="0" algn="ctr">
              <a:buNone/>
              <a:defRPr sz="1600" b="0" cap="all" baseline="0"/>
            </a:lvl1pPr>
          </a:lstStyle>
          <a:p>
            <a:endParaRPr lang="fr-FR" dirty="0"/>
          </a:p>
        </p:txBody>
      </p:sp>
      <p:sp>
        <p:nvSpPr>
          <p:cNvPr id="32" name="Espace réservé pour une image  2"/>
          <p:cNvSpPr>
            <a:spLocks noGrp="1"/>
          </p:cNvSpPr>
          <p:nvPr>
            <p:ph type="pic" sz="quarter" idx="22"/>
          </p:nvPr>
        </p:nvSpPr>
        <p:spPr>
          <a:xfrm>
            <a:off x="2628008" y="2492375"/>
            <a:ext cx="1799976" cy="1657350"/>
          </a:xfrm>
          <a:prstGeom prst="rect">
            <a:avLst/>
          </a:prstGeom>
        </p:spPr>
        <p:txBody>
          <a:bodyPr anchor="ctr"/>
          <a:lstStyle>
            <a:lvl1pPr marL="0" indent="0" algn="ctr">
              <a:buNone/>
              <a:defRPr sz="1600" b="0" cap="all" baseline="0"/>
            </a:lvl1pPr>
          </a:lstStyle>
          <a:p>
            <a:endParaRPr lang="fr-FR" dirty="0"/>
          </a:p>
        </p:txBody>
      </p:sp>
      <p:sp>
        <p:nvSpPr>
          <p:cNvPr id="33" name="Espace réservé pour une image  2"/>
          <p:cNvSpPr>
            <a:spLocks noGrp="1"/>
          </p:cNvSpPr>
          <p:nvPr>
            <p:ph type="pic" sz="quarter" idx="23"/>
          </p:nvPr>
        </p:nvSpPr>
        <p:spPr>
          <a:xfrm>
            <a:off x="4716240" y="2492375"/>
            <a:ext cx="1799976" cy="1657350"/>
          </a:xfrm>
          <a:prstGeom prst="rect">
            <a:avLst/>
          </a:prstGeom>
        </p:spPr>
        <p:txBody>
          <a:bodyPr anchor="ctr"/>
          <a:lstStyle>
            <a:lvl1pPr marL="0" indent="0" algn="ctr">
              <a:buNone/>
              <a:defRPr sz="1600" b="0" cap="all" baseline="0"/>
            </a:lvl1pPr>
          </a:lstStyle>
          <a:p>
            <a:endParaRPr lang="fr-FR" dirty="0"/>
          </a:p>
        </p:txBody>
      </p:sp>
      <p:sp>
        <p:nvSpPr>
          <p:cNvPr id="34" name="Espace réservé pour une image  2"/>
          <p:cNvSpPr>
            <a:spLocks noGrp="1"/>
          </p:cNvSpPr>
          <p:nvPr>
            <p:ph type="pic" sz="quarter" idx="24"/>
          </p:nvPr>
        </p:nvSpPr>
        <p:spPr>
          <a:xfrm>
            <a:off x="6752644" y="2492375"/>
            <a:ext cx="1851804" cy="1657350"/>
          </a:xfrm>
          <a:prstGeom prst="rect">
            <a:avLst/>
          </a:prstGeom>
        </p:spPr>
        <p:txBody>
          <a:bodyPr anchor="ctr"/>
          <a:lstStyle>
            <a:lvl1pPr marL="0" indent="0" algn="ctr">
              <a:buNone/>
              <a:defRPr sz="1600" b="0" cap="all" baseline="0"/>
            </a:lvl1pPr>
          </a:lstStyle>
          <a:p>
            <a:endParaRPr lang="fr-FR" dirty="0"/>
          </a:p>
        </p:txBody>
      </p:sp>
      <p:sp>
        <p:nvSpPr>
          <p:cNvPr id="18" name="Titre 3"/>
          <p:cNvSpPr>
            <a:spLocks noGrp="1" noChangeArrowheads="1"/>
          </p:cNvSpPr>
          <p:nvPr>
            <p:ph type="title" hasCustomPrompt="1"/>
          </p:nvPr>
        </p:nvSpPr>
        <p:spPr bwMode="auto">
          <a:xfrm>
            <a:off x="179388"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20" name="Rectangle 38"/>
          <p:cNvSpPr>
            <a:spLocks noChangeArrowheads="1"/>
          </p:cNvSpPr>
          <p:nvPr userDrawn="1">
            <p:custDataLst>
              <p:tags r:id="rId2"/>
            </p:custDataLst>
          </p:nvPr>
        </p:nvSpPr>
        <p:spPr bwMode="auto">
          <a:xfrm>
            <a:off x="432000" y="4788000"/>
            <a:ext cx="8280000" cy="180022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sz="1600" b="0" i="1"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23" name="Espace réservé du texte 2"/>
          <p:cNvSpPr>
            <a:spLocks noGrp="1"/>
          </p:cNvSpPr>
          <p:nvPr>
            <p:ph type="body" sz="quarter" idx="25" hasCustomPrompt="1"/>
          </p:nvPr>
        </p:nvSpPr>
        <p:spPr>
          <a:xfrm>
            <a:off x="540448" y="5125498"/>
            <a:ext cx="8064000" cy="1404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Zone de texte</a:t>
            </a:r>
            <a:endParaRPr lang="fr-FR" dirty="0"/>
          </a:p>
        </p:txBody>
      </p:sp>
      <p:sp>
        <p:nvSpPr>
          <p:cNvPr id="24" name="Espace réservé du texte 2"/>
          <p:cNvSpPr>
            <a:spLocks noGrp="1"/>
          </p:cNvSpPr>
          <p:nvPr>
            <p:ph type="body" sz="quarter" idx="16" hasCustomPrompt="1"/>
          </p:nvPr>
        </p:nvSpPr>
        <p:spPr>
          <a:xfrm>
            <a:off x="504456" y="4797152"/>
            <a:ext cx="8172000" cy="369192"/>
          </a:xfrm>
          <a:prstGeom prst="rect">
            <a:avLst/>
          </a:prstGeom>
        </p:spPr>
        <p:txBody>
          <a:bodyPr anchor="ctr"/>
          <a:lstStyle>
            <a:lvl1pPr marL="0" marR="0" indent="0" algn="l" defTabSz="914400" eaLnBrk="1" fontAlgn="auto" latinLnBrk="0" hangingPunct="1">
              <a:lnSpc>
                <a:spcPct val="100000"/>
              </a:lnSpc>
              <a:spcBef>
                <a:spcPct val="50000"/>
              </a:spcBef>
              <a:spcAft>
                <a:spcPts val="0"/>
              </a:spcAft>
              <a:buClrTx/>
              <a:buSzTx/>
              <a:buFontTx/>
              <a:buNone/>
              <a:tabLst/>
              <a:defRPr sz="1600" b="1" i="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marL="0" marR="0" lvl="0" indent="0" defTabSz="914400" eaLnBrk="1" fontAlgn="auto" latinLnBrk="0" hangingPunct="1">
              <a:lnSpc>
                <a:spcPct val="100000"/>
              </a:lnSpc>
              <a:spcBef>
                <a:spcPct val="50000"/>
              </a:spcBef>
              <a:spcAft>
                <a:spcPts val="0"/>
              </a:spcAft>
              <a:buClrTx/>
              <a:buSzTx/>
              <a:buFontTx/>
              <a:buNone/>
              <a:tabLst/>
              <a:defRPr/>
            </a:pPr>
            <a:r>
              <a:rPr lang="fr-FR" dirty="0" smtClean="0"/>
              <a:t>Xxx &gt; </a:t>
            </a:r>
            <a:r>
              <a:rPr kumimoji="0" lang="fr-FR" sz="1600" b="1" i="0" u="none" strike="noStrike" kern="0" cap="none" spc="0" normalizeH="0" baseline="0" noProof="0" dirty="0" smtClean="0">
                <a:ln>
                  <a:noFill/>
                </a:ln>
                <a:solidFill>
                  <a:schemeClr val="tx1"/>
                </a:solidFill>
                <a:effectLst/>
                <a:uLnTx/>
                <a:uFillTx/>
                <a:latin typeface="Arial" pitchFamily="34" charset="0"/>
                <a:cs typeface="Arial" pitchFamily="34" charset="0"/>
              </a:rPr>
              <a:t>Explications :</a:t>
            </a:r>
            <a:endParaRPr kumimoji="0" lang="fr-FR" sz="16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23072670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oix multiples image - 3 propositions">
    <p:spTree>
      <p:nvGrpSpPr>
        <p:cNvPr id="1" name=""/>
        <p:cNvGrpSpPr/>
        <p:nvPr/>
      </p:nvGrpSpPr>
      <p:grpSpPr>
        <a:xfrm>
          <a:off x="0" y="0"/>
          <a:ext cx="0" cy="0"/>
          <a:chOff x="0" y="0"/>
          <a:chExt cx="0" cy="0"/>
        </a:xfrm>
      </p:grpSpPr>
      <p:graphicFrame>
        <p:nvGraphicFramePr>
          <p:cNvPr id="28" name="Group 48"/>
          <p:cNvGraphicFramePr>
            <a:graphicFrameLocks noGrp="1"/>
          </p:cNvGraphicFramePr>
          <p:nvPr userDrawn="1">
            <p:custDataLst>
              <p:tags r:id="rId1"/>
            </p:custDataLst>
            <p:extLst>
              <p:ext uri="{D42A27DB-BD31-4B8C-83A1-F6EECF244321}">
                <p14:modId xmlns:p14="http://schemas.microsoft.com/office/powerpoint/2010/main" val="3722488781"/>
              </p:ext>
            </p:extLst>
          </p:nvPr>
        </p:nvGraphicFramePr>
        <p:xfrm>
          <a:off x="431998" y="828000"/>
          <a:ext cx="8283600" cy="3960000"/>
        </p:xfrm>
        <a:graphic>
          <a:graphicData uri="http://schemas.openxmlformats.org/drawingml/2006/table">
            <a:tbl>
              <a:tblPr/>
              <a:tblGrid>
                <a:gridCol w="2761200"/>
                <a:gridCol w="2761200"/>
                <a:gridCol w="2761200"/>
              </a:tblGrid>
              <a:tr h="360000">
                <a:tc gridSpan="3">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c hMerge="1">
                  <a:txBody>
                    <a:bodyPr/>
                    <a:lstStyle/>
                    <a:p>
                      <a:endParaRPr lang="fr-FR"/>
                    </a:p>
                  </a:txBody>
                  <a:tcPr/>
                </a:tc>
              </a:tr>
              <a:tr h="900000">
                <a:tc gridSpan="3">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fr-FR" sz="1600" b="1" i="0" u="none" strike="noStrike" cap="none" normalizeH="0" baseline="0" dirty="0" smtClean="0">
                        <a:ln>
                          <a:noFill/>
                        </a:ln>
                        <a:solidFill>
                          <a:schemeClr val="tx1"/>
                        </a:solidFill>
                        <a:effectLst/>
                        <a:latin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c hMerge="1">
                  <a:txBody>
                    <a:bodyPr/>
                    <a:lstStyle/>
                    <a:p>
                      <a:endParaRPr lang="fr-FR"/>
                    </a:p>
                  </a:txBody>
                  <a:tcPr/>
                </a:tc>
              </a:tr>
              <a:tr h="216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54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bl>
          </a:graphicData>
        </a:graphic>
      </p:graphicFrame>
      <p:sp>
        <p:nvSpPr>
          <p:cNvPr id="11" name="Espace réservé du texte 2"/>
          <p:cNvSpPr>
            <a:spLocks noGrp="1"/>
          </p:cNvSpPr>
          <p:nvPr>
            <p:ph type="body" sz="quarter" idx="10" hasCustomPrompt="1"/>
          </p:nvPr>
        </p:nvSpPr>
        <p:spPr>
          <a:xfrm>
            <a:off x="431800" y="836613"/>
            <a:ext cx="8229987" cy="360362"/>
          </a:xfrm>
          <a:prstGeom prst="rect">
            <a:avLst/>
          </a:prstGeom>
        </p:spPr>
        <p:txBody>
          <a:bodyPr/>
          <a:lstStyle>
            <a:lvl1pPr marL="0" indent="0" algn="ctr">
              <a:buFontTx/>
              <a:buNone/>
              <a:defRPr sz="1600" b="1" cap="all"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2" name="Espace réservé du texte 2"/>
          <p:cNvSpPr>
            <a:spLocks noGrp="1"/>
          </p:cNvSpPr>
          <p:nvPr>
            <p:ph type="body" sz="quarter" idx="11" hasCustomPrompt="1"/>
          </p:nvPr>
        </p:nvSpPr>
        <p:spPr>
          <a:xfrm>
            <a:off x="431800" y="1196752"/>
            <a:ext cx="8229987" cy="864096"/>
          </a:xfrm>
          <a:prstGeom prst="rect">
            <a:avLst/>
          </a:prstGeom>
        </p:spPr>
        <p:txBody>
          <a:bodyPr anchor="ctr"/>
          <a:lstStyle>
            <a:lvl1pPr marL="0" indent="0" algn="l">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3" name="Espace réservé du texte 2"/>
          <p:cNvSpPr>
            <a:spLocks noGrp="1"/>
          </p:cNvSpPr>
          <p:nvPr>
            <p:ph type="body" sz="quarter" idx="12" hasCustomPrompt="1"/>
          </p:nvPr>
        </p:nvSpPr>
        <p:spPr>
          <a:xfrm>
            <a:off x="467544" y="2132856"/>
            <a:ext cx="2700000" cy="2088232"/>
          </a:xfrm>
          <a:prstGeom prst="rect">
            <a:avLst/>
          </a:prstGeom>
        </p:spPr>
        <p:txBody>
          <a:bodyPr anchor="t"/>
          <a:lstStyle>
            <a:lvl1pPr marL="0" indent="0" algn="ctr">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15" name="Espace réservé du texte 2"/>
          <p:cNvSpPr>
            <a:spLocks noGrp="1"/>
          </p:cNvSpPr>
          <p:nvPr>
            <p:ph type="body" sz="quarter" idx="17" hasCustomPrompt="1"/>
          </p:nvPr>
        </p:nvSpPr>
        <p:spPr>
          <a:xfrm>
            <a:off x="3203848" y="2132856"/>
            <a:ext cx="2700000" cy="2088232"/>
          </a:xfrm>
          <a:prstGeom prst="rect">
            <a:avLst/>
          </a:prstGeom>
        </p:spPr>
        <p:txBody>
          <a:bodyPr anchor="t"/>
          <a:lstStyle>
            <a:lvl1pPr marL="0" indent="0" algn="ctr">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16" name="Espace réservé du texte 2"/>
          <p:cNvSpPr>
            <a:spLocks noGrp="1"/>
          </p:cNvSpPr>
          <p:nvPr>
            <p:ph type="body" sz="quarter" idx="18" hasCustomPrompt="1"/>
          </p:nvPr>
        </p:nvSpPr>
        <p:spPr>
          <a:xfrm>
            <a:off x="5940152" y="2132856"/>
            <a:ext cx="2700000" cy="2088232"/>
          </a:xfrm>
          <a:prstGeom prst="rect">
            <a:avLst/>
          </a:prstGeom>
        </p:spPr>
        <p:txBody>
          <a:bodyPr anchor="t"/>
          <a:lstStyle>
            <a:lvl1pPr marL="0" indent="0" algn="ctr">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3</a:t>
            </a:r>
            <a:endParaRPr lang="fr-FR" dirty="0"/>
          </a:p>
        </p:txBody>
      </p:sp>
      <p:sp>
        <p:nvSpPr>
          <p:cNvPr id="19" name="Espace réservé pour une image  2"/>
          <p:cNvSpPr>
            <a:spLocks noGrp="1"/>
          </p:cNvSpPr>
          <p:nvPr>
            <p:ph type="pic" sz="quarter" idx="21"/>
          </p:nvPr>
        </p:nvSpPr>
        <p:spPr>
          <a:xfrm>
            <a:off x="539750" y="2492375"/>
            <a:ext cx="2592090" cy="1657350"/>
          </a:xfrm>
          <a:prstGeom prst="rect">
            <a:avLst/>
          </a:prstGeom>
        </p:spPr>
        <p:txBody>
          <a:bodyPr anchor="ctr"/>
          <a:lstStyle>
            <a:lvl1pPr marL="0" indent="0" algn="ctr">
              <a:buNone/>
              <a:defRPr sz="1600" b="0" cap="all" baseline="0"/>
            </a:lvl1pPr>
          </a:lstStyle>
          <a:p>
            <a:endParaRPr lang="fr-FR" dirty="0"/>
          </a:p>
        </p:txBody>
      </p:sp>
      <p:sp>
        <p:nvSpPr>
          <p:cNvPr id="21" name="Espace réservé pour une image  2"/>
          <p:cNvSpPr>
            <a:spLocks noGrp="1"/>
          </p:cNvSpPr>
          <p:nvPr>
            <p:ph type="pic" sz="quarter" idx="22"/>
          </p:nvPr>
        </p:nvSpPr>
        <p:spPr>
          <a:xfrm>
            <a:off x="3275856" y="2492375"/>
            <a:ext cx="2592288" cy="1657350"/>
          </a:xfrm>
          <a:prstGeom prst="rect">
            <a:avLst/>
          </a:prstGeom>
        </p:spPr>
        <p:txBody>
          <a:bodyPr anchor="ctr"/>
          <a:lstStyle>
            <a:lvl1pPr marL="0" indent="0" algn="ctr">
              <a:buNone/>
              <a:defRPr sz="1600" b="0" cap="all" baseline="0"/>
            </a:lvl1pPr>
          </a:lstStyle>
          <a:p>
            <a:endParaRPr lang="fr-FR" dirty="0"/>
          </a:p>
        </p:txBody>
      </p:sp>
      <p:sp>
        <p:nvSpPr>
          <p:cNvPr id="27" name="Espace réservé pour une image  2"/>
          <p:cNvSpPr>
            <a:spLocks noGrp="1"/>
          </p:cNvSpPr>
          <p:nvPr>
            <p:ph type="pic" sz="quarter" idx="23"/>
          </p:nvPr>
        </p:nvSpPr>
        <p:spPr>
          <a:xfrm>
            <a:off x="6030180" y="2492375"/>
            <a:ext cx="2574268" cy="1657350"/>
          </a:xfrm>
          <a:prstGeom prst="rect">
            <a:avLst/>
          </a:prstGeom>
        </p:spPr>
        <p:txBody>
          <a:bodyPr anchor="ctr"/>
          <a:lstStyle>
            <a:lvl1pPr marL="0" indent="0" algn="ctr">
              <a:buNone/>
              <a:defRPr sz="1600" b="0" cap="all" baseline="0"/>
            </a:lvl1pPr>
          </a:lstStyle>
          <a:p>
            <a:endParaRPr lang="fr-FR" dirty="0"/>
          </a:p>
        </p:txBody>
      </p:sp>
      <p:sp>
        <p:nvSpPr>
          <p:cNvPr id="17" name="Titre 3"/>
          <p:cNvSpPr>
            <a:spLocks noGrp="1" noChangeArrowheads="1"/>
          </p:cNvSpPr>
          <p:nvPr>
            <p:ph type="title" hasCustomPrompt="1"/>
          </p:nvPr>
        </p:nvSpPr>
        <p:spPr bwMode="auto">
          <a:xfrm>
            <a:off x="179388"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18" name="Rectangle 38"/>
          <p:cNvSpPr>
            <a:spLocks noChangeArrowheads="1"/>
          </p:cNvSpPr>
          <p:nvPr userDrawn="1">
            <p:custDataLst>
              <p:tags r:id="rId2"/>
            </p:custDataLst>
          </p:nvPr>
        </p:nvSpPr>
        <p:spPr bwMode="auto">
          <a:xfrm>
            <a:off x="432000" y="4788000"/>
            <a:ext cx="8280000" cy="180022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sz="1600" b="0" i="1"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22" name="Espace réservé du texte 2"/>
          <p:cNvSpPr>
            <a:spLocks noGrp="1"/>
          </p:cNvSpPr>
          <p:nvPr>
            <p:ph type="body" sz="quarter" idx="24" hasCustomPrompt="1"/>
          </p:nvPr>
        </p:nvSpPr>
        <p:spPr>
          <a:xfrm>
            <a:off x="540448" y="5125498"/>
            <a:ext cx="8064000" cy="1404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Zone de texte</a:t>
            </a:r>
            <a:endParaRPr lang="fr-FR" dirty="0"/>
          </a:p>
        </p:txBody>
      </p:sp>
      <p:sp>
        <p:nvSpPr>
          <p:cNvPr id="23" name="Espace réservé du texte 2"/>
          <p:cNvSpPr>
            <a:spLocks noGrp="1"/>
          </p:cNvSpPr>
          <p:nvPr>
            <p:ph type="body" sz="quarter" idx="16" hasCustomPrompt="1"/>
          </p:nvPr>
        </p:nvSpPr>
        <p:spPr>
          <a:xfrm>
            <a:off x="504456" y="4797152"/>
            <a:ext cx="8172000" cy="369192"/>
          </a:xfrm>
          <a:prstGeom prst="rect">
            <a:avLst/>
          </a:prstGeom>
        </p:spPr>
        <p:txBody>
          <a:bodyPr anchor="ctr"/>
          <a:lstStyle>
            <a:lvl1pPr marL="0" marR="0" indent="0" algn="l" defTabSz="914400" eaLnBrk="1" fontAlgn="auto" latinLnBrk="0" hangingPunct="1">
              <a:lnSpc>
                <a:spcPct val="100000"/>
              </a:lnSpc>
              <a:spcBef>
                <a:spcPct val="50000"/>
              </a:spcBef>
              <a:spcAft>
                <a:spcPts val="0"/>
              </a:spcAft>
              <a:buClrTx/>
              <a:buSzTx/>
              <a:buFontTx/>
              <a:buNone/>
              <a:tabLst/>
              <a:defRPr sz="1600" b="1" i="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marL="0" marR="0" lvl="0" indent="0" defTabSz="914400" eaLnBrk="1" fontAlgn="auto" latinLnBrk="0" hangingPunct="1">
              <a:lnSpc>
                <a:spcPct val="100000"/>
              </a:lnSpc>
              <a:spcBef>
                <a:spcPct val="50000"/>
              </a:spcBef>
              <a:spcAft>
                <a:spcPts val="0"/>
              </a:spcAft>
              <a:buClrTx/>
              <a:buSzTx/>
              <a:buFontTx/>
              <a:buNone/>
              <a:tabLst/>
              <a:defRPr/>
            </a:pPr>
            <a:r>
              <a:rPr lang="fr-FR" dirty="0" smtClean="0"/>
              <a:t>Xxx &gt; </a:t>
            </a:r>
            <a:r>
              <a:rPr kumimoji="0" lang="fr-FR" sz="1600" b="1" i="0" u="none" strike="noStrike" kern="0" cap="none" spc="0" normalizeH="0" baseline="0" noProof="0" dirty="0" smtClean="0">
                <a:ln>
                  <a:noFill/>
                </a:ln>
                <a:solidFill>
                  <a:schemeClr val="tx1"/>
                </a:solidFill>
                <a:effectLst/>
                <a:uLnTx/>
                <a:uFillTx/>
                <a:latin typeface="Arial" pitchFamily="34" charset="0"/>
                <a:cs typeface="Arial" pitchFamily="34" charset="0"/>
              </a:rPr>
              <a:t>Explications :</a:t>
            </a:r>
            <a:endParaRPr kumimoji="0" lang="fr-FR" sz="16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38771526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Citroën">
    <p:spTree>
      <p:nvGrpSpPr>
        <p:cNvPr id="1" name=""/>
        <p:cNvGrpSpPr/>
        <p:nvPr/>
      </p:nvGrpSpPr>
      <p:grpSpPr>
        <a:xfrm>
          <a:off x="0" y="0"/>
          <a:ext cx="0" cy="0"/>
          <a:chOff x="0" y="0"/>
          <a:chExt cx="0" cy="0"/>
        </a:xfrm>
      </p:grpSpPr>
      <p:pic>
        <p:nvPicPr>
          <p:cNvPr id="8" name="Image 6" descr="TwistGris.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270745"/>
            <a:ext cx="91440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logo_suite"/>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4600" b="15553"/>
          <a:stretch>
            <a:fillRect/>
          </a:stretch>
        </p:blipFill>
        <p:spPr bwMode="gray">
          <a:xfrm>
            <a:off x="3211514" y="5258196"/>
            <a:ext cx="261461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p:cNvSpPr>
            <a:spLocks noChangeArrowheads="1"/>
          </p:cNvSpPr>
          <p:nvPr userDrawn="1"/>
        </p:nvSpPr>
        <p:spPr bwMode="gray">
          <a:xfrm>
            <a:off x="-16669" y="6777434"/>
            <a:ext cx="9177338" cy="107950"/>
          </a:xfrm>
          <a:prstGeom prst="rect">
            <a:avLst/>
          </a:prstGeom>
          <a:solidFill>
            <a:srgbClr val="DC002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dirty="0"/>
          </a:p>
        </p:txBody>
      </p:sp>
      <p:sp>
        <p:nvSpPr>
          <p:cNvPr id="9" name="Espace réservé du contenu 8"/>
          <p:cNvSpPr>
            <a:spLocks noGrp="1"/>
          </p:cNvSpPr>
          <p:nvPr>
            <p:ph sz="quarter" idx="10"/>
          </p:nvPr>
        </p:nvSpPr>
        <p:spPr>
          <a:xfrm>
            <a:off x="-36512" y="0"/>
            <a:ext cx="9180000" cy="4939200"/>
          </a:xfrm>
          <a:noFill/>
        </p:spPr>
        <p:txBody>
          <a:bodyPr anchor="ctr">
            <a:normAutofit/>
          </a:bodyPr>
          <a:lstStyle>
            <a:lvl1pPr algn="ctr">
              <a:defRPr sz="1800"/>
            </a:lvl1pPr>
          </a:lstStyle>
          <a:p>
            <a:pPr lvl="0"/>
            <a:endParaRPr lang="fr-FR" dirty="0"/>
          </a:p>
        </p:txBody>
      </p:sp>
      <p:sp>
        <p:nvSpPr>
          <p:cNvPr id="2" name="Titre 1"/>
          <p:cNvSpPr>
            <a:spLocks noGrp="1"/>
          </p:cNvSpPr>
          <p:nvPr>
            <p:ph type="ctrTitle" hasCustomPrompt="1"/>
          </p:nvPr>
        </p:nvSpPr>
        <p:spPr>
          <a:xfrm>
            <a:off x="612000" y="620688"/>
            <a:ext cx="8229600" cy="720000"/>
          </a:xfrm>
        </p:spPr>
        <p:txBody>
          <a:bodyPr/>
          <a:lstStyle>
            <a:lvl1pPr algn="l">
              <a:defRPr>
                <a:solidFill>
                  <a:srgbClr val="DC002E"/>
                </a:solidFill>
              </a:defRPr>
            </a:lvl1pPr>
          </a:lstStyle>
          <a:p>
            <a:r>
              <a:rPr lang="fr-FR" dirty="0" smtClean="0"/>
              <a:t>Titre </a:t>
            </a:r>
            <a:endParaRPr lang="fr-FR" dirty="0"/>
          </a:p>
        </p:txBody>
      </p:sp>
      <p:sp>
        <p:nvSpPr>
          <p:cNvPr id="3" name="Sous-titre 2"/>
          <p:cNvSpPr>
            <a:spLocks noGrp="1"/>
          </p:cNvSpPr>
          <p:nvPr>
            <p:ph type="subTitle" idx="1" hasCustomPrompt="1"/>
          </p:nvPr>
        </p:nvSpPr>
        <p:spPr>
          <a:xfrm>
            <a:off x="601200" y="1412816"/>
            <a:ext cx="5155200" cy="360000"/>
          </a:xfrm>
          <a:prstGeom prst="rect">
            <a:avLst/>
          </a:prstGeom>
        </p:spPr>
        <p:txBody>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z="2000" dirty="0" smtClean="0">
                <a:latin typeface="Arial" pitchFamily="34" charset="0"/>
                <a:cs typeface="Arial" pitchFamily="34" charset="0"/>
              </a:rPr>
              <a:t>Formation après-vente</a:t>
            </a:r>
            <a:endParaRPr lang="fr-FR" sz="2000" dirty="0">
              <a:latin typeface="Arial" pitchFamily="34" charset="0"/>
              <a:cs typeface="Arial" pitchFamily="34" charset="0"/>
            </a:endParaRPr>
          </a:p>
        </p:txBody>
      </p:sp>
    </p:spTree>
    <p:extLst>
      <p:ext uri="{BB962C8B-B14F-4D97-AF65-F5344CB8AC3E}">
        <p14:creationId xmlns:p14="http://schemas.microsoft.com/office/powerpoint/2010/main" val="399657390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oix multiples image - 2 propositions">
    <p:spTree>
      <p:nvGrpSpPr>
        <p:cNvPr id="1" name=""/>
        <p:cNvGrpSpPr/>
        <p:nvPr/>
      </p:nvGrpSpPr>
      <p:grpSpPr>
        <a:xfrm>
          <a:off x="0" y="0"/>
          <a:ext cx="0" cy="0"/>
          <a:chOff x="0" y="0"/>
          <a:chExt cx="0" cy="0"/>
        </a:xfrm>
      </p:grpSpPr>
      <p:graphicFrame>
        <p:nvGraphicFramePr>
          <p:cNvPr id="28" name="Group 48"/>
          <p:cNvGraphicFramePr>
            <a:graphicFrameLocks noGrp="1"/>
          </p:cNvGraphicFramePr>
          <p:nvPr userDrawn="1">
            <p:custDataLst>
              <p:tags r:id="rId1"/>
            </p:custDataLst>
            <p:extLst>
              <p:ext uri="{D42A27DB-BD31-4B8C-83A1-F6EECF244321}">
                <p14:modId xmlns:p14="http://schemas.microsoft.com/office/powerpoint/2010/main" val="1331200280"/>
              </p:ext>
            </p:extLst>
          </p:nvPr>
        </p:nvGraphicFramePr>
        <p:xfrm>
          <a:off x="431998" y="828000"/>
          <a:ext cx="8280000" cy="3960000"/>
        </p:xfrm>
        <a:graphic>
          <a:graphicData uri="http://schemas.openxmlformats.org/drawingml/2006/table">
            <a:tbl>
              <a:tblPr/>
              <a:tblGrid>
                <a:gridCol w="4140000"/>
                <a:gridCol w="4140000"/>
              </a:tblGrid>
              <a:tr h="360000">
                <a:tc gridSpan="2">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r>
              <a:tr h="900000">
                <a:tc gridSpan="2">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fr-FR" sz="1600" b="1" i="0" u="none" strike="noStrike" cap="none" normalizeH="0" baseline="0" dirty="0" smtClean="0">
                        <a:ln>
                          <a:noFill/>
                        </a:ln>
                        <a:solidFill>
                          <a:schemeClr val="tx1"/>
                        </a:solidFill>
                        <a:effectLst/>
                        <a:latin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r>
              <a:tr h="216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54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bl>
          </a:graphicData>
        </a:graphic>
      </p:graphicFrame>
      <p:sp>
        <p:nvSpPr>
          <p:cNvPr id="9" name="Espace réservé du texte 2"/>
          <p:cNvSpPr>
            <a:spLocks noGrp="1"/>
          </p:cNvSpPr>
          <p:nvPr>
            <p:ph type="body" sz="quarter" idx="10" hasCustomPrompt="1"/>
          </p:nvPr>
        </p:nvSpPr>
        <p:spPr>
          <a:xfrm>
            <a:off x="431800" y="836613"/>
            <a:ext cx="8229987" cy="360362"/>
          </a:xfrm>
          <a:prstGeom prst="rect">
            <a:avLst/>
          </a:prstGeom>
        </p:spPr>
        <p:txBody>
          <a:bodyPr/>
          <a:lstStyle>
            <a:lvl1pPr marL="0" indent="0" algn="ctr">
              <a:buFontTx/>
              <a:buNone/>
              <a:defRPr sz="1600" b="1" cap="all"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0" name="Espace réservé du texte 2"/>
          <p:cNvSpPr>
            <a:spLocks noGrp="1"/>
          </p:cNvSpPr>
          <p:nvPr>
            <p:ph type="body" sz="quarter" idx="11" hasCustomPrompt="1"/>
          </p:nvPr>
        </p:nvSpPr>
        <p:spPr>
          <a:xfrm>
            <a:off x="431800" y="1196752"/>
            <a:ext cx="8229987" cy="864096"/>
          </a:xfrm>
          <a:prstGeom prst="rect">
            <a:avLst/>
          </a:prstGeom>
        </p:spPr>
        <p:txBody>
          <a:bodyPr anchor="ctr"/>
          <a:lstStyle>
            <a:lvl1pPr marL="0" indent="0" algn="l">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1" name="Espace réservé du texte 2"/>
          <p:cNvSpPr>
            <a:spLocks noGrp="1"/>
          </p:cNvSpPr>
          <p:nvPr>
            <p:ph type="body" sz="quarter" idx="12" hasCustomPrompt="1"/>
          </p:nvPr>
        </p:nvSpPr>
        <p:spPr>
          <a:xfrm>
            <a:off x="467544" y="2132856"/>
            <a:ext cx="4032448" cy="2088232"/>
          </a:xfrm>
          <a:prstGeom prst="rect">
            <a:avLst/>
          </a:prstGeom>
        </p:spPr>
        <p:txBody>
          <a:bodyPr anchor="t"/>
          <a:lstStyle>
            <a:lvl1pPr marL="0" indent="0" algn="ctr">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14" name="Espace réservé du texte 2"/>
          <p:cNvSpPr>
            <a:spLocks noGrp="1"/>
          </p:cNvSpPr>
          <p:nvPr>
            <p:ph type="body" sz="quarter" idx="18" hasCustomPrompt="1"/>
          </p:nvPr>
        </p:nvSpPr>
        <p:spPr>
          <a:xfrm>
            <a:off x="4626212" y="2132856"/>
            <a:ext cx="4032448" cy="2088232"/>
          </a:xfrm>
          <a:prstGeom prst="rect">
            <a:avLst/>
          </a:prstGeom>
        </p:spPr>
        <p:txBody>
          <a:bodyPr anchor="t"/>
          <a:lstStyle>
            <a:lvl1pPr marL="0" indent="0" algn="ctr">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16" name="Espace réservé pour une image  2"/>
          <p:cNvSpPr>
            <a:spLocks noGrp="1"/>
          </p:cNvSpPr>
          <p:nvPr>
            <p:ph type="pic" sz="quarter" idx="21"/>
          </p:nvPr>
        </p:nvSpPr>
        <p:spPr>
          <a:xfrm>
            <a:off x="611560" y="2492375"/>
            <a:ext cx="3744436" cy="1657350"/>
          </a:xfrm>
          <a:prstGeom prst="rect">
            <a:avLst/>
          </a:prstGeom>
        </p:spPr>
        <p:txBody>
          <a:bodyPr anchor="ctr"/>
          <a:lstStyle>
            <a:lvl1pPr marL="0" indent="0" algn="ctr">
              <a:buNone/>
              <a:defRPr sz="1600" b="0" cap="all" baseline="0"/>
            </a:lvl1pPr>
          </a:lstStyle>
          <a:p>
            <a:endParaRPr lang="fr-FR" dirty="0"/>
          </a:p>
        </p:txBody>
      </p:sp>
      <p:sp>
        <p:nvSpPr>
          <p:cNvPr id="18" name="Espace réservé pour une image  2"/>
          <p:cNvSpPr>
            <a:spLocks noGrp="1"/>
          </p:cNvSpPr>
          <p:nvPr>
            <p:ph type="pic" sz="quarter" idx="23"/>
          </p:nvPr>
        </p:nvSpPr>
        <p:spPr>
          <a:xfrm>
            <a:off x="4860080" y="2492375"/>
            <a:ext cx="3600352" cy="1657350"/>
          </a:xfrm>
          <a:prstGeom prst="rect">
            <a:avLst/>
          </a:prstGeom>
        </p:spPr>
        <p:txBody>
          <a:bodyPr anchor="ctr"/>
          <a:lstStyle>
            <a:lvl1pPr marL="0" indent="0" algn="ctr">
              <a:buNone/>
              <a:defRPr sz="1600" b="0" cap="all" baseline="0"/>
            </a:lvl1pPr>
          </a:lstStyle>
          <a:p>
            <a:endParaRPr lang="fr-FR" dirty="0"/>
          </a:p>
        </p:txBody>
      </p:sp>
      <p:sp>
        <p:nvSpPr>
          <p:cNvPr id="13" name="Titre 3"/>
          <p:cNvSpPr>
            <a:spLocks noGrp="1" noChangeArrowheads="1"/>
          </p:cNvSpPr>
          <p:nvPr>
            <p:ph type="title" hasCustomPrompt="1"/>
          </p:nvPr>
        </p:nvSpPr>
        <p:spPr bwMode="auto">
          <a:xfrm>
            <a:off x="179388"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15" name="Rectangle 38"/>
          <p:cNvSpPr>
            <a:spLocks noChangeArrowheads="1"/>
          </p:cNvSpPr>
          <p:nvPr userDrawn="1">
            <p:custDataLst>
              <p:tags r:id="rId2"/>
            </p:custDataLst>
          </p:nvPr>
        </p:nvSpPr>
        <p:spPr bwMode="auto">
          <a:xfrm>
            <a:off x="432000" y="4788000"/>
            <a:ext cx="8280000" cy="180022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sz="1600" b="0" i="1"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19" name="Espace réservé du texte 2"/>
          <p:cNvSpPr>
            <a:spLocks noGrp="1"/>
          </p:cNvSpPr>
          <p:nvPr>
            <p:ph type="body" sz="quarter" idx="24" hasCustomPrompt="1"/>
          </p:nvPr>
        </p:nvSpPr>
        <p:spPr>
          <a:xfrm>
            <a:off x="540448" y="5125498"/>
            <a:ext cx="8064000" cy="1404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Zone de texte</a:t>
            </a:r>
            <a:endParaRPr lang="fr-FR" dirty="0"/>
          </a:p>
        </p:txBody>
      </p:sp>
      <p:sp>
        <p:nvSpPr>
          <p:cNvPr id="20" name="Espace réservé du texte 2"/>
          <p:cNvSpPr>
            <a:spLocks noGrp="1"/>
          </p:cNvSpPr>
          <p:nvPr>
            <p:ph type="body" sz="quarter" idx="16" hasCustomPrompt="1"/>
          </p:nvPr>
        </p:nvSpPr>
        <p:spPr>
          <a:xfrm>
            <a:off x="504456" y="4797152"/>
            <a:ext cx="8172000" cy="369192"/>
          </a:xfrm>
          <a:prstGeom prst="rect">
            <a:avLst/>
          </a:prstGeom>
        </p:spPr>
        <p:txBody>
          <a:bodyPr anchor="ctr"/>
          <a:lstStyle>
            <a:lvl1pPr marL="0" marR="0" indent="0" algn="l" defTabSz="914400" eaLnBrk="1" fontAlgn="auto" latinLnBrk="0" hangingPunct="1">
              <a:lnSpc>
                <a:spcPct val="100000"/>
              </a:lnSpc>
              <a:spcBef>
                <a:spcPct val="50000"/>
              </a:spcBef>
              <a:spcAft>
                <a:spcPts val="0"/>
              </a:spcAft>
              <a:buClrTx/>
              <a:buSzTx/>
              <a:buFontTx/>
              <a:buNone/>
              <a:tabLst/>
              <a:defRPr sz="1600" b="1" i="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marL="0" marR="0" lvl="0" indent="0" defTabSz="914400" eaLnBrk="1" fontAlgn="auto" latinLnBrk="0" hangingPunct="1">
              <a:lnSpc>
                <a:spcPct val="100000"/>
              </a:lnSpc>
              <a:spcBef>
                <a:spcPct val="50000"/>
              </a:spcBef>
              <a:spcAft>
                <a:spcPts val="0"/>
              </a:spcAft>
              <a:buClrTx/>
              <a:buSzTx/>
              <a:buFontTx/>
              <a:buNone/>
              <a:tabLst/>
              <a:defRPr/>
            </a:pPr>
            <a:r>
              <a:rPr lang="fr-FR" dirty="0" smtClean="0"/>
              <a:t>Xxx &gt; </a:t>
            </a:r>
            <a:r>
              <a:rPr kumimoji="0" lang="fr-FR" sz="1600" b="1" i="0" u="none" strike="noStrike" kern="0" cap="none" spc="0" normalizeH="0" baseline="0" noProof="0" dirty="0" smtClean="0">
                <a:ln>
                  <a:noFill/>
                </a:ln>
                <a:solidFill>
                  <a:schemeClr val="tx1"/>
                </a:solidFill>
                <a:effectLst/>
                <a:uLnTx/>
                <a:uFillTx/>
                <a:latin typeface="Arial" pitchFamily="34" charset="0"/>
                <a:cs typeface="Arial" pitchFamily="34" charset="0"/>
              </a:rPr>
              <a:t>Explications :</a:t>
            </a:r>
            <a:endParaRPr kumimoji="0" lang="fr-FR" sz="16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60998607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oints à relier - 5 - 5">
    <p:spTree>
      <p:nvGrpSpPr>
        <p:cNvPr id="1" name=""/>
        <p:cNvGrpSpPr/>
        <p:nvPr/>
      </p:nvGrpSpPr>
      <p:grpSpPr>
        <a:xfrm>
          <a:off x="0" y="0"/>
          <a:ext cx="0" cy="0"/>
          <a:chOff x="0" y="0"/>
          <a:chExt cx="0" cy="0"/>
        </a:xfrm>
      </p:grpSpPr>
      <p:graphicFrame>
        <p:nvGraphicFramePr>
          <p:cNvPr id="28" name="Group 48"/>
          <p:cNvGraphicFramePr>
            <a:graphicFrameLocks noGrp="1"/>
          </p:cNvGraphicFramePr>
          <p:nvPr userDrawn="1">
            <p:custDataLst>
              <p:tags r:id="rId1"/>
            </p:custDataLst>
            <p:extLst>
              <p:ext uri="{D42A27DB-BD31-4B8C-83A1-F6EECF244321}">
                <p14:modId xmlns:p14="http://schemas.microsoft.com/office/powerpoint/2010/main" val="3235014405"/>
              </p:ext>
            </p:extLst>
          </p:nvPr>
        </p:nvGraphicFramePr>
        <p:xfrm>
          <a:off x="431998" y="828000"/>
          <a:ext cx="8280000" cy="3960000"/>
        </p:xfrm>
        <a:graphic>
          <a:graphicData uri="http://schemas.openxmlformats.org/drawingml/2006/table">
            <a:tbl>
              <a:tblPr/>
              <a:tblGrid>
                <a:gridCol w="2880000"/>
                <a:gridCol w="360000"/>
                <a:gridCol w="1800000"/>
                <a:gridCol w="360000"/>
                <a:gridCol w="2880000"/>
              </a:tblGrid>
              <a:tr h="360000">
                <a:tc gridSpan="5">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900000">
                <a:tc gridSpan="5">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fr-FR" sz="1600" b="1" i="0" u="none" strike="noStrike" cap="none" normalizeH="0" baseline="0" dirty="0" smtClean="0">
                        <a:ln>
                          <a:noFill/>
                        </a:ln>
                        <a:solidFill>
                          <a:schemeClr val="tx1"/>
                        </a:solidFill>
                        <a:effectLst/>
                        <a:latin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54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CCECFF"/>
                    </a:solidFill>
                  </a:tcPr>
                </a:tc>
                <a:tc rowSpan="5">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1"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540000">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540000">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540000">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54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bl>
          </a:graphicData>
        </a:graphic>
      </p:graphicFrame>
      <p:sp>
        <p:nvSpPr>
          <p:cNvPr id="13" name="Espace réservé du texte 2"/>
          <p:cNvSpPr>
            <a:spLocks noGrp="1"/>
          </p:cNvSpPr>
          <p:nvPr>
            <p:ph type="body" sz="quarter" idx="10" hasCustomPrompt="1"/>
          </p:nvPr>
        </p:nvSpPr>
        <p:spPr>
          <a:xfrm>
            <a:off x="431800" y="836613"/>
            <a:ext cx="8229987" cy="360362"/>
          </a:xfrm>
          <a:prstGeom prst="rect">
            <a:avLst/>
          </a:prstGeom>
        </p:spPr>
        <p:txBody>
          <a:bodyPr/>
          <a:lstStyle>
            <a:lvl1pPr marL="0" indent="0" algn="ctr">
              <a:buFontTx/>
              <a:buNone/>
              <a:defRPr sz="1600" b="1" cap="all"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4" name="Espace réservé du texte 2"/>
          <p:cNvSpPr>
            <a:spLocks noGrp="1"/>
          </p:cNvSpPr>
          <p:nvPr>
            <p:ph type="body" sz="quarter" idx="11" hasCustomPrompt="1"/>
          </p:nvPr>
        </p:nvSpPr>
        <p:spPr>
          <a:xfrm>
            <a:off x="431800" y="1196752"/>
            <a:ext cx="8229987" cy="864096"/>
          </a:xfrm>
          <a:prstGeom prst="rect">
            <a:avLst/>
          </a:prstGeom>
        </p:spPr>
        <p:txBody>
          <a:bodyPr anchor="ctr"/>
          <a:lstStyle>
            <a:lvl1pPr marL="0" indent="0" algn="l">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7" name="Espace réservé du texte 2"/>
          <p:cNvSpPr>
            <a:spLocks noGrp="1"/>
          </p:cNvSpPr>
          <p:nvPr>
            <p:ph type="body" sz="quarter" idx="12" hasCustomPrompt="1"/>
          </p:nvPr>
        </p:nvSpPr>
        <p:spPr>
          <a:xfrm>
            <a:off x="432593" y="2060848"/>
            <a:ext cx="2915271"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18" name="Espace réservé du texte 2"/>
          <p:cNvSpPr>
            <a:spLocks noGrp="1"/>
          </p:cNvSpPr>
          <p:nvPr>
            <p:ph type="body" sz="quarter" idx="13" hasCustomPrompt="1"/>
          </p:nvPr>
        </p:nvSpPr>
        <p:spPr>
          <a:xfrm>
            <a:off x="432593" y="2636912"/>
            <a:ext cx="2915271"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19" name="Espace réservé du texte 2"/>
          <p:cNvSpPr>
            <a:spLocks noGrp="1"/>
          </p:cNvSpPr>
          <p:nvPr>
            <p:ph type="body" sz="quarter" idx="14" hasCustomPrompt="1"/>
          </p:nvPr>
        </p:nvSpPr>
        <p:spPr>
          <a:xfrm>
            <a:off x="432593" y="3177032"/>
            <a:ext cx="2915271"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3</a:t>
            </a:r>
            <a:endParaRPr lang="fr-FR" dirty="0"/>
          </a:p>
        </p:txBody>
      </p:sp>
      <p:sp>
        <p:nvSpPr>
          <p:cNvPr id="20" name="Espace réservé du texte 2"/>
          <p:cNvSpPr>
            <a:spLocks noGrp="1"/>
          </p:cNvSpPr>
          <p:nvPr>
            <p:ph type="body" sz="quarter" idx="15" hasCustomPrompt="1"/>
          </p:nvPr>
        </p:nvSpPr>
        <p:spPr>
          <a:xfrm>
            <a:off x="432593" y="3717032"/>
            <a:ext cx="2915271"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4</a:t>
            </a:r>
            <a:endParaRPr lang="fr-FR" dirty="0"/>
          </a:p>
        </p:txBody>
      </p:sp>
      <p:sp>
        <p:nvSpPr>
          <p:cNvPr id="21" name="Espace réservé du texte 2"/>
          <p:cNvSpPr>
            <a:spLocks noGrp="1"/>
          </p:cNvSpPr>
          <p:nvPr>
            <p:ph type="body" sz="quarter" idx="17" hasCustomPrompt="1"/>
          </p:nvPr>
        </p:nvSpPr>
        <p:spPr>
          <a:xfrm>
            <a:off x="432593" y="4257152"/>
            <a:ext cx="2915271"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5</a:t>
            </a:r>
            <a:endParaRPr lang="fr-FR" dirty="0"/>
          </a:p>
        </p:txBody>
      </p:sp>
      <p:sp>
        <p:nvSpPr>
          <p:cNvPr id="22" name="Espace réservé du texte 2"/>
          <p:cNvSpPr>
            <a:spLocks noGrp="1"/>
          </p:cNvSpPr>
          <p:nvPr>
            <p:ph type="body" sz="quarter" idx="18" hasCustomPrompt="1"/>
          </p:nvPr>
        </p:nvSpPr>
        <p:spPr>
          <a:xfrm>
            <a:off x="5832600" y="2065380"/>
            <a:ext cx="2879400"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23" name="Espace réservé du texte 2"/>
          <p:cNvSpPr>
            <a:spLocks noGrp="1"/>
          </p:cNvSpPr>
          <p:nvPr>
            <p:ph type="body" sz="quarter" idx="19" hasCustomPrompt="1"/>
          </p:nvPr>
        </p:nvSpPr>
        <p:spPr>
          <a:xfrm>
            <a:off x="5832600" y="2641444"/>
            <a:ext cx="2879400"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24" name="Espace réservé du texte 2"/>
          <p:cNvSpPr>
            <a:spLocks noGrp="1"/>
          </p:cNvSpPr>
          <p:nvPr>
            <p:ph type="body" sz="quarter" idx="20" hasCustomPrompt="1"/>
          </p:nvPr>
        </p:nvSpPr>
        <p:spPr>
          <a:xfrm>
            <a:off x="5832600" y="3181564"/>
            <a:ext cx="2879400"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3</a:t>
            </a:r>
            <a:endParaRPr lang="fr-FR" dirty="0"/>
          </a:p>
        </p:txBody>
      </p:sp>
      <p:sp>
        <p:nvSpPr>
          <p:cNvPr id="25" name="Espace réservé du texte 2"/>
          <p:cNvSpPr>
            <a:spLocks noGrp="1"/>
          </p:cNvSpPr>
          <p:nvPr>
            <p:ph type="body" sz="quarter" idx="21" hasCustomPrompt="1"/>
          </p:nvPr>
        </p:nvSpPr>
        <p:spPr>
          <a:xfrm>
            <a:off x="5832600" y="3721564"/>
            <a:ext cx="2879400"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4</a:t>
            </a:r>
            <a:endParaRPr lang="fr-FR" dirty="0"/>
          </a:p>
        </p:txBody>
      </p:sp>
      <p:sp>
        <p:nvSpPr>
          <p:cNvPr id="26" name="Espace réservé du texte 2"/>
          <p:cNvSpPr>
            <a:spLocks noGrp="1"/>
          </p:cNvSpPr>
          <p:nvPr>
            <p:ph type="body" sz="quarter" idx="22" hasCustomPrompt="1"/>
          </p:nvPr>
        </p:nvSpPr>
        <p:spPr>
          <a:xfrm>
            <a:off x="5832600" y="4261684"/>
            <a:ext cx="2879400"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5</a:t>
            </a:r>
            <a:endParaRPr lang="fr-FR" dirty="0"/>
          </a:p>
        </p:txBody>
      </p:sp>
      <p:sp>
        <p:nvSpPr>
          <p:cNvPr id="27" name="Titre 3"/>
          <p:cNvSpPr>
            <a:spLocks noGrp="1" noChangeArrowheads="1"/>
          </p:cNvSpPr>
          <p:nvPr>
            <p:ph type="title" hasCustomPrompt="1"/>
          </p:nvPr>
        </p:nvSpPr>
        <p:spPr bwMode="auto">
          <a:xfrm>
            <a:off x="179388"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30" name="Rectangle 38"/>
          <p:cNvSpPr>
            <a:spLocks noChangeArrowheads="1"/>
          </p:cNvSpPr>
          <p:nvPr userDrawn="1">
            <p:custDataLst>
              <p:tags r:id="rId2"/>
            </p:custDataLst>
          </p:nvPr>
        </p:nvSpPr>
        <p:spPr bwMode="auto">
          <a:xfrm>
            <a:off x="432000" y="4788000"/>
            <a:ext cx="8280000" cy="180022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sz="1600" b="0" i="1"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32" name="Espace réservé du texte 2"/>
          <p:cNvSpPr>
            <a:spLocks noGrp="1"/>
          </p:cNvSpPr>
          <p:nvPr>
            <p:ph type="body" sz="quarter" idx="23" hasCustomPrompt="1"/>
          </p:nvPr>
        </p:nvSpPr>
        <p:spPr>
          <a:xfrm>
            <a:off x="540448" y="5125498"/>
            <a:ext cx="8064000" cy="1404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Zone de texte</a:t>
            </a:r>
            <a:endParaRPr lang="fr-FR" dirty="0"/>
          </a:p>
        </p:txBody>
      </p:sp>
      <p:sp>
        <p:nvSpPr>
          <p:cNvPr id="29" name="Espace réservé du texte 2"/>
          <p:cNvSpPr>
            <a:spLocks noGrp="1"/>
          </p:cNvSpPr>
          <p:nvPr>
            <p:ph type="body" sz="quarter" idx="16" hasCustomPrompt="1"/>
          </p:nvPr>
        </p:nvSpPr>
        <p:spPr>
          <a:xfrm>
            <a:off x="504456" y="4797152"/>
            <a:ext cx="8172000" cy="369192"/>
          </a:xfrm>
          <a:prstGeom prst="rect">
            <a:avLst/>
          </a:prstGeom>
        </p:spPr>
        <p:txBody>
          <a:bodyPr anchor="ctr"/>
          <a:lstStyle>
            <a:lvl1pPr marL="0" marR="0" indent="0" algn="l" defTabSz="914400" eaLnBrk="1" fontAlgn="auto" latinLnBrk="0" hangingPunct="1">
              <a:lnSpc>
                <a:spcPct val="100000"/>
              </a:lnSpc>
              <a:spcBef>
                <a:spcPct val="50000"/>
              </a:spcBef>
              <a:spcAft>
                <a:spcPts val="0"/>
              </a:spcAft>
              <a:buClrTx/>
              <a:buSzTx/>
              <a:buFontTx/>
              <a:buNone/>
              <a:tabLst/>
              <a:defRPr sz="1600" b="1" i="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marL="0" marR="0" lvl="0" indent="0" defTabSz="914400" eaLnBrk="1" fontAlgn="auto" latinLnBrk="0" hangingPunct="1">
              <a:lnSpc>
                <a:spcPct val="100000"/>
              </a:lnSpc>
              <a:spcBef>
                <a:spcPct val="50000"/>
              </a:spcBef>
              <a:spcAft>
                <a:spcPts val="0"/>
              </a:spcAft>
              <a:buClrTx/>
              <a:buSzTx/>
              <a:buFontTx/>
              <a:buNone/>
              <a:tabLst/>
              <a:defRPr/>
            </a:pPr>
            <a:r>
              <a:rPr lang="fr-FR" dirty="0" smtClean="0"/>
              <a:t>Xxx &gt; </a:t>
            </a:r>
            <a:r>
              <a:rPr kumimoji="0" lang="fr-FR" sz="1600" b="1" i="0" u="none" strike="noStrike" kern="0" cap="none" spc="0" normalizeH="0" baseline="0" noProof="0" dirty="0" smtClean="0">
                <a:ln>
                  <a:noFill/>
                </a:ln>
                <a:solidFill>
                  <a:schemeClr val="tx1"/>
                </a:solidFill>
                <a:effectLst/>
                <a:uLnTx/>
                <a:uFillTx/>
                <a:latin typeface="Arial" pitchFamily="34" charset="0"/>
                <a:cs typeface="Arial" pitchFamily="34" charset="0"/>
              </a:rPr>
              <a:t>Explications :</a:t>
            </a:r>
            <a:endParaRPr kumimoji="0" lang="fr-FR" sz="16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0212446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ints à relier - 4 - 4">
    <p:spTree>
      <p:nvGrpSpPr>
        <p:cNvPr id="1" name=""/>
        <p:cNvGrpSpPr/>
        <p:nvPr/>
      </p:nvGrpSpPr>
      <p:grpSpPr>
        <a:xfrm>
          <a:off x="0" y="0"/>
          <a:ext cx="0" cy="0"/>
          <a:chOff x="0" y="0"/>
          <a:chExt cx="0" cy="0"/>
        </a:xfrm>
      </p:grpSpPr>
      <p:graphicFrame>
        <p:nvGraphicFramePr>
          <p:cNvPr id="28" name="Group 48"/>
          <p:cNvGraphicFramePr>
            <a:graphicFrameLocks noGrp="1"/>
          </p:cNvGraphicFramePr>
          <p:nvPr userDrawn="1">
            <p:custDataLst>
              <p:tags r:id="rId1"/>
            </p:custDataLst>
            <p:extLst>
              <p:ext uri="{D42A27DB-BD31-4B8C-83A1-F6EECF244321}">
                <p14:modId xmlns:p14="http://schemas.microsoft.com/office/powerpoint/2010/main" val="3572193564"/>
              </p:ext>
            </p:extLst>
          </p:nvPr>
        </p:nvGraphicFramePr>
        <p:xfrm>
          <a:off x="431998" y="828000"/>
          <a:ext cx="8280000" cy="3967200"/>
        </p:xfrm>
        <a:graphic>
          <a:graphicData uri="http://schemas.openxmlformats.org/drawingml/2006/table">
            <a:tbl>
              <a:tblPr/>
              <a:tblGrid>
                <a:gridCol w="2880000"/>
                <a:gridCol w="360000"/>
                <a:gridCol w="1800000"/>
                <a:gridCol w="360000"/>
                <a:gridCol w="2880000"/>
              </a:tblGrid>
              <a:tr h="360000">
                <a:tc gridSpan="5">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900000">
                <a:tc gridSpan="5">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fr-FR" sz="1600" b="1" i="0" u="none" strike="noStrike" cap="none" normalizeH="0" baseline="0" dirty="0" smtClean="0">
                        <a:ln>
                          <a:noFill/>
                        </a:ln>
                        <a:solidFill>
                          <a:schemeClr val="tx1"/>
                        </a:solidFill>
                        <a:effectLst/>
                        <a:latin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6768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CCECFF"/>
                    </a:solidFill>
                  </a:tcPr>
                </a:tc>
                <a:tc rowSpan="4">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1"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676800">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676800">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6768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bl>
          </a:graphicData>
        </a:graphic>
      </p:graphicFrame>
      <p:sp>
        <p:nvSpPr>
          <p:cNvPr id="8" name="Espace réservé du texte 2"/>
          <p:cNvSpPr>
            <a:spLocks noGrp="1"/>
          </p:cNvSpPr>
          <p:nvPr>
            <p:ph type="body" sz="quarter" idx="10" hasCustomPrompt="1"/>
          </p:nvPr>
        </p:nvSpPr>
        <p:spPr>
          <a:xfrm>
            <a:off x="431800" y="836613"/>
            <a:ext cx="8229987" cy="360362"/>
          </a:xfrm>
          <a:prstGeom prst="rect">
            <a:avLst/>
          </a:prstGeom>
        </p:spPr>
        <p:txBody>
          <a:bodyPr/>
          <a:lstStyle>
            <a:lvl1pPr marL="0" indent="0" algn="ctr">
              <a:buFontTx/>
              <a:buNone/>
              <a:defRPr sz="1600" b="1" cap="all"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3" name="Espace réservé du texte 2"/>
          <p:cNvSpPr>
            <a:spLocks noGrp="1"/>
          </p:cNvSpPr>
          <p:nvPr>
            <p:ph type="body" sz="quarter" idx="11" hasCustomPrompt="1"/>
          </p:nvPr>
        </p:nvSpPr>
        <p:spPr>
          <a:xfrm>
            <a:off x="431800" y="1196752"/>
            <a:ext cx="8229987" cy="864096"/>
          </a:xfrm>
          <a:prstGeom prst="rect">
            <a:avLst/>
          </a:prstGeom>
        </p:spPr>
        <p:txBody>
          <a:bodyPr anchor="ctr"/>
          <a:lstStyle>
            <a:lvl1pPr marL="0" indent="0" algn="l">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5" name="Espace réservé du texte 2"/>
          <p:cNvSpPr>
            <a:spLocks noGrp="1"/>
          </p:cNvSpPr>
          <p:nvPr>
            <p:ph type="body" sz="quarter" idx="12" hasCustomPrompt="1"/>
          </p:nvPr>
        </p:nvSpPr>
        <p:spPr>
          <a:xfrm>
            <a:off x="431801" y="2132856"/>
            <a:ext cx="2844056" cy="648072"/>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16" name="Espace réservé du texte 2"/>
          <p:cNvSpPr>
            <a:spLocks noGrp="1"/>
          </p:cNvSpPr>
          <p:nvPr>
            <p:ph type="body" sz="quarter" idx="13" hasCustomPrompt="1"/>
          </p:nvPr>
        </p:nvSpPr>
        <p:spPr>
          <a:xfrm>
            <a:off x="431801" y="2780928"/>
            <a:ext cx="2844056" cy="648072"/>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17" name="Espace réservé du texte 2"/>
          <p:cNvSpPr>
            <a:spLocks noGrp="1"/>
          </p:cNvSpPr>
          <p:nvPr>
            <p:ph type="body" sz="quarter" idx="14" hasCustomPrompt="1"/>
          </p:nvPr>
        </p:nvSpPr>
        <p:spPr>
          <a:xfrm>
            <a:off x="431801" y="3429000"/>
            <a:ext cx="2844056" cy="648072"/>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3</a:t>
            </a:r>
            <a:endParaRPr lang="fr-FR" dirty="0"/>
          </a:p>
        </p:txBody>
      </p:sp>
      <p:sp>
        <p:nvSpPr>
          <p:cNvPr id="18" name="Espace réservé du texte 2"/>
          <p:cNvSpPr>
            <a:spLocks noGrp="1"/>
          </p:cNvSpPr>
          <p:nvPr>
            <p:ph type="body" sz="quarter" idx="15" hasCustomPrompt="1"/>
          </p:nvPr>
        </p:nvSpPr>
        <p:spPr>
          <a:xfrm>
            <a:off x="431801" y="4139928"/>
            <a:ext cx="2844056" cy="648072"/>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4</a:t>
            </a:r>
            <a:endParaRPr lang="fr-FR" dirty="0"/>
          </a:p>
        </p:txBody>
      </p:sp>
      <p:sp>
        <p:nvSpPr>
          <p:cNvPr id="19" name="Espace réservé du texte 2"/>
          <p:cNvSpPr>
            <a:spLocks noGrp="1"/>
          </p:cNvSpPr>
          <p:nvPr>
            <p:ph type="body" sz="quarter" idx="17" hasCustomPrompt="1"/>
          </p:nvPr>
        </p:nvSpPr>
        <p:spPr>
          <a:xfrm>
            <a:off x="5867944" y="2096852"/>
            <a:ext cx="2844056" cy="648072"/>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20" name="Espace réservé du texte 2"/>
          <p:cNvSpPr>
            <a:spLocks noGrp="1"/>
          </p:cNvSpPr>
          <p:nvPr>
            <p:ph type="body" sz="quarter" idx="18" hasCustomPrompt="1"/>
          </p:nvPr>
        </p:nvSpPr>
        <p:spPr>
          <a:xfrm>
            <a:off x="5867944" y="2744924"/>
            <a:ext cx="2844056" cy="648072"/>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21" name="Espace réservé du texte 2"/>
          <p:cNvSpPr>
            <a:spLocks noGrp="1"/>
          </p:cNvSpPr>
          <p:nvPr>
            <p:ph type="body" sz="quarter" idx="19" hasCustomPrompt="1"/>
          </p:nvPr>
        </p:nvSpPr>
        <p:spPr>
          <a:xfrm>
            <a:off x="5867944" y="3392996"/>
            <a:ext cx="2844056" cy="684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3</a:t>
            </a:r>
            <a:endParaRPr lang="fr-FR" dirty="0"/>
          </a:p>
        </p:txBody>
      </p:sp>
      <p:sp>
        <p:nvSpPr>
          <p:cNvPr id="22" name="Espace réservé du texte 2"/>
          <p:cNvSpPr>
            <a:spLocks noGrp="1"/>
          </p:cNvSpPr>
          <p:nvPr>
            <p:ph type="body" sz="quarter" idx="20" hasCustomPrompt="1"/>
          </p:nvPr>
        </p:nvSpPr>
        <p:spPr>
          <a:xfrm>
            <a:off x="5867944" y="4103924"/>
            <a:ext cx="2844056" cy="648072"/>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4</a:t>
            </a:r>
            <a:endParaRPr lang="fr-FR" dirty="0"/>
          </a:p>
        </p:txBody>
      </p:sp>
      <p:sp>
        <p:nvSpPr>
          <p:cNvPr id="24" name="Titre 3"/>
          <p:cNvSpPr>
            <a:spLocks noGrp="1" noChangeArrowheads="1"/>
          </p:cNvSpPr>
          <p:nvPr>
            <p:ph type="title" hasCustomPrompt="1"/>
          </p:nvPr>
        </p:nvSpPr>
        <p:spPr bwMode="auto">
          <a:xfrm>
            <a:off x="179388"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25" name="Rectangle 38"/>
          <p:cNvSpPr>
            <a:spLocks noChangeArrowheads="1"/>
          </p:cNvSpPr>
          <p:nvPr userDrawn="1">
            <p:custDataLst>
              <p:tags r:id="rId2"/>
            </p:custDataLst>
          </p:nvPr>
        </p:nvSpPr>
        <p:spPr bwMode="auto">
          <a:xfrm>
            <a:off x="432000" y="4788000"/>
            <a:ext cx="8280000" cy="180022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sz="1600" b="0" i="1"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27" name="Espace réservé du texte 2"/>
          <p:cNvSpPr>
            <a:spLocks noGrp="1"/>
          </p:cNvSpPr>
          <p:nvPr>
            <p:ph type="body" sz="quarter" idx="21" hasCustomPrompt="1"/>
          </p:nvPr>
        </p:nvSpPr>
        <p:spPr>
          <a:xfrm>
            <a:off x="540448" y="5125498"/>
            <a:ext cx="8064000" cy="1404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Zone de texte</a:t>
            </a:r>
            <a:endParaRPr lang="fr-FR" dirty="0"/>
          </a:p>
        </p:txBody>
      </p:sp>
      <p:sp>
        <p:nvSpPr>
          <p:cNvPr id="23" name="Espace réservé du texte 2"/>
          <p:cNvSpPr>
            <a:spLocks noGrp="1"/>
          </p:cNvSpPr>
          <p:nvPr>
            <p:ph type="body" sz="quarter" idx="16" hasCustomPrompt="1"/>
          </p:nvPr>
        </p:nvSpPr>
        <p:spPr>
          <a:xfrm>
            <a:off x="504456" y="4797152"/>
            <a:ext cx="8172000" cy="369192"/>
          </a:xfrm>
          <a:prstGeom prst="rect">
            <a:avLst/>
          </a:prstGeom>
        </p:spPr>
        <p:txBody>
          <a:bodyPr anchor="ctr"/>
          <a:lstStyle>
            <a:lvl1pPr marL="0" marR="0" indent="0" algn="l" defTabSz="914400" eaLnBrk="1" fontAlgn="auto" latinLnBrk="0" hangingPunct="1">
              <a:lnSpc>
                <a:spcPct val="100000"/>
              </a:lnSpc>
              <a:spcBef>
                <a:spcPct val="50000"/>
              </a:spcBef>
              <a:spcAft>
                <a:spcPts val="0"/>
              </a:spcAft>
              <a:buClrTx/>
              <a:buSzTx/>
              <a:buFontTx/>
              <a:buNone/>
              <a:tabLst/>
              <a:defRPr sz="1600" b="1" i="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marL="0" marR="0" lvl="0" indent="0" defTabSz="914400" eaLnBrk="1" fontAlgn="auto" latinLnBrk="0" hangingPunct="1">
              <a:lnSpc>
                <a:spcPct val="100000"/>
              </a:lnSpc>
              <a:spcBef>
                <a:spcPct val="50000"/>
              </a:spcBef>
              <a:spcAft>
                <a:spcPts val="0"/>
              </a:spcAft>
              <a:buClrTx/>
              <a:buSzTx/>
              <a:buFontTx/>
              <a:buNone/>
              <a:tabLst/>
              <a:defRPr/>
            </a:pPr>
            <a:r>
              <a:rPr lang="fr-FR" dirty="0" smtClean="0"/>
              <a:t>Xxx &gt; </a:t>
            </a:r>
            <a:r>
              <a:rPr kumimoji="0" lang="fr-FR" sz="1600" b="1" i="0" u="none" strike="noStrike" kern="0" cap="none" spc="0" normalizeH="0" baseline="0" noProof="0" dirty="0" smtClean="0">
                <a:ln>
                  <a:noFill/>
                </a:ln>
                <a:solidFill>
                  <a:schemeClr val="tx1"/>
                </a:solidFill>
                <a:effectLst/>
                <a:uLnTx/>
                <a:uFillTx/>
                <a:latin typeface="Arial" pitchFamily="34" charset="0"/>
                <a:cs typeface="Arial" pitchFamily="34" charset="0"/>
              </a:rPr>
              <a:t>Explications :</a:t>
            </a:r>
            <a:endParaRPr kumimoji="0" lang="fr-FR" sz="16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324469479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oints à relier - 3 - 3">
    <p:spTree>
      <p:nvGrpSpPr>
        <p:cNvPr id="1" name=""/>
        <p:cNvGrpSpPr/>
        <p:nvPr/>
      </p:nvGrpSpPr>
      <p:grpSpPr>
        <a:xfrm>
          <a:off x="0" y="0"/>
          <a:ext cx="0" cy="0"/>
          <a:chOff x="0" y="0"/>
          <a:chExt cx="0" cy="0"/>
        </a:xfrm>
      </p:grpSpPr>
      <p:graphicFrame>
        <p:nvGraphicFramePr>
          <p:cNvPr id="28" name="Group 48"/>
          <p:cNvGraphicFramePr>
            <a:graphicFrameLocks noGrp="1"/>
          </p:cNvGraphicFramePr>
          <p:nvPr userDrawn="1">
            <p:custDataLst>
              <p:tags r:id="rId1"/>
            </p:custDataLst>
            <p:extLst>
              <p:ext uri="{D42A27DB-BD31-4B8C-83A1-F6EECF244321}">
                <p14:modId xmlns:p14="http://schemas.microsoft.com/office/powerpoint/2010/main" val="2091766401"/>
              </p:ext>
            </p:extLst>
          </p:nvPr>
        </p:nvGraphicFramePr>
        <p:xfrm>
          <a:off x="431998" y="828000"/>
          <a:ext cx="8280000" cy="3960000"/>
        </p:xfrm>
        <a:graphic>
          <a:graphicData uri="http://schemas.openxmlformats.org/drawingml/2006/table">
            <a:tbl>
              <a:tblPr/>
              <a:tblGrid>
                <a:gridCol w="2880000"/>
                <a:gridCol w="360000"/>
                <a:gridCol w="1800000"/>
                <a:gridCol w="360000"/>
                <a:gridCol w="2880000"/>
              </a:tblGrid>
              <a:tr h="360000">
                <a:tc gridSpan="5">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900000">
                <a:tc gridSpan="5">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fr-FR" sz="1600" b="1" i="0" u="none" strike="noStrike" cap="none" normalizeH="0" baseline="0" dirty="0" smtClean="0">
                        <a:ln>
                          <a:noFill/>
                        </a:ln>
                        <a:solidFill>
                          <a:schemeClr val="tx1"/>
                        </a:solidFill>
                        <a:effectLst/>
                        <a:latin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90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CCECFF"/>
                    </a:solidFill>
                  </a:tcPr>
                </a:tc>
                <a:tc rowSpan="3">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1"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900000">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90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bl>
          </a:graphicData>
        </a:graphic>
      </p:graphicFrame>
      <p:sp>
        <p:nvSpPr>
          <p:cNvPr id="7" name="Espace réservé du texte 2"/>
          <p:cNvSpPr>
            <a:spLocks noGrp="1"/>
          </p:cNvSpPr>
          <p:nvPr>
            <p:ph type="body" sz="quarter" idx="10" hasCustomPrompt="1"/>
          </p:nvPr>
        </p:nvSpPr>
        <p:spPr>
          <a:xfrm>
            <a:off x="431800" y="836613"/>
            <a:ext cx="8229987" cy="360362"/>
          </a:xfrm>
          <a:prstGeom prst="rect">
            <a:avLst/>
          </a:prstGeom>
        </p:spPr>
        <p:txBody>
          <a:bodyPr/>
          <a:lstStyle>
            <a:lvl1pPr marL="0" indent="0" algn="ctr">
              <a:buFontTx/>
              <a:buNone/>
              <a:defRPr sz="1600" b="1" cap="all"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8" name="Espace réservé du texte 2"/>
          <p:cNvSpPr>
            <a:spLocks noGrp="1"/>
          </p:cNvSpPr>
          <p:nvPr>
            <p:ph type="body" sz="quarter" idx="11" hasCustomPrompt="1"/>
          </p:nvPr>
        </p:nvSpPr>
        <p:spPr>
          <a:xfrm>
            <a:off x="431800" y="1196752"/>
            <a:ext cx="8229987" cy="864096"/>
          </a:xfrm>
          <a:prstGeom prst="rect">
            <a:avLst/>
          </a:prstGeom>
        </p:spPr>
        <p:txBody>
          <a:bodyPr anchor="ctr"/>
          <a:lstStyle>
            <a:lvl1pPr marL="0" indent="0" algn="l">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3" name="Espace réservé du texte 2"/>
          <p:cNvSpPr>
            <a:spLocks noGrp="1"/>
          </p:cNvSpPr>
          <p:nvPr>
            <p:ph type="body" sz="quarter" idx="12" hasCustomPrompt="1"/>
          </p:nvPr>
        </p:nvSpPr>
        <p:spPr>
          <a:xfrm>
            <a:off x="431801" y="2132856"/>
            <a:ext cx="2844056" cy="828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14" name="Espace réservé du texte 2"/>
          <p:cNvSpPr>
            <a:spLocks noGrp="1"/>
          </p:cNvSpPr>
          <p:nvPr>
            <p:ph type="body" sz="quarter" idx="13" hasCustomPrompt="1"/>
          </p:nvPr>
        </p:nvSpPr>
        <p:spPr>
          <a:xfrm>
            <a:off x="431801" y="3033048"/>
            <a:ext cx="2844056" cy="828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15" name="Espace réservé du texte 2"/>
          <p:cNvSpPr>
            <a:spLocks noGrp="1"/>
          </p:cNvSpPr>
          <p:nvPr>
            <p:ph type="body" sz="quarter" idx="14" hasCustomPrompt="1"/>
          </p:nvPr>
        </p:nvSpPr>
        <p:spPr>
          <a:xfrm>
            <a:off x="431801" y="3933056"/>
            <a:ext cx="2844056" cy="828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3</a:t>
            </a:r>
            <a:endParaRPr lang="fr-FR" dirty="0"/>
          </a:p>
        </p:txBody>
      </p:sp>
      <p:sp>
        <p:nvSpPr>
          <p:cNvPr id="16" name="Espace réservé du texte 2"/>
          <p:cNvSpPr>
            <a:spLocks noGrp="1"/>
          </p:cNvSpPr>
          <p:nvPr>
            <p:ph type="body" sz="quarter" idx="17" hasCustomPrompt="1"/>
          </p:nvPr>
        </p:nvSpPr>
        <p:spPr>
          <a:xfrm>
            <a:off x="5833193" y="2124216"/>
            <a:ext cx="2878807" cy="828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17" name="Espace réservé du texte 2"/>
          <p:cNvSpPr>
            <a:spLocks noGrp="1"/>
          </p:cNvSpPr>
          <p:nvPr>
            <p:ph type="body" sz="quarter" idx="18" hasCustomPrompt="1"/>
          </p:nvPr>
        </p:nvSpPr>
        <p:spPr>
          <a:xfrm>
            <a:off x="5833193" y="3024408"/>
            <a:ext cx="2878807" cy="828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18" name="Espace réservé du texte 2"/>
          <p:cNvSpPr>
            <a:spLocks noGrp="1"/>
          </p:cNvSpPr>
          <p:nvPr>
            <p:ph type="body" sz="quarter" idx="19" hasCustomPrompt="1"/>
          </p:nvPr>
        </p:nvSpPr>
        <p:spPr>
          <a:xfrm>
            <a:off x="5833193" y="3924416"/>
            <a:ext cx="2878807" cy="828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3</a:t>
            </a:r>
            <a:endParaRPr lang="fr-FR" dirty="0"/>
          </a:p>
        </p:txBody>
      </p:sp>
      <p:sp>
        <p:nvSpPr>
          <p:cNvPr id="19" name="Titre 3"/>
          <p:cNvSpPr>
            <a:spLocks noGrp="1" noChangeArrowheads="1"/>
          </p:cNvSpPr>
          <p:nvPr>
            <p:ph type="title" hasCustomPrompt="1"/>
          </p:nvPr>
        </p:nvSpPr>
        <p:spPr bwMode="auto">
          <a:xfrm>
            <a:off x="179388"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20" name="Rectangle 38"/>
          <p:cNvSpPr>
            <a:spLocks noChangeArrowheads="1"/>
          </p:cNvSpPr>
          <p:nvPr userDrawn="1">
            <p:custDataLst>
              <p:tags r:id="rId2"/>
            </p:custDataLst>
          </p:nvPr>
        </p:nvSpPr>
        <p:spPr bwMode="auto">
          <a:xfrm>
            <a:off x="432000" y="4788000"/>
            <a:ext cx="8280000" cy="180022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sz="1600" b="0" i="1"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22" name="Espace réservé du texte 2"/>
          <p:cNvSpPr>
            <a:spLocks noGrp="1"/>
          </p:cNvSpPr>
          <p:nvPr>
            <p:ph type="body" sz="quarter" idx="20" hasCustomPrompt="1"/>
          </p:nvPr>
        </p:nvSpPr>
        <p:spPr>
          <a:xfrm>
            <a:off x="540448" y="5125498"/>
            <a:ext cx="8064000" cy="1404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Zone de texte</a:t>
            </a:r>
            <a:endParaRPr lang="fr-FR" dirty="0"/>
          </a:p>
        </p:txBody>
      </p:sp>
      <p:sp>
        <p:nvSpPr>
          <p:cNvPr id="23" name="Espace réservé du texte 2"/>
          <p:cNvSpPr>
            <a:spLocks noGrp="1"/>
          </p:cNvSpPr>
          <p:nvPr>
            <p:ph type="body" sz="quarter" idx="16" hasCustomPrompt="1"/>
          </p:nvPr>
        </p:nvSpPr>
        <p:spPr>
          <a:xfrm>
            <a:off x="504456" y="4797152"/>
            <a:ext cx="8172000" cy="369192"/>
          </a:xfrm>
          <a:prstGeom prst="rect">
            <a:avLst/>
          </a:prstGeom>
        </p:spPr>
        <p:txBody>
          <a:bodyPr anchor="ctr"/>
          <a:lstStyle>
            <a:lvl1pPr marL="0" marR="0" indent="0" algn="l" defTabSz="914400" eaLnBrk="1" fontAlgn="auto" latinLnBrk="0" hangingPunct="1">
              <a:lnSpc>
                <a:spcPct val="100000"/>
              </a:lnSpc>
              <a:spcBef>
                <a:spcPct val="50000"/>
              </a:spcBef>
              <a:spcAft>
                <a:spcPts val="0"/>
              </a:spcAft>
              <a:buClrTx/>
              <a:buSzTx/>
              <a:buFontTx/>
              <a:buNone/>
              <a:tabLst/>
              <a:defRPr sz="1600" b="1" i="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marL="0" marR="0" lvl="0" indent="0" defTabSz="914400" eaLnBrk="1" fontAlgn="auto" latinLnBrk="0" hangingPunct="1">
              <a:lnSpc>
                <a:spcPct val="100000"/>
              </a:lnSpc>
              <a:spcBef>
                <a:spcPct val="50000"/>
              </a:spcBef>
              <a:spcAft>
                <a:spcPts val="0"/>
              </a:spcAft>
              <a:buClrTx/>
              <a:buSzTx/>
              <a:buFontTx/>
              <a:buNone/>
              <a:tabLst/>
              <a:defRPr/>
            </a:pPr>
            <a:r>
              <a:rPr lang="fr-FR" dirty="0" smtClean="0"/>
              <a:t>Xxx &gt; </a:t>
            </a:r>
            <a:r>
              <a:rPr kumimoji="0" lang="fr-FR" sz="1600" b="1" i="0" u="none" strike="noStrike" kern="0" cap="none" spc="0" normalizeH="0" baseline="0" noProof="0" dirty="0" smtClean="0">
                <a:ln>
                  <a:noFill/>
                </a:ln>
                <a:solidFill>
                  <a:schemeClr val="tx1"/>
                </a:solidFill>
                <a:effectLst/>
                <a:uLnTx/>
                <a:uFillTx/>
                <a:latin typeface="Arial" pitchFamily="34" charset="0"/>
                <a:cs typeface="Arial" pitchFamily="34" charset="0"/>
              </a:rPr>
              <a:t>Explications :</a:t>
            </a:r>
            <a:endParaRPr kumimoji="0" lang="fr-FR" sz="16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79313871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oints à relier - 2 - 2">
    <p:spTree>
      <p:nvGrpSpPr>
        <p:cNvPr id="1" name=""/>
        <p:cNvGrpSpPr/>
        <p:nvPr/>
      </p:nvGrpSpPr>
      <p:grpSpPr>
        <a:xfrm>
          <a:off x="0" y="0"/>
          <a:ext cx="0" cy="0"/>
          <a:chOff x="0" y="0"/>
          <a:chExt cx="0" cy="0"/>
        </a:xfrm>
      </p:grpSpPr>
      <p:graphicFrame>
        <p:nvGraphicFramePr>
          <p:cNvPr id="28" name="Group 48"/>
          <p:cNvGraphicFramePr>
            <a:graphicFrameLocks noGrp="1"/>
          </p:cNvGraphicFramePr>
          <p:nvPr userDrawn="1">
            <p:custDataLst>
              <p:tags r:id="rId1"/>
            </p:custDataLst>
            <p:extLst>
              <p:ext uri="{D42A27DB-BD31-4B8C-83A1-F6EECF244321}">
                <p14:modId xmlns:p14="http://schemas.microsoft.com/office/powerpoint/2010/main" val="664678825"/>
              </p:ext>
            </p:extLst>
          </p:nvPr>
        </p:nvGraphicFramePr>
        <p:xfrm>
          <a:off x="431998" y="828000"/>
          <a:ext cx="8280000" cy="3960000"/>
        </p:xfrm>
        <a:graphic>
          <a:graphicData uri="http://schemas.openxmlformats.org/drawingml/2006/table">
            <a:tbl>
              <a:tblPr/>
              <a:tblGrid>
                <a:gridCol w="2880000"/>
                <a:gridCol w="360000"/>
                <a:gridCol w="1800000"/>
                <a:gridCol w="360000"/>
                <a:gridCol w="2880000"/>
              </a:tblGrid>
              <a:tr h="360000">
                <a:tc gridSpan="5">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900000">
                <a:tc gridSpan="5">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fr-FR" sz="1600" b="1" i="0" u="none" strike="noStrike" cap="none" normalizeH="0" baseline="0" dirty="0" smtClean="0">
                        <a:ln>
                          <a:noFill/>
                        </a:ln>
                        <a:solidFill>
                          <a:schemeClr val="tx1"/>
                        </a:solidFill>
                        <a:effectLst/>
                        <a:latin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135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CCECFF"/>
                    </a:solidFill>
                  </a:tcPr>
                </a:tc>
                <a:tc rowSpan="2">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1"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135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bl>
          </a:graphicData>
        </a:graphic>
      </p:graphicFrame>
      <p:sp>
        <p:nvSpPr>
          <p:cNvPr id="6" name="Espace réservé du texte 2"/>
          <p:cNvSpPr>
            <a:spLocks noGrp="1"/>
          </p:cNvSpPr>
          <p:nvPr>
            <p:ph type="body" sz="quarter" idx="10" hasCustomPrompt="1"/>
          </p:nvPr>
        </p:nvSpPr>
        <p:spPr>
          <a:xfrm>
            <a:off x="431800" y="836613"/>
            <a:ext cx="8229987" cy="360362"/>
          </a:xfrm>
          <a:prstGeom prst="rect">
            <a:avLst/>
          </a:prstGeom>
        </p:spPr>
        <p:txBody>
          <a:bodyPr/>
          <a:lstStyle>
            <a:lvl1pPr marL="0" indent="0" algn="ctr">
              <a:buFontTx/>
              <a:buNone/>
              <a:defRPr sz="1600" b="1" cap="all"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7" name="Espace réservé du texte 2"/>
          <p:cNvSpPr>
            <a:spLocks noGrp="1"/>
          </p:cNvSpPr>
          <p:nvPr>
            <p:ph type="body" sz="quarter" idx="11" hasCustomPrompt="1"/>
          </p:nvPr>
        </p:nvSpPr>
        <p:spPr>
          <a:xfrm>
            <a:off x="431800" y="1196752"/>
            <a:ext cx="8229987" cy="864096"/>
          </a:xfrm>
          <a:prstGeom prst="rect">
            <a:avLst/>
          </a:prstGeom>
        </p:spPr>
        <p:txBody>
          <a:bodyPr anchor="ctr"/>
          <a:lstStyle>
            <a:lvl1pPr marL="0" indent="0" algn="l">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9" name="Espace réservé du texte 2"/>
          <p:cNvSpPr>
            <a:spLocks noGrp="1"/>
          </p:cNvSpPr>
          <p:nvPr>
            <p:ph type="body" sz="quarter" idx="12" hasCustomPrompt="1"/>
          </p:nvPr>
        </p:nvSpPr>
        <p:spPr>
          <a:xfrm>
            <a:off x="431801" y="2132856"/>
            <a:ext cx="2844056" cy="1296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11" name="Espace réservé du texte 2"/>
          <p:cNvSpPr>
            <a:spLocks noGrp="1"/>
          </p:cNvSpPr>
          <p:nvPr>
            <p:ph type="body" sz="quarter" idx="13" hasCustomPrompt="1"/>
          </p:nvPr>
        </p:nvSpPr>
        <p:spPr>
          <a:xfrm>
            <a:off x="431801" y="3429000"/>
            <a:ext cx="2844056" cy="1359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13" name="Espace réservé du texte 2"/>
          <p:cNvSpPr>
            <a:spLocks noGrp="1"/>
          </p:cNvSpPr>
          <p:nvPr>
            <p:ph type="body" sz="quarter" idx="17" hasCustomPrompt="1"/>
          </p:nvPr>
        </p:nvSpPr>
        <p:spPr>
          <a:xfrm>
            <a:off x="5832400" y="2115082"/>
            <a:ext cx="2844056" cy="1296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14" name="Espace réservé du texte 2"/>
          <p:cNvSpPr>
            <a:spLocks noGrp="1"/>
          </p:cNvSpPr>
          <p:nvPr>
            <p:ph type="body" sz="quarter" idx="18" hasCustomPrompt="1"/>
          </p:nvPr>
        </p:nvSpPr>
        <p:spPr>
          <a:xfrm>
            <a:off x="5832400" y="3411226"/>
            <a:ext cx="2844056" cy="1359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12" name="Titre 3"/>
          <p:cNvSpPr>
            <a:spLocks noGrp="1" noChangeArrowheads="1"/>
          </p:cNvSpPr>
          <p:nvPr>
            <p:ph type="title" hasCustomPrompt="1"/>
          </p:nvPr>
        </p:nvSpPr>
        <p:spPr bwMode="auto">
          <a:xfrm>
            <a:off x="179388"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15" name="Rectangle 38"/>
          <p:cNvSpPr>
            <a:spLocks noChangeArrowheads="1"/>
          </p:cNvSpPr>
          <p:nvPr userDrawn="1">
            <p:custDataLst>
              <p:tags r:id="rId2"/>
            </p:custDataLst>
          </p:nvPr>
        </p:nvSpPr>
        <p:spPr bwMode="auto">
          <a:xfrm>
            <a:off x="432000" y="4788000"/>
            <a:ext cx="8280000" cy="180022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sz="1600" b="0" i="1"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17" name="Espace réservé du texte 2"/>
          <p:cNvSpPr>
            <a:spLocks noGrp="1"/>
          </p:cNvSpPr>
          <p:nvPr>
            <p:ph type="body" sz="quarter" idx="19" hasCustomPrompt="1"/>
          </p:nvPr>
        </p:nvSpPr>
        <p:spPr>
          <a:xfrm>
            <a:off x="540448" y="5125498"/>
            <a:ext cx="8064000" cy="1404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Zone de texte</a:t>
            </a:r>
            <a:endParaRPr lang="fr-FR" dirty="0"/>
          </a:p>
        </p:txBody>
      </p:sp>
      <p:sp>
        <p:nvSpPr>
          <p:cNvPr id="18" name="Espace réservé du texte 2"/>
          <p:cNvSpPr>
            <a:spLocks noGrp="1"/>
          </p:cNvSpPr>
          <p:nvPr>
            <p:ph type="body" sz="quarter" idx="16" hasCustomPrompt="1"/>
          </p:nvPr>
        </p:nvSpPr>
        <p:spPr>
          <a:xfrm>
            <a:off x="504456" y="4797152"/>
            <a:ext cx="8172000" cy="369192"/>
          </a:xfrm>
          <a:prstGeom prst="rect">
            <a:avLst/>
          </a:prstGeom>
        </p:spPr>
        <p:txBody>
          <a:bodyPr anchor="ctr"/>
          <a:lstStyle>
            <a:lvl1pPr marL="0" marR="0" indent="0" algn="l" defTabSz="914400" eaLnBrk="1" fontAlgn="auto" latinLnBrk="0" hangingPunct="1">
              <a:lnSpc>
                <a:spcPct val="100000"/>
              </a:lnSpc>
              <a:spcBef>
                <a:spcPct val="50000"/>
              </a:spcBef>
              <a:spcAft>
                <a:spcPts val="0"/>
              </a:spcAft>
              <a:buClrTx/>
              <a:buSzTx/>
              <a:buFontTx/>
              <a:buNone/>
              <a:tabLst/>
              <a:defRPr sz="1600" b="1" i="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marL="0" marR="0" lvl="0" indent="0" defTabSz="914400" eaLnBrk="1" fontAlgn="auto" latinLnBrk="0" hangingPunct="1">
              <a:lnSpc>
                <a:spcPct val="100000"/>
              </a:lnSpc>
              <a:spcBef>
                <a:spcPct val="50000"/>
              </a:spcBef>
              <a:spcAft>
                <a:spcPts val="0"/>
              </a:spcAft>
              <a:buClrTx/>
              <a:buSzTx/>
              <a:buFontTx/>
              <a:buNone/>
              <a:tabLst/>
              <a:defRPr/>
            </a:pPr>
            <a:r>
              <a:rPr lang="fr-FR" dirty="0" smtClean="0"/>
              <a:t>Xxx &gt; </a:t>
            </a:r>
            <a:r>
              <a:rPr kumimoji="0" lang="fr-FR" sz="1600" b="1" i="0" u="none" strike="noStrike" kern="0" cap="none" spc="0" normalizeH="0" baseline="0" noProof="0" dirty="0" smtClean="0">
                <a:ln>
                  <a:noFill/>
                </a:ln>
                <a:solidFill>
                  <a:schemeClr val="tx1"/>
                </a:solidFill>
                <a:effectLst/>
                <a:uLnTx/>
                <a:uFillTx/>
                <a:latin typeface="Arial" pitchFamily="34" charset="0"/>
                <a:cs typeface="Arial" pitchFamily="34" charset="0"/>
              </a:rPr>
              <a:t>Explications :</a:t>
            </a:r>
            <a:endParaRPr kumimoji="0" lang="fr-FR" sz="16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36072587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oints à relier - 5 - 2">
    <p:spTree>
      <p:nvGrpSpPr>
        <p:cNvPr id="1" name=""/>
        <p:cNvGrpSpPr/>
        <p:nvPr/>
      </p:nvGrpSpPr>
      <p:grpSpPr>
        <a:xfrm>
          <a:off x="0" y="0"/>
          <a:ext cx="0" cy="0"/>
          <a:chOff x="0" y="0"/>
          <a:chExt cx="0" cy="0"/>
        </a:xfrm>
      </p:grpSpPr>
      <p:graphicFrame>
        <p:nvGraphicFramePr>
          <p:cNvPr id="28" name="Group 48"/>
          <p:cNvGraphicFramePr>
            <a:graphicFrameLocks noGrp="1"/>
          </p:cNvGraphicFramePr>
          <p:nvPr userDrawn="1">
            <p:custDataLst>
              <p:tags r:id="rId1"/>
            </p:custDataLst>
            <p:extLst>
              <p:ext uri="{D42A27DB-BD31-4B8C-83A1-F6EECF244321}">
                <p14:modId xmlns:p14="http://schemas.microsoft.com/office/powerpoint/2010/main" val="1553372137"/>
              </p:ext>
            </p:extLst>
          </p:nvPr>
        </p:nvGraphicFramePr>
        <p:xfrm>
          <a:off x="431998" y="828000"/>
          <a:ext cx="8280000" cy="3960000"/>
        </p:xfrm>
        <a:graphic>
          <a:graphicData uri="http://schemas.openxmlformats.org/drawingml/2006/table">
            <a:tbl>
              <a:tblPr/>
              <a:tblGrid>
                <a:gridCol w="2880000"/>
                <a:gridCol w="360000"/>
                <a:gridCol w="1800000"/>
                <a:gridCol w="360000"/>
                <a:gridCol w="2880000"/>
              </a:tblGrid>
              <a:tr h="360000">
                <a:tc gridSpan="5">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900000">
                <a:tc gridSpan="5">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fr-FR" sz="1600" b="1" i="0" u="none" strike="noStrike" cap="none" normalizeH="0" baseline="0" dirty="0" smtClean="0">
                        <a:ln>
                          <a:noFill/>
                        </a:ln>
                        <a:solidFill>
                          <a:schemeClr val="tx1"/>
                        </a:solidFill>
                        <a:effectLst/>
                        <a:latin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54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CCECFF"/>
                    </a:solidFill>
                  </a:tcPr>
                </a:tc>
                <a:tc rowSpan="5">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1"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ECFF"/>
                    </a:solidFill>
                  </a:tcPr>
                </a:tc>
                <a:tc rowSpan="2">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CCECFF"/>
                    </a:solidFill>
                  </a:tcPr>
                </a:tc>
                <a:tc rowSpan="2">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540000">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endPar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540000">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endPar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540000">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rowSpan="2">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ECFF"/>
                    </a:solidFill>
                  </a:tcPr>
                </a:tc>
                <a:tc rowSpan="2">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54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endPar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bl>
          </a:graphicData>
        </a:graphic>
      </p:graphicFrame>
      <p:sp>
        <p:nvSpPr>
          <p:cNvPr id="19" name="Espace réservé du texte 2"/>
          <p:cNvSpPr>
            <a:spLocks noGrp="1"/>
          </p:cNvSpPr>
          <p:nvPr>
            <p:ph type="body" sz="quarter" idx="10" hasCustomPrompt="1"/>
          </p:nvPr>
        </p:nvSpPr>
        <p:spPr>
          <a:xfrm>
            <a:off x="431800" y="836613"/>
            <a:ext cx="8229987" cy="360362"/>
          </a:xfrm>
          <a:prstGeom prst="rect">
            <a:avLst/>
          </a:prstGeom>
        </p:spPr>
        <p:txBody>
          <a:bodyPr/>
          <a:lstStyle>
            <a:lvl1pPr marL="0" indent="0" algn="ctr">
              <a:buFontTx/>
              <a:buNone/>
              <a:defRPr sz="1600" b="1" cap="all"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20" name="Espace réservé du texte 2"/>
          <p:cNvSpPr>
            <a:spLocks noGrp="1"/>
          </p:cNvSpPr>
          <p:nvPr>
            <p:ph type="body" sz="quarter" idx="11" hasCustomPrompt="1"/>
          </p:nvPr>
        </p:nvSpPr>
        <p:spPr>
          <a:xfrm>
            <a:off x="431800" y="1196752"/>
            <a:ext cx="8229987" cy="864096"/>
          </a:xfrm>
          <a:prstGeom prst="rect">
            <a:avLst/>
          </a:prstGeom>
        </p:spPr>
        <p:txBody>
          <a:bodyPr anchor="ctr"/>
          <a:lstStyle>
            <a:lvl1pPr marL="0" indent="0" algn="l">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22" name="Espace réservé du texte 2"/>
          <p:cNvSpPr>
            <a:spLocks noGrp="1"/>
          </p:cNvSpPr>
          <p:nvPr>
            <p:ph type="body" sz="quarter" idx="12" hasCustomPrompt="1"/>
          </p:nvPr>
        </p:nvSpPr>
        <p:spPr>
          <a:xfrm>
            <a:off x="5832400" y="2060848"/>
            <a:ext cx="2844056" cy="108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23" name="Espace réservé du texte 2"/>
          <p:cNvSpPr>
            <a:spLocks noGrp="1"/>
          </p:cNvSpPr>
          <p:nvPr>
            <p:ph type="body" sz="quarter" idx="13" hasCustomPrompt="1"/>
          </p:nvPr>
        </p:nvSpPr>
        <p:spPr>
          <a:xfrm>
            <a:off x="5832400" y="3717152"/>
            <a:ext cx="2844056" cy="108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24" name="Espace réservé du texte 2"/>
          <p:cNvSpPr>
            <a:spLocks noGrp="1"/>
          </p:cNvSpPr>
          <p:nvPr>
            <p:ph type="body" sz="quarter" idx="17" hasCustomPrompt="1"/>
          </p:nvPr>
        </p:nvSpPr>
        <p:spPr>
          <a:xfrm>
            <a:off x="432593" y="2060848"/>
            <a:ext cx="2915271"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25" name="Espace réservé du texte 2"/>
          <p:cNvSpPr>
            <a:spLocks noGrp="1"/>
          </p:cNvSpPr>
          <p:nvPr>
            <p:ph type="body" sz="quarter" idx="18" hasCustomPrompt="1"/>
          </p:nvPr>
        </p:nvSpPr>
        <p:spPr>
          <a:xfrm>
            <a:off x="432593" y="2636912"/>
            <a:ext cx="2915271"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26" name="Espace réservé du texte 2"/>
          <p:cNvSpPr>
            <a:spLocks noGrp="1"/>
          </p:cNvSpPr>
          <p:nvPr>
            <p:ph type="body" sz="quarter" idx="14" hasCustomPrompt="1"/>
          </p:nvPr>
        </p:nvSpPr>
        <p:spPr>
          <a:xfrm>
            <a:off x="432593" y="3177032"/>
            <a:ext cx="2915271"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3</a:t>
            </a:r>
            <a:endParaRPr lang="fr-FR" dirty="0"/>
          </a:p>
        </p:txBody>
      </p:sp>
      <p:sp>
        <p:nvSpPr>
          <p:cNvPr id="27" name="Espace réservé du texte 2"/>
          <p:cNvSpPr>
            <a:spLocks noGrp="1"/>
          </p:cNvSpPr>
          <p:nvPr>
            <p:ph type="body" sz="quarter" idx="15" hasCustomPrompt="1"/>
          </p:nvPr>
        </p:nvSpPr>
        <p:spPr>
          <a:xfrm>
            <a:off x="432593" y="3717032"/>
            <a:ext cx="2915271"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4</a:t>
            </a:r>
            <a:endParaRPr lang="fr-FR" dirty="0"/>
          </a:p>
        </p:txBody>
      </p:sp>
      <p:sp>
        <p:nvSpPr>
          <p:cNvPr id="30" name="Espace réservé du texte 2"/>
          <p:cNvSpPr>
            <a:spLocks noGrp="1"/>
          </p:cNvSpPr>
          <p:nvPr>
            <p:ph type="body" sz="quarter" idx="19" hasCustomPrompt="1"/>
          </p:nvPr>
        </p:nvSpPr>
        <p:spPr>
          <a:xfrm>
            <a:off x="432593" y="4257152"/>
            <a:ext cx="2915271" cy="540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5</a:t>
            </a:r>
            <a:endParaRPr lang="fr-FR" dirty="0"/>
          </a:p>
        </p:txBody>
      </p:sp>
      <p:sp>
        <p:nvSpPr>
          <p:cNvPr id="14" name="Titre 3"/>
          <p:cNvSpPr>
            <a:spLocks noGrp="1" noChangeArrowheads="1"/>
          </p:cNvSpPr>
          <p:nvPr>
            <p:ph type="title" hasCustomPrompt="1"/>
          </p:nvPr>
        </p:nvSpPr>
        <p:spPr bwMode="auto">
          <a:xfrm>
            <a:off x="179388"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15" name="Rectangle 38"/>
          <p:cNvSpPr>
            <a:spLocks noChangeArrowheads="1"/>
          </p:cNvSpPr>
          <p:nvPr userDrawn="1">
            <p:custDataLst>
              <p:tags r:id="rId2"/>
            </p:custDataLst>
          </p:nvPr>
        </p:nvSpPr>
        <p:spPr bwMode="auto">
          <a:xfrm>
            <a:off x="432000" y="4788000"/>
            <a:ext cx="8280000" cy="180022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sz="1600" b="0" i="1"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17" name="Espace réservé du texte 2"/>
          <p:cNvSpPr>
            <a:spLocks noGrp="1"/>
          </p:cNvSpPr>
          <p:nvPr>
            <p:ph type="body" sz="quarter" idx="20" hasCustomPrompt="1"/>
          </p:nvPr>
        </p:nvSpPr>
        <p:spPr>
          <a:xfrm>
            <a:off x="540448" y="5125498"/>
            <a:ext cx="8064000" cy="1404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Zone de texte</a:t>
            </a:r>
            <a:endParaRPr lang="fr-FR" dirty="0"/>
          </a:p>
        </p:txBody>
      </p:sp>
      <p:sp>
        <p:nvSpPr>
          <p:cNvPr id="18" name="Espace réservé du texte 2"/>
          <p:cNvSpPr>
            <a:spLocks noGrp="1"/>
          </p:cNvSpPr>
          <p:nvPr>
            <p:ph type="body" sz="quarter" idx="16" hasCustomPrompt="1"/>
          </p:nvPr>
        </p:nvSpPr>
        <p:spPr>
          <a:xfrm>
            <a:off x="504456" y="4797152"/>
            <a:ext cx="8172000" cy="369192"/>
          </a:xfrm>
          <a:prstGeom prst="rect">
            <a:avLst/>
          </a:prstGeom>
        </p:spPr>
        <p:txBody>
          <a:bodyPr anchor="ctr"/>
          <a:lstStyle>
            <a:lvl1pPr marL="0" marR="0" indent="0" algn="l" defTabSz="914400" eaLnBrk="1" fontAlgn="auto" latinLnBrk="0" hangingPunct="1">
              <a:lnSpc>
                <a:spcPct val="100000"/>
              </a:lnSpc>
              <a:spcBef>
                <a:spcPct val="50000"/>
              </a:spcBef>
              <a:spcAft>
                <a:spcPts val="0"/>
              </a:spcAft>
              <a:buClrTx/>
              <a:buSzTx/>
              <a:buFontTx/>
              <a:buNone/>
              <a:tabLst/>
              <a:defRPr sz="1600" b="1" i="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marL="0" marR="0" lvl="0" indent="0" defTabSz="914400" eaLnBrk="1" fontAlgn="auto" latinLnBrk="0" hangingPunct="1">
              <a:lnSpc>
                <a:spcPct val="100000"/>
              </a:lnSpc>
              <a:spcBef>
                <a:spcPct val="50000"/>
              </a:spcBef>
              <a:spcAft>
                <a:spcPts val="0"/>
              </a:spcAft>
              <a:buClrTx/>
              <a:buSzTx/>
              <a:buFontTx/>
              <a:buNone/>
              <a:tabLst/>
              <a:defRPr/>
            </a:pPr>
            <a:r>
              <a:rPr lang="fr-FR" dirty="0" smtClean="0"/>
              <a:t>Xxx &gt; </a:t>
            </a:r>
            <a:r>
              <a:rPr kumimoji="0" lang="fr-FR" sz="1600" b="1" i="0" u="none" strike="noStrike" kern="0" cap="none" spc="0" normalizeH="0" baseline="0" noProof="0" dirty="0" smtClean="0">
                <a:ln>
                  <a:noFill/>
                </a:ln>
                <a:solidFill>
                  <a:schemeClr val="tx1"/>
                </a:solidFill>
                <a:effectLst/>
                <a:uLnTx/>
                <a:uFillTx/>
                <a:latin typeface="Arial" pitchFamily="34" charset="0"/>
                <a:cs typeface="Arial" pitchFamily="34" charset="0"/>
              </a:rPr>
              <a:t>Explications :</a:t>
            </a:r>
            <a:endParaRPr kumimoji="0" lang="fr-FR" sz="16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81502419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oints à relier - 4 - 2">
    <p:spTree>
      <p:nvGrpSpPr>
        <p:cNvPr id="1" name=""/>
        <p:cNvGrpSpPr/>
        <p:nvPr/>
      </p:nvGrpSpPr>
      <p:grpSpPr>
        <a:xfrm>
          <a:off x="0" y="0"/>
          <a:ext cx="0" cy="0"/>
          <a:chOff x="0" y="0"/>
          <a:chExt cx="0" cy="0"/>
        </a:xfrm>
      </p:grpSpPr>
      <p:graphicFrame>
        <p:nvGraphicFramePr>
          <p:cNvPr id="28" name="Group 48"/>
          <p:cNvGraphicFramePr>
            <a:graphicFrameLocks noGrp="1"/>
          </p:cNvGraphicFramePr>
          <p:nvPr userDrawn="1">
            <p:custDataLst>
              <p:tags r:id="rId1"/>
            </p:custDataLst>
            <p:extLst>
              <p:ext uri="{D42A27DB-BD31-4B8C-83A1-F6EECF244321}">
                <p14:modId xmlns:p14="http://schemas.microsoft.com/office/powerpoint/2010/main" val="3136503721"/>
              </p:ext>
            </p:extLst>
          </p:nvPr>
        </p:nvGraphicFramePr>
        <p:xfrm>
          <a:off x="431998" y="828000"/>
          <a:ext cx="8280000" cy="3967200"/>
        </p:xfrm>
        <a:graphic>
          <a:graphicData uri="http://schemas.openxmlformats.org/drawingml/2006/table">
            <a:tbl>
              <a:tblPr/>
              <a:tblGrid>
                <a:gridCol w="2880000"/>
                <a:gridCol w="360000"/>
                <a:gridCol w="1800000"/>
                <a:gridCol w="360000"/>
                <a:gridCol w="2880000"/>
              </a:tblGrid>
              <a:tr h="360000">
                <a:tc gridSpan="5">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900000">
                <a:tc gridSpan="5">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fr-FR" sz="1600" b="1" i="0" u="none" strike="noStrike" cap="none" normalizeH="0" baseline="0" dirty="0" smtClean="0">
                        <a:ln>
                          <a:noFill/>
                        </a:ln>
                        <a:solidFill>
                          <a:schemeClr val="tx1"/>
                        </a:solidFill>
                        <a:effectLst/>
                        <a:latin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6768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CCECFF"/>
                    </a:solidFill>
                  </a:tcPr>
                </a:tc>
                <a:tc rowSpan="4">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1"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ECFF"/>
                    </a:solidFill>
                  </a:tcPr>
                </a:tc>
                <a:tc rowSpan="2">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CCECFF"/>
                    </a:solidFill>
                  </a:tcPr>
                </a:tc>
                <a:tc rowSpan="2">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676800">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endPar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676800">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rowSpan="2">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ECFF"/>
                    </a:solidFill>
                  </a:tcPr>
                </a:tc>
                <a:tc rowSpan="2">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6768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vMerge="1">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endPar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bl>
          </a:graphicData>
        </a:graphic>
      </p:graphicFrame>
      <p:sp>
        <p:nvSpPr>
          <p:cNvPr id="17" name="Espace réservé du texte 2"/>
          <p:cNvSpPr>
            <a:spLocks noGrp="1"/>
          </p:cNvSpPr>
          <p:nvPr>
            <p:ph type="body" sz="quarter" idx="10" hasCustomPrompt="1"/>
          </p:nvPr>
        </p:nvSpPr>
        <p:spPr>
          <a:xfrm>
            <a:off x="431800" y="836613"/>
            <a:ext cx="8229987" cy="360362"/>
          </a:xfrm>
          <a:prstGeom prst="rect">
            <a:avLst/>
          </a:prstGeom>
        </p:spPr>
        <p:txBody>
          <a:bodyPr/>
          <a:lstStyle>
            <a:lvl1pPr marL="0" indent="0" algn="ctr">
              <a:buFontTx/>
              <a:buNone/>
              <a:defRPr sz="1600" b="1" cap="all"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8" name="Espace réservé du texte 2"/>
          <p:cNvSpPr>
            <a:spLocks noGrp="1"/>
          </p:cNvSpPr>
          <p:nvPr>
            <p:ph type="body" sz="quarter" idx="11" hasCustomPrompt="1"/>
          </p:nvPr>
        </p:nvSpPr>
        <p:spPr>
          <a:xfrm>
            <a:off x="431800" y="1196752"/>
            <a:ext cx="8229987" cy="864096"/>
          </a:xfrm>
          <a:prstGeom prst="rect">
            <a:avLst/>
          </a:prstGeom>
        </p:spPr>
        <p:txBody>
          <a:bodyPr anchor="ctr"/>
          <a:lstStyle>
            <a:lvl1pPr marL="0" indent="0" algn="l">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20" name="Espace réservé du texte 2"/>
          <p:cNvSpPr>
            <a:spLocks noGrp="1"/>
          </p:cNvSpPr>
          <p:nvPr>
            <p:ph type="body" sz="quarter" idx="12" hasCustomPrompt="1"/>
          </p:nvPr>
        </p:nvSpPr>
        <p:spPr>
          <a:xfrm>
            <a:off x="5832400" y="2060848"/>
            <a:ext cx="2844056" cy="1368152"/>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21" name="Espace réservé du texte 2"/>
          <p:cNvSpPr>
            <a:spLocks noGrp="1"/>
          </p:cNvSpPr>
          <p:nvPr>
            <p:ph type="body" sz="quarter" idx="13" hasCustomPrompt="1"/>
          </p:nvPr>
        </p:nvSpPr>
        <p:spPr>
          <a:xfrm>
            <a:off x="5832400" y="3429120"/>
            <a:ext cx="2844056" cy="1368152"/>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22" name="Espace réservé du texte 2"/>
          <p:cNvSpPr>
            <a:spLocks noGrp="1"/>
          </p:cNvSpPr>
          <p:nvPr>
            <p:ph type="body" sz="quarter" idx="17" hasCustomPrompt="1"/>
          </p:nvPr>
        </p:nvSpPr>
        <p:spPr>
          <a:xfrm>
            <a:off x="431801" y="2132856"/>
            <a:ext cx="2844056" cy="648072"/>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23" name="Espace réservé du texte 2"/>
          <p:cNvSpPr>
            <a:spLocks noGrp="1"/>
          </p:cNvSpPr>
          <p:nvPr>
            <p:ph type="body" sz="quarter" idx="18" hasCustomPrompt="1"/>
          </p:nvPr>
        </p:nvSpPr>
        <p:spPr>
          <a:xfrm>
            <a:off x="431801" y="2780928"/>
            <a:ext cx="2844056" cy="648072"/>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24" name="Espace réservé du texte 2"/>
          <p:cNvSpPr>
            <a:spLocks noGrp="1"/>
          </p:cNvSpPr>
          <p:nvPr>
            <p:ph type="body" sz="quarter" idx="14" hasCustomPrompt="1"/>
          </p:nvPr>
        </p:nvSpPr>
        <p:spPr>
          <a:xfrm>
            <a:off x="431801" y="3429000"/>
            <a:ext cx="2844056" cy="648072"/>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3</a:t>
            </a:r>
            <a:endParaRPr lang="fr-FR" dirty="0"/>
          </a:p>
        </p:txBody>
      </p:sp>
      <p:sp>
        <p:nvSpPr>
          <p:cNvPr id="25" name="Espace réservé du texte 2"/>
          <p:cNvSpPr>
            <a:spLocks noGrp="1"/>
          </p:cNvSpPr>
          <p:nvPr>
            <p:ph type="body" sz="quarter" idx="15" hasCustomPrompt="1"/>
          </p:nvPr>
        </p:nvSpPr>
        <p:spPr>
          <a:xfrm>
            <a:off x="431801" y="4139928"/>
            <a:ext cx="2844056" cy="648072"/>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4</a:t>
            </a:r>
            <a:endParaRPr lang="fr-FR" dirty="0"/>
          </a:p>
        </p:txBody>
      </p:sp>
      <p:sp>
        <p:nvSpPr>
          <p:cNvPr id="13" name="Titre 3"/>
          <p:cNvSpPr>
            <a:spLocks noGrp="1" noChangeArrowheads="1"/>
          </p:cNvSpPr>
          <p:nvPr>
            <p:ph type="title" hasCustomPrompt="1"/>
          </p:nvPr>
        </p:nvSpPr>
        <p:spPr bwMode="auto">
          <a:xfrm>
            <a:off x="179388"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14" name="Rectangle 38"/>
          <p:cNvSpPr>
            <a:spLocks noChangeArrowheads="1"/>
          </p:cNvSpPr>
          <p:nvPr userDrawn="1">
            <p:custDataLst>
              <p:tags r:id="rId2"/>
            </p:custDataLst>
          </p:nvPr>
        </p:nvSpPr>
        <p:spPr bwMode="auto">
          <a:xfrm>
            <a:off x="432000" y="4788000"/>
            <a:ext cx="8280000" cy="180022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sz="1600" b="0" i="1"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16" name="Espace réservé du texte 2"/>
          <p:cNvSpPr>
            <a:spLocks noGrp="1"/>
          </p:cNvSpPr>
          <p:nvPr>
            <p:ph type="body" sz="quarter" idx="19" hasCustomPrompt="1"/>
          </p:nvPr>
        </p:nvSpPr>
        <p:spPr>
          <a:xfrm>
            <a:off x="540448" y="5125498"/>
            <a:ext cx="8064000" cy="1404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Zone de texte</a:t>
            </a:r>
            <a:endParaRPr lang="fr-FR" dirty="0"/>
          </a:p>
        </p:txBody>
      </p:sp>
      <p:sp>
        <p:nvSpPr>
          <p:cNvPr id="19" name="Espace réservé du texte 2"/>
          <p:cNvSpPr>
            <a:spLocks noGrp="1"/>
          </p:cNvSpPr>
          <p:nvPr>
            <p:ph type="body" sz="quarter" idx="16" hasCustomPrompt="1"/>
          </p:nvPr>
        </p:nvSpPr>
        <p:spPr>
          <a:xfrm>
            <a:off x="504456" y="4797152"/>
            <a:ext cx="8172000" cy="369192"/>
          </a:xfrm>
          <a:prstGeom prst="rect">
            <a:avLst/>
          </a:prstGeom>
        </p:spPr>
        <p:txBody>
          <a:bodyPr anchor="ctr"/>
          <a:lstStyle>
            <a:lvl1pPr marL="0" marR="0" indent="0" algn="l" defTabSz="914400" eaLnBrk="1" fontAlgn="auto" latinLnBrk="0" hangingPunct="1">
              <a:lnSpc>
                <a:spcPct val="100000"/>
              </a:lnSpc>
              <a:spcBef>
                <a:spcPct val="50000"/>
              </a:spcBef>
              <a:spcAft>
                <a:spcPts val="0"/>
              </a:spcAft>
              <a:buClrTx/>
              <a:buSzTx/>
              <a:buFontTx/>
              <a:buNone/>
              <a:tabLst/>
              <a:defRPr sz="1600" b="1" i="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marL="0" marR="0" lvl="0" indent="0" defTabSz="914400" eaLnBrk="1" fontAlgn="auto" latinLnBrk="0" hangingPunct="1">
              <a:lnSpc>
                <a:spcPct val="100000"/>
              </a:lnSpc>
              <a:spcBef>
                <a:spcPct val="50000"/>
              </a:spcBef>
              <a:spcAft>
                <a:spcPts val="0"/>
              </a:spcAft>
              <a:buClrTx/>
              <a:buSzTx/>
              <a:buFontTx/>
              <a:buNone/>
              <a:tabLst/>
              <a:defRPr/>
            </a:pPr>
            <a:r>
              <a:rPr lang="fr-FR" dirty="0" smtClean="0"/>
              <a:t>Xxx &gt; </a:t>
            </a:r>
            <a:r>
              <a:rPr kumimoji="0" lang="fr-FR" sz="1600" b="1" i="0" u="none" strike="noStrike" kern="0" cap="none" spc="0" normalizeH="0" baseline="0" noProof="0" dirty="0" smtClean="0">
                <a:ln>
                  <a:noFill/>
                </a:ln>
                <a:solidFill>
                  <a:schemeClr val="tx1"/>
                </a:solidFill>
                <a:effectLst/>
                <a:uLnTx/>
                <a:uFillTx/>
                <a:latin typeface="Arial" pitchFamily="34" charset="0"/>
                <a:cs typeface="Arial" pitchFamily="34" charset="0"/>
              </a:rPr>
              <a:t>Explications :</a:t>
            </a:r>
            <a:endParaRPr kumimoji="0" lang="fr-FR" sz="16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84800596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oints à relier - 3 - 2">
    <p:spTree>
      <p:nvGrpSpPr>
        <p:cNvPr id="1" name=""/>
        <p:cNvGrpSpPr/>
        <p:nvPr/>
      </p:nvGrpSpPr>
      <p:grpSpPr>
        <a:xfrm>
          <a:off x="0" y="0"/>
          <a:ext cx="0" cy="0"/>
          <a:chOff x="0" y="0"/>
          <a:chExt cx="0" cy="0"/>
        </a:xfrm>
      </p:grpSpPr>
      <p:graphicFrame>
        <p:nvGraphicFramePr>
          <p:cNvPr id="28" name="Group 48"/>
          <p:cNvGraphicFramePr>
            <a:graphicFrameLocks noGrp="1"/>
          </p:cNvGraphicFramePr>
          <p:nvPr userDrawn="1">
            <p:custDataLst>
              <p:tags r:id="rId1"/>
            </p:custDataLst>
            <p:extLst>
              <p:ext uri="{D42A27DB-BD31-4B8C-83A1-F6EECF244321}">
                <p14:modId xmlns:p14="http://schemas.microsoft.com/office/powerpoint/2010/main" val="1425411182"/>
              </p:ext>
            </p:extLst>
          </p:nvPr>
        </p:nvGraphicFramePr>
        <p:xfrm>
          <a:off x="431998" y="828000"/>
          <a:ext cx="8280000" cy="3960000"/>
        </p:xfrm>
        <a:graphic>
          <a:graphicData uri="http://schemas.openxmlformats.org/drawingml/2006/table">
            <a:tbl>
              <a:tblPr/>
              <a:tblGrid>
                <a:gridCol w="2880000"/>
                <a:gridCol w="360000"/>
                <a:gridCol w="1800000"/>
                <a:gridCol w="360000"/>
                <a:gridCol w="2880000"/>
              </a:tblGrid>
              <a:tr h="360000">
                <a:tc gridSpan="5">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900000">
                <a:tc gridSpan="5">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fr-FR" sz="1600" b="1" i="0" u="none" strike="noStrike" cap="none" normalizeH="0" baseline="0" dirty="0" smtClean="0">
                        <a:ln>
                          <a:noFill/>
                        </a:ln>
                        <a:solidFill>
                          <a:schemeClr val="tx1"/>
                        </a:solidFill>
                        <a:effectLst/>
                        <a:latin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90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CCECFF"/>
                    </a:solidFill>
                  </a:tcPr>
                </a:tc>
                <a:tc rowSpan="3">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1"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900000">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endPar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90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bl>
          </a:graphicData>
        </a:graphic>
      </p:graphicFrame>
      <p:sp>
        <p:nvSpPr>
          <p:cNvPr id="10" name="Espace réservé du texte 2"/>
          <p:cNvSpPr>
            <a:spLocks noGrp="1"/>
          </p:cNvSpPr>
          <p:nvPr>
            <p:ph type="body" sz="quarter" idx="10" hasCustomPrompt="1"/>
          </p:nvPr>
        </p:nvSpPr>
        <p:spPr>
          <a:xfrm>
            <a:off x="431800" y="836613"/>
            <a:ext cx="8229987" cy="360362"/>
          </a:xfrm>
          <a:prstGeom prst="rect">
            <a:avLst/>
          </a:prstGeom>
        </p:spPr>
        <p:txBody>
          <a:bodyPr/>
          <a:lstStyle>
            <a:lvl1pPr marL="0" indent="0" algn="ctr">
              <a:buFontTx/>
              <a:buNone/>
              <a:defRPr sz="1600" b="1" cap="all"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2" name="Espace réservé du texte 2"/>
          <p:cNvSpPr>
            <a:spLocks noGrp="1"/>
          </p:cNvSpPr>
          <p:nvPr>
            <p:ph type="body" sz="quarter" idx="11" hasCustomPrompt="1"/>
          </p:nvPr>
        </p:nvSpPr>
        <p:spPr>
          <a:xfrm>
            <a:off x="431800" y="1196752"/>
            <a:ext cx="8229987" cy="864096"/>
          </a:xfrm>
          <a:prstGeom prst="rect">
            <a:avLst/>
          </a:prstGeom>
        </p:spPr>
        <p:txBody>
          <a:bodyPr anchor="ctr"/>
          <a:lstStyle>
            <a:lvl1pPr marL="0" indent="0" algn="l">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9" name="Espace réservé du texte 2"/>
          <p:cNvSpPr>
            <a:spLocks noGrp="1"/>
          </p:cNvSpPr>
          <p:nvPr>
            <p:ph type="body" sz="quarter" idx="12" hasCustomPrompt="1"/>
          </p:nvPr>
        </p:nvSpPr>
        <p:spPr>
          <a:xfrm>
            <a:off x="5832400" y="2060848"/>
            <a:ext cx="2844056" cy="940959"/>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20" name="Espace réservé du texte 2"/>
          <p:cNvSpPr>
            <a:spLocks noGrp="1"/>
          </p:cNvSpPr>
          <p:nvPr>
            <p:ph type="body" sz="quarter" idx="13" hasCustomPrompt="1"/>
          </p:nvPr>
        </p:nvSpPr>
        <p:spPr>
          <a:xfrm>
            <a:off x="5832400" y="3908064"/>
            <a:ext cx="2844056" cy="889088"/>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21" name="Espace réservé du texte 2"/>
          <p:cNvSpPr>
            <a:spLocks noGrp="1"/>
          </p:cNvSpPr>
          <p:nvPr>
            <p:ph type="body" sz="quarter" idx="17" hasCustomPrompt="1"/>
          </p:nvPr>
        </p:nvSpPr>
        <p:spPr>
          <a:xfrm>
            <a:off x="431801" y="2132856"/>
            <a:ext cx="2844056" cy="828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22" name="Espace réservé du texte 2"/>
          <p:cNvSpPr>
            <a:spLocks noGrp="1"/>
          </p:cNvSpPr>
          <p:nvPr>
            <p:ph type="body" sz="quarter" idx="18" hasCustomPrompt="1"/>
          </p:nvPr>
        </p:nvSpPr>
        <p:spPr>
          <a:xfrm>
            <a:off x="431801" y="3033048"/>
            <a:ext cx="2844056" cy="828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23" name="Espace réservé du texte 2"/>
          <p:cNvSpPr>
            <a:spLocks noGrp="1"/>
          </p:cNvSpPr>
          <p:nvPr>
            <p:ph type="body" sz="quarter" idx="14" hasCustomPrompt="1"/>
          </p:nvPr>
        </p:nvSpPr>
        <p:spPr>
          <a:xfrm>
            <a:off x="431801" y="3933056"/>
            <a:ext cx="2844056" cy="828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3</a:t>
            </a:r>
            <a:endParaRPr lang="fr-FR" dirty="0"/>
          </a:p>
        </p:txBody>
      </p:sp>
      <p:sp>
        <p:nvSpPr>
          <p:cNvPr id="13" name="Titre 3"/>
          <p:cNvSpPr>
            <a:spLocks noGrp="1" noChangeArrowheads="1"/>
          </p:cNvSpPr>
          <p:nvPr>
            <p:ph type="title" hasCustomPrompt="1"/>
          </p:nvPr>
        </p:nvSpPr>
        <p:spPr bwMode="auto">
          <a:xfrm>
            <a:off x="179388"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14" name="Rectangle 38"/>
          <p:cNvSpPr>
            <a:spLocks noChangeArrowheads="1"/>
          </p:cNvSpPr>
          <p:nvPr userDrawn="1">
            <p:custDataLst>
              <p:tags r:id="rId2"/>
            </p:custDataLst>
          </p:nvPr>
        </p:nvSpPr>
        <p:spPr bwMode="auto">
          <a:xfrm>
            <a:off x="432000" y="4788000"/>
            <a:ext cx="8280000" cy="180022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sz="1600" b="0" i="1"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16" name="Espace réservé du texte 2"/>
          <p:cNvSpPr>
            <a:spLocks noGrp="1"/>
          </p:cNvSpPr>
          <p:nvPr>
            <p:ph type="body" sz="quarter" idx="19" hasCustomPrompt="1"/>
          </p:nvPr>
        </p:nvSpPr>
        <p:spPr>
          <a:xfrm>
            <a:off x="540448" y="5125498"/>
            <a:ext cx="8064000" cy="1404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Zone de texte</a:t>
            </a:r>
            <a:endParaRPr lang="fr-FR" dirty="0"/>
          </a:p>
        </p:txBody>
      </p:sp>
      <p:sp>
        <p:nvSpPr>
          <p:cNvPr id="17" name="Espace réservé du texte 2"/>
          <p:cNvSpPr>
            <a:spLocks noGrp="1"/>
          </p:cNvSpPr>
          <p:nvPr>
            <p:ph type="body" sz="quarter" idx="16" hasCustomPrompt="1"/>
          </p:nvPr>
        </p:nvSpPr>
        <p:spPr>
          <a:xfrm>
            <a:off x="504456" y="4797152"/>
            <a:ext cx="8172000" cy="369192"/>
          </a:xfrm>
          <a:prstGeom prst="rect">
            <a:avLst/>
          </a:prstGeom>
        </p:spPr>
        <p:txBody>
          <a:bodyPr anchor="ctr"/>
          <a:lstStyle>
            <a:lvl1pPr marL="0" marR="0" indent="0" algn="l" defTabSz="914400" eaLnBrk="1" fontAlgn="auto" latinLnBrk="0" hangingPunct="1">
              <a:lnSpc>
                <a:spcPct val="100000"/>
              </a:lnSpc>
              <a:spcBef>
                <a:spcPct val="50000"/>
              </a:spcBef>
              <a:spcAft>
                <a:spcPts val="0"/>
              </a:spcAft>
              <a:buClrTx/>
              <a:buSzTx/>
              <a:buFontTx/>
              <a:buNone/>
              <a:tabLst/>
              <a:defRPr sz="1600" b="1" i="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marL="0" marR="0" lvl="0" indent="0" defTabSz="914400" eaLnBrk="1" fontAlgn="auto" latinLnBrk="0" hangingPunct="1">
              <a:lnSpc>
                <a:spcPct val="100000"/>
              </a:lnSpc>
              <a:spcBef>
                <a:spcPct val="50000"/>
              </a:spcBef>
              <a:spcAft>
                <a:spcPts val="0"/>
              </a:spcAft>
              <a:buClrTx/>
              <a:buSzTx/>
              <a:buFontTx/>
              <a:buNone/>
              <a:tabLst/>
              <a:defRPr/>
            </a:pPr>
            <a:r>
              <a:rPr lang="fr-FR" dirty="0" smtClean="0"/>
              <a:t>Xxx &gt; </a:t>
            </a:r>
            <a:r>
              <a:rPr kumimoji="0" lang="fr-FR" sz="1600" b="1" i="0" u="none" strike="noStrike" kern="0" cap="none" spc="0" normalizeH="0" baseline="0" noProof="0" dirty="0" smtClean="0">
                <a:ln>
                  <a:noFill/>
                </a:ln>
                <a:solidFill>
                  <a:schemeClr val="tx1"/>
                </a:solidFill>
                <a:effectLst/>
                <a:uLnTx/>
                <a:uFillTx/>
                <a:latin typeface="Arial" pitchFamily="34" charset="0"/>
                <a:cs typeface="Arial" pitchFamily="34" charset="0"/>
              </a:rPr>
              <a:t>Explications :</a:t>
            </a:r>
            <a:endParaRPr kumimoji="0" lang="fr-FR" sz="16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394558378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oints à relier - 3 - 2">
    <p:spTree>
      <p:nvGrpSpPr>
        <p:cNvPr id="1" name=""/>
        <p:cNvGrpSpPr/>
        <p:nvPr/>
      </p:nvGrpSpPr>
      <p:grpSpPr>
        <a:xfrm>
          <a:off x="0" y="0"/>
          <a:ext cx="0" cy="0"/>
          <a:chOff x="0" y="0"/>
          <a:chExt cx="0" cy="0"/>
        </a:xfrm>
      </p:grpSpPr>
      <p:graphicFrame>
        <p:nvGraphicFramePr>
          <p:cNvPr id="28" name="Group 48"/>
          <p:cNvGraphicFramePr>
            <a:graphicFrameLocks noGrp="1"/>
          </p:cNvGraphicFramePr>
          <p:nvPr userDrawn="1">
            <p:custDataLst>
              <p:tags r:id="rId1"/>
            </p:custDataLst>
            <p:extLst>
              <p:ext uri="{D42A27DB-BD31-4B8C-83A1-F6EECF244321}">
                <p14:modId xmlns:p14="http://schemas.microsoft.com/office/powerpoint/2010/main" val="578119194"/>
              </p:ext>
            </p:extLst>
          </p:nvPr>
        </p:nvGraphicFramePr>
        <p:xfrm>
          <a:off x="431998" y="828000"/>
          <a:ext cx="8280000" cy="3960000"/>
        </p:xfrm>
        <a:graphic>
          <a:graphicData uri="http://schemas.openxmlformats.org/drawingml/2006/table">
            <a:tbl>
              <a:tblPr/>
              <a:tblGrid>
                <a:gridCol w="2880000"/>
                <a:gridCol w="360000"/>
                <a:gridCol w="1800000"/>
                <a:gridCol w="360000"/>
                <a:gridCol w="2880000"/>
              </a:tblGrid>
              <a:tr h="360000">
                <a:tc gridSpan="5">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1" i="0" u="none" strike="noStrike"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900000">
                <a:tc gridSpan="5">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fr-FR" sz="1600" b="1" i="0" u="none" strike="noStrike" cap="none" normalizeH="0" baseline="0" dirty="0" smtClean="0">
                        <a:ln>
                          <a:noFill/>
                        </a:ln>
                        <a:solidFill>
                          <a:schemeClr val="tx1"/>
                        </a:solidFill>
                        <a:effectLst/>
                        <a:latin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90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CCECFF"/>
                    </a:solidFill>
                  </a:tcPr>
                </a:tc>
                <a:tc rowSpan="3">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1"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900000">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endPar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900000">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ECFF"/>
                    </a:solidFill>
                  </a:tcPr>
                </a:tc>
                <a:tc vMerge="1">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r>
                        <a:rPr kumimoji="0" lang="fr-FR" sz="1600" b="1" i="0" u="none" strike="noStrike" kern="1200" cap="small" normalizeH="0" baseline="0" dirty="0" smtClean="0">
                          <a:ln>
                            <a:noFill/>
                          </a:ln>
                          <a:solidFill>
                            <a:schemeClr val="tx1"/>
                          </a:solidFill>
                          <a:effectLst/>
                          <a:latin typeface="Arial" charset="0"/>
                          <a:ea typeface="Arial Unicode MS" pitchFamily="34" charset="-128"/>
                          <a:cs typeface="Arial" charset="0"/>
                        </a:rPr>
                        <a:t>o</a:t>
                      </a:r>
                    </a:p>
                  </a:txBody>
                  <a:tcPr marL="90000" marR="90000" marT="46799" marB="46799" anchor="ctr" horzOverflow="overflow">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defRPr/>
                      </a:pPr>
                      <a:endParaRPr kumimoji="0" lang="fr-FR" sz="1600" b="0" i="0" u="none" strike="noStrike" kern="1200" cap="none" normalizeH="0" baseline="0" dirty="0" smtClean="0">
                        <a:ln>
                          <a:noFill/>
                        </a:ln>
                        <a:solidFill>
                          <a:schemeClr val="tx1"/>
                        </a:solidFill>
                        <a:effectLst/>
                        <a:latin typeface="Arial" charset="0"/>
                        <a:ea typeface="Arial Unicode MS" pitchFamily="34" charset="-128"/>
                        <a:cs typeface="Arial" charset="0"/>
                      </a:endParaRPr>
                    </a:p>
                  </a:txBody>
                  <a:tcPr marL="90000" marR="90000" marT="46799" marB="46799"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bl>
          </a:graphicData>
        </a:graphic>
      </p:graphicFrame>
      <p:sp>
        <p:nvSpPr>
          <p:cNvPr id="10" name="Espace réservé du texte 2"/>
          <p:cNvSpPr>
            <a:spLocks noGrp="1"/>
          </p:cNvSpPr>
          <p:nvPr>
            <p:ph type="body" sz="quarter" idx="10" hasCustomPrompt="1"/>
          </p:nvPr>
        </p:nvSpPr>
        <p:spPr>
          <a:xfrm>
            <a:off x="431800" y="836613"/>
            <a:ext cx="8229987" cy="360362"/>
          </a:xfrm>
          <a:prstGeom prst="rect">
            <a:avLst/>
          </a:prstGeom>
        </p:spPr>
        <p:txBody>
          <a:bodyPr/>
          <a:lstStyle>
            <a:lvl1pPr marL="0" indent="0" algn="ctr">
              <a:buFontTx/>
              <a:buNone/>
              <a:defRPr sz="1600" b="1" cap="all"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2" name="Espace réservé du texte 2"/>
          <p:cNvSpPr>
            <a:spLocks noGrp="1"/>
          </p:cNvSpPr>
          <p:nvPr>
            <p:ph type="body" sz="quarter" idx="11" hasCustomPrompt="1"/>
          </p:nvPr>
        </p:nvSpPr>
        <p:spPr>
          <a:xfrm>
            <a:off x="431800" y="1196752"/>
            <a:ext cx="8229987" cy="864096"/>
          </a:xfrm>
          <a:prstGeom prst="rect">
            <a:avLst/>
          </a:prstGeom>
        </p:spPr>
        <p:txBody>
          <a:bodyPr anchor="ctr"/>
          <a:lstStyle>
            <a:lvl1pPr marL="0" indent="0" algn="l">
              <a:buFontTx/>
              <a:buNone/>
              <a:defRPr sz="1600" b="1"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Question x</a:t>
            </a:r>
            <a:endParaRPr lang="fr-FR" dirty="0"/>
          </a:p>
        </p:txBody>
      </p:sp>
      <p:sp>
        <p:nvSpPr>
          <p:cNvPr id="19" name="Espace réservé du texte 2"/>
          <p:cNvSpPr>
            <a:spLocks noGrp="1"/>
          </p:cNvSpPr>
          <p:nvPr>
            <p:ph type="body" sz="quarter" idx="12" hasCustomPrompt="1"/>
          </p:nvPr>
        </p:nvSpPr>
        <p:spPr>
          <a:xfrm>
            <a:off x="5832400" y="2060848"/>
            <a:ext cx="2844056" cy="940959"/>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20" name="Espace réservé du texte 2"/>
          <p:cNvSpPr>
            <a:spLocks noGrp="1"/>
          </p:cNvSpPr>
          <p:nvPr>
            <p:ph type="body" sz="quarter" idx="13" hasCustomPrompt="1"/>
          </p:nvPr>
        </p:nvSpPr>
        <p:spPr>
          <a:xfrm>
            <a:off x="5832400" y="3908064"/>
            <a:ext cx="2844056" cy="889088"/>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21" name="Espace réservé du texte 2"/>
          <p:cNvSpPr>
            <a:spLocks noGrp="1"/>
          </p:cNvSpPr>
          <p:nvPr>
            <p:ph type="body" sz="quarter" idx="17" hasCustomPrompt="1"/>
          </p:nvPr>
        </p:nvSpPr>
        <p:spPr>
          <a:xfrm>
            <a:off x="431801" y="2132856"/>
            <a:ext cx="2844056" cy="828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1</a:t>
            </a:r>
            <a:endParaRPr lang="fr-FR" dirty="0"/>
          </a:p>
        </p:txBody>
      </p:sp>
      <p:sp>
        <p:nvSpPr>
          <p:cNvPr id="22" name="Espace réservé du texte 2"/>
          <p:cNvSpPr>
            <a:spLocks noGrp="1"/>
          </p:cNvSpPr>
          <p:nvPr>
            <p:ph type="body" sz="quarter" idx="18" hasCustomPrompt="1"/>
          </p:nvPr>
        </p:nvSpPr>
        <p:spPr>
          <a:xfrm>
            <a:off x="431801" y="3033048"/>
            <a:ext cx="2844056" cy="828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2</a:t>
            </a:r>
            <a:endParaRPr lang="fr-FR" dirty="0"/>
          </a:p>
        </p:txBody>
      </p:sp>
      <p:sp>
        <p:nvSpPr>
          <p:cNvPr id="23" name="Espace réservé du texte 2"/>
          <p:cNvSpPr>
            <a:spLocks noGrp="1"/>
          </p:cNvSpPr>
          <p:nvPr>
            <p:ph type="body" sz="quarter" idx="14" hasCustomPrompt="1"/>
          </p:nvPr>
        </p:nvSpPr>
        <p:spPr>
          <a:xfrm>
            <a:off x="431801" y="3933056"/>
            <a:ext cx="2844056" cy="828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Réponse 3</a:t>
            </a:r>
            <a:endParaRPr lang="fr-FR" dirty="0"/>
          </a:p>
        </p:txBody>
      </p:sp>
      <p:sp>
        <p:nvSpPr>
          <p:cNvPr id="13" name="Titre 3"/>
          <p:cNvSpPr>
            <a:spLocks noGrp="1" noChangeArrowheads="1"/>
          </p:cNvSpPr>
          <p:nvPr>
            <p:ph type="title" hasCustomPrompt="1"/>
          </p:nvPr>
        </p:nvSpPr>
        <p:spPr bwMode="auto">
          <a:xfrm>
            <a:off x="179388"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
        <p:nvSpPr>
          <p:cNvPr id="14" name="Rectangle 38"/>
          <p:cNvSpPr>
            <a:spLocks noChangeArrowheads="1"/>
          </p:cNvSpPr>
          <p:nvPr userDrawn="1">
            <p:custDataLst>
              <p:tags r:id="rId2"/>
            </p:custDataLst>
          </p:nvPr>
        </p:nvSpPr>
        <p:spPr bwMode="auto">
          <a:xfrm>
            <a:off x="432000" y="4788000"/>
            <a:ext cx="8280000" cy="180022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sz="1600" b="0" i="1" u="none" strike="noStrike" kern="0" cap="none" spc="0" normalizeH="0" baseline="0" noProof="0" dirty="0">
              <a:ln>
                <a:noFill/>
              </a:ln>
              <a:solidFill>
                <a:schemeClr val="tx1"/>
              </a:solidFill>
              <a:effectLst/>
              <a:uLnTx/>
              <a:uFillTx/>
              <a:latin typeface="Arial" pitchFamily="34" charset="0"/>
              <a:cs typeface="Arial" pitchFamily="34" charset="0"/>
            </a:endParaRPr>
          </a:p>
        </p:txBody>
      </p:sp>
      <p:sp>
        <p:nvSpPr>
          <p:cNvPr id="16" name="Espace réservé du texte 2"/>
          <p:cNvSpPr>
            <a:spLocks noGrp="1"/>
          </p:cNvSpPr>
          <p:nvPr>
            <p:ph type="body" sz="quarter" idx="19" hasCustomPrompt="1"/>
          </p:nvPr>
        </p:nvSpPr>
        <p:spPr>
          <a:xfrm>
            <a:off x="540448" y="5125498"/>
            <a:ext cx="8064000" cy="1404000"/>
          </a:xfrm>
          <a:prstGeom prst="rect">
            <a:avLst/>
          </a:prstGeom>
        </p:spPr>
        <p:txBody>
          <a:bodyPr anchor="ctr"/>
          <a:lstStyle>
            <a:lvl1pPr marL="0" indent="0" algn="l">
              <a:buFontTx/>
              <a:buNone/>
              <a:defRPr sz="1600" b="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lvl="0"/>
            <a:r>
              <a:rPr lang="fr-FR" dirty="0" smtClean="0"/>
              <a:t>Zone de texte</a:t>
            </a:r>
            <a:endParaRPr lang="fr-FR" dirty="0"/>
          </a:p>
        </p:txBody>
      </p:sp>
      <p:sp>
        <p:nvSpPr>
          <p:cNvPr id="17" name="Espace réservé du texte 2"/>
          <p:cNvSpPr>
            <a:spLocks noGrp="1"/>
          </p:cNvSpPr>
          <p:nvPr>
            <p:ph type="body" sz="quarter" idx="16" hasCustomPrompt="1"/>
          </p:nvPr>
        </p:nvSpPr>
        <p:spPr>
          <a:xfrm>
            <a:off x="504456" y="4797152"/>
            <a:ext cx="8172000" cy="369192"/>
          </a:xfrm>
          <a:prstGeom prst="rect">
            <a:avLst/>
          </a:prstGeom>
        </p:spPr>
        <p:txBody>
          <a:bodyPr anchor="ctr"/>
          <a:lstStyle>
            <a:lvl1pPr marL="0" marR="0" indent="0" algn="l" defTabSz="914400" eaLnBrk="1" fontAlgn="auto" latinLnBrk="0" hangingPunct="1">
              <a:lnSpc>
                <a:spcPct val="100000"/>
              </a:lnSpc>
              <a:spcBef>
                <a:spcPct val="50000"/>
              </a:spcBef>
              <a:spcAft>
                <a:spcPts val="0"/>
              </a:spcAft>
              <a:buClrTx/>
              <a:buSzTx/>
              <a:buFontTx/>
              <a:buNone/>
              <a:tabLst/>
              <a:defRPr sz="1600" b="1" i="0" cap="none" baseline="0">
                <a:latin typeface="Arial" pitchFamily="34" charset="0"/>
                <a:cs typeface="Arial" pitchFamily="34" charset="0"/>
              </a:defRPr>
            </a:lvl1pPr>
            <a:lvl2pPr marL="457200" indent="0" algn="ctr">
              <a:buFontTx/>
              <a:buNone/>
              <a:defRPr sz="1600" b="1" cap="all" baseline="0">
                <a:latin typeface="Arial" pitchFamily="34" charset="0"/>
                <a:cs typeface="Arial" pitchFamily="34" charset="0"/>
              </a:defRPr>
            </a:lvl2pPr>
            <a:lvl3pPr marL="914400" indent="0" algn="ctr">
              <a:buFontTx/>
              <a:buNone/>
              <a:defRPr sz="1600" b="1" cap="all" baseline="0">
                <a:latin typeface="Arial" pitchFamily="34" charset="0"/>
                <a:cs typeface="Arial" pitchFamily="34" charset="0"/>
              </a:defRPr>
            </a:lvl3pPr>
            <a:lvl4pPr marL="1371600" indent="0" algn="ctr">
              <a:buFontTx/>
              <a:buNone/>
              <a:defRPr sz="1600" b="1" cap="all" baseline="0">
                <a:latin typeface="Arial" pitchFamily="34" charset="0"/>
                <a:cs typeface="Arial" pitchFamily="34" charset="0"/>
              </a:defRPr>
            </a:lvl4pPr>
            <a:lvl5pPr marL="1828800" indent="0" algn="ctr">
              <a:buFontTx/>
              <a:buNone/>
              <a:defRPr sz="1600" b="1" cap="all" baseline="0">
                <a:latin typeface="Arial" pitchFamily="34" charset="0"/>
                <a:cs typeface="Arial" pitchFamily="34" charset="0"/>
              </a:defRPr>
            </a:lvl5pPr>
          </a:lstStyle>
          <a:p>
            <a:pPr marL="0" marR="0" lvl="0" indent="0" defTabSz="914400" eaLnBrk="1" fontAlgn="auto" latinLnBrk="0" hangingPunct="1">
              <a:lnSpc>
                <a:spcPct val="100000"/>
              </a:lnSpc>
              <a:spcBef>
                <a:spcPct val="50000"/>
              </a:spcBef>
              <a:spcAft>
                <a:spcPts val="0"/>
              </a:spcAft>
              <a:buClrTx/>
              <a:buSzTx/>
              <a:buFontTx/>
              <a:buNone/>
              <a:tabLst/>
              <a:defRPr/>
            </a:pPr>
            <a:r>
              <a:rPr lang="fr-FR" dirty="0" smtClean="0"/>
              <a:t>Xxx &gt; </a:t>
            </a:r>
            <a:r>
              <a:rPr kumimoji="0" lang="fr-FR" sz="1600" b="1" i="0" u="none" strike="noStrike" kern="0" cap="none" spc="0" normalizeH="0" baseline="0" noProof="0" dirty="0" smtClean="0">
                <a:ln>
                  <a:noFill/>
                </a:ln>
                <a:solidFill>
                  <a:schemeClr val="tx1"/>
                </a:solidFill>
                <a:effectLst/>
                <a:uLnTx/>
                <a:uFillTx/>
                <a:latin typeface="Arial" pitchFamily="34" charset="0"/>
                <a:cs typeface="Arial" pitchFamily="34" charset="0"/>
              </a:rPr>
              <a:t>Explications :</a:t>
            </a:r>
            <a:endParaRPr kumimoji="0" lang="fr-FR" sz="16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67009031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rcalair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67544" y="332656"/>
            <a:ext cx="8280920" cy="1152128"/>
          </a:xfrm>
        </p:spPr>
        <p:txBody>
          <a:bodyPr anchor="ctr">
            <a:normAutofit/>
          </a:bodyPr>
          <a:lstStyle>
            <a:lvl1pPr algn="ctr">
              <a:defRPr sz="2800" b="0" i="0" cap="all" baseline="0"/>
            </a:lvl1pPr>
          </a:lstStyle>
          <a:p>
            <a:r>
              <a:rPr lang="fr-FR" dirty="0" smtClean="0"/>
              <a:t>TITRE</a:t>
            </a:r>
            <a:endParaRPr lang="fr-FR" dirty="0"/>
          </a:p>
        </p:txBody>
      </p:sp>
      <p:sp>
        <p:nvSpPr>
          <p:cNvPr id="3" name="Espace réservé pour une image  2"/>
          <p:cNvSpPr>
            <a:spLocks noGrp="1"/>
          </p:cNvSpPr>
          <p:nvPr>
            <p:ph type="pic" idx="1"/>
          </p:nvPr>
        </p:nvSpPr>
        <p:spPr>
          <a:xfrm>
            <a:off x="467544" y="1618456"/>
            <a:ext cx="8280920" cy="4834880"/>
          </a:xfrm>
          <a:prstGeom prst="rect">
            <a:avLst/>
          </a:prstGeom>
        </p:spPr>
        <p:txBody>
          <a:bodyPr anchor="ctr"/>
          <a:lstStyle>
            <a:lvl1pPr marL="0" indent="0">
              <a:buNone/>
              <a:defRPr lang="fr-FR" sz="1800" kern="1200" cap="all" baseline="0" dirty="0">
                <a:solidFill>
                  <a:schemeClr val="tx1"/>
                </a:solidFill>
                <a:latin typeface="Arial" pitchFamily="34" charset="0"/>
                <a:ea typeface="+mn-ea"/>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lvl="0" indent="0" algn="ctr" defTabSz="914400" rtl="0" eaLnBrk="1" latinLnBrk="0" hangingPunct="1">
              <a:spcBef>
                <a:spcPct val="20000"/>
              </a:spcBef>
              <a:buFont typeface="Arial" pitchFamily="34" charset="0"/>
              <a:buNone/>
            </a:pPr>
            <a:endParaRPr lang="fr-FR" dirty="0"/>
          </a:p>
        </p:txBody>
      </p:sp>
    </p:spTree>
    <p:extLst>
      <p:ext uri="{BB962C8B-B14F-4D97-AF65-F5344CB8AC3E}">
        <p14:creationId xmlns:p14="http://schemas.microsoft.com/office/powerpoint/2010/main" val="206066608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4" name="Titre 3"/>
          <p:cNvSpPr>
            <a:spLocks noGrp="1" noChangeArrowheads="1"/>
          </p:cNvSpPr>
          <p:nvPr>
            <p:ph type="title" hasCustomPrompt="1"/>
          </p:nvPr>
        </p:nvSpPr>
        <p:spPr bwMode="auto">
          <a:xfrm>
            <a:off x="395288" y="22225"/>
            <a:ext cx="8280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baseline="0"/>
            </a:lvl1pPr>
          </a:lstStyle>
          <a:p>
            <a:pPr lvl="0"/>
            <a:r>
              <a:rPr lang="fr-FR" dirty="0" smtClean="0"/>
              <a:t>TITRE</a:t>
            </a:r>
          </a:p>
        </p:txBody>
      </p:sp>
    </p:spTree>
    <p:extLst>
      <p:ext uri="{BB962C8B-B14F-4D97-AF65-F5344CB8AC3E}">
        <p14:creationId xmlns:p14="http://schemas.microsoft.com/office/powerpoint/2010/main" val="60354390"/>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 OBJET">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82563" y="692696"/>
            <a:ext cx="8853487" cy="5904656"/>
          </a:xfrm>
          <a:prstGeom prst="rect">
            <a:avLst/>
          </a:prstGeom>
        </p:spPr>
        <p:txBody>
          <a:bodyPr anchor="ctr"/>
          <a:lstStyle>
            <a:lvl1pPr algn="ctr">
              <a:defRPr cap="all" baseline="0"/>
            </a:lvl1pPr>
          </a:lstStyle>
          <a:p>
            <a:pPr lvl="0"/>
            <a:endParaRPr lang="fr-FR" dirty="0"/>
          </a:p>
        </p:txBody>
      </p:sp>
      <p:sp>
        <p:nvSpPr>
          <p:cNvPr id="5" name="Titre 3"/>
          <p:cNvSpPr>
            <a:spLocks noGrp="1" noChangeArrowheads="1"/>
          </p:cNvSpPr>
          <p:nvPr>
            <p:ph type="title" hasCustomPrompt="1"/>
          </p:nvPr>
        </p:nvSpPr>
        <p:spPr bwMode="auto">
          <a:xfrm>
            <a:off x="395288" y="22225"/>
            <a:ext cx="8280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baseline="0"/>
            </a:lvl1pPr>
          </a:lstStyle>
          <a:p>
            <a:pPr lvl="0"/>
            <a:r>
              <a:rPr lang="fr-FR" dirty="0" smtClean="0"/>
              <a:t>TITRE</a:t>
            </a:r>
          </a:p>
        </p:txBody>
      </p:sp>
    </p:spTree>
    <p:extLst>
      <p:ext uri="{BB962C8B-B14F-4D97-AF65-F5344CB8AC3E}">
        <p14:creationId xmlns:p14="http://schemas.microsoft.com/office/powerpoint/2010/main" val="1230969264"/>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 SOUS TITRE">
    <p:spTree>
      <p:nvGrpSpPr>
        <p:cNvPr id="1" name=""/>
        <p:cNvGrpSpPr/>
        <p:nvPr/>
      </p:nvGrpSpPr>
      <p:grpSpPr>
        <a:xfrm>
          <a:off x="0" y="0"/>
          <a:ext cx="0" cy="0"/>
          <a:chOff x="0" y="0"/>
          <a:chExt cx="0" cy="0"/>
        </a:xfrm>
      </p:grpSpPr>
      <p:sp>
        <p:nvSpPr>
          <p:cNvPr id="4" name="Titre 3"/>
          <p:cNvSpPr>
            <a:spLocks noGrp="1" noChangeArrowheads="1"/>
          </p:cNvSpPr>
          <p:nvPr>
            <p:ph type="title" hasCustomPrompt="1"/>
          </p:nvPr>
        </p:nvSpPr>
        <p:spPr bwMode="auto">
          <a:xfrm>
            <a:off x="395288" y="22225"/>
            <a:ext cx="8280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  </a:t>
            </a:r>
          </a:p>
        </p:txBody>
      </p:sp>
      <p:sp>
        <p:nvSpPr>
          <p:cNvPr id="8" name="Sous-titre 2"/>
          <p:cNvSpPr>
            <a:spLocks noGrp="1"/>
          </p:cNvSpPr>
          <p:nvPr>
            <p:ph type="subTitle" idx="11" hasCustomPrompt="1"/>
          </p:nvPr>
        </p:nvSpPr>
        <p:spPr>
          <a:xfrm>
            <a:off x="179512" y="620688"/>
            <a:ext cx="8856984" cy="360040"/>
          </a:xfrm>
          <a:prstGeom prst="rect">
            <a:avLst/>
          </a:prstGeom>
        </p:spPr>
        <p:txBody>
          <a:bodyPr/>
          <a:lstStyle>
            <a:lvl1pPr marL="0" indent="0" algn="l">
              <a:buNone/>
              <a:defRPr cap="all"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dirty="0" smtClean="0"/>
              <a:t>Sous titre</a:t>
            </a:r>
            <a:endParaRPr lang="fr-FR" dirty="0"/>
          </a:p>
        </p:txBody>
      </p:sp>
    </p:spTree>
    <p:extLst>
      <p:ext uri="{BB962C8B-B14F-4D97-AF65-F5344CB8AC3E}">
        <p14:creationId xmlns:p14="http://schemas.microsoft.com/office/powerpoint/2010/main" val="2222604687"/>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 SOUS TITRE - OBJET">
    <p:spTree>
      <p:nvGrpSpPr>
        <p:cNvPr id="1" name=""/>
        <p:cNvGrpSpPr/>
        <p:nvPr/>
      </p:nvGrpSpPr>
      <p:grpSpPr>
        <a:xfrm>
          <a:off x="0" y="0"/>
          <a:ext cx="0" cy="0"/>
          <a:chOff x="0" y="0"/>
          <a:chExt cx="0" cy="0"/>
        </a:xfrm>
      </p:grpSpPr>
      <p:sp>
        <p:nvSpPr>
          <p:cNvPr id="4" name="Titre 3"/>
          <p:cNvSpPr>
            <a:spLocks noGrp="1" noChangeArrowheads="1"/>
          </p:cNvSpPr>
          <p:nvPr>
            <p:ph type="title" hasCustomPrompt="1"/>
          </p:nvPr>
        </p:nvSpPr>
        <p:spPr bwMode="auto">
          <a:xfrm>
            <a:off x="395288" y="22225"/>
            <a:ext cx="8280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a:lvl1pPr>
          </a:lstStyle>
          <a:p>
            <a:pPr lvl="0"/>
            <a:r>
              <a:rPr lang="fr-FR" dirty="0" smtClean="0"/>
              <a:t>TITRE</a:t>
            </a:r>
          </a:p>
        </p:txBody>
      </p:sp>
      <p:sp>
        <p:nvSpPr>
          <p:cNvPr id="6" name="Sous-titre 2"/>
          <p:cNvSpPr>
            <a:spLocks noGrp="1"/>
          </p:cNvSpPr>
          <p:nvPr>
            <p:ph type="subTitle" idx="11" hasCustomPrompt="1"/>
          </p:nvPr>
        </p:nvSpPr>
        <p:spPr>
          <a:xfrm>
            <a:off x="179512" y="620688"/>
            <a:ext cx="8856984" cy="360040"/>
          </a:xfrm>
          <a:prstGeom prst="rect">
            <a:avLst/>
          </a:prstGeom>
        </p:spPr>
        <p:txBody>
          <a:bodyPr/>
          <a:lstStyle>
            <a:lvl1pPr marL="0" indent="0" algn="l">
              <a:buNone/>
              <a:defRPr cap="all"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dirty="0" smtClean="0"/>
              <a:t>sous-titre</a:t>
            </a:r>
            <a:endParaRPr lang="fr-FR" dirty="0"/>
          </a:p>
        </p:txBody>
      </p:sp>
      <p:sp>
        <p:nvSpPr>
          <p:cNvPr id="7" name="Espace réservé du contenu 6"/>
          <p:cNvSpPr>
            <a:spLocks noGrp="1"/>
          </p:cNvSpPr>
          <p:nvPr>
            <p:ph sz="quarter" idx="12" hasCustomPrompt="1"/>
          </p:nvPr>
        </p:nvSpPr>
        <p:spPr>
          <a:xfrm>
            <a:off x="180000" y="1051200"/>
            <a:ext cx="8852400" cy="5400000"/>
          </a:xfrm>
          <a:prstGeom prst="rect">
            <a:avLst/>
          </a:prstGeom>
        </p:spPr>
        <p:txBody>
          <a:bodyPr anchor="ctr"/>
          <a:lstStyle>
            <a:lvl1pPr algn="ctr">
              <a:defRPr cap="all" baseline="0"/>
            </a:lvl1pPr>
          </a:lstStyle>
          <a:p>
            <a:pPr lvl="0"/>
            <a:r>
              <a:rPr lang="fr-FR" dirty="0" smtClean="0"/>
              <a:t>Objet</a:t>
            </a:r>
            <a:endParaRPr lang="fr-FR" dirty="0"/>
          </a:p>
        </p:txBody>
      </p:sp>
    </p:spTree>
    <p:extLst>
      <p:ext uri="{BB962C8B-B14F-4D97-AF65-F5344CB8AC3E}">
        <p14:creationId xmlns:p14="http://schemas.microsoft.com/office/powerpoint/2010/main" val="2420019284"/>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 Deux contenus">
    <p:spTree>
      <p:nvGrpSpPr>
        <p:cNvPr id="1" name=""/>
        <p:cNvGrpSpPr/>
        <p:nvPr/>
      </p:nvGrpSpPr>
      <p:grpSpPr>
        <a:xfrm>
          <a:off x="0" y="0"/>
          <a:ext cx="0" cy="0"/>
          <a:chOff x="0" y="0"/>
          <a:chExt cx="0" cy="0"/>
        </a:xfrm>
      </p:grpSpPr>
      <p:sp>
        <p:nvSpPr>
          <p:cNvPr id="3" name="Espace réservé du contenu 2"/>
          <p:cNvSpPr>
            <a:spLocks noGrp="1"/>
          </p:cNvSpPr>
          <p:nvPr>
            <p:ph sz="half" idx="1" hasCustomPrompt="1"/>
          </p:nvPr>
        </p:nvSpPr>
        <p:spPr>
          <a:xfrm>
            <a:off x="182563" y="692696"/>
            <a:ext cx="4349750" cy="5760492"/>
          </a:xfrm>
          <a:prstGeom prst="rect">
            <a:avLst/>
          </a:prstGeom>
        </p:spPr>
        <p:txBody>
          <a:bodyPr anchor="ctr"/>
          <a:lstStyle>
            <a:lvl1pPr algn="ctr">
              <a:defRPr sz="1800" cap="all"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smtClean="0"/>
              <a:t>Objet</a:t>
            </a:r>
            <a:endParaRPr lang="fr-FR" dirty="0"/>
          </a:p>
        </p:txBody>
      </p:sp>
      <p:sp>
        <p:nvSpPr>
          <p:cNvPr id="4" name="Espace réservé du contenu 3"/>
          <p:cNvSpPr>
            <a:spLocks noGrp="1"/>
          </p:cNvSpPr>
          <p:nvPr>
            <p:ph sz="half" idx="2" hasCustomPrompt="1"/>
          </p:nvPr>
        </p:nvSpPr>
        <p:spPr>
          <a:xfrm>
            <a:off x="4684713" y="692696"/>
            <a:ext cx="4351337" cy="5760492"/>
          </a:xfrm>
          <a:prstGeom prst="rect">
            <a:avLst/>
          </a:prstGeom>
        </p:spPr>
        <p:txBody>
          <a:bodyPr anchor="ctr"/>
          <a:lstStyle>
            <a:lvl1pPr algn="ctr">
              <a:defRPr lang="fr-FR" sz="1800" b="0" cap="all" baseline="0" dirty="0">
                <a:solidFill>
                  <a:schemeClr val="bg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280988" lvl="0" indent="-280988" algn="ctr" defTabSz="904875" rtl="0" eaLnBrk="0" fontAlgn="base" hangingPunct="0">
              <a:spcBef>
                <a:spcPct val="0"/>
              </a:spcBef>
              <a:spcAft>
                <a:spcPct val="0"/>
              </a:spcAft>
              <a:buClr>
                <a:srgbClr val="FF0000"/>
              </a:buClr>
              <a:buSzPct val="80000"/>
              <a:buFont typeface="Arial" charset="0"/>
            </a:pPr>
            <a:r>
              <a:rPr lang="fr-FR" dirty="0" smtClean="0"/>
              <a:t>Objet</a:t>
            </a:r>
            <a:endParaRPr lang="fr-FR" dirty="0"/>
          </a:p>
        </p:txBody>
      </p:sp>
      <p:sp>
        <p:nvSpPr>
          <p:cNvPr id="5" name="Titre 4"/>
          <p:cNvSpPr>
            <a:spLocks noGrp="1" noChangeArrowheads="1"/>
          </p:cNvSpPr>
          <p:nvPr>
            <p:ph type="title" hasCustomPrompt="1"/>
          </p:nvPr>
        </p:nvSpPr>
        <p:spPr bwMode="auto">
          <a:xfrm>
            <a:off x="395288" y="22225"/>
            <a:ext cx="8280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defRPr cap="all" baseline="0"/>
            </a:lvl1pPr>
          </a:lstStyle>
          <a:p>
            <a:pPr lvl="0"/>
            <a:r>
              <a:rPr lang="fr-FR" dirty="0" smtClean="0"/>
              <a:t>Titre</a:t>
            </a:r>
          </a:p>
        </p:txBody>
      </p:sp>
    </p:spTree>
    <p:extLst>
      <p:ext uri="{BB962C8B-B14F-4D97-AF65-F5344CB8AC3E}">
        <p14:creationId xmlns:p14="http://schemas.microsoft.com/office/powerpoint/2010/main" val="790291968"/>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3.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4.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5.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dirty="0" smtClean="0"/>
              <a:t>Titre</a:t>
            </a:r>
            <a:endParaRPr lang="fr-FR" dirty="0"/>
          </a:p>
        </p:txBody>
      </p:sp>
      <p:sp>
        <p:nvSpPr>
          <p:cNvPr id="9" name="Espace réservé du texte 8"/>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fr-FR" sz="2000" dirty="0" smtClean="0">
                <a:latin typeface="Arial" pitchFamily="34" charset="0"/>
                <a:cs typeface="Arial" pitchFamily="34" charset="0"/>
              </a:rPr>
              <a:t>Formation après-vente</a:t>
            </a:r>
            <a:endParaRPr lang="fr-FR" sz="2000" dirty="0">
              <a:latin typeface="Arial" pitchFamily="34" charset="0"/>
              <a:cs typeface="Arial" pitchFamily="34" charset="0"/>
            </a:endParaRPr>
          </a:p>
        </p:txBody>
      </p:sp>
    </p:spTree>
    <p:extLst>
      <p:ext uri="{BB962C8B-B14F-4D97-AF65-F5344CB8AC3E}">
        <p14:creationId xmlns:p14="http://schemas.microsoft.com/office/powerpoint/2010/main" val="3666814733"/>
      </p:ext>
    </p:extLst>
  </p:cSld>
  <p:clrMap bg1="lt1" tx1="dk1" bg2="lt2" tx2="dk2" accent1="accent1" accent2="accent2" accent3="accent3" accent4="accent4" accent5="accent5" accent6="accent6" hlink="hlink" folHlink="folHlink"/>
  <p:sldLayoutIdLst>
    <p:sldLayoutId id="2147483712" r:id="rId1"/>
    <p:sldLayoutId id="2147483736" r:id="rId2"/>
    <p:sldLayoutId id="2147483737" r:id="rId3"/>
  </p:sldLayoutIdLst>
  <p:timing>
    <p:tnLst>
      <p:par>
        <p:cTn id="1" dur="indefinite" restart="never" nodeType="tmRoot"/>
      </p:par>
    </p:tnLst>
  </p:timing>
  <p:txStyles>
    <p:titleStyle>
      <a:lvl1pPr algn="r" defTabSz="914400" rtl="0" eaLnBrk="1" latinLnBrk="0" hangingPunct="1">
        <a:spcBef>
          <a:spcPct val="0"/>
        </a:spcBef>
        <a:buNone/>
        <a:defRPr sz="2800" kern="1200" cap="all" baseline="0">
          <a:solidFill>
            <a:schemeClr val="tx1"/>
          </a:solidFill>
          <a:latin typeface="Arial" pitchFamily="34" charset="0"/>
          <a:ea typeface="+mj-ea"/>
          <a:cs typeface="Arial" pitchFamily="34" charset="0"/>
        </a:defRPr>
      </a:lvl1pPr>
    </p:titleStyle>
    <p:bodyStyle>
      <a:lvl1pPr marL="0" indent="0" algn="r" defTabSz="914400" rtl="0" eaLnBrk="1" latinLnBrk="0" hangingPunct="1">
        <a:spcBef>
          <a:spcPct val="20000"/>
        </a:spcBef>
        <a:buFont typeface="Arial" pitchFamily="34" charset="0"/>
        <a:buNone/>
        <a:defRPr sz="3200" kern="1200" cap="all" baseline="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dirty="0" smtClean="0"/>
              <a:t>TITRE</a:t>
            </a:r>
            <a:endParaRPr lang="fr-FR" dirty="0"/>
          </a:p>
        </p:txBody>
      </p:sp>
    </p:spTree>
    <p:extLst>
      <p:ext uri="{BB962C8B-B14F-4D97-AF65-F5344CB8AC3E}">
        <p14:creationId xmlns:p14="http://schemas.microsoft.com/office/powerpoint/2010/main" val="2859324915"/>
      </p:ext>
    </p:extLst>
  </p:cSld>
  <p:clrMap bg1="lt1" tx1="dk1" bg2="lt2" tx2="dk2" accent1="accent1" accent2="accent2" accent3="accent3" accent4="accent4" accent5="accent5" accent6="accent6" hlink="hlink" folHlink="folHlink"/>
  <p:sldLayoutIdLst>
    <p:sldLayoutId id="2147483749" r:id="rId1"/>
  </p:sldLayoutIdLst>
  <p:timing>
    <p:tnLst>
      <p:par>
        <p:cTn id="1" dur="indefinite" restart="never" nodeType="tmRoot"/>
      </p:par>
    </p:tnLst>
  </p:timing>
  <p:txStyles>
    <p:titleStyle>
      <a:lvl1pPr algn="ctr" defTabSz="914400" rtl="0" eaLnBrk="1" latinLnBrk="0" hangingPunct="1">
        <a:spcBef>
          <a:spcPct val="0"/>
        </a:spcBef>
        <a:buNone/>
        <a:defRPr sz="28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White">
      <p:bgPr>
        <a:solidFill>
          <a:srgbClr val="FFFFFF"/>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0" y="0"/>
            <a:ext cx="9144000" cy="576263"/>
          </a:xfrm>
          <a:prstGeom prst="rect">
            <a:avLst/>
          </a:prstGeom>
          <a:gradFill rotWithShape="1">
            <a:gsLst>
              <a:gs pos="0">
                <a:srgbClr val="D7CDC3"/>
              </a:gs>
              <a:gs pos="100000">
                <a:schemeClr val="tx2"/>
              </a:gs>
            </a:gsLst>
            <a:lin ang="189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dirty="0"/>
          </a:p>
        </p:txBody>
      </p:sp>
      <p:sp>
        <p:nvSpPr>
          <p:cNvPr id="1027" name="Rectangle 3"/>
          <p:cNvSpPr>
            <a:spLocks noGrp="1" noChangeArrowheads="1"/>
          </p:cNvSpPr>
          <p:nvPr>
            <p:ph type="title"/>
          </p:nvPr>
        </p:nvSpPr>
        <p:spPr bwMode="auto">
          <a:xfrm>
            <a:off x="395288" y="22225"/>
            <a:ext cx="8280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p>
            <a:pPr lvl="0"/>
            <a:r>
              <a:rPr lang="fr-FR" dirty="0" smtClean="0"/>
              <a:t>TITRE</a:t>
            </a:r>
          </a:p>
        </p:txBody>
      </p:sp>
      <p:sp>
        <p:nvSpPr>
          <p:cNvPr id="5" name="Rectangle 6"/>
          <p:cNvSpPr>
            <a:spLocks noChangeArrowheads="1"/>
          </p:cNvSpPr>
          <p:nvPr userDrawn="1"/>
        </p:nvSpPr>
        <p:spPr bwMode="auto">
          <a:xfrm>
            <a:off x="7993062" y="209550"/>
            <a:ext cx="11874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17" tIns="45259" rIns="90517" bIns="45259"/>
          <a:lstStyle/>
          <a:p>
            <a:pPr algn="r" defTabSz="904875">
              <a:spcBef>
                <a:spcPct val="0"/>
              </a:spcBef>
            </a:pPr>
            <a:fld id="{4623A876-6406-48F5-A2F4-BFC66717D755}" type="slidenum">
              <a:rPr lang="fr-FR" sz="1800" b="1">
                <a:solidFill>
                  <a:schemeClr val="tx1"/>
                </a:solidFill>
                <a:latin typeface="Arial" charset="0"/>
              </a:rPr>
              <a:pPr algn="r" defTabSz="904875">
                <a:spcBef>
                  <a:spcPct val="0"/>
                </a:spcBef>
              </a:pPr>
              <a:t>‹Nº›</a:t>
            </a:fld>
            <a:r>
              <a:rPr lang="fr-FR" sz="1800" b="1" dirty="0">
                <a:solidFill>
                  <a:schemeClr val="tx1"/>
                </a:solidFill>
                <a:latin typeface="Arial" charset="0"/>
              </a:rPr>
              <a:t> / </a:t>
            </a:r>
            <a:r>
              <a:rPr lang="fr-FR" sz="1800" b="1" dirty="0" smtClean="0">
                <a:solidFill>
                  <a:schemeClr val="tx1"/>
                </a:solidFill>
                <a:latin typeface="Arial" charset="0"/>
              </a:rPr>
              <a:t>58</a:t>
            </a:r>
            <a:endParaRPr lang="fr-FR" sz="1800" b="1" dirty="0">
              <a:solidFill>
                <a:schemeClr val="tx1"/>
              </a:solidFill>
              <a:latin typeface="Arial" charset="0"/>
            </a:endParaRPr>
          </a:p>
        </p:txBody>
      </p:sp>
    </p:spTree>
  </p:cSld>
  <p:clrMap bg1="lt1" tx1="dk1" bg2="lt2" tx2="dk2" accent1="accent1" accent2="accent2" accent3="accent3" accent4="accent4" accent5="accent5" accent6="accent6" hlink="hlink" folHlink="folHlink"/>
  <p:sldLayoutIdLst>
    <p:sldLayoutId id="2147483679" r:id="rId1"/>
    <p:sldLayoutId id="2147483684" r:id="rId2"/>
    <p:sldLayoutId id="2147483683" r:id="rId3"/>
    <p:sldLayoutId id="2147483658" r:id="rId4"/>
    <p:sldLayoutId id="2147483662" r:id="rId5"/>
    <p:sldLayoutId id="2147483660" r:id="rId6"/>
    <p:sldLayoutId id="2147483681" r:id="rId7"/>
    <p:sldLayoutId id="2147483663" r:id="rId8"/>
    <p:sldLayoutId id="2147483751" r:id="rId9"/>
    <p:sldLayoutId id="2147483753" r:id="rId10"/>
  </p:sldLayoutIdLst>
  <p:transition/>
  <p:timing>
    <p:tnLst>
      <p:par>
        <p:cTn id="1" dur="indefinite" restart="never" nodeType="tmRoot"/>
      </p:par>
    </p:tnLst>
  </p:timing>
  <p:txStyles>
    <p:titleStyle>
      <a:lvl1pPr algn="l" defTabSz="904875" rtl="0" eaLnBrk="0" fontAlgn="base" hangingPunct="0">
        <a:spcBef>
          <a:spcPct val="0"/>
        </a:spcBef>
        <a:spcAft>
          <a:spcPct val="0"/>
        </a:spcAft>
        <a:defRPr sz="2200" b="0" cap="all" baseline="0">
          <a:solidFill>
            <a:schemeClr val="bg1"/>
          </a:solidFill>
          <a:latin typeface="+mj-lt"/>
          <a:ea typeface="+mj-ea"/>
          <a:cs typeface="+mj-cs"/>
        </a:defRPr>
      </a:lvl1pPr>
      <a:lvl2pPr algn="l" defTabSz="904875" rtl="0" eaLnBrk="0" fontAlgn="base" hangingPunct="0">
        <a:spcBef>
          <a:spcPct val="0"/>
        </a:spcBef>
        <a:spcAft>
          <a:spcPct val="0"/>
        </a:spcAft>
        <a:defRPr sz="2300">
          <a:solidFill>
            <a:schemeClr val="bg1"/>
          </a:solidFill>
          <a:latin typeface="Arial" charset="0"/>
          <a:ea typeface="Arial Unicode MS" pitchFamily="34" charset="-128"/>
          <a:cs typeface="Arial" charset="0"/>
        </a:defRPr>
      </a:lvl2pPr>
      <a:lvl3pPr algn="l" defTabSz="904875" rtl="0" eaLnBrk="0" fontAlgn="base" hangingPunct="0">
        <a:spcBef>
          <a:spcPct val="0"/>
        </a:spcBef>
        <a:spcAft>
          <a:spcPct val="0"/>
        </a:spcAft>
        <a:defRPr sz="2300">
          <a:solidFill>
            <a:schemeClr val="bg1"/>
          </a:solidFill>
          <a:latin typeface="Arial" charset="0"/>
          <a:ea typeface="Arial Unicode MS" pitchFamily="34" charset="-128"/>
          <a:cs typeface="Arial" charset="0"/>
        </a:defRPr>
      </a:lvl3pPr>
      <a:lvl4pPr algn="l" defTabSz="904875" rtl="0" eaLnBrk="0" fontAlgn="base" hangingPunct="0">
        <a:spcBef>
          <a:spcPct val="0"/>
        </a:spcBef>
        <a:spcAft>
          <a:spcPct val="0"/>
        </a:spcAft>
        <a:defRPr sz="2300">
          <a:solidFill>
            <a:schemeClr val="bg1"/>
          </a:solidFill>
          <a:latin typeface="Arial" charset="0"/>
          <a:ea typeface="Arial Unicode MS" pitchFamily="34" charset="-128"/>
          <a:cs typeface="Arial" charset="0"/>
        </a:defRPr>
      </a:lvl4pPr>
      <a:lvl5pPr algn="l" defTabSz="904875" rtl="0" eaLnBrk="0" fontAlgn="base" hangingPunct="0">
        <a:spcBef>
          <a:spcPct val="0"/>
        </a:spcBef>
        <a:spcAft>
          <a:spcPct val="0"/>
        </a:spcAft>
        <a:defRPr sz="2300">
          <a:solidFill>
            <a:schemeClr val="bg1"/>
          </a:solidFill>
          <a:latin typeface="Arial" charset="0"/>
          <a:ea typeface="Arial Unicode MS" pitchFamily="34" charset="-128"/>
          <a:cs typeface="Arial" charset="0"/>
        </a:defRPr>
      </a:lvl5pPr>
      <a:lvl6pPr marL="457200" algn="l" defTabSz="904875" rtl="0" fontAlgn="base">
        <a:spcBef>
          <a:spcPct val="0"/>
        </a:spcBef>
        <a:spcAft>
          <a:spcPct val="0"/>
        </a:spcAft>
        <a:defRPr sz="2300">
          <a:solidFill>
            <a:schemeClr val="bg1"/>
          </a:solidFill>
          <a:latin typeface="Arial" charset="0"/>
          <a:ea typeface="Arial Unicode MS" pitchFamily="34" charset="-128"/>
          <a:cs typeface="Arial" charset="0"/>
        </a:defRPr>
      </a:lvl6pPr>
      <a:lvl7pPr marL="914400" algn="l" defTabSz="904875" rtl="0" fontAlgn="base">
        <a:spcBef>
          <a:spcPct val="0"/>
        </a:spcBef>
        <a:spcAft>
          <a:spcPct val="0"/>
        </a:spcAft>
        <a:defRPr sz="2300">
          <a:solidFill>
            <a:schemeClr val="bg1"/>
          </a:solidFill>
          <a:latin typeface="Arial" charset="0"/>
          <a:ea typeface="Arial Unicode MS" pitchFamily="34" charset="-128"/>
          <a:cs typeface="Arial" charset="0"/>
        </a:defRPr>
      </a:lvl7pPr>
      <a:lvl8pPr marL="1371600" algn="l" defTabSz="904875" rtl="0" fontAlgn="base">
        <a:spcBef>
          <a:spcPct val="0"/>
        </a:spcBef>
        <a:spcAft>
          <a:spcPct val="0"/>
        </a:spcAft>
        <a:defRPr sz="2300">
          <a:solidFill>
            <a:schemeClr val="bg1"/>
          </a:solidFill>
          <a:latin typeface="Arial" charset="0"/>
          <a:ea typeface="Arial Unicode MS" pitchFamily="34" charset="-128"/>
          <a:cs typeface="Arial" charset="0"/>
        </a:defRPr>
      </a:lvl8pPr>
      <a:lvl9pPr marL="1828800" algn="l" defTabSz="904875" rtl="0" fontAlgn="base">
        <a:spcBef>
          <a:spcPct val="0"/>
        </a:spcBef>
        <a:spcAft>
          <a:spcPct val="0"/>
        </a:spcAft>
        <a:defRPr sz="2300">
          <a:solidFill>
            <a:schemeClr val="bg1"/>
          </a:solidFill>
          <a:latin typeface="Arial" charset="0"/>
          <a:ea typeface="Arial Unicode MS" pitchFamily="34" charset="-128"/>
          <a:cs typeface="Arial" charset="0"/>
        </a:defRPr>
      </a:lvl9pPr>
    </p:titleStyle>
    <p:bodyStyle>
      <a:lvl1pPr marL="280988" indent="-280988" algn="l" defTabSz="904875" rtl="0" eaLnBrk="0" fontAlgn="base" hangingPunct="0">
        <a:spcBef>
          <a:spcPct val="0"/>
        </a:spcBef>
        <a:spcAft>
          <a:spcPct val="0"/>
        </a:spcAft>
        <a:buClr>
          <a:srgbClr val="FF0000"/>
        </a:buClr>
        <a:buSzPct val="80000"/>
        <a:buFont typeface="Arial" charset="0"/>
        <a:defRPr b="0" cap="none" baseline="0">
          <a:solidFill>
            <a:schemeClr val="bg1"/>
          </a:solidFill>
          <a:latin typeface="+mn-lt"/>
          <a:ea typeface="+mn-ea"/>
          <a:cs typeface="+mn-cs"/>
        </a:defRPr>
      </a:lvl1pPr>
      <a:lvl2pPr marL="563563" indent="-280988" algn="l" defTabSz="904875" rtl="0" eaLnBrk="0" fontAlgn="base" hangingPunct="0">
        <a:spcBef>
          <a:spcPct val="0"/>
        </a:spcBef>
        <a:spcAft>
          <a:spcPct val="0"/>
        </a:spcAft>
        <a:buFont typeface="Arial" pitchFamily="34" charset="0"/>
        <a:buChar char="•"/>
        <a:defRPr>
          <a:solidFill>
            <a:schemeClr val="bg1"/>
          </a:solidFill>
          <a:latin typeface="+mn-lt"/>
          <a:ea typeface="+mn-ea"/>
          <a:cs typeface="+mn-cs"/>
        </a:defRPr>
      </a:lvl2pPr>
      <a:lvl3pPr marL="847725" indent="-282575" algn="l" defTabSz="904875" rtl="0" eaLnBrk="0" fontAlgn="base" hangingPunct="0">
        <a:spcBef>
          <a:spcPct val="0"/>
        </a:spcBef>
        <a:spcAft>
          <a:spcPct val="0"/>
        </a:spcAft>
        <a:buChar char="•"/>
        <a:defRPr>
          <a:solidFill>
            <a:schemeClr val="bg1"/>
          </a:solidFill>
          <a:latin typeface="+mn-lt"/>
          <a:ea typeface="+mn-ea"/>
          <a:cs typeface="+mn-cs"/>
        </a:defRPr>
      </a:lvl3pPr>
      <a:lvl4pPr marL="1130300" indent="-280988" algn="l" defTabSz="904875" rtl="0" eaLnBrk="0" fontAlgn="base" hangingPunct="0">
        <a:spcBef>
          <a:spcPct val="0"/>
        </a:spcBef>
        <a:spcAft>
          <a:spcPct val="0"/>
        </a:spcAft>
        <a:buFont typeface="Arial" charset="0"/>
        <a:buChar char="Ø"/>
        <a:defRPr>
          <a:solidFill>
            <a:schemeClr val="bg1"/>
          </a:solidFill>
          <a:latin typeface="+mn-lt"/>
          <a:ea typeface="+mn-ea"/>
          <a:cs typeface="+mn-cs"/>
        </a:defRPr>
      </a:lvl4pPr>
      <a:lvl5pPr marL="1412875" indent="-280988" algn="l" defTabSz="904875" rtl="0" eaLnBrk="0" fontAlgn="base" hangingPunct="0">
        <a:spcBef>
          <a:spcPct val="0"/>
        </a:spcBef>
        <a:spcAft>
          <a:spcPct val="0"/>
        </a:spcAft>
        <a:buChar char="»"/>
        <a:defRPr>
          <a:solidFill>
            <a:schemeClr val="bg1"/>
          </a:solidFill>
          <a:latin typeface="+mn-lt"/>
          <a:ea typeface="+mn-ea"/>
          <a:cs typeface="+mn-cs"/>
        </a:defRPr>
      </a:lvl5pPr>
      <a:lvl6pPr marL="1870075" indent="-280988" algn="l" defTabSz="904875" rtl="0" fontAlgn="base">
        <a:spcBef>
          <a:spcPct val="0"/>
        </a:spcBef>
        <a:spcAft>
          <a:spcPct val="0"/>
        </a:spcAft>
        <a:buChar char="»"/>
        <a:defRPr>
          <a:solidFill>
            <a:schemeClr val="bg1"/>
          </a:solidFill>
          <a:latin typeface="+mn-lt"/>
          <a:ea typeface="+mn-ea"/>
          <a:cs typeface="+mn-cs"/>
        </a:defRPr>
      </a:lvl6pPr>
      <a:lvl7pPr marL="2327275" indent="-280988" algn="l" defTabSz="904875" rtl="0" fontAlgn="base">
        <a:spcBef>
          <a:spcPct val="0"/>
        </a:spcBef>
        <a:spcAft>
          <a:spcPct val="0"/>
        </a:spcAft>
        <a:buChar char="»"/>
        <a:defRPr>
          <a:solidFill>
            <a:schemeClr val="bg1"/>
          </a:solidFill>
          <a:latin typeface="+mn-lt"/>
          <a:ea typeface="+mn-ea"/>
          <a:cs typeface="+mn-cs"/>
        </a:defRPr>
      </a:lvl7pPr>
      <a:lvl8pPr marL="2784475" indent="-280988" algn="l" defTabSz="904875" rtl="0" fontAlgn="base">
        <a:spcBef>
          <a:spcPct val="0"/>
        </a:spcBef>
        <a:spcAft>
          <a:spcPct val="0"/>
        </a:spcAft>
        <a:buChar char="»"/>
        <a:defRPr>
          <a:solidFill>
            <a:schemeClr val="bg1"/>
          </a:solidFill>
          <a:latin typeface="+mn-lt"/>
          <a:ea typeface="+mn-ea"/>
          <a:cs typeface="+mn-cs"/>
        </a:defRPr>
      </a:lvl8pPr>
      <a:lvl9pPr marL="3241675" indent="-280988" algn="l" defTabSz="904875" rtl="0" fontAlgn="base">
        <a:spcBef>
          <a:spcPct val="0"/>
        </a:spcBef>
        <a:spcAft>
          <a:spcPct val="0"/>
        </a:spcAft>
        <a:buChar char="»"/>
        <a:defRPr>
          <a:solidFill>
            <a:schemeClr val="bg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2"/>
          <p:cNvSpPr>
            <a:spLocks noChangeArrowheads="1"/>
          </p:cNvSpPr>
          <p:nvPr userDrawn="1"/>
        </p:nvSpPr>
        <p:spPr bwMode="auto">
          <a:xfrm>
            <a:off x="0" y="0"/>
            <a:ext cx="9144000" cy="576263"/>
          </a:xfrm>
          <a:prstGeom prst="rect">
            <a:avLst/>
          </a:prstGeom>
          <a:gradFill rotWithShape="1">
            <a:gsLst>
              <a:gs pos="0">
                <a:srgbClr val="D7CDC3"/>
              </a:gs>
              <a:gs pos="100000">
                <a:srgbClr val="FFFFFF"/>
              </a:gs>
            </a:gsLst>
            <a:lin ang="189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300" b="0" i="0" u="none" strike="noStrike" kern="0" cap="none" spc="0" normalizeH="0" baseline="0" noProof="0" dirty="0" smtClean="0">
                <a:ln>
                  <a:noFill/>
                </a:ln>
                <a:solidFill>
                  <a:sysClr val="windowText" lastClr="000000"/>
                </a:solidFill>
                <a:effectLst/>
                <a:uLnTx/>
                <a:uFillTx/>
              </a:rPr>
              <a:t> </a:t>
            </a:r>
            <a:endParaRPr kumimoji="0" lang="fr-FR" sz="2200" b="0" i="0" u="none" strike="noStrike" kern="0" cap="none" spc="0" normalizeH="0" baseline="0" noProof="0" dirty="0">
              <a:ln>
                <a:noFill/>
              </a:ln>
              <a:solidFill>
                <a:sysClr val="windowText" lastClr="000000"/>
              </a:solidFill>
              <a:effectLst/>
              <a:uLnTx/>
              <a:uFillTx/>
            </a:endParaRPr>
          </a:p>
        </p:txBody>
      </p:sp>
      <p:sp>
        <p:nvSpPr>
          <p:cNvPr id="5" name="Rectangle 3"/>
          <p:cNvSpPr>
            <a:spLocks noGrp="1" noChangeArrowheads="1"/>
          </p:cNvSpPr>
          <p:nvPr>
            <p:ph type="title"/>
          </p:nvPr>
        </p:nvSpPr>
        <p:spPr bwMode="auto">
          <a:xfrm>
            <a:off x="179388"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p>
            <a:pPr lvl="0"/>
            <a:r>
              <a:rPr lang="fr-FR" dirty="0" smtClean="0"/>
              <a:t>TITRE</a:t>
            </a:r>
          </a:p>
        </p:txBody>
      </p:sp>
      <p:sp>
        <p:nvSpPr>
          <p:cNvPr id="6" name="Rectangle 6"/>
          <p:cNvSpPr>
            <a:spLocks noChangeArrowheads="1"/>
          </p:cNvSpPr>
          <p:nvPr userDrawn="1"/>
        </p:nvSpPr>
        <p:spPr bwMode="auto">
          <a:xfrm>
            <a:off x="7993062" y="209550"/>
            <a:ext cx="11874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17" tIns="45259" rIns="90517" bIns="45259"/>
          <a:lstStyle/>
          <a:p>
            <a:pPr algn="r" defTabSz="904875">
              <a:spcBef>
                <a:spcPct val="0"/>
              </a:spcBef>
            </a:pPr>
            <a:fld id="{4623A876-6406-48F5-A2F4-BFC66717D755}" type="slidenum">
              <a:rPr lang="fr-FR" sz="1800" b="1">
                <a:solidFill>
                  <a:schemeClr val="tx1"/>
                </a:solidFill>
                <a:latin typeface="Arial" charset="0"/>
              </a:rPr>
              <a:pPr algn="r" defTabSz="904875">
                <a:spcBef>
                  <a:spcPct val="0"/>
                </a:spcBef>
              </a:pPr>
              <a:t>‹Nº›</a:t>
            </a:fld>
            <a:r>
              <a:rPr lang="fr-FR" sz="1800" b="1" dirty="0">
                <a:solidFill>
                  <a:schemeClr val="tx1"/>
                </a:solidFill>
                <a:latin typeface="Arial" charset="0"/>
              </a:rPr>
              <a:t> / </a:t>
            </a:r>
            <a:r>
              <a:rPr lang="fr-FR" sz="1800" b="1" dirty="0" smtClean="0">
                <a:solidFill>
                  <a:schemeClr val="tx1"/>
                </a:solidFill>
                <a:latin typeface="Arial" charset="0"/>
              </a:rPr>
              <a:t>58</a:t>
            </a:r>
            <a:endParaRPr lang="fr-FR" sz="1800" b="1" dirty="0">
              <a:solidFill>
                <a:schemeClr val="tx1"/>
              </a:solidFill>
              <a:latin typeface="Arial" charset="0"/>
            </a:endParaRPr>
          </a:p>
        </p:txBody>
      </p:sp>
    </p:spTree>
    <p:extLst>
      <p:ext uri="{BB962C8B-B14F-4D97-AF65-F5344CB8AC3E}">
        <p14:creationId xmlns:p14="http://schemas.microsoft.com/office/powerpoint/2010/main" val="3116008083"/>
      </p:ext>
    </p:extLst>
  </p:cSld>
  <p:clrMap bg1="lt1" tx1="dk1" bg2="lt2" tx2="dk2" accent1="accent1" accent2="accent2" accent3="accent3" accent4="accent4" accent5="accent5" accent6="accent6" hlink="hlink" folHlink="folHlink"/>
  <p:sldLayoutIdLst>
    <p:sldLayoutId id="2147483687" r:id="rId1"/>
    <p:sldLayoutId id="2147483739" r:id="rId2"/>
    <p:sldLayoutId id="2147483689" r:id="rId3"/>
    <p:sldLayoutId id="2147483752" r:id="rId4"/>
  </p:sldLayoutIdLst>
  <p:timing>
    <p:tnLst>
      <p:par>
        <p:cTn id="1" dur="indefinite" restart="never" nodeType="tmRoot"/>
      </p:par>
    </p:tnLst>
  </p:timing>
  <p:txStyles>
    <p:titleStyle>
      <a:lvl1pPr algn="l" defTabSz="914400" rtl="0" eaLnBrk="1" latinLnBrk="0" hangingPunct="1">
        <a:spcBef>
          <a:spcPct val="0"/>
        </a:spcBef>
        <a:buNone/>
        <a:defRPr lang="fr-FR" sz="2200" b="0" kern="1200" cap="all" baseline="0" noProof="0" dirty="0" smtClean="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2"/>
          <p:cNvSpPr>
            <a:spLocks noChangeArrowheads="1"/>
          </p:cNvSpPr>
          <p:nvPr userDrawn="1"/>
        </p:nvSpPr>
        <p:spPr bwMode="auto">
          <a:xfrm>
            <a:off x="0" y="0"/>
            <a:ext cx="9144000" cy="576263"/>
          </a:xfrm>
          <a:prstGeom prst="rect">
            <a:avLst/>
          </a:prstGeom>
          <a:gradFill rotWithShape="1">
            <a:gsLst>
              <a:gs pos="0">
                <a:srgbClr val="D7CDC3"/>
              </a:gs>
              <a:gs pos="100000">
                <a:srgbClr val="FFFFFF"/>
              </a:gs>
            </a:gsLst>
            <a:lin ang="189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300" b="0" i="0" u="none" strike="noStrike" kern="0" cap="none" spc="0" normalizeH="0" baseline="0" noProof="0" dirty="0" smtClean="0">
                <a:ln>
                  <a:noFill/>
                </a:ln>
                <a:solidFill>
                  <a:sysClr val="windowText" lastClr="000000"/>
                </a:solidFill>
                <a:effectLst/>
                <a:uLnTx/>
                <a:uFillTx/>
              </a:rPr>
              <a:t> POINTS A RETENIR</a:t>
            </a:r>
            <a:endParaRPr kumimoji="0" lang="fr-FR" sz="2300" b="0" i="0" u="none" strike="noStrike" kern="0" cap="none" spc="0" normalizeH="0" baseline="0" noProof="0" dirty="0">
              <a:ln>
                <a:noFill/>
              </a:ln>
              <a:solidFill>
                <a:sysClr val="windowText" lastClr="000000"/>
              </a:solidFill>
              <a:effectLst/>
              <a:uLnTx/>
              <a:uFillTx/>
            </a:endParaRPr>
          </a:p>
        </p:txBody>
      </p:sp>
      <p:sp>
        <p:nvSpPr>
          <p:cNvPr id="8" name="Rectangle 5"/>
          <p:cNvSpPr>
            <a:spLocks noChangeArrowheads="1"/>
          </p:cNvSpPr>
          <p:nvPr userDrawn="1"/>
        </p:nvSpPr>
        <p:spPr bwMode="auto">
          <a:xfrm>
            <a:off x="8532813" y="133350"/>
            <a:ext cx="611187"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17" tIns="45259" rIns="90517" bIns="45259"/>
          <a:lstStyle/>
          <a:p>
            <a:pPr marL="0" marR="0" lvl="0" indent="0" algn="r" defTabSz="904875" eaLnBrk="1" fontAlgn="auto" latinLnBrk="0" hangingPunct="1">
              <a:lnSpc>
                <a:spcPct val="100000"/>
              </a:lnSpc>
              <a:spcBef>
                <a:spcPts val="0"/>
              </a:spcBef>
              <a:spcAft>
                <a:spcPts val="0"/>
              </a:spcAft>
              <a:buClrTx/>
              <a:buSzTx/>
              <a:buFontTx/>
              <a:buNone/>
              <a:tabLst/>
              <a:defRPr/>
            </a:pPr>
            <a:fld id="{1932EE3B-B25A-4945-8DD7-1E140CBD1F5C}" type="slidenum">
              <a:rPr kumimoji="0" lang="fr-FR" sz="1400" b="1" i="0" u="none" strike="noStrike" kern="0" cap="none" spc="0" normalizeH="0" baseline="0" noProof="0">
                <a:ln>
                  <a:noFill/>
                </a:ln>
                <a:solidFill>
                  <a:sysClr val="windowText" lastClr="000000"/>
                </a:solidFill>
                <a:effectLst/>
                <a:uLnTx/>
                <a:uFillTx/>
              </a:rPr>
              <a:pPr marL="0" marR="0" lvl="0" indent="0" algn="r" defTabSz="904875" eaLnBrk="1" fontAlgn="auto" latinLnBrk="0" hangingPunct="1">
                <a:lnSpc>
                  <a:spcPct val="100000"/>
                </a:lnSpc>
                <a:spcBef>
                  <a:spcPts val="0"/>
                </a:spcBef>
                <a:spcAft>
                  <a:spcPts val="0"/>
                </a:spcAft>
                <a:buClrTx/>
                <a:buSzTx/>
                <a:buFontTx/>
                <a:buNone/>
                <a:tabLst/>
                <a:defRPr/>
              </a:pPr>
              <a:t>‹Nº›</a:t>
            </a:fld>
            <a:endParaRPr kumimoji="0" lang="fr-FR" sz="1400" b="1" i="0" u="none" strike="noStrike" kern="0" cap="none" spc="0" normalizeH="0" baseline="0" noProof="0" dirty="0">
              <a:ln>
                <a:noFill/>
              </a:ln>
              <a:solidFill>
                <a:sysClr val="windowText" lastClr="000000"/>
              </a:solidFill>
              <a:effectLst/>
              <a:uLnTx/>
              <a:uFillTx/>
            </a:endParaRPr>
          </a:p>
        </p:txBody>
      </p:sp>
      <p:pic>
        <p:nvPicPr>
          <p:cNvPr id="9" name="Picture 9" descr="picto_retenir_PSA"/>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107504" y="44624"/>
            <a:ext cx="454025"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ChangeArrowheads="1"/>
          </p:cNvSpPr>
          <p:nvPr userDrawn="1"/>
        </p:nvSpPr>
        <p:spPr bwMode="auto">
          <a:xfrm>
            <a:off x="0" y="0"/>
            <a:ext cx="9144000" cy="576263"/>
          </a:xfrm>
          <a:prstGeom prst="rect">
            <a:avLst/>
          </a:prstGeom>
          <a:gradFill rotWithShape="1">
            <a:gsLst>
              <a:gs pos="0">
                <a:srgbClr val="D7CDC3"/>
              </a:gs>
              <a:gs pos="100000">
                <a:srgbClr val="FFFFFF"/>
              </a:gs>
            </a:gsLst>
            <a:lin ang="189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300" b="0" i="0" u="none" strike="noStrike" kern="0" cap="none" spc="0" normalizeH="0" baseline="0" noProof="0" dirty="0" smtClean="0">
                <a:ln>
                  <a:noFill/>
                </a:ln>
                <a:solidFill>
                  <a:sysClr val="windowText" lastClr="000000"/>
                </a:solidFill>
                <a:effectLst/>
                <a:uLnTx/>
                <a:uFillTx/>
              </a:rPr>
              <a:t> </a:t>
            </a:r>
            <a:endParaRPr kumimoji="0" lang="fr-FR" sz="2200" b="0" i="0" u="none" strike="noStrike" kern="0" cap="none" spc="0" normalizeH="0" baseline="0" noProof="0" dirty="0">
              <a:ln>
                <a:noFill/>
              </a:ln>
              <a:solidFill>
                <a:sysClr val="windowText" lastClr="000000"/>
              </a:solidFill>
              <a:effectLst/>
              <a:uLnTx/>
              <a:uFillTx/>
            </a:endParaRPr>
          </a:p>
        </p:txBody>
      </p:sp>
      <p:sp>
        <p:nvSpPr>
          <p:cNvPr id="12" name="Rectangle 3"/>
          <p:cNvSpPr>
            <a:spLocks noGrp="1" noChangeArrowheads="1"/>
          </p:cNvSpPr>
          <p:nvPr>
            <p:ph type="title"/>
          </p:nvPr>
        </p:nvSpPr>
        <p:spPr bwMode="auto">
          <a:xfrm>
            <a:off x="179388" y="22225"/>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p>
            <a:pPr lvl="0"/>
            <a:r>
              <a:rPr lang="fr-FR" dirty="0" smtClean="0"/>
              <a:t>TITRE</a:t>
            </a:r>
          </a:p>
        </p:txBody>
      </p:sp>
      <p:sp>
        <p:nvSpPr>
          <p:cNvPr id="14" name="Rectangle 6"/>
          <p:cNvSpPr>
            <a:spLocks noChangeArrowheads="1"/>
          </p:cNvSpPr>
          <p:nvPr userDrawn="1"/>
        </p:nvSpPr>
        <p:spPr bwMode="auto">
          <a:xfrm>
            <a:off x="7993062" y="209550"/>
            <a:ext cx="11874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17" tIns="45259" rIns="90517" bIns="45259"/>
          <a:lstStyle/>
          <a:p>
            <a:pPr algn="r" defTabSz="904875">
              <a:spcBef>
                <a:spcPct val="0"/>
              </a:spcBef>
            </a:pPr>
            <a:fld id="{4623A876-6406-48F5-A2F4-BFC66717D755}" type="slidenum">
              <a:rPr lang="fr-FR" sz="1800" b="1">
                <a:solidFill>
                  <a:schemeClr val="tx1"/>
                </a:solidFill>
                <a:latin typeface="Arial" charset="0"/>
              </a:rPr>
              <a:pPr algn="r" defTabSz="904875">
                <a:spcBef>
                  <a:spcPct val="0"/>
                </a:spcBef>
              </a:pPr>
              <a:t>‹Nº›</a:t>
            </a:fld>
            <a:r>
              <a:rPr lang="fr-FR" sz="1800" b="1" dirty="0">
                <a:solidFill>
                  <a:schemeClr val="tx1"/>
                </a:solidFill>
                <a:latin typeface="Arial" charset="0"/>
              </a:rPr>
              <a:t> / </a:t>
            </a:r>
            <a:r>
              <a:rPr lang="fr-FR" sz="1800" b="1" dirty="0" smtClean="0">
                <a:solidFill>
                  <a:schemeClr val="tx1"/>
                </a:solidFill>
                <a:latin typeface="Arial" charset="0"/>
              </a:rPr>
              <a:t>58</a:t>
            </a:r>
            <a:endParaRPr lang="fr-FR" sz="1800" b="1" dirty="0">
              <a:solidFill>
                <a:schemeClr val="tx1"/>
              </a:solidFill>
              <a:latin typeface="Arial" charset="0"/>
            </a:endParaRPr>
          </a:p>
        </p:txBody>
      </p:sp>
    </p:spTree>
    <p:extLst>
      <p:ext uri="{BB962C8B-B14F-4D97-AF65-F5344CB8AC3E}">
        <p14:creationId xmlns:p14="http://schemas.microsoft.com/office/powerpoint/2010/main" val="2325705805"/>
      </p:ext>
    </p:extLst>
  </p:cSld>
  <p:clrMap bg1="lt1" tx1="dk1" bg2="lt2" tx2="dk2" accent1="accent1" accent2="accent2" accent3="accent3" accent4="accent4" accent5="accent5" accent6="accent6" hlink="hlink" folHlink="folHlink"/>
  <p:sldLayoutIdLst>
    <p:sldLayoutId id="2147483695" r:id="rId1"/>
    <p:sldLayoutId id="2147483694" r:id="rId2"/>
    <p:sldLayoutId id="2147483691" r:id="rId3"/>
    <p:sldLayoutId id="2147483693" r:id="rId4"/>
    <p:sldLayoutId id="2147483699" r:id="rId5"/>
    <p:sldLayoutId id="2147483698" r:id="rId6"/>
    <p:sldLayoutId id="2147483697" r:id="rId7"/>
    <p:sldLayoutId id="2147483696"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50" r:id="rId20"/>
  </p:sldLayoutIdLst>
  <p:timing>
    <p:tnLst>
      <p:par>
        <p:cTn id="1" dur="indefinite" restart="never" nodeType="tmRoot"/>
      </p:par>
    </p:tnLst>
  </p:timing>
  <p:txStyles>
    <p:titleStyle>
      <a:lvl1pPr algn="l" defTabSz="914400" rtl="0" eaLnBrk="1" latinLnBrk="0" hangingPunct="1">
        <a:spcBef>
          <a:spcPct val="0"/>
        </a:spcBef>
        <a:buNone/>
        <a:defRPr sz="2200" b="0" kern="1200" cap="all" baseline="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7.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wmf"/><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w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image" Target="../media/image10.png"/><Relationship Id="rId7" Type="http://schemas.openxmlformats.org/officeDocument/2006/relationships/slide" Target="slide32.xm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slide" Target="slide16.xml"/><Relationship Id="rId5" Type="http://schemas.openxmlformats.org/officeDocument/2006/relationships/slide" Target="slide12.xml"/><Relationship Id="rId4" Type="http://schemas.openxmlformats.org/officeDocument/2006/relationships/hyperlink" Target="G_01537_SCR.pptx#-1,5,Necesidad del Tratamiento de LOS CONTAMINANTE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45.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5.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69.png"/><Relationship Id="rId5" Type="http://schemas.openxmlformats.org/officeDocument/2006/relationships/image" Target="../media/image25.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15.jpg"/><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31.png"/><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15.jp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45.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5.jp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0.png"/><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notesSlide" Target="../notesSlides/notesSlide51.xml"/><Relationship Id="rId7" Type="http://schemas.openxmlformats.org/officeDocument/2006/relationships/image" Target="../media/image105.png"/><Relationship Id="rId12"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04.png"/><Relationship Id="rId11" Type="http://schemas.openxmlformats.org/officeDocument/2006/relationships/image" Target="../media/image101.png"/><Relationship Id="rId5" Type="http://schemas.openxmlformats.org/officeDocument/2006/relationships/image" Target="../media/image103.png"/><Relationship Id="rId10" Type="http://schemas.openxmlformats.org/officeDocument/2006/relationships/oleObject" Target="../embeddings/oleObject1.bin"/><Relationship Id="rId4" Type="http://schemas.openxmlformats.org/officeDocument/2006/relationships/image" Target="../media/image102.png"/><Relationship Id="rId9" Type="http://schemas.openxmlformats.org/officeDocument/2006/relationships/image" Target="../media/image107.png"/></Relationships>
</file>

<file path=ppt/slides/_rels/slide52.xml.rels><?xml version="1.0" encoding="UTF-8" standalone="yes"?>
<Relationships xmlns="http://schemas.openxmlformats.org/package/2006/relationships"><Relationship Id="rId3" Type="http://schemas.openxmlformats.org/officeDocument/2006/relationships/image" Target="../media/image36.wmf"/><Relationship Id="rId7"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3.png"/><Relationship Id="rId4" Type="http://schemas.openxmlformats.org/officeDocument/2006/relationships/image" Target="../media/image37.wmf"/></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54.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oleObject" Target="../embeddings/oleObject5.bin"/><Relationship Id="rId3" Type="http://schemas.openxmlformats.org/officeDocument/2006/relationships/notesSlide" Target="../notesSlides/notesSlide54.xml"/><Relationship Id="rId7" Type="http://schemas.openxmlformats.org/officeDocument/2006/relationships/image" Target="../media/image106.png"/><Relationship Id="rId12"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3.png"/><Relationship Id="rId15" Type="http://schemas.openxmlformats.org/officeDocument/2006/relationships/oleObject" Target="../embeddings/oleObject6.bin"/><Relationship Id="rId10" Type="http://schemas.openxmlformats.org/officeDocument/2006/relationships/image" Target="../media/image101.png"/><Relationship Id="rId4" Type="http://schemas.openxmlformats.org/officeDocument/2006/relationships/image" Target="../media/image102.png"/><Relationship Id="rId9" Type="http://schemas.openxmlformats.org/officeDocument/2006/relationships/oleObject" Target="../embeddings/oleObject3.bin"/><Relationship Id="rId14" Type="http://schemas.openxmlformats.org/officeDocument/2006/relationships/image" Target="../media/image107.png"/></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image" Target="../media/image98.png"/><Relationship Id="rId7" Type="http://schemas.openxmlformats.org/officeDocument/2006/relationships/image" Target="../media/image106.png"/><Relationship Id="rId2" Type="http://schemas.openxmlformats.org/officeDocument/2006/relationships/notesSlide" Target="../notesSlides/notesSlide56.xml"/><Relationship Id="rId1" Type="http://schemas.openxmlformats.org/officeDocument/2006/relationships/slideLayout" Target="../slideLayouts/slideLayout16.xml"/><Relationship Id="rId6" Type="http://schemas.openxmlformats.org/officeDocument/2006/relationships/image" Target="../media/image103.png"/><Relationship Id="rId5" Type="http://schemas.openxmlformats.org/officeDocument/2006/relationships/image" Target="../media/image100.png"/><Relationship Id="rId10" Type="http://schemas.openxmlformats.org/officeDocument/2006/relationships/image" Target="../media/image115.png"/><Relationship Id="rId4" Type="http://schemas.openxmlformats.org/officeDocument/2006/relationships/image" Target="../media/image99.png"/><Relationship Id="rId9" Type="http://schemas.openxmlformats.org/officeDocument/2006/relationships/image" Target="../media/image37.wmf"/></Relationships>
</file>

<file path=ppt/slides/_rels/slide5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p:txBody>
          <a:bodyPr>
            <a:normAutofit/>
          </a:bodyPr>
          <a:lstStyle/>
          <a:p>
            <a:r>
              <a:rPr lang="fr-FR" dirty="0" smtClean="0">
                <a:solidFill>
                  <a:schemeClr val="tx1"/>
                </a:solidFill>
                <a:latin typeface="Arial" pitchFamily="34" charset="0"/>
                <a:cs typeface="Arial" pitchFamily="34" charset="0"/>
              </a:rPr>
              <a:t>LA REDUCCIÓN CATALÍTICA SELECTIVA</a:t>
            </a:r>
            <a:endParaRPr lang="fr-FR" dirty="0">
              <a:solidFill>
                <a:schemeClr val="tx1"/>
              </a:solidFill>
              <a:latin typeface="Arial" pitchFamily="34" charset="0"/>
              <a:cs typeface="Arial" pitchFamily="34" charset="0"/>
            </a:endParaRPr>
          </a:p>
        </p:txBody>
      </p:sp>
      <p:sp>
        <p:nvSpPr>
          <p:cNvPr id="4" name="Rectangle 2"/>
          <p:cNvSpPr>
            <a:spLocks noChangeArrowheads="1"/>
          </p:cNvSpPr>
          <p:nvPr/>
        </p:nvSpPr>
        <p:spPr bwMode="auto">
          <a:xfrm>
            <a:off x="-34925" y="-39688"/>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fr-FR" dirty="0"/>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117" b="10827"/>
          <a:stretch/>
        </p:blipFill>
        <p:spPr bwMode="auto">
          <a:xfrm>
            <a:off x="395288" y="2087268"/>
            <a:ext cx="8353425" cy="4284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
          <p:cNvSpPr>
            <a:spLocks noChangeArrowheads="1"/>
          </p:cNvSpPr>
          <p:nvPr/>
        </p:nvSpPr>
        <p:spPr bwMode="auto">
          <a:xfrm>
            <a:off x="2557911" y="5898960"/>
            <a:ext cx="3958328" cy="400110"/>
          </a:xfrm>
          <a:prstGeom prst="rect">
            <a:avLst/>
          </a:prstGeom>
          <a:noFill/>
          <a:ln w="9525">
            <a:noFill/>
            <a:miter lim="800000"/>
            <a:headEnd/>
            <a:tailEnd/>
          </a:ln>
        </p:spPr>
        <p:txBody>
          <a:bodyPr wrap="none">
            <a:spAutoFit/>
          </a:bodyPr>
          <a:lstStyle/>
          <a:p>
            <a:pPr algn="r"/>
            <a:r>
              <a:rPr lang="fr-FR" sz="2000" dirty="0" smtClean="0">
                <a:solidFill>
                  <a:schemeClr val="bg1"/>
                </a:solidFill>
                <a:cs typeface="Arial" charset="0"/>
              </a:rPr>
              <a:t>ANTICONTAMINACIÓN EURO </a:t>
            </a:r>
            <a:r>
              <a:rPr lang="fr-FR" sz="2000" dirty="0">
                <a:solidFill>
                  <a:schemeClr val="bg1"/>
                </a:solidFill>
                <a:cs typeface="Arial" charset="0"/>
              </a:rPr>
              <a:t>6</a:t>
            </a:r>
          </a:p>
        </p:txBody>
      </p:sp>
      <p:sp>
        <p:nvSpPr>
          <p:cNvPr id="2" name="1 Rectángulo"/>
          <p:cNvSpPr/>
          <p:nvPr/>
        </p:nvSpPr>
        <p:spPr>
          <a:xfrm>
            <a:off x="395288" y="2087268"/>
            <a:ext cx="8353425" cy="4284452"/>
          </a:xfrm>
          <a:prstGeom prst="rect">
            <a:avLst/>
          </a:prstGeom>
          <a:solidFill>
            <a:schemeClr val="bg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4 Rectángulo"/>
          <p:cNvSpPr/>
          <p:nvPr/>
        </p:nvSpPr>
        <p:spPr>
          <a:xfrm>
            <a:off x="395288" y="2087268"/>
            <a:ext cx="5398952" cy="2585323"/>
          </a:xfrm>
          <a:prstGeom prst="rect">
            <a:avLst/>
          </a:prstGeom>
          <a:noFill/>
        </p:spPr>
        <p:txBody>
          <a:bodyPr wrap="square" lIns="91440" tIns="45720" rIns="91440" bIns="45720">
            <a:spAutoFit/>
          </a:bodyPr>
          <a:lstStyle/>
          <a:p>
            <a:pPr algn="ctr"/>
            <a:r>
              <a:rPr lang="es-E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SANXENXO</a:t>
            </a:r>
            <a:r>
              <a:rPr lang="es-E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s-E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2015</a:t>
            </a:r>
          </a:p>
          <a:p>
            <a:pPr algn="ctr"/>
            <a:r>
              <a:rPr lang="es-E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Fórum</a:t>
            </a:r>
            <a:endParaRPr lang="es-E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541463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a:t>Necesidad del Tratamiento de LOS CONTAMINANTES</a:t>
            </a:r>
            <a:endParaRPr lang="fr-FR" dirty="0"/>
          </a:p>
        </p:txBody>
      </p:sp>
      <p:sp>
        <p:nvSpPr>
          <p:cNvPr id="3" name="Sous-titre 2"/>
          <p:cNvSpPr>
            <a:spLocks noGrp="1"/>
          </p:cNvSpPr>
          <p:nvPr>
            <p:ph type="subTitle" idx="11"/>
          </p:nvPr>
        </p:nvSpPr>
        <p:spPr>
          <a:xfrm>
            <a:off x="395288" y="621035"/>
            <a:ext cx="8353425" cy="360040"/>
          </a:xfrm>
        </p:spPr>
        <p:txBody>
          <a:bodyPr/>
          <a:lstStyle/>
          <a:p>
            <a:r>
              <a:rPr lang="fr-FR" dirty="0" smtClean="0"/>
              <a:t>LAS TECNOLOGÍAS EMPLEADAS</a:t>
            </a:r>
            <a:endParaRPr lang="fr-FR" dirty="0"/>
          </a:p>
        </p:txBody>
      </p:sp>
      <p:sp>
        <p:nvSpPr>
          <p:cNvPr id="6" name="Rectangle 5"/>
          <p:cNvSpPr/>
          <p:nvPr/>
        </p:nvSpPr>
        <p:spPr>
          <a:xfrm>
            <a:off x="395288" y="1340768"/>
            <a:ext cx="8245412" cy="646331"/>
          </a:xfrm>
          <a:prstGeom prst="rect">
            <a:avLst/>
          </a:prstGeom>
        </p:spPr>
        <p:txBody>
          <a:bodyPr wrap="square">
            <a:spAutoFit/>
          </a:bodyPr>
          <a:lstStyle/>
          <a:p>
            <a:pPr lvl="0"/>
            <a:r>
              <a:rPr lang="es-ES" sz="1800" dirty="0" smtClean="0">
                <a:solidFill>
                  <a:srgbClr val="000000"/>
                </a:solidFill>
              </a:rPr>
              <a:t>Se aplican diferentes soluciones para reducir las emisiones de los óxidos de nitrógeno (NOx)</a:t>
            </a:r>
            <a:endParaRPr lang="es-ES" sz="1800" dirty="0">
              <a:solidFill>
                <a:srgbClr val="000000"/>
              </a:solidFill>
            </a:endParaRPr>
          </a:p>
        </p:txBody>
      </p:sp>
      <p:pic>
        <p:nvPicPr>
          <p:cNvPr id="5" name="Picture 2" descr="C:\Users\e201923\Documents\WorkShop_DW10F_Euro6\FAD\SCR\Medias\Media_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293096"/>
            <a:ext cx="5436096" cy="24030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a:spLocks noChangeArrowheads="1"/>
          </p:cNvSpPr>
          <p:nvPr/>
        </p:nvSpPr>
        <p:spPr bwMode="auto">
          <a:xfrm>
            <a:off x="773237" y="3353745"/>
            <a:ext cx="4392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defTabSz="904875">
              <a:buSzPct val="80000"/>
              <a:buBlip>
                <a:blip r:embed="rId4"/>
              </a:buBlip>
            </a:pPr>
            <a:r>
              <a:rPr lang="es-ES" sz="1800" dirty="0">
                <a:solidFill>
                  <a:srgbClr val="000000"/>
                </a:solidFill>
              </a:rPr>
              <a:t>El reciclado de los gases de escape</a:t>
            </a:r>
          </a:p>
        </p:txBody>
      </p:sp>
      <p:sp>
        <p:nvSpPr>
          <p:cNvPr id="12" name="Rectangle 11"/>
          <p:cNvSpPr/>
          <p:nvPr/>
        </p:nvSpPr>
        <p:spPr>
          <a:xfrm>
            <a:off x="1115616" y="4790659"/>
            <a:ext cx="4608512" cy="369332"/>
          </a:xfrm>
          <a:prstGeom prst="rect">
            <a:avLst/>
          </a:prstGeom>
          <a:noFill/>
          <a:ln>
            <a:noFill/>
          </a:ln>
        </p:spPr>
        <p:txBody>
          <a:bodyPr wrap="square">
            <a:spAutoFit/>
          </a:bodyPr>
          <a:lstStyle/>
          <a:p>
            <a:pPr marL="285750" indent="-285750" defTabSz="904875">
              <a:buSzPct val="80000"/>
              <a:buBlip>
                <a:blip r:embed="rId4"/>
              </a:buBlip>
            </a:pPr>
            <a:r>
              <a:rPr lang="es-ES" sz="1800" dirty="0">
                <a:solidFill>
                  <a:srgbClr val="000000"/>
                </a:solidFill>
              </a:rPr>
              <a:t>La Reducción Catalítica Selectiva</a:t>
            </a:r>
          </a:p>
        </p:txBody>
      </p:sp>
      <p:sp>
        <p:nvSpPr>
          <p:cNvPr id="13" name="Rectangle 12"/>
          <p:cNvSpPr>
            <a:spLocks noChangeArrowheads="1"/>
          </p:cNvSpPr>
          <p:nvPr/>
        </p:nvSpPr>
        <p:spPr bwMode="auto">
          <a:xfrm>
            <a:off x="395288" y="2276872"/>
            <a:ext cx="4392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defTabSz="904875">
              <a:buSzPct val="80000"/>
              <a:buBlip>
                <a:blip r:embed="rId4"/>
              </a:buBlip>
            </a:pPr>
            <a:r>
              <a:rPr lang="es-ES" sz="1800" dirty="0" smtClean="0">
                <a:solidFill>
                  <a:srgbClr val="000000"/>
                </a:solidFill>
              </a:rPr>
              <a:t>La arquitectura del motor</a:t>
            </a:r>
          </a:p>
        </p:txBody>
      </p:sp>
      <p:pic>
        <p:nvPicPr>
          <p:cNvPr id="14339" name="Picture 3" descr="C:\Users\e201923\Documents\WorkShop_DW10F_Euro6\Base_images\SCR\Schem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3131993"/>
            <a:ext cx="4104531" cy="2322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394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a:t>Necesidad del Tratamiento de LOS CONTAMINANTES</a:t>
            </a:r>
            <a:endParaRPr lang="fr-FR" dirty="0"/>
          </a:p>
        </p:txBody>
      </p:sp>
      <p:sp>
        <p:nvSpPr>
          <p:cNvPr id="3" name="Sous-titre 2"/>
          <p:cNvSpPr>
            <a:spLocks noGrp="1"/>
          </p:cNvSpPr>
          <p:nvPr>
            <p:ph type="subTitle" idx="11"/>
          </p:nvPr>
        </p:nvSpPr>
        <p:spPr>
          <a:xfrm>
            <a:off x="395536" y="621035"/>
            <a:ext cx="8353177" cy="360040"/>
          </a:xfrm>
        </p:spPr>
        <p:txBody>
          <a:bodyPr/>
          <a:lstStyle/>
          <a:p>
            <a:r>
              <a:rPr lang="es-ES" dirty="0" smtClean="0"/>
              <a:t>Principio DE FUNCIONAMIENTO DEL «scr»</a:t>
            </a:r>
            <a:endParaRPr lang="es-ES" dirty="0"/>
          </a:p>
        </p:txBody>
      </p:sp>
      <p:pic>
        <p:nvPicPr>
          <p:cNvPr id="4" name="Picture 2" descr="C:\Users\e201923\Documents\WorkShop_DW10F_Euro6\Base_images\Blue_HD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310100"/>
            <a:ext cx="2628900" cy="44767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5" descr="image0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401" y="3202362"/>
            <a:ext cx="2808312" cy="51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95536" y="1988840"/>
            <a:ext cx="8208912" cy="923330"/>
          </a:xfrm>
          <a:prstGeom prst="rect">
            <a:avLst/>
          </a:prstGeom>
        </p:spPr>
        <p:txBody>
          <a:bodyPr wrap="square">
            <a:spAutoFit/>
          </a:bodyPr>
          <a:lstStyle/>
          <a:p>
            <a:r>
              <a:rPr lang="es-ES" sz="1800" dirty="0" smtClean="0"/>
              <a:t>El líquido reductor se inyecta en el escape para transformar, (reducir) los óxidos de nitrógeno, en nitrógeno y agua a través de una reacción química que tiene lugar en un catalizador específico</a:t>
            </a:r>
            <a:endParaRPr lang="es-ES" sz="1800" dirty="0"/>
          </a:p>
        </p:txBody>
      </p:sp>
      <p:pic>
        <p:nvPicPr>
          <p:cNvPr id="7" name="Picture 2" descr="C:\Users\e201923\Documents\WorkShop_DW10F_Euro6\FAD\SCR\Medias\Media_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072" y="2996952"/>
            <a:ext cx="5436096" cy="240301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e 7"/>
          <p:cNvGrpSpPr/>
          <p:nvPr/>
        </p:nvGrpSpPr>
        <p:grpSpPr>
          <a:xfrm>
            <a:off x="251768" y="5805264"/>
            <a:ext cx="8496945" cy="851671"/>
            <a:chOff x="1187624" y="5811138"/>
            <a:chExt cx="6912768" cy="851671"/>
          </a:xfrm>
        </p:grpSpPr>
        <p:sp>
          <p:nvSpPr>
            <p:cNvPr id="9" name="ZoneTexte 8"/>
            <p:cNvSpPr txBox="1"/>
            <p:nvPr/>
          </p:nvSpPr>
          <p:spPr>
            <a:xfrm>
              <a:off x="1711237" y="5811138"/>
              <a:ext cx="6389155" cy="851671"/>
            </a:xfrm>
            <a:prstGeom prst="rect">
              <a:avLst/>
            </a:prstGeom>
            <a:noFill/>
            <a:ln>
              <a:solidFill>
                <a:schemeClr val="bg1"/>
              </a:solidFill>
            </a:ln>
          </p:spPr>
          <p:txBody>
            <a:bodyPr wrap="square" rtlCol="0" anchor="ctr" anchorCtr="0">
              <a:noAutofit/>
            </a:bodyPr>
            <a:lstStyle/>
            <a:p>
              <a:r>
                <a:rPr lang="es-ES" sz="1800" dirty="0" smtClean="0"/>
                <a:t>El filtro a partículas está siempre presente para el tratamiento de las partículas de carbono</a:t>
              </a:r>
              <a:endParaRPr lang="es-ES" sz="1800" dirty="0"/>
            </a:p>
          </p:txBody>
        </p:sp>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7624" y="5883147"/>
              <a:ext cx="523613" cy="59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813179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solidFill>
                  <a:schemeClr val="tx1"/>
                </a:solidFill>
              </a:rPr>
              <a:t>Presentación del sistema</a:t>
            </a:r>
            <a:endParaRPr lang="es-ES" dirty="0"/>
          </a:p>
        </p:txBody>
      </p:sp>
      <p:pic>
        <p:nvPicPr>
          <p:cNvPr id="1537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928" y="983576"/>
            <a:ext cx="7908143" cy="535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Imagen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56" y="1268760"/>
            <a:ext cx="8144101" cy="507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3816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370"/>
                                        </p:tgtEl>
                                      </p:cBhvr>
                                    </p:animEffect>
                                    <p:set>
                                      <p:cBhvr>
                                        <p:cTn id="7" dur="1" fill="hold">
                                          <p:stCondLst>
                                            <p:cond delay="499"/>
                                          </p:stCondLst>
                                        </p:cTn>
                                        <p:tgtEl>
                                          <p:spTgt spid="15370"/>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4921250" y="4543425"/>
            <a:ext cx="1049338" cy="661988"/>
          </a:xfrm>
          <a:prstGeom prst="rect">
            <a:avLst/>
          </a:prstGeom>
          <a:pattFill prst="ltHorz">
            <a:fgClr>
              <a:srgbClr val="0000FF"/>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ES" sz="2000" dirty="0" smtClean="0">
                <a:solidFill>
                  <a:srgbClr val="FF0000"/>
                </a:solidFill>
              </a:rPr>
              <a:t>SCR</a:t>
            </a:r>
            <a:endParaRPr lang="es-ES" sz="2000" dirty="0">
              <a:solidFill>
                <a:srgbClr val="FF0000"/>
              </a:solidFill>
            </a:endParaRPr>
          </a:p>
        </p:txBody>
      </p:sp>
      <p:sp>
        <p:nvSpPr>
          <p:cNvPr id="10245" name="Rectangle 4"/>
          <p:cNvSpPr>
            <a:spLocks noGrp="1" noChangeArrowheads="1"/>
          </p:cNvSpPr>
          <p:nvPr>
            <p:ph type="body" sz="half" idx="1"/>
          </p:nvPr>
        </p:nvSpPr>
        <p:spPr>
          <a:xfrm>
            <a:off x="389732" y="1124744"/>
            <a:ext cx="8358981" cy="720725"/>
          </a:xfrm>
          <a:noFill/>
        </p:spPr>
        <p:txBody>
          <a:bodyPr/>
          <a:lstStyle/>
          <a:p>
            <a:pPr eaLnBrk="1" hangingPunct="1">
              <a:lnSpc>
                <a:spcPct val="90000"/>
              </a:lnSpc>
            </a:pPr>
            <a:r>
              <a:rPr lang="es-ES" dirty="0" smtClean="0"/>
              <a:t>Arquitectura Euro 6, para las motorizaciones diésel del grupo PSA que utilizan AdBlue.</a:t>
            </a:r>
          </a:p>
        </p:txBody>
      </p:sp>
      <p:grpSp>
        <p:nvGrpSpPr>
          <p:cNvPr id="10246" name="Group 5"/>
          <p:cNvGrpSpPr>
            <a:grpSpLocks noChangeAspect="1"/>
          </p:cNvGrpSpPr>
          <p:nvPr/>
        </p:nvGrpSpPr>
        <p:grpSpPr bwMode="auto">
          <a:xfrm>
            <a:off x="993775" y="2995613"/>
            <a:ext cx="1677988" cy="2195512"/>
            <a:chOff x="503" y="1346"/>
            <a:chExt cx="1091" cy="1226"/>
          </a:xfrm>
        </p:grpSpPr>
        <p:sp>
          <p:nvSpPr>
            <p:cNvPr id="10329" name="Freeform 6" descr="noir)"/>
            <p:cNvSpPr>
              <a:spLocks noChangeAspect="1"/>
            </p:cNvSpPr>
            <p:nvPr/>
          </p:nvSpPr>
          <p:spPr bwMode="auto">
            <a:xfrm>
              <a:off x="503" y="1346"/>
              <a:ext cx="1091" cy="952"/>
            </a:xfrm>
            <a:custGeom>
              <a:avLst/>
              <a:gdLst>
                <a:gd name="T0" fmla="*/ 1 w 1838"/>
                <a:gd name="T1" fmla="*/ 0 h 2147"/>
                <a:gd name="T2" fmla="*/ 1 w 1838"/>
                <a:gd name="T3" fmla="*/ 0 h 2147"/>
                <a:gd name="T4" fmla="*/ 1 w 1838"/>
                <a:gd name="T5" fmla="*/ 0 h 2147"/>
                <a:gd name="T6" fmla="*/ 1 w 1838"/>
                <a:gd name="T7" fmla="*/ 0 h 2147"/>
                <a:gd name="T8" fmla="*/ 1 w 1838"/>
                <a:gd name="T9" fmla="*/ 0 h 2147"/>
                <a:gd name="T10" fmla="*/ 1 w 1838"/>
                <a:gd name="T11" fmla="*/ 0 h 2147"/>
                <a:gd name="T12" fmla="*/ 1 w 1838"/>
                <a:gd name="T13" fmla="*/ 0 h 2147"/>
                <a:gd name="T14" fmla="*/ 1 w 1838"/>
                <a:gd name="T15" fmla="*/ 0 h 2147"/>
                <a:gd name="T16" fmla="*/ 1 w 1838"/>
                <a:gd name="T17" fmla="*/ 0 h 2147"/>
                <a:gd name="T18" fmla="*/ 1 w 1838"/>
                <a:gd name="T19" fmla="*/ 0 h 2147"/>
                <a:gd name="T20" fmla="*/ 1 w 1838"/>
                <a:gd name="T21" fmla="*/ 0 h 2147"/>
                <a:gd name="T22" fmla="*/ 1 w 1838"/>
                <a:gd name="T23" fmla="*/ 0 h 2147"/>
                <a:gd name="T24" fmla="*/ 1 w 1838"/>
                <a:gd name="T25" fmla="*/ 0 h 2147"/>
                <a:gd name="T26" fmla="*/ 1 w 1838"/>
                <a:gd name="T27" fmla="*/ 0 h 2147"/>
                <a:gd name="T28" fmla="*/ 1 w 1838"/>
                <a:gd name="T29" fmla="*/ 0 h 2147"/>
                <a:gd name="T30" fmla="*/ 1 w 1838"/>
                <a:gd name="T31" fmla="*/ 0 h 2147"/>
                <a:gd name="T32" fmla="*/ 1 w 1838"/>
                <a:gd name="T33" fmla="*/ 0 h 2147"/>
                <a:gd name="T34" fmla="*/ 1 w 1838"/>
                <a:gd name="T35" fmla="*/ 0 h 2147"/>
                <a:gd name="T36" fmla="*/ 0 w 1838"/>
                <a:gd name="T37" fmla="*/ 0 h 2147"/>
                <a:gd name="T38" fmla="*/ 0 w 1838"/>
                <a:gd name="T39" fmla="*/ 0 h 2147"/>
                <a:gd name="T40" fmla="*/ 1 w 1838"/>
                <a:gd name="T41" fmla="*/ 0 h 2147"/>
                <a:gd name="T42" fmla="*/ 1 w 1838"/>
                <a:gd name="T43" fmla="*/ 0 h 2147"/>
                <a:gd name="T44" fmla="*/ 1 w 1838"/>
                <a:gd name="T45" fmla="*/ 0 h 2147"/>
                <a:gd name="T46" fmla="*/ 1 w 1838"/>
                <a:gd name="T47" fmla="*/ 0 h 2147"/>
                <a:gd name="T48" fmla="*/ 1 w 1838"/>
                <a:gd name="T49" fmla="*/ 0 h 21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838" h="2147">
                  <a:moveTo>
                    <a:pt x="601" y="0"/>
                  </a:moveTo>
                  <a:lnTo>
                    <a:pt x="1292" y="0"/>
                  </a:lnTo>
                  <a:cubicBezTo>
                    <a:pt x="1292" y="0"/>
                    <a:pt x="1292" y="364"/>
                    <a:pt x="1292" y="728"/>
                  </a:cubicBezTo>
                  <a:cubicBezTo>
                    <a:pt x="1540" y="910"/>
                    <a:pt x="1553" y="879"/>
                    <a:pt x="1680" y="1037"/>
                  </a:cubicBezTo>
                  <a:cubicBezTo>
                    <a:pt x="1741" y="1195"/>
                    <a:pt x="1736" y="1549"/>
                    <a:pt x="1747" y="1722"/>
                  </a:cubicBezTo>
                  <a:lnTo>
                    <a:pt x="1747" y="2074"/>
                  </a:lnTo>
                  <a:lnTo>
                    <a:pt x="1838" y="2074"/>
                  </a:lnTo>
                  <a:lnTo>
                    <a:pt x="1838" y="2140"/>
                  </a:lnTo>
                  <a:lnTo>
                    <a:pt x="1662" y="2140"/>
                  </a:lnTo>
                  <a:lnTo>
                    <a:pt x="1662" y="1722"/>
                  </a:lnTo>
                  <a:cubicBezTo>
                    <a:pt x="1662" y="1722"/>
                    <a:pt x="1635" y="1153"/>
                    <a:pt x="1613" y="1098"/>
                  </a:cubicBezTo>
                  <a:cubicBezTo>
                    <a:pt x="1577" y="1013"/>
                    <a:pt x="1219" y="776"/>
                    <a:pt x="1219" y="776"/>
                  </a:cubicBezTo>
                  <a:lnTo>
                    <a:pt x="1219" y="73"/>
                  </a:lnTo>
                  <a:lnTo>
                    <a:pt x="680" y="73"/>
                  </a:lnTo>
                  <a:lnTo>
                    <a:pt x="680" y="776"/>
                  </a:lnTo>
                  <a:cubicBezTo>
                    <a:pt x="680" y="776"/>
                    <a:pt x="357" y="1032"/>
                    <a:pt x="285" y="1098"/>
                  </a:cubicBezTo>
                  <a:cubicBezTo>
                    <a:pt x="213" y="1164"/>
                    <a:pt x="152" y="1722"/>
                    <a:pt x="152" y="1722"/>
                  </a:cubicBezTo>
                  <a:lnTo>
                    <a:pt x="152" y="2147"/>
                  </a:lnTo>
                  <a:lnTo>
                    <a:pt x="0" y="2147"/>
                  </a:lnTo>
                  <a:lnTo>
                    <a:pt x="0" y="2068"/>
                  </a:lnTo>
                  <a:lnTo>
                    <a:pt x="67" y="2068"/>
                  </a:lnTo>
                  <a:lnTo>
                    <a:pt x="67" y="1716"/>
                  </a:lnTo>
                  <a:cubicBezTo>
                    <a:pt x="67" y="1716"/>
                    <a:pt x="140" y="1140"/>
                    <a:pt x="219" y="1037"/>
                  </a:cubicBezTo>
                  <a:cubicBezTo>
                    <a:pt x="298" y="934"/>
                    <a:pt x="601" y="728"/>
                    <a:pt x="601" y="728"/>
                  </a:cubicBezTo>
                  <a:cubicBezTo>
                    <a:pt x="601" y="364"/>
                    <a:pt x="601" y="0"/>
                    <a:pt x="601" y="0"/>
                  </a:cubicBezTo>
                  <a:close/>
                </a:path>
              </a:pathLst>
            </a:custGeom>
            <a:pattFill prst="ltUpDiag">
              <a:fgClr>
                <a:schemeClr val="bg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330" name="Freeform 7"/>
            <p:cNvSpPr>
              <a:spLocks noChangeAspect="1"/>
            </p:cNvSpPr>
            <p:nvPr/>
          </p:nvSpPr>
          <p:spPr bwMode="auto">
            <a:xfrm rot="2700000">
              <a:off x="789" y="1864"/>
              <a:ext cx="510" cy="905"/>
            </a:xfrm>
            <a:custGeom>
              <a:avLst/>
              <a:gdLst>
                <a:gd name="T0" fmla="*/ 1 w 926"/>
                <a:gd name="T1" fmla="*/ 1 h 1524"/>
                <a:gd name="T2" fmla="*/ 1 w 926"/>
                <a:gd name="T3" fmla="*/ 1 h 1524"/>
                <a:gd name="T4" fmla="*/ 1 w 926"/>
                <a:gd name="T5" fmla="*/ 1 h 1524"/>
                <a:gd name="T6" fmla="*/ 1 w 926"/>
                <a:gd name="T7" fmla="*/ 1 h 1524"/>
                <a:gd name="T8" fmla="*/ 1 w 926"/>
                <a:gd name="T9" fmla="*/ 1 h 1524"/>
                <a:gd name="T10" fmla="*/ 1 w 926"/>
                <a:gd name="T11" fmla="*/ 1 h 1524"/>
                <a:gd name="T12" fmla="*/ 1 w 926"/>
                <a:gd name="T13" fmla="*/ 1 h 1524"/>
                <a:gd name="T14" fmla="*/ 1 w 926"/>
                <a:gd name="T15" fmla="*/ 1 h 1524"/>
                <a:gd name="T16" fmla="*/ 1 w 926"/>
                <a:gd name="T17" fmla="*/ 1 h 1524"/>
                <a:gd name="T18" fmla="*/ 1 w 926"/>
                <a:gd name="T19" fmla="*/ 1 h 1524"/>
                <a:gd name="T20" fmla="*/ 1 w 926"/>
                <a:gd name="T21" fmla="*/ 1 h 1524"/>
                <a:gd name="T22" fmla="*/ 1 w 926"/>
                <a:gd name="T23" fmla="*/ 1 h 1524"/>
                <a:gd name="T24" fmla="*/ 1 w 926"/>
                <a:gd name="T25" fmla="*/ 1 h 1524"/>
                <a:gd name="T26" fmla="*/ 1 w 926"/>
                <a:gd name="T27" fmla="*/ 1 h 1524"/>
                <a:gd name="T28" fmla="*/ 1 w 926"/>
                <a:gd name="T29" fmla="*/ 1 h 15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26" h="1524">
                  <a:moveTo>
                    <a:pt x="456" y="2"/>
                  </a:moveTo>
                  <a:cubicBezTo>
                    <a:pt x="555" y="4"/>
                    <a:pt x="714" y="94"/>
                    <a:pt x="753" y="166"/>
                  </a:cubicBezTo>
                  <a:cubicBezTo>
                    <a:pt x="792" y="238"/>
                    <a:pt x="689" y="323"/>
                    <a:pt x="693" y="433"/>
                  </a:cubicBezTo>
                  <a:cubicBezTo>
                    <a:pt x="697" y="543"/>
                    <a:pt x="767" y="718"/>
                    <a:pt x="778" y="827"/>
                  </a:cubicBezTo>
                  <a:cubicBezTo>
                    <a:pt x="789" y="936"/>
                    <a:pt x="737" y="1024"/>
                    <a:pt x="759" y="1088"/>
                  </a:cubicBezTo>
                  <a:cubicBezTo>
                    <a:pt x="781" y="1152"/>
                    <a:pt x="926" y="1145"/>
                    <a:pt x="911" y="1209"/>
                  </a:cubicBezTo>
                  <a:cubicBezTo>
                    <a:pt x="896" y="1273"/>
                    <a:pt x="745" y="1418"/>
                    <a:pt x="669" y="1470"/>
                  </a:cubicBezTo>
                  <a:cubicBezTo>
                    <a:pt x="593" y="1522"/>
                    <a:pt x="527" y="1524"/>
                    <a:pt x="456" y="1524"/>
                  </a:cubicBezTo>
                  <a:cubicBezTo>
                    <a:pt x="385" y="1524"/>
                    <a:pt x="318" y="1522"/>
                    <a:pt x="244" y="1470"/>
                  </a:cubicBezTo>
                  <a:cubicBezTo>
                    <a:pt x="170" y="1418"/>
                    <a:pt x="28" y="1274"/>
                    <a:pt x="14" y="1209"/>
                  </a:cubicBezTo>
                  <a:cubicBezTo>
                    <a:pt x="0" y="1144"/>
                    <a:pt x="140" y="1147"/>
                    <a:pt x="159" y="1082"/>
                  </a:cubicBezTo>
                  <a:cubicBezTo>
                    <a:pt x="178" y="1017"/>
                    <a:pt x="119" y="932"/>
                    <a:pt x="129" y="821"/>
                  </a:cubicBezTo>
                  <a:cubicBezTo>
                    <a:pt x="139" y="710"/>
                    <a:pt x="215" y="526"/>
                    <a:pt x="220" y="415"/>
                  </a:cubicBezTo>
                  <a:cubicBezTo>
                    <a:pt x="225" y="304"/>
                    <a:pt x="121" y="224"/>
                    <a:pt x="159" y="154"/>
                  </a:cubicBezTo>
                  <a:cubicBezTo>
                    <a:pt x="197" y="84"/>
                    <a:pt x="357" y="0"/>
                    <a:pt x="456" y="2"/>
                  </a:cubicBezTo>
                  <a:close/>
                </a:path>
              </a:pathLst>
            </a:custGeom>
            <a:gradFill rotWithShape="0">
              <a:gsLst>
                <a:gs pos="0">
                  <a:srgbClr val="A6A6A6"/>
                </a:gs>
                <a:gs pos="50000">
                  <a:srgbClr val="C0C0C0"/>
                </a:gs>
                <a:gs pos="100000">
                  <a:srgbClr val="A6A6A6"/>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331" name="Oval 8"/>
            <p:cNvSpPr>
              <a:spLocks noChangeAspect="1" noChangeArrowheads="1"/>
            </p:cNvSpPr>
            <p:nvPr/>
          </p:nvSpPr>
          <p:spPr bwMode="auto">
            <a:xfrm rot="2700000">
              <a:off x="910" y="2139"/>
              <a:ext cx="297" cy="321"/>
            </a:xfrm>
            <a:prstGeom prst="ellipse">
              <a:avLst/>
            </a:prstGeom>
            <a:solidFill>
              <a:srgbClr val="C0C0C0">
                <a:alpha val="50195"/>
              </a:srgbClr>
            </a:solidFill>
            <a:ln w="19050">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0332" name="Line 9"/>
            <p:cNvSpPr>
              <a:spLocks noChangeAspect="1" noChangeShapeType="1"/>
            </p:cNvSpPr>
            <p:nvPr/>
          </p:nvSpPr>
          <p:spPr bwMode="auto">
            <a:xfrm>
              <a:off x="793" y="2298"/>
              <a:ext cx="551" cy="0"/>
            </a:xfrm>
            <a:prstGeom prst="line">
              <a:avLst/>
            </a:prstGeom>
            <a:noFill/>
            <a:ln w="19050">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333" name="Freeform 10" descr="noir)"/>
            <p:cNvSpPr>
              <a:spLocks noChangeAspect="1"/>
            </p:cNvSpPr>
            <p:nvPr/>
          </p:nvSpPr>
          <p:spPr bwMode="auto">
            <a:xfrm>
              <a:off x="503" y="2298"/>
              <a:ext cx="90" cy="268"/>
            </a:xfrm>
            <a:custGeom>
              <a:avLst/>
              <a:gdLst>
                <a:gd name="T0" fmla="*/ 0 w 152"/>
                <a:gd name="T1" fmla="*/ 0 h 485"/>
                <a:gd name="T2" fmla="*/ 1 w 152"/>
                <a:gd name="T3" fmla="*/ 0 h 485"/>
                <a:gd name="T4" fmla="*/ 1 w 152"/>
                <a:gd name="T5" fmla="*/ 1 h 485"/>
                <a:gd name="T6" fmla="*/ 0 w 152"/>
                <a:gd name="T7" fmla="*/ 1 h 485"/>
                <a:gd name="T8" fmla="*/ 0 w 152"/>
                <a:gd name="T9" fmla="*/ 1 h 485"/>
                <a:gd name="T10" fmla="*/ 1 w 152"/>
                <a:gd name="T11" fmla="*/ 1 h 485"/>
                <a:gd name="T12" fmla="*/ 1 w 152"/>
                <a:gd name="T13" fmla="*/ 1 h 485"/>
                <a:gd name="T14" fmla="*/ 0 w 152"/>
                <a:gd name="T15" fmla="*/ 1 h 485"/>
                <a:gd name="T16" fmla="*/ 0 w 152"/>
                <a:gd name="T17" fmla="*/ 0 h 4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485">
                  <a:moveTo>
                    <a:pt x="0" y="0"/>
                  </a:moveTo>
                  <a:lnTo>
                    <a:pt x="152" y="0"/>
                  </a:lnTo>
                  <a:lnTo>
                    <a:pt x="152" y="485"/>
                  </a:lnTo>
                  <a:lnTo>
                    <a:pt x="0" y="485"/>
                  </a:lnTo>
                  <a:lnTo>
                    <a:pt x="0" y="406"/>
                  </a:lnTo>
                  <a:lnTo>
                    <a:pt x="61" y="406"/>
                  </a:lnTo>
                  <a:lnTo>
                    <a:pt x="61" y="73"/>
                  </a:lnTo>
                  <a:lnTo>
                    <a:pt x="0" y="73"/>
                  </a:lnTo>
                  <a:lnTo>
                    <a:pt x="0" y="0"/>
                  </a:lnTo>
                  <a:close/>
                </a:path>
              </a:pathLst>
            </a:custGeom>
            <a:pattFill prst="ltDnDiag">
              <a:fgClr>
                <a:schemeClr val="bg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334" name="Freeform 11" descr="noir)"/>
            <p:cNvSpPr>
              <a:spLocks noChangeAspect="1"/>
            </p:cNvSpPr>
            <p:nvPr/>
          </p:nvSpPr>
          <p:spPr bwMode="auto">
            <a:xfrm flipH="1">
              <a:off x="1489" y="2295"/>
              <a:ext cx="105" cy="267"/>
            </a:xfrm>
            <a:custGeom>
              <a:avLst/>
              <a:gdLst>
                <a:gd name="T0" fmla="*/ 0 w 152"/>
                <a:gd name="T1" fmla="*/ 0 h 485"/>
                <a:gd name="T2" fmla="*/ 1 w 152"/>
                <a:gd name="T3" fmla="*/ 0 h 485"/>
                <a:gd name="T4" fmla="*/ 1 w 152"/>
                <a:gd name="T5" fmla="*/ 1 h 485"/>
                <a:gd name="T6" fmla="*/ 0 w 152"/>
                <a:gd name="T7" fmla="*/ 1 h 485"/>
                <a:gd name="T8" fmla="*/ 0 w 152"/>
                <a:gd name="T9" fmla="*/ 1 h 485"/>
                <a:gd name="T10" fmla="*/ 1 w 152"/>
                <a:gd name="T11" fmla="*/ 1 h 485"/>
                <a:gd name="T12" fmla="*/ 1 w 152"/>
                <a:gd name="T13" fmla="*/ 1 h 485"/>
                <a:gd name="T14" fmla="*/ 0 w 152"/>
                <a:gd name="T15" fmla="*/ 1 h 485"/>
                <a:gd name="T16" fmla="*/ 0 w 152"/>
                <a:gd name="T17" fmla="*/ 0 h 4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485">
                  <a:moveTo>
                    <a:pt x="0" y="0"/>
                  </a:moveTo>
                  <a:lnTo>
                    <a:pt x="152" y="0"/>
                  </a:lnTo>
                  <a:lnTo>
                    <a:pt x="152" y="485"/>
                  </a:lnTo>
                  <a:lnTo>
                    <a:pt x="0" y="485"/>
                  </a:lnTo>
                  <a:lnTo>
                    <a:pt x="0" y="406"/>
                  </a:lnTo>
                  <a:lnTo>
                    <a:pt x="61" y="406"/>
                  </a:lnTo>
                  <a:lnTo>
                    <a:pt x="61" y="73"/>
                  </a:lnTo>
                  <a:lnTo>
                    <a:pt x="0" y="73"/>
                  </a:lnTo>
                  <a:lnTo>
                    <a:pt x="0" y="0"/>
                  </a:lnTo>
                  <a:close/>
                </a:path>
              </a:pathLst>
            </a:custGeom>
            <a:pattFill prst="ltDnDiag">
              <a:fgClr>
                <a:schemeClr val="bg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grpSp>
          <p:nvGrpSpPr>
            <p:cNvPr id="10335" name="Group 12"/>
            <p:cNvGrpSpPr>
              <a:grpSpLocks noChangeAspect="1"/>
            </p:cNvGrpSpPr>
            <p:nvPr/>
          </p:nvGrpSpPr>
          <p:grpSpPr bwMode="auto">
            <a:xfrm>
              <a:off x="998" y="1690"/>
              <a:ext cx="386" cy="571"/>
              <a:chOff x="4675" y="1535"/>
              <a:chExt cx="478" cy="762"/>
            </a:xfrm>
          </p:grpSpPr>
          <p:sp>
            <p:nvSpPr>
              <p:cNvPr id="10346" name="Freeform 13"/>
              <p:cNvSpPr>
                <a:spLocks noChangeAspect="1"/>
              </p:cNvSpPr>
              <p:nvPr/>
            </p:nvSpPr>
            <p:spPr bwMode="auto">
              <a:xfrm rot="-1357507">
                <a:off x="4675" y="1535"/>
                <a:ext cx="361" cy="603"/>
              </a:xfrm>
              <a:custGeom>
                <a:avLst/>
                <a:gdLst>
                  <a:gd name="T0" fmla="*/ 1 w 491"/>
                  <a:gd name="T1" fmla="*/ 0 h 819"/>
                  <a:gd name="T2" fmla="*/ 1 w 491"/>
                  <a:gd name="T3" fmla="*/ 1 h 819"/>
                  <a:gd name="T4" fmla="*/ 1 w 491"/>
                  <a:gd name="T5" fmla="*/ 1 h 819"/>
                  <a:gd name="T6" fmla="*/ 0 w 491"/>
                  <a:gd name="T7" fmla="*/ 1 h 819"/>
                  <a:gd name="T8" fmla="*/ 1 w 491"/>
                  <a:gd name="T9" fmla="*/ 1 h 819"/>
                  <a:gd name="T10" fmla="*/ 1 w 491"/>
                  <a:gd name="T11" fmla="*/ 1 h 819"/>
                  <a:gd name="T12" fmla="*/ 1 w 491"/>
                  <a:gd name="T13" fmla="*/ 1 h 819"/>
                  <a:gd name="T14" fmla="*/ 1 w 491"/>
                  <a:gd name="T15" fmla="*/ 0 h 819"/>
                  <a:gd name="T16" fmla="*/ 1 w 491"/>
                  <a:gd name="T17" fmla="*/ 0 h 8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1" h="819">
                    <a:moveTo>
                      <a:pt x="169" y="0"/>
                    </a:moveTo>
                    <a:lnTo>
                      <a:pt x="169" y="267"/>
                    </a:lnTo>
                    <a:lnTo>
                      <a:pt x="139" y="527"/>
                    </a:lnTo>
                    <a:lnTo>
                      <a:pt x="0" y="819"/>
                    </a:lnTo>
                    <a:lnTo>
                      <a:pt x="491" y="819"/>
                    </a:lnTo>
                    <a:lnTo>
                      <a:pt x="345" y="521"/>
                    </a:lnTo>
                    <a:lnTo>
                      <a:pt x="321" y="261"/>
                    </a:lnTo>
                    <a:lnTo>
                      <a:pt x="339" y="0"/>
                    </a:lnTo>
                    <a:lnTo>
                      <a:pt x="169" y="0"/>
                    </a:lnTo>
                    <a:close/>
                  </a:path>
                </a:pathLst>
              </a:custGeom>
              <a:gradFill rotWithShape="0">
                <a:gsLst>
                  <a:gs pos="0">
                    <a:srgbClr val="080808"/>
                  </a:gs>
                  <a:gs pos="50000">
                    <a:srgbClr val="808080"/>
                  </a:gs>
                  <a:gs pos="100000">
                    <a:srgbClr val="080808"/>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347" name="Oval 14"/>
              <p:cNvSpPr>
                <a:spLocks noChangeAspect="1" noChangeArrowheads="1"/>
              </p:cNvSpPr>
              <p:nvPr/>
            </p:nvSpPr>
            <p:spPr bwMode="auto">
              <a:xfrm rot="-1357507">
                <a:off x="4791" y="1935"/>
                <a:ext cx="362" cy="362"/>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grpSp>
        <p:grpSp>
          <p:nvGrpSpPr>
            <p:cNvPr id="10336" name="Group 15"/>
            <p:cNvGrpSpPr>
              <a:grpSpLocks noChangeAspect="1"/>
            </p:cNvGrpSpPr>
            <p:nvPr/>
          </p:nvGrpSpPr>
          <p:grpSpPr bwMode="auto">
            <a:xfrm>
              <a:off x="920" y="1544"/>
              <a:ext cx="292" cy="275"/>
              <a:chOff x="4201" y="896"/>
              <a:chExt cx="492" cy="497"/>
            </a:xfrm>
          </p:grpSpPr>
          <p:sp>
            <p:nvSpPr>
              <p:cNvPr id="10341" name="Rectangle 16"/>
              <p:cNvSpPr>
                <a:spLocks noChangeAspect="1" noChangeArrowheads="1"/>
              </p:cNvSpPr>
              <p:nvPr/>
            </p:nvSpPr>
            <p:spPr bwMode="auto">
              <a:xfrm>
                <a:off x="4207" y="896"/>
                <a:ext cx="474" cy="497"/>
              </a:xfrm>
              <a:prstGeom prst="rect">
                <a:avLst/>
              </a:prstGeom>
              <a:gradFill rotWithShape="0">
                <a:gsLst>
                  <a:gs pos="0">
                    <a:srgbClr val="7F7F7F"/>
                  </a:gs>
                  <a:gs pos="50000">
                    <a:srgbClr val="C0C0C0"/>
                  </a:gs>
                  <a:gs pos="100000">
                    <a:srgbClr val="7F7F7F"/>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0342" name="Oval 17"/>
              <p:cNvSpPr>
                <a:spLocks noChangeAspect="1" noChangeArrowheads="1"/>
              </p:cNvSpPr>
              <p:nvPr/>
            </p:nvSpPr>
            <p:spPr bwMode="auto">
              <a:xfrm>
                <a:off x="4392" y="1072"/>
                <a:ext cx="115" cy="115"/>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0343" name="Rectangle 18"/>
              <p:cNvSpPr>
                <a:spLocks noChangeAspect="1" noChangeArrowheads="1"/>
              </p:cNvSpPr>
              <p:nvPr/>
            </p:nvSpPr>
            <p:spPr bwMode="auto">
              <a:xfrm>
                <a:off x="4201" y="938"/>
                <a:ext cx="492" cy="3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0344" name="Rectangle 19"/>
              <p:cNvSpPr>
                <a:spLocks noChangeAspect="1" noChangeArrowheads="1"/>
              </p:cNvSpPr>
              <p:nvPr/>
            </p:nvSpPr>
            <p:spPr bwMode="auto">
              <a:xfrm>
                <a:off x="4201" y="993"/>
                <a:ext cx="492" cy="3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0345" name="Oval 20"/>
              <p:cNvSpPr>
                <a:spLocks noChangeAspect="1" noChangeArrowheads="1"/>
              </p:cNvSpPr>
              <p:nvPr/>
            </p:nvSpPr>
            <p:spPr bwMode="auto">
              <a:xfrm>
                <a:off x="4416" y="1101"/>
                <a:ext cx="56" cy="5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grpSp>
        <p:sp>
          <p:nvSpPr>
            <p:cNvPr id="10337" name="Oval 21" descr="Diagonales larges vers le bas"/>
            <p:cNvSpPr>
              <a:spLocks noChangeAspect="1" noChangeArrowheads="1"/>
            </p:cNvSpPr>
            <p:nvPr/>
          </p:nvSpPr>
          <p:spPr bwMode="auto">
            <a:xfrm rot="2700000">
              <a:off x="1124" y="2000"/>
              <a:ext cx="233" cy="251"/>
            </a:xfrm>
            <a:prstGeom prst="ellipse">
              <a:avLst/>
            </a:prstGeom>
            <a:pattFill prst="wdDnDiag">
              <a:fgClr>
                <a:schemeClr val="bg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0338" name="Line 22"/>
            <p:cNvSpPr>
              <a:spLocks noChangeAspect="1" noChangeShapeType="1"/>
            </p:cNvSpPr>
            <p:nvPr/>
          </p:nvSpPr>
          <p:spPr bwMode="auto">
            <a:xfrm rot="2700000">
              <a:off x="985" y="2129"/>
              <a:ext cx="510" cy="0"/>
            </a:xfrm>
            <a:prstGeom prst="line">
              <a:avLst/>
            </a:prstGeom>
            <a:noFill/>
            <a:ln w="19050">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339" name="AutoShape 23"/>
            <p:cNvSpPr>
              <a:spLocks noChangeAspect="1" noChangeArrowheads="1"/>
            </p:cNvSpPr>
            <p:nvPr/>
          </p:nvSpPr>
          <p:spPr bwMode="auto">
            <a:xfrm>
              <a:off x="909" y="1379"/>
              <a:ext cx="312" cy="153"/>
            </a:xfrm>
            <a:prstGeom prst="irregularSeal2">
              <a:avLst/>
            </a:prstGeom>
            <a:gradFill rotWithShape="0">
              <a:gsLst>
                <a:gs pos="0">
                  <a:srgbClr val="FF0000"/>
                </a:gs>
                <a:gs pos="100000">
                  <a:srgbClr val="FFFF99"/>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0340" name="Oval 24"/>
            <p:cNvSpPr>
              <a:spLocks noChangeAspect="1" noChangeArrowheads="1"/>
            </p:cNvSpPr>
            <p:nvPr/>
          </p:nvSpPr>
          <p:spPr bwMode="auto">
            <a:xfrm>
              <a:off x="1041" y="2431"/>
              <a:ext cx="45" cy="42"/>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grpSp>
      <p:sp>
        <p:nvSpPr>
          <p:cNvPr id="10247" name="Freeform 25" descr="noir)"/>
          <p:cNvSpPr>
            <a:spLocks noChangeAspect="1"/>
          </p:cNvSpPr>
          <p:nvPr/>
        </p:nvSpPr>
        <p:spPr bwMode="auto">
          <a:xfrm>
            <a:off x="998538" y="5167313"/>
            <a:ext cx="1668462" cy="704850"/>
          </a:xfrm>
          <a:custGeom>
            <a:avLst/>
            <a:gdLst>
              <a:gd name="T0" fmla="*/ 2147483647 w 2918"/>
              <a:gd name="T1" fmla="*/ 2147483647 h 1217"/>
              <a:gd name="T2" fmla="*/ 2147483647 w 2918"/>
              <a:gd name="T3" fmla="*/ 2147483647 h 1217"/>
              <a:gd name="T4" fmla="*/ 2147483647 w 2918"/>
              <a:gd name="T5" fmla="*/ 2147483647 h 1217"/>
              <a:gd name="T6" fmla="*/ 2147483647 w 2918"/>
              <a:gd name="T7" fmla="*/ 2147483647 h 1217"/>
              <a:gd name="T8" fmla="*/ 2147483647 w 2918"/>
              <a:gd name="T9" fmla="*/ 2147483647 h 1217"/>
              <a:gd name="T10" fmla="*/ 2147483647 w 2918"/>
              <a:gd name="T11" fmla="*/ 2147483647 h 1217"/>
              <a:gd name="T12" fmla="*/ 2147483647 w 2918"/>
              <a:gd name="T13" fmla="*/ 2147483647 h 1217"/>
              <a:gd name="T14" fmla="*/ 2147483647 w 2918"/>
              <a:gd name="T15" fmla="*/ 2147483647 h 1217"/>
              <a:gd name="T16" fmla="*/ 2147483647 w 2918"/>
              <a:gd name="T17" fmla="*/ 2147483647 h 1217"/>
              <a:gd name="T18" fmla="*/ 2147483647 w 2918"/>
              <a:gd name="T19" fmla="*/ 2147483647 h 1217"/>
              <a:gd name="T20" fmla="*/ 2147483647 w 2918"/>
              <a:gd name="T21" fmla="*/ 2147483647 h 1217"/>
              <a:gd name="T22" fmla="*/ 2147483647 w 2918"/>
              <a:gd name="T23" fmla="*/ 2147483647 h 1217"/>
              <a:gd name="T24" fmla="*/ 2147483647 w 2918"/>
              <a:gd name="T25" fmla="*/ 2147483647 h 1217"/>
              <a:gd name="T26" fmla="*/ 2147483647 w 2918"/>
              <a:gd name="T27" fmla="*/ 2147483647 h 1217"/>
              <a:gd name="T28" fmla="*/ 2147483647 w 2918"/>
              <a:gd name="T29" fmla="*/ 2147483647 h 1217"/>
              <a:gd name="T30" fmla="*/ 2147483647 w 2918"/>
              <a:gd name="T31" fmla="*/ 2147483647 h 1217"/>
              <a:gd name="T32" fmla="*/ 2147483647 w 2918"/>
              <a:gd name="T33" fmla="*/ 2147483647 h 1217"/>
              <a:gd name="T34" fmla="*/ 2147483647 w 2918"/>
              <a:gd name="T35" fmla="*/ 2147483647 h 1217"/>
              <a:gd name="T36" fmla="*/ 2147483647 w 2918"/>
              <a:gd name="T37" fmla="*/ 2147483647 h 1217"/>
              <a:gd name="T38" fmla="*/ 2147483647 w 2918"/>
              <a:gd name="T39" fmla="*/ 0 h 1217"/>
              <a:gd name="T40" fmla="*/ 0 w 2918"/>
              <a:gd name="T41" fmla="*/ 0 h 1217"/>
              <a:gd name="T42" fmla="*/ 0 w 2918"/>
              <a:gd name="T43" fmla="*/ 2147483647 h 1217"/>
              <a:gd name="T44" fmla="*/ 2147483647 w 2918"/>
              <a:gd name="T45" fmla="*/ 2147483647 h 1217"/>
              <a:gd name="T46" fmla="*/ 2147483647 w 2918"/>
              <a:gd name="T47" fmla="*/ 2147483647 h 1217"/>
              <a:gd name="T48" fmla="*/ 2147483647 w 2918"/>
              <a:gd name="T49" fmla="*/ 2147483647 h 1217"/>
              <a:gd name="T50" fmla="*/ 2147483647 w 2918"/>
              <a:gd name="T51" fmla="*/ 2147483647 h 1217"/>
              <a:gd name="T52" fmla="*/ 2147483647 w 2918"/>
              <a:gd name="T53" fmla="*/ 2147483647 h 1217"/>
              <a:gd name="T54" fmla="*/ 2147483647 w 2918"/>
              <a:gd name="T55" fmla="*/ 2147483647 h 12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918" h="1217">
                <a:moveTo>
                  <a:pt x="1360" y="1209"/>
                </a:moveTo>
                <a:lnTo>
                  <a:pt x="1631" y="1217"/>
                </a:lnTo>
                <a:cubicBezTo>
                  <a:pt x="1710" y="1214"/>
                  <a:pt x="1741" y="1206"/>
                  <a:pt x="1837" y="1192"/>
                </a:cubicBezTo>
                <a:cubicBezTo>
                  <a:pt x="1878" y="1151"/>
                  <a:pt x="2090" y="1172"/>
                  <a:pt x="2207" y="1135"/>
                </a:cubicBezTo>
                <a:cubicBezTo>
                  <a:pt x="2324" y="1098"/>
                  <a:pt x="2442" y="1091"/>
                  <a:pt x="2537" y="970"/>
                </a:cubicBezTo>
                <a:cubicBezTo>
                  <a:pt x="2685" y="822"/>
                  <a:pt x="2755" y="571"/>
                  <a:pt x="2774" y="406"/>
                </a:cubicBezTo>
                <a:lnTo>
                  <a:pt x="2774" y="69"/>
                </a:lnTo>
                <a:lnTo>
                  <a:pt x="2918" y="69"/>
                </a:lnTo>
                <a:lnTo>
                  <a:pt x="2918" y="6"/>
                </a:lnTo>
                <a:lnTo>
                  <a:pt x="2638" y="6"/>
                </a:lnTo>
                <a:lnTo>
                  <a:pt x="2638" y="406"/>
                </a:lnTo>
                <a:cubicBezTo>
                  <a:pt x="2606" y="556"/>
                  <a:pt x="2538" y="800"/>
                  <a:pt x="2446" y="904"/>
                </a:cubicBezTo>
                <a:cubicBezTo>
                  <a:pt x="2389" y="986"/>
                  <a:pt x="2203" y="1018"/>
                  <a:pt x="2084" y="1028"/>
                </a:cubicBezTo>
                <a:lnTo>
                  <a:pt x="1845" y="1061"/>
                </a:lnTo>
                <a:lnTo>
                  <a:pt x="1637" y="1076"/>
                </a:lnTo>
                <a:lnTo>
                  <a:pt x="1360" y="1061"/>
                </a:lnTo>
                <a:cubicBezTo>
                  <a:pt x="1274" y="1056"/>
                  <a:pt x="1268" y="1084"/>
                  <a:pt x="1124" y="1048"/>
                </a:cubicBezTo>
                <a:cubicBezTo>
                  <a:pt x="980" y="1012"/>
                  <a:pt x="643" y="952"/>
                  <a:pt x="497" y="846"/>
                </a:cubicBezTo>
                <a:cubicBezTo>
                  <a:pt x="383" y="783"/>
                  <a:pt x="242" y="406"/>
                  <a:pt x="242" y="406"/>
                </a:cubicBezTo>
                <a:lnTo>
                  <a:pt x="242" y="0"/>
                </a:lnTo>
                <a:lnTo>
                  <a:pt x="0" y="0"/>
                </a:lnTo>
                <a:lnTo>
                  <a:pt x="0" y="75"/>
                </a:lnTo>
                <a:lnTo>
                  <a:pt x="106" y="75"/>
                </a:lnTo>
                <a:lnTo>
                  <a:pt x="109" y="419"/>
                </a:lnTo>
                <a:cubicBezTo>
                  <a:pt x="156" y="564"/>
                  <a:pt x="266" y="830"/>
                  <a:pt x="389" y="945"/>
                </a:cubicBezTo>
                <a:cubicBezTo>
                  <a:pt x="514" y="1041"/>
                  <a:pt x="850" y="1110"/>
                  <a:pt x="850" y="1110"/>
                </a:cubicBezTo>
                <a:cubicBezTo>
                  <a:pt x="965" y="1151"/>
                  <a:pt x="995" y="1168"/>
                  <a:pt x="1080" y="1184"/>
                </a:cubicBezTo>
                <a:cubicBezTo>
                  <a:pt x="1165" y="1200"/>
                  <a:pt x="1302" y="1204"/>
                  <a:pt x="1360" y="1209"/>
                </a:cubicBezTo>
                <a:close/>
              </a:path>
            </a:pathLst>
          </a:custGeom>
          <a:pattFill prst="ltUpDiag">
            <a:fgClr>
              <a:schemeClr val="bg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248" name="Freeform 26" descr="noir)"/>
          <p:cNvSpPr>
            <a:spLocks noChangeAspect="1"/>
          </p:cNvSpPr>
          <p:nvPr/>
        </p:nvSpPr>
        <p:spPr bwMode="auto">
          <a:xfrm>
            <a:off x="1541463" y="2692400"/>
            <a:ext cx="79375" cy="309563"/>
          </a:xfrm>
          <a:custGeom>
            <a:avLst/>
            <a:gdLst>
              <a:gd name="T0" fmla="*/ 2147483647 w 51"/>
              <a:gd name="T1" fmla="*/ 2147483647 h 171"/>
              <a:gd name="T2" fmla="*/ 2147483647 w 51"/>
              <a:gd name="T3" fmla="*/ 2147483647 h 171"/>
              <a:gd name="T4" fmla="*/ 2147483647 w 51"/>
              <a:gd name="T5" fmla="*/ 2147483647 h 171"/>
              <a:gd name="T6" fmla="*/ 2147483647 w 51"/>
              <a:gd name="T7" fmla="*/ 2147483647 h 171"/>
              <a:gd name="T8" fmla="*/ 2147483647 w 51"/>
              <a:gd name="T9" fmla="*/ 2147483647 h 171"/>
              <a:gd name="T10" fmla="*/ 2147483647 w 51"/>
              <a:gd name="T11" fmla="*/ 0 h 171"/>
              <a:gd name="T12" fmla="*/ 0 w 51"/>
              <a:gd name="T13" fmla="*/ 0 h 171"/>
              <a:gd name="T14" fmla="*/ 2147483647 w 51"/>
              <a:gd name="T15" fmla="*/ 2147483647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171">
                <a:moveTo>
                  <a:pt x="2" y="169"/>
                </a:moveTo>
                <a:lnTo>
                  <a:pt x="51" y="171"/>
                </a:lnTo>
                <a:lnTo>
                  <a:pt x="50" y="39"/>
                </a:lnTo>
                <a:lnTo>
                  <a:pt x="45" y="15"/>
                </a:lnTo>
                <a:lnTo>
                  <a:pt x="33" y="4"/>
                </a:lnTo>
                <a:lnTo>
                  <a:pt x="17" y="0"/>
                </a:lnTo>
                <a:lnTo>
                  <a:pt x="0" y="0"/>
                </a:lnTo>
                <a:lnTo>
                  <a:pt x="2" y="169"/>
                </a:lnTo>
                <a:close/>
              </a:path>
            </a:pathLst>
          </a:custGeom>
          <a:pattFill prst="ltUpDiag">
            <a:fgClr>
              <a:srgbClr val="969696"/>
            </a:fgClr>
            <a:bgClr>
              <a:schemeClr val="bg1"/>
            </a:bgClr>
          </a:patt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249" name="Freeform 27" descr="noir)"/>
          <p:cNvSpPr>
            <a:spLocks noChangeAspect="1"/>
          </p:cNvSpPr>
          <p:nvPr/>
        </p:nvSpPr>
        <p:spPr bwMode="auto">
          <a:xfrm>
            <a:off x="1541463" y="2479675"/>
            <a:ext cx="639762" cy="515938"/>
          </a:xfrm>
          <a:custGeom>
            <a:avLst/>
            <a:gdLst>
              <a:gd name="T0" fmla="*/ 2147483647 w 411"/>
              <a:gd name="T1" fmla="*/ 2147483647 h 291"/>
              <a:gd name="T2" fmla="*/ 2147483647 w 411"/>
              <a:gd name="T3" fmla="*/ 2147483647 h 291"/>
              <a:gd name="T4" fmla="*/ 2147483647 w 411"/>
              <a:gd name="T5" fmla="*/ 2147483647 h 291"/>
              <a:gd name="T6" fmla="*/ 2147483647 w 411"/>
              <a:gd name="T7" fmla="*/ 2147483647 h 291"/>
              <a:gd name="T8" fmla="*/ 2147483647 w 411"/>
              <a:gd name="T9" fmla="*/ 2147483647 h 291"/>
              <a:gd name="T10" fmla="*/ 2147483647 w 411"/>
              <a:gd name="T11" fmla="*/ 0 h 291"/>
              <a:gd name="T12" fmla="*/ 2147483647 w 411"/>
              <a:gd name="T13" fmla="*/ 0 h 291"/>
              <a:gd name="T14" fmla="*/ 0 w 411"/>
              <a:gd name="T15" fmla="*/ 2147483647 h 291"/>
              <a:gd name="T16" fmla="*/ 0 w 411"/>
              <a:gd name="T17" fmla="*/ 2147483647 h 291"/>
              <a:gd name="T18" fmla="*/ 2147483647 w 411"/>
              <a:gd name="T19" fmla="*/ 2147483647 h 291"/>
              <a:gd name="T20" fmla="*/ 2147483647 w 411"/>
              <a:gd name="T21" fmla="*/ 2147483647 h 291"/>
              <a:gd name="T22" fmla="*/ 2147483647 w 411"/>
              <a:gd name="T23" fmla="*/ 2147483647 h 2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1" h="291">
                <a:moveTo>
                  <a:pt x="142" y="291"/>
                </a:moveTo>
                <a:lnTo>
                  <a:pt x="271" y="289"/>
                </a:lnTo>
                <a:lnTo>
                  <a:pt x="271" y="151"/>
                </a:lnTo>
                <a:lnTo>
                  <a:pt x="318" y="72"/>
                </a:lnTo>
                <a:lnTo>
                  <a:pt x="411" y="61"/>
                </a:lnTo>
                <a:lnTo>
                  <a:pt x="411" y="0"/>
                </a:lnTo>
                <a:lnTo>
                  <a:pt x="1" y="0"/>
                </a:lnTo>
                <a:lnTo>
                  <a:pt x="0" y="55"/>
                </a:lnTo>
                <a:lnTo>
                  <a:pt x="0" y="69"/>
                </a:lnTo>
                <a:lnTo>
                  <a:pt x="91" y="79"/>
                </a:lnTo>
                <a:lnTo>
                  <a:pt x="141" y="151"/>
                </a:lnTo>
                <a:lnTo>
                  <a:pt x="142" y="291"/>
                </a:lnTo>
                <a:close/>
              </a:path>
            </a:pathLst>
          </a:custGeom>
          <a:pattFill prst="ltUpDiag">
            <a:fgClr>
              <a:srgbClr val="969696"/>
            </a:fgClr>
            <a:bgClr>
              <a:schemeClr val="bg1"/>
            </a:bgClr>
          </a:patt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250" name="Rectangle 28"/>
          <p:cNvSpPr>
            <a:spLocks noChangeAspect="1" noChangeArrowheads="1"/>
          </p:cNvSpPr>
          <p:nvPr/>
        </p:nvSpPr>
        <p:spPr bwMode="auto">
          <a:xfrm>
            <a:off x="1814513" y="2460625"/>
            <a:ext cx="85725" cy="608013"/>
          </a:xfrm>
          <a:prstGeom prst="rect">
            <a:avLst/>
          </a:prstGeom>
          <a:solidFill>
            <a:srgbClr val="C0C0C0"/>
          </a:solidFill>
          <a:ln w="9525"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0251" name="Freeform 29"/>
          <p:cNvSpPr>
            <a:spLocks noChangeAspect="1"/>
          </p:cNvSpPr>
          <p:nvPr/>
        </p:nvSpPr>
        <p:spPr bwMode="auto">
          <a:xfrm>
            <a:off x="1935163" y="2989263"/>
            <a:ext cx="171450" cy="66675"/>
          </a:xfrm>
          <a:custGeom>
            <a:avLst/>
            <a:gdLst>
              <a:gd name="T0" fmla="*/ 0 w 111"/>
              <a:gd name="T1" fmla="*/ 2147483647 h 33"/>
              <a:gd name="T2" fmla="*/ 2147483647 w 111"/>
              <a:gd name="T3" fmla="*/ 2147483647 h 33"/>
              <a:gd name="T4" fmla="*/ 2147483647 w 111"/>
              <a:gd name="T5" fmla="*/ 2147483647 h 33"/>
              <a:gd name="T6" fmla="*/ 2147483647 w 111"/>
              <a:gd name="T7" fmla="*/ 0 h 33"/>
              <a:gd name="T8" fmla="*/ 2147483647 w 111"/>
              <a:gd name="T9" fmla="*/ 2147483647 h 33"/>
              <a:gd name="T10" fmla="*/ 0 w 111"/>
              <a:gd name="T11" fmla="*/ 2147483647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33">
                <a:moveTo>
                  <a:pt x="0" y="33"/>
                </a:moveTo>
                <a:cubicBezTo>
                  <a:pt x="1" y="26"/>
                  <a:pt x="6" y="21"/>
                  <a:pt x="9" y="14"/>
                </a:cubicBezTo>
                <a:cubicBezTo>
                  <a:pt x="10" y="9"/>
                  <a:pt x="12" y="6"/>
                  <a:pt x="15" y="2"/>
                </a:cubicBezTo>
                <a:lnTo>
                  <a:pt x="94" y="0"/>
                </a:lnTo>
                <a:lnTo>
                  <a:pt x="111" y="32"/>
                </a:lnTo>
                <a:lnTo>
                  <a:pt x="0" y="33"/>
                </a:lnTo>
                <a:close/>
              </a:path>
            </a:pathLst>
          </a:custGeom>
          <a:solidFill>
            <a:schemeClr val="bg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grpSp>
        <p:nvGrpSpPr>
          <p:cNvPr id="10252" name="Group 30"/>
          <p:cNvGrpSpPr>
            <a:grpSpLocks noChangeAspect="1"/>
          </p:cNvGrpSpPr>
          <p:nvPr/>
        </p:nvGrpSpPr>
        <p:grpSpPr bwMode="auto">
          <a:xfrm>
            <a:off x="1924050" y="2516188"/>
            <a:ext cx="169863" cy="631825"/>
            <a:chOff x="1886" y="1556"/>
            <a:chExt cx="108" cy="351"/>
          </a:xfrm>
        </p:grpSpPr>
        <p:sp>
          <p:nvSpPr>
            <p:cNvPr id="10327" name="Freeform 31"/>
            <p:cNvSpPr>
              <a:spLocks noChangeAspect="1"/>
            </p:cNvSpPr>
            <p:nvPr/>
          </p:nvSpPr>
          <p:spPr bwMode="auto">
            <a:xfrm>
              <a:off x="1886" y="1556"/>
              <a:ext cx="108" cy="351"/>
            </a:xfrm>
            <a:custGeom>
              <a:avLst/>
              <a:gdLst>
                <a:gd name="T0" fmla="*/ 43 w 108"/>
                <a:gd name="T1" fmla="*/ 1 h 351"/>
                <a:gd name="T2" fmla="*/ 45 w 108"/>
                <a:gd name="T3" fmla="*/ 280 h 351"/>
                <a:gd name="T4" fmla="*/ 40 w 108"/>
                <a:gd name="T5" fmla="*/ 306 h 351"/>
                <a:gd name="T6" fmla="*/ 28 w 108"/>
                <a:gd name="T7" fmla="*/ 327 h 351"/>
                <a:gd name="T8" fmla="*/ 4 w 108"/>
                <a:gd name="T9" fmla="*/ 340 h 351"/>
                <a:gd name="T10" fmla="*/ 0 w 108"/>
                <a:gd name="T11" fmla="*/ 351 h 351"/>
                <a:gd name="T12" fmla="*/ 108 w 108"/>
                <a:gd name="T13" fmla="*/ 351 h 351"/>
                <a:gd name="T14" fmla="*/ 85 w 108"/>
                <a:gd name="T15" fmla="*/ 333 h 351"/>
                <a:gd name="T16" fmla="*/ 70 w 108"/>
                <a:gd name="T17" fmla="*/ 319 h 351"/>
                <a:gd name="T18" fmla="*/ 64 w 108"/>
                <a:gd name="T19" fmla="*/ 294 h 351"/>
                <a:gd name="T20" fmla="*/ 63 w 108"/>
                <a:gd name="T21" fmla="*/ 288 h 351"/>
                <a:gd name="T22" fmla="*/ 64 w 108"/>
                <a:gd name="T23" fmla="*/ 282 h 351"/>
                <a:gd name="T24" fmla="*/ 63 w 108"/>
                <a:gd name="T25" fmla="*/ 0 h 351"/>
                <a:gd name="T26" fmla="*/ 43 w 108"/>
                <a:gd name="T27" fmla="*/ 1 h 3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8" h="351">
                  <a:moveTo>
                    <a:pt x="43" y="1"/>
                  </a:moveTo>
                  <a:lnTo>
                    <a:pt x="45" y="280"/>
                  </a:lnTo>
                  <a:cubicBezTo>
                    <a:pt x="42" y="289"/>
                    <a:pt x="43" y="297"/>
                    <a:pt x="40" y="306"/>
                  </a:cubicBezTo>
                  <a:cubicBezTo>
                    <a:pt x="39" y="315"/>
                    <a:pt x="37" y="323"/>
                    <a:pt x="28" y="327"/>
                  </a:cubicBezTo>
                  <a:cubicBezTo>
                    <a:pt x="22" y="333"/>
                    <a:pt x="13" y="339"/>
                    <a:pt x="4" y="340"/>
                  </a:cubicBezTo>
                  <a:cubicBezTo>
                    <a:pt x="3" y="344"/>
                    <a:pt x="2" y="347"/>
                    <a:pt x="0" y="351"/>
                  </a:cubicBezTo>
                  <a:lnTo>
                    <a:pt x="108" y="351"/>
                  </a:lnTo>
                  <a:cubicBezTo>
                    <a:pt x="102" y="341"/>
                    <a:pt x="97" y="335"/>
                    <a:pt x="85" y="333"/>
                  </a:cubicBezTo>
                  <a:cubicBezTo>
                    <a:pt x="78" y="328"/>
                    <a:pt x="75" y="327"/>
                    <a:pt x="70" y="319"/>
                  </a:cubicBezTo>
                  <a:cubicBezTo>
                    <a:pt x="69" y="311"/>
                    <a:pt x="68" y="301"/>
                    <a:pt x="64" y="294"/>
                  </a:cubicBezTo>
                  <a:cubicBezTo>
                    <a:pt x="63" y="289"/>
                    <a:pt x="63" y="290"/>
                    <a:pt x="63" y="288"/>
                  </a:cubicBezTo>
                  <a:cubicBezTo>
                    <a:pt x="63" y="286"/>
                    <a:pt x="64" y="330"/>
                    <a:pt x="64" y="282"/>
                  </a:cubicBezTo>
                  <a:lnTo>
                    <a:pt x="63" y="0"/>
                  </a:lnTo>
                  <a:lnTo>
                    <a:pt x="43" y="1"/>
                  </a:lnTo>
                  <a:close/>
                </a:path>
              </a:pathLst>
            </a:custGeom>
            <a:solidFill>
              <a:schemeClr val="bg1"/>
            </a:solid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328" name="Line 32"/>
            <p:cNvSpPr>
              <a:spLocks noChangeAspect="1" noChangeShapeType="1"/>
            </p:cNvSpPr>
            <p:nvPr/>
          </p:nvSpPr>
          <p:spPr bwMode="auto">
            <a:xfrm>
              <a:off x="1892" y="1896"/>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grpSp>
      <p:sp>
        <p:nvSpPr>
          <p:cNvPr id="10253" name="Line 33"/>
          <p:cNvSpPr>
            <a:spLocks noChangeAspect="1" noChangeShapeType="1"/>
          </p:cNvSpPr>
          <p:nvPr/>
        </p:nvSpPr>
        <p:spPr bwMode="auto">
          <a:xfrm flipV="1">
            <a:off x="1935163" y="2989263"/>
            <a:ext cx="25400" cy="66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254" name="Freeform 34"/>
          <p:cNvSpPr>
            <a:spLocks noChangeAspect="1"/>
          </p:cNvSpPr>
          <p:nvPr/>
        </p:nvSpPr>
        <p:spPr bwMode="auto">
          <a:xfrm>
            <a:off x="1608138" y="2989263"/>
            <a:ext cx="177800" cy="73025"/>
          </a:xfrm>
          <a:custGeom>
            <a:avLst/>
            <a:gdLst>
              <a:gd name="T0" fmla="*/ 0 w 111"/>
              <a:gd name="T1" fmla="*/ 2147483647 h 33"/>
              <a:gd name="T2" fmla="*/ 2147483647 w 111"/>
              <a:gd name="T3" fmla="*/ 2147483647 h 33"/>
              <a:gd name="T4" fmla="*/ 2147483647 w 111"/>
              <a:gd name="T5" fmla="*/ 2147483647 h 33"/>
              <a:gd name="T6" fmla="*/ 2147483647 w 111"/>
              <a:gd name="T7" fmla="*/ 0 h 33"/>
              <a:gd name="T8" fmla="*/ 2147483647 w 111"/>
              <a:gd name="T9" fmla="*/ 2147483647 h 33"/>
              <a:gd name="T10" fmla="*/ 0 w 111"/>
              <a:gd name="T11" fmla="*/ 2147483647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33">
                <a:moveTo>
                  <a:pt x="0" y="33"/>
                </a:moveTo>
                <a:cubicBezTo>
                  <a:pt x="1" y="26"/>
                  <a:pt x="6" y="21"/>
                  <a:pt x="9" y="14"/>
                </a:cubicBezTo>
                <a:cubicBezTo>
                  <a:pt x="10" y="9"/>
                  <a:pt x="12" y="6"/>
                  <a:pt x="15" y="2"/>
                </a:cubicBezTo>
                <a:lnTo>
                  <a:pt x="94" y="0"/>
                </a:lnTo>
                <a:lnTo>
                  <a:pt x="111" y="32"/>
                </a:lnTo>
                <a:lnTo>
                  <a:pt x="0" y="33"/>
                </a:lnTo>
                <a:close/>
              </a:path>
            </a:pathLst>
          </a:custGeom>
          <a:solidFill>
            <a:schemeClr val="bg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255" name="Line 35"/>
          <p:cNvSpPr>
            <a:spLocks noChangeAspect="1" noChangeShapeType="1"/>
          </p:cNvSpPr>
          <p:nvPr/>
        </p:nvSpPr>
        <p:spPr bwMode="auto">
          <a:xfrm flipV="1">
            <a:off x="1614488" y="3001963"/>
            <a:ext cx="11112" cy="60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256" name="Line 36"/>
          <p:cNvSpPr>
            <a:spLocks noChangeAspect="1" noChangeShapeType="1"/>
          </p:cNvSpPr>
          <p:nvPr/>
        </p:nvSpPr>
        <p:spPr bwMode="auto">
          <a:xfrm flipH="1" flipV="1">
            <a:off x="1758950" y="2989263"/>
            <a:ext cx="20638" cy="60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grpSp>
        <p:nvGrpSpPr>
          <p:cNvPr id="10257" name="Group 37"/>
          <p:cNvGrpSpPr>
            <a:grpSpLocks noChangeAspect="1"/>
          </p:cNvGrpSpPr>
          <p:nvPr/>
        </p:nvGrpSpPr>
        <p:grpSpPr bwMode="auto">
          <a:xfrm>
            <a:off x="1620838" y="2422525"/>
            <a:ext cx="165100" cy="633413"/>
            <a:chOff x="1886" y="1556"/>
            <a:chExt cx="108" cy="351"/>
          </a:xfrm>
        </p:grpSpPr>
        <p:sp>
          <p:nvSpPr>
            <p:cNvPr id="10325" name="Freeform 38"/>
            <p:cNvSpPr>
              <a:spLocks noChangeAspect="1"/>
            </p:cNvSpPr>
            <p:nvPr/>
          </p:nvSpPr>
          <p:spPr bwMode="auto">
            <a:xfrm>
              <a:off x="1886" y="1556"/>
              <a:ext cx="108" cy="351"/>
            </a:xfrm>
            <a:custGeom>
              <a:avLst/>
              <a:gdLst>
                <a:gd name="T0" fmla="*/ 43 w 108"/>
                <a:gd name="T1" fmla="*/ 1 h 351"/>
                <a:gd name="T2" fmla="*/ 45 w 108"/>
                <a:gd name="T3" fmla="*/ 280 h 351"/>
                <a:gd name="T4" fmla="*/ 40 w 108"/>
                <a:gd name="T5" fmla="*/ 306 h 351"/>
                <a:gd name="T6" fmla="*/ 28 w 108"/>
                <a:gd name="T7" fmla="*/ 327 h 351"/>
                <a:gd name="T8" fmla="*/ 4 w 108"/>
                <a:gd name="T9" fmla="*/ 340 h 351"/>
                <a:gd name="T10" fmla="*/ 0 w 108"/>
                <a:gd name="T11" fmla="*/ 351 h 351"/>
                <a:gd name="T12" fmla="*/ 108 w 108"/>
                <a:gd name="T13" fmla="*/ 351 h 351"/>
                <a:gd name="T14" fmla="*/ 85 w 108"/>
                <a:gd name="T15" fmla="*/ 333 h 351"/>
                <a:gd name="T16" fmla="*/ 70 w 108"/>
                <a:gd name="T17" fmla="*/ 319 h 351"/>
                <a:gd name="T18" fmla="*/ 64 w 108"/>
                <a:gd name="T19" fmla="*/ 294 h 351"/>
                <a:gd name="T20" fmla="*/ 63 w 108"/>
                <a:gd name="T21" fmla="*/ 288 h 351"/>
                <a:gd name="T22" fmla="*/ 64 w 108"/>
                <a:gd name="T23" fmla="*/ 282 h 351"/>
                <a:gd name="T24" fmla="*/ 63 w 108"/>
                <a:gd name="T25" fmla="*/ 0 h 351"/>
                <a:gd name="T26" fmla="*/ 43 w 108"/>
                <a:gd name="T27" fmla="*/ 1 h 3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8" h="351">
                  <a:moveTo>
                    <a:pt x="43" y="1"/>
                  </a:moveTo>
                  <a:lnTo>
                    <a:pt x="45" y="280"/>
                  </a:lnTo>
                  <a:cubicBezTo>
                    <a:pt x="42" y="289"/>
                    <a:pt x="43" y="297"/>
                    <a:pt x="40" y="306"/>
                  </a:cubicBezTo>
                  <a:cubicBezTo>
                    <a:pt x="39" y="315"/>
                    <a:pt x="37" y="323"/>
                    <a:pt x="28" y="327"/>
                  </a:cubicBezTo>
                  <a:cubicBezTo>
                    <a:pt x="22" y="333"/>
                    <a:pt x="13" y="339"/>
                    <a:pt x="4" y="340"/>
                  </a:cubicBezTo>
                  <a:cubicBezTo>
                    <a:pt x="3" y="344"/>
                    <a:pt x="2" y="347"/>
                    <a:pt x="0" y="351"/>
                  </a:cubicBezTo>
                  <a:lnTo>
                    <a:pt x="108" y="351"/>
                  </a:lnTo>
                  <a:cubicBezTo>
                    <a:pt x="102" y="341"/>
                    <a:pt x="97" y="335"/>
                    <a:pt x="85" y="333"/>
                  </a:cubicBezTo>
                  <a:cubicBezTo>
                    <a:pt x="78" y="328"/>
                    <a:pt x="75" y="327"/>
                    <a:pt x="70" y="319"/>
                  </a:cubicBezTo>
                  <a:cubicBezTo>
                    <a:pt x="69" y="311"/>
                    <a:pt x="68" y="301"/>
                    <a:pt x="64" y="294"/>
                  </a:cubicBezTo>
                  <a:cubicBezTo>
                    <a:pt x="63" y="289"/>
                    <a:pt x="63" y="290"/>
                    <a:pt x="63" y="288"/>
                  </a:cubicBezTo>
                  <a:cubicBezTo>
                    <a:pt x="63" y="286"/>
                    <a:pt x="64" y="330"/>
                    <a:pt x="64" y="282"/>
                  </a:cubicBezTo>
                  <a:lnTo>
                    <a:pt x="63" y="0"/>
                  </a:lnTo>
                  <a:lnTo>
                    <a:pt x="43" y="1"/>
                  </a:lnTo>
                  <a:close/>
                </a:path>
              </a:pathLst>
            </a:custGeom>
            <a:solidFill>
              <a:schemeClr val="bg1"/>
            </a:solid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326" name="Line 39"/>
            <p:cNvSpPr>
              <a:spLocks noChangeAspect="1" noChangeShapeType="1"/>
            </p:cNvSpPr>
            <p:nvPr/>
          </p:nvSpPr>
          <p:spPr bwMode="auto">
            <a:xfrm>
              <a:off x="1892" y="1896"/>
              <a:ext cx="96"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grpSp>
      <p:sp>
        <p:nvSpPr>
          <p:cNvPr id="10258" name="Freeform 40" descr="noir)"/>
          <p:cNvSpPr>
            <a:spLocks noChangeAspect="1"/>
          </p:cNvSpPr>
          <p:nvPr/>
        </p:nvSpPr>
        <p:spPr bwMode="auto">
          <a:xfrm flipH="1">
            <a:off x="2100263" y="2692400"/>
            <a:ext cx="80962" cy="303213"/>
          </a:xfrm>
          <a:custGeom>
            <a:avLst/>
            <a:gdLst>
              <a:gd name="T0" fmla="*/ 2147483647 w 51"/>
              <a:gd name="T1" fmla="*/ 2147483647 h 171"/>
              <a:gd name="T2" fmla="*/ 2147483647 w 51"/>
              <a:gd name="T3" fmla="*/ 2147483647 h 171"/>
              <a:gd name="T4" fmla="*/ 2147483647 w 51"/>
              <a:gd name="T5" fmla="*/ 2147483647 h 171"/>
              <a:gd name="T6" fmla="*/ 2147483647 w 51"/>
              <a:gd name="T7" fmla="*/ 2147483647 h 171"/>
              <a:gd name="T8" fmla="*/ 2147483647 w 51"/>
              <a:gd name="T9" fmla="*/ 2147483647 h 171"/>
              <a:gd name="T10" fmla="*/ 2147483647 w 51"/>
              <a:gd name="T11" fmla="*/ 0 h 171"/>
              <a:gd name="T12" fmla="*/ 0 w 51"/>
              <a:gd name="T13" fmla="*/ 0 h 171"/>
              <a:gd name="T14" fmla="*/ 2147483647 w 51"/>
              <a:gd name="T15" fmla="*/ 2147483647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171">
                <a:moveTo>
                  <a:pt x="2" y="169"/>
                </a:moveTo>
                <a:lnTo>
                  <a:pt x="51" y="171"/>
                </a:lnTo>
                <a:lnTo>
                  <a:pt x="50" y="39"/>
                </a:lnTo>
                <a:lnTo>
                  <a:pt x="45" y="15"/>
                </a:lnTo>
                <a:lnTo>
                  <a:pt x="33" y="4"/>
                </a:lnTo>
                <a:lnTo>
                  <a:pt x="17" y="0"/>
                </a:lnTo>
                <a:lnTo>
                  <a:pt x="0" y="0"/>
                </a:lnTo>
                <a:lnTo>
                  <a:pt x="2" y="169"/>
                </a:lnTo>
                <a:close/>
              </a:path>
            </a:pathLst>
          </a:custGeom>
          <a:pattFill prst="ltUpDiag">
            <a:fgClr>
              <a:srgbClr val="969696"/>
            </a:fgClr>
            <a:bgClr>
              <a:schemeClr val="bg1"/>
            </a:bgClr>
          </a:patt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259" name="Line 41"/>
          <p:cNvSpPr>
            <a:spLocks noChangeAspect="1" noChangeShapeType="1"/>
          </p:cNvSpPr>
          <p:nvPr/>
        </p:nvSpPr>
        <p:spPr bwMode="auto">
          <a:xfrm flipH="1" flipV="1">
            <a:off x="2100263" y="2995613"/>
            <a:ext cx="6350" cy="60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260" name="Freeform 42" descr="noir)"/>
          <p:cNvSpPr>
            <a:spLocks/>
          </p:cNvSpPr>
          <p:nvPr/>
        </p:nvSpPr>
        <p:spPr bwMode="auto">
          <a:xfrm rot="-5400000">
            <a:off x="2595563" y="2073275"/>
            <a:ext cx="85725" cy="911225"/>
          </a:xfrm>
          <a:custGeom>
            <a:avLst/>
            <a:gdLst>
              <a:gd name="T0" fmla="*/ 0 w 180"/>
              <a:gd name="T1" fmla="*/ 0 h 1800"/>
              <a:gd name="T2" fmla="*/ 0 w 180"/>
              <a:gd name="T3" fmla="*/ 2147483647 h 1800"/>
              <a:gd name="T4" fmla="*/ 2147483647 w 180"/>
              <a:gd name="T5" fmla="*/ 2147483647 h 1800"/>
              <a:gd name="T6" fmla="*/ 2147483647 w 180"/>
              <a:gd name="T7" fmla="*/ 0 h 1800"/>
              <a:gd name="T8" fmla="*/ 0 w 180"/>
              <a:gd name="T9" fmla="*/ 0 h 1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1800">
                <a:moveTo>
                  <a:pt x="0" y="0"/>
                </a:moveTo>
                <a:lnTo>
                  <a:pt x="0" y="1800"/>
                </a:lnTo>
                <a:lnTo>
                  <a:pt x="180" y="1800"/>
                </a:lnTo>
                <a:lnTo>
                  <a:pt x="180" y="0"/>
                </a:lnTo>
                <a:lnTo>
                  <a:pt x="0" y="0"/>
                </a:lnTo>
                <a:close/>
              </a:path>
            </a:pathLst>
          </a:custGeom>
          <a:pattFill prst="ltDnDiag">
            <a:fgClr>
              <a:srgbClr val="969696"/>
            </a:fgClr>
            <a:bgClr>
              <a:srgbClr val="FFFFFF"/>
            </a:bgClr>
          </a:pattFill>
          <a:ln w="9525">
            <a:solidFill>
              <a:srgbClr val="000000"/>
            </a:solidFill>
            <a:round/>
            <a:headEnd/>
            <a:tailEnd/>
          </a:ln>
        </p:spPr>
        <p:txBody>
          <a:bodyPr/>
          <a:lstStyle/>
          <a:p>
            <a:endParaRPr lang="es-ES" dirty="0"/>
          </a:p>
        </p:txBody>
      </p:sp>
      <p:sp>
        <p:nvSpPr>
          <p:cNvPr id="10261" name="Freeform 43" descr="noir)"/>
          <p:cNvSpPr>
            <a:spLocks/>
          </p:cNvSpPr>
          <p:nvPr/>
        </p:nvSpPr>
        <p:spPr bwMode="auto">
          <a:xfrm rot="-5400000">
            <a:off x="2464594" y="2399506"/>
            <a:ext cx="85725" cy="658813"/>
          </a:xfrm>
          <a:custGeom>
            <a:avLst/>
            <a:gdLst>
              <a:gd name="T0" fmla="*/ 0 w 180"/>
              <a:gd name="T1" fmla="*/ 0 h 1800"/>
              <a:gd name="T2" fmla="*/ 0 w 180"/>
              <a:gd name="T3" fmla="*/ 2147483647 h 1800"/>
              <a:gd name="T4" fmla="*/ 2147483647 w 180"/>
              <a:gd name="T5" fmla="*/ 2147483647 h 1800"/>
              <a:gd name="T6" fmla="*/ 2147483647 w 180"/>
              <a:gd name="T7" fmla="*/ 0 h 1800"/>
              <a:gd name="T8" fmla="*/ 0 w 180"/>
              <a:gd name="T9" fmla="*/ 0 h 1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1800">
                <a:moveTo>
                  <a:pt x="0" y="0"/>
                </a:moveTo>
                <a:lnTo>
                  <a:pt x="0" y="1800"/>
                </a:lnTo>
                <a:lnTo>
                  <a:pt x="180" y="1800"/>
                </a:lnTo>
                <a:lnTo>
                  <a:pt x="180" y="0"/>
                </a:lnTo>
                <a:lnTo>
                  <a:pt x="0" y="0"/>
                </a:lnTo>
                <a:close/>
              </a:path>
            </a:pathLst>
          </a:custGeom>
          <a:pattFill prst="ltDnDiag">
            <a:fgClr>
              <a:srgbClr val="969696"/>
            </a:fgClr>
            <a:bgClr>
              <a:srgbClr val="FFFFFF"/>
            </a:bgClr>
          </a:pattFill>
          <a:ln w="9525">
            <a:solidFill>
              <a:srgbClr val="000000"/>
            </a:solidFill>
            <a:round/>
            <a:headEnd/>
            <a:tailEnd/>
          </a:ln>
        </p:spPr>
        <p:txBody>
          <a:bodyPr/>
          <a:lstStyle/>
          <a:p>
            <a:endParaRPr lang="es-ES" dirty="0"/>
          </a:p>
        </p:txBody>
      </p:sp>
      <p:sp>
        <p:nvSpPr>
          <p:cNvPr id="10262" name="Freeform 44" descr="noir)"/>
          <p:cNvSpPr>
            <a:spLocks/>
          </p:cNvSpPr>
          <p:nvPr/>
        </p:nvSpPr>
        <p:spPr bwMode="auto">
          <a:xfrm rot="-5400000">
            <a:off x="2863057" y="2672556"/>
            <a:ext cx="457200" cy="80963"/>
          </a:xfrm>
          <a:custGeom>
            <a:avLst/>
            <a:gdLst>
              <a:gd name="T0" fmla="*/ 0 w 180"/>
              <a:gd name="T1" fmla="*/ 0 h 1800"/>
              <a:gd name="T2" fmla="*/ 0 w 180"/>
              <a:gd name="T3" fmla="*/ 2147483647 h 1800"/>
              <a:gd name="T4" fmla="*/ 2147483647 w 180"/>
              <a:gd name="T5" fmla="*/ 2147483647 h 1800"/>
              <a:gd name="T6" fmla="*/ 2147483647 w 180"/>
              <a:gd name="T7" fmla="*/ 0 h 1800"/>
              <a:gd name="T8" fmla="*/ 0 w 180"/>
              <a:gd name="T9" fmla="*/ 0 h 1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1800">
                <a:moveTo>
                  <a:pt x="0" y="0"/>
                </a:moveTo>
                <a:lnTo>
                  <a:pt x="0" y="1800"/>
                </a:lnTo>
                <a:lnTo>
                  <a:pt x="180" y="1800"/>
                </a:lnTo>
                <a:lnTo>
                  <a:pt x="180" y="0"/>
                </a:lnTo>
                <a:lnTo>
                  <a:pt x="0" y="0"/>
                </a:lnTo>
                <a:close/>
              </a:path>
            </a:pathLst>
          </a:custGeom>
          <a:pattFill prst="ltUpDiag">
            <a:fgClr>
              <a:srgbClr val="969696"/>
            </a:fgClr>
            <a:bgClr>
              <a:srgbClr val="FFFFFF"/>
            </a:bgClr>
          </a:pattFill>
          <a:ln w="9525">
            <a:solidFill>
              <a:srgbClr val="000000"/>
            </a:solidFill>
            <a:round/>
            <a:headEnd/>
            <a:tailEnd/>
          </a:ln>
        </p:spPr>
        <p:txBody>
          <a:bodyPr/>
          <a:lstStyle/>
          <a:p>
            <a:endParaRPr lang="es-ES" dirty="0"/>
          </a:p>
        </p:txBody>
      </p:sp>
      <p:sp>
        <p:nvSpPr>
          <p:cNvPr id="10263" name="Freeform 45" descr="noir)"/>
          <p:cNvSpPr>
            <a:spLocks/>
          </p:cNvSpPr>
          <p:nvPr/>
        </p:nvSpPr>
        <p:spPr bwMode="auto">
          <a:xfrm rot="-5400000">
            <a:off x="2682875" y="2830513"/>
            <a:ext cx="365125" cy="88900"/>
          </a:xfrm>
          <a:custGeom>
            <a:avLst/>
            <a:gdLst>
              <a:gd name="T0" fmla="*/ 0 w 180"/>
              <a:gd name="T1" fmla="*/ 0 h 1800"/>
              <a:gd name="T2" fmla="*/ 0 w 180"/>
              <a:gd name="T3" fmla="*/ 2147483647 h 1800"/>
              <a:gd name="T4" fmla="*/ 2147483647 w 180"/>
              <a:gd name="T5" fmla="*/ 2147483647 h 1800"/>
              <a:gd name="T6" fmla="*/ 2147483647 w 180"/>
              <a:gd name="T7" fmla="*/ 0 h 1800"/>
              <a:gd name="T8" fmla="*/ 0 w 180"/>
              <a:gd name="T9" fmla="*/ 0 h 1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1800">
                <a:moveTo>
                  <a:pt x="0" y="0"/>
                </a:moveTo>
                <a:lnTo>
                  <a:pt x="0" y="1800"/>
                </a:lnTo>
                <a:lnTo>
                  <a:pt x="180" y="1800"/>
                </a:lnTo>
                <a:lnTo>
                  <a:pt x="180" y="0"/>
                </a:lnTo>
                <a:lnTo>
                  <a:pt x="0" y="0"/>
                </a:lnTo>
                <a:close/>
              </a:path>
            </a:pathLst>
          </a:custGeom>
          <a:pattFill prst="ltUpDiag">
            <a:fgClr>
              <a:srgbClr val="969696"/>
            </a:fgClr>
            <a:bgClr>
              <a:srgbClr val="FFFFFF"/>
            </a:bgClr>
          </a:pattFill>
          <a:ln w="9525">
            <a:solidFill>
              <a:srgbClr val="000000"/>
            </a:solidFill>
            <a:round/>
            <a:headEnd/>
            <a:tailEnd/>
          </a:ln>
        </p:spPr>
        <p:txBody>
          <a:bodyPr/>
          <a:lstStyle/>
          <a:p>
            <a:endParaRPr lang="es-ES" dirty="0"/>
          </a:p>
        </p:txBody>
      </p:sp>
      <p:grpSp>
        <p:nvGrpSpPr>
          <p:cNvPr id="10264" name="Group 46"/>
          <p:cNvGrpSpPr>
            <a:grpSpLocks noChangeAspect="1"/>
          </p:cNvGrpSpPr>
          <p:nvPr/>
        </p:nvGrpSpPr>
        <p:grpSpPr bwMode="auto">
          <a:xfrm>
            <a:off x="3568700" y="3294063"/>
            <a:ext cx="207963" cy="96837"/>
            <a:chOff x="2121" y="1374"/>
            <a:chExt cx="156" cy="72"/>
          </a:xfrm>
        </p:grpSpPr>
        <p:sp>
          <p:nvSpPr>
            <p:cNvPr id="10323" name="Line 47"/>
            <p:cNvSpPr>
              <a:spLocks noChangeAspect="1" noChangeShapeType="1"/>
            </p:cNvSpPr>
            <p:nvPr/>
          </p:nvSpPr>
          <p:spPr bwMode="auto">
            <a:xfrm>
              <a:off x="2121" y="1409"/>
              <a:ext cx="1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324" name="Rectangle 48" descr="noir)"/>
            <p:cNvSpPr>
              <a:spLocks noChangeAspect="1" noChangeArrowheads="1"/>
            </p:cNvSpPr>
            <p:nvPr/>
          </p:nvSpPr>
          <p:spPr bwMode="auto">
            <a:xfrm>
              <a:off x="2208" y="1374"/>
              <a:ext cx="35" cy="72"/>
            </a:xfrm>
            <a:prstGeom prst="rect">
              <a:avLst/>
            </a:prstGeom>
            <a:pattFill prst="ltDnDiag">
              <a:fgClr>
                <a:schemeClr val="bg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grpSp>
      <p:grpSp>
        <p:nvGrpSpPr>
          <p:cNvPr id="10265" name="Group 49"/>
          <p:cNvGrpSpPr>
            <a:grpSpLocks noChangeAspect="1"/>
          </p:cNvGrpSpPr>
          <p:nvPr/>
        </p:nvGrpSpPr>
        <p:grpSpPr bwMode="auto">
          <a:xfrm>
            <a:off x="3598863" y="4497388"/>
            <a:ext cx="206375" cy="96837"/>
            <a:chOff x="2121" y="1374"/>
            <a:chExt cx="156" cy="72"/>
          </a:xfrm>
        </p:grpSpPr>
        <p:sp>
          <p:nvSpPr>
            <p:cNvPr id="10321" name="Line 50"/>
            <p:cNvSpPr>
              <a:spLocks noChangeAspect="1" noChangeShapeType="1"/>
            </p:cNvSpPr>
            <p:nvPr/>
          </p:nvSpPr>
          <p:spPr bwMode="auto">
            <a:xfrm>
              <a:off x="2121" y="1409"/>
              <a:ext cx="15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322" name="Rectangle 51" descr="noir)"/>
            <p:cNvSpPr>
              <a:spLocks noChangeAspect="1" noChangeArrowheads="1"/>
            </p:cNvSpPr>
            <p:nvPr/>
          </p:nvSpPr>
          <p:spPr bwMode="auto">
            <a:xfrm>
              <a:off x="2208" y="1374"/>
              <a:ext cx="35" cy="72"/>
            </a:xfrm>
            <a:prstGeom prst="rect">
              <a:avLst/>
            </a:prstGeom>
            <a:pattFill prst="ltDnDiag">
              <a:fgClr>
                <a:schemeClr val="bg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grpSp>
      <p:sp>
        <p:nvSpPr>
          <p:cNvPr id="10266" name="Text Box 52"/>
          <p:cNvSpPr txBox="1">
            <a:spLocks noChangeArrowheads="1"/>
          </p:cNvSpPr>
          <p:nvPr/>
        </p:nvSpPr>
        <p:spPr bwMode="auto">
          <a:xfrm>
            <a:off x="4517269" y="2768689"/>
            <a:ext cx="3426618" cy="507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5" rIns="91429" bIns="45715">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ct val="50000"/>
              </a:lnSpc>
              <a:spcBef>
                <a:spcPct val="50000"/>
              </a:spcBef>
            </a:pPr>
            <a:r>
              <a:rPr lang="es-ES" sz="1800" dirty="0" smtClean="0">
                <a:solidFill>
                  <a:srgbClr val="FF0000"/>
                </a:solidFill>
                <a:latin typeface="+mn-lt"/>
              </a:rPr>
              <a:t>Captadores de temperatura</a:t>
            </a:r>
          </a:p>
          <a:p>
            <a:pPr eaLnBrk="1" hangingPunct="1">
              <a:lnSpc>
                <a:spcPct val="50000"/>
              </a:lnSpc>
              <a:spcBef>
                <a:spcPct val="50000"/>
              </a:spcBef>
            </a:pPr>
            <a:endParaRPr lang="es-ES" sz="1800" dirty="0">
              <a:solidFill>
                <a:srgbClr val="FF0000"/>
              </a:solidFill>
              <a:latin typeface="+mn-lt"/>
            </a:endParaRPr>
          </a:p>
        </p:txBody>
      </p:sp>
      <p:sp>
        <p:nvSpPr>
          <p:cNvPr id="10267" name="Line 53"/>
          <p:cNvSpPr>
            <a:spLocks noChangeShapeType="1"/>
          </p:cNvSpPr>
          <p:nvPr/>
        </p:nvSpPr>
        <p:spPr bwMode="auto">
          <a:xfrm flipH="1">
            <a:off x="3827463" y="2905125"/>
            <a:ext cx="650875" cy="40957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0268" name="Line 54"/>
          <p:cNvSpPr>
            <a:spLocks noChangeShapeType="1"/>
          </p:cNvSpPr>
          <p:nvPr/>
        </p:nvSpPr>
        <p:spPr bwMode="auto">
          <a:xfrm flipH="1">
            <a:off x="3840163" y="2905125"/>
            <a:ext cx="649287" cy="1617663"/>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0269" name="Text Box 55"/>
          <p:cNvSpPr txBox="1">
            <a:spLocks noChangeArrowheads="1"/>
          </p:cNvSpPr>
          <p:nvPr/>
        </p:nvSpPr>
        <p:spPr bwMode="auto">
          <a:xfrm>
            <a:off x="4791075" y="3621088"/>
            <a:ext cx="1400175" cy="646321"/>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5" rIns="91429" bIns="45715">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s-ES" sz="1800" dirty="0" smtClean="0">
                <a:latin typeface="+mn-lt"/>
              </a:rPr>
              <a:t>Captador ΔP</a:t>
            </a:r>
            <a:endParaRPr lang="es-ES" sz="1800" dirty="0">
              <a:latin typeface="+mn-lt"/>
            </a:endParaRPr>
          </a:p>
        </p:txBody>
      </p:sp>
      <p:sp>
        <p:nvSpPr>
          <p:cNvPr id="10270" name="Line 56"/>
          <p:cNvSpPr>
            <a:spLocks noChangeShapeType="1"/>
          </p:cNvSpPr>
          <p:nvPr/>
        </p:nvSpPr>
        <p:spPr bwMode="auto">
          <a:xfrm>
            <a:off x="6202363" y="3816350"/>
            <a:ext cx="568325" cy="319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0271" name="Text Box 57"/>
          <p:cNvSpPr txBox="1">
            <a:spLocks noChangeArrowheads="1"/>
          </p:cNvSpPr>
          <p:nvPr/>
        </p:nvSpPr>
        <p:spPr bwMode="auto">
          <a:xfrm>
            <a:off x="6940550" y="3478213"/>
            <a:ext cx="1808163" cy="36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5" rIns="91429" bIns="45715">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s-ES" sz="1800" dirty="0" smtClean="0">
                <a:solidFill>
                  <a:srgbClr val="0033CC"/>
                </a:solidFill>
                <a:latin typeface="+mn-lt"/>
              </a:rPr>
              <a:t>Captador NO</a:t>
            </a:r>
            <a:r>
              <a:rPr lang="es-ES" sz="1800" baseline="-25000" dirty="0" smtClean="0">
                <a:solidFill>
                  <a:srgbClr val="0033CC"/>
                </a:solidFill>
                <a:latin typeface="+mn-lt"/>
              </a:rPr>
              <a:t>X</a:t>
            </a:r>
            <a:r>
              <a:rPr lang="es-ES" sz="1800" dirty="0" smtClean="0">
                <a:solidFill>
                  <a:srgbClr val="0033CC"/>
                </a:solidFill>
                <a:latin typeface="+mn-lt"/>
              </a:rPr>
              <a:t> </a:t>
            </a:r>
            <a:endParaRPr lang="es-ES" sz="1800" baseline="-25000" dirty="0">
              <a:solidFill>
                <a:srgbClr val="0033CC"/>
              </a:solidFill>
              <a:latin typeface="+mn-lt"/>
            </a:endParaRPr>
          </a:p>
        </p:txBody>
      </p:sp>
      <p:sp>
        <p:nvSpPr>
          <p:cNvPr id="10272" name="Line 58"/>
          <p:cNvSpPr>
            <a:spLocks noChangeShapeType="1"/>
          </p:cNvSpPr>
          <p:nvPr/>
        </p:nvSpPr>
        <p:spPr bwMode="auto">
          <a:xfrm>
            <a:off x="7721600" y="3817938"/>
            <a:ext cx="0" cy="663575"/>
          </a:xfrm>
          <a:prstGeom prst="line">
            <a:avLst/>
          </a:prstGeom>
          <a:noFill/>
          <a:ln w="9525">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0273" name="Text Box 59"/>
          <p:cNvSpPr txBox="1">
            <a:spLocks noChangeArrowheads="1"/>
          </p:cNvSpPr>
          <p:nvPr/>
        </p:nvSpPr>
        <p:spPr bwMode="auto">
          <a:xfrm>
            <a:off x="2638425" y="5291837"/>
            <a:ext cx="1804988" cy="36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5" rIns="91429" bIns="45715">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s-ES" sz="1800" dirty="0" smtClean="0">
                <a:solidFill>
                  <a:srgbClr val="0033CC"/>
                </a:solidFill>
                <a:latin typeface="+mn-lt"/>
              </a:rPr>
              <a:t>Inyector AdBlue</a:t>
            </a:r>
            <a:endParaRPr lang="es-ES" sz="1800" dirty="0">
              <a:solidFill>
                <a:srgbClr val="0033CC"/>
              </a:solidFill>
              <a:latin typeface="+mn-lt"/>
            </a:endParaRPr>
          </a:p>
        </p:txBody>
      </p:sp>
      <p:sp>
        <p:nvSpPr>
          <p:cNvPr id="10274" name="Line 60"/>
          <p:cNvSpPr>
            <a:spLocks noChangeShapeType="1"/>
          </p:cNvSpPr>
          <p:nvPr/>
        </p:nvSpPr>
        <p:spPr bwMode="auto">
          <a:xfrm flipH="1" flipV="1">
            <a:off x="3341688" y="4913313"/>
            <a:ext cx="1587" cy="346075"/>
          </a:xfrm>
          <a:prstGeom prst="line">
            <a:avLst/>
          </a:prstGeom>
          <a:noFill/>
          <a:ln w="9525">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grpSp>
        <p:nvGrpSpPr>
          <p:cNvPr id="10275" name="Group 76"/>
          <p:cNvGrpSpPr>
            <a:grpSpLocks noChangeAspect="1"/>
          </p:cNvGrpSpPr>
          <p:nvPr/>
        </p:nvGrpSpPr>
        <p:grpSpPr bwMode="auto">
          <a:xfrm>
            <a:off x="7664450" y="4533900"/>
            <a:ext cx="123825" cy="325438"/>
            <a:chOff x="5169" y="2130"/>
            <a:chExt cx="93" cy="245"/>
          </a:xfrm>
        </p:grpSpPr>
        <p:sp>
          <p:nvSpPr>
            <p:cNvPr id="10318" name="Rectangle 77" descr="noir)"/>
            <p:cNvSpPr>
              <a:spLocks noChangeAspect="1" noChangeArrowheads="1"/>
            </p:cNvSpPr>
            <p:nvPr/>
          </p:nvSpPr>
          <p:spPr bwMode="auto">
            <a:xfrm rot="-5400000">
              <a:off x="5198" y="2205"/>
              <a:ext cx="35" cy="93"/>
            </a:xfrm>
            <a:prstGeom prst="rect">
              <a:avLst/>
            </a:prstGeom>
            <a:pattFill prst="ltDnDiag">
              <a:fgClr>
                <a:schemeClr val="bg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0319" name="Rectangle 78"/>
            <p:cNvSpPr>
              <a:spLocks noChangeAspect="1" noChangeArrowheads="1"/>
            </p:cNvSpPr>
            <p:nvPr/>
          </p:nvSpPr>
          <p:spPr bwMode="auto">
            <a:xfrm>
              <a:off x="5187" y="2130"/>
              <a:ext cx="53" cy="102"/>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0320" name="Rectangle 79"/>
            <p:cNvSpPr>
              <a:spLocks noChangeAspect="1" noChangeArrowheads="1"/>
            </p:cNvSpPr>
            <p:nvPr/>
          </p:nvSpPr>
          <p:spPr bwMode="auto">
            <a:xfrm>
              <a:off x="5196" y="2310"/>
              <a:ext cx="32" cy="65"/>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grpSp>
      <p:grpSp>
        <p:nvGrpSpPr>
          <p:cNvPr id="10276" name="Group 80"/>
          <p:cNvGrpSpPr>
            <a:grpSpLocks noChangeAspect="1"/>
          </p:cNvGrpSpPr>
          <p:nvPr/>
        </p:nvGrpSpPr>
        <p:grpSpPr bwMode="auto">
          <a:xfrm>
            <a:off x="3094038" y="2886075"/>
            <a:ext cx="820737" cy="923925"/>
            <a:chOff x="2146" y="1224"/>
            <a:chExt cx="534" cy="517"/>
          </a:xfrm>
        </p:grpSpPr>
        <p:sp>
          <p:nvSpPr>
            <p:cNvPr id="10316" name="Freeform 81" descr="noir)"/>
            <p:cNvSpPr>
              <a:spLocks noChangeAspect="1"/>
            </p:cNvSpPr>
            <p:nvPr/>
          </p:nvSpPr>
          <p:spPr bwMode="auto">
            <a:xfrm>
              <a:off x="2161" y="1380"/>
              <a:ext cx="239" cy="361"/>
            </a:xfrm>
            <a:custGeom>
              <a:avLst/>
              <a:gdLst>
                <a:gd name="T0" fmla="*/ 4 w 267"/>
                <a:gd name="T1" fmla="*/ 330 h 361"/>
                <a:gd name="T2" fmla="*/ 9 w 267"/>
                <a:gd name="T3" fmla="*/ 232 h 361"/>
                <a:gd name="T4" fmla="*/ 11 w 267"/>
                <a:gd name="T5" fmla="*/ 210 h 361"/>
                <a:gd name="T6" fmla="*/ 12 w 267"/>
                <a:gd name="T7" fmla="*/ 202 h 361"/>
                <a:gd name="T8" fmla="*/ 12 w 267"/>
                <a:gd name="T9" fmla="*/ 180 h 361"/>
                <a:gd name="T10" fmla="*/ 13 w 267"/>
                <a:gd name="T11" fmla="*/ 168 h 361"/>
                <a:gd name="T12" fmla="*/ 13 w 267"/>
                <a:gd name="T13" fmla="*/ 118 h 361"/>
                <a:gd name="T14" fmla="*/ 12 w 267"/>
                <a:gd name="T15" fmla="*/ 46 h 361"/>
                <a:gd name="T16" fmla="*/ 9 w 267"/>
                <a:gd name="T17" fmla="*/ 18 h 361"/>
                <a:gd name="T18" fmla="*/ 4 w 267"/>
                <a:gd name="T19" fmla="*/ 20 h 361"/>
                <a:gd name="T20" fmla="*/ 4 w 267"/>
                <a:gd name="T21" fmla="*/ 22 h 361"/>
                <a:gd name="T22" fmla="*/ 4 w 267"/>
                <a:gd name="T23" fmla="*/ 36 h 361"/>
                <a:gd name="T24" fmla="*/ 4 w 267"/>
                <a:gd name="T25" fmla="*/ 54 h 361"/>
                <a:gd name="T26" fmla="*/ 1 w 267"/>
                <a:gd name="T27" fmla="*/ 48 h 361"/>
                <a:gd name="T28" fmla="*/ 4 w 267"/>
                <a:gd name="T29" fmla="*/ 14 h 361"/>
                <a:gd name="T30" fmla="*/ 4 w 267"/>
                <a:gd name="T31" fmla="*/ 6 h 361"/>
                <a:gd name="T32" fmla="*/ 4 w 267"/>
                <a:gd name="T33" fmla="*/ 0 h 361"/>
                <a:gd name="T34" fmla="*/ 10 w 267"/>
                <a:gd name="T35" fmla="*/ 0 h 361"/>
                <a:gd name="T36" fmla="*/ 12 w 267"/>
                <a:gd name="T37" fmla="*/ 18 h 361"/>
                <a:gd name="T38" fmla="*/ 14 w 267"/>
                <a:gd name="T39" fmla="*/ 88 h 361"/>
                <a:gd name="T40" fmla="*/ 13 w 267"/>
                <a:gd name="T41" fmla="*/ 178 h 361"/>
                <a:gd name="T42" fmla="*/ 13 w 267"/>
                <a:gd name="T43" fmla="*/ 196 h 361"/>
                <a:gd name="T44" fmla="*/ 12 w 267"/>
                <a:gd name="T45" fmla="*/ 224 h 361"/>
                <a:gd name="T46" fmla="*/ 12 w 267"/>
                <a:gd name="T47" fmla="*/ 232 h 361"/>
                <a:gd name="T48" fmla="*/ 11 w 267"/>
                <a:gd name="T49" fmla="*/ 242 h 361"/>
                <a:gd name="T50" fmla="*/ 9 w 267"/>
                <a:gd name="T51" fmla="*/ 268 h 361"/>
                <a:gd name="T52" fmla="*/ 7 w 267"/>
                <a:gd name="T53" fmla="*/ 296 h 361"/>
                <a:gd name="T54" fmla="*/ 6 w 267"/>
                <a:gd name="T55" fmla="*/ 300 h 361"/>
                <a:gd name="T56" fmla="*/ 5 w 267"/>
                <a:gd name="T57" fmla="*/ 330 h 361"/>
                <a:gd name="T58" fmla="*/ 5 w 267"/>
                <a:gd name="T59" fmla="*/ 356 h 361"/>
                <a:gd name="T60" fmla="*/ 4 w 267"/>
                <a:gd name="T61" fmla="*/ 358 h 361"/>
                <a:gd name="T62" fmla="*/ 4 w 267"/>
                <a:gd name="T63" fmla="*/ 336 h 361"/>
                <a:gd name="T64" fmla="*/ 4 w 267"/>
                <a:gd name="T65" fmla="*/ 330 h 3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7" h="361">
                  <a:moveTo>
                    <a:pt x="79" y="330"/>
                  </a:moveTo>
                  <a:cubicBezTo>
                    <a:pt x="85" y="282"/>
                    <a:pt x="122" y="257"/>
                    <a:pt x="159" y="232"/>
                  </a:cubicBezTo>
                  <a:cubicBezTo>
                    <a:pt x="171" y="224"/>
                    <a:pt x="183" y="218"/>
                    <a:pt x="195" y="210"/>
                  </a:cubicBezTo>
                  <a:cubicBezTo>
                    <a:pt x="199" y="207"/>
                    <a:pt x="207" y="202"/>
                    <a:pt x="207" y="202"/>
                  </a:cubicBezTo>
                  <a:cubicBezTo>
                    <a:pt x="213" y="193"/>
                    <a:pt x="219" y="189"/>
                    <a:pt x="225" y="180"/>
                  </a:cubicBezTo>
                  <a:cubicBezTo>
                    <a:pt x="228" y="176"/>
                    <a:pt x="233" y="168"/>
                    <a:pt x="233" y="168"/>
                  </a:cubicBezTo>
                  <a:cubicBezTo>
                    <a:pt x="235" y="151"/>
                    <a:pt x="241" y="135"/>
                    <a:pt x="243" y="118"/>
                  </a:cubicBezTo>
                  <a:cubicBezTo>
                    <a:pt x="241" y="97"/>
                    <a:pt x="239" y="59"/>
                    <a:pt x="219" y="46"/>
                  </a:cubicBezTo>
                  <a:cubicBezTo>
                    <a:pt x="203" y="22"/>
                    <a:pt x="176" y="20"/>
                    <a:pt x="149" y="18"/>
                  </a:cubicBezTo>
                  <a:cubicBezTo>
                    <a:pt x="128" y="19"/>
                    <a:pt x="104" y="17"/>
                    <a:pt x="83" y="20"/>
                  </a:cubicBezTo>
                  <a:cubicBezTo>
                    <a:pt x="66" y="18"/>
                    <a:pt x="50" y="20"/>
                    <a:pt x="33" y="22"/>
                  </a:cubicBezTo>
                  <a:cubicBezTo>
                    <a:pt x="22" y="26"/>
                    <a:pt x="28" y="22"/>
                    <a:pt x="19" y="36"/>
                  </a:cubicBezTo>
                  <a:cubicBezTo>
                    <a:pt x="15" y="41"/>
                    <a:pt x="13" y="54"/>
                    <a:pt x="13" y="54"/>
                  </a:cubicBezTo>
                  <a:cubicBezTo>
                    <a:pt x="10" y="54"/>
                    <a:pt x="2" y="54"/>
                    <a:pt x="1" y="48"/>
                  </a:cubicBezTo>
                  <a:cubicBezTo>
                    <a:pt x="0" y="41"/>
                    <a:pt x="1" y="21"/>
                    <a:pt x="5" y="14"/>
                  </a:cubicBezTo>
                  <a:cubicBezTo>
                    <a:pt x="17" y="2"/>
                    <a:pt x="17" y="9"/>
                    <a:pt x="23" y="6"/>
                  </a:cubicBezTo>
                  <a:lnTo>
                    <a:pt x="47" y="0"/>
                  </a:lnTo>
                  <a:lnTo>
                    <a:pt x="173" y="0"/>
                  </a:lnTo>
                  <a:cubicBezTo>
                    <a:pt x="191" y="2"/>
                    <a:pt x="210" y="8"/>
                    <a:pt x="225" y="18"/>
                  </a:cubicBezTo>
                  <a:cubicBezTo>
                    <a:pt x="241" y="42"/>
                    <a:pt x="258" y="58"/>
                    <a:pt x="263" y="88"/>
                  </a:cubicBezTo>
                  <a:cubicBezTo>
                    <a:pt x="262" y="134"/>
                    <a:pt x="267" y="128"/>
                    <a:pt x="251" y="178"/>
                  </a:cubicBezTo>
                  <a:cubicBezTo>
                    <a:pt x="248" y="198"/>
                    <a:pt x="246" y="188"/>
                    <a:pt x="241" y="196"/>
                  </a:cubicBezTo>
                  <a:cubicBezTo>
                    <a:pt x="236" y="204"/>
                    <a:pt x="228" y="218"/>
                    <a:pt x="223" y="224"/>
                  </a:cubicBezTo>
                  <a:cubicBezTo>
                    <a:pt x="219" y="227"/>
                    <a:pt x="211" y="232"/>
                    <a:pt x="211" y="232"/>
                  </a:cubicBezTo>
                  <a:cubicBezTo>
                    <a:pt x="207" y="235"/>
                    <a:pt x="205" y="236"/>
                    <a:pt x="195" y="242"/>
                  </a:cubicBezTo>
                  <a:cubicBezTo>
                    <a:pt x="185" y="248"/>
                    <a:pt x="163" y="259"/>
                    <a:pt x="151" y="268"/>
                  </a:cubicBezTo>
                  <a:cubicBezTo>
                    <a:pt x="144" y="275"/>
                    <a:pt x="132" y="290"/>
                    <a:pt x="123" y="296"/>
                  </a:cubicBezTo>
                  <a:cubicBezTo>
                    <a:pt x="121" y="297"/>
                    <a:pt x="117" y="300"/>
                    <a:pt x="117" y="300"/>
                  </a:cubicBezTo>
                  <a:cubicBezTo>
                    <a:pt x="112" y="308"/>
                    <a:pt x="106" y="320"/>
                    <a:pt x="103" y="330"/>
                  </a:cubicBezTo>
                  <a:cubicBezTo>
                    <a:pt x="100" y="339"/>
                    <a:pt x="103" y="351"/>
                    <a:pt x="99" y="356"/>
                  </a:cubicBezTo>
                  <a:cubicBezTo>
                    <a:pt x="95" y="361"/>
                    <a:pt x="83" y="361"/>
                    <a:pt x="79" y="358"/>
                  </a:cubicBezTo>
                  <a:cubicBezTo>
                    <a:pt x="73" y="350"/>
                    <a:pt x="78" y="345"/>
                    <a:pt x="75" y="336"/>
                  </a:cubicBezTo>
                  <a:cubicBezTo>
                    <a:pt x="76" y="334"/>
                    <a:pt x="79" y="330"/>
                    <a:pt x="79" y="330"/>
                  </a:cubicBezTo>
                  <a:close/>
                </a:path>
              </a:pathLst>
            </a:custGeom>
            <a:pattFill prst="ltDnDiag">
              <a:fgClr>
                <a:srgbClr val="969696"/>
              </a:fgClr>
              <a:bgClr>
                <a:schemeClr val="bg1"/>
              </a:bgClr>
            </a:patt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317" name="Freeform 82" descr="noir)"/>
            <p:cNvSpPr>
              <a:spLocks noChangeAspect="1"/>
            </p:cNvSpPr>
            <p:nvPr/>
          </p:nvSpPr>
          <p:spPr bwMode="auto">
            <a:xfrm>
              <a:off x="2146" y="1224"/>
              <a:ext cx="534" cy="514"/>
            </a:xfrm>
            <a:custGeom>
              <a:avLst/>
              <a:gdLst>
                <a:gd name="T0" fmla="*/ 12 w 534"/>
                <a:gd name="T1" fmla="*/ 0 h 514"/>
                <a:gd name="T2" fmla="*/ 50 w 534"/>
                <a:gd name="T3" fmla="*/ 60 h 514"/>
                <a:gd name="T4" fmla="*/ 282 w 534"/>
                <a:gd name="T5" fmla="*/ 60 h 514"/>
                <a:gd name="T6" fmla="*/ 312 w 534"/>
                <a:gd name="T7" fmla="*/ 72 h 514"/>
                <a:gd name="T8" fmla="*/ 318 w 534"/>
                <a:gd name="T9" fmla="*/ 84 h 514"/>
                <a:gd name="T10" fmla="*/ 330 w 534"/>
                <a:gd name="T11" fmla="*/ 92 h 514"/>
                <a:gd name="T12" fmla="*/ 344 w 534"/>
                <a:gd name="T13" fmla="*/ 110 h 514"/>
                <a:gd name="T14" fmla="*/ 358 w 534"/>
                <a:gd name="T15" fmla="*/ 160 h 514"/>
                <a:gd name="T16" fmla="*/ 362 w 534"/>
                <a:gd name="T17" fmla="*/ 280 h 514"/>
                <a:gd name="T18" fmla="*/ 382 w 534"/>
                <a:gd name="T19" fmla="*/ 350 h 514"/>
                <a:gd name="T20" fmla="*/ 398 w 534"/>
                <a:gd name="T21" fmla="*/ 372 h 514"/>
                <a:gd name="T22" fmla="*/ 426 w 534"/>
                <a:gd name="T23" fmla="*/ 392 h 514"/>
                <a:gd name="T24" fmla="*/ 454 w 534"/>
                <a:gd name="T25" fmla="*/ 414 h 514"/>
                <a:gd name="T26" fmla="*/ 472 w 534"/>
                <a:gd name="T27" fmla="*/ 426 h 514"/>
                <a:gd name="T28" fmla="*/ 498 w 534"/>
                <a:gd name="T29" fmla="*/ 462 h 514"/>
                <a:gd name="T30" fmla="*/ 506 w 534"/>
                <a:gd name="T31" fmla="*/ 480 h 514"/>
                <a:gd name="T32" fmla="*/ 508 w 534"/>
                <a:gd name="T33" fmla="*/ 486 h 514"/>
                <a:gd name="T34" fmla="*/ 510 w 534"/>
                <a:gd name="T35" fmla="*/ 514 h 514"/>
                <a:gd name="T36" fmla="*/ 534 w 534"/>
                <a:gd name="T37" fmla="*/ 512 h 514"/>
                <a:gd name="T38" fmla="*/ 528 w 534"/>
                <a:gd name="T39" fmla="*/ 492 h 514"/>
                <a:gd name="T40" fmla="*/ 514 w 534"/>
                <a:gd name="T41" fmla="*/ 440 h 514"/>
                <a:gd name="T42" fmla="*/ 504 w 534"/>
                <a:gd name="T43" fmla="*/ 422 h 514"/>
                <a:gd name="T44" fmla="*/ 492 w 534"/>
                <a:gd name="T45" fmla="*/ 414 h 514"/>
                <a:gd name="T46" fmla="*/ 456 w 534"/>
                <a:gd name="T47" fmla="*/ 382 h 514"/>
                <a:gd name="T48" fmla="*/ 438 w 534"/>
                <a:gd name="T49" fmla="*/ 370 h 514"/>
                <a:gd name="T50" fmla="*/ 432 w 534"/>
                <a:gd name="T51" fmla="*/ 366 h 514"/>
                <a:gd name="T52" fmla="*/ 400 w 534"/>
                <a:gd name="T53" fmla="*/ 334 h 514"/>
                <a:gd name="T54" fmla="*/ 388 w 534"/>
                <a:gd name="T55" fmla="*/ 316 h 514"/>
                <a:gd name="T56" fmla="*/ 382 w 534"/>
                <a:gd name="T57" fmla="*/ 292 h 514"/>
                <a:gd name="T58" fmla="*/ 380 w 534"/>
                <a:gd name="T59" fmla="*/ 242 h 514"/>
                <a:gd name="T60" fmla="*/ 378 w 534"/>
                <a:gd name="T61" fmla="*/ 162 h 514"/>
                <a:gd name="T62" fmla="*/ 350 w 534"/>
                <a:gd name="T63" fmla="*/ 80 h 514"/>
                <a:gd name="T64" fmla="*/ 324 w 534"/>
                <a:gd name="T65" fmla="*/ 54 h 514"/>
                <a:gd name="T66" fmla="*/ 312 w 534"/>
                <a:gd name="T67" fmla="*/ 46 h 514"/>
                <a:gd name="T68" fmla="*/ 280 w 534"/>
                <a:gd name="T69" fmla="*/ 36 h 514"/>
                <a:gd name="T70" fmla="*/ 38 w 534"/>
                <a:gd name="T71" fmla="*/ 34 h 514"/>
                <a:gd name="T72" fmla="*/ 26 w 534"/>
                <a:gd name="T73" fmla="*/ 24 h 514"/>
                <a:gd name="T74" fmla="*/ 16 w 534"/>
                <a:gd name="T75" fmla="*/ 4 h 514"/>
                <a:gd name="T76" fmla="*/ 12 w 534"/>
                <a:gd name="T77" fmla="*/ 0 h 5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34" h="514">
                  <a:moveTo>
                    <a:pt x="12" y="0"/>
                  </a:moveTo>
                  <a:cubicBezTo>
                    <a:pt x="0" y="35"/>
                    <a:pt x="17" y="60"/>
                    <a:pt x="50" y="60"/>
                  </a:cubicBezTo>
                  <a:lnTo>
                    <a:pt x="282" y="60"/>
                  </a:lnTo>
                  <a:cubicBezTo>
                    <a:pt x="293" y="64"/>
                    <a:pt x="303" y="66"/>
                    <a:pt x="312" y="72"/>
                  </a:cubicBezTo>
                  <a:cubicBezTo>
                    <a:pt x="313" y="76"/>
                    <a:pt x="314" y="81"/>
                    <a:pt x="318" y="84"/>
                  </a:cubicBezTo>
                  <a:cubicBezTo>
                    <a:pt x="322" y="87"/>
                    <a:pt x="330" y="92"/>
                    <a:pt x="330" y="92"/>
                  </a:cubicBezTo>
                  <a:cubicBezTo>
                    <a:pt x="340" y="106"/>
                    <a:pt x="335" y="101"/>
                    <a:pt x="344" y="110"/>
                  </a:cubicBezTo>
                  <a:cubicBezTo>
                    <a:pt x="349" y="125"/>
                    <a:pt x="351" y="146"/>
                    <a:pt x="358" y="160"/>
                  </a:cubicBezTo>
                  <a:lnTo>
                    <a:pt x="362" y="280"/>
                  </a:lnTo>
                  <a:cubicBezTo>
                    <a:pt x="359" y="297"/>
                    <a:pt x="370" y="338"/>
                    <a:pt x="382" y="350"/>
                  </a:cubicBezTo>
                  <a:cubicBezTo>
                    <a:pt x="385" y="360"/>
                    <a:pt x="390" y="366"/>
                    <a:pt x="398" y="372"/>
                  </a:cubicBezTo>
                  <a:cubicBezTo>
                    <a:pt x="404" y="382"/>
                    <a:pt x="415" y="388"/>
                    <a:pt x="426" y="392"/>
                  </a:cubicBezTo>
                  <a:cubicBezTo>
                    <a:pt x="433" y="402"/>
                    <a:pt x="444" y="407"/>
                    <a:pt x="454" y="414"/>
                  </a:cubicBezTo>
                  <a:cubicBezTo>
                    <a:pt x="460" y="418"/>
                    <a:pt x="472" y="426"/>
                    <a:pt x="472" y="426"/>
                  </a:cubicBezTo>
                  <a:cubicBezTo>
                    <a:pt x="480" y="439"/>
                    <a:pt x="490" y="450"/>
                    <a:pt x="498" y="462"/>
                  </a:cubicBezTo>
                  <a:cubicBezTo>
                    <a:pt x="504" y="472"/>
                    <a:pt x="501" y="466"/>
                    <a:pt x="506" y="480"/>
                  </a:cubicBezTo>
                  <a:cubicBezTo>
                    <a:pt x="507" y="482"/>
                    <a:pt x="508" y="486"/>
                    <a:pt x="508" y="486"/>
                  </a:cubicBezTo>
                  <a:cubicBezTo>
                    <a:pt x="510" y="513"/>
                    <a:pt x="510" y="503"/>
                    <a:pt x="510" y="514"/>
                  </a:cubicBezTo>
                  <a:lnTo>
                    <a:pt x="534" y="512"/>
                  </a:lnTo>
                  <a:cubicBezTo>
                    <a:pt x="532" y="505"/>
                    <a:pt x="528" y="492"/>
                    <a:pt x="528" y="492"/>
                  </a:cubicBezTo>
                  <a:cubicBezTo>
                    <a:pt x="525" y="474"/>
                    <a:pt x="520" y="457"/>
                    <a:pt x="514" y="440"/>
                  </a:cubicBezTo>
                  <a:cubicBezTo>
                    <a:pt x="513" y="436"/>
                    <a:pt x="507" y="425"/>
                    <a:pt x="504" y="422"/>
                  </a:cubicBezTo>
                  <a:cubicBezTo>
                    <a:pt x="500" y="419"/>
                    <a:pt x="492" y="414"/>
                    <a:pt x="492" y="414"/>
                  </a:cubicBezTo>
                  <a:cubicBezTo>
                    <a:pt x="487" y="399"/>
                    <a:pt x="469" y="391"/>
                    <a:pt x="456" y="382"/>
                  </a:cubicBezTo>
                  <a:cubicBezTo>
                    <a:pt x="450" y="378"/>
                    <a:pt x="444" y="374"/>
                    <a:pt x="438" y="370"/>
                  </a:cubicBezTo>
                  <a:cubicBezTo>
                    <a:pt x="436" y="369"/>
                    <a:pt x="432" y="366"/>
                    <a:pt x="432" y="366"/>
                  </a:cubicBezTo>
                  <a:cubicBezTo>
                    <a:pt x="424" y="354"/>
                    <a:pt x="412" y="342"/>
                    <a:pt x="400" y="334"/>
                  </a:cubicBezTo>
                  <a:cubicBezTo>
                    <a:pt x="396" y="328"/>
                    <a:pt x="388" y="316"/>
                    <a:pt x="388" y="316"/>
                  </a:cubicBezTo>
                  <a:cubicBezTo>
                    <a:pt x="387" y="308"/>
                    <a:pt x="382" y="292"/>
                    <a:pt x="382" y="292"/>
                  </a:cubicBezTo>
                  <a:cubicBezTo>
                    <a:pt x="380" y="275"/>
                    <a:pt x="377" y="259"/>
                    <a:pt x="380" y="242"/>
                  </a:cubicBezTo>
                  <a:cubicBezTo>
                    <a:pt x="379" y="215"/>
                    <a:pt x="379" y="189"/>
                    <a:pt x="378" y="162"/>
                  </a:cubicBezTo>
                  <a:cubicBezTo>
                    <a:pt x="377" y="141"/>
                    <a:pt x="369" y="93"/>
                    <a:pt x="350" y="80"/>
                  </a:cubicBezTo>
                  <a:cubicBezTo>
                    <a:pt x="343" y="69"/>
                    <a:pt x="335" y="61"/>
                    <a:pt x="324" y="54"/>
                  </a:cubicBezTo>
                  <a:cubicBezTo>
                    <a:pt x="320" y="51"/>
                    <a:pt x="312" y="46"/>
                    <a:pt x="312" y="46"/>
                  </a:cubicBezTo>
                  <a:cubicBezTo>
                    <a:pt x="305" y="35"/>
                    <a:pt x="293" y="36"/>
                    <a:pt x="280" y="36"/>
                  </a:cubicBezTo>
                  <a:cubicBezTo>
                    <a:pt x="199" y="35"/>
                    <a:pt x="119" y="34"/>
                    <a:pt x="38" y="34"/>
                  </a:cubicBezTo>
                  <a:cubicBezTo>
                    <a:pt x="30" y="34"/>
                    <a:pt x="28" y="34"/>
                    <a:pt x="26" y="24"/>
                  </a:cubicBezTo>
                  <a:cubicBezTo>
                    <a:pt x="24" y="14"/>
                    <a:pt x="26" y="7"/>
                    <a:pt x="16" y="4"/>
                  </a:cubicBezTo>
                  <a:cubicBezTo>
                    <a:pt x="8" y="7"/>
                    <a:pt x="9" y="8"/>
                    <a:pt x="12" y="0"/>
                  </a:cubicBezTo>
                  <a:close/>
                </a:path>
              </a:pathLst>
            </a:custGeom>
            <a:pattFill prst="ltDnDiag">
              <a:fgClr>
                <a:srgbClr val="969696"/>
              </a:fgClr>
              <a:bgClr>
                <a:schemeClr val="bg1"/>
              </a:bgClr>
            </a:patt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grpSp>
      <p:sp>
        <p:nvSpPr>
          <p:cNvPr id="10277" name="Freeform 83" descr="noir)"/>
          <p:cNvSpPr>
            <a:spLocks noChangeAspect="1"/>
          </p:cNvSpPr>
          <p:nvPr/>
        </p:nvSpPr>
        <p:spPr bwMode="auto">
          <a:xfrm>
            <a:off x="3678238" y="4132263"/>
            <a:ext cx="639762" cy="646112"/>
          </a:xfrm>
          <a:custGeom>
            <a:avLst/>
            <a:gdLst>
              <a:gd name="T0" fmla="*/ 2147483647 w 443"/>
              <a:gd name="T1" fmla="*/ 2147483647 h 363"/>
              <a:gd name="T2" fmla="*/ 2147483647 w 443"/>
              <a:gd name="T3" fmla="*/ 2147483647 h 363"/>
              <a:gd name="T4" fmla="*/ 2147483647 w 443"/>
              <a:gd name="T5" fmla="*/ 2147483647 h 363"/>
              <a:gd name="T6" fmla="*/ 2147483647 w 443"/>
              <a:gd name="T7" fmla="*/ 2147483647 h 363"/>
              <a:gd name="T8" fmla="*/ 2147483647 w 443"/>
              <a:gd name="T9" fmla="*/ 2147483647 h 363"/>
              <a:gd name="T10" fmla="*/ 2147483647 w 443"/>
              <a:gd name="T11" fmla="*/ 2147483647 h 363"/>
              <a:gd name="T12" fmla="*/ 2147483647 w 443"/>
              <a:gd name="T13" fmla="*/ 2147483647 h 363"/>
              <a:gd name="T14" fmla="*/ 2147483647 w 443"/>
              <a:gd name="T15" fmla="*/ 2147483647 h 363"/>
              <a:gd name="T16" fmla="*/ 2147483647 w 443"/>
              <a:gd name="T17" fmla="*/ 2147483647 h 363"/>
              <a:gd name="T18" fmla="*/ 2147483647 w 443"/>
              <a:gd name="T19" fmla="*/ 2147483647 h 363"/>
              <a:gd name="T20" fmla="*/ 2147483647 w 443"/>
              <a:gd name="T21" fmla="*/ 2147483647 h 363"/>
              <a:gd name="T22" fmla="*/ 2147483647 w 443"/>
              <a:gd name="T23" fmla="*/ 2147483647 h 363"/>
              <a:gd name="T24" fmla="*/ 2147483647 w 443"/>
              <a:gd name="T25" fmla="*/ 2147483647 h 363"/>
              <a:gd name="T26" fmla="*/ 2147483647 w 443"/>
              <a:gd name="T27" fmla="*/ 2147483647 h 363"/>
              <a:gd name="T28" fmla="*/ 2147483647 w 443"/>
              <a:gd name="T29" fmla="*/ 2147483647 h 363"/>
              <a:gd name="T30" fmla="*/ 2147483647 w 443"/>
              <a:gd name="T31" fmla="*/ 2147483647 h 363"/>
              <a:gd name="T32" fmla="*/ 2147483647 w 443"/>
              <a:gd name="T33" fmla="*/ 2147483647 h 363"/>
              <a:gd name="T34" fmla="*/ 2147483647 w 443"/>
              <a:gd name="T35" fmla="*/ 2147483647 h 363"/>
              <a:gd name="T36" fmla="*/ 2147483647 w 443"/>
              <a:gd name="T37" fmla="*/ 2147483647 h 363"/>
              <a:gd name="T38" fmla="*/ 2147483647 w 443"/>
              <a:gd name="T39" fmla="*/ 2147483647 h 363"/>
              <a:gd name="T40" fmla="*/ 2147483647 w 443"/>
              <a:gd name="T41" fmla="*/ 2147483647 h 363"/>
              <a:gd name="T42" fmla="*/ 2147483647 w 443"/>
              <a:gd name="T43" fmla="*/ 2147483647 h 363"/>
              <a:gd name="T44" fmla="*/ 2147483647 w 443"/>
              <a:gd name="T45" fmla="*/ 2147483647 h 363"/>
              <a:gd name="T46" fmla="*/ 2147483647 w 443"/>
              <a:gd name="T47" fmla="*/ 2147483647 h 363"/>
              <a:gd name="T48" fmla="*/ 2147483647 w 443"/>
              <a:gd name="T49" fmla="*/ 2147483647 h 363"/>
              <a:gd name="T50" fmla="*/ 2147483647 w 443"/>
              <a:gd name="T51" fmla="*/ 2147483647 h 363"/>
              <a:gd name="T52" fmla="*/ 2147483647 w 443"/>
              <a:gd name="T53" fmla="*/ 2147483647 h 363"/>
              <a:gd name="T54" fmla="*/ 2147483647 w 443"/>
              <a:gd name="T55" fmla="*/ 2147483647 h 363"/>
              <a:gd name="T56" fmla="*/ 2147483647 w 443"/>
              <a:gd name="T57" fmla="*/ 2147483647 h 363"/>
              <a:gd name="T58" fmla="*/ 2147483647 w 443"/>
              <a:gd name="T59" fmla="*/ 2147483647 h 363"/>
              <a:gd name="T60" fmla="*/ 2147483647 w 443"/>
              <a:gd name="T61" fmla="*/ 2147483647 h 363"/>
              <a:gd name="T62" fmla="*/ 2147483647 w 443"/>
              <a:gd name="T63" fmla="*/ 2147483647 h 363"/>
              <a:gd name="T64" fmla="*/ 2147483647 w 443"/>
              <a:gd name="T65" fmla="*/ 2147483647 h 3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43" h="363">
                <a:moveTo>
                  <a:pt x="168" y="31"/>
                </a:moveTo>
                <a:cubicBezTo>
                  <a:pt x="163" y="79"/>
                  <a:pt x="130" y="104"/>
                  <a:pt x="97" y="129"/>
                </a:cubicBezTo>
                <a:cubicBezTo>
                  <a:pt x="86" y="137"/>
                  <a:pt x="75" y="143"/>
                  <a:pt x="64" y="151"/>
                </a:cubicBezTo>
                <a:cubicBezTo>
                  <a:pt x="61" y="154"/>
                  <a:pt x="54" y="159"/>
                  <a:pt x="54" y="159"/>
                </a:cubicBezTo>
                <a:cubicBezTo>
                  <a:pt x="48" y="168"/>
                  <a:pt x="43" y="172"/>
                  <a:pt x="38" y="181"/>
                </a:cubicBezTo>
                <a:cubicBezTo>
                  <a:pt x="35" y="185"/>
                  <a:pt x="30" y="193"/>
                  <a:pt x="30" y="193"/>
                </a:cubicBezTo>
                <a:cubicBezTo>
                  <a:pt x="29" y="210"/>
                  <a:pt x="23" y="226"/>
                  <a:pt x="21" y="243"/>
                </a:cubicBezTo>
                <a:cubicBezTo>
                  <a:pt x="23" y="264"/>
                  <a:pt x="25" y="302"/>
                  <a:pt x="43" y="315"/>
                </a:cubicBezTo>
                <a:cubicBezTo>
                  <a:pt x="57" y="339"/>
                  <a:pt x="81" y="341"/>
                  <a:pt x="106" y="343"/>
                </a:cubicBezTo>
                <a:cubicBezTo>
                  <a:pt x="124" y="342"/>
                  <a:pt x="146" y="344"/>
                  <a:pt x="165" y="341"/>
                </a:cubicBezTo>
                <a:cubicBezTo>
                  <a:pt x="180" y="343"/>
                  <a:pt x="194" y="341"/>
                  <a:pt x="209" y="339"/>
                </a:cubicBezTo>
                <a:cubicBezTo>
                  <a:pt x="219" y="335"/>
                  <a:pt x="276" y="337"/>
                  <a:pt x="294" y="328"/>
                </a:cubicBezTo>
                <a:cubicBezTo>
                  <a:pt x="303" y="332"/>
                  <a:pt x="359" y="331"/>
                  <a:pt x="359" y="331"/>
                </a:cubicBezTo>
                <a:cubicBezTo>
                  <a:pt x="362" y="331"/>
                  <a:pt x="392" y="330"/>
                  <a:pt x="401" y="333"/>
                </a:cubicBezTo>
                <a:cubicBezTo>
                  <a:pt x="410" y="336"/>
                  <a:pt x="443" y="347"/>
                  <a:pt x="413" y="351"/>
                </a:cubicBezTo>
                <a:cubicBezTo>
                  <a:pt x="402" y="363"/>
                  <a:pt x="224" y="352"/>
                  <a:pt x="218" y="355"/>
                </a:cubicBezTo>
                <a:lnTo>
                  <a:pt x="197" y="361"/>
                </a:lnTo>
                <a:lnTo>
                  <a:pt x="84" y="361"/>
                </a:lnTo>
                <a:cubicBezTo>
                  <a:pt x="68" y="359"/>
                  <a:pt x="51" y="353"/>
                  <a:pt x="38" y="343"/>
                </a:cubicBezTo>
                <a:cubicBezTo>
                  <a:pt x="23" y="319"/>
                  <a:pt x="8" y="303"/>
                  <a:pt x="4" y="273"/>
                </a:cubicBezTo>
                <a:cubicBezTo>
                  <a:pt x="4" y="227"/>
                  <a:pt x="0" y="233"/>
                  <a:pt x="14" y="183"/>
                </a:cubicBezTo>
                <a:cubicBezTo>
                  <a:pt x="17" y="163"/>
                  <a:pt x="19" y="173"/>
                  <a:pt x="23" y="165"/>
                </a:cubicBezTo>
                <a:cubicBezTo>
                  <a:pt x="28" y="157"/>
                  <a:pt x="35" y="143"/>
                  <a:pt x="39" y="137"/>
                </a:cubicBezTo>
                <a:cubicBezTo>
                  <a:pt x="43" y="134"/>
                  <a:pt x="50" y="129"/>
                  <a:pt x="50" y="129"/>
                </a:cubicBezTo>
                <a:cubicBezTo>
                  <a:pt x="54" y="126"/>
                  <a:pt x="55" y="125"/>
                  <a:pt x="64" y="119"/>
                </a:cubicBezTo>
                <a:cubicBezTo>
                  <a:pt x="73" y="113"/>
                  <a:pt x="93" y="102"/>
                  <a:pt x="104" y="93"/>
                </a:cubicBezTo>
                <a:cubicBezTo>
                  <a:pt x="110" y="86"/>
                  <a:pt x="121" y="71"/>
                  <a:pt x="129" y="65"/>
                </a:cubicBezTo>
                <a:cubicBezTo>
                  <a:pt x="131" y="64"/>
                  <a:pt x="134" y="61"/>
                  <a:pt x="134" y="61"/>
                </a:cubicBezTo>
                <a:cubicBezTo>
                  <a:pt x="139" y="53"/>
                  <a:pt x="144" y="41"/>
                  <a:pt x="147" y="31"/>
                </a:cubicBezTo>
                <a:cubicBezTo>
                  <a:pt x="149" y="22"/>
                  <a:pt x="147" y="10"/>
                  <a:pt x="150" y="5"/>
                </a:cubicBezTo>
                <a:cubicBezTo>
                  <a:pt x="154" y="0"/>
                  <a:pt x="165" y="0"/>
                  <a:pt x="168" y="3"/>
                </a:cubicBezTo>
                <a:cubicBezTo>
                  <a:pt x="174" y="11"/>
                  <a:pt x="169" y="16"/>
                  <a:pt x="172" y="25"/>
                </a:cubicBezTo>
                <a:cubicBezTo>
                  <a:pt x="171" y="27"/>
                  <a:pt x="168" y="31"/>
                  <a:pt x="168" y="31"/>
                </a:cubicBezTo>
                <a:close/>
              </a:path>
            </a:pathLst>
          </a:custGeom>
          <a:pattFill prst="ltDnDiag">
            <a:fgClr>
              <a:srgbClr val="969696"/>
            </a:fgClr>
            <a:bgClr>
              <a:schemeClr val="bg1"/>
            </a:bgClr>
          </a:patt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278" name="Freeform 84" descr="noir)"/>
          <p:cNvSpPr>
            <a:spLocks noChangeAspect="1"/>
          </p:cNvSpPr>
          <p:nvPr/>
        </p:nvSpPr>
        <p:spPr bwMode="auto">
          <a:xfrm>
            <a:off x="3227388" y="4133850"/>
            <a:ext cx="273050" cy="676275"/>
          </a:xfrm>
          <a:custGeom>
            <a:avLst/>
            <a:gdLst>
              <a:gd name="T0" fmla="*/ 2147483647 w 206"/>
              <a:gd name="T1" fmla="*/ 2147483647 h 546"/>
              <a:gd name="T2" fmla="*/ 2147483647 w 206"/>
              <a:gd name="T3" fmla="*/ 2147483647 h 546"/>
              <a:gd name="T4" fmla="*/ 2147483647 w 206"/>
              <a:gd name="T5" fmla="*/ 2147483647 h 546"/>
              <a:gd name="T6" fmla="*/ 2147483647 w 206"/>
              <a:gd name="T7" fmla="*/ 2147483647 h 546"/>
              <a:gd name="T8" fmla="*/ 2147483647 w 206"/>
              <a:gd name="T9" fmla="*/ 2147483647 h 546"/>
              <a:gd name="T10" fmla="*/ 2147483647 w 206"/>
              <a:gd name="T11" fmla="*/ 2147483647 h 546"/>
              <a:gd name="T12" fmla="*/ 2147483647 w 206"/>
              <a:gd name="T13" fmla="*/ 2147483647 h 546"/>
              <a:gd name="T14" fmla="*/ 2147483647 w 206"/>
              <a:gd name="T15" fmla="*/ 2147483647 h 546"/>
              <a:gd name="T16" fmla="*/ 2147483647 w 206"/>
              <a:gd name="T17" fmla="*/ 2147483647 h 546"/>
              <a:gd name="T18" fmla="*/ 2147483647 w 206"/>
              <a:gd name="T19" fmla="*/ 2147483647 h 546"/>
              <a:gd name="T20" fmla="*/ 2147483647 w 206"/>
              <a:gd name="T21" fmla="*/ 2147483647 h 546"/>
              <a:gd name="T22" fmla="*/ 2147483647 w 206"/>
              <a:gd name="T23" fmla="*/ 0 h 546"/>
              <a:gd name="T24" fmla="*/ 0 w 206"/>
              <a:gd name="T25" fmla="*/ 2147483647 h 546"/>
              <a:gd name="T26" fmla="*/ 2147483647 w 206"/>
              <a:gd name="T27" fmla="*/ 2147483647 h 546"/>
              <a:gd name="T28" fmla="*/ 2147483647 w 206"/>
              <a:gd name="T29" fmla="*/ 2147483647 h 546"/>
              <a:gd name="T30" fmla="*/ 2147483647 w 206"/>
              <a:gd name="T31" fmla="*/ 2147483647 h 546"/>
              <a:gd name="T32" fmla="*/ 2147483647 w 206"/>
              <a:gd name="T33" fmla="*/ 2147483647 h 546"/>
              <a:gd name="T34" fmla="*/ 2147483647 w 206"/>
              <a:gd name="T35" fmla="*/ 2147483647 h 546"/>
              <a:gd name="T36" fmla="*/ 2147483647 w 206"/>
              <a:gd name="T37" fmla="*/ 2147483647 h 546"/>
              <a:gd name="T38" fmla="*/ 2147483647 w 206"/>
              <a:gd name="T39" fmla="*/ 2147483647 h 546"/>
              <a:gd name="T40" fmla="*/ 2147483647 w 206"/>
              <a:gd name="T41" fmla="*/ 2147483647 h 546"/>
              <a:gd name="T42" fmla="*/ 2147483647 w 206"/>
              <a:gd name="T43" fmla="*/ 2147483647 h 546"/>
              <a:gd name="T44" fmla="*/ 2147483647 w 206"/>
              <a:gd name="T45" fmla="*/ 2147483647 h 546"/>
              <a:gd name="T46" fmla="*/ 2147483647 w 206"/>
              <a:gd name="T47" fmla="*/ 2147483647 h 546"/>
              <a:gd name="T48" fmla="*/ 2147483647 w 206"/>
              <a:gd name="T49" fmla="*/ 2147483647 h 546"/>
              <a:gd name="T50" fmla="*/ 2147483647 w 206"/>
              <a:gd name="T51" fmla="*/ 2147483647 h 5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6" h="546">
                <a:moveTo>
                  <a:pt x="206" y="546"/>
                </a:moveTo>
                <a:lnTo>
                  <a:pt x="202" y="470"/>
                </a:lnTo>
                <a:lnTo>
                  <a:pt x="198" y="313"/>
                </a:lnTo>
                <a:cubicBezTo>
                  <a:pt x="201" y="291"/>
                  <a:pt x="189" y="236"/>
                  <a:pt x="175" y="220"/>
                </a:cubicBezTo>
                <a:cubicBezTo>
                  <a:pt x="172" y="206"/>
                  <a:pt x="166" y="198"/>
                  <a:pt x="157" y="190"/>
                </a:cubicBezTo>
                <a:cubicBezTo>
                  <a:pt x="150" y="177"/>
                  <a:pt x="137" y="169"/>
                  <a:pt x="124" y="163"/>
                </a:cubicBezTo>
                <a:cubicBezTo>
                  <a:pt x="116" y="150"/>
                  <a:pt x="104" y="143"/>
                  <a:pt x="92" y="134"/>
                </a:cubicBezTo>
                <a:cubicBezTo>
                  <a:pt x="85" y="129"/>
                  <a:pt x="71" y="118"/>
                  <a:pt x="71" y="118"/>
                </a:cubicBezTo>
                <a:cubicBezTo>
                  <a:pt x="62" y="100"/>
                  <a:pt x="51" y="86"/>
                  <a:pt x="41" y="70"/>
                </a:cubicBezTo>
                <a:cubicBezTo>
                  <a:pt x="35" y="56"/>
                  <a:pt x="38" y="64"/>
                  <a:pt x="32" y="46"/>
                </a:cubicBezTo>
                <a:cubicBezTo>
                  <a:pt x="31" y="43"/>
                  <a:pt x="30" y="38"/>
                  <a:pt x="30" y="38"/>
                </a:cubicBezTo>
                <a:cubicBezTo>
                  <a:pt x="28" y="1"/>
                  <a:pt x="28" y="15"/>
                  <a:pt x="28" y="0"/>
                </a:cubicBezTo>
                <a:lnTo>
                  <a:pt x="0" y="3"/>
                </a:lnTo>
                <a:cubicBezTo>
                  <a:pt x="2" y="12"/>
                  <a:pt x="7" y="29"/>
                  <a:pt x="7" y="29"/>
                </a:cubicBezTo>
                <a:cubicBezTo>
                  <a:pt x="10" y="54"/>
                  <a:pt x="16" y="76"/>
                  <a:pt x="23" y="99"/>
                </a:cubicBezTo>
                <a:cubicBezTo>
                  <a:pt x="24" y="104"/>
                  <a:pt x="31" y="119"/>
                  <a:pt x="35" y="123"/>
                </a:cubicBezTo>
                <a:cubicBezTo>
                  <a:pt x="39" y="127"/>
                  <a:pt x="48" y="134"/>
                  <a:pt x="48" y="134"/>
                </a:cubicBezTo>
                <a:cubicBezTo>
                  <a:pt x="54" y="154"/>
                  <a:pt x="75" y="165"/>
                  <a:pt x="90" y="177"/>
                </a:cubicBezTo>
                <a:cubicBezTo>
                  <a:pt x="97" y="182"/>
                  <a:pt x="104" y="188"/>
                  <a:pt x="111" y="193"/>
                </a:cubicBezTo>
                <a:cubicBezTo>
                  <a:pt x="113" y="194"/>
                  <a:pt x="117" y="198"/>
                  <a:pt x="117" y="198"/>
                </a:cubicBezTo>
                <a:cubicBezTo>
                  <a:pt x="127" y="214"/>
                  <a:pt x="140" y="230"/>
                  <a:pt x="154" y="241"/>
                </a:cubicBezTo>
                <a:cubicBezTo>
                  <a:pt x="159" y="249"/>
                  <a:pt x="168" y="265"/>
                  <a:pt x="168" y="265"/>
                </a:cubicBezTo>
                <a:cubicBezTo>
                  <a:pt x="169" y="276"/>
                  <a:pt x="175" y="297"/>
                  <a:pt x="175" y="297"/>
                </a:cubicBezTo>
                <a:cubicBezTo>
                  <a:pt x="177" y="320"/>
                  <a:pt x="181" y="342"/>
                  <a:pt x="177" y="364"/>
                </a:cubicBezTo>
                <a:cubicBezTo>
                  <a:pt x="178" y="401"/>
                  <a:pt x="177" y="490"/>
                  <a:pt x="182" y="520"/>
                </a:cubicBezTo>
                <a:lnTo>
                  <a:pt x="206" y="546"/>
                </a:lnTo>
                <a:close/>
              </a:path>
            </a:pathLst>
          </a:custGeom>
          <a:pattFill prst="ltDnDiag">
            <a:fgClr>
              <a:srgbClr val="969696"/>
            </a:fgClr>
            <a:bgClr>
              <a:schemeClr val="bg1"/>
            </a:bgClr>
          </a:patt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279" name="Freeform 85" descr="noir)"/>
          <p:cNvSpPr>
            <a:spLocks noChangeAspect="1"/>
          </p:cNvSpPr>
          <p:nvPr/>
        </p:nvSpPr>
        <p:spPr bwMode="auto">
          <a:xfrm>
            <a:off x="3895725" y="3808413"/>
            <a:ext cx="41275" cy="323850"/>
          </a:xfrm>
          <a:custGeom>
            <a:avLst/>
            <a:gdLst>
              <a:gd name="T0" fmla="*/ 0 w 180"/>
              <a:gd name="T1" fmla="*/ 0 h 1800"/>
              <a:gd name="T2" fmla="*/ 0 w 180"/>
              <a:gd name="T3" fmla="*/ 2147483647 h 1800"/>
              <a:gd name="T4" fmla="*/ 2147483647 w 180"/>
              <a:gd name="T5" fmla="*/ 2147483647 h 1800"/>
              <a:gd name="T6" fmla="*/ 2147483647 w 180"/>
              <a:gd name="T7" fmla="*/ 0 h 1800"/>
              <a:gd name="T8" fmla="*/ 0 w 180"/>
              <a:gd name="T9" fmla="*/ 0 h 1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1800">
                <a:moveTo>
                  <a:pt x="0" y="0"/>
                </a:moveTo>
                <a:lnTo>
                  <a:pt x="0" y="1800"/>
                </a:lnTo>
                <a:lnTo>
                  <a:pt x="180" y="1800"/>
                </a:lnTo>
                <a:lnTo>
                  <a:pt x="180" y="0"/>
                </a:lnTo>
                <a:lnTo>
                  <a:pt x="0" y="0"/>
                </a:lnTo>
                <a:close/>
              </a:path>
            </a:pathLst>
          </a:custGeom>
          <a:pattFill prst="ltDnDiag">
            <a:fgClr>
              <a:srgbClr val="969696"/>
            </a:fgClr>
            <a:bgClr>
              <a:srgbClr val="FFFFFF"/>
            </a:bgClr>
          </a:pattFill>
          <a:ln w="9525">
            <a:solidFill>
              <a:srgbClr val="000000"/>
            </a:solidFill>
            <a:round/>
            <a:headEnd/>
            <a:tailEnd/>
          </a:ln>
        </p:spPr>
        <p:txBody>
          <a:bodyPr/>
          <a:lstStyle/>
          <a:p>
            <a:endParaRPr lang="es-ES" dirty="0"/>
          </a:p>
        </p:txBody>
      </p:sp>
      <p:sp>
        <p:nvSpPr>
          <p:cNvPr id="10280" name="Freeform 86" descr="noir)"/>
          <p:cNvSpPr>
            <a:spLocks noChangeAspect="1"/>
          </p:cNvSpPr>
          <p:nvPr/>
        </p:nvSpPr>
        <p:spPr bwMode="auto">
          <a:xfrm>
            <a:off x="3224213" y="3805238"/>
            <a:ext cx="44450" cy="322262"/>
          </a:xfrm>
          <a:custGeom>
            <a:avLst/>
            <a:gdLst>
              <a:gd name="T0" fmla="*/ 0 w 180"/>
              <a:gd name="T1" fmla="*/ 0 h 1800"/>
              <a:gd name="T2" fmla="*/ 0 w 180"/>
              <a:gd name="T3" fmla="*/ 2147483647 h 1800"/>
              <a:gd name="T4" fmla="*/ 2147483647 w 180"/>
              <a:gd name="T5" fmla="*/ 2147483647 h 1800"/>
              <a:gd name="T6" fmla="*/ 2147483647 w 180"/>
              <a:gd name="T7" fmla="*/ 0 h 1800"/>
              <a:gd name="T8" fmla="*/ 0 w 180"/>
              <a:gd name="T9" fmla="*/ 0 h 1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1800">
                <a:moveTo>
                  <a:pt x="0" y="0"/>
                </a:moveTo>
                <a:lnTo>
                  <a:pt x="0" y="1800"/>
                </a:lnTo>
                <a:lnTo>
                  <a:pt x="180" y="1800"/>
                </a:lnTo>
                <a:lnTo>
                  <a:pt x="180" y="0"/>
                </a:lnTo>
                <a:lnTo>
                  <a:pt x="0" y="0"/>
                </a:lnTo>
                <a:close/>
              </a:path>
            </a:pathLst>
          </a:custGeom>
          <a:pattFill prst="ltDnDiag">
            <a:fgClr>
              <a:srgbClr val="969696"/>
            </a:fgClr>
            <a:bgClr>
              <a:srgbClr val="FFFFFF"/>
            </a:bgClr>
          </a:pattFill>
          <a:ln w="9525">
            <a:solidFill>
              <a:srgbClr val="000000"/>
            </a:solidFill>
            <a:round/>
            <a:headEnd/>
            <a:tailEnd/>
          </a:ln>
        </p:spPr>
        <p:txBody>
          <a:bodyPr/>
          <a:lstStyle/>
          <a:p>
            <a:endParaRPr lang="es-ES" dirty="0"/>
          </a:p>
        </p:txBody>
      </p:sp>
      <p:grpSp>
        <p:nvGrpSpPr>
          <p:cNvPr id="10281" name="Group 87"/>
          <p:cNvGrpSpPr>
            <a:grpSpLocks noChangeAspect="1"/>
          </p:cNvGrpSpPr>
          <p:nvPr/>
        </p:nvGrpSpPr>
        <p:grpSpPr bwMode="auto">
          <a:xfrm flipH="1">
            <a:off x="7358063" y="4459288"/>
            <a:ext cx="127000" cy="814387"/>
            <a:chOff x="3428" y="1515"/>
            <a:chExt cx="81" cy="456"/>
          </a:xfrm>
        </p:grpSpPr>
        <p:sp>
          <p:nvSpPr>
            <p:cNvPr id="10314" name="Freeform 88" descr="noir)"/>
            <p:cNvSpPr>
              <a:spLocks noChangeAspect="1"/>
            </p:cNvSpPr>
            <p:nvPr/>
          </p:nvSpPr>
          <p:spPr bwMode="auto">
            <a:xfrm flipV="1">
              <a:off x="3428" y="1793"/>
              <a:ext cx="81" cy="178"/>
            </a:xfrm>
            <a:custGeom>
              <a:avLst/>
              <a:gdLst>
                <a:gd name="T0" fmla="*/ 5 w 74"/>
                <a:gd name="T1" fmla="*/ 568 h 169"/>
                <a:gd name="T2" fmla="*/ 238 w 74"/>
                <a:gd name="T3" fmla="*/ 489 h 169"/>
                <a:gd name="T4" fmla="*/ 305 w 74"/>
                <a:gd name="T5" fmla="*/ 419 h 169"/>
                <a:gd name="T6" fmla="*/ 459 w 74"/>
                <a:gd name="T7" fmla="*/ 68 h 169"/>
                <a:gd name="T8" fmla="*/ 649 w 74"/>
                <a:gd name="T9" fmla="*/ 3 h 169"/>
                <a:gd name="T10" fmla="*/ 777 w 74"/>
                <a:gd name="T11" fmla="*/ 0 h 169"/>
                <a:gd name="T12" fmla="*/ 757 w 74"/>
                <a:gd name="T13" fmla="*/ 103 h 169"/>
                <a:gd name="T14" fmla="*/ 593 w 74"/>
                <a:gd name="T15" fmla="*/ 163 h 169"/>
                <a:gd name="T16" fmla="*/ 537 w 74"/>
                <a:gd name="T17" fmla="*/ 221 h 169"/>
                <a:gd name="T18" fmla="*/ 479 w 74"/>
                <a:gd name="T19" fmla="*/ 290 h 169"/>
                <a:gd name="T20" fmla="*/ 0 w 74"/>
                <a:gd name="T21" fmla="*/ 652 h 169"/>
                <a:gd name="T22" fmla="*/ 5 w 74"/>
                <a:gd name="T23" fmla="*/ 568 h 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4" h="169">
                  <a:moveTo>
                    <a:pt x="5" y="147"/>
                  </a:moveTo>
                  <a:cubicBezTo>
                    <a:pt x="14" y="144"/>
                    <a:pt x="18" y="135"/>
                    <a:pt x="23" y="127"/>
                  </a:cubicBezTo>
                  <a:cubicBezTo>
                    <a:pt x="24" y="120"/>
                    <a:pt x="27" y="116"/>
                    <a:pt x="29" y="109"/>
                  </a:cubicBezTo>
                  <a:cubicBezTo>
                    <a:pt x="32" y="81"/>
                    <a:pt x="29" y="44"/>
                    <a:pt x="44" y="19"/>
                  </a:cubicBezTo>
                  <a:cubicBezTo>
                    <a:pt x="46" y="9"/>
                    <a:pt x="52" y="5"/>
                    <a:pt x="62" y="3"/>
                  </a:cubicBezTo>
                  <a:cubicBezTo>
                    <a:pt x="68" y="0"/>
                    <a:pt x="69" y="5"/>
                    <a:pt x="74" y="0"/>
                  </a:cubicBezTo>
                  <a:lnTo>
                    <a:pt x="72" y="27"/>
                  </a:lnTo>
                  <a:cubicBezTo>
                    <a:pt x="67" y="34"/>
                    <a:pt x="62" y="36"/>
                    <a:pt x="57" y="43"/>
                  </a:cubicBezTo>
                  <a:cubicBezTo>
                    <a:pt x="56" y="49"/>
                    <a:pt x="54" y="52"/>
                    <a:pt x="51" y="57"/>
                  </a:cubicBezTo>
                  <a:cubicBezTo>
                    <a:pt x="50" y="63"/>
                    <a:pt x="48" y="70"/>
                    <a:pt x="45" y="76"/>
                  </a:cubicBezTo>
                  <a:cubicBezTo>
                    <a:pt x="44" y="108"/>
                    <a:pt x="47" y="169"/>
                    <a:pt x="0" y="169"/>
                  </a:cubicBezTo>
                  <a:lnTo>
                    <a:pt x="5" y="147"/>
                  </a:lnTo>
                  <a:close/>
                </a:path>
              </a:pathLst>
            </a:custGeom>
            <a:pattFill prst="ltDnDiag">
              <a:fgClr>
                <a:srgbClr val="969696"/>
              </a:fgClr>
              <a:bgClr>
                <a:schemeClr val="bg1"/>
              </a:bgClr>
            </a:patt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315" name="Freeform 89" descr="noir)"/>
            <p:cNvSpPr>
              <a:spLocks noChangeAspect="1"/>
            </p:cNvSpPr>
            <p:nvPr/>
          </p:nvSpPr>
          <p:spPr bwMode="auto">
            <a:xfrm>
              <a:off x="3430" y="1515"/>
              <a:ext cx="74" cy="169"/>
            </a:xfrm>
            <a:custGeom>
              <a:avLst/>
              <a:gdLst>
                <a:gd name="T0" fmla="*/ 5 w 74"/>
                <a:gd name="T1" fmla="*/ 147 h 169"/>
                <a:gd name="T2" fmla="*/ 23 w 74"/>
                <a:gd name="T3" fmla="*/ 127 h 169"/>
                <a:gd name="T4" fmla="*/ 29 w 74"/>
                <a:gd name="T5" fmla="*/ 109 h 169"/>
                <a:gd name="T6" fmla="*/ 44 w 74"/>
                <a:gd name="T7" fmla="*/ 19 h 169"/>
                <a:gd name="T8" fmla="*/ 62 w 74"/>
                <a:gd name="T9" fmla="*/ 3 h 169"/>
                <a:gd name="T10" fmla="*/ 74 w 74"/>
                <a:gd name="T11" fmla="*/ 0 h 169"/>
                <a:gd name="T12" fmla="*/ 72 w 74"/>
                <a:gd name="T13" fmla="*/ 27 h 169"/>
                <a:gd name="T14" fmla="*/ 57 w 74"/>
                <a:gd name="T15" fmla="*/ 43 h 169"/>
                <a:gd name="T16" fmla="*/ 51 w 74"/>
                <a:gd name="T17" fmla="*/ 57 h 169"/>
                <a:gd name="T18" fmla="*/ 45 w 74"/>
                <a:gd name="T19" fmla="*/ 76 h 169"/>
                <a:gd name="T20" fmla="*/ 0 w 74"/>
                <a:gd name="T21" fmla="*/ 169 h 169"/>
                <a:gd name="T22" fmla="*/ 5 w 74"/>
                <a:gd name="T23" fmla="*/ 147 h 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4" h="169">
                  <a:moveTo>
                    <a:pt x="5" y="147"/>
                  </a:moveTo>
                  <a:cubicBezTo>
                    <a:pt x="14" y="144"/>
                    <a:pt x="18" y="135"/>
                    <a:pt x="23" y="127"/>
                  </a:cubicBezTo>
                  <a:cubicBezTo>
                    <a:pt x="24" y="120"/>
                    <a:pt x="27" y="116"/>
                    <a:pt x="29" y="109"/>
                  </a:cubicBezTo>
                  <a:cubicBezTo>
                    <a:pt x="32" y="81"/>
                    <a:pt x="29" y="44"/>
                    <a:pt x="44" y="19"/>
                  </a:cubicBezTo>
                  <a:cubicBezTo>
                    <a:pt x="46" y="9"/>
                    <a:pt x="52" y="5"/>
                    <a:pt x="62" y="3"/>
                  </a:cubicBezTo>
                  <a:cubicBezTo>
                    <a:pt x="68" y="0"/>
                    <a:pt x="69" y="5"/>
                    <a:pt x="74" y="0"/>
                  </a:cubicBezTo>
                  <a:lnTo>
                    <a:pt x="72" y="27"/>
                  </a:lnTo>
                  <a:cubicBezTo>
                    <a:pt x="67" y="34"/>
                    <a:pt x="62" y="36"/>
                    <a:pt x="57" y="43"/>
                  </a:cubicBezTo>
                  <a:cubicBezTo>
                    <a:pt x="56" y="49"/>
                    <a:pt x="54" y="52"/>
                    <a:pt x="51" y="57"/>
                  </a:cubicBezTo>
                  <a:cubicBezTo>
                    <a:pt x="50" y="63"/>
                    <a:pt x="48" y="70"/>
                    <a:pt x="45" y="76"/>
                  </a:cubicBezTo>
                  <a:cubicBezTo>
                    <a:pt x="44" y="108"/>
                    <a:pt x="47" y="169"/>
                    <a:pt x="0" y="169"/>
                  </a:cubicBezTo>
                  <a:lnTo>
                    <a:pt x="5" y="147"/>
                  </a:lnTo>
                  <a:close/>
                </a:path>
              </a:pathLst>
            </a:custGeom>
            <a:pattFill prst="ltDnDiag">
              <a:fgClr>
                <a:srgbClr val="969696"/>
              </a:fgClr>
              <a:bgClr>
                <a:schemeClr val="bg1"/>
              </a:bgClr>
            </a:patt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grpSp>
      <p:sp>
        <p:nvSpPr>
          <p:cNvPr id="10282" name="Freeform 90" descr="noir)"/>
          <p:cNvSpPr>
            <a:spLocks noChangeAspect="1"/>
          </p:cNvSpPr>
          <p:nvPr/>
        </p:nvSpPr>
        <p:spPr bwMode="auto">
          <a:xfrm rot="-5400000">
            <a:off x="7725569" y="4468019"/>
            <a:ext cx="49212" cy="539750"/>
          </a:xfrm>
          <a:custGeom>
            <a:avLst/>
            <a:gdLst>
              <a:gd name="T0" fmla="*/ 0 w 180"/>
              <a:gd name="T1" fmla="*/ 0 h 1800"/>
              <a:gd name="T2" fmla="*/ 0 w 180"/>
              <a:gd name="T3" fmla="*/ 2147483647 h 1800"/>
              <a:gd name="T4" fmla="*/ 2147483647 w 180"/>
              <a:gd name="T5" fmla="*/ 2147483647 h 1800"/>
              <a:gd name="T6" fmla="*/ 2147483647 w 180"/>
              <a:gd name="T7" fmla="*/ 0 h 1800"/>
              <a:gd name="T8" fmla="*/ 0 w 180"/>
              <a:gd name="T9" fmla="*/ 0 h 1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1800">
                <a:moveTo>
                  <a:pt x="0" y="0"/>
                </a:moveTo>
                <a:lnTo>
                  <a:pt x="0" y="1800"/>
                </a:lnTo>
                <a:lnTo>
                  <a:pt x="180" y="1800"/>
                </a:lnTo>
                <a:lnTo>
                  <a:pt x="180" y="0"/>
                </a:lnTo>
                <a:lnTo>
                  <a:pt x="0" y="0"/>
                </a:lnTo>
                <a:close/>
              </a:path>
            </a:pathLst>
          </a:custGeom>
          <a:pattFill prst="ltDnDiag">
            <a:fgClr>
              <a:srgbClr val="969696"/>
            </a:fgClr>
            <a:bgClr>
              <a:srgbClr val="FFFFFF"/>
            </a:bgClr>
          </a:pattFill>
          <a:ln w="9525">
            <a:solidFill>
              <a:srgbClr val="000000"/>
            </a:solidFill>
            <a:round/>
            <a:headEnd/>
            <a:tailEnd/>
          </a:ln>
        </p:spPr>
        <p:txBody>
          <a:bodyPr/>
          <a:lstStyle/>
          <a:p>
            <a:endParaRPr lang="es-ES" dirty="0"/>
          </a:p>
        </p:txBody>
      </p:sp>
      <p:sp>
        <p:nvSpPr>
          <p:cNvPr id="10283" name="Freeform 91" descr="noir)"/>
          <p:cNvSpPr>
            <a:spLocks noChangeAspect="1"/>
          </p:cNvSpPr>
          <p:nvPr/>
        </p:nvSpPr>
        <p:spPr bwMode="auto">
          <a:xfrm rot="-5400000">
            <a:off x="7727950" y="4706938"/>
            <a:ext cx="49213" cy="534987"/>
          </a:xfrm>
          <a:custGeom>
            <a:avLst/>
            <a:gdLst>
              <a:gd name="T0" fmla="*/ 0 w 180"/>
              <a:gd name="T1" fmla="*/ 0 h 1800"/>
              <a:gd name="T2" fmla="*/ 0 w 180"/>
              <a:gd name="T3" fmla="*/ 2147483647 h 1800"/>
              <a:gd name="T4" fmla="*/ 2147483647 w 180"/>
              <a:gd name="T5" fmla="*/ 2147483647 h 1800"/>
              <a:gd name="T6" fmla="*/ 2147483647 w 180"/>
              <a:gd name="T7" fmla="*/ 0 h 1800"/>
              <a:gd name="T8" fmla="*/ 0 w 180"/>
              <a:gd name="T9" fmla="*/ 0 h 1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1800">
                <a:moveTo>
                  <a:pt x="0" y="0"/>
                </a:moveTo>
                <a:lnTo>
                  <a:pt x="0" y="1800"/>
                </a:lnTo>
                <a:lnTo>
                  <a:pt x="180" y="1800"/>
                </a:lnTo>
                <a:lnTo>
                  <a:pt x="180" y="0"/>
                </a:lnTo>
                <a:lnTo>
                  <a:pt x="0" y="0"/>
                </a:lnTo>
                <a:close/>
              </a:path>
            </a:pathLst>
          </a:custGeom>
          <a:pattFill prst="ltDnDiag">
            <a:fgClr>
              <a:srgbClr val="969696"/>
            </a:fgClr>
            <a:bgClr>
              <a:srgbClr val="FFFFFF"/>
            </a:bgClr>
          </a:pattFill>
          <a:ln w="9525">
            <a:solidFill>
              <a:srgbClr val="000000"/>
            </a:solidFill>
            <a:round/>
            <a:headEnd/>
            <a:tailEnd/>
          </a:ln>
        </p:spPr>
        <p:txBody>
          <a:bodyPr/>
          <a:lstStyle/>
          <a:p>
            <a:endParaRPr lang="es-ES" dirty="0"/>
          </a:p>
        </p:txBody>
      </p:sp>
      <p:sp>
        <p:nvSpPr>
          <p:cNvPr id="10284" name="Freeform 92" descr="noir)"/>
          <p:cNvSpPr>
            <a:spLocks noChangeAspect="1"/>
          </p:cNvSpPr>
          <p:nvPr/>
        </p:nvSpPr>
        <p:spPr bwMode="auto">
          <a:xfrm flipV="1">
            <a:off x="4730750" y="4935538"/>
            <a:ext cx="138113" cy="306387"/>
          </a:xfrm>
          <a:custGeom>
            <a:avLst/>
            <a:gdLst>
              <a:gd name="T0" fmla="*/ 2147483647 w 74"/>
              <a:gd name="T1" fmla="*/ 2147483647 h 169"/>
              <a:gd name="T2" fmla="*/ 2147483647 w 74"/>
              <a:gd name="T3" fmla="*/ 2147483647 h 169"/>
              <a:gd name="T4" fmla="*/ 2147483647 w 74"/>
              <a:gd name="T5" fmla="*/ 2147483647 h 169"/>
              <a:gd name="T6" fmla="*/ 2147483647 w 74"/>
              <a:gd name="T7" fmla="*/ 2147483647 h 169"/>
              <a:gd name="T8" fmla="*/ 2147483647 w 74"/>
              <a:gd name="T9" fmla="*/ 2147483647 h 169"/>
              <a:gd name="T10" fmla="*/ 2147483647 w 74"/>
              <a:gd name="T11" fmla="*/ 0 h 169"/>
              <a:gd name="T12" fmla="*/ 2147483647 w 74"/>
              <a:gd name="T13" fmla="*/ 2147483647 h 169"/>
              <a:gd name="T14" fmla="*/ 2147483647 w 74"/>
              <a:gd name="T15" fmla="*/ 2147483647 h 169"/>
              <a:gd name="T16" fmla="*/ 2147483647 w 74"/>
              <a:gd name="T17" fmla="*/ 2147483647 h 169"/>
              <a:gd name="T18" fmla="*/ 2147483647 w 74"/>
              <a:gd name="T19" fmla="*/ 2147483647 h 169"/>
              <a:gd name="T20" fmla="*/ 0 w 74"/>
              <a:gd name="T21" fmla="*/ 2147483647 h 169"/>
              <a:gd name="T22" fmla="*/ 2147483647 w 74"/>
              <a:gd name="T23" fmla="*/ 2147483647 h 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4" h="169">
                <a:moveTo>
                  <a:pt x="5" y="147"/>
                </a:moveTo>
                <a:cubicBezTo>
                  <a:pt x="14" y="144"/>
                  <a:pt x="18" y="135"/>
                  <a:pt x="23" y="127"/>
                </a:cubicBezTo>
                <a:cubicBezTo>
                  <a:pt x="24" y="120"/>
                  <a:pt x="27" y="116"/>
                  <a:pt x="29" y="109"/>
                </a:cubicBezTo>
                <a:cubicBezTo>
                  <a:pt x="32" y="81"/>
                  <a:pt x="29" y="44"/>
                  <a:pt x="44" y="19"/>
                </a:cubicBezTo>
                <a:cubicBezTo>
                  <a:pt x="46" y="9"/>
                  <a:pt x="52" y="5"/>
                  <a:pt x="62" y="3"/>
                </a:cubicBezTo>
                <a:cubicBezTo>
                  <a:pt x="68" y="0"/>
                  <a:pt x="69" y="5"/>
                  <a:pt x="74" y="0"/>
                </a:cubicBezTo>
                <a:lnTo>
                  <a:pt x="72" y="27"/>
                </a:lnTo>
                <a:cubicBezTo>
                  <a:pt x="67" y="34"/>
                  <a:pt x="62" y="36"/>
                  <a:pt x="57" y="43"/>
                </a:cubicBezTo>
                <a:cubicBezTo>
                  <a:pt x="56" y="49"/>
                  <a:pt x="54" y="52"/>
                  <a:pt x="51" y="57"/>
                </a:cubicBezTo>
                <a:cubicBezTo>
                  <a:pt x="50" y="63"/>
                  <a:pt x="48" y="70"/>
                  <a:pt x="45" y="76"/>
                </a:cubicBezTo>
                <a:cubicBezTo>
                  <a:pt x="44" y="108"/>
                  <a:pt x="47" y="169"/>
                  <a:pt x="0" y="169"/>
                </a:cubicBezTo>
                <a:lnTo>
                  <a:pt x="5" y="147"/>
                </a:lnTo>
                <a:close/>
              </a:path>
            </a:pathLst>
          </a:custGeom>
          <a:pattFill prst="ltDnDiag">
            <a:fgClr>
              <a:srgbClr val="969696"/>
            </a:fgClr>
            <a:bgClr>
              <a:schemeClr val="bg1"/>
            </a:bgClr>
          </a:patt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285" name="Freeform 93" descr="noir)"/>
          <p:cNvSpPr>
            <a:spLocks noChangeAspect="1"/>
          </p:cNvSpPr>
          <p:nvPr/>
        </p:nvSpPr>
        <p:spPr bwMode="auto">
          <a:xfrm>
            <a:off x="4735513" y="4491038"/>
            <a:ext cx="153987" cy="282575"/>
          </a:xfrm>
          <a:custGeom>
            <a:avLst/>
            <a:gdLst>
              <a:gd name="T0" fmla="*/ 2147483647 w 74"/>
              <a:gd name="T1" fmla="*/ 2147483647 h 169"/>
              <a:gd name="T2" fmla="*/ 2147483647 w 74"/>
              <a:gd name="T3" fmla="*/ 2147483647 h 169"/>
              <a:gd name="T4" fmla="*/ 2147483647 w 74"/>
              <a:gd name="T5" fmla="*/ 2147483647 h 169"/>
              <a:gd name="T6" fmla="*/ 2147483647 w 74"/>
              <a:gd name="T7" fmla="*/ 2147483647 h 169"/>
              <a:gd name="T8" fmla="*/ 2147483647 w 74"/>
              <a:gd name="T9" fmla="*/ 2147483647 h 169"/>
              <a:gd name="T10" fmla="*/ 2147483647 w 74"/>
              <a:gd name="T11" fmla="*/ 0 h 169"/>
              <a:gd name="T12" fmla="*/ 2147483647 w 74"/>
              <a:gd name="T13" fmla="*/ 2147483647 h 169"/>
              <a:gd name="T14" fmla="*/ 2147483647 w 74"/>
              <a:gd name="T15" fmla="*/ 2147483647 h 169"/>
              <a:gd name="T16" fmla="*/ 2147483647 w 74"/>
              <a:gd name="T17" fmla="*/ 2147483647 h 169"/>
              <a:gd name="T18" fmla="*/ 2147483647 w 74"/>
              <a:gd name="T19" fmla="*/ 2147483647 h 169"/>
              <a:gd name="T20" fmla="*/ 0 w 74"/>
              <a:gd name="T21" fmla="*/ 2147483647 h 169"/>
              <a:gd name="T22" fmla="*/ 2147483647 w 74"/>
              <a:gd name="T23" fmla="*/ 2147483647 h 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4" h="169">
                <a:moveTo>
                  <a:pt x="5" y="147"/>
                </a:moveTo>
                <a:cubicBezTo>
                  <a:pt x="14" y="144"/>
                  <a:pt x="18" y="135"/>
                  <a:pt x="23" y="127"/>
                </a:cubicBezTo>
                <a:cubicBezTo>
                  <a:pt x="24" y="120"/>
                  <a:pt x="27" y="116"/>
                  <a:pt x="29" y="109"/>
                </a:cubicBezTo>
                <a:cubicBezTo>
                  <a:pt x="32" y="81"/>
                  <a:pt x="29" y="44"/>
                  <a:pt x="44" y="19"/>
                </a:cubicBezTo>
                <a:cubicBezTo>
                  <a:pt x="46" y="9"/>
                  <a:pt x="52" y="5"/>
                  <a:pt x="62" y="3"/>
                </a:cubicBezTo>
                <a:cubicBezTo>
                  <a:pt x="68" y="0"/>
                  <a:pt x="69" y="5"/>
                  <a:pt x="74" y="0"/>
                </a:cubicBezTo>
                <a:lnTo>
                  <a:pt x="72" y="27"/>
                </a:lnTo>
                <a:cubicBezTo>
                  <a:pt x="67" y="34"/>
                  <a:pt x="62" y="36"/>
                  <a:pt x="57" y="43"/>
                </a:cubicBezTo>
                <a:cubicBezTo>
                  <a:pt x="56" y="49"/>
                  <a:pt x="54" y="52"/>
                  <a:pt x="51" y="57"/>
                </a:cubicBezTo>
                <a:cubicBezTo>
                  <a:pt x="50" y="63"/>
                  <a:pt x="48" y="70"/>
                  <a:pt x="45" y="76"/>
                </a:cubicBezTo>
                <a:cubicBezTo>
                  <a:pt x="44" y="108"/>
                  <a:pt x="47" y="169"/>
                  <a:pt x="0" y="169"/>
                </a:cubicBezTo>
                <a:lnTo>
                  <a:pt x="5" y="147"/>
                </a:lnTo>
                <a:close/>
              </a:path>
            </a:pathLst>
          </a:custGeom>
          <a:pattFill prst="ltDnDiag">
            <a:fgClr>
              <a:srgbClr val="969696"/>
            </a:fgClr>
            <a:bgClr>
              <a:schemeClr val="bg1"/>
            </a:bgClr>
          </a:patt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286" name="Freeform 94" descr="noir)"/>
          <p:cNvSpPr>
            <a:spLocks noChangeAspect="1"/>
          </p:cNvSpPr>
          <p:nvPr/>
        </p:nvSpPr>
        <p:spPr bwMode="auto">
          <a:xfrm rot="-5400000">
            <a:off x="6093619" y="3275807"/>
            <a:ext cx="71437" cy="2470150"/>
          </a:xfrm>
          <a:custGeom>
            <a:avLst/>
            <a:gdLst>
              <a:gd name="T0" fmla="*/ 0 w 180"/>
              <a:gd name="T1" fmla="*/ 0 h 1800"/>
              <a:gd name="T2" fmla="*/ 0 w 180"/>
              <a:gd name="T3" fmla="*/ 2147483647 h 1800"/>
              <a:gd name="T4" fmla="*/ 2147483647 w 180"/>
              <a:gd name="T5" fmla="*/ 2147483647 h 1800"/>
              <a:gd name="T6" fmla="*/ 2147483647 w 180"/>
              <a:gd name="T7" fmla="*/ 0 h 1800"/>
              <a:gd name="T8" fmla="*/ 0 w 180"/>
              <a:gd name="T9" fmla="*/ 0 h 1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1800">
                <a:moveTo>
                  <a:pt x="0" y="0"/>
                </a:moveTo>
                <a:lnTo>
                  <a:pt x="0" y="1800"/>
                </a:lnTo>
                <a:lnTo>
                  <a:pt x="180" y="1800"/>
                </a:lnTo>
                <a:lnTo>
                  <a:pt x="180" y="0"/>
                </a:lnTo>
                <a:lnTo>
                  <a:pt x="0" y="0"/>
                </a:lnTo>
                <a:close/>
              </a:path>
            </a:pathLst>
          </a:custGeom>
          <a:pattFill prst="ltDnDiag">
            <a:fgClr>
              <a:srgbClr val="969696"/>
            </a:fgClr>
            <a:bgClr>
              <a:srgbClr val="FFFFFF"/>
            </a:bgClr>
          </a:pattFill>
          <a:ln w="9525">
            <a:solidFill>
              <a:srgbClr val="000000"/>
            </a:solidFill>
            <a:round/>
            <a:headEnd/>
            <a:tailEnd/>
          </a:ln>
        </p:spPr>
        <p:txBody>
          <a:bodyPr/>
          <a:lstStyle/>
          <a:p>
            <a:endParaRPr lang="es-ES" dirty="0"/>
          </a:p>
        </p:txBody>
      </p:sp>
      <p:sp>
        <p:nvSpPr>
          <p:cNvPr id="10287" name="Freeform 95" descr="noir)"/>
          <p:cNvSpPr>
            <a:spLocks/>
          </p:cNvSpPr>
          <p:nvPr/>
        </p:nvSpPr>
        <p:spPr bwMode="auto">
          <a:xfrm>
            <a:off x="4068763" y="4927600"/>
            <a:ext cx="657225" cy="46038"/>
          </a:xfrm>
          <a:custGeom>
            <a:avLst/>
            <a:gdLst>
              <a:gd name="T0" fmla="*/ 0 w 144"/>
              <a:gd name="T1" fmla="*/ 2147483647 h 27"/>
              <a:gd name="T2" fmla="*/ 2147483647 w 144"/>
              <a:gd name="T3" fmla="*/ 2147483647 h 27"/>
              <a:gd name="T4" fmla="*/ 2147483647 w 144"/>
              <a:gd name="T5" fmla="*/ 0 h 27"/>
              <a:gd name="T6" fmla="*/ 2147483647 w 144"/>
              <a:gd name="T7" fmla="*/ 0 h 27"/>
              <a:gd name="T8" fmla="*/ 0 w 144"/>
              <a:gd name="T9" fmla="*/ 21474836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27">
                <a:moveTo>
                  <a:pt x="0" y="27"/>
                </a:moveTo>
                <a:lnTo>
                  <a:pt x="144" y="27"/>
                </a:lnTo>
                <a:lnTo>
                  <a:pt x="144" y="0"/>
                </a:lnTo>
                <a:lnTo>
                  <a:pt x="42" y="0"/>
                </a:lnTo>
                <a:lnTo>
                  <a:pt x="0" y="27"/>
                </a:lnTo>
                <a:close/>
              </a:path>
            </a:pathLst>
          </a:custGeom>
          <a:pattFill prst="ltDnDiag">
            <a:fgClr>
              <a:srgbClr val="969696"/>
            </a:fgClr>
            <a:bgClr>
              <a:srgbClr val="FFFFFF"/>
            </a:bgClr>
          </a:pattFill>
          <a:ln w="9525">
            <a:solidFill>
              <a:srgbClr val="000000"/>
            </a:solidFill>
            <a:round/>
            <a:headEnd/>
            <a:tailEnd/>
          </a:ln>
        </p:spPr>
        <p:txBody>
          <a:bodyPr/>
          <a:lstStyle/>
          <a:p>
            <a:endParaRPr lang="es-ES" dirty="0"/>
          </a:p>
        </p:txBody>
      </p:sp>
      <p:sp>
        <p:nvSpPr>
          <p:cNvPr id="10288" name="Freeform 96" descr="noir)"/>
          <p:cNvSpPr>
            <a:spLocks noChangeAspect="1"/>
          </p:cNvSpPr>
          <p:nvPr/>
        </p:nvSpPr>
        <p:spPr bwMode="auto">
          <a:xfrm rot="-5400000">
            <a:off x="4479926" y="4535487"/>
            <a:ext cx="49212" cy="442913"/>
          </a:xfrm>
          <a:custGeom>
            <a:avLst/>
            <a:gdLst>
              <a:gd name="T0" fmla="*/ 0 w 180"/>
              <a:gd name="T1" fmla="*/ 0 h 1800"/>
              <a:gd name="T2" fmla="*/ 0 w 180"/>
              <a:gd name="T3" fmla="*/ 2147483647 h 1800"/>
              <a:gd name="T4" fmla="*/ 2147483647 w 180"/>
              <a:gd name="T5" fmla="*/ 2147483647 h 1800"/>
              <a:gd name="T6" fmla="*/ 2147483647 w 180"/>
              <a:gd name="T7" fmla="*/ 0 h 1800"/>
              <a:gd name="T8" fmla="*/ 0 w 180"/>
              <a:gd name="T9" fmla="*/ 0 h 1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1800">
                <a:moveTo>
                  <a:pt x="0" y="0"/>
                </a:moveTo>
                <a:lnTo>
                  <a:pt x="0" y="1800"/>
                </a:lnTo>
                <a:lnTo>
                  <a:pt x="180" y="1800"/>
                </a:lnTo>
                <a:lnTo>
                  <a:pt x="180" y="0"/>
                </a:lnTo>
                <a:lnTo>
                  <a:pt x="0" y="0"/>
                </a:lnTo>
                <a:close/>
              </a:path>
            </a:pathLst>
          </a:custGeom>
          <a:pattFill prst="ltDnDiag">
            <a:fgClr>
              <a:srgbClr val="969696"/>
            </a:fgClr>
            <a:bgClr>
              <a:srgbClr val="FFFFFF"/>
            </a:bgClr>
          </a:pattFill>
          <a:ln w="9525">
            <a:solidFill>
              <a:srgbClr val="000000"/>
            </a:solidFill>
            <a:round/>
            <a:headEnd/>
            <a:tailEnd/>
          </a:ln>
        </p:spPr>
        <p:txBody>
          <a:bodyPr/>
          <a:lstStyle/>
          <a:p>
            <a:endParaRPr lang="es-ES" dirty="0"/>
          </a:p>
        </p:txBody>
      </p:sp>
      <p:sp>
        <p:nvSpPr>
          <p:cNvPr id="10289" name="Freeform 97" descr="noir)"/>
          <p:cNvSpPr>
            <a:spLocks noChangeAspect="1"/>
          </p:cNvSpPr>
          <p:nvPr/>
        </p:nvSpPr>
        <p:spPr bwMode="auto">
          <a:xfrm>
            <a:off x="3460750" y="4905375"/>
            <a:ext cx="409575" cy="66675"/>
          </a:xfrm>
          <a:custGeom>
            <a:avLst/>
            <a:gdLst>
              <a:gd name="T0" fmla="*/ 2147483647 w 307"/>
              <a:gd name="T1" fmla="*/ 2147483647 h 51"/>
              <a:gd name="T2" fmla="*/ 2147483647 w 307"/>
              <a:gd name="T3" fmla="*/ 2147483647 h 51"/>
              <a:gd name="T4" fmla="*/ 2147483647 w 307"/>
              <a:gd name="T5" fmla="*/ 2147483647 h 51"/>
              <a:gd name="T6" fmla="*/ 2147483647 w 307"/>
              <a:gd name="T7" fmla="*/ 2147483647 h 51"/>
              <a:gd name="T8" fmla="*/ 2147483647 w 307"/>
              <a:gd name="T9" fmla="*/ 2147483647 h 51"/>
              <a:gd name="T10" fmla="*/ 0 w 307"/>
              <a:gd name="T11" fmla="*/ 0 h 51"/>
              <a:gd name="T12" fmla="*/ 2147483647 w 307"/>
              <a:gd name="T13" fmla="*/ 2147483647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7" h="51">
                <a:moveTo>
                  <a:pt x="2" y="32"/>
                </a:moveTo>
                <a:lnTo>
                  <a:pt x="30" y="48"/>
                </a:lnTo>
                <a:lnTo>
                  <a:pt x="307" y="51"/>
                </a:lnTo>
                <a:lnTo>
                  <a:pt x="307" y="24"/>
                </a:lnTo>
                <a:lnTo>
                  <a:pt x="42" y="22"/>
                </a:lnTo>
                <a:lnTo>
                  <a:pt x="0" y="0"/>
                </a:lnTo>
                <a:lnTo>
                  <a:pt x="2" y="32"/>
                </a:lnTo>
                <a:close/>
              </a:path>
            </a:pathLst>
          </a:custGeom>
          <a:pattFill prst="ltDnDiag">
            <a:fgClr>
              <a:srgbClr val="969696"/>
            </a:fgClr>
            <a:bgClr>
              <a:srgbClr val="FFFFFF"/>
            </a:bgClr>
          </a:pattFill>
          <a:ln w="9525">
            <a:solidFill>
              <a:srgbClr val="000000"/>
            </a:solidFill>
            <a:round/>
            <a:headEnd/>
            <a:tailEnd/>
          </a:ln>
        </p:spPr>
        <p:txBody>
          <a:bodyPr/>
          <a:lstStyle/>
          <a:p>
            <a:endParaRPr lang="es-ES" dirty="0"/>
          </a:p>
        </p:txBody>
      </p:sp>
      <p:sp>
        <p:nvSpPr>
          <p:cNvPr id="10290" name="Rectangle 99" descr="Treillis blanc"/>
          <p:cNvSpPr>
            <a:spLocks noChangeAspect="1" noChangeArrowheads="1"/>
          </p:cNvSpPr>
          <p:nvPr/>
        </p:nvSpPr>
        <p:spPr bwMode="auto">
          <a:xfrm>
            <a:off x="3836988" y="4705350"/>
            <a:ext cx="461962" cy="298450"/>
          </a:xfrm>
          <a:prstGeom prst="rect">
            <a:avLst/>
          </a:prstGeom>
          <a:pattFill prst="openDmnd">
            <a:fgClr>
              <a:srgbClr val="969696"/>
            </a:fgClr>
            <a:bgClr>
              <a:schemeClr val="bg1"/>
            </a:bgClr>
          </a:patt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0291" name="Freeform 100" descr="noir)"/>
          <p:cNvSpPr>
            <a:spLocks noChangeAspect="1"/>
          </p:cNvSpPr>
          <p:nvPr/>
        </p:nvSpPr>
        <p:spPr bwMode="auto">
          <a:xfrm rot="-5400000">
            <a:off x="6076950" y="3998913"/>
            <a:ext cx="73025" cy="2479675"/>
          </a:xfrm>
          <a:custGeom>
            <a:avLst/>
            <a:gdLst>
              <a:gd name="T0" fmla="*/ 0 w 180"/>
              <a:gd name="T1" fmla="*/ 0 h 1800"/>
              <a:gd name="T2" fmla="*/ 0 w 180"/>
              <a:gd name="T3" fmla="*/ 2147483647 h 1800"/>
              <a:gd name="T4" fmla="*/ 2147483647 w 180"/>
              <a:gd name="T5" fmla="*/ 2147483647 h 1800"/>
              <a:gd name="T6" fmla="*/ 2147483647 w 180"/>
              <a:gd name="T7" fmla="*/ 0 h 1800"/>
              <a:gd name="T8" fmla="*/ 0 w 180"/>
              <a:gd name="T9" fmla="*/ 0 h 1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1800">
                <a:moveTo>
                  <a:pt x="0" y="0"/>
                </a:moveTo>
                <a:lnTo>
                  <a:pt x="0" y="1800"/>
                </a:lnTo>
                <a:lnTo>
                  <a:pt x="180" y="1800"/>
                </a:lnTo>
                <a:lnTo>
                  <a:pt x="180" y="0"/>
                </a:lnTo>
                <a:lnTo>
                  <a:pt x="0" y="0"/>
                </a:lnTo>
                <a:close/>
              </a:path>
            </a:pathLst>
          </a:custGeom>
          <a:pattFill prst="ltDnDiag">
            <a:fgClr>
              <a:srgbClr val="969696"/>
            </a:fgClr>
            <a:bgClr>
              <a:srgbClr val="FFFFFF"/>
            </a:bgClr>
          </a:pattFill>
          <a:ln w="9525">
            <a:solidFill>
              <a:srgbClr val="000000"/>
            </a:solidFill>
            <a:round/>
            <a:headEnd/>
            <a:tailEnd/>
          </a:ln>
        </p:spPr>
        <p:txBody>
          <a:bodyPr/>
          <a:lstStyle/>
          <a:p>
            <a:endParaRPr lang="es-ES" dirty="0"/>
          </a:p>
        </p:txBody>
      </p:sp>
      <p:sp>
        <p:nvSpPr>
          <p:cNvPr id="10292" name="Rectangle 101" descr="noir)"/>
          <p:cNvSpPr>
            <a:spLocks noChangeAspect="1" noChangeArrowheads="1"/>
          </p:cNvSpPr>
          <p:nvPr/>
        </p:nvSpPr>
        <p:spPr bwMode="auto">
          <a:xfrm rot="-5400000">
            <a:off x="6071394" y="4414044"/>
            <a:ext cx="42863" cy="79375"/>
          </a:xfrm>
          <a:prstGeom prst="rect">
            <a:avLst/>
          </a:prstGeom>
          <a:pattFill prst="ltDnDiag">
            <a:fgClr>
              <a:schemeClr val="bg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0293" name="Rectangle 102" descr="noir)"/>
          <p:cNvSpPr>
            <a:spLocks noChangeAspect="1" noChangeArrowheads="1"/>
          </p:cNvSpPr>
          <p:nvPr/>
        </p:nvSpPr>
        <p:spPr bwMode="auto">
          <a:xfrm rot="-805340">
            <a:off x="7435850" y="4556125"/>
            <a:ext cx="42863" cy="79375"/>
          </a:xfrm>
          <a:prstGeom prst="rect">
            <a:avLst/>
          </a:prstGeom>
          <a:pattFill prst="ltDnDiag">
            <a:fgClr>
              <a:schemeClr val="bg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0294" name="Freeform 103"/>
          <p:cNvSpPr>
            <a:spLocks noChangeAspect="1"/>
          </p:cNvSpPr>
          <p:nvPr/>
        </p:nvSpPr>
        <p:spPr bwMode="auto">
          <a:xfrm>
            <a:off x="7059613" y="4241800"/>
            <a:ext cx="520700" cy="349250"/>
          </a:xfrm>
          <a:custGeom>
            <a:avLst/>
            <a:gdLst>
              <a:gd name="T0" fmla="*/ 0 w 392"/>
              <a:gd name="T1" fmla="*/ 2147483647 h 262"/>
              <a:gd name="T2" fmla="*/ 2147483647 w 392"/>
              <a:gd name="T3" fmla="*/ 2147483647 h 262"/>
              <a:gd name="T4" fmla="*/ 2147483647 w 392"/>
              <a:gd name="T5" fmla="*/ 2147483647 h 262"/>
              <a:gd name="T6" fmla="*/ 2147483647 w 392"/>
              <a:gd name="T7" fmla="*/ 2147483647 h 262"/>
              <a:gd name="T8" fmla="*/ 2147483647 w 392"/>
              <a:gd name="T9" fmla="*/ 2147483647 h 262"/>
              <a:gd name="T10" fmla="*/ 2147483647 w 392"/>
              <a:gd name="T11" fmla="*/ 2147483647 h 262"/>
              <a:gd name="T12" fmla="*/ 2147483647 w 392"/>
              <a:gd name="T13" fmla="*/ 2147483647 h 262"/>
              <a:gd name="T14" fmla="*/ 2147483647 w 392"/>
              <a:gd name="T15" fmla="*/ 2147483647 h 262"/>
              <a:gd name="T16" fmla="*/ 2147483647 w 392"/>
              <a:gd name="T17" fmla="*/ 2147483647 h 262"/>
              <a:gd name="T18" fmla="*/ 2147483647 w 392"/>
              <a:gd name="T19" fmla="*/ 2147483647 h 262"/>
              <a:gd name="T20" fmla="*/ 2147483647 w 392"/>
              <a:gd name="T21" fmla="*/ 2147483647 h 262"/>
              <a:gd name="T22" fmla="*/ 2147483647 w 392"/>
              <a:gd name="T23" fmla="*/ 2147483647 h 262"/>
              <a:gd name="T24" fmla="*/ 2147483647 w 392"/>
              <a:gd name="T25" fmla="*/ 2147483647 h 262"/>
              <a:gd name="T26" fmla="*/ 2147483647 w 392"/>
              <a:gd name="T27" fmla="*/ 2147483647 h 262"/>
              <a:gd name="T28" fmla="*/ 2147483647 w 392"/>
              <a:gd name="T29" fmla="*/ 2147483647 h 262"/>
              <a:gd name="T30" fmla="*/ 2147483647 w 392"/>
              <a:gd name="T31" fmla="*/ 2147483647 h 2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2" h="262">
                <a:moveTo>
                  <a:pt x="0" y="18"/>
                </a:moveTo>
                <a:cubicBezTo>
                  <a:pt x="41" y="18"/>
                  <a:pt x="191" y="16"/>
                  <a:pt x="244" y="18"/>
                </a:cubicBezTo>
                <a:cubicBezTo>
                  <a:pt x="297" y="20"/>
                  <a:pt x="298" y="20"/>
                  <a:pt x="318" y="30"/>
                </a:cubicBezTo>
                <a:cubicBezTo>
                  <a:pt x="338" y="40"/>
                  <a:pt x="357" y="59"/>
                  <a:pt x="366" y="78"/>
                </a:cubicBezTo>
                <a:cubicBezTo>
                  <a:pt x="375" y="97"/>
                  <a:pt x="374" y="124"/>
                  <a:pt x="374" y="144"/>
                </a:cubicBezTo>
                <a:cubicBezTo>
                  <a:pt x="374" y="164"/>
                  <a:pt x="369" y="185"/>
                  <a:pt x="364" y="200"/>
                </a:cubicBezTo>
                <a:cubicBezTo>
                  <a:pt x="359" y="215"/>
                  <a:pt x="350" y="224"/>
                  <a:pt x="342" y="232"/>
                </a:cubicBezTo>
                <a:cubicBezTo>
                  <a:pt x="318" y="244"/>
                  <a:pt x="318" y="241"/>
                  <a:pt x="314" y="246"/>
                </a:cubicBezTo>
                <a:lnTo>
                  <a:pt x="318" y="262"/>
                </a:lnTo>
                <a:cubicBezTo>
                  <a:pt x="326" y="261"/>
                  <a:pt x="350" y="249"/>
                  <a:pt x="360" y="240"/>
                </a:cubicBezTo>
                <a:cubicBezTo>
                  <a:pt x="369" y="231"/>
                  <a:pt x="375" y="219"/>
                  <a:pt x="378" y="208"/>
                </a:cubicBezTo>
                <a:cubicBezTo>
                  <a:pt x="383" y="194"/>
                  <a:pt x="387" y="178"/>
                  <a:pt x="388" y="156"/>
                </a:cubicBezTo>
                <a:cubicBezTo>
                  <a:pt x="389" y="134"/>
                  <a:pt x="392" y="99"/>
                  <a:pt x="382" y="76"/>
                </a:cubicBezTo>
                <a:cubicBezTo>
                  <a:pt x="372" y="53"/>
                  <a:pt x="353" y="28"/>
                  <a:pt x="328" y="16"/>
                </a:cubicBezTo>
                <a:cubicBezTo>
                  <a:pt x="303" y="4"/>
                  <a:pt x="288" y="4"/>
                  <a:pt x="234" y="2"/>
                </a:cubicBezTo>
                <a:cubicBezTo>
                  <a:pt x="180" y="0"/>
                  <a:pt x="50" y="2"/>
                  <a:pt x="2" y="2"/>
                </a:cubicBezTo>
              </a:path>
            </a:pathLst>
          </a:custGeom>
          <a:solidFill>
            <a:schemeClr val="bg1"/>
          </a:solidFill>
          <a:ln w="9525">
            <a:solidFill>
              <a:srgbClr val="000000"/>
            </a:solidFill>
            <a:round/>
            <a:headEnd/>
            <a:tailEnd/>
          </a:ln>
        </p:spPr>
        <p:txBody>
          <a:bodyPr/>
          <a:lstStyle/>
          <a:p>
            <a:endParaRPr lang="es-ES" dirty="0"/>
          </a:p>
        </p:txBody>
      </p:sp>
      <p:sp>
        <p:nvSpPr>
          <p:cNvPr id="10295" name="Freeform 104"/>
          <p:cNvSpPr>
            <a:spLocks noChangeAspect="1"/>
          </p:cNvSpPr>
          <p:nvPr/>
        </p:nvSpPr>
        <p:spPr bwMode="auto">
          <a:xfrm>
            <a:off x="6076950" y="4240213"/>
            <a:ext cx="233363" cy="190500"/>
          </a:xfrm>
          <a:custGeom>
            <a:avLst/>
            <a:gdLst>
              <a:gd name="T0" fmla="*/ 2147483647 w 176"/>
              <a:gd name="T1" fmla="*/ 2147483647 h 143"/>
              <a:gd name="T2" fmla="*/ 2147483647 w 176"/>
              <a:gd name="T3" fmla="*/ 2147483647 h 143"/>
              <a:gd name="T4" fmla="*/ 2147483647 w 176"/>
              <a:gd name="T5" fmla="*/ 2147483647 h 143"/>
              <a:gd name="T6" fmla="*/ 2147483647 w 176"/>
              <a:gd name="T7" fmla="*/ 2147483647 h 143"/>
              <a:gd name="T8" fmla="*/ 2147483647 w 176"/>
              <a:gd name="T9" fmla="*/ 2147483647 h 143"/>
              <a:gd name="T10" fmla="*/ 2147483647 w 176"/>
              <a:gd name="T11" fmla="*/ 2147483647 h 143"/>
              <a:gd name="T12" fmla="*/ 2147483647 w 176"/>
              <a:gd name="T13" fmla="*/ 2147483647 h 143"/>
              <a:gd name="T14" fmla="*/ 2147483647 w 176"/>
              <a:gd name="T15" fmla="*/ 2147483647 h 143"/>
              <a:gd name="T16" fmla="*/ 2147483647 w 176"/>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43">
                <a:moveTo>
                  <a:pt x="176" y="1"/>
                </a:moveTo>
                <a:cubicBezTo>
                  <a:pt x="162" y="1"/>
                  <a:pt x="116" y="0"/>
                  <a:pt x="94" y="3"/>
                </a:cubicBezTo>
                <a:cubicBezTo>
                  <a:pt x="72" y="6"/>
                  <a:pt x="60" y="11"/>
                  <a:pt x="46" y="21"/>
                </a:cubicBezTo>
                <a:cubicBezTo>
                  <a:pt x="32" y="31"/>
                  <a:pt x="14" y="41"/>
                  <a:pt x="7" y="61"/>
                </a:cubicBezTo>
                <a:cubicBezTo>
                  <a:pt x="0" y="81"/>
                  <a:pt x="2" y="126"/>
                  <a:pt x="1" y="139"/>
                </a:cubicBezTo>
                <a:cubicBezTo>
                  <a:pt x="1" y="139"/>
                  <a:pt x="18" y="143"/>
                  <a:pt x="18" y="143"/>
                </a:cubicBezTo>
                <a:cubicBezTo>
                  <a:pt x="20" y="128"/>
                  <a:pt x="16" y="76"/>
                  <a:pt x="29" y="55"/>
                </a:cubicBezTo>
                <a:cubicBezTo>
                  <a:pt x="42" y="34"/>
                  <a:pt x="70" y="26"/>
                  <a:pt x="94" y="19"/>
                </a:cubicBezTo>
                <a:cubicBezTo>
                  <a:pt x="118" y="12"/>
                  <a:pt x="156" y="16"/>
                  <a:pt x="172" y="15"/>
                </a:cubicBezTo>
              </a:path>
            </a:pathLst>
          </a:custGeom>
          <a:solidFill>
            <a:schemeClr val="bg1"/>
          </a:solidFill>
          <a:ln w="9525">
            <a:solidFill>
              <a:srgbClr val="000000"/>
            </a:solidFill>
            <a:round/>
            <a:headEnd/>
            <a:tailEnd/>
          </a:ln>
        </p:spPr>
        <p:txBody>
          <a:bodyPr/>
          <a:lstStyle/>
          <a:p>
            <a:endParaRPr lang="es-ES" dirty="0"/>
          </a:p>
        </p:txBody>
      </p:sp>
      <p:sp>
        <p:nvSpPr>
          <p:cNvPr id="10296" name="Rectangle 105"/>
          <p:cNvSpPr>
            <a:spLocks noChangeArrowheads="1"/>
          </p:cNvSpPr>
          <p:nvPr/>
        </p:nvSpPr>
        <p:spPr bwMode="auto">
          <a:xfrm>
            <a:off x="6205538" y="4543425"/>
            <a:ext cx="1082675" cy="661988"/>
          </a:xfrm>
          <a:prstGeom prst="rect">
            <a:avLst/>
          </a:prstGeom>
          <a:pattFill prst="dotGrid">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ES" sz="2000" dirty="0" smtClean="0">
                <a:solidFill>
                  <a:srgbClr val="FF0000"/>
                </a:solidFill>
              </a:rPr>
              <a:t>FAP</a:t>
            </a:r>
            <a:endParaRPr lang="es-ES" sz="2000" dirty="0">
              <a:solidFill>
                <a:srgbClr val="FF0000"/>
              </a:solidFill>
            </a:endParaRPr>
          </a:p>
        </p:txBody>
      </p:sp>
      <p:sp>
        <p:nvSpPr>
          <p:cNvPr id="10297" name="Rectangle 106"/>
          <p:cNvSpPr>
            <a:spLocks noChangeArrowheads="1"/>
          </p:cNvSpPr>
          <p:nvPr/>
        </p:nvSpPr>
        <p:spPr bwMode="auto">
          <a:xfrm>
            <a:off x="3273425" y="3802063"/>
            <a:ext cx="627063" cy="322262"/>
          </a:xfrm>
          <a:prstGeom prst="rect">
            <a:avLst/>
          </a:prstGeom>
          <a:noFill/>
          <a:ln w="9525">
            <a:solidFill>
              <a:schemeClr val="tx1"/>
            </a:solidFill>
            <a:miter lim="800000"/>
            <a:headEnd/>
            <a:tailEnd/>
          </a:ln>
          <a:effectLst/>
          <a:extLst/>
        </p:spPr>
        <p:txBody>
          <a:bodyPr wrap="none" anchor="ctr"/>
          <a:lstStyle/>
          <a:p>
            <a:pPr algn="ctr"/>
            <a:r>
              <a:rPr lang="es-ES" dirty="0" smtClean="0">
                <a:solidFill>
                  <a:srgbClr val="FF0000"/>
                </a:solidFill>
              </a:rPr>
              <a:t>DOC</a:t>
            </a:r>
            <a:endParaRPr lang="es-ES" dirty="0">
              <a:solidFill>
                <a:srgbClr val="FF0000"/>
              </a:solidFill>
            </a:endParaRPr>
          </a:p>
        </p:txBody>
      </p:sp>
      <p:sp>
        <p:nvSpPr>
          <p:cNvPr id="10298" name="Line 107"/>
          <p:cNvSpPr>
            <a:spLocks noChangeShapeType="1"/>
          </p:cNvSpPr>
          <p:nvPr/>
        </p:nvSpPr>
        <p:spPr bwMode="auto">
          <a:xfrm>
            <a:off x="6303963" y="4249738"/>
            <a:ext cx="568325"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grpSp>
        <p:nvGrpSpPr>
          <p:cNvPr id="10299" name="Group 108"/>
          <p:cNvGrpSpPr>
            <a:grpSpLocks/>
          </p:cNvGrpSpPr>
          <p:nvPr/>
        </p:nvGrpSpPr>
        <p:grpSpPr bwMode="auto">
          <a:xfrm>
            <a:off x="2319338" y="2824163"/>
            <a:ext cx="788987" cy="508000"/>
            <a:chOff x="1477" y="1858"/>
            <a:chExt cx="497" cy="320"/>
          </a:xfrm>
        </p:grpSpPr>
        <p:sp>
          <p:nvSpPr>
            <p:cNvPr id="10310" name="AutoShape 109"/>
            <p:cNvSpPr>
              <a:spLocks noChangeArrowheads="1"/>
            </p:cNvSpPr>
            <p:nvPr/>
          </p:nvSpPr>
          <p:spPr bwMode="auto">
            <a:xfrm rot="-5400000">
              <a:off x="1731" y="1935"/>
              <a:ext cx="320" cy="16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3 w 21600"/>
                <a:gd name="T13" fmla="*/ 4554 h 21600"/>
                <a:gd name="T14" fmla="*/ 17078 w 21600"/>
                <a:gd name="T15" fmla="*/ 17046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grpSp>
          <p:nvGrpSpPr>
            <p:cNvPr id="10311" name="Group 110"/>
            <p:cNvGrpSpPr>
              <a:grpSpLocks/>
            </p:cNvGrpSpPr>
            <p:nvPr/>
          </p:nvGrpSpPr>
          <p:grpSpPr bwMode="auto">
            <a:xfrm>
              <a:off x="1477" y="2017"/>
              <a:ext cx="331" cy="2"/>
              <a:chOff x="1032" y="3675"/>
              <a:chExt cx="331" cy="2"/>
            </a:xfrm>
          </p:grpSpPr>
          <p:sp>
            <p:nvSpPr>
              <p:cNvPr id="10312" name="Line 111"/>
              <p:cNvSpPr>
                <a:spLocks noChangeShapeType="1"/>
              </p:cNvSpPr>
              <p:nvPr/>
            </p:nvSpPr>
            <p:spPr bwMode="auto">
              <a:xfrm>
                <a:off x="1032" y="3675"/>
                <a:ext cx="150" cy="0"/>
              </a:xfrm>
              <a:prstGeom prst="line">
                <a:avLst/>
              </a:prstGeom>
              <a:noFill/>
              <a:ln w="76200" cmpd="dbl">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313" name="Line 112"/>
              <p:cNvSpPr>
                <a:spLocks noChangeShapeType="1"/>
              </p:cNvSpPr>
              <p:nvPr/>
            </p:nvSpPr>
            <p:spPr bwMode="auto">
              <a:xfrm>
                <a:off x="1213" y="3677"/>
                <a:ext cx="150" cy="0"/>
              </a:xfrm>
              <a:prstGeom prst="line">
                <a:avLst/>
              </a:prstGeom>
              <a:noFill/>
              <a:ln w="762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grpSp>
      </p:grpSp>
      <p:sp>
        <p:nvSpPr>
          <p:cNvPr id="10300" name="Rectangle 113"/>
          <p:cNvSpPr>
            <a:spLocks noChangeAspect="1" noChangeArrowheads="1"/>
          </p:cNvSpPr>
          <p:nvPr/>
        </p:nvSpPr>
        <p:spPr bwMode="auto">
          <a:xfrm>
            <a:off x="6772275" y="4137025"/>
            <a:ext cx="295275" cy="22860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ES" dirty="0" smtClean="0"/>
              <a:t>ΔP</a:t>
            </a:r>
            <a:endParaRPr lang="es-ES" dirty="0"/>
          </a:p>
        </p:txBody>
      </p:sp>
      <p:grpSp>
        <p:nvGrpSpPr>
          <p:cNvPr id="10301" name="Group 69"/>
          <p:cNvGrpSpPr>
            <a:grpSpLocks noChangeAspect="1"/>
          </p:cNvGrpSpPr>
          <p:nvPr/>
        </p:nvGrpSpPr>
        <p:grpSpPr bwMode="auto">
          <a:xfrm>
            <a:off x="3271838" y="4754563"/>
            <a:ext cx="228600" cy="188912"/>
            <a:chOff x="1805" y="2498"/>
            <a:chExt cx="172" cy="142"/>
          </a:xfrm>
        </p:grpSpPr>
        <p:sp>
          <p:nvSpPr>
            <p:cNvPr id="10304" name="Rectangle 70"/>
            <p:cNvSpPr>
              <a:spLocks noChangeAspect="1" noChangeArrowheads="1"/>
            </p:cNvSpPr>
            <p:nvPr/>
          </p:nvSpPr>
          <p:spPr bwMode="auto">
            <a:xfrm>
              <a:off x="1885" y="2526"/>
              <a:ext cx="92" cy="86"/>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0305" name="Rectangle 71"/>
            <p:cNvSpPr>
              <a:spLocks noChangeAspect="1" noChangeArrowheads="1"/>
            </p:cNvSpPr>
            <p:nvPr/>
          </p:nvSpPr>
          <p:spPr bwMode="auto">
            <a:xfrm>
              <a:off x="1805" y="2548"/>
              <a:ext cx="76" cy="44"/>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0306" name="Line 72"/>
            <p:cNvSpPr>
              <a:spLocks noChangeAspect="1" noChangeShapeType="1"/>
            </p:cNvSpPr>
            <p:nvPr/>
          </p:nvSpPr>
          <p:spPr bwMode="auto">
            <a:xfrm flipH="1">
              <a:off x="1963" y="2498"/>
              <a:ext cx="0" cy="14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307" name="Line 73"/>
            <p:cNvSpPr>
              <a:spLocks noChangeAspect="1" noChangeShapeType="1"/>
            </p:cNvSpPr>
            <p:nvPr/>
          </p:nvSpPr>
          <p:spPr bwMode="auto">
            <a:xfrm>
              <a:off x="1947" y="2498"/>
              <a:ext cx="0" cy="14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308" name="Line 74"/>
            <p:cNvSpPr>
              <a:spLocks noChangeAspect="1" noChangeShapeType="1"/>
            </p:cNvSpPr>
            <p:nvPr/>
          </p:nvSpPr>
          <p:spPr bwMode="auto">
            <a:xfrm>
              <a:off x="1929" y="2498"/>
              <a:ext cx="0" cy="14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10309" name="Line 75"/>
            <p:cNvSpPr>
              <a:spLocks noChangeAspect="1" noChangeShapeType="1"/>
            </p:cNvSpPr>
            <p:nvPr/>
          </p:nvSpPr>
          <p:spPr bwMode="auto">
            <a:xfrm>
              <a:off x="1911" y="2498"/>
              <a:ext cx="0" cy="14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grpSp>
      <p:sp>
        <p:nvSpPr>
          <p:cNvPr id="10302" name="Text Box 73"/>
          <p:cNvSpPr txBox="1">
            <a:spLocks noChangeArrowheads="1"/>
          </p:cNvSpPr>
          <p:nvPr/>
        </p:nvSpPr>
        <p:spPr bwMode="auto">
          <a:xfrm>
            <a:off x="4343400" y="5543550"/>
            <a:ext cx="1804988" cy="36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s-ES" sz="1800" dirty="0" smtClean="0">
                <a:latin typeface="+mn-lt"/>
              </a:rPr>
              <a:t>Mezclador</a:t>
            </a:r>
            <a:endParaRPr lang="es-ES" sz="1800" dirty="0">
              <a:latin typeface="+mn-lt"/>
            </a:endParaRPr>
          </a:p>
        </p:txBody>
      </p:sp>
      <p:sp>
        <p:nvSpPr>
          <p:cNvPr id="10303" name="Line 74"/>
          <p:cNvSpPr>
            <a:spLocks noChangeShapeType="1"/>
          </p:cNvSpPr>
          <p:nvPr/>
        </p:nvSpPr>
        <p:spPr bwMode="auto">
          <a:xfrm flipH="1" flipV="1">
            <a:off x="4173538" y="4995863"/>
            <a:ext cx="423862" cy="6080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08" name="Titre 1"/>
          <p:cNvSpPr txBox="1">
            <a:spLocks/>
          </p:cNvSpPr>
          <p:nvPr/>
        </p:nvSpPr>
        <p:spPr bwMode="auto">
          <a:xfrm>
            <a:off x="395288" y="22225"/>
            <a:ext cx="8280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lvl1pPr algn="l" defTabSz="904875" rtl="0" eaLnBrk="0" fontAlgn="base" hangingPunct="0">
              <a:spcBef>
                <a:spcPct val="0"/>
              </a:spcBef>
              <a:spcAft>
                <a:spcPct val="0"/>
              </a:spcAft>
              <a:defRPr sz="2200" b="0" cap="all" baseline="0">
                <a:solidFill>
                  <a:schemeClr val="bg1"/>
                </a:solidFill>
                <a:latin typeface="+mj-lt"/>
                <a:ea typeface="+mj-ea"/>
                <a:cs typeface="+mj-cs"/>
              </a:defRPr>
            </a:lvl1pPr>
            <a:lvl2pPr algn="l" defTabSz="904875" rtl="0" eaLnBrk="0" fontAlgn="base" hangingPunct="0">
              <a:spcBef>
                <a:spcPct val="0"/>
              </a:spcBef>
              <a:spcAft>
                <a:spcPct val="0"/>
              </a:spcAft>
              <a:defRPr sz="2300">
                <a:solidFill>
                  <a:schemeClr val="bg1"/>
                </a:solidFill>
                <a:latin typeface="Arial" charset="0"/>
                <a:ea typeface="Arial Unicode MS" pitchFamily="34" charset="-128"/>
                <a:cs typeface="Arial" charset="0"/>
              </a:defRPr>
            </a:lvl2pPr>
            <a:lvl3pPr algn="l" defTabSz="904875" rtl="0" eaLnBrk="0" fontAlgn="base" hangingPunct="0">
              <a:spcBef>
                <a:spcPct val="0"/>
              </a:spcBef>
              <a:spcAft>
                <a:spcPct val="0"/>
              </a:spcAft>
              <a:defRPr sz="2300">
                <a:solidFill>
                  <a:schemeClr val="bg1"/>
                </a:solidFill>
                <a:latin typeface="Arial" charset="0"/>
                <a:ea typeface="Arial Unicode MS" pitchFamily="34" charset="-128"/>
                <a:cs typeface="Arial" charset="0"/>
              </a:defRPr>
            </a:lvl3pPr>
            <a:lvl4pPr algn="l" defTabSz="904875" rtl="0" eaLnBrk="0" fontAlgn="base" hangingPunct="0">
              <a:spcBef>
                <a:spcPct val="0"/>
              </a:spcBef>
              <a:spcAft>
                <a:spcPct val="0"/>
              </a:spcAft>
              <a:defRPr sz="2300">
                <a:solidFill>
                  <a:schemeClr val="bg1"/>
                </a:solidFill>
                <a:latin typeface="Arial" charset="0"/>
                <a:ea typeface="Arial Unicode MS" pitchFamily="34" charset="-128"/>
                <a:cs typeface="Arial" charset="0"/>
              </a:defRPr>
            </a:lvl4pPr>
            <a:lvl5pPr algn="l" defTabSz="904875" rtl="0" eaLnBrk="0" fontAlgn="base" hangingPunct="0">
              <a:spcBef>
                <a:spcPct val="0"/>
              </a:spcBef>
              <a:spcAft>
                <a:spcPct val="0"/>
              </a:spcAft>
              <a:defRPr sz="2300">
                <a:solidFill>
                  <a:schemeClr val="bg1"/>
                </a:solidFill>
                <a:latin typeface="Arial" charset="0"/>
                <a:ea typeface="Arial Unicode MS" pitchFamily="34" charset="-128"/>
                <a:cs typeface="Arial" charset="0"/>
              </a:defRPr>
            </a:lvl5pPr>
            <a:lvl6pPr marL="457200" algn="l" defTabSz="904875" rtl="0" fontAlgn="base">
              <a:spcBef>
                <a:spcPct val="0"/>
              </a:spcBef>
              <a:spcAft>
                <a:spcPct val="0"/>
              </a:spcAft>
              <a:defRPr sz="2300">
                <a:solidFill>
                  <a:schemeClr val="bg1"/>
                </a:solidFill>
                <a:latin typeface="Arial" charset="0"/>
                <a:ea typeface="Arial Unicode MS" pitchFamily="34" charset="-128"/>
                <a:cs typeface="Arial" charset="0"/>
              </a:defRPr>
            </a:lvl6pPr>
            <a:lvl7pPr marL="914400" algn="l" defTabSz="904875" rtl="0" fontAlgn="base">
              <a:spcBef>
                <a:spcPct val="0"/>
              </a:spcBef>
              <a:spcAft>
                <a:spcPct val="0"/>
              </a:spcAft>
              <a:defRPr sz="2300">
                <a:solidFill>
                  <a:schemeClr val="bg1"/>
                </a:solidFill>
                <a:latin typeface="Arial" charset="0"/>
                <a:ea typeface="Arial Unicode MS" pitchFamily="34" charset="-128"/>
                <a:cs typeface="Arial" charset="0"/>
              </a:defRPr>
            </a:lvl7pPr>
            <a:lvl8pPr marL="1371600" algn="l" defTabSz="904875" rtl="0" fontAlgn="base">
              <a:spcBef>
                <a:spcPct val="0"/>
              </a:spcBef>
              <a:spcAft>
                <a:spcPct val="0"/>
              </a:spcAft>
              <a:defRPr sz="2300">
                <a:solidFill>
                  <a:schemeClr val="bg1"/>
                </a:solidFill>
                <a:latin typeface="Arial" charset="0"/>
                <a:ea typeface="Arial Unicode MS" pitchFamily="34" charset="-128"/>
                <a:cs typeface="Arial" charset="0"/>
              </a:defRPr>
            </a:lvl8pPr>
            <a:lvl9pPr marL="1828800" algn="l" defTabSz="904875" rtl="0" fontAlgn="base">
              <a:spcBef>
                <a:spcPct val="0"/>
              </a:spcBef>
              <a:spcAft>
                <a:spcPct val="0"/>
              </a:spcAft>
              <a:defRPr sz="2300">
                <a:solidFill>
                  <a:schemeClr val="bg1"/>
                </a:solidFill>
                <a:latin typeface="Arial" charset="0"/>
                <a:ea typeface="Arial Unicode MS" pitchFamily="34" charset="-128"/>
                <a:cs typeface="Arial" charset="0"/>
              </a:defRPr>
            </a:lvl9pPr>
          </a:lstStyle>
          <a:p>
            <a:r>
              <a:rPr lang="fr-FR" dirty="0" smtClean="0">
                <a:solidFill>
                  <a:schemeClr val="tx1"/>
                </a:solidFill>
              </a:rPr>
              <a:t>PRESENTACIÓN DEL SISTEMA</a:t>
            </a:r>
            <a:endParaRPr lang="fr-FR" dirty="0">
              <a:solidFill>
                <a:schemeClr val="tx1"/>
              </a:solidFill>
            </a:endParaRPr>
          </a:p>
        </p:txBody>
      </p:sp>
      <p:sp>
        <p:nvSpPr>
          <p:cNvPr id="109" name="Rectangle 4"/>
          <p:cNvSpPr txBox="1">
            <a:spLocks noChangeArrowheads="1"/>
          </p:cNvSpPr>
          <p:nvPr/>
        </p:nvSpPr>
        <p:spPr>
          <a:xfrm>
            <a:off x="417909" y="5948436"/>
            <a:ext cx="8358981" cy="720725"/>
          </a:xfrm>
          <a:prstGeom prst="rect">
            <a:avLst/>
          </a:prstGeom>
          <a:noFill/>
        </p:spPr>
        <p:txBody>
          <a:bodyPr/>
          <a:lstStyle>
            <a:lvl1pPr marL="280988" indent="-280988" algn="l" defTabSz="904875" rtl="0" eaLnBrk="0" fontAlgn="base" hangingPunct="0">
              <a:spcBef>
                <a:spcPct val="0"/>
              </a:spcBef>
              <a:spcAft>
                <a:spcPct val="0"/>
              </a:spcAft>
              <a:buClr>
                <a:srgbClr val="FF0000"/>
              </a:buClr>
              <a:buSzPct val="80000"/>
              <a:buFont typeface="Arial" charset="0"/>
              <a:defRPr b="0" cap="none" baseline="0">
                <a:solidFill>
                  <a:schemeClr val="bg1"/>
                </a:solidFill>
                <a:latin typeface="+mn-lt"/>
                <a:ea typeface="+mn-ea"/>
                <a:cs typeface="+mn-cs"/>
              </a:defRPr>
            </a:lvl1pPr>
            <a:lvl2pPr marL="563563" indent="-280988" algn="l" defTabSz="904875" rtl="0" eaLnBrk="0" fontAlgn="base" hangingPunct="0">
              <a:spcBef>
                <a:spcPct val="0"/>
              </a:spcBef>
              <a:spcAft>
                <a:spcPct val="0"/>
              </a:spcAft>
              <a:buFont typeface="Arial" pitchFamily="34" charset="0"/>
              <a:buChar char="•"/>
              <a:defRPr>
                <a:solidFill>
                  <a:schemeClr val="bg1"/>
                </a:solidFill>
                <a:latin typeface="+mn-lt"/>
                <a:ea typeface="+mn-ea"/>
                <a:cs typeface="+mn-cs"/>
              </a:defRPr>
            </a:lvl2pPr>
            <a:lvl3pPr marL="847725" indent="-282575" algn="l" defTabSz="904875" rtl="0" eaLnBrk="0" fontAlgn="base" hangingPunct="0">
              <a:spcBef>
                <a:spcPct val="0"/>
              </a:spcBef>
              <a:spcAft>
                <a:spcPct val="0"/>
              </a:spcAft>
              <a:buChar char="•"/>
              <a:defRPr>
                <a:solidFill>
                  <a:schemeClr val="bg1"/>
                </a:solidFill>
                <a:latin typeface="+mn-lt"/>
                <a:ea typeface="+mn-ea"/>
                <a:cs typeface="+mn-cs"/>
              </a:defRPr>
            </a:lvl3pPr>
            <a:lvl4pPr marL="1130300" indent="-280988" algn="l" defTabSz="904875" rtl="0" eaLnBrk="0" fontAlgn="base" hangingPunct="0">
              <a:spcBef>
                <a:spcPct val="0"/>
              </a:spcBef>
              <a:spcAft>
                <a:spcPct val="0"/>
              </a:spcAft>
              <a:buFont typeface="Arial" charset="0"/>
              <a:buChar char="Ø"/>
              <a:defRPr>
                <a:solidFill>
                  <a:schemeClr val="bg1"/>
                </a:solidFill>
                <a:latin typeface="+mn-lt"/>
                <a:ea typeface="+mn-ea"/>
                <a:cs typeface="+mn-cs"/>
              </a:defRPr>
            </a:lvl4pPr>
            <a:lvl5pPr marL="1412875" indent="-280988" algn="l" defTabSz="904875" rtl="0" eaLnBrk="0" fontAlgn="base" hangingPunct="0">
              <a:spcBef>
                <a:spcPct val="0"/>
              </a:spcBef>
              <a:spcAft>
                <a:spcPct val="0"/>
              </a:spcAft>
              <a:buChar char="»"/>
              <a:defRPr>
                <a:solidFill>
                  <a:schemeClr val="bg1"/>
                </a:solidFill>
                <a:latin typeface="+mn-lt"/>
                <a:ea typeface="+mn-ea"/>
                <a:cs typeface="+mn-cs"/>
              </a:defRPr>
            </a:lvl5pPr>
            <a:lvl6pPr marL="1870075" indent="-280988" algn="l" defTabSz="904875" rtl="0" fontAlgn="base">
              <a:spcBef>
                <a:spcPct val="0"/>
              </a:spcBef>
              <a:spcAft>
                <a:spcPct val="0"/>
              </a:spcAft>
              <a:buChar char="»"/>
              <a:defRPr>
                <a:solidFill>
                  <a:schemeClr val="bg1"/>
                </a:solidFill>
                <a:latin typeface="+mn-lt"/>
                <a:ea typeface="+mn-ea"/>
                <a:cs typeface="+mn-cs"/>
              </a:defRPr>
            </a:lvl6pPr>
            <a:lvl7pPr marL="2327275" indent="-280988" algn="l" defTabSz="904875" rtl="0" fontAlgn="base">
              <a:spcBef>
                <a:spcPct val="0"/>
              </a:spcBef>
              <a:spcAft>
                <a:spcPct val="0"/>
              </a:spcAft>
              <a:buChar char="»"/>
              <a:defRPr>
                <a:solidFill>
                  <a:schemeClr val="bg1"/>
                </a:solidFill>
                <a:latin typeface="+mn-lt"/>
                <a:ea typeface="+mn-ea"/>
                <a:cs typeface="+mn-cs"/>
              </a:defRPr>
            </a:lvl7pPr>
            <a:lvl8pPr marL="2784475" indent="-280988" algn="l" defTabSz="904875" rtl="0" fontAlgn="base">
              <a:spcBef>
                <a:spcPct val="0"/>
              </a:spcBef>
              <a:spcAft>
                <a:spcPct val="0"/>
              </a:spcAft>
              <a:buChar char="»"/>
              <a:defRPr>
                <a:solidFill>
                  <a:schemeClr val="bg1"/>
                </a:solidFill>
                <a:latin typeface="+mn-lt"/>
                <a:ea typeface="+mn-ea"/>
                <a:cs typeface="+mn-cs"/>
              </a:defRPr>
            </a:lvl8pPr>
            <a:lvl9pPr marL="3241675" indent="-280988" algn="l" defTabSz="904875" rtl="0" fontAlgn="base">
              <a:spcBef>
                <a:spcPct val="0"/>
              </a:spcBef>
              <a:spcAft>
                <a:spcPct val="0"/>
              </a:spcAft>
              <a:buChar char="»"/>
              <a:defRPr>
                <a:solidFill>
                  <a:schemeClr val="bg1"/>
                </a:solidFill>
                <a:latin typeface="+mn-lt"/>
                <a:ea typeface="+mn-ea"/>
                <a:cs typeface="+mn-cs"/>
              </a:defRPr>
            </a:lvl9pPr>
          </a:lstStyle>
          <a:p>
            <a:pPr eaLnBrk="1" hangingPunct="1">
              <a:lnSpc>
                <a:spcPct val="90000"/>
              </a:lnSpc>
            </a:pPr>
            <a:endParaRPr lang="es-ES" sz="1800" dirty="0" smtClean="0"/>
          </a:p>
          <a:p>
            <a:pPr eaLnBrk="1" hangingPunct="1">
              <a:lnSpc>
                <a:spcPct val="90000"/>
              </a:lnSpc>
            </a:pPr>
            <a:r>
              <a:rPr lang="es-ES" sz="1800" dirty="0" smtClean="0"/>
              <a:t>DOC: Catalizador de Oxidación</a:t>
            </a:r>
          </a:p>
        </p:txBody>
      </p:sp>
      <p:sp>
        <p:nvSpPr>
          <p:cNvPr id="110" name="Sous-titre 2"/>
          <p:cNvSpPr txBox="1">
            <a:spLocks/>
          </p:cNvSpPr>
          <p:nvPr/>
        </p:nvSpPr>
        <p:spPr>
          <a:xfrm>
            <a:off x="395288" y="620688"/>
            <a:ext cx="8353425" cy="360040"/>
          </a:xfrm>
          <a:prstGeom prst="rect">
            <a:avLst/>
          </a:prstGeom>
        </p:spPr>
        <p:txBody>
          <a:bodyPr/>
          <a:lstStyle>
            <a:lvl1pPr marL="280988" indent="-280988" algn="l" defTabSz="904875" rtl="0" eaLnBrk="0" fontAlgn="base" hangingPunct="0">
              <a:spcBef>
                <a:spcPct val="0"/>
              </a:spcBef>
              <a:spcAft>
                <a:spcPct val="0"/>
              </a:spcAft>
              <a:buClr>
                <a:srgbClr val="FF0000"/>
              </a:buClr>
              <a:buSzPct val="80000"/>
              <a:buFont typeface="Arial" charset="0"/>
              <a:defRPr b="0" cap="none" baseline="0">
                <a:solidFill>
                  <a:schemeClr val="bg1"/>
                </a:solidFill>
                <a:latin typeface="+mn-lt"/>
                <a:ea typeface="+mn-ea"/>
                <a:cs typeface="+mn-cs"/>
              </a:defRPr>
            </a:lvl1pPr>
            <a:lvl2pPr marL="563563" indent="-280988" algn="l" defTabSz="904875" rtl="0" eaLnBrk="0" fontAlgn="base" hangingPunct="0">
              <a:spcBef>
                <a:spcPct val="0"/>
              </a:spcBef>
              <a:spcAft>
                <a:spcPct val="0"/>
              </a:spcAft>
              <a:buFont typeface="Arial" pitchFamily="34" charset="0"/>
              <a:buChar char="•"/>
              <a:defRPr>
                <a:solidFill>
                  <a:schemeClr val="bg1"/>
                </a:solidFill>
                <a:latin typeface="+mn-lt"/>
                <a:ea typeface="+mn-ea"/>
                <a:cs typeface="+mn-cs"/>
              </a:defRPr>
            </a:lvl2pPr>
            <a:lvl3pPr marL="847725" indent="-282575" algn="l" defTabSz="904875" rtl="0" eaLnBrk="0" fontAlgn="base" hangingPunct="0">
              <a:spcBef>
                <a:spcPct val="0"/>
              </a:spcBef>
              <a:spcAft>
                <a:spcPct val="0"/>
              </a:spcAft>
              <a:buChar char="•"/>
              <a:defRPr>
                <a:solidFill>
                  <a:schemeClr val="bg1"/>
                </a:solidFill>
                <a:latin typeface="+mn-lt"/>
                <a:ea typeface="+mn-ea"/>
                <a:cs typeface="+mn-cs"/>
              </a:defRPr>
            </a:lvl3pPr>
            <a:lvl4pPr marL="1130300" indent="-280988" algn="l" defTabSz="904875" rtl="0" eaLnBrk="0" fontAlgn="base" hangingPunct="0">
              <a:spcBef>
                <a:spcPct val="0"/>
              </a:spcBef>
              <a:spcAft>
                <a:spcPct val="0"/>
              </a:spcAft>
              <a:buFont typeface="Arial" charset="0"/>
              <a:buChar char="Ø"/>
              <a:defRPr>
                <a:solidFill>
                  <a:schemeClr val="bg1"/>
                </a:solidFill>
                <a:latin typeface="+mn-lt"/>
                <a:ea typeface="+mn-ea"/>
                <a:cs typeface="+mn-cs"/>
              </a:defRPr>
            </a:lvl4pPr>
            <a:lvl5pPr marL="1412875" indent="-280988" algn="l" defTabSz="904875" rtl="0" eaLnBrk="0" fontAlgn="base" hangingPunct="0">
              <a:spcBef>
                <a:spcPct val="0"/>
              </a:spcBef>
              <a:spcAft>
                <a:spcPct val="0"/>
              </a:spcAft>
              <a:buChar char="»"/>
              <a:defRPr>
                <a:solidFill>
                  <a:schemeClr val="bg1"/>
                </a:solidFill>
                <a:latin typeface="+mn-lt"/>
                <a:ea typeface="+mn-ea"/>
                <a:cs typeface="+mn-cs"/>
              </a:defRPr>
            </a:lvl5pPr>
            <a:lvl6pPr marL="1870075" indent="-280988" algn="l" defTabSz="904875" rtl="0" fontAlgn="base">
              <a:spcBef>
                <a:spcPct val="0"/>
              </a:spcBef>
              <a:spcAft>
                <a:spcPct val="0"/>
              </a:spcAft>
              <a:buChar char="»"/>
              <a:defRPr>
                <a:solidFill>
                  <a:schemeClr val="bg1"/>
                </a:solidFill>
                <a:latin typeface="+mn-lt"/>
                <a:ea typeface="+mn-ea"/>
                <a:cs typeface="+mn-cs"/>
              </a:defRPr>
            </a:lvl6pPr>
            <a:lvl7pPr marL="2327275" indent="-280988" algn="l" defTabSz="904875" rtl="0" fontAlgn="base">
              <a:spcBef>
                <a:spcPct val="0"/>
              </a:spcBef>
              <a:spcAft>
                <a:spcPct val="0"/>
              </a:spcAft>
              <a:buChar char="»"/>
              <a:defRPr>
                <a:solidFill>
                  <a:schemeClr val="bg1"/>
                </a:solidFill>
                <a:latin typeface="+mn-lt"/>
                <a:ea typeface="+mn-ea"/>
                <a:cs typeface="+mn-cs"/>
              </a:defRPr>
            </a:lvl7pPr>
            <a:lvl8pPr marL="2784475" indent="-280988" algn="l" defTabSz="904875" rtl="0" fontAlgn="base">
              <a:spcBef>
                <a:spcPct val="0"/>
              </a:spcBef>
              <a:spcAft>
                <a:spcPct val="0"/>
              </a:spcAft>
              <a:buChar char="»"/>
              <a:defRPr>
                <a:solidFill>
                  <a:schemeClr val="bg1"/>
                </a:solidFill>
                <a:latin typeface="+mn-lt"/>
                <a:ea typeface="+mn-ea"/>
                <a:cs typeface="+mn-cs"/>
              </a:defRPr>
            </a:lvl8pPr>
            <a:lvl9pPr marL="3241675" indent="-280988" algn="l" defTabSz="904875" rtl="0" fontAlgn="base">
              <a:spcBef>
                <a:spcPct val="0"/>
              </a:spcBef>
              <a:spcAft>
                <a:spcPct val="0"/>
              </a:spcAft>
              <a:buChar char="»"/>
              <a:defRPr>
                <a:solidFill>
                  <a:schemeClr val="bg1"/>
                </a:solidFill>
                <a:latin typeface="+mn-lt"/>
                <a:ea typeface="+mn-ea"/>
                <a:cs typeface="+mn-cs"/>
              </a:defRPr>
            </a:lvl9pPr>
          </a:lstStyle>
          <a:p>
            <a:r>
              <a:rPr lang="fr-FR" sz="1800" dirty="0" smtClean="0">
                <a:solidFill>
                  <a:schemeClr val="tx1"/>
                </a:solidFill>
              </a:rPr>
              <a:t>SINÓPTICO</a:t>
            </a:r>
            <a:endParaRPr lang="fr-FR" sz="1800" dirty="0">
              <a:solidFill>
                <a:schemeClr val="tx1"/>
              </a:solidFill>
            </a:endParaRPr>
          </a:p>
        </p:txBody>
      </p:sp>
    </p:spTree>
    <p:extLst>
      <p:ext uri="{BB962C8B-B14F-4D97-AF65-F5344CB8AC3E}">
        <p14:creationId xmlns:p14="http://schemas.microsoft.com/office/powerpoint/2010/main" val="131693583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tx1"/>
                </a:solidFill>
              </a:rPr>
              <a:t>PRESENTACIÓN DEL SISTEMA</a:t>
            </a:r>
            <a:endParaRPr lang="fr-FR" dirty="0">
              <a:solidFill>
                <a:schemeClr val="tx1"/>
              </a:solidFill>
            </a:endParaRPr>
          </a:p>
        </p:txBody>
      </p:sp>
      <p:sp>
        <p:nvSpPr>
          <p:cNvPr id="3" name="Sous-titre 2"/>
          <p:cNvSpPr>
            <a:spLocks noGrp="1"/>
          </p:cNvSpPr>
          <p:nvPr>
            <p:ph type="subTitle" idx="11"/>
          </p:nvPr>
        </p:nvSpPr>
        <p:spPr>
          <a:xfrm>
            <a:off x="395288" y="620688"/>
            <a:ext cx="8353425" cy="360040"/>
          </a:xfrm>
        </p:spPr>
        <p:txBody>
          <a:bodyPr/>
          <a:lstStyle/>
          <a:p>
            <a:r>
              <a:rPr lang="fr-FR" dirty="0" smtClean="0">
                <a:solidFill>
                  <a:schemeClr val="tx1"/>
                </a:solidFill>
              </a:rPr>
              <a:t>SINÓPTICO</a:t>
            </a:r>
            <a:endParaRPr lang="fr-FR" dirty="0">
              <a:solidFill>
                <a:schemeClr val="tx1"/>
              </a:solidFill>
            </a:endParaRPr>
          </a:p>
        </p:txBody>
      </p:sp>
      <p:pic>
        <p:nvPicPr>
          <p:cNvPr id="2050" name="Picture 2" descr="C:\Users\e201923\Documents\WorkShop_DW10F_Euro6\FAD\SCR\Medias\Media_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412776"/>
            <a:ext cx="7278688" cy="4687888"/>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1628206" y="2276872"/>
            <a:ext cx="42351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FF0000"/>
                </a:solidFill>
                <a:effectLst/>
                <a:uLnTx/>
                <a:uFillTx/>
              </a:rPr>
              <a:t>A</a:t>
            </a:r>
          </a:p>
        </p:txBody>
      </p:sp>
      <p:sp>
        <p:nvSpPr>
          <p:cNvPr id="48" name="Rectangle 47"/>
          <p:cNvSpPr/>
          <p:nvPr/>
        </p:nvSpPr>
        <p:spPr>
          <a:xfrm>
            <a:off x="1619672" y="4509120"/>
            <a:ext cx="42351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FF0000"/>
                </a:solidFill>
                <a:effectLst/>
                <a:uLnTx/>
                <a:uFillTx/>
              </a:rPr>
              <a:t>B</a:t>
            </a:r>
          </a:p>
        </p:txBody>
      </p:sp>
      <p:sp>
        <p:nvSpPr>
          <p:cNvPr id="49" name="Rectangle 48"/>
          <p:cNvSpPr/>
          <p:nvPr/>
        </p:nvSpPr>
        <p:spPr>
          <a:xfrm>
            <a:off x="6643506" y="2011063"/>
            <a:ext cx="444352"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FF0000"/>
                </a:solidFill>
                <a:effectLst/>
                <a:uLnTx/>
                <a:uFillTx/>
              </a:rPr>
              <a:t>C</a:t>
            </a:r>
          </a:p>
        </p:txBody>
      </p:sp>
      <p:sp>
        <p:nvSpPr>
          <p:cNvPr id="50" name="Rectangle 49"/>
          <p:cNvSpPr/>
          <p:nvPr/>
        </p:nvSpPr>
        <p:spPr>
          <a:xfrm>
            <a:off x="3669462" y="4725144"/>
            <a:ext cx="444352"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FF0000"/>
                </a:solidFill>
                <a:effectLst/>
                <a:uLnTx/>
                <a:uFillTx/>
              </a:rPr>
              <a:t>D</a:t>
            </a:r>
          </a:p>
        </p:txBody>
      </p:sp>
      <p:sp>
        <p:nvSpPr>
          <p:cNvPr id="51" name="Rectangle 50"/>
          <p:cNvSpPr/>
          <p:nvPr/>
        </p:nvSpPr>
        <p:spPr>
          <a:xfrm>
            <a:off x="4408115" y="4705980"/>
            <a:ext cx="42351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smtClean="0">
                <a:ln>
                  <a:noFill/>
                </a:ln>
                <a:solidFill>
                  <a:srgbClr val="FF0000"/>
                </a:solidFill>
                <a:effectLst/>
                <a:uLnTx/>
                <a:uFillTx/>
              </a:rPr>
              <a:t>E</a:t>
            </a:r>
            <a:endParaRPr kumimoji="0" lang="fr-FR" sz="2800" b="0" i="0" u="none" strike="noStrike" kern="0" cap="none" spc="0" normalizeH="0" baseline="0" noProof="0" dirty="0">
              <a:ln>
                <a:noFill/>
              </a:ln>
              <a:solidFill>
                <a:srgbClr val="FF0000"/>
              </a:solidFill>
              <a:effectLst/>
              <a:uLnTx/>
              <a:uFillTx/>
            </a:endParaRPr>
          </a:p>
        </p:txBody>
      </p:sp>
      <p:sp>
        <p:nvSpPr>
          <p:cNvPr id="52" name="Rectangle 51"/>
          <p:cNvSpPr/>
          <p:nvPr/>
        </p:nvSpPr>
        <p:spPr>
          <a:xfrm>
            <a:off x="6871834" y="4705980"/>
            <a:ext cx="404278"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smtClean="0">
                <a:ln>
                  <a:noFill/>
                </a:ln>
                <a:solidFill>
                  <a:srgbClr val="FF0000"/>
                </a:solidFill>
                <a:effectLst/>
                <a:uLnTx/>
                <a:uFillTx/>
              </a:rPr>
              <a:t>F</a:t>
            </a:r>
            <a:endParaRPr kumimoji="0" lang="fr-FR" sz="2800" b="0" i="0" u="none" strike="noStrike" kern="0" cap="none" spc="0" normalizeH="0" baseline="0" noProof="0" dirty="0">
              <a:ln>
                <a:noFill/>
              </a:ln>
              <a:solidFill>
                <a:srgbClr val="FF0000"/>
              </a:solidFill>
              <a:effectLst/>
              <a:uLnTx/>
              <a:uFillTx/>
            </a:endParaRPr>
          </a:p>
        </p:txBody>
      </p:sp>
      <p:sp>
        <p:nvSpPr>
          <p:cNvPr id="53" name="Rectangle 52"/>
          <p:cNvSpPr/>
          <p:nvPr/>
        </p:nvSpPr>
        <p:spPr>
          <a:xfrm>
            <a:off x="3060593" y="3686386"/>
            <a:ext cx="463588"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smtClean="0">
                <a:ln>
                  <a:noFill/>
                </a:ln>
                <a:solidFill>
                  <a:srgbClr val="FF0000"/>
                </a:solidFill>
                <a:effectLst/>
                <a:uLnTx/>
                <a:uFillTx/>
              </a:rPr>
              <a:t>G</a:t>
            </a:r>
            <a:endParaRPr kumimoji="0" lang="fr-FR" sz="2800" b="0" i="0" u="none" strike="noStrike" kern="0" cap="none" spc="0" normalizeH="0" baseline="0" noProof="0" dirty="0">
              <a:ln>
                <a:noFill/>
              </a:ln>
              <a:solidFill>
                <a:srgbClr val="FF0000"/>
              </a:solidFill>
              <a:effectLst/>
              <a:uLnTx/>
              <a:uFillTx/>
            </a:endParaRPr>
          </a:p>
        </p:txBody>
      </p:sp>
      <p:sp>
        <p:nvSpPr>
          <p:cNvPr id="67" name="Rectangle 66"/>
          <p:cNvSpPr/>
          <p:nvPr/>
        </p:nvSpPr>
        <p:spPr>
          <a:xfrm>
            <a:off x="4991744" y="3193812"/>
            <a:ext cx="444352"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smtClean="0">
                <a:ln>
                  <a:noFill/>
                </a:ln>
                <a:solidFill>
                  <a:srgbClr val="FF0000"/>
                </a:solidFill>
                <a:effectLst/>
                <a:uLnTx/>
                <a:uFillTx/>
              </a:rPr>
              <a:t>H</a:t>
            </a:r>
            <a:endParaRPr kumimoji="0" lang="fr-FR" sz="2800" b="0" i="0" u="none" strike="noStrike" kern="0" cap="none" spc="0" normalizeH="0" baseline="0" noProof="0" dirty="0">
              <a:ln>
                <a:noFill/>
              </a:ln>
              <a:solidFill>
                <a:srgbClr val="FF0000"/>
              </a:solidFill>
              <a:effectLst/>
              <a:uLnTx/>
              <a:uFillTx/>
            </a:endParaRPr>
          </a:p>
        </p:txBody>
      </p:sp>
      <p:grpSp>
        <p:nvGrpSpPr>
          <p:cNvPr id="26" name="Groupe 25"/>
          <p:cNvGrpSpPr/>
          <p:nvPr/>
        </p:nvGrpSpPr>
        <p:grpSpPr>
          <a:xfrm>
            <a:off x="3603143" y="2337830"/>
            <a:ext cx="432048" cy="438263"/>
            <a:chOff x="1763688" y="1555756"/>
            <a:chExt cx="432048" cy="438263"/>
          </a:xfrm>
        </p:grpSpPr>
        <p:sp>
          <p:nvSpPr>
            <p:cNvPr id="27" name="Ellipse 26"/>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solidFill>
                  <a:schemeClr val="tx1"/>
                </a:solidFill>
              </a:endParaRPr>
            </a:p>
          </p:txBody>
        </p:sp>
        <p:sp>
          <p:nvSpPr>
            <p:cNvPr id="28" name="Ellipse 27"/>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solidFill>
                    <a:schemeClr val="tx1"/>
                  </a:solidFill>
                </a:rPr>
                <a:t>1</a:t>
              </a:r>
              <a:endParaRPr lang="fr-FR" sz="1800" dirty="0">
                <a:solidFill>
                  <a:schemeClr val="tx1"/>
                </a:solidFill>
              </a:endParaRPr>
            </a:p>
          </p:txBody>
        </p:sp>
      </p:grpSp>
      <p:grpSp>
        <p:nvGrpSpPr>
          <p:cNvPr id="29" name="Groupe 28"/>
          <p:cNvGrpSpPr/>
          <p:nvPr/>
        </p:nvGrpSpPr>
        <p:grpSpPr>
          <a:xfrm>
            <a:off x="6655810" y="1217504"/>
            <a:ext cx="432048" cy="438263"/>
            <a:chOff x="1763688" y="1555756"/>
            <a:chExt cx="432048" cy="438263"/>
          </a:xfrm>
        </p:grpSpPr>
        <p:sp>
          <p:nvSpPr>
            <p:cNvPr id="30" name="Ellipse 29"/>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solidFill>
                  <a:schemeClr val="tx1"/>
                </a:solidFill>
              </a:endParaRPr>
            </a:p>
          </p:txBody>
        </p:sp>
        <p:sp>
          <p:nvSpPr>
            <p:cNvPr id="31" name="Ellipse 30"/>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solidFill>
                    <a:schemeClr val="tx1"/>
                  </a:solidFill>
                </a:rPr>
                <a:t>2</a:t>
              </a:r>
              <a:endParaRPr lang="fr-FR" sz="1800" dirty="0">
                <a:solidFill>
                  <a:schemeClr val="tx1"/>
                </a:solidFill>
              </a:endParaRPr>
            </a:p>
          </p:txBody>
        </p:sp>
      </p:grpSp>
      <p:grpSp>
        <p:nvGrpSpPr>
          <p:cNvPr id="32" name="Groupe 31"/>
          <p:cNvGrpSpPr/>
          <p:nvPr/>
        </p:nvGrpSpPr>
        <p:grpSpPr>
          <a:xfrm>
            <a:off x="6084168" y="2122402"/>
            <a:ext cx="432048" cy="438263"/>
            <a:chOff x="1763688" y="1555756"/>
            <a:chExt cx="432048" cy="438263"/>
          </a:xfrm>
        </p:grpSpPr>
        <p:sp>
          <p:nvSpPr>
            <p:cNvPr id="33" name="Ellipse 32"/>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solidFill>
                  <a:schemeClr val="tx1"/>
                </a:solidFill>
              </a:endParaRPr>
            </a:p>
          </p:txBody>
        </p:sp>
        <p:sp>
          <p:nvSpPr>
            <p:cNvPr id="34" name="Ellipse 33"/>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solidFill>
                    <a:schemeClr val="tx1"/>
                  </a:solidFill>
                </a:rPr>
                <a:t>3</a:t>
              </a:r>
              <a:endParaRPr lang="fr-FR" sz="1800" dirty="0">
                <a:solidFill>
                  <a:schemeClr val="tx1"/>
                </a:solidFill>
              </a:endParaRPr>
            </a:p>
          </p:txBody>
        </p:sp>
      </p:grpSp>
      <p:grpSp>
        <p:nvGrpSpPr>
          <p:cNvPr id="36" name="Groupe 35"/>
          <p:cNvGrpSpPr/>
          <p:nvPr/>
        </p:nvGrpSpPr>
        <p:grpSpPr>
          <a:xfrm>
            <a:off x="3153868" y="5641241"/>
            <a:ext cx="432048" cy="438263"/>
            <a:chOff x="1763688" y="1555756"/>
            <a:chExt cx="432048" cy="438263"/>
          </a:xfrm>
        </p:grpSpPr>
        <p:sp>
          <p:nvSpPr>
            <p:cNvPr id="37" name="Ellipse 36"/>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solidFill>
                  <a:schemeClr val="tx1"/>
                </a:solidFill>
              </a:endParaRPr>
            </a:p>
          </p:txBody>
        </p:sp>
        <p:sp>
          <p:nvSpPr>
            <p:cNvPr id="38" name="Ellipse 37"/>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solidFill>
                    <a:schemeClr val="tx1"/>
                  </a:solidFill>
                </a:rPr>
                <a:t>4</a:t>
              </a:r>
              <a:endParaRPr lang="fr-FR" sz="1800" dirty="0">
                <a:solidFill>
                  <a:schemeClr val="tx1"/>
                </a:solidFill>
              </a:endParaRPr>
            </a:p>
          </p:txBody>
        </p:sp>
      </p:grpSp>
      <p:grpSp>
        <p:nvGrpSpPr>
          <p:cNvPr id="39" name="Groupe 38"/>
          <p:cNvGrpSpPr/>
          <p:nvPr/>
        </p:nvGrpSpPr>
        <p:grpSpPr>
          <a:xfrm>
            <a:off x="7156430" y="3548062"/>
            <a:ext cx="432048" cy="438263"/>
            <a:chOff x="1763688" y="1555756"/>
            <a:chExt cx="432048" cy="438263"/>
          </a:xfrm>
        </p:grpSpPr>
        <p:sp>
          <p:nvSpPr>
            <p:cNvPr id="40" name="Ellipse 39"/>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solidFill>
                  <a:schemeClr val="tx1"/>
                </a:solidFill>
              </a:endParaRPr>
            </a:p>
          </p:txBody>
        </p:sp>
        <p:sp>
          <p:nvSpPr>
            <p:cNvPr id="41" name="Ellipse 40"/>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solidFill>
                    <a:schemeClr val="tx1"/>
                  </a:solidFill>
                </a:rPr>
                <a:t>5</a:t>
              </a:r>
              <a:endParaRPr lang="fr-FR" sz="1800" dirty="0">
                <a:solidFill>
                  <a:schemeClr val="tx1"/>
                </a:solidFill>
              </a:endParaRPr>
            </a:p>
          </p:txBody>
        </p:sp>
      </p:grpSp>
      <p:grpSp>
        <p:nvGrpSpPr>
          <p:cNvPr id="42" name="Groupe 41"/>
          <p:cNvGrpSpPr/>
          <p:nvPr/>
        </p:nvGrpSpPr>
        <p:grpSpPr>
          <a:xfrm>
            <a:off x="5236912" y="5458630"/>
            <a:ext cx="432048" cy="438263"/>
            <a:chOff x="1763688" y="1555756"/>
            <a:chExt cx="432048" cy="438263"/>
          </a:xfrm>
        </p:grpSpPr>
        <p:sp>
          <p:nvSpPr>
            <p:cNvPr id="43" name="Ellipse 42"/>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solidFill>
                  <a:schemeClr val="tx1"/>
                </a:solidFill>
              </a:endParaRPr>
            </a:p>
          </p:txBody>
        </p:sp>
        <p:sp>
          <p:nvSpPr>
            <p:cNvPr id="44" name="Ellipse 43"/>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solidFill>
                    <a:schemeClr val="tx1"/>
                  </a:solidFill>
                </a:rPr>
                <a:t>6</a:t>
              </a:r>
              <a:endParaRPr lang="fr-FR" sz="1800" dirty="0">
                <a:solidFill>
                  <a:schemeClr val="tx1"/>
                </a:solidFill>
              </a:endParaRPr>
            </a:p>
          </p:txBody>
        </p:sp>
      </p:grpSp>
      <p:grpSp>
        <p:nvGrpSpPr>
          <p:cNvPr id="45" name="Groupe 44"/>
          <p:cNvGrpSpPr/>
          <p:nvPr/>
        </p:nvGrpSpPr>
        <p:grpSpPr>
          <a:xfrm>
            <a:off x="2275998" y="2409450"/>
            <a:ext cx="432048" cy="438263"/>
            <a:chOff x="1763688" y="1555756"/>
            <a:chExt cx="432048" cy="438263"/>
          </a:xfrm>
        </p:grpSpPr>
        <p:sp>
          <p:nvSpPr>
            <p:cNvPr id="46" name="Ellipse 45"/>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solidFill>
                  <a:schemeClr val="tx1"/>
                </a:solidFill>
              </a:endParaRPr>
            </a:p>
          </p:txBody>
        </p:sp>
        <p:sp>
          <p:nvSpPr>
            <p:cNvPr id="68" name="Ellipse 67"/>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solidFill>
                    <a:schemeClr val="tx1"/>
                  </a:solidFill>
                </a:rPr>
                <a:t>7</a:t>
              </a:r>
              <a:endParaRPr lang="fr-FR" sz="1800" dirty="0">
                <a:solidFill>
                  <a:schemeClr val="tx1"/>
                </a:solidFill>
              </a:endParaRPr>
            </a:p>
          </p:txBody>
        </p:sp>
      </p:grpSp>
      <p:grpSp>
        <p:nvGrpSpPr>
          <p:cNvPr id="69" name="Groupe 68"/>
          <p:cNvGrpSpPr/>
          <p:nvPr/>
        </p:nvGrpSpPr>
        <p:grpSpPr>
          <a:xfrm>
            <a:off x="1628206" y="3780173"/>
            <a:ext cx="432048" cy="438263"/>
            <a:chOff x="1763688" y="1555756"/>
            <a:chExt cx="432048" cy="438263"/>
          </a:xfrm>
        </p:grpSpPr>
        <p:sp>
          <p:nvSpPr>
            <p:cNvPr id="70" name="Ellipse 69"/>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solidFill>
                  <a:schemeClr val="tx1"/>
                </a:solidFill>
              </a:endParaRPr>
            </a:p>
          </p:txBody>
        </p:sp>
        <p:sp>
          <p:nvSpPr>
            <p:cNvPr id="71" name="Ellipse 70"/>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solidFill>
                    <a:schemeClr val="tx1"/>
                  </a:solidFill>
                </a:rPr>
                <a:t>8</a:t>
              </a:r>
              <a:endParaRPr lang="fr-FR" sz="1800" dirty="0">
                <a:solidFill>
                  <a:schemeClr val="tx1"/>
                </a:solidFill>
              </a:endParaRPr>
            </a:p>
          </p:txBody>
        </p:sp>
      </p:grpSp>
      <p:grpSp>
        <p:nvGrpSpPr>
          <p:cNvPr id="72" name="Groupe 71"/>
          <p:cNvGrpSpPr/>
          <p:nvPr/>
        </p:nvGrpSpPr>
        <p:grpSpPr>
          <a:xfrm>
            <a:off x="2312002" y="4070857"/>
            <a:ext cx="432048" cy="438263"/>
            <a:chOff x="1763688" y="1555756"/>
            <a:chExt cx="432048" cy="438263"/>
          </a:xfrm>
        </p:grpSpPr>
        <p:sp>
          <p:nvSpPr>
            <p:cNvPr id="73" name="Ellipse 72"/>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solidFill>
                  <a:schemeClr val="tx1"/>
                </a:solidFill>
              </a:endParaRPr>
            </a:p>
          </p:txBody>
        </p:sp>
        <p:sp>
          <p:nvSpPr>
            <p:cNvPr id="74" name="Ellipse 73"/>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solidFill>
                    <a:schemeClr val="tx1"/>
                  </a:solidFill>
                </a:rPr>
                <a:t>9</a:t>
              </a:r>
              <a:endParaRPr lang="fr-FR" sz="1800" dirty="0">
                <a:solidFill>
                  <a:schemeClr val="tx1"/>
                </a:solidFill>
              </a:endParaRPr>
            </a:p>
          </p:txBody>
        </p:sp>
      </p:grpSp>
      <p:grpSp>
        <p:nvGrpSpPr>
          <p:cNvPr id="5" name="Groupe 4"/>
          <p:cNvGrpSpPr/>
          <p:nvPr/>
        </p:nvGrpSpPr>
        <p:grpSpPr>
          <a:xfrm>
            <a:off x="4552017" y="979389"/>
            <a:ext cx="559224" cy="438263"/>
            <a:chOff x="5596952" y="998371"/>
            <a:chExt cx="559224" cy="438263"/>
          </a:xfrm>
        </p:grpSpPr>
        <p:grpSp>
          <p:nvGrpSpPr>
            <p:cNvPr id="84" name="Groupe 83"/>
            <p:cNvGrpSpPr/>
            <p:nvPr/>
          </p:nvGrpSpPr>
          <p:grpSpPr>
            <a:xfrm>
              <a:off x="5632956" y="998371"/>
              <a:ext cx="432048" cy="438263"/>
              <a:chOff x="1763688" y="1555756"/>
              <a:chExt cx="432048" cy="438263"/>
            </a:xfrm>
          </p:grpSpPr>
          <p:sp>
            <p:nvSpPr>
              <p:cNvPr id="85" name="Ellipse 84"/>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solidFill>
                    <a:schemeClr val="tx1"/>
                  </a:solidFill>
                </a:endParaRPr>
              </a:p>
            </p:txBody>
          </p:sp>
          <p:sp>
            <p:nvSpPr>
              <p:cNvPr id="86" name="Ellipse 85"/>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solidFill>
                    <a:schemeClr val="tx1"/>
                  </a:solidFill>
                </a:endParaRPr>
              </a:p>
            </p:txBody>
          </p:sp>
        </p:grpSp>
        <p:sp>
          <p:nvSpPr>
            <p:cNvPr id="4" name="ZoneTexte 3"/>
            <p:cNvSpPr txBox="1"/>
            <p:nvPr/>
          </p:nvSpPr>
          <p:spPr>
            <a:xfrm>
              <a:off x="5596952" y="1043444"/>
              <a:ext cx="559224" cy="369332"/>
            </a:xfrm>
            <a:prstGeom prst="rect">
              <a:avLst/>
            </a:prstGeom>
            <a:noFill/>
          </p:spPr>
          <p:txBody>
            <a:bodyPr wrap="square" rtlCol="0">
              <a:spAutoFit/>
            </a:bodyPr>
            <a:lstStyle/>
            <a:p>
              <a:r>
                <a:rPr lang="fr-FR" sz="1800" dirty="0" smtClean="0"/>
                <a:t>10</a:t>
              </a:r>
              <a:endParaRPr lang="fr-FR" sz="1800" dirty="0"/>
            </a:p>
          </p:txBody>
        </p:sp>
      </p:grpSp>
      <p:grpSp>
        <p:nvGrpSpPr>
          <p:cNvPr id="87" name="Groupe 86"/>
          <p:cNvGrpSpPr/>
          <p:nvPr/>
        </p:nvGrpSpPr>
        <p:grpSpPr>
          <a:xfrm>
            <a:off x="7375445" y="2080593"/>
            <a:ext cx="559224" cy="438263"/>
            <a:chOff x="5596952" y="998371"/>
            <a:chExt cx="559224" cy="438263"/>
          </a:xfrm>
        </p:grpSpPr>
        <p:grpSp>
          <p:nvGrpSpPr>
            <p:cNvPr id="88" name="Groupe 87"/>
            <p:cNvGrpSpPr/>
            <p:nvPr/>
          </p:nvGrpSpPr>
          <p:grpSpPr>
            <a:xfrm>
              <a:off x="5632956" y="998371"/>
              <a:ext cx="432048" cy="438263"/>
              <a:chOff x="1763688" y="1555756"/>
              <a:chExt cx="432048" cy="438263"/>
            </a:xfrm>
          </p:grpSpPr>
          <p:sp>
            <p:nvSpPr>
              <p:cNvPr id="90" name="Ellipse 89"/>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solidFill>
                    <a:schemeClr val="tx1"/>
                  </a:solidFill>
                </a:endParaRPr>
              </a:p>
            </p:txBody>
          </p:sp>
          <p:sp>
            <p:nvSpPr>
              <p:cNvPr id="91" name="Ellipse 90"/>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solidFill>
                    <a:schemeClr val="tx1"/>
                  </a:solidFill>
                </a:endParaRPr>
              </a:p>
            </p:txBody>
          </p:sp>
        </p:grpSp>
        <p:sp>
          <p:nvSpPr>
            <p:cNvPr id="89" name="ZoneTexte 88"/>
            <p:cNvSpPr txBox="1"/>
            <p:nvPr/>
          </p:nvSpPr>
          <p:spPr>
            <a:xfrm>
              <a:off x="5596952" y="1043444"/>
              <a:ext cx="559224" cy="369332"/>
            </a:xfrm>
            <a:prstGeom prst="rect">
              <a:avLst/>
            </a:prstGeom>
            <a:noFill/>
          </p:spPr>
          <p:txBody>
            <a:bodyPr wrap="square" rtlCol="0">
              <a:spAutoFit/>
            </a:bodyPr>
            <a:lstStyle/>
            <a:p>
              <a:r>
                <a:rPr lang="fr-FR" sz="1800" dirty="0" smtClean="0"/>
                <a:t>11</a:t>
              </a:r>
              <a:endParaRPr lang="fr-FR" sz="1800" dirty="0"/>
            </a:p>
          </p:txBody>
        </p:sp>
      </p:grpSp>
      <p:grpSp>
        <p:nvGrpSpPr>
          <p:cNvPr id="92" name="Groupe 91"/>
          <p:cNvGrpSpPr/>
          <p:nvPr/>
        </p:nvGrpSpPr>
        <p:grpSpPr>
          <a:xfrm>
            <a:off x="4588021" y="3947996"/>
            <a:ext cx="559224" cy="438263"/>
            <a:chOff x="5596952" y="998371"/>
            <a:chExt cx="559224" cy="438263"/>
          </a:xfrm>
        </p:grpSpPr>
        <p:grpSp>
          <p:nvGrpSpPr>
            <p:cNvPr id="93" name="Groupe 92"/>
            <p:cNvGrpSpPr/>
            <p:nvPr/>
          </p:nvGrpSpPr>
          <p:grpSpPr>
            <a:xfrm>
              <a:off x="5632956" y="998371"/>
              <a:ext cx="432048" cy="438263"/>
              <a:chOff x="1763688" y="1555756"/>
              <a:chExt cx="432048" cy="438263"/>
            </a:xfrm>
          </p:grpSpPr>
          <p:sp>
            <p:nvSpPr>
              <p:cNvPr id="95" name="Ellipse 94"/>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solidFill>
                    <a:schemeClr val="tx1"/>
                  </a:solidFill>
                </a:endParaRPr>
              </a:p>
            </p:txBody>
          </p:sp>
          <p:sp>
            <p:nvSpPr>
              <p:cNvPr id="96" name="Ellipse 95"/>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solidFill>
                    <a:schemeClr val="tx1"/>
                  </a:solidFill>
                </a:endParaRPr>
              </a:p>
            </p:txBody>
          </p:sp>
        </p:grpSp>
        <p:sp>
          <p:nvSpPr>
            <p:cNvPr id="94" name="ZoneTexte 93"/>
            <p:cNvSpPr txBox="1"/>
            <p:nvPr/>
          </p:nvSpPr>
          <p:spPr>
            <a:xfrm>
              <a:off x="5596952" y="1043444"/>
              <a:ext cx="559224" cy="369332"/>
            </a:xfrm>
            <a:prstGeom prst="rect">
              <a:avLst/>
            </a:prstGeom>
            <a:noFill/>
          </p:spPr>
          <p:txBody>
            <a:bodyPr wrap="square" rtlCol="0">
              <a:spAutoFit/>
            </a:bodyPr>
            <a:lstStyle/>
            <a:p>
              <a:r>
                <a:rPr lang="fr-FR" sz="1800" dirty="0" smtClean="0"/>
                <a:t>12</a:t>
              </a:r>
              <a:endParaRPr lang="fr-FR" sz="1800" dirty="0"/>
            </a:p>
          </p:txBody>
        </p:sp>
      </p:grpSp>
      <p:sp>
        <p:nvSpPr>
          <p:cNvPr id="7" name="6 CuadroTexto"/>
          <p:cNvSpPr txBox="1"/>
          <p:nvPr/>
        </p:nvSpPr>
        <p:spPr>
          <a:xfrm>
            <a:off x="3687921" y="5452125"/>
            <a:ext cx="2304256" cy="1569660"/>
          </a:xfrm>
          <a:prstGeom prst="rect">
            <a:avLst/>
          </a:prstGeom>
          <a:noFill/>
        </p:spPr>
        <p:txBody>
          <a:bodyPr wrap="square" rtlCol="0">
            <a:spAutoFit/>
          </a:bodyPr>
          <a:lstStyle/>
          <a:p>
            <a:pPr fontAlgn="ctr"/>
            <a:r>
              <a:rPr lang="es-ES" dirty="0"/>
              <a:t>"A" Gas de escape en la salida cilindros</a:t>
            </a:r>
          </a:p>
          <a:p>
            <a:pPr fontAlgn="ctr"/>
            <a:r>
              <a:rPr lang="es-ES" dirty="0"/>
              <a:t>"B" Gas de escape después de la oxidación</a:t>
            </a:r>
          </a:p>
          <a:p>
            <a:pPr fontAlgn="ctr"/>
            <a:r>
              <a:rPr lang="es-ES" dirty="0"/>
              <a:t>"C" Líquido de urea</a:t>
            </a:r>
          </a:p>
          <a:p>
            <a:pPr fontAlgn="ctr"/>
            <a:r>
              <a:rPr lang="es-ES" dirty="0"/>
              <a:t>"D" Inyección del líquido de urea en los gases de escape </a:t>
            </a:r>
          </a:p>
          <a:p>
            <a:endParaRPr lang="es-ES" dirty="0"/>
          </a:p>
        </p:txBody>
      </p:sp>
      <p:sp>
        <p:nvSpPr>
          <p:cNvPr id="8" name="7 CuadroTexto"/>
          <p:cNvSpPr txBox="1"/>
          <p:nvPr/>
        </p:nvSpPr>
        <p:spPr>
          <a:xfrm>
            <a:off x="6144218" y="5458630"/>
            <a:ext cx="2972311" cy="1569660"/>
          </a:xfrm>
          <a:prstGeom prst="rect">
            <a:avLst/>
          </a:prstGeom>
          <a:noFill/>
        </p:spPr>
        <p:txBody>
          <a:bodyPr wrap="square" rtlCol="0">
            <a:spAutoFit/>
          </a:bodyPr>
          <a:lstStyle/>
          <a:p>
            <a:pPr fontAlgn="ctr"/>
            <a:r>
              <a:rPr lang="es-ES" dirty="0"/>
              <a:t>"E" Reducción Catalítica Selectiva</a:t>
            </a:r>
          </a:p>
          <a:p>
            <a:pPr fontAlgn="ctr"/>
            <a:r>
              <a:rPr lang="es-ES" dirty="0"/>
              <a:t>"F" Gas de escape después de la filtración de las partículas y la reducción de los óxidos de nitrógeno </a:t>
            </a:r>
          </a:p>
          <a:p>
            <a:pPr fontAlgn="ctr"/>
            <a:r>
              <a:rPr lang="es-ES" dirty="0"/>
              <a:t>"G" Conexiones eléctricas</a:t>
            </a:r>
          </a:p>
          <a:p>
            <a:r>
              <a:rPr lang="es-ES" dirty="0"/>
              <a:t>"H" Red «CAN Anticontaminación»</a:t>
            </a:r>
          </a:p>
          <a:p>
            <a:endParaRPr lang="es-ES" dirty="0"/>
          </a:p>
          <a:p>
            <a:endParaRPr lang="es-ES" dirty="0"/>
          </a:p>
        </p:txBody>
      </p:sp>
    </p:spTree>
    <p:extLst>
      <p:ext uri="{BB962C8B-B14F-4D97-AF65-F5344CB8AC3E}">
        <p14:creationId xmlns:p14="http://schemas.microsoft.com/office/powerpoint/2010/main" val="428478377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tx1"/>
                </a:solidFill>
              </a:rPr>
              <a:t>PRESENTACIÓN DEL SISTEMA</a:t>
            </a:r>
            <a:endParaRPr lang="fr-FR" dirty="0">
              <a:solidFill>
                <a:schemeClr val="tx1"/>
              </a:solidFill>
            </a:endParaRPr>
          </a:p>
        </p:txBody>
      </p:sp>
      <p:sp>
        <p:nvSpPr>
          <p:cNvPr id="3" name="Sous-titre 2"/>
          <p:cNvSpPr>
            <a:spLocks noGrp="1"/>
          </p:cNvSpPr>
          <p:nvPr>
            <p:ph type="subTitle" idx="11"/>
          </p:nvPr>
        </p:nvSpPr>
        <p:spPr>
          <a:xfrm>
            <a:off x="395288" y="620688"/>
            <a:ext cx="8353425" cy="360040"/>
          </a:xfrm>
        </p:spPr>
        <p:txBody>
          <a:bodyPr/>
          <a:lstStyle/>
          <a:p>
            <a:r>
              <a:rPr lang="fr-FR" dirty="0" smtClean="0">
                <a:solidFill>
                  <a:schemeClr val="tx1"/>
                </a:solidFill>
              </a:rPr>
              <a:t>ESQUEMA ELECTRICO</a:t>
            </a:r>
            <a:endParaRPr lang="fr-FR" dirty="0">
              <a:solidFill>
                <a:schemeClr val="tx1"/>
              </a:solidFill>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980728"/>
            <a:ext cx="7713316" cy="5587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0283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tx1"/>
                </a:solidFill>
              </a:rPr>
              <a:t>GESTIÓN DEL LÍQUIDO REDUCTOR</a:t>
            </a:r>
            <a:endParaRPr lang="fr-FR" dirty="0"/>
          </a:p>
        </p:txBody>
      </p:sp>
      <p:sp>
        <p:nvSpPr>
          <p:cNvPr id="3" name="Sous-titre 2"/>
          <p:cNvSpPr>
            <a:spLocks noGrp="1"/>
          </p:cNvSpPr>
          <p:nvPr>
            <p:ph type="subTitle" idx="11"/>
          </p:nvPr>
        </p:nvSpPr>
        <p:spPr>
          <a:xfrm>
            <a:off x="427628" y="621035"/>
            <a:ext cx="8248827" cy="360040"/>
          </a:xfrm>
        </p:spPr>
        <p:txBody>
          <a:bodyPr/>
          <a:lstStyle/>
          <a:p>
            <a:r>
              <a:rPr lang="es-ES" dirty="0" smtClean="0">
                <a:solidFill>
                  <a:schemeClr val="tx1"/>
                </a:solidFill>
              </a:rPr>
              <a:t>líquido REDUCTOR</a:t>
            </a:r>
            <a:endParaRPr lang="es-ES" dirty="0">
              <a:solidFill>
                <a:schemeClr val="tx1"/>
              </a:solidFill>
            </a:endParaRPr>
          </a:p>
        </p:txBody>
      </p:sp>
      <p:grpSp>
        <p:nvGrpSpPr>
          <p:cNvPr id="4" name="Groupe 3"/>
          <p:cNvGrpSpPr/>
          <p:nvPr/>
        </p:nvGrpSpPr>
        <p:grpSpPr>
          <a:xfrm>
            <a:off x="7164288" y="2520890"/>
            <a:ext cx="1149350" cy="2114550"/>
            <a:chOff x="2640013" y="4267200"/>
            <a:chExt cx="1149350" cy="2114550"/>
          </a:xfrm>
        </p:grpSpPr>
        <p:pic>
          <p:nvPicPr>
            <p:cNvPr id="5" name="Picture 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6363" y="4659313"/>
              <a:ext cx="1133475" cy="172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0013" y="4267200"/>
              <a:ext cx="114935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 name="Picture 2" descr="C:\Users\e201923\Documents\WorkShop_DW10F_Euro6\FAD\SCR\Medias\Media_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6" y="2520890"/>
            <a:ext cx="1464521" cy="21786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95288" y="1341438"/>
            <a:ext cx="8353911" cy="1643527"/>
          </a:xfrm>
          <a:prstGeom prst="rect">
            <a:avLst/>
          </a:prstGeom>
        </p:spPr>
        <p:txBody>
          <a:bodyPr wrap="square">
            <a:spAutoFit/>
          </a:bodyPr>
          <a:lstStyle/>
          <a:p>
            <a:pPr lvl="0" eaLnBrk="0" hangingPunct="0">
              <a:spcBef>
                <a:spcPct val="20000"/>
              </a:spcBef>
            </a:pPr>
            <a:r>
              <a:rPr lang="es-ES" sz="1800" kern="0" dirty="0" smtClean="0">
                <a:solidFill>
                  <a:srgbClr val="000000"/>
                </a:solidFill>
                <a:latin typeface="Arial"/>
              </a:rPr>
              <a:t>La solución acuosa de reducción que se utiliza está elaborada a base de urea</a:t>
            </a:r>
          </a:p>
          <a:p>
            <a:pPr lvl="0" eaLnBrk="0" hangingPunct="0">
              <a:spcBef>
                <a:spcPct val="20000"/>
              </a:spcBef>
            </a:pPr>
            <a:r>
              <a:rPr lang="es-ES" sz="1800" kern="0" dirty="0" smtClean="0">
                <a:latin typeface="Arial"/>
              </a:rPr>
              <a:t>Ejemplo: </a:t>
            </a:r>
            <a:r>
              <a:rPr lang="es-ES" sz="1800" kern="0" dirty="0" err="1" smtClean="0">
                <a:latin typeface="Arial"/>
              </a:rPr>
              <a:t>AdBlue</a:t>
            </a:r>
            <a:r>
              <a:rPr lang="es-ES" sz="1800" kern="0" dirty="0" smtClean="0">
                <a:latin typeface="Arial"/>
              </a:rPr>
              <a:t>®</a:t>
            </a:r>
          </a:p>
          <a:p>
            <a:pPr eaLnBrk="0" hangingPunct="0">
              <a:spcBef>
                <a:spcPct val="20000"/>
              </a:spcBef>
            </a:pPr>
            <a:r>
              <a:rPr lang="es-ES" sz="1800" dirty="0"/>
              <a:t>El líquido reductor es una solución acuosa sintética formada en un 32,5 % por urea y el resto de agua pura desmineralizada.</a:t>
            </a:r>
          </a:p>
          <a:p>
            <a:pPr lvl="0" eaLnBrk="0" hangingPunct="0">
              <a:spcBef>
                <a:spcPct val="20000"/>
              </a:spcBef>
            </a:pPr>
            <a:endParaRPr lang="es-ES" sz="1800" kern="0" dirty="0">
              <a:latin typeface="Arial"/>
            </a:endParaRPr>
          </a:p>
        </p:txBody>
      </p:sp>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746" y="5756870"/>
            <a:ext cx="731382" cy="815772"/>
          </a:xfrm>
          <a:prstGeom prst="rect">
            <a:avLst/>
          </a:prstGeom>
        </p:spPr>
      </p:pic>
      <p:sp>
        <p:nvSpPr>
          <p:cNvPr id="10" name="ZoneTexte 9"/>
          <p:cNvSpPr txBox="1"/>
          <p:nvPr/>
        </p:nvSpPr>
        <p:spPr>
          <a:xfrm>
            <a:off x="1169739" y="5926311"/>
            <a:ext cx="7578973" cy="646331"/>
          </a:xfrm>
          <a:prstGeom prst="rect">
            <a:avLst/>
          </a:prstGeom>
          <a:noFill/>
        </p:spPr>
        <p:txBody>
          <a:bodyPr wrap="square" rtlCol="0">
            <a:spAutoFit/>
          </a:bodyPr>
          <a:lstStyle/>
          <a:p>
            <a:r>
              <a:rPr lang="es-ES" sz="1800" i="1" dirty="0" smtClean="0"/>
              <a:t>El líquido reductor debe ser recogido por una empresa de reciclado de contaminantes</a:t>
            </a:r>
            <a:endParaRPr lang="es-ES" sz="1800" i="1" dirty="0"/>
          </a:p>
        </p:txBody>
      </p:sp>
      <p:grpSp>
        <p:nvGrpSpPr>
          <p:cNvPr id="11" name="Group 8"/>
          <p:cNvGrpSpPr>
            <a:grpSpLocks/>
          </p:cNvGrpSpPr>
          <p:nvPr/>
        </p:nvGrpSpPr>
        <p:grpSpPr bwMode="auto">
          <a:xfrm>
            <a:off x="402098" y="4725144"/>
            <a:ext cx="8347101" cy="720080"/>
            <a:chOff x="293" y="3042"/>
            <a:chExt cx="4171" cy="380"/>
          </a:xfrm>
        </p:grpSpPr>
        <p:sp>
          <p:nvSpPr>
            <p:cNvPr id="12" name="Rectangle 27"/>
            <p:cNvSpPr>
              <a:spLocks noChangeArrowheads="1"/>
            </p:cNvSpPr>
            <p:nvPr/>
          </p:nvSpPr>
          <p:spPr bwMode="auto">
            <a:xfrm>
              <a:off x="656" y="3042"/>
              <a:ext cx="3808" cy="380"/>
            </a:xfrm>
            <a:prstGeom prst="rect">
              <a:avLst/>
            </a:prstGeom>
            <a:noFill/>
            <a:ln w="9525">
              <a:solidFill>
                <a:schemeClr val="tx1"/>
              </a:solidFill>
              <a:miter lim="800000"/>
              <a:headEnd/>
              <a:tailEnd/>
            </a:ln>
          </p:spPr>
          <p:txBody>
            <a:bodyPr wrap="square" lIns="88214" tIns="44108" rIns="88214" bIns="44108" anchor="ctr"/>
            <a:lstStyle/>
            <a:p>
              <a:pPr defTabSz="875752">
                <a:spcBef>
                  <a:spcPct val="50000"/>
                </a:spcBef>
              </a:pPr>
              <a:r>
                <a:rPr lang="es-ES" sz="1800" dirty="0" smtClean="0"/>
                <a:t>La solución de reducción se degrada con el tiempo</a:t>
              </a:r>
              <a:endParaRPr lang="es-ES" sz="1800" b="1" dirty="0"/>
            </a:p>
          </p:txBody>
        </p:sp>
        <p:pic>
          <p:nvPicPr>
            <p:cNvPr id="13" name="Picture 10" descr="warning"/>
            <p:cNvPicPr>
              <a:picLocks noChangeAspect="1" noChangeArrowheads="1"/>
            </p:cNvPicPr>
            <p:nvPr/>
          </p:nvPicPr>
          <p:blipFill>
            <a:blip r:embed="rId7"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3" y="3087"/>
              <a:ext cx="34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5385634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solidFill>
                  <a:schemeClr val="tx1"/>
                </a:solidFill>
              </a:rPr>
              <a:t>GESTIÓN DEL líquido REDUCTOR</a:t>
            </a:r>
            <a:endParaRPr lang="es-ES" dirty="0"/>
          </a:p>
        </p:txBody>
      </p:sp>
      <p:sp>
        <p:nvSpPr>
          <p:cNvPr id="3" name="Sous-titre 2"/>
          <p:cNvSpPr>
            <a:spLocks noGrp="1"/>
          </p:cNvSpPr>
          <p:nvPr>
            <p:ph type="subTitle" idx="11"/>
          </p:nvPr>
        </p:nvSpPr>
        <p:spPr>
          <a:xfrm>
            <a:off x="395288" y="621035"/>
            <a:ext cx="8353425" cy="360040"/>
          </a:xfrm>
        </p:spPr>
        <p:txBody>
          <a:bodyPr/>
          <a:lstStyle/>
          <a:p>
            <a:r>
              <a:rPr lang="es-ES" dirty="0" smtClean="0">
                <a:solidFill>
                  <a:schemeClr val="tx1"/>
                </a:solidFill>
              </a:rPr>
              <a:t>LÍQUIDO REDUCTOR</a:t>
            </a:r>
            <a:endParaRPr lang="es-ES" dirty="0">
              <a:solidFill>
                <a:schemeClr val="tx1"/>
              </a:solidFill>
            </a:endParaRPr>
          </a:p>
        </p:txBody>
      </p:sp>
      <p:sp>
        <p:nvSpPr>
          <p:cNvPr id="4" name="Espace réservé des commentaires 2"/>
          <p:cNvSpPr txBox="1">
            <a:spLocks/>
          </p:cNvSpPr>
          <p:nvPr/>
        </p:nvSpPr>
        <p:spPr>
          <a:xfrm>
            <a:off x="395287" y="990601"/>
            <a:ext cx="8353425" cy="2438400"/>
          </a:xfrm>
          <a:prstGeom prst="rect">
            <a:avLst/>
          </a:prstGeom>
        </p:spPr>
        <p:txBody>
          <a:bodyPr/>
          <a:lstStyle/>
          <a:p>
            <a:pPr marL="190669"/>
            <a:r>
              <a:rPr lang="es-ES" sz="1800" dirty="0" smtClean="0"/>
              <a:t>Debido a la alta temperatura, la urea se descompone en amoniaco y en dióxido de carbono</a:t>
            </a:r>
          </a:p>
          <a:p>
            <a:pPr marL="190669"/>
            <a:r>
              <a:rPr lang="es-ES" sz="1800" dirty="0" smtClean="0"/>
              <a:t>El amoniaco reacciona en su momento con los óxidos de nitrógeno para formar, mediante una reacción de reducción, el dinitrógeno y el agua</a:t>
            </a:r>
            <a:br>
              <a:rPr lang="es-ES" sz="1800" dirty="0" smtClean="0"/>
            </a:br>
            <a:endParaRPr lang="es-ES" sz="1800" dirty="0" smtClean="0"/>
          </a:p>
          <a:p>
            <a:pPr marL="190669"/>
            <a:r>
              <a:rPr lang="es-ES" sz="1800" dirty="0" smtClean="0"/>
              <a:t>Por ejemplo, con el monóxido de nitrógeno, la reacción se describe de la siguiente manera:</a:t>
            </a:r>
          </a:p>
        </p:txBody>
      </p:sp>
      <p:grpSp>
        <p:nvGrpSpPr>
          <p:cNvPr id="24" name="23 Grupo"/>
          <p:cNvGrpSpPr/>
          <p:nvPr/>
        </p:nvGrpSpPr>
        <p:grpSpPr>
          <a:xfrm>
            <a:off x="2293175" y="3068960"/>
            <a:ext cx="4557650" cy="1008514"/>
            <a:chOff x="2293175" y="3068960"/>
            <a:chExt cx="4557650" cy="1008514"/>
          </a:xfrm>
        </p:grpSpPr>
        <p:grpSp>
          <p:nvGrpSpPr>
            <p:cNvPr id="5" name="Groupe 3"/>
            <p:cNvGrpSpPr/>
            <p:nvPr/>
          </p:nvGrpSpPr>
          <p:grpSpPr>
            <a:xfrm>
              <a:off x="2293175" y="3102669"/>
              <a:ext cx="4557650" cy="974805"/>
              <a:chOff x="325885" y="3361793"/>
              <a:chExt cx="4904413" cy="974805"/>
            </a:xfrm>
          </p:grpSpPr>
          <p:sp>
            <p:nvSpPr>
              <p:cNvPr id="9" name="Ellipse 16"/>
              <p:cNvSpPr/>
              <p:nvPr/>
            </p:nvSpPr>
            <p:spPr>
              <a:xfrm>
                <a:off x="2157048" y="3361793"/>
                <a:ext cx="1202108" cy="968645"/>
              </a:xfrm>
              <a:prstGeom prst="ellipse">
                <a:avLst/>
              </a:prstGeom>
              <a:solidFill>
                <a:srgbClr val="FFC000"/>
              </a:solidFill>
              <a:scene3d>
                <a:camera prst="orthographicFront">
                  <a:rot lat="0" lon="0" rev="0"/>
                </a:camera>
                <a:lightRig rig="threePt" dir="t">
                  <a:rot lat="0" lon="0" rev="1200000"/>
                </a:lightRig>
              </a:scene3d>
              <a:sp3d>
                <a:bevelT w="63500" h="25400" prst="convex"/>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1800" dirty="0" smtClean="0"/>
                  <a:t>4 NH</a:t>
                </a:r>
                <a:r>
                  <a:rPr lang="es-ES" sz="1800" baseline="-25000" dirty="0" smtClean="0"/>
                  <a:t>3</a:t>
                </a:r>
                <a:endParaRPr lang="es-ES" sz="1800" baseline="-25000" dirty="0"/>
              </a:p>
            </p:txBody>
          </p:sp>
          <p:sp>
            <p:nvSpPr>
              <p:cNvPr id="11" name="Ellipse 18"/>
              <p:cNvSpPr/>
              <p:nvPr/>
            </p:nvSpPr>
            <p:spPr>
              <a:xfrm>
                <a:off x="325885" y="3361793"/>
                <a:ext cx="1096105" cy="974805"/>
              </a:xfrm>
              <a:prstGeom prst="ellipse">
                <a:avLst/>
              </a:prstGeom>
              <a:solidFill>
                <a:srgbClr val="00B050"/>
              </a:solidFill>
              <a:scene3d>
                <a:camera prst="orthographicFront">
                  <a:rot lat="0" lon="0" rev="0"/>
                </a:camera>
                <a:lightRig rig="threePt" dir="t">
                  <a:rot lat="0" lon="0" rev="1200000"/>
                </a:lightRig>
              </a:scene3d>
              <a:sp3d>
                <a:bevelT w="63500" h="25400" prst="artDeco"/>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1800" dirty="0" smtClean="0"/>
                  <a:t>4 NO</a:t>
                </a:r>
                <a:endParaRPr lang="es-ES" sz="1800" dirty="0"/>
              </a:p>
            </p:txBody>
          </p:sp>
          <p:sp>
            <p:nvSpPr>
              <p:cNvPr id="13" name="Ellipse 20"/>
              <p:cNvSpPr/>
              <p:nvPr/>
            </p:nvSpPr>
            <p:spPr>
              <a:xfrm>
                <a:off x="4392533" y="3491887"/>
                <a:ext cx="837765" cy="684056"/>
              </a:xfrm>
              <a:prstGeom prst="ellipse">
                <a:avLst/>
              </a:prstGeom>
              <a:solidFill>
                <a:schemeClr val="accent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1800" dirty="0"/>
                  <a:t>O</a:t>
                </a:r>
                <a:r>
                  <a:rPr lang="es-ES" sz="1800" baseline="-25000" dirty="0"/>
                  <a:t>2</a:t>
                </a:r>
              </a:p>
            </p:txBody>
          </p:sp>
        </p:grpSp>
        <p:sp>
          <p:nvSpPr>
            <p:cNvPr id="15" name="14 Rectángulo"/>
            <p:cNvSpPr/>
            <p:nvPr/>
          </p:nvSpPr>
          <p:spPr>
            <a:xfrm>
              <a:off x="3384857" y="3068960"/>
              <a:ext cx="683087" cy="923330"/>
            </a:xfrm>
            <a:prstGeom prst="rect">
              <a:avLst/>
            </a:prstGeom>
          </p:spPr>
          <p:txBody>
            <a:bodyPr wrap="square">
              <a:spAutoFit/>
            </a:bodyPr>
            <a:lstStyle/>
            <a:p>
              <a:r>
                <a:rPr lang="es-ES" sz="5400" dirty="0"/>
                <a:t>+</a:t>
              </a:r>
            </a:p>
          </p:txBody>
        </p:sp>
        <p:sp>
          <p:nvSpPr>
            <p:cNvPr id="16" name="15 Rectángulo"/>
            <p:cNvSpPr/>
            <p:nvPr/>
          </p:nvSpPr>
          <p:spPr>
            <a:xfrm>
              <a:off x="5238568" y="3087735"/>
              <a:ext cx="683087" cy="923330"/>
            </a:xfrm>
            <a:prstGeom prst="rect">
              <a:avLst/>
            </a:prstGeom>
          </p:spPr>
          <p:txBody>
            <a:bodyPr wrap="square">
              <a:spAutoFit/>
            </a:bodyPr>
            <a:lstStyle/>
            <a:p>
              <a:r>
                <a:rPr lang="es-ES" sz="5400" dirty="0"/>
                <a:t>+</a:t>
              </a:r>
            </a:p>
          </p:txBody>
        </p:sp>
      </p:grpSp>
      <p:grpSp>
        <p:nvGrpSpPr>
          <p:cNvPr id="25" name="24 Grupo"/>
          <p:cNvGrpSpPr/>
          <p:nvPr/>
        </p:nvGrpSpPr>
        <p:grpSpPr>
          <a:xfrm>
            <a:off x="2826457" y="5330216"/>
            <a:ext cx="3761767" cy="1080120"/>
            <a:chOff x="2899275" y="5330216"/>
            <a:chExt cx="3562284" cy="1080120"/>
          </a:xfrm>
        </p:grpSpPr>
        <p:sp>
          <p:nvSpPr>
            <p:cNvPr id="20" name="Ellipse 20"/>
            <p:cNvSpPr/>
            <p:nvPr/>
          </p:nvSpPr>
          <p:spPr>
            <a:xfrm>
              <a:off x="5261631" y="5330216"/>
              <a:ext cx="1199928" cy="1080120"/>
            </a:xfrm>
            <a:prstGeom prst="ellipse">
              <a:avLst/>
            </a:prstGeom>
            <a:gradFill>
              <a:gsLst>
                <a:gs pos="0">
                  <a:srgbClr val="5E9EFF"/>
                </a:gs>
                <a:gs pos="39000">
                  <a:srgbClr val="85C2FF"/>
                </a:gs>
                <a:gs pos="68000">
                  <a:srgbClr val="C4D6EB"/>
                </a:gs>
                <a:gs pos="100000">
                  <a:srgbClr val="FFEBFA"/>
                </a:gs>
              </a:gsLst>
              <a:lin ang="5400000" scaled="0"/>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1800" dirty="0" smtClean="0">
                  <a:solidFill>
                    <a:schemeClr val="tx1"/>
                  </a:solidFill>
                </a:rPr>
                <a:t>6 H</a:t>
              </a:r>
              <a:r>
                <a:rPr lang="es-ES" sz="1800" baseline="-25000" dirty="0" smtClean="0">
                  <a:solidFill>
                    <a:schemeClr val="tx1"/>
                  </a:solidFill>
                </a:rPr>
                <a:t>2</a:t>
              </a:r>
              <a:r>
                <a:rPr lang="es-ES" sz="1800" dirty="0" smtClean="0">
                  <a:solidFill>
                    <a:schemeClr val="tx1"/>
                  </a:solidFill>
                </a:rPr>
                <a:t>O</a:t>
              </a:r>
              <a:endParaRPr lang="es-ES" sz="1800" dirty="0">
                <a:solidFill>
                  <a:schemeClr val="tx1"/>
                </a:solidFill>
              </a:endParaRPr>
            </a:p>
          </p:txBody>
        </p:sp>
        <p:sp>
          <p:nvSpPr>
            <p:cNvPr id="21" name="Ellipse 19"/>
            <p:cNvSpPr/>
            <p:nvPr/>
          </p:nvSpPr>
          <p:spPr>
            <a:xfrm>
              <a:off x="2899275" y="5367532"/>
              <a:ext cx="971164" cy="1005488"/>
            </a:xfrm>
            <a:prstGeom prst="ellipse">
              <a:avLst/>
            </a:prstGeom>
            <a:solidFill>
              <a:srgbClr val="92D050"/>
            </a:solidFill>
            <a:scene3d>
              <a:camera prst="orthographicFront">
                <a:rot lat="0" lon="0" rev="0"/>
              </a:camera>
              <a:lightRig rig="sunset" dir="t"/>
            </a:scene3d>
            <a:sp3d prstMaterial="translucentPowder">
              <a:bevelT w="63500" h="25400" prst="riblet"/>
              <a:bevelB w="114300" prst="artDeco"/>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1800" dirty="0" smtClean="0"/>
                <a:t>4 N</a:t>
              </a:r>
              <a:r>
                <a:rPr lang="es-ES" sz="1800" baseline="-25000" dirty="0" smtClean="0"/>
                <a:t>2</a:t>
              </a:r>
              <a:endParaRPr lang="es-ES" sz="1800" baseline="-25000" dirty="0"/>
            </a:p>
          </p:txBody>
        </p:sp>
        <p:sp>
          <p:nvSpPr>
            <p:cNvPr id="22" name="21 Rectángulo"/>
            <p:cNvSpPr/>
            <p:nvPr/>
          </p:nvSpPr>
          <p:spPr>
            <a:xfrm>
              <a:off x="4261987" y="5462622"/>
              <a:ext cx="683087" cy="923330"/>
            </a:xfrm>
            <a:prstGeom prst="rect">
              <a:avLst/>
            </a:prstGeom>
          </p:spPr>
          <p:txBody>
            <a:bodyPr wrap="square">
              <a:spAutoFit/>
            </a:bodyPr>
            <a:lstStyle/>
            <a:p>
              <a:r>
                <a:rPr lang="es-ES" sz="5400" dirty="0"/>
                <a:t>+</a:t>
              </a:r>
            </a:p>
          </p:txBody>
        </p:sp>
      </p:grpSp>
      <p:sp>
        <p:nvSpPr>
          <p:cNvPr id="23" name="22 Flecha abajo"/>
          <p:cNvSpPr/>
          <p:nvPr/>
        </p:nvSpPr>
        <p:spPr>
          <a:xfrm>
            <a:off x="4292719" y="4268103"/>
            <a:ext cx="558557" cy="1194519"/>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611914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solidFill>
                  <a:schemeClr val="tx1"/>
                </a:solidFill>
              </a:rPr>
              <a:t>GESTIÓN DEL líquido REDUCTOR</a:t>
            </a:r>
            <a:endParaRPr lang="es-ES" dirty="0"/>
          </a:p>
        </p:txBody>
      </p:sp>
      <p:sp>
        <p:nvSpPr>
          <p:cNvPr id="3" name="Sous-titre 2"/>
          <p:cNvSpPr>
            <a:spLocks noGrp="1"/>
          </p:cNvSpPr>
          <p:nvPr>
            <p:ph type="subTitle" idx="11"/>
          </p:nvPr>
        </p:nvSpPr>
        <p:spPr>
          <a:xfrm>
            <a:off x="403095" y="621035"/>
            <a:ext cx="8345618" cy="360040"/>
          </a:xfrm>
        </p:spPr>
        <p:txBody>
          <a:bodyPr/>
          <a:lstStyle/>
          <a:p>
            <a:r>
              <a:rPr lang="es-ES" dirty="0" smtClean="0"/>
              <a:t>DEPÓSITO DE LÍQUIDO</a:t>
            </a:r>
            <a:endParaRPr lang="es-ES" dirty="0"/>
          </a:p>
        </p:txBody>
      </p:sp>
      <p:pic>
        <p:nvPicPr>
          <p:cNvPr id="4" name="Picture 2" descr="C:\Users\e201923\Documents\WorkShop_DW10F_Euro6\FAD\SCR\Medias\Media_1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3436" y="1653406"/>
            <a:ext cx="4101118" cy="43204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5288" y="1321199"/>
            <a:ext cx="8280920" cy="646331"/>
          </a:xfrm>
          <a:prstGeom prst="rect">
            <a:avLst/>
          </a:prstGeom>
        </p:spPr>
        <p:txBody>
          <a:bodyPr wrap="square">
            <a:spAutoFit/>
          </a:bodyPr>
          <a:lstStyle/>
          <a:p>
            <a:pPr lvl="0"/>
            <a:r>
              <a:rPr lang="es-ES" sz="1800" dirty="0" smtClean="0">
                <a:solidFill>
                  <a:srgbClr val="000000"/>
                </a:solidFill>
              </a:rPr>
              <a:t>El depósito de líquido está situado en la parte trasera del vehículo, bajo el piso del maletero</a:t>
            </a:r>
            <a:endParaRPr lang="es-ES" sz="1800" dirty="0">
              <a:solidFill>
                <a:srgbClr val="000000"/>
              </a:solidFill>
            </a:endParaRPr>
          </a:p>
        </p:txBody>
      </p:sp>
      <p:grpSp>
        <p:nvGrpSpPr>
          <p:cNvPr id="10" name="Groupe 9"/>
          <p:cNvGrpSpPr/>
          <p:nvPr/>
        </p:nvGrpSpPr>
        <p:grpSpPr>
          <a:xfrm>
            <a:off x="395288" y="5897061"/>
            <a:ext cx="8280920" cy="668874"/>
            <a:chOff x="179512" y="6078810"/>
            <a:chExt cx="8513513" cy="668874"/>
          </a:xfrm>
        </p:grpSpPr>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078810"/>
              <a:ext cx="614933" cy="668874"/>
            </a:xfrm>
            <a:prstGeom prst="rect">
              <a:avLst/>
            </a:prstGeom>
          </p:spPr>
        </p:pic>
        <p:sp>
          <p:nvSpPr>
            <p:cNvPr id="7" name="ZoneTexte 6"/>
            <p:cNvSpPr txBox="1"/>
            <p:nvPr/>
          </p:nvSpPr>
          <p:spPr>
            <a:xfrm>
              <a:off x="883022" y="6228581"/>
              <a:ext cx="7810003" cy="369332"/>
            </a:xfrm>
            <a:prstGeom prst="rect">
              <a:avLst/>
            </a:prstGeom>
            <a:noFill/>
            <a:ln>
              <a:solidFill>
                <a:schemeClr val="bg1"/>
              </a:solidFill>
            </a:ln>
          </p:spPr>
          <p:txBody>
            <a:bodyPr wrap="square" rtlCol="0">
              <a:spAutoFit/>
            </a:bodyPr>
            <a:lstStyle/>
            <a:p>
              <a:r>
                <a:rPr lang="es-ES" sz="1800" dirty="0"/>
                <a:t>L</a:t>
              </a:r>
              <a:r>
                <a:rPr lang="es-ES" sz="1800" dirty="0" smtClean="0"/>
                <a:t>a puesta a nivel del depósito se realizan durante el mantenimiento</a:t>
              </a:r>
              <a:endParaRPr lang="es-ES" sz="1800" dirty="0"/>
            </a:p>
          </p:txBody>
        </p:sp>
      </p:grpSp>
      <p:pic>
        <p:nvPicPr>
          <p:cNvPr id="8" name="Picture 2" descr="C:\Users\e201923\Documents\WorkShop_DW10F_Euro6\FAD\SCR\Medias\Media_1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076" y="2348880"/>
            <a:ext cx="3582511" cy="216024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31800" y="4852421"/>
            <a:ext cx="4140200" cy="646331"/>
          </a:xfrm>
          <a:prstGeom prst="rect">
            <a:avLst/>
          </a:prstGeom>
        </p:spPr>
        <p:txBody>
          <a:bodyPr wrap="square">
            <a:spAutoFit/>
          </a:bodyPr>
          <a:lstStyle/>
          <a:p>
            <a:pPr lvl="0"/>
            <a:r>
              <a:rPr lang="es-ES" sz="1800" dirty="0" smtClean="0">
                <a:solidFill>
                  <a:srgbClr val="000000"/>
                </a:solidFill>
              </a:rPr>
              <a:t>El depósito integra un módulo aforador bomba</a:t>
            </a:r>
            <a:endParaRPr lang="es-ES" sz="1800" dirty="0">
              <a:solidFill>
                <a:srgbClr val="000000"/>
              </a:solidFill>
            </a:endParaRPr>
          </a:p>
        </p:txBody>
      </p:sp>
    </p:spTree>
    <p:extLst>
      <p:ext uri="{BB962C8B-B14F-4D97-AF65-F5344CB8AC3E}">
        <p14:creationId xmlns:p14="http://schemas.microsoft.com/office/powerpoint/2010/main" val="405256131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solidFill>
                  <a:schemeClr val="tx1"/>
                </a:solidFill>
              </a:rPr>
              <a:t>GESTIÓN DEL líquido REDUCTOR</a:t>
            </a:r>
            <a:endParaRPr lang="es-ES" dirty="0"/>
          </a:p>
        </p:txBody>
      </p:sp>
      <p:sp>
        <p:nvSpPr>
          <p:cNvPr id="3" name="Sous-titre 2"/>
          <p:cNvSpPr>
            <a:spLocks noGrp="1"/>
          </p:cNvSpPr>
          <p:nvPr>
            <p:ph type="subTitle" idx="11"/>
          </p:nvPr>
        </p:nvSpPr>
        <p:spPr>
          <a:xfrm>
            <a:off x="395288" y="621035"/>
            <a:ext cx="8353425" cy="360040"/>
          </a:xfrm>
        </p:spPr>
        <p:txBody>
          <a:bodyPr/>
          <a:lstStyle/>
          <a:p>
            <a:r>
              <a:rPr lang="fr-FR" dirty="0" smtClean="0"/>
              <a:t>DEPÓSITO DE LÍQUIDO</a:t>
            </a:r>
            <a:endParaRPr lang="fr-FR" dirty="0"/>
          </a:p>
        </p:txBody>
      </p:sp>
      <p:pic>
        <p:nvPicPr>
          <p:cNvPr id="13315" name="Picture 3" descr="C:\Users\e201923\Documents\WorkShop_DW10F_Euro6\Base_images\SCR\Media_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1484784"/>
            <a:ext cx="5615261" cy="4993612"/>
          </a:xfrm>
          <a:prstGeom prst="rect">
            <a:avLst/>
          </a:prstGeom>
          <a:noFill/>
          <a:extLst>
            <a:ext uri="{909E8E84-426E-40DD-AFC4-6F175D3DCCD1}">
              <a14:hiddenFill xmlns:a14="http://schemas.microsoft.com/office/drawing/2010/main">
                <a:solidFill>
                  <a:srgbClr val="FFFFFF"/>
                </a:solidFill>
              </a14:hiddenFill>
            </a:ext>
          </a:extLst>
        </p:spPr>
      </p:pic>
      <p:sp>
        <p:nvSpPr>
          <p:cNvPr id="8" name="Légende sans bordure 2 7"/>
          <p:cNvSpPr/>
          <p:nvPr/>
        </p:nvSpPr>
        <p:spPr>
          <a:xfrm>
            <a:off x="6828103" y="1158524"/>
            <a:ext cx="478301" cy="326260"/>
          </a:xfrm>
          <a:prstGeom prst="callout2">
            <a:avLst>
              <a:gd name="adj1" fmla="val 47898"/>
              <a:gd name="adj2" fmla="val 6996"/>
              <a:gd name="adj3" fmla="val 104313"/>
              <a:gd name="adj4" fmla="val -94808"/>
              <a:gd name="adj5" fmla="val 233170"/>
              <a:gd name="adj6" fmla="val -289000"/>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580" tIns="45290" rIns="90580" bIns="45290" rtlCol="0" anchor="ctr"/>
          <a:lstStyle/>
          <a:p>
            <a:pPr algn="ctr"/>
            <a:r>
              <a:rPr lang="fr-FR" sz="2000" dirty="0" smtClean="0">
                <a:solidFill>
                  <a:srgbClr val="C00000"/>
                </a:solidFill>
              </a:rPr>
              <a:t>1</a:t>
            </a:r>
            <a:endParaRPr lang="fr-FR" sz="2000" dirty="0">
              <a:solidFill>
                <a:srgbClr val="C00000"/>
              </a:solidFill>
            </a:endParaRPr>
          </a:p>
        </p:txBody>
      </p:sp>
      <p:sp>
        <p:nvSpPr>
          <p:cNvPr id="22" name="Légende sans bordure 2 21"/>
          <p:cNvSpPr/>
          <p:nvPr/>
        </p:nvSpPr>
        <p:spPr>
          <a:xfrm>
            <a:off x="8100392" y="3212976"/>
            <a:ext cx="478301" cy="326260"/>
          </a:xfrm>
          <a:prstGeom prst="callout2">
            <a:avLst>
              <a:gd name="adj1" fmla="val 47898"/>
              <a:gd name="adj2" fmla="val 6996"/>
              <a:gd name="adj3" fmla="val 92635"/>
              <a:gd name="adj4" fmla="val -166499"/>
              <a:gd name="adj5" fmla="val 233170"/>
              <a:gd name="adj6" fmla="val -289000"/>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580" tIns="45290" rIns="90580" bIns="45290" rtlCol="0" anchor="ctr"/>
          <a:lstStyle/>
          <a:p>
            <a:pPr algn="ctr"/>
            <a:r>
              <a:rPr lang="fr-FR" sz="2000" dirty="0" smtClean="0">
                <a:solidFill>
                  <a:srgbClr val="C00000"/>
                </a:solidFill>
              </a:rPr>
              <a:t>2</a:t>
            </a:r>
            <a:endParaRPr lang="fr-FR" sz="2000" dirty="0">
              <a:solidFill>
                <a:srgbClr val="C00000"/>
              </a:solidFill>
            </a:endParaRPr>
          </a:p>
        </p:txBody>
      </p:sp>
      <p:sp>
        <p:nvSpPr>
          <p:cNvPr id="23" name="Légende sans bordure 2 22"/>
          <p:cNvSpPr/>
          <p:nvPr/>
        </p:nvSpPr>
        <p:spPr>
          <a:xfrm flipH="1">
            <a:off x="1403648" y="1393790"/>
            <a:ext cx="432049" cy="326260"/>
          </a:xfrm>
          <a:prstGeom prst="callout2">
            <a:avLst>
              <a:gd name="adj1" fmla="val 47898"/>
              <a:gd name="adj2" fmla="val 6996"/>
              <a:gd name="adj3" fmla="val 92635"/>
              <a:gd name="adj4" fmla="val -166499"/>
              <a:gd name="adj5" fmla="val 493974"/>
              <a:gd name="adj6" fmla="val -571190"/>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580" tIns="45290" rIns="90580" bIns="45290" rtlCol="0" anchor="ctr"/>
          <a:lstStyle/>
          <a:p>
            <a:pPr algn="ctr"/>
            <a:r>
              <a:rPr lang="fr-FR" sz="2000" dirty="0" smtClean="0">
                <a:solidFill>
                  <a:srgbClr val="C00000"/>
                </a:solidFill>
              </a:rPr>
              <a:t>5</a:t>
            </a:r>
            <a:endParaRPr lang="fr-FR" sz="2000" dirty="0">
              <a:solidFill>
                <a:srgbClr val="C00000"/>
              </a:solidFill>
            </a:endParaRPr>
          </a:p>
        </p:txBody>
      </p:sp>
      <p:sp>
        <p:nvSpPr>
          <p:cNvPr id="24" name="Légende sans bordure 2 23"/>
          <p:cNvSpPr/>
          <p:nvPr/>
        </p:nvSpPr>
        <p:spPr>
          <a:xfrm flipH="1">
            <a:off x="2123728" y="5805264"/>
            <a:ext cx="432049" cy="326260"/>
          </a:xfrm>
          <a:prstGeom prst="callout2">
            <a:avLst>
              <a:gd name="adj1" fmla="val 47898"/>
              <a:gd name="adj2" fmla="val 6996"/>
              <a:gd name="adj3" fmla="val -16358"/>
              <a:gd name="adj4" fmla="val -198833"/>
              <a:gd name="adj5" fmla="val -595954"/>
              <a:gd name="adj6" fmla="val -571190"/>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580" tIns="45290" rIns="90580" bIns="45290" rtlCol="0" anchor="ctr"/>
          <a:lstStyle/>
          <a:p>
            <a:pPr algn="ctr"/>
            <a:r>
              <a:rPr lang="fr-FR" sz="2000" dirty="0" smtClean="0">
                <a:solidFill>
                  <a:srgbClr val="C00000"/>
                </a:solidFill>
              </a:rPr>
              <a:t>3</a:t>
            </a:r>
            <a:endParaRPr lang="fr-FR" sz="2000" dirty="0">
              <a:solidFill>
                <a:srgbClr val="C00000"/>
              </a:solidFill>
            </a:endParaRPr>
          </a:p>
        </p:txBody>
      </p:sp>
      <p:sp>
        <p:nvSpPr>
          <p:cNvPr id="27" name="Légende sans bordure 2 26"/>
          <p:cNvSpPr/>
          <p:nvPr/>
        </p:nvSpPr>
        <p:spPr>
          <a:xfrm flipH="1">
            <a:off x="1105371" y="4234536"/>
            <a:ext cx="432049" cy="326260"/>
          </a:xfrm>
          <a:prstGeom prst="callout2">
            <a:avLst>
              <a:gd name="adj1" fmla="val 47898"/>
              <a:gd name="adj2" fmla="val 6996"/>
              <a:gd name="adj3" fmla="val 92635"/>
              <a:gd name="adj4" fmla="val -140043"/>
              <a:gd name="adj5" fmla="val -339042"/>
              <a:gd name="adj6" fmla="val -421277"/>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580" tIns="45290" rIns="90580" bIns="45290" rtlCol="0" anchor="ctr"/>
          <a:lstStyle/>
          <a:p>
            <a:pPr algn="ctr"/>
            <a:r>
              <a:rPr lang="fr-FR" sz="2000" dirty="0" smtClean="0">
                <a:solidFill>
                  <a:srgbClr val="C00000"/>
                </a:solidFill>
              </a:rPr>
              <a:t>4</a:t>
            </a:r>
            <a:endParaRPr lang="fr-FR" sz="2000" dirty="0">
              <a:solidFill>
                <a:srgbClr val="C00000"/>
              </a:solidFill>
            </a:endParaRPr>
          </a:p>
        </p:txBody>
      </p:sp>
      <p:sp>
        <p:nvSpPr>
          <p:cNvPr id="4" name="3 CuadroTexto"/>
          <p:cNvSpPr txBox="1"/>
          <p:nvPr/>
        </p:nvSpPr>
        <p:spPr>
          <a:xfrm>
            <a:off x="7380312" y="4919008"/>
            <a:ext cx="1763688" cy="1938992"/>
          </a:xfrm>
          <a:prstGeom prst="rect">
            <a:avLst/>
          </a:prstGeom>
          <a:noFill/>
        </p:spPr>
        <p:txBody>
          <a:bodyPr wrap="square" rtlCol="0">
            <a:spAutoFit/>
          </a:bodyPr>
          <a:lstStyle/>
          <a:p>
            <a:pPr marL="535530" indent="-358125">
              <a:buFont typeface="+mj-lt"/>
              <a:buAutoNum type="arabicPeriod"/>
            </a:pPr>
            <a:r>
              <a:rPr lang="es-ES" dirty="0">
                <a:solidFill>
                  <a:srgbClr val="C00000"/>
                </a:solidFill>
                <a:latin typeface="+mn-lt"/>
                <a:ea typeface="+mn-ea"/>
                <a:cs typeface="+mn-cs"/>
              </a:rPr>
              <a:t>Fijaciones</a:t>
            </a:r>
          </a:p>
          <a:p>
            <a:pPr marL="535530" indent="-358125">
              <a:buFont typeface="+mj-lt"/>
              <a:buAutoNum type="arabicPeriod"/>
            </a:pPr>
            <a:r>
              <a:rPr lang="es-ES" dirty="0">
                <a:solidFill>
                  <a:srgbClr val="C00000"/>
                </a:solidFill>
                <a:latin typeface="+mn-lt"/>
                <a:ea typeface="+mn-ea"/>
                <a:cs typeface="+mn-cs"/>
              </a:rPr>
              <a:t>Módulo de respiración</a:t>
            </a:r>
          </a:p>
          <a:p>
            <a:pPr marL="535530" indent="-358125">
              <a:buFont typeface="+mj-lt"/>
              <a:buAutoNum type="arabicPeriod"/>
            </a:pPr>
            <a:r>
              <a:rPr lang="es-ES" dirty="0">
                <a:solidFill>
                  <a:srgbClr val="C00000"/>
                </a:solidFill>
                <a:latin typeface="+mn-lt"/>
                <a:ea typeface="+mn-ea"/>
                <a:cs typeface="+mn-cs"/>
              </a:rPr>
              <a:t>Tapón de llenado</a:t>
            </a:r>
          </a:p>
          <a:p>
            <a:pPr marL="535530" indent="-358125">
              <a:buFont typeface="+mj-lt"/>
              <a:buAutoNum type="arabicPeriod"/>
            </a:pPr>
            <a:r>
              <a:rPr lang="es-ES" dirty="0">
                <a:solidFill>
                  <a:srgbClr val="C00000"/>
                </a:solidFill>
                <a:latin typeface="+mn-lt"/>
                <a:ea typeface="+mn-ea"/>
                <a:cs typeface="+mn-cs"/>
              </a:rPr>
              <a:t>Conexiones</a:t>
            </a:r>
          </a:p>
          <a:p>
            <a:pPr marL="535530" indent="-358125">
              <a:buFont typeface="+mj-lt"/>
              <a:buAutoNum type="arabicPeriod"/>
            </a:pPr>
            <a:r>
              <a:rPr lang="es-ES" dirty="0">
                <a:solidFill>
                  <a:srgbClr val="C00000"/>
                </a:solidFill>
                <a:latin typeface="+mn-lt"/>
                <a:ea typeface="+mn-ea"/>
                <a:cs typeface="+mn-cs"/>
              </a:rPr>
              <a:t>Módulo aforador bomba</a:t>
            </a:r>
          </a:p>
          <a:p>
            <a:endParaRPr lang="es-ES" dirty="0"/>
          </a:p>
        </p:txBody>
      </p:sp>
    </p:spTree>
    <p:extLst>
      <p:ext uri="{BB962C8B-B14F-4D97-AF65-F5344CB8AC3E}">
        <p14:creationId xmlns:p14="http://schemas.microsoft.com/office/powerpoint/2010/main" val="327268765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696" b="6869"/>
          <a:stretch/>
        </p:blipFill>
        <p:spPr bwMode="auto">
          <a:xfrm>
            <a:off x="406596" y="981075"/>
            <a:ext cx="8369206" cy="526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re 3"/>
          <p:cNvSpPr>
            <a:spLocks noGrp="1"/>
          </p:cNvSpPr>
          <p:nvPr>
            <p:ph type="title"/>
          </p:nvPr>
        </p:nvSpPr>
        <p:spPr>
          <a:xfrm>
            <a:off x="395288" y="22225"/>
            <a:ext cx="8280400" cy="549275"/>
          </a:xfrm>
        </p:spPr>
        <p:txBody>
          <a:bodyPr/>
          <a:lstStyle/>
          <a:p>
            <a:r>
              <a:rPr lang="fr-FR" dirty="0" smtClean="0"/>
              <a:t>índice</a:t>
            </a:r>
            <a:endParaRPr lang="fr-FR" dirty="0"/>
          </a:p>
        </p:txBody>
      </p:sp>
      <p:sp>
        <p:nvSpPr>
          <p:cNvPr id="2" name="1 Rectángulo"/>
          <p:cNvSpPr/>
          <p:nvPr/>
        </p:nvSpPr>
        <p:spPr>
          <a:xfrm>
            <a:off x="406596" y="981075"/>
            <a:ext cx="8342117" cy="5269600"/>
          </a:xfrm>
          <a:prstGeom prst="rect">
            <a:avLst/>
          </a:prstGeom>
          <a:solidFill>
            <a:schemeClr val="bg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Text Box 5">
            <a:hlinkClick r:id="rId4" action="ppaction://hlinkpres?slideindex=5&amp;slidetitle=Necesidad del Tratamiento de LOS CONTAMINANTES"/>
          </p:cNvPr>
          <p:cNvSpPr txBox="1">
            <a:spLocks noChangeArrowheads="1"/>
          </p:cNvSpPr>
          <p:nvPr/>
        </p:nvSpPr>
        <p:spPr bwMode="auto">
          <a:xfrm>
            <a:off x="395288" y="1639956"/>
            <a:ext cx="8208962" cy="396875"/>
          </a:xfrm>
          <a:prstGeom prst="rect">
            <a:avLst/>
          </a:prstGeom>
          <a:gradFill rotWithShape="1">
            <a:gsLst>
              <a:gs pos="0">
                <a:schemeClr val="bg2"/>
              </a:gs>
              <a:gs pos="100000">
                <a:schemeClr val="tx2"/>
              </a:gs>
            </a:gsLst>
            <a:lin ang="2700000" scaled="1"/>
          </a:gradFill>
          <a:ln>
            <a:noFill/>
          </a:ln>
          <a:effectLst/>
        </p:spPr>
        <p:txBody>
          <a:bodyPr wrap="none" anchor="ctr"/>
          <a:lstStyle>
            <a:lvl1pPr eaLnBrk="0" hangingPunct="0">
              <a:defRPr>
                <a:solidFill>
                  <a:schemeClr val="tx1"/>
                </a:solidFill>
                <a:latin typeface="Arial" charset="0"/>
                <a:ea typeface="Arial Unicode MS" pitchFamily="34" charset="-128"/>
                <a:cs typeface="Arial Unicode MS" pitchFamily="34" charset="-128"/>
              </a:defRPr>
            </a:lvl1pPr>
            <a:lvl2pPr marL="742950" indent="-285750" eaLnBrk="0" hangingPunct="0">
              <a:defRPr>
                <a:solidFill>
                  <a:schemeClr val="tx1"/>
                </a:solidFill>
                <a:latin typeface="Arial" charset="0"/>
                <a:ea typeface="Arial Unicode MS" pitchFamily="34" charset="-128"/>
                <a:cs typeface="Arial Unicode MS" pitchFamily="34" charset="-128"/>
              </a:defRPr>
            </a:lvl2pPr>
            <a:lvl3pPr marL="1143000" indent="-228600" eaLnBrk="0" hangingPunct="0">
              <a:defRPr>
                <a:solidFill>
                  <a:schemeClr val="tx1"/>
                </a:solidFill>
                <a:latin typeface="Arial" charset="0"/>
                <a:ea typeface="Arial Unicode MS" pitchFamily="34" charset="-128"/>
                <a:cs typeface="Arial Unicode MS" pitchFamily="34" charset="-128"/>
              </a:defRPr>
            </a:lvl3pPr>
            <a:lvl4pPr marL="1600200" indent="-228600" eaLnBrk="0" hangingPunct="0">
              <a:defRPr>
                <a:solidFill>
                  <a:schemeClr val="tx1"/>
                </a:solidFill>
                <a:latin typeface="Arial" charset="0"/>
                <a:ea typeface="Arial Unicode MS" pitchFamily="34" charset="-128"/>
                <a:cs typeface="Arial Unicode MS" pitchFamily="34" charset="-128"/>
              </a:defRPr>
            </a:lvl4pPr>
            <a:lvl5pPr marL="2057400" indent="-228600" eaLnBrk="0" hangingPunct="0">
              <a:defRPr>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9pPr>
          </a:lstStyle>
          <a:p>
            <a:pPr eaLnBrk="1" hangingPunct="1">
              <a:spcBef>
                <a:spcPct val="50000"/>
              </a:spcBef>
            </a:pPr>
            <a:r>
              <a:rPr lang="es-ES" sz="2000" dirty="0" smtClean="0"/>
              <a:t>NECESIDAD DEL TRATAMIENTO DE LOS CONTAMINANTES</a:t>
            </a:r>
            <a:endParaRPr lang="es-ES" sz="2000" dirty="0"/>
          </a:p>
        </p:txBody>
      </p:sp>
      <p:sp>
        <p:nvSpPr>
          <p:cNvPr id="8" name="Text Box 5">
            <a:hlinkClick r:id="rId5" action="ppaction://hlinksldjump"/>
          </p:cNvPr>
          <p:cNvSpPr txBox="1">
            <a:spLocks noChangeArrowheads="1"/>
          </p:cNvSpPr>
          <p:nvPr/>
        </p:nvSpPr>
        <p:spPr bwMode="auto">
          <a:xfrm>
            <a:off x="395288" y="2333293"/>
            <a:ext cx="8208962" cy="396875"/>
          </a:xfrm>
          <a:prstGeom prst="rect">
            <a:avLst/>
          </a:prstGeom>
          <a:gradFill rotWithShape="1">
            <a:gsLst>
              <a:gs pos="0">
                <a:schemeClr val="bg2"/>
              </a:gs>
              <a:gs pos="100000">
                <a:schemeClr val="tx2"/>
              </a:gs>
            </a:gsLst>
            <a:lin ang="2700000" scaled="1"/>
          </a:gradFill>
          <a:ln>
            <a:noFill/>
          </a:ln>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defPPr>
              <a:defRPr lang="fr-FR"/>
            </a:defPPr>
            <a:lvl1pPr eaLnBrk="1" hangingPunct="1">
              <a:spcBef>
                <a:spcPct val="50000"/>
              </a:spcBef>
              <a:defRPr sz="2000"/>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s-ES" dirty="0" smtClean="0"/>
              <a:t>PRESENTACIÓN DEL SISTEMA</a:t>
            </a:r>
            <a:endParaRPr lang="es-ES" dirty="0"/>
          </a:p>
        </p:txBody>
      </p:sp>
      <p:sp>
        <p:nvSpPr>
          <p:cNvPr id="9" name="Text Box 5">
            <a:hlinkClick r:id="rId6" action="ppaction://hlinksldjump"/>
          </p:cNvPr>
          <p:cNvSpPr txBox="1">
            <a:spLocks noChangeArrowheads="1"/>
          </p:cNvSpPr>
          <p:nvPr/>
        </p:nvSpPr>
        <p:spPr bwMode="auto">
          <a:xfrm>
            <a:off x="395288" y="3026630"/>
            <a:ext cx="8208962" cy="396875"/>
          </a:xfrm>
          <a:prstGeom prst="rect">
            <a:avLst/>
          </a:prstGeom>
          <a:gradFill rotWithShape="1">
            <a:gsLst>
              <a:gs pos="0">
                <a:schemeClr val="bg2"/>
              </a:gs>
              <a:gs pos="100000">
                <a:schemeClr val="tx2"/>
              </a:gs>
            </a:gsLst>
            <a:lin ang="2700000" scaled="1"/>
          </a:gradFill>
          <a:ln>
            <a:noFill/>
          </a:ln>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defPPr>
              <a:defRPr lang="fr-FR"/>
            </a:defPPr>
            <a:lvl1pPr eaLnBrk="1" hangingPunct="1">
              <a:spcBef>
                <a:spcPct val="50000"/>
              </a:spcBef>
              <a:defRPr sz="2000"/>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fr-FR" dirty="0"/>
              <a:t>GESTIÓN DEL LÍQUIDO REDUCTOR</a:t>
            </a:r>
            <a:endParaRPr lang="es-ES" dirty="0"/>
          </a:p>
        </p:txBody>
      </p:sp>
      <p:sp>
        <p:nvSpPr>
          <p:cNvPr id="10" name="Text Box 5">
            <a:hlinkClick r:id="rId7" action="ppaction://hlinksldjump"/>
          </p:cNvPr>
          <p:cNvSpPr txBox="1">
            <a:spLocks noChangeArrowheads="1"/>
          </p:cNvSpPr>
          <p:nvPr/>
        </p:nvSpPr>
        <p:spPr bwMode="auto">
          <a:xfrm>
            <a:off x="395288" y="3719967"/>
            <a:ext cx="8208962" cy="396875"/>
          </a:xfrm>
          <a:prstGeom prst="rect">
            <a:avLst/>
          </a:prstGeom>
          <a:gradFill rotWithShape="1">
            <a:gsLst>
              <a:gs pos="0">
                <a:schemeClr val="bg2"/>
              </a:gs>
              <a:gs pos="100000">
                <a:schemeClr val="tx2"/>
              </a:gs>
            </a:gsLst>
            <a:lin ang="2700000" scaled="1"/>
          </a:gradFill>
          <a:ln>
            <a:noFill/>
          </a:ln>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defPPr>
              <a:defRPr lang="fr-FR"/>
            </a:defPPr>
            <a:lvl1pPr eaLnBrk="1" hangingPunct="1">
              <a:spcBef>
                <a:spcPct val="50000"/>
              </a:spcBef>
              <a:defRPr sz="2000"/>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fr-FR" dirty="0"/>
              <a:t>TRATAMIENTO DE LOS CONTAMINANTES</a:t>
            </a:r>
            <a:endParaRPr lang="es-ES" dirty="0"/>
          </a:p>
        </p:txBody>
      </p:sp>
      <p:sp>
        <p:nvSpPr>
          <p:cNvPr id="12" name="Text Box 5">
            <a:hlinkClick r:id="rId8" action="ppaction://hlinksldjump"/>
          </p:cNvPr>
          <p:cNvSpPr txBox="1">
            <a:spLocks noChangeArrowheads="1"/>
          </p:cNvSpPr>
          <p:nvPr/>
        </p:nvSpPr>
        <p:spPr bwMode="auto">
          <a:xfrm>
            <a:off x="395288" y="4472285"/>
            <a:ext cx="8208962" cy="396875"/>
          </a:xfrm>
          <a:prstGeom prst="rect">
            <a:avLst/>
          </a:prstGeom>
          <a:gradFill rotWithShape="1">
            <a:gsLst>
              <a:gs pos="0">
                <a:schemeClr val="bg2"/>
              </a:gs>
              <a:gs pos="100000">
                <a:schemeClr val="tx2"/>
              </a:gs>
            </a:gsLst>
            <a:lin ang="2700000" scaled="1"/>
          </a:gradFill>
          <a:ln>
            <a:noFill/>
          </a:ln>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defPPr>
              <a:defRPr lang="fr-FR"/>
            </a:defPPr>
            <a:lvl1pPr eaLnBrk="1" hangingPunct="1">
              <a:spcBef>
                <a:spcPct val="50000"/>
              </a:spcBef>
              <a:defRPr sz="2000"/>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fr-FR" dirty="0"/>
              <a:t>MANTENIMIENTO</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solidFill>
                  <a:schemeClr val="tx1"/>
                </a:solidFill>
              </a:rPr>
              <a:t>GESTIÓN DEL líquido REDUCTOR</a:t>
            </a:r>
            <a:endParaRPr lang="es-ES" dirty="0"/>
          </a:p>
        </p:txBody>
      </p:sp>
      <p:sp>
        <p:nvSpPr>
          <p:cNvPr id="3" name="Sous-titre 2"/>
          <p:cNvSpPr>
            <a:spLocks noGrp="1"/>
          </p:cNvSpPr>
          <p:nvPr>
            <p:ph type="subTitle" idx="11"/>
          </p:nvPr>
        </p:nvSpPr>
        <p:spPr>
          <a:xfrm>
            <a:off x="383338" y="621035"/>
            <a:ext cx="8365375" cy="360040"/>
          </a:xfrm>
        </p:spPr>
        <p:txBody>
          <a:bodyPr/>
          <a:lstStyle/>
          <a:p>
            <a:r>
              <a:rPr lang="es-ES" dirty="0" smtClean="0"/>
              <a:t>MÓDULO AFORADOR BOMBA DE UREA </a:t>
            </a:r>
            <a:endParaRPr lang="es-ES" dirty="0"/>
          </a:p>
        </p:txBody>
      </p:sp>
      <p:pic>
        <p:nvPicPr>
          <p:cNvPr id="14338" name="Picture 2" descr="C:\Users\e201923\Documents\WorkShop_DW10F_Euro6\Base_images\SCR\Module_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1" y="1849162"/>
            <a:ext cx="7306289" cy="474819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e 3"/>
          <p:cNvGrpSpPr/>
          <p:nvPr/>
        </p:nvGrpSpPr>
        <p:grpSpPr>
          <a:xfrm>
            <a:off x="5904148" y="2705812"/>
            <a:ext cx="432048" cy="438263"/>
            <a:chOff x="1763688" y="1555756"/>
            <a:chExt cx="432048" cy="438263"/>
          </a:xfrm>
        </p:grpSpPr>
        <p:sp>
          <p:nvSpPr>
            <p:cNvPr id="8" name="Ellipse 7"/>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5" name="Ellipse 4"/>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A</a:t>
              </a:r>
              <a:endParaRPr lang="es-ES" sz="2000" dirty="0">
                <a:solidFill>
                  <a:schemeClr val="tx1"/>
                </a:solidFill>
              </a:endParaRPr>
            </a:p>
          </p:txBody>
        </p:sp>
      </p:grpSp>
      <p:grpSp>
        <p:nvGrpSpPr>
          <p:cNvPr id="18" name="Groupe 17"/>
          <p:cNvGrpSpPr/>
          <p:nvPr/>
        </p:nvGrpSpPr>
        <p:grpSpPr>
          <a:xfrm>
            <a:off x="4247964" y="4855958"/>
            <a:ext cx="432048" cy="438263"/>
            <a:chOff x="1763688" y="1555756"/>
            <a:chExt cx="432048" cy="438263"/>
          </a:xfrm>
        </p:grpSpPr>
        <p:sp>
          <p:nvSpPr>
            <p:cNvPr id="19" name="Ellipse 18"/>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20" name="Ellipse 19"/>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B</a:t>
              </a:r>
              <a:endParaRPr lang="es-ES" sz="2000" dirty="0">
                <a:solidFill>
                  <a:schemeClr val="tx1"/>
                </a:solidFill>
              </a:endParaRPr>
            </a:p>
          </p:txBody>
        </p:sp>
      </p:grpSp>
      <p:sp>
        <p:nvSpPr>
          <p:cNvPr id="24" name="Rectangle 23"/>
          <p:cNvSpPr/>
          <p:nvPr/>
        </p:nvSpPr>
        <p:spPr>
          <a:xfrm>
            <a:off x="395288" y="1178853"/>
            <a:ext cx="6441342" cy="369332"/>
          </a:xfrm>
          <a:prstGeom prst="rect">
            <a:avLst/>
          </a:prstGeom>
        </p:spPr>
        <p:txBody>
          <a:bodyPr wrap="square">
            <a:spAutoFit/>
          </a:bodyPr>
          <a:lstStyle/>
          <a:p>
            <a:pPr lvl="0"/>
            <a:r>
              <a:rPr lang="es-ES" sz="1800" dirty="0" smtClean="0">
                <a:solidFill>
                  <a:srgbClr val="000000"/>
                </a:solidFill>
              </a:rPr>
              <a:t>El módulo aforador bomba está compuesto por dos partes</a:t>
            </a:r>
            <a:endParaRPr lang="es-ES" sz="1800" dirty="0">
              <a:solidFill>
                <a:srgbClr val="000000"/>
              </a:solidFill>
            </a:endParaRPr>
          </a:p>
        </p:txBody>
      </p:sp>
    </p:spTree>
    <p:extLst>
      <p:ext uri="{BB962C8B-B14F-4D97-AF65-F5344CB8AC3E}">
        <p14:creationId xmlns:p14="http://schemas.microsoft.com/office/powerpoint/2010/main" val="14115709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e201923\Documents\WorkShop_DW10F_Euro6\Base_images\SCR\Module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008" y="1037034"/>
            <a:ext cx="7391400" cy="584835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p>
            <a:r>
              <a:rPr lang="es-ES" dirty="0" smtClean="0">
                <a:solidFill>
                  <a:schemeClr val="tx1"/>
                </a:solidFill>
              </a:rPr>
              <a:t>GESTIÓN DEL líquido REDUCTOR</a:t>
            </a:r>
            <a:endParaRPr lang="es-ES" dirty="0"/>
          </a:p>
        </p:txBody>
      </p:sp>
      <p:sp>
        <p:nvSpPr>
          <p:cNvPr id="3" name="Sous-titre 2"/>
          <p:cNvSpPr>
            <a:spLocks noGrp="1"/>
          </p:cNvSpPr>
          <p:nvPr>
            <p:ph type="subTitle" idx="11"/>
          </p:nvPr>
        </p:nvSpPr>
        <p:spPr>
          <a:xfrm>
            <a:off x="323528" y="620688"/>
            <a:ext cx="8425185" cy="360040"/>
          </a:xfrm>
        </p:spPr>
        <p:txBody>
          <a:bodyPr/>
          <a:lstStyle/>
          <a:p>
            <a:r>
              <a:rPr lang="es-ES" dirty="0" smtClean="0">
                <a:solidFill>
                  <a:schemeClr val="tx1"/>
                </a:solidFill>
              </a:rPr>
              <a:t>MÓDULO BOMBA DE UREA </a:t>
            </a:r>
            <a:endParaRPr lang="es-ES" dirty="0"/>
          </a:p>
        </p:txBody>
      </p:sp>
      <p:grpSp>
        <p:nvGrpSpPr>
          <p:cNvPr id="8" name="Groupe 7"/>
          <p:cNvGrpSpPr/>
          <p:nvPr/>
        </p:nvGrpSpPr>
        <p:grpSpPr>
          <a:xfrm>
            <a:off x="4752020" y="1872208"/>
            <a:ext cx="432048" cy="438263"/>
            <a:chOff x="1763688" y="1555756"/>
            <a:chExt cx="432048" cy="438263"/>
          </a:xfrm>
        </p:grpSpPr>
        <p:sp>
          <p:nvSpPr>
            <p:cNvPr id="9" name="Ellipse 8"/>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10" name="Ellipse 9"/>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1</a:t>
              </a:r>
              <a:endParaRPr lang="es-ES" sz="2000" dirty="0">
                <a:solidFill>
                  <a:schemeClr val="tx1"/>
                </a:solidFill>
              </a:endParaRPr>
            </a:p>
          </p:txBody>
        </p:sp>
      </p:grpSp>
      <p:grpSp>
        <p:nvGrpSpPr>
          <p:cNvPr id="11" name="Groupe 10"/>
          <p:cNvGrpSpPr/>
          <p:nvPr/>
        </p:nvGrpSpPr>
        <p:grpSpPr>
          <a:xfrm>
            <a:off x="5868144" y="2091339"/>
            <a:ext cx="432048" cy="438263"/>
            <a:chOff x="1763688" y="1555756"/>
            <a:chExt cx="432048" cy="438263"/>
          </a:xfrm>
        </p:grpSpPr>
        <p:sp>
          <p:nvSpPr>
            <p:cNvPr id="12" name="Ellipse 11"/>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13" name="Ellipse 12"/>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2</a:t>
              </a:r>
              <a:endParaRPr lang="es-ES" sz="2000" dirty="0">
                <a:solidFill>
                  <a:schemeClr val="tx1"/>
                </a:solidFill>
              </a:endParaRPr>
            </a:p>
          </p:txBody>
        </p:sp>
      </p:grpSp>
      <p:grpSp>
        <p:nvGrpSpPr>
          <p:cNvPr id="14" name="Groupe 13"/>
          <p:cNvGrpSpPr/>
          <p:nvPr/>
        </p:nvGrpSpPr>
        <p:grpSpPr>
          <a:xfrm>
            <a:off x="3131840" y="4608512"/>
            <a:ext cx="432048" cy="438263"/>
            <a:chOff x="1763688" y="1555756"/>
            <a:chExt cx="432048" cy="438263"/>
          </a:xfrm>
        </p:grpSpPr>
        <p:sp>
          <p:nvSpPr>
            <p:cNvPr id="15" name="Ellipse 14"/>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16" name="Ellipse 15"/>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3</a:t>
              </a:r>
              <a:endParaRPr lang="es-ES" sz="2000" dirty="0">
                <a:solidFill>
                  <a:schemeClr val="tx1"/>
                </a:solidFill>
              </a:endParaRPr>
            </a:p>
          </p:txBody>
        </p:sp>
      </p:grpSp>
      <p:grpSp>
        <p:nvGrpSpPr>
          <p:cNvPr id="17" name="Groupe 16"/>
          <p:cNvGrpSpPr/>
          <p:nvPr/>
        </p:nvGrpSpPr>
        <p:grpSpPr>
          <a:xfrm>
            <a:off x="2411760" y="3744416"/>
            <a:ext cx="432048" cy="438263"/>
            <a:chOff x="1763688" y="1555756"/>
            <a:chExt cx="432048" cy="438263"/>
          </a:xfrm>
        </p:grpSpPr>
        <p:sp>
          <p:nvSpPr>
            <p:cNvPr id="18" name="Ellipse 17"/>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19" name="Ellipse 18"/>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4</a:t>
              </a:r>
              <a:endParaRPr lang="es-ES" sz="2000" dirty="0">
                <a:solidFill>
                  <a:schemeClr val="tx1"/>
                </a:solidFill>
              </a:endParaRPr>
            </a:p>
          </p:txBody>
        </p:sp>
      </p:grpSp>
      <p:grpSp>
        <p:nvGrpSpPr>
          <p:cNvPr id="20" name="Groupe 19"/>
          <p:cNvGrpSpPr/>
          <p:nvPr/>
        </p:nvGrpSpPr>
        <p:grpSpPr>
          <a:xfrm>
            <a:off x="4499992" y="3096344"/>
            <a:ext cx="432048" cy="438263"/>
            <a:chOff x="1763688" y="1555756"/>
            <a:chExt cx="432048" cy="438263"/>
          </a:xfrm>
        </p:grpSpPr>
        <p:sp>
          <p:nvSpPr>
            <p:cNvPr id="21" name="Ellipse 20"/>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22" name="Ellipse 21"/>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5</a:t>
              </a:r>
              <a:endParaRPr lang="es-ES" sz="2000" dirty="0">
                <a:solidFill>
                  <a:schemeClr val="tx1"/>
                </a:solidFill>
              </a:endParaRPr>
            </a:p>
          </p:txBody>
        </p:sp>
      </p:grpSp>
      <p:grpSp>
        <p:nvGrpSpPr>
          <p:cNvPr id="23" name="Groupe 22"/>
          <p:cNvGrpSpPr/>
          <p:nvPr/>
        </p:nvGrpSpPr>
        <p:grpSpPr>
          <a:xfrm>
            <a:off x="4355976" y="5472608"/>
            <a:ext cx="432048" cy="438263"/>
            <a:chOff x="1763688" y="1555756"/>
            <a:chExt cx="432048" cy="438263"/>
          </a:xfrm>
        </p:grpSpPr>
        <p:sp>
          <p:nvSpPr>
            <p:cNvPr id="24" name="Ellipse 23"/>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25" name="Ellipse 24"/>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8</a:t>
              </a:r>
            </a:p>
          </p:txBody>
        </p:sp>
      </p:grpSp>
      <p:grpSp>
        <p:nvGrpSpPr>
          <p:cNvPr id="26" name="Groupe 25"/>
          <p:cNvGrpSpPr/>
          <p:nvPr/>
        </p:nvGrpSpPr>
        <p:grpSpPr>
          <a:xfrm>
            <a:off x="6084168" y="3600400"/>
            <a:ext cx="432048" cy="438263"/>
            <a:chOff x="1763688" y="1555756"/>
            <a:chExt cx="432048" cy="438263"/>
          </a:xfrm>
        </p:grpSpPr>
        <p:sp>
          <p:nvSpPr>
            <p:cNvPr id="27" name="Ellipse 26"/>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28" name="Ellipse 27"/>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6</a:t>
              </a:r>
            </a:p>
          </p:txBody>
        </p:sp>
      </p:grpSp>
      <p:grpSp>
        <p:nvGrpSpPr>
          <p:cNvPr id="29" name="Groupe 28"/>
          <p:cNvGrpSpPr/>
          <p:nvPr/>
        </p:nvGrpSpPr>
        <p:grpSpPr>
          <a:xfrm>
            <a:off x="7812360" y="2808312"/>
            <a:ext cx="432048" cy="438263"/>
            <a:chOff x="1763688" y="1555756"/>
            <a:chExt cx="432048" cy="438263"/>
          </a:xfrm>
        </p:grpSpPr>
        <p:sp>
          <p:nvSpPr>
            <p:cNvPr id="30" name="Ellipse 29"/>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31" name="Ellipse 30"/>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9</a:t>
              </a:r>
            </a:p>
          </p:txBody>
        </p:sp>
      </p:grpSp>
      <p:grpSp>
        <p:nvGrpSpPr>
          <p:cNvPr id="32" name="Groupe 31"/>
          <p:cNvGrpSpPr/>
          <p:nvPr/>
        </p:nvGrpSpPr>
        <p:grpSpPr>
          <a:xfrm>
            <a:off x="971600" y="4052719"/>
            <a:ext cx="432048" cy="438263"/>
            <a:chOff x="1763688" y="1555756"/>
            <a:chExt cx="432048" cy="438263"/>
          </a:xfrm>
        </p:grpSpPr>
        <p:sp>
          <p:nvSpPr>
            <p:cNvPr id="33" name="Ellipse 32"/>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34" name="Ellipse 33"/>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2</a:t>
              </a:r>
              <a:endParaRPr lang="es-ES" sz="2000" dirty="0">
                <a:solidFill>
                  <a:schemeClr val="tx1"/>
                </a:solidFill>
              </a:endParaRPr>
            </a:p>
          </p:txBody>
        </p:sp>
      </p:grpSp>
      <p:grpSp>
        <p:nvGrpSpPr>
          <p:cNvPr id="35" name="Groupe 3"/>
          <p:cNvGrpSpPr/>
          <p:nvPr/>
        </p:nvGrpSpPr>
        <p:grpSpPr>
          <a:xfrm>
            <a:off x="3616363" y="618186"/>
            <a:ext cx="332788" cy="362542"/>
            <a:chOff x="1763688" y="1555756"/>
            <a:chExt cx="432048" cy="438263"/>
          </a:xfrm>
        </p:grpSpPr>
        <p:sp>
          <p:nvSpPr>
            <p:cNvPr id="36" name="Ellipse 7"/>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37" name="Ellipse 4"/>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A</a:t>
              </a:r>
              <a:endParaRPr lang="es-ES" sz="2000" dirty="0">
                <a:solidFill>
                  <a:schemeClr val="tx1"/>
                </a:solidFill>
              </a:endParaRPr>
            </a:p>
          </p:txBody>
        </p:sp>
      </p:grpSp>
      <p:grpSp>
        <p:nvGrpSpPr>
          <p:cNvPr id="38" name="Groupe 25"/>
          <p:cNvGrpSpPr/>
          <p:nvPr/>
        </p:nvGrpSpPr>
        <p:grpSpPr>
          <a:xfrm>
            <a:off x="6048164" y="4967772"/>
            <a:ext cx="432048" cy="438263"/>
            <a:chOff x="1763688" y="1555756"/>
            <a:chExt cx="432048" cy="438263"/>
          </a:xfrm>
        </p:grpSpPr>
        <p:sp>
          <p:nvSpPr>
            <p:cNvPr id="39" name="Ellipse 26"/>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40" name="Ellipse 27"/>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7</a:t>
              </a:r>
              <a:endParaRPr lang="es-ES" sz="2000" dirty="0">
                <a:solidFill>
                  <a:schemeClr val="tx1"/>
                </a:solidFill>
              </a:endParaRPr>
            </a:p>
          </p:txBody>
        </p:sp>
      </p:grpSp>
      <p:sp>
        <p:nvSpPr>
          <p:cNvPr id="4" name="3 CuadroTexto"/>
          <p:cNvSpPr txBox="1"/>
          <p:nvPr/>
        </p:nvSpPr>
        <p:spPr>
          <a:xfrm>
            <a:off x="7020272" y="4002140"/>
            <a:ext cx="2123728" cy="3046988"/>
          </a:xfrm>
          <a:prstGeom prst="rect">
            <a:avLst/>
          </a:prstGeom>
          <a:noFill/>
        </p:spPr>
        <p:txBody>
          <a:bodyPr wrap="square" rtlCol="0">
            <a:spAutoFit/>
          </a:bodyPr>
          <a:lstStyle/>
          <a:p>
            <a:pPr marL="187234" indent="-98544">
              <a:buFont typeface="+mj-lt"/>
              <a:buAutoNum type="arabicPeriod"/>
            </a:pPr>
            <a:endParaRPr lang="es-ES" dirty="0"/>
          </a:p>
          <a:p>
            <a:pPr marL="535530" indent="-358125">
              <a:buFont typeface="+mj-lt"/>
              <a:buAutoNum type="arabicPeriod"/>
            </a:pPr>
            <a:r>
              <a:rPr lang="es-ES" dirty="0">
                <a:solidFill>
                  <a:srgbClr val="C00000"/>
                </a:solidFill>
                <a:latin typeface="+mn-lt"/>
                <a:ea typeface="+mn-ea"/>
                <a:cs typeface="+mn-cs"/>
              </a:rPr>
              <a:t>Calculador de módulo aforador bomba</a:t>
            </a:r>
          </a:p>
          <a:p>
            <a:pPr marL="535530" indent="-358125">
              <a:buFont typeface="+mj-lt"/>
              <a:buAutoNum type="arabicPeriod"/>
            </a:pPr>
            <a:r>
              <a:rPr lang="es-ES" dirty="0">
                <a:solidFill>
                  <a:srgbClr val="C00000"/>
                </a:solidFill>
                <a:latin typeface="+mn-lt"/>
                <a:ea typeface="+mn-ea"/>
                <a:cs typeface="+mn-cs"/>
              </a:rPr>
              <a:t>Conexiones </a:t>
            </a:r>
          </a:p>
          <a:p>
            <a:pPr marL="535530" indent="-358125">
              <a:buFont typeface="+mj-lt"/>
              <a:buAutoNum type="arabicPeriod"/>
            </a:pPr>
            <a:r>
              <a:rPr lang="es-ES" dirty="0">
                <a:solidFill>
                  <a:srgbClr val="C00000"/>
                </a:solidFill>
                <a:latin typeface="+mn-lt"/>
                <a:ea typeface="+mn-ea"/>
                <a:cs typeface="+mn-cs"/>
              </a:rPr>
              <a:t>Bomba con captador</a:t>
            </a:r>
          </a:p>
          <a:p>
            <a:pPr marL="535530" indent="-358125">
              <a:buFont typeface="+mj-lt"/>
              <a:buAutoNum type="arabicPeriod"/>
            </a:pPr>
            <a:r>
              <a:rPr lang="es-ES" dirty="0">
                <a:solidFill>
                  <a:srgbClr val="C00000"/>
                </a:solidFill>
                <a:latin typeface="+mn-lt"/>
                <a:ea typeface="+mn-ea"/>
                <a:cs typeface="+mn-cs"/>
              </a:rPr>
              <a:t>Canalización térmica</a:t>
            </a:r>
          </a:p>
          <a:p>
            <a:pPr marL="535530" indent="-358125">
              <a:buFont typeface="+mj-lt"/>
              <a:buAutoNum type="arabicPeriod"/>
            </a:pPr>
            <a:r>
              <a:rPr lang="es-ES" dirty="0">
                <a:solidFill>
                  <a:srgbClr val="C00000"/>
                </a:solidFill>
                <a:latin typeface="+mn-lt"/>
                <a:ea typeface="+mn-ea"/>
                <a:cs typeface="+mn-cs"/>
              </a:rPr>
              <a:t>Electroválvula</a:t>
            </a:r>
          </a:p>
          <a:p>
            <a:pPr marL="535530" indent="-358125">
              <a:buFont typeface="+mj-lt"/>
              <a:buAutoNum type="arabicPeriod"/>
            </a:pPr>
            <a:r>
              <a:rPr lang="es-ES" dirty="0">
                <a:solidFill>
                  <a:srgbClr val="C00000"/>
                </a:solidFill>
                <a:latin typeface="+mn-lt"/>
                <a:ea typeface="+mn-ea"/>
                <a:cs typeface="+mn-cs"/>
              </a:rPr>
              <a:t>Captador de presión</a:t>
            </a:r>
          </a:p>
          <a:p>
            <a:pPr marL="535530" indent="-358125">
              <a:buFont typeface="+mj-lt"/>
              <a:buAutoNum type="arabicPeriod"/>
            </a:pPr>
            <a:r>
              <a:rPr lang="es-ES" dirty="0">
                <a:solidFill>
                  <a:srgbClr val="C00000"/>
                </a:solidFill>
                <a:latin typeface="+mn-lt"/>
                <a:ea typeface="+mn-ea"/>
                <a:cs typeface="+mn-cs"/>
              </a:rPr>
              <a:t>Distribuidor</a:t>
            </a:r>
          </a:p>
          <a:p>
            <a:pPr marL="535530" indent="-358125">
              <a:buFont typeface="+mj-lt"/>
              <a:buAutoNum type="arabicPeriod"/>
            </a:pPr>
            <a:r>
              <a:rPr lang="es-ES" dirty="0">
                <a:solidFill>
                  <a:srgbClr val="C00000"/>
                </a:solidFill>
                <a:latin typeface="+mn-lt"/>
                <a:ea typeface="+mn-ea"/>
                <a:cs typeface="+mn-cs"/>
              </a:rPr>
              <a:t>Acumulador</a:t>
            </a:r>
          </a:p>
          <a:p>
            <a:pPr marL="535530" indent="-358125">
              <a:buFont typeface="+mj-lt"/>
              <a:buAutoNum type="arabicPeriod"/>
            </a:pPr>
            <a:r>
              <a:rPr lang="es-ES" dirty="0">
                <a:solidFill>
                  <a:srgbClr val="C00000"/>
                </a:solidFill>
                <a:latin typeface="+mn-lt"/>
                <a:ea typeface="+mn-ea"/>
                <a:cs typeface="+mn-cs"/>
              </a:rPr>
              <a:t>Racor de inyección del líquido hacia el inyector</a:t>
            </a:r>
          </a:p>
          <a:p>
            <a:endParaRPr lang="es-ES" dirty="0"/>
          </a:p>
        </p:txBody>
      </p:sp>
    </p:spTree>
    <p:extLst>
      <p:ext uri="{BB962C8B-B14F-4D97-AF65-F5344CB8AC3E}">
        <p14:creationId xmlns:p14="http://schemas.microsoft.com/office/powerpoint/2010/main" val="155832156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tx1"/>
                </a:solidFill>
              </a:rPr>
              <a:t>GESTIÓN DEL </a:t>
            </a:r>
            <a:r>
              <a:rPr lang="es-ES" dirty="0" smtClean="0">
                <a:solidFill>
                  <a:schemeClr val="tx1"/>
                </a:solidFill>
              </a:rPr>
              <a:t>líquido</a:t>
            </a:r>
            <a:r>
              <a:rPr lang="fr-FR" dirty="0" smtClean="0">
                <a:solidFill>
                  <a:schemeClr val="tx1"/>
                </a:solidFill>
              </a:rPr>
              <a:t> REDUCTOR</a:t>
            </a:r>
            <a:endParaRPr lang="fr-FR" dirty="0"/>
          </a:p>
        </p:txBody>
      </p:sp>
      <p:sp>
        <p:nvSpPr>
          <p:cNvPr id="3" name="Sous-titre 2"/>
          <p:cNvSpPr>
            <a:spLocks noGrp="1"/>
          </p:cNvSpPr>
          <p:nvPr>
            <p:ph type="subTitle" idx="11"/>
          </p:nvPr>
        </p:nvSpPr>
        <p:spPr>
          <a:xfrm>
            <a:off x="395288" y="620688"/>
            <a:ext cx="8856984" cy="360040"/>
          </a:xfrm>
        </p:spPr>
        <p:txBody>
          <a:bodyPr/>
          <a:lstStyle/>
          <a:p>
            <a:r>
              <a:rPr lang="fr-FR" dirty="0" smtClean="0">
                <a:solidFill>
                  <a:schemeClr val="tx1"/>
                </a:solidFill>
              </a:rPr>
              <a:t>MÓDULO BOMBA DE UREA</a:t>
            </a:r>
            <a:endParaRPr lang="fr-FR" dirty="0"/>
          </a:p>
        </p:txBody>
      </p:sp>
      <p:grpSp>
        <p:nvGrpSpPr>
          <p:cNvPr id="7" name="Groupe 3"/>
          <p:cNvGrpSpPr/>
          <p:nvPr/>
        </p:nvGrpSpPr>
        <p:grpSpPr>
          <a:xfrm>
            <a:off x="3616363" y="618186"/>
            <a:ext cx="332788" cy="362542"/>
            <a:chOff x="1763688" y="1555756"/>
            <a:chExt cx="432048" cy="438263"/>
          </a:xfrm>
        </p:grpSpPr>
        <p:sp>
          <p:nvSpPr>
            <p:cNvPr id="8" name="Ellipse 7"/>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9" name="Ellipse 4"/>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A</a:t>
              </a:r>
              <a:endParaRPr lang="es-ES" sz="2000" dirty="0">
                <a:solidFill>
                  <a:schemeClr val="tx1"/>
                </a:solidFill>
              </a:endParaRPr>
            </a:p>
          </p:txBody>
        </p:sp>
      </p:grpSp>
    </p:spTree>
    <p:extLst>
      <p:ext uri="{BB962C8B-B14F-4D97-AF65-F5344CB8AC3E}">
        <p14:creationId xmlns:p14="http://schemas.microsoft.com/office/powerpoint/2010/main" val="370481329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solidFill>
                  <a:schemeClr val="tx1"/>
                </a:solidFill>
              </a:rPr>
              <a:t>GESTIÓN DEL líquido REDUCTOR</a:t>
            </a:r>
            <a:endParaRPr lang="es-ES" dirty="0"/>
          </a:p>
        </p:txBody>
      </p:sp>
      <p:sp>
        <p:nvSpPr>
          <p:cNvPr id="3" name="Sous-titre 2"/>
          <p:cNvSpPr>
            <a:spLocks noGrp="1"/>
          </p:cNvSpPr>
          <p:nvPr>
            <p:ph type="subTitle" idx="11"/>
          </p:nvPr>
        </p:nvSpPr>
        <p:spPr>
          <a:xfrm>
            <a:off x="395288" y="621035"/>
            <a:ext cx="8353425" cy="360040"/>
          </a:xfrm>
        </p:spPr>
        <p:txBody>
          <a:bodyPr/>
          <a:lstStyle/>
          <a:p>
            <a:r>
              <a:rPr lang="es-ES" dirty="0" smtClean="0">
                <a:solidFill>
                  <a:schemeClr val="tx1"/>
                </a:solidFill>
              </a:rPr>
              <a:t>MÓDULO BOMBA DE UREA</a:t>
            </a:r>
            <a:endParaRPr lang="es-ES" dirty="0"/>
          </a:p>
        </p:txBody>
      </p:sp>
      <p:grpSp>
        <p:nvGrpSpPr>
          <p:cNvPr id="4" name="Groupe 3"/>
          <p:cNvGrpSpPr/>
          <p:nvPr/>
        </p:nvGrpSpPr>
        <p:grpSpPr>
          <a:xfrm>
            <a:off x="3635896" y="549275"/>
            <a:ext cx="432048" cy="438263"/>
            <a:chOff x="1763688" y="1555756"/>
            <a:chExt cx="432048" cy="438263"/>
          </a:xfrm>
        </p:grpSpPr>
        <p:sp>
          <p:nvSpPr>
            <p:cNvPr id="5" name="Ellipse 7"/>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6" name="Ellipse 4"/>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A</a:t>
              </a:r>
              <a:endParaRPr lang="es-ES" sz="2000" dirty="0">
                <a:solidFill>
                  <a:schemeClr val="tx1"/>
                </a:solidFill>
              </a:endParaRPr>
            </a:p>
          </p:txBody>
        </p:sp>
      </p:grpSp>
    </p:spTree>
    <p:extLst>
      <p:ext uri="{BB962C8B-B14F-4D97-AF65-F5344CB8AC3E}">
        <p14:creationId xmlns:p14="http://schemas.microsoft.com/office/powerpoint/2010/main" val="419353441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solidFill>
                  <a:schemeClr val="tx1"/>
                </a:solidFill>
              </a:rPr>
              <a:t>GESTIÓN DEL líquido REDUCTOR</a:t>
            </a:r>
            <a:endParaRPr lang="es-ES" dirty="0"/>
          </a:p>
        </p:txBody>
      </p:sp>
      <p:sp>
        <p:nvSpPr>
          <p:cNvPr id="3" name="Sous-titre 2"/>
          <p:cNvSpPr>
            <a:spLocks noGrp="1"/>
          </p:cNvSpPr>
          <p:nvPr>
            <p:ph type="subTitle" idx="11"/>
          </p:nvPr>
        </p:nvSpPr>
        <p:spPr>
          <a:xfrm>
            <a:off x="395288" y="621035"/>
            <a:ext cx="8856984" cy="360040"/>
          </a:xfrm>
        </p:spPr>
        <p:txBody>
          <a:bodyPr/>
          <a:lstStyle/>
          <a:p>
            <a:r>
              <a:rPr lang="es-ES" dirty="0" smtClean="0">
                <a:solidFill>
                  <a:schemeClr val="tx1"/>
                </a:solidFill>
              </a:rPr>
              <a:t>MÓDULO AFORADOR</a:t>
            </a:r>
            <a:endParaRPr lang="es-ES" dirty="0">
              <a:solidFill>
                <a:schemeClr val="tx1"/>
              </a:solidFill>
            </a:endParaRPr>
          </a:p>
        </p:txBody>
      </p:sp>
      <p:pic>
        <p:nvPicPr>
          <p:cNvPr id="12292" name="Picture 4" descr="C:\Users\e201923\Documents\WorkShop_DW10F_Euro6\Base_images\SCR\Module_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1700808"/>
            <a:ext cx="7452320" cy="424442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e 5"/>
          <p:cNvGrpSpPr/>
          <p:nvPr/>
        </p:nvGrpSpPr>
        <p:grpSpPr>
          <a:xfrm>
            <a:off x="4013684" y="3853700"/>
            <a:ext cx="432048" cy="438263"/>
            <a:chOff x="1763688" y="1555756"/>
            <a:chExt cx="432048" cy="438263"/>
          </a:xfrm>
        </p:grpSpPr>
        <p:sp>
          <p:nvSpPr>
            <p:cNvPr id="7" name="Ellipse 6"/>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8" name="Ellipse 7"/>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1</a:t>
              </a:r>
              <a:endParaRPr lang="es-ES" sz="2000" dirty="0">
                <a:solidFill>
                  <a:schemeClr val="tx1"/>
                </a:solidFill>
              </a:endParaRPr>
            </a:p>
          </p:txBody>
        </p:sp>
      </p:grpSp>
      <p:grpSp>
        <p:nvGrpSpPr>
          <p:cNvPr id="9" name="Groupe 8"/>
          <p:cNvGrpSpPr/>
          <p:nvPr/>
        </p:nvGrpSpPr>
        <p:grpSpPr>
          <a:xfrm>
            <a:off x="4464190" y="4869160"/>
            <a:ext cx="432048" cy="438263"/>
            <a:chOff x="1763688" y="1555756"/>
            <a:chExt cx="432048" cy="438263"/>
          </a:xfrm>
        </p:grpSpPr>
        <p:sp>
          <p:nvSpPr>
            <p:cNvPr id="10" name="Ellipse 9"/>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11" name="Ellipse 10"/>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2</a:t>
              </a:r>
              <a:endParaRPr lang="es-ES" sz="2000" dirty="0">
                <a:solidFill>
                  <a:schemeClr val="tx1"/>
                </a:solidFill>
              </a:endParaRPr>
            </a:p>
          </p:txBody>
        </p:sp>
      </p:grpSp>
      <p:grpSp>
        <p:nvGrpSpPr>
          <p:cNvPr id="12" name="Groupe 11"/>
          <p:cNvGrpSpPr/>
          <p:nvPr/>
        </p:nvGrpSpPr>
        <p:grpSpPr>
          <a:xfrm>
            <a:off x="2429508" y="5726102"/>
            <a:ext cx="432048" cy="438263"/>
            <a:chOff x="1763688" y="1555756"/>
            <a:chExt cx="432048" cy="438263"/>
          </a:xfrm>
        </p:grpSpPr>
        <p:sp>
          <p:nvSpPr>
            <p:cNvPr id="13" name="Ellipse 12"/>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14" name="Ellipse 13"/>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3</a:t>
              </a:r>
              <a:endParaRPr lang="es-ES" sz="2000" dirty="0">
                <a:solidFill>
                  <a:schemeClr val="tx1"/>
                </a:solidFill>
              </a:endParaRPr>
            </a:p>
          </p:txBody>
        </p:sp>
      </p:grpSp>
      <p:grpSp>
        <p:nvGrpSpPr>
          <p:cNvPr id="15" name="Groupe 14"/>
          <p:cNvGrpSpPr/>
          <p:nvPr/>
        </p:nvGrpSpPr>
        <p:grpSpPr>
          <a:xfrm>
            <a:off x="827584" y="3823021"/>
            <a:ext cx="432048" cy="438263"/>
            <a:chOff x="1763688" y="1555756"/>
            <a:chExt cx="432048" cy="438263"/>
          </a:xfrm>
        </p:grpSpPr>
        <p:sp>
          <p:nvSpPr>
            <p:cNvPr id="16" name="Ellipse 15"/>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17" name="Ellipse 16"/>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4</a:t>
              </a:r>
              <a:endParaRPr lang="es-ES" sz="2000" dirty="0">
                <a:solidFill>
                  <a:schemeClr val="tx1"/>
                </a:solidFill>
              </a:endParaRPr>
            </a:p>
          </p:txBody>
        </p:sp>
      </p:grpSp>
      <p:cxnSp>
        <p:nvCxnSpPr>
          <p:cNvPr id="18" name="Connecteur droit avec flèche 17"/>
          <p:cNvCxnSpPr>
            <a:stCxn id="14" idx="7"/>
          </p:cNvCxnSpPr>
          <p:nvPr/>
        </p:nvCxnSpPr>
        <p:spPr>
          <a:xfrm flipV="1">
            <a:off x="2772825" y="5088293"/>
            <a:ext cx="359015" cy="7278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a:stCxn id="16" idx="6"/>
          </p:cNvCxnSpPr>
          <p:nvPr/>
        </p:nvCxnSpPr>
        <p:spPr>
          <a:xfrm flipV="1">
            <a:off x="1259632" y="3890222"/>
            <a:ext cx="792088" cy="15193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3 CuadroTexto"/>
          <p:cNvSpPr txBox="1"/>
          <p:nvPr/>
        </p:nvSpPr>
        <p:spPr>
          <a:xfrm>
            <a:off x="7308304" y="4581128"/>
            <a:ext cx="1835696" cy="1754326"/>
          </a:xfrm>
          <a:prstGeom prst="rect">
            <a:avLst/>
          </a:prstGeom>
          <a:noFill/>
        </p:spPr>
        <p:txBody>
          <a:bodyPr wrap="square" rtlCol="0">
            <a:spAutoFit/>
          </a:bodyPr>
          <a:lstStyle/>
          <a:p>
            <a:pPr marL="535530" indent="-358125">
              <a:buFont typeface="+mj-lt"/>
              <a:buAutoNum type="arabicPeriod"/>
            </a:pPr>
            <a:r>
              <a:rPr lang="es-ES" dirty="0">
                <a:solidFill>
                  <a:srgbClr val="C00000"/>
                </a:solidFill>
                <a:latin typeface="+mn-lt"/>
                <a:ea typeface="+mn-ea"/>
                <a:cs typeface="+mn-cs"/>
              </a:rPr>
              <a:t>Pozo de aspiración </a:t>
            </a:r>
            <a:r>
              <a:rPr lang="es-ES" dirty="0" err="1">
                <a:solidFill>
                  <a:srgbClr val="C00000"/>
                </a:solidFill>
                <a:latin typeface="+mn-lt"/>
                <a:ea typeface="+mn-ea"/>
                <a:cs typeface="+mn-cs"/>
              </a:rPr>
              <a:t>antidescebado</a:t>
            </a:r>
            <a:r>
              <a:rPr lang="es-ES" dirty="0">
                <a:solidFill>
                  <a:srgbClr val="C00000"/>
                </a:solidFill>
                <a:latin typeface="+mn-lt"/>
                <a:ea typeface="+mn-ea"/>
                <a:cs typeface="+mn-cs"/>
              </a:rPr>
              <a:t> y filtro</a:t>
            </a:r>
          </a:p>
          <a:p>
            <a:pPr marL="535530" indent="-358125">
              <a:buFont typeface="+mj-lt"/>
              <a:buAutoNum type="arabicPeriod"/>
            </a:pPr>
            <a:r>
              <a:rPr lang="es-ES" dirty="0">
                <a:solidFill>
                  <a:srgbClr val="C00000"/>
                </a:solidFill>
                <a:latin typeface="+mn-lt"/>
                <a:ea typeface="+mn-ea"/>
                <a:cs typeface="+mn-cs"/>
              </a:rPr>
              <a:t>Placa térmica</a:t>
            </a:r>
          </a:p>
          <a:p>
            <a:pPr marL="535530" indent="-358125">
              <a:buFont typeface="+mj-lt"/>
              <a:buAutoNum type="arabicPeriod"/>
            </a:pPr>
            <a:r>
              <a:rPr lang="es-ES" dirty="0">
                <a:solidFill>
                  <a:srgbClr val="C00000"/>
                </a:solidFill>
                <a:latin typeface="+mn-lt"/>
                <a:ea typeface="+mn-ea"/>
                <a:cs typeface="+mn-cs"/>
              </a:rPr>
              <a:t>Sonda de temperatura</a:t>
            </a:r>
          </a:p>
          <a:p>
            <a:pPr marL="535530" indent="-358125">
              <a:buFont typeface="+mj-lt"/>
              <a:buAutoNum type="arabicPeriod"/>
            </a:pPr>
            <a:r>
              <a:rPr lang="es-ES" dirty="0">
                <a:solidFill>
                  <a:srgbClr val="C00000"/>
                </a:solidFill>
                <a:latin typeface="+mn-lt"/>
                <a:ea typeface="+mn-ea"/>
                <a:cs typeface="+mn-cs"/>
              </a:rPr>
              <a:t>Sonda de nivel</a:t>
            </a:r>
          </a:p>
          <a:p>
            <a:endParaRPr lang="es-ES" dirty="0"/>
          </a:p>
        </p:txBody>
      </p:sp>
      <p:grpSp>
        <p:nvGrpSpPr>
          <p:cNvPr id="19" name="Groupe 17"/>
          <p:cNvGrpSpPr/>
          <p:nvPr/>
        </p:nvGrpSpPr>
        <p:grpSpPr>
          <a:xfrm>
            <a:off x="2988849" y="585796"/>
            <a:ext cx="432048" cy="401742"/>
            <a:chOff x="1763688" y="1555756"/>
            <a:chExt cx="432048" cy="438263"/>
          </a:xfrm>
        </p:grpSpPr>
        <p:sp>
          <p:nvSpPr>
            <p:cNvPr id="20" name="Ellipse 18"/>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21" name="Ellipse 19"/>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B</a:t>
              </a:r>
              <a:endParaRPr lang="es-ES" sz="2000" dirty="0">
                <a:solidFill>
                  <a:schemeClr val="tx1"/>
                </a:solidFill>
              </a:endParaRPr>
            </a:p>
          </p:txBody>
        </p:sp>
      </p:grpSp>
    </p:spTree>
    <p:extLst>
      <p:ext uri="{BB962C8B-B14F-4D97-AF65-F5344CB8AC3E}">
        <p14:creationId xmlns:p14="http://schemas.microsoft.com/office/powerpoint/2010/main" val="219452971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solidFill>
                  <a:schemeClr val="tx1"/>
                </a:solidFill>
              </a:rPr>
              <a:t>GESTIÓN DEL líquido REDUCTOR</a:t>
            </a:r>
            <a:endParaRPr lang="es-ES" dirty="0"/>
          </a:p>
        </p:txBody>
      </p:sp>
      <p:sp>
        <p:nvSpPr>
          <p:cNvPr id="3" name="Sous-titre 2"/>
          <p:cNvSpPr>
            <a:spLocks noGrp="1"/>
          </p:cNvSpPr>
          <p:nvPr>
            <p:ph type="subTitle" idx="11"/>
          </p:nvPr>
        </p:nvSpPr>
        <p:spPr>
          <a:xfrm>
            <a:off x="401714" y="621035"/>
            <a:ext cx="8346999" cy="360040"/>
          </a:xfrm>
        </p:spPr>
        <p:txBody>
          <a:bodyPr/>
          <a:lstStyle/>
          <a:p>
            <a:r>
              <a:rPr lang="es-ES" dirty="0" smtClean="0">
                <a:solidFill>
                  <a:schemeClr val="tx1"/>
                </a:solidFill>
              </a:rPr>
              <a:t>CALENTAMIENTO DEL LÍQUIDO</a:t>
            </a:r>
            <a:endParaRPr lang="es-ES" dirty="0">
              <a:solidFill>
                <a:schemeClr val="tx1"/>
              </a:solidFill>
            </a:endParaRPr>
          </a:p>
        </p:txBody>
      </p:sp>
      <p:pic>
        <p:nvPicPr>
          <p:cNvPr id="4" name="Picture 4" descr="C:\Users\e201923\Documents\WorkShop_DW10F_Euro6\Base_images\SCR\Module_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139" y="1385848"/>
            <a:ext cx="5005957" cy="29068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p:cNvGrpSpPr/>
          <p:nvPr/>
        </p:nvGrpSpPr>
        <p:grpSpPr>
          <a:xfrm>
            <a:off x="843652" y="3964417"/>
            <a:ext cx="320957" cy="331939"/>
            <a:chOff x="1763688" y="1555756"/>
            <a:chExt cx="432048" cy="438263"/>
          </a:xfrm>
        </p:grpSpPr>
        <p:sp>
          <p:nvSpPr>
            <p:cNvPr id="6" name="Ellipse 5"/>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7" name="Ellipse 6"/>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2</a:t>
              </a:r>
              <a:endParaRPr lang="es-ES" sz="2000" dirty="0">
                <a:solidFill>
                  <a:schemeClr val="tx1"/>
                </a:solidFill>
              </a:endParaRPr>
            </a:p>
          </p:txBody>
        </p:sp>
      </p:grpSp>
      <p:cxnSp>
        <p:nvCxnSpPr>
          <p:cNvPr id="8" name="Connecteur droit avec flèche 7"/>
          <p:cNvCxnSpPr>
            <a:stCxn id="7" idx="7"/>
          </p:cNvCxnSpPr>
          <p:nvPr/>
        </p:nvCxnSpPr>
        <p:spPr>
          <a:xfrm flipV="1">
            <a:off x="1098693" y="3796707"/>
            <a:ext cx="708535" cy="2358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e 8"/>
          <p:cNvGrpSpPr/>
          <p:nvPr/>
        </p:nvGrpSpPr>
        <p:grpSpPr>
          <a:xfrm>
            <a:off x="2612160" y="3464768"/>
            <a:ext cx="320957" cy="331939"/>
            <a:chOff x="1763688" y="1555756"/>
            <a:chExt cx="432048" cy="438263"/>
          </a:xfrm>
        </p:grpSpPr>
        <p:sp>
          <p:nvSpPr>
            <p:cNvPr id="10" name="Ellipse 9"/>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11" name="Ellipse 10"/>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1</a:t>
              </a:r>
              <a:endParaRPr lang="es-ES" sz="2000" dirty="0">
                <a:solidFill>
                  <a:schemeClr val="tx1"/>
                </a:solidFill>
              </a:endParaRPr>
            </a:p>
          </p:txBody>
        </p:sp>
      </p:grpSp>
      <p:grpSp>
        <p:nvGrpSpPr>
          <p:cNvPr id="12" name="Groupe 11"/>
          <p:cNvGrpSpPr/>
          <p:nvPr/>
        </p:nvGrpSpPr>
        <p:grpSpPr>
          <a:xfrm>
            <a:off x="296916" y="1226399"/>
            <a:ext cx="320957" cy="331939"/>
            <a:chOff x="1763688" y="1555756"/>
            <a:chExt cx="432048" cy="438263"/>
          </a:xfrm>
        </p:grpSpPr>
        <p:sp>
          <p:nvSpPr>
            <p:cNvPr id="13" name="Ellipse 12"/>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14" name="Ellipse 13"/>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3</a:t>
              </a:r>
              <a:endParaRPr lang="es-ES" sz="2000" dirty="0">
                <a:solidFill>
                  <a:schemeClr val="tx1"/>
                </a:solidFill>
              </a:endParaRPr>
            </a:p>
          </p:txBody>
        </p:sp>
      </p:grpSp>
      <p:cxnSp>
        <p:nvCxnSpPr>
          <p:cNvPr id="15" name="Connecteur droit avec flèche 14"/>
          <p:cNvCxnSpPr>
            <a:stCxn id="14" idx="6"/>
          </p:cNvCxnSpPr>
          <p:nvPr/>
        </p:nvCxnSpPr>
        <p:spPr>
          <a:xfrm>
            <a:off x="591126" y="1392368"/>
            <a:ext cx="434827" cy="16597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2" descr="C:\Users\e201923\Documents\WorkShop_DW10F_Euro6\Base_images\SCR\MODULE-Pomp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9727" y="2132364"/>
            <a:ext cx="4527312" cy="345392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e201923\Documents\WorkShop_DW10F_Euro6\Base_images\SCR\MODULE-Pompe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1229" y="5133729"/>
            <a:ext cx="2305456" cy="167964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e 24"/>
          <p:cNvGrpSpPr/>
          <p:nvPr/>
        </p:nvGrpSpPr>
        <p:grpSpPr>
          <a:xfrm>
            <a:off x="5026672" y="5133729"/>
            <a:ext cx="440023" cy="455079"/>
            <a:chOff x="1763688" y="1555756"/>
            <a:chExt cx="432048" cy="438263"/>
          </a:xfrm>
        </p:grpSpPr>
        <p:sp>
          <p:nvSpPr>
            <p:cNvPr id="26" name="Ellipse 25"/>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27" name="Ellipse 26"/>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3</a:t>
              </a:r>
              <a:endParaRPr lang="es-ES" sz="2000" dirty="0">
                <a:solidFill>
                  <a:schemeClr val="tx1"/>
                </a:solidFill>
              </a:endParaRPr>
            </a:p>
          </p:txBody>
        </p:sp>
      </p:grpSp>
      <p:cxnSp>
        <p:nvCxnSpPr>
          <p:cNvPr id="28" name="Connecteur droit avec flèche 27"/>
          <p:cNvCxnSpPr>
            <a:stCxn id="26" idx="7"/>
          </p:cNvCxnSpPr>
          <p:nvPr/>
        </p:nvCxnSpPr>
        <p:spPr>
          <a:xfrm flipV="1">
            <a:off x="5402255" y="3859325"/>
            <a:ext cx="1257977" cy="134104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9" name="Groupe 28"/>
          <p:cNvGrpSpPr/>
          <p:nvPr/>
        </p:nvGrpSpPr>
        <p:grpSpPr>
          <a:xfrm>
            <a:off x="7512202" y="5294329"/>
            <a:ext cx="451604" cy="467056"/>
            <a:chOff x="1763688" y="1555756"/>
            <a:chExt cx="432048" cy="438263"/>
          </a:xfrm>
        </p:grpSpPr>
        <p:sp>
          <p:nvSpPr>
            <p:cNvPr id="30" name="Ellipse 29"/>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31" name="Ellipse 30"/>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4</a:t>
              </a:r>
              <a:endParaRPr lang="es-ES" sz="2000" dirty="0">
                <a:solidFill>
                  <a:schemeClr val="tx1"/>
                </a:solidFill>
              </a:endParaRPr>
            </a:p>
          </p:txBody>
        </p:sp>
      </p:grpSp>
      <p:cxnSp>
        <p:nvCxnSpPr>
          <p:cNvPr id="32" name="Connecteur droit avec flèche 31"/>
          <p:cNvCxnSpPr>
            <a:stCxn id="31" idx="0"/>
          </p:cNvCxnSpPr>
          <p:nvPr/>
        </p:nvCxnSpPr>
        <p:spPr>
          <a:xfrm flipH="1" flipV="1">
            <a:off x="7244407" y="3492429"/>
            <a:ext cx="493598" cy="18408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3" name="Groupe 32"/>
          <p:cNvGrpSpPr/>
          <p:nvPr/>
        </p:nvGrpSpPr>
        <p:grpSpPr>
          <a:xfrm>
            <a:off x="8610533" y="4619077"/>
            <a:ext cx="413379" cy="427524"/>
            <a:chOff x="1763688" y="1555756"/>
            <a:chExt cx="432048" cy="438263"/>
          </a:xfrm>
        </p:grpSpPr>
        <p:sp>
          <p:nvSpPr>
            <p:cNvPr id="34" name="Ellipse 33"/>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35" name="Ellipse 34"/>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5</a:t>
              </a:r>
              <a:endParaRPr lang="es-ES" sz="2000" dirty="0">
                <a:solidFill>
                  <a:schemeClr val="tx1"/>
                </a:solidFill>
              </a:endParaRPr>
            </a:p>
          </p:txBody>
        </p:sp>
      </p:grpSp>
      <p:cxnSp>
        <p:nvCxnSpPr>
          <p:cNvPr id="36" name="Connecteur droit avec flèche 35"/>
          <p:cNvCxnSpPr>
            <a:stCxn id="34" idx="1"/>
          </p:cNvCxnSpPr>
          <p:nvPr/>
        </p:nvCxnSpPr>
        <p:spPr>
          <a:xfrm flipH="1" flipV="1">
            <a:off x="8266050" y="3695860"/>
            <a:ext cx="405021" cy="9858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7" name="Groupe 36"/>
          <p:cNvGrpSpPr/>
          <p:nvPr/>
        </p:nvGrpSpPr>
        <p:grpSpPr>
          <a:xfrm>
            <a:off x="5252505" y="5973552"/>
            <a:ext cx="435425" cy="450324"/>
            <a:chOff x="1763688" y="1555756"/>
            <a:chExt cx="432048" cy="438263"/>
          </a:xfrm>
        </p:grpSpPr>
        <p:sp>
          <p:nvSpPr>
            <p:cNvPr id="38" name="Ellipse 37"/>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tx1"/>
                </a:solidFill>
              </a:endParaRPr>
            </a:p>
          </p:txBody>
        </p:sp>
        <p:sp>
          <p:nvSpPr>
            <p:cNvPr id="39" name="Ellipse 38"/>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chemeClr val="tx1"/>
                  </a:solidFill>
                </a:rPr>
                <a:t>6</a:t>
              </a:r>
              <a:endParaRPr lang="es-ES" sz="2000" dirty="0">
                <a:solidFill>
                  <a:schemeClr val="tx1"/>
                </a:solidFill>
              </a:endParaRPr>
            </a:p>
          </p:txBody>
        </p:sp>
      </p:grpSp>
      <p:cxnSp>
        <p:nvCxnSpPr>
          <p:cNvPr id="40" name="Connecteur droit avec flèche 39"/>
          <p:cNvCxnSpPr>
            <a:stCxn id="39" idx="2"/>
          </p:cNvCxnSpPr>
          <p:nvPr/>
        </p:nvCxnSpPr>
        <p:spPr>
          <a:xfrm flipH="1" flipV="1">
            <a:off x="4766829" y="5973552"/>
            <a:ext cx="521961" cy="22516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15 CuadroTexto"/>
          <p:cNvSpPr txBox="1"/>
          <p:nvPr/>
        </p:nvSpPr>
        <p:spPr>
          <a:xfrm>
            <a:off x="296916" y="4619077"/>
            <a:ext cx="1610788" cy="1938992"/>
          </a:xfrm>
          <a:prstGeom prst="rect">
            <a:avLst/>
          </a:prstGeom>
          <a:noFill/>
        </p:spPr>
        <p:txBody>
          <a:bodyPr wrap="square" rtlCol="0">
            <a:spAutoFit/>
          </a:bodyPr>
          <a:lstStyle/>
          <a:p>
            <a:r>
              <a:rPr lang="es-ES" b="1" dirty="0">
                <a:latin typeface="Arial" pitchFamily="34" charset="0"/>
                <a:cs typeface="Arial" pitchFamily="34" charset="0"/>
              </a:rPr>
              <a:t>Calentador del depósito</a:t>
            </a:r>
          </a:p>
          <a:p>
            <a:pPr marL="530496" indent="-354759">
              <a:buFont typeface="+mj-lt"/>
              <a:buAutoNum type="arabicPeriod"/>
            </a:pPr>
            <a:endParaRPr lang="es-ES" dirty="0">
              <a:latin typeface="Arial" pitchFamily="34" charset="0"/>
              <a:cs typeface="Arial" pitchFamily="34" charset="0"/>
            </a:endParaRPr>
          </a:p>
          <a:p>
            <a:pPr marL="528898" indent="-242066">
              <a:buFont typeface="+mj-lt"/>
              <a:buAutoNum type="arabicPeriod"/>
            </a:pPr>
            <a:r>
              <a:rPr lang="es-ES" dirty="0">
                <a:latin typeface="Arial" pitchFamily="34" charset="0"/>
                <a:cs typeface="Arial" pitchFamily="34" charset="0"/>
              </a:rPr>
              <a:t>Placa térmica</a:t>
            </a:r>
          </a:p>
          <a:p>
            <a:pPr marL="528898" indent="-242066">
              <a:buFont typeface="+mj-lt"/>
              <a:buAutoNum type="arabicPeriod"/>
            </a:pPr>
            <a:r>
              <a:rPr lang="es-ES" dirty="0">
                <a:latin typeface="Arial" pitchFamily="34" charset="0"/>
                <a:cs typeface="Arial" pitchFamily="34" charset="0"/>
              </a:rPr>
              <a:t>Sonda de temperatura</a:t>
            </a:r>
          </a:p>
          <a:p>
            <a:pPr marL="528898" indent="-242066">
              <a:buFont typeface="+mj-lt"/>
              <a:buAutoNum type="arabicPeriod"/>
            </a:pPr>
            <a:r>
              <a:rPr lang="es-ES" dirty="0">
                <a:latin typeface="Arial" pitchFamily="34" charset="0"/>
                <a:cs typeface="Arial" pitchFamily="34" charset="0"/>
              </a:rPr>
              <a:t>Canalización térmica</a:t>
            </a:r>
          </a:p>
          <a:p>
            <a:endParaRPr lang="es-ES" dirty="0"/>
          </a:p>
        </p:txBody>
      </p:sp>
      <p:sp>
        <p:nvSpPr>
          <p:cNvPr id="17" name="16 CuadroTexto"/>
          <p:cNvSpPr txBox="1"/>
          <p:nvPr/>
        </p:nvSpPr>
        <p:spPr>
          <a:xfrm>
            <a:off x="5466695" y="978202"/>
            <a:ext cx="3522769" cy="1569660"/>
          </a:xfrm>
          <a:prstGeom prst="rect">
            <a:avLst/>
          </a:prstGeom>
          <a:noFill/>
        </p:spPr>
        <p:txBody>
          <a:bodyPr wrap="square" rtlCol="0">
            <a:spAutoFit/>
          </a:bodyPr>
          <a:lstStyle/>
          <a:p>
            <a:r>
              <a:rPr lang="es-ES" b="1" dirty="0">
                <a:latin typeface="Arial" pitchFamily="34" charset="0"/>
                <a:cs typeface="Arial" pitchFamily="34" charset="0"/>
              </a:rPr>
              <a:t>Calentamiento de los elementos de puesta bajo presión</a:t>
            </a:r>
          </a:p>
          <a:p>
            <a:endParaRPr lang="es-ES" dirty="0">
              <a:latin typeface="Arial" pitchFamily="34" charset="0"/>
              <a:cs typeface="Arial" pitchFamily="34" charset="0"/>
            </a:endParaRPr>
          </a:p>
          <a:p>
            <a:pPr marL="528898" indent="-242066">
              <a:buFont typeface="+mj-lt"/>
              <a:buAutoNum type="arabicPeriod" startAt="3"/>
            </a:pPr>
            <a:r>
              <a:rPr lang="es-ES" dirty="0">
                <a:latin typeface="Arial" pitchFamily="34" charset="0"/>
                <a:cs typeface="Arial" pitchFamily="34" charset="0"/>
              </a:rPr>
              <a:t>Calentamiento de la bomba</a:t>
            </a:r>
          </a:p>
          <a:p>
            <a:pPr marL="528898" indent="-242066">
              <a:buFont typeface="+mj-lt"/>
              <a:buAutoNum type="arabicPeriod" startAt="3"/>
            </a:pPr>
            <a:r>
              <a:rPr lang="es-ES" dirty="0">
                <a:latin typeface="Arial" pitchFamily="34" charset="0"/>
                <a:cs typeface="Arial" pitchFamily="34" charset="0"/>
              </a:rPr>
              <a:t>Calentamiento de la electroválvula</a:t>
            </a:r>
          </a:p>
          <a:p>
            <a:pPr marL="528898" indent="-242066">
              <a:buFont typeface="+mj-lt"/>
              <a:buAutoNum type="arabicPeriod" startAt="3"/>
            </a:pPr>
            <a:r>
              <a:rPr lang="es-ES" dirty="0">
                <a:latin typeface="Arial" pitchFamily="34" charset="0"/>
                <a:cs typeface="Arial" pitchFamily="34" charset="0"/>
              </a:rPr>
              <a:t>Calentamiento del distribuidor</a:t>
            </a:r>
          </a:p>
          <a:p>
            <a:pPr marL="528898" indent="-242066">
              <a:buFont typeface="+mj-lt"/>
              <a:buAutoNum type="arabicPeriod" startAt="3"/>
            </a:pPr>
            <a:r>
              <a:rPr lang="es-ES" dirty="0">
                <a:latin typeface="Arial" pitchFamily="34" charset="0"/>
                <a:cs typeface="Arial" pitchFamily="34" charset="0"/>
              </a:rPr>
              <a:t>Calentamiento del racor</a:t>
            </a:r>
          </a:p>
          <a:p>
            <a:endParaRPr lang="es-ES" dirty="0"/>
          </a:p>
        </p:txBody>
      </p:sp>
    </p:spTree>
    <p:extLst>
      <p:ext uri="{BB962C8B-B14F-4D97-AF65-F5344CB8AC3E}">
        <p14:creationId xmlns:p14="http://schemas.microsoft.com/office/powerpoint/2010/main" val="180716846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solidFill>
                  <a:schemeClr val="tx1"/>
                </a:solidFill>
              </a:rPr>
              <a:t>GESTIÓN DEL líquido REDUCTOR</a:t>
            </a:r>
            <a:endParaRPr lang="es-ES" dirty="0"/>
          </a:p>
        </p:txBody>
      </p:sp>
      <p:sp>
        <p:nvSpPr>
          <p:cNvPr id="3" name="Sous-titre 2"/>
          <p:cNvSpPr>
            <a:spLocks noGrp="1"/>
          </p:cNvSpPr>
          <p:nvPr>
            <p:ph type="subTitle" idx="11"/>
          </p:nvPr>
        </p:nvSpPr>
        <p:spPr>
          <a:xfrm>
            <a:off x="395536" y="620688"/>
            <a:ext cx="8353177" cy="360040"/>
          </a:xfrm>
        </p:spPr>
        <p:txBody>
          <a:bodyPr/>
          <a:lstStyle/>
          <a:p>
            <a:r>
              <a:rPr lang="es-ES" dirty="0" smtClean="0">
                <a:solidFill>
                  <a:schemeClr val="tx1"/>
                </a:solidFill>
              </a:rPr>
              <a:t>CALENTAMIENTO DEL LÍQUIDO</a:t>
            </a:r>
            <a:endParaRPr lang="es-ES" dirty="0">
              <a:solidFill>
                <a:schemeClr val="tx1"/>
              </a:solidFill>
            </a:endParaRPr>
          </a:p>
        </p:txBody>
      </p:sp>
      <p:sp>
        <p:nvSpPr>
          <p:cNvPr id="4" name="Rectangle 3"/>
          <p:cNvSpPr/>
          <p:nvPr/>
        </p:nvSpPr>
        <p:spPr>
          <a:xfrm>
            <a:off x="359532" y="1341438"/>
            <a:ext cx="8424936" cy="646331"/>
          </a:xfrm>
          <a:prstGeom prst="rect">
            <a:avLst/>
          </a:prstGeom>
        </p:spPr>
        <p:txBody>
          <a:bodyPr wrap="square">
            <a:spAutoFit/>
          </a:bodyPr>
          <a:lstStyle/>
          <a:p>
            <a:pPr lvl="0"/>
            <a:r>
              <a:rPr lang="es-ES" sz="1800" dirty="0" smtClean="0">
                <a:solidFill>
                  <a:srgbClr val="000000"/>
                </a:solidFill>
              </a:rPr>
              <a:t>La canalización térmica mantiene el líquido (urea) presente en la canalización a la temperatura correcta</a:t>
            </a:r>
            <a:endParaRPr lang="es-ES" sz="1800" dirty="0">
              <a:solidFill>
                <a:srgbClr val="000000"/>
              </a:solidFill>
            </a:endParaRPr>
          </a:p>
        </p:txBody>
      </p:sp>
      <p:pic>
        <p:nvPicPr>
          <p:cNvPr id="4099" name="Picture 3" descr="C:\Users\e201923\Documents\WorkShop_DW10F_Euro6\FAD\SCR\Medias\Media_1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3684660"/>
            <a:ext cx="4541936" cy="227096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548" y="5984729"/>
            <a:ext cx="722945" cy="786361"/>
          </a:xfrm>
          <a:prstGeom prst="rect">
            <a:avLst/>
          </a:prstGeom>
        </p:spPr>
      </p:pic>
      <p:sp>
        <p:nvSpPr>
          <p:cNvPr id="8" name="ZoneTexte 7"/>
          <p:cNvSpPr txBox="1"/>
          <p:nvPr/>
        </p:nvSpPr>
        <p:spPr>
          <a:xfrm>
            <a:off x="1259632" y="6155458"/>
            <a:ext cx="3996444" cy="369332"/>
          </a:xfrm>
          <a:prstGeom prst="rect">
            <a:avLst/>
          </a:prstGeom>
          <a:noFill/>
        </p:spPr>
        <p:txBody>
          <a:bodyPr wrap="square" rtlCol="0">
            <a:spAutoFit/>
          </a:bodyPr>
          <a:lstStyle/>
          <a:p>
            <a:r>
              <a:rPr lang="es-ES" sz="1800" i="1" dirty="0" smtClean="0"/>
              <a:t>El líquido se congela a -11°C.</a:t>
            </a:r>
            <a:endParaRPr lang="es-ES" sz="1800" i="1" dirty="0"/>
          </a:p>
        </p:txBody>
      </p:sp>
      <p:pic>
        <p:nvPicPr>
          <p:cNvPr id="15362" name="Picture 2" descr="C:\Users\e201923\Documents\WorkShop_DW10F_Euro6\Base_images\SCR\Media_12-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248" y="2060848"/>
            <a:ext cx="2027523" cy="180306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e201923\Documents\WorkShop_DW10F_Euro6\FAD\SCR\Medias\Media_1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128" y="2506523"/>
            <a:ext cx="6929438" cy="2017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02501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0"/>
            <a:ext cx="8280400" cy="549275"/>
          </a:xfrm>
        </p:spPr>
        <p:txBody>
          <a:bodyPr/>
          <a:lstStyle/>
          <a:p>
            <a:r>
              <a:rPr lang="es-ES" dirty="0" smtClean="0">
                <a:solidFill>
                  <a:schemeClr val="tx1"/>
                </a:solidFill>
              </a:rPr>
              <a:t>GESTIÓN DEL líquido REDUCTOR</a:t>
            </a:r>
            <a:endParaRPr lang="es-ES" dirty="0"/>
          </a:p>
        </p:txBody>
      </p:sp>
      <p:sp>
        <p:nvSpPr>
          <p:cNvPr id="3" name="Sous-titre 2"/>
          <p:cNvSpPr>
            <a:spLocks noGrp="1"/>
          </p:cNvSpPr>
          <p:nvPr>
            <p:ph type="subTitle" idx="11"/>
          </p:nvPr>
        </p:nvSpPr>
        <p:spPr>
          <a:xfrm>
            <a:off x="395288" y="638881"/>
            <a:ext cx="8353425" cy="360040"/>
          </a:xfrm>
        </p:spPr>
        <p:txBody>
          <a:bodyPr/>
          <a:lstStyle/>
          <a:p>
            <a:r>
              <a:rPr lang="fr-FR" dirty="0" smtClean="0"/>
              <a:t>GESTIÓN DEL LÍQUIDO POR EL CALCULADOR DEL MÓDULO</a:t>
            </a:r>
            <a:endParaRPr lang="fr-FR" dirty="0"/>
          </a:p>
        </p:txBody>
      </p:sp>
      <p:pic>
        <p:nvPicPr>
          <p:cNvPr id="1026" name="Picture 2" descr="C:\Users\e201923\Documents\WorkShop_DW10F_Euro6\FAD\SCR\Medias\Media_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2894827"/>
            <a:ext cx="6084168" cy="39185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03095" y="1196752"/>
            <a:ext cx="4572000" cy="1754326"/>
          </a:xfrm>
          <a:prstGeom prst="rect">
            <a:avLst/>
          </a:prstGeom>
          <a:noFill/>
          <a:ln>
            <a:noFill/>
          </a:ln>
        </p:spPr>
        <p:txBody>
          <a:bodyPr wrap="square">
            <a:spAutoFit/>
          </a:bodyPr>
          <a:lstStyle/>
          <a:p>
            <a:pPr marL="285750" indent="-285750" defTabSz="904875">
              <a:buSzPct val="80000"/>
              <a:buBlip>
                <a:blip r:embed="rId4"/>
              </a:buBlip>
            </a:pPr>
            <a:r>
              <a:rPr lang="es-ES" sz="1800" dirty="0">
                <a:solidFill>
                  <a:srgbClr val="000000"/>
                </a:solidFill>
              </a:rPr>
              <a:t>El calentamiento de la urea</a:t>
            </a:r>
          </a:p>
          <a:p>
            <a:pPr marL="285750" indent="-285750" defTabSz="904875">
              <a:buSzPct val="80000"/>
              <a:buBlip>
                <a:blip r:embed="rId4"/>
              </a:buBlip>
            </a:pPr>
            <a:endParaRPr lang="es-ES" sz="1800" dirty="0" smtClean="0">
              <a:solidFill>
                <a:srgbClr val="000000"/>
              </a:solidFill>
            </a:endParaRPr>
          </a:p>
          <a:p>
            <a:pPr marL="285750" indent="-285750" defTabSz="904875">
              <a:buSzPct val="80000"/>
              <a:buBlip>
                <a:blip r:embed="rId4"/>
              </a:buBlip>
            </a:pPr>
            <a:r>
              <a:rPr lang="es-ES" sz="1800" dirty="0" smtClean="0">
                <a:solidFill>
                  <a:srgbClr val="000000"/>
                </a:solidFill>
              </a:rPr>
              <a:t>El </a:t>
            </a:r>
            <a:r>
              <a:rPr lang="es-ES" sz="1800" dirty="0">
                <a:solidFill>
                  <a:srgbClr val="000000"/>
                </a:solidFill>
              </a:rPr>
              <a:t>nivel del depósito de urea</a:t>
            </a:r>
            <a:br>
              <a:rPr lang="es-ES" sz="1800" dirty="0">
                <a:solidFill>
                  <a:srgbClr val="000000"/>
                </a:solidFill>
              </a:rPr>
            </a:br>
            <a:endParaRPr lang="es-ES" sz="1800" dirty="0">
              <a:solidFill>
                <a:srgbClr val="000000"/>
              </a:solidFill>
            </a:endParaRPr>
          </a:p>
          <a:p>
            <a:pPr marL="285750" indent="-285750" defTabSz="904875">
              <a:buSzPct val="80000"/>
              <a:buBlip>
                <a:blip r:embed="rId4"/>
              </a:buBlip>
            </a:pPr>
            <a:r>
              <a:rPr lang="es-ES" sz="1800" dirty="0">
                <a:solidFill>
                  <a:srgbClr val="000000"/>
                </a:solidFill>
              </a:rPr>
              <a:t>La gestión de la bomba para la puesta bajo presión en el acumulador</a:t>
            </a:r>
          </a:p>
        </p:txBody>
      </p:sp>
    </p:spTree>
    <p:extLst>
      <p:ext uri="{BB962C8B-B14F-4D97-AF65-F5344CB8AC3E}">
        <p14:creationId xmlns:p14="http://schemas.microsoft.com/office/powerpoint/2010/main" val="123881928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solidFill>
                  <a:schemeClr val="tx1"/>
                </a:solidFill>
              </a:rPr>
              <a:t>GESTIÓN DEL líquido REDUCTOR</a:t>
            </a:r>
            <a:endParaRPr lang="es-ES" dirty="0"/>
          </a:p>
        </p:txBody>
      </p:sp>
      <p:sp>
        <p:nvSpPr>
          <p:cNvPr id="3" name="Sous-titre 2"/>
          <p:cNvSpPr>
            <a:spLocks noGrp="1"/>
          </p:cNvSpPr>
          <p:nvPr>
            <p:ph type="subTitle" idx="11"/>
          </p:nvPr>
        </p:nvSpPr>
        <p:spPr>
          <a:xfrm>
            <a:off x="399233" y="621035"/>
            <a:ext cx="8349480" cy="360040"/>
          </a:xfrm>
        </p:spPr>
        <p:txBody>
          <a:bodyPr/>
          <a:lstStyle/>
          <a:p>
            <a:r>
              <a:rPr lang="es-ES" dirty="0" smtClean="0"/>
              <a:t>Cálculo de la cantidad de inyección de líquido</a:t>
            </a:r>
            <a:endParaRPr lang="es-ES" dirty="0"/>
          </a:p>
        </p:txBody>
      </p:sp>
      <p:pic>
        <p:nvPicPr>
          <p:cNvPr id="4" name="Picture 2" descr="C:\Users\e201923\Documents\WorkShop_DW10F_Euro6\FAD\DELPHI\Media\Media_05_CC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1412776"/>
            <a:ext cx="2499495" cy="22446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09898" y="3659931"/>
            <a:ext cx="7900094" cy="2585323"/>
          </a:xfrm>
          <a:prstGeom prst="rect">
            <a:avLst/>
          </a:prstGeom>
        </p:spPr>
        <p:txBody>
          <a:bodyPr wrap="square">
            <a:spAutoFit/>
          </a:bodyPr>
          <a:lstStyle/>
          <a:p>
            <a:pPr marL="263525" indent="-84138"/>
            <a:r>
              <a:rPr lang="es-ES" sz="1800" dirty="0" smtClean="0"/>
              <a:t>Cantidad a inyectar en función de:</a:t>
            </a:r>
          </a:p>
          <a:p>
            <a:pPr marL="263525" indent="-84138"/>
            <a:endParaRPr lang="es-ES" sz="1800" dirty="0" smtClean="0"/>
          </a:p>
          <a:p>
            <a:pPr marL="465137" indent="-285750">
              <a:buBlip>
                <a:blip r:embed="rId4"/>
              </a:buBlip>
            </a:pPr>
            <a:r>
              <a:rPr lang="es-ES" sz="1800" dirty="0" smtClean="0"/>
              <a:t>Estado de funcionamiento del motor (estimación de los NOx)</a:t>
            </a:r>
            <a:br>
              <a:rPr lang="es-ES" sz="1800" dirty="0" smtClean="0"/>
            </a:br>
            <a:endParaRPr lang="es-ES" sz="1800" dirty="0" smtClean="0"/>
          </a:p>
          <a:p>
            <a:pPr marL="465137" indent="-285750">
              <a:buBlip>
                <a:blip r:embed="rId4"/>
              </a:buBlip>
            </a:pPr>
            <a:r>
              <a:rPr lang="es-ES" sz="1800" dirty="0" smtClean="0"/>
              <a:t>Temperatura de los gases de escape (delante del catalizador de reducción)</a:t>
            </a:r>
            <a:br>
              <a:rPr lang="es-ES" sz="1800" dirty="0" smtClean="0"/>
            </a:br>
            <a:endParaRPr lang="es-ES" sz="1800" dirty="0" smtClean="0"/>
          </a:p>
          <a:p>
            <a:pPr marL="465137" indent="-285750">
              <a:buBlip>
                <a:blip r:embed="rId4"/>
              </a:buBlip>
            </a:pPr>
            <a:r>
              <a:rPr lang="es-ES" sz="1800" dirty="0" smtClean="0"/>
              <a:t>Proporción de óxidos de nitrógeno en el flujo de masa de los gases de escape. Cálculo y valor captador NOx.</a:t>
            </a:r>
            <a:endParaRPr lang="es-ES" sz="1800" dirty="0"/>
          </a:p>
        </p:txBody>
      </p:sp>
    </p:spTree>
    <p:extLst>
      <p:ext uri="{BB962C8B-B14F-4D97-AF65-F5344CB8AC3E}">
        <p14:creationId xmlns:p14="http://schemas.microsoft.com/office/powerpoint/2010/main" val="220093365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solidFill>
                  <a:schemeClr val="tx1"/>
                </a:solidFill>
              </a:rPr>
              <a:t>GESTIÓN DEL líquido REDUCTOR</a:t>
            </a:r>
            <a:endParaRPr lang="es-ES" dirty="0"/>
          </a:p>
        </p:txBody>
      </p:sp>
      <p:sp>
        <p:nvSpPr>
          <p:cNvPr id="3" name="Sous-titre 2"/>
          <p:cNvSpPr>
            <a:spLocks noGrp="1"/>
          </p:cNvSpPr>
          <p:nvPr>
            <p:ph type="subTitle" idx="11"/>
          </p:nvPr>
        </p:nvSpPr>
        <p:spPr>
          <a:xfrm>
            <a:off x="399326" y="621035"/>
            <a:ext cx="8349387" cy="360040"/>
          </a:xfrm>
        </p:spPr>
        <p:txBody>
          <a:bodyPr/>
          <a:lstStyle/>
          <a:p>
            <a:r>
              <a:rPr lang="es-ES" dirty="0" smtClean="0"/>
              <a:t>Cálculo de la cantidad de inyección de líquido</a:t>
            </a:r>
            <a:endParaRPr lang="es-ES" dirty="0"/>
          </a:p>
        </p:txBody>
      </p:sp>
      <p:sp>
        <p:nvSpPr>
          <p:cNvPr id="6" name="Rectangle 4"/>
          <p:cNvSpPr/>
          <p:nvPr/>
        </p:nvSpPr>
        <p:spPr>
          <a:xfrm>
            <a:off x="399233" y="4005064"/>
            <a:ext cx="7900094" cy="2585323"/>
          </a:xfrm>
          <a:prstGeom prst="rect">
            <a:avLst/>
          </a:prstGeom>
        </p:spPr>
        <p:txBody>
          <a:bodyPr wrap="square">
            <a:spAutoFit/>
          </a:bodyPr>
          <a:lstStyle/>
          <a:p>
            <a:r>
              <a:rPr lang="es-ES" sz="1800" dirty="0" smtClean="0"/>
              <a:t>El amoníaco es almacenado en el catalizador de reducción:</a:t>
            </a:r>
            <a:br>
              <a:rPr lang="es-ES" sz="1800" dirty="0" smtClean="0"/>
            </a:br>
            <a:endParaRPr lang="es-ES" sz="1800" dirty="0" smtClean="0"/>
          </a:p>
          <a:p>
            <a:pPr marL="285750" indent="-285750">
              <a:buBlip>
                <a:blip r:embed="rId3"/>
              </a:buBlip>
            </a:pPr>
            <a:r>
              <a:rPr lang="es-ES" sz="1800" dirty="0" smtClean="0"/>
              <a:t>Al ralentí</a:t>
            </a:r>
            <a:br>
              <a:rPr lang="es-ES" sz="1800" dirty="0" smtClean="0"/>
            </a:br>
            <a:endParaRPr lang="es-ES" sz="1800" dirty="0" smtClean="0"/>
          </a:p>
          <a:p>
            <a:pPr marL="285750" indent="-285750">
              <a:buBlip>
                <a:blip r:embed="rId3"/>
              </a:buBlip>
            </a:pPr>
            <a:r>
              <a:rPr lang="es-ES" sz="1800" dirty="0" smtClean="0"/>
              <a:t>Modelo de cálculo</a:t>
            </a:r>
            <a:br>
              <a:rPr lang="es-ES" sz="1800" dirty="0" smtClean="0"/>
            </a:br>
            <a:endParaRPr lang="es-ES" sz="1800" dirty="0" smtClean="0"/>
          </a:p>
          <a:p>
            <a:pPr marL="285750" indent="-285750">
              <a:buBlip>
                <a:blip r:embed="rId3"/>
              </a:buBlip>
            </a:pPr>
            <a:r>
              <a:rPr lang="es-ES" sz="1800" dirty="0" smtClean="0"/>
              <a:t>Estimación de NOx que se producen antes del catalizador de reducción</a:t>
            </a:r>
            <a:br>
              <a:rPr lang="es-ES" sz="1800" dirty="0" smtClean="0"/>
            </a:br>
            <a:endParaRPr lang="es-ES" sz="1800" dirty="0" smtClean="0"/>
          </a:p>
          <a:p>
            <a:pPr marL="285750" indent="-285750">
              <a:buBlip>
                <a:blip r:embed="rId3"/>
              </a:buBlip>
            </a:pPr>
            <a:r>
              <a:rPr lang="es-ES" sz="1800" dirty="0" smtClean="0"/>
              <a:t>Medición por el captador NOx</a:t>
            </a:r>
            <a:endParaRPr lang="es-ES" sz="1800" dirty="0"/>
          </a:p>
        </p:txBody>
      </p:sp>
      <p:pic>
        <p:nvPicPr>
          <p:cNvPr id="7" name="Picture 2" descr="C:\Users\e201923\Documents\WorkShop_DW10F_Euro6\FAD\SCR\Medias\Media_1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33906">
            <a:off x="2067473" y="1523335"/>
            <a:ext cx="6478985" cy="2878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38343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http://www.designcontest.com/blog/wp-content/uploads/2011/12/Question-Mark-Man.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425" y="2276873"/>
            <a:ext cx="3744416"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descr="https://lcs.senghor.clg14.ac-caen.fr/~technologie/6/65-energies/res/pollution-route.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752" y="3068960"/>
            <a:ext cx="5760720" cy="2523490"/>
          </a:xfrm>
          <a:prstGeom prst="rect">
            <a:avLst/>
          </a:prstGeom>
          <a:noFill/>
          <a:ln>
            <a:noFill/>
          </a:ln>
        </p:spPr>
      </p:pic>
      <p:sp>
        <p:nvSpPr>
          <p:cNvPr id="2" name="1 Título"/>
          <p:cNvSpPr>
            <a:spLocks noGrp="1"/>
          </p:cNvSpPr>
          <p:nvPr>
            <p:ph type="title"/>
          </p:nvPr>
        </p:nvSpPr>
        <p:spPr/>
        <p:txBody>
          <a:bodyPr/>
          <a:lstStyle/>
          <a:p>
            <a:r>
              <a:rPr lang="es-ES" dirty="0" smtClean="0"/>
              <a:t>Necesidad del Tratamiento de </a:t>
            </a:r>
            <a:r>
              <a:rPr lang="es-ES" dirty="0"/>
              <a:t>LOS CONTAMINANTES</a:t>
            </a:r>
          </a:p>
        </p:txBody>
      </p:sp>
    </p:spTree>
    <p:extLst>
      <p:ext uri="{BB962C8B-B14F-4D97-AF65-F5344CB8AC3E}">
        <p14:creationId xmlns:p14="http://schemas.microsoft.com/office/powerpoint/2010/main" val="393862256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solidFill>
                  <a:schemeClr val="tx1"/>
                </a:solidFill>
              </a:rPr>
              <a:t>GESTIÓN DEL líquido REDUCTOR</a:t>
            </a:r>
            <a:endParaRPr lang="es-ES" dirty="0"/>
          </a:p>
        </p:txBody>
      </p:sp>
      <p:sp>
        <p:nvSpPr>
          <p:cNvPr id="3" name="Sous-titre 2"/>
          <p:cNvSpPr>
            <a:spLocks noGrp="1"/>
          </p:cNvSpPr>
          <p:nvPr>
            <p:ph type="subTitle" idx="11"/>
          </p:nvPr>
        </p:nvSpPr>
        <p:spPr>
          <a:xfrm>
            <a:off x="395288" y="621035"/>
            <a:ext cx="8353425" cy="360040"/>
          </a:xfrm>
        </p:spPr>
        <p:txBody>
          <a:bodyPr/>
          <a:lstStyle/>
          <a:p>
            <a:r>
              <a:rPr lang="es-ES" dirty="0" smtClean="0"/>
              <a:t>Síntesis función módulo aforador bomba</a:t>
            </a:r>
            <a:endParaRPr lang="es-ES" dirty="0"/>
          </a:p>
        </p:txBody>
      </p:sp>
      <p:sp>
        <p:nvSpPr>
          <p:cNvPr id="7" name="Rectangle 3"/>
          <p:cNvSpPr/>
          <p:nvPr/>
        </p:nvSpPr>
        <p:spPr>
          <a:xfrm>
            <a:off x="399233" y="3484148"/>
            <a:ext cx="7900094" cy="3139321"/>
          </a:xfrm>
          <a:prstGeom prst="rect">
            <a:avLst/>
          </a:prstGeom>
        </p:spPr>
        <p:txBody>
          <a:bodyPr wrap="square">
            <a:spAutoFit/>
          </a:bodyPr>
          <a:lstStyle/>
          <a:p>
            <a:pPr marL="285750" indent="-285750" fontAlgn="ctr">
              <a:buBlip>
                <a:blip r:embed="rId3"/>
              </a:buBlip>
            </a:pPr>
            <a:r>
              <a:rPr lang="es-ES" sz="1800" dirty="0" smtClean="0"/>
              <a:t>La gestión de la presión del fluido</a:t>
            </a:r>
          </a:p>
          <a:p>
            <a:pPr marL="202274" lvl="2" indent="-11606" fontAlgn="ctr">
              <a:buNone/>
            </a:pPr>
            <a:r>
              <a:rPr lang="es-ES" dirty="0"/>
              <a:t>El calculador motor multifunción envía tres solicitudes principales al módulo aforador bomba:</a:t>
            </a:r>
          </a:p>
          <a:p>
            <a:pPr marL="585269" lvl="2" fontAlgn="ctr">
              <a:buBlip>
                <a:blip r:embed="rId3"/>
              </a:buBlip>
            </a:pPr>
            <a:r>
              <a:rPr lang="es-ES" dirty="0"/>
              <a:t>La puesta bajo presión del acumulador y de la canalización de alimentación del inyector.</a:t>
            </a:r>
          </a:p>
          <a:p>
            <a:pPr marL="585269" lvl="2" fontAlgn="ctr">
              <a:buBlip>
                <a:blip r:embed="rId3"/>
              </a:buBlip>
            </a:pPr>
            <a:r>
              <a:rPr lang="es-ES" dirty="0"/>
              <a:t>La despresurización del circuito.</a:t>
            </a:r>
          </a:p>
          <a:p>
            <a:pPr marL="585269" lvl="2" fontAlgn="ctr">
              <a:buBlip>
                <a:blip r:embed="rId3"/>
              </a:buBlip>
            </a:pPr>
            <a:r>
              <a:rPr lang="es-ES" dirty="0"/>
              <a:t>La purga de la </a:t>
            </a:r>
            <a:r>
              <a:rPr lang="es-ES" dirty="0" smtClean="0"/>
              <a:t>canalización (Cada </a:t>
            </a:r>
            <a:r>
              <a:rPr lang="es-ES" dirty="0"/>
              <a:t>vez que se detiene el vehículo, la canalización es  </a:t>
            </a:r>
            <a:r>
              <a:rPr lang="es-ES" dirty="0" smtClean="0"/>
              <a:t>vaciada)</a:t>
            </a:r>
            <a:endParaRPr lang="es-ES" dirty="0"/>
          </a:p>
          <a:p>
            <a:pPr marL="572582" lvl="2" fontAlgn="ctr">
              <a:buBlip>
                <a:blip r:embed="rId3"/>
              </a:buBlip>
            </a:pPr>
            <a:r>
              <a:rPr lang="es-ES" dirty="0" smtClean="0"/>
              <a:t>La </a:t>
            </a:r>
            <a:r>
              <a:rPr lang="es-ES" dirty="0"/>
              <a:t>urea vuelve al depósito gracias a la bomba y a la gestión de la electroválvula de purga, y el inyector se abre para permitir al aire llenar la canalización. </a:t>
            </a:r>
            <a:endParaRPr lang="es-ES" sz="1800" dirty="0" smtClean="0"/>
          </a:p>
          <a:p>
            <a:pPr marL="285750" indent="-285750" fontAlgn="ctr">
              <a:buBlip>
                <a:blip r:embed="rId3"/>
              </a:buBlip>
            </a:pPr>
            <a:r>
              <a:rPr lang="es-ES" sz="1800" dirty="0" smtClean="0"/>
              <a:t>La medida del nivel</a:t>
            </a:r>
            <a:br>
              <a:rPr lang="es-ES" sz="1800" dirty="0" smtClean="0"/>
            </a:br>
            <a:endParaRPr lang="es-ES" sz="1800" dirty="0" smtClean="0"/>
          </a:p>
          <a:p>
            <a:pPr marL="285750" indent="-285750" fontAlgn="ctr">
              <a:buBlip>
                <a:blip r:embed="rId3"/>
              </a:buBlip>
            </a:pPr>
            <a:r>
              <a:rPr lang="es-ES" sz="1800" dirty="0" smtClean="0"/>
              <a:t>La calefacción del fluido</a:t>
            </a:r>
            <a:br>
              <a:rPr lang="es-ES" sz="1800" dirty="0" smtClean="0"/>
            </a:br>
            <a:endParaRPr lang="es-ES" sz="1800" dirty="0" smtClean="0"/>
          </a:p>
          <a:p>
            <a:pPr marL="285750" indent="-285750" fontAlgn="ctr">
              <a:buBlip>
                <a:blip r:embed="rId3"/>
              </a:buBlip>
            </a:pPr>
            <a:r>
              <a:rPr lang="es-ES" sz="1800" dirty="0" smtClean="0"/>
              <a:t>El diagnóstico</a:t>
            </a:r>
          </a:p>
          <a:p>
            <a:pPr marL="0" lvl="2" fontAlgn="ctr"/>
            <a:endParaRPr lang="fr-FR" sz="1800" dirty="0"/>
          </a:p>
        </p:txBody>
      </p:sp>
      <p:pic>
        <p:nvPicPr>
          <p:cNvPr id="8" name="Picture 2" descr="C:\Users\e201923\Documents\WorkShop_DW10F_Euro6\Base_images\SCR\Module_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106" y="908720"/>
            <a:ext cx="3962947" cy="2575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7963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t>PUNTOS CLAVE</a:t>
            </a:r>
            <a:endParaRPr lang="es-ES" dirty="0"/>
          </a:p>
        </p:txBody>
      </p:sp>
      <p:sp>
        <p:nvSpPr>
          <p:cNvPr id="6" name="Espace réservé des commentaires 2"/>
          <p:cNvSpPr txBox="1">
            <a:spLocks/>
          </p:cNvSpPr>
          <p:nvPr/>
        </p:nvSpPr>
        <p:spPr>
          <a:xfrm>
            <a:off x="395288" y="782496"/>
            <a:ext cx="8353426" cy="5742847"/>
          </a:xfrm>
          <a:prstGeom prst="rect">
            <a:avLst/>
          </a:prstGeom>
        </p:spPr>
        <p:txBody>
          <a:bodyPr/>
          <a:lstStyle/>
          <a:p>
            <a:pPr marL="4763" fontAlgn="ctr"/>
            <a:r>
              <a:rPr lang="es-ES" sz="1800" b="1" dirty="0" smtClean="0"/>
              <a:t>El líquido reductor</a:t>
            </a:r>
          </a:p>
          <a:p>
            <a:pPr marL="468313" indent="-285750" fontAlgn="ctr">
              <a:buBlip>
                <a:blip r:embed="rId3"/>
              </a:buBlip>
            </a:pPr>
            <a:r>
              <a:rPr lang="es-ES" sz="1800" dirty="0" smtClean="0"/>
              <a:t>El líquido reductor utilizado es una solución de urea y de agua pura </a:t>
            </a:r>
          </a:p>
          <a:p>
            <a:pPr marL="468313" indent="-285750" fontAlgn="ctr">
              <a:buBlip>
                <a:blip r:embed="rId3"/>
              </a:buBlip>
            </a:pPr>
            <a:r>
              <a:rPr lang="es-ES" sz="1800" dirty="0" smtClean="0"/>
              <a:t>La urea se utiliza para producir reacciones de reducción de los NOx mediante el amoniaco en el catalizador «SCR»</a:t>
            </a:r>
          </a:p>
          <a:p>
            <a:pPr marL="182563" fontAlgn="ctr"/>
            <a:endParaRPr lang="es-ES" sz="1800" dirty="0" smtClean="0"/>
          </a:p>
          <a:p>
            <a:pPr marL="182563" fontAlgn="ctr"/>
            <a:r>
              <a:rPr lang="es-ES" sz="1800" b="1" dirty="0" smtClean="0"/>
              <a:t>El módulo aforador bomba</a:t>
            </a:r>
          </a:p>
          <a:p>
            <a:pPr marL="182563" fontAlgn="ctr"/>
            <a:r>
              <a:rPr lang="es-ES" sz="1800" dirty="0" smtClean="0"/>
              <a:t>Intercambia información con el CMM por la red «CAN Depolución»</a:t>
            </a:r>
          </a:p>
          <a:p>
            <a:pPr marL="182563" fontAlgn="ctr"/>
            <a:r>
              <a:rPr lang="es-ES" sz="1800" dirty="0" smtClean="0"/>
              <a:t>Está compuesto por dos partes:</a:t>
            </a:r>
          </a:p>
          <a:p>
            <a:pPr marL="468313" indent="-285750" fontAlgn="ctr">
              <a:buBlip>
                <a:blip r:embed="rId3"/>
              </a:buBlip>
            </a:pPr>
            <a:r>
              <a:rPr lang="es-ES" sz="1800" dirty="0"/>
              <a:t>Un módulo bomba </a:t>
            </a:r>
          </a:p>
          <a:p>
            <a:pPr marL="468313" indent="-285750" fontAlgn="ctr">
              <a:buBlip>
                <a:blip r:embed="rId3"/>
              </a:buBlip>
            </a:pPr>
            <a:r>
              <a:rPr lang="es-ES" sz="1800" dirty="0"/>
              <a:t>El módulo aforador</a:t>
            </a:r>
          </a:p>
          <a:p>
            <a:pPr marL="468313" indent="-285750" fontAlgn="ctr">
              <a:buBlip>
                <a:blip r:embed="rId4"/>
              </a:buBlip>
            </a:pPr>
            <a:endParaRPr lang="es-ES" sz="1800" dirty="0" smtClean="0"/>
          </a:p>
          <a:p>
            <a:pPr marL="182563" fontAlgn="ctr"/>
            <a:r>
              <a:rPr lang="es-ES" sz="1800" b="1" dirty="0" smtClean="0"/>
              <a:t>El calculador motor multifunción</a:t>
            </a:r>
          </a:p>
          <a:p>
            <a:pPr marL="468313" indent="-285750" fontAlgn="ctr">
              <a:buBlip>
                <a:blip r:embed="rId3"/>
              </a:buBlip>
            </a:pPr>
            <a:r>
              <a:rPr lang="es-ES" sz="1800" dirty="0"/>
              <a:t>El CMM gestiona el funcionamiento del sistema «SCR» </a:t>
            </a:r>
          </a:p>
          <a:p>
            <a:pPr marL="468313" indent="-285750" fontAlgn="ctr">
              <a:buBlip>
                <a:blip r:embed="rId3"/>
              </a:buBlip>
            </a:pPr>
            <a:r>
              <a:rPr lang="es-ES" sz="1800" dirty="0"/>
              <a:t>El líquido se inyecta cuando el catalizador de reducción deja de disponer de la cantidad de amoniaco necesaria para la reducción de los Nox</a:t>
            </a:r>
          </a:p>
          <a:p>
            <a:pPr marL="182563" fontAlgn="ctr"/>
            <a:endParaRPr lang="es-ES" sz="1800" b="1" dirty="0" smtClean="0"/>
          </a:p>
          <a:p>
            <a:pPr marL="182563">
              <a:defRPr/>
            </a:pPr>
            <a:r>
              <a:rPr lang="es-ES" sz="1800" b="1" dirty="0" smtClean="0"/>
              <a:t>Fallo de funcionamiento</a:t>
            </a:r>
          </a:p>
          <a:p>
            <a:pPr marL="468313" indent="-285750" fontAlgn="ctr">
              <a:buBlip>
                <a:blip r:embed="rId3"/>
              </a:buBlip>
              <a:defRPr/>
            </a:pPr>
            <a:r>
              <a:rPr lang="es-ES" sz="1800" dirty="0"/>
              <a:t>En caso de que alguno de los elementos falle, el sistema de reducción deja de funcionar</a:t>
            </a:r>
          </a:p>
          <a:p>
            <a:pPr marL="468313" indent="-285750" fontAlgn="ctr">
              <a:buBlip>
                <a:blip r:embed="rId3"/>
              </a:buBlip>
              <a:defRPr/>
            </a:pPr>
            <a:r>
              <a:rPr lang="es-ES" sz="1800" dirty="0"/>
              <a:t>El testigo de anticontaminación «MIL» y el testigo de alerta «UREA» que indican un defecto del sistema aparecen en la pantalla multifunción</a:t>
            </a:r>
            <a:r>
              <a:rPr lang="es-ES" sz="1800" dirty="0" smtClean="0"/>
              <a:t>.</a:t>
            </a:r>
            <a:endParaRPr lang="es-ES" sz="1800" dirty="0"/>
          </a:p>
        </p:txBody>
      </p:sp>
    </p:spTree>
    <p:extLst>
      <p:ext uri="{BB962C8B-B14F-4D97-AF65-F5344CB8AC3E}">
        <p14:creationId xmlns:p14="http://schemas.microsoft.com/office/powerpoint/2010/main" val="3543315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TRATAMIENTO DE LOS CONTAMINANTES</a:t>
            </a:r>
            <a:endParaRPr lang="fr-FR" dirty="0"/>
          </a:p>
        </p:txBody>
      </p:sp>
      <p:sp>
        <p:nvSpPr>
          <p:cNvPr id="4" name="ZoneTexte 7"/>
          <p:cNvSpPr txBox="1"/>
          <p:nvPr/>
        </p:nvSpPr>
        <p:spPr>
          <a:xfrm>
            <a:off x="395287" y="836712"/>
            <a:ext cx="8353425" cy="1200329"/>
          </a:xfrm>
          <a:prstGeom prst="rect">
            <a:avLst/>
          </a:prstGeom>
          <a:noFill/>
        </p:spPr>
        <p:txBody>
          <a:bodyPr wrap="square" rtlCol="0">
            <a:spAutoFit/>
          </a:bodyPr>
          <a:lstStyle/>
          <a:p>
            <a:r>
              <a:rPr lang="es-ES" sz="1800" dirty="0" smtClean="0"/>
              <a:t>Para lanzar la animación: pulsar botón derecho del ratón y en el cuadro de diálogo pulsar reproducir (repetir la operación 2 veces)</a:t>
            </a:r>
          </a:p>
          <a:p>
            <a:endParaRPr lang="es-ES" sz="1800" dirty="0" smtClean="0"/>
          </a:p>
          <a:p>
            <a:pPr marL="285750" indent="-285750">
              <a:buBlip>
                <a:blip r:embed="rId5"/>
              </a:buBlip>
            </a:pPr>
            <a:endParaRPr lang="es-ES" sz="1800" dirty="0"/>
          </a:p>
        </p:txBody>
      </p:sp>
    </p:spTree>
    <p:controls>
      <mc:AlternateContent xmlns:mc="http://schemas.openxmlformats.org/markup-compatibility/2006">
        <mc:Choice xmlns:v="urn:schemas-microsoft-com:vml" Requires="v">
          <p:control spid="15371" name="ShockwaveFlash1" r:id="rId2" imgW="6984648" imgH="5328038"/>
        </mc:Choice>
        <mc:Fallback>
          <p:control name="ShockwaveFlash1" r:id="rId2" imgW="6984648" imgH="5328038">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395288" y="1557338"/>
                  <a:ext cx="8353425" cy="50403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86226416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TRATAMIENTO DE LOS CONTAMINANTES</a:t>
            </a:r>
            <a:endParaRPr lang="fr-FR" dirty="0"/>
          </a:p>
        </p:txBody>
      </p:sp>
      <p:sp>
        <p:nvSpPr>
          <p:cNvPr id="3" name="Sous-titre 2"/>
          <p:cNvSpPr>
            <a:spLocks noGrp="1"/>
          </p:cNvSpPr>
          <p:nvPr>
            <p:ph type="subTitle" idx="11"/>
          </p:nvPr>
        </p:nvSpPr>
        <p:spPr>
          <a:xfrm>
            <a:off x="395288" y="621035"/>
            <a:ext cx="8346244" cy="360040"/>
          </a:xfrm>
        </p:spPr>
        <p:txBody>
          <a:bodyPr/>
          <a:lstStyle/>
          <a:p>
            <a:r>
              <a:rPr lang="es-ES" dirty="0" smtClean="0"/>
              <a:t>catalizador de OXIDACIÓN</a:t>
            </a:r>
            <a:endParaRPr lang="es-ES" dirty="0"/>
          </a:p>
        </p:txBody>
      </p:sp>
      <p:grpSp>
        <p:nvGrpSpPr>
          <p:cNvPr id="4" name="Groupe 3"/>
          <p:cNvGrpSpPr/>
          <p:nvPr/>
        </p:nvGrpSpPr>
        <p:grpSpPr>
          <a:xfrm>
            <a:off x="2742388" y="2232707"/>
            <a:ext cx="3659224" cy="2874453"/>
            <a:chOff x="5184068" y="2235404"/>
            <a:chExt cx="3659224" cy="2874453"/>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4068" y="2235404"/>
              <a:ext cx="3659224" cy="2874453"/>
            </a:xfrm>
            <a:prstGeom prst="rect">
              <a:avLst/>
            </a:prstGeom>
          </p:spPr>
        </p:pic>
        <p:sp>
          <p:nvSpPr>
            <p:cNvPr id="6" name="Rectangle 5"/>
            <p:cNvSpPr/>
            <p:nvPr/>
          </p:nvSpPr>
          <p:spPr>
            <a:xfrm>
              <a:off x="5241174" y="3121223"/>
              <a:ext cx="425116" cy="246221"/>
            </a:xfrm>
            <a:prstGeom prst="rect">
              <a:avLst/>
            </a:prstGeom>
          </p:spPr>
          <p:txBody>
            <a:bodyPr wrap="none">
              <a:spAutoFit/>
            </a:bodyPr>
            <a:lstStyle/>
            <a:p>
              <a:r>
                <a:rPr lang="fr-FR" sz="1000" b="1" dirty="0">
                  <a:solidFill>
                    <a:srgbClr val="FF0000"/>
                  </a:solidFill>
                </a:rPr>
                <a:t>NO</a:t>
              </a:r>
              <a:r>
                <a:rPr lang="fr-FR" sz="1000" b="1" baseline="-25000" dirty="0">
                  <a:solidFill>
                    <a:srgbClr val="FF0000"/>
                  </a:solidFill>
                </a:rPr>
                <a:t>2</a:t>
              </a:r>
              <a:endParaRPr lang="fr-FR" sz="1000" b="1" dirty="0">
                <a:solidFill>
                  <a:srgbClr val="FF0000"/>
                </a:solidFill>
              </a:endParaRPr>
            </a:p>
          </p:txBody>
        </p:sp>
        <p:sp>
          <p:nvSpPr>
            <p:cNvPr id="9" name="Rectangle 8"/>
            <p:cNvSpPr/>
            <p:nvPr/>
          </p:nvSpPr>
          <p:spPr>
            <a:xfrm>
              <a:off x="8316416" y="2875002"/>
              <a:ext cx="377026" cy="246221"/>
            </a:xfrm>
            <a:prstGeom prst="rect">
              <a:avLst/>
            </a:prstGeom>
          </p:spPr>
          <p:txBody>
            <a:bodyPr wrap="none">
              <a:spAutoFit/>
            </a:bodyPr>
            <a:lstStyle/>
            <a:p>
              <a:r>
                <a:rPr lang="fr-FR" sz="1000" b="1" dirty="0" smtClean="0">
                  <a:solidFill>
                    <a:schemeClr val="tx1">
                      <a:lumMod val="65000"/>
                      <a:lumOff val="35000"/>
                    </a:schemeClr>
                  </a:solidFill>
                </a:rPr>
                <a:t>NO</a:t>
              </a:r>
              <a:endParaRPr lang="fr-FR" sz="1000" b="1" dirty="0">
                <a:solidFill>
                  <a:schemeClr val="tx1">
                    <a:lumMod val="65000"/>
                    <a:lumOff val="35000"/>
                  </a:schemeClr>
                </a:solidFill>
              </a:endParaRPr>
            </a:p>
          </p:txBody>
        </p:sp>
      </p:grpSp>
      <p:sp>
        <p:nvSpPr>
          <p:cNvPr id="7" name="Rectangle 6"/>
          <p:cNvSpPr/>
          <p:nvPr/>
        </p:nvSpPr>
        <p:spPr>
          <a:xfrm>
            <a:off x="410004" y="1192501"/>
            <a:ext cx="8331528" cy="1200329"/>
          </a:xfrm>
          <a:prstGeom prst="rect">
            <a:avLst/>
          </a:prstGeom>
        </p:spPr>
        <p:txBody>
          <a:bodyPr wrap="square">
            <a:spAutoFit/>
          </a:bodyPr>
          <a:lstStyle/>
          <a:p>
            <a:pPr marL="285750" indent="-285750">
              <a:buBlip>
                <a:blip r:embed="rId4"/>
              </a:buBlip>
            </a:pPr>
            <a:endParaRPr lang="es-ES" sz="1800" dirty="0" smtClean="0"/>
          </a:p>
          <a:p>
            <a:pPr marL="285750" lvl="2" indent="-285750">
              <a:buBlip>
                <a:blip r:embed="rId4"/>
              </a:buBlip>
            </a:pPr>
            <a:r>
              <a:rPr lang="es-ES" sz="1800" dirty="0" smtClean="0"/>
              <a:t>Oxidación del monóxido de nitrógeno (NO) en dióxido de nitrógeno (NO</a:t>
            </a:r>
            <a:r>
              <a:rPr lang="es-ES" sz="1800" baseline="-25000" dirty="0" smtClean="0"/>
              <a:t>2</a:t>
            </a:r>
            <a:r>
              <a:rPr lang="es-ES" sz="1800" dirty="0" smtClean="0"/>
              <a:t> )</a:t>
            </a:r>
            <a:r>
              <a:rPr lang="es-ES" sz="1800" baseline="-25000" dirty="0" smtClean="0"/>
              <a:t/>
            </a:r>
            <a:br>
              <a:rPr lang="es-ES" sz="1800" baseline="-25000" dirty="0" smtClean="0"/>
            </a:br>
            <a:endParaRPr lang="es-ES" sz="1800" dirty="0" smtClean="0"/>
          </a:p>
          <a:p>
            <a:pPr marL="285750" indent="-285750">
              <a:buBlip>
                <a:blip r:embed="rId4"/>
              </a:buBlip>
            </a:pPr>
            <a:endParaRPr lang="es-ES" sz="1800" dirty="0"/>
          </a:p>
        </p:txBody>
      </p:sp>
      <p:sp>
        <p:nvSpPr>
          <p:cNvPr id="8" name="Rectangle 7"/>
          <p:cNvSpPr/>
          <p:nvPr/>
        </p:nvSpPr>
        <p:spPr>
          <a:xfrm>
            <a:off x="410004" y="5493473"/>
            <a:ext cx="8331528" cy="646331"/>
          </a:xfrm>
          <a:prstGeom prst="rect">
            <a:avLst/>
          </a:prstGeom>
        </p:spPr>
        <p:txBody>
          <a:bodyPr wrap="square">
            <a:spAutoFit/>
          </a:bodyPr>
          <a:lstStyle/>
          <a:p>
            <a:pPr marL="285750" indent="-285750">
              <a:buBlip>
                <a:blip r:embed="rId4"/>
              </a:buBlip>
            </a:pPr>
            <a:r>
              <a:rPr lang="es-ES" sz="1800" dirty="0"/>
              <a:t>Aumento de la temperatura de los gases para garantizar la eficacia del catalizador de reducción</a:t>
            </a:r>
          </a:p>
        </p:txBody>
      </p:sp>
    </p:spTree>
    <p:extLst>
      <p:ext uri="{BB962C8B-B14F-4D97-AF65-F5344CB8AC3E}">
        <p14:creationId xmlns:p14="http://schemas.microsoft.com/office/powerpoint/2010/main" val="17448673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t>tratamiento de los contaminantes</a:t>
            </a:r>
            <a:endParaRPr lang="es-ES" dirty="0"/>
          </a:p>
        </p:txBody>
      </p:sp>
      <p:sp>
        <p:nvSpPr>
          <p:cNvPr id="3" name="Sous-titre 2"/>
          <p:cNvSpPr>
            <a:spLocks noGrp="1"/>
          </p:cNvSpPr>
          <p:nvPr>
            <p:ph type="subTitle" idx="11"/>
          </p:nvPr>
        </p:nvSpPr>
        <p:spPr>
          <a:xfrm>
            <a:off x="377229" y="633119"/>
            <a:ext cx="8371484" cy="360040"/>
          </a:xfrm>
        </p:spPr>
        <p:txBody>
          <a:bodyPr/>
          <a:lstStyle/>
          <a:p>
            <a:r>
              <a:rPr lang="es-ES" dirty="0" smtClean="0"/>
              <a:t>SONDAS DE TEMPERATURA</a:t>
            </a:r>
            <a:endParaRPr lang="es-ES" dirty="0"/>
          </a:p>
        </p:txBody>
      </p:sp>
      <p:pic>
        <p:nvPicPr>
          <p:cNvPr id="6147" name="Picture 3" descr="C:\Users\e201923\Documents\WorkShop_DW10F_Euro6\Base_images\SCR\Sonde_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7578" y="1477405"/>
            <a:ext cx="3248843" cy="33145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95288" y="5629890"/>
            <a:ext cx="8001371" cy="369332"/>
          </a:xfrm>
          <a:prstGeom prst="rect">
            <a:avLst/>
          </a:prstGeom>
        </p:spPr>
        <p:txBody>
          <a:bodyPr wrap="square">
            <a:spAutoFit/>
          </a:bodyPr>
          <a:lstStyle/>
          <a:p>
            <a:r>
              <a:rPr lang="es-ES" sz="1800" dirty="0" smtClean="0"/>
              <a:t>Permiten determinar si la reacción exotérmica producida es suficiente</a:t>
            </a:r>
            <a:endParaRPr lang="es-ES" sz="1800" dirty="0"/>
          </a:p>
        </p:txBody>
      </p:sp>
    </p:spTree>
    <p:extLst>
      <p:ext uri="{BB962C8B-B14F-4D97-AF65-F5344CB8AC3E}">
        <p14:creationId xmlns:p14="http://schemas.microsoft.com/office/powerpoint/2010/main" val="153134036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t>TRATAMIENTO DE LOS CONTAMINANTES</a:t>
            </a:r>
            <a:endParaRPr lang="es-ES" dirty="0"/>
          </a:p>
        </p:txBody>
      </p:sp>
      <p:sp>
        <p:nvSpPr>
          <p:cNvPr id="3" name="Sous-titre 2"/>
          <p:cNvSpPr>
            <a:spLocks noGrp="1"/>
          </p:cNvSpPr>
          <p:nvPr>
            <p:ph type="subTitle" idx="11"/>
          </p:nvPr>
        </p:nvSpPr>
        <p:spPr>
          <a:xfrm>
            <a:off x="411515" y="621035"/>
            <a:ext cx="8856984" cy="360040"/>
          </a:xfrm>
        </p:spPr>
        <p:txBody>
          <a:bodyPr/>
          <a:lstStyle/>
          <a:p>
            <a:r>
              <a:rPr lang="es-ES" dirty="0" smtClean="0"/>
              <a:t>INYECTOR DE LÍQUIDO</a:t>
            </a:r>
            <a:endParaRPr lang="es-ES" dirty="0"/>
          </a:p>
        </p:txBody>
      </p:sp>
      <p:pic>
        <p:nvPicPr>
          <p:cNvPr id="4" name="Picture 2" descr="C:\Users\e201923\Documents\WorkShop_DW10F_Euro6\FAD\SCR\Medias\Media_1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0027" y="2767038"/>
            <a:ext cx="5534766" cy="311504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p:cNvGrpSpPr/>
          <p:nvPr/>
        </p:nvGrpSpPr>
        <p:grpSpPr>
          <a:xfrm>
            <a:off x="211545" y="5882082"/>
            <a:ext cx="8412546" cy="756084"/>
            <a:chOff x="211545" y="5882082"/>
            <a:chExt cx="8412546" cy="756084"/>
          </a:xfrm>
        </p:grpSpPr>
        <p:sp>
          <p:nvSpPr>
            <p:cNvPr id="8" name="ZoneTexte 7"/>
            <p:cNvSpPr txBox="1"/>
            <p:nvPr/>
          </p:nvSpPr>
          <p:spPr>
            <a:xfrm>
              <a:off x="805989" y="6021288"/>
              <a:ext cx="7818102" cy="369332"/>
            </a:xfrm>
            <a:prstGeom prst="rect">
              <a:avLst/>
            </a:prstGeom>
            <a:noFill/>
          </p:spPr>
          <p:txBody>
            <a:bodyPr wrap="square" rtlCol="0">
              <a:spAutoFit/>
            </a:bodyPr>
            <a:lstStyle/>
            <a:p>
              <a:r>
                <a:rPr lang="es-ES" sz="1800" dirty="0" smtClean="0"/>
                <a:t>El inyector se controla en función de la información del captador de NOx </a:t>
              </a:r>
              <a:endParaRPr lang="es-ES" sz="1800" dirty="0"/>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545" y="5882082"/>
              <a:ext cx="673602" cy="756084"/>
            </a:xfrm>
            <a:prstGeom prst="rect">
              <a:avLst/>
            </a:prstGeom>
          </p:spPr>
        </p:pic>
      </p:gr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835" y="1725326"/>
            <a:ext cx="3208384" cy="1268135"/>
          </a:xfrm>
          <a:prstGeom prst="rect">
            <a:avLst/>
          </a:prstGeom>
        </p:spPr>
      </p:pic>
    </p:spTree>
    <p:extLst>
      <p:ext uri="{BB962C8B-B14F-4D97-AF65-F5344CB8AC3E}">
        <p14:creationId xmlns:p14="http://schemas.microsoft.com/office/powerpoint/2010/main" val="259787145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TRATAMIENTO DE LOS CONTAMINANTES</a:t>
            </a:r>
            <a:endParaRPr lang="fr-FR" dirty="0"/>
          </a:p>
        </p:txBody>
      </p:sp>
      <p:sp>
        <p:nvSpPr>
          <p:cNvPr id="3" name="Sous-titre 2"/>
          <p:cNvSpPr>
            <a:spLocks noGrp="1"/>
          </p:cNvSpPr>
          <p:nvPr>
            <p:ph type="subTitle" idx="11"/>
          </p:nvPr>
        </p:nvSpPr>
        <p:spPr>
          <a:xfrm>
            <a:off x="395288" y="621035"/>
            <a:ext cx="8353425" cy="360040"/>
          </a:xfrm>
        </p:spPr>
        <p:txBody>
          <a:bodyPr/>
          <a:lstStyle/>
          <a:p>
            <a:r>
              <a:rPr lang="fr-FR" dirty="0" smtClean="0"/>
              <a:t>INYECTOR DE LÍQUIDO</a:t>
            </a:r>
            <a:endParaRPr lang="fr-FR" dirty="0"/>
          </a:p>
        </p:txBody>
      </p:sp>
    </p:spTree>
    <p:extLst>
      <p:ext uri="{BB962C8B-B14F-4D97-AF65-F5344CB8AC3E}">
        <p14:creationId xmlns:p14="http://schemas.microsoft.com/office/powerpoint/2010/main" val="254680780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t>TRATAMIENTO DE LOS CONTAMINANTES</a:t>
            </a:r>
            <a:endParaRPr lang="es-ES" dirty="0"/>
          </a:p>
        </p:txBody>
      </p:sp>
      <p:sp>
        <p:nvSpPr>
          <p:cNvPr id="3" name="Sous-titre 2"/>
          <p:cNvSpPr>
            <a:spLocks noGrp="1"/>
          </p:cNvSpPr>
          <p:nvPr>
            <p:ph type="subTitle" idx="11"/>
          </p:nvPr>
        </p:nvSpPr>
        <p:spPr>
          <a:xfrm>
            <a:off x="399326" y="619471"/>
            <a:ext cx="8349387" cy="360040"/>
          </a:xfrm>
        </p:spPr>
        <p:txBody>
          <a:bodyPr/>
          <a:lstStyle/>
          <a:p>
            <a:r>
              <a:rPr lang="es-ES" dirty="0" smtClean="0"/>
              <a:t>MEZCLADOR</a:t>
            </a:r>
            <a:endParaRPr lang="es-ES" dirty="0"/>
          </a:p>
        </p:txBody>
      </p:sp>
      <p:grpSp>
        <p:nvGrpSpPr>
          <p:cNvPr id="4" name="Groupe 3"/>
          <p:cNvGrpSpPr/>
          <p:nvPr/>
        </p:nvGrpSpPr>
        <p:grpSpPr>
          <a:xfrm>
            <a:off x="4060618" y="3338756"/>
            <a:ext cx="4831862" cy="3330604"/>
            <a:chOff x="2999062" y="1953682"/>
            <a:chExt cx="5866314" cy="4401081"/>
          </a:xfrm>
        </p:grpSpPr>
        <p:pic>
          <p:nvPicPr>
            <p:cNvPr id="5" name="Picture 2" descr="C:\Users\e201923\Documents\WorkShop_DW10F_Euro6\FAD\SCR\Medias\Media_1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5916" y="2105151"/>
              <a:ext cx="2557706" cy="25396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e201923\Documents\WorkShop_DW10F_Euro6\FAD\SCR\Medias\Media_1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9062" y="3212094"/>
              <a:ext cx="5866314" cy="3142669"/>
            </a:xfrm>
            <a:prstGeom prst="rect">
              <a:avLst/>
            </a:prstGeom>
            <a:noFill/>
            <a:extLst>
              <a:ext uri="{909E8E84-426E-40DD-AFC4-6F175D3DCCD1}">
                <a14:hiddenFill xmlns:a14="http://schemas.microsoft.com/office/drawing/2010/main">
                  <a:solidFill>
                    <a:srgbClr val="FFFFFF"/>
                  </a:solidFill>
                </a14:hiddenFill>
              </a:ext>
            </a:extLst>
          </p:spPr>
        </p:pic>
        <p:sp>
          <p:nvSpPr>
            <p:cNvPr id="7" name="Bulle ronde 6"/>
            <p:cNvSpPr/>
            <p:nvPr/>
          </p:nvSpPr>
          <p:spPr>
            <a:xfrm>
              <a:off x="3671900" y="1953682"/>
              <a:ext cx="2771837" cy="2691099"/>
            </a:xfrm>
            <a:prstGeom prst="wedgeEllipseCallout">
              <a:avLst>
                <a:gd name="adj1" fmla="val 20587"/>
                <a:gd name="adj2" fmla="val 7109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8" name="ZoneTexte 7"/>
          <p:cNvSpPr txBox="1"/>
          <p:nvPr/>
        </p:nvSpPr>
        <p:spPr>
          <a:xfrm>
            <a:off x="395288" y="1320731"/>
            <a:ext cx="6581666" cy="2308324"/>
          </a:xfrm>
          <a:prstGeom prst="rect">
            <a:avLst/>
          </a:prstGeom>
          <a:noFill/>
        </p:spPr>
        <p:txBody>
          <a:bodyPr wrap="square" rtlCol="0">
            <a:spAutoFit/>
          </a:bodyPr>
          <a:lstStyle/>
          <a:p>
            <a:r>
              <a:rPr lang="es-ES" sz="1800" dirty="0" smtClean="0"/>
              <a:t>Función:</a:t>
            </a:r>
          </a:p>
          <a:p>
            <a:endParaRPr lang="es-ES" sz="1800" dirty="0" smtClean="0"/>
          </a:p>
          <a:p>
            <a:pPr marL="285750" indent="-285750">
              <a:buBlip>
                <a:blip r:embed="rId5"/>
              </a:buBlip>
            </a:pPr>
            <a:r>
              <a:rPr lang="es-ES" sz="1800" dirty="0" smtClean="0"/>
              <a:t>Pulverizar las gotas de líquido</a:t>
            </a:r>
            <a:br>
              <a:rPr lang="es-ES" sz="1800" dirty="0" smtClean="0"/>
            </a:br>
            <a:endParaRPr lang="es-ES" sz="1800" dirty="0" smtClean="0"/>
          </a:p>
          <a:p>
            <a:pPr marL="285750" indent="-285750">
              <a:buBlip>
                <a:blip r:embed="rId5"/>
              </a:buBlip>
            </a:pPr>
            <a:r>
              <a:rPr lang="es-ES" sz="1800" dirty="0" smtClean="0"/>
              <a:t>Evitar que la línea de escape se atasque</a:t>
            </a:r>
            <a:br>
              <a:rPr lang="es-ES" sz="1800" dirty="0" smtClean="0"/>
            </a:br>
            <a:endParaRPr lang="es-ES" sz="1800" dirty="0" smtClean="0"/>
          </a:p>
          <a:p>
            <a:pPr marL="285750" indent="-285750">
              <a:buBlip>
                <a:blip r:embed="rId5"/>
              </a:buBlip>
            </a:pPr>
            <a:r>
              <a:rPr lang="es-ES" sz="1800" dirty="0" smtClean="0"/>
              <a:t>Repartir el líquido por toda la superficie del catalizador</a:t>
            </a:r>
          </a:p>
          <a:p>
            <a:pPr marL="285750" indent="-285750">
              <a:buBlip>
                <a:blip r:embed="rId6"/>
              </a:buBlip>
            </a:pPr>
            <a:endParaRPr lang="es-ES" sz="1800" dirty="0"/>
          </a:p>
        </p:txBody>
      </p:sp>
    </p:spTree>
    <p:extLst>
      <p:ext uri="{BB962C8B-B14F-4D97-AF65-F5344CB8AC3E}">
        <p14:creationId xmlns:p14="http://schemas.microsoft.com/office/powerpoint/2010/main" val="279296747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t>TRATAMIENTO DE LOS CONTAMINANTES</a:t>
            </a:r>
            <a:endParaRPr lang="es-ES" dirty="0"/>
          </a:p>
        </p:txBody>
      </p:sp>
      <p:sp>
        <p:nvSpPr>
          <p:cNvPr id="3" name="Sous-titre 2"/>
          <p:cNvSpPr>
            <a:spLocks noGrp="1"/>
          </p:cNvSpPr>
          <p:nvPr>
            <p:ph type="subTitle" idx="11"/>
          </p:nvPr>
        </p:nvSpPr>
        <p:spPr>
          <a:xfrm>
            <a:off x="363063" y="621035"/>
            <a:ext cx="8385650" cy="360040"/>
          </a:xfrm>
        </p:spPr>
        <p:txBody>
          <a:bodyPr/>
          <a:lstStyle/>
          <a:p>
            <a:r>
              <a:rPr lang="es-ES" dirty="0" smtClean="0"/>
              <a:t>TRANSFORMACIÓN DEL LÍQUIDO REDUCTOR</a:t>
            </a:r>
            <a:endParaRPr lang="es-ES" dirty="0"/>
          </a:p>
        </p:txBody>
      </p:sp>
      <p:pic>
        <p:nvPicPr>
          <p:cNvPr id="4" name="Picture 2" descr="C:\Users\e201923\Documents\WorkShop_DW10F_Euro6\Base_images\SCR\Hydraulys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1317091"/>
            <a:ext cx="8353425" cy="29576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horizontal à deux flèches 5"/>
          <p:cNvSpPr/>
          <p:nvPr/>
        </p:nvSpPr>
        <p:spPr>
          <a:xfrm>
            <a:off x="3482702" y="2965202"/>
            <a:ext cx="2529457" cy="351532"/>
          </a:xfrm>
          <a:prstGeom prst="leftRightArrowCallout">
            <a:avLst>
              <a:gd name="adj1" fmla="val 25000"/>
              <a:gd name="adj2" fmla="val 25000"/>
              <a:gd name="adj3" fmla="val 25000"/>
              <a:gd name="adj4" fmla="val 66198"/>
            </a:avLst>
          </a:prstGeom>
          <a:ln>
            <a:solidFill>
              <a:srgbClr val="DC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50000"/>
              </a:spcBef>
            </a:pPr>
            <a:r>
              <a:rPr lang="es-ES" sz="1800" dirty="0" smtClean="0"/>
              <a:t>Termólisis</a:t>
            </a:r>
            <a:endParaRPr lang="es-ES" sz="1800" dirty="0"/>
          </a:p>
        </p:txBody>
      </p:sp>
      <p:sp>
        <p:nvSpPr>
          <p:cNvPr id="8" name="Rectangle horizontal à deux flèches 7"/>
          <p:cNvSpPr/>
          <p:nvPr/>
        </p:nvSpPr>
        <p:spPr>
          <a:xfrm>
            <a:off x="6444208" y="3053085"/>
            <a:ext cx="2609429" cy="527298"/>
          </a:xfrm>
          <a:prstGeom prst="leftRightArrowCallout">
            <a:avLst>
              <a:gd name="adj1" fmla="val 25000"/>
              <a:gd name="adj2" fmla="val 25000"/>
              <a:gd name="adj3" fmla="val 25000"/>
              <a:gd name="adj4" fmla="val 69966"/>
            </a:avLst>
          </a:prstGeom>
          <a:ln>
            <a:solidFill>
              <a:srgbClr val="DC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dirty="0" smtClean="0">
                <a:solidFill>
                  <a:schemeClr val="bg1"/>
                </a:solidFill>
              </a:rPr>
              <a:t>Hidrólisis</a:t>
            </a:r>
            <a:endParaRPr lang="es-ES" sz="1800" dirty="0"/>
          </a:p>
        </p:txBody>
      </p:sp>
      <p:grpSp>
        <p:nvGrpSpPr>
          <p:cNvPr id="9" name="Group 7"/>
          <p:cNvGrpSpPr>
            <a:grpSpLocks/>
          </p:cNvGrpSpPr>
          <p:nvPr/>
        </p:nvGrpSpPr>
        <p:grpSpPr bwMode="auto">
          <a:xfrm>
            <a:off x="180280" y="4266779"/>
            <a:ext cx="8712200" cy="2114551"/>
            <a:chOff x="116" y="1086"/>
            <a:chExt cx="5488" cy="1332"/>
          </a:xfrm>
        </p:grpSpPr>
        <p:sp>
          <p:nvSpPr>
            <p:cNvPr id="10" name="Oval 8"/>
            <p:cNvSpPr>
              <a:spLocks noChangeArrowheads="1"/>
            </p:cNvSpPr>
            <p:nvPr/>
          </p:nvSpPr>
          <p:spPr bwMode="auto">
            <a:xfrm>
              <a:off x="116" y="1746"/>
              <a:ext cx="574" cy="420"/>
            </a:xfrm>
            <a:prstGeom prst="ellipse">
              <a:avLst/>
            </a:prstGeom>
            <a:solidFill>
              <a:srgbClr val="0066FF"/>
            </a:solidFill>
            <a:ln w="9525">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s-ES" sz="1800" dirty="0" smtClean="0">
                  <a:latin typeface="+mj-lt"/>
                </a:rPr>
                <a:t>Líquido </a:t>
              </a:r>
              <a:endParaRPr lang="es-ES" sz="1800" dirty="0">
                <a:latin typeface="+mj-lt"/>
              </a:endParaRPr>
            </a:p>
          </p:txBody>
        </p:sp>
        <p:sp>
          <p:nvSpPr>
            <p:cNvPr id="11" name="AutoShape 9"/>
            <p:cNvSpPr>
              <a:spLocks noChangeArrowheads="1"/>
            </p:cNvSpPr>
            <p:nvPr/>
          </p:nvSpPr>
          <p:spPr bwMode="auto">
            <a:xfrm>
              <a:off x="960" y="1902"/>
              <a:ext cx="756" cy="132"/>
            </a:xfrm>
            <a:prstGeom prst="rightArrow">
              <a:avLst>
                <a:gd name="adj1" fmla="val 50000"/>
                <a:gd name="adj2" fmla="val 143182"/>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2" name="Text Box 10"/>
            <p:cNvSpPr txBox="1">
              <a:spLocks noChangeArrowheads="1"/>
            </p:cNvSpPr>
            <p:nvPr/>
          </p:nvSpPr>
          <p:spPr bwMode="auto">
            <a:xfrm>
              <a:off x="692" y="1576"/>
              <a:ext cx="1398"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s-ES" sz="1600" dirty="0" smtClean="0">
                  <a:latin typeface="+mj-lt"/>
                </a:rPr>
                <a:t>Vaporización del agua (evaporación)</a:t>
              </a:r>
              <a:endParaRPr lang="es-ES" sz="1600" dirty="0">
                <a:latin typeface="+mj-lt"/>
              </a:endParaRPr>
            </a:p>
          </p:txBody>
        </p:sp>
        <p:sp>
          <p:nvSpPr>
            <p:cNvPr id="13" name="AutoShape 11"/>
            <p:cNvSpPr>
              <a:spLocks noChangeArrowheads="1"/>
            </p:cNvSpPr>
            <p:nvPr/>
          </p:nvSpPr>
          <p:spPr bwMode="auto">
            <a:xfrm>
              <a:off x="1860" y="1830"/>
              <a:ext cx="576" cy="336"/>
            </a:xfrm>
            <a:prstGeom prst="irregularSeal2">
              <a:avLst/>
            </a:prstGeom>
            <a:solidFill>
              <a:srgbClr val="0066FF"/>
            </a:solidFill>
            <a:ln w="952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s-ES" sz="1800" dirty="0" smtClean="0">
                  <a:latin typeface="+mj-lt"/>
                </a:rPr>
                <a:t>Urea</a:t>
              </a:r>
              <a:endParaRPr lang="es-ES" sz="1800" dirty="0">
                <a:latin typeface="+mj-lt"/>
              </a:endParaRPr>
            </a:p>
          </p:txBody>
        </p:sp>
        <p:sp>
          <p:nvSpPr>
            <p:cNvPr id="14" name="AutoShape 12"/>
            <p:cNvSpPr>
              <a:spLocks noChangeArrowheads="1"/>
            </p:cNvSpPr>
            <p:nvPr/>
          </p:nvSpPr>
          <p:spPr bwMode="auto">
            <a:xfrm>
              <a:off x="2554" y="1882"/>
              <a:ext cx="756" cy="132"/>
            </a:xfrm>
            <a:prstGeom prst="rightArrow">
              <a:avLst>
                <a:gd name="adj1" fmla="val 50000"/>
                <a:gd name="adj2" fmla="val 143182"/>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5" name="Text Box 13"/>
            <p:cNvSpPr txBox="1">
              <a:spLocks noChangeArrowheads="1"/>
            </p:cNvSpPr>
            <p:nvPr/>
          </p:nvSpPr>
          <p:spPr bwMode="auto">
            <a:xfrm>
              <a:off x="2510" y="1638"/>
              <a:ext cx="800"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s-ES" sz="1600" dirty="0" smtClean="0">
                  <a:latin typeface="+mj-lt"/>
                </a:rPr>
                <a:t>Termólisis</a:t>
              </a:r>
              <a:endParaRPr lang="es-ES" sz="1600" dirty="0">
                <a:latin typeface="+mj-lt"/>
              </a:endParaRPr>
            </a:p>
          </p:txBody>
        </p:sp>
        <p:sp>
          <p:nvSpPr>
            <p:cNvPr id="16" name="AutoShape 14"/>
            <p:cNvSpPr>
              <a:spLocks noChangeArrowheads="1"/>
            </p:cNvSpPr>
            <p:nvPr/>
          </p:nvSpPr>
          <p:spPr bwMode="auto">
            <a:xfrm rot="10800000">
              <a:off x="4153" y="1482"/>
              <a:ext cx="1451" cy="936"/>
            </a:xfrm>
            <a:prstGeom prst="flowChartMagneticDrum">
              <a:avLst/>
            </a:prstGeom>
            <a:gradFill rotWithShape="1">
              <a:gsLst>
                <a:gs pos="0">
                  <a:srgbClr val="FF0000"/>
                </a:gs>
                <a:gs pos="100000">
                  <a:srgbClr val="0066FF"/>
                </a:gs>
              </a:gsLst>
              <a:lin ang="0" scaled="1"/>
            </a:gradFill>
            <a:ln w="9525">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rot="10800000" wrap="none" anchor="ctr"/>
            <a:lstStyle/>
            <a:p>
              <a:pPr algn="ctr" eaLnBrk="1" hangingPunct="1"/>
              <a:r>
                <a:rPr lang="es-ES" sz="1800" dirty="0" smtClean="0">
                  <a:solidFill>
                    <a:schemeClr val="bg1"/>
                  </a:solidFill>
                  <a:latin typeface="+mj-lt"/>
                </a:rPr>
                <a:t>   Hidrólisis de</a:t>
              </a:r>
            </a:p>
            <a:p>
              <a:pPr algn="ctr" eaLnBrk="1" hangingPunct="1"/>
              <a:r>
                <a:rPr lang="es-ES" sz="1800" dirty="0" smtClean="0">
                  <a:solidFill>
                    <a:schemeClr val="bg1"/>
                  </a:solidFill>
                  <a:latin typeface="+mj-lt"/>
                </a:rPr>
                <a:t>     HNCO en NH</a:t>
              </a:r>
              <a:r>
                <a:rPr lang="es-ES" sz="1800" baseline="-25000" dirty="0" smtClean="0">
                  <a:solidFill>
                    <a:schemeClr val="bg1"/>
                  </a:solidFill>
                  <a:latin typeface="+mj-lt"/>
                </a:rPr>
                <a:t>3</a:t>
              </a:r>
              <a:endParaRPr lang="es-ES" sz="1800" baseline="-25000" dirty="0">
                <a:solidFill>
                  <a:schemeClr val="bg1"/>
                </a:solidFill>
                <a:latin typeface="+mj-lt"/>
              </a:endParaRPr>
            </a:p>
          </p:txBody>
        </p:sp>
        <p:sp>
          <p:nvSpPr>
            <p:cNvPr id="17" name="Text Box 15"/>
            <p:cNvSpPr txBox="1">
              <a:spLocks noChangeArrowheads="1"/>
            </p:cNvSpPr>
            <p:nvPr/>
          </p:nvSpPr>
          <p:spPr bwMode="auto">
            <a:xfrm>
              <a:off x="3360" y="1698"/>
              <a:ext cx="552"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s-ES" sz="1800" dirty="0" smtClean="0">
                  <a:solidFill>
                    <a:srgbClr val="0066FF"/>
                  </a:solidFill>
                  <a:latin typeface="+mj-lt"/>
                </a:rPr>
                <a:t>HNCO</a:t>
              </a:r>
            </a:p>
            <a:p>
              <a:pPr eaLnBrk="1" hangingPunct="1">
                <a:spcBef>
                  <a:spcPct val="50000"/>
                </a:spcBef>
              </a:pPr>
              <a:r>
                <a:rPr lang="es-ES" sz="1800" dirty="0" smtClean="0">
                  <a:solidFill>
                    <a:srgbClr val="FF0000"/>
                  </a:solidFill>
                  <a:latin typeface="+mj-lt"/>
                </a:rPr>
                <a:t>NH</a:t>
              </a:r>
              <a:r>
                <a:rPr lang="es-ES" sz="1800" baseline="-25000" dirty="0" smtClean="0">
                  <a:solidFill>
                    <a:srgbClr val="FF0000"/>
                  </a:solidFill>
                  <a:latin typeface="+mj-lt"/>
                </a:rPr>
                <a:t>3</a:t>
              </a:r>
              <a:endParaRPr lang="es-ES" sz="1800" baseline="-25000" dirty="0">
                <a:solidFill>
                  <a:srgbClr val="FF0000"/>
                </a:solidFill>
                <a:latin typeface="+mj-lt"/>
              </a:endParaRPr>
            </a:p>
          </p:txBody>
        </p:sp>
        <p:sp>
          <p:nvSpPr>
            <p:cNvPr id="18" name="AutoShape 16"/>
            <p:cNvSpPr>
              <a:spLocks noChangeArrowheads="1"/>
            </p:cNvSpPr>
            <p:nvPr/>
          </p:nvSpPr>
          <p:spPr bwMode="auto">
            <a:xfrm>
              <a:off x="3878" y="1868"/>
              <a:ext cx="365" cy="132"/>
            </a:xfrm>
            <a:prstGeom prst="rightArrow">
              <a:avLst>
                <a:gd name="adj1" fmla="val 50000"/>
                <a:gd name="adj2" fmla="val 98864"/>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dirty="0"/>
            </a:p>
          </p:txBody>
        </p:sp>
        <p:sp>
          <p:nvSpPr>
            <p:cNvPr id="19" name="Text Box 17"/>
            <p:cNvSpPr txBox="1">
              <a:spLocks noChangeArrowheads="1"/>
            </p:cNvSpPr>
            <p:nvPr/>
          </p:nvSpPr>
          <p:spPr bwMode="auto">
            <a:xfrm>
              <a:off x="4590" y="1086"/>
              <a:ext cx="101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s-ES" sz="1800" dirty="0" smtClean="0">
                  <a:latin typeface="+mj-lt"/>
                </a:rPr>
                <a:t>Catalizador SCR</a:t>
              </a:r>
              <a:endParaRPr lang="es-ES" sz="1800" dirty="0">
                <a:latin typeface="+mj-lt"/>
              </a:endParaRPr>
            </a:p>
          </p:txBody>
        </p:sp>
      </p:grpSp>
    </p:spTree>
    <p:extLst>
      <p:ext uri="{BB962C8B-B14F-4D97-AF65-F5344CB8AC3E}">
        <p14:creationId xmlns:p14="http://schemas.microsoft.com/office/powerpoint/2010/main" val="44887238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t>TRATAMIENTO DE LOS CONTAMINANTES</a:t>
            </a:r>
            <a:endParaRPr lang="fr-FR" dirty="0"/>
          </a:p>
        </p:txBody>
      </p:sp>
      <p:sp>
        <p:nvSpPr>
          <p:cNvPr id="3" name="Sous-titre 2"/>
          <p:cNvSpPr>
            <a:spLocks noGrp="1"/>
          </p:cNvSpPr>
          <p:nvPr>
            <p:ph type="subTitle" idx="11"/>
          </p:nvPr>
        </p:nvSpPr>
        <p:spPr>
          <a:xfrm>
            <a:off x="363720" y="605823"/>
            <a:ext cx="8384993" cy="360040"/>
          </a:xfrm>
        </p:spPr>
        <p:txBody>
          <a:bodyPr/>
          <a:lstStyle/>
          <a:p>
            <a:r>
              <a:rPr lang="fr-FR" dirty="0" smtClean="0"/>
              <a:t>CATALIZADOR DE REDUCCIÓN</a:t>
            </a:r>
            <a:endParaRPr lang="fr-FR" dirty="0"/>
          </a:p>
        </p:txBody>
      </p:sp>
      <p:pic>
        <p:nvPicPr>
          <p:cNvPr id="3074" name="Picture 2" descr="C:\Users\e201923\Documents\WorkShop_DW10F_Euro6\FAD\SCR\Medias\Media_1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9780" y="1700808"/>
            <a:ext cx="6478985" cy="287881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358252" y="1108888"/>
            <a:ext cx="5341019" cy="2031325"/>
          </a:xfrm>
          <a:prstGeom prst="rect">
            <a:avLst/>
          </a:prstGeom>
          <a:noFill/>
        </p:spPr>
        <p:txBody>
          <a:bodyPr wrap="square" rtlCol="0">
            <a:spAutoFit/>
          </a:bodyPr>
          <a:lstStyle/>
          <a:p>
            <a:r>
              <a:rPr lang="es-ES" sz="1800" dirty="0" smtClean="0"/>
              <a:t>Almacenar el amoniaco (NH</a:t>
            </a:r>
            <a:r>
              <a:rPr lang="es-ES" sz="1800" baseline="-25000" dirty="0" smtClean="0"/>
              <a:t>3</a:t>
            </a:r>
            <a:r>
              <a:rPr lang="es-ES" sz="1800" dirty="0" smtClean="0"/>
              <a:t>)</a:t>
            </a:r>
          </a:p>
          <a:p>
            <a:endParaRPr lang="es-ES" sz="1800" dirty="0" smtClean="0"/>
          </a:p>
          <a:p>
            <a:r>
              <a:rPr lang="es-ES" sz="1800" dirty="0" smtClean="0"/>
              <a:t>Los NOx se transforman en:</a:t>
            </a:r>
            <a:br>
              <a:rPr lang="es-ES" sz="1800" dirty="0" smtClean="0"/>
            </a:br>
            <a:endParaRPr lang="es-ES" sz="1800" dirty="0" smtClean="0"/>
          </a:p>
          <a:p>
            <a:pPr marL="285750" indent="-285750">
              <a:buBlip>
                <a:blip r:embed="rId4"/>
              </a:buBlip>
            </a:pPr>
            <a:r>
              <a:rPr lang="es-ES" sz="1800" dirty="0" smtClean="0">
                <a:solidFill>
                  <a:schemeClr val="bg1"/>
                </a:solidFill>
              </a:rPr>
              <a:t>Dinitrógeno (</a:t>
            </a:r>
            <a:r>
              <a:rPr lang="es-ES" sz="1800" dirty="0" smtClean="0"/>
              <a:t>N</a:t>
            </a:r>
            <a:r>
              <a:rPr lang="es-ES" sz="1800" baseline="-25000" dirty="0" smtClean="0"/>
              <a:t>2</a:t>
            </a:r>
            <a:r>
              <a:rPr lang="es-ES" sz="1800" dirty="0" smtClean="0"/>
              <a:t>)</a:t>
            </a:r>
            <a:br>
              <a:rPr lang="es-ES" sz="1800" dirty="0" smtClean="0"/>
            </a:br>
            <a:endParaRPr lang="es-ES" sz="1800" dirty="0" smtClean="0"/>
          </a:p>
          <a:p>
            <a:pPr marL="285750" indent="-285750">
              <a:buBlip>
                <a:blip r:embed="rId4"/>
              </a:buBlip>
            </a:pPr>
            <a:r>
              <a:rPr lang="es-ES" sz="1800" dirty="0" smtClean="0"/>
              <a:t>Agua (H</a:t>
            </a:r>
            <a:r>
              <a:rPr lang="es-ES" sz="1800" baseline="-25000" dirty="0"/>
              <a:t>2</a:t>
            </a:r>
            <a:r>
              <a:rPr lang="es-ES" sz="1800" dirty="0" smtClean="0"/>
              <a:t>O)</a:t>
            </a:r>
            <a:endParaRPr lang="es-ES" sz="1800" dirty="0"/>
          </a:p>
        </p:txBody>
      </p:sp>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253" y="5914603"/>
            <a:ext cx="606947" cy="7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7"/>
          <p:cNvSpPr txBox="1">
            <a:spLocks noChangeArrowheads="1"/>
          </p:cNvSpPr>
          <p:nvPr/>
        </p:nvSpPr>
        <p:spPr bwMode="auto">
          <a:xfrm>
            <a:off x="1033462" y="6037933"/>
            <a:ext cx="77152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S" sz="1800" b="1" dirty="0" smtClean="0">
                <a:latin typeface="+mn-lt"/>
              </a:rPr>
              <a:t>*Zeolita: </a:t>
            </a:r>
            <a:r>
              <a:rPr lang="es-ES" sz="1800" dirty="0" smtClean="0">
                <a:latin typeface="+mn-lt"/>
              </a:rPr>
              <a:t>Es un mineral microporoso que pertenece al grupo de los silicatos. Su función es la de separar el gas en el catalizador de reducción</a:t>
            </a:r>
            <a:endParaRPr lang="es-ES" sz="1800" dirty="0">
              <a:latin typeface="+mn-lt"/>
            </a:endParaRPr>
          </a:p>
        </p:txBody>
      </p:sp>
      <p:grpSp>
        <p:nvGrpSpPr>
          <p:cNvPr id="9" name="Groupe 8"/>
          <p:cNvGrpSpPr/>
          <p:nvPr/>
        </p:nvGrpSpPr>
        <p:grpSpPr>
          <a:xfrm>
            <a:off x="551416" y="4876440"/>
            <a:ext cx="8197297" cy="756084"/>
            <a:chOff x="211545" y="5882082"/>
            <a:chExt cx="8412546" cy="756084"/>
          </a:xfrm>
        </p:grpSpPr>
        <p:sp>
          <p:nvSpPr>
            <p:cNvPr id="10" name="ZoneTexte 9"/>
            <p:cNvSpPr txBox="1"/>
            <p:nvPr/>
          </p:nvSpPr>
          <p:spPr>
            <a:xfrm>
              <a:off x="805989" y="6021288"/>
              <a:ext cx="7818102" cy="369332"/>
            </a:xfrm>
            <a:prstGeom prst="rect">
              <a:avLst/>
            </a:prstGeom>
            <a:noFill/>
          </p:spPr>
          <p:txBody>
            <a:bodyPr wrap="square" rtlCol="0">
              <a:spAutoFit/>
            </a:bodyPr>
            <a:lstStyle/>
            <a:p>
              <a:pPr lvl="1">
                <a:lnSpc>
                  <a:spcPct val="90000"/>
                </a:lnSpc>
              </a:pPr>
              <a:r>
                <a:rPr lang="es-ES" sz="2000" dirty="0" smtClean="0"/>
                <a:t>Cebado del sistema </a:t>
              </a:r>
              <a:r>
                <a:rPr lang="es-ES" sz="1800" dirty="0" smtClean="0"/>
                <a:t>~180°C</a:t>
              </a:r>
              <a:endParaRPr lang="es-ES" sz="1800" dirty="0"/>
            </a:p>
          </p:txBody>
        </p:sp>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545" y="5882082"/>
              <a:ext cx="673602" cy="756084"/>
            </a:xfrm>
            <a:prstGeom prst="rect">
              <a:avLst/>
            </a:prstGeom>
          </p:spPr>
        </p:pic>
      </p:grpSp>
    </p:spTree>
    <p:extLst>
      <p:ext uri="{BB962C8B-B14F-4D97-AF65-F5344CB8AC3E}">
        <p14:creationId xmlns:p14="http://schemas.microsoft.com/office/powerpoint/2010/main" val="86017506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95288" y="22225"/>
            <a:ext cx="8280400" cy="549275"/>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17" tIns="45259" rIns="90517" bIns="45259" numCol="1" anchor="ctr" anchorCtr="0" compatLnSpc="1">
            <a:prstTxWarp prst="textNoShape">
              <a:avLst/>
            </a:prstTxWarp>
          </a:bodyPr>
          <a:lstStyle/>
          <a:p>
            <a:r>
              <a:rPr lang="es-ES" dirty="0"/>
              <a:t>Necesidad del Tratamiento de LOS CONTAMINANTES</a:t>
            </a:r>
          </a:p>
        </p:txBody>
      </p:sp>
      <p:sp>
        <p:nvSpPr>
          <p:cNvPr id="6" name="Sous-titre 5"/>
          <p:cNvSpPr>
            <a:spLocks noGrp="1"/>
          </p:cNvSpPr>
          <p:nvPr>
            <p:ph type="subTitle" idx="11"/>
          </p:nvPr>
        </p:nvSpPr>
        <p:spPr>
          <a:xfrm>
            <a:off x="395288" y="621035"/>
            <a:ext cx="8353425" cy="360040"/>
          </a:xfrm>
        </p:spPr>
        <p:txBody>
          <a:bodyPr/>
          <a:lstStyle/>
          <a:p>
            <a:r>
              <a:rPr lang="es-ES" dirty="0" smtClean="0"/>
              <a:t>emisiones contaminantes de un motor diésel</a:t>
            </a:r>
            <a:endParaRPr lang="es-ES" dirty="0">
              <a:latin typeface="Arial" pitchFamily="34" charset="0"/>
              <a:cs typeface="Arial" pitchFamily="34" charset="0"/>
            </a:endParaRPr>
          </a:p>
        </p:txBody>
      </p:sp>
      <p:sp>
        <p:nvSpPr>
          <p:cNvPr id="2" name="ZoneTexte 1"/>
          <p:cNvSpPr txBox="1"/>
          <p:nvPr/>
        </p:nvSpPr>
        <p:spPr>
          <a:xfrm>
            <a:off x="395288" y="1196752"/>
            <a:ext cx="5544616" cy="2031325"/>
          </a:xfrm>
          <a:prstGeom prst="rect">
            <a:avLst/>
          </a:prstGeom>
          <a:noFill/>
        </p:spPr>
        <p:txBody>
          <a:bodyPr wrap="square" rtlCol="0">
            <a:spAutoFit/>
          </a:bodyPr>
          <a:lstStyle/>
          <a:p>
            <a:r>
              <a:rPr lang="es-ES" sz="1800" dirty="0" smtClean="0"/>
              <a:t>Un motor diésel produce muchos tipos de gases</a:t>
            </a:r>
          </a:p>
          <a:p>
            <a:pPr marL="171450" indent="-171450">
              <a:lnSpc>
                <a:spcPct val="150000"/>
              </a:lnSpc>
              <a:buFont typeface="Arial" pitchFamily="34" charset="0"/>
              <a:buChar char="•"/>
            </a:pPr>
            <a:endParaRPr lang="es-ES" sz="1800" dirty="0" smtClean="0"/>
          </a:p>
          <a:p>
            <a:pPr marL="171450" indent="-171450">
              <a:lnSpc>
                <a:spcPct val="150000"/>
              </a:lnSpc>
              <a:buFont typeface="Arial" pitchFamily="34" charset="0"/>
              <a:buChar char="•"/>
            </a:pPr>
            <a:endParaRPr lang="es-ES" sz="1800" dirty="0" smtClean="0"/>
          </a:p>
          <a:p>
            <a:pPr marL="171450" indent="-171450">
              <a:lnSpc>
                <a:spcPct val="150000"/>
              </a:lnSpc>
              <a:buFont typeface="Arial" pitchFamily="34" charset="0"/>
              <a:buChar char="•"/>
            </a:pPr>
            <a:endParaRPr lang="es-ES" sz="1800" dirty="0" smtClean="0"/>
          </a:p>
          <a:p>
            <a:pPr marL="171450" indent="-171450">
              <a:lnSpc>
                <a:spcPct val="150000"/>
              </a:lnSpc>
              <a:buFont typeface="Arial" pitchFamily="34" charset="0"/>
              <a:buChar char="•"/>
            </a:pPr>
            <a:endParaRPr lang="es-ES" sz="1800" dirty="0"/>
          </a:p>
        </p:txBody>
      </p:sp>
      <p:graphicFrame>
        <p:nvGraphicFramePr>
          <p:cNvPr id="12" name="Tableau 11"/>
          <p:cNvGraphicFramePr>
            <a:graphicFrameLocks noGrp="1"/>
          </p:cNvGraphicFramePr>
          <p:nvPr>
            <p:extLst>
              <p:ext uri="{D42A27DB-BD31-4B8C-83A1-F6EECF244321}">
                <p14:modId xmlns:p14="http://schemas.microsoft.com/office/powerpoint/2010/main" val="2587710516"/>
              </p:ext>
            </p:extLst>
          </p:nvPr>
        </p:nvGraphicFramePr>
        <p:xfrm>
          <a:off x="395536" y="1806200"/>
          <a:ext cx="5256584" cy="2441448"/>
        </p:xfrm>
        <a:graphic>
          <a:graphicData uri="http://schemas.openxmlformats.org/drawingml/2006/table">
            <a:tbl>
              <a:tblPr firstRow="1" firstCol="1" bandRow="1"/>
              <a:tblGrid>
                <a:gridCol w="1254413"/>
                <a:gridCol w="4002171"/>
              </a:tblGrid>
              <a:tr h="0">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s-ES" sz="1800" b="0" u="sng" noProof="0" dirty="0" smtClean="0">
                          <a:effectLst/>
                          <a:latin typeface="+mn-lt"/>
                          <a:ea typeface="Calibri"/>
                          <a:cs typeface="Times New Roman"/>
                        </a:rPr>
                        <a:t>Los contaminantes</a:t>
                      </a:r>
                    </a:p>
                  </a:txBody>
                  <a:tcPr marL="45720" marR="45720" anchor="ctr">
                    <a:lnL>
                      <a:noFill/>
                    </a:lnL>
                    <a:lnR>
                      <a:noFill/>
                    </a:lnR>
                    <a:lnT>
                      <a:noFill/>
                    </a:lnT>
                    <a:lnB>
                      <a:noFill/>
                    </a:lnB>
                    <a:lnTlToBr w="12700" cmpd="sng">
                      <a:noFill/>
                      <a:prstDash val="solid"/>
                    </a:lnTlToBr>
                    <a:lnBlToTr w="12700" cmpd="sng">
                      <a:noFill/>
                      <a:prstDash val="solid"/>
                    </a:lnBlToTr>
                    <a:noFill/>
                  </a:tcPr>
                </a:tc>
                <a:tc hMerge="1">
                  <a:txBody>
                    <a:bodyPr/>
                    <a:lstStyle/>
                    <a:p>
                      <a:pPr algn="l">
                        <a:lnSpc>
                          <a:spcPct val="115000"/>
                        </a:lnSpc>
                        <a:spcAft>
                          <a:spcPts val="0"/>
                        </a:spcAft>
                      </a:pPr>
                      <a:endParaRPr lang="fr-FR" sz="1100" b="1" u="none" dirty="0">
                        <a:solidFill>
                          <a:srgbClr val="00B050"/>
                        </a:solidFill>
                        <a:effectLst/>
                        <a:latin typeface="+mn-lt"/>
                        <a:ea typeface="Calibri"/>
                        <a:cs typeface="Times New Roman"/>
                      </a:endParaRPr>
                    </a:p>
                  </a:txBody>
                  <a:tcPr marL="45720" marR="45720" anchor="ctr">
                    <a:lnL>
                      <a:noFill/>
                    </a:lnL>
                    <a:lnR>
                      <a:noFill/>
                    </a:lnR>
                    <a:lnT>
                      <a:noFill/>
                    </a:lnT>
                    <a:lnB>
                      <a:noFill/>
                    </a:lnB>
                  </a:tcPr>
                </a:tc>
              </a:tr>
              <a:tr h="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s-ES" sz="1800" b="0" u="none" kern="1200" noProof="0" dirty="0" smtClean="0">
                          <a:solidFill>
                            <a:srgbClr val="00B050"/>
                          </a:solidFill>
                          <a:effectLst/>
                          <a:latin typeface="+mn-lt"/>
                          <a:ea typeface="Times New Roman"/>
                          <a:cs typeface="Times New Roman"/>
                        </a:rPr>
                        <a:t>(NO</a:t>
                      </a:r>
                      <a:r>
                        <a:rPr lang="es-ES" sz="1800" b="0" u="none" kern="1200" baseline="-25000" noProof="0" dirty="0" smtClean="0">
                          <a:solidFill>
                            <a:srgbClr val="00B050"/>
                          </a:solidFill>
                          <a:effectLst/>
                          <a:latin typeface="+mn-lt"/>
                          <a:ea typeface="Times New Roman"/>
                          <a:cs typeface="Times New Roman"/>
                        </a:rPr>
                        <a:t>X</a:t>
                      </a:r>
                      <a:r>
                        <a:rPr lang="es-ES" sz="1800" b="0" u="none" kern="1200" noProof="0" dirty="0" smtClean="0">
                          <a:solidFill>
                            <a:srgbClr val="00B050"/>
                          </a:solidFill>
                          <a:effectLst/>
                          <a:latin typeface="+mn-lt"/>
                          <a:ea typeface="Times New Roman"/>
                          <a:cs typeface="Times New Roman"/>
                        </a:rPr>
                        <a:t>)</a:t>
                      </a:r>
                    </a:p>
                  </a:txBody>
                  <a:tcPr marL="45720" marR="4572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Aft>
                          <a:spcPts val="0"/>
                        </a:spcAft>
                      </a:pPr>
                      <a:r>
                        <a:rPr lang="es-ES" sz="1800" b="0" u="none" noProof="0" dirty="0" smtClean="0">
                          <a:solidFill>
                            <a:srgbClr val="00B050"/>
                          </a:solidFill>
                          <a:effectLst/>
                          <a:latin typeface="+mn-lt"/>
                          <a:ea typeface="Times New Roman"/>
                          <a:cs typeface="Times New Roman"/>
                        </a:rPr>
                        <a:t>Óxidos</a:t>
                      </a:r>
                      <a:r>
                        <a:rPr lang="es-ES" sz="1800" b="0" u="none" baseline="0" noProof="0" dirty="0" smtClean="0">
                          <a:solidFill>
                            <a:srgbClr val="00B050"/>
                          </a:solidFill>
                          <a:effectLst/>
                          <a:latin typeface="+mn-lt"/>
                          <a:ea typeface="Times New Roman"/>
                          <a:cs typeface="Times New Roman"/>
                        </a:rPr>
                        <a:t> de nitrógeno </a:t>
                      </a:r>
                      <a:r>
                        <a:rPr lang="es-ES" sz="1800" b="0" u="none" noProof="0" dirty="0" smtClean="0">
                          <a:solidFill>
                            <a:srgbClr val="00B050"/>
                          </a:solidFill>
                          <a:effectLst/>
                          <a:latin typeface="+mn-lt"/>
                          <a:ea typeface="Times New Roman"/>
                          <a:cs typeface="Times New Roman"/>
                        </a:rPr>
                        <a:t>(NO+NO</a:t>
                      </a:r>
                      <a:r>
                        <a:rPr lang="es-ES" sz="1800" b="0" u="none" baseline="-25000" noProof="0" dirty="0" smtClean="0">
                          <a:solidFill>
                            <a:srgbClr val="00B050"/>
                          </a:solidFill>
                          <a:effectLst/>
                          <a:latin typeface="+mn-lt"/>
                          <a:ea typeface="Times New Roman"/>
                          <a:cs typeface="Times New Roman"/>
                        </a:rPr>
                        <a:t>2</a:t>
                      </a:r>
                      <a:r>
                        <a:rPr lang="es-ES" sz="1800" b="0" u="none" noProof="0" dirty="0" smtClean="0">
                          <a:solidFill>
                            <a:srgbClr val="00B050"/>
                          </a:solidFill>
                          <a:effectLst/>
                          <a:latin typeface="+mn-lt"/>
                          <a:ea typeface="Times New Roman"/>
                          <a:cs typeface="Times New Roman"/>
                        </a:rPr>
                        <a:t>)</a:t>
                      </a:r>
                      <a:endParaRPr lang="es-ES" sz="1800" b="0" u="none" noProof="0" dirty="0">
                        <a:solidFill>
                          <a:srgbClr val="00B050"/>
                        </a:solidFill>
                        <a:effectLst/>
                        <a:latin typeface="+mn-lt"/>
                        <a:ea typeface="Calibri"/>
                        <a:cs typeface="Times New Roman"/>
                      </a:endParaRPr>
                    </a:p>
                  </a:txBody>
                  <a:tcPr marL="45720" marR="45720" anchor="ctr">
                    <a:lnL>
                      <a:noFill/>
                    </a:lnL>
                    <a:lnR>
                      <a:noFill/>
                    </a:lnR>
                    <a:lnT>
                      <a:noFill/>
                    </a:lnT>
                    <a:lnB>
                      <a:noFill/>
                    </a:lnB>
                    <a:lnTlToBr w="12700" cmpd="sng">
                      <a:noFill/>
                      <a:prstDash val="solid"/>
                    </a:lnTlToBr>
                    <a:lnBlToTr w="12700" cmpd="sng">
                      <a:noFill/>
                      <a:prstDash val="solid"/>
                    </a:lnBlToTr>
                    <a:noFill/>
                  </a:tcPr>
                </a:tc>
              </a:tr>
              <a:tr h="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s-ES" sz="1800" b="0" u="none" kern="1200" noProof="0" dirty="0" smtClean="0">
                          <a:solidFill>
                            <a:srgbClr val="FFC000"/>
                          </a:solidFill>
                          <a:effectLst/>
                          <a:latin typeface="+mn-lt"/>
                          <a:ea typeface="Times New Roman"/>
                          <a:cs typeface="Times New Roman"/>
                        </a:rPr>
                        <a:t>(CO)</a:t>
                      </a:r>
                    </a:p>
                  </a:txBody>
                  <a:tcPr marL="45720" marR="4572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Aft>
                          <a:spcPts val="0"/>
                        </a:spcAft>
                      </a:pPr>
                      <a:r>
                        <a:rPr lang="es-ES" sz="1800" b="0" u="none" noProof="0" dirty="0" smtClean="0">
                          <a:solidFill>
                            <a:srgbClr val="FFC000"/>
                          </a:solidFill>
                          <a:effectLst/>
                          <a:latin typeface="+mn-lt"/>
                          <a:ea typeface="Times New Roman"/>
                          <a:cs typeface="Times New Roman"/>
                        </a:rPr>
                        <a:t>Monóxido</a:t>
                      </a:r>
                      <a:r>
                        <a:rPr lang="es-ES" sz="1800" b="0" u="none" baseline="0" noProof="0" dirty="0" smtClean="0">
                          <a:solidFill>
                            <a:srgbClr val="FFC000"/>
                          </a:solidFill>
                          <a:effectLst/>
                          <a:latin typeface="+mn-lt"/>
                          <a:ea typeface="Times New Roman"/>
                          <a:cs typeface="Times New Roman"/>
                        </a:rPr>
                        <a:t> de carbono</a:t>
                      </a:r>
                      <a:endParaRPr lang="es-ES" sz="1800" b="0" u="none" noProof="0" dirty="0">
                        <a:solidFill>
                          <a:srgbClr val="FFC000"/>
                        </a:solidFill>
                        <a:effectLst/>
                        <a:latin typeface="+mn-lt"/>
                        <a:ea typeface="Calibri"/>
                        <a:cs typeface="Times New Roman"/>
                      </a:endParaRPr>
                    </a:p>
                  </a:txBody>
                  <a:tcPr marL="45720" marR="45720" anchor="ctr">
                    <a:lnL>
                      <a:noFill/>
                    </a:lnL>
                    <a:lnR>
                      <a:noFill/>
                    </a:lnR>
                    <a:lnT>
                      <a:noFill/>
                    </a:lnT>
                    <a:lnB>
                      <a:noFill/>
                    </a:lnB>
                    <a:lnTlToBr w="12700" cmpd="sng">
                      <a:noFill/>
                      <a:prstDash val="solid"/>
                    </a:lnTlToBr>
                    <a:lnBlToTr w="12700" cmpd="sng">
                      <a:noFill/>
                      <a:prstDash val="solid"/>
                    </a:lnBlToTr>
                    <a:noFill/>
                  </a:tcPr>
                </a:tc>
              </a:tr>
              <a:tr h="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s-ES" sz="1800" b="0" u="none" kern="1200" noProof="0" dirty="0" smtClean="0">
                          <a:solidFill>
                            <a:srgbClr val="C00000"/>
                          </a:solidFill>
                          <a:effectLst/>
                          <a:latin typeface="+mn-lt"/>
                          <a:ea typeface="Times New Roman"/>
                          <a:cs typeface="Times New Roman"/>
                        </a:rPr>
                        <a:t>(HC)</a:t>
                      </a:r>
                    </a:p>
                  </a:txBody>
                  <a:tcPr marL="45720" marR="4572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Aft>
                          <a:spcPts val="0"/>
                        </a:spcAft>
                      </a:pPr>
                      <a:r>
                        <a:rPr lang="es-ES" sz="1800" b="0" u="none" noProof="0" dirty="0" smtClean="0">
                          <a:solidFill>
                            <a:srgbClr val="C00000"/>
                          </a:solidFill>
                          <a:effectLst/>
                          <a:latin typeface="+mn-lt"/>
                          <a:ea typeface="Times New Roman"/>
                          <a:cs typeface="Times New Roman"/>
                        </a:rPr>
                        <a:t>Hidrocarburos</a:t>
                      </a:r>
                      <a:endParaRPr lang="es-ES" sz="1800" b="0" u="none" noProof="0" dirty="0">
                        <a:solidFill>
                          <a:srgbClr val="C00000"/>
                        </a:solidFill>
                        <a:effectLst/>
                        <a:latin typeface="+mn-lt"/>
                        <a:ea typeface="Calibri"/>
                        <a:cs typeface="Times New Roman"/>
                      </a:endParaRPr>
                    </a:p>
                  </a:txBody>
                  <a:tcPr marL="45720" marR="45720" anchor="ctr">
                    <a:lnL>
                      <a:noFill/>
                    </a:lnL>
                    <a:lnR>
                      <a:noFill/>
                    </a:lnR>
                    <a:lnT>
                      <a:noFill/>
                    </a:lnT>
                    <a:lnB>
                      <a:noFill/>
                    </a:lnB>
                    <a:lnTlToBr w="12700" cmpd="sng">
                      <a:noFill/>
                      <a:prstDash val="solid"/>
                    </a:lnTlToBr>
                    <a:lnBlToTr w="12700" cmpd="sng">
                      <a:noFill/>
                      <a:prstDash val="solid"/>
                    </a:lnBlToTr>
                    <a:noFill/>
                  </a:tcPr>
                </a:tc>
              </a:tr>
              <a:tr h="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s-ES" sz="1800" b="0" u="none" kern="1200" noProof="0" dirty="0" smtClean="0">
                          <a:solidFill>
                            <a:srgbClr val="C00000"/>
                          </a:solidFill>
                          <a:effectLst/>
                          <a:latin typeface="+mn-lt"/>
                          <a:ea typeface="Times New Roman"/>
                          <a:cs typeface="Times New Roman"/>
                        </a:rPr>
                        <a:t>(SO</a:t>
                      </a:r>
                      <a:r>
                        <a:rPr lang="es-ES" sz="1800" b="0" u="none" kern="1200" baseline="-25000" noProof="0" dirty="0" smtClean="0">
                          <a:solidFill>
                            <a:srgbClr val="C00000"/>
                          </a:solidFill>
                          <a:effectLst/>
                          <a:latin typeface="+mn-lt"/>
                          <a:ea typeface="Times New Roman"/>
                          <a:cs typeface="Times New Roman"/>
                        </a:rPr>
                        <a:t>2</a:t>
                      </a:r>
                      <a:r>
                        <a:rPr lang="es-ES" sz="1800" b="0" u="none" kern="1200" noProof="0" dirty="0" smtClean="0">
                          <a:solidFill>
                            <a:srgbClr val="C00000"/>
                          </a:solidFill>
                          <a:effectLst/>
                          <a:latin typeface="+mn-lt"/>
                          <a:ea typeface="Times New Roman"/>
                          <a:cs typeface="Times New Roman"/>
                        </a:rPr>
                        <a:t>)</a:t>
                      </a:r>
                    </a:p>
                  </a:txBody>
                  <a:tcPr marL="45720" marR="45720" anchor="ctr">
                    <a:lnL>
                      <a:noFill/>
                    </a:lnL>
                    <a:lnR>
                      <a:noFill/>
                    </a:lnR>
                    <a:lnT>
                      <a:noFill/>
                    </a:lnT>
                    <a:lnB>
                      <a:noFill/>
                    </a:lnB>
                    <a:lnTlToBr w="12700" cmpd="sng">
                      <a:noFill/>
                      <a:prstDash val="solid"/>
                    </a:lnTlToBr>
                    <a:lnBlToTr w="12700" cmpd="sng">
                      <a:noFill/>
                      <a:prstDash val="solid"/>
                    </a:lnBlToTr>
                    <a:noFill/>
                  </a:tcPr>
                </a:tc>
                <a:tc>
                  <a:txBody>
                    <a:bodyPr/>
                    <a:lstStyle/>
                    <a:p>
                      <a:pPr algn="l">
                        <a:lnSpc>
                          <a:spcPct val="115000"/>
                        </a:lnSpc>
                        <a:spcAft>
                          <a:spcPts val="0"/>
                        </a:spcAft>
                      </a:pPr>
                      <a:r>
                        <a:rPr lang="es-ES" sz="1800" b="0" u="none" kern="1200" noProof="0" dirty="0" smtClean="0">
                          <a:solidFill>
                            <a:srgbClr val="C00000"/>
                          </a:solidFill>
                          <a:effectLst/>
                          <a:latin typeface="+mn-lt"/>
                          <a:ea typeface="Times New Roman"/>
                          <a:cs typeface="Times New Roman"/>
                        </a:rPr>
                        <a:t>Dióxido</a:t>
                      </a:r>
                      <a:r>
                        <a:rPr lang="es-ES" sz="1800" b="0" u="none" kern="1200" baseline="0" noProof="0" dirty="0" smtClean="0">
                          <a:solidFill>
                            <a:srgbClr val="C00000"/>
                          </a:solidFill>
                          <a:effectLst/>
                          <a:latin typeface="+mn-lt"/>
                          <a:ea typeface="Times New Roman"/>
                          <a:cs typeface="Times New Roman"/>
                        </a:rPr>
                        <a:t> de azufre</a:t>
                      </a:r>
                      <a:endParaRPr lang="es-ES" sz="1800" b="0" u="none" kern="1200" noProof="0" dirty="0">
                        <a:solidFill>
                          <a:srgbClr val="C00000"/>
                        </a:solidFill>
                        <a:effectLst/>
                        <a:latin typeface="+mn-lt"/>
                        <a:ea typeface="Times New Roman"/>
                        <a:cs typeface="Times New Roman"/>
                      </a:endParaRPr>
                    </a:p>
                  </a:txBody>
                  <a:tcPr marL="45720" marR="45720" anchor="ctr">
                    <a:lnL>
                      <a:noFill/>
                    </a:lnL>
                    <a:lnR>
                      <a:noFill/>
                    </a:lnR>
                    <a:lnT>
                      <a:noFill/>
                    </a:lnT>
                    <a:lnB>
                      <a:noFill/>
                    </a:lnB>
                    <a:lnTlToBr w="12700" cmpd="sng">
                      <a:noFill/>
                      <a:prstDash val="solid"/>
                    </a:lnTlToBr>
                    <a:lnBlToTr w="12700" cmpd="sng">
                      <a:noFill/>
                      <a:prstDash val="solid"/>
                    </a:lnBlToTr>
                    <a:noFill/>
                  </a:tcPr>
                </a:tc>
              </a:tr>
              <a:tr h="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Aft>
                          <a:spcPts val="0"/>
                        </a:spcAft>
                      </a:pPr>
                      <a:r>
                        <a:rPr lang="es-ES" sz="1800" b="0" u="none" kern="1200" noProof="0" dirty="0" smtClean="0">
                          <a:solidFill>
                            <a:schemeClr val="tx1"/>
                          </a:solidFill>
                          <a:effectLst/>
                          <a:latin typeface="+mn-lt"/>
                          <a:ea typeface="Times New Roman"/>
                          <a:cs typeface="Times New Roman"/>
                        </a:rPr>
                        <a:t>(C)</a:t>
                      </a:r>
                    </a:p>
                  </a:txBody>
                  <a:tcPr marL="45720" marR="4572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Aft>
                          <a:spcPts val="0"/>
                        </a:spcAft>
                      </a:pPr>
                      <a:r>
                        <a:rPr lang="es-ES" sz="1800" b="0" u="none" noProof="0" dirty="0" smtClean="0">
                          <a:solidFill>
                            <a:schemeClr val="tx1"/>
                          </a:solidFill>
                          <a:effectLst/>
                          <a:latin typeface="+mn-lt"/>
                          <a:ea typeface="Times New Roman"/>
                          <a:cs typeface="Times New Roman"/>
                        </a:rPr>
                        <a:t>Partículas de carbón</a:t>
                      </a:r>
                      <a:endParaRPr lang="es-ES" sz="1800" b="0" u="none" noProof="0" dirty="0">
                        <a:solidFill>
                          <a:schemeClr val="tx1"/>
                        </a:solidFill>
                        <a:effectLst/>
                        <a:latin typeface="+mn-lt"/>
                        <a:ea typeface="Calibri"/>
                        <a:cs typeface="Times New Roman"/>
                      </a:endParaRPr>
                    </a:p>
                  </a:txBody>
                  <a:tcPr marL="45720" marR="45720" anchor="ctr">
                    <a:lnL>
                      <a:noFill/>
                    </a:lnL>
                    <a:lnR>
                      <a:noFill/>
                    </a:lnR>
                    <a:lnT>
                      <a:noFill/>
                    </a:lnT>
                    <a:lnB>
                      <a:noFill/>
                    </a:lnB>
                    <a:lnTlToBr w="12700" cmpd="sng">
                      <a:noFill/>
                      <a:prstDash val="solid"/>
                    </a:lnTlToBr>
                    <a:lnBlToTr w="12700" cmpd="sng">
                      <a:noFill/>
                      <a:prstDash val="solid"/>
                    </a:lnBlToTr>
                    <a:noFill/>
                  </a:tcPr>
                </a:tc>
              </a:tr>
            </a:tbl>
          </a:graphicData>
        </a:graphic>
      </p:graphicFrame>
      <p:graphicFrame>
        <p:nvGraphicFramePr>
          <p:cNvPr id="13" name="Tableau 12"/>
          <p:cNvGraphicFramePr>
            <a:graphicFrameLocks noGrp="1"/>
          </p:cNvGraphicFramePr>
          <p:nvPr>
            <p:extLst>
              <p:ext uri="{D42A27DB-BD31-4B8C-83A1-F6EECF244321}">
                <p14:modId xmlns:p14="http://schemas.microsoft.com/office/powerpoint/2010/main" val="826464737"/>
              </p:ext>
            </p:extLst>
          </p:nvPr>
        </p:nvGraphicFramePr>
        <p:xfrm>
          <a:off x="395288" y="4710443"/>
          <a:ext cx="3168352" cy="1627632"/>
        </p:xfrm>
        <a:graphic>
          <a:graphicData uri="http://schemas.openxmlformats.org/drawingml/2006/table">
            <a:tbl>
              <a:tblPr firstRow="1" firstCol="1" bandRow="1"/>
              <a:tblGrid>
                <a:gridCol w="756084"/>
                <a:gridCol w="2412268"/>
              </a:tblGrid>
              <a:tr h="0">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s-ES" sz="1800" b="0" u="sng" noProof="0" dirty="0" smtClean="0">
                          <a:solidFill>
                            <a:schemeClr val="bg1"/>
                          </a:solidFill>
                          <a:effectLst/>
                          <a:latin typeface="+mn-lt"/>
                          <a:ea typeface="Calibri"/>
                          <a:cs typeface="Times New Roman"/>
                        </a:rPr>
                        <a:t>Los no contaminantes</a:t>
                      </a:r>
                    </a:p>
                  </a:txBody>
                  <a:tcPr marL="45720" marR="45720" anchor="ctr">
                    <a:lnL>
                      <a:noFill/>
                    </a:lnL>
                    <a:lnR>
                      <a:noFill/>
                    </a:lnR>
                    <a:lnT>
                      <a:noFill/>
                    </a:lnT>
                    <a:lnB>
                      <a:noFill/>
                    </a:lnB>
                    <a:lnTlToBr w="12700" cmpd="sng">
                      <a:noFill/>
                      <a:prstDash val="solid"/>
                    </a:lnTlToBr>
                    <a:lnBlToTr w="12700" cmpd="sng">
                      <a:noFill/>
                      <a:prstDash val="solid"/>
                    </a:lnBlToTr>
                    <a:noFill/>
                  </a:tcPr>
                </a:tc>
                <a:tc hMerge="1">
                  <a:txBody>
                    <a:bodyPr/>
                    <a:lstStyle/>
                    <a:p>
                      <a:pPr algn="l">
                        <a:lnSpc>
                          <a:spcPct val="115000"/>
                        </a:lnSpc>
                        <a:spcAft>
                          <a:spcPts val="0"/>
                        </a:spcAft>
                      </a:pPr>
                      <a:endParaRPr lang="fr-FR" sz="1100" b="1" u="none" dirty="0">
                        <a:solidFill>
                          <a:schemeClr val="accent2"/>
                        </a:solidFill>
                        <a:effectLst/>
                        <a:latin typeface="+mn-lt"/>
                        <a:ea typeface="Calibri"/>
                        <a:cs typeface="Times New Roman"/>
                      </a:endParaRPr>
                    </a:p>
                  </a:txBody>
                  <a:tcPr marL="45720" marR="45720" anchor="ctr">
                    <a:lnL>
                      <a:noFill/>
                    </a:lnL>
                    <a:lnR>
                      <a:noFill/>
                    </a:lnR>
                    <a:lnT>
                      <a:noFill/>
                    </a:lnT>
                    <a:lnB>
                      <a:noFill/>
                    </a:lnB>
                  </a:tcPr>
                </a:tc>
              </a:tr>
              <a:tr h="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Aft>
                          <a:spcPts val="0"/>
                        </a:spcAft>
                      </a:pPr>
                      <a:r>
                        <a:rPr lang="fr-FR" sz="1800" b="0" u="none" kern="1200" dirty="0" smtClean="0">
                          <a:solidFill>
                            <a:srgbClr val="92D050"/>
                          </a:solidFill>
                          <a:effectLst/>
                          <a:latin typeface="+mn-lt"/>
                          <a:ea typeface="Calibri"/>
                          <a:cs typeface="Times New Roman"/>
                        </a:rPr>
                        <a:t>(N</a:t>
                      </a:r>
                      <a:r>
                        <a:rPr lang="fr-FR" sz="1800" b="0" u="none" kern="1200" baseline="-25000" dirty="0" smtClean="0">
                          <a:solidFill>
                            <a:srgbClr val="92D050"/>
                          </a:solidFill>
                          <a:effectLst/>
                          <a:latin typeface="+mn-lt"/>
                          <a:ea typeface="Calibri"/>
                          <a:cs typeface="Times New Roman"/>
                        </a:rPr>
                        <a:t>2</a:t>
                      </a:r>
                      <a:r>
                        <a:rPr lang="fr-FR" sz="1800" b="0" u="none" kern="1200" dirty="0" smtClean="0">
                          <a:solidFill>
                            <a:srgbClr val="92D050"/>
                          </a:solidFill>
                          <a:effectLst/>
                          <a:latin typeface="+mn-lt"/>
                          <a:ea typeface="Calibri"/>
                          <a:cs typeface="Times New Roman"/>
                        </a:rPr>
                        <a:t>)</a:t>
                      </a:r>
                    </a:p>
                  </a:txBody>
                  <a:tcPr marL="45720" marR="4572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Aft>
                          <a:spcPts val="0"/>
                        </a:spcAft>
                      </a:pPr>
                      <a:r>
                        <a:rPr lang="es-ES" sz="1800" b="0" u="none" noProof="0" dirty="0" smtClean="0">
                          <a:solidFill>
                            <a:srgbClr val="92D050"/>
                          </a:solidFill>
                          <a:effectLst/>
                          <a:latin typeface="+mn-lt"/>
                          <a:ea typeface="Calibri"/>
                          <a:cs typeface="Times New Roman"/>
                        </a:rPr>
                        <a:t>Dinitrógeno</a:t>
                      </a:r>
                      <a:endParaRPr lang="es-ES" sz="1800" b="0" u="none" noProof="0" dirty="0">
                        <a:solidFill>
                          <a:srgbClr val="92D050"/>
                        </a:solidFill>
                        <a:effectLst/>
                        <a:latin typeface="+mn-lt"/>
                        <a:ea typeface="Calibri"/>
                        <a:cs typeface="Times New Roman"/>
                      </a:endParaRPr>
                    </a:p>
                  </a:txBody>
                  <a:tcPr marL="45720" marR="45720" anchor="ctr">
                    <a:lnL>
                      <a:noFill/>
                    </a:lnL>
                    <a:lnR>
                      <a:noFill/>
                    </a:lnR>
                    <a:lnT>
                      <a:noFill/>
                    </a:lnT>
                    <a:lnB>
                      <a:noFill/>
                    </a:lnB>
                    <a:lnTlToBr w="12700" cmpd="sng">
                      <a:noFill/>
                      <a:prstDash val="solid"/>
                    </a:lnTlToBr>
                    <a:lnBlToTr w="12700" cmpd="sng">
                      <a:noFill/>
                      <a:prstDash val="solid"/>
                    </a:lnBlToTr>
                    <a:noFill/>
                  </a:tcPr>
                </a:tc>
              </a:tr>
              <a:tr h="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800" b="0" u="none" kern="1200" baseline="0" dirty="0" smtClean="0">
                          <a:solidFill>
                            <a:schemeClr val="accent2"/>
                          </a:solidFill>
                          <a:effectLst/>
                          <a:latin typeface="+mn-lt"/>
                          <a:ea typeface="Calibri"/>
                          <a:cs typeface="Times New Roman"/>
                        </a:rPr>
                        <a:t>(CO</a:t>
                      </a:r>
                      <a:r>
                        <a:rPr lang="fr-FR" sz="1800" b="0" u="none" kern="1200" baseline="-25000" dirty="0" smtClean="0">
                          <a:solidFill>
                            <a:schemeClr val="accent2"/>
                          </a:solidFill>
                          <a:effectLst/>
                          <a:latin typeface="+mn-lt"/>
                          <a:ea typeface="Calibri"/>
                          <a:cs typeface="Times New Roman"/>
                        </a:rPr>
                        <a:t>2</a:t>
                      </a:r>
                      <a:r>
                        <a:rPr lang="fr-FR" sz="1800" b="0" u="none" kern="1200" baseline="0" dirty="0" smtClean="0">
                          <a:solidFill>
                            <a:schemeClr val="accent2"/>
                          </a:solidFill>
                          <a:effectLst/>
                          <a:latin typeface="+mn-lt"/>
                          <a:ea typeface="Calibri"/>
                          <a:cs typeface="Times New Roman"/>
                        </a:rPr>
                        <a:t>)</a:t>
                      </a:r>
                    </a:p>
                  </a:txBody>
                  <a:tcPr marL="45720" marR="4572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Aft>
                          <a:spcPts val="0"/>
                        </a:spcAft>
                      </a:pPr>
                      <a:r>
                        <a:rPr lang="es-ES" sz="1800" b="0" u="none" noProof="0" dirty="0" smtClean="0">
                          <a:solidFill>
                            <a:schemeClr val="accent2"/>
                          </a:solidFill>
                          <a:effectLst/>
                          <a:latin typeface="+mn-lt"/>
                          <a:ea typeface="Calibri"/>
                          <a:cs typeface="Times New Roman"/>
                        </a:rPr>
                        <a:t>Dióxido de carbono</a:t>
                      </a:r>
                      <a:endParaRPr lang="es-ES" sz="1800" b="0" u="none" noProof="0" dirty="0">
                        <a:solidFill>
                          <a:schemeClr val="accent2"/>
                        </a:solidFill>
                        <a:effectLst/>
                        <a:latin typeface="+mn-lt"/>
                        <a:ea typeface="Calibri"/>
                        <a:cs typeface="Times New Roman"/>
                      </a:endParaRPr>
                    </a:p>
                  </a:txBody>
                  <a:tcPr marL="45720" marR="45720" anchor="ctr">
                    <a:lnL>
                      <a:noFill/>
                    </a:lnL>
                    <a:lnR>
                      <a:noFill/>
                    </a:lnR>
                    <a:lnT>
                      <a:noFill/>
                    </a:lnT>
                    <a:lnB>
                      <a:noFill/>
                    </a:lnB>
                    <a:lnTlToBr w="12700" cmpd="sng">
                      <a:noFill/>
                      <a:prstDash val="solid"/>
                    </a:lnTlToBr>
                    <a:lnBlToTr w="12700" cmpd="sng">
                      <a:noFill/>
                      <a:prstDash val="solid"/>
                    </a:lnBlToTr>
                    <a:noFill/>
                  </a:tcPr>
                </a:tc>
              </a:tr>
              <a:tr h="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Aft>
                          <a:spcPts val="0"/>
                        </a:spcAft>
                      </a:pPr>
                      <a:r>
                        <a:rPr lang="fr-FR" sz="1800" b="0" u="none" kern="1200" dirty="0" smtClean="0">
                          <a:solidFill>
                            <a:schemeClr val="accent2">
                              <a:lumMod val="60000"/>
                              <a:lumOff val="40000"/>
                            </a:schemeClr>
                          </a:solidFill>
                          <a:effectLst/>
                          <a:latin typeface="+mn-lt"/>
                          <a:ea typeface="Calibri"/>
                          <a:cs typeface="Times New Roman"/>
                        </a:rPr>
                        <a:t>(H</a:t>
                      </a:r>
                      <a:r>
                        <a:rPr lang="fr-FR" sz="1800" b="0" u="none" kern="1200" baseline="-25000" dirty="0" smtClean="0">
                          <a:solidFill>
                            <a:schemeClr val="accent2">
                              <a:lumMod val="60000"/>
                              <a:lumOff val="40000"/>
                            </a:schemeClr>
                          </a:solidFill>
                          <a:effectLst/>
                          <a:latin typeface="+mn-lt"/>
                          <a:ea typeface="Calibri"/>
                          <a:cs typeface="Times New Roman"/>
                        </a:rPr>
                        <a:t>2</a:t>
                      </a:r>
                      <a:r>
                        <a:rPr lang="fr-FR" sz="1800" b="0" u="none" kern="1200" dirty="0" smtClean="0">
                          <a:solidFill>
                            <a:schemeClr val="accent2">
                              <a:lumMod val="60000"/>
                              <a:lumOff val="40000"/>
                            </a:schemeClr>
                          </a:solidFill>
                          <a:effectLst/>
                          <a:latin typeface="+mn-lt"/>
                          <a:ea typeface="Calibri"/>
                          <a:cs typeface="Times New Roman"/>
                        </a:rPr>
                        <a:t>O)</a:t>
                      </a:r>
                    </a:p>
                  </a:txBody>
                  <a:tcPr marL="45720" marR="4572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Aft>
                          <a:spcPts val="0"/>
                        </a:spcAft>
                      </a:pPr>
                      <a:r>
                        <a:rPr lang="es-ES" sz="1800" b="0" u="none" noProof="0" dirty="0" smtClean="0">
                          <a:solidFill>
                            <a:schemeClr val="accent2">
                              <a:lumMod val="60000"/>
                              <a:lumOff val="40000"/>
                            </a:schemeClr>
                          </a:solidFill>
                          <a:effectLst/>
                          <a:latin typeface="+mn-lt"/>
                          <a:ea typeface="Calibri"/>
                          <a:cs typeface="Times New Roman"/>
                        </a:rPr>
                        <a:t>Agua</a:t>
                      </a:r>
                      <a:endParaRPr lang="es-ES" sz="1800" b="0" u="none" noProof="0" dirty="0">
                        <a:solidFill>
                          <a:schemeClr val="accent2">
                            <a:lumMod val="60000"/>
                            <a:lumOff val="40000"/>
                          </a:schemeClr>
                        </a:solidFill>
                        <a:effectLst/>
                        <a:latin typeface="+mn-lt"/>
                        <a:ea typeface="Calibri"/>
                        <a:cs typeface="Times New Roman"/>
                      </a:endParaRPr>
                    </a:p>
                  </a:txBody>
                  <a:tcPr marL="45720" marR="45720" anchor="ctr">
                    <a:lnL>
                      <a:noFill/>
                    </a:lnL>
                    <a:lnR>
                      <a:noFill/>
                    </a:lnR>
                    <a:lnT>
                      <a:noFill/>
                    </a:lnT>
                    <a:lnB>
                      <a:noFill/>
                    </a:lnB>
                    <a:lnTlToBr w="12700" cmpd="sng">
                      <a:noFill/>
                      <a:prstDash val="solid"/>
                    </a:lnTlToBr>
                    <a:lnBlToTr w="12700" cmpd="sng">
                      <a:noFill/>
                      <a:prstDash val="solid"/>
                    </a:lnBlToTr>
                    <a:noFill/>
                  </a:tcPr>
                </a:tc>
              </a:tr>
            </a:tbl>
          </a:graphicData>
        </a:graphic>
      </p:graphicFrame>
      <p:grpSp>
        <p:nvGrpSpPr>
          <p:cNvPr id="4" name="Groupe 3"/>
          <p:cNvGrpSpPr/>
          <p:nvPr/>
        </p:nvGrpSpPr>
        <p:grpSpPr>
          <a:xfrm>
            <a:off x="3707904" y="2490708"/>
            <a:ext cx="5195415" cy="3724318"/>
            <a:chOff x="3347864" y="2204904"/>
            <a:chExt cx="5590703" cy="3724318"/>
          </a:xfrm>
        </p:grpSpPr>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4563116"/>
              <a:ext cx="5590703" cy="136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Ellipse 14"/>
            <p:cNvSpPr/>
            <p:nvPr/>
          </p:nvSpPr>
          <p:spPr>
            <a:xfrm>
              <a:off x="7560292" y="3230988"/>
              <a:ext cx="824205" cy="684056"/>
            </a:xfrm>
            <a:prstGeom prst="ellipse">
              <a:avLst/>
            </a:prstGeom>
            <a:solidFill>
              <a:schemeClr val="accent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1100" dirty="0" smtClean="0"/>
                <a:t>CO</a:t>
              </a:r>
              <a:r>
                <a:rPr lang="es-ES" sz="1100" baseline="-25000" dirty="0" smtClean="0"/>
                <a:t>2</a:t>
              </a:r>
              <a:endParaRPr lang="es-ES" sz="1100" baseline="-25000" dirty="0"/>
            </a:p>
          </p:txBody>
        </p:sp>
        <p:sp>
          <p:nvSpPr>
            <p:cNvPr id="16" name="Ellipse 15"/>
            <p:cNvSpPr/>
            <p:nvPr/>
          </p:nvSpPr>
          <p:spPr>
            <a:xfrm>
              <a:off x="7085344" y="3652542"/>
              <a:ext cx="684056" cy="684056"/>
            </a:xfrm>
            <a:prstGeom prst="ellipse">
              <a:avLst/>
            </a:prstGeom>
            <a:pattFill prst="pct90">
              <a:fgClr>
                <a:schemeClr val="tx1"/>
              </a:fgClr>
              <a:bgClr>
                <a:schemeClr val="bg1"/>
              </a:bgClr>
            </a:pattFill>
          </p:spPr>
          <p:style>
            <a:lnRef idx="0">
              <a:schemeClr val="dk1"/>
            </a:lnRef>
            <a:fillRef idx="3">
              <a:schemeClr val="dk1"/>
            </a:fillRef>
            <a:effectRef idx="3">
              <a:schemeClr val="dk1"/>
            </a:effectRef>
            <a:fontRef idx="minor">
              <a:schemeClr val="lt1"/>
            </a:fontRef>
          </p:style>
          <p:txBody>
            <a:bodyPr rtlCol="0" anchor="ctr"/>
            <a:lstStyle/>
            <a:p>
              <a:pPr algn="ctr"/>
              <a:r>
                <a:rPr lang="es-ES" sz="1200" dirty="0" smtClean="0">
                  <a:solidFill>
                    <a:schemeClr val="tx2"/>
                  </a:solidFill>
                </a:rPr>
                <a:t>C</a:t>
              </a:r>
              <a:endParaRPr lang="es-ES" sz="1200" dirty="0">
                <a:solidFill>
                  <a:schemeClr val="tx2"/>
                </a:solidFill>
              </a:endParaRPr>
            </a:p>
          </p:txBody>
        </p:sp>
        <p:sp>
          <p:nvSpPr>
            <p:cNvPr id="17" name="Ellipse 16"/>
            <p:cNvSpPr/>
            <p:nvPr/>
          </p:nvSpPr>
          <p:spPr>
            <a:xfrm>
              <a:off x="6678204" y="3230988"/>
              <a:ext cx="684056" cy="684056"/>
            </a:xfrm>
            <a:prstGeom prst="ellipse">
              <a:avLst/>
            </a:prstGeom>
            <a:solidFill>
              <a:srgbClr val="FFC000"/>
            </a:solidFill>
            <a:scene3d>
              <a:camera prst="orthographicFront">
                <a:rot lat="0" lon="0" rev="0"/>
              </a:camera>
              <a:lightRig rig="threePt" dir="t">
                <a:rot lat="0" lon="0" rev="1200000"/>
              </a:lightRig>
            </a:scene3d>
            <a:sp3d>
              <a:bevelT w="63500" h="25400" prst="convex"/>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1100" dirty="0" smtClean="0"/>
                <a:t>CO</a:t>
              </a:r>
              <a:endParaRPr lang="es-ES" sz="1100" dirty="0"/>
            </a:p>
          </p:txBody>
        </p:sp>
        <p:sp>
          <p:nvSpPr>
            <p:cNvPr id="18" name="Ellipse 17"/>
            <p:cNvSpPr/>
            <p:nvPr/>
          </p:nvSpPr>
          <p:spPr>
            <a:xfrm>
              <a:off x="7902320" y="3646429"/>
              <a:ext cx="684056" cy="684056"/>
            </a:xfrm>
            <a:prstGeom prst="ellipse">
              <a:avLst/>
            </a:prstGeom>
            <a:solidFill>
              <a:srgbClr val="CC3300"/>
            </a:solidFill>
            <a:scene3d>
              <a:camera prst="orthographicFront">
                <a:rot lat="0" lon="0" rev="0"/>
              </a:camera>
              <a:lightRig rig="threePt" dir="t">
                <a:rot lat="0" lon="0" rev="1200000"/>
              </a:lightRig>
            </a:scene3d>
            <a:sp3d>
              <a:bevelT w="63500" h="25400" prst="relaxedInse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1100" dirty="0" smtClean="0"/>
                <a:t>HC</a:t>
              </a:r>
              <a:endParaRPr lang="es-ES" sz="1100" dirty="0"/>
            </a:p>
          </p:txBody>
        </p:sp>
        <p:sp>
          <p:nvSpPr>
            <p:cNvPr id="19" name="Ellipse 18"/>
            <p:cNvSpPr/>
            <p:nvPr/>
          </p:nvSpPr>
          <p:spPr>
            <a:xfrm>
              <a:off x="6834764" y="2888960"/>
              <a:ext cx="869524" cy="684056"/>
            </a:xfrm>
            <a:prstGeom prst="ellipse">
              <a:avLst/>
            </a:prstGeom>
            <a:solidFill>
              <a:srgbClr val="00B050"/>
            </a:solidFill>
            <a:scene3d>
              <a:camera prst="orthographicFront">
                <a:rot lat="0" lon="0" rev="0"/>
              </a:camera>
              <a:lightRig rig="threePt" dir="t">
                <a:rot lat="0" lon="0" rev="1200000"/>
              </a:lightRig>
            </a:scene3d>
            <a:sp3d>
              <a:bevelT w="63500" h="25400" prst="artDeco"/>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1100" dirty="0" smtClean="0"/>
                <a:t>NOx</a:t>
              </a:r>
              <a:endParaRPr lang="es-ES" sz="1100" dirty="0"/>
            </a:p>
          </p:txBody>
        </p:sp>
        <p:sp>
          <p:nvSpPr>
            <p:cNvPr id="20" name="Ellipse 19"/>
            <p:cNvSpPr/>
            <p:nvPr/>
          </p:nvSpPr>
          <p:spPr>
            <a:xfrm>
              <a:off x="7902320" y="2677737"/>
              <a:ext cx="684056" cy="684056"/>
            </a:xfrm>
            <a:prstGeom prst="ellipse">
              <a:avLst/>
            </a:prstGeom>
            <a:solidFill>
              <a:srgbClr val="92D050"/>
            </a:solidFill>
            <a:scene3d>
              <a:camera prst="orthographicFront">
                <a:rot lat="0" lon="0" rev="0"/>
              </a:camera>
              <a:lightRig rig="sunset" dir="t"/>
            </a:scene3d>
            <a:sp3d prstMaterial="translucentPowder">
              <a:bevelT w="63500" h="25400" prst="riblet"/>
              <a:bevelB w="114300" prst="artDeco"/>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1100" dirty="0" smtClean="0"/>
                <a:t>N</a:t>
              </a:r>
              <a:r>
                <a:rPr lang="es-ES" sz="1100" baseline="-25000" dirty="0" smtClean="0"/>
                <a:t>2</a:t>
              </a:r>
              <a:endParaRPr lang="es-ES" sz="1100" baseline="-25000" dirty="0"/>
            </a:p>
          </p:txBody>
        </p:sp>
        <p:sp>
          <p:nvSpPr>
            <p:cNvPr id="21" name="Ellipse 20"/>
            <p:cNvSpPr/>
            <p:nvPr/>
          </p:nvSpPr>
          <p:spPr>
            <a:xfrm>
              <a:off x="7427372" y="4221088"/>
              <a:ext cx="837764" cy="684056"/>
            </a:xfrm>
            <a:prstGeom prst="ellipse">
              <a:avLst/>
            </a:prstGeom>
            <a:gradFill>
              <a:gsLst>
                <a:gs pos="0">
                  <a:srgbClr val="5E9EFF"/>
                </a:gs>
                <a:gs pos="39000">
                  <a:srgbClr val="85C2FF"/>
                </a:gs>
                <a:gs pos="68000">
                  <a:srgbClr val="C4D6EB"/>
                </a:gs>
                <a:gs pos="100000">
                  <a:srgbClr val="FFEBFA"/>
                </a:gs>
              </a:gsLst>
              <a:lin ang="5400000" scaled="0"/>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1100" dirty="0" smtClean="0">
                  <a:solidFill>
                    <a:schemeClr val="tx1"/>
                  </a:solidFill>
                </a:rPr>
                <a:t>H</a:t>
              </a:r>
              <a:r>
                <a:rPr lang="es-ES" sz="1100" baseline="-25000" dirty="0" smtClean="0">
                  <a:solidFill>
                    <a:schemeClr val="tx1"/>
                  </a:solidFill>
                </a:rPr>
                <a:t>2</a:t>
              </a:r>
              <a:r>
                <a:rPr lang="es-ES" sz="1100" dirty="0" smtClean="0">
                  <a:solidFill>
                    <a:schemeClr val="tx1"/>
                  </a:solidFill>
                </a:rPr>
                <a:t>O</a:t>
              </a:r>
              <a:endParaRPr lang="es-ES" sz="1100" dirty="0">
                <a:solidFill>
                  <a:schemeClr val="tx1"/>
                </a:solidFill>
              </a:endParaRPr>
            </a:p>
          </p:txBody>
        </p:sp>
        <p:sp>
          <p:nvSpPr>
            <p:cNvPr id="22" name="Ellipse 21"/>
            <p:cNvSpPr/>
            <p:nvPr/>
          </p:nvSpPr>
          <p:spPr>
            <a:xfrm>
              <a:off x="7085344" y="2204904"/>
              <a:ext cx="837764" cy="684056"/>
            </a:xfrm>
            <a:prstGeom prst="ellipse">
              <a:avLst/>
            </a:prstGeom>
            <a:solidFill>
              <a:srgbClr val="C00000"/>
            </a:solidFill>
            <a:scene3d>
              <a:camera prst="orthographicFront">
                <a:rot lat="0" lon="0" rev="0"/>
              </a:camera>
              <a:lightRig rig="threePt" dir="t">
                <a:rot lat="0" lon="0" rev="1200000"/>
              </a:lightRig>
            </a:scene3d>
            <a:sp3d>
              <a:bevelT w="63500" h="25400" prst="artDeco"/>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1100" dirty="0" smtClean="0"/>
                <a:t>SO</a:t>
              </a:r>
              <a:r>
                <a:rPr lang="es-ES" sz="1100" baseline="-25000" dirty="0" smtClean="0"/>
                <a:t>2</a:t>
              </a:r>
              <a:endParaRPr lang="es-ES" sz="1100" baseline="-25000"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t>TRATAMIENTO DE LOS CONTAMINANTES</a:t>
            </a:r>
            <a:endParaRPr lang="fr-FR" dirty="0"/>
          </a:p>
        </p:txBody>
      </p:sp>
      <p:sp>
        <p:nvSpPr>
          <p:cNvPr id="3" name="Sous-titre 2"/>
          <p:cNvSpPr>
            <a:spLocks noGrp="1"/>
          </p:cNvSpPr>
          <p:nvPr>
            <p:ph type="subTitle" idx="11"/>
          </p:nvPr>
        </p:nvSpPr>
        <p:spPr>
          <a:xfrm>
            <a:off x="395288" y="621035"/>
            <a:ext cx="8353425" cy="360040"/>
          </a:xfrm>
        </p:spPr>
        <p:txBody>
          <a:bodyPr/>
          <a:lstStyle/>
          <a:p>
            <a:r>
              <a:rPr lang="fr-FR" dirty="0" smtClean="0"/>
              <a:t>SISTEMA FILTRO DE PARTÍCULAS</a:t>
            </a:r>
            <a:endParaRPr lang="fr-FR" dirty="0"/>
          </a:p>
        </p:txBody>
      </p:sp>
      <p:pic>
        <p:nvPicPr>
          <p:cNvPr id="4098" name="Picture 2" descr="C:\Users\e201923\Documents\WorkShop_DW10F_Euro6\FAD\SCR\Medias\Media_2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2276872"/>
            <a:ext cx="6433296" cy="3216647"/>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395288" y="980728"/>
            <a:ext cx="5834260" cy="3139321"/>
          </a:xfrm>
          <a:prstGeom prst="rect">
            <a:avLst/>
          </a:prstGeom>
          <a:noFill/>
        </p:spPr>
        <p:txBody>
          <a:bodyPr wrap="square" rtlCol="0">
            <a:spAutoFit/>
          </a:bodyPr>
          <a:lstStyle/>
          <a:p>
            <a:endParaRPr lang="es-ES" sz="1800" dirty="0" smtClean="0"/>
          </a:p>
          <a:p>
            <a:r>
              <a:rPr lang="es-ES" sz="1800" dirty="0" smtClean="0"/>
              <a:t>Mejoras:</a:t>
            </a:r>
            <a:br>
              <a:rPr lang="es-ES" sz="1800" dirty="0" smtClean="0"/>
            </a:br>
            <a:endParaRPr lang="es-ES" sz="1800" dirty="0" smtClean="0"/>
          </a:p>
          <a:p>
            <a:pPr marL="285750" indent="-285750">
              <a:buBlip>
                <a:blip r:embed="rId4"/>
              </a:buBlip>
            </a:pPr>
            <a:r>
              <a:rPr lang="es-ES" sz="1800" dirty="0" smtClean="0"/>
              <a:t>El supervisor</a:t>
            </a:r>
            <a:br>
              <a:rPr lang="es-ES" sz="1800" dirty="0" smtClean="0"/>
            </a:br>
            <a:endParaRPr lang="es-ES" sz="1800" dirty="0" smtClean="0"/>
          </a:p>
          <a:p>
            <a:pPr marL="285750" indent="-285750">
              <a:buBlip>
                <a:blip r:embed="rId4"/>
              </a:buBlip>
            </a:pPr>
            <a:r>
              <a:rPr lang="es-ES" sz="1800" dirty="0" smtClean="0"/>
              <a:t>Las estrategias de gestión de la temperatura de los gases</a:t>
            </a:r>
          </a:p>
          <a:p>
            <a:pPr marL="285750" indent="-285750">
              <a:buBlip>
                <a:blip r:embed="rId4"/>
              </a:buBlip>
            </a:pPr>
            <a:endParaRPr lang="es-ES" sz="1800" dirty="0" smtClean="0"/>
          </a:p>
          <a:p>
            <a:pPr marL="285750" indent="-285750">
              <a:buBlip>
                <a:blip r:embed="rId4"/>
              </a:buBlip>
            </a:pPr>
            <a:r>
              <a:rPr lang="es-ES" sz="1800" dirty="0" smtClean="0"/>
              <a:t>La diagnosis de las presiones en el escape</a:t>
            </a:r>
          </a:p>
          <a:p>
            <a:pPr marL="285750" indent="-285750">
              <a:buBlip>
                <a:blip r:embed="rId4"/>
              </a:buBlip>
            </a:pPr>
            <a:endParaRPr lang="es-ES" sz="1800" dirty="0" smtClean="0"/>
          </a:p>
          <a:p>
            <a:pPr marL="285750" indent="-285750">
              <a:buBlip>
                <a:blip r:embed="rId4"/>
              </a:buBlip>
            </a:pPr>
            <a:r>
              <a:rPr lang="es-ES" sz="1800" dirty="0" smtClean="0"/>
              <a:t>El mantenimiento adaptativo</a:t>
            </a:r>
          </a:p>
        </p:txBody>
      </p:sp>
      <p:sp>
        <p:nvSpPr>
          <p:cNvPr id="7" name="ZoneTexte 6"/>
          <p:cNvSpPr txBox="1"/>
          <p:nvPr/>
        </p:nvSpPr>
        <p:spPr>
          <a:xfrm>
            <a:off x="1259632" y="5949280"/>
            <a:ext cx="7344816" cy="646331"/>
          </a:xfrm>
          <a:prstGeom prst="rect">
            <a:avLst/>
          </a:prstGeom>
          <a:noFill/>
        </p:spPr>
        <p:txBody>
          <a:bodyPr wrap="square" rtlCol="0">
            <a:spAutoFit/>
          </a:bodyPr>
          <a:lstStyle/>
          <a:p>
            <a:r>
              <a:rPr lang="es-ES" sz="1800" dirty="0" smtClean="0"/>
              <a:t>La regeneración del filtro no repercute en el catalizador de reducción ni en los NOx.</a:t>
            </a:r>
            <a:endParaRPr lang="es-ES" sz="1800" i="1" dirty="0"/>
          </a:p>
        </p:txBody>
      </p:sp>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5949280"/>
            <a:ext cx="523613" cy="59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748492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t>TRATAMIENTO DE LOS CONTAMINANTES</a:t>
            </a:r>
            <a:endParaRPr lang="fr-FR" dirty="0"/>
          </a:p>
        </p:txBody>
      </p:sp>
      <p:sp>
        <p:nvSpPr>
          <p:cNvPr id="3" name="Sous-titre 2"/>
          <p:cNvSpPr>
            <a:spLocks noGrp="1"/>
          </p:cNvSpPr>
          <p:nvPr>
            <p:ph type="subTitle" idx="11"/>
          </p:nvPr>
        </p:nvSpPr>
        <p:spPr>
          <a:xfrm>
            <a:off x="395288" y="621035"/>
            <a:ext cx="8353425" cy="360040"/>
          </a:xfrm>
        </p:spPr>
        <p:txBody>
          <a:bodyPr/>
          <a:lstStyle/>
          <a:p>
            <a:r>
              <a:rPr lang="es-ES" dirty="0" smtClean="0"/>
              <a:t>Medición DE LOS ÓXIDOS DE NITRÓGENO</a:t>
            </a:r>
            <a:endParaRPr lang="es-ES" dirty="0"/>
          </a:p>
        </p:txBody>
      </p:sp>
      <p:pic>
        <p:nvPicPr>
          <p:cNvPr id="5122" name="Picture 2" descr="C:\Users\e201923\Documents\WorkShop_DW10F_Euro6\FAD\SCR\Medias\Media_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9053" y="1700808"/>
            <a:ext cx="5391364" cy="417217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309" y="6058619"/>
            <a:ext cx="607512" cy="708764"/>
          </a:xfrm>
          <a:prstGeom prst="rect">
            <a:avLst/>
          </a:prstGeom>
        </p:spPr>
      </p:pic>
      <p:sp>
        <p:nvSpPr>
          <p:cNvPr id="9" name="ZoneTexte 8"/>
          <p:cNvSpPr txBox="1"/>
          <p:nvPr/>
        </p:nvSpPr>
        <p:spPr>
          <a:xfrm>
            <a:off x="1033128" y="6093296"/>
            <a:ext cx="7715585" cy="646331"/>
          </a:xfrm>
          <a:prstGeom prst="rect">
            <a:avLst/>
          </a:prstGeom>
          <a:noFill/>
        </p:spPr>
        <p:txBody>
          <a:bodyPr wrap="square" rtlCol="0">
            <a:spAutoFit/>
          </a:bodyPr>
          <a:lstStyle/>
          <a:p>
            <a:r>
              <a:rPr lang="es-ES" sz="1800" dirty="0" smtClean="0"/>
              <a:t>El </a:t>
            </a:r>
            <a:r>
              <a:rPr lang="es-ES" sz="1800" dirty="0"/>
              <a:t>calculador motor multifunción utiliza </a:t>
            </a:r>
            <a:r>
              <a:rPr lang="es-ES" sz="1800" dirty="0" smtClean="0"/>
              <a:t>la información de este captador para gestionar la cantidad de urea inyectada en la línea de escape.</a:t>
            </a:r>
            <a:endParaRPr lang="es-ES" sz="1800" dirty="0"/>
          </a:p>
        </p:txBody>
      </p:sp>
      <p:sp>
        <p:nvSpPr>
          <p:cNvPr id="4" name="Rectangle 3"/>
          <p:cNvSpPr/>
          <p:nvPr/>
        </p:nvSpPr>
        <p:spPr>
          <a:xfrm>
            <a:off x="395288" y="1341438"/>
            <a:ext cx="6480968" cy="2031325"/>
          </a:xfrm>
          <a:prstGeom prst="rect">
            <a:avLst/>
          </a:prstGeom>
        </p:spPr>
        <p:txBody>
          <a:bodyPr wrap="square">
            <a:spAutoFit/>
          </a:bodyPr>
          <a:lstStyle/>
          <a:p>
            <a:pPr marL="468312" indent="-285750">
              <a:buBlip>
                <a:blip r:embed="rId5"/>
              </a:buBlip>
            </a:pPr>
            <a:r>
              <a:rPr lang="es-ES" sz="1800" dirty="0" smtClean="0"/>
              <a:t>Determinar la proporción de óxidos de nitrógeno</a:t>
            </a:r>
            <a:br>
              <a:rPr lang="es-ES" sz="1800" dirty="0" smtClean="0"/>
            </a:br>
            <a:endParaRPr lang="es-ES" sz="1800" dirty="0" smtClean="0"/>
          </a:p>
          <a:p>
            <a:pPr marL="468312" indent="-285750">
              <a:buBlip>
                <a:blip r:embed="rId5"/>
              </a:buBlip>
            </a:pPr>
            <a:r>
              <a:rPr lang="es-ES" sz="1800" dirty="0" smtClean="0"/>
              <a:t>Controlar el rendimiento del catalizador</a:t>
            </a:r>
            <a:br>
              <a:rPr lang="es-ES" sz="1800" dirty="0" smtClean="0"/>
            </a:br>
            <a:endParaRPr lang="es-ES" sz="1800" dirty="0" smtClean="0"/>
          </a:p>
          <a:p>
            <a:pPr marL="468312" indent="-285750">
              <a:buBlip>
                <a:blip r:embed="rId5"/>
              </a:buBlip>
            </a:pPr>
            <a:r>
              <a:rPr lang="es-ES" sz="1800" dirty="0" smtClean="0"/>
              <a:t>Diagnosticar la eficacia del sistema «SCR»</a:t>
            </a:r>
            <a:br>
              <a:rPr lang="es-ES" sz="1800" dirty="0" smtClean="0"/>
            </a:br>
            <a:endParaRPr lang="es-ES" sz="1800" dirty="0" smtClean="0"/>
          </a:p>
          <a:p>
            <a:pPr marL="468312" indent="-285750">
              <a:buBlip>
                <a:blip r:embed="rId5"/>
              </a:buBlip>
            </a:pPr>
            <a:r>
              <a:rPr lang="es-ES" sz="1800" dirty="0" smtClean="0">
                <a:solidFill>
                  <a:schemeClr val="bg1"/>
                </a:solidFill>
              </a:rPr>
              <a:t>Ajustar el sistema</a:t>
            </a:r>
            <a:endParaRPr lang="es-ES" sz="1800" dirty="0">
              <a:solidFill>
                <a:schemeClr val="bg1"/>
              </a:solidFill>
            </a:endParaRPr>
          </a:p>
        </p:txBody>
      </p:sp>
    </p:spTree>
    <p:extLst>
      <p:ext uri="{BB962C8B-B14F-4D97-AF65-F5344CB8AC3E}">
        <p14:creationId xmlns:p14="http://schemas.microsoft.com/office/powerpoint/2010/main" val="420597708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t>TRATAMIENTO DE LOS CONTAMINANTES</a:t>
            </a:r>
            <a:endParaRPr lang="fr-FR" dirty="0"/>
          </a:p>
        </p:txBody>
      </p:sp>
      <p:sp>
        <p:nvSpPr>
          <p:cNvPr id="3" name="Sous-titre 2"/>
          <p:cNvSpPr>
            <a:spLocks noGrp="1"/>
          </p:cNvSpPr>
          <p:nvPr>
            <p:ph type="subTitle" idx="11"/>
          </p:nvPr>
        </p:nvSpPr>
        <p:spPr>
          <a:xfrm>
            <a:off x="395287" y="620688"/>
            <a:ext cx="8569201" cy="360040"/>
          </a:xfrm>
        </p:spPr>
        <p:txBody>
          <a:bodyPr/>
          <a:lstStyle/>
          <a:p>
            <a:r>
              <a:rPr lang="es-ES" dirty="0"/>
              <a:t>Medición</a:t>
            </a:r>
            <a:r>
              <a:rPr lang="fr-FR" dirty="0" smtClean="0"/>
              <a:t> DE LOS ÓXIDOS DE NITRÓGENO</a:t>
            </a:r>
            <a:endParaRPr lang="fr-FR" dirty="0"/>
          </a:p>
        </p:txBody>
      </p:sp>
      <p:sp>
        <p:nvSpPr>
          <p:cNvPr id="4" name="3 CuadroTexto"/>
          <p:cNvSpPr txBox="1"/>
          <p:nvPr/>
        </p:nvSpPr>
        <p:spPr>
          <a:xfrm>
            <a:off x="179512" y="1225689"/>
            <a:ext cx="6624736" cy="5632311"/>
          </a:xfrm>
          <a:prstGeom prst="rect">
            <a:avLst/>
          </a:prstGeom>
          <a:noFill/>
        </p:spPr>
        <p:txBody>
          <a:bodyPr wrap="square" rtlCol="0">
            <a:spAutoFit/>
          </a:bodyPr>
          <a:lstStyle/>
          <a:p>
            <a:pPr marL="190669" indent="1659"/>
            <a:r>
              <a:rPr lang="es-ES" sz="1800" b="1" dirty="0">
                <a:latin typeface="Arial" pitchFamily="34" charset="0"/>
                <a:cs typeface="Arial" pitchFamily="34" charset="0"/>
              </a:rPr>
              <a:t>Constitución:</a:t>
            </a:r>
          </a:p>
          <a:p>
            <a:pPr marL="190669" indent="1659"/>
            <a:endParaRPr lang="es-ES" sz="1800" dirty="0" smtClean="0">
              <a:latin typeface="Arial" pitchFamily="34" charset="0"/>
              <a:cs typeface="Arial" pitchFamily="34" charset="0"/>
            </a:endParaRPr>
          </a:p>
          <a:p>
            <a:pPr marL="190669" indent="1659"/>
            <a:r>
              <a:rPr lang="es-ES" sz="1800" dirty="0" smtClean="0">
                <a:latin typeface="Arial" pitchFamily="34" charset="0"/>
                <a:cs typeface="Arial" pitchFamily="34" charset="0"/>
              </a:rPr>
              <a:t>El </a:t>
            </a:r>
            <a:r>
              <a:rPr lang="es-ES" sz="1800" dirty="0">
                <a:latin typeface="Arial" pitchFamily="34" charset="0"/>
                <a:cs typeface="Arial" pitchFamily="34" charset="0"/>
              </a:rPr>
              <a:t>captador de </a:t>
            </a:r>
            <a:r>
              <a:rPr lang="es-ES" sz="1800" dirty="0" err="1">
                <a:latin typeface="Arial" pitchFamily="34" charset="0"/>
                <a:cs typeface="Arial" pitchFamily="34" charset="0"/>
              </a:rPr>
              <a:t>NOx</a:t>
            </a:r>
            <a:r>
              <a:rPr lang="es-ES" sz="1800" dirty="0">
                <a:latin typeface="Arial" pitchFamily="34" charset="0"/>
                <a:cs typeface="Arial" pitchFamily="34" charset="0"/>
              </a:rPr>
              <a:t> está compuesto por dos cámaras (dos células de bombeo), varios electrodos y un sistema de calentamiento.</a:t>
            </a:r>
          </a:p>
          <a:p>
            <a:pPr marL="190669" indent="1659"/>
            <a:r>
              <a:rPr lang="es-ES" sz="1800" dirty="0">
                <a:latin typeface="Arial" pitchFamily="34" charset="0"/>
                <a:cs typeface="Arial" pitchFamily="34" charset="0"/>
              </a:rPr>
              <a:t>El elemento captador es el </a:t>
            </a:r>
            <a:r>
              <a:rPr lang="es-ES" sz="1800" dirty="0" err="1">
                <a:latin typeface="Arial" pitchFamily="34" charset="0"/>
                <a:cs typeface="Arial" pitchFamily="34" charset="0"/>
              </a:rPr>
              <a:t>dinitrógeno</a:t>
            </a:r>
            <a:r>
              <a:rPr lang="es-ES" sz="1800" dirty="0">
                <a:latin typeface="Arial" pitchFamily="34" charset="0"/>
                <a:cs typeface="Arial" pitchFamily="34" charset="0"/>
              </a:rPr>
              <a:t> de circonio. </a:t>
            </a:r>
          </a:p>
          <a:p>
            <a:pPr marL="190669" indent="1659"/>
            <a:r>
              <a:rPr lang="es-ES" sz="1800" dirty="0">
                <a:latin typeface="Arial" pitchFamily="34" charset="0"/>
                <a:cs typeface="Arial" pitchFamily="34" charset="0"/>
              </a:rPr>
              <a:t>Este material tiene la propiedad de hacer migrar los iones de oxígeno negativos del electrodo negativo hacia el electrodo positivo cuando se le aplica una tensión eléctrica. </a:t>
            </a:r>
          </a:p>
          <a:p>
            <a:pPr marL="190669" indent="1659"/>
            <a:endParaRPr lang="es-ES" sz="1800" dirty="0">
              <a:latin typeface="Arial" pitchFamily="34" charset="0"/>
              <a:cs typeface="Arial" pitchFamily="34" charset="0"/>
            </a:endParaRPr>
          </a:p>
          <a:p>
            <a:pPr marL="190669" indent="1659"/>
            <a:r>
              <a:rPr lang="es-ES" sz="1800" dirty="0">
                <a:latin typeface="Arial" pitchFamily="34" charset="0"/>
                <a:cs typeface="Arial" pitchFamily="34" charset="0"/>
              </a:rPr>
              <a:t>Las corrientes de las señales del captador de </a:t>
            </a:r>
            <a:r>
              <a:rPr lang="es-ES" sz="1800" dirty="0" err="1">
                <a:latin typeface="Arial" pitchFamily="34" charset="0"/>
                <a:cs typeface="Arial" pitchFamily="34" charset="0"/>
              </a:rPr>
              <a:t>NOx</a:t>
            </a:r>
            <a:r>
              <a:rPr lang="es-ES" sz="1800" dirty="0">
                <a:latin typeface="Arial" pitchFamily="34" charset="0"/>
                <a:cs typeface="Arial" pitchFamily="34" charset="0"/>
              </a:rPr>
              <a:t> son del orden de microamperios.</a:t>
            </a:r>
          </a:p>
          <a:p>
            <a:pPr marL="190669" indent="1659"/>
            <a:r>
              <a:rPr lang="es-ES" sz="1800" dirty="0">
                <a:latin typeface="Arial" pitchFamily="34" charset="0"/>
                <a:cs typeface="Arial" pitchFamily="34" charset="0"/>
              </a:rPr>
              <a:t>Para obtener una alta precisión de medida, las señales no se transmiten por cable al calculador motor multifunción. </a:t>
            </a:r>
          </a:p>
          <a:p>
            <a:pPr marL="190669" indent="1659"/>
            <a:r>
              <a:rPr lang="es-ES" sz="1800" dirty="0">
                <a:latin typeface="Arial" pitchFamily="34" charset="0"/>
                <a:cs typeface="Arial" pitchFamily="34" charset="0"/>
              </a:rPr>
              <a:t>Se transforman a través de la caja electrónica del captador de </a:t>
            </a:r>
            <a:r>
              <a:rPr lang="es-ES" sz="1800" dirty="0" err="1">
                <a:latin typeface="Arial" pitchFamily="34" charset="0"/>
                <a:cs typeface="Arial" pitchFamily="34" charset="0"/>
              </a:rPr>
              <a:t>NOx</a:t>
            </a:r>
            <a:r>
              <a:rPr lang="es-ES" sz="1800" dirty="0">
                <a:latin typeface="Arial" pitchFamily="34" charset="0"/>
                <a:cs typeface="Arial" pitchFamily="34" charset="0"/>
              </a:rPr>
              <a:t> y se transmiten al calculador motor multifunción mediante la red «CAN Anticontaminación».</a:t>
            </a:r>
          </a:p>
          <a:p>
            <a:pPr marL="190669" indent="1659"/>
            <a:r>
              <a:rPr lang="es-ES" sz="1800" dirty="0"/>
              <a:t>El captador es sensible al amoniaco y puede informar de su presencia para evitar el olor.</a:t>
            </a:r>
          </a:p>
          <a:p>
            <a:endParaRPr lang="es-ES" sz="1800"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337" y="908720"/>
            <a:ext cx="2320027"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904140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9130" y="1790736"/>
            <a:ext cx="3105366" cy="4230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es-ES" dirty="0" smtClean="0"/>
              <a:t>TRATAMIENTO DE LOS CONTAMINANTES</a:t>
            </a:r>
            <a:endParaRPr lang="es-ES" dirty="0"/>
          </a:p>
        </p:txBody>
      </p:sp>
      <p:sp>
        <p:nvSpPr>
          <p:cNvPr id="3" name="Sous-titre 2"/>
          <p:cNvSpPr>
            <a:spLocks noGrp="1"/>
          </p:cNvSpPr>
          <p:nvPr>
            <p:ph type="subTitle" idx="11"/>
          </p:nvPr>
        </p:nvSpPr>
        <p:spPr>
          <a:xfrm>
            <a:off x="395287" y="620688"/>
            <a:ext cx="8569201" cy="360040"/>
          </a:xfrm>
        </p:spPr>
        <p:txBody>
          <a:bodyPr/>
          <a:lstStyle/>
          <a:p>
            <a:r>
              <a:rPr lang="es-ES" dirty="0"/>
              <a:t>Medición </a:t>
            </a:r>
            <a:r>
              <a:rPr lang="es-ES" dirty="0" smtClean="0"/>
              <a:t>DE LOS ÓXIDOS DE NITRÓGENO</a:t>
            </a:r>
            <a:endParaRPr lang="es-ES" dirty="0"/>
          </a:p>
        </p:txBody>
      </p:sp>
      <p:sp>
        <p:nvSpPr>
          <p:cNvPr id="8" name="Légende sans bordure 2 7"/>
          <p:cNvSpPr/>
          <p:nvPr/>
        </p:nvSpPr>
        <p:spPr>
          <a:xfrm>
            <a:off x="5482448" y="1120506"/>
            <a:ext cx="1944216" cy="326260"/>
          </a:xfrm>
          <a:prstGeom prst="callout2">
            <a:avLst>
              <a:gd name="adj1" fmla="val 47898"/>
              <a:gd name="adj2" fmla="val 6996"/>
              <a:gd name="adj3" fmla="val 65387"/>
              <a:gd name="adj4" fmla="val -24085"/>
              <a:gd name="adj5" fmla="val 287667"/>
              <a:gd name="adj6" fmla="val -69769"/>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580" tIns="45290" rIns="90580" bIns="45290" rtlCol="0" anchor="ctr"/>
          <a:lstStyle/>
          <a:p>
            <a:pPr algn="ctr"/>
            <a:r>
              <a:rPr lang="es-ES" sz="2000" dirty="0" smtClean="0">
                <a:solidFill>
                  <a:srgbClr val="C00000"/>
                </a:solidFill>
              </a:rPr>
              <a:t>Calefacción</a:t>
            </a:r>
            <a:endParaRPr lang="es-ES" sz="2000" dirty="0">
              <a:solidFill>
                <a:srgbClr val="C00000"/>
              </a:solidFill>
            </a:endParaRPr>
          </a:p>
        </p:txBody>
      </p:sp>
      <p:sp>
        <p:nvSpPr>
          <p:cNvPr id="13" name="Légende sans bordure 2 12"/>
          <p:cNvSpPr/>
          <p:nvPr/>
        </p:nvSpPr>
        <p:spPr>
          <a:xfrm>
            <a:off x="6586694" y="2918931"/>
            <a:ext cx="2449801" cy="326260"/>
          </a:xfrm>
          <a:prstGeom prst="callout2">
            <a:avLst>
              <a:gd name="adj1" fmla="val 102394"/>
              <a:gd name="adj2" fmla="val -1822"/>
              <a:gd name="adj3" fmla="val 177202"/>
              <a:gd name="adj4" fmla="val -13872"/>
              <a:gd name="adj5" fmla="val 204981"/>
              <a:gd name="adj6" fmla="val -81423"/>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580" tIns="45290" rIns="90580" bIns="45290" rtlCol="0" anchor="ctr"/>
          <a:lstStyle/>
          <a:p>
            <a:pPr algn="ctr"/>
            <a:r>
              <a:rPr lang="es-ES" sz="2000" dirty="0" smtClean="0">
                <a:solidFill>
                  <a:srgbClr val="C00000"/>
                </a:solidFill>
              </a:rPr>
              <a:t>Electrodo interior</a:t>
            </a:r>
            <a:endParaRPr lang="es-ES" sz="2000" dirty="0">
              <a:solidFill>
                <a:srgbClr val="C00000"/>
              </a:solidFill>
            </a:endParaRPr>
          </a:p>
        </p:txBody>
      </p:sp>
      <p:sp>
        <p:nvSpPr>
          <p:cNvPr id="15" name="Légende sans bordure 2 14"/>
          <p:cNvSpPr/>
          <p:nvPr/>
        </p:nvSpPr>
        <p:spPr>
          <a:xfrm>
            <a:off x="7596336" y="3864025"/>
            <a:ext cx="1440160" cy="512312"/>
          </a:xfrm>
          <a:prstGeom prst="callout2">
            <a:avLst>
              <a:gd name="adj1" fmla="val 47898"/>
              <a:gd name="adj2" fmla="val 6996"/>
              <a:gd name="adj3" fmla="val 65387"/>
              <a:gd name="adj4" fmla="val -31749"/>
              <a:gd name="adj5" fmla="val 60034"/>
              <a:gd name="adj6" fmla="val -158750"/>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580" tIns="45290" rIns="90580" bIns="45290" rtlCol="0" anchor="ctr"/>
          <a:lstStyle/>
          <a:p>
            <a:pPr algn="ctr"/>
            <a:r>
              <a:rPr lang="es-ES" sz="2000" dirty="0" smtClean="0">
                <a:solidFill>
                  <a:srgbClr val="C00000"/>
                </a:solidFill>
              </a:rPr>
              <a:t>Referencia</a:t>
            </a:r>
            <a:endParaRPr lang="es-ES" sz="2000" dirty="0">
              <a:solidFill>
                <a:srgbClr val="C00000"/>
              </a:solidFill>
            </a:endParaRPr>
          </a:p>
        </p:txBody>
      </p:sp>
      <p:sp>
        <p:nvSpPr>
          <p:cNvPr id="16" name="Légende sans bordure 2 15"/>
          <p:cNvSpPr/>
          <p:nvPr/>
        </p:nvSpPr>
        <p:spPr>
          <a:xfrm flipH="1">
            <a:off x="571220" y="2194172"/>
            <a:ext cx="1381139" cy="326260"/>
          </a:xfrm>
          <a:prstGeom prst="callout2">
            <a:avLst>
              <a:gd name="adj1" fmla="val 47898"/>
              <a:gd name="adj2" fmla="val 6996"/>
              <a:gd name="adj3" fmla="val 65387"/>
              <a:gd name="adj4" fmla="val -24085"/>
              <a:gd name="adj5" fmla="val 240956"/>
              <a:gd name="adj6" fmla="val -92041"/>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580" tIns="45290" rIns="90580" bIns="45290" rtlCol="0" anchor="ctr"/>
          <a:lstStyle/>
          <a:p>
            <a:pPr algn="ctr"/>
            <a:r>
              <a:rPr lang="es-ES" sz="2000" dirty="0" smtClean="0">
                <a:solidFill>
                  <a:srgbClr val="C00000"/>
                </a:solidFill>
              </a:rPr>
              <a:t>Célula O2</a:t>
            </a:r>
            <a:endParaRPr lang="es-ES" sz="2000" dirty="0">
              <a:solidFill>
                <a:srgbClr val="C00000"/>
              </a:solidFill>
            </a:endParaRPr>
          </a:p>
        </p:txBody>
      </p:sp>
      <p:sp>
        <p:nvSpPr>
          <p:cNvPr id="17" name="Légende sans bordure 2 16"/>
          <p:cNvSpPr/>
          <p:nvPr/>
        </p:nvSpPr>
        <p:spPr>
          <a:xfrm flipH="1">
            <a:off x="107504" y="4507170"/>
            <a:ext cx="1730276" cy="546114"/>
          </a:xfrm>
          <a:prstGeom prst="callout2">
            <a:avLst>
              <a:gd name="adj1" fmla="val 47898"/>
              <a:gd name="adj2" fmla="val 6996"/>
              <a:gd name="adj3" fmla="val 65387"/>
              <a:gd name="adj4" fmla="val -24085"/>
              <a:gd name="adj5" fmla="val 64222"/>
              <a:gd name="adj6" fmla="val -104554"/>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580" tIns="45290" rIns="90580" bIns="45290" rtlCol="0" anchor="ctr"/>
          <a:lstStyle/>
          <a:p>
            <a:pPr algn="ctr"/>
            <a:r>
              <a:rPr lang="es-ES" sz="2000" dirty="0" smtClean="0">
                <a:solidFill>
                  <a:srgbClr val="C00000"/>
                </a:solidFill>
              </a:rPr>
              <a:t>Cámara NOx</a:t>
            </a:r>
            <a:endParaRPr lang="es-ES" sz="2000" dirty="0">
              <a:solidFill>
                <a:srgbClr val="C00000"/>
              </a:solidFill>
            </a:endParaRPr>
          </a:p>
        </p:txBody>
      </p:sp>
      <p:sp>
        <p:nvSpPr>
          <p:cNvPr id="18" name="Légende sans bordure 2 17"/>
          <p:cNvSpPr/>
          <p:nvPr/>
        </p:nvSpPr>
        <p:spPr>
          <a:xfrm flipH="1">
            <a:off x="179512" y="3378025"/>
            <a:ext cx="1658268" cy="527987"/>
          </a:xfrm>
          <a:prstGeom prst="callout2">
            <a:avLst>
              <a:gd name="adj1" fmla="val 47898"/>
              <a:gd name="adj2" fmla="val 6996"/>
              <a:gd name="adj3" fmla="val 65387"/>
              <a:gd name="adj4" fmla="val -24085"/>
              <a:gd name="adj5" fmla="val 61987"/>
              <a:gd name="adj6" fmla="val -110675"/>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580" tIns="45290" rIns="90580" bIns="45290" rtlCol="0" anchor="ctr"/>
          <a:lstStyle/>
          <a:p>
            <a:pPr algn="ctr"/>
            <a:r>
              <a:rPr lang="es-ES" sz="2000" dirty="0" smtClean="0">
                <a:solidFill>
                  <a:srgbClr val="C00000"/>
                </a:solidFill>
              </a:rPr>
              <a:t>Cámara O2</a:t>
            </a:r>
            <a:endParaRPr lang="es-ES" sz="2000" dirty="0">
              <a:solidFill>
                <a:srgbClr val="C00000"/>
              </a:solidFill>
            </a:endParaRPr>
          </a:p>
        </p:txBody>
      </p:sp>
      <p:sp>
        <p:nvSpPr>
          <p:cNvPr id="19" name="Légende sans bordure 2 18"/>
          <p:cNvSpPr/>
          <p:nvPr/>
        </p:nvSpPr>
        <p:spPr>
          <a:xfrm flipH="1">
            <a:off x="107503" y="5372712"/>
            <a:ext cx="1607545" cy="572971"/>
          </a:xfrm>
          <a:prstGeom prst="callout2">
            <a:avLst>
              <a:gd name="adj1" fmla="val 47898"/>
              <a:gd name="adj2" fmla="val 6996"/>
              <a:gd name="adj3" fmla="val 65387"/>
              <a:gd name="adj4" fmla="val -24085"/>
              <a:gd name="adj5" fmla="val 42576"/>
              <a:gd name="adj6" fmla="val -134474"/>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580" tIns="45290" rIns="90580" bIns="45290" rtlCol="0" anchor="ctr"/>
          <a:lstStyle/>
          <a:p>
            <a:pPr algn="ctr"/>
            <a:r>
              <a:rPr lang="es-ES" sz="2000" dirty="0" smtClean="0">
                <a:solidFill>
                  <a:srgbClr val="C00000"/>
                </a:solidFill>
              </a:rPr>
              <a:t>Célula NOx</a:t>
            </a:r>
            <a:endParaRPr lang="es-ES" sz="2000" dirty="0">
              <a:solidFill>
                <a:srgbClr val="C00000"/>
              </a:solidFill>
            </a:endParaRPr>
          </a:p>
        </p:txBody>
      </p:sp>
      <p:sp>
        <p:nvSpPr>
          <p:cNvPr id="10" name="Légende sans bordure 2 9"/>
          <p:cNvSpPr/>
          <p:nvPr/>
        </p:nvSpPr>
        <p:spPr>
          <a:xfrm>
            <a:off x="6712070" y="6021401"/>
            <a:ext cx="2431930" cy="326260"/>
          </a:xfrm>
          <a:prstGeom prst="callout2">
            <a:avLst>
              <a:gd name="adj1" fmla="val 110180"/>
              <a:gd name="adj2" fmla="val -377"/>
              <a:gd name="adj3" fmla="val 114920"/>
              <a:gd name="adj4" fmla="val -26542"/>
              <a:gd name="adj5" fmla="val 18118"/>
              <a:gd name="adj6" fmla="val -100749"/>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580" tIns="45290" rIns="90580" bIns="45290" rtlCol="0" anchor="ctr"/>
          <a:lstStyle/>
          <a:p>
            <a:r>
              <a:rPr lang="es-ES" sz="2000" dirty="0" smtClean="0">
                <a:solidFill>
                  <a:srgbClr val="C00000"/>
                </a:solidFill>
              </a:rPr>
              <a:t>Electrodo exterior</a:t>
            </a:r>
            <a:endParaRPr lang="es-ES" sz="2000" dirty="0">
              <a:solidFill>
                <a:srgbClr val="C00000"/>
              </a:solidFill>
            </a:endParaRPr>
          </a:p>
        </p:txBody>
      </p:sp>
      <p:sp>
        <p:nvSpPr>
          <p:cNvPr id="11" name="Légende sans bordure 2 10"/>
          <p:cNvSpPr/>
          <p:nvPr/>
        </p:nvSpPr>
        <p:spPr>
          <a:xfrm>
            <a:off x="6593962" y="4980837"/>
            <a:ext cx="2370525" cy="326260"/>
          </a:xfrm>
          <a:prstGeom prst="callout2">
            <a:avLst>
              <a:gd name="adj1" fmla="val 62267"/>
              <a:gd name="adj2" fmla="val -5204"/>
              <a:gd name="adj3" fmla="val -44621"/>
              <a:gd name="adj4" fmla="val -16097"/>
              <a:gd name="adj5" fmla="val -28593"/>
              <a:gd name="adj6" fmla="val -98292"/>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solidFill>
                  <a:srgbClr val="C00000"/>
                </a:solidFill>
              </a:rPr>
              <a:t>Electrodo interior</a:t>
            </a:r>
            <a:endParaRPr lang="es-ES" sz="2000" dirty="0">
              <a:solidFill>
                <a:srgbClr val="C00000"/>
              </a:solidFill>
            </a:endParaRPr>
          </a:p>
        </p:txBody>
      </p:sp>
      <p:sp>
        <p:nvSpPr>
          <p:cNvPr id="20" name="Légende sans bordure 2 19"/>
          <p:cNvSpPr/>
          <p:nvPr/>
        </p:nvSpPr>
        <p:spPr>
          <a:xfrm>
            <a:off x="6454556" y="2337306"/>
            <a:ext cx="2581939" cy="326260"/>
          </a:xfrm>
          <a:prstGeom prst="callout2">
            <a:avLst>
              <a:gd name="adj1" fmla="val 63468"/>
              <a:gd name="adj2" fmla="val -9080"/>
              <a:gd name="adj3" fmla="val 37068"/>
              <a:gd name="adj4" fmla="val -32021"/>
              <a:gd name="adj5" fmla="val 53170"/>
              <a:gd name="adj6" fmla="val -72866"/>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0580" tIns="45290" rIns="90580" bIns="45290" rtlCol="0" anchor="ctr"/>
          <a:lstStyle/>
          <a:p>
            <a:pPr algn="ctr"/>
            <a:r>
              <a:rPr lang="es-ES" sz="2000" dirty="0" smtClean="0">
                <a:solidFill>
                  <a:srgbClr val="C00000"/>
                </a:solidFill>
              </a:rPr>
              <a:t>Electrodo exterior</a:t>
            </a:r>
            <a:endParaRPr lang="es-ES" sz="2000" dirty="0">
              <a:solidFill>
                <a:srgbClr val="C00000"/>
              </a:solidFill>
            </a:endParaRPr>
          </a:p>
        </p:txBody>
      </p:sp>
      <p:sp>
        <p:nvSpPr>
          <p:cNvPr id="21" name="Rectangle 20"/>
          <p:cNvSpPr/>
          <p:nvPr/>
        </p:nvSpPr>
        <p:spPr>
          <a:xfrm>
            <a:off x="3529423" y="2969393"/>
            <a:ext cx="458780" cy="338554"/>
          </a:xfrm>
          <a:prstGeom prst="rect">
            <a:avLst/>
          </a:prstGeom>
        </p:spPr>
        <p:txBody>
          <a:bodyPr wrap="none">
            <a:spAutoFit/>
          </a:bodyPr>
          <a:lstStyle/>
          <a:p>
            <a:pPr algn="ctr"/>
            <a:r>
              <a:rPr lang="es-ES" sz="1600" dirty="0" smtClean="0">
                <a:solidFill>
                  <a:srgbClr val="C00000"/>
                </a:solidFill>
              </a:rPr>
              <a:t>O2</a:t>
            </a:r>
            <a:endParaRPr lang="es-ES" sz="1600" dirty="0">
              <a:solidFill>
                <a:srgbClr val="C00000"/>
              </a:solidFill>
            </a:endParaRPr>
          </a:p>
        </p:txBody>
      </p:sp>
      <p:sp>
        <p:nvSpPr>
          <p:cNvPr id="22" name="Rectangle 21"/>
          <p:cNvSpPr/>
          <p:nvPr/>
        </p:nvSpPr>
        <p:spPr>
          <a:xfrm>
            <a:off x="4753559" y="2963384"/>
            <a:ext cx="458780" cy="338554"/>
          </a:xfrm>
          <a:prstGeom prst="rect">
            <a:avLst/>
          </a:prstGeom>
        </p:spPr>
        <p:txBody>
          <a:bodyPr wrap="none">
            <a:spAutoFit/>
          </a:bodyPr>
          <a:lstStyle/>
          <a:p>
            <a:pPr algn="ctr"/>
            <a:r>
              <a:rPr lang="es-ES" sz="1600" dirty="0" smtClean="0">
                <a:solidFill>
                  <a:srgbClr val="C00000"/>
                </a:solidFill>
              </a:rPr>
              <a:t>O2</a:t>
            </a:r>
            <a:endParaRPr lang="es-ES" sz="1600" dirty="0">
              <a:solidFill>
                <a:srgbClr val="C00000"/>
              </a:solidFill>
            </a:endParaRPr>
          </a:p>
        </p:txBody>
      </p:sp>
      <p:sp>
        <p:nvSpPr>
          <p:cNvPr id="23" name="Rectangle 22"/>
          <p:cNvSpPr/>
          <p:nvPr/>
        </p:nvSpPr>
        <p:spPr>
          <a:xfrm>
            <a:off x="4132423" y="3501008"/>
            <a:ext cx="458780" cy="338554"/>
          </a:xfrm>
          <a:prstGeom prst="rect">
            <a:avLst/>
          </a:prstGeom>
        </p:spPr>
        <p:txBody>
          <a:bodyPr wrap="none">
            <a:spAutoFit/>
          </a:bodyPr>
          <a:lstStyle/>
          <a:p>
            <a:pPr algn="ctr"/>
            <a:r>
              <a:rPr lang="es-ES" sz="1600" dirty="0" smtClean="0">
                <a:solidFill>
                  <a:srgbClr val="C00000"/>
                </a:solidFill>
              </a:rPr>
              <a:t>O2</a:t>
            </a:r>
            <a:endParaRPr lang="es-ES" sz="1600" dirty="0">
              <a:solidFill>
                <a:srgbClr val="C00000"/>
              </a:solidFill>
            </a:endParaRPr>
          </a:p>
        </p:txBody>
      </p:sp>
      <p:sp>
        <p:nvSpPr>
          <p:cNvPr id="24" name="Rectangle 23"/>
          <p:cNvSpPr/>
          <p:nvPr/>
        </p:nvSpPr>
        <p:spPr>
          <a:xfrm>
            <a:off x="4064297" y="4099338"/>
            <a:ext cx="595035" cy="338554"/>
          </a:xfrm>
          <a:prstGeom prst="rect">
            <a:avLst/>
          </a:prstGeom>
        </p:spPr>
        <p:txBody>
          <a:bodyPr wrap="none">
            <a:spAutoFit/>
          </a:bodyPr>
          <a:lstStyle/>
          <a:p>
            <a:pPr algn="ctr"/>
            <a:r>
              <a:rPr lang="es-ES" sz="1600" dirty="0" smtClean="0">
                <a:solidFill>
                  <a:srgbClr val="C00000"/>
                </a:solidFill>
              </a:rPr>
              <a:t>NOx</a:t>
            </a:r>
            <a:endParaRPr lang="es-ES" sz="1600" dirty="0">
              <a:solidFill>
                <a:srgbClr val="C00000"/>
              </a:solidFill>
            </a:endParaRPr>
          </a:p>
        </p:txBody>
      </p:sp>
      <p:sp>
        <p:nvSpPr>
          <p:cNvPr id="25" name="Rectangle 24"/>
          <p:cNvSpPr/>
          <p:nvPr/>
        </p:nvSpPr>
        <p:spPr>
          <a:xfrm>
            <a:off x="3529423" y="5234212"/>
            <a:ext cx="458780" cy="338554"/>
          </a:xfrm>
          <a:prstGeom prst="rect">
            <a:avLst/>
          </a:prstGeom>
        </p:spPr>
        <p:txBody>
          <a:bodyPr wrap="none">
            <a:spAutoFit/>
          </a:bodyPr>
          <a:lstStyle/>
          <a:p>
            <a:pPr algn="ctr"/>
            <a:r>
              <a:rPr lang="es-ES" sz="1600" dirty="0" smtClean="0">
                <a:solidFill>
                  <a:srgbClr val="C00000"/>
                </a:solidFill>
              </a:rPr>
              <a:t>O2</a:t>
            </a:r>
            <a:endParaRPr lang="es-ES" sz="1600" dirty="0">
              <a:solidFill>
                <a:srgbClr val="C00000"/>
              </a:solidFill>
            </a:endParaRPr>
          </a:p>
        </p:txBody>
      </p:sp>
      <p:sp>
        <p:nvSpPr>
          <p:cNvPr id="26" name="Rectangle 25"/>
          <p:cNvSpPr/>
          <p:nvPr/>
        </p:nvSpPr>
        <p:spPr>
          <a:xfrm>
            <a:off x="4757379" y="5316740"/>
            <a:ext cx="458780" cy="338554"/>
          </a:xfrm>
          <a:prstGeom prst="rect">
            <a:avLst/>
          </a:prstGeom>
        </p:spPr>
        <p:txBody>
          <a:bodyPr wrap="none">
            <a:spAutoFit/>
          </a:bodyPr>
          <a:lstStyle/>
          <a:p>
            <a:pPr algn="ctr"/>
            <a:r>
              <a:rPr lang="es-ES" sz="1600" dirty="0" smtClean="0">
                <a:solidFill>
                  <a:srgbClr val="C00000"/>
                </a:solidFill>
              </a:rPr>
              <a:t>O2</a:t>
            </a:r>
            <a:endParaRPr lang="es-ES" sz="1600" dirty="0">
              <a:solidFill>
                <a:srgbClr val="C00000"/>
              </a:solidFill>
            </a:endParaRPr>
          </a:p>
        </p:txBody>
      </p:sp>
      <p:sp>
        <p:nvSpPr>
          <p:cNvPr id="27" name="Rectangle 26"/>
          <p:cNvSpPr/>
          <p:nvPr/>
        </p:nvSpPr>
        <p:spPr>
          <a:xfrm>
            <a:off x="4012999" y="4617097"/>
            <a:ext cx="595035" cy="338554"/>
          </a:xfrm>
          <a:prstGeom prst="rect">
            <a:avLst/>
          </a:prstGeom>
        </p:spPr>
        <p:txBody>
          <a:bodyPr wrap="none">
            <a:spAutoFit/>
          </a:bodyPr>
          <a:lstStyle/>
          <a:p>
            <a:pPr algn="ctr"/>
            <a:r>
              <a:rPr lang="es-ES" sz="1600" dirty="0" smtClean="0">
                <a:solidFill>
                  <a:srgbClr val="C00000"/>
                </a:solidFill>
              </a:rPr>
              <a:t>NOx</a:t>
            </a:r>
            <a:endParaRPr lang="es-ES" sz="1600" dirty="0">
              <a:solidFill>
                <a:srgbClr val="C00000"/>
              </a:solidFill>
            </a:endParaRPr>
          </a:p>
        </p:txBody>
      </p:sp>
      <p:sp>
        <p:nvSpPr>
          <p:cNvPr id="28" name="Légende sans bordure 2 27"/>
          <p:cNvSpPr/>
          <p:nvPr/>
        </p:nvSpPr>
        <p:spPr>
          <a:xfrm flipH="1">
            <a:off x="179508" y="3767155"/>
            <a:ext cx="1658269" cy="706052"/>
          </a:xfrm>
          <a:prstGeom prst="callout2">
            <a:avLst>
              <a:gd name="adj1" fmla="val 47898"/>
              <a:gd name="adj2" fmla="val 6996"/>
              <a:gd name="adj3" fmla="val 65387"/>
              <a:gd name="adj4" fmla="val -24085"/>
              <a:gd name="adj5" fmla="val 86678"/>
              <a:gd name="adj6" fmla="val -144123"/>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lIns="94593" tIns="47297" rIns="94593" bIns="47297" rtlCol="0" anchor="ctr"/>
          <a:lstStyle/>
          <a:p>
            <a:pPr algn="ctr"/>
            <a:r>
              <a:rPr lang="fr-FR" sz="2000" dirty="0" smtClean="0">
                <a:solidFill>
                  <a:srgbClr val="C00000"/>
                </a:solidFill>
              </a:rPr>
              <a:t>Electrodo </a:t>
            </a:r>
            <a:br>
              <a:rPr lang="fr-FR" sz="2000" dirty="0" smtClean="0">
                <a:solidFill>
                  <a:srgbClr val="C00000"/>
                </a:solidFill>
              </a:rPr>
            </a:br>
            <a:r>
              <a:rPr lang="fr-FR" sz="2000" dirty="0" smtClean="0">
                <a:solidFill>
                  <a:srgbClr val="C00000"/>
                </a:solidFill>
              </a:rPr>
              <a:t>O</a:t>
            </a:r>
            <a:r>
              <a:rPr lang="fr-FR" sz="2000" baseline="-25000" dirty="0" smtClean="0">
                <a:solidFill>
                  <a:srgbClr val="C00000"/>
                </a:solidFill>
              </a:rPr>
              <a:t>2 </a:t>
            </a:r>
            <a:r>
              <a:rPr lang="fr-FR" sz="2000" dirty="0" smtClean="0">
                <a:solidFill>
                  <a:srgbClr val="C00000"/>
                </a:solidFill>
              </a:rPr>
              <a:t>/ NOx</a:t>
            </a:r>
            <a:endParaRPr lang="fr-FR" sz="2000" dirty="0">
              <a:solidFill>
                <a:srgbClr val="C00000"/>
              </a:solidFill>
            </a:endParaRPr>
          </a:p>
        </p:txBody>
      </p:sp>
    </p:spTree>
    <p:extLst>
      <p:ext uri="{BB962C8B-B14F-4D97-AF65-F5344CB8AC3E}">
        <p14:creationId xmlns:p14="http://schemas.microsoft.com/office/powerpoint/2010/main" val="218892553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t>TRATAMIENTO DE LOS CONTAMINANTES</a:t>
            </a:r>
            <a:endParaRPr lang="fr-FR" dirty="0"/>
          </a:p>
        </p:txBody>
      </p:sp>
      <p:sp>
        <p:nvSpPr>
          <p:cNvPr id="3" name="Sous-titre 2"/>
          <p:cNvSpPr>
            <a:spLocks noGrp="1"/>
          </p:cNvSpPr>
          <p:nvPr>
            <p:ph type="subTitle" idx="11"/>
          </p:nvPr>
        </p:nvSpPr>
        <p:spPr>
          <a:xfrm>
            <a:off x="395288" y="620688"/>
            <a:ext cx="8353425" cy="360040"/>
          </a:xfrm>
        </p:spPr>
        <p:txBody>
          <a:bodyPr/>
          <a:lstStyle/>
          <a:p>
            <a:r>
              <a:rPr lang="es-ES" dirty="0"/>
              <a:t>Medición </a:t>
            </a:r>
            <a:r>
              <a:rPr lang="fr-FR" dirty="0" smtClean="0"/>
              <a:t>DE LOS ÓXIDOS DE NITRÓGENO</a:t>
            </a:r>
            <a:endParaRPr lang="fr-FR" dirty="0"/>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1196752"/>
            <a:ext cx="4676775"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descr="http://t3.gstatic.com/images?q=tbn:ANd9GcSx0bkuSHsAh2GoNZ_hJZkTgz_e2w936TVxLF0YQNOX_6H4zhKvInMf4Z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2564905"/>
            <a:ext cx="1234423" cy="86409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cteur droit avec flèche 8"/>
          <p:cNvCxnSpPr/>
          <p:nvPr/>
        </p:nvCxnSpPr>
        <p:spPr>
          <a:xfrm>
            <a:off x="5742990" y="2709083"/>
            <a:ext cx="341178" cy="503893"/>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 name="Picture 4" descr="http://t3.gstatic.com/images?q=tbn:ANd9GcSx0bkuSHsAh2GoNZ_hJZkTgz_e2w936TVxLF0YQNOX_6H4zhKvInMf4Z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1628800"/>
            <a:ext cx="1234423" cy="86409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necteur droit avec flèche 11"/>
          <p:cNvCxnSpPr/>
          <p:nvPr/>
        </p:nvCxnSpPr>
        <p:spPr>
          <a:xfrm>
            <a:off x="5742990" y="1828854"/>
            <a:ext cx="341178" cy="448018"/>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3074150" y="1490300"/>
            <a:ext cx="709990" cy="338554"/>
          </a:xfrm>
          <a:prstGeom prst="rect">
            <a:avLst/>
          </a:prstGeom>
          <a:noFill/>
        </p:spPr>
        <p:txBody>
          <a:bodyPr wrap="square" rtlCol="0">
            <a:spAutoFit/>
          </a:bodyPr>
          <a:lstStyle/>
          <a:p>
            <a:r>
              <a:rPr lang="fr-FR" sz="1600" b="1" dirty="0" smtClean="0">
                <a:solidFill>
                  <a:schemeClr val="accent6"/>
                </a:solidFill>
              </a:rPr>
              <a:t>O2</a:t>
            </a:r>
            <a:endParaRPr lang="fr-FR" sz="1600" b="1" dirty="0">
              <a:solidFill>
                <a:schemeClr val="accent6"/>
              </a:solidFill>
            </a:endParaRPr>
          </a:p>
        </p:txBody>
      </p:sp>
      <p:sp>
        <p:nvSpPr>
          <p:cNvPr id="19" name="ZoneTexte 18"/>
          <p:cNvSpPr txBox="1"/>
          <p:nvPr/>
        </p:nvSpPr>
        <p:spPr>
          <a:xfrm>
            <a:off x="3851919" y="1490300"/>
            <a:ext cx="610195" cy="338554"/>
          </a:xfrm>
          <a:prstGeom prst="rect">
            <a:avLst/>
          </a:prstGeom>
          <a:noFill/>
        </p:spPr>
        <p:txBody>
          <a:bodyPr wrap="square" rtlCol="0">
            <a:spAutoFit/>
          </a:bodyPr>
          <a:lstStyle/>
          <a:p>
            <a:r>
              <a:rPr lang="fr-FR" sz="1600" b="1" dirty="0" smtClean="0">
                <a:solidFill>
                  <a:schemeClr val="accent6"/>
                </a:solidFill>
              </a:rPr>
              <a:t>O2</a:t>
            </a:r>
            <a:endParaRPr lang="fr-FR" sz="1600" b="1" dirty="0">
              <a:solidFill>
                <a:schemeClr val="accent6"/>
              </a:solidFill>
            </a:endParaRPr>
          </a:p>
        </p:txBody>
      </p:sp>
      <p:cxnSp>
        <p:nvCxnSpPr>
          <p:cNvPr id="23" name="Connecteur droit avec flèche 22"/>
          <p:cNvCxnSpPr/>
          <p:nvPr/>
        </p:nvCxnSpPr>
        <p:spPr>
          <a:xfrm flipH="1" flipV="1">
            <a:off x="3598987" y="2157048"/>
            <a:ext cx="396949" cy="407857"/>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1187624" y="2709083"/>
            <a:ext cx="720080" cy="338554"/>
          </a:xfrm>
          <a:prstGeom prst="rect">
            <a:avLst/>
          </a:prstGeom>
          <a:noFill/>
        </p:spPr>
        <p:txBody>
          <a:bodyPr wrap="square" rtlCol="0">
            <a:spAutoFit/>
          </a:bodyPr>
          <a:lstStyle/>
          <a:p>
            <a:r>
              <a:rPr lang="fr-FR" sz="1600" b="1" dirty="0" smtClean="0"/>
              <a:t>GAS</a:t>
            </a:r>
            <a:endParaRPr lang="fr-FR" sz="1600" b="1" dirty="0"/>
          </a:p>
        </p:txBody>
      </p:sp>
    </p:spTree>
    <p:extLst>
      <p:ext uri="{BB962C8B-B14F-4D97-AF65-F5344CB8AC3E}">
        <p14:creationId xmlns:p14="http://schemas.microsoft.com/office/powerpoint/2010/main" val="37924591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8.33333E-7 4.07407E-6 L 0.15122 0.00416 " pathEditMode="relative" rAng="0" ptsTypes="AA">
                                      <p:cBhvr>
                                        <p:cTn id="10" dur="2000" fill="hold"/>
                                        <p:tgtEl>
                                          <p:spTgt spid="26"/>
                                        </p:tgtEl>
                                        <p:attrNameLst>
                                          <p:attrName>ppt_x</p:attrName>
                                          <p:attrName>ppt_y</p:attrName>
                                        </p:attrNameLst>
                                      </p:cBhvr>
                                      <p:rCtr x="7552" y="208"/>
                                    </p:animMotion>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1800000">
                                      <p:cBhvr>
                                        <p:cTn id="14" dur="2000" fill="hold"/>
                                        <p:tgtEl>
                                          <p:spTgt spid="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5400000">
                                      <p:cBhvr>
                                        <p:cTn id="18" dur="2000" fill="hold"/>
                                        <p:tgtEl>
                                          <p:spTgt spid="12"/>
                                        </p:tgtEl>
                                        <p:attrNameLst>
                                          <p:attrName>r</p:attrName>
                                        </p:attrNameLst>
                                      </p:cBhvr>
                                    </p:animRot>
                                  </p:childTnLst>
                                </p:cTn>
                              </p:par>
                            </p:childTnLst>
                          </p:cTn>
                        </p:par>
                        <p:par>
                          <p:cTn id="19" fill="hold">
                            <p:stCondLst>
                              <p:cond delay="2000"/>
                            </p:stCondLst>
                            <p:childTnLst>
                              <p:par>
                                <p:cTn id="20" presetID="8" presetClass="emph" presetSubtype="0" fill="hold" nodeType="afterEffect">
                                  <p:stCondLst>
                                    <p:cond delay="0"/>
                                  </p:stCondLst>
                                  <p:childTnLst>
                                    <p:animRot by="-5400000">
                                      <p:cBhvr>
                                        <p:cTn id="21" dur="2000" fill="hold"/>
                                        <p:tgtEl>
                                          <p:spTgt spid="12"/>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8" presetClass="emph" presetSubtype="0" repeatCount="indefinite" fill="hold" nodeType="clickEffect">
                                  <p:stCondLst>
                                    <p:cond delay="0"/>
                                  </p:stCondLst>
                                  <p:endCondLst>
                                    <p:cond evt="onNext" delay="0">
                                      <p:tgtEl>
                                        <p:sldTgt/>
                                      </p:tgtEl>
                                    </p:cond>
                                  </p:endCondLst>
                                  <p:childTnLst>
                                    <p:animRot by="21600000">
                                      <p:cBhvr>
                                        <p:cTn id="25" dur="2000" fill="hold"/>
                                        <p:tgtEl>
                                          <p:spTgt spid="23"/>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0" nodeType="clickEffect">
                                  <p:stCondLst>
                                    <p:cond delay="0"/>
                                  </p:stCondLst>
                                  <p:childTnLst>
                                    <p:animMotion origin="layout" path="M 5.55112E-17 1.85185E-6 L -0.00104 0.18449 " pathEditMode="relative" rAng="0" ptsTypes="AA">
                                      <p:cBhvr>
                                        <p:cTn id="29" dur="2000" fill="hold"/>
                                        <p:tgtEl>
                                          <p:spTgt spid="16"/>
                                        </p:tgtEl>
                                        <p:attrNameLst>
                                          <p:attrName>ppt_x</p:attrName>
                                          <p:attrName>ppt_y</p:attrName>
                                        </p:attrNameLst>
                                      </p:cBhvr>
                                      <p:rCtr x="-52" y="9213"/>
                                    </p:animMotion>
                                  </p:childTnLst>
                                </p:cTn>
                              </p:par>
                            </p:childTnLst>
                          </p:cTn>
                        </p:par>
                      </p:childTnLst>
                    </p:cTn>
                  </p:par>
                  <p:par>
                    <p:cTn id="30" fill="hold">
                      <p:stCondLst>
                        <p:cond delay="indefinite"/>
                      </p:stCondLst>
                      <p:childTnLst>
                        <p:par>
                          <p:cTn id="31" fill="hold">
                            <p:stCondLst>
                              <p:cond delay="0"/>
                            </p:stCondLst>
                            <p:childTnLst>
                              <p:par>
                                <p:cTn id="32" presetID="8" presetClass="emph" presetSubtype="0" fill="hold" nodeType="clickEffect">
                                  <p:stCondLst>
                                    <p:cond delay="0"/>
                                  </p:stCondLst>
                                  <p:childTnLst>
                                    <p:animRot by="-21600000">
                                      <p:cBhvr>
                                        <p:cTn id="33" dur="2000" fill="hold"/>
                                        <p:tgtEl>
                                          <p:spTgt spid="23"/>
                                        </p:tgtEl>
                                        <p:attrNameLst>
                                          <p:attrName>r</p:attrName>
                                        </p:attrNameLst>
                                      </p:cBhvr>
                                    </p:animRot>
                                  </p:childTnLst>
                                </p:cTn>
                              </p:par>
                              <p:par>
                                <p:cTn id="34" presetID="42" presetClass="path" presetSubtype="0" accel="50000" decel="50000" fill="hold" grpId="0" nodeType="withEffect">
                                  <p:stCondLst>
                                    <p:cond delay="0"/>
                                  </p:stCondLst>
                                  <p:childTnLst>
                                    <p:animMotion origin="layout" path="M -3.88889E-6 1.85185E-6 L -0.00173 0.18449 " pathEditMode="relative" rAng="0" ptsTypes="AA">
                                      <p:cBhvr>
                                        <p:cTn id="35" dur="2000" fill="hold"/>
                                        <p:tgtEl>
                                          <p:spTgt spid="19"/>
                                        </p:tgtEl>
                                        <p:attrNameLst>
                                          <p:attrName>ppt_x</p:attrName>
                                          <p:attrName>ppt_y</p:attrName>
                                        </p:attrNameLst>
                                      </p:cBhvr>
                                      <p:rCtr x="-87" y="9213"/>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1" nodeType="clickEffect">
                                  <p:stCondLst>
                                    <p:cond delay="0"/>
                                  </p:stCondLst>
                                  <p:childTnLst>
                                    <p:animMotion origin="layout" path="M -0.00104 0.18449 L 5.55112E-17 1.85185E-6 " pathEditMode="relative" rAng="0" ptsTypes="AA">
                                      <p:cBhvr>
                                        <p:cTn id="39" dur="2000" fill="hold"/>
                                        <p:tgtEl>
                                          <p:spTgt spid="16"/>
                                        </p:tgtEl>
                                        <p:attrNameLst>
                                          <p:attrName>ppt_x</p:attrName>
                                          <p:attrName>ppt_y</p:attrName>
                                        </p:attrNameLst>
                                      </p:cBhvr>
                                      <p:rCtr x="52" y="-92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9" grpId="0"/>
      <p:bldP spid="26" grpId="0"/>
      <p:bldP spid="26" grpId="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t>TRATAMIENTO DE LOS CONTAMINANTES</a:t>
            </a:r>
            <a:endParaRPr lang="fr-FR" dirty="0"/>
          </a:p>
        </p:txBody>
      </p:sp>
      <p:sp>
        <p:nvSpPr>
          <p:cNvPr id="3" name="Sous-titre 2"/>
          <p:cNvSpPr>
            <a:spLocks noGrp="1"/>
          </p:cNvSpPr>
          <p:nvPr>
            <p:ph type="subTitle" idx="11"/>
          </p:nvPr>
        </p:nvSpPr>
        <p:spPr>
          <a:xfrm>
            <a:off x="406864" y="621035"/>
            <a:ext cx="8341849" cy="360040"/>
          </a:xfrm>
        </p:spPr>
        <p:txBody>
          <a:bodyPr/>
          <a:lstStyle/>
          <a:p>
            <a:r>
              <a:rPr lang="es-ES" dirty="0"/>
              <a:t>Medición </a:t>
            </a:r>
            <a:r>
              <a:rPr lang="fr-FR" dirty="0" smtClean="0"/>
              <a:t>DE LOS ÓXIDOS DE NITRÓGENO</a:t>
            </a:r>
            <a:endParaRPr lang="fr-FR" dirty="0"/>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1412775"/>
            <a:ext cx="4793398" cy="509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3635896" y="2999149"/>
            <a:ext cx="648072" cy="307777"/>
          </a:xfrm>
          <a:prstGeom prst="rect">
            <a:avLst/>
          </a:prstGeom>
          <a:noFill/>
        </p:spPr>
        <p:txBody>
          <a:bodyPr wrap="square" rtlCol="0">
            <a:spAutoFit/>
          </a:bodyPr>
          <a:lstStyle/>
          <a:p>
            <a:r>
              <a:rPr lang="fr-FR" sz="1400" b="1" dirty="0" smtClean="0">
                <a:solidFill>
                  <a:srgbClr val="00B050"/>
                </a:solidFill>
              </a:rPr>
              <a:t>NOx</a:t>
            </a:r>
            <a:endParaRPr lang="fr-FR" sz="1400" b="1" dirty="0">
              <a:solidFill>
                <a:srgbClr val="00B050"/>
              </a:solidFill>
            </a:endParaRPr>
          </a:p>
        </p:txBody>
      </p:sp>
      <p:sp>
        <p:nvSpPr>
          <p:cNvPr id="8" name="ZoneTexte 7"/>
          <p:cNvSpPr txBox="1"/>
          <p:nvPr/>
        </p:nvSpPr>
        <p:spPr>
          <a:xfrm>
            <a:off x="3203848" y="3928998"/>
            <a:ext cx="648072" cy="307777"/>
          </a:xfrm>
          <a:prstGeom prst="rect">
            <a:avLst/>
          </a:prstGeom>
          <a:noFill/>
        </p:spPr>
        <p:txBody>
          <a:bodyPr wrap="square" rtlCol="0">
            <a:spAutoFit/>
          </a:bodyPr>
          <a:lstStyle/>
          <a:p>
            <a:r>
              <a:rPr lang="fr-FR" sz="1400" b="1" dirty="0" smtClean="0">
                <a:solidFill>
                  <a:srgbClr val="00B050"/>
                </a:solidFill>
              </a:rPr>
              <a:t>N2</a:t>
            </a:r>
            <a:endParaRPr lang="fr-FR" sz="1400" b="1" dirty="0">
              <a:solidFill>
                <a:srgbClr val="00B050"/>
              </a:solidFill>
            </a:endParaRPr>
          </a:p>
        </p:txBody>
      </p:sp>
      <p:sp>
        <p:nvSpPr>
          <p:cNvPr id="9" name="ZoneTexte 8"/>
          <p:cNvSpPr txBox="1"/>
          <p:nvPr/>
        </p:nvSpPr>
        <p:spPr>
          <a:xfrm>
            <a:off x="4105781" y="3928998"/>
            <a:ext cx="709990" cy="338554"/>
          </a:xfrm>
          <a:prstGeom prst="rect">
            <a:avLst/>
          </a:prstGeom>
          <a:noFill/>
        </p:spPr>
        <p:txBody>
          <a:bodyPr wrap="square" rtlCol="0">
            <a:spAutoFit/>
          </a:bodyPr>
          <a:lstStyle/>
          <a:p>
            <a:r>
              <a:rPr lang="fr-FR" sz="1600" b="1" dirty="0" smtClean="0">
                <a:solidFill>
                  <a:schemeClr val="accent6"/>
                </a:solidFill>
              </a:rPr>
              <a:t>O2</a:t>
            </a:r>
            <a:endParaRPr lang="fr-FR" sz="1600" b="1" dirty="0">
              <a:solidFill>
                <a:schemeClr val="accent6"/>
              </a:solidFill>
            </a:endParaRPr>
          </a:p>
        </p:txBody>
      </p:sp>
      <p:pic>
        <p:nvPicPr>
          <p:cNvPr id="11" name="Picture 4" descr="http://t3.gstatic.com/images?q=tbn:ANd9GcSx0bkuSHsAh2GoNZ_hJZkTgz_e2w936TVxLF0YQNOX_6H4zhKvInMf4Z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4273415"/>
            <a:ext cx="1234423" cy="86409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necteur droit avec flèche 11"/>
          <p:cNvCxnSpPr/>
          <p:nvPr/>
        </p:nvCxnSpPr>
        <p:spPr>
          <a:xfrm flipH="1" flipV="1">
            <a:off x="5868144" y="4417430"/>
            <a:ext cx="360040" cy="504056"/>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Étoile à 5 branches 4"/>
          <p:cNvSpPr/>
          <p:nvPr/>
        </p:nvSpPr>
        <p:spPr>
          <a:xfrm>
            <a:off x="3652994" y="4437112"/>
            <a:ext cx="486958" cy="432048"/>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p:cNvSpPr txBox="1"/>
          <p:nvPr/>
        </p:nvSpPr>
        <p:spPr>
          <a:xfrm>
            <a:off x="3585556" y="5805264"/>
            <a:ext cx="3332803" cy="369332"/>
          </a:xfrm>
          <a:prstGeom prst="rect">
            <a:avLst/>
          </a:prstGeom>
          <a:noFill/>
        </p:spPr>
        <p:txBody>
          <a:bodyPr wrap="square" rtlCol="0">
            <a:spAutoFit/>
          </a:bodyPr>
          <a:lstStyle/>
          <a:p>
            <a:r>
              <a:rPr lang="fr-FR" sz="1800" dirty="0" smtClean="0"/>
              <a:t>Q (</a:t>
            </a:r>
            <a:r>
              <a:rPr lang="fr-FR" sz="1800" dirty="0" smtClean="0">
                <a:solidFill>
                  <a:schemeClr val="accent6"/>
                </a:solidFill>
              </a:rPr>
              <a:t>O</a:t>
            </a:r>
            <a:r>
              <a:rPr lang="fr-FR" sz="1800" baseline="-25000" dirty="0" smtClean="0">
                <a:solidFill>
                  <a:schemeClr val="accent6"/>
                </a:solidFill>
              </a:rPr>
              <a:t>2</a:t>
            </a:r>
            <a:r>
              <a:rPr lang="fr-FR" sz="1800" dirty="0" smtClean="0"/>
              <a:t>) = Q (</a:t>
            </a:r>
            <a:r>
              <a:rPr lang="fr-FR" sz="1800" dirty="0" smtClean="0">
                <a:solidFill>
                  <a:srgbClr val="00B050"/>
                </a:solidFill>
              </a:rPr>
              <a:t>N</a:t>
            </a:r>
            <a:r>
              <a:rPr lang="fr-FR" sz="1800" baseline="-25000" dirty="0" smtClean="0">
                <a:solidFill>
                  <a:srgbClr val="00B050"/>
                </a:solidFill>
              </a:rPr>
              <a:t>2</a:t>
            </a:r>
            <a:r>
              <a:rPr lang="fr-FR" sz="1800" dirty="0" smtClean="0"/>
              <a:t>)</a:t>
            </a:r>
            <a:endParaRPr lang="fr-FR" sz="1800" dirty="0"/>
          </a:p>
        </p:txBody>
      </p:sp>
    </p:spTree>
    <p:extLst>
      <p:ext uri="{BB962C8B-B14F-4D97-AF65-F5344CB8AC3E}">
        <p14:creationId xmlns:p14="http://schemas.microsoft.com/office/powerpoint/2010/main" val="37022347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3.88889E-6 -2.22222E-6 L -0.00243 0.13588 " pathEditMode="relative" rAng="0" ptsTypes="AA">
                                      <p:cBhvr>
                                        <p:cTn id="10" dur="2000" fill="hold"/>
                                        <p:tgtEl>
                                          <p:spTgt spid="7"/>
                                        </p:tgtEl>
                                        <p:attrNameLst>
                                          <p:attrName>ppt_x</p:attrName>
                                          <p:attrName>ppt_y</p:attrName>
                                        </p:attrNameLst>
                                      </p:cBhvr>
                                      <p:rCtr x="-122" y="6782"/>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par>
                          <p:cTn id="17" fill="hold">
                            <p:stCondLst>
                              <p:cond delay="0"/>
                            </p:stCondLst>
                            <p:childTnLst>
                              <p:par>
                                <p:cTn id="18" presetID="1" presetClass="exit" presetSubtype="0" fill="hold" grpId="3" nodeType="afterEffect">
                                  <p:stCondLst>
                                    <p:cond delay="0"/>
                                  </p:stCondLst>
                                  <p:childTnLst>
                                    <p:set>
                                      <p:cBhvr>
                                        <p:cTn id="19" dur="1" fill="hold">
                                          <p:stCondLst>
                                            <p:cond delay="0"/>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8" presetClass="emph" presetSubtype="0" fill="hold" nodeType="clickEffect">
                                  <p:stCondLst>
                                    <p:cond delay="0"/>
                                  </p:stCondLst>
                                  <p:childTnLst>
                                    <p:animRot by="3000000">
                                      <p:cBhvr>
                                        <p:cTn id="23" dur="2000" fill="hold"/>
                                        <p:tgtEl>
                                          <p:spTgt spid="12"/>
                                        </p:tgtEl>
                                        <p:attrNameLst>
                                          <p:attrName>r</p:attrName>
                                        </p:attrNameLst>
                                      </p:cBhvr>
                                    </p:animRot>
                                  </p:childTnLst>
                                </p:cTn>
                              </p:par>
                            </p:childTnLst>
                          </p:cTn>
                        </p:par>
                        <p:par>
                          <p:cTn id="24" fill="hold">
                            <p:stCondLst>
                              <p:cond delay="2000"/>
                            </p:stCondLst>
                            <p:childTnLst>
                              <p:par>
                                <p:cTn id="25" presetID="8" presetClass="emph" presetSubtype="0" fill="hold" nodeType="afterEffect">
                                  <p:stCondLst>
                                    <p:cond delay="0"/>
                                  </p:stCondLst>
                                  <p:childTnLst>
                                    <p:animRot by="-3000000">
                                      <p:cBhvr>
                                        <p:cTn id="26" dur="2000" fill="hold"/>
                                        <p:tgtEl>
                                          <p:spTgt spid="1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grpId="0" nodeType="clickEffect">
                                  <p:stCondLst>
                                    <p:cond delay="0"/>
                                  </p:stCondLst>
                                  <p:childTnLst>
                                    <p:animRot by="21600000">
                                      <p:cBhvr>
                                        <p:cTn id="30" dur="2000" fill="hold"/>
                                        <p:tgtEl>
                                          <p:spTgt spid="5"/>
                                        </p:tgtEl>
                                        <p:attrNameLst>
                                          <p:attrName>r</p:attrName>
                                        </p:attrNameLst>
                                      </p:cBhvr>
                                    </p:animRot>
                                  </p:childTnLst>
                                </p:cTn>
                              </p:par>
                              <p:par>
                                <p:cTn id="31" presetID="42" presetClass="path" presetSubtype="0" accel="50000" decel="50000" fill="hold" grpId="1" nodeType="withEffect">
                                  <p:stCondLst>
                                    <p:cond delay="0"/>
                                  </p:stCondLst>
                                  <p:childTnLst>
                                    <p:animMotion origin="layout" path="M 2.77778E-6 -3.7037E-6 L -0.00365 0.17547 " pathEditMode="relative" rAng="0" ptsTypes="AA">
                                      <p:cBhvr>
                                        <p:cTn id="32" dur="2000" fill="hold"/>
                                        <p:tgtEl>
                                          <p:spTgt spid="9"/>
                                        </p:tgtEl>
                                        <p:attrNameLst>
                                          <p:attrName>ppt_x</p:attrName>
                                          <p:attrName>ppt_y</p:attrName>
                                        </p:attrNameLst>
                                      </p:cBhvr>
                                      <p:rCtr x="-191" y="8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3"/>
      <p:bldP spid="8" grpId="0"/>
      <p:bldP spid="9" grpId="0"/>
      <p:bldP spid="9" grpId="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t>TRATAMIENTO DE LOS CONTAMINANTES</a:t>
            </a:r>
            <a:endParaRPr lang="fr-FR" dirty="0"/>
          </a:p>
        </p:txBody>
      </p:sp>
      <p:sp>
        <p:nvSpPr>
          <p:cNvPr id="3" name="Sous-titre 2"/>
          <p:cNvSpPr>
            <a:spLocks noGrp="1"/>
          </p:cNvSpPr>
          <p:nvPr>
            <p:ph type="subTitle" idx="11"/>
          </p:nvPr>
        </p:nvSpPr>
        <p:spPr>
          <a:xfrm>
            <a:off x="395288" y="621035"/>
            <a:ext cx="8353425" cy="360040"/>
          </a:xfrm>
        </p:spPr>
        <p:txBody>
          <a:bodyPr/>
          <a:lstStyle/>
          <a:p>
            <a:r>
              <a:rPr lang="es-ES" dirty="0"/>
              <a:t>Medición </a:t>
            </a:r>
            <a:r>
              <a:rPr lang="fr-FR" dirty="0" smtClean="0"/>
              <a:t>DE LOS ÓXIDOS DE NITRÓGENO</a:t>
            </a:r>
            <a:endParaRPr lang="fr-FR" dirty="0"/>
          </a:p>
        </p:txBody>
      </p:sp>
    </p:spTree>
    <p:extLst>
      <p:ext uri="{BB962C8B-B14F-4D97-AF65-F5344CB8AC3E}">
        <p14:creationId xmlns:p14="http://schemas.microsoft.com/office/powerpoint/2010/main" val="90134581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SÍNTESIS</a:t>
            </a:r>
            <a:endParaRPr lang="es-ES" dirty="0"/>
          </a:p>
        </p:txBody>
      </p:sp>
    </p:spTree>
    <p:extLst>
      <p:ext uri="{BB962C8B-B14F-4D97-AF65-F5344CB8AC3E}">
        <p14:creationId xmlns:p14="http://schemas.microsoft.com/office/powerpoint/2010/main" val="248980512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PUNTOS CLAVE</a:t>
            </a:r>
            <a:endParaRPr lang="fr-FR" dirty="0"/>
          </a:p>
        </p:txBody>
      </p:sp>
      <p:sp>
        <p:nvSpPr>
          <p:cNvPr id="6" name="Espace réservé des commentaires 2"/>
          <p:cNvSpPr txBox="1">
            <a:spLocks/>
          </p:cNvSpPr>
          <p:nvPr/>
        </p:nvSpPr>
        <p:spPr>
          <a:xfrm>
            <a:off x="395288" y="653170"/>
            <a:ext cx="8353425" cy="6204830"/>
          </a:xfrm>
          <a:prstGeom prst="rect">
            <a:avLst/>
          </a:prstGeom>
        </p:spPr>
        <p:txBody>
          <a:bodyPr/>
          <a:lstStyle/>
          <a:p>
            <a:pPr marL="182563" algn="just"/>
            <a:r>
              <a:rPr lang="es-ES" sz="1800" b="1" dirty="0" smtClean="0"/>
              <a:t>El catalizador de oxidación</a:t>
            </a:r>
          </a:p>
          <a:p>
            <a:pPr marL="190669" algn="just"/>
            <a:r>
              <a:rPr lang="es-ES" sz="1800" dirty="0"/>
              <a:t>Tiene un papel importante en la función «SCR».</a:t>
            </a:r>
          </a:p>
          <a:p>
            <a:pPr marL="190669" algn="just"/>
            <a:r>
              <a:rPr lang="es-ES" sz="1800" dirty="0"/>
              <a:t>Permite la oxidación del monóxido de nitrógeno (NO) en dióxido de nitrógeno (NO</a:t>
            </a:r>
            <a:r>
              <a:rPr lang="es-ES" sz="1800" baseline="-25000" dirty="0"/>
              <a:t>2</a:t>
            </a:r>
            <a:r>
              <a:rPr lang="es-ES" sz="1800" dirty="0"/>
              <a:t>) y el aumento de la temperatura de los gases para garantizar la eficacia del catalizador de </a:t>
            </a:r>
            <a:r>
              <a:rPr lang="es-ES" sz="1800" dirty="0" smtClean="0"/>
              <a:t>reducción</a:t>
            </a:r>
          </a:p>
          <a:p>
            <a:pPr marL="190669" algn="just"/>
            <a:endParaRPr lang="es-ES" sz="1800" dirty="0" smtClean="0"/>
          </a:p>
          <a:p>
            <a:pPr marL="182563" algn="just"/>
            <a:r>
              <a:rPr lang="es-ES" sz="1800" b="1" dirty="0" smtClean="0"/>
              <a:t>La pulverización del líquido de reducción en el escape</a:t>
            </a:r>
          </a:p>
          <a:p>
            <a:pPr marL="190669" algn="just"/>
            <a:r>
              <a:rPr lang="es-ES" sz="1800" dirty="0"/>
              <a:t>El inyector inyecta la solución de reducción previamente dosificada en el flujo de los gases de </a:t>
            </a:r>
            <a:r>
              <a:rPr lang="es-ES" sz="1800" dirty="0" smtClean="0"/>
              <a:t>escape</a:t>
            </a:r>
            <a:endParaRPr lang="es-ES" sz="1800" dirty="0"/>
          </a:p>
          <a:p>
            <a:pPr marL="190669" algn="just"/>
            <a:r>
              <a:rPr lang="es-ES" sz="1800" dirty="0"/>
              <a:t>El mezclador permite, vaporizando el líquido de reducción, rociar toda la superficie de la cerámica del catalizador de </a:t>
            </a:r>
            <a:r>
              <a:rPr lang="es-ES" sz="1800" dirty="0" smtClean="0"/>
              <a:t>reducción</a:t>
            </a:r>
          </a:p>
          <a:p>
            <a:pPr marL="190669" algn="just"/>
            <a:endParaRPr lang="es-ES" sz="1800" dirty="0" smtClean="0"/>
          </a:p>
          <a:p>
            <a:pPr marL="182563" algn="just"/>
            <a:r>
              <a:rPr lang="es-ES" sz="1800" b="1" dirty="0" smtClean="0"/>
              <a:t>Reducción de los óxidos de nitrógeno</a:t>
            </a:r>
          </a:p>
          <a:p>
            <a:pPr marL="190669" lvl="1" indent="0" algn="just">
              <a:buNone/>
            </a:pPr>
            <a:r>
              <a:rPr lang="es-ES" sz="1800" dirty="0"/>
              <a:t>El amoniaco producido por la descomposición de la urea en el escape y almacenado en el catalizador de reducción permite reducir los NOx en nitrógeno (N</a:t>
            </a:r>
            <a:r>
              <a:rPr lang="es-ES" sz="1800" baseline="-25000" dirty="0"/>
              <a:t>2</a:t>
            </a:r>
            <a:r>
              <a:rPr lang="es-ES" sz="1800" dirty="0"/>
              <a:t>) y en agua (H</a:t>
            </a:r>
            <a:r>
              <a:rPr lang="es-ES" sz="1800" baseline="-25000" dirty="0"/>
              <a:t>2</a:t>
            </a:r>
            <a:r>
              <a:rPr lang="es-ES" sz="1800" dirty="0"/>
              <a:t>O</a:t>
            </a:r>
            <a:r>
              <a:rPr lang="es-ES" sz="1800" dirty="0" smtClean="0"/>
              <a:t>)</a:t>
            </a:r>
            <a:endParaRPr lang="es-ES" sz="1800" dirty="0"/>
          </a:p>
          <a:p>
            <a:pPr marL="190669" lvl="1" indent="0" algn="just">
              <a:buNone/>
            </a:pPr>
            <a:r>
              <a:rPr lang="es-ES" sz="1800" dirty="0"/>
              <a:t>El cebado del sistema únicamente se puede establecer cuando la línea de escape alcanza una temperatura de </a:t>
            </a:r>
            <a:r>
              <a:rPr lang="es-ES" sz="1800" dirty="0" smtClean="0"/>
              <a:t>180°C</a:t>
            </a:r>
          </a:p>
          <a:p>
            <a:pPr marL="190669" lvl="1" indent="0" algn="just">
              <a:buNone/>
            </a:pPr>
            <a:endParaRPr lang="es-ES" sz="1800" dirty="0" smtClean="0"/>
          </a:p>
          <a:p>
            <a:pPr marL="182563" lvl="1" algn="just"/>
            <a:r>
              <a:rPr lang="es-ES" sz="1800" b="1" dirty="0" smtClean="0"/>
              <a:t>Control de la eficacia del sistema</a:t>
            </a:r>
          </a:p>
          <a:p>
            <a:pPr marL="182563" lvl="1" algn="just"/>
            <a:r>
              <a:rPr lang="es-ES" sz="1800" dirty="0" smtClean="0"/>
              <a:t>El captador NOx informa al calculador motor multifunción de la proporción de óxidos de nitrógeno que contienen los gases de escape</a:t>
            </a:r>
            <a:endParaRPr lang="es-ES" sz="1800" dirty="0"/>
          </a:p>
        </p:txBody>
      </p:sp>
    </p:spTree>
    <p:extLst>
      <p:ext uri="{BB962C8B-B14F-4D97-AF65-F5344CB8AC3E}">
        <p14:creationId xmlns:p14="http://schemas.microsoft.com/office/powerpoint/2010/main" val="1582246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MANTENIMIENTO</a:t>
            </a:r>
            <a:endParaRPr lang="fr-FR" dirty="0"/>
          </a:p>
        </p:txBody>
      </p:sp>
      <p:pic>
        <p:nvPicPr>
          <p:cNvPr id="18434" name="Picture 2" descr="C:\Users\e201923\Documents\WorkShop_DW10F_Euro6\FAD\DELPHI\Media\Media_3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4408" y="2060848"/>
            <a:ext cx="3895183" cy="3592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10435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7" y="22225"/>
            <a:ext cx="8353425" cy="549275"/>
          </a:xfrm>
        </p:spPr>
        <p:txBody>
          <a:bodyPr/>
          <a:lstStyle/>
          <a:p>
            <a:r>
              <a:rPr lang="es-ES" dirty="0"/>
              <a:t>Necesidad del Tratamiento de LOS CONTAMINANTES</a:t>
            </a:r>
          </a:p>
        </p:txBody>
      </p:sp>
      <p:sp>
        <p:nvSpPr>
          <p:cNvPr id="3" name="Sous-titre 2"/>
          <p:cNvSpPr>
            <a:spLocks noGrp="1"/>
          </p:cNvSpPr>
          <p:nvPr>
            <p:ph type="subTitle" idx="11"/>
          </p:nvPr>
        </p:nvSpPr>
        <p:spPr>
          <a:xfrm>
            <a:off x="395288" y="605823"/>
            <a:ext cx="8353425" cy="360040"/>
          </a:xfrm>
        </p:spPr>
        <p:txBody>
          <a:bodyPr/>
          <a:lstStyle/>
          <a:p>
            <a:r>
              <a:rPr lang="es-ES" dirty="0" smtClean="0"/>
              <a:t>Formación DE LOS ÓXIDOS DE NITRÓGENO (NO</a:t>
            </a:r>
            <a:r>
              <a:rPr lang="es-ES" cap="none" dirty="0" smtClean="0"/>
              <a:t>x</a:t>
            </a:r>
            <a:r>
              <a:rPr lang="es-ES" dirty="0" smtClean="0"/>
              <a:t>) EN EL MOTOR</a:t>
            </a:r>
            <a:endParaRPr lang="es-ES" dirty="0"/>
          </a:p>
        </p:txBody>
      </p:sp>
      <p:sp>
        <p:nvSpPr>
          <p:cNvPr id="4" name="Rectangle 3"/>
          <p:cNvSpPr>
            <a:spLocks noChangeArrowheads="1"/>
          </p:cNvSpPr>
          <p:nvPr/>
        </p:nvSpPr>
        <p:spPr bwMode="auto">
          <a:xfrm>
            <a:off x="374371" y="1314300"/>
            <a:ext cx="532859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defTabSz="904875">
              <a:buClr>
                <a:srgbClr val="FF0000"/>
              </a:buClr>
              <a:buSzPct val="80000"/>
              <a:buBlip>
                <a:blip r:embed="rId5"/>
              </a:buBlip>
            </a:pPr>
            <a:endParaRPr lang="es-ES" sz="1800" dirty="0" smtClean="0">
              <a:solidFill>
                <a:srgbClr val="000000"/>
              </a:solidFill>
            </a:endParaRPr>
          </a:p>
          <a:p>
            <a:pPr marL="285750" indent="-285750" defTabSz="904875">
              <a:buSzPct val="80000"/>
              <a:buBlip>
                <a:blip r:embed="rId5"/>
              </a:buBlip>
            </a:pPr>
            <a:r>
              <a:rPr lang="es-ES" sz="1800" dirty="0" smtClean="0">
                <a:solidFill>
                  <a:srgbClr val="000000"/>
                </a:solidFill>
              </a:rPr>
              <a:t>Temperatura de combustión &gt; 1800°C</a:t>
            </a:r>
            <a:br>
              <a:rPr lang="es-ES" sz="1800" dirty="0" smtClean="0">
                <a:solidFill>
                  <a:srgbClr val="000000"/>
                </a:solidFill>
              </a:rPr>
            </a:br>
            <a:endParaRPr lang="es-ES" sz="1800" dirty="0" smtClean="0">
              <a:solidFill>
                <a:srgbClr val="000000"/>
              </a:solidFill>
            </a:endParaRPr>
          </a:p>
          <a:p>
            <a:pPr marL="285750" indent="-285750" defTabSz="904875">
              <a:buSzPct val="80000"/>
              <a:buBlip>
                <a:blip r:embed="rId5"/>
              </a:buBlip>
            </a:pPr>
            <a:r>
              <a:rPr lang="es-ES" sz="1800" dirty="0" smtClean="0">
                <a:solidFill>
                  <a:srgbClr val="000000"/>
                </a:solidFill>
              </a:rPr>
              <a:t>Presión elevada</a:t>
            </a:r>
            <a:br>
              <a:rPr lang="es-ES" sz="1800" dirty="0" smtClean="0">
                <a:solidFill>
                  <a:srgbClr val="000000"/>
                </a:solidFill>
              </a:rPr>
            </a:br>
            <a:endParaRPr lang="es-ES" sz="1800" dirty="0" smtClean="0">
              <a:solidFill>
                <a:srgbClr val="000000"/>
              </a:solidFill>
            </a:endParaRPr>
          </a:p>
          <a:p>
            <a:pPr marL="285750" indent="-285750" defTabSz="904875">
              <a:buSzPct val="80000"/>
              <a:buBlip>
                <a:blip r:embed="rId5"/>
              </a:buBlip>
            </a:pPr>
            <a:r>
              <a:rPr lang="es-ES" sz="1800" dirty="0" smtClean="0">
                <a:solidFill>
                  <a:srgbClr val="000000"/>
                </a:solidFill>
              </a:rPr>
              <a:t>Presencia de oxígeno en exceso</a:t>
            </a:r>
            <a:endParaRPr lang="es-ES" sz="1800" dirty="0">
              <a:solidFill>
                <a:srgbClr val="000000"/>
              </a:solidFill>
            </a:endParaRPr>
          </a:p>
        </p:txBody>
      </p:sp>
    </p:spTree>
    <p:controls>
      <mc:AlternateContent xmlns:mc="http://schemas.openxmlformats.org/markup-compatibility/2006">
        <mc:Choice xmlns:v="urn:schemas-microsoft-com:vml" Requires="v">
          <p:control spid="12350" name="ShockwaveFlash1" r:id="rId2" imgW="4968800" imgH="4249868"/>
        </mc:Choice>
        <mc:Fallback>
          <p:control name="ShockwaveFlash1" r:id="rId2" imgW="4968800" imgH="4249868">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141663"/>
                  <a:ext cx="3960813" cy="3429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485789220"/>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t>MANTENIMIENTO</a:t>
            </a:r>
            <a:endParaRPr lang="es-ES" dirty="0"/>
          </a:p>
        </p:txBody>
      </p:sp>
      <p:sp>
        <p:nvSpPr>
          <p:cNvPr id="3" name="Sous-titre 2"/>
          <p:cNvSpPr>
            <a:spLocks noGrp="1"/>
          </p:cNvSpPr>
          <p:nvPr>
            <p:ph type="subTitle" idx="11"/>
          </p:nvPr>
        </p:nvSpPr>
        <p:spPr>
          <a:xfrm>
            <a:off x="395536" y="620688"/>
            <a:ext cx="8353177" cy="360040"/>
          </a:xfrm>
        </p:spPr>
        <p:txBody>
          <a:bodyPr/>
          <a:lstStyle/>
          <a:p>
            <a:r>
              <a:rPr lang="es-ES" dirty="0" smtClean="0"/>
              <a:t>CONSIGNAS DE SEGURIDAD</a:t>
            </a:r>
            <a:endParaRPr lang="es-ES" dirty="0"/>
          </a:p>
        </p:txBody>
      </p:sp>
      <p:grpSp>
        <p:nvGrpSpPr>
          <p:cNvPr id="4" name="Groupe 3"/>
          <p:cNvGrpSpPr/>
          <p:nvPr/>
        </p:nvGrpSpPr>
        <p:grpSpPr>
          <a:xfrm>
            <a:off x="452235" y="1700808"/>
            <a:ext cx="3820980" cy="1631467"/>
            <a:chOff x="1790088" y="3857558"/>
            <a:chExt cx="2427018" cy="1016403"/>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0088" y="3857558"/>
              <a:ext cx="688892" cy="671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2637" y="4184110"/>
              <a:ext cx="725227" cy="68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80" y="3857558"/>
              <a:ext cx="725226" cy="68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Picture 2" descr="C:\Users\e201923\Documents\WorkShop_DW10F_Euro6\FAD\SCR\Medias\Media_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73215" y="2722511"/>
            <a:ext cx="4614044" cy="2079515"/>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8"/>
          <p:cNvGrpSpPr>
            <a:grpSpLocks/>
          </p:cNvGrpSpPr>
          <p:nvPr/>
        </p:nvGrpSpPr>
        <p:grpSpPr bwMode="auto">
          <a:xfrm>
            <a:off x="184116" y="5739976"/>
            <a:ext cx="8530260" cy="801531"/>
            <a:chOff x="293" y="3042"/>
            <a:chExt cx="4181" cy="380"/>
          </a:xfrm>
        </p:grpSpPr>
        <p:sp>
          <p:nvSpPr>
            <p:cNvPr id="20" name="Rectangle 27"/>
            <p:cNvSpPr>
              <a:spLocks noChangeArrowheads="1"/>
            </p:cNvSpPr>
            <p:nvPr/>
          </p:nvSpPr>
          <p:spPr bwMode="auto">
            <a:xfrm>
              <a:off x="656" y="3042"/>
              <a:ext cx="3818" cy="380"/>
            </a:xfrm>
            <a:prstGeom prst="rect">
              <a:avLst/>
            </a:prstGeom>
            <a:noFill/>
            <a:ln w="9525">
              <a:solidFill>
                <a:schemeClr val="tx1"/>
              </a:solidFill>
              <a:miter lim="800000"/>
              <a:headEnd/>
              <a:tailEnd/>
            </a:ln>
          </p:spPr>
          <p:txBody>
            <a:bodyPr wrap="square" lIns="88214" tIns="44108" rIns="88214" bIns="44108" anchor="ctr"/>
            <a:lstStyle/>
            <a:p>
              <a:pPr defTabSz="875752">
                <a:spcBef>
                  <a:spcPct val="50000"/>
                </a:spcBef>
              </a:pPr>
              <a:r>
                <a:rPr lang="es-ES" sz="1800" dirty="0" smtClean="0"/>
                <a:t>No intervenir en el circuito de urea sin asegurarse previamente de que no hay presión en el circuito</a:t>
              </a:r>
              <a:endParaRPr lang="es-ES" sz="1800" dirty="0"/>
            </a:p>
          </p:txBody>
        </p:sp>
        <p:pic>
          <p:nvPicPr>
            <p:cNvPr id="21" name="Picture 10" descr="warning"/>
            <p:cNvPicPr>
              <a:picLocks noChangeAspect="1" noChangeArrowheads="1"/>
            </p:cNvPicPr>
            <p:nvPr/>
          </p:nvPicPr>
          <p:blipFill>
            <a:blip r:embed="rId7"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3" y="3087"/>
              <a:ext cx="34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3336209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t>MANTENIMIENTO</a:t>
            </a:r>
            <a:endParaRPr lang="es-ES" dirty="0"/>
          </a:p>
        </p:txBody>
      </p:sp>
      <p:sp>
        <p:nvSpPr>
          <p:cNvPr id="3" name="Sous-titre 2"/>
          <p:cNvSpPr>
            <a:spLocks noGrp="1"/>
          </p:cNvSpPr>
          <p:nvPr>
            <p:ph type="subTitle" idx="11"/>
          </p:nvPr>
        </p:nvSpPr>
        <p:spPr>
          <a:xfrm>
            <a:off x="347714" y="621035"/>
            <a:ext cx="8400999" cy="360040"/>
          </a:xfrm>
        </p:spPr>
        <p:txBody>
          <a:bodyPr/>
          <a:lstStyle/>
          <a:p>
            <a:r>
              <a:rPr lang="es-ES" dirty="0" smtClean="0"/>
              <a:t>ALERTAS AL CONDUCTOR</a:t>
            </a:r>
            <a:endParaRPr lang="es-ES" dirty="0"/>
          </a:p>
        </p:txBody>
      </p:sp>
      <p:pic>
        <p:nvPicPr>
          <p:cNvPr id="4" name="Picture 2" descr="C:\Users\e201923\Documents\WorkShop_DW10F_Euro6\FAD\SCR\Medias\Voitur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638" y="1773342"/>
            <a:ext cx="8605838" cy="15557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85944" y="4242338"/>
            <a:ext cx="1536574" cy="769441"/>
          </a:xfrm>
          <a:prstGeom prst="rect">
            <a:avLst/>
          </a:prstGeom>
          <a:ln>
            <a:solidFill>
              <a:schemeClr val="tx1"/>
            </a:solidFill>
          </a:ln>
        </p:spPr>
        <p:txBody>
          <a:bodyPr wrap="square">
            <a:spAutoFit/>
          </a:bodyPr>
          <a:lstStyle/>
          <a:p>
            <a:pPr lvl="0" algn="ctr">
              <a:spcBef>
                <a:spcPct val="50000"/>
              </a:spcBef>
            </a:pPr>
            <a:r>
              <a:rPr lang="es-ES" sz="1100" dirty="0" smtClean="0">
                <a:solidFill>
                  <a:srgbClr val="000000"/>
                </a:solidFill>
                <a:latin typeface="Calibri" pitchFamily="34" charset="0"/>
                <a:cs typeface="Arial"/>
              </a:rPr>
              <a:t>Disponibilidad de la autonomía mediante una pulsación en CHECK </a:t>
            </a:r>
            <a:endParaRPr lang="es-ES" sz="1100" dirty="0">
              <a:solidFill>
                <a:srgbClr val="000000"/>
              </a:solidFill>
              <a:latin typeface="Calibri" pitchFamily="34" charset="0"/>
              <a:cs typeface="Arial"/>
            </a:endParaRPr>
          </a:p>
        </p:txBody>
      </p:sp>
      <p:sp>
        <p:nvSpPr>
          <p:cNvPr id="7" name="Rectangle 6"/>
          <p:cNvSpPr/>
          <p:nvPr/>
        </p:nvSpPr>
        <p:spPr>
          <a:xfrm>
            <a:off x="6599845" y="1939114"/>
            <a:ext cx="652743" cy="338554"/>
          </a:xfrm>
          <a:prstGeom prst="rect">
            <a:avLst/>
          </a:prstGeom>
        </p:spPr>
        <p:txBody>
          <a:bodyPr wrap="none">
            <a:spAutoFit/>
          </a:bodyPr>
          <a:lstStyle/>
          <a:p>
            <a:r>
              <a:rPr lang="es-ES" sz="1600" b="1" dirty="0" smtClean="0"/>
              <a:t>0 km</a:t>
            </a:r>
            <a:endParaRPr lang="es-ES" sz="1600" b="1" dirty="0"/>
          </a:p>
        </p:txBody>
      </p:sp>
      <p:pic>
        <p:nvPicPr>
          <p:cNvPr id="12" name="Picture 5" descr="F:\DOCS PSA\WorkShop_DW10F_Euro6\FAD\SCR\Medias\Temoin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767" y="3111091"/>
            <a:ext cx="1893311" cy="9660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F:\DOCS PSA\WorkShop_DW10F_Euro6\FAD\SCR\Medias\Temoin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3748" y="3111091"/>
            <a:ext cx="2124236" cy="9660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F:\DOCS PSA\WorkShop_DW10F_Euro6\FAD\SCR\Medias\Temoin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8671" y="3121944"/>
            <a:ext cx="2124236" cy="9660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F:\DOCS PSA\WorkShop_DW10F_Euro6\FAD\SCR\Medias\Temoin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9764" y="3104838"/>
            <a:ext cx="1901826" cy="9660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47714" y="1268760"/>
            <a:ext cx="1559990" cy="6729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F:\DOCS PSA\WorkShop_DW10F_Euro6\FAD\SCR\Medias\Temoin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3233822"/>
            <a:ext cx="433387" cy="438150"/>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p:cNvSpPr txBox="1"/>
          <p:nvPr/>
        </p:nvSpPr>
        <p:spPr>
          <a:xfrm>
            <a:off x="900931" y="3182000"/>
            <a:ext cx="1332148" cy="707886"/>
          </a:xfrm>
          <a:prstGeom prst="rect">
            <a:avLst/>
          </a:prstGeom>
          <a:noFill/>
        </p:spPr>
        <p:txBody>
          <a:bodyPr wrap="square" rtlCol="0">
            <a:spAutoFit/>
          </a:bodyPr>
          <a:lstStyle/>
          <a:p>
            <a:pPr algn="ctr"/>
            <a:r>
              <a:rPr lang="es-ES" sz="1000" dirty="0" smtClean="0">
                <a:solidFill>
                  <a:schemeClr val="tx2"/>
                </a:solidFill>
              </a:rPr>
              <a:t>Autonomía aditivo anticontaminación superior a             (ej. </a:t>
            </a:r>
            <a:r>
              <a:rPr lang="es-ES" sz="1000" dirty="0">
                <a:solidFill>
                  <a:schemeClr val="tx2"/>
                </a:solidFill>
              </a:rPr>
              <a:t>5</a:t>
            </a:r>
            <a:r>
              <a:rPr lang="es-ES" sz="1000" dirty="0" smtClean="0">
                <a:solidFill>
                  <a:schemeClr val="tx2"/>
                </a:solidFill>
              </a:rPr>
              <a:t>000 km)</a:t>
            </a:r>
            <a:endParaRPr lang="es-ES" sz="1000" dirty="0">
              <a:solidFill>
                <a:schemeClr val="tx2"/>
              </a:solidFill>
            </a:endParaRPr>
          </a:p>
        </p:txBody>
      </p:sp>
      <p:pic>
        <p:nvPicPr>
          <p:cNvPr id="19" name="Picture 6" descr="F:\DOCS PSA\WorkShop_DW10F_Euro6\FAD\SCR\Medias\Temoin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3642" y="3239924"/>
            <a:ext cx="433387" cy="438150"/>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p:cNvSpPr txBox="1"/>
          <p:nvPr/>
        </p:nvSpPr>
        <p:spPr>
          <a:xfrm>
            <a:off x="2867029" y="3203920"/>
            <a:ext cx="1560955" cy="769441"/>
          </a:xfrm>
          <a:prstGeom prst="rect">
            <a:avLst/>
          </a:prstGeom>
          <a:noFill/>
        </p:spPr>
        <p:txBody>
          <a:bodyPr wrap="square" rtlCol="0">
            <a:spAutoFit/>
          </a:bodyPr>
          <a:lstStyle/>
          <a:p>
            <a:pPr algn="ctr" defTabSz="905805" fontAlgn="auto">
              <a:spcBef>
                <a:spcPts val="0"/>
              </a:spcBef>
              <a:spcAft>
                <a:spcPts val="0"/>
              </a:spcAft>
              <a:defRPr/>
            </a:pPr>
            <a:r>
              <a:rPr lang="es-ES" sz="1100" kern="0" dirty="0" smtClean="0">
                <a:solidFill>
                  <a:srgbClr val="FFFFFF"/>
                </a:solidFill>
              </a:rPr>
              <a:t>Llenar con aditivo anticontaminación: Arranque prohibido en (x) km</a:t>
            </a:r>
            <a:endParaRPr lang="es-ES" sz="1100" kern="0" dirty="0">
              <a:solidFill>
                <a:srgbClr val="FFFFFF"/>
              </a:solidFill>
            </a:endParaRPr>
          </a:p>
        </p:txBody>
      </p:sp>
      <p:pic>
        <p:nvPicPr>
          <p:cNvPr id="21" name="Picture 7" descr="F:\DOCS PSA\WorkShop_DW10F_Euro6\FAD\SCR\Medias\Temoin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9770" y="3250456"/>
            <a:ext cx="484433" cy="457520"/>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p:cNvSpPr txBox="1"/>
          <p:nvPr/>
        </p:nvSpPr>
        <p:spPr>
          <a:xfrm>
            <a:off x="5214203" y="3203920"/>
            <a:ext cx="1560955" cy="769441"/>
          </a:xfrm>
          <a:prstGeom prst="rect">
            <a:avLst/>
          </a:prstGeom>
          <a:noFill/>
        </p:spPr>
        <p:txBody>
          <a:bodyPr wrap="square" rtlCol="0">
            <a:spAutoFit/>
          </a:bodyPr>
          <a:lstStyle/>
          <a:p>
            <a:pPr algn="ctr" defTabSz="905805" fontAlgn="auto">
              <a:spcBef>
                <a:spcPts val="0"/>
              </a:spcBef>
              <a:spcAft>
                <a:spcPts val="0"/>
              </a:spcAft>
              <a:defRPr/>
            </a:pPr>
            <a:r>
              <a:rPr lang="es-ES" sz="1100" kern="0" dirty="0" smtClean="0">
                <a:solidFill>
                  <a:srgbClr val="FFFFFF"/>
                </a:solidFill>
              </a:rPr>
              <a:t>Llenar con aditivo anticontaminación: Arranque prohibido en (x) km</a:t>
            </a:r>
            <a:endParaRPr lang="es-ES" sz="1100" kern="0" dirty="0">
              <a:solidFill>
                <a:srgbClr val="FFFFFF"/>
              </a:solidFill>
            </a:endParaRPr>
          </a:p>
        </p:txBody>
      </p:sp>
      <p:pic>
        <p:nvPicPr>
          <p:cNvPr id="23" name="Picture 7" descr="F:\DOCS PSA\WorkShop_DW10F_Euro6\FAD\SCR\Medias\Temoin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30863" y="3239924"/>
            <a:ext cx="484433" cy="457520"/>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p:cNvSpPr txBox="1"/>
          <p:nvPr/>
        </p:nvSpPr>
        <p:spPr>
          <a:xfrm>
            <a:off x="7507284" y="3275928"/>
            <a:ext cx="1385196" cy="600164"/>
          </a:xfrm>
          <a:prstGeom prst="rect">
            <a:avLst/>
          </a:prstGeom>
          <a:noFill/>
        </p:spPr>
        <p:txBody>
          <a:bodyPr wrap="square" rtlCol="0">
            <a:spAutoFit/>
          </a:bodyPr>
          <a:lstStyle/>
          <a:p>
            <a:pPr algn="ctr" defTabSz="905805" fontAlgn="auto">
              <a:spcBef>
                <a:spcPts val="0"/>
              </a:spcBef>
              <a:spcAft>
                <a:spcPts val="0"/>
              </a:spcAft>
              <a:defRPr/>
            </a:pPr>
            <a:r>
              <a:rPr lang="es-ES" sz="1100" kern="0" dirty="0" smtClean="0">
                <a:solidFill>
                  <a:srgbClr val="FFFFFF"/>
                </a:solidFill>
              </a:rPr>
              <a:t>Llenar con aditivo anticontaminación: Arranque prohibido </a:t>
            </a:r>
            <a:endParaRPr lang="es-ES" sz="1100" kern="0" dirty="0">
              <a:solidFill>
                <a:srgbClr val="FFFFFF"/>
              </a:solidFill>
            </a:endParaRPr>
          </a:p>
        </p:txBody>
      </p:sp>
      <p:pic>
        <p:nvPicPr>
          <p:cNvPr id="26"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35303" y="5087466"/>
            <a:ext cx="261126"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53546" y="5088416"/>
            <a:ext cx="261126"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13203" y="5087466"/>
            <a:ext cx="261126"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Multiplier 28"/>
          <p:cNvSpPr/>
          <p:nvPr/>
        </p:nvSpPr>
        <p:spPr>
          <a:xfrm>
            <a:off x="7322605" y="908720"/>
            <a:ext cx="1296144" cy="1441752"/>
          </a:xfrm>
          <a:prstGeom prst="mathMultiply">
            <a:avLst>
              <a:gd name="adj1" fmla="val 588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aphicFrame>
        <p:nvGraphicFramePr>
          <p:cNvPr id="30" name="Object 42"/>
          <p:cNvGraphicFramePr>
            <a:graphicFrameLocks noChangeAspect="1"/>
          </p:cNvGraphicFramePr>
          <p:nvPr>
            <p:extLst>
              <p:ext uri="{D42A27DB-BD31-4B8C-83A1-F6EECF244321}">
                <p14:modId xmlns:p14="http://schemas.microsoft.com/office/powerpoint/2010/main" val="2151185355"/>
              </p:ext>
            </p:extLst>
          </p:nvPr>
        </p:nvGraphicFramePr>
        <p:xfrm>
          <a:off x="7525383" y="4272987"/>
          <a:ext cx="890587" cy="178509"/>
        </p:xfrm>
        <a:graphic>
          <a:graphicData uri="http://schemas.openxmlformats.org/presentationml/2006/ole">
            <mc:AlternateContent xmlns:mc="http://schemas.openxmlformats.org/markup-compatibility/2006">
              <mc:Choice xmlns:v="urn:schemas-microsoft-com:vml" Requires="v">
                <p:oleObj spid="_x0000_s7774" name="Photo" r:id="rId10" imgW="1046073" imgH="199798" progId="StaticMetafile">
                  <p:embed/>
                </p:oleObj>
              </mc:Choice>
              <mc:Fallback>
                <p:oleObj name="Photo" r:id="rId10" imgW="1046073" imgH="199798" progId="StaticMetafile">
                  <p:embed/>
                  <p:pic>
                    <p:nvPicPr>
                      <p:cNvPr id="0" name="Picture 4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25383" y="4272987"/>
                        <a:ext cx="890587" cy="178509"/>
                      </a:xfrm>
                      <a:prstGeom prst="rect">
                        <a:avLst/>
                      </a:prstGeom>
                      <a:solidFill>
                        <a:srgbClr val="FFFFFF"/>
                      </a:solidFill>
                      <a:ln w="9525">
                        <a:solidFill>
                          <a:srgbClr val="000000"/>
                        </a:solidFill>
                        <a:miter lim="800000"/>
                        <a:headEnd/>
                        <a:tailEnd/>
                      </a:ln>
                    </p:spPr>
                  </p:pic>
                </p:oleObj>
              </mc:Fallback>
            </mc:AlternateContent>
          </a:graphicData>
        </a:graphic>
      </p:graphicFrame>
      <p:graphicFrame>
        <p:nvGraphicFramePr>
          <p:cNvPr id="31" name="Object 42"/>
          <p:cNvGraphicFramePr>
            <a:graphicFrameLocks noChangeAspect="1"/>
          </p:cNvGraphicFramePr>
          <p:nvPr>
            <p:extLst>
              <p:ext uri="{D42A27DB-BD31-4B8C-83A1-F6EECF244321}">
                <p14:modId xmlns:p14="http://schemas.microsoft.com/office/powerpoint/2010/main" val="290682010"/>
              </p:ext>
            </p:extLst>
          </p:nvPr>
        </p:nvGraphicFramePr>
        <p:xfrm>
          <a:off x="5235495" y="4261995"/>
          <a:ext cx="890587" cy="178509"/>
        </p:xfrm>
        <a:graphic>
          <a:graphicData uri="http://schemas.openxmlformats.org/presentationml/2006/ole">
            <mc:AlternateContent xmlns:mc="http://schemas.openxmlformats.org/markup-compatibility/2006">
              <mc:Choice xmlns:v="urn:schemas-microsoft-com:vml" Requires="v">
                <p:oleObj spid="_x0000_s7775" name="Photo" r:id="rId12" imgW="1046073" imgH="199798" progId="StaticMetafile">
                  <p:embed/>
                </p:oleObj>
              </mc:Choice>
              <mc:Fallback>
                <p:oleObj name="Photo" r:id="rId12" imgW="1046073" imgH="199798" progId="StaticMetafile">
                  <p:embed/>
                  <p:pic>
                    <p:nvPicPr>
                      <p:cNvPr id="0" name="Picture 4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35495" y="4261995"/>
                        <a:ext cx="890587" cy="178509"/>
                      </a:xfrm>
                      <a:prstGeom prst="rect">
                        <a:avLst/>
                      </a:prstGeom>
                      <a:solidFill>
                        <a:srgbClr val="FFFFFF"/>
                      </a:solidFill>
                      <a:ln w="9525">
                        <a:solidFill>
                          <a:srgbClr val="000000"/>
                        </a:solidFill>
                        <a:miter lim="800000"/>
                        <a:headEnd/>
                        <a:tailEnd/>
                      </a:ln>
                    </p:spPr>
                  </p:pic>
                </p:oleObj>
              </mc:Fallback>
            </mc:AlternateContent>
          </a:graphicData>
        </a:graphic>
      </p:graphicFrame>
      <p:sp>
        <p:nvSpPr>
          <p:cNvPr id="32" name="Rectangle 5"/>
          <p:cNvSpPr/>
          <p:nvPr/>
        </p:nvSpPr>
        <p:spPr>
          <a:xfrm>
            <a:off x="2597579" y="4515243"/>
            <a:ext cx="1536574" cy="430887"/>
          </a:xfrm>
          <a:prstGeom prst="rect">
            <a:avLst/>
          </a:prstGeom>
          <a:ln>
            <a:solidFill>
              <a:schemeClr val="tx1"/>
            </a:solidFill>
          </a:ln>
        </p:spPr>
        <p:txBody>
          <a:bodyPr wrap="square">
            <a:spAutoFit/>
          </a:bodyPr>
          <a:lstStyle/>
          <a:p>
            <a:pPr lvl="0" algn="ctr">
              <a:spcBef>
                <a:spcPct val="50000"/>
              </a:spcBef>
            </a:pPr>
            <a:r>
              <a:rPr lang="es-ES" sz="1100" dirty="0" smtClean="0">
                <a:solidFill>
                  <a:srgbClr val="000000"/>
                </a:solidFill>
                <a:latin typeface="+mn-lt"/>
                <a:cs typeface="Arial"/>
              </a:rPr>
              <a:t>Autonomía e</a:t>
            </a:r>
            <a:r>
              <a:rPr lang="es-ES" sz="1100" dirty="0" smtClean="0">
                <a:latin typeface="+mn-lt"/>
              </a:rPr>
              <a:t>ntre </a:t>
            </a:r>
            <a:r>
              <a:rPr lang="es-ES" sz="1100" dirty="0">
                <a:latin typeface="+mn-lt"/>
              </a:rPr>
              <a:t>2.400 km y 600 km</a:t>
            </a:r>
            <a:endParaRPr lang="es-ES" sz="1100" dirty="0">
              <a:solidFill>
                <a:srgbClr val="000000"/>
              </a:solidFill>
              <a:latin typeface="+mn-lt"/>
              <a:cs typeface="Arial"/>
            </a:endParaRPr>
          </a:p>
        </p:txBody>
      </p:sp>
      <p:sp>
        <p:nvSpPr>
          <p:cNvPr id="33" name="Rectangle 5"/>
          <p:cNvSpPr/>
          <p:nvPr/>
        </p:nvSpPr>
        <p:spPr>
          <a:xfrm>
            <a:off x="4915821" y="4515244"/>
            <a:ext cx="1827085" cy="430887"/>
          </a:xfrm>
          <a:prstGeom prst="rect">
            <a:avLst/>
          </a:prstGeom>
          <a:ln>
            <a:solidFill>
              <a:schemeClr val="tx1"/>
            </a:solidFill>
          </a:ln>
        </p:spPr>
        <p:txBody>
          <a:bodyPr wrap="square">
            <a:spAutoFit/>
          </a:bodyPr>
          <a:lstStyle/>
          <a:p>
            <a:pPr lvl="0" algn="ctr">
              <a:spcBef>
                <a:spcPct val="50000"/>
              </a:spcBef>
            </a:pPr>
            <a:r>
              <a:rPr lang="es-ES" sz="1100" dirty="0" smtClean="0">
                <a:solidFill>
                  <a:srgbClr val="000000"/>
                </a:solidFill>
                <a:latin typeface="+mn-lt"/>
                <a:cs typeface="Arial"/>
              </a:rPr>
              <a:t>Autonomía e</a:t>
            </a:r>
            <a:r>
              <a:rPr lang="es-ES" sz="1100" dirty="0" smtClean="0">
                <a:latin typeface="+mn-lt"/>
              </a:rPr>
              <a:t>ntre </a:t>
            </a:r>
            <a:r>
              <a:rPr lang="es-ES" sz="1100" dirty="0">
                <a:latin typeface="+mn-lt"/>
              </a:rPr>
              <a:t>600 km y 0 km</a:t>
            </a:r>
            <a:endParaRPr lang="es-ES" sz="1100" dirty="0">
              <a:solidFill>
                <a:srgbClr val="000000"/>
              </a:solidFill>
              <a:latin typeface="+mn-lt"/>
              <a:cs typeface="Arial"/>
            </a:endParaRPr>
          </a:p>
        </p:txBody>
      </p:sp>
    </p:spTree>
    <p:extLst>
      <p:ext uri="{BB962C8B-B14F-4D97-AF65-F5344CB8AC3E}">
        <p14:creationId xmlns:p14="http://schemas.microsoft.com/office/powerpoint/2010/main" val="25634370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3.33333E-6 -3.7037E-7 L 0.22517 -0.00139 " pathEditMode="relative" rAng="0" ptsTypes="AA">
                                      <p:cBhvr>
                                        <p:cTn id="17" dur="2000" fill="hold"/>
                                        <p:tgtEl>
                                          <p:spTgt spid="16"/>
                                        </p:tgtEl>
                                        <p:attrNameLst>
                                          <p:attrName>ppt_x</p:attrName>
                                          <p:attrName>ppt_y</p:attrName>
                                        </p:attrNameLst>
                                      </p:cBhvr>
                                      <p:rCtr x="11250" y="-69"/>
                                    </p:animMotion>
                                  </p:childTnLst>
                                </p:cTn>
                              </p:par>
                            </p:childTnLst>
                          </p:cTn>
                        </p:par>
                        <p:par>
                          <p:cTn id="18" fill="hold">
                            <p:stCondLst>
                              <p:cond delay="2000"/>
                            </p:stCondLst>
                            <p:childTnLst>
                              <p:par>
                                <p:cTn id="19" presetID="1"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par>
                          <p:cTn id="29" fill="hold">
                            <p:stCondLst>
                              <p:cond delay="3000"/>
                            </p:stCondLst>
                            <p:childTnLst>
                              <p:par>
                                <p:cTn id="30" presetID="35" presetClass="emph" presetSubtype="0" repeatCount="indefinite" fill="hold" nodeType="afterEffect">
                                  <p:stCondLst>
                                    <p:cond delay="0"/>
                                  </p:stCondLst>
                                  <p:endCondLst>
                                    <p:cond evt="onNext" delay="0">
                                      <p:tgtEl>
                                        <p:sldTgt/>
                                      </p:tgtEl>
                                    </p:cond>
                                  </p:endCondLst>
                                  <p:childTnLst>
                                    <p:anim calcmode="discrete" valueType="str">
                                      <p:cBhvr>
                                        <p:cTn id="31" dur="1000" fill="hold"/>
                                        <p:tgtEl>
                                          <p:spTgt spid="26"/>
                                        </p:tgtEl>
                                        <p:attrNameLst>
                                          <p:attrName>style.visibility</p:attrName>
                                        </p:attrNameLst>
                                      </p:cBhvr>
                                      <p:tavLst>
                                        <p:tav tm="0">
                                          <p:val>
                                            <p:strVal val="hidden"/>
                                          </p:val>
                                        </p:tav>
                                        <p:tav tm="50000">
                                          <p:val>
                                            <p:strVal val="visible"/>
                                          </p:val>
                                        </p:tav>
                                      </p:tavLst>
                                    </p:anim>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0.22517 -0.00139 L 0.5125 -0.00139 " pathEditMode="relative" rAng="0" ptsTypes="AA">
                                      <p:cBhvr>
                                        <p:cTn id="35" dur="2000" fill="hold"/>
                                        <p:tgtEl>
                                          <p:spTgt spid="16"/>
                                        </p:tgtEl>
                                        <p:attrNameLst>
                                          <p:attrName>ppt_x</p:attrName>
                                          <p:attrName>ppt_y</p:attrName>
                                        </p:attrNameLst>
                                      </p:cBhvr>
                                      <p:rCtr x="14358" y="0"/>
                                    </p:animMotion>
                                  </p:childTnLst>
                                </p:cTn>
                              </p:par>
                            </p:childTnLst>
                          </p:cTn>
                        </p:par>
                        <p:par>
                          <p:cTn id="36" fill="hold">
                            <p:stCondLst>
                              <p:cond delay="2000"/>
                            </p:stCondLst>
                            <p:childTnLst>
                              <p:par>
                                <p:cTn id="37" presetID="1"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par>
                          <p:cTn id="39" fill="hold">
                            <p:stCondLst>
                              <p:cond delay="2000"/>
                            </p:stCondLst>
                            <p:childTnLst>
                              <p:par>
                                <p:cTn id="40" presetID="42" presetClass="entr" presetSubtype="0"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par>
                                <p:cTn id="45" presetID="35" presetClass="emph" presetSubtype="0" repeatCount="indefinite" fill="hold" nodeType="withEffect">
                                  <p:stCondLst>
                                    <p:cond delay="0"/>
                                  </p:stCondLst>
                                  <p:endCondLst>
                                    <p:cond evt="onNext" delay="0">
                                      <p:tgtEl>
                                        <p:sldTgt/>
                                      </p:tgtEl>
                                    </p:cond>
                                  </p:endCondLst>
                                  <p:childTnLst>
                                    <p:anim calcmode="discrete" valueType="str">
                                      <p:cBhvr>
                                        <p:cTn id="46" dur="1000" fill="hold"/>
                                        <p:tgtEl>
                                          <p:spTgt spid="27"/>
                                        </p:tgtEl>
                                        <p:attrNameLst>
                                          <p:attrName>style.visibility</p:attrName>
                                        </p:attrNameLst>
                                      </p:cBhvr>
                                      <p:tavLst>
                                        <p:tav tm="0">
                                          <p:val>
                                            <p:strVal val="hidden"/>
                                          </p:val>
                                        </p:tav>
                                        <p:tav tm="50000">
                                          <p:val>
                                            <p:strVal val="visible"/>
                                          </p:val>
                                        </p:tav>
                                      </p:tavLst>
                                    </p:anim>
                                  </p:childTnLst>
                                </p:cTn>
                              </p:par>
                            </p:childTnLst>
                          </p:cTn>
                        </p:par>
                        <p:par>
                          <p:cTn id="47" fill="hold">
                            <p:stCondLst>
                              <p:cond delay="3000"/>
                            </p:stCondLst>
                            <p:childTnLst>
                              <p:par>
                                <p:cTn id="48" presetID="35" presetClass="emph" presetSubtype="0" repeatCount="indefinite" fill="hold" nodeType="afterEffect">
                                  <p:stCondLst>
                                    <p:cond delay="0"/>
                                  </p:stCondLst>
                                  <p:endCondLst>
                                    <p:cond evt="onNext" delay="0">
                                      <p:tgtEl>
                                        <p:sldTgt/>
                                      </p:tgtEl>
                                    </p:cond>
                                  </p:endCondLst>
                                  <p:childTnLst>
                                    <p:anim calcmode="discrete" valueType="str">
                                      <p:cBhvr>
                                        <p:cTn id="49" dur="1000" fill="hold"/>
                                        <p:tgtEl>
                                          <p:spTgt spid="21"/>
                                        </p:tgtEl>
                                        <p:attrNameLst>
                                          <p:attrName>style.visibility</p:attrName>
                                        </p:attrNameLst>
                                      </p:cBhvr>
                                      <p:tavLst>
                                        <p:tav tm="0">
                                          <p:val>
                                            <p:strVal val="hidden"/>
                                          </p:val>
                                        </p:tav>
                                        <p:tav tm="50000">
                                          <p:val>
                                            <p:strVal val="visible"/>
                                          </p:val>
                                        </p:tav>
                                      </p:tavLst>
                                    </p:anim>
                                  </p:childTnLst>
                                </p:cTn>
                              </p:par>
                              <p:par>
                                <p:cTn id="50" presetID="1"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0.5125 -0.00139 L 0.7448 -0.00139 " pathEditMode="relative" rAng="0" ptsTypes="AA">
                                      <p:cBhvr>
                                        <p:cTn id="57" dur="2000" fill="hold"/>
                                        <p:tgtEl>
                                          <p:spTgt spid="16"/>
                                        </p:tgtEl>
                                        <p:attrNameLst>
                                          <p:attrName>ppt_x</p:attrName>
                                          <p:attrName>ppt_y</p:attrName>
                                        </p:attrNameLst>
                                      </p:cBhvr>
                                      <p:rCtr x="11615" y="0"/>
                                    </p:animMotion>
                                  </p:childTnLst>
                                </p:cTn>
                              </p:par>
                            </p:childTnLst>
                          </p:cTn>
                        </p:par>
                        <p:par>
                          <p:cTn id="58" fill="hold">
                            <p:stCondLst>
                              <p:cond delay="2000"/>
                            </p:stCondLst>
                            <p:childTnLst>
                              <p:par>
                                <p:cTn id="59" presetID="1" presetClass="entr" presetSubtype="0" fill="hold" nodeType="after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par>
                          <p:cTn id="61" fill="hold">
                            <p:stCondLst>
                              <p:cond delay="2000"/>
                            </p:stCondLst>
                            <p:childTnLst>
                              <p:par>
                                <p:cTn id="62" presetID="42" presetClass="entr" presetSubtype="0"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1000"/>
                                        <p:tgtEl>
                                          <p:spTgt spid="24"/>
                                        </p:tgtEl>
                                      </p:cBhvr>
                                    </p:animEffect>
                                    <p:anim calcmode="lin" valueType="num">
                                      <p:cBhvr>
                                        <p:cTn id="65" dur="1000" fill="hold"/>
                                        <p:tgtEl>
                                          <p:spTgt spid="24"/>
                                        </p:tgtEl>
                                        <p:attrNameLst>
                                          <p:attrName>ppt_x</p:attrName>
                                        </p:attrNameLst>
                                      </p:cBhvr>
                                      <p:tavLst>
                                        <p:tav tm="0">
                                          <p:val>
                                            <p:strVal val="#ppt_x"/>
                                          </p:val>
                                        </p:tav>
                                        <p:tav tm="100000">
                                          <p:val>
                                            <p:strVal val="#ppt_x"/>
                                          </p:val>
                                        </p:tav>
                                      </p:tavLst>
                                    </p:anim>
                                    <p:anim calcmode="lin" valueType="num">
                                      <p:cBhvr>
                                        <p:cTn id="66" dur="1000" fill="hold"/>
                                        <p:tgtEl>
                                          <p:spTgt spid="24"/>
                                        </p:tgtEl>
                                        <p:attrNameLst>
                                          <p:attrName>ppt_y</p:attrName>
                                        </p:attrNameLst>
                                      </p:cBhvr>
                                      <p:tavLst>
                                        <p:tav tm="0">
                                          <p:val>
                                            <p:strVal val="#ppt_y+.1"/>
                                          </p:val>
                                        </p:tav>
                                        <p:tav tm="100000">
                                          <p:val>
                                            <p:strVal val="#ppt_y"/>
                                          </p:val>
                                        </p:tav>
                                      </p:tavLst>
                                    </p:anim>
                                  </p:childTnLst>
                                </p:cTn>
                              </p:par>
                              <p:par>
                                <p:cTn id="67" presetID="1" presetClass="entr" presetSubtype="0"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6" presetClass="entr" presetSubtype="21"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barn(inVertical)">
                                      <p:cBhvr>
                                        <p:cTn id="71" dur="500"/>
                                        <p:tgtEl>
                                          <p:spTgt spid="29"/>
                                        </p:tgtEl>
                                      </p:cBhvr>
                                    </p:animEffect>
                                  </p:childTnLst>
                                </p:cTn>
                              </p:par>
                              <p:par>
                                <p:cTn id="72" presetID="35" presetClass="emph" presetSubtype="0" repeatCount="indefinite" fill="hold" nodeType="withEffect">
                                  <p:stCondLst>
                                    <p:cond delay="0"/>
                                  </p:stCondLst>
                                  <p:childTnLst>
                                    <p:anim calcmode="discrete" valueType="str">
                                      <p:cBhvr>
                                        <p:cTn id="73" dur="1000" fill="hold"/>
                                        <p:tgtEl>
                                          <p:spTgt spid="2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p:bldP spid="20" grpId="0"/>
      <p:bldP spid="22" grpId="0"/>
      <p:bldP spid="24" grpId="0"/>
      <p:bldP spid="29" grpId="0" animBg="1"/>
      <p:bldP spid="32" grpId="0" animBg="1"/>
      <p:bldP spid="3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t>MANTENIMIENTO</a:t>
            </a:r>
            <a:endParaRPr lang="fr-FR" dirty="0"/>
          </a:p>
        </p:txBody>
      </p:sp>
      <p:sp>
        <p:nvSpPr>
          <p:cNvPr id="3" name="Sous-titre 2"/>
          <p:cNvSpPr>
            <a:spLocks noGrp="1"/>
          </p:cNvSpPr>
          <p:nvPr>
            <p:ph type="subTitle" idx="11"/>
          </p:nvPr>
        </p:nvSpPr>
        <p:spPr>
          <a:xfrm>
            <a:off x="395288" y="619471"/>
            <a:ext cx="8353425" cy="360040"/>
          </a:xfrm>
        </p:spPr>
        <p:txBody>
          <a:bodyPr/>
          <a:lstStyle/>
          <a:p>
            <a:r>
              <a:rPr lang="es-ES" dirty="0" smtClean="0"/>
              <a:t>Llenado del depósito por el conductor</a:t>
            </a:r>
            <a:endParaRPr lang="es-ES" dirty="0"/>
          </a:p>
        </p:txBody>
      </p:sp>
      <p:grpSp>
        <p:nvGrpSpPr>
          <p:cNvPr id="4" name="Groupe 3"/>
          <p:cNvGrpSpPr/>
          <p:nvPr/>
        </p:nvGrpSpPr>
        <p:grpSpPr>
          <a:xfrm>
            <a:off x="6660232" y="2346148"/>
            <a:ext cx="1296144" cy="2523012"/>
            <a:chOff x="2640013" y="4267200"/>
            <a:chExt cx="1149350" cy="2114550"/>
          </a:xfrm>
        </p:grpSpPr>
        <p:pic>
          <p:nvPicPr>
            <p:cNvPr id="5" name="Picture 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6363" y="4659313"/>
              <a:ext cx="1133475" cy="172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0013" y="4267200"/>
              <a:ext cx="114935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5" descr="F:\DOCS PSA\WorkShop_DW10F_Euro6\FAD\SCR\Medias\Temoin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9396" y="2600755"/>
            <a:ext cx="3317964" cy="150887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395287" y="1341438"/>
            <a:ext cx="8353425" cy="923330"/>
          </a:xfrm>
          <a:prstGeom prst="rect">
            <a:avLst/>
          </a:prstGeom>
          <a:noFill/>
        </p:spPr>
        <p:txBody>
          <a:bodyPr wrap="square" rtlCol="0">
            <a:spAutoFit/>
          </a:bodyPr>
          <a:lstStyle/>
          <a:p>
            <a:r>
              <a:rPr lang="es-ES" sz="1800" dirty="0" smtClean="0"/>
              <a:t>En el manual de empleo se describe el procedimiento específico que se debe seguir después de realizar una puesta a nivel del líquido para que dicha puesta a nivel sea tenida en cuenta por el sistema</a:t>
            </a:r>
            <a:endParaRPr lang="es-ES" sz="1800" dirty="0"/>
          </a:p>
        </p:txBody>
      </p:sp>
      <p:sp>
        <p:nvSpPr>
          <p:cNvPr id="12" name="ZoneTexte 11"/>
          <p:cNvSpPr txBox="1"/>
          <p:nvPr/>
        </p:nvSpPr>
        <p:spPr>
          <a:xfrm>
            <a:off x="4121418" y="2770416"/>
            <a:ext cx="1890742" cy="954107"/>
          </a:xfrm>
          <a:prstGeom prst="rect">
            <a:avLst/>
          </a:prstGeom>
          <a:noFill/>
        </p:spPr>
        <p:txBody>
          <a:bodyPr wrap="square" rtlCol="0">
            <a:spAutoFit/>
          </a:bodyPr>
          <a:lstStyle/>
          <a:p>
            <a:pPr algn="ctr" defTabSz="905805" fontAlgn="auto">
              <a:spcBef>
                <a:spcPts val="0"/>
              </a:spcBef>
              <a:spcAft>
                <a:spcPts val="0"/>
              </a:spcAft>
              <a:defRPr/>
            </a:pPr>
            <a:r>
              <a:rPr lang="es-ES" sz="1400" kern="0" dirty="0" smtClean="0">
                <a:solidFill>
                  <a:srgbClr val="FFFFFF"/>
                </a:solidFill>
              </a:rPr>
              <a:t>Llenar con aditivo anticontaminación: Arranque prohibido en (x) km</a:t>
            </a:r>
            <a:endParaRPr lang="es-ES" sz="1400" kern="0" dirty="0">
              <a:solidFill>
                <a:srgbClr val="FFFFFF"/>
              </a:solidFill>
            </a:endParaRPr>
          </a:p>
        </p:txBody>
      </p:sp>
      <p:pic>
        <p:nvPicPr>
          <p:cNvPr id="13" name="Picture 7" descr="F:\DOCS PSA\WorkShop_DW10F_Euro6\FAD\SCR\Medias\Temoin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0495" y="2681939"/>
            <a:ext cx="756663" cy="71462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8"/>
          <p:cNvGrpSpPr>
            <a:grpSpLocks/>
          </p:cNvGrpSpPr>
          <p:nvPr/>
        </p:nvGrpSpPr>
        <p:grpSpPr bwMode="auto">
          <a:xfrm>
            <a:off x="184116" y="5590218"/>
            <a:ext cx="8530260" cy="951291"/>
            <a:chOff x="293" y="2971"/>
            <a:chExt cx="4181" cy="451"/>
          </a:xfrm>
        </p:grpSpPr>
        <p:sp>
          <p:nvSpPr>
            <p:cNvPr id="15" name="Rectangle 27"/>
            <p:cNvSpPr>
              <a:spLocks noChangeArrowheads="1"/>
            </p:cNvSpPr>
            <p:nvPr/>
          </p:nvSpPr>
          <p:spPr bwMode="auto">
            <a:xfrm>
              <a:off x="656" y="2971"/>
              <a:ext cx="3818" cy="451"/>
            </a:xfrm>
            <a:prstGeom prst="rect">
              <a:avLst/>
            </a:prstGeom>
            <a:noFill/>
            <a:ln w="9525">
              <a:solidFill>
                <a:schemeClr val="tx1"/>
              </a:solidFill>
              <a:miter lim="800000"/>
              <a:headEnd/>
              <a:tailEnd/>
            </a:ln>
          </p:spPr>
          <p:txBody>
            <a:bodyPr wrap="square" lIns="88214" tIns="44108" rIns="88214" bIns="44108" anchor="ctr"/>
            <a:lstStyle/>
            <a:p>
              <a:pPr defTabSz="875752">
                <a:spcBef>
                  <a:spcPct val="50000"/>
                </a:spcBef>
              </a:pPr>
              <a:r>
                <a:rPr lang="es-ES" sz="1800" dirty="0"/>
                <a:t>En caso de que la puesta a nivel no se efectúe cuando las alertas se indiquen en el combinado, se activará el modo degradado (incluyendo la imposibilidad de arrancar el motor</a:t>
              </a:r>
              <a:r>
                <a:rPr lang="es-ES" sz="1800" dirty="0" smtClean="0"/>
                <a:t>)</a:t>
              </a:r>
              <a:endParaRPr lang="es-ES" sz="1800" dirty="0"/>
            </a:p>
          </p:txBody>
        </p:sp>
        <p:pic>
          <p:nvPicPr>
            <p:cNvPr id="16" name="Picture 10" descr="warning"/>
            <p:cNvPicPr>
              <a:picLocks noChangeAspect="1" noChangeArrowheads="1"/>
            </p:cNvPicPr>
            <p:nvPr/>
          </p:nvPicPr>
          <p:blipFill>
            <a:blip r:embed="rId7"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3" y="3087"/>
              <a:ext cx="34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3021549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t>MANTENIMIENTO</a:t>
            </a:r>
            <a:endParaRPr lang="fr-FR" dirty="0"/>
          </a:p>
        </p:txBody>
      </p:sp>
      <p:sp>
        <p:nvSpPr>
          <p:cNvPr id="3" name="Sous-titre 2"/>
          <p:cNvSpPr>
            <a:spLocks noGrp="1"/>
          </p:cNvSpPr>
          <p:nvPr>
            <p:ph type="subTitle" idx="11"/>
          </p:nvPr>
        </p:nvSpPr>
        <p:spPr>
          <a:xfrm>
            <a:off x="395288" y="619471"/>
            <a:ext cx="8353175" cy="360040"/>
          </a:xfrm>
        </p:spPr>
        <p:txBody>
          <a:bodyPr/>
          <a:lstStyle/>
          <a:p>
            <a:r>
              <a:rPr lang="fr-FR" dirty="0" smtClean="0"/>
              <a:t>LLENAR EL DEPÓSITO EN POSVENTA</a:t>
            </a:r>
            <a:endParaRPr lang="fr-FR" dirty="0"/>
          </a:p>
        </p:txBody>
      </p:sp>
      <p:sp>
        <p:nvSpPr>
          <p:cNvPr id="8" name="Rectangle 7"/>
          <p:cNvSpPr/>
          <p:nvPr/>
        </p:nvSpPr>
        <p:spPr>
          <a:xfrm>
            <a:off x="611560" y="5506875"/>
            <a:ext cx="3960440" cy="369332"/>
          </a:xfrm>
          <a:prstGeom prst="rect">
            <a:avLst/>
          </a:prstGeom>
        </p:spPr>
        <p:txBody>
          <a:bodyPr wrap="square">
            <a:spAutoFit/>
          </a:bodyPr>
          <a:lstStyle/>
          <a:p>
            <a:r>
              <a:rPr lang="es-ES" sz="1800" dirty="0" smtClean="0"/>
              <a:t>Bidones con soporte de carga</a:t>
            </a:r>
            <a:endParaRPr lang="es-ES" sz="1800" dirty="0"/>
          </a:p>
        </p:txBody>
      </p:sp>
      <p:pic>
        <p:nvPicPr>
          <p:cNvPr id="10" name="Picture 2" descr="C:\Users\e201923\Documents\WorkShop_DW10F_Euro6\Base_images\SCR\Reservoir_Uree_PS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1780" y="3052224"/>
            <a:ext cx="1631736" cy="19518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e201923\Documents\WorkShop_DW10F_Euro6\Base_images\SCR\Chevalet_Reservoi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1072572"/>
            <a:ext cx="1105520" cy="4038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51238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t>MANTENIMIENTO</a:t>
            </a:r>
            <a:endParaRPr lang="es-ES" dirty="0"/>
          </a:p>
        </p:txBody>
      </p:sp>
      <p:sp>
        <p:nvSpPr>
          <p:cNvPr id="3" name="Sous-titre 2"/>
          <p:cNvSpPr>
            <a:spLocks noGrp="1"/>
          </p:cNvSpPr>
          <p:nvPr>
            <p:ph type="subTitle" idx="11"/>
          </p:nvPr>
        </p:nvSpPr>
        <p:spPr>
          <a:xfrm>
            <a:off x="395288" y="621035"/>
            <a:ext cx="8353425" cy="360040"/>
          </a:xfrm>
        </p:spPr>
        <p:txBody>
          <a:bodyPr/>
          <a:lstStyle/>
          <a:p>
            <a:r>
              <a:rPr lang="es-ES" dirty="0" smtClean="0"/>
              <a:t>SEÑALIZACIÓN DE UN FALLO ANTICONTAMINACIÓN</a:t>
            </a:r>
            <a:endParaRPr lang="es-ES" dirty="0"/>
          </a:p>
        </p:txBody>
      </p:sp>
      <p:pic>
        <p:nvPicPr>
          <p:cNvPr id="4" name="Picture 2" descr="C:\Users\e201923\Documents\WorkShop_DW10F_Euro6\FAD\SCR\Medias\Voitur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638" y="2142438"/>
            <a:ext cx="8605838" cy="1555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99845" y="2308210"/>
            <a:ext cx="652743" cy="338554"/>
          </a:xfrm>
          <a:prstGeom prst="rect">
            <a:avLst/>
          </a:prstGeom>
        </p:spPr>
        <p:txBody>
          <a:bodyPr wrap="none">
            <a:spAutoFit/>
          </a:bodyPr>
          <a:lstStyle/>
          <a:p>
            <a:r>
              <a:rPr lang="es-ES" sz="1600" b="1" dirty="0" smtClean="0"/>
              <a:t>0 km</a:t>
            </a:r>
            <a:endParaRPr lang="es-ES" sz="1600" b="1" dirty="0"/>
          </a:p>
        </p:txBody>
      </p:sp>
      <p:pic>
        <p:nvPicPr>
          <p:cNvPr id="11" name="Picture 5" descr="F:\DOCS PSA\WorkShop_DW10F_Euro6\FAD\SCR\Medias\Temoin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768" y="3856287"/>
            <a:ext cx="1963980" cy="9660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DOCS PSA\WorkShop_DW10F_Euro6\FAD\SCR\Medias\Temoin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944" y="3948322"/>
            <a:ext cx="433387" cy="438150"/>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971600" y="4022285"/>
            <a:ext cx="1332148" cy="430887"/>
          </a:xfrm>
          <a:prstGeom prst="rect">
            <a:avLst/>
          </a:prstGeom>
          <a:noFill/>
        </p:spPr>
        <p:txBody>
          <a:bodyPr wrap="square" rtlCol="0">
            <a:spAutoFit/>
          </a:bodyPr>
          <a:lstStyle/>
          <a:p>
            <a:pPr algn="ctr"/>
            <a:r>
              <a:rPr lang="es-ES" sz="1100" dirty="0" smtClean="0">
                <a:solidFill>
                  <a:schemeClr val="tx2"/>
                </a:solidFill>
              </a:rPr>
              <a:t>Fallo anticontaminación</a:t>
            </a:r>
            <a:endParaRPr lang="es-ES" sz="1100" dirty="0">
              <a:solidFill>
                <a:schemeClr val="tx2"/>
              </a:solidFill>
            </a:endParaRPr>
          </a:p>
        </p:txBody>
      </p:sp>
      <p:pic>
        <p:nvPicPr>
          <p:cNvPr id="14" name="Picture 5" descr="F:\DOCS PSA\WorkShop_DW10F_Euro6\FAD\SCR\Medias\Temoin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75756" y="3856287"/>
            <a:ext cx="2124236" cy="9660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DOCS PSA\WorkShop_DW10F_Euro6\FAD\SCR\Medias\Temoin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3642" y="3965427"/>
            <a:ext cx="433387" cy="438150"/>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2867029" y="3965427"/>
            <a:ext cx="1560955" cy="769441"/>
          </a:xfrm>
          <a:prstGeom prst="rect">
            <a:avLst/>
          </a:prstGeom>
          <a:noFill/>
        </p:spPr>
        <p:txBody>
          <a:bodyPr wrap="square" rtlCol="0">
            <a:spAutoFit/>
          </a:bodyPr>
          <a:lstStyle/>
          <a:p>
            <a:pPr algn="ctr"/>
            <a:r>
              <a:rPr lang="es-ES" sz="1100" dirty="0" smtClean="0">
                <a:solidFill>
                  <a:schemeClr val="tx2"/>
                </a:solidFill>
              </a:rPr>
              <a:t>Fallo anticontaminación</a:t>
            </a:r>
          </a:p>
          <a:p>
            <a:pPr algn="ctr"/>
            <a:r>
              <a:rPr lang="es-ES" sz="1100" dirty="0" smtClean="0">
                <a:solidFill>
                  <a:schemeClr val="tx2"/>
                </a:solidFill>
              </a:rPr>
              <a:t>Arranque prohibido en (x km)</a:t>
            </a:r>
            <a:endParaRPr lang="es-ES" sz="1100" dirty="0">
              <a:solidFill>
                <a:schemeClr val="tx2"/>
              </a:solidFill>
            </a:endParaRPr>
          </a:p>
        </p:txBody>
      </p:sp>
      <p:pic>
        <p:nvPicPr>
          <p:cNvPr id="17" name="Picture 5" descr="F:\DOCS PSA\WorkShop_DW10F_Euro6\FAD\SCR\Medias\Temoin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8671" y="3867140"/>
            <a:ext cx="2124236" cy="9660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F:\DOCS PSA\WorkShop_DW10F_Euro6\FAD\SCR\Medias\Temoin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9770" y="3948323"/>
            <a:ext cx="484433" cy="457520"/>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p:cNvSpPr txBox="1"/>
          <p:nvPr/>
        </p:nvSpPr>
        <p:spPr>
          <a:xfrm>
            <a:off x="5220072" y="3933056"/>
            <a:ext cx="1560955" cy="769441"/>
          </a:xfrm>
          <a:prstGeom prst="rect">
            <a:avLst/>
          </a:prstGeom>
          <a:noFill/>
        </p:spPr>
        <p:txBody>
          <a:bodyPr wrap="square" rtlCol="0">
            <a:spAutoFit/>
          </a:bodyPr>
          <a:lstStyle/>
          <a:p>
            <a:pPr algn="ctr"/>
            <a:r>
              <a:rPr lang="es-ES" sz="1100" dirty="0" smtClean="0">
                <a:solidFill>
                  <a:schemeClr val="tx2"/>
                </a:solidFill>
              </a:rPr>
              <a:t>Fallo anticontaminación</a:t>
            </a:r>
          </a:p>
          <a:p>
            <a:pPr algn="ctr"/>
            <a:r>
              <a:rPr lang="es-ES" sz="1100" dirty="0" smtClean="0">
                <a:solidFill>
                  <a:schemeClr val="tx2"/>
                </a:solidFill>
              </a:rPr>
              <a:t>Arranque prohibido en (x km)</a:t>
            </a:r>
            <a:endParaRPr lang="es-ES" sz="1100" dirty="0">
              <a:solidFill>
                <a:schemeClr val="tx2"/>
              </a:solidFill>
            </a:endParaRPr>
          </a:p>
        </p:txBody>
      </p:sp>
      <p:pic>
        <p:nvPicPr>
          <p:cNvPr id="20" name="Picture 5" descr="F:\DOCS PSA\WorkShop_DW10F_Euro6\FAD\SCR\Medias\Temoin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9764" y="3867140"/>
            <a:ext cx="1901826" cy="9660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descr="F:\DOCS PSA\WorkShop_DW10F_Euro6\FAD\SCR\Medias\Temoin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0863" y="3931217"/>
            <a:ext cx="484433" cy="457520"/>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p:cNvSpPr txBox="1"/>
          <p:nvPr/>
        </p:nvSpPr>
        <p:spPr>
          <a:xfrm>
            <a:off x="7524328" y="3937468"/>
            <a:ext cx="1385196" cy="600164"/>
          </a:xfrm>
          <a:prstGeom prst="rect">
            <a:avLst/>
          </a:prstGeom>
          <a:noFill/>
        </p:spPr>
        <p:txBody>
          <a:bodyPr wrap="square" rtlCol="0">
            <a:spAutoFit/>
          </a:bodyPr>
          <a:lstStyle/>
          <a:p>
            <a:pPr algn="ctr"/>
            <a:r>
              <a:rPr lang="es-ES" sz="1100" dirty="0" smtClean="0">
                <a:solidFill>
                  <a:schemeClr val="tx2"/>
                </a:solidFill>
              </a:rPr>
              <a:t>Fallo anticontaminación: Arranque prohibido</a:t>
            </a:r>
            <a:endParaRPr lang="es-ES" sz="1100" dirty="0">
              <a:solidFill>
                <a:schemeClr val="tx2"/>
              </a:solidFill>
            </a:endParaRPr>
          </a:p>
        </p:txBody>
      </p:sp>
      <p:pic>
        <p:nvPicPr>
          <p:cNvPr id="23" name="Picture 8"/>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75706" y="1556792"/>
            <a:ext cx="1559990" cy="6729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Objet 23"/>
          <p:cNvGraphicFramePr>
            <a:graphicFrameLocks noChangeAspect="1"/>
          </p:cNvGraphicFramePr>
          <p:nvPr>
            <p:extLst>
              <p:ext uri="{D42A27DB-BD31-4B8C-83A1-F6EECF244321}">
                <p14:modId xmlns:p14="http://schemas.microsoft.com/office/powerpoint/2010/main" val="81002386"/>
              </p:ext>
            </p:extLst>
          </p:nvPr>
        </p:nvGraphicFramePr>
        <p:xfrm>
          <a:off x="1174335" y="3609288"/>
          <a:ext cx="890588" cy="177800"/>
        </p:xfrm>
        <a:graphic>
          <a:graphicData uri="http://schemas.openxmlformats.org/presentationml/2006/ole">
            <mc:AlternateContent xmlns:mc="http://schemas.openxmlformats.org/markup-compatibility/2006">
              <mc:Choice xmlns:v="urn:schemas-microsoft-com:vml" Requires="v">
                <p:oleObj spid="_x0000_s14482" name="Photo" r:id="rId9" imgW="1046073" imgH="199798" progId="StaticMetafile">
                  <p:embed/>
                </p:oleObj>
              </mc:Choice>
              <mc:Fallback>
                <p:oleObj name="Photo" r:id="rId9" imgW="1046073" imgH="199798" progId="StaticMetafile">
                  <p:embed/>
                  <p:pic>
                    <p:nvPicPr>
                      <p:cNvPr id="0" name="Picture 8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74335" y="3609288"/>
                        <a:ext cx="890588" cy="177800"/>
                      </a:xfrm>
                      <a:prstGeom prst="rect">
                        <a:avLst/>
                      </a:prstGeom>
                      <a:solidFill>
                        <a:srgbClr val="FFFFFF"/>
                      </a:solidFill>
                      <a:ln w="9525">
                        <a:solidFill>
                          <a:srgbClr val="000000"/>
                        </a:solidFill>
                        <a:miter lim="800000"/>
                        <a:headEnd/>
                        <a:tailEnd/>
                      </a:ln>
                    </p:spPr>
                  </p:pic>
                </p:oleObj>
              </mc:Fallback>
            </mc:AlternateContent>
          </a:graphicData>
        </a:graphic>
      </p:graphicFrame>
      <p:pic>
        <p:nvPicPr>
          <p:cNvPr id="25" name="Picture 4" descr="F:\DOCS PSA\WorkShop_DW10F_Euro6\FAD\SCR\Medias\Temoin3.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5970" y="3323672"/>
            <a:ext cx="575630" cy="5200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Objet 25"/>
          <p:cNvGraphicFramePr>
            <a:graphicFrameLocks noChangeAspect="1"/>
          </p:cNvGraphicFramePr>
          <p:nvPr>
            <p:extLst>
              <p:ext uri="{D42A27DB-BD31-4B8C-83A1-F6EECF244321}">
                <p14:modId xmlns:p14="http://schemas.microsoft.com/office/powerpoint/2010/main" val="182840318"/>
              </p:ext>
            </p:extLst>
          </p:nvPr>
        </p:nvGraphicFramePr>
        <p:xfrm>
          <a:off x="3202212" y="3609288"/>
          <a:ext cx="890588" cy="177800"/>
        </p:xfrm>
        <a:graphic>
          <a:graphicData uri="http://schemas.openxmlformats.org/presentationml/2006/ole">
            <mc:AlternateContent xmlns:mc="http://schemas.openxmlformats.org/markup-compatibility/2006">
              <mc:Choice xmlns:v="urn:schemas-microsoft-com:vml" Requires="v">
                <p:oleObj spid="_x0000_s14483" name="Photo" r:id="rId12" imgW="1046073" imgH="199798" progId="StaticMetafile">
                  <p:embed/>
                </p:oleObj>
              </mc:Choice>
              <mc:Fallback>
                <p:oleObj name="Photo" r:id="rId12" imgW="1046073" imgH="199798" progId="StaticMetafile">
                  <p:embed/>
                  <p:pic>
                    <p:nvPicPr>
                      <p:cNvPr id="0" name="Picture 8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2212" y="3609288"/>
                        <a:ext cx="890588" cy="177800"/>
                      </a:xfrm>
                      <a:prstGeom prst="rect">
                        <a:avLst/>
                      </a:prstGeom>
                      <a:solidFill>
                        <a:srgbClr val="FFFFFF"/>
                      </a:solidFill>
                      <a:ln w="9525">
                        <a:solidFill>
                          <a:srgbClr val="000000"/>
                        </a:solidFill>
                        <a:miter lim="800000"/>
                        <a:headEnd/>
                        <a:tailEnd/>
                      </a:ln>
                    </p:spPr>
                  </p:pic>
                </p:oleObj>
              </mc:Fallback>
            </mc:AlternateContent>
          </a:graphicData>
        </a:graphic>
      </p:graphicFrame>
      <p:pic>
        <p:nvPicPr>
          <p:cNvPr id="27" name="Picture 4" descr="F:\DOCS PSA\WorkShop_DW10F_Euro6\FAD\SCR\Medias\Temoin3.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23847" y="3323672"/>
            <a:ext cx="575630" cy="5200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Objet 27"/>
          <p:cNvGraphicFramePr>
            <a:graphicFrameLocks noChangeAspect="1"/>
          </p:cNvGraphicFramePr>
          <p:nvPr>
            <p:extLst>
              <p:ext uri="{D42A27DB-BD31-4B8C-83A1-F6EECF244321}">
                <p14:modId xmlns:p14="http://schemas.microsoft.com/office/powerpoint/2010/main" val="191700078"/>
              </p:ext>
            </p:extLst>
          </p:nvPr>
        </p:nvGraphicFramePr>
        <p:xfrm>
          <a:off x="5466140" y="3609288"/>
          <a:ext cx="890588" cy="177800"/>
        </p:xfrm>
        <a:graphic>
          <a:graphicData uri="http://schemas.openxmlformats.org/presentationml/2006/ole">
            <mc:AlternateContent xmlns:mc="http://schemas.openxmlformats.org/markup-compatibility/2006">
              <mc:Choice xmlns:v="urn:schemas-microsoft-com:vml" Requires="v">
                <p:oleObj spid="_x0000_s14484" name="Photo" r:id="rId13" imgW="1046073" imgH="199798" progId="StaticMetafile">
                  <p:embed/>
                </p:oleObj>
              </mc:Choice>
              <mc:Fallback>
                <p:oleObj name="Photo" r:id="rId13" imgW="1046073" imgH="199798" progId="StaticMetafile">
                  <p:embed/>
                  <p:pic>
                    <p:nvPicPr>
                      <p:cNvPr id="0" name="Picture 8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6140" y="3609288"/>
                        <a:ext cx="890588" cy="177800"/>
                      </a:xfrm>
                      <a:prstGeom prst="rect">
                        <a:avLst/>
                      </a:prstGeom>
                      <a:solidFill>
                        <a:srgbClr val="FFFFFF"/>
                      </a:solidFill>
                      <a:ln w="9525">
                        <a:solidFill>
                          <a:srgbClr val="000000"/>
                        </a:solidFill>
                        <a:miter lim="800000"/>
                        <a:headEnd/>
                        <a:tailEnd/>
                      </a:ln>
                    </p:spPr>
                  </p:pic>
                </p:oleObj>
              </mc:Fallback>
            </mc:AlternateContent>
          </a:graphicData>
        </a:graphic>
      </p:graphicFrame>
      <p:pic>
        <p:nvPicPr>
          <p:cNvPr id="29" name="Picture 4" descr="F:\DOCS PSA\WorkShop_DW10F_Euro6\FAD\SCR\Medias\Temoin3.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87775" y="3323672"/>
            <a:ext cx="575630" cy="520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50580" y="5028890"/>
            <a:ext cx="261126"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35303" y="5019626"/>
            <a:ext cx="261126"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50226" y="5019626"/>
            <a:ext cx="261126"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3" name="Objet 32"/>
          <p:cNvGraphicFramePr>
            <a:graphicFrameLocks noChangeAspect="1"/>
          </p:cNvGraphicFramePr>
          <p:nvPr>
            <p:extLst>
              <p:ext uri="{D42A27DB-BD31-4B8C-83A1-F6EECF244321}">
                <p14:modId xmlns:p14="http://schemas.microsoft.com/office/powerpoint/2010/main" val="1125026153"/>
              </p:ext>
            </p:extLst>
          </p:nvPr>
        </p:nvGraphicFramePr>
        <p:xfrm>
          <a:off x="7784784" y="3583673"/>
          <a:ext cx="890588" cy="177800"/>
        </p:xfrm>
        <a:graphic>
          <a:graphicData uri="http://schemas.openxmlformats.org/presentationml/2006/ole">
            <mc:AlternateContent xmlns:mc="http://schemas.openxmlformats.org/markup-compatibility/2006">
              <mc:Choice xmlns:v="urn:schemas-microsoft-com:vml" Requires="v">
                <p:oleObj spid="_x0000_s14485" name="Photo" r:id="rId15" imgW="1046073" imgH="199798" progId="StaticMetafile">
                  <p:embed/>
                </p:oleObj>
              </mc:Choice>
              <mc:Fallback>
                <p:oleObj name="Photo" r:id="rId15" imgW="1046073" imgH="199798" progId="StaticMetafile">
                  <p:embed/>
                  <p:pic>
                    <p:nvPicPr>
                      <p:cNvPr id="0" name="Picture 8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4784" y="3583673"/>
                        <a:ext cx="890588" cy="177800"/>
                      </a:xfrm>
                      <a:prstGeom prst="rect">
                        <a:avLst/>
                      </a:prstGeom>
                      <a:solidFill>
                        <a:srgbClr val="FFFFFF"/>
                      </a:solidFill>
                      <a:ln w="9525">
                        <a:solidFill>
                          <a:srgbClr val="000000"/>
                        </a:solidFill>
                        <a:miter lim="800000"/>
                        <a:headEnd/>
                        <a:tailEnd/>
                      </a:ln>
                    </p:spPr>
                  </p:pic>
                </p:oleObj>
              </mc:Fallback>
            </mc:AlternateContent>
          </a:graphicData>
        </a:graphic>
      </p:graphicFrame>
      <p:pic>
        <p:nvPicPr>
          <p:cNvPr id="34"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40114" y="5012966"/>
            <a:ext cx="261126"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 descr="F:\DOCS PSA\WorkShop_DW10F_Euro6\FAD\SCR\Medias\Temoin3.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39666" y="3323672"/>
            <a:ext cx="575630" cy="520002"/>
          </a:xfrm>
          <a:prstGeom prst="rect">
            <a:avLst/>
          </a:prstGeom>
          <a:noFill/>
          <a:extLst>
            <a:ext uri="{909E8E84-426E-40DD-AFC4-6F175D3DCCD1}">
              <a14:hiddenFill xmlns:a14="http://schemas.microsoft.com/office/drawing/2010/main">
                <a:solidFill>
                  <a:srgbClr val="FFFFFF"/>
                </a:solidFill>
              </a14:hiddenFill>
            </a:ext>
          </a:extLst>
        </p:spPr>
      </p:pic>
      <p:sp>
        <p:nvSpPr>
          <p:cNvPr id="36" name="Multiplier 35"/>
          <p:cNvSpPr/>
          <p:nvPr/>
        </p:nvSpPr>
        <p:spPr>
          <a:xfrm>
            <a:off x="7322605" y="1196752"/>
            <a:ext cx="1296144" cy="1441752"/>
          </a:xfrm>
          <a:prstGeom prst="mathMultiply">
            <a:avLst>
              <a:gd name="adj1" fmla="val 588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548437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35" presetClass="emph" presetSubtype="0" repeatCount="indefinite" fill="hold" nodeType="withEffect">
                                  <p:stCondLst>
                                    <p:cond delay="0"/>
                                  </p:stCondLst>
                                  <p:endCondLst>
                                    <p:cond evt="onNext" delay="0">
                                      <p:tgtEl>
                                        <p:sldTgt/>
                                      </p:tgtEl>
                                    </p:cond>
                                  </p:endCondLst>
                                  <p:childTnLst>
                                    <p:anim calcmode="discrete" valueType="str">
                                      <p:cBhvr>
                                        <p:cTn id="18" dur="1000" fill="hold"/>
                                        <p:tgtEl>
                                          <p:spTgt spid="30"/>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33333E-6 -3.7037E-7 L 0.22517 -0.00139 " pathEditMode="relative" rAng="0" ptsTypes="AA">
                                      <p:cBhvr>
                                        <p:cTn id="22" dur="2000" fill="hold"/>
                                        <p:tgtEl>
                                          <p:spTgt spid="23"/>
                                        </p:tgtEl>
                                        <p:attrNameLst>
                                          <p:attrName>ppt_x</p:attrName>
                                          <p:attrName>ppt_y</p:attrName>
                                        </p:attrNameLst>
                                      </p:cBhvr>
                                      <p:rCtr x="11250" y="-69"/>
                                    </p:animMotion>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par>
                          <p:cTn id="26" fill="hold">
                            <p:stCondLst>
                              <p:cond delay="2000"/>
                            </p:stCondLst>
                            <p:childTnLst>
                              <p:par>
                                <p:cTn id="27" presetID="35" presetClass="emph" presetSubtype="0" repeatCount="indefinite" fill="hold" nodeType="afterEffect">
                                  <p:stCondLst>
                                    <p:cond delay="0"/>
                                  </p:stCondLst>
                                  <p:endCondLst>
                                    <p:cond evt="onNext" delay="0">
                                      <p:tgtEl>
                                        <p:sldTgt/>
                                      </p:tgtEl>
                                    </p:cond>
                                  </p:endCondLst>
                                  <p:childTnLst>
                                    <p:anim calcmode="discrete" valueType="str">
                                      <p:cBhvr>
                                        <p:cTn id="28" dur="1000" fill="hold"/>
                                        <p:tgtEl>
                                          <p:spTgt spid="15"/>
                                        </p:tgtEl>
                                        <p:attrNameLst>
                                          <p:attrName>style.visibility</p:attrName>
                                        </p:attrNameLst>
                                      </p:cBhvr>
                                      <p:tavLst>
                                        <p:tav tm="0">
                                          <p:val>
                                            <p:strVal val="hidden"/>
                                          </p:val>
                                        </p:tav>
                                        <p:tav tm="50000">
                                          <p:val>
                                            <p:strVal val="visible"/>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35" presetClass="emph" presetSubtype="0" repeatCount="indefinite" fill="hold" nodeType="withEffect">
                                  <p:stCondLst>
                                    <p:cond delay="1000"/>
                                  </p:stCondLst>
                                  <p:endCondLst>
                                    <p:cond evt="onNext" delay="0">
                                      <p:tgtEl>
                                        <p:sldTgt/>
                                      </p:tgtEl>
                                    </p:cond>
                                  </p:endCondLst>
                                  <p:childTnLst>
                                    <p:anim calcmode="discrete" valueType="str">
                                      <p:cBhvr>
                                        <p:cTn id="35" dur="1000" fill="hold"/>
                                        <p:tgtEl>
                                          <p:spTgt spid="31"/>
                                        </p:tgtEl>
                                        <p:attrNameLst>
                                          <p:attrName>style.visibility</p:attrName>
                                        </p:attrNameLst>
                                      </p:cBhvr>
                                      <p:tavLst>
                                        <p:tav tm="0">
                                          <p:val>
                                            <p:strVal val="hidden"/>
                                          </p:val>
                                        </p:tav>
                                        <p:tav tm="50000">
                                          <p:val>
                                            <p:strVal val="visible"/>
                                          </p:val>
                                        </p:tav>
                                      </p:tavLst>
                                    </p:anim>
                                  </p:childTnLst>
                                </p:cTn>
                              </p:par>
                              <p:par>
                                <p:cTn id="36" presetID="1" presetClass="entr" presetSubtype="0" fill="hold" nodeType="withEffect">
                                  <p:stCondLst>
                                    <p:cond delay="1000"/>
                                  </p:stCondLst>
                                  <p:childTnLst>
                                    <p:set>
                                      <p:cBhvr>
                                        <p:cTn id="37" dur="1" fill="hold">
                                          <p:stCondLst>
                                            <p:cond delay="0"/>
                                          </p:stCondLst>
                                        </p:cTn>
                                        <p:tgtEl>
                                          <p:spTgt spid="27"/>
                                        </p:tgtEl>
                                        <p:attrNameLst>
                                          <p:attrName>style.visibility</p:attrName>
                                        </p:attrNameLst>
                                      </p:cBhvr>
                                      <p:to>
                                        <p:strVal val="visible"/>
                                      </p:to>
                                    </p:set>
                                  </p:childTnLst>
                                </p:cTn>
                              </p:par>
                              <p:par>
                                <p:cTn id="38" presetID="1" presetClass="entr" presetSubtype="0" fill="hold" nodeType="withEffect">
                                  <p:stCondLst>
                                    <p:cond delay="1000"/>
                                  </p:stCondLst>
                                  <p:childTnLst>
                                    <p:set>
                                      <p:cBhvr>
                                        <p:cTn id="39" dur="1" fill="hold">
                                          <p:stCondLst>
                                            <p:cond delay="0"/>
                                          </p:stCondLst>
                                        </p:cTn>
                                        <p:tgtEl>
                                          <p:spTgt spid="2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0.22517 -0.00139 L 0.5125 -0.00139 " pathEditMode="relative" rAng="0" ptsTypes="AA">
                                      <p:cBhvr>
                                        <p:cTn id="43" dur="2000" fill="hold"/>
                                        <p:tgtEl>
                                          <p:spTgt spid="23"/>
                                        </p:tgtEl>
                                        <p:attrNameLst>
                                          <p:attrName>ppt_x</p:attrName>
                                          <p:attrName>ppt_y</p:attrName>
                                        </p:attrNameLst>
                                      </p:cBhvr>
                                      <p:rCtr x="14358" y="0"/>
                                    </p:animMotion>
                                  </p:childTnLst>
                                </p:cTn>
                              </p:par>
                            </p:childTnLst>
                          </p:cTn>
                        </p:par>
                        <p:par>
                          <p:cTn id="44" fill="hold">
                            <p:stCondLst>
                              <p:cond delay="2000"/>
                            </p:stCondLst>
                            <p:childTnLst>
                              <p:par>
                                <p:cTn id="45" presetID="1"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35" presetClass="emph" presetSubtype="0" repeatCount="indefinite" fill="hold" nodeType="withEffect">
                                  <p:stCondLst>
                                    <p:cond delay="0"/>
                                  </p:stCondLst>
                                  <p:endCondLst>
                                    <p:cond evt="onNext" delay="0">
                                      <p:tgtEl>
                                        <p:sldTgt/>
                                      </p:tgtEl>
                                    </p:cond>
                                  </p:endCondLst>
                                  <p:childTnLst>
                                    <p:anim calcmode="discrete" valueType="str">
                                      <p:cBhvr>
                                        <p:cTn id="48" dur="1000" fill="hold"/>
                                        <p:tgtEl>
                                          <p:spTgt spid="18"/>
                                        </p:tgtEl>
                                        <p:attrNameLst>
                                          <p:attrName>style.visibility</p:attrName>
                                        </p:attrNameLst>
                                      </p:cBhvr>
                                      <p:tavLst>
                                        <p:tav tm="0">
                                          <p:val>
                                            <p:strVal val="hidden"/>
                                          </p:val>
                                        </p:tav>
                                        <p:tav tm="50000">
                                          <p:val>
                                            <p:strVal val="visible"/>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par>
                                <p:cTn id="54" presetID="1" presetClass="entr" presetSubtype="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35" presetClass="emph" presetSubtype="0" repeatCount="indefinite" fill="hold" nodeType="withEffect">
                                  <p:stCondLst>
                                    <p:cond delay="1000"/>
                                  </p:stCondLst>
                                  <p:endCondLst>
                                    <p:cond evt="onNext" delay="0">
                                      <p:tgtEl>
                                        <p:sldTgt/>
                                      </p:tgtEl>
                                    </p:cond>
                                  </p:endCondLst>
                                  <p:childTnLst>
                                    <p:anim calcmode="discrete" valueType="str">
                                      <p:cBhvr>
                                        <p:cTn id="59" dur="1000" fill="hold"/>
                                        <p:tgtEl>
                                          <p:spTgt spid="32"/>
                                        </p:tgtEl>
                                        <p:attrNameLst>
                                          <p:attrName>style.visibility</p:attrName>
                                        </p:attrNameLst>
                                      </p:cBhvr>
                                      <p:tavLst>
                                        <p:tav tm="0">
                                          <p:val>
                                            <p:strVal val="hidden"/>
                                          </p:val>
                                        </p:tav>
                                        <p:tav tm="50000">
                                          <p:val>
                                            <p:strVal val="visible"/>
                                          </p:val>
                                        </p:tav>
                                      </p:tavLst>
                                    </p:anim>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0.5125 -0.00139 L 0.7448 -0.00139 " pathEditMode="relative" rAng="0" ptsTypes="AA">
                                      <p:cBhvr>
                                        <p:cTn id="63" dur="2000" fill="hold"/>
                                        <p:tgtEl>
                                          <p:spTgt spid="23"/>
                                        </p:tgtEl>
                                        <p:attrNameLst>
                                          <p:attrName>ppt_x</p:attrName>
                                          <p:attrName>ppt_y</p:attrName>
                                        </p:attrNameLst>
                                      </p:cBhvr>
                                      <p:rCtr x="11615" y="0"/>
                                    </p:animMotion>
                                  </p:childTnLst>
                                </p:cTn>
                              </p:par>
                            </p:childTnLst>
                          </p:cTn>
                        </p:par>
                        <p:par>
                          <p:cTn id="64" fill="hold">
                            <p:stCondLst>
                              <p:cond delay="2000"/>
                            </p:stCondLst>
                            <p:childTnLst>
                              <p:par>
                                <p:cTn id="65" presetID="1" presetClass="entr" presetSubtype="0"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par>
                                <p:cTn id="67" presetID="35" presetClass="emph" presetSubtype="0" repeatCount="indefinite" fill="hold" nodeType="withEffect">
                                  <p:stCondLst>
                                    <p:cond delay="0"/>
                                  </p:stCondLst>
                                  <p:childTnLst>
                                    <p:anim calcmode="discrete" valueType="str">
                                      <p:cBhvr>
                                        <p:cTn id="68" dur="1000" fill="hold"/>
                                        <p:tgtEl>
                                          <p:spTgt spid="21"/>
                                        </p:tgtEl>
                                        <p:attrNameLst>
                                          <p:attrName>style.visibility</p:attrName>
                                        </p:attrNameLst>
                                      </p:cBhvr>
                                      <p:tavLst>
                                        <p:tav tm="0">
                                          <p:val>
                                            <p:strVal val="hidden"/>
                                          </p:val>
                                        </p:tav>
                                        <p:tav tm="50000">
                                          <p:val>
                                            <p:strVal val="visible"/>
                                          </p:val>
                                        </p:tav>
                                      </p:tavLst>
                                    </p:anim>
                                  </p:childTnLst>
                                </p:cTn>
                              </p:par>
                            </p:childTnLst>
                          </p:cTn>
                        </p:par>
                        <p:par>
                          <p:cTn id="69" fill="hold">
                            <p:stCondLst>
                              <p:cond delay="3000"/>
                            </p:stCondLst>
                            <p:childTnLst>
                              <p:par>
                                <p:cTn id="70" presetID="42" presetClass="entr" presetSubtype="0"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1000"/>
                                        <p:tgtEl>
                                          <p:spTgt spid="22"/>
                                        </p:tgtEl>
                                      </p:cBhvr>
                                    </p:animEffect>
                                    <p:anim calcmode="lin" valueType="num">
                                      <p:cBhvr>
                                        <p:cTn id="73" dur="1000" fill="hold"/>
                                        <p:tgtEl>
                                          <p:spTgt spid="22"/>
                                        </p:tgtEl>
                                        <p:attrNameLst>
                                          <p:attrName>ppt_x</p:attrName>
                                        </p:attrNameLst>
                                      </p:cBhvr>
                                      <p:tavLst>
                                        <p:tav tm="0">
                                          <p:val>
                                            <p:strVal val="#ppt_x"/>
                                          </p:val>
                                        </p:tav>
                                        <p:tav tm="100000">
                                          <p:val>
                                            <p:strVal val="#ppt_x"/>
                                          </p:val>
                                        </p:tav>
                                      </p:tavLst>
                                    </p:anim>
                                    <p:anim calcmode="lin" valueType="num">
                                      <p:cBhvr>
                                        <p:cTn id="74" dur="1000" fill="hold"/>
                                        <p:tgtEl>
                                          <p:spTgt spid="22"/>
                                        </p:tgtEl>
                                        <p:attrNameLst>
                                          <p:attrName>ppt_y</p:attrName>
                                        </p:attrNameLst>
                                      </p:cBhvr>
                                      <p:tavLst>
                                        <p:tav tm="0">
                                          <p:val>
                                            <p:strVal val="#ppt_y+.1"/>
                                          </p:val>
                                        </p:tav>
                                        <p:tav tm="100000">
                                          <p:val>
                                            <p:strVal val="#ppt_y"/>
                                          </p:val>
                                        </p:tav>
                                      </p:tavLst>
                                    </p:anim>
                                  </p:childTnLst>
                                </p:cTn>
                              </p:par>
                              <p:par>
                                <p:cTn id="75" presetID="35" presetClass="emph" presetSubtype="0" repeatCount="indefinite" fill="hold" nodeType="withEffect">
                                  <p:stCondLst>
                                    <p:cond delay="0"/>
                                  </p:stCondLst>
                                  <p:childTnLst>
                                    <p:anim calcmode="discrete" valueType="str">
                                      <p:cBhvr>
                                        <p:cTn id="76" dur="1000" fill="hold"/>
                                        <p:tgtEl>
                                          <p:spTgt spid="34"/>
                                        </p:tgtEl>
                                        <p:attrNameLst>
                                          <p:attrName>style.visibility</p:attrName>
                                        </p:attrNameLst>
                                      </p:cBhvr>
                                      <p:tavLst>
                                        <p:tav tm="0">
                                          <p:val>
                                            <p:strVal val="hidden"/>
                                          </p:val>
                                        </p:tav>
                                        <p:tav tm="50000">
                                          <p:val>
                                            <p:strVal val="visible"/>
                                          </p:val>
                                        </p:tav>
                                      </p:tavLst>
                                    </p:anim>
                                  </p:childTnLst>
                                </p:cTn>
                              </p:par>
                            </p:childTnLst>
                          </p:cTn>
                        </p:par>
                        <p:par>
                          <p:cTn id="77" fill="hold">
                            <p:stCondLst>
                              <p:cond delay="4000"/>
                            </p:stCondLst>
                            <p:childTnLst>
                              <p:par>
                                <p:cTn id="78" presetID="1" presetClass="entr" presetSubtype="0" fill="hold" nodeType="afterEffect">
                                  <p:stCondLst>
                                    <p:cond delay="0"/>
                                  </p:stCondLst>
                                  <p:childTnLst>
                                    <p:set>
                                      <p:cBhvr>
                                        <p:cTn id="79" dur="1" fill="hold">
                                          <p:stCondLst>
                                            <p:cond delay="0"/>
                                          </p:stCondLst>
                                        </p:cTn>
                                        <p:tgtEl>
                                          <p:spTgt spid="35"/>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childTnLst>
                                </p:cTn>
                              </p:par>
                              <p:par>
                                <p:cTn id="82" presetID="16" presetClass="entr" presetSubtype="21" fill="hold" grpId="0"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barn(inVertical)">
                                      <p:cBhvr>
                                        <p:cTn id="8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9" grpId="0"/>
      <p:bldP spid="22" grpId="0"/>
      <p:bldP spid="3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t>MANTENIMIENTO</a:t>
            </a:r>
            <a:endParaRPr lang="es-ES" dirty="0"/>
          </a:p>
        </p:txBody>
      </p:sp>
      <p:sp>
        <p:nvSpPr>
          <p:cNvPr id="3" name="Sous-titre 2"/>
          <p:cNvSpPr>
            <a:spLocks noGrp="1"/>
          </p:cNvSpPr>
          <p:nvPr>
            <p:ph type="subTitle" idx="11"/>
          </p:nvPr>
        </p:nvSpPr>
        <p:spPr>
          <a:xfrm>
            <a:off x="395536" y="620688"/>
            <a:ext cx="8353177" cy="360040"/>
          </a:xfrm>
        </p:spPr>
        <p:txBody>
          <a:bodyPr/>
          <a:lstStyle/>
          <a:p>
            <a:r>
              <a:rPr lang="es-ES" dirty="0" smtClean="0"/>
              <a:t>UTILLAJE ESPECÍFICO</a:t>
            </a:r>
            <a:endParaRPr lang="es-ES" dirty="0"/>
          </a:p>
        </p:txBody>
      </p:sp>
      <p:pic>
        <p:nvPicPr>
          <p:cNvPr id="10242" name="Picture 2" descr="C:\Users\e201923\Documents\WorkShop_DW10F_Euro6\FAD\SCR\Medias\Media_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2195610"/>
            <a:ext cx="4824536" cy="3107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1196752"/>
            <a:ext cx="18859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égende encadrée 2 5"/>
          <p:cNvSpPr/>
          <p:nvPr/>
        </p:nvSpPr>
        <p:spPr>
          <a:xfrm>
            <a:off x="7092280" y="1139601"/>
            <a:ext cx="1869542" cy="1247775"/>
          </a:xfrm>
          <a:prstGeom prst="borderCallout2">
            <a:avLst>
              <a:gd name="adj1" fmla="val 18750"/>
              <a:gd name="adj2" fmla="val -8333"/>
              <a:gd name="adj3" fmla="val 18750"/>
              <a:gd name="adj4" fmla="val -16667"/>
              <a:gd name="adj5" fmla="val 131961"/>
              <a:gd name="adj6" fmla="val -6215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Légende encadrée 2 6"/>
          <p:cNvSpPr/>
          <p:nvPr/>
        </p:nvSpPr>
        <p:spPr>
          <a:xfrm flipH="1">
            <a:off x="396075" y="5302886"/>
            <a:ext cx="1754004" cy="1390114"/>
          </a:xfrm>
          <a:prstGeom prst="borderCallout2">
            <a:avLst>
              <a:gd name="adj1" fmla="val 18750"/>
              <a:gd name="adj2" fmla="val -8333"/>
              <a:gd name="adj3" fmla="val 18750"/>
              <a:gd name="adj4" fmla="val -16667"/>
              <a:gd name="adj5" fmla="val -29116"/>
              <a:gd name="adj6" fmla="val -7600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244" name="Picture 4" descr="C:\Users\e201923\Documents\WorkShop_DW10F_Euro6\FAD\SCR\Medias\Media_4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8618" y="5417764"/>
            <a:ext cx="955588" cy="1160357"/>
          </a:xfrm>
          <a:prstGeom prst="rect">
            <a:avLst/>
          </a:prstGeom>
          <a:noFill/>
          <a:extLst>
            <a:ext uri="{909E8E84-426E-40DD-AFC4-6F175D3DCCD1}">
              <a14:hiddenFill xmlns:a14="http://schemas.microsoft.com/office/drawing/2010/main">
                <a:solidFill>
                  <a:srgbClr val="FFFFFF"/>
                </a:solidFill>
              </a14:hiddenFill>
            </a:ext>
          </a:extLst>
        </p:spPr>
      </p:pic>
      <p:sp>
        <p:nvSpPr>
          <p:cNvPr id="10" name="Légende encadrée 2 9"/>
          <p:cNvSpPr/>
          <p:nvPr/>
        </p:nvSpPr>
        <p:spPr>
          <a:xfrm>
            <a:off x="6496660" y="5432793"/>
            <a:ext cx="1315700" cy="1194132"/>
          </a:xfrm>
          <a:prstGeom prst="borderCallout2">
            <a:avLst>
              <a:gd name="adj1" fmla="val 18750"/>
              <a:gd name="adj2" fmla="val -8333"/>
              <a:gd name="adj3" fmla="val 18750"/>
              <a:gd name="adj4" fmla="val -16667"/>
              <a:gd name="adj5" fmla="val -38800"/>
              <a:gd name="adj6" fmla="val -21121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Rectangle 3"/>
          <p:cNvSpPr/>
          <p:nvPr/>
        </p:nvSpPr>
        <p:spPr>
          <a:xfrm>
            <a:off x="172302" y="3845075"/>
            <a:ext cx="1807532" cy="1477328"/>
          </a:xfrm>
          <a:prstGeom prst="rect">
            <a:avLst/>
          </a:prstGeom>
        </p:spPr>
        <p:txBody>
          <a:bodyPr wrap="square">
            <a:spAutoFit/>
          </a:bodyPr>
          <a:lstStyle/>
          <a:p>
            <a:pPr algn="ctr"/>
            <a:r>
              <a:rPr lang="es-ES" sz="1800" dirty="0" smtClean="0">
                <a:solidFill>
                  <a:srgbClr val="000000"/>
                </a:solidFill>
              </a:rPr>
              <a:t>Maletín de control del circuito de carburante y urea</a:t>
            </a:r>
            <a:endParaRPr lang="es-ES" sz="1800" dirty="0"/>
          </a:p>
        </p:txBody>
      </p:sp>
      <p:sp>
        <p:nvSpPr>
          <p:cNvPr id="8" name="Rectangle 7"/>
          <p:cNvSpPr/>
          <p:nvPr/>
        </p:nvSpPr>
        <p:spPr>
          <a:xfrm>
            <a:off x="6194304" y="4797152"/>
            <a:ext cx="2410144" cy="646331"/>
          </a:xfrm>
          <a:prstGeom prst="rect">
            <a:avLst/>
          </a:prstGeom>
        </p:spPr>
        <p:txBody>
          <a:bodyPr wrap="square">
            <a:spAutoFit/>
          </a:bodyPr>
          <a:lstStyle/>
          <a:p>
            <a:pPr algn="ctr"/>
            <a:r>
              <a:rPr lang="es-ES" sz="1800" dirty="0" smtClean="0">
                <a:solidFill>
                  <a:srgbClr val="000000"/>
                </a:solidFill>
              </a:rPr>
              <a:t>Manómetro de control de presión</a:t>
            </a:r>
            <a:endParaRPr lang="es-ES" sz="1800" dirty="0">
              <a:solidFill>
                <a:srgbClr val="000000"/>
              </a:solidFill>
            </a:endParaRPr>
          </a:p>
        </p:txBody>
      </p:sp>
      <p:sp>
        <p:nvSpPr>
          <p:cNvPr id="14" name="Rectangle 13"/>
          <p:cNvSpPr/>
          <p:nvPr/>
        </p:nvSpPr>
        <p:spPr>
          <a:xfrm>
            <a:off x="7140231" y="2564904"/>
            <a:ext cx="1821591" cy="369332"/>
          </a:xfrm>
          <a:prstGeom prst="rect">
            <a:avLst/>
          </a:prstGeom>
        </p:spPr>
        <p:txBody>
          <a:bodyPr wrap="square">
            <a:spAutoFit/>
          </a:bodyPr>
          <a:lstStyle/>
          <a:p>
            <a:pPr algn="ctr"/>
            <a:r>
              <a:rPr lang="es-ES" sz="1800" dirty="0" smtClean="0">
                <a:solidFill>
                  <a:srgbClr val="000000"/>
                </a:solidFill>
                <a:latin typeface="+mj-lt"/>
                <a:cs typeface="+mn-cs"/>
              </a:rPr>
              <a:t>Refractómetro</a:t>
            </a:r>
            <a:endParaRPr lang="es-ES" sz="1800" dirty="0">
              <a:solidFill>
                <a:srgbClr val="000000"/>
              </a:solidFill>
              <a:latin typeface="+mj-lt"/>
              <a:cs typeface="+mn-cs"/>
            </a:endParaRPr>
          </a:p>
        </p:txBody>
      </p:sp>
      <p:pic>
        <p:nvPicPr>
          <p:cNvPr id="15" name="Picture 3" descr="C:\Users\e201923\Documents\WorkShop_DW10F_Euro6\Base_images\SCR\Coffre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555" y="5395699"/>
            <a:ext cx="1581044" cy="1273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10230"/>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smtClean="0"/>
              <a:t>Puntos clave</a:t>
            </a:r>
            <a:endParaRPr lang="es-ES" dirty="0"/>
          </a:p>
        </p:txBody>
      </p:sp>
      <p:grpSp>
        <p:nvGrpSpPr>
          <p:cNvPr id="6" name="Groupe 5"/>
          <p:cNvGrpSpPr/>
          <p:nvPr/>
        </p:nvGrpSpPr>
        <p:grpSpPr>
          <a:xfrm>
            <a:off x="6026986" y="856813"/>
            <a:ext cx="2376667" cy="1014780"/>
            <a:chOff x="1790088" y="3857558"/>
            <a:chExt cx="2427018" cy="1016403"/>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0088" y="3857558"/>
              <a:ext cx="688892" cy="671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2637" y="4184110"/>
              <a:ext cx="725227" cy="68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80" y="3857558"/>
              <a:ext cx="725226" cy="68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e 9"/>
          <p:cNvGrpSpPr/>
          <p:nvPr/>
        </p:nvGrpSpPr>
        <p:grpSpPr>
          <a:xfrm>
            <a:off x="6701586" y="2564904"/>
            <a:ext cx="2047127" cy="864096"/>
            <a:chOff x="956915" y="3676025"/>
            <a:chExt cx="2520280" cy="1027659"/>
          </a:xfrm>
        </p:grpSpPr>
        <p:grpSp>
          <p:nvGrpSpPr>
            <p:cNvPr id="11" name="Groupe 10"/>
            <p:cNvGrpSpPr/>
            <p:nvPr/>
          </p:nvGrpSpPr>
          <p:grpSpPr>
            <a:xfrm>
              <a:off x="956915" y="3676025"/>
              <a:ext cx="2520280" cy="1027659"/>
              <a:chOff x="6817746" y="2167150"/>
              <a:chExt cx="3317964" cy="1508875"/>
            </a:xfrm>
          </p:grpSpPr>
          <p:pic>
            <p:nvPicPr>
              <p:cNvPr id="13" name="Picture 5" descr="F:\DOCS PSA\WorkShop_DW10F_Euro6\FAD\SCR\Medias\Temoin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7746" y="2167150"/>
                <a:ext cx="3317964" cy="15088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F:\DOCS PSA\WorkShop_DW10F_Euro6\FAD\SCR\Medias\Temoin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8845" y="2248334"/>
                <a:ext cx="756663" cy="714626"/>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ZoneTexte 11"/>
            <p:cNvSpPr txBox="1"/>
            <p:nvPr/>
          </p:nvSpPr>
          <p:spPr>
            <a:xfrm>
              <a:off x="1547926" y="3744662"/>
              <a:ext cx="1895688" cy="915087"/>
            </a:xfrm>
            <a:prstGeom prst="rect">
              <a:avLst/>
            </a:prstGeom>
            <a:noFill/>
          </p:spPr>
          <p:txBody>
            <a:bodyPr wrap="square" rtlCol="0">
              <a:spAutoFit/>
            </a:bodyPr>
            <a:lstStyle/>
            <a:p>
              <a:pPr algn="ctr" defTabSz="905805" fontAlgn="auto">
                <a:spcBef>
                  <a:spcPts val="0"/>
                </a:spcBef>
                <a:spcAft>
                  <a:spcPts val="0"/>
                </a:spcAft>
                <a:defRPr/>
              </a:pPr>
              <a:r>
                <a:rPr lang="es-ES" sz="1100" kern="0" dirty="0" smtClean="0">
                  <a:solidFill>
                    <a:srgbClr val="FFFFFF"/>
                  </a:solidFill>
                </a:rPr>
                <a:t>Llenar con aditivo anticontaminación: Arranque prohibido en (x) km</a:t>
              </a:r>
              <a:endParaRPr lang="es-ES" sz="1100" kern="0" dirty="0">
                <a:solidFill>
                  <a:srgbClr val="FFFFFF"/>
                </a:solidFill>
              </a:endParaRPr>
            </a:p>
          </p:txBody>
        </p:sp>
      </p:grpSp>
      <p:grpSp>
        <p:nvGrpSpPr>
          <p:cNvPr id="15" name="Groupe 14"/>
          <p:cNvGrpSpPr/>
          <p:nvPr/>
        </p:nvGrpSpPr>
        <p:grpSpPr>
          <a:xfrm>
            <a:off x="8075156" y="5505152"/>
            <a:ext cx="640925" cy="1304936"/>
            <a:chOff x="2640013" y="4267200"/>
            <a:chExt cx="1149350" cy="2114550"/>
          </a:xfrm>
        </p:grpSpPr>
        <p:pic>
          <p:nvPicPr>
            <p:cNvPr id="16" name="Picture 6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46363" y="4659313"/>
              <a:ext cx="1133475" cy="172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40013" y="4267200"/>
              <a:ext cx="114935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52209" y="5803484"/>
            <a:ext cx="1258866" cy="75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Espace réservé des commentaires 2"/>
          <p:cNvSpPr txBox="1">
            <a:spLocks/>
          </p:cNvSpPr>
          <p:nvPr/>
        </p:nvSpPr>
        <p:spPr>
          <a:xfrm>
            <a:off x="395287" y="1002316"/>
            <a:ext cx="6446975" cy="5595036"/>
          </a:xfrm>
          <a:prstGeom prst="rect">
            <a:avLst/>
          </a:prstGeom>
        </p:spPr>
        <p:txBody>
          <a:bodyPr/>
          <a:lstStyle/>
          <a:p>
            <a:pPr marL="182563"/>
            <a:r>
              <a:rPr lang="es-ES" sz="1800" b="1" dirty="0" smtClean="0">
                <a:solidFill>
                  <a:srgbClr val="000000"/>
                </a:solidFill>
              </a:rPr>
              <a:t>Recomendaciones importantes:</a:t>
            </a:r>
          </a:p>
          <a:p>
            <a:pPr marL="182563"/>
            <a:r>
              <a:rPr lang="es-ES" sz="1800" dirty="0" smtClean="0"/>
              <a:t>El aditivo utilizado (solución de urea) es irritante y ligeramente corrosivo</a:t>
            </a:r>
          </a:p>
          <a:p>
            <a:pPr marL="182563"/>
            <a:r>
              <a:rPr lang="es-ES" sz="1800" b="1" dirty="0" smtClean="0"/>
              <a:t>Alerta de nivel de urea:</a:t>
            </a:r>
          </a:p>
          <a:p>
            <a:pPr marL="182563"/>
            <a:r>
              <a:rPr lang="es-ES" sz="1800" dirty="0" smtClean="0"/>
              <a:t>En el momento en que se encienda el testigo «UREA» al arrancar el motor, será necesario efectuar un repostaje o el llenado del depósito</a:t>
            </a:r>
          </a:p>
          <a:p>
            <a:pPr marL="182563"/>
            <a:r>
              <a:rPr lang="es-ES" sz="1800" dirty="0" smtClean="0"/>
              <a:t>El repostaje de urea pueden realizarlo o bien un centro de reparación autorizado o bien el propio conductor</a:t>
            </a:r>
          </a:p>
          <a:p>
            <a:pPr marL="182563"/>
            <a:r>
              <a:rPr lang="es-ES" sz="1800" b="1" dirty="0" smtClean="0"/>
              <a:t>Fallo anticontaminación:</a:t>
            </a:r>
          </a:p>
          <a:p>
            <a:pPr marL="182563"/>
            <a:r>
              <a:rPr lang="es-ES" sz="1800" dirty="0" smtClean="0"/>
              <a:t>Cuando aparecen los testigos «MIL» y «UREA» es imperativo acudir a un taller autorizado bajo riesgo de no poder rearrancar el motor transcurridos unos kilómetros.</a:t>
            </a:r>
          </a:p>
          <a:p>
            <a:pPr marL="182563"/>
            <a:r>
              <a:rPr lang="es-ES" sz="1800" b="1" dirty="0" smtClean="0"/>
              <a:t>El mantenimiento:</a:t>
            </a:r>
          </a:p>
          <a:p>
            <a:pPr marL="182563"/>
            <a:r>
              <a:rPr lang="es-ES" sz="1800" dirty="0" smtClean="0"/>
              <a:t>El nivel se realiza durante las operaciones de mantenimiento</a:t>
            </a:r>
          </a:p>
          <a:p>
            <a:pPr marL="182563"/>
            <a:r>
              <a:rPr lang="es-ES" sz="1800" b="1" dirty="0"/>
              <a:t>Reparación:</a:t>
            </a:r>
          </a:p>
          <a:p>
            <a:pPr marL="182563"/>
            <a:r>
              <a:rPr lang="es-ES" sz="1800" dirty="0" smtClean="0"/>
              <a:t>El refractómetro permite controlar la calidad del líquido.</a:t>
            </a:r>
          </a:p>
          <a:p>
            <a:pPr marL="182563"/>
            <a:r>
              <a:rPr lang="es-ES" sz="1800" dirty="0" smtClean="0"/>
              <a:t>Un utillaje específico asociado a un manómetro permite controlar el correcto funcionamiento de los sistemas</a:t>
            </a:r>
            <a:endParaRPr lang="es-ES" sz="18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ile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2794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Grp="1" noChangeArrowheads="1"/>
          </p:cNvSpPr>
          <p:nvPr>
            <p:ph type="title"/>
          </p:nvPr>
        </p:nvSpPr>
        <p:spPr bwMode="auto">
          <a:xfrm>
            <a:off x="457200" y="285750"/>
            <a:ext cx="8229600" cy="413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s-ES" sz="3600" dirty="0" smtClean="0">
                <a:solidFill>
                  <a:schemeClr val="tx1"/>
                </a:solidFill>
                <a:latin typeface="Citroen" pitchFamily="2" charset="0"/>
              </a:rPr>
              <a:t>GRACIAS POR SU ATENCIÓN</a:t>
            </a:r>
            <a:endParaRPr lang="es-ES" sz="3600" dirty="0">
              <a:solidFill>
                <a:schemeClr val="tx1"/>
              </a:solidFill>
              <a:latin typeface="Citroen" pitchFamily="2" charset="0"/>
            </a:endParaRPr>
          </a:p>
        </p:txBody>
      </p:sp>
    </p:spTree>
    <p:extLst>
      <p:ext uri="{BB962C8B-B14F-4D97-AF65-F5344CB8AC3E}">
        <p14:creationId xmlns:p14="http://schemas.microsoft.com/office/powerpoint/2010/main" val="182192882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1323975"/>
            <a:ext cx="8191500"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ous-titre 2"/>
          <p:cNvSpPr>
            <a:spLocks noGrp="1"/>
          </p:cNvSpPr>
          <p:nvPr>
            <p:ph type="subTitle" idx="11"/>
          </p:nvPr>
        </p:nvSpPr>
        <p:spPr>
          <a:xfrm>
            <a:off x="396592" y="621035"/>
            <a:ext cx="8352121" cy="360040"/>
          </a:xfrm>
        </p:spPr>
        <p:txBody>
          <a:bodyPr/>
          <a:lstStyle/>
          <a:p>
            <a:r>
              <a:rPr lang="es-ES" dirty="0" smtClean="0"/>
              <a:t>UN POCO DE QUÍMICA: La OxidorReducción</a:t>
            </a:r>
            <a:endParaRPr lang="es-ES" dirty="0"/>
          </a:p>
        </p:txBody>
      </p:sp>
      <p:sp>
        <p:nvSpPr>
          <p:cNvPr id="26" name="ZoneTexte 25"/>
          <p:cNvSpPr txBox="1"/>
          <p:nvPr/>
        </p:nvSpPr>
        <p:spPr>
          <a:xfrm>
            <a:off x="706224" y="1212760"/>
            <a:ext cx="1753639" cy="338554"/>
          </a:xfrm>
          <a:prstGeom prst="rect">
            <a:avLst/>
          </a:prstGeom>
          <a:noFill/>
        </p:spPr>
        <p:txBody>
          <a:bodyPr wrap="square" rtlCol="0">
            <a:spAutoFit/>
          </a:bodyPr>
          <a:lstStyle/>
          <a:p>
            <a:pPr algn="ctr"/>
            <a:r>
              <a:rPr lang="es-ES" sz="1600" dirty="0" smtClean="0"/>
              <a:t>Dioxígeno</a:t>
            </a:r>
            <a:endParaRPr lang="es-ES" sz="1600" dirty="0"/>
          </a:p>
        </p:txBody>
      </p:sp>
      <p:sp>
        <p:nvSpPr>
          <p:cNvPr id="58" name="ZoneTexte 57"/>
          <p:cNvSpPr txBox="1"/>
          <p:nvPr/>
        </p:nvSpPr>
        <p:spPr>
          <a:xfrm>
            <a:off x="179512" y="2818300"/>
            <a:ext cx="1753639" cy="338554"/>
          </a:xfrm>
          <a:prstGeom prst="rect">
            <a:avLst/>
          </a:prstGeom>
          <a:noFill/>
        </p:spPr>
        <p:txBody>
          <a:bodyPr wrap="square" rtlCol="0">
            <a:spAutoFit/>
          </a:bodyPr>
          <a:lstStyle/>
          <a:p>
            <a:pPr algn="ctr"/>
            <a:r>
              <a:rPr lang="es-ES" sz="1600" dirty="0" smtClean="0"/>
              <a:t>Metano</a:t>
            </a:r>
            <a:endParaRPr lang="es-ES" sz="1600" dirty="0"/>
          </a:p>
        </p:txBody>
      </p:sp>
      <p:sp>
        <p:nvSpPr>
          <p:cNvPr id="59" name="ZoneTexte 58"/>
          <p:cNvSpPr txBox="1"/>
          <p:nvPr/>
        </p:nvSpPr>
        <p:spPr>
          <a:xfrm>
            <a:off x="2483768" y="1904454"/>
            <a:ext cx="1753639" cy="584775"/>
          </a:xfrm>
          <a:prstGeom prst="rect">
            <a:avLst/>
          </a:prstGeom>
          <a:noFill/>
        </p:spPr>
        <p:txBody>
          <a:bodyPr wrap="square" rtlCol="0">
            <a:spAutoFit/>
          </a:bodyPr>
          <a:lstStyle/>
          <a:p>
            <a:pPr algn="ctr"/>
            <a:r>
              <a:rPr lang="es-ES" sz="1600" dirty="0" smtClean="0"/>
              <a:t>Reacción</a:t>
            </a:r>
          </a:p>
          <a:p>
            <a:pPr algn="ctr"/>
            <a:r>
              <a:rPr lang="es-ES" sz="1600" dirty="0" smtClean="0"/>
              <a:t>(Combustión)</a:t>
            </a:r>
            <a:endParaRPr lang="es-ES" sz="1600" dirty="0"/>
          </a:p>
        </p:txBody>
      </p:sp>
      <p:sp>
        <p:nvSpPr>
          <p:cNvPr id="60" name="ZoneTexte 59"/>
          <p:cNvSpPr txBox="1"/>
          <p:nvPr/>
        </p:nvSpPr>
        <p:spPr>
          <a:xfrm>
            <a:off x="3995936" y="3668515"/>
            <a:ext cx="1753639" cy="338554"/>
          </a:xfrm>
          <a:prstGeom prst="rect">
            <a:avLst/>
          </a:prstGeom>
          <a:noFill/>
        </p:spPr>
        <p:txBody>
          <a:bodyPr wrap="square" rtlCol="0">
            <a:spAutoFit/>
          </a:bodyPr>
          <a:lstStyle/>
          <a:p>
            <a:pPr algn="ctr"/>
            <a:r>
              <a:rPr lang="es-ES" sz="1600" dirty="0" smtClean="0"/>
              <a:t>Gas carbónico</a:t>
            </a:r>
            <a:endParaRPr lang="es-ES" sz="1600" dirty="0"/>
          </a:p>
        </p:txBody>
      </p:sp>
      <p:sp>
        <p:nvSpPr>
          <p:cNvPr id="62" name="ZoneTexte 61"/>
          <p:cNvSpPr txBox="1"/>
          <p:nvPr/>
        </p:nvSpPr>
        <p:spPr>
          <a:xfrm>
            <a:off x="5749575" y="1540565"/>
            <a:ext cx="1753639" cy="338554"/>
          </a:xfrm>
          <a:prstGeom prst="rect">
            <a:avLst/>
          </a:prstGeom>
          <a:noFill/>
        </p:spPr>
        <p:txBody>
          <a:bodyPr wrap="square" rtlCol="0">
            <a:spAutoFit/>
          </a:bodyPr>
          <a:lstStyle/>
          <a:p>
            <a:pPr algn="ctr"/>
            <a:r>
              <a:rPr lang="es-ES" sz="1600" dirty="0" smtClean="0"/>
              <a:t>Vapor de agua</a:t>
            </a:r>
            <a:endParaRPr lang="es-ES" sz="1600" dirty="0"/>
          </a:p>
        </p:txBody>
      </p:sp>
      <p:sp>
        <p:nvSpPr>
          <p:cNvPr id="63" name="ZoneTexte 62"/>
          <p:cNvSpPr txBox="1"/>
          <p:nvPr/>
        </p:nvSpPr>
        <p:spPr>
          <a:xfrm>
            <a:off x="7236296" y="2818300"/>
            <a:ext cx="1753639" cy="584775"/>
          </a:xfrm>
          <a:prstGeom prst="rect">
            <a:avLst/>
          </a:prstGeom>
          <a:noFill/>
        </p:spPr>
        <p:txBody>
          <a:bodyPr wrap="square" rtlCol="0">
            <a:spAutoFit/>
          </a:bodyPr>
          <a:lstStyle/>
          <a:p>
            <a:pPr algn="ctr"/>
            <a:r>
              <a:rPr lang="es-ES" sz="1600" dirty="0" smtClean="0"/>
              <a:t>Luz</a:t>
            </a:r>
          </a:p>
          <a:p>
            <a:pPr algn="ctr"/>
            <a:r>
              <a:rPr lang="es-ES" sz="1600" dirty="0" smtClean="0"/>
              <a:t>Calor</a:t>
            </a:r>
            <a:endParaRPr lang="es-ES" sz="1600" dirty="0"/>
          </a:p>
        </p:txBody>
      </p:sp>
      <p:sp>
        <p:nvSpPr>
          <p:cNvPr id="64" name="ZoneTexte 63"/>
          <p:cNvSpPr txBox="1"/>
          <p:nvPr/>
        </p:nvSpPr>
        <p:spPr>
          <a:xfrm>
            <a:off x="323528" y="4365104"/>
            <a:ext cx="1753639" cy="338554"/>
          </a:xfrm>
          <a:prstGeom prst="rect">
            <a:avLst/>
          </a:prstGeom>
          <a:noFill/>
        </p:spPr>
        <p:txBody>
          <a:bodyPr wrap="square" rtlCol="0">
            <a:spAutoFit/>
          </a:bodyPr>
          <a:lstStyle/>
          <a:p>
            <a:pPr algn="ctr"/>
            <a:r>
              <a:rPr lang="es-ES" sz="1600" dirty="0" smtClean="0"/>
              <a:t>Leyenda:</a:t>
            </a:r>
            <a:endParaRPr lang="es-ES" sz="1600" dirty="0"/>
          </a:p>
        </p:txBody>
      </p:sp>
      <p:sp>
        <p:nvSpPr>
          <p:cNvPr id="65" name="ZoneTexte 64"/>
          <p:cNvSpPr txBox="1"/>
          <p:nvPr/>
        </p:nvSpPr>
        <p:spPr>
          <a:xfrm>
            <a:off x="262281" y="5299007"/>
            <a:ext cx="1753639" cy="584775"/>
          </a:xfrm>
          <a:prstGeom prst="rect">
            <a:avLst/>
          </a:prstGeom>
          <a:noFill/>
        </p:spPr>
        <p:txBody>
          <a:bodyPr wrap="square" rtlCol="0">
            <a:spAutoFit/>
          </a:bodyPr>
          <a:lstStyle/>
          <a:p>
            <a:pPr algn="ctr"/>
            <a:r>
              <a:rPr lang="es-ES" sz="1600" dirty="0" smtClean="0"/>
              <a:t>Átomo de hidrógeno</a:t>
            </a:r>
            <a:endParaRPr lang="es-ES" sz="1600" dirty="0"/>
          </a:p>
        </p:txBody>
      </p:sp>
      <p:sp>
        <p:nvSpPr>
          <p:cNvPr id="66" name="ZoneTexte 65"/>
          <p:cNvSpPr txBox="1"/>
          <p:nvPr/>
        </p:nvSpPr>
        <p:spPr>
          <a:xfrm>
            <a:off x="2077167" y="5299007"/>
            <a:ext cx="1753639" cy="338554"/>
          </a:xfrm>
          <a:prstGeom prst="rect">
            <a:avLst/>
          </a:prstGeom>
          <a:noFill/>
        </p:spPr>
        <p:txBody>
          <a:bodyPr wrap="square" rtlCol="0">
            <a:spAutoFit/>
          </a:bodyPr>
          <a:lstStyle/>
          <a:p>
            <a:pPr algn="ctr"/>
            <a:r>
              <a:rPr lang="es-ES" sz="1600" dirty="0" smtClean="0"/>
              <a:t>Átomo de carbón</a:t>
            </a:r>
            <a:endParaRPr lang="es-ES" sz="1600" dirty="0"/>
          </a:p>
        </p:txBody>
      </p:sp>
      <p:sp>
        <p:nvSpPr>
          <p:cNvPr id="67" name="ZoneTexte 66"/>
          <p:cNvSpPr txBox="1"/>
          <p:nvPr/>
        </p:nvSpPr>
        <p:spPr>
          <a:xfrm>
            <a:off x="3779912" y="5394702"/>
            <a:ext cx="1753639" cy="584775"/>
          </a:xfrm>
          <a:prstGeom prst="rect">
            <a:avLst/>
          </a:prstGeom>
          <a:noFill/>
        </p:spPr>
        <p:txBody>
          <a:bodyPr wrap="square" rtlCol="0">
            <a:spAutoFit/>
          </a:bodyPr>
          <a:lstStyle/>
          <a:p>
            <a:pPr algn="ctr"/>
            <a:r>
              <a:rPr lang="es-ES" sz="1600" dirty="0" smtClean="0"/>
              <a:t>Átomo de oxígeno</a:t>
            </a:r>
            <a:endParaRPr lang="es-ES" sz="1600" dirty="0"/>
          </a:p>
        </p:txBody>
      </p:sp>
      <p:sp>
        <p:nvSpPr>
          <p:cNvPr id="4" name="3 Título"/>
          <p:cNvSpPr>
            <a:spLocks noGrp="1"/>
          </p:cNvSpPr>
          <p:nvPr>
            <p:ph type="title"/>
          </p:nvPr>
        </p:nvSpPr>
        <p:spPr>
          <a:xfrm>
            <a:off x="395288" y="22225"/>
            <a:ext cx="8280400" cy="549275"/>
          </a:xfrm>
        </p:spPr>
        <p:txBody>
          <a:bodyPr/>
          <a:lstStyle/>
          <a:p>
            <a:r>
              <a:rPr lang="es-ES" dirty="0"/>
              <a:t>Necesidad del Tratamiento de LOS CONTAMINANTES</a:t>
            </a:r>
          </a:p>
        </p:txBody>
      </p:sp>
    </p:spTree>
    <p:extLst>
      <p:ext uri="{BB962C8B-B14F-4D97-AF65-F5344CB8AC3E}">
        <p14:creationId xmlns:p14="http://schemas.microsoft.com/office/powerpoint/2010/main" val="95569120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ous-titre 2"/>
          <p:cNvSpPr>
            <a:spLocks noGrp="1"/>
          </p:cNvSpPr>
          <p:nvPr>
            <p:ph type="subTitle" idx="11"/>
          </p:nvPr>
        </p:nvSpPr>
        <p:spPr>
          <a:xfrm>
            <a:off x="429873" y="621035"/>
            <a:ext cx="8318840" cy="360040"/>
          </a:xfrm>
        </p:spPr>
        <p:txBody>
          <a:bodyPr/>
          <a:lstStyle/>
          <a:p>
            <a:r>
              <a:rPr lang="fr-FR" dirty="0" smtClean="0"/>
              <a:t>UN POCO DE QUÍMICA: La oxidorreducción</a:t>
            </a:r>
            <a:endParaRPr lang="fr-FR" dirty="0"/>
          </a:p>
        </p:txBody>
      </p:sp>
      <p:sp>
        <p:nvSpPr>
          <p:cNvPr id="4" name="3 Título"/>
          <p:cNvSpPr>
            <a:spLocks noGrp="1"/>
          </p:cNvSpPr>
          <p:nvPr>
            <p:ph type="title"/>
          </p:nvPr>
        </p:nvSpPr>
        <p:spPr>
          <a:xfrm>
            <a:off x="395288" y="22225"/>
            <a:ext cx="8280400" cy="549275"/>
          </a:xfrm>
        </p:spPr>
        <p:txBody>
          <a:bodyPr/>
          <a:lstStyle/>
          <a:p>
            <a:r>
              <a:rPr lang="es-ES" dirty="0"/>
              <a:t>Necesidad del Tratamiento de LOS CONTAMINANTES</a:t>
            </a:r>
          </a:p>
        </p:txBody>
      </p:sp>
    </p:spTree>
    <p:extLst>
      <p:ext uri="{BB962C8B-B14F-4D97-AF65-F5344CB8AC3E}">
        <p14:creationId xmlns:p14="http://schemas.microsoft.com/office/powerpoint/2010/main" val="19970376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dirty="0"/>
              <a:t>Necesidad del Tratamiento de LOS CONTAMINANTES</a:t>
            </a:r>
          </a:p>
        </p:txBody>
      </p:sp>
      <p:sp>
        <p:nvSpPr>
          <p:cNvPr id="3" name="Sous-titre 2"/>
          <p:cNvSpPr>
            <a:spLocks noGrp="1"/>
          </p:cNvSpPr>
          <p:nvPr>
            <p:ph type="subTitle" idx="11"/>
          </p:nvPr>
        </p:nvSpPr>
        <p:spPr>
          <a:xfrm>
            <a:off x="395288" y="605823"/>
            <a:ext cx="8353425" cy="360040"/>
          </a:xfrm>
        </p:spPr>
        <p:txBody>
          <a:bodyPr/>
          <a:lstStyle/>
          <a:p>
            <a:r>
              <a:rPr lang="es-ES" dirty="0" smtClean="0"/>
              <a:t>Los NOx y la contaminación atmosférica</a:t>
            </a:r>
            <a:endParaRPr lang="es-ES" dirty="0"/>
          </a:p>
        </p:txBody>
      </p:sp>
      <p:sp>
        <p:nvSpPr>
          <p:cNvPr id="5" name="Rectangle 4"/>
          <p:cNvSpPr/>
          <p:nvPr/>
        </p:nvSpPr>
        <p:spPr>
          <a:xfrm>
            <a:off x="4478806" y="3296322"/>
            <a:ext cx="4517583" cy="400110"/>
          </a:xfrm>
          <a:prstGeom prst="rect">
            <a:avLst/>
          </a:prstGeom>
        </p:spPr>
        <p:txBody>
          <a:bodyPr wrap="none">
            <a:spAutoFit/>
          </a:bodyPr>
          <a:lstStyle/>
          <a:p>
            <a:r>
              <a:rPr lang="es-ES" sz="2000" dirty="0" smtClean="0"/>
              <a:t>Los gases tratados: NOx = NO + NO</a:t>
            </a:r>
            <a:r>
              <a:rPr lang="es-ES" sz="2000" baseline="-25000" dirty="0" smtClean="0"/>
              <a:t>2</a:t>
            </a:r>
            <a:r>
              <a:rPr lang="es-ES" sz="2000" dirty="0" smtClean="0"/>
              <a:t>.</a:t>
            </a:r>
            <a:endParaRPr lang="es-ES" sz="2000" dirty="0"/>
          </a:p>
        </p:txBody>
      </p:sp>
      <p:grpSp>
        <p:nvGrpSpPr>
          <p:cNvPr id="6" name="Groupe 5"/>
          <p:cNvGrpSpPr/>
          <p:nvPr/>
        </p:nvGrpSpPr>
        <p:grpSpPr>
          <a:xfrm>
            <a:off x="551002" y="3274797"/>
            <a:ext cx="3095719" cy="1748304"/>
            <a:chOff x="6185209" y="4040355"/>
            <a:chExt cx="3095719" cy="1748304"/>
          </a:xfrm>
        </p:grpSpPr>
        <p:grpSp>
          <p:nvGrpSpPr>
            <p:cNvPr id="7" name="Groupe 6"/>
            <p:cNvGrpSpPr/>
            <p:nvPr/>
          </p:nvGrpSpPr>
          <p:grpSpPr>
            <a:xfrm>
              <a:off x="6431528" y="4040355"/>
              <a:ext cx="1652504" cy="1271640"/>
              <a:chOff x="6375880" y="3356992"/>
              <a:chExt cx="1652504" cy="1271640"/>
            </a:xfrm>
          </p:grpSpPr>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5880" y="3356992"/>
                <a:ext cx="1652504" cy="1271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e 9"/>
              <p:cNvGrpSpPr/>
              <p:nvPr/>
            </p:nvGrpSpPr>
            <p:grpSpPr>
              <a:xfrm>
                <a:off x="6701594" y="3773680"/>
                <a:ext cx="432048" cy="438263"/>
                <a:chOff x="1763688" y="1555756"/>
                <a:chExt cx="432048" cy="438263"/>
              </a:xfrm>
            </p:grpSpPr>
            <p:sp>
              <p:nvSpPr>
                <p:cNvPr id="14" name="Ellipse 13"/>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solidFill>
                      <a:schemeClr val="tx1"/>
                    </a:solidFill>
                  </a:endParaRPr>
                </a:p>
              </p:txBody>
            </p:sp>
            <p:sp>
              <p:nvSpPr>
                <p:cNvPr id="15" name="Ellipse 14"/>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dirty="0" smtClean="0">
                      <a:solidFill>
                        <a:schemeClr val="tx1"/>
                      </a:solidFill>
                    </a:rPr>
                    <a:t>N</a:t>
                  </a:r>
                  <a:endParaRPr lang="es-ES" sz="1800" dirty="0">
                    <a:solidFill>
                      <a:schemeClr val="tx1"/>
                    </a:solidFill>
                  </a:endParaRPr>
                </a:p>
              </p:txBody>
            </p:sp>
          </p:grpSp>
          <p:grpSp>
            <p:nvGrpSpPr>
              <p:cNvPr id="11" name="Groupe 10"/>
              <p:cNvGrpSpPr/>
              <p:nvPr/>
            </p:nvGrpSpPr>
            <p:grpSpPr>
              <a:xfrm>
                <a:off x="7436169" y="3737157"/>
                <a:ext cx="432048" cy="438263"/>
                <a:chOff x="1763688" y="1555756"/>
                <a:chExt cx="432048" cy="438263"/>
              </a:xfrm>
            </p:grpSpPr>
            <p:sp>
              <p:nvSpPr>
                <p:cNvPr id="12" name="Ellipse 11"/>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solidFill>
                      <a:schemeClr val="tx1"/>
                    </a:solidFill>
                  </a:endParaRPr>
                </a:p>
              </p:txBody>
            </p:sp>
            <p:sp>
              <p:nvSpPr>
                <p:cNvPr id="13" name="Ellipse 12"/>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dirty="0" smtClean="0">
                      <a:solidFill>
                        <a:schemeClr val="tx1"/>
                      </a:solidFill>
                    </a:rPr>
                    <a:t>O</a:t>
                  </a:r>
                  <a:endParaRPr lang="es-ES" sz="1800" dirty="0">
                    <a:solidFill>
                      <a:schemeClr val="tx1"/>
                    </a:solidFill>
                  </a:endParaRPr>
                </a:p>
              </p:txBody>
            </p:sp>
          </p:grpSp>
        </p:grpSp>
        <p:sp>
          <p:nvSpPr>
            <p:cNvPr id="8" name="Rectangle 7"/>
            <p:cNvSpPr/>
            <p:nvPr/>
          </p:nvSpPr>
          <p:spPr>
            <a:xfrm>
              <a:off x="6185209" y="5419327"/>
              <a:ext cx="3095719" cy="369332"/>
            </a:xfrm>
            <a:prstGeom prst="rect">
              <a:avLst/>
            </a:prstGeom>
          </p:spPr>
          <p:txBody>
            <a:bodyPr wrap="none">
              <a:spAutoFit/>
            </a:bodyPr>
            <a:lstStyle/>
            <a:p>
              <a:r>
                <a:rPr lang="es-ES" sz="1800" dirty="0" smtClean="0"/>
                <a:t>Monóxido de nitrógeno (NO)</a:t>
              </a:r>
              <a:endParaRPr lang="es-ES" sz="1800" dirty="0"/>
            </a:p>
          </p:txBody>
        </p:sp>
      </p:grpSp>
      <p:grpSp>
        <p:nvGrpSpPr>
          <p:cNvPr id="16" name="Groupe 15"/>
          <p:cNvGrpSpPr/>
          <p:nvPr/>
        </p:nvGrpSpPr>
        <p:grpSpPr>
          <a:xfrm>
            <a:off x="5441031" y="1273018"/>
            <a:ext cx="3350657" cy="1427781"/>
            <a:chOff x="5364088" y="1576155"/>
            <a:chExt cx="3350657" cy="1427781"/>
          </a:xfrm>
        </p:grpSpPr>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1576155"/>
              <a:ext cx="3107060" cy="1058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e 17"/>
            <p:cNvGrpSpPr/>
            <p:nvPr/>
          </p:nvGrpSpPr>
          <p:grpSpPr>
            <a:xfrm>
              <a:off x="5508104" y="1667116"/>
              <a:ext cx="432048" cy="438263"/>
              <a:chOff x="1763688" y="1555756"/>
              <a:chExt cx="432048" cy="438263"/>
            </a:xfrm>
          </p:grpSpPr>
          <p:sp>
            <p:nvSpPr>
              <p:cNvPr id="26" name="Ellipse 25"/>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solidFill>
                    <a:schemeClr val="tx1"/>
                  </a:solidFill>
                </a:endParaRPr>
              </a:p>
            </p:txBody>
          </p:sp>
          <p:sp>
            <p:nvSpPr>
              <p:cNvPr id="27" name="Ellipse 26"/>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dirty="0" smtClean="0">
                    <a:solidFill>
                      <a:schemeClr val="tx1"/>
                    </a:solidFill>
                  </a:rPr>
                  <a:t>N</a:t>
                </a:r>
                <a:endParaRPr lang="es-ES" sz="1800" dirty="0">
                  <a:solidFill>
                    <a:schemeClr val="tx1"/>
                  </a:solidFill>
                </a:endParaRPr>
              </a:p>
            </p:txBody>
          </p:sp>
        </p:grpSp>
        <p:grpSp>
          <p:nvGrpSpPr>
            <p:cNvPr id="19" name="Groupe 18"/>
            <p:cNvGrpSpPr/>
            <p:nvPr/>
          </p:nvGrpSpPr>
          <p:grpSpPr>
            <a:xfrm>
              <a:off x="6485570" y="1744401"/>
              <a:ext cx="432048" cy="438263"/>
              <a:chOff x="1763688" y="1555756"/>
              <a:chExt cx="432048" cy="438263"/>
            </a:xfrm>
          </p:grpSpPr>
          <p:sp>
            <p:nvSpPr>
              <p:cNvPr id="24" name="Ellipse 23"/>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solidFill>
                    <a:schemeClr val="tx1"/>
                  </a:solidFill>
                </a:endParaRPr>
              </a:p>
            </p:txBody>
          </p:sp>
          <p:sp>
            <p:nvSpPr>
              <p:cNvPr id="25" name="Ellipse 24"/>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dirty="0" smtClean="0">
                    <a:solidFill>
                      <a:schemeClr val="tx1"/>
                    </a:solidFill>
                  </a:rPr>
                  <a:t>N</a:t>
                </a:r>
                <a:endParaRPr lang="es-ES" sz="1800" dirty="0">
                  <a:solidFill>
                    <a:schemeClr val="tx1"/>
                  </a:solidFill>
                </a:endParaRPr>
              </a:p>
            </p:txBody>
          </p:sp>
        </p:grpSp>
        <p:grpSp>
          <p:nvGrpSpPr>
            <p:cNvPr id="20" name="Groupe 19"/>
            <p:cNvGrpSpPr/>
            <p:nvPr/>
          </p:nvGrpSpPr>
          <p:grpSpPr>
            <a:xfrm>
              <a:off x="7812360" y="1927009"/>
              <a:ext cx="432048" cy="438263"/>
              <a:chOff x="1763688" y="1555756"/>
              <a:chExt cx="432048" cy="438263"/>
            </a:xfrm>
          </p:grpSpPr>
          <p:sp>
            <p:nvSpPr>
              <p:cNvPr id="22" name="Ellipse 21"/>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solidFill>
                    <a:schemeClr val="tx1"/>
                  </a:solidFill>
                </a:endParaRPr>
              </a:p>
            </p:txBody>
          </p:sp>
          <p:sp>
            <p:nvSpPr>
              <p:cNvPr id="23" name="Ellipse 22"/>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dirty="0" smtClean="0">
                    <a:solidFill>
                      <a:schemeClr val="tx1"/>
                    </a:solidFill>
                  </a:rPr>
                  <a:t>O</a:t>
                </a:r>
                <a:endParaRPr lang="es-ES" sz="1800" dirty="0">
                  <a:solidFill>
                    <a:schemeClr val="tx1"/>
                  </a:solidFill>
                </a:endParaRPr>
              </a:p>
            </p:txBody>
          </p:sp>
        </p:grpSp>
        <p:sp>
          <p:nvSpPr>
            <p:cNvPr id="21" name="Rectangle 20"/>
            <p:cNvSpPr/>
            <p:nvPr/>
          </p:nvSpPr>
          <p:spPr>
            <a:xfrm>
              <a:off x="5559714" y="2634604"/>
              <a:ext cx="3155031" cy="369332"/>
            </a:xfrm>
            <a:prstGeom prst="rect">
              <a:avLst/>
            </a:prstGeom>
          </p:spPr>
          <p:txBody>
            <a:bodyPr wrap="none">
              <a:spAutoFit/>
            </a:bodyPr>
            <a:lstStyle/>
            <a:p>
              <a:r>
                <a:rPr lang="es-ES" sz="1800" dirty="0" smtClean="0"/>
                <a:t>Protóxido de nitrógeno (N</a:t>
              </a:r>
              <a:r>
                <a:rPr lang="es-ES" sz="1800" baseline="-25000" dirty="0" smtClean="0"/>
                <a:t>2</a:t>
              </a:r>
              <a:r>
                <a:rPr lang="es-ES" sz="1800" dirty="0" smtClean="0"/>
                <a:t>O)</a:t>
              </a:r>
              <a:endParaRPr lang="es-ES" sz="1800" dirty="0"/>
            </a:p>
          </p:txBody>
        </p:sp>
      </p:grpSp>
      <p:grpSp>
        <p:nvGrpSpPr>
          <p:cNvPr id="28" name="Groupe 27"/>
          <p:cNvGrpSpPr/>
          <p:nvPr/>
        </p:nvGrpSpPr>
        <p:grpSpPr>
          <a:xfrm>
            <a:off x="6156176" y="4606582"/>
            <a:ext cx="2495023" cy="2068973"/>
            <a:chOff x="2468610" y="3300616"/>
            <a:chExt cx="2728766" cy="2262802"/>
          </a:xfrm>
        </p:grpSpPr>
        <p:grpSp>
          <p:nvGrpSpPr>
            <p:cNvPr id="29" name="Groupe 28"/>
            <p:cNvGrpSpPr/>
            <p:nvPr/>
          </p:nvGrpSpPr>
          <p:grpSpPr>
            <a:xfrm>
              <a:off x="3671900" y="3429000"/>
              <a:ext cx="432048" cy="438263"/>
              <a:chOff x="1763688" y="1555756"/>
              <a:chExt cx="432048" cy="438263"/>
            </a:xfrm>
          </p:grpSpPr>
          <p:sp>
            <p:nvSpPr>
              <p:cNvPr id="45" name="Ellipse 44"/>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solidFill>
                    <a:schemeClr val="tx1"/>
                  </a:solidFill>
                </a:endParaRPr>
              </a:p>
            </p:txBody>
          </p:sp>
          <p:sp>
            <p:nvSpPr>
              <p:cNvPr id="46" name="Ellipse 45"/>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dirty="0" smtClean="0">
                    <a:solidFill>
                      <a:schemeClr val="tx1"/>
                    </a:solidFill>
                  </a:rPr>
                  <a:t>N</a:t>
                </a:r>
                <a:endParaRPr lang="es-ES" sz="1800" dirty="0">
                  <a:solidFill>
                    <a:schemeClr val="tx1"/>
                  </a:solidFill>
                </a:endParaRPr>
              </a:p>
            </p:txBody>
          </p:sp>
        </p:grpSp>
        <p:grpSp>
          <p:nvGrpSpPr>
            <p:cNvPr id="30" name="Groupe 29"/>
            <p:cNvGrpSpPr/>
            <p:nvPr/>
          </p:nvGrpSpPr>
          <p:grpSpPr>
            <a:xfrm>
              <a:off x="4355976" y="3830740"/>
              <a:ext cx="432048" cy="438263"/>
              <a:chOff x="1763688" y="1555756"/>
              <a:chExt cx="432048" cy="438263"/>
            </a:xfrm>
          </p:grpSpPr>
          <p:sp>
            <p:nvSpPr>
              <p:cNvPr id="43" name="Ellipse 42"/>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solidFill>
                    <a:schemeClr val="tx1"/>
                  </a:solidFill>
                </a:endParaRPr>
              </a:p>
            </p:txBody>
          </p:sp>
          <p:sp>
            <p:nvSpPr>
              <p:cNvPr id="44" name="Ellipse 43"/>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dirty="0" smtClean="0">
                    <a:solidFill>
                      <a:schemeClr val="tx1"/>
                    </a:solidFill>
                  </a:rPr>
                  <a:t>O</a:t>
                </a:r>
                <a:endParaRPr lang="es-ES" sz="1800" dirty="0">
                  <a:solidFill>
                    <a:schemeClr val="tx1"/>
                  </a:solidFill>
                </a:endParaRPr>
              </a:p>
            </p:txBody>
          </p:sp>
        </p:grpSp>
        <p:grpSp>
          <p:nvGrpSpPr>
            <p:cNvPr id="31" name="Groupe 30"/>
            <p:cNvGrpSpPr/>
            <p:nvPr/>
          </p:nvGrpSpPr>
          <p:grpSpPr>
            <a:xfrm>
              <a:off x="2468610" y="3300616"/>
              <a:ext cx="2728766" cy="2262802"/>
              <a:chOff x="2468610" y="3300616"/>
              <a:chExt cx="2728766" cy="2262802"/>
            </a:xfrm>
          </p:grpSpPr>
          <p:pic>
            <p:nvPicPr>
              <p:cNvPr id="4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800" y="3300616"/>
                <a:ext cx="2232248" cy="1601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2468610" y="4856536"/>
                <a:ext cx="2728766" cy="706882"/>
              </a:xfrm>
              <a:prstGeom prst="rect">
                <a:avLst/>
              </a:prstGeom>
            </p:spPr>
            <p:txBody>
              <a:bodyPr wrap="square">
                <a:spAutoFit/>
              </a:bodyPr>
              <a:lstStyle/>
              <a:p>
                <a:pPr algn="ctr"/>
                <a:r>
                  <a:rPr lang="es-ES" sz="1800" dirty="0" smtClean="0"/>
                  <a:t>Dióxido de nitrógeno (NO</a:t>
                </a:r>
                <a:r>
                  <a:rPr lang="es-ES" sz="1800" baseline="-25000" dirty="0" smtClean="0"/>
                  <a:t>2</a:t>
                </a:r>
                <a:r>
                  <a:rPr lang="es-ES" sz="1800" dirty="0" smtClean="0"/>
                  <a:t>)</a:t>
                </a:r>
                <a:endParaRPr lang="es-ES" sz="1800" dirty="0"/>
              </a:p>
            </p:txBody>
          </p:sp>
        </p:grpSp>
        <p:grpSp>
          <p:nvGrpSpPr>
            <p:cNvPr id="32" name="Groupe 31"/>
            <p:cNvGrpSpPr/>
            <p:nvPr/>
          </p:nvGrpSpPr>
          <p:grpSpPr>
            <a:xfrm>
              <a:off x="3169514" y="4064250"/>
              <a:ext cx="432048" cy="438263"/>
              <a:chOff x="1763688" y="1555756"/>
              <a:chExt cx="432048" cy="438263"/>
            </a:xfrm>
          </p:grpSpPr>
          <p:sp>
            <p:nvSpPr>
              <p:cNvPr id="39" name="Ellipse 38"/>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solidFill>
                    <a:schemeClr val="tx1"/>
                  </a:solidFill>
                </a:endParaRPr>
              </a:p>
            </p:txBody>
          </p:sp>
          <p:sp>
            <p:nvSpPr>
              <p:cNvPr id="40" name="Ellipse 39"/>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dirty="0" smtClean="0">
                    <a:solidFill>
                      <a:schemeClr val="tx1"/>
                    </a:solidFill>
                  </a:rPr>
                  <a:t>O</a:t>
                </a:r>
                <a:endParaRPr lang="es-ES" sz="1800" dirty="0">
                  <a:solidFill>
                    <a:schemeClr val="tx1"/>
                  </a:solidFill>
                </a:endParaRPr>
              </a:p>
            </p:txBody>
          </p:sp>
        </p:grpSp>
        <p:grpSp>
          <p:nvGrpSpPr>
            <p:cNvPr id="33" name="Groupe 32"/>
            <p:cNvGrpSpPr/>
            <p:nvPr/>
          </p:nvGrpSpPr>
          <p:grpSpPr>
            <a:xfrm>
              <a:off x="4319972" y="3794217"/>
              <a:ext cx="432048" cy="438263"/>
              <a:chOff x="1763688" y="1555756"/>
              <a:chExt cx="432048" cy="438263"/>
            </a:xfrm>
          </p:grpSpPr>
          <p:sp>
            <p:nvSpPr>
              <p:cNvPr id="37" name="Ellipse 36"/>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solidFill>
                    <a:schemeClr val="tx1"/>
                  </a:solidFill>
                </a:endParaRPr>
              </a:p>
            </p:txBody>
          </p:sp>
          <p:sp>
            <p:nvSpPr>
              <p:cNvPr id="38" name="Ellipse 37"/>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dirty="0" smtClean="0">
                    <a:solidFill>
                      <a:schemeClr val="tx1"/>
                    </a:solidFill>
                  </a:rPr>
                  <a:t>O</a:t>
                </a:r>
                <a:endParaRPr lang="es-ES" sz="1800" dirty="0">
                  <a:solidFill>
                    <a:schemeClr val="tx1"/>
                  </a:solidFill>
                </a:endParaRPr>
              </a:p>
            </p:txBody>
          </p:sp>
        </p:grpSp>
        <p:grpSp>
          <p:nvGrpSpPr>
            <p:cNvPr id="34" name="Groupe 33"/>
            <p:cNvGrpSpPr/>
            <p:nvPr/>
          </p:nvGrpSpPr>
          <p:grpSpPr>
            <a:xfrm>
              <a:off x="3635896" y="3465521"/>
              <a:ext cx="432048" cy="438263"/>
              <a:chOff x="1763688" y="1555756"/>
              <a:chExt cx="432048" cy="438263"/>
            </a:xfrm>
          </p:grpSpPr>
          <p:sp>
            <p:nvSpPr>
              <p:cNvPr id="35" name="Ellipse 34"/>
              <p:cNvSpPr/>
              <p:nvPr/>
            </p:nvSpPr>
            <p:spPr>
              <a:xfrm>
                <a:off x="1763688" y="1555756"/>
                <a:ext cx="432048" cy="43826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solidFill>
                    <a:schemeClr val="tx1"/>
                  </a:solidFill>
                </a:endParaRPr>
              </a:p>
            </p:txBody>
          </p:sp>
          <p:sp>
            <p:nvSpPr>
              <p:cNvPr id="36" name="Ellipse 35"/>
              <p:cNvSpPr/>
              <p:nvPr/>
            </p:nvSpPr>
            <p:spPr>
              <a:xfrm>
                <a:off x="1799692" y="159227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dirty="0" smtClean="0">
                    <a:solidFill>
                      <a:schemeClr val="tx1"/>
                    </a:solidFill>
                  </a:rPr>
                  <a:t>N</a:t>
                </a:r>
                <a:endParaRPr lang="es-ES" sz="1800" dirty="0">
                  <a:solidFill>
                    <a:schemeClr val="tx1"/>
                  </a:solidFill>
                </a:endParaRPr>
              </a:p>
            </p:txBody>
          </p:sp>
        </p:grpSp>
      </p:grpSp>
      <p:sp>
        <p:nvSpPr>
          <p:cNvPr id="47" name="ZoneTexte 46"/>
          <p:cNvSpPr txBox="1"/>
          <p:nvPr/>
        </p:nvSpPr>
        <p:spPr>
          <a:xfrm>
            <a:off x="2555776" y="3558989"/>
            <a:ext cx="958507" cy="1200329"/>
          </a:xfrm>
          <a:prstGeom prst="rect">
            <a:avLst/>
          </a:prstGeom>
          <a:noFill/>
        </p:spPr>
        <p:txBody>
          <a:bodyPr wrap="square" rtlCol="0">
            <a:spAutoFit/>
          </a:bodyPr>
          <a:lstStyle/>
          <a:p>
            <a:pPr algn="ctr"/>
            <a:r>
              <a:rPr lang="es-ES" sz="7200" dirty="0" smtClean="0"/>
              <a:t>+</a:t>
            </a:r>
            <a:endParaRPr lang="es-ES" sz="7200" dirty="0"/>
          </a:p>
        </p:txBody>
      </p:sp>
      <p:sp>
        <p:nvSpPr>
          <p:cNvPr id="48" name="ZoneTexte 47"/>
          <p:cNvSpPr txBox="1"/>
          <p:nvPr/>
        </p:nvSpPr>
        <p:spPr>
          <a:xfrm>
            <a:off x="5395983" y="4106807"/>
            <a:ext cx="958507" cy="1200329"/>
          </a:xfrm>
          <a:prstGeom prst="rect">
            <a:avLst/>
          </a:prstGeom>
          <a:noFill/>
        </p:spPr>
        <p:txBody>
          <a:bodyPr wrap="square" rtlCol="0">
            <a:spAutoFit/>
          </a:bodyPr>
          <a:lstStyle/>
          <a:p>
            <a:pPr algn="ctr"/>
            <a:r>
              <a:rPr lang="es-ES" sz="7200" dirty="0" smtClean="0"/>
              <a:t>=</a:t>
            </a:r>
            <a:endParaRPr lang="es-ES" sz="7200" dirty="0"/>
          </a:p>
        </p:txBody>
      </p:sp>
      <p:grpSp>
        <p:nvGrpSpPr>
          <p:cNvPr id="49" name="Groupe 48"/>
          <p:cNvGrpSpPr/>
          <p:nvPr/>
        </p:nvGrpSpPr>
        <p:grpSpPr>
          <a:xfrm>
            <a:off x="3780714" y="3900007"/>
            <a:ext cx="1539204" cy="1649453"/>
            <a:chOff x="3586291" y="3484788"/>
            <a:chExt cx="1539204" cy="1649453"/>
          </a:xfrm>
        </p:grpSpPr>
        <p:sp>
          <p:nvSpPr>
            <p:cNvPr id="50" name="Rectangle 49"/>
            <p:cNvSpPr/>
            <p:nvPr/>
          </p:nvSpPr>
          <p:spPr>
            <a:xfrm>
              <a:off x="3586291" y="4764909"/>
              <a:ext cx="1539204" cy="369332"/>
            </a:xfrm>
            <a:prstGeom prst="rect">
              <a:avLst/>
            </a:prstGeom>
          </p:spPr>
          <p:txBody>
            <a:bodyPr wrap="none">
              <a:spAutoFit/>
            </a:bodyPr>
            <a:lstStyle/>
            <a:p>
              <a:r>
                <a:rPr lang="es-ES" sz="1800" dirty="0" smtClean="0"/>
                <a:t>Oxígeno (O</a:t>
              </a:r>
              <a:r>
                <a:rPr lang="es-ES" sz="1800" baseline="-25000" dirty="0" smtClean="0"/>
                <a:t>2</a:t>
              </a:r>
              <a:r>
                <a:rPr lang="es-ES" sz="1800" dirty="0" smtClean="0"/>
                <a:t>)</a:t>
              </a:r>
              <a:endParaRPr lang="es-ES" sz="1800" dirty="0"/>
            </a:p>
          </p:txBody>
        </p:sp>
        <p:pic>
          <p:nvPicPr>
            <p:cNvPr id="5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8655" y="3484788"/>
              <a:ext cx="1376744" cy="1179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Ellipse 51"/>
            <p:cNvSpPr/>
            <p:nvPr/>
          </p:nvSpPr>
          <p:spPr>
            <a:xfrm>
              <a:off x="4499992" y="3970048"/>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dirty="0" smtClean="0">
                  <a:solidFill>
                    <a:schemeClr val="tx1"/>
                  </a:solidFill>
                </a:rPr>
                <a:t>O</a:t>
              </a:r>
              <a:endParaRPr lang="es-ES" sz="1800" dirty="0">
                <a:solidFill>
                  <a:schemeClr val="tx1"/>
                </a:solidFill>
              </a:endParaRPr>
            </a:p>
          </p:txBody>
        </p:sp>
        <p:sp>
          <p:nvSpPr>
            <p:cNvPr id="53" name="Ellipse 52"/>
            <p:cNvSpPr/>
            <p:nvPr/>
          </p:nvSpPr>
          <p:spPr>
            <a:xfrm>
              <a:off x="3906482" y="3769687"/>
              <a:ext cx="360040" cy="3652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dirty="0" smtClean="0">
                  <a:solidFill>
                    <a:schemeClr val="tx1"/>
                  </a:solidFill>
                </a:rPr>
                <a:t>O</a:t>
              </a:r>
              <a:endParaRPr lang="es-ES" sz="1800" dirty="0">
                <a:solidFill>
                  <a:schemeClr val="tx1"/>
                </a:solidFill>
              </a:endParaRPr>
            </a:p>
          </p:txBody>
        </p:sp>
      </p:grpSp>
      <p:sp>
        <p:nvSpPr>
          <p:cNvPr id="54" name="ZoneTexte 53"/>
          <p:cNvSpPr txBox="1"/>
          <p:nvPr/>
        </p:nvSpPr>
        <p:spPr>
          <a:xfrm>
            <a:off x="1053919" y="1703637"/>
            <a:ext cx="3962220" cy="369332"/>
          </a:xfrm>
          <a:prstGeom prst="rect">
            <a:avLst/>
          </a:prstGeom>
          <a:noFill/>
        </p:spPr>
        <p:txBody>
          <a:bodyPr wrap="square" rtlCol="0">
            <a:spAutoFit/>
          </a:bodyPr>
          <a:lstStyle/>
          <a:p>
            <a:pPr marL="285750" indent="-285750" algn="r">
              <a:buBlip>
                <a:blip r:embed="rId7"/>
              </a:buBlip>
            </a:pPr>
            <a:r>
              <a:rPr lang="es-ES" sz="1800" dirty="0" smtClean="0"/>
              <a:t>Gas con efecto invernadero </a:t>
            </a:r>
            <a:r>
              <a:rPr lang="es-ES" sz="1800" dirty="0" smtClean="0">
                <a:sym typeface="Wingdings" pitchFamily="2" charset="2"/>
              </a:rPr>
              <a:t></a:t>
            </a:r>
            <a:endParaRPr lang="es-ES" sz="1800" dirty="0"/>
          </a:p>
        </p:txBody>
      </p:sp>
      <p:sp>
        <p:nvSpPr>
          <p:cNvPr id="55" name="ZoneTexte 54"/>
          <p:cNvSpPr txBox="1"/>
          <p:nvPr/>
        </p:nvSpPr>
        <p:spPr>
          <a:xfrm>
            <a:off x="683568" y="6021288"/>
            <a:ext cx="5112569" cy="369332"/>
          </a:xfrm>
          <a:prstGeom prst="rect">
            <a:avLst/>
          </a:prstGeom>
          <a:noFill/>
        </p:spPr>
        <p:txBody>
          <a:bodyPr wrap="square" rtlCol="0">
            <a:spAutoFit/>
          </a:bodyPr>
          <a:lstStyle/>
          <a:p>
            <a:pPr marL="285750" indent="-285750" algn="r">
              <a:buBlip>
                <a:blip r:embed="rId8"/>
              </a:buBlip>
            </a:pPr>
            <a:r>
              <a:rPr lang="es-ES" sz="1800" dirty="0" smtClean="0"/>
              <a:t>Contaminante nocivo y peligroso (mortal) </a:t>
            </a:r>
            <a:r>
              <a:rPr lang="es-ES" sz="1800" dirty="0" smtClean="0">
                <a:sym typeface="Wingdings" pitchFamily="2" charset="2"/>
              </a:rPr>
              <a:t></a:t>
            </a:r>
            <a:endParaRPr lang="es-ES" sz="1800" dirty="0"/>
          </a:p>
        </p:txBody>
      </p:sp>
      <p:cxnSp>
        <p:nvCxnSpPr>
          <p:cNvPr id="56" name="Connecteur droit 55"/>
          <p:cNvCxnSpPr/>
          <p:nvPr/>
        </p:nvCxnSpPr>
        <p:spPr>
          <a:xfrm>
            <a:off x="323528" y="3052704"/>
            <a:ext cx="8382936" cy="16256"/>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33958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r>
              <a:rPr lang="es-ES" dirty="0"/>
              <a:t>Necesidad del Tratamiento de LOS CONTAMINANTES</a:t>
            </a:r>
          </a:p>
        </p:txBody>
      </p:sp>
      <p:sp>
        <p:nvSpPr>
          <p:cNvPr id="14349" name="Rectangle 16"/>
          <p:cNvSpPr>
            <a:spLocks noGrp="1" noChangeArrowheads="1"/>
          </p:cNvSpPr>
          <p:nvPr>
            <p:ph type="subTitle" idx="11"/>
          </p:nvPr>
        </p:nvSpPr>
        <p:spPr>
          <a:xfrm>
            <a:off x="395288" y="621035"/>
            <a:ext cx="8353425" cy="360040"/>
          </a:xfrm>
          <a:prstGeom prst="rect">
            <a:avLst/>
          </a:prstGeom>
          <a:noFill/>
        </p:spPr>
        <p:txBody>
          <a:bodyPr/>
          <a:lstStyle/>
          <a:p>
            <a:pPr eaLnBrk="1" hangingPunct="1"/>
            <a:r>
              <a:rPr lang="es-ES" dirty="0" smtClean="0">
                <a:solidFill>
                  <a:schemeClr val="tx1"/>
                </a:solidFill>
              </a:rPr>
              <a:t>LAS NORMAS EUROPEAS</a:t>
            </a:r>
            <a:endParaRPr lang="es-ES" dirty="0" smtClean="0">
              <a:latin typeface="Arial" pitchFamily="34" charset="0"/>
              <a:cs typeface="Arial" pitchFamily="34" charset="0"/>
            </a:endParaRPr>
          </a:p>
          <a:p>
            <a:pPr eaLnBrk="1" hangingPunct="1"/>
            <a:endParaRPr lang="es-ES" b="0" dirty="0" smtClean="0">
              <a:solidFill>
                <a:schemeClr val="tx1"/>
              </a:solidFill>
              <a:latin typeface="Arial" pitchFamily="34" charset="0"/>
              <a:cs typeface="Arial" pitchFamily="34" charset="0"/>
            </a:endParaRPr>
          </a:p>
        </p:txBody>
      </p:sp>
      <p:graphicFrame>
        <p:nvGraphicFramePr>
          <p:cNvPr id="5" name="Group 63"/>
          <p:cNvGraphicFramePr>
            <a:graphicFrameLocks noGrp="1"/>
          </p:cNvGraphicFramePr>
          <p:nvPr>
            <p:extLst>
              <p:ext uri="{D42A27DB-BD31-4B8C-83A1-F6EECF244321}">
                <p14:modId xmlns:p14="http://schemas.microsoft.com/office/powerpoint/2010/main" val="1259699696"/>
              </p:ext>
            </p:extLst>
          </p:nvPr>
        </p:nvGraphicFramePr>
        <p:xfrm>
          <a:off x="395287" y="1341438"/>
          <a:ext cx="8318501" cy="5066754"/>
        </p:xfrm>
        <a:graphic>
          <a:graphicData uri="http://schemas.openxmlformats.org/drawingml/2006/table">
            <a:tbl>
              <a:tblPr/>
              <a:tblGrid>
                <a:gridCol w="1403340"/>
                <a:gridCol w="1153285"/>
                <a:gridCol w="1153284"/>
                <a:gridCol w="1151769"/>
                <a:gridCol w="1153285"/>
                <a:gridCol w="1151769"/>
                <a:gridCol w="1151769"/>
              </a:tblGrid>
              <a:tr h="148986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Emisión máxima</a:t>
                      </a:r>
                      <a:b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b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(en mg/km)</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ED8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Euro 1</a:t>
                      </a:r>
                      <a:b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b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(01/01/93)</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ED8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Euro 2</a:t>
                      </a:r>
                      <a:b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b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(01/01/96) </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ED8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Euro 3</a:t>
                      </a:r>
                      <a:b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b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(01/01/00) </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ED8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Euro 4</a:t>
                      </a:r>
                      <a:b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b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(01/01/06) </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ED8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Euro 5</a:t>
                      </a:r>
                      <a:b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b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(01/09/09)</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ED8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Euro 6</a:t>
                      </a:r>
                      <a:b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b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(01/09/15)</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ED8A"/>
                    </a:solidFill>
                  </a:tcPr>
                </a:tc>
              </a:tr>
              <a:tr h="99306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sz="1600" b="0" noProof="0" dirty="0" smtClean="0">
                          <a:effectLst/>
                          <a:latin typeface="+mn-lt"/>
                          <a:ea typeface="Calibri"/>
                          <a:cs typeface="Times New Roman"/>
                        </a:rPr>
                        <a:t>Monóxido de carbono </a:t>
                      </a: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CO</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2F7F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2720</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2F7F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1000</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2F7F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640</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2F7F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500</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2F7F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Arial" pitchFamily="34" charset="0"/>
                        </a:rPr>
                        <a:t>500</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2F7F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Arial" pitchFamily="34" charset="0"/>
                        </a:rPr>
                        <a:t>500</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2F7FA"/>
                    </a:solidFill>
                  </a:tcPr>
                </a:tc>
              </a:tr>
              <a:tr h="99306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sz="1600" b="0" noProof="0" dirty="0" smtClean="0">
                          <a:effectLst/>
                          <a:latin typeface="+mn-lt"/>
                          <a:ea typeface="Calibri"/>
                          <a:cs typeface="Times New Roman"/>
                        </a:rPr>
                        <a:t>Óxidos de nitrógeno </a:t>
                      </a: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NOx</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600" b="0" i="0" u="none" strike="noStrike" cap="none" normalizeH="0" baseline="0" noProof="0" dirty="0" smtClean="0">
                        <a:ln>
                          <a:noFill/>
                        </a:ln>
                        <a:solidFill>
                          <a:schemeClr val="bg1"/>
                        </a:solidFill>
                        <a:effectLst/>
                        <a:latin typeface="+mn-lt"/>
                        <a:ea typeface="Arial Unicode MS" pitchFamily="34" charset="-128"/>
                        <a:cs typeface="Arial" pitchFamily="34"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600" b="0" i="0" u="none" strike="noStrike" cap="none" normalizeH="0" baseline="0" noProof="0" dirty="0" smtClean="0">
                        <a:ln>
                          <a:noFill/>
                        </a:ln>
                        <a:solidFill>
                          <a:schemeClr val="bg1"/>
                        </a:solidFill>
                        <a:effectLst/>
                        <a:latin typeface="+mn-lt"/>
                        <a:ea typeface="Arial Unicode MS" pitchFamily="34" charset="-128"/>
                        <a:cs typeface="Arial" pitchFamily="34"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500</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250</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180</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Arial" pitchFamily="34" charset="0"/>
                        </a:rPr>
                        <a:t>80</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r>
              <a:tr h="53024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HC + NOx</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2F7F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970</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2F7F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700 (900) </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2F7F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560</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2F7F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300</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2F7F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230</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2F7F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Arial" pitchFamily="34" charset="0"/>
                        </a:rPr>
                        <a:t>170</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2F7FA"/>
                    </a:solidFill>
                  </a:tcPr>
                </a:tc>
              </a:tr>
              <a:tr h="53024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Partículas</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140</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80 (100) </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50</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25</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rPr>
                        <a:t>5</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noProof="0" dirty="0" smtClean="0">
                          <a:ln>
                            <a:noFill/>
                          </a:ln>
                          <a:solidFill>
                            <a:schemeClr val="bg1"/>
                          </a:solidFill>
                          <a:effectLst/>
                          <a:latin typeface="+mn-lt"/>
                          <a:ea typeface="Arial Unicode MS" pitchFamily="34" charset="-128"/>
                          <a:cs typeface="Arial" pitchFamily="34" charset="0"/>
                        </a:rPr>
                        <a:t>4,5</a:t>
                      </a: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r>
              <a:tr h="53024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sz="1600" noProof="0" dirty="0" smtClean="0">
                          <a:effectLst/>
                          <a:latin typeface="+mn-lt"/>
                        </a:rPr>
                        <a:t>Partículas (PN) (#/km)</a:t>
                      </a:r>
                      <a:endPar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ES" sz="1600" noProof="0" dirty="0" smtClean="0">
                          <a:effectLst/>
                          <a:latin typeface="+mn-lt"/>
                        </a:rPr>
                        <a:t>6×10</a:t>
                      </a:r>
                      <a:r>
                        <a:rPr lang="es-ES" sz="1600" baseline="30000" noProof="0" dirty="0" smtClean="0">
                          <a:effectLst/>
                          <a:latin typeface="+mn-lt"/>
                        </a:rPr>
                        <a:t>11</a:t>
                      </a:r>
                      <a:endParaRPr kumimoji="0" lang="es-ES" sz="1600" b="0" i="0" u="none" strike="noStrike" cap="none" normalizeH="0" baseline="0" noProof="0" dirty="0" smtClean="0">
                        <a:ln>
                          <a:noFill/>
                        </a:ln>
                        <a:solidFill>
                          <a:schemeClr val="bg1"/>
                        </a:solidFill>
                        <a:effectLst/>
                        <a:latin typeface="+mn-lt"/>
                        <a:ea typeface="Arial Unicode MS" pitchFamily="34" charset="-128"/>
                        <a:cs typeface="Times New Roman" pitchFamily="18"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ES" sz="1600" noProof="0" dirty="0" smtClean="0">
                          <a:effectLst/>
                          <a:latin typeface="+mn-lt"/>
                        </a:rPr>
                        <a:t>6×10</a:t>
                      </a:r>
                      <a:r>
                        <a:rPr lang="es-ES" sz="1600" baseline="30000" noProof="0" dirty="0" smtClean="0">
                          <a:effectLst/>
                          <a:latin typeface="+mn-lt"/>
                        </a:rPr>
                        <a:t>11</a:t>
                      </a:r>
                      <a:endParaRPr kumimoji="0" lang="es-ES" sz="1600" b="0" i="0" u="none" strike="noStrike" cap="none" normalizeH="0" baseline="0" noProof="0" dirty="0" smtClean="0">
                        <a:ln>
                          <a:noFill/>
                        </a:ln>
                        <a:solidFill>
                          <a:schemeClr val="bg1"/>
                        </a:solidFill>
                        <a:effectLst/>
                        <a:latin typeface="+mn-lt"/>
                        <a:ea typeface="Arial Unicode MS" pitchFamily="34" charset="-128"/>
                        <a:cs typeface="Arial" pitchFamily="34"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PAGE TIT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RCALAI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DELE DE BROCHURE">
  <a:themeElements>
    <a:clrScheme name="1_Modèle_animation_AC_2009 12">
      <a:dk1>
        <a:srgbClr val="000000"/>
      </a:dk1>
      <a:lt1>
        <a:srgbClr val="000000"/>
      </a:lt1>
      <a:dk2>
        <a:srgbClr val="FFFFFF"/>
      </a:dk2>
      <a:lt2>
        <a:srgbClr val="808080"/>
      </a:lt2>
      <a:accent1>
        <a:srgbClr val="FFFFFF"/>
      </a:accent1>
      <a:accent2>
        <a:srgbClr val="3333CC"/>
      </a:accent2>
      <a:accent3>
        <a:srgbClr val="AAAAAA"/>
      </a:accent3>
      <a:accent4>
        <a:srgbClr val="000000"/>
      </a:accent4>
      <a:accent5>
        <a:srgbClr val="FFFFFF"/>
      </a:accent5>
      <a:accent6>
        <a:srgbClr val="2D2DB9"/>
      </a:accent6>
      <a:hlink>
        <a:srgbClr val="FFFFFF"/>
      </a:hlink>
      <a:folHlink>
        <a:srgbClr val="B2B2B2"/>
      </a:folHlink>
    </a:clrScheme>
    <a:fontScheme name="1_Modèle_animation_AC_2009">
      <a:majorFont>
        <a:latin typeface="Arial"/>
        <a:ea typeface="Arial Unicode MS"/>
        <a:cs typeface="Arial"/>
      </a:majorFont>
      <a:minorFont>
        <a:latin typeface="Arial"/>
        <a:ea typeface="Arial Unicode MS"/>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dèle_animation_AC_2009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Modèle_animation_AC_2009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Modèle_animation_AC_2009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odèle_animation_AC_2009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Modèle_animation_AC_2009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Modèle_animation_AC_2009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Modèle_animation_AC_2009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Modèle_animation_AC_2009 8">
        <a:dk1>
          <a:srgbClr val="80808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Modèle_animation_AC_2009 9">
        <a:dk1>
          <a:srgbClr val="000000"/>
        </a:dk1>
        <a:lt1>
          <a:srgbClr val="000000"/>
        </a:lt1>
        <a:dk2>
          <a:srgbClr val="FFFFFF"/>
        </a:dk2>
        <a:lt2>
          <a:srgbClr val="808080"/>
        </a:lt2>
        <a:accent1>
          <a:srgbClr val="7FED8A"/>
        </a:accent1>
        <a:accent2>
          <a:srgbClr val="3333CC"/>
        </a:accent2>
        <a:accent3>
          <a:srgbClr val="AAAAAA"/>
        </a:accent3>
        <a:accent4>
          <a:srgbClr val="000000"/>
        </a:accent4>
        <a:accent5>
          <a:srgbClr val="C0F4C4"/>
        </a:accent5>
        <a:accent6>
          <a:srgbClr val="2D2DB9"/>
        </a:accent6>
        <a:hlink>
          <a:srgbClr val="FFFFFF"/>
        </a:hlink>
        <a:folHlink>
          <a:srgbClr val="B2B2B2"/>
        </a:folHlink>
      </a:clrScheme>
      <a:clrMap bg1="lt1" tx1="dk1" bg2="lt2" tx2="dk2" accent1="accent1" accent2="accent2" accent3="accent3" accent4="accent4" accent5="accent5" accent6="accent6" hlink="hlink" folHlink="folHlink"/>
    </a:extraClrScheme>
    <a:extraClrScheme>
      <a:clrScheme name="1_Modèle_animation_AC_2009 10">
        <a:dk1>
          <a:srgbClr val="000000"/>
        </a:dk1>
        <a:lt1>
          <a:srgbClr val="FFFFFF"/>
        </a:lt1>
        <a:dk2>
          <a:srgbClr val="FFFFFF"/>
        </a:dk2>
        <a:lt2>
          <a:srgbClr val="808080"/>
        </a:lt2>
        <a:accent1>
          <a:srgbClr val="7FED8A"/>
        </a:accent1>
        <a:accent2>
          <a:srgbClr val="3333CC"/>
        </a:accent2>
        <a:accent3>
          <a:srgbClr val="FFFFFF"/>
        </a:accent3>
        <a:accent4>
          <a:srgbClr val="000000"/>
        </a:accent4>
        <a:accent5>
          <a:srgbClr val="C0F4C4"/>
        </a:accent5>
        <a:accent6>
          <a:srgbClr val="2D2DB9"/>
        </a:accent6>
        <a:hlink>
          <a:srgbClr val="FFFFFF"/>
        </a:hlink>
        <a:folHlink>
          <a:srgbClr val="B2B2B2"/>
        </a:folHlink>
      </a:clrScheme>
      <a:clrMap bg1="lt1" tx1="dk1" bg2="lt2" tx2="dk2" accent1="accent1" accent2="accent2" accent3="accent3" accent4="accent4" accent5="accent5" accent6="accent6" hlink="hlink" folHlink="folHlink"/>
    </a:extraClrScheme>
    <a:extraClrScheme>
      <a:clrScheme name="1_Modèle_animation_AC_2009 11">
        <a:dk1>
          <a:srgbClr val="808080"/>
        </a:dk1>
        <a:lt1>
          <a:srgbClr val="FFFFFF"/>
        </a:lt1>
        <a:dk2>
          <a:srgbClr val="000000"/>
        </a:dk2>
        <a:lt2>
          <a:srgbClr val="FFFFFF"/>
        </a:lt2>
        <a:accent1>
          <a:srgbClr val="7FED8A"/>
        </a:accent1>
        <a:accent2>
          <a:srgbClr val="3333CC"/>
        </a:accent2>
        <a:accent3>
          <a:srgbClr val="AAAAAA"/>
        </a:accent3>
        <a:accent4>
          <a:srgbClr val="DADADA"/>
        </a:accent4>
        <a:accent5>
          <a:srgbClr val="C0F4C4"/>
        </a:accent5>
        <a:accent6>
          <a:srgbClr val="2D2D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1_Modèle_animation_AC_2009 12">
        <a:dk1>
          <a:srgbClr val="000000"/>
        </a:dk1>
        <a:lt1>
          <a:srgbClr val="000000"/>
        </a:lt1>
        <a:dk2>
          <a:srgbClr val="FFFFFF"/>
        </a:dk2>
        <a:lt2>
          <a:srgbClr val="808080"/>
        </a:lt2>
        <a:accent1>
          <a:srgbClr val="FFFFFF"/>
        </a:accent1>
        <a:accent2>
          <a:srgbClr val="3333CC"/>
        </a:accent2>
        <a:accent3>
          <a:srgbClr val="AAAAAA"/>
        </a:accent3>
        <a:accent4>
          <a:srgbClr val="000000"/>
        </a:accent4>
        <a:accent5>
          <a:srgbClr val="FFFFFF"/>
        </a:accent5>
        <a:accent6>
          <a:srgbClr val="2D2DB9"/>
        </a:accent6>
        <a:hlink>
          <a:srgbClr val="FFFF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BJECTI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QUESTIONNAI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300" dirty="0" smtClean="0"/>
        </a:defPPr>
      </a:lstStyle>
    </a:txDef>
  </a:objectDefaults>
  <a:extraClrSchemeLst/>
</a:theme>
</file>

<file path=ppt/theme/theme7.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41574</TotalTime>
  <Words>9553</Words>
  <Application>Microsoft Office PowerPoint</Application>
  <PresentationFormat>Presentación en pantalla (4:3)</PresentationFormat>
  <Paragraphs>1548</Paragraphs>
  <Slides>57</Slides>
  <Notes>57</Notes>
  <HiddenSlides>10</HiddenSlides>
  <MMClips>0</MMClips>
  <ScaleCrop>false</ScaleCrop>
  <HeadingPairs>
    <vt:vector size="6" baseType="variant">
      <vt:variant>
        <vt:lpstr>Tema</vt:lpstr>
      </vt:variant>
      <vt:variant>
        <vt:i4>5</vt:i4>
      </vt:variant>
      <vt:variant>
        <vt:lpstr>Servidores OLE incrustados</vt:lpstr>
      </vt:variant>
      <vt:variant>
        <vt:i4>1</vt:i4>
      </vt:variant>
      <vt:variant>
        <vt:lpstr>Títulos de diapositiva</vt:lpstr>
      </vt:variant>
      <vt:variant>
        <vt:i4>57</vt:i4>
      </vt:variant>
    </vt:vector>
  </HeadingPairs>
  <TitlesOfParts>
    <vt:vector size="63" baseType="lpstr">
      <vt:lpstr>PAGE TITRE</vt:lpstr>
      <vt:lpstr>INTERCALAIRE</vt:lpstr>
      <vt:lpstr>MODELE DE BROCHURE</vt:lpstr>
      <vt:lpstr>OBJECTIF</vt:lpstr>
      <vt:lpstr>QUESTIONNAIRE</vt:lpstr>
      <vt:lpstr>Photo</vt:lpstr>
      <vt:lpstr>LA REDUCCIÓN CATALÍTICA SELECTIVA</vt:lpstr>
      <vt:lpstr>índice</vt:lpstr>
      <vt:lpstr>Necesidad del Tratamiento de LOS CONTAMINANTES</vt:lpstr>
      <vt:lpstr>Necesidad del Tratamiento de LOS CONTAMINANTES</vt:lpstr>
      <vt:lpstr>Necesidad del Tratamiento de LOS CONTAMINANTES</vt:lpstr>
      <vt:lpstr>Necesidad del Tratamiento de LOS CONTAMINANTES</vt:lpstr>
      <vt:lpstr>Necesidad del Tratamiento de LOS CONTAMINANTES</vt:lpstr>
      <vt:lpstr>Necesidad del Tratamiento de LOS CONTAMINANTES</vt:lpstr>
      <vt:lpstr>Necesidad del Tratamiento de LOS CONTAMINANTES</vt:lpstr>
      <vt:lpstr>Necesidad del Tratamiento de LOS CONTAMINANTES</vt:lpstr>
      <vt:lpstr>Necesidad del Tratamiento de LOS CONTAMINANTES</vt:lpstr>
      <vt:lpstr>Presentación del sistema</vt:lpstr>
      <vt:lpstr>Presentación de PowerPoint</vt:lpstr>
      <vt:lpstr>PRESENTACIÓN DEL SISTEMA</vt:lpstr>
      <vt:lpstr>PRESENTACIÓN DEL SISTEMA</vt:lpstr>
      <vt:lpstr>GESTIÓN DEL LÍQUIDO REDUCTOR</vt:lpstr>
      <vt:lpstr>GESTIÓN DEL líquido REDUCTOR</vt:lpstr>
      <vt:lpstr>GESTIÓN DEL líquido REDUCTOR</vt:lpstr>
      <vt:lpstr>GESTIÓN DEL líquido REDUCTOR</vt:lpstr>
      <vt:lpstr>GESTIÓN DEL líquido REDUCTOR</vt:lpstr>
      <vt:lpstr>GESTIÓN DEL líquido REDUCTOR</vt:lpstr>
      <vt:lpstr>GESTIÓN DEL líquido REDUCTOR</vt:lpstr>
      <vt:lpstr>GESTIÓN DEL líquido REDUCTOR</vt:lpstr>
      <vt:lpstr>GESTIÓN DEL líquido REDUCTOR</vt:lpstr>
      <vt:lpstr>GESTIÓN DEL líquido REDUCTOR</vt:lpstr>
      <vt:lpstr>GESTIÓN DEL líquido REDUCTOR</vt:lpstr>
      <vt:lpstr>GESTIÓN DEL líquido REDUCTOR</vt:lpstr>
      <vt:lpstr>GESTIÓN DEL líquido REDUCTOR</vt:lpstr>
      <vt:lpstr>GESTIÓN DEL líquido REDUCTOR</vt:lpstr>
      <vt:lpstr>GESTIÓN DEL líquido REDUCTOR</vt:lpstr>
      <vt:lpstr>PUNTOS CLAVE</vt:lpstr>
      <vt:lpstr>TRATAMIENTO DE LOS CONTAMINANTES</vt:lpstr>
      <vt:lpstr>TRATAMIENTO DE LOS CONTAMINANTES</vt:lpstr>
      <vt:lpstr>tratamiento de los contaminantes</vt:lpstr>
      <vt:lpstr>TRATAMIENTO DE LOS CONTAMINANTES</vt:lpstr>
      <vt:lpstr>TRATAMIENTO DE LOS CONTAMINANTES</vt:lpstr>
      <vt:lpstr>TRATAMIENTO DE LOS CONTAMINANTES</vt:lpstr>
      <vt:lpstr>TRATAMIENTO DE LOS CONTAMINANTES</vt:lpstr>
      <vt:lpstr>TRATAMIENTO DE LOS CONTAMINANTES</vt:lpstr>
      <vt:lpstr>TRATAMIENTO DE LOS CONTAMINANTES</vt:lpstr>
      <vt:lpstr>TRATAMIENTO DE LOS CONTAMINANTES</vt:lpstr>
      <vt:lpstr>TRATAMIENTO DE LOS CONTAMINANTES</vt:lpstr>
      <vt:lpstr>TRATAMIENTO DE LOS CONTAMINANTES</vt:lpstr>
      <vt:lpstr>TRATAMIENTO DE LOS CONTAMINANTES</vt:lpstr>
      <vt:lpstr>TRATAMIENTO DE LOS CONTAMINANTES</vt:lpstr>
      <vt:lpstr>TRATAMIENTO DE LOS CONTAMINANTES</vt:lpstr>
      <vt:lpstr>SÍNTESIS</vt:lpstr>
      <vt:lpstr>PUNTOS CLAVE</vt:lpstr>
      <vt:lpstr>MANTENIMIENTO</vt:lpstr>
      <vt:lpstr>MANTENIMIENTO</vt:lpstr>
      <vt:lpstr>MANTENIMIENTO</vt:lpstr>
      <vt:lpstr>MANTENIMIENTO</vt:lpstr>
      <vt:lpstr>MANTENIMIENTO</vt:lpstr>
      <vt:lpstr>MANTENIMIENTO</vt:lpstr>
      <vt:lpstr>MANTENIMIENTO</vt:lpstr>
      <vt:lpstr>Puntos clave</vt:lpstr>
      <vt:lpstr>GRACIAS POR SU ATENCIÓN</vt:lpstr>
    </vt:vector>
  </TitlesOfParts>
  <Company>PSA PEUGEOT CITROEN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U179209</dc:creator>
  <cp:lastModifiedBy>JOSE ENRIQUE LIBOREIRO MEIRA - CV10232</cp:lastModifiedBy>
  <cp:revision>1144</cp:revision>
  <cp:lastPrinted>2014-03-02T19:35:01Z</cp:lastPrinted>
  <dcterms:created xsi:type="dcterms:W3CDTF">2010-03-10T12:19:55Z</dcterms:created>
  <dcterms:modified xsi:type="dcterms:W3CDTF">2015-06-03T12:56:04Z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sa_titre">
    <vt:lpwstr>Modele Brochure (PSA / Peugeot / Citroën)</vt:lpwstr>
  </property>
  <property fmtid="{D5CDD505-2E9C-101B-9397-08002B2CF9AE}" pid="3" name="psa_reference">
    <vt:lpwstr>00827_10_09641</vt:lpwstr>
  </property>
  <property fmtid="{D5CDD505-2E9C-101B-9397-08002B2CF9AE}" pid="4" name="psa_date_creation">
    <vt:lpwstr>15/04/2010 10:14</vt:lpwstr>
  </property>
  <property fmtid="{D5CDD505-2E9C-101B-9397-08002B2CF9AE}" pid="5" name="psa_date_modification">
    <vt:lpwstr>11/03/2013 08:52</vt:lpwstr>
  </property>
  <property fmtid="{D5CDD505-2E9C-101B-9397-08002B2CF9AE}" pid="6" name="psa_auteur">
    <vt:lpwstr>BARRE LAURENT - U179209  </vt:lpwstr>
  </property>
  <property fmtid="{D5CDD505-2E9C-101B-9397-08002B2CF9AE}" pid="7" name="psa_emetteur">
    <vt:lpwstr>BARRE LAURENT - U179209  </vt:lpwstr>
  </property>
  <property fmtid="{D5CDD505-2E9C-101B-9397-08002B2CF9AE}" pid="8" name="psa_version">
    <vt:lpwstr>2.10</vt:lpwstr>
  </property>
  <property fmtid="{D5CDD505-2E9C-101B-9397-08002B2CF9AE}" pid="9" name="psa_commentaire">
    <vt:lpwstr/>
  </property>
  <property fmtid="{D5CDD505-2E9C-101B-9397-08002B2CF9AE}" pid="10" name="psa_langue_principale">
    <vt:lpwstr>Français</vt:lpwstr>
  </property>
  <property fmtid="{D5CDD505-2E9C-101B-9397-08002B2CF9AE}" pid="11" name="psa_status">
    <vt:lpwstr>brouillon</vt:lpwstr>
  </property>
  <property fmtid="{D5CDD505-2E9C-101B-9397-08002B2CF9AE}" pid="12" name="psa_type_doc">
    <vt:lpwstr/>
  </property>
  <property fmtid="{D5CDD505-2E9C-101B-9397-08002B2CF9AE}" pid="13" name="psa_communaute">
    <vt:lpwstr>Métier Après-Vente</vt:lpwstr>
  </property>
  <property fmtid="{D5CDD505-2E9C-101B-9397-08002B2CF9AE}" pid="14" name="psa_niveau_confidentialite">
    <vt:lpwstr>A usage interne (C1)</vt:lpwstr>
  </property>
  <property fmtid="{D5CDD505-2E9C-101B-9397-08002B2CF9AE}" pid="15" name="psa_lecteurs">
    <vt:lpwstr>G_H_DM-DSP-DPAV_N3_Resp, Tous les collaborateurs PSA, Tous les prestataires de PSA,</vt:lpwstr>
  </property>
  <property fmtid="{D5CDD505-2E9C-101B-9397-08002B2CF9AE}" pid="16" name="psa_classements">
    <vt:lpwstr/>
  </property>
  <property fmtid="{D5CDD505-2E9C-101B-9397-08002B2CF9AE}" pid="17" name="psa_url_fiche">
    <vt:lpwstr>http://docinfogroupe.inetpsa.com/ead/doc/ref.00827_10_09641/v.2.10</vt:lpwstr>
  </property>
  <property fmtid="{D5CDD505-2E9C-101B-9397-08002B2CF9AE}" pid="18" name="psa_url_modification">
    <vt:lpwstr>http://docinfogroupe.inetpsa.com/ead/doc/modif/ref.00827_10_09641/fiche</vt:lpwstr>
  </property>
  <property fmtid="{D5CDD505-2E9C-101B-9397-08002B2CF9AE}" pid="19" name="psa_date_publication">
    <vt:lpwstr>20/06/2012 09:29</vt:lpwstr>
  </property>
</Properties>
</file>