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62"/>
  </p:handoutMasterIdLst>
  <p:sldIdLst>
    <p:sldId id="260" r:id="rId2"/>
    <p:sldId id="287" r:id="rId3"/>
    <p:sldId id="261" r:id="rId4"/>
    <p:sldId id="262" r:id="rId5"/>
    <p:sldId id="271" r:id="rId6"/>
    <p:sldId id="263" r:id="rId7"/>
    <p:sldId id="264" r:id="rId8"/>
    <p:sldId id="276" r:id="rId9"/>
    <p:sldId id="265" r:id="rId10"/>
    <p:sldId id="266" r:id="rId11"/>
    <p:sldId id="267" r:id="rId12"/>
    <p:sldId id="268" r:id="rId13"/>
    <p:sldId id="270" r:id="rId14"/>
    <p:sldId id="272" r:id="rId15"/>
    <p:sldId id="278" r:id="rId16"/>
    <p:sldId id="277" r:id="rId17"/>
    <p:sldId id="279" r:id="rId18"/>
    <p:sldId id="284" r:id="rId19"/>
    <p:sldId id="283" r:id="rId20"/>
    <p:sldId id="282" r:id="rId21"/>
    <p:sldId id="281" r:id="rId22"/>
    <p:sldId id="285" r:id="rId23"/>
    <p:sldId id="308" r:id="rId24"/>
    <p:sldId id="309" r:id="rId25"/>
    <p:sldId id="310" r:id="rId26"/>
    <p:sldId id="342" r:id="rId27"/>
    <p:sldId id="286" r:id="rId28"/>
    <p:sldId id="288" r:id="rId29"/>
    <p:sldId id="306" r:id="rId30"/>
    <p:sldId id="289" r:id="rId31"/>
    <p:sldId id="307" r:id="rId32"/>
    <p:sldId id="337" r:id="rId33"/>
    <p:sldId id="336" r:id="rId34"/>
    <p:sldId id="338" r:id="rId35"/>
    <p:sldId id="339" r:id="rId36"/>
    <p:sldId id="340" r:id="rId37"/>
    <p:sldId id="341" r:id="rId38"/>
    <p:sldId id="311" r:id="rId39"/>
    <p:sldId id="312" r:id="rId40"/>
    <p:sldId id="331" r:id="rId41"/>
    <p:sldId id="332" r:id="rId42"/>
    <p:sldId id="333" r:id="rId43"/>
    <p:sldId id="334" r:id="rId44"/>
    <p:sldId id="335" r:id="rId45"/>
    <p:sldId id="290" r:id="rId46"/>
    <p:sldId id="291" r:id="rId47"/>
    <p:sldId id="294" r:id="rId48"/>
    <p:sldId id="296" r:id="rId49"/>
    <p:sldId id="297" r:id="rId50"/>
    <p:sldId id="298" r:id="rId51"/>
    <p:sldId id="313" r:id="rId52"/>
    <p:sldId id="314" r:id="rId53"/>
    <p:sldId id="315" r:id="rId54"/>
    <p:sldId id="316" r:id="rId55"/>
    <p:sldId id="317" r:id="rId56"/>
    <p:sldId id="318" r:id="rId57"/>
    <p:sldId id="319" r:id="rId58"/>
    <p:sldId id="320" r:id="rId59"/>
    <p:sldId id="321" r:id="rId60"/>
    <p:sldId id="322" r:id="rId6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initials="I"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9" autoAdjust="0"/>
    <p:restoredTop sz="94660"/>
  </p:normalViewPr>
  <p:slideViewPr>
    <p:cSldViewPr>
      <p:cViewPr varScale="1">
        <p:scale>
          <a:sx n="48" d="100"/>
          <a:sy n="48" d="100"/>
        </p:scale>
        <p:origin x="-96" y="-10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28T15:30:13.472"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891B09-4399-4DA4-A4D4-9EBBB2C84A3D}" type="datetimeFigureOut">
              <a:rPr lang="es-ES" smtClean="0"/>
              <a:t>29/03/2016</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0C5E3-2174-45E2-A82A-EF6F234FF2D0}" type="slidenum">
              <a:rPr lang="es-ES" smtClean="0"/>
              <a:t>‹Nº›</a:t>
            </a:fld>
            <a:endParaRPr lang="es-ES"/>
          </a:p>
        </p:txBody>
      </p:sp>
    </p:spTree>
    <p:extLst>
      <p:ext uri="{BB962C8B-B14F-4D97-AF65-F5344CB8AC3E}">
        <p14:creationId xmlns:p14="http://schemas.microsoft.com/office/powerpoint/2010/main" val="10826567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94EBC17C-A2CF-4EB1-A31E-51E612BB5913}" type="datetimeFigureOut">
              <a:rPr lang="es-ES" smtClean="0"/>
              <a:t>29/03/2016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157039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94EBC17C-A2CF-4EB1-A31E-51E612BB5913}" type="datetimeFigureOut">
              <a:rPr lang="es-ES" smtClean="0"/>
              <a:t>29/03/2016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248980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94EBC17C-A2CF-4EB1-A31E-51E612BB5913}" type="datetimeFigureOut">
              <a:rPr lang="es-ES" smtClean="0"/>
              <a:t>29/03/2016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64822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94EBC17C-A2CF-4EB1-A31E-51E612BB5913}" type="datetimeFigureOut">
              <a:rPr lang="es-ES" smtClean="0"/>
              <a:t>29/03/2016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144376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4EBC17C-A2CF-4EB1-A31E-51E612BB5913}" type="datetimeFigureOut">
              <a:rPr lang="es-ES" smtClean="0"/>
              <a:t>29/03/2016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49783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94EBC17C-A2CF-4EB1-A31E-51E612BB5913}" type="datetimeFigureOut">
              <a:rPr lang="es-ES" smtClean="0"/>
              <a:t>29/03/2016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51992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94EBC17C-A2CF-4EB1-A31E-51E612BB5913}" type="datetimeFigureOut">
              <a:rPr lang="es-ES" smtClean="0"/>
              <a:t>29/03/2016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369049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94EBC17C-A2CF-4EB1-A31E-51E612BB5913}" type="datetimeFigureOut">
              <a:rPr lang="es-ES" smtClean="0"/>
              <a:t>29/03/2016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2204407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4EBC17C-A2CF-4EB1-A31E-51E612BB5913}" type="datetimeFigureOut">
              <a:rPr lang="es-ES" smtClean="0"/>
              <a:t>29/03/2016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82202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4EBC17C-A2CF-4EB1-A31E-51E612BB5913}" type="datetimeFigureOut">
              <a:rPr lang="es-ES" smtClean="0"/>
              <a:t>29/03/2016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88437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4EBC17C-A2CF-4EB1-A31E-51E612BB5913}" type="datetimeFigureOut">
              <a:rPr lang="es-ES" smtClean="0"/>
              <a:t>29/03/2016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B5408CC-9FF0-4B99-AFE9-B2048A107A28}" type="slidenum">
              <a:rPr lang="es-ES" smtClean="0"/>
              <a:t>‹Nº›</a:t>
            </a:fld>
            <a:endParaRPr lang="es-ES"/>
          </a:p>
        </p:txBody>
      </p:sp>
    </p:spTree>
    <p:extLst>
      <p:ext uri="{BB962C8B-B14F-4D97-AF65-F5344CB8AC3E}">
        <p14:creationId xmlns:p14="http://schemas.microsoft.com/office/powerpoint/2010/main" val="210127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EBC17C-A2CF-4EB1-A31E-51E612BB5913}" type="datetimeFigureOut">
              <a:rPr lang="es-ES" smtClean="0"/>
              <a:t>29/03/2016</a:t>
            </a:fld>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5408CC-9FF0-4B99-AFE9-B2048A107A28}" type="slidenum">
              <a:rPr lang="es-ES" smtClean="0"/>
              <a:t>‹Nº›</a:t>
            </a:fld>
            <a:endParaRPr lang="es-ES"/>
          </a:p>
        </p:txBody>
      </p:sp>
    </p:spTree>
    <p:extLst>
      <p:ext uri="{BB962C8B-B14F-4D97-AF65-F5344CB8AC3E}">
        <p14:creationId xmlns:p14="http://schemas.microsoft.com/office/powerpoint/2010/main" val="3318526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Desktop" TargetMode="External"/><Relationship Id="rId7" Type="http://schemas.openxmlformats.org/officeDocument/2006/relationships/image" Target="../media/image42.gif"/><Relationship Id="rId12"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g"/><Relationship Id="rId7"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g"/><Relationship Id="rId10" Type="http://schemas.openxmlformats.org/officeDocument/2006/relationships/image" Target="../media/image63.jpeg"/><Relationship Id="rId4" Type="http://schemas.openxmlformats.org/officeDocument/2006/relationships/image" Target="../media/image57.jpg"/><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8.jpg"/><Relationship Id="rId13" Type="http://schemas.openxmlformats.org/officeDocument/2006/relationships/image" Target="../media/image93.jpg"/><Relationship Id="rId18" Type="http://schemas.openxmlformats.org/officeDocument/2006/relationships/image" Target="../media/image98.jpg"/><Relationship Id="rId3" Type="http://schemas.openxmlformats.org/officeDocument/2006/relationships/image" Target="../media/image83.jpg"/><Relationship Id="rId7" Type="http://schemas.openxmlformats.org/officeDocument/2006/relationships/image" Target="../media/image87.jpg"/><Relationship Id="rId12" Type="http://schemas.openxmlformats.org/officeDocument/2006/relationships/image" Target="../media/image92.jpg"/><Relationship Id="rId17" Type="http://schemas.openxmlformats.org/officeDocument/2006/relationships/image" Target="../media/image97.jpg"/><Relationship Id="rId2" Type="http://schemas.openxmlformats.org/officeDocument/2006/relationships/image" Target="../media/image1.jpeg"/><Relationship Id="rId16" Type="http://schemas.openxmlformats.org/officeDocument/2006/relationships/image" Target="../media/image96.jpg"/><Relationship Id="rId20" Type="http://schemas.openxmlformats.org/officeDocument/2006/relationships/image" Target="../media/image100.jpg"/><Relationship Id="rId1" Type="http://schemas.openxmlformats.org/officeDocument/2006/relationships/slideLayout" Target="../slideLayouts/slideLayout1.xml"/><Relationship Id="rId6" Type="http://schemas.openxmlformats.org/officeDocument/2006/relationships/image" Target="../media/image86.jpg"/><Relationship Id="rId11" Type="http://schemas.openxmlformats.org/officeDocument/2006/relationships/image" Target="../media/image91.jpg"/><Relationship Id="rId5" Type="http://schemas.openxmlformats.org/officeDocument/2006/relationships/image" Target="../media/image85.jpg"/><Relationship Id="rId15" Type="http://schemas.openxmlformats.org/officeDocument/2006/relationships/image" Target="../media/image95.jpg"/><Relationship Id="rId10" Type="http://schemas.openxmlformats.org/officeDocument/2006/relationships/image" Target="../media/image90.jpg"/><Relationship Id="rId19" Type="http://schemas.openxmlformats.org/officeDocument/2006/relationships/image" Target="../media/image99.jpg"/><Relationship Id="rId4" Type="http://schemas.openxmlformats.org/officeDocument/2006/relationships/image" Target="../media/image84.jpg"/><Relationship Id="rId9" Type="http://schemas.openxmlformats.org/officeDocument/2006/relationships/image" Target="../media/image89.jpg"/><Relationship Id="rId14" Type="http://schemas.openxmlformats.org/officeDocument/2006/relationships/image" Target="../media/image94.jp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jpeg"/><Relationship Id="rId16" Type="http://schemas.openxmlformats.org/officeDocument/2006/relationships/image" Target="../media/image114.png"/><Relationship Id="rId20"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6.xml.rels><?xml version="1.0" encoding="UTF-8" standalone="yes"?>
<Relationships xmlns="http://schemas.openxmlformats.org/package/2006/relationships"><Relationship Id="rId8" Type="http://schemas.openxmlformats.org/officeDocument/2006/relationships/image" Target="../media/image123.jpg"/><Relationship Id="rId13" Type="http://schemas.openxmlformats.org/officeDocument/2006/relationships/image" Target="../media/image128.png"/><Relationship Id="rId18" Type="http://schemas.openxmlformats.org/officeDocument/2006/relationships/image" Target="../media/image133.jpg"/><Relationship Id="rId3" Type="http://schemas.openxmlformats.org/officeDocument/2006/relationships/image" Target="../media/image99.jpg"/><Relationship Id="rId7" Type="http://schemas.openxmlformats.org/officeDocument/2006/relationships/image" Target="../media/image122.jpg"/><Relationship Id="rId12" Type="http://schemas.openxmlformats.org/officeDocument/2006/relationships/image" Target="../media/image127.jpg"/><Relationship Id="rId17" Type="http://schemas.openxmlformats.org/officeDocument/2006/relationships/image" Target="../media/image132.png"/><Relationship Id="rId2" Type="http://schemas.openxmlformats.org/officeDocument/2006/relationships/image" Target="../media/image1.jpeg"/><Relationship Id="rId16"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image" Target="../media/image121.jpg"/><Relationship Id="rId11" Type="http://schemas.openxmlformats.org/officeDocument/2006/relationships/image" Target="../media/image126.jpg"/><Relationship Id="rId5" Type="http://schemas.openxmlformats.org/officeDocument/2006/relationships/image" Target="../media/image120.png"/><Relationship Id="rId15" Type="http://schemas.openxmlformats.org/officeDocument/2006/relationships/image" Target="../media/image130.jpg"/><Relationship Id="rId10" Type="http://schemas.openxmlformats.org/officeDocument/2006/relationships/image" Target="../media/image125.jpg"/><Relationship Id="rId19" Type="http://schemas.openxmlformats.org/officeDocument/2006/relationships/image" Target="../media/image134.jp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jpeg"/></Relationships>
</file>

<file path=ppt/slides/_rels/slide37.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7.jp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Desktop"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5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4.jpeg"/><Relationship Id="rId4" Type="http://schemas.openxmlformats.org/officeDocument/2006/relationships/hyperlink" Target="../../Desktop"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Desktop"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55.xml.rels><?xml version="1.0" encoding="UTF-8" standalone="yes"?>
<Relationships xmlns="http://schemas.openxmlformats.org/package/2006/relationships"><Relationship Id="rId3" Type="http://schemas.openxmlformats.org/officeDocument/2006/relationships/hyperlink" Target="../../Desktop"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56.xml.rels><?xml version="1.0" encoding="UTF-8" standalone="yes"?>
<Relationships xmlns="http://schemas.openxmlformats.org/package/2006/relationships"><Relationship Id="rId3" Type="http://schemas.openxmlformats.org/officeDocument/2006/relationships/hyperlink" Target="../../Desktop"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57.xml.rels><?xml version="1.0" encoding="UTF-8" standalone="yes"?>
<Relationships xmlns="http://schemas.openxmlformats.org/package/2006/relationships"><Relationship Id="rId3" Type="http://schemas.openxmlformats.org/officeDocument/2006/relationships/hyperlink" Target="../../Desktop"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58.xml.rels><?xml version="1.0" encoding="UTF-8" standalone="yes"?>
<Relationships xmlns="http://schemas.openxmlformats.org/package/2006/relationships"><Relationship Id="rId3" Type="http://schemas.openxmlformats.org/officeDocument/2006/relationships/hyperlink" Target="../../Desktop"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59.xml.rels><?xml version="1.0" encoding="UTF-8" standalone="yes"?>
<Relationships xmlns="http://schemas.openxmlformats.org/package/2006/relationships"><Relationship Id="rId3" Type="http://schemas.openxmlformats.org/officeDocument/2006/relationships/hyperlink" Target="../../Desktop"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1429"/>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771800" y="328791"/>
            <a:ext cx="6193036" cy="6494085"/>
          </a:xfrm>
          <a:prstGeom prst="rect">
            <a:avLst/>
          </a:prstGeom>
          <a:noFill/>
        </p:spPr>
        <p:txBody>
          <a:bodyPr wrap="square">
            <a:spAutoFit/>
          </a:bodyPr>
          <a:lstStyle/>
          <a:p>
            <a:pPr algn="just" eaLnBrk="1" hangingPunct="1">
              <a:defRPr/>
            </a:pPr>
            <a:r>
              <a:rPr lang="es-ES" sz="2400" b="1" u="sng" dirty="0" smtClean="0">
                <a:latin typeface="Arial" charset="0"/>
              </a:rPr>
              <a:t>Deportes de Agua: iniciación al remo.</a:t>
            </a:r>
          </a:p>
          <a:p>
            <a:pPr algn="just" eaLnBrk="1" hangingPunct="1">
              <a:defRPr/>
            </a:pPr>
            <a:endParaRPr lang="es-ES" sz="2400" b="1" u="sng" dirty="0">
              <a:latin typeface="Arial" charset="0"/>
            </a:endParaRPr>
          </a:p>
          <a:p>
            <a:pPr algn="just" eaLnBrk="1" hangingPunct="1">
              <a:defRPr/>
            </a:pPr>
            <a:r>
              <a:rPr lang="es-ES" sz="1600" b="1" dirty="0" smtClean="0">
                <a:latin typeface="Arial" charset="0"/>
              </a:rPr>
              <a:t>JORNADA CEFORE 2015/16</a:t>
            </a:r>
            <a:endParaRPr lang="es-ES" sz="1600" b="1" dirty="0">
              <a:latin typeface="Arial" charset="0"/>
            </a:endParaRPr>
          </a:p>
          <a:p>
            <a:pPr algn="just">
              <a:defRPr/>
            </a:pPr>
            <a:endParaRPr lang="es-ES" sz="1600" b="1" dirty="0">
              <a:latin typeface="Arial" charset="0"/>
            </a:endParaRPr>
          </a:p>
          <a:p>
            <a:pPr algn="just">
              <a:lnSpc>
                <a:spcPct val="150000"/>
              </a:lnSpc>
              <a:spcBef>
                <a:spcPts val="600"/>
              </a:spcBef>
              <a:spcAft>
                <a:spcPts val="600"/>
              </a:spcAft>
              <a:defRPr/>
            </a:pPr>
            <a:r>
              <a:rPr lang="es-ES" sz="1600" b="1" dirty="0">
                <a:latin typeface="Arial" charset="0"/>
              </a:rPr>
              <a:t>1.“EL REMO EN EL ÁMBITO ESCOLAR</a:t>
            </a:r>
            <a:r>
              <a:rPr lang="es-ES" sz="1600" b="1" dirty="0" smtClean="0">
                <a:latin typeface="Arial" charset="0"/>
              </a:rPr>
              <a:t>”.</a:t>
            </a:r>
            <a:endParaRPr lang="es-ES" sz="1600" b="1" dirty="0">
              <a:latin typeface="Arial" charset="0"/>
            </a:endParaRPr>
          </a:p>
          <a:p>
            <a:pPr algn="just">
              <a:lnSpc>
                <a:spcPct val="150000"/>
              </a:lnSpc>
              <a:spcBef>
                <a:spcPts val="600"/>
              </a:spcBef>
              <a:spcAft>
                <a:spcPts val="600"/>
              </a:spcAft>
              <a:defRPr/>
            </a:pPr>
            <a:r>
              <a:rPr lang="es-ES" sz="1600" b="1" dirty="0">
                <a:latin typeface="Arial" charset="0"/>
              </a:rPr>
              <a:t>2. </a:t>
            </a:r>
            <a:r>
              <a:rPr lang="es-ES" sz="1600" b="1" dirty="0" smtClean="0">
                <a:latin typeface="Arial" charset="0"/>
              </a:rPr>
              <a:t>“EL APRENDIZAJE DEL REMO: EL REMOERGÓMETRO, SUS PARTES Y FUNCIONES”. PARTE PRÁCTICA.</a:t>
            </a:r>
            <a:endParaRPr lang="es-ES" sz="1600" b="1" dirty="0">
              <a:latin typeface="Arial" charset="0"/>
            </a:endParaRPr>
          </a:p>
          <a:p>
            <a:pPr lvl="0">
              <a:lnSpc>
                <a:spcPct val="150000"/>
              </a:lnSpc>
              <a:spcBef>
                <a:spcPts val="600"/>
              </a:spcBef>
              <a:spcAft>
                <a:spcPts val="600"/>
              </a:spcAft>
              <a:defRPr/>
            </a:pPr>
            <a:r>
              <a:rPr lang="es-ES" sz="1600" b="1" dirty="0">
                <a:solidFill>
                  <a:prstClr val="black"/>
                </a:solidFill>
                <a:latin typeface="Arial" charset="0"/>
              </a:rPr>
              <a:t>3. </a:t>
            </a:r>
            <a:r>
              <a:rPr lang="es-ES" sz="1600" b="1" dirty="0" smtClean="0">
                <a:solidFill>
                  <a:prstClr val="black"/>
                </a:solidFill>
                <a:latin typeface="Arial" charset="0"/>
              </a:rPr>
              <a:t>“EVOLUCIÓN DEL REMO A LO LARGO DE LA HISTORIA.  NORMATIVA Y REGLAMENTACIÓN. EMBARCACIONES DE BANCO FIJO”. </a:t>
            </a:r>
            <a:r>
              <a:rPr lang="es-ES" sz="1600" b="1" dirty="0">
                <a:solidFill>
                  <a:prstClr val="black"/>
                </a:solidFill>
                <a:latin typeface="Arial" charset="0"/>
              </a:rPr>
              <a:t>PARTE PRÁCTICA.</a:t>
            </a:r>
          </a:p>
          <a:p>
            <a:pPr>
              <a:lnSpc>
                <a:spcPct val="150000"/>
              </a:lnSpc>
              <a:spcBef>
                <a:spcPts val="600"/>
              </a:spcBef>
              <a:spcAft>
                <a:spcPts val="600"/>
              </a:spcAft>
              <a:defRPr/>
            </a:pPr>
            <a:r>
              <a:rPr lang="es-ES" sz="1600" b="1" dirty="0">
                <a:latin typeface="Arial" charset="0"/>
              </a:rPr>
              <a:t>4. </a:t>
            </a:r>
            <a:r>
              <a:rPr lang="es-ES" sz="1600" b="1" dirty="0" smtClean="0">
                <a:latin typeface="Arial" charset="0"/>
              </a:rPr>
              <a:t>“TÉCNICA DE REMO BÁSICA. EL CICLO DE LA PALADA”. </a:t>
            </a:r>
            <a:r>
              <a:rPr lang="es-ES" sz="1600" b="1" dirty="0">
                <a:latin typeface="Arial" charset="0"/>
              </a:rPr>
              <a:t>PARTE </a:t>
            </a:r>
            <a:r>
              <a:rPr lang="es-ES" sz="1600" b="1" dirty="0" smtClean="0">
                <a:latin typeface="Arial" charset="0"/>
              </a:rPr>
              <a:t>PRÁCTICA.</a:t>
            </a:r>
            <a:endParaRPr lang="es-ES" sz="1600" b="1" dirty="0">
              <a:solidFill>
                <a:prstClr val="black"/>
              </a:solidFill>
              <a:latin typeface="Arial" charset="0"/>
            </a:endParaRPr>
          </a:p>
          <a:p>
            <a:pPr lvl="0">
              <a:lnSpc>
                <a:spcPct val="150000"/>
              </a:lnSpc>
              <a:spcBef>
                <a:spcPts val="600"/>
              </a:spcBef>
              <a:spcAft>
                <a:spcPts val="600"/>
              </a:spcAft>
              <a:defRPr/>
            </a:pPr>
            <a:r>
              <a:rPr lang="es-ES" sz="1600" b="1" dirty="0">
                <a:solidFill>
                  <a:prstClr val="black"/>
                </a:solidFill>
                <a:latin typeface="Arial" charset="0"/>
              </a:rPr>
              <a:t>5</a:t>
            </a:r>
            <a:r>
              <a:rPr lang="es-ES" sz="1600" b="1" dirty="0" smtClean="0">
                <a:solidFill>
                  <a:prstClr val="black"/>
                </a:solidFill>
                <a:latin typeface="Arial" charset="0"/>
              </a:rPr>
              <a:t>. </a:t>
            </a:r>
            <a:r>
              <a:rPr lang="es-ES" sz="1600" b="1" dirty="0">
                <a:solidFill>
                  <a:prstClr val="black"/>
                </a:solidFill>
                <a:latin typeface="Arial" charset="0"/>
              </a:rPr>
              <a:t>“TIERRA Y MAR”. PARTE PRÁCTICA</a:t>
            </a:r>
            <a:r>
              <a:rPr lang="es-ES" sz="1600" b="1" dirty="0" smtClean="0">
                <a:solidFill>
                  <a:prstClr val="black"/>
                </a:solidFill>
                <a:latin typeface="Arial" charset="0"/>
              </a:rPr>
              <a:t>.</a:t>
            </a:r>
          </a:p>
          <a:p>
            <a:pPr lvl="0">
              <a:lnSpc>
                <a:spcPct val="150000"/>
              </a:lnSpc>
              <a:spcBef>
                <a:spcPts val="600"/>
              </a:spcBef>
              <a:spcAft>
                <a:spcPts val="600"/>
              </a:spcAft>
              <a:defRPr/>
            </a:pPr>
            <a:r>
              <a:rPr lang="es-ES" sz="1600" b="1" dirty="0">
                <a:solidFill>
                  <a:prstClr val="black"/>
                </a:solidFill>
                <a:latin typeface="Arial" charset="0"/>
              </a:rPr>
              <a:t>	</a:t>
            </a: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r>
              <a:rPr lang="es-ES" b="1" dirty="0" smtClean="0">
                <a:latin typeface="Arial" charset="0"/>
              </a:rPr>
              <a:t>O</a:t>
            </a:r>
            <a:endParaRPr lang="es-ES" b="1" dirty="0">
              <a:latin typeface="Arial"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05" y="2430304"/>
            <a:ext cx="2540995" cy="102272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19" y="6061992"/>
            <a:ext cx="3130552" cy="78130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923" y="5997199"/>
            <a:ext cx="5905500" cy="800100"/>
          </a:xfrm>
          <a:prstGeom prst="rect">
            <a:avLst/>
          </a:prstGeom>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5" y="3588342"/>
            <a:ext cx="2109189" cy="218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55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23728" y="332656"/>
            <a:ext cx="6769100" cy="4739759"/>
          </a:xfrm>
          <a:prstGeom prst="rect">
            <a:avLst/>
          </a:prstGeom>
          <a:noFill/>
        </p:spPr>
        <p:txBody>
          <a:bodyPr>
            <a:spAutoFit/>
          </a:bodyPr>
          <a:lstStyle/>
          <a:p>
            <a:pPr algn="just" eaLnBrk="1" hangingPunct="1">
              <a:defRPr/>
            </a:pPr>
            <a:r>
              <a:rPr lang="es-ES" sz="2400" b="1" dirty="0" smtClean="0">
                <a:latin typeface="Arial" charset="0"/>
              </a:rPr>
              <a:t>¿Cómo introducir el deporte del remo en el ámbito escolar?</a:t>
            </a:r>
          </a:p>
          <a:p>
            <a:pPr algn="just" eaLnBrk="1" hangingPunct="1">
              <a:defRPr/>
            </a:pPr>
            <a:endParaRPr lang="es-ES" b="1" dirty="0" smtClean="0">
              <a:latin typeface="Arial" charset="0"/>
            </a:endParaRPr>
          </a:p>
          <a:p>
            <a:pPr marL="342900" indent="-342900" algn="just" eaLnBrk="1" hangingPunct="1">
              <a:buFontTx/>
              <a:buChar char="-"/>
              <a:defRPr/>
            </a:pPr>
            <a:r>
              <a:rPr lang="es-ES" dirty="0" smtClean="0">
                <a:latin typeface="Arial" charset="0"/>
              </a:rPr>
              <a:t>A través del </a:t>
            </a:r>
            <a:r>
              <a:rPr lang="es-ES" b="1" dirty="0" smtClean="0">
                <a:latin typeface="Arial" charset="0"/>
              </a:rPr>
              <a:t>Programa </a:t>
            </a:r>
            <a:r>
              <a:rPr lang="es-ES" b="1" dirty="0" err="1" smtClean="0">
                <a:latin typeface="Arial" charset="0"/>
              </a:rPr>
              <a:t>Xogade</a:t>
            </a:r>
            <a:r>
              <a:rPr lang="es-ES" dirty="0" smtClean="0">
                <a:latin typeface="Arial" charset="0"/>
              </a:rPr>
              <a:t>. “</a:t>
            </a:r>
            <a:r>
              <a:rPr lang="es-ES" dirty="0" err="1" smtClean="0">
                <a:latin typeface="Arial" charset="0"/>
              </a:rPr>
              <a:t>Coñece</a:t>
            </a:r>
            <a:r>
              <a:rPr lang="es-ES" dirty="0" smtClean="0">
                <a:latin typeface="Arial" charset="0"/>
              </a:rPr>
              <a:t> o </a:t>
            </a:r>
            <a:r>
              <a:rPr lang="es-ES" dirty="0" err="1" smtClean="0">
                <a:latin typeface="Arial" charset="0"/>
              </a:rPr>
              <a:t>Meu</a:t>
            </a:r>
            <a:r>
              <a:rPr lang="es-ES" dirty="0" smtClean="0">
                <a:latin typeface="Arial" charset="0"/>
              </a:rPr>
              <a:t> Club” </a:t>
            </a:r>
            <a:endParaRPr lang="es-ES" dirty="0">
              <a:latin typeface="Arial" charset="0"/>
            </a:endParaRPr>
          </a:p>
          <a:p>
            <a:pPr algn="just" eaLnBrk="1" hangingPunct="1">
              <a:spcBef>
                <a:spcPts val="600"/>
              </a:spcBef>
              <a:defRPr/>
            </a:pPr>
            <a:endParaRPr lang="es-ES" dirty="0" smtClean="0">
              <a:latin typeface="Arial" charset="0"/>
            </a:endParaRPr>
          </a:p>
          <a:p>
            <a:pPr marL="342900" indent="-342900" algn="just" eaLnBrk="1" hangingPunct="1">
              <a:spcBef>
                <a:spcPts val="600"/>
              </a:spcBef>
              <a:buFontTx/>
              <a:buChar char="-"/>
              <a:defRPr/>
            </a:pPr>
            <a:r>
              <a:rPr lang="es-ES" dirty="0" smtClean="0">
                <a:latin typeface="Arial" charset="0"/>
              </a:rPr>
              <a:t>Hay una amplia oferta de actividades deportivas en el ámbito local y</a:t>
            </a:r>
            <a:r>
              <a:rPr lang="es-ES" b="1" dirty="0" smtClean="0">
                <a:latin typeface="Arial" charset="0"/>
              </a:rPr>
              <a:t> Deporte Escolar </a:t>
            </a:r>
            <a:r>
              <a:rPr lang="es-ES" dirty="0" smtClean="0">
                <a:latin typeface="Arial" charset="0"/>
              </a:rPr>
              <a:t>es el nexo de unión entre los clubes y federaciones deportivas, con los centros escolares.</a:t>
            </a:r>
          </a:p>
          <a:p>
            <a:pPr algn="just" eaLnBrk="1" hangingPunct="1">
              <a:spcBef>
                <a:spcPts val="600"/>
              </a:spcBef>
              <a:defRPr/>
            </a:pPr>
            <a:endParaRPr lang="es-ES" dirty="0" smtClean="0">
              <a:latin typeface="Arial" charset="0"/>
            </a:endParaRPr>
          </a:p>
          <a:p>
            <a:pPr marL="342900" indent="-342900" algn="just" eaLnBrk="1" hangingPunct="1">
              <a:spcBef>
                <a:spcPts val="600"/>
              </a:spcBef>
              <a:buFontTx/>
              <a:buChar char="-"/>
              <a:defRPr/>
            </a:pPr>
            <a:r>
              <a:rPr lang="es-ES" dirty="0" smtClean="0">
                <a:latin typeface="Arial" charset="0"/>
              </a:rPr>
              <a:t>En la web de </a:t>
            </a:r>
            <a:r>
              <a:rPr lang="es-ES" dirty="0" err="1" smtClean="0">
                <a:latin typeface="Arial" charset="0"/>
              </a:rPr>
              <a:t>Xogade</a:t>
            </a:r>
            <a:r>
              <a:rPr lang="es-ES" dirty="0" smtClean="0">
                <a:latin typeface="Arial" charset="0"/>
              </a:rPr>
              <a:t> + Xunta.es, a través de la inscripción del centro educativo y del menú Programa “</a:t>
            </a:r>
            <a:r>
              <a:rPr lang="es-ES" dirty="0" err="1" smtClean="0">
                <a:latin typeface="Arial" charset="0"/>
              </a:rPr>
              <a:t>Coñece</a:t>
            </a:r>
            <a:r>
              <a:rPr lang="es-ES" dirty="0" smtClean="0">
                <a:latin typeface="Arial" charset="0"/>
              </a:rPr>
              <a:t> o </a:t>
            </a:r>
            <a:r>
              <a:rPr lang="es-ES" dirty="0" err="1" smtClean="0">
                <a:latin typeface="Arial" charset="0"/>
              </a:rPr>
              <a:t>Meu</a:t>
            </a:r>
            <a:r>
              <a:rPr lang="es-ES" dirty="0" smtClean="0">
                <a:latin typeface="Arial" charset="0"/>
              </a:rPr>
              <a:t> Club” accedes a un listado en el que seleccionas la provincia y la localidad. Donde encontrarás todos los </a:t>
            </a:r>
            <a:r>
              <a:rPr lang="es-ES" b="1" dirty="0" smtClean="0">
                <a:latin typeface="Arial" charset="0"/>
              </a:rPr>
              <a:t>clubes deportivos registrados </a:t>
            </a:r>
            <a:r>
              <a:rPr lang="es-ES" dirty="0" smtClean="0">
                <a:latin typeface="Arial" charset="0"/>
              </a:rPr>
              <a:t>en el programa, con su responsable o contacto para solicitar que preste sus servicios al centro.</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8982"/>
            <a:ext cx="9144000" cy="163901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0" y="2673853"/>
            <a:ext cx="2471846" cy="2471846"/>
          </a:xfrm>
          <a:prstGeom prst="rect">
            <a:avLst/>
          </a:prstGeom>
        </p:spPr>
      </p:pic>
    </p:spTree>
    <p:extLst>
      <p:ext uri="{BB962C8B-B14F-4D97-AF65-F5344CB8AC3E}">
        <p14:creationId xmlns:p14="http://schemas.microsoft.com/office/powerpoint/2010/main" val="102077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23728" y="332656"/>
            <a:ext cx="6840760" cy="3908762"/>
          </a:xfrm>
          <a:prstGeom prst="rect">
            <a:avLst/>
          </a:prstGeom>
          <a:noFill/>
        </p:spPr>
        <p:txBody>
          <a:bodyPr wrap="square">
            <a:spAutoFit/>
          </a:bodyPr>
          <a:lstStyle/>
          <a:p>
            <a:pPr algn="just" eaLnBrk="1" hangingPunct="1">
              <a:defRPr/>
            </a:pPr>
            <a:r>
              <a:rPr lang="es-ES" sz="2400" b="1" dirty="0" smtClean="0">
                <a:latin typeface="Arial" charset="0"/>
              </a:rPr>
              <a:t>¿Dónde puedes entrar en contacto con este deporte en el ámbito escolar?</a:t>
            </a:r>
          </a:p>
          <a:p>
            <a:pPr marL="342900" indent="-342900" algn="just" eaLnBrk="1" hangingPunct="1">
              <a:buFontTx/>
              <a:buChar char="-"/>
              <a:defRPr/>
            </a:pPr>
            <a:endParaRPr lang="es-ES" sz="2000" dirty="0" smtClean="0">
              <a:latin typeface="Arial" charset="0"/>
            </a:endParaRPr>
          </a:p>
          <a:p>
            <a:pPr algn="just" eaLnBrk="1" hangingPunct="1">
              <a:defRPr/>
            </a:pPr>
            <a:r>
              <a:rPr lang="es-ES" sz="2000" u="sng" dirty="0" smtClean="0">
                <a:latin typeface="Arial" charset="0"/>
              </a:rPr>
              <a:t>EN EL CENTRO ESCOLAR.</a:t>
            </a:r>
          </a:p>
          <a:p>
            <a:pPr marL="342900" indent="-342900" algn="just" eaLnBrk="1" hangingPunct="1">
              <a:buFontTx/>
              <a:buChar char="-"/>
              <a:defRPr/>
            </a:pPr>
            <a:r>
              <a:rPr lang="es-ES" sz="2000" dirty="0" smtClean="0">
                <a:latin typeface="Arial" charset="0"/>
              </a:rPr>
              <a:t>A través del Programa “</a:t>
            </a:r>
            <a:r>
              <a:rPr lang="es-ES" sz="2000" dirty="0" err="1" smtClean="0">
                <a:latin typeface="Arial" charset="0"/>
              </a:rPr>
              <a:t>Coñece</a:t>
            </a:r>
            <a:r>
              <a:rPr lang="es-ES" sz="2000" dirty="0" smtClean="0">
                <a:latin typeface="Arial" charset="0"/>
              </a:rPr>
              <a:t> o </a:t>
            </a:r>
            <a:r>
              <a:rPr lang="es-ES" sz="2000" dirty="0" err="1" smtClean="0">
                <a:latin typeface="Arial" charset="0"/>
              </a:rPr>
              <a:t>Meu</a:t>
            </a:r>
            <a:r>
              <a:rPr lang="es-ES" sz="2000" dirty="0" smtClean="0">
                <a:latin typeface="Arial" charset="0"/>
              </a:rPr>
              <a:t> Club”</a:t>
            </a:r>
          </a:p>
          <a:p>
            <a:pPr marL="342900" indent="-342900" algn="just" eaLnBrk="1" hangingPunct="1">
              <a:buFontTx/>
              <a:buChar char="-"/>
              <a:defRPr/>
            </a:pPr>
            <a:r>
              <a:rPr lang="es-ES" sz="2000" dirty="0" smtClean="0">
                <a:latin typeface="Arial" charset="0"/>
              </a:rPr>
              <a:t>A través de las actividades de promoción de remo, utilizando los </a:t>
            </a:r>
            <a:r>
              <a:rPr lang="es-ES" sz="2000" dirty="0" err="1" smtClean="0">
                <a:latin typeface="Arial" charset="0"/>
              </a:rPr>
              <a:t>ergómetros</a:t>
            </a:r>
            <a:r>
              <a:rPr lang="es-ES" sz="2000" dirty="0" smtClean="0">
                <a:latin typeface="Arial" charset="0"/>
              </a:rPr>
              <a:t>.</a:t>
            </a:r>
          </a:p>
          <a:p>
            <a:pPr algn="just" eaLnBrk="1" hangingPunct="1">
              <a:defRPr/>
            </a:pPr>
            <a:endParaRPr lang="es-ES" sz="2000" dirty="0">
              <a:latin typeface="Arial" charset="0"/>
            </a:endParaRPr>
          </a:p>
          <a:p>
            <a:pPr algn="just" eaLnBrk="1" hangingPunct="1">
              <a:defRPr/>
            </a:pPr>
            <a:r>
              <a:rPr lang="es-ES" sz="2000" u="sng" dirty="0" smtClean="0">
                <a:latin typeface="Arial" charset="0"/>
              </a:rPr>
              <a:t>EN LAS INSTALACIONES DEL CLUB DE REM</a:t>
            </a:r>
            <a:r>
              <a:rPr lang="es-ES" sz="2000" dirty="0" smtClean="0">
                <a:latin typeface="Arial" charset="0"/>
              </a:rPr>
              <a:t>O</a:t>
            </a:r>
          </a:p>
          <a:p>
            <a:pPr marL="342900" indent="-342900" algn="just" eaLnBrk="1" hangingPunct="1">
              <a:buFontTx/>
              <a:buChar char="-"/>
              <a:defRPr/>
            </a:pPr>
            <a:r>
              <a:rPr lang="es-ES" sz="2000" dirty="0" smtClean="0">
                <a:latin typeface="Arial" charset="0"/>
              </a:rPr>
              <a:t>A través del Programa “</a:t>
            </a:r>
            <a:r>
              <a:rPr lang="es-ES" sz="2000" dirty="0" err="1" smtClean="0">
                <a:latin typeface="Arial" charset="0"/>
              </a:rPr>
              <a:t>Coñece</a:t>
            </a:r>
            <a:r>
              <a:rPr lang="es-ES" sz="2000" dirty="0" smtClean="0">
                <a:latin typeface="Arial" charset="0"/>
              </a:rPr>
              <a:t> o </a:t>
            </a:r>
            <a:r>
              <a:rPr lang="es-ES" sz="2000" dirty="0" err="1" smtClean="0">
                <a:latin typeface="Arial" charset="0"/>
              </a:rPr>
              <a:t>Meu</a:t>
            </a:r>
            <a:r>
              <a:rPr lang="es-ES" sz="2000" dirty="0" smtClean="0">
                <a:latin typeface="Arial" charset="0"/>
              </a:rPr>
              <a:t> Club”</a:t>
            </a:r>
          </a:p>
          <a:p>
            <a:pPr marL="342900" indent="-342900" algn="just" eaLnBrk="1" hangingPunct="1">
              <a:buFontTx/>
              <a:buChar char="-"/>
              <a:defRPr/>
            </a:pPr>
            <a:r>
              <a:rPr lang="es-ES" sz="2000" dirty="0" smtClean="0">
                <a:latin typeface="Arial" charset="0"/>
              </a:rPr>
              <a:t>Realizando una visita a las instalaciones deportivas, utilizando el foso y las embarcaciones.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65" y="4241418"/>
            <a:ext cx="4324750" cy="2428167"/>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035" y="4241193"/>
            <a:ext cx="4322672" cy="2428167"/>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7840" y="2303587"/>
            <a:ext cx="1931962" cy="1931962"/>
          </a:xfrm>
          <a:prstGeom prst="rect">
            <a:avLst/>
          </a:prstGeom>
        </p:spPr>
      </p:pic>
    </p:spTree>
    <p:extLst>
      <p:ext uri="{BB962C8B-B14F-4D97-AF65-F5344CB8AC3E}">
        <p14:creationId xmlns:p14="http://schemas.microsoft.com/office/powerpoint/2010/main" val="28233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036514" y="548680"/>
            <a:ext cx="8424936" cy="461665"/>
          </a:xfrm>
          <a:prstGeom prst="rect">
            <a:avLst/>
          </a:prstGeom>
          <a:noFill/>
        </p:spPr>
        <p:txBody>
          <a:bodyPr wrap="square">
            <a:spAutoFit/>
          </a:bodyPr>
          <a:lstStyle/>
          <a:p>
            <a:pPr algn="just" eaLnBrk="1" hangingPunct="1">
              <a:defRPr/>
            </a:pPr>
            <a:r>
              <a:rPr lang="es-ES" sz="2400" b="1" dirty="0" smtClean="0">
                <a:latin typeface="Arial" charset="0"/>
              </a:rPr>
              <a:t>¿Por qué introducir este deporte en el ámbito escolar?</a:t>
            </a:r>
          </a:p>
        </p:txBody>
      </p:sp>
      <p:sp>
        <p:nvSpPr>
          <p:cNvPr id="4" name="CuadroTexto 3"/>
          <p:cNvSpPr txBox="1"/>
          <p:nvPr/>
        </p:nvSpPr>
        <p:spPr>
          <a:xfrm>
            <a:off x="3131840" y="1517254"/>
            <a:ext cx="5688632" cy="2862322"/>
          </a:xfrm>
          <a:prstGeom prst="rect">
            <a:avLst/>
          </a:prstGeom>
          <a:noFill/>
        </p:spPr>
        <p:txBody>
          <a:bodyPr wrap="square" rtlCol="0">
            <a:spAutoFit/>
          </a:bodyPr>
          <a:lstStyle/>
          <a:p>
            <a:pPr marL="342900" indent="-342900" algn="just">
              <a:buFontTx/>
              <a:buChar char="-"/>
              <a:defRPr/>
            </a:pPr>
            <a:r>
              <a:rPr lang="es-ES" sz="2000" dirty="0" smtClean="0">
                <a:latin typeface="Arial" charset="0"/>
              </a:rPr>
              <a:t>Porque </a:t>
            </a:r>
            <a:r>
              <a:rPr lang="es-ES" sz="2000" dirty="0">
                <a:latin typeface="Arial" charset="0"/>
              </a:rPr>
              <a:t>es un deporte tradicional, </a:t>
            </a:r>
            <a:r>
              <a:rPr lang="es-ES" sz="2000" b="1" dirty="0">
                <a:latin typeface="Arial" charset="0"/>
              </a:rPr>
              <a:t>propio y autóctono.</a:t>
            </a:r>
          </a:p>
          <a:p>
            <a:pPr algn="just">
              <a:defRPr/>
            </a:pPr>
            <a:endParaRPr lang="es-ES" sz="2000" dirty="0">
              <a:latin typeface="Arial" charset="0"/>
            </a:endParaRPr>
          </a:p>
          <a:p>
            <a:pPr marL="342900" indent="-342900" algn="just">
              <a:buFontTx/>
              <a:buChar char="-"/>
              <a:defRPr/>
            </a:pPr>
            <a:r>
              <a:rPr lang="es-ES" sz="2000" dirty="0">
                <a:latin typeface="Arial" charset="0"/>
              </a:rPr>
              <a:t>Existe un club deportivo que ofrece </a:t>
            </a:r>
            <a:r>
              <a:rPr lang="es-ES" sz="2000" b="1" dirty="0">
                <a:latin typeface="Arial" charset="0"/>
              </a:rPr>
              <a:t>actividades guiadas </a:t>
            </a:r>
            <a:r>
              <a:rPr lang="es-ES" sz="2000" dirty="0">
                <a:latin typeface="Arial" charset="0"/>
              </a:rPr>
              <a:t>a los centros escolares, para conocer este deporte.</a:t>
            </a:r>
          </a:p>
          <a:p>
            <a:pPr algn="just">
              <a:defRPr/>
            </a:pPr>
            <a:endParaRPr lang="es-ES" sz="2000" dirty="0">
              <a:latin typeface="Arial" charset="0"/>
            </a:endParaRPr>
          </a:p>
          <a:p>
            <a:pPr marL="342900" indent="-342900" algn="just">
              <a:buFontTx/>
              <a:buChar char="-"/>
              <a:defRPr/>
            </a:pPr>
            <a:r>
              <a:rPr lang="es-ES" sz="2000" dirty="0">
                <a:latin typeface="Arial" charset="0"/>
              </a:rPr>
              <a:t>Está dentro del </a:t>
            </a:r>
            <a:r>
              <a:rPr lang="es-ES" sz="2000" b="1" dirty="0">
                <a:latin typeface="Arial" charset="0"/>
              </a:rPr>
              <a:t>Plan estratégico de Deporte Escolar </a:t>
            </a:r>
            <a:r>
              <a:rPr lang="es-ES" sz="2000" dirty="0">
                <a:latin typeface="Arial" charset="0"/>
              </a:rPr>
              <a:t>de la Xunta de Galicia.</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2846"/>
            <a:ext cx="3347864" cy="2925154"/>
          </a:xfrm>
          <a:prstGeom prst="rect">
            <a:avLst/>
          </a:prstGeom>
        </p:spPr>
      </p:pic>
    </p:spTree>
    <p:extLst>
      <p:ext uri="{BB962C8B-B14F-4D97-AF65-F5344CB8AC3E}">
        <p14:creationId xmlns:p14="http://schemas.microsoft.com/office/powerpoint/2010/main" val="37159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23728" y="908720"/>
            <a:ext cx="6769100" cy="3600986"/>
          </a:xfrm>
          <a:prstGeom prst="rect">
            <a:avLst/>
          </a:prstGeom>
          <a:noFill/>
        </p:spPr>
        <p:txBody>
          <a:bodyPr>
            <a:spAutoFit/>
          </a:bodyPr>
          <a:lstStyle/>
          <a:p>
            <a:pPr algn="just" eaLnBrk="1" hangingPunct="1">
              <a:defRPr/>
            </a:pPr>
            <a:r>
              <a:rPr lang="es-ES" sz="2400" b="1" dirty="0" smtClean="0">
                <a:latin typeface="Arial" charset="0"/>
              </a:rPr>
              <a:t>¿Cuándo se promociona este deporte en el ámbito escolar?</a:t>
            </a:r>
          </a:p>
          <a:p>
            <a:pPr algn="just" eaLnBrk="1" hangingPunct="1">
              <a:defRPr/>
            </a:pPr>
            <a:endParaRPr lang="es-ES" b="1" dirty="0">
              <a:latin typeface="Arial" charset="0"/>
            </a:endParaRPr>
          </a:p>
          <a:p>
            <a:pPr marL="342900" indent="-342900" algn="just" eaLnBrk="1" hangingPunct="1">
              <a:buFontTx/>
              <a:buChar char="-"/>
              <a:defRPr/>
            </a:pPr>
            <a:r>
              <a:rPr lang="es-ES" dirty="0" smtClean="0">
                <a:latin typeface="Arial" charset="0"/>
              </a:rPr>
              <a:t>A partir de 5º de curso de E.P., hasta 4º curso de la E.S.O.</a:t>
            </a:r>
          </a:p>
          <a:p>
            <a:pPr marL="342900" indent="-342900" algn="just" eaLnBrk="1" hangingPunct="1">
              <a:buFontTx/>
              <a:buChar char="-"/>
              <a:defRPr/>
            </a:pPr>
            <a:endParaRPr lang="es-ES" dirty="0">
              <a:latin typeface="Arial" charset="0"/>
            </a:endParaRPr>
          </a:p>
          <a:p>
            <a:pPr marL="342900" indent="-342900" algn="just" eaLnBrk="1" hangingPunct="1">
              <a:buFontTx/>
              <a:buChar char="-"/>
              <a:defRPr/>
            </a:pPr>
            <a:r>
              <a:rPr lang="es-ES" dirty="0" smtClean="0">
                <a:latin typeface="Arial" charset="0"/>
              </a:rPr>
              <a:t>Cada deporte en función de sus características, tiene una </a:t>
            </a:r>
            <a:r>
              <a:rPr lang="es-ES" b="1" dirty="0" smtClean="0">
                <a:latin typeface="Arial" charset="0"/>
              </a:rPr>
              <a:t>edad de iniciación más apropiada </a:t>
            </a:r>
            <a:r>
              <a:rPr lang="es-ES" dirty="0" smtClean="0">
                <a:latin typeface="Arial" charset="0"/>
              </a:rPr>
              <a:t>y en nuestro deporte coincide con la edad en que estimulados están para </a:t>
            </a:r>
            <a:r>
              <a:rPr lang="es-ES" b="1" dirty="0" smtClean="0">
                <a:latin typeface="Arial" charset="0"/>
              </a:rPr>
              <a:t>probar, experimentar y competir.</a:t>
            </a:r>
          </a:p>
          <a:p>
            <a:pPr marL="342900" indent="-342900" algn="just" eaLnBrk="1" hangingPunct="1">
              <a:buFontTx/>
              <a:buChar char="-"/>
              <a:defRPr/>
            </a:pPr>
            <a:endParaRPr lang="es-ES" dirty="0">
              <a:latin typeface="Arial" charset="0"/>
            </a:endParaRPr>
          </a:p>
          <a:p>
            <a:pPr marL="342900" indent="-342900" algn="just" eaLnBrk="1" hangingPunct="1">
              <a:buFontTx/>
              <a:buChar char="-"/>
              <a:defRPr/>
            </a:pPr>
            <a:r>
              <a:rPr lang="es-ES" dirty="0" smtClean="0">
                <a:latin typeface="Arial" charset="0"/>
              </a:rPr>
              <a:t>Edad de iniciación correspondiente a las categorías alevín, infantil.</a:t>
            </a:r>
          </a:p>
        </p:txBody>
      </p:sp>
      <p:pic>
        <p:nvPicPr>
          <p:cNvPr id="2" name="Imagen 1"/>
          <p:cNvPicPr>
            <a:picLocks noChangeAspect="1"/>
          </p:cNvPicPr>
          <p:nvPr/>
        </p:nvPicPr>
        <p:blipFill>
          <a:blip r:embed="rId3"/>
          <a:stretch>
            <a:fillRect/>
          </a:stretch>
        </p:blipFill>
        <p:spPr>
          <a:xfrm>
            <a:off x="2555428" y="4437112"/>
            <a:ext cx="6337052" cy="2304384"/>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68" y="3573016"/>
            <a:ext cx="2551212" cy="3401616"/>
          </a:xfrm>
          <a:prstGeom prst="rect">
            <a:avLst/>
          </a:prstGeom>
        </p:spPr>
      </p:pic>
    </p:spTree>
    <p:extLst>
      <p:ext uri="{BB962C8B-B14F-4D97-AF65-F5344CB8AC3E}">
        <p14:creationId xmlns:p14="http://schemas.microsoft.com/office/powerpoint/2010/main" val="34673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871135" y="41771"/>
            <a:ext cx="7524328" cy="1477328"/>
          </a:xfrm>
          <a:prstGeom prst="rect">
            <a:avLst/>
          </a:prstGeom>
          <a:noFill/>
        </p:spPr>
        <p:txBody>
          <a:bodyPr wrap="square">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monitores a los centros</a:t>
            </a:r>
          </a:p>
          <a:p>
            <a:pPr algn="just" eaLnBrk="1" hangingPunct="1">
              <a:defRPr/>
            </a:pPr>
            <a:endParaRPr lang="es-ES" sz="2400" b="1" dirty="0">
              <a:latin typeface="Arial" charset="0"/>
            </a:endParaRPr>
          </a:p>
          <a:p>
            <a:pPr algn="just" eaLnBrk="1" hangingPunct="1">
              <a:defRPr/>
            </a:pPr>
            <a:endParaRPr lang="es-ES" sz="2400" dirty="0" smtClean="0">
              <a:latin typeface="Arial"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596" y="811560"/>
            <a:ext cx="5763405"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0528" y="3051294"/>
            <a:ext cx="2932124" cy="3901216"/>
          </a:xfrm>
          <a:prstGeom prst="rect">
            <a:avLst/>
          </a:prstGeom>
        </p:spPr>
      </p:pic>
    </p:spTree>
    <p:extLst>
      <p:ext uri="{BB962C8B-B14F-4D97-AF65-F5344CB8AC3E}">
        <p14:creationId xmlns:p14="http://schemas.microsoft.com/office/powerpoint/2010/main" val="344124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1477328"/>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monitores a los centros</a:t>
            </a:r>
          </a:p>
          <a:p>
            <a:pPr algn="just" eaLnBrk="1" hangingPunct="1">
              <a:defRPr/>
            </a:pPr>
            <a:endParaRPr lang="es-ES" sz="2400" b="1" dirty="0">
              <a:latin typeface="Arial" charset="0"/>
            </a:endParaRPr>
          </a:p>
          <a:p>
            <a:pPr algn="just" eaLnBrk="1" hangingPunct="1">
              <a:defRPr/>
            </a:pPr>
            <a:endParaRPr lang="es-ES" sz="2400" dirty="0" smtClean="0">
              <a:latin typeface="Arial"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430" y="1076802"/>
            <a:ext cx="4443810" cy="249621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7032"/>
            <a:ext cx="9144000" cy="5136444"/>
          </a:xfrm>
          <a:prstGeom prst="rect">
            <a:avLst/>
          </a:prstGeom>
        </p:spPr>
      </p:pic>
      <p:sp>
        <p:nvSpPr>
          <p:cNvPr id="6" name="CuadroTexto 5"/>
          <p:cNvSpPr txBox="1"/>
          <p:nvPr/>
        </p:nvSpPr>
        <p:spPr>
          <a:xfrm>
            <a:off x="6876256" y="1076802"/>
            <a:ext cx="2181274" cy="1200329"/>
          </a:xfrm>
          <a:prstGeom prst="rect">
            <a:avLst/>
          </a:prstGeom>
          <a:noFill/>
        </p:spPr>
        <p:txBody>
          <a:bodyPr wrap="square" rtlCol="0">
            <a:spAutoFit/>
          </a:bodyPr>
          <a:lstStyle/>
          <a:p>
            <a:pPr algn="ctr"/>
            <a:r>
              <a:rPr lang="es-ES" b="1" u="sng" dirty="0" smtClean="0"/>
              <a:t>CONTENIDOS</a:t>
            </a:r>
          </a:p>
          <a:p>
            <a:pPr marL="285750" indent="-285750">
              <a:buFontTx/>
              <a:buChar char="-"/>
            </a:pPr>
            <a:r>
              <a:rPr lang="es-ES" dirty="0" smtClean="0"/>
              <a:t>Charla explicativa.</a:t>
            </a:r>
          </a:p>
          <a:p>
            <a:pPr marL="285750" indent="-285750">
              <a:buFontTx/>
              <a:buChar char="-"/>
            </a:pPr>
            <a:r>
              <a:rPr lang="es-ES" dirty="0" err="1" smtClean="0"/>
              <a:t>Remoergómetro</a:t>
            </a:r>
            <a:r>
              <a:rPr lang="es-ES" dirty="0" smtClean="0"/>
              <a:t>.</a:t>
            </a:r>
          </a:p>
          <a:p>
            <a:pPr marL="285750" indent="-285750">
              <a:buFontTx/>
              <a:buChar char="-"/>
            </a:pPr>
            <a:r>
              <a:rPr lang="es-ES" dirty="0" smtClean="0"/>
              <a:t>Pruebas físicas.</a:t>
            </a:r>
            <a:endParaRPr lang="es-ES" dirty="0"/>
          </a:p>
        </p:txBody>
      </p:sp>
    </p:spTree>
    <p:extLst>
      <p:ext uri="{BB962C8B-B14F-4D97-AF65-F5344CB8AC3E}">
        <p14:creationId xmlns:p14="http://schemas.microsoft.com/office/powerpoint/2010/main" val="118115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41771"/>
            <a:ext cx="6769100" cy="1477328"/>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centros a las instalaciones deportivas.</a:t>
            </a:r>
          </a:p>
          <a:p>
            <a:pPr algn="just" eaLnBrk="1" hangingPunct="1">
              <a:defRPr/>
            </a:pPr>
            <a:endParaRPr lang="es-ES" sz="2400" b="1" dirty="0">
              <a:latin typeface="Arial" charset="0"/>
            </a:endParaRPr>
          </a:p>
          <a:p>
            <a:pPr algn="just" eaLnBrk="1" hangingPunct="1">
              <a:defRPr/>
            </a:pPr>
            <a:endParaRPr lang="es-ES" sz="2400" dirty="0" smtClean="0">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707891"/>
            <a:ext cx="6183838"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0" y="2348880"/>
            <a:ext cx="2915816" cy="4524315"/>
          </a:xfrm>
          <a:prstGeom prst="rect">
            <a:avLst/>
          </a:prstGeom>
          <a:noFill/>
        </p:spPr>
        <p:txBody>
          <a:bodyPr wrap="square" rtlCol="0">
            <a:spAutoFit/>
          </a:bodyPr>
          <a:lstStyle/>
          <a:p>
            <a:pPr algn="ctr"/>
            <a:r>
              <a:rPr lang="es-ES" b="1" u="sng" dirty="0" smtClean="0">
                <a:latin typeface="Arial" panose="020B0604020202020204" pitchFamily="34" charset="0"/>
                <a:cs typeface="Arial" panose="020B0604020202020204" pitchFamily="34" charset="0"/>
              </a:rPr>
              <a:t>CONTENIDOS</a:t>
            </a:r>
          </a:p>
          <a:p>
            <a:endParaRPr lang="es-ES" b="1" dirty="0" smtClean="0">
              <a:latin typeface="Arial" panose="020B0604020202020204" pitchFamily="34" charset="0"/>
              <a:cs typeface="Arial" panose="020B0604020202020204" pitchFamily="34" charset="0"/>
            </a:endParaRPr>
          </a:p>
          <a:p>
            <a:r>
              <a:rPr lang="es-ES" b="1" dirty="0" smtClean="0">
                <a:latin typeface="Arial" panose="020B0604020202020204" pitchFamily="34" charset="0"/>
                <a:cs typeface="Arial" panose="020B0604020202020204" pitchFamily="34" charset="0"/>
              </a:rPr>
              <a:t>FOSO </a:t>
            </a:r>
          </a:p>
          <a:p>
            <a:r>
              <a:rPr lang="es-ES" dirty="0" smtClean="0">
                <a:latin typeface="Arial" panose="020B0604020202020204" pitchFamily="34" charset="0"/>
                <a:cs typeface="Arial" panose="020B0604020202020204" pitchFamily="34" charset="0"/>
              </a:rPr>
              <a:t>Piscina entrenamiento  técnica de remo.</a:t>
            </a:r>
          </a:p>
          <a:p>
            <a:endParaRPr lang="es-ES" b="1" dirty="0" smtClean="0">
              <a:latin typeface="Arial" panose="020B0604020202020204" pitchFamily="34" charset="0"/>
              <a:cs typeface="Arial" panose="020B0604020202020204" pitchFamily="34" charset="0"/>
            </a:endParaRPr>
          </a:p>
          <a:p>
            <a:r>
              <a:rPr lang="es-ES" b="1" dirty="0" smtClean="0">
                <a:latin typeface="Arial" panose="020B0604020202020204" pitchFamily="34" charset="0"/>
                <a:cs typeface="Arial" panose="020B0604020202020204" pitchFamily="34" charset="0"/>
              </a:rPr>
              <a:t>ERGOMETROS </a:t>
            </a:r>
          </a:p>
          <a:p>
            <a:r>
              <a:rPr lang="es-ES" dirty="0" smtClean="0">
                <a:latin typeface="Arial" panose="020B0604020202020204" pitchFamily="34" charset="0"/>
                <a:cs typeface="Arial" panose="020B0604020202020204" pitchFamily="34" charset="0"/>
              </a:rPr>
              <a:t>Pruebas clasificatorias remo </a:t>
            </a:r>
            <a:r>
              <a:rPr lang="es-ES" dirty="0" err="1" smtClean="0">
                <a:latin typeface="Arial" panose="020B0604020202020204" pitchFamily="34" charset="0"/>
                <a:cs typeface="Arial" panose="020B0604020202020204" pitchFamily="34" charset="0"/>
              </a:rPr>
              <a:t>indoor</a:t>
            </a:r>
            <a:r>
              <a:rPr lang="es-ES" dirty="0" smtClean="0">
                <a:latin typeface="Arial" panose="020B0604020202020204" pitchFamily="34" charset="0"/>
                <a:cs typeface="Arial" panose="020B0604020202020204" pitchFamily="34" charset="0"/>
              </a:rPr>
              <a:t> escolar</a:t>
            </a:r>
          </a:p>
          <a:p>
            <a:endParaRPr lang="es-ES" b="1" dirty="0" smtClean="0">
              <a:latin typeface="Arial" panose="020B0604020202020204" pitchFamily="34" charset="0"/>
              <a:cs typeface="Arial" panose="020B0604020202020204" pitchFamily="34" charset="0"/>
            </a:endParaRPr>
          </a:p>
          <a:p>
            <a:r>
              <a:rPr lang="es-ES" b="1" dirty="0" smtClean="0">
                <a:latin typeface="Arial" panose="020B0604020202020204" pitchFamily="34" charset="0"/>
                <a:cs typeface="Arial" panose="020B0604020202020204" pitchFamily="34" charset="0"/>
              </a:rPr>
              <a:t>HANGAR y VIDEO</a:t>
            </a:r>
          </a:p>
          <a:p>
            <a:r>
              <a:rPr lang="es-ES" dirty="0" smtClean="0">
                <a:latin typeface="Arial" panose="020B0604020202020204" pitchFamily="34" charset="0"/>
                <a:cs typeface="Arial" panose="020B0604020202020204" pitchFamily="34" charset="0"/>
              </a:rPr>
              <a:t>Embarcaciones y remos. Visualización video.</a:t>
            </a:r>
          </a:p>
          <a:p>
            <a:endParaRPr lang="es-ES" b="1" dirty="0" smtClean="0">
              <a:latin typeface="Arial" panose="020B0604020202020204" pitchFamily="34" charset="0"/>
              <a:cs typeface="Arial" panose="020B0604020202020204" pitchFamily="34" charset="0"/>
            </a:endParaRPr>
          </a:p>
          <a:p>
            <a:r>
              <a:rPr lang="es-ES" b="1" dirty="0" smtClean="0">
                <a:latin typeface="Arial" panose="020B0604020202020204" pitchFamily="34" charset="0"/>
                <a:cs typeface="Arial" panose="020B0604020202020204" pitchFamily="34" charset="0"/>
              </a:rPr>
              <a:t>PANTALÁN</a:t>
            </a:r>
          </a:p>
          <a:p>
            <a:r>
              <a:rPr lang="es-ES" dirty="0" smtClean="0">
                <a:latin typeface="Arial" panose="020B0604020202020204" pitchFamily="34" charset="0"/>
                <a:cs typeface="Arial" panose="020B0604020202020204" pitchFamily="34" charset="0"/>
              </a:rPr>
              <a:t>Embarcar en trainera.</a:t>
            </a:r>
          </a:p>
        </p:txBody>
      </p:sp>
    </p:spTree>
    <p:extLst>
      <p:ext uri="{BB962C8B-B14F-4D97-AF65-F5344CB8AC3E}">
        <p14:creationId xmlns:p14="http://schemas.microsoft.com/office/powerpoint/2010/main" val="274087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2215991"/>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centros a las instalaciones deportivas.</a:t>
            </a:r>
          </a:p>
          <a:p>
            <a:pPr algn="just" eaLnBrk="1" hangingPunct="1">
              <a:defRPr/>
            </a:pPr>
            <a:endParaRPr lang="es-ES" sz="2400" b="1" dirty="0" smtClean="0">
              <a:latin typeface="Arial" charset="0"/>
            </a:endParaRPr>
          </a:p>
          <a:p>
            <a:pPr algn="just" eaLnBrk="1" hangingPunct="1">
              <a:defRPr/>
            </a:pPr>
            <a:r>
              <a:rPr lang="es-ES" sz="2400" b="1" dirty="0" smtClean="0">
                <a:latin typeface="Arial" charset="0"/>
              </a:rPr>
              <a:t>HANGAR</a:t>
            </a:r>
          </a:p>
          <a:p>
            <a:pPr algn="just" eaLnBrk="1" hangingPunct="1">
              <a:defRPr/>
            </a:pPr>
            <a:r>
              <a:rPr lang="es-ES" sz="2000" dirty="0" err="1" smtClean="0">
                <a:latin typeface="Arial" charset="0"/>
              </a:rPr>
              <a:t>Embarcarciones</a:t>
            </a:r>
            <a:r>
              <a:rPr lang="es-ES" sz="2000" dirty="0" smtClean="0">
                <a:latin typeface="Arial" charset="0"/>
              </a:rPr>
              <a:t> y remos.</a:t>
            </a:r>
            <a:endParaRPr lang="es-ES" sz="2000" dirty="0">
              <a:latin typeface="Arial" charset="0"/>
            </a:endParaRPr>
          </a:p>
          <a:p>
            <a:pPr algn="just" eaLnBrk="1" hangingPunct="1">
              <a:defRPr/>
            </a:pPr>
            <a:endParaRPr lang="es-ES" sz="2400" dirty="0" smtClean="0">
              <a:latin typeface="Arial" charset="0"/>
            </a:endParaRPr>
          </a:p>
        </p:txBody>
      </p:sp>
      <p:pic>
        <p:nvPicPr>
          <p:cNvPr id="1029" name="Picture 5" descr="IMG_20150527_1108527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406" y="2348880"/>
            <a:ext cx="768943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04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1846659"/>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centros a las instalaciones deportivas.</a:t>
            </a:r>
          </a:p>
          <a:p>
            <a:pPr algn="just" eaLnBrk="1" hangingPunct="1">
              <a:defRPr/>
            </a:pPr>
            <a:endParaRPr lang="es-ES" sz="2400" b="1" dirty="0">
              <a:latin typeface="Arial" charset="0"/>
            </a:endParaRPr>
          </a:p>
          <a:p>
            <a:pPr algn="just" eaLnBrk="1" hangingPunct="1">
              <a:defRPr/>
            </a:pPr>
            <a:r>
              <a:rPr lang="es-ES" sz="2400" b="1" dirty="0" smtClean="0">
                <a:latin typeface="Arial" charset="0"/>
              </a:rPr>
              <a:t>GIMNASIO</a:t>
            </a:r>
          </a:p>
          <a:p>
            <a:pPr algn="just" eaLnBrk="1" hangingPunct="1">
              <a:defRPr/>
            </a:pPr>
            <a:r>
              <a:rPr lang="es-ES" sz="2000" dirty="0" smtClean="0">
                <a:latin typeface="Arial" charset="0"/>
              </a:rPr>
              <a:t>Calentamiento previo a pruebas físicas.</a:t>
            </a:r>
          </a:p>
        </p:txBody>
      </p:sp>
      <p:pic>
        <p:nvPicPr>
          <p:cNvPr id="2050" name="Picture 2" descr="IMG_20150527_1048412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767" y="2348880"/>
            <a:ext cx="7686069"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47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1846659"/>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centros a las instalaciones deportivas.</a:t>
            </a:r>
          </a:p>
          <a:p>
            <a:pPr algn="just" eaLnBrk="1" hangingPunct="1">
              <a:defRPr/>
            </a:pPr>
            <a:endParaRPr lang="es-ES" sz="2400" b="1" dirty="0">
              <a:latin typeface="Arial" charset="0"/>
            </a:endParaRPr>
          </a:p>
          <a:p>
            <a:pPr algn="just" eaLnBrk="1" hangingPunct="1">
              <a:defRPr/>
            </a:pPr>
            <a:r>
              <a:rPr lang="es-ES" sz="2400" b="1" dirty="0" smtClean="0">
                <a:latin typeface="Arial" charset="0"/>
              </a:rPr>
              <a:t>ERGÓMETRO</a:t>
            </a:r>
          </a:p>
          <a:p>
            <a:pPr algn="just" eaLnBrk="1" hangingPunct="1">
              <a:defRPr/>
            </a:pPr>
            <a:r>
              <a:rPr lang="es-ES" sz="2000" dirty="0" smtClean="0">
                <a:latin typeface="Arial" charset="0"/>
              </a:rPr>
              <a:t>Pruebas clasificatorias remo </a:t>
            </a:r>
            <a:r>
              <a:rPr lang="es-ES" sz="2000" dirty="0" err="1" smtClean="0">
                <a:latin typeface="Arial" charset="0"/>
              </a:rPr>
              <a:t>indoor</a:t>
            </a:r>
            <a:r>
              <a:rPr lang="es-ES" sz="2000" dirty="0" smtClean="0">
                <a:latin typeface="Arial" charset="0"/>
              </a:rPr>
              <a:t> escolar</a:t>
            </a:r>
            <a:r>
              <a:rPr lang="es-ES" sz="2400" dirty="0" smtClean="0">
                <a:latin typeface="Arial" charset="0"/>
              </a:rPr>
              <a:t>.</a:t>
            </a:r>
          </a:p>
        </p:txBody>
      </p:sp>
      <p:pic>
        <p:nvPicPr>
          <p:cNvPr id="1027" name="Picture 3" descr="IMG_20150527_1114360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3059" y="2348880"/>
            <a:ext cx="7690209"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21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699792" y="1010245"/>
            <a:ext cx="6264696" cy="5847755"/>
          </a:xfrm>
          <a:prstGeom prst="rect">
            <a:avLst/>
          </a:prstGeom>
          <a:noFill/>
        </p:spPr>
        <p:txBody>
          <a:bodyPr wrap="square">
            <a:spAutoFit/>
          </a:bodyPr>
          <a:lstStyle/>
          <a:p>
            <a:pPr algn="just" eaLnBrk="1" hangingPunct="1">
              <a:defRPr/>
            </a:pPr>
            <a:r>
              <a:rPr lang="es-ES" sz="2400" b="1" u="sng" dirty="0" smtClean="0">
                <a:latin typeface="Arial" charset="0"/>
              </a:rPr>
              <a:t>Deportes de Agua: iniciación al remo.</a:t>
            </a:r>
          </a:p>
          <a:p>
            <a:pPr algn="just" eaLnBrk="1" hangingPunct="1">
              <a:defRPr/>
            </a:pPr>
            <a:endParaRPr lang="es-ES" b="1" u="sng" dirty="0">
              <a:latin typeface="Arial" charset="0"/>
            </a:endParaRPr>
          </a:p>
          <a:p>
            <a:pPr eaLnBrk="1" hangingPunct="1">
              <a:defRPr/>
            </a:pPr>
            <a:r>
              <a:rPr lang="es-ES" sz="2000" b="1" dirty="0" smtClean="0">
                <a:latin typeface="Arial" charset="0"/>
              </a:rPr>
              <a:t>PROGRAMA DEL CURSO (miércoles 30 de marzo)</a:t>
            </a:r>
          </a:p>
          <a:p>
            <a:pPr eaLnBrk="1" hangingPunct="1">
              <a:defRPr/>
            </a:pPr>
            <a:endParaRPr lang="es-ES" sz="2000" b="1" dirty="0">
              <a:latin typeface="Arial" charset="0"/>
            </a:endParaRPr>
          </a:p>
          <a:p>
            <a:pPr eaLnBrk="1" hangingPunct="1">
              <a:defRPr/>
            </a:pPr>
            <a:r>
              <a:rPr lang="es-ES" sz="2000" b="1" dirty="0" smtClean="0">
                <a:latin typeface="Arial" charset="0"/>
              </a:rPr>
              <a:t>Ponencia de Iván García González</a:t>
            </a:r>
          </a:p>
          <a:p>
            <a:pPr marL="285750" indent="-285750" eaLnBrk="1" hangingPunct="1">
              <a:buFontTx/>
              <a:buChar char="-"/>
              <a:defRPr/>
            </a:pPr>
            <a:r>
              <a:rPr lang="es-ES" sz="2000" dirty="0" smtClean="0">
                <a:latin typeface="Arial" charset="0"/>
              </a:rPr>
              <a:t>El remo en el ámbito escolar.</a:t>
            </a:r>
          </a:p>
          <a:p>
            <a:pPr eaLnBrk="1" hangingPunct="1">
              <a:defRPr/>
            </a:pPr>
            <a:endParaRPr lang="es-ES" sz="2000" dirty="0" smtClean="0">
              <a:latin typeface="Arial" charset="0"/>
            </a:endParaRPr>
          </a:p>
          <a:p>
            <a:pPr eaLnBrk="1" hangingPunct="1">
              <a:defRPr/>
            </a:pPr>
            <a:r>
              <a:rPr lang="es-ES" sz="2000" b="1" dirty="0" smtClean="0">
                <a:latin typeface="Arial" charset="0"/>
              </a:rPr>
              <a:t>Ponencia de Marta Cochón Rial</a:t>
            </a:r>
          </a:p>
          <a:p>
            <a:pPr marL="285750" indent="-285750" eaLnBrk="1" hangingPunct="1">
              <a:buFontTx/>
              <a:buChar char="-"/>
              <a:defRPr/>
            </a:pPr>
            <a:r>
              <a:rPr lang="es-ES" sz="2000" dirty="0" smtClean="0">
                <a:latin typeface="Arial" charset="0"/>
              </a:rPr>
              <a:t>El aprendizaje del remo: el </a:t>
            </a:r>
            <a:r>
              <a:rPr lang="es-ES" sz="2000" dirty="0" err="1" smtClean="0">
                <a:latin typeface="Arial" charset="0"/>
              </a:rPr>
              <a:t>remoergómetro</a:t>
            </a:r>
            <a:r>
              <a:rPr lang="es-ES" sz="2000" dirty="0" smtClean="0">
                <a:latin typeface="Arial" charset="0"/>
              </a:rPr>
              <a:t>, sus partes y funciones.</a:t>
            </a:r>
          </a:p>
          <a:p>
            <a:pPr marL="285750" indent="-285750" eaLnBrk="1" hangingPunct="1">
              <a:buFontTx/>
              <a:buChar char="-"/>
              <a:defRPr/>
            </a:pPr>
            <a:endParaRPr lang="es-ES" sz="2000" dirty="0">
              <a:latin typeface="Arial" charset="0"/>
            </a:endParaRPr>
          </a:p>
          <a:p>
            <a:pPr eaLnBrk="1" hangingPunct="1">
              <a:defRPr/>
            </a:pPr>
            <a:r>
              <a:rPr lang="es-ES" sz="2000" b="1" dirty="0" smtClean="0">
                <a:latin typeface="Arial" charset="0"/>
              </a:rPr>
              <a:t>PARTE PRÁCTICA</a:t>
            </a:r>
          </a:p>
          <a:p>
            <a:pPr marL="285750" indent="-285750" eaLnBrk="1" hangingPunct="1">
              <a:buFontTx/>
              <a:buChar char="-"/>
              <a:defRPr/>
            </a:pPr>
            <a:r>
              <a:rPr lang="es-ES" sz="2000" dirty="0" smtClean="0">
                <a:latin typeface="Arial" charset="0"/>
              </a:rPr>
              <a:t>Aprender a remar en </a:t>
            </a:r>
            <a:r>
              <a:rPr lang="es-ES" sz="2000" dirty="0" err="1" smtClean="0">
                <a:latin typeface="Arial" charset="0"/>
              </a:rPr>
              <a:t>remoergómetro</a:t>
            </a:r>
            <a:r>
              <a:rPr lang="es-ES" sz="2000" dirty="0" smtClean="0">
                <a:latin typeface="Arial" charset="0"/>
              </a:rPr>
              <a:t>. Coordinación y técnica de remo. </a:t>
            </a:r>
          </a:p>
          <a:p>
            <a:pPr marL="285750" indent="-285750" eaLnBrk="1" hangingPunct="1">
              <a:buFontTx/>
              <a:buChar char="-"/>
              <a:defRPr/>
            </a:pPr>
            <a:r>
              <a:rPr lang="es-ES" sz="2000" dirty="0" smtClean="0">
                <a:latin typeface="Arial" charset="0"/>
              </a:rPr>
              <a:t>Realizar competiciones lúdico – recreativas.</a:t>
            </a:r>
          </a:p>
          <a:p>
            <a:pPr eaLnBrk="1" hangingPunct="1">
              <a:defRPr/>
            </a:pPr>
            <a:endParaRPr lang="es-ES" dirty="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8521" y="3861048"/>
            <a:ext cx="2878473" cy="2868910"/>
          </a:xfrm>
          <a:prstGeom prst="rect">
            <a:avLst/>
          </a:prstGeom>
        </p:spPr>
      </p:pic>
    </p:spTree>
    <p:extLst>
      <p:ext uri="{BB962C8B-B14F-4D97-AF65-F5344CB8AC3E}">
        <p14:creationId xmlns:p14="http://schemas.microsoft.com/office/powerpoint/2010/main" val="197265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1846659"/>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centros a las instalaciones deportivas.</a:t>
            </a:r>
          </a:p>
          <a:p>
            <a:pPr algn="just" eaLnBrk="1" hangingPunct="1">
              <a:defRPr/>
            </a:pPr>
            <a:endParaRPr lang="es-ES" sz="2400" b="1" dirty="0">
              <a:latin typeface="Arial" charset="0"/>
            </a:endParaRPr>
          </a:p>
          <a:p>
            <a:pPr algn="just" eaLnBrk="1" hangingPunct="1">
              <a:defRPr/>
            </a:pPr>
            <a:r>
              <a:rPr lang="es-ES" sz="2400" b="1" dirty="0" smtClean="0">
                <a:latin typeface="Arial" charset="0"/>
              </a:rPr>
              <a:t>FOSO</a:t>
            </a:r>
          </a:p>
          <a:p>
            <a:pPr algn="just" eaLnBrk="1" hangingPunct="1">
              <a:defRPr/>
            </a:pPr>
            <a:r>
              <a:rPr lang="es-ES" sz="2000" dirty="0" smtClean="0">
                <a:latin typeface="Arial" charset="0"/>
              </a:rPr>
              <a:t>Técnica de remo, el ciclo de la palada.</a:t>
            </a:r>
          </a:p>
        </p:txBody>
      </p:sp>
      <p:pic>
        <p:nvPicPr>
          <p:cNvPr id="2" name="Picture 2" descr="IMG_20150527_1109405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767" y="2348880"/>
            <a:ext cx="7686069"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75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2215991"/>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centros a las instalaciones deportivas.</a:t>
            </a:r>
          </a:p>
          <a:p>
            <a:pPr algn="just" eaLnBrk="1" hangingPunct="1">
              <a:defRPr/>
            </a:pPr>
            <a:endParaRPr lang="es-ES" sz="2400" b="1" dirty="0" smtClean="0">
              <a:latin typeface="Arial" charset="0"/>
            </a:endParaRPr>
          </a:p>
          <a:p>
            <a:pPr algn="just" eaLnBrk="1" hangingPunct="1">
              <a:defRPr/>
            </a:pPr>
            <a:r>
              <a:rPr lang="es-ES" sz="2400" b="1" dirty="0" smtClean="0">
                <a:latin typeface="Arial" charset="0"/>
              </a:rPr>
              <a:t>PANTALÁN</a:t>
            </a:r>
          </a:p>
          <a:p>
            <a:pPr algn="just" eaLnBrk="1" hangingPunct="1">
              <a:defRPr/>
            </a:pPr>
            <a:r>
              <a:rPr lang="es-ES" sz="2000" dirty="0" smtClean="0">
                <a:latin typeface="Arial" charset="0"/>
              </a:rPr>
              <a:t>Bautismo de mar, embarcar en trainera.</a:t>
            </a:r>
            <a:endParaRPr lang="es-ES" sz="2000" dirty="0">
              <a:latin typeface="Arial" charset="0"/>
            </a:endParaRPr>
          </a:p>
          <a:p>
            <a:pPr algn="just" eaLnBrk="1" hangingPunct="1">
              <a:defRPr/>
            </a:pPr>
            <a:endParaRPr lang="es-ES" sz="2400" dirty="0" smtClean="0">
              <a:latin typeface="Arial" charset="0"/>
            </a:endParaRPr>
          </a:p>
        </p:txBody>
      </p:sp>
      <p:pic>
        <p:nvPicPr>
          <p:cNvPr id="1028" name="Picture 4" descr="IMG_20150527_110049957_HD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15" y="2348880"/>
            <a:ext cx="7686069"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81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2215991"/>
          </a:xfrm>
          <a:prstGeom prst="rect">
            <a:avLst/>
          </a:prstGeom>
          <a:noFill/>
        </p:spPr>
        <p:txBody>
          <a:bodyPr>
            <a:spAutoFit/>
          </a:bodyPr>
          <a:lstStyle/>
          <a:p>
            <a:pPr algn="just" eaLnBrk="1" hangingPunct="1">
              <a:defRPr/>
            </a:pPr>
            <a:r>
              <a:rPr lang="es-ES" sz="2400" b="1" dirty="0" smtClean="0">
                <a:latin typeface="Arial" charset="0"/>
              </a:rPr>
              <a:t>Programa </a:t>
            </a:r>
            <a:r>
              <a:rPr lang="es-ES" sz="2400" b="1" dirty="0" err="1" smtClean="0">
                <a:latin typeface="Arial" charset="0"/>
              </a:rPr>
              <a:t>Xogade</a:t>
            </a:r>
            <a:r>
              <a:rPr lang="es-ES" sz="2400" b="1" dirty="0" smtClean="0">
                <a:latin typeface="Arial" charset="0"/>
              </a:rPr>
              <a:t>. “</a:t>
            </a:r>
            <a:r>
              <a:rPr lang="es-ES" sz="2400" b="1" dirty="0" err="1" smtClean="0">
                <a:latin typeface="Arial" charset="0"/>
              </a:rPr>
              <a:t>Coñece</a:t>
            </a:r>
            <a:r>
              <a:rPr lang="es-ES" sz="2400" b="1" dirty="0" smtClean="0">
                <a:latin typeface="Arial" charset="0"/>
              </a:rPr>
              <a:t> o </a:t>
            </a:r>
            <a:r>
              <a:rPr lang="es-ES" sz="2400" b="1" dirty="0" err="1" smtClean="0">
                <a:latin typeface="Arial" charset="0"/>
              </a:rPr>
              <a:t>Meu</a:t>
            </a:r>
            <a:r>
              <a:rPr lang="es-ES" sz="2400" b="1" dirty="0" smtClean="0">
                <a:latin typeface="Arial" charset="0"/>
              </a:rPr>
              <a:t> Club”</a:t>
            </a:r>
          </a:p>
          <a:p>
            <a:pPr algn="just" eaLnBrk="1" hangingPunct="1">
              <a:defRPr/>
            </a:pPr>
            <a:r>
              <a:rPr lang="es-ES" dirty="0" smtClean="0">
                <a:latin typeface="Arial" charset="0"/>
              </a:rPr>
              <a:t>Visita de los centros a las instalaciones deportivas.</a:t>
            </a:r>
          </a:p>
          <a:p>
            <a:pPr algn="just" eaLnBrk="1" hangingPunct="1">
              <a:defRPr/>
            </a:pPr>
            <a:endParaRPr lang="es-ES" sz="2400" b="1" dirty="0" smtClean="0">
              <a:latin typeface="Arial" charset="0"/>
            </a:endParaRPr>
          </a:p>
          <a:p>
            <a:pPr algn="just" eaLnBrk="1" hangingPunct="1">
              <a:defRPr/>
            </a:pPr>
            <a:r>
              <a:rPr lang="es-ES" sz="2400" b="1" dirty="0" smtClean="0">
                <a:latin typeface="Arial" charset="0"/>
              </a:rPr>
              <a:t>DESPEDIDA.</a:t>
            </a:r>
          </a:p>
          <a:p>
            <a:pPr algn="just" eaLnBrk="1" hangingPunct="1">
              <a:defRPr/>
            </a:pPr>
            <a:r>
              <a:rPr lang="es-ES" sz="2000" dirty="0" smtClean="0">
                <a:latin typeface="Arial" charset="0"/>
              </a:rPr>
              <a:t>Foto de despedida</a:t>
            </a:r>
            <a:endParaRPr lang="es-ES" sz="2000" dirty="0">
              <a:latin typeface="Arial" charset="0"/>
            </a:endParaRPr>
          </a:p>
          <a:p>
            <a:pPr algn="just" eaLnBrk="1" hangingPunct="1">
              <a:defRPr/>
            </a:pPr>
            <a:endParaRPr lang="es-ES" sz="2400" dirty="0" smtClean="0">
              <a:latin typeface="Arial" charset="0"/>
            </a:endParaRPr>
          </a:p>
        </p:txBody>
      </p:sp>
      <p:pic>
        <p:nvPicPr>
          <p:cNvPr id="3074" name="Picture 2" descr="IMG_20150527_1321471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1526" y="2348880"/>
            <a:ext cx="7690209"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06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3631156" y="1988840"/>
            <a:ext cx="5256584" cy="5724644"/>
          </a:xfrm>
          <a:prstGeom prst="rect">
            <a:avLst/>
          </a:prstGeom>
          <a:noFill/>
        </p:spPr>
        <p:txBody>
          <a:bodyPr wrap="square">
            <a:spAutoFit/>
          </a:bodyPr>
          <a:lstStyle/>
          <a:p>
            <a:pPr algn="ctr" eaLnBrk="1" hangingPunct="1">
              <a:defRPr/>
            </a:pPr>
            <a:endParaRPr lang="es-ES" dirty="0" smtClean="0">
              <a:latin typeface="Arial" charset="0"/>
            </a:endParaRPr>
          </a:p>
          <a:p>
            <a:pPr algn="just" eaLnBrk="1" hangingPunct="1">
              <a:defRPr/>
            </a:pPr>
            <a:r>
              <a:rPr lang="es-ES" sz="2000" b="1" u="sng" dirty="0" smtClean="0">
                <a:latin typeface="Arial" charset="0"/>
              </a:rPr>
              <a:t>UNIDAD DIDÁCTICA DE REMO</a:t>
            </a:r>
          </a:p>
          <a:p>
            <a:pPr marL="457200" indent="-457200" algn="just" eaLnBrk="1" hangingPunct="1">
              <a:buFont typeface="+mj-lt"/>
              <a:buAutoNum type="arabicPeriod"/>
              <a:defRPr/>
            </a:pPr>
            <a:r>
              <a:rPr lang="es-ES" sz="2000" dirty="0" smtClean="0">
                <a:latin typeface="Arial" charset="0"/>
              </a:rPr>
              <a:t>Conceptos generales. Conocer el </a:t>
            </a:r>
            <a:r>
              <a:rPr lang="es-ES" sz="2000" dirty="0" err="1" smtClean="0">
                <a:latin typeface="Arial" charset="0"/>
              </a:rPr>
              <a:t>remoergómetro</a:t>
            </a:r>
            <a:r>
              <a:rPr lang="es-ES" sz="2000" dirty="0" smtClean="0">
                <a:latin typeface="Arial" charset="0"/>
              </a:rPr>
              <a:t>, sus partes y funciones.</a:t>
            </a:r>
          </a:p>
          <a:p>
            <a:pPr marL="457200" indent="-457200" algn="just" eaLnBrk="1" hangingPunct="1">
              <a:buFont typeface="+mj-lt"/>
              <a:buAutoNum type="arabicPeriod"/>
              <a:defRPr/>
            </a:pPr>
            <a:r>
              <a:rPr lang="es-ES" sz="2000" dirty="0" smtClean="0">
                <a:latin typeface="Arial" charset="0"/>
              </a:rPr>
              <a:t>Aprender a </a:t>
            </a:r>
            <a:r>
              <a:rPr lang="es-ES" sz="2000" i="1" dirty="0" smtClean="0">
                <a:latin typeface="Arial" charset="0"/>
              </a:rPr>
              <a:t>remar en </a:t>
            </a:r>
            <a:r>
              <a:rPr lang="es-ES" sz="2000" i="1" dirty="0" err="1" smtClean="0">
                <a:latin typeface="Arial" charset="0"/>
              </a:rPr>
              <a:t>remoergómetro</a:t>
            </a:r>
            <a:r>
              <a:rPr lang="es-ES" sz="2000" dirty="0" smtClean="0">
                <a:latin typeface="Arial" charset="0"/>
              </a:rPr>
              <a:t>. Desarrollar la coordinación y la técnica de la remada.</a:t>
            </a:r>
          </a:p>
          <a:p>
            <a:pPr marL="457200" indent="-457200" algn="just" eaLnBrk="1" hangingPunct="1">
              <a:buFont typeface="+mj-lt"/>
              <a:buAutoNum type="arabicPeriod"/>
              <a:defRPr/>
            </a:pPr>
            <a:r>
              <a:rPr lang="es-ES" sz="2000" dirty="0" smtClean="0">
                <a:latin typeface="Arial" charset="0"/>
              </a:rPr>
              <a:t>Conocer y </a:t>
            </a:r>
            <a:r>
              <a:rPr lang="es-ES" sz="2000" dirty="0" err="1" smtClean="0">
                <a:latin typeface="Arial" charset="0"/>
              </a:rPr>
              <a:t>prácticar</a:t>
            </a:r>
            <a:r>
              <a:rPr lang="es-ES" sz="2000" dirty="0" smtClean="0">
                <a:latin typeface="Arial" charset="0"/>
              </a:rPr>
              <a:t> </a:t>
            </a:r>
            <a:r>
              <a:rPr lang="es-ES" sz="2000" i="1" dirty="0" smtClean="0">
                <a:latin typeface="Arial" charset="0"/>
              </a:rPr>
              <a:t>el remo de banco fijo. </a:t>
            </a:r>
            <a:r>
              <a:rPr lang="es-ES" sz="2000" dirty="0" smtClean="0">
                <a:latin typeface="Arial" charset="0"/>
              </a:rPr>
              <a:t>Desarrollar la coordinación y la técnica de remo en banco fijo.</a:t>
            </a:r>
          </a:p>
          <a:p>
            <a:pPr algn="just" eaLnBrk="1" hangingPunct="1">
              <a:defRPr/>
            </a:pPr>
            <a:r>
              <a:rPr lang="es-ES" sz="2000" b="1" u="sng" dirty="0" smtClean="0">
                <a:latin typeface="Arial" charset="0"/>
              </a:rPr>
              <a:t>REMO DE BANCO FIJO. MANUAL DIDÁCTICO PARA LA INICIACIÓN.</a:t>
            </a:r>
          </a:p>
          <a:p>
            <a:pPr algn="just" eaLnBrk="1" hangingPunct="1">
              <a:defRPr/>
            </a:pPr>
            <a:r>
              <a:rPr lang="es-ES" sz="2000" dirty="0" smtClean="0">
                <a:latin typeface="Arial" charset="0"/>
              </a:rPr>
              <a:t>4.  Foso acuático. Coordinación y técnica de remo. </a:t>
            </a:r>
            <a:r>
              <a:rPr lang="es-ES" sz="2000" i="1" dirty="0" smtClean="0">
                <a:latin typeface="Arial" charset="0"/>
              </a:rPr>
              <a:t>Aprender a remar en una embarcación de banco fijo.  </a:t>
            </a:r>
          </a:p>
          <a:p>
            <a:pPr algn="just" eaLnBrk="1" hangingPunct="1">
              <a:defRPr/>
            </a:pPr>
            <a:endParaRPr lang="es-ES" sz="2000" dirty="0" smtClean="0">
              <a:latin typeface="Arial" charset="0"/>
            </a:endParaRPr>
          </a:p>
          <a:p>
            <a:pPr marL="342900" indent="-342900" algn="just" eaLnBrk="1" hangingPunct="1">
              <a:buFontTx/>
              <a:buChar char="-"/>
              <a:defRPr/>
            </a:pPr>
            <a:endParaRPr lang="es-ES" sz="2400" b="1" dirty="0">
              <a:latin typeface="Arial" charset="0"/>
            </a:endParaRPr>
          </a:p>
          <a:p>
            <a:pPr marL="342900" indent="-342900" algn="just" eaLnBrk="1" hangingPunct="1">
              <a:buFontTx/>
              <a:buChar char="-"/>
              <a:defRPr/>
            </a:pPr>
            <a:endParaRPr lang="es-ES" sz="2400" b="1" dirty="0" smtClean="0">
              <a:latin typeface="Arial"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1" y="3212976"/>
            <a:ext cx="3614682" cy="3614682"/>
          </a:xfrm>
          <a:prstGeom prst="rect">
            <a:avLst/>
          </a:prstGeom>
        </p:spPr>
      </p:pic>
      <p:sp>
        <p:nvSpPr>
          <p:cNvPr id="5" name="CuadroTexto 4"/>
          <p:cNvSpPr txBox="1"/>
          <p:nvPr/>
        </p:nvSpPr>
        <p:spPr>
          <a:xfrm>
            <a:off x="2075511" y="271323"/>
            <a:ext cx="7056784" cy="1969770"/>
          </a:xfrm>
          <a:prstGeom prst="rect">
            <a:avLst/>
          </a:prstGeom>
          <a:noFill/>
        </p:spPr>
        <p:txBody>
          <a:bodyPr wrap="square" rtlCol="0">
            <a:spAutoFit/>
          </a:bodyPr>
          <a:lstStyle/>
          <a:p>
            <a:pPr algn="just">
              <a:defRPr/>
            </a:pPr>
            <a:r>
              <a:rPr lang="es-ES" sz="2400" b="1" dirty="0">
                <a:latin typeface="Arial" charset="0"/>
              </a:rPr>
              <a:t>¿</a:t>
            </a:r>
            <a:r>
              <a:rPr lang="es-ES" sz="2400" b="1" dirty="0" smtClean="0">
                <a:latin typeface="Arial" charset="0"/>
              </a:rPr>
              <a:t>Cómo llevar este deporte al ámbito escolar?</a:t>
            </a:r>
            <a:endParaRPr lang="es-ES" sz="2400" b="1" dirty="0">
              <a:latin typeface="Arial" charset="0"/>
            </a:endParaRPr>
          </a:p>
          <a:p>
            <a:pPr algn="ctr">
              <a:spcBef>
                <a:spcPts val="1200"/>
              </a:spcBef>
              <a:defRPr/>
            </a:pPr>
            <a:r>
              <a:rPr lang="es-ES" sz="2000" u="sng" dirty="0" smtClean="0">
                <a:latin typeface="Arial" charset="0"/>
              </a:rPr>
              <a:t>Formación </a:t>
            </a:r>
            <a:r>
              <a:rPr lang="es-ES" sz="2000" u="sng" dirty="0">
                <a:latin typeface="Arial" charset="0"/>
              </a:rPr>
              <a:t>del profesorado.</a:t>
            </a:r>
          </a:p>
          <a:p>
            <a:pPr algn="ctr">
              <a:spcBef>
                <a:spcPts val="1200"/>
              </a:spcBef>
              <a:defRPr/>
            </a:pPr>
            <a:r>
              <a:rPr lang="es-ES" sz="2000" u="sng" dirty="0">
                <a:latin typeface="Arial" charset="0"/>
              </a:rPr>
              <a:t>Cesión de material a los centros</a:t>
            </a:r>
            <a:r>
              <a:rPr lang="es-ES" sz="2000" dirty="0">
                <a:latin typeface="Arial" charset="0"/>
              </a:rPr>
              <a:t>.</a:t>
            </a:r>
          </a:p>
          <a:p>
            <a:pPr algn="ctr">
              <a:spcBef>
                <a:spcPts val="1200"/>
              </a:spcBef>
              <a:defRPr/>
            </a:pPr>
            <a:r>
              <a:rPr lang="es-ES" sz="2800" b="1" dirty="0" smtClean="0">
                <a:latin typeface="Arial" charset="0"/>
              </a:rPr>
              <a:t>SESIONES </a:t>
            </a:r>
            <a:r>
              <a:rPr lang="es-ES" sz="2800" b="1" dirty="0">
                <a:latin typeface="Arial" charset="0"/>
              </a:rPr>
              <a:t>ESPECÍFICAS DE REMO.</a:t>
            </a:r>
          </a:p>
        </p:txBody>
      </p:sp>
    </p:spTree>
    <p:extLst>
      <p:ext uri="{BB962C8B-B14F-4D97-AF65-F5344CB8AC3E}">
        <p14:creationId xmlns:p14="http://schemas.microsoft.com/office/powerpoint/2010/main" val="483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3" y="1939101"/>
            <a:ext cx="2478549" cy="3493052"/>
          </a:xfrm>
          <a:prstGeom prst="rect">
            <a:avLst/>
          </a:prstGeom>
        </p:spPr>
      </p:pic>
      <p:pic>
        <p:nvPicPr>
          <p:cNvPr id="6" name="Imagen 5">
            <a:hlinkClick r:id="rId3"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2364" y="1939101"/>
            <a:ext cx="2188028" cy="3493052"/>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5512" y="298003"/>
            <a:ext cx="1780032" cy="1060704"/>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8440" y="0"/>
            <a:ext cx="1362062" cy="1793606"/>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0316" y="104455"/>
            <a:ext cx="3162300" cy="1447800"/>
          </a:xfrm>
          <a:prstGeom prst="rect">
            <a:avLst/>
          </a:prstGeom>
        </p:spPr>
      </p:pic>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91" y="3421707"/>
            <a:ext cx="1968805" cy="2023494"/>
          </a:xfrm>
          <a:prstGeom prst="rect">
            <a:avLst/>
          </a:prstGeom>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402" y="4907144"/>
            <a:ext cx="1765234" cy="1765234"/>
          </a:xfrm>
          <a:prstGeom prst="rect">
            <a:avLst/>
          </a:prstGeom>
        </p:spPr>
      </p:pic>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402" y="2617007"/>
            <a:ext cx="1892307" cy="1094346"/>
          </a:xfrm>
          <a:prstGeom prst="rect">
            <a:avLst/>
          </a:prstGeom>
        </p:spPr>
      </p:pic>
      <p:pic>
        <p:nvPicPr>
          <p:cNvPr id="2" name="Imagen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1680" y="-41906"/>
            <a:ext cx="1723972" cy="1148866"/>
          </a:xfrm>
          <a:prstGeom prst="rect">
            <a:avLst/>
          </a:prstGeom>
        </p:spPr>
      </p:pic>
      <p:sp>
        <p:nvSpPr>
          <p:cNvPr id="3" name="CuadroTexto 2"/>
          <p:cNvSpPr txBox="1"/>
          <p:nvPr/>
        </p:nvSpPr>
        <p:spPr>
          <a:xfrm>
            <a:off x="2265443" y="5433862"/>
            <a:ext cx="3255922" cy="954107"/>
          </a:xfrm>
          <a:prstGeom prst="rect">
            <a:avLst/>
          </a:prstGeom>
          <a:noFill/>
        </p:spPr>
        <p:txBody>
          <a:bodyPr wrap="square" rtlCol="0">
            <a:spAutoFit/>
          </a:bodyPr>
          <a:lstStyle/>
          <a:p>
            <a:r>
              <a:rPr lang="es-ES" sz="1400" b="1" u="sng" dirty="0" smtClean="0"/>
              <a:t>REMO DE BANCO FIJO. </a:t>
            </a:r>
          </a:p>
          <a:p>
            <a:r>
              <a:rPr lang="es-ES" sz="1400" b="1" u="sng" dirty="0" smtClean="0"/>
              <a:t>Manual didáctico para la iniciación. </a:t>
            </a:r>
            <a:r>
              <a:rPr lang="es-ES" sz="1400" b="1" dirty="0" smtClean="0"/>
              <a:t>©</a:t>
            </a:r>
          </a:p>
          <a:p>
            <a:r>
              <a:rPr lang="es-ES" sz="1400" dirty="0" smtClean="0"/>
              <a:t>Diputación Foral de </a:t>
            </a:r>
            <a:r>
              <a:rPr lang="es-ES" sz="1400" dirty="0" err="1" smtClean="0"/>
              <a:t>Guipuzcoa</a:t>
            </a:r>
            <a:r>
              <a:rPr lang="es-ES" sz="1400" dirty="0" smtClean="0"/>
              <a:t>.</a:t>
            </a:r>
          </a:p>
          <a:p>
            <a:r>
              <a:rPr lang="es-ES" sz="1400" dirty="0" smtClean="0"/>
              <a:t>-     Luis Mari </a:t>
            </a:r>
            <a:r>
              <a:rPr lang="es-ES" sz="1400" dirty="0" err="1" smtClean="0"/>
              <a:t>Zulaika</a:t>
            </a:r>
            <a:r>
              <a:rPr lang="es-ES" sz="1400" dirty="0" smtClean="0"/>
              <a:t> </a:t>
            </a:r>
            <a:r>
              <a:rPr lang="es-ES" sz="1400" dirty="0" err="1" smtClean="0"/>
              <a:t>Isasti</a:t>
            </a:r>
            <a:r>
              <a:rPr lang="es-ES" sz="1400" dirty="0" smtClean="0"/>
              <a:t>.</a:t>
            </a:r>
            <a:endParaRPr lang="es-ES" sz="1400" dirty="0"/>
          </a:p>
        </p:txBody>
      </p:sp>
      <p:sp>
        <p:nvSpPr>
          <p:cNvPr id="13" name="CuadroTexto 12"/>
          <p:cNvSpPr txBox="1"/>
          <p:nvPr/>
        </p:nvSpPr>
        <p:spPr>
          <a:xfrm>
            <a:off x="5411011" y="5432153"/>
            <a:ext cx="4640762" cy="1600438"/>
          </a:xfrm>
          <a:prstGeom prst="rect">
            <a:avLst/>
          </a:prstGeom>
          <a:noFill/>
        </p:spPr>
        <p:txBody>
          <a:bodyPr wrap="square" rtlCol="0">
            <a:spAutoFit/>
          </a:bodyPr>
          <a:lstStyle/>
          <a:p>
            <a:r>
              <a:rPr lang="es-ES" sz="1400" b="1" u="sng" dirty="0" smtClean="0"/>
              <a:t>UNIDAD DIDÁCTICA REMO </a:t>
            </a:r>
            <a:r>
              <a:rPr lang="es-ES" sz="1400" b="1" dirty="0" smtClean="0"/>
              <a:t>©</a:t>
            </a:r>
          </a:p>
          <a:p>
            <a:r>
              <a:rPr lang="es-ES" sz="1400" dirty="0" smtClean="0"/>
              <a:t>Gobierno de Cantabria (Consejería de Educación)</a:t>
            </a:r>
          </a:p>
          <a:p>
            <a:pPr marL="285750" indent="-285750">
              <a:buFontTx/>
              <a:buChar char="-"/>
            </a:pPr>
            <a:r>
              <a:rPr lang="es-ES" sz="1400" dirty="0" smtClean="0"/>
              <a:t>José María Gómez </a:t>
            </a:r>
            <a:r>
              <a:rPr lang="es-ES" sz="1400" dirty="0" err="1" smtClean="0"/>
              <a:t>Bedia</a:t>
            </a:r>
            <a:r>
              <a:rPr lang="es-ES" sz="1400" dirty="0" smtClean="0"/>
              <a:t>.</a:t>
            </a:r>
          </a:p>
          <a:p>
            <a:pPr marL="285750" indent="-285750">
              <a:buFontTx/>
              <a:buChar char="-"/>
            </a:pPr>
            <a:r>
              <a:rPr lang="es-ES" sz="1400" dirty="0" smtClean="0"/>
              <a:t>Víctor Mazón Cobo.</a:t>
            </a:r>
          </a:p>
          <a:p>
            <a:pPr marL="285750" indent="-285750">
              <a:buFontTx/>
              <a:buChar char="-"/>
            </a:pPr>
            <a:r>
              <a:rPr lang="es-ES" sz="1400" dirty="0" smtClean="0"/>
              <a:t>Miguel </a:t>
            </a:r>
            <a:r>
              <a:rPr lang="es-ES" sz="1400" dirty="0" err="1" smtClean="0"/>
              <a:t>Angel</a:t>
            </a:r>
            <a:r>
              <a:rPr lang="es-ES" sz="1400" dirty="0" smtClean="0"/>
              <a:t> Carriles </a:t>
            </a:r>
            <a:r>
              <a:rPr lang="es-ES" sz="1400" dirty="0" err="1" smtClean="0"/>
              <a:t>Bedia</a:t>
            </a:r>
            <a:r>
              <a:rPr lang="es-ES" sz="1400" dirty="0" smtClean="0"/>
              <a:t>.</a:t>
            </a:r>
          </a:p>
          <a:p>
            <a:pPr marL="285750" indent="-285750">
              <a:buFontTx/>
              <a:buChar char="-"/>
            </a:pPr>
            <a:r>
              <a:rPr lang="es-ES" sz="1400" dirty="0" err="1" smtClean="0"/>
              <a:t>Juán</a:t>
            </a:r>
            <a:r>
              <a:rPr lang="es-ES" sz="1400" dirty="0" smtClean="0"/>
              <a:t> Castañedo Trueba.</a:t>
            </a:r>
          </a:p>
          <a:p>
            <a:pPr marL="285750" indent="-285750">
              <a:buFontTx/>
              <a:buChar char="-"/>
            </a:pPr>
            <a:endParaRPr lang="es-ES" sz="1400" dirty="0"/>
          </a:p>
        </p:txBody>
      </p:sp>
    </p:spTree>
    <p:extLst>
      <p:ext uri="{BB962C8B-B14F-4D97-AF65-F5344CB8AC3E}">
        <p14:creationId xmlns:p14="http://schemas.microsoft.com/office/powerpoint/2010/main" val="176307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3248926" y="548680"/>
            <a:ext cx="5778648" cy="6370975"/>
          </a:xfrm>
          <a:prstGeom prst="rect">
            <a:avLst/>
          </a:prstGeom>
          <a:noFill/>
        </p:spPr>
        <p:txBody>
          <a:bodyPr wrap="square">
            <a:spAutoFit/>
          </a:bodyPr>
          <a:lstStyle/>
          <a:p>
            <a:pPr algn="just" eaLnBrk="1" hangingPunct="1">
              <a:defRPr/>
            </a:pPr>
            <a:r>
              <a:rPr lang="es-ES" sz="2400" b="1" u="sng" dirty="0" smtClean="0">
                <a:latin typeface="Arial" charset="0"/>
              </a:rPr>
              <a:t>PROGRAMA DEPORTE ESCOLAR.</a:t>
            </a:r>
          </a:p>
          <a:p>
            <a:pPr algn="just" eaLnBrk="1" hangingPunct="1">
              <a:defRPr/>
            </a:pPr>
            <a:endParaRPr lang="es-ES" sz="2400" b="1" dirty="0">
              <a:latin typeface="Arial" charset="0"/>
            </a:endParaRPr>
          </a:p>
          <a:p>
            <a:pPr algn="just" eaLnBrk="1" hangingPunct="1">
              <a:defRPr/>
            </a:pPr>
            <a:r>
              <a:rPr lang="es-ES" b="1" dirty="0" smtClean="0">
                <a:latin typeface="Arial" charset="0"/>
              </a:rPr>
              <a:t>HOMOLOGAR, NORMALIZAR</a:t>
            </a:r>
            <a:r>
              <a:rPr lang="es-ES" b="1" dirty="0">
                <a:latin typeface="Arial" charset="0"/>
              </a:rPr>
              <a:t> </a:t>
            </a:r>
            <a:r>
              <a:rPr lang="es-ES" b="1" dirty="0" smtClean="0">
                <a:latin typeface="Arial" charset="0"/>
              </a:rPr>
              <a:t>y MUTUALIZAR.</a:t>
            </a:r>
          </a:p>
          <a:p>
            <a:pPr algn="just" eaLnBrk="1" hangingPunct="1">
              <a:defRPr/>
            </a:pPr>
            <a:endParaRPr lang="es-ES" b="1" dirty="0">
              <a:latin typeface="Arial" charset="0"/>
            </a:endParaRPr>
          </a:p>
          <a:p>
            <a:pPr marL="342900" indent="-342900" algn="just" eaLnBrk="1" hangingPunct="1">
              <a:buFontTx/>
              <a:buChar char="-"/>
              <a:defRPr/>
            </a:pPr>
            <a:r>
              <a:rPr lang="es-ES" dirty="0" smtClean="0">
                <a:latin typeface="Arial" charset="0"/>
              </a:rPr>
              <a:t>Por un lado </a:t>
            </a:r>
            <a:r>
              <a:rPr lang="es-ES" u="sng" dirty="0" smtClean="0">
                <a:latin typeface="Arial" charset="0"/>
              </a:rPr>
              <a:t>las Visitas a los centros escolares </a:t>
            </a:r>
            <a:r>
              <a:rPr lang="es-ES" dirty="0" smtClean="0">
                <a:latin typeface="Arial" charset="0"/>
              </a:rPr>
              <a:t>que venimos realizando, pasaríamos a denominarlo: </a:t>
            </a:r>
            <a:r>
              <a:rPr lang="es-ES" b="1" dirty="0" smtClean="0">
                <a:latin typeface="Arial" charset="0"/>
              </a:rPr>
              <a:t>EL REMO EN LA ESCUELA</a:t>
            </a:r>
            <a:r>
              <a:rPr lang="es-ES" dirty="0" smtClean="0">
                <a:latin typeface="Arial" charset="0"/>
              </a:rPr>
              <a:t>.</a:t>
            </a:r>
          </a:p>
          <a:p>
            <a:pPr marL="342900" indent="-342900" algn="just" eaLnBrk="1" hangingPunct="1">
              <a:buFontTx/>
              <a:buChar char="-"/>
              <a:defRPr/>
            </a:pPr>
            <a:endParaRPr lang="es-ES" dirty="0">
              <a:latin typeface="Arial" charset="0"/>
            </a:endParaRPr>
          </a:p>
          <a:p>
            <a:pPr marL="342900" indent="-342900" algn="just" eaLnBrk="1" hangingPunct="1">
              <a:buFontTx/>
              <a:buChar char="-"/>
              <a:defRPr/>
            </a:pPr>
            <a:r>
              <a:rPr lang="es-ES" u="sng" dirty="0" smtClean="0">
                <a:latin typeface="Arial" charset="0"/>
              </a:rPr>
              <a:t>Las Visitas de los centros escolares a nuestro club</a:t>
            </a:r>
            <a:r>
              <a:rPr lang="es-ES" dirty="0" smtClean="0">
                <a:latin typeface="Arial" charset="0"/>
              </a:rPr>
              <a:t>, pasaríamos a denominarlo: </a:t>
            </a:r>
            <a:r>
              <a:rPr lang="es-ES" b="1" dirty="0" smtClean="0">
                <a:latin typeface="Arial" charset="0"/>
              </a:rPr>
              <a:t>CONOCE LA MODALIDAD DE REMO EN BANCO FIJO</a:t>
            </a:r>
            <a:r>
              <a:rPr lang="es-ES" dirty="0" smtClean="0">
                <a:latin typeface="Arial" charset="0"/>
              </a:rPr>
              <a:t>.</a:t>
            </a:r>
          </a:p>
          <a:p>
            <a:pPr marL="342900" indent="-342900" algn="just" eaLnBrk="1" hangingPunct="1">
              <a:buFontTx/>
              <a:buChar char="-"/>
              <a:defRPr/>
            </a:pPr>
            <a:endParaRPr lang="es-ES" dirty="0">
              <a:latin typeface="Arial" charset="0"/>
            </a:endParaRPr>
          </a:p>
          <a:p>
            <a:pPr marL="342900" indent="-342900" algn="just" eaLnBrk="1" hangingPunct="1">
              <a:buFontTx/>
              <a:buChar char="-"/>
              <a:defRPr/>
            </a:pPr>
            <a:r>
              <a:rPr lang="es-ES" dirty="0" smtClean="0">
                <a:latin typeface="Arial" charset="0"/>
              </a:rPr>
              <a:t>Por el mismo motivo </a:t>
            </a:r>
            <a:r>
              <a:rPr lang="es-ES" u="sng" dirty="0" smtClean="0">
                <a:latin typeface="Arial" charset="0"/>
              </a:rPr>
              <a:t>la organización de los cursillos de verano</a:t>
            </a:r>
            <a:r>
              <a:rPr lang="es-ES" dirty="0" smtClean="0">
                <a:latin typeface="Arial" charset="0"/>
              </a:rPr>
              <a:t>, que realizamos fuera del horario lectivo, pasaríamos a denominarlo: </a:t>
            </a:r>
            <a:r>
              <a:rPr lang="es-ES" b="1" dirty="0" smtClean="0">
                <a:latin typeface="Arial" charset="0"/>
              </a:rPr>
              <a:t>CONOCE EL REMO COMO DEPORTE</a:t>
            </a:r>
            <a:r>
              <a:rPr lang="es-ES" dirty="0" smtClean="0">
                <a:latin typeface="Arial" charset="0"/>
              </a:rPr>
              <a:t>.</a:t>
            </a:r>
          </a:p>
          <a:p>
            <a:pPr marL="342900" indent="-342900" algn="just" eaLnBrk="1" hangingPunct="1">
              <a:buFontTx/>
              <a:buChar char="-"/>
              <a:defRPr/>
            </a:pPr>
            <a:endParaRPr lang="es-ES" dirty="0" smtClean="0">
              <a:latin typeface="Arial" charset="0"/>
            </a:endParaRPr>
          </a:p>
          <a:p>
            <a:pPr marL="342900" indent="-342900" algn="just" eaLnBrk="1" hangingPunct="1">
              <a:buFontTx/>
              <a:buChar char="-"/>
              <a:defRPr/>
            </a:pPr>
            <a:r>
              <a:rPr lang="es-ES" u="sng" dirty="0" smtClean="0">
                <a:latin typeface="Arial" charset="0"/>
              </a:rPr>
              <a:t>La organización del remo </a:t>
            </a:r>
            <a:r>
              <a:rPr lang="es-ES" u="sng" dirty="0" err="1" smtClean="0">
                <a:latin typeface="Arial" charset="0"/>
              </a:rPr>
              <a:t>indoor</a:t>
            </a:r>
            <a:r>
              <a:rPr lang="es-ES" u="sng" dirty="0" smtClean="0">
                <a:latin typeface="Arial" charset="0"/>
              </a:rPr>
              <a:t> escolar</a:t>
            </a:r>
            <a:r>
              <a:rPr lang="es-ES" dirty="0" smtClean="0">
                <a:latin typeface="Arial" charset="0"/>
              </a:rPr>
              <a:t>, se realizaría dentro del periodo de actividades de deporte escolar y pasaríamos a denominarlo: </a:t>
            </a:r>
            <a:r>
              <a:rPr lang="es-ES" b="1" dirty="0" smtClean="0">
                <a:latin typeface="Arial" charset="0"/>
              </a:rPr>
              <a:t>JORNADA FINAL REMO INDOOR.</a:t>
            </a:r>
            <a:endParaRPr lang="es-ES" dirty="0">
              <a:latin typeface="Arial" charset="0"/>
            </a:endParaRPr>
          </a:p>
          <a:p>
            <a:pPr marL="342900" indent="-342900" algn="just" eaLnBrk="1" hangingPunct="1">
              <a:buFontTx/>
              <a:buChar char="-"/>
              <a:defRPr/>
            </a:pPr>
            <a:endParaRPr lang="es-ES" dirty="0" smtClean="0">
              <a:latin typeface="Arial"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19" y="3549466"/>
            <a:ext cx="3189645" cy="3189645"/>
          </a:xfrm>
          <a:prstGeom prst="rect">
            <a:avLst/>
          </a:prstGeom>
        </p:spPr>
      </p:pic>
    </p:spTree>
    <p:extLst>
      <p:ext uri="{BB962C8B-B14F-4D97-AF65-F5344CB8AC3E}">
        <p14:creationId xmlns:p14="http://schemas.microsoft.com/office/powerpoint/2010/main" val="41877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3248926" y="548680"/>
            <a:ext cx="5778648" cy="5262979"/>
          </a:xfrm>
          <a:prstGeom prst="rect">
            <a:avLst/>
          </a:prstGeom>
          <a:noFill/>
        </p:spPr>
        <p:txBody>
          <a:bodyPr wrap="square">
            <a:spAutoFit/>
          </a:bodyPr>
          <a:lstStyle/>
          <a:p>
            <a:pPr algn="just" eaLnBrk="1" hangingPunct="1">
              <a:defRPr/>
            </a:pPr>
            <a:r>
              <a:rPr lang="es-ES" b="1" dirty="0" smtClean="0">
                <a:latin typeface="Arial" charset="0"/>
              </a:rPr>
              <a:t>De acuerdo con esto, podemos establecer distintos niveles en la introducción de este deporte en el ámbito escolar…</a:t>
            </a:r>
          </a:p>
          <a:p>
            <a:pPr algn="just" eaLnBrk="1" hangingPunct="1">
              <a:defRPr/>
            </a:pPr>
            <a:endParaRPr lang="es-ES" sz="2400" b="1" dirty="0">
              <a:latin typeface="Arial" charset="0"/>
            </a:endParaRPr>
          </a:p>
          <a:p>
            <a:pPr algn="just" eaLnBrk="1" hangingPunct="1">
              <a:defRPr/>
            </a:pPr>
            <a:r>
              <a:rPr lang="es-ES" b="1" u="sng" dirty="0" smtClean="0">
                <a:latin typeface="Arial" charset="0"/>
              </a:rPr>
              <a:t>Primer Nivel</a:t>
            </a:r>
          </a:p>
          <a:p>
            <a:pPr algn="just" eaLnBrk="1" hangingPunct="1">
              <a:spcBef>
                <a:spcPts val="600"/>
              </a:spcBef>
              <a:defRPr/>
            </a:pPr>
            <a:r>
              <a:rPr lang="es-ES" sz="1600" b="1" dirty="0" smtClean="0">
                <a:latin typeface="Arial" charset="0"/>
              </a:rPr>
              <a:t>- PROGRAMA XOGADE “COÑECE O MEU CLUB”.</a:t>
            </a:r>
          </a:p>
          <a:p>
            <a:pPr algn="just" eaLnBrk="1" hangingPunct="1">
              <a:defRPr/>
            </a:pPr>
            <a:endParaRPr lang="es-ES" b="1" dirty="0" smtClean="0">
              <a:latin typeface="Arial" charset="0"/>
            </a:endParaRPr>
          </a:p>
          <a:p>
            <a:pPr algn="just" eaLnBrk="1" hangingPunct="1">
              <a:defRPr/>
            </a:pPr>
            <a:r>
              <a:rPr lang="es-ES" b="1" u="sng" dirty="0" smtClean="0">
                <a:latin typeface="Arial" charset="0"/>
              </a:rPr>
              <a:t>Segundo Nivel</a:t>
            </a:r>
          </a:p>
          <a:p>
            <a:pPr algn="just" eaLnBrk="1" hangingPunct="1">
              <a:spcBef>
                <a:spcPts val="600"/>
              </a:spcBef>
              <a:defRPr/>
            </a:pPr>
            <a:r>
              <a:rPr lang="es-ES" sz="1600" b="1" dirty="0" smtClean="0">
                <a:latin typeface="Arial" charset="0"/>
              </a:rPr>
              <a:t>- SESIONES ESPECÍFICAS DE REMO.</a:t>
            </a:r>
          </a:p>
          <a:p>
            <a:pPr algn="just" eaLnBrk="1" hangingPunct="1">
              <a:defRPr/>
            </a:pPr>
            <a:endParaRPr lang="es-ES" b="1" u="sng" dirty="0" smtClean="0">
              <a:latin typeface="Arial" charset="0"/>
            </a:endParaRPr>
          </a:p>
          <a:p>
            <a:pPr algn="just" eaLnBrk="1" hangingPunct="1">
              <a:defRPr/>
            </a:pPr>
            <a:r>
              <a:rPr lang="es-ES" b="1" u="sng" dirty="0" smtClean="0">
                <a:latin typeface="Arial" charset="0"/>
              </a:rPr>
              <a:t>Tercer Nivel</a:t>
            </a:r>
            <a:endParaRPr lang="es-ES" sz="1600" b="1" u="sng" dirty="0" smtClean="0">
              <a:latin typeface="Arial" charset="0"/>
            </a:endParaRPr>
          </a:p>
          <a:p>
            <a:pPr algn="just" eaLnBrk="1" hangingPunct="1">
              <a:spcBef>
                <a:spcPts val="600"/>
              </a:spcBef>
              <a:defRPr/>
            </a:pPr>
            <a:r>
              <a:rPr lang="es-ES" sz="1600" b="1" dirty="0" smtClean="0">
                <a:latin typeface="Arial" charset="0"/>
              </a:rPr>
              <a:t>- FORMACIÓN DEL PROFESORADO.</a:t>
            </a:r>
          </a:p>
          <a:p>
            <a:pPr algn="just" eaLnBrk="1" hangingPunct="1">
              <a:defRPr/>
            </a:pPr>
            <a:r>
              <a:rPr lang="es-ES" sz="1600" b="1" dirty="0" smtClean="0">
                <a:latin typeface="Arial" charset="0"/>
              </a:rPr>
              <a:t>- CESIÓN DE MATERIAL A LOS CENTROS.</a:t>
            </a:r>
          </a:p>
          <a:p>
            <a:pPr algn="just" eaLnBrk="1" hangingPunct="1">
              <a:defRPr/>
            </a:pPr>
            <a:endParaRPr lang="es-ES" b="1" dirty="0" smtClean="0">
              <a:latin typeface="Arial" charset="0"/>
            </a:endParaRPr>
          </a:p>
          <a:p>
            <a:pPr algn="just" eaLnBrk="1" hangingPunct="1">
              <a:defRPr/>
            </a:pPr>
            <a:r>
              <a:rPr lang="es-ES" b="1" u="sng" dirty="0" smtClean="0">
                <a:latin typeface="Arial" charset="0"/>
              </a:rPr>
              <a:t>Cuarto Nivel</a:t>
            </a:r>
          </a:p>
          <a:p>
            <a:pPr algn="just" eaLnBrk="1" hangingPunct="1">
              <a:spcBef>
                <a:spcPts val="600"/>
              </a:spcBef>
              <a:defRPr/>
            </a:pPr>
            <a:r>
              <a:rPr lang="es-ES" sz="1600" b="1" dirty="0" smtClean="0">
                <a:latin typeface="Arial" charset="0"/>
              </a:rPr>
              <a:t>- HOMOLOGAR, NORMALIZAR Y MUTUALIZAR LAS ACTIVIDADES</a:t>
            </a:r>
            <a:r>
              <a:rPr lang="es-ES" sz="1600" b="1" dirty="0">
                <a:latin typeface="Arial" charset="0"/>
              </a:rPr>
              <a:t> </a:t>
            </a:r>
            <a:r>
              <a:rPr lang="es-ES" sz="1600" b="1" dirty="0" smtClean="0">
                <a:latin typeface="Arial" charset="0"/>
              </a:rPr>
              <a:t>PROPIAS.</a:t>
            </a:r>
          </a:p>
          <a:p>
            <a:pPr algn="just" eaLnBrk="1" hangingPunct="1">
              <a:defRPr/>
            </a:pPr>
            <a:r>
              <a:rPr lang="es-ES" sz="1600" b="1" dirty="0" smtClean="0">
                <a:latin typeface="Arial" charset="0"/>
              </a:rPr>
              <a:t>- DEPORTE ESCOLAR - XUNTA DE GALICIA</a:t>
            </a:r>
            <a:r>
              <a:rPr lang="es-ES" b="1" dirty="0" smtClean="0">
                <a:latin typeface="Arial" charset="0"/>
              </a:rPr>
              <a:t>.</a:t>
            </a:r>
            <a:endParaRPr lang="es-ES" dirty="0" smtClean="0">
              <a:latin typeface="Arial"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19" y="3549466"/>
            <a:ext cx="3189645" cy="3189645"/>
          </a:xfrm>
          <a:prstGeom prst="rect">
            <a:avLst/>
          </a:prstGeom>
        </p:spPr>
      </p:pic>
    </p:spTree>
    <p:extLst>
      <p:ext uri="{BB962C8B-B14F-4D97-AF65-F5344CB8AC3E}">
        <p14:creationId xmlns:p14="http://schemas.microsoft.com/office/powerpoint/2010/main" val="306271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pic>
        <p:nvPicPr>
          <p:cNvPr id="4098" name="Picture 2" descr="Cartel Campeonato Remoergometro 2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39" y="3789040"/>
            <a:ext cx="4132997" cy="29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mbiente en las gradas antes del campeon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483" y="3789040"/>
            <a:ext cx="4373739" cy="29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1902758" y="1530749"/>
            <a:ext cx="4973498" cy="1754326"/>
          </a:xfrm>
          <a:prstGeom prst="rect">
            <a:avLst/>
          </a:prstGeom>
          <a:noFill/>
        </p:spPr>
        <p:txBody>
          <a:bodyPr wrap="square" rtlCol="0">
            <a:spAutoFit/>
          </a:bodyPr>
          <a:lstStyle/>
          <a:p>
            <a:pPr algn="ctr"/>
            <a:r>
              <a:rPr lang="es-ES" b="1" u="sng" dirty="0" smtClean="0"/>
              <a:t>CAMPEONATO REMOERGOMETRO ESCOLAR</a:t>
            </a:r>
          </a:p>
          <a:p>
            <a:endParaRPr lang="es-ES" b="1" dirty="0" smtClean="0"/>
          </a:p>
          <a:p>
            <a:pPr marL="285750" indent="-285750">
              <a:buFontTx/>
              <a:buChar char="-"/>
            </a:pPr>
            <a:r>
              <a:rPr lang="es-ES" dirty="0" smtClean="0"/>
              <a:t>Participan en la jornada final los deportistas clasificados de todos los centros del Concello en categoría: alevín, infantil y cadete, en modalidad masculina y femenina.</a:t>
            </a: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256" y="929908"/>
            <a:ext cx="2664296" cy="2664296"/>
          </a:xfrm>
          <a:prstGeom prst="rect">
            <a:avLst/>
          </a:prstGeom>
        </p:spPr>
      </p:pic>
    </p:spTree>
    <p:extLst>
      <p:ext uri="{BB962C8B-B14F-4D97-AF65-F5344CB8AC3E}">
        <p14:creationId xmlns:p14="http://schemas.microsoft.com/office/powerpoint/2010/main" val="384801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886136" y="178990"/>
            <a:ext cx="4184126" cy="1077218"/>
          </a:xfrm>
          <a:prstGeom prst="rect">
            <a:avLst/>
          </a:prstGeom>
          <a:noFill/>
        </p:spPr>
        <p:txBody>
          <a:bodyPr wrap="square">
            <a:spAutoFit/>
          </a:bodyPr>
          <a:lstStyle/>
          <a:p>
            <a:pPr algn="just" eaLnBrk="1" hangingPunct="1">
              <a:defRPr/>
            </a:pPr>
            <a:r>
              <a:rPr lang="es-ES" sz="2400" b="1" dirty="0" smtClean="0">
                <a:latin typeface="Arial" charset="0"/>
              </a:rPr>
              <a:t>REMO INDOOR ESCOLAR</a:t>
            </a:r>
          </a:p>
          <a:p>
            <a:pPr algn="just" eaLnBrk="1" hangingPunct="1">
              <a:defRPr/>
            </a:pPr>
            <a:r>
              <a:rPr lang="es-ES" sz="1600" dirty="0" smtClean="0">
                <a:latin typeface="Arial" charset="0"/>
              </a:rPr>
              <a:t>Competición </a:t>
            </a:r>
            <a:r>
              <a:rPr lang="es-ES" sz="1600" dirty="0" err="1" smtClean="0">
                <a:latin typeface="Arial" charset="0"/>
              </a:rPr>
              <a:t>intercentros</a:t>
            </a:r>
            <a:r>
              <a:rPr lang="es-ES" sz="1600" dirty="0" smtClean="0">
                <a:latin typeface="Arial" charset="0"/>
              </a:rPr>
              <a:t> </a:t>
            </a:r>
            <a:r>
              <a:rPr lang="es-ES" sz="1600" dirty="0" err="1" smtClean="0">
                <a:latin typeface="Arial" charset="0"/>
              </a:rPr>
              <a:t>remoergómetro</a:t>
            </a:r>
            <a:r>
              <a:rPr lang="es-ES" sz="1600" dirty="0" smtClean="0">
                <a:latin typeface="Arial" charset="0"/>
              </a:rPr>
              <a:t>.</a:t>
            </a:r>
            <a:endParaRPr lang="es-ES" sz="1600" dirty="0">
              <a:latin typeface="Arial" charset="0"/>
            </a:endParaRPr>
          </a:p>
          <a:p>
            <a:pPr algn="just" eaLnBrk="1" hangingPunct="1">
              <a:defRPr/>
            </a:pPr>
            <a:endParaRPr lang="es-ES" sz="2400" dirty="0" smtClean="0">
              <a:latin typeface="Arial" charset="0"/>
            </a:endParaRPr>
          </a:p>
        </p:txBody>
      </p:sp>
      <p:pic>
        <p:nvPicPr>
          <p:cNvPr id="4" name="Imagen 3"/>
          <p:cNvPicPr>
            <a:picLocks noChangeAspect="1"/>
          </p:cNvPicPr>
          <p:nvPr/>
        </p:nvPicPr>
        <p:blipFill>
          <a:blip r:embed="rId3"/>
          <a:stretch>
            <a:fillRect/>
          </a:stretch>
        </p:blipFill>
        <p:spPr>
          <a:xfrm>
            <a:off x="6379862" y="45673"/>
            <a:ext cx="2764138" cy="6812327"/>
          </a:xfrm>
          <a:prstGeom prst="rect">
            <a:avLst/>
          </a:prstGeom>
        </p:spPr>
      </p:pic>
      <p:pic>
        <p:nvPicPr>
          <p:cNvPr id="8" name="Imagen 7"/>
          <p:cNvPicPr>
            <a:picLocks noChangeAspect="1"/>
          </p:cNvPicPr>
          <p:nvPr/>
        </p:nvPicPr>
        <p:blipFill>
          <a:blip r:embed="rId4"/>
          <a:stretch>
            <a:fillRect/>
          </a:stretch>
        </p:blipFill>
        <p:spPr>
          <a:xfrm>
            <a:off x="3114051" y="1124744"/>
            <a:ext cx="3265811" cy="3891334"/>
          </a:xfrm>
          <a:prstGeom prst="rect">
            <a:avLst/>
          </a:prstGeom>
        </p:spPr>
      </p:pic>
      <p:pic>
        <p:nvPicPr>
          <p:cNvPr id="10" name="Imagen 9"/>
          <p:cNvPicPr>
            <a:picLocks noChangeAspect="1"/>
          </p:cNvPicPr>
          <p:nvPr/>
        </p:nvPicPr>
        <p:blipFill>
          <a:blip r:embed="rId5"/>
          <a:stretch>
            <a:fillRect/>
          </a:stretch>
        </p:blipFill>
        <p:spPr>
          <a:xfrm>
            <a:off x="0" y="2950670"/>
            <a:ext cx="3126808" cy="3893883"/>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09097" y="4869160"/>
            <a:ext cx="1787439" cy="1988840"/>
          </a:xfrm>
          <a:prstGeom prst="rect">
            <a:avLst/>
          </a:prstGeom>
        </p:spPr>
      </p:pic>
    </p:spTree>
    <p:extLst>
      <p:ext uri="{BB962C8B-B14F-4D97-AF65-F5344CB8AC3E}">
        <p14:creationId xmlns:p14="http://schemas.microsoft.com/office/powerpoint/2010/main" val="374565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886135" y="178990"/>
            <a:ext cx="5433523" cy="1077218"/>
          </a:xfrm>
          <a:prstGeom prst="rect">
            <a:avLst/>
          </a:prstGeom>
          <a:noFill/>
        </p:spPr>
        <p:txBody>
          <a:bodyPr wrap="square">
            <a:spAutoFit/>
          </a:bodyPr>
          <a:lstStyle/>
          <a:p>
            <a:pPr algn="just" eaLnBrk="1" hangingPunct="1">
              <a:defRPr/>
            </a:pPr>
            <a:r>
              <a:rPr lang="es-ES" sz="2400" b="1" dirty="0" smtClean="0">
                <a:latin typeface="Arial" charset="0"/>
              </a:rPr>
              <a:t>I REMO INDOOR ESCOLAR 2014</a:t>
            </a:r>
          </a:p>
          <a:p>
            <a:pPr algn="just" eaLnBrk="1" hangingPunct="1">
              <a:defRPr/>
            </a:pPr>
            <a:r>
              <a:rPr lang="es-ES" sz="1600" dirty="0" smtClean="0">
                <a:latin typeface="Arial" charset="0"/>
              </a:rPr>
              <a:t>Competición </a:t>
            </a:r>
            <a:r>
              <a:rPr lang="es-ES" sz="1600" dirty="0" err="1" smtClean="0">
                <a:latin typeface="Arial" charset="0"/>
              </a:rPr>
              <a:t>intercentros</a:t>
            </a:r>
            <a:r>
              <a:rPr lang="es-ES" sz="1600" dirty="0" smtClean="0">
                <a:latin typeface="Arial" charset="0"/>
              </a:rPr>
              <a:t> </a:t>
            </a:r>
            <a:r>
              <a:rPr lang="es-ES" sz="1600" dirty="0" err="1" smtClean="0">
                <a:latin typeface="Arial" charset="0"/>
              </a:rPr>
              <a:t>remoergómetro</a:t>
            </a:r>
            <a:r>
              <a:rPr lang="es-ES" sz="1600" dirty="0" smtClean="0">
                <a:latin typeface="Arial" charset="0"/>
              </a:rPr>
              <a:t>.</a:t>
            </a:r>
            <a:endParaRPr lang="es-ES" sz="1600" dirty="0">
              <a:latin typeface="Arial" charset="0"/>
            </a:endParaRPr>
          </a:p>
          <a:p>
            <a:pPr algn="just" eaLnBrk="1" hangingPunct="1">
              <a:defRPr/>
            </a:pPr>
            <a:endParaRPr lang="es-ES" sz="2400" dirty="0" smtClean="0">
              <a:latin typeface="Arial"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341" y="4271001"/>
            <a:ext cx="3880499" cy="2586999"/>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975" y="1832337"/>
            <a:ext cx="3888025" cy="2592017"/>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9659" y="0"/>
            <a:ext cx="1832181" cy="1832181"/>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9260" y="1079092"/>
            <a:ext cx="3546223" cy="2364148"/>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51672"/>
            <a:ext cx="2627784" cy="1751856"/>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5666" y="3443240"/>
            <a:ext cx="2653080" cy="1768720"/>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267900"/>
            <a:ext cx="1763010" cy="1175340"/>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0" y="5089011"/>
            <a:ext cx="2653483" cy="1768989"/>
          </a:xfrm>
          <a:prstGeom prst="rect">
            <a:avLst/>
          </a:prstGeom>
        </p:spPr>
      </p:pic>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1762" y="5089011"/>
            <a:ext cx="2653484" cy="1768989"/>
          </a:xfrm>
          <a:prstGeom prst="rect">
            <a:avLst/>
          </a:prstGeom>
        </p:spPr>
      </p:pic>
    </p:spTree>
    <p:extLst>
      <p:ext uri="{BB962C8B-B14F-4D97-AF65-F5344CB8AC3E}">
        <p14:creationId xmlns:p14="http://schemas.microsoft.com/office/powerpoint/2010/main" val="2528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3275856" y="1008945"/>
            <a:ext cx="6120680" cy="6186309"/>
          </a:xfrm>
          <a:prstGeom prst="rect">
            <a:avLst/>
          </a:prstGeom>
          <a:noFill/>
        </p:spPr>
        <p:txBody>
          <a:bodyPr wrap="square">
            <a:spAutoFit/>
          </a:bodyPr>
          <a:lstStyle/>
          <a:p>
            <a:pPr algn="just" eaLnBrk="1" hangingPunct="1">
              <a:defRPr/>
            </a:pPr>
            <a:r>
              <a:rPr lang="es-ES" sz="2400" b="1" u="sng" dirty="0" smtClean="0">
                <a:latin typeface="Arial" charset="0"/>
              </a:rPr>
              <a:t>Deportes de </a:t>
            </a:r>
            <a:r>
              <a:rPr lang="es-ES" sz="2400" b="1" u="sng" dirty="0" err="1" smtClean="0">
                <a:latin typeface="Arial" charset="0"/>
              </a:rPr>
              <a:t>Auga</a:t>
            </a:r>
            <a:r>
              <a:rPr lang="es-ES" sz="2400" b="1" u="sng" dirty="0" smtClean="0">
                <a:latin typeface="Arial" charset="0"/>
              </a:rPr>
              <a:t>: iniciación </a:t>
            </a:r>
            <a:r>
              <a:rPr lang="es-ES" sz="2400" b="1" u="sng" dirty="0" err="1" smtClean="0">
                <a:latin typeface="Arial" charset="0"/>
              </a:rPr>
              <a:t>ao</a:t>
            </a:r>
            <a:r>
              <a:rPr lang="es-ES" sz="2400" b="1" u="sng" dirty="0" smtClean="0">
                <a:latin typeface="Arial" charset="0"/>
              </a:rPr>
              <a:t> remo</a:t>
            </a:r>
          </a:p>
          <a:p>
            <a:pPr algn="just" eaLnBrk="1" hangingPunct="1">
              <a:defRPr/>
            </a:pPr>
            <a:endParaRPr lang="es-ES" sz="2000" b="1" u="sng" dirty="0">
              <a:latin typeface="Arial" charset="0"/>
            </a:endParaRPr>
          </a:p>
          <a:p>
            <a:pPr eaLnBrk="1" hangingPunct="1">
              <a:defRPr/>
            </a:pPr>
            <a:r>
              <a:rPr lang="es-ES" sz="2000" b="1" dirty="0" smtClean="0">
                <a:latin typeface="Arial" charset="0"/>
              </a:rPr>
              <a:t>PROGRAMA DEL CURSO (jueves 31 de marzo)</a:t>
            </a:r>
          </a:p>
          <a:p>
            <a:pPr eaLnBrk="1" hangingPunct="1">
              <a:defRPr/>
            </a:pPr>
            <a:endParaRPr lang="es-ES" sz="2000" b="1" dirty="0">
              <a:latin typeface="Arial" charset="0"/>
            </a:endParaRPr>
          </a:p>
          <a:p>
            <a:pPr eaLnBrk="1" hangingPunct="1">
              <a:defRPr/>
            </a:pPr>
            <a:r>
              <a:rPr lang="es-ES" sz="2000" b="1" dirty="0" smtClean="0">
                <a:latin typeface="Arial" charset="0"/>
              </a:rPr>
              <a:t>Ponencia de María José Bermúdez </a:t>
            </a:r>
            <a:r>
              <a:rPr lang="es-ES" sz="2000" b="1" dirty="0" err="1" smtClean="0">
                <a:latin typeface="Arial" charset="0"/>
              </a:rPr>
              <a:t>Herbello</a:t>
            </a:r>
            <a:endParaRPr lang="es-ES" sz="2000" b="1" dirty="0" smtClean="0">
              <a:latin typeface="Arial" charset="0"/>
            </a:endParaRPr>
          </a:p>
          <a:p>
            <a:pPr marL="285750" indent="-285750" eaLnBrk="1" hangingPunct="1">
              <a:buFontTx/>
              <a:buChar char="-"/>
              <a:defRPr/>
            </a:pPr>
            <a:r>
              <a:rPr lang="es-ES" sz="2000" dirty="0" smtClean="0">
                <a:latin typeface="Arial" charset="0"/>
              </a:rPr>
              <a:t>Evolución del remo a lo largo de la historia.</a:t>
            </a:r>
          </a:p>
          <a:p>
            <a:pPr marL="285750" indent="-285750" eaLnBrk="1" hangingPunct="1">
              <a:buFontTx/>
              <a:buChar char="-"/>
              <a:defRPr/>
            </a:pPr>
            <a:r>
              <a:rPr lang="es-ES" sz="2000" dirty="0" smtClean="0">
                <a:latin typeface="Arial" charset="0"/>
              </a:rPr>
              <a:t>Normativa y reglamentación.</a:t>
            </a:r>
          </a:p>
          <a:p>
            <a:pPr marL="285750" indent="-285750" eaLnBrk="1" hangingPunct="1">
              <a:buFontTx/>
              <a:buChar char="-"/>
              <a:defRPr/>
            </a:pPr>
            <a:r>
              <a:rPr lang="es-ES" sz="2000" dirty="0" smtClean="0">
                <a:latin typeface="Arial" charset="0"/>
              </a:rPr>
              <a:t>Embarcaciones de banco fijo.</a:t>
            </a:r>
          </a:p>
          <a:p>
            <a:pPr eaLnBrk="1" hangingPunct="1">
              <a:defRPr/>
            </a:pPr>
            <a:endParaRPr lang="es-ES" sz="2000" dirty="0" smtClean="0">
              <a:latin typeface="Arial" charset="0"/>
            </a:endParaRPr>
          </a:p>
          <a:p>
            <a:pPr eaLnBrk="1" hangingPunct="1">
              <a:defRPr/>
            </a:pPr>
            <a:r>
              <a:rPr lang="es-ES" sz="2000" b="1" dirty="0" smtClean="0">
                <a:latin typeface="Arial" charset="0"/>
              </a:rPr>
              <a:t>Ponencia de Cándido Bernárdez </a:t>
            </a:r>
            <a:r>
              <a:rPr lang="es-ES" sz="2000" b="1" dirty="0" err="1" smtClean="0">
                <a:latin typeface="Arial" charset="0"/>
              </a:rPr>
              <a:t>Cabanelas</a:t>
            </a:r>
            <a:endParaRPr lang="es-ES" sz="2000" b="1" dirty="0" smtClean="0">
              <a:latin typeface="Arial" charset="0"/>
            </a:endParaRPr>
          </a:p>
          <a:p>
            <a:pPr marL="285750" indent="-285750" eaLnBrk="1" hangingPunct="1">
              <a:buFontTx/>
              <a:buChar char="-"/>
              <a:defRPr/>
            </a:pPr>
            <a:r>
              <a:rPr lang="es-ES" sz="2000" dirty="0" smtClean="0">
                <a:latin typeface="Arial" charset="0"/>
              </a:rPr>
              <a:t>Técnica de remo básica, el ciclo de la palada.</a:t>
            </a:r>
          </a:p>
          <a:p>
            <a:pPr marL="285750" indent="-285750" eaLnBrk="1" hangingPunct="1">
              <a:buFontTx/>
              <a:buChar char="-"/>
              <a:defRPr/>
            </a:pPr>
            <a:endParaRPr lang="es-ES" sz="2000" dirty="0">
              <a:latin typeface="Arial" charset="0"/>
            </a:endParaRPr>
          </a:p>
          <a:p>
            <a:pPr eaLnBrk="1" hangingPunct="1">
              <a:defRPr/>
            </a:pPr>
            <a:r>
              <a:rPr lang="es-ES" sz="2000" b="1" dirty="0" smtClean="0">
                <a:latin typeface="Arial" charset="0"/>
              </a:rPr>
              <a:t>PARTE PRÁCTICA</a:t>
            </a:r>
          </a:p>
          <a:p>
            <a:pPr marL="285750" indent="-285750" eaLnBrk="1" hangingPunct="1">
              <a:buFontTx/>
              <a:buChar char="-"/>
              <a:defRPr/>
            </a:pPr>
            <a:r>
              <a:rPr lang="es-ES" sz="2000" dirty="0" smtClean="0">
                <a:latin typeface="Arial" charset="0"/>
              </a:rPr>
              <a:t>Visita al hangar. Embarcaciones de banco fijo y remos.</a:t>
            </a:r>
          </a:p>
          <a:p>
            <a:pPr marL="285750" indent="-285750" eaLnBrk="1" hangingPunct="1">
              <a:buFontTx/>
              <a:buChar char="-"/>
              <a:defRPr/>
            </a:pPr>
            <a:r>
              <a:rPr lang="es-ES" sz="2000" dirty="0" smtClean="0">
                <a:latin typeface="Arial" charset="0"/>
              </a:rPr>
              <a:t>Foso acuático. Coordinación y técnica de remo.</a:t>
            </a:r>
          </a:p>
          <a:p>
            <a:pPr eaLnBrk="1" hangingPunct="1">
              <a:defRPr/>
            </a:pPr>
            <a:endParaRPr lang="es-ES" dirty="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7112"/>
            <a:ext cx="3346850" cy="2420888"/>
          </a:xfrm>
          <a:prstGeom prst="rect">
            <a:avLst/>
          </a:prstGeom>
        </p:spPr>
      </p:pic>
    </p:spTree>
    <p:extLst>
      <p:ext uri="{BB962C8B-B14F-4D97-AF65-F5344CB8AC3E}">
        <p14:creationId xmlns:p14="http://schemas.microsoft.com/office/powerpoint/2010/main" val="119975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886136" y="178990"/>
            <a:ext cx="4184126" cy="1077218"/>
          </a:xfrm>
          <a:prstGeom prst="rect">
            <a:avLst/>
          </a:prstGeom>
          <a:noFill/>
        </p:spPr>
        <p:txBody>
          <a:bodyPr wrap="square">
            <a:spAutoFit/>
          </a:bodyPr>
          <a:lstStyle/>
          <a:p>
            <a:pPr algn="just" eaLnBrk="1" hangingPunct="1">
              <a:defRPr/>
            </a:pPr>
            <a:r>
              <a:rPr lang="es-ES" sz="2400" b="1" dirty="0" smtClean="0">
                <a:latin typeface="Arial" charset="0"/>
              </a:rPr>
              <a:t>REMO INDOOR ESCOLAR</a:t>
            </a:r>
          </a:p>
          <a:p>
            <a:pPr algn="just" eaLnBrk="1" hangingPunct="1">
              <a:defRPr/>
            </a:pPr>
            <a:r>
              <a:rPr lang="es-ES" sz="1600" dirty="0" smtClean="0">
                <a:latin typeface="Arial" charset="0"/>
              </a:rPr>
              <a:t>Competición </a:t>
            </a:r>
            <a:r>
              <a:rPr lang="es-ES" sz="1600" dirty="0" err="1" smtClean="0">
                <a:latin typeface="Arial" charset="0"/>
              </a:rPr>
              <a:t>intercentros</a:t>
            </a:r>
            <a:r>
              <a:rPr lang="es-ES" sz="1600" dirty="0" smtClean="0">
                <a:latin typeface="Arial" charset="0"/>
              </a:rPr>
              <a:t> </a:t>
            </a:r>
            <a:r>
              <a:rPr lang="es-ES" sz="1600" dirty="0" err="1" smtClean="0">
                <a:latin typeface="Arial" charset="0"/>
              </a:rPr>
              <a:t>remoergómetro</a:t>
            </a:r>
            <a:r>
              <a:rPr lang="es-ES" sz="1600" dirty="0" smtClean="0">
                <a:latin typeface="Arial" charset="0"/>
              </a:rPr>
              <a:t>.</a:t>
            </a:r>
            <a:endParaRPr lang="es-ES" sz="1600" dirty="0">
              <a:latin typeface="Arial" charset="0"/>
            </a:endParaRPr>
          </a:p>
          <a:p>
            <a:pPr algn="just" eaLnBrk="1" hangingPunct="1">
              <a:defRPr/>
            </a:pPr>
            <a:endParaRPr lang="es-ES" sz="2400" dirty="0" smtClean="0">
              <a:latin typeface="Arial"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052736"/>
            <a:ext cx="3712817" cy="5733256"/>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503" y="1052736"/>
            <a:ext cx="3600497" cy="5705872"/>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64" y="4005064"/>
            <a:ext cx="2141312" cy="2849034"/>
          </a:xfrm>
          <a:prstGeom prst="rect">
            <a:avLst/>
          </a:prstGeom>
        </p:spPr>
      </p:pic>
    </p:spTree>
    <p:extLst>
      <p:ext uri="{BB962C8B-B14F-4D97-AF65-F5344CB8AC3E}">
        <p14:creationId xmlns:p14="http://schemas.microsoft.com/office/powerpoint/2010/main" val="85520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886136" y="178990"/>
            <a:ext cx="4774096" cy="1077218"/>
          </a:xfrm>
          <a:prstGeom prst="rect">
            <a:avLst/>
          </a:prstGeom>
          <a:noFill/>
        </p:spPr>
        <p:txBody>
          <a:bodyPr wrap="square">
            <a:spAutoFit/>
          </a:bodyPr>
          <a:lstStyle/>
          <a:p>
            <a:pPr algn="just" eaLnBrk="1" hangingPunct="1">
              <a:defRPr/>
            </a:pPr>
            <a:r>
              <a:rPr lang="es-ES" sz="2400" b="1" dirty="0" smtClean="0">
                <a:latin typeface="Arial" charset="0"/>
              </a:rPr>
              <a:t>REMO INDOOR ESCOLAR 2015 </a:t>
            </a:r>
          </a:p>
          <a:p>
            <a:pPr algn="just" eaLnBrk="1" hangingPunct="1">
              <a:defRPr/>
            </a:pPr>
            <a:r>
              <a:rPr lang="es-ES" sz="1600" dirty="0" smtClean="0">
                <a:latin typeface="Arial" charset="0"/>
              </a:rPr>
              <a:t>Competición </a:t>
            </a:r>
            <a:r>
              <a:rPr lang="es-ES" sz="1600" dirty="0" err="1" smtClean="0">
                <a:latin typeface="Arial" charset="0"/>
              </a:rPr>
              <a:t>intercentros</a:t>
            </a:r>
            <a:r>
              <a:rPr lang="es-ES" sz="1600" dirty="0" smtClean="0">
                <a:latin typeface="Arial" charset="0"/>
              </a:rPr>
              <a:t> </a:t>
            </a:r>
            <a:r>
              <a:rPr lang="es-ES" sz="1600" dirty="0" err="1" smtClean="0">
                <a:latin typeface="Arial" charset="0"/>
              </a:rPr>
              <a:t>remoergómetro</a:t>
            </a:r>
            <a:r>
              <a:rPr lang="es-ES" sz="1600" dirty="0" smtClean="0">
                <a:latin typeface="Arial" charset="0"/>
              </a:rPr>
              <a:t>.</a:t>
            </a:r>
            <a:endParaRPr lang="es-ES" sz="1600" dirty="0">
              <a:latin typeface="Arial" charset="0"/>
            </a:endParaRPr>
          </a:p>
          <a:p>
            <a:pPr algn="just" eaLnBrk="1" hangingPunct="1">
              <a:defRPr/>
            </a:pPr>
            <a:endParaRPr lang="es-ES" sz="2400" dirty="0" smtClean="0">
              <a:latin typeface="Arial"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133" y="25675"/>
            <a:ext cx="2596867" cy="1459109"/>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05" y="4465773"/>
            <a:ext cx="3189636" cy="2392227"/>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30" y="2683340"/>
            <a:ext cx="2764925" cy="2073694"/>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2871" y="4757034"/>
            <a:ext cx="2801286" cy="2100965"/>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187" y="4465773"/>
            <a:ext cx="3189684" cy="2392263"/>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2871" y="2683340"/>
            <a:ext cx="2791129" cy="2093347"/>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1507" y="1356966"/>
            <a:ext cx="2361168" cy="1326336"/>
          </a:xfrm>
          <a:prstGeom prst="rect">
            <a:avLst/>
          </a:prstGeom>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4054" y="1358235"/>
            <a:ext cx="2380103" cy="1336972"/>
          </a:xfrm>
          <a:prstGeom prst="rect">
            <a:avLst/>
          </a:prstGeom>
        </p:spPr>
      </p:pic>
      <p:pic>
        <p:nvPicPr>
          <p:cNvPr id="11" name="Imagen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60182" y="1346349"/>
            <a:ext cx="2380105" cy="1336972"/>
          </a:xfrm>
          <a:prstGeom prst="rect">
            <a:avLst/>
          </a:prstGeom>
        </p:spPr>
      </p:pic>
      <p:pic>
        <p:nvPicPr>
          <p:cNvPr id="12" name="Imagen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74241" y="2683339"/>
            <a:ext cx="3687251" cy="2071233"/>
          </a:xfrm>
          <a:prstGeom prst="rect">
            <a:avLst/>
          </a:prstGeom>
        </p:spPr>
      </p:pic>
    </p:spTree>
    <p:extLst>
      <p:ext uri="{BB962C8B-B14F-4D97-AF65-F5344CB8AC3E}">
        <p14:creationId xmlns:p14="http://schemas.microsoft.com/office/powerpoint/2010/main" val="48905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203539" y="92531"/>
            <a:ext cx="6769100" cy="1200329"/>
          </a:xfrm>
          <a:prstGeom prst="rect">
            <a:avLst/>
          </a:prstGeom>
          <a:noFill/>
        </p:spPr>
        <p:txBody>
          <a:bodyPr>
            <a:spAutoFit/>
          </a:bodyPr>
          <a:lstStyle/>
          <a:p>
            <a:pPr algn="just" eaLnBrk="1" hangingPunct="1">
              <a:defRPr/>
            </a:pPr>
            <a:r>
              <a:rPr lang="es-ES" sz="2400" b="1" dirty="0" smtClean="0">
                <a:latin typeface="Arial" charset="0"/>
              </a:rPr>
              <a:t>Escuela de remo. Cursillo de Verano</a:t>
            </a:r>
            <a:endParaRPr lang="es-ES" dirty="0" smtClean="0">
              <a:latin typeface="Arial" charset="0"/>
            </a:endParaRPr>
          </a:p>
          <a:p>
            <a:pPr algn="just" eaLnBrk="1" hangingPunct="1">
              <a:defRPr/>
            </a:pPr>
            <a:endParaRPr lang="es-ES" sz="2400" b="1" dirty="0">
              <a:latin typeface="Arial" charset="0"/>
            </a:endParaRPr>
          </a:p>
          <a:p>
            <a:pPr algn="just" eaLnBrk="1" hangingPunct="1">
              <a:defRPr/>
            </a:pPr>
            <a:endParaRPr lang="es-ES" sz="2400" dirty="0" smtClean="0">
              <a:latin typeface="Arial" charset="0"/>
            </a:endParaRPr>
          </a:p>
        </p:txBody>
      </p:sp>
      <p:pic>
        <p:nvPicPr>
          <p:cNvPr id="2050" name="Picture 2" descr="Cursillo de Verano 2014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539" y="3380278"/>
            <a:ext cx="4635462" cy="347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rsillo de Verano 2014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380278"/>
            <a:ext cx="4636201" cy="347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DSCF12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8770" y="615278"/>
            <a:ext cx="3685230" cy="276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44824"/>
            <a:ext cx="1599107" cy="1535142"/>
          </a:xfrm>
          <a:prstGeom prst="rect">
            <a:avLst/>
          </a:prstGeom>
        </p:spPr>
      </p:pic>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2939" y="596293"/>
            <a:ext cx="3745831" cy="2783361"/>
          </a:xfrm>
          <a:prstGeom prst="rect">
            <a:avLst/>
          </a:prstGeom>
        </p:spPr>
      </p:pic>
    </p:spTree>
    <p:extLst>
      <p:ext uri="{BB962C8B-B14F-4D97-AF65-F5344CB8AC3E}">
        <p14:creationId xmlns:p14="http://schemas.microsoft.com/office/powerpoint/2010/main" val="255189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15297518"/>
              </p:ext>
            </p:extLst>
          </p:nvPr>
        </p:nvGraphicFramePr>
        <p:xfrm>
          <a:off x="0" y="-2"/>
          <a:ext cx="9143999" cy="6898825"/>
        </p:xfrm>
        <a:graphic>
          <a:graphicData uri="http://schemas.openxmlformats.org/drawingml/2006/table">
            <a:tbl>
              <a:tblPr firstRow="1" firstCol="1" bandRow="1"/>
              <a:tblGrid>
                <a:gridCol w="1521390"/>
                <a:gridCol w="1543854"/>
                <a:gridCol w="1447193"/>
                <a:gridCol w="1543854"/>
                <a:gridCol w="1543854"/>
                <a:gridCol w="1543854"/>
              </a:tblGrid>
              <a:tr h="590116">
                <a:tc>
                  <a:txBody>
                    <a:bodyPr/>
                    <a:lstStyle/>
                    <a:p>
                      <a:pPr algn="l">
                        <a:lnSpc>
                          <a:spcPct val="115000"/>
                        </a:lnSpc>
                        <a:spcAft>
                          <a:spcPts val="0"/>
                        </a:spcAft>
                      </a:pPr>
                      <a:r>
                        <a:rPr lang="es-ES" sz="1000" b="1" dirty="0">
                          <a:solidFill>
                            <a:srgbClr val="FFFFFF"/>
                          </a:solidFill>
                          <a:effectLst/>
                          <a:latin typeface="Arial" panose="020B0604020202020204" pitchFamily="34" charset="0"/>
                          <a:ea typeface="Calibri" panose="020F0502020204030204" pitchFamily="34" charset="0"/>
                        </a:rPr>
                        <a:t/>
                      </a:r>
                      <a:br>
                        <a:rPr lang="es-ES" sz="1000" b="1" dirty="0">
                          <a:solidFill>
                            <a:srgbClr val="FFFFFF"/>
                          </a:solidFill>
                          <a:effectLst/>
                          <a:latin typeface="Arial" panose="020B0604020202020204" pitchFamily="34" charset="0"/>
                          <a:ea typeface="Calibri" panose="020F0502020204030204" pitchFamily="34" charset="0"/>
                        </a:rPr>
                      </a:br>
                      <a:r>
                        <a:rPr lang="es-ES" sz="1000" b="1" dirty="0" err="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AñO</a:t>
                      </a:r>
                      <a:r>
                        <a:rPr lang="es-ES" sz="1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ESCOLAR</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ACTIVIDADES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2011/2012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2012/2013</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2013/2014</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2014/2015</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S" sz="16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2015/2016</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BACC6"/>
                    </a:solidFill>
                  </a:tcPr>
                </a:tc>
              </a:tr>
              <a:tr h="366731">
                <a:tc>
                  <a:txBody>
                    <a:bodyPr/>
                    <a:lstStyle/>
                    <a:p>
                      <a:pPr algn="l">
                        <a:lnSpc>
                          <a:spcPct val="115000"/>
                        </a:lnSpc>
                        <a:spcAft>
                          <a:spcPts val="0"/>
                        </a:spcAft>
                      </a:pPr>
                      <a:r>
                        <a:rPr lang="es-ES" sz="1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Nº CURSILLISTAS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a:noFill/>
                    </a:lnB>
                    <a:solidFill>
                      <a:srgbClr val="4BACC6"/>
                    </a:solidFill>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12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19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23</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algn="ctr">
                        <a:lnSpc>
                          <a:spcPct val="115000"/>
                        </a:lnSpc>
                        <a:spcAft>
                          <a:spcPts val="0"/>
                        </a:spcAft>
                      </a:pPr>
                      <a:r>
                        <a:rPr lang="es-ES" sz="1200" b="1">
                          <a:effectLst/>
                          <a:latin typeface="Arial" panose="020B0604020202020204" pitchFamily="34" charset="0"/>
                          <a:ea typeface="Calibri" panose="020F0502020204030204" pitchFamily="34" charset="0"/>
                          <a:cs typeface="Times New Roman" panose="02020603050405020304" pitchFamily="18" charset="0"/>
                        </a:rPr>
                        <a:t>45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45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590116">
                <a:tc>
                  <a:txBody>
                    <a:bodyPr/>
                    <a:lstStyle/>
                    <a:p>
                      <a:pPr algn="l">
                        <a:lnSpc>
                          <a:spcPct val="115000"/>
                        </a:lnSpc>
                        <a:spcAft>
                          <a:spcPts val="0"/>
                        </a:spcAft>
                      </a:pPr>
                      <a:r>
                        <a:rPr lang="es-ES" sz="1000" b="1"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SESIONES</a:t>
                      </a:r>
                      <a:r>
                        <a:rPr lang="es-ES" sz="1000" b="1" baseline="0"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ESPECÍFICAS DE REMO</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a:noFill/>
                    </a:lnT>
                    <a:lnB>
                      <a:noFill/>
                    </a:lnB>
                    <a:solidFill>
                      <a:srgbClr val="4BACC6"/>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a:noFill/>
                    </a:lnR>
                    <a:lnT>
                      <a:noFill/>
                    </a:lnT>
                    <a:lnB>
                      <a:noFill/>
                    </a:lnB>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a:noFill/>
                    </a:lnR>
                    <a:lnT>
                      <a:noFill/>
                    </a:lnT>
                    <a:lnB>
                      <a:noFill/>
                    </a:lnB>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a:noFill/>
                    </a:lnR>
                    <a:lnT>
                      <a:noFill/>
                    </a:lnT>
                    <a:lnB>
                      <a:noFill/>
                    </a:lnB>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IES M. CARRASCO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4 </a:t>
                      </a:r>
                      <a:r>
                        <a:rPr lang="es-ES" sz="1050" b="1" dirty="0" smtClean="0">
                          <a:effectLst/>
                          <a:latin typeface="Arial" panose="020B0604020202020204" pitchFamily="34" charset="0"/>
                          <a:ea typeface="Calibri" panose="020F0502020204030204" pitchFamily="34" charset="0"/>
                          <a:cs typeface="Times New Roman" panose="02020603050405020304" pitchFamily="18" charset="0"/>
                        </a:rPr>
                        <a:t>SESION</a:t>
                      </a:r>
                      <a:r>
                        <a:rPr lang="es-ES" sz="1050" b="1"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es-ES" sz="1050" b="1" dirty="0" smtClean="0">
                          <a:effectLst/>
                          <a:latin typeface="Arial" panose="020B0604020202020204" pitchFamily="34" charset="0"/>
                          <a:ea typeface="Calibri" panose="020F0502020204030204" pitchFamily="34" charset="0"/>
                          <a:cs typeface="Times New Roman" panose="02020603050405020304" pitchFamily="18" charset="0"/>
                        </a:rPr>
                        <a:t>UDR/RBF</a:t>
                      </a:r>
                    </a:p>
                    <a:p>
                      <a:pPr algn="ctr">
                        <a:lnSpc>
                          <a:spcPct val="115000"/>
                        </a:lnSpc>
                        <a:spcAft>
                          <a:spcPts val="0"/>
                        </a:spcAft>
                      </a:pPr>
                      <a:r>
                        <a:rPr lang="es-ES" sz="1050" b="1" dirty="0" smtClean="0">
                          <a:effectLst/>
                          <a:latin typeface="Arial" panose="020B0604020202020204" pitchFamily="34" charset="0"/>
                          <a:ea typeface="Calibri" panose="020F0502020204030204" pitchFamily="34" charset="0"/>
                          <a:cs typeface="Times New Roman" panose="02020603050405020304" pitchFamily="18" charset="0"/>
                        </a:rPr>
                        <a:t> </a:t>
                      </a:r>
                      <a:r>
                        <a:rPr lang="es-ES" sz="1050" b="1" dirty="0">
                          <a:effectLst/>
                          <a:latin typeface="Arial" panose="020B0604020202020204" pitchFamily="34" charset="0"/>
                          <a:ea typeface="Calibri" panose="020F0502020204030204" pitchFamily="34" charset="0"/>
                          <a:cs typeface="Times New Roman" panose="02020603050405020304" pitchFamily="18" charset="0"/>
                        </a:rPr>
                        <a:t>50 ALUMNOS 1º ESO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116">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EXHIBICION REMO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 REMO OUTDOOR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a:noFill/>
                    </a:lnT>
                    <a:lnB>
                      <a:noFill/>
                    </a:lnB>
                    <a:solidFill>
                      <a:srgbClr val="4BACC6"/>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a:noFill/>
                    </a:lnR>
                    <a:lnT>
                      <a:noFill/>
                    </a:lnT>
                    <a:lnB>
                      <a:noFill/>
                    </a:lnB>
                    <a:solidFill>
                      <a:srgbClr val="D8D8D8"/>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a:noFill/>
                    </a:lnR>
                    <a:lnT>
                      <a:noFill/>
                    </a:lnT>
                    <a:lnB>
                      <a:noFill/>
                    </a:lnB>
                    <a:solidFill>
                      <a:srgbClr val="D8D8D8"/>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I REMO OUTDOOR EXHIBICION REMO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II REMO OUTDOOR</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EXHIBICION REMO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MASTER CLASS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590116">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CAMP. ERGOMETRO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INDOOR ESCOLAR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a:noFill/>
                    </a:lnT>
                    <a:lnB>
                      <a:noFill/>
                    </a:lnB>
                    <a:solidFill>
                      <a:srgbClr val="4BACC6"/>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a:noFill/>
                    </a:lnR>
                    <a:lnT>
                      <a:noFill/>
                    </a:lnT>
                    <a:lnB>
                      <a:noFill/>
                    </a:lnB>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I REMO INDOOR ESCOLAR. 950 – 192</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II REMO INDOOR ESCOLAR. 1500 – 260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III REMO INDOOR ESCOLAR. 1500 – 260</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116">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PROGRAMA XOGADE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COÑECE O MEU CLUB</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a:noFill/>
                    </a:lnR>
                    <a:lnT>
                      <a:noFill/>
                    </a:lnT>
                    <a:lnB>
                      <a:noFill/>
                    </a:lnB>
                    <a:solidFill>
                      <a:srgbClr val="4BACC6"/>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1 CENTRO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140 ALUMNOS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2 CENTROS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90 ALUMNOS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4 CENTROS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300 ALUMNOS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6 CENTRO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700 ALUMNOS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590116">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PROGRAMA XOGADE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VISITAS AL CENTRO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w="12700" cap="flat" cmpd="sng" algn="ctr">
                      <a:solidFill>
                        <a:srgbClr val="000000"/>
                      </a:solidFill>
                      <a:prstDash val="solid"/>
                      <a:round/>
                      <a:headEnd type="none" w="med" len="med"/>
                      <a:tailEnd type="none" w="med" len="med"/>
                    </a:lnR>
                    <a:lnT>
                      <a:noFill/>
                    </a:lnT>
                    <a:lnB>
                      <a:noFill/>
                    </a:lnB>
                    <a:solidFill>
                      <a:srgbClr val="4BACC6"/>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4 CENTROS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6 CENTROS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8 CENTROS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9 CENTROS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1200 ALUMNOS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7 CENTROS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800 ALUMNOS</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0116">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CEFORE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w="12700" cap="flat" cmpd="sng" algn="ctr">
                      <a:solidFill>
                        <a:srgbClr val="000000"/>
                      </a:solidFill>
                      <a:prstDash val="solid"/>
                      <a:round/>
                      <a:headEnd type="none" w="med" len="med"/>
                      <a:tailEnd type="none" w="med" len="med"/>
                    </a:lnR>
                    <a:lnT>
                      <a:noFill/>
                    </a:lnT>
                    <a:lnB>
                      <a:noFill/>
                    </a:lnB>
                    <a:solidFill>
                      <a:srgbClr val="4BACC6"/>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INIC. DEPORTES DE AGUA:</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JORNADA REMO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r>
              <a:tr h="786821">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MEDALLERO CAMPEONATOS DE ESPAÑA DE REMO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w="12700" cap="flat" cmpd="sng" algn="ctr">
                      <a:solidFill>
                        <a:srgbClr val="000000"/>
                      </a:solidFill>
                      <a:prstDash val="solid"/>
                      <a:round/>
                      <a:headEnd type="none" w="med" len="med"/>
                      <a:tailEnd type="none" w="med" len="med"/>
                    </a:lnR>
                    <a:lnT>
                      <a:noFill/>
                    </a:lnT>
                    <a:lnB>
                      <a:noFill/>
                    </a:lnB>
                    <a:solidFill>
                      <a:srgbClr val="4BACC6"/>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1 MEDALLA NACIONAL BATELES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1 MEDALLA NACIONAL ERGOMETRO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¿+ 1? BATELES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83525">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PROYECTOS en EJEC.</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w="12700" cap="flat" cmpd="sng" algn="ctr">
                      <a:solidFill>
                        <a:srgbClr val="000000"/>
                      </a:solidFill>
                      <a:prstDash val="solid"/>
                      <a:round/>
                      <a:headEnd type="none" w="med" len="med"/>
                      <a:tailEnd type="none" w="med" len="med"/>
                    </a:lnR>
                    <a:lnT>
                      <a:noFill/>
                    </a:lnT>
                    <a:lnB>
                      <a:noFill/>
                    </a:lnB>
                    <a:solidFill>
                      <a:srgbClr val="4BACC6"/>
                    </a:solidFill>
                  </a:tcPr>
                </a:tc>
                <a:tc>
                  <a:txBody>
                    <a:bodyPr/>
                    <a:lstStyle/>
                    <a:p>
                      <a:pPr algn="ctr">
                        <a:lnSpc>
                          <a:spcPct val="115000"/>
                        </a:lnSpc>
                        <a:spcAft>
                          <a:spcPts val="0"/>
                        </a:spcAft>
                      </a:pPr>
                      <a:r>
                        <a:rPr lang="es-ES" sz="1050" b="1" u="sng">
                          <a:effectLst/>
                          <a:latin typeface="Arial" panose="020B0604020202020204" pitchFamily="34" charset="0"/>
                          <a:ea typeface="Calibri" panose="020F0502020204030204" pitchFamily="34" charset="0"/>
                          <a:cs typeface="Times New Roman" panose="02020603050405020304" pitchFamily="18" charset="0"/>
                        </a:rPr>
                        <a:t>PROYECTO 2012/13</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-COÑECE O MEU CLUB</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 </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15000"/>
                        </a:lnSpc>
                        <a:spcAft>
                          <a:spcPts val="0"/>
                        </a:spcAft>
                      </a:pPr>
                      <a:r>
                        <a:rPr lang="es-ES" sz="1050" b="1" u="sng">
                          <a:effectLst/>
                          <a:latin typeface="Arial" panose="020B0604020202020204" pitchFamily="34" charset="0"/>
                          <a:ea typeface="Calibri" panose="020F0502020204030204" pitchFamily="34" charset="0"/>
                          <a:cs typeface="Times New Roman" panose="02020603050405020304" pitchFamily="18" charset="0"/>
                        </a:rPr>
                        <a:t>PROYECTO 2013/14</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-CAMP. ERGOMETRO</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ESCOLAR</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15000"/>
                        </a:lnSpc>
                        <a:spcAft>
                          <a:spcPts val="0"/>
                        </a:spcAft>
                      </a:pPr>
                      <a:r>
                        <a:rPr lang="es-ES" sz="1050" b="1" u="sng">
                          <a:effectLst/>
                          <a:latin typeface="Arial" panose="020B0604020202020204" pitchFamily="34" charset="0"/>
                          <a:ea typeface="Calibri" panose="020F0502020204030204" pitchFamily="34" charset="0"/>
                          <a:cs typeface="Times New Roman" panose="02020603050405020304" pitchFamily="18" charset="0"/>
                        </a:rPr>
                        <a:t>PROYECTO 2014/2015</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a:effectLst/>
                          <a:latin typeface="Arial" panose="020B0604020202020204" pitchFamily="34" charset="0"/>
                          <a:ea typeface="Calibri" panose="020F0502020204030204" pitchFamily="34" charset="0"/>
                          <a:cs typeface="Times New Roman" panose="02020603050405020304" pitchFamily="18" charset="0"/>
                        </a:rPr>
                        <a:t>-REMO OUTDOOR</a:t>
                      </a:r>
                      <a:endParaRPr lang="es-ES" sz="105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15000"/>
                        </a:lnSpc>
                        <a:spcAft>
                          <a:spcPts val="0"/>
                        </a:spcAft>
                      </a:pPr>
                      <a:r>
                        <a:rPr lang="es-ES" sz="1050" b="1" u="sng" dirty="0">
                          <a:effectLst/>
                          <a:latin typeface="Arial" panose="020B0604020202020204" pitchFamily="34" charset="0"/>
                          <a:ea typeface="Calibri" panose="020F0502020204030204" pitchFamily="34" charset="0"/>
                          <a:cs typeface="Times New Roman" panose="02020603050405020304" pitchFamily="18" charset="0"/>
                        </a:rPr>
                        <a:t>PROYECTO 2015/2016</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smtClean="0">
                          <a:effectLst/>
                          <a:latin typeface="Arial" panose="020B0604020202020204" pitchFamily="34" charset="0"/>
                          <a:ea typeface="Calibri" panose="020F0502020204030204" pitchFamily="34" charset="0"/>
                          <a:cs typeface="Times New Roman" panose="02020603050405020304" pitchFamily="18" charset="0"/>
                        </a:rPr>
                        <a:t>-</a:t>
                      </a:r>
                      <a:r>
                        <a:rPr lang="es-ES" sz="1050" b="1" baseline="0" dirty="0" smtClean="0">
                          <a:effectLst/>
                          <a:latin typeface="Arial" panose="020B0604020202020204" pitchFamily="34" charset="0"/>
                          <a:ea typeface="Calibri" panose="020F0502020204030204" pitchFamily="34" charset="0"/>
                          <a:cs typeface="Times New Roman" panose="02020603050405020304" pitchFamily="18" charset="0"/>
                        </a:rPr>
                        <a:t> 4 SESIONES REMO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-CEFORE: 12h. Remo</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-MASTER CLASS</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15000"/>
                        </a:lnSpc>
                        <a:spcAft>
                          <a:spcPts val="0"/>
                        </a:spcAft>
                      </a:pPr>
                      <a:r>
                        <a:rPr lang="es-ES" sz="1050" b="1" u="sng" dirty="0">
                          <a:effectLst/>
                          <a:latin typeface="Arial" panose="020B0604020202020204" pitchFamily="34" charset="0"/>
                          <a:ea typeface="Calibri" panose="020F0502020204030204" pitchFamily="34" charset="0"/>
                          <a:cs typeface="Times New Roman" panose="02020603050405020304" pitchFamily="18" charset="0"/>
                        </a:rPr>
                        <a:t>PROYECTO 2016/2017</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a:t>
                      </a:r>
                      <a:r>
                        <a:rPr lang="es-ES" sz="1050" b="1" dirty="0" smtClean="0">
                          <a:effectLst/>
                          <a:latin typeface="Arial" panose="020B0604020202020204" pitchFamily="34" charset="0"/>
                          <a:ea typeface="Calibri" panose="020F0502020204030204" pitchFamily="34" charset="0"/>
                          <a:cs typeface="Times New Roman" panose="02020603050405020304" pitchFamily="18" charset="0"/>
                        </a:rPr>
                        <a:t>HOMOLOGACIÓN</a:t>
                      </a:r>
                      <a:r>
                        <a:rPr lang="es-ES" sz="1050" b="1" baseline="0" dirty="0" smtClean="0">
                          <a:effectLst/>
                          <a:latin typeface="Arial" panose="020B0604020202020204" pitchFamily="34" charset="0"/>
                          <a:ea typeface="Calibri" panose="020F0502020204030204" pitchFamily="34" charset="0"/>
                          <a:cs typeface="Times New Roman" panose="02020603050405020304" pitchFamily="18" charset="0"/>
                        </a:rPr>
                        <a:t> XUNTA</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050" b="1" dirty="0">
                          <a:effectLst/>
                          <a:latin typeface="Arial" panose="020B0604020202020204" pitchFamily="34" charset="0"/>
                          <a:ea typeface="Calibri" panose="020F0502020204030204" pitchFamily="34" charset="0"/>
                          <a:cs typeface="Times New Roman" panose="02020603050405020304" pitchFamily="18" charset="0"/>
                        </a:rPr>
                        <a:t>-CEFORE: 20h. </a:t>
                      </a:r>
                      <a:r>
                        <a:rPr lang="es-ES" sz="1050" b="1" dirty="0" smtClean="0">
                          <a:effectLst/>
                          <a:latin typeface="Arial" panose="020B0604020202020204" pitchFamily="34" charset="0"/>
                          <a:ea typeface="Calibri" panose="020F0502020204030204" pitchFamily="34" charset="0"/>
                          <a:cs typeface="Times New Roman" panose="02020603050405020304" pitchFamily="18" charset="0"/>
                        </a:rPr>
                        <a:t>Remo</a:t>
                      </a:r>
                    </a:p>
                    <a:p>
                      <a:pPr algn="ctr">
                        <a:lnSpc>
                          <a:spcPct val="115000"/>
                        </a:lnSpc>
                        <a:spcAft>
                          <a:spcPts val="0"/>
                        </a:spcAft>
                      </a:pPr>
                      <a:r>
                        <a:rPr lang="es-ES" sz="1050" b="1" dirty="0" smtClean="0">
                          <a:effectLst/>
                          <a:latin typeface="Arial" panose="020B0604020202020204" pitchFamily="34" charset="0"/>
                          <a:ea typeface="Calibri" panose="020F0502020204030204" pitchFamily="34" charset="0"/>
                          <a:cs typeface="Times New Roman" panose="02020603050405020304" pitchFamily="18" charset="0"/>
                        </a:rPr>
                        <a:t>-REMO INDOOR COM</a:t>
                      </a:r>
                      <a:endParaRPr lang="es-E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590116">
                <a:tc>
                  <a:txBody>
                    <a:bodyPr/>
                    <a:lstStyle/>
                    <a:p>
                      <a:pPr algn="l">
                        <a:lnSpc>
                          <a:spcPct val="115000"/>
                        </a:lnSpc>
                        <a:spcAft>
                          <a:spcPts val="0"/>
                        </a:spcAft>
                      </a:pPr>
                      <a:r>
                        <a:rPr lang="es-ES"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MONITORES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nchor="ctr">
                    <a:lnL>
                      <a:noFill/>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4BACC6"/>
                    </a:solidFill>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10-12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10-15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10-15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ES" sz="1200" b="1" dirty="0">
                          <a:effectLst/>
                          <a:latin typeface="Arial" panose="020B0604020202020204" pitchFamily="34" charset="0"/>
                          <a:ea typeface="Calibri" panose="020F0502020204030204" pitchFamily="34" charset="0"/>
                          <a:cs typeface="Times New Roman" panose="02020603050405020304" pitchFamily="18" charset="0"/>
                        </a:rPr>
                        <a:t>Mas de 20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12" marR="59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689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617" y="1452367"/>
            <a:ext cx="1458833" cy="1750600"/>
          </a:xfrm>
          <a:prstGeom prst="rect">
            <a:avLst/>
          </a:prstGeom>
        </p:spPr>
      </p:pic>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852" y="151787"/>
            <a:ext cx="1263636" cy="2569394"/>
          </a:xfrm>
          <a:prstGeom prst="rect">
            <a:avLst/>
          </a:prstGeom>
        </p:spPr>
      </p:pic>
      <p:pic>
        <p:nvPicPr>
          <p:cNvPr id="23" name="Imagen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012" y="1628800"/>
            <a:ext cx="1431984" cy="1574167"/>
          </a:xfrm>
          <a:prstGeom prst="rect">
            <a:avLst/>
          </a:prstGeom>
        </p:spPr>
      </p:pic>
      <p:pic>
        <p:nvPicPr>
          <p:cNvPr id="24" name="Imagen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4561" y="208342"/>
            <a:ext cx="1772967" cy="1125152"/>
          </a:xfrm>
          <a:prstGeom prst="rect">
            <a:avLst/>
          </a:prstGeom>
        </p:spPr>
      </p:pic>
      <p:pic>
        <p:nvPicPr>
          <p:cNvPr id="25" name="Imagen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9682" y="3249952"/>
            <a:ext cx="1506334" cy="1807601"/>
          </a:xfrm>
          <a:prstGeom prst="rect">
            <a:avLst/>
          </a:prstGeom>
        </p:spPr>
      </p:pic>
      <p:pic>
        <p:nvPicPr>
          <p:cNvPr id="26" name="Imagen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8820" y="5113366"/>
            <a:ext cx="1355179" cy="1626215"/>
          </a:xfrm>
          <a:prstGeom prst="rect">
            <a:avLst/>
          </a:prstGeom>
        </p:spPr>
      </p:pic>
      <p:pic>
        <p:nvPicPr>
          <p:cNvPr id="27" name="Imagen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4035" y="5185228"/>
            <a:ext cx="1364357" cy="1346246"/>
          </a:xfrm>
          <a:prstGeom prst="rect">
            <a:avLst/>
          </a:prstGeom>
        </p:spPr>
      </p:pic>
      <p:pic>
        <p:nvPicPr>
          <p:cNvPr id="28" name="Imagen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5084" y="5173466"/>
            <a:ext cx="1347117" cy="1347117"/>
          </a:xfrm>
          <a:prstGeom prst="rect">
            <a:avLst/>
          </a:prstGeom>
        </p:spPr>
      </p:pic>
      <p:pic>
        <p:nvPicPr>
          <p:cNvPr id="29" name="Imagen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8493" y="5065827"/>
            <a:ext cx="1592123" cy="1585047"/>
          </a:xfrm>
          <a:prstGeom prst="rect">
            <a:avLst/>
          </a:prstGeom>
        </p:spPr>
      </p:pic>
      <p:pic>
        <p:nvPicPr>
          <p:cNvPr id="30" name="Imagen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6890" y="3447445"/>
            <a:ext cx="1163234" cy="1511614"/>
          </a:xfrm>
          <a:prstGeom prst="rect">
            <a:avLst/>
          </a:prstGeom>
        </p:spPr>
      </p:pic>
      <p:pic>
        <p:nvPicPr>
          <p:cNvPr id="31" name="Imagen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5084" y="3365052"/>
            <a:ext cx="1219200" cy="1676400"/>
          </a:xfrm>
          <a:prstGeom prst="rect">
            <a:avLst/>
          </a:prstGeom>
        </p:spPr>
      </p:pic>
      <p:pic>
        <p:nvPicPr>
          <p:cNvPr id="1024" name="Imagen 10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8789" y="181875"/>
            <a:ext cx="1531790" cy="1148843"/>
          </a:xfrm>
          <a:prstGeom prst="rect">
            <a:avLst/>
          </a:prstGeom>
        </p:spPr>
      </p:pic>
      <p:pic>
        <p:nvPicPr>
          <p:cNvPr id="1025" name="Imagen 10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66012" y="3319959"/>
            <a:ext cx="1365917" cy="1639100"/>
          </a:xfrm>
          <a:prstGeom prst="rect">
            <a:avLst/>
          </a:prstGeom>
        </p:spPr>
      </p:pic>
      <p:pic>
        <p:nvPicPr>
          <p:cNvPr id="1027" name="Imagen 10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4480" y="3489269"/>
            <a:ext cx="1328969" cy="1328969"/>
          </a:xfrm>
          <a:prstGeom prst="rect">
            <a:avLst/>
          </a:prstGeom>
        </p:spPr>
      </p:pic>
      <p:pic>
        <p:nvPicPr>
          <p:cNvPr id="1028" name="Imagen 10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7224" y="5259312"/>
            <a:ext cx="1603482" cy="1447210"/>
          </a:xfrm>
          <a:prstGeom prst="rect">
            <a:avLst/>
          </a:prstGeom>
        </p:spPr>
      </p:pic>
      <p:pic>
        <p:nvPicPr>
          <p:cNvPr id="1029" name="Imagen 10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03828" y="1520906"/>
            <a:ext cx="1536788" cy="1844146"/>
          </a:xfrm>
          <a:prstGeom prst="rect">
            <a:avLst/>
          </a:prstGeom>
        </p:spPr>
      </p:pic>
      <p:pic>
        <p:nvPicPr>
          <p:cNvPr id="2" name="Imagen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45162" y="2259143"/>
            <a:ext cx="1123275" cy="1123275"/>
          </a:xfrm>
          <a:prstGeom prst="rect">
            <a:avLst/>
          </a:prstGeom>
        </p:spPr>
      </p:pic>
      <p:pic>
        <p:nvPicPr>
          <p:cNvPr id="4" name="Imagen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79682" y="325678"/>
            <a:ext cx="1564941" cy="1005040"/>
          </a:xfrm>
          <a:prstGeom prst="rect">
            <a:avLst/>
          </a:prstGeom>
        </p:spPr>
      </p:pic>
    </p:spTree>
    <p:extLst>
      <p:ext uri="{BB962C8B-B14F-4D97-AF65-F5344CB8AC3E}">
        <p14:creationId xmlns:p14="http://schemas.microsoft.com/office/powerpoint/2010/main" val="239672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0" y="-58646"/>
            <a:ext cx="5867656" cy="6509474"/>
          </a:xfrm>
          <a:prstGeom prst="rect">
            <a:avLst/>
          </a:prstGeom>
          <a:noFill/>
        </p:spPr>
        <p:txBody>
          <a:bodyPr wrap="square">
            <a:spAutoFit/>
          </a:bodyPr>
          <a:lstStyle/>
          <a:p>
            <a:pPr algn="just" eaLnBrk="1" hangingPunct="1">
              <a:spcBef>
                <a:spcPts val="600"/>
              </a:spcBef>
              <a:defRPr/>
            </a:pPr>
            <a:r>
              <a:rPr lang="es-ES" b="1" dirty="0">
                <a:latin typeface="Arial" charset="0"/>
              </a:rPr>
              <a:t>	</a:t>
            </a:r>
            <a:r>
              <a:rPr lang="es-ES" sz="1200" b="1" dirty="0">
                <a:latin typeface="Arial" charset="0"/>
              </a:rPr>
              <a:t> </a:t>
            </a:r>
            <a:r>
              <a:rPr lang="es-ES" sz="1200" b="1" dirty="0" smtClean="0">
                <a:latin typeface="Arial" charset="0"/>
              </a:rPr>
              <a:t>      	</a:t>
            </a:r>
            <a:r>
              <a:rPr lang="es-ES" sz="1200" b="1" u="sng" dirty="0" smtClean="0">
                <a:latin typeface="Arial" charset="0"/>
              </a:rPr>
              <a:t>CLUBES DE REMO EN RIAS BAJAS</a:t>
            </a:r>
          </a:p>
          <a:p>
            <a:pPr algn="just" eaLnBrk="1" hangingPunct="1">
              <a:spcBef>
                <a:spcPts val="600"/>
              </a:spcBef>
              <a:defRPr/>
            </a:pPr>
            <a:r>
              <a:rPr lang="es-ES" sz="1200" b="1" dirty="0" smtClean="0">
                <a:latin typeface="Arial" charset="0"/>
              </a:rPr>
              <a:t>			</a:t>
            </a:r>
            <a:r>
              <a:rPr lang="es-ES" sz="1200" b="1" u="sng" dirty="0" smtClean="0">
                <a:solidFill>
                  <a:prstClr val="black"/>
                </a:solidFill>
                <a:latin typeface="Arial" charset="0"/>
              </a:rPr>
              <a:t>Río Miño</a:t>
            </a:r>
            <a:endParaRPr lang="es-ES" sz="1200" dirty="0">
              <a:solidFill>
                <a:prstClr val="black"/>
              </a:solidFill>
              <a:latin typeface="Arial" charset="0"/>
            </a:endParaRPr>
          </a:p>
          <a:p>
            <a:pPr marL="1714500" lvl="3" indent="-342900" algn="just">
              <a:spcBef>
                <a:spcPts val="600"/>
              </a:spcBef>
              <a:buFontTx/>
              <a:buChar char="-"/>
              <a:defRPr/>
            </a:pPr>
            <a:r>
              <a:rPr lang="es-ES" sz="1200" dirty="0">
                <a:solidFill>
                  <a:prstClr val="black"/>
                </a:solidFill>
                <a:latin typeface="Arial" charset="0"/>
              </a:rPr>
              <a:t>CLUB DE REMO DO MIÑO (Tui)</a:t>
            </a:r>
          </a:p>
          <a:p>
            <a:pPr marL="1714500" lvl="3" indent="-342900" algn="just">
              <a:spcBef>
                <a:spcPts val="600"/>
              </a:spcBef>
              <a:buFontTx/>
              <a:buChar char="-"/>
              <a:defRPr/>
            </a:pPr>
            <a:r>
              <a:rPr lang="es-ES" sz="1200" dirty="0">
                <a:solidFill>
                  <a:prstClr val="black"/>
                </a:solidFill>
                <a:latin typeface="Arial" charset="0"/>
              </a:rPr>
              <a:t>CLUB DE REMO TUI (Tui)</a:t>
            </a:r>
          </a:p>
          <a:p>
            <a:pPr marL="1714500" lvl="3" indent="-342900" algn="just">
              <a:spcBef>
                <a:spcPts val="600"/>
              </a:spcBef>
              <a:buFontTx/>
              <a:buChar char="-"/>
              <a:defRPr/>
            </a:pPr>
            <a:r>
              <a:rPr lang="es-ES" sz="1200" dirty="0">
                <a:solidFill>
                  <a:prstClr val="black"/>
                </a:solidFill>
                <a:latin typeface="Arial" charset="0"/>
              </a:rPr>
              <a:t>CLUB DE REMO ROBALEIRA (A </a:t>
            </a:r>
            <a:r>
              <a:rPr lang="es-ES" sz="1200" dirty="0" smtClean="0">
                <a:solidFill>
                  <a:prstClr val="black"/>
                </a:solidFill>
                <a:latin typeface="Arial" charset="0"/>
              </a:rPr>
              <a:t>Guardia)</a:t>
            </a:r>
          </a:p>
          <a:p>
            <a:pPr marL="1714500" lvl="3" indent="-342900" algn="just">
              <a:spcBef>
                <a:spcPts val="600"/>
              </a:spcBef>
              <a:buFontTx/>
              <a:buChar char="-"/>
              <a:defRPr/>
            </a:pPr>
            <a:r>
              <a:rPr lang="es-ES" sz="1200" dirty="0">
                <a:solidFill>
                  <a:prstClr val="black"/>
                </a:solidFill>
                <a:latin typeface="Arial" charset="0"/>
              </a:rPr>
              <a:t>C.R. NAUTICO CASTRELO DO MIÑO (</a:t>
            </a:r>
            <a:r>
              <a:rPr lang="es-ES" sz="1200" dirty="0" err="1">
                <a:solidFill>
                  <a:prstClr val="black"/>
                </a:solidFill>
                <a:latin typeface="Arial" charset="0"/>
              </a:rPr>
              <a:t>Castrelo</a:t>
            </a:r>
            <a:r>
              <a:rPr lang="es-ES" sz="1200" dirty="0">
                <a:solidFill>
                  <a:prstClr val="black"/>
                </a:solidFill>
                <a:latin typeface="Arial" charset="0"/>
              </a:rPr>
              <a:t> do Miño)</a:t>
            </a:r>
          </a:p>
          <a:p>
            <a:pPr lvl="3" algn="just">
              <a:spcBef>
                <a:spcPts val="600"/>
              </a:spcBef>
              <a:defRPr/>
            </a:pPr>
            <a:r>
              <a:rPr lang="es-ES" sz="1200" b="1" dirty="0">
                <a:solidFill>
                  <a:prstClr val="black"/>
                </a:solidFill>
                <a:latin typeface="Arial" charset="0"/>
              </a:rPr>
              <a:t>	</a:t>
            </a:r>
            <a:r>
              <a:rPr lang="es-ES" sz="1200" b="1" dirty="0" smtClean="0">
                <a:solidFill>
                  <a:prstClr val="black"/>
                </a:solidFill>
                <a:latin typeface="Arial" charset="0"/>
              </a:rPr>
              <a:t>	</a:t>
            </a:r>
            <a:r>
              <a:rPr lang="es-ES" sz="1200" b="1" u="sng" dirty="0" smtClean="0">
                <a:solidFill>
                  <a:prstClr val="black"/>
                </a:solidFill>
                <a:latin typeface="Arial" charset="0"/>
              </a:rPr>
              <a:t>Ría de Pontevedra</a:t>
            </a:r>
            <a:endParaRPr lang="es-ES" sz="1200" b="1" u="sng" dirty="0" smtClean="0">
              <a:latin typeface="Arial" charset="0"/>
            </a:endParaRPr>
          </a:p>
          <a:p>
            <a:pPr marL="1714500" lvl="3" indent="-342900" algn="just">
              <a:spcBef>
                <a:spcPts val="600"/>
              </a:spcBef>
              <a:buFontTx/>
              <a:buChar char="-"/>
              <a:defRPr/>
            </a:pPr>
            <a:r>
              <a:rPr lang="es-ES" sz="1200" dirty="0">
                <a:solidFill>
                  <a:prstClr val="black"/>
                </a:solidFill>
                <a:latin typeface="Arial" charset="0"/>
              </a:rPr>
              <a:t>CLUB DE REMO RÍA DE MARÍN (Marín)</a:t>
            </a:r>
          </a:p>
          <a:p>
            <a:pPr marL="1714500" lvl="3" indent="-342900" algn="just">
              <a:spcBef>
                <a:spcPts val="600"/>
              </a:spcBef>
              <a:buFontTx/>
              <a:buChar char="-"/>
              <a:defRPr/>
            </a:pPr>
            <a:r>
              <a:rPr lang="es-ES" sz="1200" dirty="0">
                <a:solidFill>
                  <a:prstClr val="black"/>
                </a:solidFill>
                <a:latin typeface="Arial" charset="0"/>
              </a:rPr>
              <a:t>CLUB DO MAR DE BUEU (</a:t>
            </a:r>
            <a:r>
              <a:rPr lang="es-ES" sz="1200" dirty="0" err="1">
                <a:solidFill>
                  <a:prstClr val="black"/>
                </a:solidFill>
                <a:latin typeface="Arial" charset="0"/>
              </a:rPr>
              <a:t>Bueu</a:t>
            </a:r>
            <a:r>
              <a:rPr lang="es-ES" sz="1200" dirty="0">
                <a:solidFill>
                  <a:prstClr val="black"/>
                </a:solidFill>
                <a:latin typeface="Arial" charset="0"/>
              </a:rPr>
              <a:t>)</a:t>
            </a:r>
          </a:p>
          <a:p>
            <a:pPr algn="just" eaLnBrk="1" hangingPunct="1">
              <a:spcBef>
                <a:spcPts val="600"/>
              </a:spcBef>
              <a:defRPr/>
            </a:pPr>
            <a:r>
              <a:rPr lang="es-ES" sz="1200" b="1" dirty="0">
                <a:latin typeface="Arial" charset="0"/>
              </a:rPr>
              <a:t>	 </a:t>
            </a:r>
            <a:r>
              <a:rPr lang="es-ES" sz="1200" b="1" dirty="0" smtClean="0">
                <a:latin typeface="Arial" charset="0"/>
              </a:rPr>
              <a:t>                  </a:t>
            </a:r>
            <a:r>
              <a:rPr lang="es-ES" sz="1200" b="1" u="sng" dirty="0" smtClean="0">
                <a:latin typeface="Arial" charset="0"/>
              </a:rPr>
              <a:t>Ría de Vigo</a:t>
            </a:r>
          </a:p>
          <a:p>
            <a:pPr marL="342900" indent="-342900" algn="just" eaLnBrk="1" hangingPunct="1">
              <a:spcBef>
                <a:spcPts val="600"/>
              </a:spcBef>
              <a:buFontTx/>
              <a:buChar char="-"/>
              <a:defRPr/>
            </a:pPr>
            <a:r>
              <a:rPr lang="es-ES" sz="1200" dirty="0" smtClean="0">
                <a:latin typeface="Arial" charset="0"/>
              </a:rPr>
              <a:t>CLUB</a:t>
            </a:r>
            <a:r>
              <a:rPr lang="es-ES" sz="1200" dirty="0">
                <a:latin typeface="Arial" charset="0"/>
              </a:rPr>
              <a:t> </a:t>
            </a:r>
            <a:r>
              <a:rPr lang="es-ES" sz="1200" dirty="0" smtClean="0">
                <a:latin typeface="Arial" charset="0"/>
              </a:rPr>
              <a:t>DE REMO VILA DE CANGAS (Cangas del Morrazo)</a:t>
            </a:r>
          </a:p>
          <a:p>
            <a:pPr marL="342900" indent="-342900" algn="just">
              <a:spcBef>
                <a:spcPts val="600"/>
              </a:spcBef>
              <a:buFontTx/>
              <a:buChar char="-"/>
              <a:defRPr/>
            </a:pPr>
            <a:r>
              <a:rPr lang="es-ES" sz="1200" dirty="0">
                <a:latin typeface="Arial" charset="0"/>
              </a:rPr>
              <a:t>SOCIEDAD DEPORTIVA SAMERTOLAMEU (</a:t>
            </a:r>
            <a:r>
              <a:rPr lang="es-ES" sz="1200" dirty="0" err="1">
                <a:latin typeface="Arial" charset="0"/>
              </a:rPr>
              <a:t>Meira</a:t>
            </a:r>
            <a:r>
              <a:rPr lang="es-ES" sz="1200" dirty="0">
                <a:latin typeface="Arial" charset="0"/>
              </a:rPr>
              <a:t> - </a:t>
            </a:r>
            <a:r>
              <a:rPr lang="es-ES" sz="1200" dirty="0" err="1">
                <a:latin typeface="Arial" charset="0"/>
              </a:rPr>
              <a:t>Moaña</a:t>
            </a:r>
            <a:r>
              <a:rPr lang="es-ES" sz="1200" dirty="0">
                <a:latin typeface="Arial" charset="0"/>
              </a:rPr>
              <a:t>)</a:t>
            </a:r>
          </a:p>
          <a:p>
            <a:pPr marL="342900" indent="-342900" algn="just">
              <a:spcBef>
                <a:spcPts val="600"/>
              </a:spcBef>
              <a:buFontTx/>
              <a:buChar char="-"/>
              <a:defRPr/>
            </a:pPr>
            <a:r>
              <a:rPr lang="es-ES" sz="1200" dirty="0">
                <a:latin typeface="Arial" charset="0"/>
              </a:rPr>
              <a:t>SOCIEDAD DEPORTIVA TIRÁN (O Con – </a:t>
            </a:r>
            <a:r>
              <a:rPr lang="es-ES" sz="1200" dirty="0" err="1">
                <a:latin typeface="Arial" charset="0"/>
              </a:rPr>
              <a:t>Moaña</a:t>
            </a:r>
            <a:r>
              <a:rPr lang="es-ES" sz="1200" dirty="0">
                <a:latin typeface="Arial" charset="0"/>
              </a:rPr>
              <a:t>)</a:t>
            </a:r>
          </a:p>
          <a:p>
            <a:pPr marL="342900" indent="-342900" algn="just" eaLnBrk="1" hangingPunct="1">
              <a:spcBef>
                <a:spcPts val="600"/>
              </a:spcBef>
              <a:buFontTx/>
              <a:buChar char="-"/>
              <a:defRPr/>
            </a:pPr>
            <a:r>
              <a:rPr lang="es-ES" sz="1200" dirty="0" smtClean="0">
                <a:latin typeface="Arial" charset="0"/>
              </a:rPr>
              <a:t>REAL CLUB NAUTICO DE VIGO (Vigo)</a:t>
            </a:r>
          </a:p>
          <a:p>
            <a:pPr marL="342900" indent="-342900" algn="just" eaLnBrk="1" hangingPunct="1">
              <a:spcBef>
                <a:spcPts val="600"/>
              </a:spcBef>
              <a:buFontTx/>
              <a:buChar char="-"/>
              <a:defRPr/>
            </a:pPr>
            <a:r>
              <a:rPr lang="es-ES" sz="1200" dirty="0" smtClean="0">
                <a:latin typeface="Arial" charset="0"/>
              </a:rPr>
              <a:t>CLUB DE REMO VIRXE DA GUÍA (La Guía – Vigo)</a:t>
            </a:r>
          </a:p>
          <a:p>
            <a:pPr marL="342900" indent="-342900" algn="just" eaLnBrk="1" hangingPunct="1">
              <a:spcBef>
                <a:spcPts val="600"/>
              </a:spcBef>
              <a:buFontTx/>
              <a:buChar char="-"/>
              <a:defRPr/>
            </a:pPr>
            <a:r>
              <a:rPr lang="es-ES" sz="1200" dirty="0" smtClean="0">
                <a:latin typeface="Arial" charset="0"/>
              </a:rPr>
              <a:t>CLUB DE REMO CHAPELA (</a:t>
            </a:r>
            <a:r>
              <a:rPr lang="es-ES" sz="1200" dirty="0" err="1" smtClean="0">
                <a:latin typeface="Arial" charset="0"/>
              </a:rPr>
              <a:t>Chapela</a:t>
            </a:r>
            <a:r>
              <a:rPr lang="es-ES" sz="1200" dirty="0" smtClean="0">
                <a:latin typeface="Arial" charset="0"/>
              </a:rPr>
              <a:t> – </a:t>
            </a:r>
            <a:r>
              <a:rPr lang="es-ES" sz="1200" dirty="0" err="1" smtClean="0">
                <a:latin typeface="Arial" charset="0"/>
              </a:rPr>
              <a:t>Redondela</a:t>
            </a:r>
            <a:r>
              <a:rPr lang="es-ES" sz="1200" dirty="0" smtClean="0">
                <a:latin typeface="Arial" charset="0"/>
              </a:rPr>
              <a:t>)</a:t>
            </a:r>
          </a:p>
          <a:p>
            <a:pPr marL="342900" indent="-342900" algn="just" eaLnBrk="1" hangingPunct="1">
              <a:spcBef>
                <a:spcPts val="600"/>
              </a:spcBef>
              <a:buFontTx/>
              <a:buChar char="-"/>
              <a:defRPr/>
            </a:pPr>
            <a:r>
              <a:rPr lang="es-ES" sz="1200" dirty="0" smtClean="0">
                <a:latin typeface="Arial" charset="0"/>
              </a:rPr>
              <a:t>CLUB DE REMO CORUXO (Vigo)</a:t>
            </a:r>
          </a:p>
          <a:p>
            <a:pPr marL="342900" indent="-342900" algn="just" eaLnBrk="1" hangingPunct="1">
              <a:spcBef>
                <a:spcPts val="600"/>
              </a:spcBef>
              <a:buFontTx/>
              <a:buChar char="-"/>
              <a:defRPr/>
            </a:pPr>
            <a:r>
              <a:rPr lang="es-ES" sz="1200" dirty="0" smtClean="0">
                <a:latin typeface="Arial" charset="0"/>
              </a:rPr>
              <a:t>C.C.D. CESANTES (</a:t>
            </a:r>
            <a:r>
              <a:rPr lang="es-ES" sz="1200" dirty="0" err="1" smtClean="0">
                <a:latin typeface="Arial" charset="0"/>
              </a:rPr>
              <a:t>Redondela</a:t>
            </a:r>
            <a:r>
              <a:rPr lang="es-ES" sz="1200" dirty="0" smtClean="0">
                <a:latin typeface="Arial" charset="0"/>
              </a:rPr>
              <a:t>)</a:t>
            </a:r>
          </a:p>
          <a:p>
            <a:pPr lvl="0" algn="just">
              <a:spcBef>
                <a:spcPts val="600"/>
              </a:spcBef>
              <a:defRPr/>
            </a:pPr>
            <a:r>
              <a:rPr lang="es-ES" sz="1200" b="1" u="sng" dirty="0" smtClean="0">
                <a:solidFill>
                  <a:prstClr val="black"/>
                </a:solidFill>
                <a:latin typeface="Arial" charset="0"/>
              </a:rPr>
              <a:t>Ría </a:t>
            </a:r>
            <a:r>
              <a:rPr lang="es-ES" sz="1200" b="1" u="sng" dirty="0">
                <a:solidFill>
                  <a:prstClr val="black"/>
                </a:solidFill>
                <a:latin typeface="Arial" charset="0"/>
              </a:rPr>
              <a:t>de </a:t>
            </a:r>
            <a:r>
              <a:rPr lang="es-ES" sz="1200" b="1" u="sng" dirty="0" err="1" smtClean="0">
                <a:solidFill>
                  <a:prstClr val="black"/>
                </a:solidFill>
                <a:latin typeface="Arial" charset="0"/>
              </a:rPr>
              <a:t>Arosa</a:t>
            </a:r>
            <a:endParaRPr lang="es-ES" sz="1200" dirty="0" smtClean="0">
              <a:latin typeface="Arial" charset="0"/>
            </a:endParaRPr>
          </a:p>
          <a:p>
            <a:pPr marL="342900" indent="-342900" algn="just" eaLnBrk="1" hangingPunct="1">
              <a:spcBef>
                <a:spcPts val="600"/>
              </a:spcBef>
              <a:buFontTx/>
              <a:buChar char="-"/>
              <a:defRPr/>
            </a:pPr>
            <a:r>
              <a:rPr lang="es-ES" sz="1200" dirty="0" smtClean="0">
                <a:latin typeface="Arial" charset="0"/>
              </a:rPr>
              <a:t>CLUB DE REMO MECOS (O Grove)</a:t>
            </a:r>
          </a:p>
          <a:p>
            <a:pPr marL="342900" indent="-342900" algn="just" eaLnBrk="1" hangingPunct="1">
              <a:spcBef>
                <a:spcPts val="600"/>
              </a:spcBef>
              <a:buFontTx/>
              <a:buChar char="-"/>
              <a:defRPr/>
            </a:pPr>
            <a:r>
              <a:rPr lang="es-ES" sz="1200" dirty="0" smtClean="0">
                <a:latin typeface="Arial" charset="0"/>
              </a:rPr>
              <a:t>AMEGROVE CLUB DE REMO (O Grove)</a:t>
            </a:r>
          </a:p>
          <a:p>
            <a:pPr marL="342900" indent="-342900" algn="just">
              <a:spcBef>
                <a:spcPts val="600"/>
              </a:spcBef>
              <a:buFontTx/>
              <a:buChar char="-"/>
              <a:defRPr/>
            </a:pPr>
            <a:r>
              <a:rPr lang="es-ES" sz="1200" dirty="0">
                <a:latin typeface="Arial" charset="0"/>
              </a:rPr>
              <a:t>CLUB DE REMO VILAXOAN (</a:t>
            </a:r>
            <a:r>
              <a:rPr lang="es-ES" sz="1200" dirty="0" err="1">
                <a:latin typeface="Arial" charset="0"/>
              </a:rPr>
              <a:t>Vilagarcía</a:t>
            </a:r>
            <a:r>
              <a:rPr lang="es-ES" sz="1200" dirty="0">
                <a:latin typeface="Arial" charset="0"/>
              </a:rPr>
              <a:t> de </a:t>
            </a:r>
            <a:r>
              <a:rPr lang="es-ES" sz="1200" dirty="0" err="1">
                <a:latin typeface="Arial" charset="0"/>
              </a:rPr>
              <a:t>Arousa</a:t>
            </a:r>
            <a:r>
              <a:rPr lang="es-ES" sz="1200" dirty="0" smtClean="0">
                <a:latin typeface="Arial" charset="0"/>
              </a:rPr>
              <a:t>)</a:t>
            </a:r>
          </a:p>
          <a:p>
            <a:pPr lvl="0" algn="just">
              <a:defRPr/>
            </a:pPr>
            <a:endParaRPr lang="es-ES" b="1" u="sng" dirty="0">
              <a:solidFill>
                <a:prstClr val="black"/>
              </a:solidFill>
              <a:latin typeface="Arial" charset="0"/>
            </a:endParaRPr>
          </a:p>
          <a:p>
            <a:pPr algn="just" eaLnBrk="1" hangingPunct="1">
              <a:defRPr/>
            </a:pPr>
            <a:endParaRPr lang="es-ES" sz="2400" dirty="0" smtClean="0">
              <a:latin typeface="Arial" charset="0"/>
            </a:endParaRPr>
          </a:p>
        </p:txBody>
      </p:sp>
      <p:pic>
        <p:nvPicPr>
          <p:cNvPr id="4" name="Imagen 3"/>
          <p:cNvPicPr>
            <a:picLocks noChangeAspect="1"/>
          </p:cNvPicPr>
          <p:nvPr/>
        </p:nvPicPr>
        <p:blipFill>
          <a:blip r:embed="rId3"/>
          <a:stretch>
            <a:fillRect/>
          </a:stretch>
        </p:blipFill>
        <p:spPr>
          <a:xfrm>
            <a:off x="5806902" y="-29927"/>
            <a:ext cx="3348422" cy="6858000"/>
          </a:xfrm>
          <a:prstGeom prst="rect">
            <a:avLst/>
          </a:prstGeom>
        </p:spPr>
      </p:pic>
      <p:pic>
        <p:nvPicPr>
          <p:cNvPr id="2" name="Imagen 1"/>
          <p:cNvPicPr>
            <a:picLocks noChangeAspect="1"/>
          </p:cNvPicPr>
          <p:nvPr/>
        </p:nvPicPr>
        <p:blipFill>
          <a:blip r:embed="rId4"/>
          <a:stretch>
            <a:fillRect/>
          </a:stretch>
        </p:blipFill>
        <p:spPr>
          <a:xfrm flipH="1">
            <a:off x="8244408" y="5085184"/>
            <a:ext cx="329203" cy="425723"/>
          </a:xfrm>
          <a:prstGeom prst="rect">
            <a:avLst/>
          </a:prstGeom>
        </p:spPr>
      </p:pic>
      <p:pic>
        <p:nvPicPr>
          <p:cNvPr id="5" name="Imagen 4"/>
          <p:cNvPicPr>
            <a:picLocks noChangeAspect="1"/>
          </p:cNvPicPr>
          <p:nvPr/>
        </p:nvPicPr>
        <p:blipFill>
          <a:blip r:embed="rId5"/>
          <a:stretch>
            <a:fillRect/>
          </a:stretch>
        </p:blipFill>
        <p:spPr>
          <a:xfrm>
            <a:off x="7887584" y="5298045"/>
            <a:ext cx="356824" cy="490632"/>
          </a:xfrm>
          <a:prstGeom prst="rect">
            <a:avLst/>
          </a:prstGeom>
        </p:spPr>
      </p:pic>
      <p:pic>
        <p:nvPicPr>
          <p:cNvPr id="6" name="Imagen 5"/>
          <p:cNvPicPr>
            <a:picLocks noChangeAspect="1"/>
          </p:cNvPicPr>
          <p:nvPr/>
        </p:nvPicPr>
        <p:blipFill>
          <a:blip r:embed="rId6"/>
          <a:stretch>
            <a:fillRect/>
          </a:stretch>
        </p:blipFill>
        <p:spPr>
          <a:xfrm flipH="1">
            <a:off x="6588224" y="6021288"/>
            <a:ext cx="345236" cy="343913"/>
          </a:xfrm>
          <a:prstGeom prst="rect">
            <a:avLst/>
          </a:prstGeom>
        </p:spPr>
      </p:pic>
      <p:pic>
        <p:nvPicPr>
          <p:cNvPr id="7" name="Imagen 6"/>
          <p:cNvPicPr>
            <a:picLocks noChangeAspect="1"/>
          </p:cNvPicPr>
          <p:nvPr/>
        </p:nvPicPr>
        <p:blipFill>
          <a:blip r:embed="rId7"/>
          <a:stretch>
            <a:fillRect/>
          </a:stretch>
        </p:blipFill>
        <p:spPr>
          <a:xfrm>
            <a:off x="7452320" y="3619381"/>
            <a:ext cx="280329" cy="338360"/>
          </a:xfrm>
          <a:prstGeom prst="rect">
            <a:avLst/>
          </a:prstGeom>
        </p:spPr>
      </p:pic>
      <p:pic>
        <p:nvPicPr>
          <p:cNvPr id="8" name="Imagen 7"/>
          <p:cNvPicPr>
            <a:picLocks noChangeAspect="1"/>
          </p:cNvPicPr>
          <p:nvPr/>
        </p:nvPicPr>
        <p:blipFill>
          <a:blip r:embed="rId8"/>
          <a:stretch>
            <a:fillRect/>
          </a:stretch>
        </p:blipFill>
        <p:spPr>
          <a:xfrm>
            <a:off x="7717400" y="3597817"/>
            <a:ext cx="497419" cy="314519"/>
          </a:xfrm>
          <a:prstGeom prst="rect">
            <a:avLst/>
          </a:prstGeom>
        </p:spPr>
      </p:pic>
      <p:pic>
        <p:nvPicPr>
          <p:cNvPr id="9" name="Imagen 8"/>
          <p:cNvPicPr>
            <a:picLocks noChangeAspect="1"/>
          </p:cNvPicPr>
          <p:nvPr/>
        </p:nvPicPr>
        <p:blipFill>
          <a:blip r:embed="rId9"/>
          <a:stretch>
            <a:fillRect/>
          </a:stretch>
        </p:blipFill>
        <p:spPr>
          <a:xfrm>
            <a:off x="7898974" y="3248563"/>
            <a:ext cx="315845" cy="315845"/>
          </a:xfrm>
          <a:prstGeom prst="rect">
            <a:avLst/>
          </a:prstGeom>
        </p:spPr>
      </p:pic>
      <p:pic>
        <p:nvPicPr>
          <p:cNvPr id="10" name="Imagen 9"/>
          <p:cNvPicPr>
            <a:picLocks noChangeAspect="1"/>
          </p:cNvPicPr>
          <p:nvPr/>
        </p:nvPicPr>
        <p:blipFill>
          <a:blip r:embed="rId10"/>
          <a:stretch>
            <a:fillRect/>
          </a:stretch>
        </p:blipFill>
        <p:spPr>
          <a:xfrm>
            <a:off x="8187467" y="3233739"/>
            <a:ext cx="366945" cy="330669"/>
          </a:xfrm>
          <a:prstGeom prst="rect">
            <a:avLst/>
          </a:prstGeom>
        </p:spPr>
      </p:pic>
      <p:pic>
        <p:nvPicPr>
          <p:cNvPr id="11" name="Imagen 10"/>
          <p:cNvPicPr>
            <a:picLocks noChangeAspect="1"/>
          </p:cNvPicPr>
          <p:nvPr/>
        </p:nvPicPr>
        <p:blipFill>
          <a:blip r:embed="rId11"/>
          <a:stretch>
            <a:fillRect/>
          </a:stretch>
        </p:blipFill>
        <p:spPr>
          <a:xfrm flipH="1">
            <a:off x="8214819" y="2706056"/>
            <a:ext cx="332500" cy="397813"/>
          </a:xfrm>
          <a:prstGeom prst="rect">
            <a:avLst/>
          </a:prstGeom>
        </p:spPr>
      </p:pic>
      <p:pic>
        <p:nvPicPr>
          <p:cNvPr id="12" name="Imagen 11"/>
          <p:cNvPicPr>
            <a:picLocks noChangeAspect="1"/>
          </p:cNvPicPr>
          <p:nvPr/>
        </p:nvPicPr>
        <p:blipFill>
          <a:blip r:embed="rId12"/>
          <a:stretch>
            <a:fillRect/>
          </a:stretch>
        </p:blipFill>
        <p:spPr>
          <a:xfrm>
            <a:off x="7545834" y="2853122"/>
            <a:ext cx="329304" cy="395441"/>
          </a:xfrm>
          <a:prstGeom prst="rect">
            <a:avLst/>
          </a:prstGeom>
        </p:spPr>
      </p:pic>
      <p:pic>
        <p:nvPicPr>
          <p:cNvPr id="13" name="Imagen 12"/>
          <p:cNvPicPr>
            <a:picLocks noChangeAspect="1"/>
          </p:cNvPicPr>
          <p:nvPr/>
        </p:nvPicPr>
        <p:blipFill>
          <a:blip r:embed="rId13"/>
          <a:stretch>
            <a:fillRect/>
          </a:stretch>
        </p:blipFill>
        <p:spPr>
          <a:xfrm>
            <a:off x="7170980" y="2904962"/>
            <a:ext cx="391892" cy="430247"/>
          </a:xfrm>
          <a:prstGeom prst="rect">
            <a:avLst/>
          </a:prstGeom>
        </p:spPr>
      </p:pic>
      <p:pic>
        <p:nvPicPr>
          <p:cNvPr id="14" name="Imagen 13"/>
          <p:cNvPicPr>
            <a:picLocks noChangeAspect="1"/>
          </p:cNvPicPr>
          <p:nvPr/>
        </p:nvPicPr>
        <p:blipFill>
          <a:blip r:embed="rId14"/>
          <a:stretch>
            <a:fillRect/>
          </a:stretch>
        </p:blipFill>
        <p:spPr>
          <a:xfrm>
            <a:off x="6856879" y="3136074"/>
            <a:ext cx="349274" cy="262999"/>
          </a:xfrm>
          <a:prstGeom prst="rect">
            <a:avLst/>
          </a:prstGeom>
        </p:spPr>
      </p:pic>
      <p:pic>
        <p:nvPicPr>
          <p:cNvPr id="15" name="Imagen 14"/>
          <p:cNvPicPr>
            <a:picLocks noChangeAspect="1"/>
          </p:cNvPicPr>
          <p:nvPr/>
        </p:nvPicPr>
        <p:blipFill>
          <a:blip r:embed="rId15"/>
          <a:stretch>
            <a:fillRect/>
          </a:stretch>
        </p:blipFill>
        <p:spPr>
          <a:xfrm>
            <a:off x="6886002" y="2812164"/>
            <a:ext cx="321674" cy="321674"/>
          </a:xfrm>
          <a:prstGeom prst="rect">
            <a:avLst/>
          </a:prstGeom>
        </p:spPr>
      </p:pic>
      <p:pic>
        <p:nvPicPr>
          <p:cNvPr id="16" name="Imagen 15"/>
          <p:cNvPicPr>
            <a:picLocks noChangeAspect="1"/>
          </p:cNvPicPr>
          <p:nvPr/>
        </p:nvPicPr>
        <p:blipFill>
          <a:blip r:embed="rId16"/>
          <a:stretch>
            <a:fillRect/>
          </a:stretch>
        </p:blipFill>
        <p:spPr>
          <a:xfrm flipH="1">
            <a:off x="7481113" y="2269689"/>
            <a:ext cx="245444" cy="496787"/>
          </a:xfrm>
          <a:prstGeom prst="rect">
            <a:avLst/>
          </a:prstGeom>
        </p:spPr>
      </p:pic>
      <p:pic>
        <p:nvPicPr>
          <p:cNvPr id="17" name="Imagen 16"/>
          <p:cNvPicPr>
            <a:picLocks noChangeAspect="1"/>
          </p:cNvPicPr>
          <p:nvPr/>
        </p:nvPicPr>
        <p:blipFill>
          <a:blip r:embed="rId17"/>
          <a:stretch>
            <a:fillRect/>
          </a:stretch>
        </p:blipFill>
        <p:spPr>
          <a:xfrm>
            <a:off x="6156176" y="1340768"/>
            <a:ext cx="307338" cy="369636"/>
          </a:xfrm>
          <a:prstGeom prst="rect">
            <a:avLst/>
          </a:prstGeom>
        </p:spPr>
      </p:pic>
      <p:pic>
        <p:nvPicPr>
          <p:cNvPr id="18" name="Imagen 17"/>
          <p:cNvPicPr>
            <a:picLocks noChangeAspect="1"/>
          </p:cNvPicPr>
          <p:nvPr/>
        </p:nvPicPr>
        <p:blipFill>
          <a:blip r:embed="rId18"/>
          <a:stretch>
            <a:fillRect/>
          </a:stretch>
        </p:blipFill>
        <p:spPr>
          <a:xfrm>
            <a:off x="6475661" y="1268759"/>
            <a:ext cx="275415" cy="270497"/>
          </a:xfrm>
          <a:prstGeom prst="rect">
            <a:avLst/>
          </a:prstGeom>
        </p:spPr>
      </p:pic>
      <p:pic>
        <p:nvPicPr>
          <p:cNvPr id="19" name="Imagen 18"/>
          <p:cNvPicPr>
            <a:picLocks noChangeAspect="1"/>
          </p:cNvPicPr>
          <p:nvPr/>
        </p:nvPicPr>
        <p:blipFill>
          <a:blip r:embed="rId19"/>
          <a:stretch>
            <a:fillRect/>
          </a:stretch>
        </p:blipFill>
        <p:spPr>
          <a:xfrm>
            <a:off x="6966643" y="620688"/>
            <a:ext cx="251836" cy="302815"/>
          </a:xfrm>
          <a:prstGeom prst="rect">
            <a:avLst/>
          </a:prstGeom>
        </p:spPr>
      </p:pic>
      <p:pic>
        <p:nvPicPr>
          <p:cNvPr id="22" name="Imagen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91032" y="4293096"/>
            <a:ext cx="396327" cy="254530"/>
          </a:xfrm>
          <a:prstGeom prst="rect">
            <a:avLst/>
          </a:prstGeom>
        </p:spPr>
      </p:pic>
    </p:spTree>
    <p:extLst>
      <p:ext uri="{BB962C8B-B14F-4D97-AF65-F5344CB8AC3E}">
        <p14:creationId xmlns:p14="http://schemas.microsoft.com/office/powerpoint/2010/main" val="414648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216" y="167866"/>
            <a:ext cx="1123275" cy="1123275"/>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168" y="5128186"/>
            <a:ext cx="1347192" cy="161663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5131" y="5202632"/>
            <a:ext cx="1524000" cy="1524000"/>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0216" y="5236324"/>
            <a:ext cx="1428750" cy="1428750"/>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049" y="4950574"/>
            <a:ext cx="1428750" cy="1714500"/>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3105" y="3389624"/>
            <a:ext cx="1750895" cy="1594098"/>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1696" y="105088"/>
            <a:ext cx="2362817" cy="1147165"/>
          </a:xfrm>
          <a:prstGeom prst="rect">
            <a:avLst/>
          </a:prstGeom>
        </p:spPr>
      </p:pic>
      <p:pic>
        <p:nvPicPr>
          <p:cNvPr id="12" name="Imagen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049" y="3276802"/>
            <a:ext cx="1524000" cy="1524000"/>
          </a:xfrm>
          <a:prstGeom prst="rect">
            <a:avLst/>
          </a:prstGeom>
        </p:spPr>
      </p:pic>
      <p:pic>
        <p:nvPicPr>
          <p:cNvPr id="13" name="Imagen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77722" y="3453892"/>
            <a:ext cx="1524000" cy="1524000"/>
          </a:xfrm>
          <a:prstGeom prst="rect">
            <a:avLst/>
          </a:prstGeom>
        </p:spPr>
      </p:pic>
      <p:pic>
        <p:nvPicPr>
          <p:cNvPr id="14" name="Imagen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1410" y="3322068"/>
            <a:ext cx="1524000" cy="1524000"/>
          </a:xfrm>
          <a:prstGeom prst="rect">
            <a:avLst/>
          </a:prstGeom>
        </p:spPr>
      </p:pic>
      <p:pic>
        <p:nvPicPr>
          <p:cNvPr id="15" name="Imagen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6789" y="1437860"/>
            <a:ext cx="1028571" cy="1523809"/>
          </a:xfrm>
          <a:prstGeom prst="rect">
            <a:avLst/>
          </a:prstGeom>
        </p:spPr>
      </p:pic>
      <p:pic>
        <p:nvPicPr>
          <p:cNvPr id="17" name="Imagen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35038" y="1486269"/>
            <a:ext cx="1374617" cy="1637184"/>
          </a:xfrm>
          <a:prstGeom prst="rect">
            <a:avLst/>
          </a:prstGeom>
        </p:spPr>
      </p:pic>
      <p:pic>
        <p:nvPicPr>
          <p:cNvPr id="18" name="Imagen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5098" y="1449855"/>
            <a:ext cx="1767433" cy="1591631"/>
          </a:xfrm>
          <a:prstGeom prst="rect">
            <a:avLst/>
          </a:prstGeom>
        </p:spPr>
      </p:pic>
      <p:pic>
        <p:nvPicPr>
          <p:cNvPr id="19" name="Imagen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78065" y="1486269"/>
            <a:ext cx="1424009" cy="1637184"/>
          </a:xfrm>
          <a:prstGeom prst="rect">
            <a:avLst/>
          </a:prstGeom>
        </p:spPr>
      </p:pic>
      <p:pic>
        <p:nvPicPr>
          <p:cNvPr id="20" name="Imagen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5151" y="5236324"/>
            <a:ext cx="1480062" cy="1480062"/>
          </a:xfrm>
          <a:prstGeom prst="rect">
            <a:avLst/>
          </a:prstGeom>
        </p:spPr>
      </p:pic>
      <p:pic>
        <p:nvPicPr>
          <p:cNvPr id="1030" name="Imagen 10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44225" y="3342331"/>
            <a:ext cx="1465811" cy="1688683"/>
          </a:xfrm>
          <a:prstGeom prst="rect">
            <a:avLst/>
          </a:prstGeom>
        </p:spPr>
      </p:pic>
      <p:pic>
        <p:nvPicPr>
          <p:cNvPr id="1031" name="Imagen 103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39589" y="-123291"/>
            <a:ext cx="1300959" cy="1561151"/>
          </a:xfrm>
          <a:prstGeom prst="rect">
            <a:avLst/>
          </a:prstGeom>
        </p:spPr>
      </p:pic>
    </p:spTree>
    <p:extLst>
      <p:ext uri="{BB962C8B-B14F-4D97-AF65-F5344CB8AC3E}">
        <p14:creationId xmlns:p14="http://schemas.microsoft.com/office/powerpoint/2010/main" val="97300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6441" y="82112"/>
            <a:ext cx="5634548" cy="7232749"/>
          </a:xfrm>
          <a:prstGeom prst="rect">
            <a:avLst/>
          </a:prstGeom>
          <a:noFill/>
        </p:spPr>
        <p:txBody>
          <a:bodyPr wrap="square">
            <a:spAutoFit/>
          </a:bodyPr>
          <a:lstStyle/>
          <a:p>
            <a:pPr algn="just" eaLnBrk="1" hangingPunct="1">
              <a:spcBef>
                <a:spcPts val="600"/>
              </a:spcBef>
              <a:defRPr/>
            </a:pPr>
            <a:r>
              <a:rPr lang="es-ES" b="1" dirty="0">
                <a:latin typeface="Arial" charset="0"/>
              </a:rPr>
              <a:t>	 </a:t>
            </a:r>
            <a:r>
              <a:rPr lang="es-ES" b="1" dirty="0" smtClean="0">
                <a:latin typeface="Arial" charset="0"/>
              </a:rPr>
              <a:t>      </a:t>
            </a:r>
            <a:r>
              <a:rPr lang="es-ES" sz="1200" b="1" u="sng" dirty="0" smtClean="0">
                <a:latin typeface="Arial" charset="0"/>
              </a:rPr>
              <a:t>CLUBES DE REMO EN RIAS ALTAS</a:t>
            </a:r>
          </a:p>
          <a:p>
            <a:pPr algn="just" eaLnBrk="1" hangingPunct="1">
              <a:spcBef>
                <a:spcPts val="600"/>
              </a:spcBef>
              <a:defRPr/>
            </a:pPr>
            <a:r>
              <a:rPr lang="es-ES" sz="1200" b="1" dirty="0" smtClean="0">
                <a:latin typeface="Arial" charset="0"/>
              </a:rPr>
              <a:t>			</a:t>
            </a:r>
            <a:r>
              <a:rPr lang="es-ES" sz="1200" b="1" u="sng" dirty="0" smtClean="0">
                <a:solidFill>
                  <a:prstClr val="black"/>
                </a:solidFill>
                <a:latin typeface="Arial" charset="0"/>
              </a:rPr>
              <a:t>Ría de </a:t>
            </a:r>
            <a:r>
              <a:rPr lang="es-ES" sz="1200" b="1" u="sng" dirty="0" err="1" smtClean="0">
                <a:solidFill>
                  <a:prstClr val="black"/>
                </a:solidFill>
                <a:latin typeface="Arial" charset="0"/>
              </a:rPr>
              <a:t>Ferról</a:t>
            </a:r>
            <a:endParaRPr lang="es-ES" sz="1200" dirty="0" smtClean="0">
              <a:solidFill>
                <a:prstClr val="black"/>
              </a:solidFill>
              <a:latin typeface="Arial" charset="0"/>
            </a:endParaRPr>
          </a:p>
          <a:p>
            <a:pPr marL="1714500" lvl="3" indent="-342900" algn="just">
              <a:spcBef>
                <a:spcPts val="600"/>
              </a:spcBef>
              <a:buFontTx/>
              <a:buChar char="-"/>
              <a:defRPr/>
            </a:pPr>
            <a:r>
              <a:rPr lang="es-ES" sz="1200" dirty="0" smtClean="0">
                <a:solidFill>
                  <a:prstClr val="black"/>
                </a:solidFill>
                <a:latin typeface="Arial" charset="0"/>
              </a:rPr>
              <a:t>C.R. MUGARDOS (</a:t>
            </a:r>
            <a:r>
              <a:rPr lang="es-ES" sz="1200" dirty="0" err="1" smtClean="0">
                <a:solidFill>
                  <a:prstClr val="black"/>
                </a:solidFill>
                <a:latin typeface="Arial" charset="0"/>
              </a:rPr>
              <a:t>Mugardos</a:t>
            </a:r>
            <a:r>
              <a:rPr lang="es-ES" sz="1200" dirty="0" smtClean="0">
                <a:solidFill>
                  <a:prstClr val="black"/>
                </a:solidFill>
                <a:latin typeface="Arial" charset="0"/>
              </a:rPr>
              <a:t>)</a:t>
            </a:r>
          </a:p>
          <a:p>
            <a:pPr marL="1714500" lvl="3" indent="-342900" algn="just">
              <a:spcBef>
                <a:spcPts val="600"/>
              </a:spcBef>
              <a:buFontTx/>
              <a:buChar char="-"/>
              <a:defRPr/>
            </a:pPr>
            <a:r>
              <a:rPr lang="es-ES" sz="1200" dirty="0" smtClean="0">
                <a:solidFill>
                  <a:prstClr val="black"/>
                </a:solidFill>
                <a:latin typeface="Arial" charset="0"/>
              </a:rPr>
              <a:t>C.R. A CABANA – FERROL (Ferrol)</a:t>
            </a:r>
          </a:p>
          <a:p>
            <a:pPr marL="1714500" lvl="3" indent="-342900" algn="just">
              <a:spcBef>
                <a:spcPts val="600"/>
              </a:spcBef>
              <a:buFontTx/>
              <a:buChar char="-"/>
              <a:defRPr/>
            </a:pPr>
            <a:r>
              <a:rPr lang="es-ES" sz="1200" dirty="0" smtClean="0">
                <a:solidFill>
                  <a:prstClr val="black"/>
                </a:solidFill>
                <a:latin typeface="Arial" charset="0"/>
              </a:rPr>
              <a:t>C.R. SAN FELIPE (Ferrol)</a:t>
            </a:r>
          </a:p>
          <a:p>
            <a:pPr marL="1714500" lvl="3" indent="-342900" algn="just">
              <a:spcBef>
                <a:spcPts val="600"/>
              </a:spcBef>
              <a:buFontTx/>
              <a:buChar char="-"/>
              <a:defRPr/>
            </a:pPr>
            <a:r>
              <a:rPr lang="es-ES" sz="1200" dirty="0" smtClean="0">
                <a:solidFill>
                  <a:prstClr val="black"/>
                </a:solidFill>
                <a:latin typeface="Arial" charset="0"/>
              </a:rPr>
              <a:t>C.R. NARÓN (</a:t>
            </a:r>
            <a:r>
              <a:rPr lang="es-ES" sz="1200" dirty="0" err="1" smtClean="0">
                <a:solidFill>
                  <a:prstClr val="black"/>
                </a:solidFill>
                <a:latin typeface="Arial" charset="0"/>
              </a:rPr>
              <a:t>Narón</a:t>
            </a:r>
            <a:r>
              <a:rPr lang="es-ES" sz="1200" dirty="0" smtClean="0">
                <a:solidFill>
                  <a:prstClr val="black"/>
                </a:solidFill>
                <a:latin typeface="Arial" charset="0"/>
              </a:rPr>
              <a:t>)</a:t>
            </a:r>
          </a:p>
          <a:p>
            <a:pPr lvl="3" algn="just">
              <a:spcBef>
                <a:spcPts val="600"/>
              </a:spcBef>
              <a:defRPr/>
            </a:pPr>
            <a:r>
              <a:rPr lang="es-ES" sz="1200" b="1" dirty="0" smtClean="0">
                <a:solidFill>
                  <a:prstClr val="black"/>
                </a:solidFill>
                <a:latin typeface="Arial" charset="0"/>
              </a:rPr>
              <a:t>		</a:t>
            </a:r>
            <a:r>
              <a:rPr lang="es-ES" sz="1200" b="1" u="sng" dirty="0" smtClean="0">
                <a:solidFill>
                  <a:prstClr val="black"/>
                </a:solidFill>
                <a:latin typeface="Arial" charset="0"/>
              </a:rPr>
              <a:t>Ría de La Coruña</a:t>
            </a:r>
          </a:p>
          <a:p>
            <a:pPr marL="1657350" lvl="3" indent="-285750" algn="just">
              <a:spcBef>
                <a:spcPts val="600"/>
              </a:spcBef>
              <a:buFontTx/>
              <a:buChar char="-"/>
              <a:defRPr/>
            </a:pPr>
            <a:r>
              <a:rPr lang="es-ES" sz="1200" dirty="0" smtClean="0">
                <a:solidFill>
                  <a:prstClr val="black"/>
                </a:solidFill>
                <a:latin typeface="Arial" charset="0"/>
              </a:rPr>
              <a:t>C.D. MARIÑEIRO DE MERA (Mera – </a:t>
            </a:r>
            <a:r>
              <a:rPr lang="es-ES" sz="1200" dirty="0" err="1" smtClean="0">
                <a:solidFill>
                  <a:prstClr val="black"/>
                </a:solidFill>
                <a:latin typeface="Arial" charset="0"/>
              </a:rPr>
              <a:t>Oleiros</a:t>
            </a:r>
            <a:r>
              <a:rPr lang="es-ES" sz="1200" dirty="0" smtClean="0">
                <a:solidFill>
                  <a:prstClr val="black"/>
                </a:solidFill>
                <a:latin typeface="Arial" charset="0"/>
              </a:rPr>
              <a:t>)</a:t>
            </a:r>
          </a:p>
          <a:p>
            <a:pPr marL="1657350" lvl="3" indent="-285750" algn="just">
              <a:spcBef>
                <a:spcPts val="600"/>
              </a:spcBef>
              <a:buFontTx/>
              <a:buChar char="-"/>
              <a:defRPr/>
            </a:pPr>
            <a:r>
              <a:rPr lang="es-ES" sz="1200" dirty="0" smtClean="0">
                <a:solidFill>
                  <a:prstClr val="black"/>
                </a:solidFill>
                <a:latin typeface="Arial" charset="0"/>
              </a:rPr>
              <a:t>CLUB REGATAS PERILLO (Perillo –</a:t>
            </a:r>
            <a:r>
              <a:rPr lang="es-ES" sz="1200" dirty="0" err="1" smtClean="0">
                <a:solidFill>
                  <a:prstClr val="black"/>
                </a:solidFill>
                <a:latin typeface="Arial" charset="0"/>
              </a:rPr>
              <a:t>Oleiros</a:t>
            </a:r>
            <a:r>
              <a:rPr lang="es-ES" sz="1200" dirty="0" smtClean="0">
                <a:solidFill>
                  <a:prstClr val="black"/>
                </a:solidFill>
                <a:latin typeface="Arial" charset="0"/>
              </a:rPr>
              <a:t>)</a:t>
            </a:r>
          </a:p>
          <a:p>
            <a:pPr algn="just" eaLnBrk="1" hangingPunct="1">
              <a:spcBef>
                <a:spcPts val="600"/>
              </a:spcBef>
              <a:defRPr/>
            </a:pPr>
            <a:r>
              <a:rPr lang="es-ES" sz="1200" b="1" u="sng" dirty="0" err="1" smtClean="0">
                <a:latin typeface="Arial" charset="0"/>
              </a:rPr>
              <a:t>Ria</a:t>
            </a:r>
            <a:r>
              <a:rPr lang="es-ES" sz="1200" b="1" u="sng" dirty="0" smtClean="0">
                <a:latin typeface="Arial" charset="0"/>
              </a:rPr>
              <a:t> de </a:t>
            </a:r>
            <a:r>
              <a:rPr lang="es-ES" sz="1200" b="1" u="sng" dirty="0" err="1" smtClean="0">
                <a:latin typeface="Arial" charset="0"/>
              </a:rPr>
              <a:t>Cedeira</a:t>
            </a:r>
            <a:endParaRPr lang="es-ES" sz="1200" b="1" u="sng" dirty="0" smtClean="0">
              <a:latin typeface="Arial" charset="0"/>
            </a:endParaRPr>
          </a:p>
          <a:p>
            <a:pPr marL="342900" lvl="0" indent="-342900" algn="just">
              <a:spcBef>
                <a:spcPts val="600"/>
              </a:spcBef>
              <a:buFontTx/>
              <a:buChar char="-"/>
              <a:defRPr/>
            </a:pPr>
            <a:r>
              <a:rPr lang="es-ES" sz="1200" dirty="0">
                <a:solidFill>
                  <a:prstClr val="black"/>
                </a:solidFill>
                <a:latin typeface="Arial" charset="0"/>
              </a:rPr>
              <a:t>CLUB DE REMO </a:t>
            </a:r>
            <a:r>
              <a:rPr lang="es-ES" sz="1200" dirty="0" smtClean="0">
                <a:solidFill>
                  <a:prstClr val="black"/>
                </a:solidFill>
                <a:latin typeface="Arial" charset="0"/>
              </a:rPr>
              <a:t>CEDEIRA (</a:t>
            </a:r>
            <a:r>
              <a:rPr lang="es-ES" sz="1200" dirty="0" err="1" smtClean="0">
                <a:solidFill>
                  <a:prstClr val="black"/>
                </a:solidFill>
                <a:latin typeface="Arial" charset="0"/>
              </a:rPr>
              <a:t>Cedeira</a:t>
            </a:r>
            <a:r>
              <a:rPr lang="es-ES" sz="1200" dirty="0" smtClean="0">
                <a:solidFill>
                  <a:prstClr val="black"/>
                </a:solidFill>
                <a:latin typeface="Arial" charset="0"/>
              </a:rPr>
              <a:t>)</a:t>
            </a:r>
            <a:endParaRPr lang="es-ES" sz="1200" dirty="0">
              <a:solidFill>
                <a:prstClr val="black"/>
              </a:solidFill>
              <a:latin typeface="Arial" charset="0"/>
            </a:endParaRPr>
          </a:p>
          <a:p>
            <a:pPr algn="just" eaLnBrk="1" hangingPunct="1">
              <a:spcBef>
                <a:spcPts val="600"/>
              </a:spcBef>
              <a:defRPr/>
            </a:pPr>
            <a:r>
              <a:rPr lang="es-ES" sz="1200" b="1" u="sng" dirty="0" smtClean="0">
                <a:latin typeface="Arial" charset="0"/>
              </a:rPr>
              <a:t>Ría de Ares</a:t>
            </a:r>
          </a:p>
          <a:p>
            <a:pPr marL="342900" lvl="0" indent="-342900" algn="just">
              <a:spcBef>
                <a:spcPts val="600"/>
              </a:spcBef>
              <a:buFontTx/>
              <a:buChar char="-"/>
              <a:defRPr/>
            </a:pPr>
            <a:r>
              <a:rPr lang="es-ES" sz="1200" dirty="0">
                <a:solidFill>
                  <a:prstClr val="black"/>
                </a:solidFill>
                <a:latin typeface="Arial" charset="0"/>
              </a:rPr>
              <a:t>CLUB DE REMO </a:t>
            </a:r>
            <a:r>
              <a:rPr lang="es-ES" sz="1200" dirty="0" smtClean="0">
                <a:solidFill>
                  <a:prstClr val="black"/>
                </a:solidFill>
                <a:latin typeface="Arial" charset="0"/>
              </a:rPr>
              <a:t>ARES (Ares)</a:t>
            </a:r>
            <a:endParaRPr lang="es-ES" sz="1200" dirty="0">
              <a:solidFill>
                <a:prstClr val="black"/>
              </a:solidFill>
              <a:latin typeface="Arial" charset="0"/>
            </a:endParaRPr>
          </a:p>
          <a:p>
            <a:pPr algn="just" eaLnBrk="1" hangingPunct="1">
              <a:spcBef>
                <a:spcPts val="600"/>
              </a:spcBef>
              <a:defRPr/>
            </a:pPr>
            <a:r>
              <a:rPr lang="es-ES" sz="1200" b="1" u="sng" dirty="0" smtClean="0">
                <a:latin typeface="Arial" charset="0"/>
              </a:rPr>
              <a:t>Ría de Muros y </a:t>
            </a:r>
            <a:r>
              <a:rPr lang="es-ES" sz="1200" b="1" u="sng" dirty="0" err="1" smtClean="0">
                <a:latin typeface="Arial" charset="0"/>
              </a:rPr>
              <a:t>Noia</a:t>
            </a:r>
            <a:endParaRPr lang="es-ES" sz="1200" b="1" u="sng" dirty="0" smtClean="0">
              <a:latin typeface="Arial" charset="0"/>
            </a:endParaRPr>
          </a:p>
          <a:p>
            <a:pPr marL="342900" indent="-342900" algn="just" eaLnBrk="1" hangingPunct="1">
              <a:spcBef>
                <a:spcPts val="600"/>
              </a:spcBef>
              <a:buFontTx/>
              <a:buChar char="-"/>
              <a:defRPr/>
            </a:pPr>
            <a:r>
              <a:rPr lang="es-ES" sz="1200" dirty="0" smtClean="0">
                <a:latin typeface="Arial" charset="0"/>
              </a:rPr>
              <a:t>CLUB DE REMO MUROS (Muros)</a:t>
            </a:r>
          </a:p>
          <a:p>
            <a:pPr marL="342900" indent="-342900" algn="just" eaLnBrk="1" hangingPunct="1">
              <a:spcBef>
                <a:spcPts val="600"/>
              </a:spcBef>
              <a:buFontTx/>
              <a:buChar char="-"/>
              <a:defRPr/>
            </a:pPr>
            <a:r>
              <a:rPr lang="es-ES" sz="1200" dirty="0" smtClean="0">
                <a:latin typeface="Arial" charset="0"/>
              </a:rPr>
              <a:t>A. D. ESTEIRANA DE REMO (</a:t>
            </a:r>
            <a:r>
              <a:rPr lang="es-ES" sz="1200" dirty="0" err="1" smtClean="0">
                <a:latin typeface="Arial" charset="0"/>
              </a:rPr>
              <a:t>Esteiro</a:t>
            </a:r>
            <a:r>
              <a:rPr lang="es-ES" sz="1200" dirty="0" smtClean="0">
                <a:latin typeface="Arial" charset="0"/>
              </a:rPr>
              <a:t> – Muros)</a:t>
            </a:r>
          </a:p>
          <a:p>
            <a:pPr lvl="0" algn="just">
              <a:spcBef>
                <a:spcPts val="600"/>
              </a:spcBef>
              <a:defRPr/>
            </a:pPr>
            <a:r>
              <a:rPr lang="es-ES" sz="1200" b="1" u="sng" dirty="0" smtClean="0">
                <a:solidFill>
                  <a:prstClr val="black"/>
                </a:solidFill>
                <a:latin typeface="Arial" charset="0"/>
              </a:rPr>
              <a:t>Ría de </a:t>
            </a:r>
            <a:r>
              <a:rPr lang="es-ES" sz="1200" b="1" u="sng" dirty="0" err="1" smtClean="0">
                <a:solidFill>
                  <a:prstClr val="black"/>
                </a:solidFill>
                <a:latin typeface="Arial" charset="0"/>
              </a:rPr>
              <a:t>Arosa</a:t>
            </a:r>
            <a:endParaRPr lang="es-ES" sz="1200" dirty="0" smtClean="0">
              <a:latin typeface="Arial" charset="0"/>
            </a:endParaRPr>
          </a:p>
          <a:p>
            <a:pPr marL="342900" indent="-342900" algn="just">
              <a:spcBef>
                <a:spcPts val="600"/>
              </a:spcBef>
              <a:buFontTx/>
              <a:buChar char="-"/>
              <a:defRPr/>
            </a:pPr>
            <a:r>
              <a:rPr lang="es-ES" sz="1200" dirty="0">
                <a:latin typeface="Arial" charset="0"/>
              </a:rPr>
              <a:t>CLUB DE REMO RIANXO (</a:t>
            </a:r>
            <a:r>
              <a:rPr lang="es-ES" sz="1200" dirty="0" err="1">
                <a:latin typeface="Arial" charset="0"/>
              </a:rPr>
              <a:t>Rianxo</a:t>
            </a:r>
            <a:r>
              <a:rPr lang="es-ES" sz="1200" dirty="0">
                <a:latin typeface="Arial" charset="0"/>
              </a:rPr>
              <a:t>)</a:t>
            </a:r>
          </a:p>
          <a:p>
            <a:pPr marL="342900" indent="-342900" algn="just">
              <a:spcBef>
                <a:spcPts val="600"/>
              </a:spcBef>
              <a:buFontTx/>
              <a:buChar char="-"/>
              <a:defRPr/>
            </a:pPr>
            <a:r>
              <a:rPr lang="es-ES" sz="1200" dirty="0">
                <a:latin typeface="Arial" charset="0"/>
              </a:rPr>
              <a:t>CLUB DE REMO CABO DA CRUZ (</a:t>
            </a:r>
            <a:r>
              <a:rPr lang="es-ES" sz="1200" dirty="0" err="1">
                <a:latin typeface="Arial" charset="0"/>
              </a:rPr>
              <a:t>Boiro</a:t>
            </a:r>
            <a:r>
              <a:rPr lang="es-ES" sz="1200" dirty="0">
                <a:latin typeface="Arial" charset="0"/>
              </a:rPr>
              <a:t>)</a:t>
            </a:r>
          </a:p>
          <a:p>
            <a:pPr marL="342900" indent="-342900" algn="just">
              <a:spcBef>
                <a:spcPts val="600"/>
              </a:spcBef>
              <a:buFontTx/>
              <a:buChar char="-"/>
              <a:defRPr/>
            </a:pPr>
            <a:r>
              <a:rPr lang="es-ES" sz="1200" dirty="0">
                <a:latin typeface="Arial" charset="0"/>
              </a:rPr>
              <a:t>CLUB DE REMO PUEBLA (Pobra do </a:t>
            </a:r>
            <a:r>
              <a:rPr lang="es-ES" sz="1200" dirty="0" err="1">
                <a:latin typeface="Arial" charset="0"/>
              </a:rPr>
              <a:t>Caramiñal</a:t>
            </a:r>
            <a:r>
              <a:rPr lang="es-ES" sz="1200" dirty="0">
                <a:latin typeface="Arial" charset="0"/>
              </a:rPr>
              <a:t>)</a:t>
            </a:r>
          </a:p>
          <a:p>
            <a:pPr marL="342900" indent="-342900" algn="just">
              <a:spcBef>
                <a:spcPts val="600"/>
              </a:spcBef>
              <a:buFontTx/>
              <a:buChar char="-"/>
              <a:defRPr/>
            </a:pPr>
            <a:r>
              <a:rPr lang="es-ES" sz="1200" dirty="0">
                <a:latin typeface="Arial" charset="0"/>
              </a:rPr>
              <a:t>CLUB DE REMO NAUTICO DE RIVEIRA (</a:t>
            </a:r>
            <a:r>
              <a:rPr lang="es-ES" sz="1200" dirty="0" err="1">
                <a:latin typeface="Arial" charset="0"/>
              </a:rPr>
              <a:t>Riveira</a:t>
            </a:r>
            <a:r>
              <a:rPr lang="es-ES" sz="1200" dirty="0">
                <a:latin typeface="Arial" charset="0"/>
              </a:rPr>
              <a:t>)</a:t>
            </a:r>
            <a:endParaRPr lang="es-ES" sz="1200" b="1" u="sng" dirty="0">
              <a:solidFill>
                <a:prstClr val="black"/>
              </a:solidFill>
              <a:latin typeface="Arial" charset="0"/>
            </a:endParaRPr>
          </a:p>
          <a:p>
            <a:pPr algn="just" eaLnBrk="1" hangingPunct="1">
              <a:spcBef>
                <a:spcPts val="600"/>
              </a:spcBef>
              <a:defRPr/>
            </a:pPr>
            <a:r>
              <a:rPr lang="es-ES" sz="1200" b="1" u="sng" dirty="0" smtClean="0">
                <a:latin typeface="Arial" charset="0"/>
              </a:rPr>
              <a:t>Ría de </a:t>
            </a:r>
            <a:r>
              <a:rPr lang="es-ES" sz="1200" b="1" u="sng" dirty="0" err="1" smtClean="0">
                <a:latin typeface="Arial" charset="0"/>
              </a:rPr>
              <a:t>Viveiro</a:t>
            </a:r>
            <a:endParaRPr lang="es-ES" sz="1200" b="1" u="sng" dirty="0" smtClean="0">
              <a:latin typeface="Arial" charset="0"/>
            </a:endParaRPr>
          </a:p>
          <a:p>
            <a:pPr marL="342900" lvl="0" indent="-342900" algn="just">
              <a:spcBef>
                <a:spcPts val="600"/>
              </a:spcBef>
              <a:buFontTx/>
              <a:buChar char="-"/>
              <a:defRPr/>
            </a:pPr>
            <a:r>
              <a:rPr lang="es-ES" sz="1200" dirty="0" smtClean="0">
                <a:solidFill>
                  <a:prstClr val="black"/>
                </a:solidFill>
                <a:latin typeface="Arial" charset="0"/>
              </a:rPr>
              <a:t>C.R. CELEIRO (</a:t>
            </a:r>
            <a:r>
              <a:rPr lang="es-ES" sz="1200" dirty="0" err="1" smtClean="0">
                <a:solidFill>
                  <a:prstClr val="black"/>
                </a:solidFill>
                <a:latin typeface="Arial" charset="0"/>
              </a:rPr>
              <a:t>Celeiro</a:t>
            </a:r>
            <a:r>
              <a:rPr lang="es-ES" sz="1200" dirty="0" smtClean="0">
                <a:solidFill>
                  <a:prstClr val="black"/>
                </a:solidFill>
                <a:latin typeface="Arial" charset="0"/>
              </a:rPr>
              <a:t>)</a:t>
            </a:r>
            <a:endParaRPr lang="es-ES" sz="1200" b="1" u="sng" dirty="0">
              <a:solidFill>
                <a:prstClr val="black"/>
              </a:solidFill>
              <a:latin typeface="Arial" charset="0"/>
            </a:endParaRPr>
          </a:p>
          <a:p>
            <a:pPr lvl="0" algn="just">
              <a:spcBef>
                <a:spcPts val="600"/>
              </a:spcBef>
              <a:defRPr/>
            </a:pPr>
            <a:r>
              <a:rPr lang="es-ES" sz="1200" b="1" u="sng" dirty="0" smtClean="0">
                <a:solidFill>
                  <a:prstClr val="black"/>
                </a:solidFill>
                <a:latin typeface="Arial" charset="0"/>
              </a:rPr>
              <a:t>Ría del </a:t>
            </a:r>
            <a:r>
              <a:rPr lang="es-ES" sz="1200" b="1" u="sng" dirty="0" err="1" smtClean="0">
                <a:solidFill>
                  <a:prstClr val="black"/>
                </a:solidFill>
                <a:latin typeface="Arial" charset="0"/>
              </a:rPr>
              <a:t>Eo</a:t>
            </a:r>
            <a:endParaRPr lang="es-ES" sz="1200" b="1" u="sng" dirty="0">
              <a:solidFill>
                <a:prstClr val="black"/>
              </a:solidFill>
              <a:latin typeface="Arial" charset="0"/>
            </a:endParaRPr>
          </a:p>
          <a:p>
            <a:pPr marL="342900" lvl="0" indent="-342900" algn="just">
              <a:spcBef>
                <a:spcPts val="600"/>
              </a:spcBef>
              <a:buFontTx/>
              <a:buChar char="-"/>
              <a:defRPr/>
            </a:pPr>
            <a:r>
              <a:rPr lang="es-ES" sz="1200" dirty="0">
                <a:solidFill>
                  <a:prstClr val="black"/>
                </a:solidFill>
                <a:latin typeface="Arial" charset="0"/>
              </a:rPr>
              <a:t>C.R. </a:t>
            </a:r>
            <a:r>
              <a:rPr lang="es-ES" sz="1200" dirty="0" smtClean="0">
                <a:solidFill>
                  <a:prstClr val="black"/>
                </a:solidFill>
                <a:latin typeface="Arial" charset="0"/>
              </a:rPr>
              <a:t>RIBADEO (</a:t>
            </a:r>
            <a:r>
              <a:rPr lang="es-ES" sz="1200" dirty="0" err="1" smtClean="0">
                <a:solidFill>
                  <a:prstClr val="black"/>
                </a:solidFill>
                <a:latin typeface="Arial" charset="0"/>
              </a:rPr>
              <a:t>Ribadeo</a:t>
            </a:r>
            <a:r>
              <a:rPr lang="es-ES" sz="1200" dirty="0" smtClean="0">
                <a:solidFill>
                  <a:prstClr val="black"/>
                </a:solidFill>
                <a:latin typeface="Arial" charset="0"/>
              </a:rPr>
              <a:t>)</a:t>
            </a:r>
            <a:endParaRPr lang="es-ES" sz="1200" b="1" u="sng" dirty="0">
              <a:solidFill>
                <a:prstClr val="black"/>
              </a:solidFill>
              <a:latin typeface="Arial" charset="0"/>
            </a:endParaRPr>
          </a:p>
          <a:p>
            <a:pPr marL="342900" indent="-342900" algn="just" eaLnBrk="1" hangingPunct="1">
              <a:buFontTx/>
              <a:buChar char="-"/>
              <a:defRPr/>
            </a:pPr>
            <a:endParaRPr lang="es-ES" sz="2400" dirty="0" smtClean="0">
              <a:latin typeface="Arial" charset="0"/>
            </a:endParaRPr>
          </a:p>
        </p:txBody>
      </p:sp>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237" y="2470646"/>
            <a:ext cx="5501788" cy="4387354"/>
          </a:xfrm>
          <a:prstGeom prst="rect">
            <a:avLst/>
          </a:prstGeom>
        </p:spPr>
      </p:pic>
    </p:spTree>
    <p:extLst>
      <p:ext uri="{BB962C8B-B14F-4D97-AF65-F5344CB8AC3E}">
        <p14:creationId xmlns:p14="http://schemas.microsoft.com/office/powerpoint/2010/main" val="421823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32772"/>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sp>
        <p:nvSpPr>
          <p:cNvPr id="6" name="CuadroTexto 5"/>
          <p:cNvSpPr txBox="1"/>
          <p:nvPr/>
        </p:nvSpPr>
        <p:spPr>
          <a:xfrm>
            <a:off x="1866628" y="1239277"/>
            <a:ext cx="4973498" cy="2308324"/>
          </a:xfrm>
          <a:prstGeom prst="rect">
            <a:avLst/>
          </a:prstGeom>
          <a:noFill/>
        </p:spPr>
        <p:txBody>
          <a:bodyPr wrap="square" rtlCol="0">
            <a:spAutoFit/>
          </a:bodyPr>
          <a:lstStyle/>
          <a:p>
            <a:pPr algn="ctr"/>
            <a:r>
              <a:rPr lang="es-ES" b="1" u="sng" dirty="0" smtClean="0"/>
              <a:t>QUE ES CONCEPT2 VERMONT?</a:t>
            </a:r>
          </a:p>
          <a:p>
            <a:pPr algn="ctr"/>
            <a:endParaRPr lang="es-ES" b="1" u="sng" dirty="0" smtClean="0"/>
          </a:p>
          <a:p>
            <a:pPr marL="285750" indent="-285750">
              <a:buFontTx/>
              <a:buChar char="-"/>
            </a:pPr>
            <a:r>
              <a:rPr lang="es-ES" dirty="0" smtClean="0"/>
              <a:t>Son las máquinas de remo para entrenamiento </a:t>
            </a:r>
            <a:r>
              <a:rPr lang="es-ES" dirty="0" err="1" smtClean="0"/>
              <a:t>indoor</a:t>
            </a:r>
            <a:r>
              <a:rPr lang="es-ES" dirty="0" smtClean="0"/>
              <a:t> más populares, utilizados de modo profesional y aficionado.</a:t>
            </a:r>
          </a:p>
          <a:p>
            <a:pPr marL="285750" indent="-285750">
              <a:buFontTx/>
              <a:buChar char="-"/>
            </a:pPr>
            <a:endParaRPr lang="es-ES" dirty="0" smtClean="0"/>
          </a:p>
          <a:p>
            <a:pPr marL="285750" indent="-285750">
              <a:buFontTx/>
              <a:buChar char="-"/>
            </a:pPr>
            <a:r>
              <a:rPr lang="es-ES" dirty="0" smtClean="0"/>
              <a:t>Los </a:t>
            </a:r>
            <a:r>
              <a:rPr lang="es-ES" dirty="0" err="1" smtClean="0"/>
              <a:t>remoergómetros</a:t>
            </a:r>
            <a:r>
              <a:rPr lang="es-ES" dirty="0" smtClean="0"/>
              <a:t> usados en competiciones oficiales y la </a:t>
            </a:r>
            <a:r>
              <a:rPr lang="es-ES" dirty="0" err="1" smtClean="0"/>
              <a:t>provenienen</a:t>
            </a:r>
            <a:r>
              <a:rPr lang="es-ES" dirty="0" smtClean="0"/>
              <a:t> de Vermont USA.</a:t>
            </a:r>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172" y="3830412"/>
            <a:ext cx="4227046" cy="47966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790" y="1239277"/>
            <a:ext cx="2643736" cy="2643736"/>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172" y="4452571"/>
            <a:ext cx="6447663" cy="2227988"/>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840" y="4452572"/>
            <a:ext cx="2227988" cy="2227988"/>
          </a:xfrm>
          <a:prstGeom prst="rect">
            <a:avLst/>
          </a:prstGeom>
        </p:spPr>
      </p:pic>
    </p:spTree>
    <p:extLst>
      <p:ext uri="{BB962C8B-B14F-4D97-AF65-F5344CB8AC3E}">
        <p14:creationId xmlns:p14="http://schemas.microsoft.com/office/powerpoint/2010/main" val="81678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60648"/>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sp>
        <p:nvSpPr>
          <p:cNvPr id="6" name="CuadroTexto 5"/>
          <p:cNvSpPr txBox="1"/>
          <p:nvPr/>
        </p:nvSpPr>
        <p:spPr>
          <a:xfrm>
            <a:off x="1866628" y="1239277"/>
            <a:ext cx="6377780" cy="1200329"/>
          </a:xfrm>
          <a:prstGeom prst="rect">
            <a:avLst/>
          </a:prstGeom>
          <a:noFill/>
        </p:spPr>
        <p:txBody>
          <a:bodyPr wrap="square" rtlCol="0">
            <a:spAutoFit/>
          </a:bodyPr>
          <a:lstStyle/>
          <a:p>
            <a:pPr algn="ctr"/>
            <a:r>
              <a:rPr lang="es-ES" b="1" u="sng" dirty="0" smtClean="0"/>
              <a:t>CAMPEONATO REMOERGOMETRO ESCOLAR</a:t>
            </a:r>
          </a:p>
          <a:p>
            <a:pPr marL="285750" indent="-285750">
              <a:buFontTx/>
              <a:buChar char="-"/>
            </a:pPr>
            <a:endParaRPr lang="es-ES" dirty="0" smtClean="0"/>
          </a:p>
          <a:p>
            <a:pPr marL="285750" indent="-285750">
              <a:buFontTx/>
              <a:buChar char="-"/>
            </a:pPr>
            <a:r>
              <a:rPr lang="es-ES" dirty="0" smtClean="0"/>
              <a:t>Mantenimiento software, a través de </a:t>
            </a:r>
            <a:r>
              <a:rPr lang="es-ES" b="1" dirty="0" smtClean="0"/>
              <a:t>Concept2 </a:t>
            </a:r>
            <a:r>
              <a:rPr lang="es-ES" b="1" dirty="0" err="1" smtClean="0"/>
              <a:t>Utility</a:t>
            </a:r>
            <a:r>
              <a:rPr lang="es-ES" dirty="0" smtClean="0"/>
              <a:t>, podemos actualizar el firmware del monitor</a:t>
            </a:r>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32" y="3240911"/>
            <a:ext cx="3672408" cy="41672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619" y="4708761"/>
            <a:ext cx="788773" cy="1197766"/>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886" y="2428865"/>
            <a:ext cx="4620851" cy="4325903"/>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300" y="3870649"/>
            <a:ext cx="2987824" cy="2975163"/>
          </a:xfrm>
          <a:prstGeom prst="rect">
            <a:avLst/>
          </a:prstGeom>
        </p:spPr>
      </p:pic>
    </p:spTree>
    <p:extLst>
      <p:ext uri="{BB962C8B-B14F-4D97-AF65-F5344CB8AC3E}">
        <p14:creationId xmlns:p14="http://schemas.microsoft.com/office/powerpoint/2010/main" val="34515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3383360" y="1052736"/>
            <a:ext cx="5760640" cy="6494085"/>
          </a:xfrm>
          <a:prstGeom prst="rect">
            <a:avLst/>
          </a:prstGeom>
          <a:noFill/>
        </p:spPr>
        <p:txBody>
          <a:bodyPr wrap="square">
            <a:spAutoFit/>
          </a:bodyPr>
          <a:lstStyle/>
          <a:p>
            <a:pPr algn="just" eaLnBrk="1" hangingPunct="1">
              <a:defRPr/>
            </a:pPr>
            <a:r>
              <a:rPr lang="es-ES" sz="2400" b="1" u="sng" dirty="0" smtClean="0">
                <a:latin typeface="Arial" charset="0"/>
              </a:rPr>
              <a:t>Deportes de Agua: iniciación al remo</a:t>
            </a:r>
          </a:p>
          <a:p>
            <a:pPr algn="just" eaLnBrk="1" hangingPunct="1">
              <a:defRPr/>
            </a:pPr>
            <a:endParaRPr lang="es-ES" sz="2000" b="1" u="sng" dirty="0">
              <a:latin typeface="Arial" charset="0"/>
            </a:endParaRPr>
          </a:p>
          <a:p>
            <a:pPr eaLnBrk="1" hangingPunct="1">
              <a:defRPr/>
            </a:pPr>
            <a:r>
              <a:rPr lang="es-ES" sz="2000" b="1" dirty="0" smtClean="0">
                <a:latin typeface="Arial" charset="0"/>
              </a:rPr>
              <a:t>PROGRAMA DEL CURSO (sábado 2 de abril)</a:t>
            </a:r>
            <a:endParaRPr lang="es-ES" sz="2000" dirty="0" smtClean="0">
              <a:latin typeface="Arial" charset="0"/>
            </a:endParaRPr>
          </a:p>
          <a:p>
            <a:pPr marL="285750" indent="-285750" eaLnBrk="1" hangingPunct="1">
              <a:buFontTx/>
              <a:buChar char="-"/>
              <a:defRPr/>
            </a:pPr>
            <a:endParaRPr lang="es-ES" sz="2000" dirty="0">
              <a:latin typeface="Arial" charset="0"/>
            </a:endParaRPr>
          </a:p>
          <a:p>
            <a:pPr eaLnBrk="1" hangingPunct="1">
              <a:defRPr/>
            </a:pPr>
            <a:r>
              <a:rPr lang="es-ES" sz="2000" b="1" dirty="0" smtClean="0">
                <a:latin typeface="Arial" charset="0"/>
              </a:rPr>
              <a:t>PARTE PRÁCTICA</a:t>
            </a:r>
          </a:p>
          <a:p>
            <a:pPr eaLnBrk="1" hangingPunct="1">
              <a:defRPr/>
            </a:pPr>
            <a:endParaRPr lang="es-ES" sz="2000" b="1" dirty="0">
              <a:latin typeface="Arial" charset="0"/>
            </a:endParaRPr>
          </a:p>
          <a:p>
            <a:pPr eaLnBrk="1" hangingPunct="1">
              <a:defRPr/>
            </a:pPr>
            <a:r>
              <a:rPr lang="es-ES" sz="2000" b="1" dirty="0" smtClean="0">
                <a:latin typeface="Arial" charset="0"/>
              </a:rPr>
              <a:t>TIERRA</a:t>
            </a:r>
          </a:p>
          <a:p>
            <a:pPr marL="285750" indent="-285750" eaLnBrk="1" hangingPunct="1">
              <a:buFontTx/>
              <a:buChar char="-"/>
              <a:defRPr/>
            </a:pPr>
            <a:r>
              <a:rPr lang="es-ES" sz="2000" dirty="0" err="1" smtClean="0">
                <a:latin typeface="Arial" charset="0"/>
              </a:rPr>
              <a:t>Remoergómetro</a:t>
            </a:r>
            <a:r>
              <a:rPr lang="es-ES" sz="2000" dirty="0" smtClean="0">
                <a:latin typeface="Arial" charset="0"/>
              </a:rPr>
              <a:t>. Practicar el remo.</a:t>
            </a:r>
          </a:p>
          <a:p>
            <a:pPr marL="285750" indent="-285750" eaLnBrk="1" hangingPunct="1">
              <a:buFontTx/>
              <a:buChar char="-"/>
              <a:defRPr/>
            </a:pPr>
            <a:r>
              <a:rPr lang="es-ES" sz="2000" dirty="0" smtClean="0">
                <a:latin typeface="Arial" charset="0"/>
              </a:rPr>
              <a:t>Foso acuático. Practicar el remo.</a:t>
            </a:r>
          </a:p>
          <a:p>
            <a:pPr eaLnBrk="1" hangingPunct="1">
              <a:defRPr/>
            </a:pPr>
            <a:endParaRPr lang="es-ES" sz="2000" dirty="0">
              <a:latin typeface="Arial" charset="0"/>
            </a:endParaRPr>
          </a:p>
          <a:p>
            <a:pPr eaLnBrk="1" hangingPunct="1">
              <a:defRPr/>
            </a:pPr>
            <a:r>
              <a:rPr lang="es-ES" sz="2000" b="1" dirty="0" smtClean="0">
                <a:latin typeface="Arial" charset="0"/>
              </a:rPr>
              <a:t>MAR</a:t>
            </a:r>
          </a:p>
          <a:p>
            <a:pPr eaLnBrk="1" hangingPunct="1">
              <a:defRPr/>
            </a:pPr>
            <a:endParaRPr lang="es-ES" sz="2000" b="1" dirty="0" smtClean="0">
              <a:latin typeface="Arial" charset="0"/>
            </a:endParaRPr>
          </a:p>
          <a:p>
            <a:pPr marL="285750" indent="-285750" eaLnBrk="1" hangingPunct="1">
              <a:buFontTx/>
              <a:buChar char="-"/>
              <a:defRPr/>
            </a:pPr>
            <a:r>
              <a:rPr lang="es-ES" sz="2000" dirty="0" smtClean="0">
                <a:latin typeface="Arial" charset="0"/>
              </a:rPr>
              <a:t>Elaboración de estrobos.</a:t>
            </a:r>
          </a:p>
          <a:p>
            <a:pPr marL="285750" indent="-285750" eaLnBrk="1" hangingPunct="1">
              <a:buFontTx/>
              <a:buChar char="-"/>
              <a:defRPr/>
            </a:pPr>
            <a:r>
              <a:rPr lang="es-ES" sz="2000" dirty="0" smtClean="0">
                <a:latin typeface="Arial" charset="0"/>
              </a:rPr>
              <a:t>Calentamiento específico de remo.</a:t>
            </a:r>
          </a:p>
          <a:p>
            <a:pPr marL="285750" indent="-285750" eaLnBrk="1" hangingPunct="1">
              <a:buFontTx/>
              <a:buChar char="-"/>
              <a:defRPr/>
            </a:pPr>
            <a:r>
              <a:rPr lang="es-ES" sz="2000" dirty="0" smtClean="0">
                <a:latin typeface="Arial" charset="0"/>
              </a:rPr>
              <a:t>Bautismo de mar.</a:t>
            </a:r>
          </a:p>
          <a:p>
            <a:pPr marL="285750" indent="-285750" eaLnBrk="1" hangingPunct="1">
              <a:buFontTx/>
              <a:buChar char="-"/>
              <a:defRPr/>
            </a:pPr>
            <a:r>
              <a:rPr lang="es-ES" sz="2000" dirty="0" smtClean="0">
                <a:latin typeface="Arial" charset="0"/>
              </a:rPr>
              <a:t>Conocer y practicar remo en banco fijo. Coordinación y técnica de remo.</a:t>
            </a:r>
          </a:p>
          <a:p>
            <a:pPr eaLnBrk="1" hangingPunct="1">
              <a:defRPr/>
            </a:pPr>
            <a:endParaRPr lang="es-ES" dirty="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1" y="3359984"/>
            <a:ext cx="3364269" cy="3364269"/>
          </a:xfrm>
          <a:prstGeom prst="rect">
            <a:avLst/>
          </a:prstGeom>
        </p:spPr>
      </p:pic>
    </p:spTree>
    <p:extLst>
      <p:ext uri="{BB962C8B-B14F-4D97-AF65-F5344CB8AC3E}">
        <p14:creationId xmlns:p14="http://schemas.microsoft.com/office/powerpoint/2010/main" val="221755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32772"/>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pic>
        <p:nvPicPr>
          <p:cNvPr id="4099" name="Picture 3" descr="PM3 Indoor Rac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077072"/>
            <a:ext cx="8472847" cy="364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1866628" y="1239277"/>
            <a:ext cx="4973498" cy="1477328"/>
          </a:xfrm>
          <a:prstGeom prst="rect">
            <a:avLst/>
          </a:prstGeom>
          <a:noFill/>
        </p:spPr>
        <p:txBody>
          <a:bodyPr wrap="square" rtlCol="0">
            <a:spAutoFit/>
          </a:bodyPr>
          <a:lstStyle/>
          <a:p>
            <a:pPr algn="ctr"/>
            <a:r>
              <a:rPr lang="es-ES" b="1" u="sng" dirty="0" smtClean="0"/>
              <a:t>CAMPEONATO REMOERGOMETRO ESCOLAR</a:t>
            </a:r>
          </a:p>
          <a:p>
            <a:pPr marL="285750" indent="-285750">
              <a:buFontTx/>
              <a:buChar char="-"/>
            </a:pPr>
            <a:endParaRPr lang="es-ES" dirty="0" smtClean="0"/>
          </a:p>
          <a:p>
            <a:pPr marL="285750" indent="-285750">
              <a:buFontTx/>
              <a:buChar char="-"/>
            </a:pPr>
            <a:r>
              <a:rPr lang="es-ES" dirty="0" smtClean="0"/>
              <a:t>A través de la aplicación </a:t>
            </a:r>
            <a:r>
              <a:rPr lang="es-ES" b="1" dirty="0" err="1" smtClean="0"/>
              <a:t>Venue</a:t>
            </a:r>
            <a:r>
              <a:rPr lang="es-ES" b="1" dirty="0" smtClean="0"/>
              <a:t> Racing </a:t>
            </a:r>
            <a:r>
              <a:rPr lang="es-ES" dirty="0" smtClean="0"/>
              <a:t>de Concept2,  podemos realizar competiciones de remo </a:t>
            </a:r>
            <a:r>
              <a:rPr lang="es-ES" dirty="0" err="1" smtClean="0"/>
              <a:t>indoor</a:t>
            </a:r>
            <a:r>
              <a:rPr lang="es-ES" dirty="0" smtClean="0"/>
              <a:t>.</a:t>
            </a:r>
            <a:endParaRPr lang="es-ES"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173" y="3188475"/>
            <a:ext cx="3672408" cy="416727"/>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790" y="1239277"/>
            <a:ext cx="2643736" cy="2643736"/>
          </a:xfrm>
          <a:prstGeom prst="rect">
            <a:avLst/>
          </a:prstGeom>
        </p:spPr>
      </p:pic>
    </p:spTree>
    <p:extLst>
      <p:ext uri="{BB962C8B-B14F-4D97-AF65-F5344CB8AC3E}">
        <p14:creationId xmlns:p14="http://schemas.microsoft.com/office/powerpoint/2010/main" val="376028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32772"/>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480" y="0"/>
            <a:ext cx="1268760" cy="1268760"/>
          </a:xfrm>
          <a:prstGeom prst="rect">
            <a:avLst/>
          </a:prstGeom>
        </p:spPr>
      </p:pic>
      <p:pic>
        <p:nvPicPr>
          <p:cNvPr id="8" name="Picture 6" descr="Preparad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236" y="1268760"/>
            <a:ext cx="7451173"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32772"/>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480" y="0"/>
            <a:ext cx="1268760" cy="1268760"/>
          </a:xfrm>
          <a:prstGeom prst="rect">
            <a:avLst/>
          </a:prstGeom>
        </p:spPr>
      </p:pic>
      <p:pic>
        <p:nvPicPr>
          <p:cNvPr id="6" name="Picture 6" descr="En sus marc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605" y="1268761"/>
            <a:ext cx="7408396" cy="555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21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32772"/>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480" y="0"/>
            <a:ext cx="1268760" cy="1268760"/>
          </a:xfrm>
          <a:prstGeom prst="rect">
            <a:avLst/>
          </a:prstGeom>
        </p:spPr>
      </p:pic>
      <p:pic>
        <p:nvPicPr>
          <p:cNvPr id="6" name="Picture 6" descr="Aten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663" y="1340768"/>
            <a:ext cx="7377655" cy="55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30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232772"/>
            <a:ext cx="6769100" cy="1107996"/>
          </a:xfrm>
          <a:prstGeom prst="rect">
            <a:avLst/>
          </a:prstGeom>
          <a:noFill/>
        </p:spPr>
        <p:txBody>
          <a:bodyPr>
            <a:spAutoFit/>
          </a:bodyPr>
          <a:lstStyle/>
          <a:p>
            <a:pPr algn="just" eaLnBrk="1" hangingPunct="1">
              <a:defRPr/>
            </a:pPr>
            <a:r>
              <a:rPr lang="es-ES" sz="2400" b="1" dirty="0" smtClean="0">
                <a:latin typeface="Arial" charset="0"/>
              </a:rPr>
              <a:t>REMO INDOOR ESCOLAR</a:t>
            </a:r>
          </a:p>
          <a:p>
            <a:pPr algn="just" eaLnBrk="1" hangingPunct="1">
              <a:defRPr/>
            </a:pPr>
            <a:r>
              <a:rPr lang="es-ES" dirty="0" smtClean="0">
                <a:latin typeface="Arial" charset="0"/>
              </a:rPr>
              <a:t>Competición </a:t>
            </a:r>
            <a:r>
              <a:rPr lang="es-ES" dirty="0" err="1" smtClean="0">
                <a:latin typeface="Arial" charset="0"/>
              </a:rPr>
              <a:t>intercentros</a:t>
            </a:r>
            <a:r>
              <a:rPr lang="es-ES" dirty="0" smtClean="0">
                <a:latin typeface="Arial" charset="0"/>
              </a:rPr>
              <a:t> </a:t>
            </a:r>
            <a:r>
              <a:rPr lang="es-ES" dirty="0" err="1" smtClean="0">
                <a:latin typeface="Arial" charset="0"/>
              </a:rPr>
              <a:t>remoergómetro</a:t>
            </a:r>
            <a:r>
              <a:rPr lang="es-ES" dirty="0" smtClean="0">
                <a:latin typeface="Arial" charset="0"/>
              </a:rPr>
              <a:t>.</a:t>
            </a:r>
            <a:endParaRPr lang="es-ES" sz="2000" dirty="0">
              <a:latin typeface="Arial" charset="0"/>
            </a:endParaRPr>
          </a:p>
          <a:p>
            <a:pPr algn="just" eaLnBrk="1" hangingPunct="1">
              <a:defRPr/>
            </a:pPr>
            <a:endParaRPr lang="es-ES" sz="2400" dirty="0" smtClean="0">
              <a:latin typeface="Arial"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480" y="0"/>
            <a:ext cx="1268760" cy="1268760"/>
          </a:xfrm>
          <a:prstGeom prst="rect">
            <a:avLst/>
          </a:prstGeom>
        </p:spPr>
      </p:pic>
      <p:pic>
        <p:nvPicPr>
          <p:cNvPr id="7" name="Picture 6" descr="Rem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715" y="1340768"/>
            <a:ext cx="7355740" cy="55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03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3203848" y="980728"/>
            <a:ext cx="7380312" cy="7078861"/>
          </a:xfrm>
          <a:prstGeom prst="rect">
            <a:avLst/>
          </a:prstGeom>
          <a:noFill/>
        </p:spPr>
        <p:txBody>
          <a:bodyPr wrap="square">
            <a:spAutoFit/>
          </a:bodyPr>
          <a:lstStyle/>
          <a:p>
            <a:pPr algn="just" eaLnBrk="1" hangingPunct="1">
              <a:defRPr/>
            </a:pPr>
            <a:r>
              <a:rPr lang="es-ES" sz="2400" b="1" u="sng" dirty="0" smtClean="0">
                <a:latin typeface="Arial" charset="0"/>
              </a:rPr>
              <a:t>PROGRAMA DEPORTE ESCOLAR</a:t>
            </a:r>
          </a:p>
          <a:p>
            <a:pPr algn="just" eaLnBrk="1" hangingPunct="1">
              <a:defRPr/>
            </a:pPr>
            <a:endParaRPr lang="es-ES" sz="2400" b="1" dirty="0">
              <a:latin typeface="Arial" charset="0"/>
            </a:endParaRPr>
          </a:p>
          <a:p>
            <a:pPr algn="just" eaLnBrk="1" hangingPunct="1">
              <a:defRPr/>
            </a:pPr>
            <a:r>
              <a:rPr lang="es-ES" sz="2400" b="1" dirty="0" smtClean="0">
                <a:latin typeface="Arial" charset="0"/>
              </a:rPr>
              <a:t>CURSO CEFORE: 20 HORAS 2016/17</a:t>
            </a:r>
          </a:p>
          <a:p>
            <a:pPr algn="just" eaLnBrk="1" hangingPunct="1">
              <a:defRPr/>
            </a:pPr>
            <a:endParaRPr lang="es-ES" b="1" dirty="0">
              <a:latin typeface="Arial" charset="0"/>
            </a:endParaRPr>
          </a:p>
          <a:p>
            <a:pPr algn="just">
              <a:lnSpc>
                <a:spcPct val="150000"/>
              </a:lnSpc>
              <a:spcBef>
                <a:spcPts val="600"/>
              </a:spcBef>
              <a:spcAft>
                <a:spcPts val="600"/>
              </a:spcAft>
              <a:defRPr/>
            </a:pPr>
            <a:r>
              <a:rPr lang="es-ES" sz="1600" b="1" dirty="0">
                <a:latin typeface="Arial" charset="0"/>
              </a:rPr>
              <a:t>1.“EL REMO EN EL ÁMBITO ESCOLAR</a:t>
            </a:r>
            <a:r>
              <a:rPr lang="es-ES" sz="1600" b="1" dirty="0" smtClean="0">
                <a:latin typeface="Arial" charset="0"/>
              </a:rPr>
              <a:t>”</a:t>
            </a:r>
          </a:p>
          <a:p>
            <a:pPr algn="just">
              <a:lnSpc>
                <a:spcPct val="150000"/>
              </a:lnSpc>
              <a:spcBef>
                <a:spcPts val="600"/>
              </a:spcBef>
              <a:spcAft>
                <a:spcPts val="600"/>
              </a:spcAft>
              <a:defRPr/>
            </a:pPr>
            <a:r>
              <a:rPr lang="es-ES" sz="1600" b="1" dirty="0">
                <a:latin typeface="Arial" charset="0"/>
              </a:rPr>
              <a:t>2. “PARTE </a:t>
            </a:r>
            <a:r>
              <a:rPr lang="es-ES" sz="1600" b="1" dirty="0" smtClean="0">
                <a:latin typeface="Arial" charset="0"/>
              </a:rPr>
              <a:t>I. </a:t>
            </a:r>
            <a:r>
              <a:rPr lang="es-ES" sz="1600" b="1" dirty="0">
                <a:latin typeface="Arial" charset="0"/>
              </a:rPr>
              <a:t>ERGÓMETRO</a:t>
            </a:r>
            <a:r>
              <a:rPr lang="es-ES" sz="1600" b="1" dirty="0" smtClean="0">
                <a:latin typeface="Arial" charset="0"/>
              </a:rPr>
              <a:t>”. PRÁCTICA.</a:t>
            </a:r>
            <a:endParaRPr lang="es-ES" sz="1600" b="1" dirty="0">
              <a:latin typeface="Arial" charset="0"/>
            </a:endParaRPr>
          </a:p>
          <a:p>
            <a:pPr lvl="0">
              <a:lnSpc>
                <a:spcPct val="150000"/>
              </a:lnSpc>
              <a:spcBef>
                <a:spcPts val="600"/>
              </a:spcBef>
              <a:spcAft>
                <a:spcPts val="600"/>
              </a:spcAft>
              <a:defRPr/>
            </a:pPr>
            <a:r>
              <a:rPr lang="es-ES" sz="1600" b="1" dirty="0">
                <a:solidFill>
                  <a:prstClr val="black"/>
                </a:solidFill>
                <a:latin typeface="Arial" charset="0"/>
              </a:rPr>
              <a:t>3. “</a:t>
            </a:r>
            <a:r>
              <a:rPr lang="es-ES" sz="1600" b="1" dirty="0" smtClean="0">
                <a:solidFill>
                  <a:prstClr val="black"/>
                </a:solidFill>
                <a:latin typeface="Arial" charset="0"/>
              </a:rPr>
              <a:t>PARTE II. </a:t>
            </a:r>
            <a:r>
              <a:rPr lang="es-ES" sz="1600" b="1" dirty="0">
                <a:solidFill>
                  <a:prstClr val="black"/>
                </a:solidFill>
                <a:latin typeface="Arial" charset="0"/>
              </a:rPr>
              <a:t>REMOERGÓMETRO</a:t>
            </a:r>
            <a:r>
              <a:rPr lang="es-ES" sz="1600" b="1" dirty="0" smtClean="0">
                <a:solidFill>
                  <a:prstClr val="black"/>
                </a:solidFill>
                <a:latin typeface="Arial" charset="0"/>
              </a:rPr>
              <a:t>”. PRÁCTICA.</a:t>
            </a:r>
          </a:p>
          <a:p>
            <a:pPr>
              <a:lnSpc>
                <a:spcPct val="150000"/>
              </a:lnSpc>
              <a:spcBef>
                <a:spcPts val="600"/>
              </a:spcBef>
              <a:spcAft>
                <a:spcPts val="600"/>
              </a:spcAft>
              <a:defRPr/>
            </a:pPr>
            <a:r>
              <a:rPr lang="es-ES" sz="1600" b="1" dirty="0">
                <a:latin typeface="Arial" charset="0"/>
              </a:rPr>
              <a:t>4. “REMO. CARACTERÍSTICAS GENERALES</a:t>
            </a:r>
            <a:r>
              <a:rPr lang="es-ES" sz="1600" b="1" dirty="0" smtClean="0">
                <a:latin typeface="Arial" charset="0"/>
              </a:rPr>
              <a:t>”. PRÁCTICA.</a:t>
            </a:r>
          </a:p>
          <a:p>
            <a:pPr lvl="0">
              <a:lnSpc>
                <a:spcPct val="150000"/>
              </a:lnSpc>
              <a:spcBef>
                <a:spcPts val="600"/>
              </a:spcBef>
              <a:spcAft>
                <a:spcPts val="600"/>
              </a:spcAft>
              <a:defRPr/>
            </a:pPr>
            <a:r>
              <a:rPr lang="es-ES" sz="1600" b="1" dirty="0">
                <a:solidFill>
                  <a:prstClr val="black"/>
                </a:solidFill>
                <a:latin typeface="Arial" charset="0"/>
              </a:rPr>
              <a:t>5. “REMO. PARTE </a:t>
            </a:r>
            <a:r>
              <a:rPr lang="es-ES" sz="1600" b="1" dirty="0" smtClean="0">
                <a:solidFill>
                  <a:prstClr val="black"/>
                </a:solidFill>
                <a:latin typeface="Arial" charset="0"/>
              </a:rPr>
              <a:t>I. </a:t>
            </a:r>
            <a:r>
              <a:rPr lang="es-ES" sz="1600" b="1" dirty="0">
                <a:solidFill>
                  <a:prstClr val="black"/>
                </a:solidFill>
                <a:latin typeface="Arial" charset="0"/>
              </a:rPr>
              <a:t>SU DIDÁCTICA</a:t>
            </a:r>
            <a:r>
              <a:rPr lang="es-ES" sz="1600" b="1" dirty="0" smtClean="0">
                <a:solidFill>
                  <a:prstClr val="black"/>
                </a:solidFill>
                <a:latin typeface="Arial" charset="0"/>
              </a:rPr>
              <a:t>”. PRÁCTICA.</a:t>
            </a:r>
          </a:p>
          <a:p>
            <a:pPr lvl="0">
              <a:lnSpc>
                <a:spcPct val="150000"/>
              </a:lnSpc>
              <a:spcBef>
                <a:spcPts val="600"/>
              </a:spcBef>
              <a:spcAft>
                <a:spcPts val="600"/>
              </a:spcAft>
              <a:defRPr/>
            </a:pPr>
            <a:r>
              <a:rPr lang="es-ES" sz="1600" b="1" dirty="0" smtClean="0">
                <a:solidFill>
                  <a:prstClr val="black"/>
                </a:solidFill>
                <a:latin typeface="Arial" charset="0"/>
              </a:rPr>
              <a:t>6. </a:t>
            </a:r>
            <a:r>
              <a:rPr lang="es-ES" sz="1600" b="1" dirty="0">
                <a:solidFill>
                  <a:prstClr val="black"/>
                </a:solidFill>
                <a:latin typeface="Arial" charset="0"/>
              </a:rPr>
              <a:t>“REMO. PARTE </a:t>
            </a:r>
            <a:r>
              <a:rPr lang="es-ES" sz="1600" b="1" dirty="0" smtClean="0">
                <a:solidFill>
                  <a:prstClr val="black"/>
                </a:solidFill>
                <a:latin typeface="Arial" charset="0"/>
              </a:rPr>
              <a:t>II. </a:t>
            </a:r>
            <a:r>
              <a:rPr lang="es-ES" sz="1600" b="1" dirty="0">
                <a:solidFill>
                  <a:prstClr val="black"/>
                </a:solidFill>
                <a:latin typeface="Arial" charset="0"/>
              </a:rPr>
              <a:t>SU DIDÁCTICA</a:t>
            </a:r>
            <a:r>
              <a:rPr lang="es-ES" sz="1600" b="1" dirty="0" smtClean="0">
                <a:solidFill>
                  <a:prstClr val="black"/>
                </a:solidFill>
                <a:latin typeface="Arial" charset="0"/>
              </a:rPr>
              <a:t>”. PRÁCTICA.</a:t>
            </a:r>
          </a:p>
          <a:p>
            <a:pPr lvl="0">
              <a:lnSpc>
                <a:spcPct val="150000"/>
              </a:lnSpc>
              <a:spcBef>
                <a:spcPts val="600"/>
              </a:spcBef>
              <a:spcAft>
                <a:spcPts val="600"/>
              </a:spcAft>
              <a:defRPr/>
            </a:pPr>
            <a:r>
              <a:rPr lang="es-ES" sz="1600" b="1" dirty="0" smtClean="0">
                <a:solidFill>
                  <a:prstClr val="black"/>
                </a:solidFill>
                <a:latin typeface="Arial" charset="0"/>
              </a:rPr>
              <a:t>7. “TIERRA Y MAR”. PRÁCTICA.</a:t>
            </a:r>
            <a:endParaRPr lang="es-ES" sz="1600" b="1" dirty="0">
              <a:solidFill>
                <a:prstClr val="black"/>
              </a:solidFill>
              <a:latin typeface="Arial" charset="0"/>
            </a:endParaRPr>
          </a:p>
          <a:p>
            <a:pPr>
              <a:defRPr/>
            </a:pPr>
            <a:endParaRPr lang="es-ES" b="1" dirty="0">
              <a:latin typeface="Arial" charset="0"/>
            </a:endParaRPr>
          </a:p>
          <a:p>
            <a:pPr lvl="0">
              <a:defRPr/>
            </a:pPr>
            <a:endParaRPr lang="es-ES" b="1" dirty="0" smtClean="0">
              <a:solidFill>
                <a:prstClr val="black"/>
              </a:solidFill>
              <a:latin typeface="Arial" charset="0"/>
            </a:endParaRPr>
          </a:p>
          <a:p>
            <a:pPr lvl="0">
              <a:defRPr/>
            </a:pPr>
            <a:endParaRPr lang="es-ES" b="1" dirty="0">
              <a:solidFill>
                <a:prstClr val="black"/>
              </a:solidFill>
              <a:latin typeface="Arial" charset="0"/>
            </a:endParaRPr>
          </a:p>
          <a:p>
            <a:pPr algn="just">
              <a:defRPr/>
            </a:pPr>
            <a:endParaRPr lang="es-ES" sz="2400" b="1" dirty="0" smtClean="0">
              <a:latin typeface="Arial" charset="0"/>
            </a:endParaRPr>
          </a:p>
          <a:p>
            <a:pPr algn="just">
              <a:defRPr/>
            </a:pPr>
            <a:endParaRPr lang="es-ES" sz="2400" b="1" dirty="0">
              <a:latin typeface="Arial" charset="0"/>
            </a:endParaRPr>
          </a:p>
          <a:p>
            <a:pPr algn="just" eaLnBrk="1" hangingPunct="1">
              <a:defRPr/>
            </a:pPr>
            <a:endParaRPr lang="es-ES" sz="2400" b="1" dirty="0" smtClean="0">
              <a:latin typeface="Arial"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0" y="3654152"/>
            <a:ext cx="3203848" cy="3203848"/>
          </a:xfrm>
          <a:prstGeom prst="rect">
            <a:avLst/>
          </a:prstGeom>
        </p:spPr>
      </p:pic>
    </p:spTree>
    <p:extLst>
      <p:ext uri="{BB962C8B-B14F-4D97-AF65-F5344CB8AC3E}">
        <p14:creationId xmlns:p14="http://schemas.microsoft.com/office/powerpoint/2010/main" val="313937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771800" y="476672"/>
            <a:ext cx="6372200" cy="5755422"/>
          </a:xfrm>
          <a:prstGeom prst="rect">
            <a:avLst/>
          </a:prstGeom>
          <a:noFill/>
        </p:spPr>
        <p:txBody>
          <a:bodyPr wrap="square">
            <a:spAutoFit/>
          </a:bodyPr>
          <a:lstStyle/>
          <a:p>
            <a:pPr algn="just" eaLnBrk="1" hangingPunct="1">
              <a:defRPr/>
            </a:pPr>
            <a:r>
              <a:rPr lang="es-ES" sz="2400" b="1" u="sng" dirty="0" smtClean="0">
                <a:latin typeface="Arial" charset="0"/>
              </a:rPr>
              <a:t>Deportes de </a:t>
            </a:r>
            <a:r>
              <a:rPr lang="es-ES" sz="2400" b="1" u="sng" dirty="0" err="1" smtClean="0">
                <a:latin typeface="Arial" charset="0"/>
              </a:rPr>
              <a:t>Auga</a:t>
            </a:r>
            <a:r>
              <a:rPr lang="es-ES" sz="2400" b="1" u="sng" dirty="0" smtClean="0">
                <a:latin typeface="Arial" charset="0"/>
              </a:rPr>
              <a:t>: iniciación </a:t>
            </a:r>
            <a:r>
              <a:rPr lang="es-ES" sz="2400" b="1" u="sng" dirty="0" err="1" smtClean="0">
                <a:latin typeface="Arial" charset="0"/>
              </a:rPr>
              <a:t>ao</a:t>
            </a:r>
            <a:r>
              <a:rPr lang="es-ES" sz="2400" b="1" u="sng" dirty="0" smtClean="0">
                <a:latin typeface="Arial" charset="0"/>
              </a:rPr>
              <a:t> remo</a:t>
            </a:r>
          </a:p>
          <a:p>
            <a:pPr algn="just" eaLnBrk="1" hangingPunct="1">
              <a:defRPr/>
            </a:pPr>
            <a:endParaRPr lang="es-ES" b="1" u="sng" dirty="0">
              <a:latin typeface="Arial" charset="0"/>
            </a:endParaRPr>
          </a:p>
          <a:p>
            <a:pPr eaLnBrk="1" hangingPunct="1">
              <a:defRPr/>
            </a:pPr>
            <a:r>
              <a:rPr lang="es-ES" sz="2000" b="1" dirty="0" smtClean="0">
                <a:latin typeface="Arial" charset="0"/>
              </a:rPr>
              <a:t>PROGRAMA DEL CURSO 2017 (DIA 1)</a:t>
            </a:r>
          </a:p>
          <a:p>
            <a:pPr eaLnBrk="1" hangingPunct="1">
              <a:defRPr/>
            </a:pPr>
            <a:endParaRPr lang="es-ES" sz="2000" b="1" dirty="0" smtClean="0">
              <a:latin typeface="Arial" charset="0"/>
            </a:endParaRPr>
          </a:p>
          <a:p>
            <a:pPr eaLnBrk="1" hangingPunct="1">
              <a:defRPr/>
            </a:pPr>
            <a:r>
              <a:rPr lang="es-ES" sz="2000" b="1" dirty="0" smtClean="0">
                <a:latin typeface="Arial" charset="0"/>
              </a:rPr>
              <a:t>1.“EL REMO EN EL ÁMBITO ESCOLAR”</a:t>
            </a:r>
          </a:p>
          <a:p>
            <a:pPr marL="285750" indent="-285750" eaLnBrk="1" hangingPunct="1">
              <a:buFontTx/>
              <a:buChar char="-"/>
              <a:defRPr/>
            </a:pPr>
            <a:r>
              <a:rPr lang="es-ES" dirty="0" smtClean="0">
                <a:latin typeface="Arial" charset="0"/>
              </a:rPr>
              <a:t>El remo en el ámbito escolar.</a:t>
            </a:r>
          </a:p>
          <a:p>
            <a:pPr marL="285750" indent="-285750" eaLnBrk="1" hangingPunct="1">
              <a:buFontTx/>
              <a:buChar char="-"/>
              <a:defRPr/>
            </a:pPr>
            <a:r>
              <a:rPr lang="es-ES" dirty="0" smtClean="0">
                <a:latin typeface="Arial" charset="0"/>
              </a:rPr>
              <a:t>Posibilidades para su práctica.</a:t>
            </a:r>
          </a:p>
          <a:p>
            <a:pPr marL="285750" indent="-285750" eaLnBrk="1" hangingPunct="1">
              <a:buFontTx/>
              <a:buChar char="-"/>
              <a:defRPr/>
            </a:pPr>
            <a:r>
              <a:rPr lang="es-ES" dirty="0" smtClean="0">
                <a:latin typeface="Arial" charset="0"/>
              </a:rPr>
              <a:t>Competiciones </a:t>
            </a:r>
            <a:r>
              <a:rPr lang="es-ES" dirty="0" err="1" smtClean="0">
                <a:latin typeface="Arial" charset="0"/>
              </a:rPr>
              <a:t>intercentros</a:t>
            </a:r>
            <a:r>
              <a:rPr lang="es-ES" dirty="0" smtClean="0">
                <a:latin typeface="Arial" charset="0"/>
              </a:rPr>
              <a:t>.</a:t>
            </a:r>
          </a:p>
          <a:p>
            <a:pPr eaLnBrk="1" hangingPunct="1">
              <a:spcBef>
                <a:spcPts val="600"/>
              </a:spcBef>
              <a:defRPr/>
            </a:pPr>
            <a:r>
              <a:rPr lang="es-ES" sz="2000" b="1" dirty="0" smtClean="0">
                <a:latin typeface="Arial" charset="0"/>
              </a:rPr>
              <a:t>2. “PARTE I. ERGÓMETRO”</a:t>
            </a:r>
          </a:p>
          <a:p>
            <a:pPr marL="285750" indent="-285750" eaLnBrk="1" hangingPunct="1">
              <a:buFontTx/>
              <a:buChar char="-"/>
              <a:defRPr/>
            </a:pPr>
            <a:r>
              <a:rPr lang="es-ES" dirty="0" smtClean="0">
                <a:latin typeface="Arial" charset="0"/>
              </a:rPr>
              <a:t>Unidad didáctica para la enseñanza reglada: UNIDAD DIDÁCTICA DE REMO.</a:t>
            </a:r>
          </a:p>
          <a:p>
            <a:pPr marL="285750" indent="-285750" eaLnBrk="1" hangingPunct="1">
              <a:buFontTx/>
              <a:buChar char="-"/>
              <a:defRPr/>
            </a:pPr>
            <a:r>
              <a:rPr lang="es-ES" u="sng" dirty="0" smtClean="0">
                <a:latin typeface="Arial" charset="0"/>
              </a:rPr>
              <a:t>Sesión 1</a:t>
            </a:r>
            <a:r>
              <a:rPr lang="es-ES" dirty="0" smtClean="0">
                <a:latin typeface="Arial" charset="0"/>
              </a:rPr>
              <a:t>. Conceptos generales. Conocer el </a:t>
            </a:r>
            <a:r>
              <a:rPr lang="es-ES" dirty="0" err="1" smtClean="0">
                <a:latin typeface="Arial" charset="0"/>
              </a:rPr>
              <a:t>remoergómetro</a:t>
            </a:r>
            <a:r>
              <a:rPr lang="es-ES" dirty="0" smtClean="0">
                <a:latin typeface="Arial" charset="0"/>
              </a:rPr>
              <a:t> sus partes y funciones.</a:t>
            </a:r>
          </a:p>
          <a:p>
            <a:pPr eaLnBrk="1" hangingPunct="1">
              <a:spcBef>
                <a:spcPts val="600"/>
              </a:spcBef>
              <a:defRPr/>
            </a:pPr>
            <a:r>
              <a:rPr lang="es-ES" sz="2000" b="1" dirty="0" smtClean="0">
                <a:latin typeface="Arial" charset="0"/>
              </a:rPr>
              <a:t>PARTE PRÁCTICA</a:t>
            </a:r>
          </a:p>
          <a:p>
            <a:pPr marL="285750" indent="-285750" eaLnBrk="1" hangingPunct="1">
              <a:buFontTx/>
              <a:buChar char="-"/>
              <a:defRPr/>
            </a:pPr>
            <a:r>
              <a:rPr lang="es-ES" u="sng" dirty="0" smtClean="0">
                <a:latin typeface="Arial" charset="0"/>
              </a:rPr>
              <a:t>Desarrollo de la sesión 1</a:t>
            </a:r>
            <a:r>
              <a:rPr lang="es-ES" dirty="0" smtClean="0">
                <a:latin typeface="Arial" charset="0"/>
              </a:rPr>
              <a:t>. Formación para el profesorado en programa </a:t>
            </a:r>
            <a:r>
              <a:rPr lang="es-ES" b="1" dirty="0" smtClean="0">
                <a:latin typeface="Arial" charset="0"/>
              </a:rPr>
              <a:t>Iniciación al remo.</a:t>
            </a:r>
            <a:endParaRPr lang="es-ES" dirty="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 y="4437113"/>
            <a:ext cx="2841912" cy="2420888"/>
          </a:xfrm>
          <a:prstGeom prst="rect">
            <a:avLst/>
          </a:prstGeom>
        </p:spPr>
      </p:pic>
    </p:spTree>
    <p:extLst>
      <p:ext uri="{BB962C8B-B14F-4D97-AF65-F5344CB8AC3E}">
        <p14:creationId xmlns:p14="http://schemas.microsoft.com/office/powerpoint/2010/main" val="225539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699792" y="476672"/>
            <a:ext cx="6444208" cy="6201698"/>
          </a:xfrm>
          <a:prstGeom prst="rect">
            <a:avLst/>
          </a:prstGeom>
          <a:noFill/>
        </p:spPr>
        <p:txBody>
          <a:bodyPr wrap="square">
            <a:spAutoFit/>
          </a:bodyPr>
          <a:lstStyle/>
          <a:p>
            <a:pPr algn="just" eaLnBrk="1" hangingPunct="1">
              <a:defRPr/>
            </a:pPr>
            <a:r>
              <a:rPr lang="es-ES" sz="2400" b="1" u="sng" dirty="0" smtClean="0">
                <a:latin typeface="Arial" charset="0"/>
              </a:rPr>
              <a:t>Deportes de </a:t>
            </a:r>
            <a:r>
              <a:rPr lang="es-ES" sz="2400" b="1" u="sng" dirty="0" err="1" smtClean="0">
                <a:latin typeface="Arial" charset="0"/>
              </a:rPr>
              <a:t>Auga</a:t>
            </a:r>
            <a:r>
              <a:rPr lang="es-ES" sz="2400" b="1" u="sng" dirty="0" smtClean="0">
                <a:latin typeface="Arial" charset="0"/>
              </a:rPr>
              <a:t>: iniciación </a:t>
            </a:r>
            <a:r>
              <a:rPr lang="es-ES" sz="2400" b="1" u="sng" dirty="0" err="1" smtClean="0">
                <a:latin typeface="Arial" charset="0"/>
              </a:rPr>
              <a:t>ao</a:t>
            </a:r>
            <a:r>
              <a:rPr lang="es-ES" sz="2400" b="1" u="sng" dirty="0" smtClean="0">
                <a:latin typeface="Arial" charset="0"/>
              </a:rPr>
              <a:t> remo</a:t>
            </a:r>
          </a:p>
          <a:p>
            <a:pPr algn="just" eaLnBrk="1" hangingPunct="1">
              <a:defRPr/>
            </a:pPr>
            <a:endParaRPr lang="es-ES" b="1" u="sng" dirty="0">
              <a:latin typeface="Arial" charset="0"/>
            </a:endParaRPr>
          </a:p>
          <a:p>
            <a:pPr eaLnBrk="1" hangingPunct="1">
              <a:defRPr/>
            </a:pPr>
            <a:r>
              <a:rPr lang="es-ES" sz="2000" b="1" dirty="0" smtClean="0">
                <a:latin typeface="Arial" charset="0"/>
              </a:rPr>
              <a:t>PROGRAMA DEL CURSO 2017 (DIA 2)</a:t>
            </a:r>
          </a:p>
          <a:p>
            <a:pPr eaLnBrk="1" hangingPunct="1">
              <a:defRPr/>
            </a:pPr>
            <a:endParaRPr lang="es-ES" sz="2000" b="1" dirty="0">
              <a:latin typeface="Arial" charset="0"/>
            </a:endParaRPr>
          </a:p>
          <a:p>
            <a:pPr eaLnBrk="1" hangingPunct="1">
              <a:defRPr/>
            </a:pPr>
            <a:r>
              <a:rPr lang="es-ES" sz="2000" b="1" dirty="0" smtClean="0">
                <a:latin typeface="Arial" charset="0"/>
              </a:rPr>
              <a:t>3. “PARTE II. REMOERGÓMETRO”</a:t>
            </a:r>
          </a:p>
          <a:p>
            <a:pPr marL="285750" indent="-285750">
              <a:buFontTx/>
              <a:buChar char="-"/>
              <a:defRPr/>
            </a:pPr>
            <a:r>
              <a:rPr lang="es-ES" dirty="0">
                <a:latin typeface="Arial" charset="0"/>
              </a:rPr>
              <a:t>Unidad didáctica para la enseñanza reglada: UNIDAD DIDÁCTICA DE REMO.</a:t>
            </a:r>
          </a:p>
          <a:p>
            <a:pPr marL="285750" indent="-285750">
              <a:buFontTx/>
              <a:buChar char="-"/>
              <a:defRPr/>
            </a:pPr>
            <a:r>
              <a:rPr lang="es-ES" u="sng" dirty="0">
                <a:latin typeface="Arial" charset="0"/>
              </a:rPr>
              <a:t>Sesión </a:t>
            </a:r>
            <a:r>
              <a:rPr lang="es-ES" u="sng" dirty="0" smtClean="0">
                <a:latin typeface="Arial" charset="0"/>
              </a:rPr>
              <a:t>2</a:t>
            </a:r>
            <a:r>
              <a:rPr lang="es-ES" dirty="0" smtClean="0">
                <a:latin typeface="Arial" charset="0"/>
              </a:rPr>
              <a:t>. Aprender a remar en </a:t>
            </a:r>
            <a:r>
              <a:rPr lang="es-ES" dirty="0" err="1" smtClean="0">
                <a:latin typeface="Arial" charset="0"/>
              </a:rPr>
              <a:t>remoergómetro</a:t>
            </a:r>
            <a:r>
              <a:rPr lang="es-ES" dirty="0" smtClean="0">
                <a:latin typeface="Arial" charset="0"/>
              </a:rPr>
              <a:t>. Desarrollar coordinación y la técnica de la remada.</a:t>
            </a:r>
          </a:p>
          <a:p>
            <a:pPr marL="285750" indent="-285750">
              <a:buFontTx/>
              <a:buChar char="-"/>
              <a:defRPr/>
            </a:pPr>
            <a:r>
              <a:rPr lang="es-ES" u="sng" dirty="0" smtClean="0">
                <a:latin typeface="Arial" charset="0"/>
              </a:rPr>
              <a:t>Sesión 3</a:t>
            </a:r>
            <a:r>
              <a:rPr lang="es-ES" dirty="0" smtClean="0">
                <a:latin typeface="Arial" charset="0"/>
              </a:rPr>
              <a:t>. Conocer y practicar el remo de banco fijo. Desarrollar la coordinación y la técnica de remo en banco fijo.</a:t>
            </a:r>
          </a:p>
          <a:p>
            <a:pPr eaLnBrk="1" hangingPunct="1">
              <a:spcBef>
                <a:spcPts val="600"/>
              </a:spcBef>
              <a:defRPr/>
            </a:pPr>
            <a:r>
              <a:rPr lang="es-ES" sz="2000" b="1" dirty="0" smtClean="0">
                <a:latin typeface="Arial" charset="0"/>
              </a:rPr>
              <a:t>PARTE PRÁCTICA</a:t>
            </a:r>
          </a:p>
          <a:p>
            <a:pPr marL="285750" indent="-285750" eaLnBrk="1" hangingPunct="1">
              <a:buFontTx/>
              <a:buChar char="-"/>
              <a:defRPr/>
            </a:pPr>
            <a:r>
              <a:rPr lang="es-ES" u="sng" dirty="0" smtClean="0">
                <a:latin typeface="Arial" charset="0"/>
              </a:rPr>
              <a:t>Desarrollo de la sesión 2</a:t>
            </a:r>
            <a:r>
              <a:rPr lang="es-ES" dirty="0" smtClean="0">
                <a:latin typeface="Arial" charset="0"/>
              </a:rPr>
              <a:t>. Formación profesorado en programa </a:t>
            </a:r>
            <a:r>
              <a:rPr lang="es-ES" b="1" dirty="0" smtClean="0">
                <a:latin typeface="Arial" charset="0"/>
              </a:rPr>
              <a:t>Iniciación al remo</a:t>
            </a:r>
            <a:r>
              <a:rPr lang="es-ES" dirty="0" smtClean="0">
                <a:latin typeface="Arial" charset="0"/>
              </a:rPr>
              <a:t>.</a:t>
            </a:r>
          </a:p>
          <a:p>
            <a:pPr marL="285750" indent="-285750" eaLnBrk="1" hangingPunct="1">
              <a:buFontTx/>
              <a:buChar char="-"/>
              <a:defRPr/>
            </a:pPr>
            <a:r>
              <a:rPr lang="es-ES" u="sng" dirty="0" smtClean="0">
                <a:latin typeface="Arial" charset="0"/>
              </a:rPr>
              <a:t>Desarrollo de la sesión 3</a:t>
            </a:r>
            <a:r>
              <a:rPr lang="es-ES" dirty="0" smtClean="0">
                <a:latin typeface="Arial" charset="0"/>
              </a:rPr>
              <a:t>. Formación profesorado en programa </a:t>
            </a:r>
            <a:r>
              <a:rPr lang="es-ES" b="1" dirty="0" smtClean="0">
                <a:latin typeface="Arial" charset="0"/>
              </a:rPr>
              <a:t>Iniciación al remo.</a:t>
            </a:r>
            <a:endParaRPr lang="es-ES" dirty="0" smtClean="0">
              <a:latin typeface="Arial" charset="0"/>
            </a:endParaRPr>
          </a:p>
          <a:p>
            <a:pPr eaLnBrk="1" hangingPunct="1">
              <a:defRPr/>
            </a:pPr>
            <a:endParaRPr lang="es-ES" dirty="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 y="4701362"/>
            <a:ext cx="2761384" cy="2124971"/>
          </a:xfrm>
          <a:prstGeom prst="rect">
            <a:avLst/>
          </a:prstGeom>
        </p:spPr>
      </p:pic>
    </p:spTree>
    <p:extLst>
      <p:ext uri="{BB962C8B-B14F-4D97-AF65-F5344CB8AC3E}">
        <p14:creationId xmlns:p14="http://schemas.microsoft.com/office/powerpoint/2010/main" val="391605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828057" y="260648"/>
            <a:ext cx="6444208" cy="7355860"/>
          </a:xfrm>
          <a:prstGeom prst="rect">
            <a:avLst/>
          </a:prstGeom>
          <a:noFill/>
        </p:spPr>
        <p:txBody>
          <a:bodyPr wrap="square">
            <a:spAutoFit/>
          </a:bodyPr>
          <a:lstStyle/>
          <a:p>
            <a:pPr algn="just" eaLnBrk="1" hangingPunct="1">
              <a:defRPr/>
            </a:pPr>
            <a:r>
              <a:rPr lang="es-ES" sz="2400" b="1" u="sng" dirty="0" smtClean="0">
                <a:latin typeface="Arial" charset="0"/>
              </a:rPr>
              <a:t>Deportes de </a:t>
            </a:r>
            <a:r>
              <a:rPr lang="es-ES" sz="2400" b="1" u="sng" dirty="0" err="1" smtClean="0">
                <a:latin typeface="Arial" charset="0"/>
              </a:rPr>
              <a:t>Auga</a:t>
            </a:r>
            <a:r>
              <a:rPr lang="es-ES" sz="2400" b="1" u="sng" dirty="0" smtClean="0">
                <a:latin typeface="Arial" charset="0"/>
              </a:rPr>
              <a:t>: iniciación </a:t>
            </a:r>
            <a:r>
              <a:rPr lang="es-ES" sz="2400" b="1" u="sng" dirty="0" err="1" smtClean="0">
                <a:latin typeface="Arial" charset="0"/>
              </a:rPr>
              <a:t>ao</a:t>
            </a:r>
            <a:r>
              <a:rPr lang="es-ES" sz="2400" b="1" u="sng" dirty="0" smtClean="0">
                <a:latin typeface="Arial" charset="0"/>
              </a:rPr>
              <a:t> remo</a:t>
            </a:r>
          </a:p>
          <a:p>
            <a:pPr algn="just" eaLnBrk="1" hangingPunct="1">
              <a:defRPr/>
            </a:pPr>
            <a:endParaRPr lang="es-ES" b="1" u="sng" dirty="0">
              <a:latin typeface="Arial" charset="0"/>
            </a:endParaRPr>
          </a:p>
          <a:p>
            <a:pPr eaLnBrk="1" hangingPunct="1">
              <a:defRPr/>
            </a:pPr>
            <a:r>
              <a:rPr lang="es-ES" sz="2000" b="1" dirty="0" smtClean="0">
                <a:latin typeface="Arial" charset="0"/>
              </a:rPr>
              <a:t>PROGRAMA DEL CURSO 2017 (DIA 3)</a:t>
            </a:r>
          </a:p>
          <a:p>
            <a:pPr eaLnBrk="1" hangingPunct="1">
              <a:defRPr/>
            </a:pPr>
            <a:endParaRPr lang="es-ES" sz="2000" b="1" dirty="0">
              <a:latin typeface="Arial" charset="0"/>
            </a:endParaRPr>
          </a:p>
          <a:p>
            <a:pPr eaLnBrk="1" hangingPunct="1">
              <a:defRPr/>
            </a:pPr>
            <a:r>
              <a:rPr lang="es-ES" sz="2000" b="1" dirty="0">
                <a:latin typeface="Arial" charset="0"/>
              </a:rPr>
              <a:t>4</a:t>
            </a:r>
            <a:r>
              <a:rPr lang="es-ES" sz="2000" b="1" dirty="0" smtClean="0">
                <a:latin typeface="Arial" charset="0"/>
              </a:rPr>
              <a:t>. “REMO. CARACTERÍSTICAS GENERALES”</a:t>
            </a:r>
          </a:p>
          <a:p>
            <a:pPr marL="285750" indent="-285750">
              <a:buFontTx/>
              <a:buChar char="-"/>
              <a:defRPr/>
            </a:pPr>
            <a:r>
              <a:rPr lang="es-ES" dirty="0" smtClean="0">
                <a:latin typeface="Arial" charset="0"/>
              </a:rPr>
              <a:t>Historia.</a:t>
            </a:r>
          </a:p>
          <a:p>
            <a:pPr marL="285750" indent="-285750">
              <a:buFontTx/>
              <a:buChar char="-"/>
              <a:defRPr/>
            </a:pPr>
            <a:r>
              <a:rPr lang="es-ES" dirty="0" smtClean="0">
                <a:latin typeface="Arial" charset="0"/>
              </a:rPr>
              <a:t>Embarcaciones de competición. Trainera. Componentes y materiales.</a:t>
            </a:r>
          </a:p>
          <a:p>
            <a:pPr marL="285750" indent="-285750">
              <a:buFontTx/>
              <a:buChar char="-"/>
              <a:defRPr/>
            </a:pPr>
            <a:r>
              <a:rPr lang="es-ES" dirty="0" smtClean="0">
                <a:latin typeface="Arial" charset="0"/>
              </a:rPr>
              <a:t>El campo de regatas. Reglamento</a:t>
            </a:r>
            <a:r>
              <a:rPr lang="es-ES" sz="2000" dirty="0" smtClean="0">
                <a:latin typeface="Arial" charset="0"/>
              </a:rPr>
              <a:t>.</a:t>
            </a:r>
          </a:p>
          <a:p>
            <a:pPr eaLnBrk="1" hangingPunct="1">
              <a:spcBef>
                <a:spcPts val="600"/>
              </a:spcBef>
              <a:defRPr/>
            </a:pPr>
            <a:r>
              <a:rPr lang="es-ES" sz="2000" b="1" dirty="0" smtClean="0">
                <a:latin typeface="Arial" charset="0"/>
              </a:rPr>
              <a:t>PARTE PRÁCTICA</a:t>
            </a:r>
          </a:p>
          <a:p>
            <a:pPr marL="285750" indent="-285750" eaLnBrk="1" hangingPunct="1">
              <a:buFontTx/>
              <a:buChar char="-"/>
              <a:defRPr/>
            </a:pPr>
            <a:r>
              <a:rPr lang="es-ES" dirty="0" smtClean="0">
                <a:latin typeface="Arial" charset="0"/>
              </a:rPr>
              <a:t>Visita al hangar. Embarcaciones de banco fijo y remos.</a:t>
            </a:r>
          </a:p>
          <a:p>
            <a:pPr eaLnBrk="1" hangingPunct="1">
              <a:defRPr/>
            </a:pPr>
            <a:endParaRPr lang="es-ES" dirty="0" smtClean="0">
              <a:latin typeface="Arial" charset="0"/>
            </a:endParaRPr>
          </a:p>
          <a:p>
            <a:pPr lvl="0">
              <a:defRPr/>
            </a:pPr>
            <a:r>
              <a:rPr lang="es-ES" sz="2000" b="1" dirty="0" smtClean="0">
                <a:solidFill>
                  <a:prstClr val="black"/>
                </a:solidFill>
                <a:latin typeface="Arial" charset="0"/>
              </a:rPr>
              <a:t>5. “</a:t>
            </a:r>
            <a:r>
              <a:rPr lang="es-ES" sz="2000" b="1" dirty="0">
                <a:solidFill>
                  <a:prstClr val="black"/>
                </a:solidFill>
                <a:latin typeface="Arial" charset="0"/>
              </a:rPr>
              <a:t>REMO</a:t>
            </a:r>
            <a:r>
              <a:rPr lang="es-ES" sz="2000" b="1" dirty="0" smtClean="0">
                <a:solidFill>
                  <a:prstClr val="black"/>
                </a:solidFill>
                <a:latin typeface="Arial" charset="0"/>
              </a:rPr>
              <a:t>. PARTE I. SU DIDÁCTICA”</a:t>
            </a:r>
          </a:p>
          <a:p>
            <a:pPr marL="342900" lvl="0" indent="-342900">
              <a:buFontTx/>
              <a:buChar char="-"/>
              <a:defRPr/>
            </a:pPr>
            <a:r>
              <a:rPr lang="es-ES" dirty="0" smtClean="0">
                <a:solidFill>
                  <a:prstClr val="black"/>
                </a:solidFill>
                <a:latin typeface="Arial" charset="0"/>
              </a:rPr>
              <a:t>Unidad didáctica para la enseñanza reglada. REMO DE BANCO FIJO: MANUAL DIDÁCTICO PARA LA INICIACIÓN.</a:t>
            </a:r>
          </a:p>
          <a:p>
            <a:pPr marL="342900" lvl="0" indent="-342900">
              <a:buFontTx/>
              <a:buChar char="-"/>
              <a:defRPr/>
            </a:pPr>
            <a:r>
              <a:rPr lang="es-ES" u="sng" dirty="0" smtClean="0">
                <a:solidFill>
                  <a:prstClr val="black"/>
                </a:solidFill>
                <a:latin typeface="Arial" charset="0"/>
              </a:rPr>
              <a:t>Sesión 4</a:t>
            </a:r>
            <a:r>
              <a:rPr lang="es-ES" dirty="0" smtClean="0">
                <a:solidFill>
                  <a:prstClr val="black"/>
                </a:solidFill>
                <a:latin typeface="Arial" charset="0"/>
              </a:rPr>
              <a:t>. Visita de las instalaciones </a:t>
            </a:r>
            <a:r>
              <a:rPr lang="es-ES" b="1" dirty="0" smtClean="0">
                <a:solidFill>
                  <a:prstClr val="black"/>
                </a:solidFill>
                <a:latin typeface="Arial" charset="0"/>
              </a:rPr>
              <a:t>“</a:t>
            </a:r>
            <a:r>
              <a:rPr lang="es-ES" dirty="0" smtClean="0">
                <a:solidFill>
                  <a:prstClr val="black"/>
                </a:solidFill>
                <a:latin typeface="Arial" charset="0"/>
              </a:rPr>
              <a:t>Conoce la modalidad de remo en banco fijo”.</a:t>
            </a:r>
          </a:p>
          <a:p>
            <a:pPr lvl="0">
              <a:spcBef>
                <a:spcPts val="600"/>
              </a:spcBef>
              <a:defRPr/>
            </a:pPr>
            <a:r>
              <a:rPr lang="es-ES" sz="2000" b="1" dirty="0" smtClean="0">
                <a:solidFill>
                  <a:prstClr val="black"/>
                </a:solidFill>
                <a:latin typeface="Arial" charset="0"/>
              </a:rPr>
              <a:t>PARTE PRÁCTICA</a:t>
            </a:r>
          </a:p>
          <a:p>
            <a:pPr lvl="0">
              <a:defRPr/>
            </a:pPr>
            <a:r>
              <a:rPr lang="es-ES" sz="2000" dirty="0" smtClean="0">
                <a:solidFill>
                  <a:prstClr val="black"/>
                </a:solidFill>
                <a:latin typeface="Arial" charset="0"/>
              </a:rPr>
              <a:t>- </a:t>
            </a:r>
            <a:r>
              <a:rPr lang="es-ES" u="sng" dirty="0" smtClean="0">
                <a:solidFill>
                  <a:prstClr val="black"/>
                </a:solidFill>
                <a:latin typeface="Arial" charset="0"/>
              </a:rPr>
              <a:t>Desarrollo sesión 4</a:t>
            </a:r>
            <a:r>
              <a:rPr lang="es-ES" dirty="0" smtClean="0">
                <a:solidFill>
                  <a:prstClr val="black"/>
                </a:solidFill>
                <a:latin typeface="Arial" charset="0"/>
              </a:rPr>
              <a:t>. Formación profesorado en programa </a:t>
            </a:r>
            <a:r>
              <a:rPr lang="es-ES" b="1" dirty="0" smtClean="0">
                <a:solidFill>
                  <a:prstClr val="black"/>
                </a:solidFill>
                <a:latin typeface="Arial" charset="0"/>
              </a:rPr>
              <a:t>Iniciación al remo</a:t>
            </a:r>
            <a:r>
              <a:rPr lang="es-ES" dirty="0" smtClean="0">
                <a:solidFill>
                  <a:prstClr val="black"/>
                </a:solidFill>
                <a:latin typeface="Arial" charset="0"/>
              </a:rPr>
              <a:t>.</a:t>
            </a:r>
            <a:endParaRPr lang="es-ES" dirty="0">
              <a:solidFill>
                <a:prstClr val="black"/>
              </a:solidFill>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 y="3600011"/>
            <a:ext cx="2819419" cy="3237610"/>
          </a:xfrm>
          <a:prstGeom prst="rect">
            <a:avLst/>
          </a:prstGeom>
        </p:spPr>
      </p:pic>
    </p:spTree>
    <p:extLst>
      <p:ext uri="{BB962C8B-B14F-4D97-AF65-F5344CB8AC3E}">
        <p14:creationId xmlns:p14="http://schemas.microsoft.com/office/powerpoint/2010/main" val="28738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95736" y="476672"/>
            <a:ext cx="6768752" cy="4539704"/>
          </a:xfrm>
          <a:prstGeom prst="rect">
            <a:avLst/>
          </a:prstGeom>
          <a:noFill/>
        </p:spPr>
        <p:txBody>
          <a:bodyPr wrap="square">
            <a:spAutoFit/>
          </a:bodyPr>
          <a:lstStyle/>
          <a:p>
            <a:pPr algn="just" eaLnBrk="1" hangingPunct="1">
              <a:defRPr/>
            </a:pPr>
            <a:r>
              <a:rPr lang="es-ES" sz="2400" b="1" u="sng" dirty="0" smtClean="0">
                <a:latin typeface="Arial" charset="0"/>
              </a:rPr>
              <a:t>Deportes de </a:t>
            </a:r>
            <a:r>
              <a:rPr lang="es-ES" sz="2400" b="1" u="sng" dirty="0" err="1" smtClean="0">
                <a:latin typeface="Arial" charset="0"/>
              </a:rPr>
              <a:t>Auga</a:t>
            </a:r>
            <a:r>
              <a:rPr lang="es-ES" sz="2400" b="1" u="sng" dirty="0" smtClean="0">
                <a:latin typeface="Arial" charset="0"/>
              </a:rPr>
              <a:t>: iniciación </a:t>
            </a:r>
            <a:r>
              <a:rPr lang="es-ES" sz="2400" b="1" u="sng" dirty="0" err="1" smtClean="0">
                <a:latin typeface="Arial" charset="0"/>
              </a:rPr>
              <a:t>ao</a:t>
            </a:r>
            <a:r>
              <a:rPr lang="es-ES" sz="2400" b="1" u="sng" dirty="0" smtClean="0">
                <a:latin typeface="Arial" charset="0"/>
              </a:rPr>
              <a:t> remo</a:t>
            </a:r>
          </a:p>
          <a:p>
            <a:pPr algn="just" eaLnBrk="1" hangingPunct="1">
              <a:defRPr/>
            </a:pPr>
            <a:endParaRPr lang="es-ES" b="1" u="sng" dirty="0">
              <a:latin typeface="Arial" charset="0"/>
            </a:endParaRPr>
          </a:p>
          <a:p>
            <a:pPr eaLnBrk="1" hangingPunct="1">
              <a:defRPr/>
            </a:pPr>
            <a:r>
              <a:rPr lang="es-ES" sz="2000" b="1" dirty="0" smtClean="0">
                <a:latin typeface="Arial" charset="0"/>
              </a:rPr>
              <a:t>PROGRAMA DEL CURSO 2017 (DIA 4)</a:t>
            </a:r>
          </a:p>
          <a:p>
            <a:pPr eaLnBrk="1" hangingPunct="1">
              <a:defRPr/>
            </a:pPr>
            <a:endParaRPr lang="es-ES" sz="2000" b="1" dirty="0">
              <a:latin typeface="Arial" charset="0"/>
            </a:endParaRPr>
          </a:p>
          <a:p>
            <a:pPr eaLnBrk="1" hangingPunct="1">
              <a:defRPr/>
            </a:pPr>
            <a:r>
              <a:rPr lang="es-ES" sz="2000" b="1" dirty="0" smtClean="0">
                <a:latin typeface="Arial" charset="0"/>
              </a:rPr>
              <a:t>6. “REMO. PARTE II. SU DIDÁCTICA”</a:t>
            </a:r>
          </a:p>
          <a:p>
            <a:pPr marL="285750" indent="-285750">
              <a:buFontTx/>
              <a:buChar char="-"/>
              <a:defRPr/>
            </a:pPr>
            <a:r>
              <a:rPr lang="es-ES" dirty="0" smtClean="0">
                <a:latin typeface="Arial" charset="0"/>
              </a:rPr>
              <a:t>Técnica de la remada. Errores más habituales.</a:t>
            </a:r>
          </a:p>
          <a:p>
            <a:pPr marL="285750" indent="-285750">
              <a:buFontTx/>
              <a:buChar char="-"/>
              <a:defRPr/>
            </a:pPr>
            <a:r>
              <a:rPr lang="es-ES" dirty="0" smtClean="0">
                <a:latin typeface="Arial" charset="0"/>
              </a:rPr>
              <a:t>Orientaciones para el proceso de aprendizaje. Estrategias psicológicas.</a:t>
            </a:r>
          </a:p>
          <a:p>
            <a:pPr eaLnBrk="1" hangingPunct="1">
              <a:spcBef>
                <a:spcPts val="600"/>
              </a:spcBef>
              <a:defRPr/>
            </a:pPr>
            <a:r>
              <a:rPr lang="es-ES" sz="2000" b="1" dirty="0" smtClean="0">
                <a:latin typeface="Arial" charset="0"/>
              </a:rPr>
              <a:t>PARTE PRÁCTICA</a:t>
            </a:r>
          </a:p>
          <a:p>
            <a:pPr marL="285750" indent="-285750" eaLnBrk="1" hangingPunct="1">
              <a:buFontTx/>
              <a:buChar char="-"/>
              <a:defRPr/>
            </a:pPr>
            <a:r>
              <a:rPr lang="es-ES" dirty="0" smtClean="0">
                <a:latin typeface="Arial" charset="0"/>
              </a:rPr>
              <a:t>Foso acuático. Coordinación y técnica de remo.</a:t>
            </a:r>
          </a:p>
          <a:p>
            <a:pPr marL="285750" indent="-285750" eaLnBrk="1" hangingPunct="1">
              <a:buFontTx/>
              <a:buChar char="-"/>
              <a:defRPr/>
            </a:pPr>
            <a:r>
              <a:rPr lang="es-ES" dirty="0" smtClean="0">
                <a:latin typeface="Arial" charset="0"/>
              </a:rPr>
              <a:t>Ejercicios para trabajar la técnica.</a:t>
            </a:r>
          </a:p>
          <a:p>
            <a:pPr eaLnBrk="1" hangingPunct="1">
              <a:defRPr/>
            </a:pPr>
            <a:endParaRPr lang="es-ES" dirty="0" smtClean="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6201"/>
            <a:ext cx="2771800" cy="2771800"/>
          </a:xfrm>
          <a:prstGeom prst="rect">
            <a:avLst/>
          </a:prstGeom>
        </p:spPr>
      </p:pic>
    </p:spTree>
    <p:extLst>
      <p:ext uri="{BB962C8B-B14F-4D97-AF65-F5344CB8AC3E}">
        <p14:creationId xmlns:p14="http://schemas.microsoft.com/office/powerpoint/2010/main" val="365075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555776" y="733246"/>
            <a:ext cx="6769100" cy="6124754"/>
          </a:xfrm>
          <a:prstGeom prst="rect">
            <a:avLst/>
          </a:prstGeom>
          <a:noFill/>
        </p:spPr>
        <p:txBody>
          <a:bodyPr>
            <a:spAutoFit/>
          </a:bodyPr>
          <a:lstStyle/>
          <a:p>
            <a:pPr algn="just" eaLnBrk="1" hangingPunct="1">
              <a:defRPr/>
            </a:pPr>
            <a:r>
              <a:rPr lang="es-ES" sz="2400" b="1" u="sng" dirty="0" smtClean="0">
                <a:latin typeface="Arial" charset="0"/>
              </a:rPr>
              <a:t>Objetivos en el ámbito escolar</a:t>
            </a:r>
          </a:p>
          <a:p>
            <a:pPr algn="just" eaLnBrk="1" hangingPunct="1">
              <a:defRPr/>
            </a:pPr>
            <a:endParaRPr lang="es-ES" b="1" u="sng" dirty="0">
              <a:latin typeface="Arial" charset="0"/>
            </a:endParaRPr>
          </a:p>
          <a:p>
            <a:pPr eaLnBrk="1" hangingPunct="1">
              <a:defRPr/>
            </a:pPr>
            <a:r>
              <a:rPr lang="es-ES" sz="2000" b="1" dirty="0" smtClean="0">
                <a:latin typeface="Arial" charset="0"/>
              </a:rPr>
              <a:t>OBJETIVOS</a:t>
            </a:r>
          </a:p>
          <a:p>
            <a:pPr eaLnBrk="1" hangingPunct="1">
              <a:defRPr/>
            </a:pPr>
            <a:endParaRPr lang="es-ES" sz="2000" b="1" dirty="0" smtClean="0">
              <a:latin typeface="Arial" charset="0"/>
            </a:endParaRPr>
          </a:p>
          <a:p>
            <a:pPr marL="342900" indent="-342900" eaLnBrk="1" hangingPunct="1">
              <a:buFont typeface="+mj-lt"/>
              <a:buAutoNum type="arabicPeriod"/>
              <a:defRPr/>
            </a:pPr>
            <a:r>
              <a:rPr lang="es-ES" sz="2000" dirty="0" smtClean="0">
                <a:latin typeface="Arial" charset="0"/>
              </a:rPr>
              <a:t>Conocer el deporte del remo y sus posibilidades de aprendizaje y práctica.</a:t>
            </a:r>
          </a:p>
          <a:p>
            <a:pPr marL="342900" indent="-342900" eaLnBrk="1" hangingPunct="1">
              <a:buFont typeface="+mj-lt"/>
              <a:buAutoNum type="arabicPeriod"/>
              <a:defRPr/>
            </a:pPr>
            <a:endParaRPr lang="es-ES" sz="2000" dirty="0" smtClean="0">
              <a:latin typeface="Arial" charset="0"/>
            </a:endParaRPr>
          </a:p>
          <a:p>
            <a:pPr marL="342900" indent="-342900" eaLnBrk="1" hangingPunct="1">
              <a:buFont typeface="+mj-lt"/>
              <a:buAutoNum type="arabicPeriod"/>
              <a:defRPr/>
            </a:pPr>
            <a:r>
              <a:rPr lang="es-ES" sz="2000" dirty="0" smtClean="0">
                <a:latin typeface="Arial" charset="0"/>
              </a:rPr>
              <a:t>Aprender las normas y reglas básicas del remo de banco fijo.</a:t>
            </a:r>
          </a:p>
          <a:p>
            <a:pPr marL="342900" indent="-342900" eaLnBrk="1" hangingPunct="1">
              <a:buFont typeface="+mj-lt"/>
              <a:buAutoNum type="arabicPeriod"/>
              <a:defRPr/>
            </a:pPr>
            <a:endParaRPr lang="es-ES" sz="2000" dirty="0" smtClean="0">
              <a:latin typeface="Arial" charset="0"/>
            </a:endParaRPr>
          </a:p>
          <a:p>
            <a:pPr marL="342900" indent="-342900" eaLnBrk="1" hangingPunct="1">
              <a:buFont typeface="+mj-lt"/>
              <a:buAutoNum type="arabicPeriod"/>
              <a:defRPr/>
            </a:pPr>
            <a:r>
              <a:rPr lang="es-ES" sz="2000" dirty="0" smtClean="0">
                <a:latin typeface="Arial" charset="0"/>
              </a:rPr>
              <a:t>Familiarizarse con el material específico de este deporte.</a:t>
            </a:r>
          </a:p>
          <a:p>
            <a:pPr marL="342900" indent="-342900" eaLnBrk="1" hangingPunct="1">
              <a:buFont typeface="+mj-lt"/>
              <a:buAutoNum type="arabicPeriod"/>
              <a:defRPr/>
            </a:pPr>
            <a:endParaRPr lang="es-ES" sz="2000" dirty="0" smtClean="0">
              <a:latin typeface="Arial" charset="0"/>
            </a:endParaRPr>
          </a:p>
          <a:p>
            <a:pPr marL="342900" indent="-342900" eaLnBrk="1" hangingPunct="1">
              <a:buFont typeface="+mj-lt"/>
              <a:buAutoNum type="arabicPeriod"/>
              <a:defRPr/>
            </a:pPr>
            <a:r>
              <a:rPr lang="es-ES" sz="2000" dirty="0" smtClean="0">
                <a:latin typeface="Arial" charset="0"/>
              </a:rPr>
              <a:t>Diseñar propuestas de juegos y actividades motrices que faciliten la práctica del remo.</a:t>
            </a:r>
          </a:p>
          <a:p>
            <a:pPr marL="342900" indent="-342900" eaLnBrk="1" hangingPunct="1">
              <a:buAutoNum type="arabicPeriod"/>
              <a:defRPr/>
            </a:pPr>
            <a:endParaRPr lang="es-ES" dirty="0" smtClean="0">
              <a:latin typeface="Arial" charset="0"/>
            </a:endParaRPr>
          </a:p>
          <a:p>
            <a:pPr eaLnBrk="1" hangingPunct="1">
              <a:defRPr/>
            </a:pPr>
            <a:endParaRPr lang="es-ES" dirty="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4" y="3717032"/>
            <a:ext cx="2547818" cy="2963788"/>
          </a:xfrm>
          <a:prstGeom prst="rect">
            <a:avLst/>
          </a:prstGeom>
        </p:spPr>
      </p:pic>
    </p:spTree>
    <p:extLst>
      <p:ext uri="{BB962C8B-B14F-4D97-AF65-F5344CB8AC3E}">
        <p14:creationId xmlns:p14="http://schemas.microsoft.com/office/powerpoint/2010/main" val="232378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3383360" y="476672"/>
            <a:ext cx="5760640" cy="6247864"/>
          </a:xfrm>
          <a:prstGeom prst="rect">
            <a:avLst/>
          </a:prstGeom>
          <a:noFill/>
        </p:spPr>
        <p:txBody>
          <a:bodyPr wrap="square">
            <a:spAutoFit/>
          </a:bodyPr>
          <a:lstStyle/>
          <a:p>
            <a:pPr algn="just" eaLnBrk="1" hangingPunct="1">
              <a:defRPr/>
            </a:pPr>
            <a:r>
              <a:rPr lang="es-ES" sz="2400" b="1" u="sng" dirty="0" smtClean="0">
                <a:latin typeface="Arial" charset="0"/>
              </a:rPr>
              <a:t>Deportes de </a:t>
            </a:r>
            <a:r>
              <a:rPr lang="es-ES" sz="2400" b="1" u="sng" dirty="0" err="1" smtClean="0">
                <a:latin typeface="Arial" charset="0"/>
              </a:rPr>
              <a:t>Auga</a:t>
            </a:r>
            <a:r>
              <a:rPr lang="es-ES" sz="2400" b="1" u="sng" dirty="0" smtClean="0">
                <a:latin typeface="Arial" charset="0"/>
              </a:rPr>
              <a:t>: iniciación </a:t>
            </a:r>
            <a:r>
              <a:rPr lang="es-ES" sz="2400" b="1" u="sng" dirty="0" err="1" smtClean="0">
                <a:latin typeface="Arial" charset="0"/>
              </a:rPr>
              <a:t>ao</a:t>
            </a:r>
            <a:r>
              <a:rPr lang="es-ES" sz="2400" b="1" u="sng" dirty="0" smtClean="0">
                <a:latin typeface="Arial" charset="0"/>
              </a:rPr>
              <a:t> remo</a:t>
            </a:r>
          </a:p>
          <a:p>
            <a:pPr algn="just" eaLnBrk="1" hangingPunct="1">
              <a:defRPr/>
            </a:pPr>
            <a:endParaRPr lang="es-ES" b="1" u="sng" dirty="0">
              <a:latin typeface="Arial" charset="0"/>
            </a:endParaRPr>
          </a:p>
          <a:p>
            <a:pPr eaLnBrk="1" hangingPunct="1">
              <a:defRPr/>
            </a:pPr>
            <a:r>
              <a:rPr lang="es-ES" sz="2000" b="1" dirty="0" smtClean="0">
                <a:latin typeface="Arial" charset="0"/>
              </a:rPr>
              <a:t>PROGRAMA DEL CURSO 2017 (DIA 5)</a:t>
            </a:r>
            <a:endParaRPr lang="es-ES" sz="2000" b="1" dirty="0">
              <a:latin typeface="Arial" charset="0"/>
            </a:endParaRPr>
          </a:p>
          <a:p>
            <a:pPr eaLnBrk="1" hangingPunct="1">
              <a:defRPr/>
            </a:pPr>
            <a:endParaRPr lang="es-ES" sz="2000" dirty="0" smtClean="0">
              <a:latin typeface="Arial" charset="0"/>
            </a:endParaRPr>
          </a:p>
          <a:p>
            <a:pPr eaLnBrk="1" hangingPunct="1">
              <a:defRPr/>
            </a:pPr>
            <a:r>
              <a:rPr lang="es-ES" sz="2000" b="1" dirty="0" smtClean="0">
                <a:latin typeface="Arial" charset="0"/>
              </a:rPr>
              <a:t>PARTE PRÁCTICA</a:t>
            </a:r>
          </a:p>
          <a:p>
            <a:pPr eaLnBrk="1" hangingPunct="1">
              <a:defRPr/>
            </a:pPr>
            <a:endParaRPr lang="es-ES" sz="2000" b="1" dirty="0">
              <a:latin typeface="Arial" charset="0"/>
            </a:endParaRPr>
          </a:p>
          <a:p>
            <a:pPr eaLnBrk="1" hangingPunct="1">
              <a:defRPr/>
            </a:pPr>
            <a:r>
              <a:rPr lang="es-ES" sz="2000" b="1" dirty="0" smtClean="0">
                <a:latin typeface="Arial" charset="0"/>
              </a:rPr>
              <a:t>TIERRA</a:t>
            </a:r>
          </a:p>
          <a:p>
            <a:pPr marL="342900" indent="-342900" eaLnBrk="1" hangingPunct="1">
              <a:buFontTx/>
              <a:buChar char="-"/>
              <a:defRPr/>
            </a:pPr>
            <a:r>
              <a:rPr lang="es-ES" dirty="0" err="1" smtClean="0">
                <a:latin typeface="Arial" charset="0"/>
              </a:rPr>
              <a:t>Remoergómetro</a:t>
            </a:r>
            <a:r>
              <a:rPr lang="es-ES" dirty="0" smtClean="0">
                <a:latin typeface="Arial" charset="0"/>
              </a:rPr>
              <a:t>. Competición lúdico-recreativa.</a:t>
            </a:r>
          </a:p>
          <a:p>
            <a:pPr marL="342900" indent="-342900" eaLnBrk="1" hangingPunct="1">
              <a:buFontTx/>
              <a:buChar char="-"/>
              <a:defRPr/>
            </a:pPr>
            <a:r>
              <a:rPr lang="es-ES" dirty="0" smtClean="0">
                <a:latin typeface="Arial" charset="0"/>
              </a:rPr>
              <a:t>Foso acuático. Practicar el remo.</a:t>
            </a:r>
          </a:p>
          <a:p>
            <a:pPr eaLnBrk="1" hangingPunct="1">
              <a:defRPr/>
            </a:pPr>
            <a:endParaRPr lang="es-ES" sz="2000" b="1" dirty="0">
              <a:latin typeface="Arial" charset="0"/>
            </a:endParaRPr>
          </a:p>
          <a:p>
            <a:pPr eaLnBrk="1" hangingPunct="1">
              <a:defRPr/>
            </a:pPr>
            <a:endParaRPr lang="es-ES" sz="2000" b="1" dirty="0">
              <a:latin typeface="Arial" charset="0"/>
            </a:endParaRPr>
          </a:p>
          <a:p>
            <a:pPr eaLnBrk="1" hangingPunct="1">
              <a:defRPr/>
            </a:pPr>
            <a:r>
              <a:rPr lang="es-ES" sz="2000" b="1" dirty="0" smtClean="0">
                <a:latin typeface="Arial" charset="0"/>
              </a:rPr>
              <a:t>MAR</a:t>
            </a:r>
          </a:p>
          <a:p>
            <a:pPr marL="285750" indent="-285750" eaLnBrk="1" hangingPunct="1">
              <a:buFontTx/>
              <a:buChar char="-"/>
              <a:defRPr/>
            </a:pPr>
            <a:r>
              <a:rPr lang="es-ES" dirty="0" smtClean="0">
                <a:latin typeface="Arial" charset="0"/>
              </a:rPr>
              <a:t>Elaboración de estrobos.</a:t>
            </a:r>
          </a:p>
          <a:p>
            <a:pPr marL="285750" indent="-285750" eaLnBrk="1" hangingPunct="1">
              <a:buFontTx/>
              <a:buChar char="-"/>
              <a:defRPr/>
            </a:pPr>
            <a:r>
              <a:rPr lang="es-ES" dirty="0" smtClean="0">
                <a:latin typeface="Arial" charset="0"/>
              </a:rPr>
              <a:t>Calentamiento específico de remo.</a:t>
            </a:r>
          </a:p>
          <a:p>
            <a:pPr marL="285750" indent="-285750" eaLnBrk="1" hangingPunct="1">
              <a:buFontTx/>
              <a:buChar char="-"/>
              <a:defRPr/>
            </a:pPr>
            <a:r>
              <a:rPr lang="es-ES" dirty="0" smtClean="0">
                <a:latin typeface="Arial" charset="0"/>
              </a:rPr>
              <a:t>Bautismo de mar.</a:t>
            </a:r>
          </a:p>
          <a:p>
            <a:pPr marL="285750" indent="-285750" eaLnBrk="1" hangingPunct="1">
              <a:buFontTx/>
              <a:buChar char="-"/>
              <a:defRPr/>
            </a:pPr>
            <a:r>
              <a:rPr lang="es-ES" dirty="0" smtClean="0">
                <a:latin typeface="Arial" charset="0"/>
              </a:rPr>
              <a:t>Conocer y </a:t>
            </a:r>
            <a:r>
              <a:rPr lang="es-ES" dirty="0" err="1" smtClean="0">
                <a:latin typeface="Arial" charset="0"/>
              </a:rPr>
              <a:t>prácticar</a:t>
            </a:r>
            <a:r>
              <a:rPr lang="es-ES" dirty="0" smtClean="0">
                <a:latin typeface="Arial" charset="0"/>
              </a:rPr>
              <a:t> remo en banco fijo. Coordinación y técnica de remo.</a:t>
            </a:r>
          </a:p>
          <a:p>
            <a:pPr eaLnBrk="1" hangingPunct="1">
              <a:defRPr/>
            </a:pPr>
            <a:endParaRPr lang="es-ES" dirty="0" smtClean="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r>
              <a:rPr lang="es-ES" b="1" dirty="0" smtClean="0">
                <a:latin typeface="Arial" charset="0"/>
              </a:rPr>
              <a:t> </a:t>
            </a:r>
            <a:endParaRPr lang="es-ES" b="1" dirty="0">
              <a:latin typeface="Arial"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4" y="3366120"/>
            <a:ext cx="3491880" cy="3491880"/>
          </a:xfrm>
          <a:prstGeom prst="rect">
            <a:avLst/>
          </a:prstGeom>
        </p:spPr>
      </p:pic>
    </p:spTree>
    <p:extLst>
      <p:ext uri="{BB962C8B-B14F-4D97-AF65-F5344CB8AC3E}">
        <p14:creationId xmlns:p14="http://schemas.microsoft.com/office/powerpoint/2010/main" val="228142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2112031" y="374955"/>
            <a:ext cx="6769100" cy="1477328"/>
          </a:xfrm>
          <a:prstGeom prst="rect">
            <a:avLst/>
          </a:prstGeom>
          <a:noFill/>
        </p:spPr>
        <p:txBody>
          <a:bodyPr>
            <a:spAutoFit/>
          </a:bodyPr>
          <a:lstStyle/>
          <a:p>
            <a:pPr algn="just" eaLnBrk="1" hangingPunct="1">
              <a:defRPr/>
            </a:pPr>
            <a:r>
              <a:rPr lang="es-ES" b="1" dirty="0" smtClean="0">
                <a:latin typeface="Arial" charset="0"/>
              </a:rPr>
              <a:t>	         </a:t>
            </a:r>
            <a:r>
              <a:rPr lang="es-ES" b="1" u="sng" dirty="0" smtClean="0">
                <a:latin typeface="Arial" charset="0"/>
              </a:rPr>
              <a:t>SESION 1.</a:t>
            </a:r>
            <a:r>
              <a:rPr lang="es-ES" b="1" dirty="0" smtClean="0">
                <a:latin typeface="Arial" charset="0"/>
              </a:rPr>
              <a:t> Conceptos generales.</a:t>
            </a:r>
            <a:endParaRPr lang="es-ES" b="1" u="sng" dirty="0" smtClean="0">
              <a:latin typeface="Arial" charset="0"/>
            </a:endParaRPr>
          </a:p>
          <a:p>
            <a:pPr algn="just" eaLnBrk="1" hangingPunct="1">
              <a:defRPr/>
            </a:pPr>
            <a:endParaRPr lang="es-ES" b="1" u="sng" dirty="0">
              <a:latin typeface="Arial" charset="0"/>
            </a:endParaRPr>
          </a:p>
          <a:p>
            <a:pPr eaLnBrk="1" hangingPunct="1">
              <a:defRPr/>
            </a:pPr>
            <a:r>
              <a:rPr lang="es-ES" b="1" dirty="0">
                <a:latin typeface="Arial" charset="0"/>
              </a:rPr>
              <a:t>OBJETIVOS</a:t>
            </a:r>
          </a:p>
          <a:p>
            <a:pPr marL="285750" indent="-285750" eaLnBrk="1" hangingPunct="1">
              <a:buFontTx/>
              <a:buChar char="-"/>
              <a:defRPr/>
            </a:pPr>
            <a:r>
              <a:rPr lang="es-ES" dirty="0">
                <a:latin typeface="Arial" charset="0"/>
              </a:rPr>
              <a:t>Conocer el deporte del </a:t>
            </a:r>
            <a:r>
              <a:rPr lang="es-ES" dirty="0" smtClean="0">
                <a:latin typeface="Arial" charset="0"/>
              </a:rPr>
              <a:t>remo y sus posibilidades.</a:t>
            </a:r>
            <a:endParaRPr lang="es-ES" dirty="0">
              <a:latin typeface="Arial" charset="0"/>
            </a:endParaRPr>
          </a:p>
          <a:p>
            <a:pPr marL="285750" indent="-285750" eaLnBrk="1" hangingPunct="1">
              <a:buFontTx/>
              <a:buChar char="-"/>
              <a:defRPr/>
            </a:pPr>
            <a:r>
              <a:rPr lang="es-ES" dirty="0">
                <a:latin typeface="Arial" charset="0"/>
              </a:rPr>
              <a:t>Conocer las partes  del </a:t>
            </a:r>
            <a:r>
              <a:rPr lang="es-ES" dirty="0" err="1">
                <a:latin typeface="Arial" charset="0"/>
              </a:rPr>
              <a:t>remoergómetro</a:t>
            </a:r>
            <a:r>
              <a:rPr lang="es-ES" dirty="0">
                <a:latin typeface="Arial" charset="0"/>
              </a:rPr>
              <a:t> y sus funciones.</a:t>
            </a:r>
          </a:p>
        </p:txBody>
      </p:sp>
      <p:sp>
        <p:nvSpPr>
          <p:cNvPr id="5" name="2 CuadroTexto"/>
          <p:cNvSpPr txBox="1"/>
          <p:nvPr/>
        </p:nvSpPr>
        <p:spPr>
          <a:xfrm>
            <a:off x="2112031" y="1926069"/>
            <a:ext cx="6264696" cy="2308225"/>
          </a:xfrm>
          <a:prstGeom prst="rect">
            <a:avLst/>
          </a:prstGeom>
          <a:noFill/>
        </p:spPr>
        <p:txBody>
          <a:bodyPr wrap="square">
            <a:spAutoFit/>
          </a:bodyPr>
          <a:lstStyle/>
          <a:p>
            <a:pPr eaLnBrk="1" hangingPunct="1">
              <a:defRPr/>
            </a:pPr>
            <a:r>
              <a:rPr lang="es-ES" b="1" dirty="0" smtClean="0">
                <a:latin typeface="Arial" charset="0"/>
              </a:rPr>
              <a:t>CONTENIDOS</a:t>
            </a:r>
            <a:endParaRPr lang="es-ES" b="1" dirty="0">
              <a:latin typeface="Arial" charset="0"/>
            </a:endParaRPr>
          </a:p>
          <a:p>
            <a:pPr marL="285750" indent="-285750" eaLnBrk="1" hangingPunct="1">
              <a:buFontTx/>
              <a:buChar char="-"/>
              <a:defRPr/>
            </a:pPr>
            <a:r>
              <a:rPr lang="es-ES" dirty="0">
                <a:latin typeface="Arial" charset="0"/>
              </a:rPr>
              <a:t>El remo.</a:t>
            </a:r>
          </a:p>
          <a:p>
            <a:pPr marL="285750" indent="-285750" eaLnBrk="1" hangingPunct="1">
              <a:buFontTx/>
              <a:buChar char="-"/>
              <a:defRPr/>
            </a:pPr>
            <a:r>
              <a:rPr lang="es-ES" dirty="0">
                <a:latin typeface="Arial" charset="0"/>
              </a:rPr>
              <a:t>Modalidades de remo.</a:t>
            </a:r>
          </a:p>
          <a:p>
            <a:pPr marL="285750" indent="-285750" eaLnBrk="1" hangingPunct="1">
              <a:buFontTx/>
              <a:buChar char="-"/>
              <a:defRPr/>
            </a:pPr>
            <a:r>
              <a:rPr lang="es-ES" dirty="0">
                <a:latin typeface="Arial" charset="0"/>
              </a:rPr>
              <a:t>Clases de embarcaciones</a:t>
            </a:r>
          </a:p>
          <a:p>
            <a:pPr marL="285750" indent="-285750" eaLnBrk="1" hangingPunct="1">
              <a:buFontTx/>
              <a:buChar char="-"/>
              <a:defRPr/>
            </a:pPr>
            <a:r>
              <a:rPr lang="es-ES" dirty="0">
                <a:latin typeface="Arial" charset="0"/>
              </a:rPr>
              <a:t>Posibilidades de practicar el remo.</a:t>
            </a:r>
          </a:p>
          <a:p>
            <a:pPr marL="285750" indent="-285750" eaLnBrk="1" hangingPunct="1">
              <a:buFontTx/>
              <a:buChar char="-"/>
              <a:defRPr/>
            </a:pPr>
            <a:r>
              <a:rPr lang="es-ES" dirty="0">
                <a:latin typeface="Arial" charset="0"/>
              </a:rPr>
              <a:t>Vocabulario técnico.</a:t>
            </a:r>
          </a:p>
          <a:p>
            <a:pPr marL="285750" indent="-285750" eaLnBrk="1" hangingPunct="1">
              <a:buFontTx/>
              <a:buChar char="-"/>
              <a:defRPr/>
            </a:pPr>
            <a:r>
              <a:rPr lang="es-ES" dirty="0">
                <a:latin typeface="Arial" charset="0"/>
              </a:rPr>
              <a:t>Conocer e identificar las distintas embarcaciones de banco fijo.</a:t>
            </a:r>
          </a:p>
        </p:txBody>
      </p:sp>
      <p:sp>
        <p:nvSpPr>
          <p:cNvPr id="6" name="3 CuadroTexto"/>
          <p:cNvSpPr txBox="1">
            <a:spLocks noChangeArrowheads="1"/>
          </p:cNvSpPr>
          <p:nvPr/>
        </p:nvSpPr>
        <p:spPr bwMode="auto">
          <a:xfrm>
            <a:off x="526903" y="4317208"/>
            <a:ext cx="861709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dirty="0" smtClean="0">
                <a:solidFill>
                  <a:srgbClr val="FF0000"/>
                </a:solidFill>
              </a:rPr>
              <a:t>INFORMACIÓN DE LA ACTIVIDAD A DESARROLLAR</a:t>
            </a:r>
          </a:p>
          <a:p>
            <a:pPr marL="285750" indent="-285750" eaLnBrk="1" hangingPunct="1">
              <a:spcBef>
                <a:spcPct val="0"/>
              </a:spcBef>
              <a:buFontTx/>
              <a:buChar char="-"/>
            </a:pPr>
            <a:r>
              <a:rPr lang="es-ES" altLang="es-ES" sz="1800" dirty="0" smtClean="0">
                <a:solidFill>
                  <a:srgbClr val="FF0000"/>
                </a:solidFill>
              </a:rPr>
              <a:t>El remo, modalidades y clases de embarcaciones de banco fijo, vocabulario técnico y posibilidades de </a:t>
            </a:r>
            <a:r>
              <a:rPr lang="es-ES" altLang="es-ES" sz="1800" dirty="0" err="1" smtClean="0">
                <a:solidFill>
                  <a:srgbClr val="FF0000"/>
                </a:solidFill>
              </a:rPr>
              <a:t>prácticar</a:t>
            </a:r>
            <a:r>
              <a:rPr lang="es-ES" altLang="es-ES" sz="1800" dirty="0" smtClean="0">
                <a:solidFill>
                  <a:srgbClr val="FF0000"/>
                </a:solidFill>
              </a:rPr>
              <a:t> el remo.</a:t>
            </a:r>
          </a:p>
          <a:p>
            <a:pPr marL="285750" indent="-285750" eaLnBrk="1" hangingPunct="1">
              <a:spcBef>
                <a:spcPct val="0"/>
              </a:spcBef>
              <a:buFontTx/>
              <a:buChar char="-"/>
            </a:pPr>
            <a:r>
              <a:rPr lang="es-ES" altLang="es-ES" sz="1800" dirty="0" smtClean="0">
                <a:solidFill>
                  <a:srgbClr val="FF0000"/>
                </a:solidFill>
              </a:rPr>
              <a:t>Exposición por parte del monitor de remo de las características del </a:t>
            </a:r>
            <a:r>
              <a:rPr lang="es-ES" altLang="es-ES" sz="1800" dirty="0" err="1" smtClean="0">
                <a:solidFill>
                  <a:srgbClr val="FF0000"/>
                </a:solidFill>
              </a:rPr>
              <a:t>remoergómetro</a:t>
            </a:r>
            <a:r>
              <a:rPr lang="es-ES" altLang="es-ES" sz="1800" dirty="0" smtClean="0">
                <a:solidFill>
                  <a:srgbClr val="FF0000"/>
                </a:solidFill>
              </a:rPr>
              <a:t>, su importancia, no solo para el entrenamiento del remo, sino en muchos otros deportes y el abanico de posibilidades que ofrece el remo.</a:t>
            </a:r>
          </a:p>
          <a:p>
            <a:pPr marL="285750" indent="-285750" eaLnBrk="1" hangingPunct="1">
              <a:spcBef>
                <a:spcPct val="0"/>
              </a:spcBef>
              <a:buFontTx/>
              <a:buChar char="-"/>
            </a:pPr>
            <a:r>
              <a:rPr lang="es-ES" altLang="es-ES" sz="1800" dirty="0" smtClean="0">
                <a:solidFill>
                  <a:srgbClr val="FF0000"/>
                </a:solidFill>
              </a:rPr>
              <a:t>Presentación marca y modelo del aparato que se va a utilizar y explicará sus diferentes partes y la función de cada una de ellas.</a:t>
            </a:r>
          </a:p>
          <a:p>
            <a:pPr eaLnBrk="1" hangingPunct="1">
              <a:spcBef>
                <a:spcPct val="0"/>
              </a:spcBef>
              <a:buNone/>
            </a:pPr>
            <a:endParaRPr lang="es-ES" altLang="es-ES" sz="1800" dirty="0" smtClean="0">
              <a:solidFill>
                <a:srgbClr val="FF0000"/>
              </a:solidFill>
            </a:endParaRPr>
          </a:p>
          <a:p>
            <a:pPr marL="285750" indent="-285750" eaLnBrk="1" hangingPunct="1">
              <a:spcBef>
                <a:spcPct val="0"/>
              </a:spcBef>
              <a:buFontTx/>
              <a:buChar char="-"/>
            </a:pPr>
            <a:endParaRPr lang="es-ES" altLang="es-ES" sz="1800" dirty="0" smtClean="0">
              <a:solidFill>
                <a:srgbClr val="FF0000"/>
              </a:solidFill>
            </a:endParaRPr>
          </a:p>
          <a:p>
            <a:pPr eaLnBrk="1" hangingPunct="1">
              <a:spcBef>
                <a:spcPct val="0"/>
              </a:spcBef>
              <a:buFontTx/>
              <a:buNone/>
            </a:pPr>
            <a:endParaRPr lang="es-ES" altLang="es-ES" sz="1800" dirty="0"/>
          </a:p>
        </p:txBody>
      </p:sp>
      <p:pic>
        <p:nvPicPr>
          <p:cNvPr id="7" name="Imagen 6">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348880"/>
            <a:ext cx="1232949" cy="1968328"/>
          </a:xfrm>
          <a:prstGeom prst="rect">
            <a:avLst/>
          </a:prstGeom>
        </p:spPr>
      </p:pic>
    </p:spTree>
    <p:extLst>
      <p:ext uri="{BB962C8B-B14F-4D97-AF65-F5344CB8AC3E}">
        <p14:creationId xmlns:p14="http://schemas.microsoft.com/office/powerpoint/2010/main" val="126013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CuadroTexto"/>
          <p:cNvSpPr txBox="1">
            <a:spLocks noChangeArrowheads="1"/>
          </p:cNvSpPr>
          <p:nvPr/>
        </p:nvSpPr>
        <p:spPr bwMode="auto">
          <a:xfrm>
            <a:off x="2195736" y="379045"/>
            <a:ext cx="69482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u="sng" dirty="0" smtClean="0">
                <a:solidFill>
                  <a:srgbClr val="FF0000"/>
                </a:solidFill>
              </a:rPr>
              <a:t>EXPLICACIÓN TEÓRICA Y CONTENIDOS DE LA SESIÓN</a:t>
            </a:r>
          </a:p>
          <a:p>
            <a:pPr marL="285750" indent="-285750">
              <a:spcBef>
                <a:spcPct val="0"/>
              </a:spcBef>
              <a:buFontTx/>
              <a:buChar char="-"/>
            </a:pPr>
            <a:r>
              <a:rPr lang="es-ES" altLang="es-ES" sz="1800" dirty="0">
                <a:solidFill>
                  <a:srgbClr val="FF0000"/>
                </a:solidFill>
              </a:rPr>
              <a:t>El </a:t>
            </a:r>
            <a:r>
              <a:rPr lang="es-ES" altLang="es-ES" sz="1800" dirty="0" err="1">
                <a:solidFill>
                  <a:srgbClr val="FF0000"/>
                </a:solidFill>
              </a:rPr>
              <a:t>remoergómetro</a:t>
            </a:r>
            <a:r>
              <a:rPr lang="es-ES" altLang="es-ES" sz="1800" dirty="0">
                <a:solidFill>
                  <a:srgbClr val="FF0000"/>
                </a:solidFill>
              </a:rPr>
              <a:t>: ventajas para la práctica del remo.</a:t>
            </a:r>
          </a:p>
          <a:p>
            <a:pPr marL="285750" indent="-285750">
              <a:spcBef>
                <a:spcPct val="0"/>
              </a:spcBef>
              <a:buFontTx/>
              <a:buChar char="-"/>
            </a:pPr>
            <a:r>
              <a:rPr lang="es-ES" altLang="es-ES" sz="1800" dirty="0">
                <a:solidFill>
                  <a:srgbClr val="FF0000"/>
                </a:solidFill>
              </a:rPr>
              <a:t>Partes del </a:t>
            </a:r>
            <a:r>
              <a:rPr lang="es-ES" altLang="es-ES" sz="1800" dirty="0" err="1">
                <a:solidFill>
                  <a:srgbClr val="FF0000"/>
                </a:solidFill>
              </a:rPr>
              <a:t>remoergómetro</a:t>
            </a:r>
            <a:r>
              <a:rPr lang="es-ES" altLang="es-ES" sz="1800" dirty="0">
                <a:solidFill>
                  <a:srgbClr val="FF0000"/>
                </a:solidFill>
              </a:rPr>
              <a:t>.</a:t>
            </a:r>
          </a:p>
          <a:p>
            <a:pPr marL="285750" indent="-285750">
              <a:spcBef>
                <a:spcPct val="0"/>
              </a:spcBef>
              <a:buFontTx/>
              <a:buChar char="-"/>
            </a:pPr>
            <a:r>
              <a:rPr lang="es-ES" altLang="es-ES" sz="1800" dirty="0">
                <a:solidFill>
                  <a:srgbClr val="FF0000"/>
                </a:solidFill>
              </a:rPr>
              <a:t>Funciones de la pantalla del </a:t>
            </a:r>
            <a:r>
              <a:rPr lang="es-ES" altLang="es-ES" sz="1800" dirty="0" err="1">
                <a:solidFill>
                  <a:srgbClr val="FF0000"/>
                </a:solidFill>
              </a:rPr>
              <a:t>remoergómetro</a:t>
            </a:r>
            <a:r>
              <a:rPr lang="es-ES" altLang="es-ES" sz="1800" dirty="0">
                <a:solidFill>
                  <a:srgbClr val="FF0000"/>
                </a:solidFill>
              </a:rPr>
              <a:t>.</a:t>
            </a:r>
          </a:p>
          <a:p>
            <a:pPr eaLnBrk="1" hangingPunct="1">
              <a:spcBef>
                <a:spcPct val="0"/>
              </a:spcBef>
              <a:buFontTx/>
              <a:buNone/>
            </a:pPr>
            <a:r>
              <a:rPr lang="es-ES" altLang="es-ES" sz="1800" dirty="0" smtClean="0">
                <a:solidFill>
                  <a:srgbClr val="FF0000"/>
                </a:solidFill>
              </a:rPr>
              <a:t>Descripción de las características técnicas del </a:t>
            </a:r>
            <a:r>
              <a:rPr lang="es-ES" altLang="es-ES" sz="1800" dirty="0" err="1" smtClean="0">
                <a:solidFill>
                  <a:srgbClr val="FF0000"/>
                </a:solidFill>
              </a:rPr>
              <a:t>remoergómetro</a:t>
            </a:r>
            <a:r>
              <a:rPr lang="es-ES" altLang="es-ES" sz="1800" dirty="0" smtClean="0">
                <a:solidFill>
                  <a:srgbClr val="FF0000"/>
                </a:solidFill>
              </a:rPr>
              <a:t>, de cada  uno de los elementos y de las funciones de estos. Prestando atención a la pantalla y sus funciones. </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410370"/>
            <a:ext cx="6192688" cy="3329017"/>
          </a:xfrm>
          <a:prstGeom prst="rect">
            <a:avLst/>
          </a:prstGeom>
        </p:spPr>
      </p:pic>
      <p:sp>
        <p:nvSpPr>
          <p:cNvPr id="10" name="3 CuadroTexto"/>
          <p:cNvSpPr txBox="1">
            <a:spLocks noChangeArrowheads="1"/>
          </p:cNvSpPr>
          <p:nvPr/>
        </p:nvSpPr>
        <p:spPr bwMode="auto">
          <a:xfrm>
            <a:off x="395536" y="5805264"/>
            <a:ext cx="85689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dirty="0" smtClean="0"/>
              <a:t>PRÁCTICA:	</a:t>
            </a:r>
            <a:r>
              <a:rPr lang="es-ES" altLang="es-ES" sz="1800" dirty="0" smtClean="0"/>
              <a:t>IV. Práctica en </a:t>
            </a:r>
            <a:r>
              <a:rPr lang="es-ES" altLang="es-ES" sz="1800" dirty="0" err="1" smtClean="0"/>
              <a:t>remoergómetro</a:t>
            </a:r>
            <a:r>
              <a:rPr lang="es-ES" altLang="es-ES" sz="1800" dirty="0" smtClean="0"/>
              <a:t>. Demostración global del monitor.</a:t>
            </a:r>
          </a:p>
          <a:p>
            <a:pPr eaLnBrk="1" hangingPunct="1">
              <a:spcBef>
                <a:spcPct val="0"/>
              </a:spcBef>
              <a:buFontTx/>
              <a:buNone/>
            </a:pPr>
            <a:r>
              <a:rPr lang="es-ES" altLang="es-ES" sz="1800" dirty="0" smtClean="0"/>
              <a:t>		V. Explicación breve de las funciones de la pantalla.</a:t>
            </a:r>
          </a:p>
          <a:p>
            <a:pPr eaLnBrk="1" hangingPunct="1">
              <a:spcBef>
                <a:spcPct val="0"/>
              </a:spcBef>
              <a:buFontTx/>
              <a:buNone/>
            </a:pPr>
            <a:r>
              <a:rPr lang="es-ES" altLang="es-ES" sz="1800" dirty="0" smtClean="0"/>
              <a:t>		VI. Normas de uso del </a:t>
            </a:r>
            <a:r>
              <a:rPr lang="es-ES" altLang="es-ES" sz="1800" dirty="0" err="1" smtClean="0"/>
              <a:t>remoergómetro</a:t>
            </a:r>
            <a:r>
              <a:rPr lang="es-ES" altLang="es-ES" sz="1800" dirty="0" smtClean="0"/>
              <a:t>.</a:t>
            </a:r>
          </a:p>
          <a:p>
            <a:pPr eaLnBrk="1" hangingPunct="1">
              <a:spcBef>
                <a:spcPct val="0"/>
              </a:spcBef>
              <a:buFontTx/>
              <a:buNone/>
            </a:pPr>
            <a:r>
              <a:rPr lang="es-ES" altLang="es-ES" sz="1800" b="1" dirty="0"/>
              <a:t>	</a:t>
            </a:r>
            <a:r>
              <a:rPr lang="es-ES" altLang="es-ES" sz="1800" b="1" dirty="0" smtClean="0"/>
              <a:t>	</a:t>
            </a:r>
          </a:p>
        </p:txBody>
      </p:sp>
      <p:pic>
        <p:nvPicPr>
          <p:cNvPr id="8" name="Imagen 7">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2348880"/>
            <a:ext cx="1232949" cy="1968328"/>
          </a:xfrm>
          <a:prstGeom prst="rect">
            <a:avLst/>
          </a:prstGeom>
        </p:spPr>
      </p:pic>
    </p:spTree>
    <p:extLst>
      <p:ext uri="{BB962C8B-B14F-4D97-AF65-F5344CB8AC3E}">
        <p14:creationId xmlns:p14="http://schemas.microsoft.com/office/powerpoint/2010/main" val="1515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1475656" y="1556792"/>
            <a:ext cx="6769100" cy="369332"/>
          </a:xfrm>
          <a:prstGeom prst="rect">
            <a:avLst/>
          </a:prstGeom>
          <a:noFill/>
        </p:spPr>
        <p:txBody>
          <a:bodyPr>
            <a:spAutoFit/>
          </a:bodyPr>
          <a:lstStyle/>
          <a:p>
            <a:pPr algn="just" eaLnBrk="1" hangingPunct="1">
              <a:defRPr/>
            </a:pPr>
            <a:r>
              <a:rPr lang="es-ES" b="1" dirty="0">
                <a:latin typeface="Arial" charset="0"/>
              </a:rPr>
              <a:t>	</a:t>
            </a:r>
            <a:r>
              <a:rPr lang="es-ES" b="1" dirty="0" smtClean="0">
                <a:latin typeface="Arial" charset="0"/>
              </a:rPr>
              <a:t>	</a:t>
            </a:r>
            <a:r>
              <a:rPr lang="es-ES" b="1" u="sng" dirty="0" smtClean="0">
                <a:latin typeface="Arial" charset="0"/>
              </a:rPr>
              <a:t>SESION  1</a:t>
            </a:r>
            <a:r>
              <a:rPr lang="es-ES" b="1" dirty="0" smtClean="0">
                <a:latin typeface="Arial" charset="0"/>
              </a:rPr>
              <a:t>. Conceptos generales</a:t>
            </a:r>
            <a:endParaRPr lang="es-ES" b="1" u="sng" dirty="0">
              <a:latin typeface="Arial" charset="0"/>
            </a:endParaRPr>
          </a:p>
        </p:txBody>
      </p:sp>
      <p:sp>
        <p:nvSpPr>
          <p:cNvPr id="9" name="3 CuadroTexto"/>
          <p:cNvSpPr txBox="1">
            <a:spLocks noChangeArrowheads="1"/>
          </p:cNvSpPr>
          <p:nvPr/>
        </p:nvSpPr>
        <p:spPr bwMode="auto">
          <a:xfrm>
            <a:off x="395536" y="2348880"/>
            <a:ext cx="841780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1800" b="1" u="sng" dirty="0" smtClean="0"/>
              <a:t>DESCRIPCIÓN DE LAS ACTIVIDADES A DESARROLLAR.</a:t>
            </a:r>
          </a:p>
          <a:p>
            <a:pPr algn="ctr" eaLnBrk="1" hangingPunct="1">
              <a:spcBef>
                <a:spcPct val="0"/>
              </a:spcBef>
              <a:buFontTx/>
              <a:buNone/>
            </a:pPr>
            <a:r>
              <a:rPr lang="es-ES" altLang="es-ES" sz="1800" dirty="0" smtClean="0"/>
              <a:t>(</a:t>
            </a:r>
            <a:r>
              <a:rPr lang="es-ES" altLang="es-ES" sz="1800" dirty="0" err="1" smtClean="0"/>
              <a:t>Demostracion</a:t>
            </a:r>
            <a:r>
              <a:rPr lang="es-ES" altLang="es-ES" sz="1800" dirty="0" smtClean="0"/>
              <a:t> global)</a:t>
            </a:r>
          </a:p>
          <a:p>
            <a:pPr eaLnBrk="1" hangingPunct="1">
              <a:spcBef>
                <a:spcPct val="0"/>
              </a:spcBef>
              <a:buFontTx/>
              <a:buNone/>
            </a:pPr>
            <a:endParaRPr lang="es-ES" altLang="es-ES" sz="1800" b="1" u="sng" dirty="0" smtClean="0"/>
          </a:p>
          <a:p>
            <a:pPr marL="285750" indent="-285750" eaLnBrk="1" hangingPunct="1">
              <a:spcBef>
                <a:spcPct val="0"/>
              </a:spcBef>
              <a:buFontTx/>
              <a:buChar char="-"/>
            </a:pPr>
            <a:r>
              <a:rPr lang="es-ES" altLang="es-ES" sz="1800" dirty="0" smtClean="0"/>
              <a:t>Actividades y juegos de iniciación para conocer el funcionamiento y normas de uso del </a:t>
            </a:r>
            <a:r>
              <a:rPr lang="es-ES" altLang="es-ES" sz="1800" dirty="0" err="1" smtClean="0"/>
              <a:t>remoergómetro</a:t>
            </a:r>
            <a:r>
              <a:rPr lang="es-ES" altLang="es-ES" sz="1800" dirty="0" smtClean="0"/>
              <a:t>, así como las funciones y utilidades de la pantalla.</a:t>
            </a:r>
          </a:p>
          <a:p>
            <a:pPr marL="285750" indent="-285750" eaLnBrk="1" hangingPunct="1">
              <a:spcBef>
                <a:spcPct val="0"/>
              </a:spcBef>
              <a:buFontTx/>
              <a:buChar char="-"/>
            </a:pPr>
            <a:r>
              <a:rPr lang="es-ES" altLang="es-ES" sz="1800" dirty="0" smtClean="0"/>
              <a:t>Durante la sesión se trabajará en equipo. </a:t>
            </a:r>
          </a:p>
          <a:p>
            <a:pPr marL="285750" indent="-285750" eaLnBrk="1" hangingPunct="1">
              <a:spcBef>
                <a:spcPct val="0"/>
              </a:spcBef>
              <a:buFontTx/>
              <a:buChar char="-"/>
            </a:pPr>
            <a:r>
              <a:rPr lang="es-ES" altLang="es-ES" sz="1800" dirty="0" smtClean="0"/>
              <a:t>Los </a:t>
            </a:r>
            <a:r>
              <a:rPr lang="es-ES" altLang="es-ES" sz="1800" dirty="0" err="1" smtClean="0"/>
              <a:t>alumn@s</a:t>
            </a:r>
            <a:r>
              <a:rPr lang="es-ES" altLang="es-ES" sz="1800" dirty="0" smtClean="0"/>
              <a:t> se agruparán por Tríos en función de su envergadura. </a:t>
            </a:r>
          </a:p>
          <a:p>
            <a:pPr marL="285750" indent="-285750" eaLnBrk="1" hangingPunct="1">
              <a:spcBef>
                <a:spcPct val="0"/>
              </a:spcBef>
              <a:buFontTx/>
              <a:buChar char="-"/>
            </a:pPr>
            <a:r>
              <a:rPr lang="es-ES" altLang="es-ES" sz="1800" dirty="0" smtClean="0"/>
              <a:t>En cada equipo se desempeñarán tres puestos por que sus componentes se rotarán. </a:t>
            </a:r>
          </a:p>
          <a:p>
            <a:pPr marL="285750" indent="-285750" eaLnBrk="1" hangingPunct="1">
              <a:spcBef>
                <a:spcPct val="0"/>
              </a:spcBef>
              <a:buFontTx/>
              <a:buChar char="-"/>
            </a:pPr>
            <a:r>
              <a:rPr lang="es-ES" altLang="es-ES" sz="1800" dirty="0" smtClean="0"/>
              <a:t>Se asignará un aparato a cada trío.</a:t>
            </a:r>
          </a:p>
          <a:p>
            <a:pPr eaLnBrk="1" hangingPunct="1">
              <a:spcBef>
                <a:spcPct val="0"/>
              </a:spcBef>
              <a:buFontTx/>
              <a:buNone/>
            </a:pPr>
            <a:endParaRPr lang="es-ES" altLang="es-ES" sz="1800" dirty="0" smtClean="0"/>
          </a:p>
          <a:p>
            <a:pPr eaLnBrk="1" hangingPunct="1">
              <a:spcBef>
                <a:spcPct val="0"/>
              </a:spcBef>
              <a:buFontTx/>
              <a:buNone/>
            </a:pPr>
            <a:r>
              <a:rPr lang="es-ES" altLang="es-ES" sz="1800" b="1" dirty="0" smtClean="0"/>
              <a:t>EJERCICIOS</a:t>
            </a:r>
            <a:r>
              <a:rPr lang="es-ES" altLang="es-ES" sz="1800" b="1" dirty="0"/>
              <a:t>:</a:t>
            </a:r>
            <a:r>
              <a:rPr lang="es-ES" altLang="es-ES" sz="1800" dirty="0"/>
              <a:t> 	1. Mi amigo el </a:t>
            </a:r>
            <a:r>
              <a:rPr lang="es-ES" altLang="es-ES" sz="1800" dirty="0" err="1"/>
              <a:t>ergómetro</a:t>
            </a:r>
            <a:r>
              <a:rPr lang="es-ES" altLang="es-ES" sz="1800" dirty="0"/>
              <a:t> (toma de contacto)</a:t>
            </a:r>
          </a:p>
          <a:p>
            <a:pPr eaLnBrk="1" hangingPunct="1">
              <a:spcBef>
                <a:spcPct val="0"/>
              </a:spcBef>
              <a:buFontTx/>
              <a:buNone/>
            </a:pPr>
            <a:r>
              <a:rPr lang="es-ES" altLang="es-ES" sz="1800" dirty="0"/>
              <a:t>		2. Cuenta atrás (tiempo simple)</a:t>
            </a:r>
          </a:p>
          <a:p>
            <a:pPr eaLnBrk="1" hangingPunct="1">
              <a:spcBef>
                <a:spcPct val="0"/>
              </a:spcBef>
              <a:buFontTx/>
              <a:buNone/>
            </a:pPr>
            <a:r>
              <a:rPr lang="es-ES" altLang="es-ES" sz="1800" dirty="0"/>
              <a:t>	        	3. Ya remamos (distancia recorrida) </a:t>
            </a:r>
          </a:p>
          <a:p>
            <a:pPr eaLnBrk="1" hangingPunct="1">
              <a:spcBef>
                <a:spcPct val="0"/>
              </a:spcBef>
              <a:buFontTx/>
              <a:buNone/>
            </a:pPr>
            <a:r>
              <a:rPr lang="es-ES" altLang="es-ES" sz="1800" dirty="0"/>
              <a:t>		4. Ritmo de palada.</a:t>
            </a:r>
            <a:r>
              <a:rPr lang="es-ES" altLang="es-ES" sz="1800" b="1" dirty="0"/>
              <a:t>	</a:t>
            </a:r>
          </a:p>
        </p:txBody>
      </p:sp>
      <p:pic>
        <p:nvPicPr>
          <p:cNvPr id="2" name="Imagen 1"/>
          <p:cNvPicPr>
            <a:picLocks noChangeAspect="1"/>
          </p:cNvPicPr>
          <p:nvPr/>
        </p:nvPicPr>
        <p:blipFill>
          <a:blip r:embed="rId3"/>
          <a:stretch>
            <a:fillRect/>
          </a:stretch>
        </p:blipFill>
        <p:spPr>
          <a:xfrm>
            <a:off x="1888713" y="271618"/>
            <a:ext cx="1231499" cy="1969179"/>
          </a:xfrm>
          <a:prstGeom prst="rect">
            <a:avLst/>
          </a:prstGeom>
        </p:spPr>
      </p:pic>
    </p:spTree>
    <p:extLst>
      <p:ext uri="{BB962C8B-B14F-4D97-AF65-F5344CB8AC3E}">
        <p14:creationId xmlns:p14="http://schemas.microsoft.com/office/powerpoint/2010/main" val="414378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CuadroTexto"/>
          <p:cNvSpPr txBox="1"/>
          <p:nvPr/>
        </p:nvSpPr>
        <p:spPr>
          <a:xfrm>
            <a:off x="2363104" y="476672"/>
            <a:ext cx="6769100" cy="1754326"/>
          </a:xfrm>
          <a:prstGeom prst="rect">
            <a:avLst/>
          </a:prstGeom>
          <a:noFill/>
        </p:spPr>
        <p:txBody>
          <a:bodyPr>
            <a:spAutoFit/>
          </a:bodyPr>
          <a:lstStyle/>
          <a:p>
            <a:pPr algn="just" eaLnBrk="1" hangingPunct="1">
              <a:defRPr/>
            </a:pPr>
            <a:r>
              <a:rPr lang="es-ES" b="1" dirty="0">
                <a:latin typeface="Arial" charset="0"/>
              </a:rPr>
              <a:t>	</a:t>
            </a:r>
            <a:r>
              <a:rPr lang="es-ES" b="1" u="sng" dirty="0" smtClean="0">
                <a:latin typeface="Arial" charset="0"/>
              </a:rPr>
              <a:t>SESION 2</a:t>
            </a:r>
            <a:r>
              <a:rPr lang="es-ES" b="1" dirty="0" smtClean="0">
                <a:latin typeface="Arial" charset="0"/>
              </a:rPr>
              <a:t>. Aprender a remar en </a:t>
            </a:r>
            <a:r>
              <a:rPr lang="es-ES" b="1" dirty="0" err="1" smtClean="0">
                <a:latin typeface="Arial" charset="0"/>
              </a:rPr>
              <a:t>remoergómetro</a:t>
            </a:r>
            <a:r>
              <a:rPr lang="es-ES" b="1" dirty="0" smtClean="0">
                <a:latin typeface="Arial" charset="0"/>
              </a:rPr>
              <a:t>.</a:t>
            </a:r>
            <a:endParaRPr lang="es-ES" b="1" u="sng" dirty="0" smtClean="0">
              <a:latin typeface="Arial" charset="0"/>
            </a:endParaRPr>
          </a:p>
          <a:p>
            <a:pPr algn="just" eaLnBrk="1" hangingPunct="1">
              <a:defRPr/>
            </a:pPr>
            <a:endParaRPr lang="es-ES" b="1" u="sng" dirty="0">
              <a:latin typeface="Arial" charset="0"/>
            </a:endParaRPr>
          </a:p>
          <a:p>
            <a:pPr eaLnBrk="1" hangingPunct="1">
              <a:defRPr/>
            </a:pPr>
            <a:r>
              <a:rPr lang="es-ES" b="1" dirty="0">
                <a:latin typeface="Arial" charset="0"/>
              </a:rPr>
              <a:t>OBJETIVOS</a:t>
            </a:r>
          </a:p>
          <a:p>
            <a:pPr marL="285750" indent="-285750" eaLnBrk="1" hangingPunct="1">
              <a:buFontTx/>
              <a:buChar char="-"/>
              <a:defRPr/>
            </a:pPr>
            <a:r>
              <a:rPr lang="es-ES" dirty="0">
                <a:latin typeface="Arial" charset="0"/>
              </a:rPr>
              <a:t>Aprender a remar.</a:t>
            </a:r>
          </a:p>
          <a:p>
            <a:pPr marL="285750" indent="-285750" eaLnBrk="1" hangingPunct="1">
              <a:buFontTx/>
              <a:buChar char="-"/>
              <a:defRPr/>
            </a:pPr>
            <a:r>
              <a:rPr lang="es-ES" dirty="0">
                <a:latin typeface="Arial" charset="0"/>
              </a:rPr>
              <a:t>Adquirir una buena técnica de remo.</a:t>
            </a:r>
          </a:p>
          <a:p>
            <a:pPr marL="285750" indent="-285750" eaLnBrk="1" hangingPunct="1">
              <a:buFontTx/>
              <a:buChar char="-"/>
              <a:defRPr/>
            </a:pPr>
            <a:r>
              <a:rPr lang="es-ES" dirty="0">
                <a:latin typeface="Arial" charset="0"/>
              </a:rPr>
              <a:t>Distinguir las cuatro fases del ciclo de la palada.</a:t>
            </a:r>
          </a:p>
        </p:txBody>
      </p:sp>
      <p:sp>
        <p:nvSpPr>
          <p:cNvPr id="10" name="2 CuadroTexto"/>
          <p:cNvSpPr txBox="1"/>
          <p:nvPr/>
        </p:nvSpPr>
        <p:spPr>
          <a:xfrm>
            <a:off x="2363104" y="2558212"/>
            <a:ext cx="5293444" cy="1754326"/>
          </a:xfrm>
          <a:prstGeom prst="rect">
            <a:avLst/>
          </a:prstGeom>
          <a:noFill/>
        </p:spPr>
        <p:txBody>
          <a:bodyPr wrap="square">
            <a:spAutoFit/>
          </a:bodyPr>
          <a:lstStyle/>
          <a:p>
            <a:pPr eaLnBrk="1" hangingPunct="1">
              <a:defRPr/>
            </a:pPr>
            <a:r>
              <a:rPr lang="es-ES" b="1" dirty="0" smtClean="0">
                <a:latin typeface="Arial" charset="0"/>
              </a:rPr>
              <a:t>CONTENIDOS</a:t>
            </a:r>
            <a:endParaRPr lang="es-ES" b="1" dirty="0">
              <a:latin typeface="Arial" charset="0"/>
            </a:endParaRPr>
          </a:p>
          <a:p>
            <a:pPr marL="285750" indent="-285750" eaLnBrk="1" hangingPunct="1">
              <a:buFontTx/>
              <a:buChar char="-"/>
              <a:defRPr/>
            </a:pPr>
            <a:r>
              <a:rPr lang="es-ES" dirty="0">
                <a:latin typeface="Arial" charset="0"/>
              </a:rPr>
              <a:t>El remo </a:t>
            </a:r>
            <a:r>
              <a:rPr lang="es-ES" dirty="0" err="1">
                <a:latin typeface="Arial" charset="0"/>
              </a:rPr>
              <a:t>indoor</a:t>
            </a:r>
            <a:r>
              <a:rPr lang="es-ES" dirty="0">
                <a:latin typeface="Arial" charset="0"/>
              </a:rPr>
              <a:t>, un deporte nuevo.</a:t>
            </a:r>
          </a:p>
          <a:p>
            <a:pPr marL="285750" indent="-285750" eaLnBrk="1" hangingPunct="1">
              <a:buFontTx/>
              <a:buChar char="-"/>
              <a:defRPr/>
            </a:pPr>
            <a:r>
              <a:rPr lang="es-ES" dirty="0">
                <a:latin typeface="Arial" charset="0"/>
              </a:rPr>
              <a:t>El </a:t>
            </a:r>
            <a:r>
              <a:rPr lang="es-ES" dirty="0" err="1" smtClean="0">
                <a:latin typeface="Arial" charset="0"/>
              </a:rPr>
              <a:t>remoergómetro</a:t>
            </a:r>
            <a:r>
              <a:rPr lang="es-ES" dirty="0" smtClean="0">
                <a:latin typeface="Arial" charset="0"/>
              </a:rPr>
              <a:t>, sus partes y funciones.</a:t>
            </a:r>
            <a:endParaRPr lang="es-ES" dirty="0">
              <a:latin typeface="Arial" charset="0"/>
            </a:endParaRPr>
          </a:p>
          <a:p>
            <a:pPr marL="285750" indent="-285750" eaLnBrk="1" hangingPunct="1">
              <a:buFontTx/>
              <a:buChar char="-"/>
              <a:defRPr/>
            </a:pPr>
            <a:r>
              <a:rPr lang="es-ES" dirty="0">
                <a:latin typeface="Arial" charset="0"/>
              </a:rPr>
              <a:t>Vocabulario técnico</a:t>
            </a:r>
            <a:r>
              <a:rPr lang="es-ES" dirty="0" smtClean="0">
                <a:latin typeface="Arial" charset="0"/>
              </a:rPr>
              <a:t>.</a:t>
            </a:r>
          </a:p>
          <a:p>
            <a:pPr marL="285750" indent="-285750" eaLnBrk="1" hangingPunct="1">
              <a:buFontTx/>
              <a:buChar char="-"/>
              <a:defRPr/>
            </a:pPr>
            <a:r>
              <a:rPr lang="es-ES" dirty="0" smtClean="0">
                <a:latin typeface="Arial" charset="0"/>
              </a:rPr>
              <a:t>Técnica elemental: gestos técnicos</a:t>
            </a:r>
            <a:endParaRPr lang="es-ES" dirty="0">
              <a:latin typeface="Arial" charset="0"/>
            </a:endParaRPr>
          </a:p>
          <a:p>
            <a:pPr marL="285750" indent="-285750" eaLnBrk="1" hangingPunct="1">
              <a:buFontTx/>
              <a:buChar char="-"/>
              <a:defRPr/>
            </a:pPr>
            <a:endParaRPr lang="es-ES" dirty="0">
              <a:latin typeface="Arial" charset="0"/>
            </a:endParaRPr>
          </a:p>
        </p:txBody>
      </p:sp>
      <p:sp>
        <p:nvSpPr>
          <p:cNvPr id="5" name="3 CuadroTexto"/>
          <p:cNvSpPr txBox="1">
            <a:spLocks noChangeArrowheads="1"/>
          </p:cNvSpPr>
          <p:nvPr/>
        </p:nvSpPr>
        <p:spPr bwMode="auto">
          <a:xfrm>
            <a:off x="515107" y="4272677"/>
            <a:ext cx="861709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dirty="0" smtClean="0">
                <a:solidFill>
                  <a:srgbClr val="FF0000"/>
                </a:solidFill>
              </a:rPr>
              <a:t>INFORMACIÓN DE LA ACTIVIDAD A DESARROLLAR</a:t>
            </a:r>
          </a:p>
          <a:p>
            <a:pPr marL="285750" indent="-285750" eaLnBrk="1" hangingPunct="1">
              <a:spcBef>
                <a:spcPct val="0"/>
              </a:spcBef>
              <a:buFontTx/>
              <a:buChar char="-"/>
            </a:pPr>
            <a:r>
              <a:rPr lang="es-ES" altLang="es-ES" sz="1800" dirty="0" smtClean="0">
                <a:solidFill>
                  <a:srgbClr val="FF0000"/>
                </a:solidFill>
              </a:rPr>
              <a:t>Explicación por parte del monitor de la técnica básica de este deporte, mencionando los grupos musculares que intervienen en el mismo, lo completo que es este ejercicio y la repercusión sobre el organismo y  la salud general de quien lo práctica.</a:t>
            </a:r>
          </a:p>
          <a:p>
            <a:pPr marL="285750" indent="-285750" eaLnBrk="1" hangingPunct="1">
              <a:spcBef>
                <a:spcPct val="0"/>
              </a:spcBef>
              <a:buFontTx/>
              <a:buChar char="-"/>
            </a:pPr>
            <a:r>
              <a:rPr lang="es-ES" altLang="es-ES" sz="1800" dirty="0" smtClean="0">
                <a:solidFill>
                  <a:srgbClr val="FF0000"/>
                </a:solidFill>
              </a:rPr>
              <a:t>Explicará las diferencias entre el ejercicio en banco móvil a banco fijo.</a:t>
            </a:r>
          </a:p>
          <a:p>
            <a:pPr marL="285750" indent="-285750" eaLnBrk="1" hangingPunct="1">
              <a:spcBef>
                <a:spcPct val="0"/>
              </a:spcBef>
              <a:buFontTx/>
              <a:buChar char="-"/>
            </a:pPr>
            <a:r>
              <a:rPr lang="es-ES" altLang="es-ES" sz="1800" dirty="0" smtClean="0">
                <a:solidFill>
                  <a:srgbClr val="FF0000"/>
                </a:solidFill>
              </a:rPr>
              <a:t>También remarcará la importancia que tiene para la salud y el rendimiento deportivo la coordinación de los movimientos del cuerpo con la respiración.</a:t>
            </a:r>
          </a:p>
          <a:p>
            <a:pPr eaLnBrk="1" hangingPunct="1">
              <a:spcBef>
                <a:spcPct val="0"/>
              </a:spcBef>
              <a:buFontTx/>
              <a:buNone/>
            </a:pPr>
            <a:endParaRPr lang="es-ES" altLang="es-ES" sz="1800" dirty="0"/>
          </a:p>
        </p:txBody>
      </p:sp>
      <p:pic>
        <p:nvPicPr>
          <p:cNvPr id="6" name="Imagen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59" y="2344210"/>
            <a:ext cx="1232949" cy="1968328"/>
          </a:xfrm>
          <a:prstGeom prst="rect">
            <a:avLst/>
          </a:prstGeom>
        </p:spPr>
      </p:pic>
    </p:spTree>
    <p:extLst>
      <p:ext uri="{BB962C8B-B14F-4D97-AF65-F5344CB8AC3E}">
        <p14:creationId xmlns:p14="http://schemas.microsoft.com/office/powerpoint/2010/main" val="361066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1403648" y="279658"/>
            <a:ext cx="6769100" cy="369332"/>
          </a:xfrm>
          <a:prstGeom prst="rect">
            <a:avLst/>
          </a:prstGeom>
          <a:noFill/>
        </p:spPr>
        <p:txBody>
          <a:bodyPr>
            <a:spAutoFit/>
          </a:bodyPr>
          <a:lstStyle/>
          <a:p>
            <a:pPr algn="just" eaLnBrk="1" hangingPunct="1">
              <a:defRPr/>
            </a:pPr>
            <a:r>
              <a:rPr lang="es-ES" b="1" dirty="0">
                <a:latin typeface="Arial" charset="0"/>
              </a:rPr>
              <a:t>	</a:t>
            </a:r>
            <a:r>
              <a:rPr lang="es-ES" b="1" u="sng" dirty="0" smtClean="0">
                <a:latin typeface="Arial" charset="0"/>
              </a:rPr>
              <a:t>SESION  2</a:t>
            </a:r>
            <a:r>
              <a:rPr lang="es-ES" b="1" dirty="0" smtClean="0">
                <a:latin typeface="Arial" charset="0"/>
              </a:rPr>
              <a:t>. Aprender a remar en </a:t>
            </a:r>
            <a:r>
              <a:rPr lang="es-ES" b="1" dirty="0" err="1" smtClean="0">
                <a:latin typeface="Arial" charset="0"/>
              </a:rPr>
              <a:t>remoergómetro</a:t>
            </a:r>
            <a:r>
              <a:rPr lang="es-ES" b="1" dirty="0" smtClean="0">
                <a:latin typeface="Arial" charset="0"/>
              </a:rPr>
              <a:t>.</a:t>
            </a:r>
            <a:endParaRPr lang="es-ES" b="1" u="sng" dirty="0">
              <a:latin typeface="Arial" charset="0"/>
            </a:endParaRPr>
          </a:p>
        </p:txBody>
      </p:sp>
      <p:sp>
        <p:nvSpPr>
          <p:cNvPr id="8" name="3 CuadroTexto"/>
          <p:cNvSpPr txBox="1">
            <a:spLocks noChangeArrowheads="1"/>
          </p:cNvSpPr>
          <p:nvPr/>
        </p:nvSpPr>
        <p:spPr bwMode="auto">
          <a:xfrm>
            <a:off x="1866628" y="789152"/>
            <a:ext cx="8816330" cy="29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u="sng" dirty="0" smtClean="0"/>
              <a:t>EXPLICACIÓN TEÓRICA Y OBJETIVOS DE LA SESIÓN</a:t>
            </a:r>
          </a:p>
          <a:p>
            <a:pPr marL="285750" indent="-285750">
              <a:buFontTx/>
              <a:buChar char="-"/>
              <a:defRPr/>
            </a:pPr>
            <a:r>
              <a:rPr lang="es-ES" sz="1800" dirty="0">
                <a:latin typeface="Arial" charset="0"/>
              </a:rPr>
              <a:t>Adopción posición correcta.</a:t>
            </a:r>
          </a:p>
          <a:p>
            <a:pPr marL="285750" indent="-285750">
              <a:buFontTx/>
              <a:buChar char="-"/>
              <a:defRPr/>
            </a:pPr>
            <a:r>
              <a:rPr lang="es-ES" sz="1800" dirty="0">
                <a:latin typeface="Arial" charset="0"/>
              </a:rPr>
              <a:t>Ejecución de un agarre correcto empuñadura.</a:t>
            </a:r>
          </a:p>
          <a:p>
            <a:pPr marL="285750" indent="-285750">
              <a:buFontTx/>
              <a:buChar char="-"/>
              <a:defRPr/>
            </a:pPr>
            <a:r>
              <a:rPr lang="es-ES" sz="1800" dirty="0">
                <a:latin typeface="Arial" charset="0"/>
              </a:rPr>
              <a:t>Dominio de las cuatro fases de la palada.</a:t>
            </a:r>
          </a:p>
          <a:p>
            <a:pPr marL="285750" indent="-285750">
              <a:buFontTx/>
              <a:buChar char="-"/>
              <a:defRPr/>
            </a:pPr>
            <a:r>
              <a:rPr lang="es-ES" sz="1800" dirty="0" smtClean="0">
                <a:latin typeface="Arial" charset="0"/>
              </a:rPr>
              <a:t>Ejecución coordinada </a:t>
            </a:r>
            <a:r>
              <a:rPr lang="es-ES" sz="1800" dirty="0">
                <a:latin typeface="Arial" charset="0"/>
              </a:rPr>
              <a:t>de los movimientos del ciclo de la palada.</a:t>
            </a:r>
          </a:p>
          <a:p>
            <a:pPr marL="285750" indent="-285750">
              <a:buFontTx/>
              <a:buChar char="-"/>
              <a:defRPr/>
            </a:pPr>
            <a:r>
              <a:rPr lang="es-ES" sz="1800" dirty="0">
                <a:latin typeface="Arial" charset="0"/>
              </a:rPr>
              <a:t>Conocimiento </a:t>
            </a:r>
            <a:r>
              <a:rPr lang="es-ES" sz="1800" dirty="0" smtClean="0">
                <a:latin typeface="Arial" charset="0"/>
              </a:rPr>
              <a:t>de </a:t>
            </a:r>
            <a:r>
              <a:rPr lang="es-ES" sz="1800" dirty="0">
                <a:latin typeface="Arial" charset="0"/>
              </a:rPr>
              <a:t>la práctica del remo en </a:t>
            </a:r>
            <a:r>
              <a:rPr lang="es-ES" sz="1800" dirty="0" err="1">
                <a:latin typeface="Arial" charset="0"/>
              </a:rPr>
              <a:t>ergómetro</a:t>
            </a:r>
            <a:r>
              <a:rPr lang="es-ES" sz="1800" dirty="0" smtClean="0">
                <a:latin typeface="Arial" charset="0"/>
              </a:rPr>
              <a:t>.</a:t>
            </a:r>
          </a:p>
          <a:p>
            <a:pPr marL="285750" indent="-285750">
              <a:buFontTx/>
              <a:buChar char="-"/>
              <a:defRPr/>
            </a:pPr>
            <a:endParaRPr lang="es-ES" altLang="es-ES" sz="1800" b="1" dirty="0" smtClean="0"/>
          </a:p>
          <a:p>
            <a:pPr eaLnBrk="1" hangingPunct="1">
              <a:spcBef>
                <a:spcPct val="0"/>
              </a:spcBef>
              <a:buFontTx/>
              <a:buNone/>
            </a:pPr>
            <a:r>
              <a:rPr lang="es-ES" altLang="es-ES" sz="1800" b="1" dirty="0" smtClean="0"/>
              <a:t>JUEGOS INICIALES: 	</a:t>
            </a:r>
            <a:r>
              <a:rPr lang="es-ES" altLang="es-ES" sz="1800" dirty="0" smtClean="0"/>
              <a:t>1. La Champa.</a:t>
            </a:r>
          </a:p>
          <a:p>
            <a:pPr eaLnBrk="1" hangingPunct="1">
              <a:spcBef>
                <a:spcPct val="0"/>
              </a:spcBef>
              <a:buFontTx/>
              <a:buNone/>
            </a:pPr>
            <a:r>
              <a:rPr lang="es-ES" altLang="es-ES" sz="1800" dirty="0"/>
              <a:t>	</a:t>
            </a:r>
            <a:r>
              <a:rPr lang="es-ES" altLang="es-ES" sz="1800" dirty="0" smtClean="0"/>
              <a:t>		2. El </a:t>
            </a:r>
            <a:r>
              <a:rPr lang="es-ES" altLang="es-ES" sz="1800" dirty="0" err="1" smtClean="0"/>
              <a:t>Remopatín</a:t>
            </a:r>
            <a:r>
              <a:rPr lang="es-ES" altLang="es-ES" sz="1800" dirty="0" smtClean="0"/>
              <a:t>.</a:t>
            </a:r>
            <a:endParaRPr lang="es-ES" altLang="es-ES" sz="1800" dirty="0"/>
          </a:p>
        </p:txBody>
      </p:sp>
      <p:sp>
        <p:nvSpPr>
          <p:cNvPr id="9" name="3 CuadroTexto"/>
          <p:cNvSpPr txBox="1">
            <a:spLocks noChangeArrowheads="1"/>
          </p:cNvSpPr>
          <p:nvPr/>
        </p:nvSpPr>
        <p:spPr bwMode="auto">
          <a:xfrm>
            <a:off x="1866628" y="3829368"/>
            <a:ext cx="75612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u="sng" dirty="0" smtClean="0"/>
              <a:t>DESCRIPCIÓN DE LAS ACTIVIDADES A DESARROLLAR.</a:t>
            </a:r>
          </a:p>
          <a:p>
            <a:pPr eaLnBrk="1" hangingPunct="1">
              <a:spcBef>
                <a:spcPct val="0"/>
              </a:spcBef>
              <a:buFontTx/>
              <a:buNone/>
            </a:pPr>
            <a:endParaRPr lang="es-ES" altLang="es-ES" sz="1800" b="1" dirty="0"/>
          </a:p>
          <a:p>
            <a:pPr>
              <a:spcBef>
                <a:spcPct val="0"/>
              </a:spcBef>
              <a:buNone/>
            </a:pPr>
            <a:r>
              <a:rPr lang="es-ES" altLang="es-ES" sz="1800" b="1" dirty="0" smtClean="0"/>
              <a:t>EJERCICIOS</a:t>
            </a:r>
            <a:r>
              <a:rPr lang="es-ES" altLang="es-ES" sz="1800" b="1" dirty="0"/>
              <a:t>:</a:t>
            </a:r>
            <a:r>
              <a:rPr lang="es-ES" altLang="es-ES" sz="1800" dirty="0"/>
              <a:t> 	</a:t>
            </a:r>
            <a:r>
              <a:rPr lang="es-ES" altLang="es-ES" sz="1800" dirty="0" smtClean="0"/>
              <a:t>1</a:t>
            </a:r>
            <a:r>
              <a:rPr lang="es-ES" altLang="es-ES" sz="1800" dirty="0"/>
              <a:t>. El Murciélago. </a:t>
            </a:r>
            <a:endParaRPr lang="es-ES" altLang="es-ES" sz="1800" dirty="0" smtClean="0"/>
          </a:p>
          <a:p>
            <a:pPr>
              <a:spcBef>
                <a:spcPct val="0"/>
              </a:spcBef>
              <a:buNone/>
            </a:pPr>
            <a:r>
              <a:rPr lang="es-ES" altLang="es-ES" sz="1800" dirty="0"/>
              <a:t>	</a:t>
            </a:r>
            <a:r>
              <a:rPr lang="es-ES" altLang="es-ES" sz="1800" dirty="0" smtClean="0"/>
              <a:t>	2</a:t>
            </a:r>
            <a:r>
              <a:rPr lang="es-ES" altLang="es-ES" sz="1800" dirty="0"/>
              <a:t>. El entubado. </a:t>
            </a:r>
            <a:endParaRPr lang="es-ES" altLang="es-ES" sz="1800" dirty="0" smtClean="0"/>
          </a:p>
          <a:p>
            <a:pPr>
              <a:spcBef>
                <a:spcPct val="0"/>
              </a:spcBef>
              <a:buNone/>
            </a:pPr>
            <a:r>
              <a:rPr lang="es-ES" altLang="es-ES" sz="1800" dirty="0"/>
              <a:t>	</a:t>
            </a:r>
            <a:r>
              <a:rPr lang="es-ES" altLang="es-ES" sz="1800" dirty="0" smtClean="0"/>
              <a:t>	3</a:t>
            </a:r>
            <a:r>
              <a:rPr lang="es-ES" altLang="es-ES" sz="1800" dirty="0"/>
              <a:t>. Remo de brazos. </a:t>
            </a:r>
            <a:endParaRPr lang="es-ES" altLang="es-ES" sz="1800" dirty="0" smtClean="0"/>
          </a:p>
          <a:p>
            <a:pPr>
              <a:spcBef>
                <a:spcPct val="0"/>
              </a:spcBef>
              <a:buNone/>
            </a:pPr>
            <a:r>
              <a:rPr lang="es-ES" altLang="es-ES" sz="1800" dirty="0"/>
              <a:t>	</a:t>
            </a:r>
            <a:r>
              <a:rPr lang="es-ES" altLang="es-ES" sz="1800" dirty="0" smtClean="0"/>
              <a:t>	4</a:t>
            </a:r>
            <a:r>
              <a:rPr lang="es-ES" altLang="es-ES" sz="1800" dirty="0"/>
              <a:t>. Remo de tronco y brazos. </a:t>
            </a:r>
            <a:endParaRPr lang="es-ES" altLang="es-ES" sz="1800" dirty="0" smtClean="0"/>
          </a:p>
          <a:p>
            <a:pPr>
              <a:spcBef>
                <a:spcPct val="0"/>
              </a:spcBef>
              <a:buNone/>
            </a:pPr>
            <a:r>
              <a:rPr lang="es-ES" altLang="es-ES" sz="1800" dirty="0"/>
              <a:t>	</a:t>
            </a:r>
            <a:r>
              <a:rPr lang="es-ES" altLang="es-ES" sz="1800" dirty="0" smtClean="0"/>
              <a:t>	5</a:t>
            </a:r>
            <a:r>
              <a:rPr lang="es-ES" altLang="es-ES" sz="1800" dirty="0"/>
              <a:t>. Remo completo. </a:t>
            </a:r>
            <a:endParaRPr lang="es-ES" altLang="es-ES" sz="1800" dirty="0" smtClean="0"/>
          </a:p>
          <a:p>
            <a:pPr>
              <a:spcBef>
                <a:spcPct val="0"/>
              </a:spcBef>
              <a:buNone/>
            </a:pPr>
            <a:r>
              <a:rPr lang="es-ES" altLang="es-ES" sz="1800" dirty="0"/>
              <a:t>	</a:t>
            </a:r>
            <a:r>
              <a:rPr lang="es-ES" altLang="es-ES" sz="1800" dirty="0" smtClean="0"/>
              <a:t>	6</a:t>
            </a:r>
            <a:r>
              <a:rPr lang="es-ES" altLang="es-ES" sz="1800" dirty="0"/>
              <a:t>. Stop – posición </a:t>
            </a:r>
            <a:r>
              <a:rPr lang="es-ES" altLang="es-ES" sz="1800" dirty="0" smtClean="0"/>
              <a:t>final</a:t>
            </a:r>
          </a:p>
          <a:p>
            <a:pPr>
              <a:spcBef>
                <a:spcPct val="0"/>
              </a:spcBef>
              <a:buNone/>
            </a:pPr>
            <a:r>
              <a:rPr lang="es-ES" altLang="es-ES" sz="1800" dirty="0"/>
              <a:t>	</a:t>
            </a:r>
            <a:r>
              <a:rPr lang="es-ES" altLang="es-ES" sz="1800" dirty="0" smtClean="0"/>
              <a:t>	7</a:t>
            </a:r>
            <a:r>
              <a:rPr lang="es-ES" altLang="es-ES" sz="1800" dirty="0"/>
              <a:t>. El tigre y la tortuga. </a:t>
            </a:r>
            <a:endParaRPr lang="es-ES" altLang="es-ES" sz="1800" dirty="0" smtClean="0"/>
          </a:p>
          <a:p>
            <a:pPr>
              <a:spcBef>
                <a:spcPct val="0"/>
              </a:spcBef>
              <a:buNone/>
            </a:pPr>
            <a:r>
              <a:rPr lang="es-ES" altLang="es-ES" sz="1800"/>
              <a:t>	</a:t>
            </a:r>
            <a:r>
              <a:rPr lang="es-ES" altLang="es-ES" sz="1800" smtClean="0"/>
              <a:t>	8</a:t>
            </a:r>
            <a:r>
              <a:rPr lang="es-ES" altLang="es-ES" sz="1800" dirty="0"/>
              <a:t>. A ciegas </a:t>
            </a:r>
            <a:r>
              <a:rPr lang="es-ES" altLang="es-ES" sz="1800" b="1" dirty="0"/>
              <a:t>	</a:t>
            </a:r>
          </a:p>
        </p:txBody>
      </p:sp>
      <p:pic>
        <p:nvPicPr>
          <p:cNvPr id="6" name="Imagen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348880"/>
            <a:ext cx="1232949" cy="1968328"/>
          </a:xfrm>
          <a:prstGeom prst="rect">
            <a:avLst/>
          </a:prstGeom>
        </p:spPr>
      </p:pic>
    </p:spTree>
    <p:extLst>
      <p:ext uri="{BB962C8B-B14F-4D97-AF65-F5344CB8AC3E}">
        <p14:creationId xmlns:p14="http://schemas.microsoft.com/office/powerpoint/2010/main" val="275384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255168" y="240545"/>
            <a:ext cx="6769100" cy="2031325"/>
          </a:xfrm>
          <a:prstGeom prst="rect">
            <a:avLst/>
          </a:prstGeom>
          <a:noFill/>
        </p:spPr>
        <p:txBody>
          <a:bodyPr>
            <a:spAutoFit/>
          </a:bodyPr>
          <a:lstStyle/>
          <a:p>
            <a:pPr algn="just" eaLnBrk="1" hangingPunct="1">
              <a:defRPr/>
            </a:pPr>
            <a:r>
              <a:rPr lang="es-ES" b="1" dirty="0">
                <a:latin typeface="Arial" charset="0"/>
              </a:rPr>
              <a:t> </a:t>
            </a:r>
            <a:r>
              <a:rPr lang="es-ES" b="1" dirty="0" smtClean="0">
                <a:latin typeface="Arial" charset="0"/>
              </a:rPr>
              <a:t>     </a:t>
            </a:r>
            <a:r>
              <a:rPr lang="es-ES" b="1" u="sng" dirty="0" smtClean="0">
                <a:latin typeface="Arial" charset="0"/>
              </a:rPr>
              <a:t>SESION 3</a:t>
            </a:r>
            <a:r>
              <a:rPr lang="es-ES" b="1" dirty="0" smtClean="0">
                <a:latin typeface="Arial" charset="0"/>
              </a:rPr>
              <a:t>. Conocer y </a:t>
            </a:r>
            <a:r>
              <a:rPr lang="es-ES" b="1" dirty="0" err="1" smtClean="0">
                <a:latin typeface="Arial" charset="0"/>
              </a:rPr>
              <a:t>prácticar</a:t>
            </a:r>
            <a:r>
              <a:rPr lang="es-ES" b="1" dirty="0" smtClean="0">
                <a:latin typeface="Arial" charset="0"/>
              </a:rPr>
              <a:t> el remo de banco fijo.</a:t>
            </a:r>
            <a:endParaRPr lang="es-ES" b="1" u="sng" dirty="0" smtClean="0">
              <a:latin typeface="Arial" charset="0"/>
            </a:endParaRPr>
          </a:p>
          <a:p>
            <a:pPr algn="just" eaLnBrk="1" hangingPunct="1">
              <a:defRPr/>
            </a:pPr>
            <a:endParaRPr lang="es-ES" b="1" u="sng" dirty="0">
              <a:latin typeface="Arial" charset="0"/>
            </a:endParaRPr>
          </a:p>
          <a:p>
            <a:pPr eaLnBrk="1" hangingPunct="1">
              <a:defRPr/>
            </a:pPr>
            <a:r>
              <a:rPr lang="es-ES" b="1" dirty="0">
                <a:latin typeface="Arial" charset="0"/>
              </a:rPr>
              <a:t>OBJETIVOS</a:t>
            </a:r>
          </a:p>
          <a:p>
            <a:pPr marL="285750" indent="-285750" eaLnBrk="1" hangingPunct="1">
              <a:buFontTx/>
              <a:buChar char="-"/>
              <a:defRPr/>
            </a:pPr>
            <a:r>
              <a:rPr lang="es-ES" dirty="0">
                <a:latin typeface="Arial" charset="0"/>
              </a:rPr>
              <a:t>Conocer el remo en banco fijo.</a:t>
            </a:r>
          </a:p>
          <a:p>
            <a:pPr marL="285750" indent="-285750" eaLnBrk="1" hangingPunct="1">
              <a:buFontTx/>
              <a:buChar char="-"/>
              <a:defRPr/>
            </a:pPr>
            <a:r>
              <a:rPr lang="es-ES" dirty="0" smtClean="0">
                <a:latin typeface="Arial" charset="0"/>
              </a:rPr>
              <a:t>Conocer y dominar </a:t>
            </a:r>
            <a:r>
              <a:rPr lang="es-ES" dirty="0">
                <a:latin typeface="Arial" charset="0"/>
              </a:rPr>
              <a:t>las distintas fases de la palada</a:t>
            </a:r>
            <a:r>
              <a:rPr lang="es-ES" dirty="0" smtClean="0">
                <a:latin typeface="Arial" charset="0"/>
              </a:rPr>
              <a:t>.</a:t>
            </a:r>
          </a:p>
          <a:p>
            <a:pPr marL="285750" indent="-285750" eaLnBrk="1" hangingPunct="1">
              <a:buFontTx/>
              <a:buChar char="-"/>
              <a:defRPr/>
            </a:pPr>
            <a:r>
              <a:rPr lang="es-ES" dirty="0" smtClean="0">
                <a:latin typeface="Arial" charset="0"/>
              </a:rPr>
              <a:t>Conocer las distintas embarcaciones de banco fijo.</a:t>
            </a:r>
          </a:p>
          <a:p>
            <a:pPr marL="285750" indent="-285750" eaLnBrk="1" hangingPunct="1">
              <a:buFontTx/>
              <a:buChar char="-"/>
              <a:defRPr/>
            </a:pPr>
            <a:endParaRPr lang="es-ES" dirty="0">
              <a:latin typeface="Arial" charset="0"/>
            </a:endParaRPr>
          </a:p>
        </p:txBody>
      </p:sp>
      <p:sp>
        <p:nvSpPr>
          <p:cNvPr id="4" name="2 CuadroTexto"/>
          <p:cNvSpPr txBox="1"/>
          <p:nvPr/>
        </p:nvSpPr>
        <p:spPr>
          <a:xfrm>
            <a:off x="2255168" y="2042576"/>
            <a:ext cx="6192688" cy="1754326"/>
          </a:xfrm>
          <a:prstGeom prst="rect">
            <a:avLst/>
          </a:prstGeom>
          <a:noFill/>
        </p:spPr>
        <p:txBody>
          <a:bodyPr wrap="square">
            <a:spAutoFit/>
          </a:bodyPr>
          <a:lstStyle/>
          <a:p>
            <a:pPr eaLnBrk="1" hangingPunct="1">
              <a:defRPr/>
            </a:pPr>
            <a:r>
              <a:rPr lang="es-ES" b="1" dirty="0">
                <a:latin typeface="Arial" charset="0"/>
              </a:rPr>
              <a:t>CONTENIDOS PARTE TEÓRICA</a:t>
            </a:r>
          </a:p>
          <a:p>
            <a:pPr marL="285750" indent="-285750" eaLnBrk="1" hangingPunct="1">
              <a:buFontTx/>
              <a:buChar char="-"/>
              <a:defRPr/>
            </a:pPr>
            <a:r>
              <a:rPr lang="es-ES" dirty="0">
                <a:latin typeface="Arial" charset="0"/>
              </a:rPr>
              <a:t>El remo en banco fijo.</a:t>
            </a:r>
          </a:p>
          <a:p>
            <a:pPr marL="285750" indent="-285750" eaLnBrk="1" hangingPunct="1">
              <a:buFontTx/>
              <a:buChar char="-"/>
              <a:defRPr/>
            </a:pPr>
            <a:r>
              <a:rPr lang="es-ES" dirty="0">
                <a:latin typeface="Arial" charset="0"/>
              </a:rPr>
              <a:t>El </a:t>
            </a:r>
            <a:r>
              <a:rPr lang="es-ES" dirty="0" err="1">
                <a:latin typeface="Arial" charset="0"/>
              </a:rPr>
              <a:t>remoergómetro</a:t>
            </a:r>
            <a:r>
              <a:rPr lang="es-ES" dirty="0">
                <a:latin typeface="Arial" charset="0"/>
              </a:rPr>
              <a:t> </a:t>
            </a:r>
            <a:r>
              <a:rPr lang="es-ES" dirty="0" smtClean="0">
                <a:latin typeface="Arial" charset="0"/>
              </a:rPr>
              <a:t>en posición de </a:t>
            </a:r>
            <a:r>
              <a:rPr lang="es-ES" dirty="0">
                <a:latin typeface="Arial" charset="0"/>
              </a:rPr>
              <a:t>banco fijo.</a:t>
            </a:r>
          </a:p>
          <a:p>
            <a:pPr marL="285750" indent="-285750" eaLnBrk="1" hangingPunct="1">
              <a:buFontTx/>
              <a:buChar char="-"/>
              <a:defRPr/>
            </a:pPr>
            <a:r>
              <a:rPr lang="es-ES" dirty="0">
                <a:latin typeface="Arial" charset="0"/>
              </a:rPr>
              <a:t>Clases de embarcaciones de banco fijo: </a:t>
            </a:r>
            <a:r>
              <a:rPr lang="es-ES" dirty="0" smtClean="0">
                <a:latin typeface="Arial" charset="0"/>
              </a:rPr>
              <a:t>batel, </a:t>
            </a:r>
            <a:r>
              <a:rPr lang="es-ES" dirty="0" err="1" smtClean="0">
                <a:latin typeface="Arial" charset="0"/>
              </a:rPr>
              <a:t>trainerilla</a:t>
            </a:r>
            <a:r>
              <a:rPr lang="es-ES" dirty="0">
                <a:latin typeface="Arial" charset="0"/>
              </a:rPr>
              <a:t> </a:t>
            </a:r>
            <a:r>
              <a:rPr lang="es-ES" dirty="0" smtClean="0">
                <a:latin typeface="Arial" charset="0"/>
              </a:rPr>
              <a:t>y </a:t>
            </a:r>
            <a:r>
              <a:rPr lang="es-ES" dirty="0">
                <a:latin typeface="Arial" charset="0"/>
              </a:rPr>
              <a:t>trainera.</a:t>
            </a:r>
          </a:p>
          <a:p>
            <a:pPr marL="285750" indent="-285750" eaLnBrk="1" hangingPunct="1">
              <a:buFontTx/>
              <a:buChar char="-"/>
              <a:defRPr/>
            </a:pPr>
            <a:r>
              <a:rPr lang="es-ES" dirty="0">
                <a:latin typeface="Arial" charset="0"/>
              </a:rPr>
              <a:t>Posibilidades de la practica del remo cerca </a:t>
            </a:r>
            <a:r>
              <a:rPr lang="es-ES" dirty="0" smtClean="0">
                <a:latin typeface="Arial" charset="0"/>
              </a:rPr>
              <a:t>en Cangas.</a:t>
            </a:r>
            <a:endParaRPr lang="es-ES" dirty="0">
              <a:latin typeface="Arial" charset="0"/>
            </a:endParaRPr>
          </a:p>
        </p:txBody>
      </p:sp>
      <p:sp>
        <p:nvSpPr>
          <p:cNvPr id="5" name="3 CuadroTexto"/>
          <p:cNvSpPr txBox="1">
            <a:spLocks noChangeArrowheads="1"/>
          </p:cNvSpPr>
          <p:nvPr/>
        </p:nvSpPr>
        <p:spPr bwMode="auto">
          <a:xfrm>
            <a:off x="611560" y="4317208"/>
            <a:ext cx="8617097"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700" b="1" dirty="0" smtClean="0">
                <a:solidFill>
                  <a:srgbClr val="FF0000"/>
                </a:solidFill>
              </a:rPr>
              <a:t>INFORMACIÓN TÉCNICA Y OBJETIVOS DE LA SESIÓN</a:t>
            </a:r>
          </a:p>
          <a:p>
            <a:pPr marL="285750" indent="-285750" eaLnBrk="1" hangingPunct="1">
              <a:spcBef>
                <a:spcPct val="0"/>
              </a:spcBef>
              <a:buFontTx/>
              <a:buChar char="-"/>
            </a:pPr>
            <a:r>
              <a:rPr lang="es-ES" altLang="es-ES" sz="1700" dirty="0" smtClean="0">
                <a:solidFill>
                  <a:srgbClr val="FF0000"/>
                </a:solidFill>
              </a:rPr>
              <a:t>En esta sesión se explicarán las características fundamentales de banco fijo.</a:t>
            </a:r>
          </a:p>
          <a:p>
            <a:pPr marL="285750" indent="-285750" eaLnBrk="1" hangingPunct="1">
              <a:spcBef>
                <a:spcPct val="0"/>
              </a:spcBef>
              <a:buFontTx/>
              <a:buChar char="-"/>
            </a:pPr>
            <a:r>
              <a:rPr lang="es-ES" altLang="es-ES" sz="1700" dirty="0" smtClean="0">
                <a:solidFill>
                  <a:srgbClr val="FF0000"/>
                </a:solidFill>
              </a:rPr>
              <a:t>Se comenzará la sesión con una explicación pormenorizada de las diferencias entre ambas modalidades. Especialmente en la “inmovilidad” de la bancada, circunstancia que condiciona el gesto técnico que ha de desarrollar el deportista al ejecutar la remada, pues no puede aprovechar la fuerza de las piernas.</a:t>
            </a:r>
          </a:p>
          <a:p>
            <a:pPr marL="285750" indent="-285750" eaLnBrk="1" hangingPunct="1">
              <a:spcBef>
                <a:spcPct val="0"/>
              </a:spcBef>
              <a:buFontTx/>
              <a:buChar char="-"/>
            </a:pPr>
            <a:r>
              <a:rPr lang="es-ES" altLang="es-ES" sz="1700" dirty="0" smtClean="0">
                <a:solidFill>
                  <a:srgbClr val="FF0000"/>
                </a:solidFill>
              </a:rPr>
              <a:t>Explicará las variaciones que se han de introducir en la postura del remero cuando trabaja en banco fijo, respecto de las que empleaba en la remada de banco móvil.</a:t>
            </a:r>
          </a:p>
          <a:p>
            <a:pPr marL="285750" indent="-285750" eaLnBrk="1" hangingPunct="1">
              <a:spcBef>
                <a:spcPct val="0"/>
              </a:spcBef>
              <a:buFontTx/>
              <a:buChar char="-"/>
            </a:pPr>
            <a:r>
              <a:rPr lang="es-ES" altLang="es-ES" sz="1700" dirty="0" smtClean="0">
                <a:solidFill>
                  <a:srgbClr val="FF0000"/>
                </a:solidFill>
              </a:rPr>
              <a:t>Demostración reposada sobre el ciclo de la palada en banco fijo.</a:t>
            </a:r>
            <a:endParaRPr lang="es-ES" altLang="es-ES" sz="1700" dirty="0"/>
          </a:p>
        </p:txBody>
      </p:sp>
      <p:pic>
        <p:nvPicPr>
          <p:cNvPr id="6" name="Imagen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348880"/>
            <a:ext cx="1232949" cy="1968328"/>
          </a:xfrm>
          <a:prstGeom prst="rect">
            <a:avLst/>
          </a:prstGeom>
        </p:spPr>
      </p:pic>
    </p:spTree>
    <p:extLst>
      <p:ext uri="{BB962C8B-B14F-4D97-AF65-F5344CB8AC3E}">
        <p14:creationId xmlns:p14="http://schemas.microsoft.com/office/powerpoint/2010/main" val="136318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CuadroTexto"/>
          <p:cNvSpPr txBox="1"/>
          <p:nvPr/>
        </p:nvSpPr>
        <p:spPr>
          <a:xfrm>
            <a:off x="1926174" y="260648"/>
            <a:ext cx="7237189" cy="3247043"/>
          </a:xfrm>
          <a:prstGeom prst="rect">
            <a:avLst/>
          </a:prstGeom>
          <a:noFill/>
        </p:spPr>
        <p:txBody>
          <a:bodyPr wrap="square">
            <a:spAutoFit/>
          </a:bodyPr>
          <a:lstStyle/>
          <a:p>
            <a:pPr algn="just" eaLnBrk="1" hangingPunct="1">
              <a:defRPr/>
            </a:pPr>
            <a:r>
              <a:rPr lang="es-ES" b="1" dirty="0">
                <a:latin typeface="Arial" charset="0"/>
              </a:rPr>
              <a:t> </a:t>
            </a:r>
            <a:r>
              <a:rPr lang="es-ES" b="1" dirty="0" smtClean="0">
                <a:latin typeface="Arial" charset="0"/>
              </a:rPr>
              <a:t>       </a:t>
            </a:r>
            <a:r>
              <a:rPr lang="es-ES" b="1" u="sng" dirty="0" smtClean="0">
                <a:latin typeface="Arial" charset="0"/>
              </a:rPr>
              <a:t>SESION 3</a:t>
            </a:r>
            <a:r>
              <a:rPr lang="es-ES" b="1" dirty="0" smtClean="0">
                <a:latin typeface="Arial" charset="0"/>
              </a:rPr>
              <a:t>. Conocer y practicar el remo de banco fijo.</a:t>
            </a:r>
            <a:endParaRPr lang="es-ES" b="1" u="sng" dirty="0" smtClean="0">
              <a:latin typeface="Arial" charset="0"/>
            </a:endParaRPr>
          </a:p>
          <a:p>
            <a:pPr algn="just" eaLnBrk="1" hangingPunct="1">
              <a:defRPr/>
            </a:pPr>
            <a:endParaRPr lang="es-ES" b="1" u="sng" dirty="0">
              <a:latin typeface="Arial" charset="0"/>
            </a:endParaRPr>
          </a:p>
          <a:p>
            <a:pPr eaLnBrk="1" hangingPunct="1">
              <a:defRPr/>
            </a:pPr>
            <a:r>
              <a:rPr lang="es-ES" b="1" u="sng" dirty="0" smtClean="0">
                <a:latin typeface="Arial" charset="0"/>
              </a:rPr>
              <a:t>EXPLICACIÓN TEÓRICA Y OBJETIVOS DE LA SESIÓN</a:t>
            </a:r>
          </a:p>
          <a:p>
            <a:pPr marL="285750" indent="-285750">
              <a:spcBef>
                <a:spcPts val="600"/>
              </a:spcBef>
              <a:buFontTx/>
              <a:buChar char="-"/>
              <a:defRPr/>
            </a:pPr>
            <a:r>
              <a:rPr lang="es-ES" dirty="0">
                <a:latin typeface="Arial" charset="0"/>
              </a:rPr>
              <a:t>Ejecución movimientos </a:t>
            </a:r>
            <a:r>
              <a:rPr lang="es-ES" dirty="0" smtClean="0">
                <a:latin typeface="Arial" charset="0"/>
              </a:rPr>
              <a:t>de forma coordinada y fluida de los movimientos propios del ciclo de la palada de </a:t>
            </a:r>
            <a:r>
              <a:rPr lang="es-ES" dirty="0">
                <a:latin typeface="Arial" charset="0"/>
              </a:rPr>
              <a:t>remo en </a:t>
            </a:r>
            <a:r>
              <a:rPr lang="es-ES" dirty="0" smtClean="0">
                <a:latin typeface="Arial" charset="0"/>
              </a:rPr>
              <a:t>banco </a:t>
            </a:r>
            <a:r>
              <a:rPr lang="es-ES" dirty="0">
                <a:latin typeface="Arial" charset="0"/>
              </a:rPr>
              <a:t>fijo.</a:t>
            </a:r>
          </a:p>
          <a:p>
            <a:pPr marL="285750" indent="-285750">
              <a:spcBef>
                <a:spcPts val="600"/>
              </a:spcBef>
              <a:buFontTx/>
              <a:buChar char="-"/>
              <a:defRPr/>
            </a:pPr>
            <a:r>
              <a:rPr lang="es-ES" dirty="0" smtClean="0">
                <a:latin typeface="Arial" charset="0"/>
              </a:rPr>
              <a:t>Conocimiento características </a:t>
            </a:r>
            <a:r>
              <a:rPr lang="es-ES" dirty="0">
                <a:latin typeface="Arial" charset="0"/>
              </a:rPr>
              <a:t>que definen al remo de banco fijo.</a:t>
            </a:r>
          </a:p>
          <a:p>
            <a:pPr marL="285750" indent="-285750">
              <a:spcBef>
                <a:spcPts val="600"/>
              </a:spcBef>
              <a:buFontTx/>
              <a:buChar char="-"/>
              <a:defRPr/>
            </a:pPr>
            <a:r>
              <a:rPr lang="es-ES" dirty="0">
                <a:latin typeface="Arial" charset="0"/>
              </a:rPr>
              <a:t>Diferenciación entre embarcaciones, remos, etc</a:t>
            </a:r>
            <a:r>
              <a:rPr lang="es-ES" dirty="0" smtClean="0">
                <a:latin typeface="Arial" charset="0"/>
              </a:rPr>
              <a:t>. de banco fijo.</a:t>
            </a:r>
            <a:endParaRPr lang="es-ES" dirty="0">
              <a:latin typeface="Arial" charset="0"/>
            </a:endParaRPr>
          </a:p>
          <a:p>
            <a:pPr marL="285750" indent="-285750">
              <a:spcBef>
                <a:spcPts val="600"/>
              </a:spcBef>
              <a:buFontTx/>
              <a:buChar char="-"/>
              <a:defRPr/>
            </a:pPr>
            <a:r>
              <a:rPr lang="es-ES" dirty="0">
                <a:latin typeface="Arial" charset="0"/>
              </a:rPr>
              <a:t>Adquisición de vocabulario marinero.</a:t>
            </a:r>
          </a:p>
          <a:p>
            <a:pPr marL="285750" indent="-285750">
              <a:spcBef>
                <a:spcPts val="600"/>
              </a:spcBef>
              <a:buFontTx/>
              <a:buChar char="-"/>
              <a:defRPr/>
            </a:pPr>
            <a:r>
              <a:rPr lang="es-ES" dirty="0" smtClean="0">
                <a:latin typeface="Arial" charset="0"/>
              </a:rPr>
              <a:t>Conocimiento y disfrute de las posibilidades que ofrece la </a:t>
            </a:r>
            <a:r>
              <a:rPr lang="es-ES" dirty="0">
                <a:latin typeface="Arial" charset="0"/>
              </a:rPr>
              <a:t>práctica del remo </a:t>
            </a:r>
            <a:r>
              <a:rPr lang="es-ES" dirty="0" smtClean="0">
                <a:latin typeface="Arial" charset="0"/>
              </a:rPr>
              <a:t>en general y cerca </a:t>
            </a:r>
            <a:r>
              <a:rPr lang="es-ES" dirty="0">
                <a:latin typeface="Arial" charset="0"/>
              </a:rPr>
              <a:t>del domicilio</a:t>
            </a:r>
            <a:r>
              <a:rPr lang="es-ES" dirty="0" smtClean="0">
                <a:latin typeface="Arial" charset="0"/>
              </a:rPr>
              <a:t>.</a:t>
            </a:r>
            <a:endParaRPr lang="es-ES" b="1" u="sng" dirty="0">
              <a:latin typeface="Arial" charset="0"/>
            </a:endParaRPr>
          </a:p>
        </p:txBody>
      </p:sp>
      <p:sp>
        <p:nvSpPr>
          <p:cNvPr id="6" name="3 CuadroTexto"/>
          <p:cNvSpPr txBox="1">
            <a:spLocks noChangeArrowheads="1"/>
          </p:cNvSpPr>
          <p:nvPr/>
        </p:nvSpPr>
        <p:spPr bwMode="auto">
          <a:xfrm>
            <a:off x="1926174" y="3573016"/>
            <a:ext cx="702124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u="sng" dirty="0" smtClean="0"/>
              <a:t>DESCRIPCIÓN DE LAS ACTIVIDADES A DESARROLLAR</a:t>
            </a:r>
          </a:p>
          <a:p>
            <a:pPr eaLnBrk="1" hangingPunct="1">
              <a:spcBef>
                <a:spcPct val="0"/>
              </a:spcBef>
              <a:buFontTx/>
              <a:buNone/>
            </a:pPr>
            <a:endParaRPr lang="es-ES" altLang="es-ES" sz="1800" b="1" dirty="0"/>
          </a:p>
          <a:p>
            <a:pPr eaLnBrk="1" hangingPunct="1">
              <a:spcBef>
                <a:spcPct val="0"/>
              </a:spcBef>
              <a:buFontTx/>
              <a:buNone/>
            </a:pPr>
            <a:r>
              <a:rPr lang="es-ES" altLang="es-ES" sz="1800" b="1" dirty="0" smtClean="0"/>
              <a:t>EJERCICIOS</a:t>
            </a:r>
            <a:r>
              <a:rPr lang="es-ES" altLang="es-ES" sz="1800" b="1" dirty="0"/>
              <a:t>:</a:t>
            </a:r>
            <a:r>
              <a:rPr lang="es-ES" altLang="es-ES" sz="1800" dirty="0"/>
              <a:t> </a:t>
            </a:r>
            <a:r>
              <a:rPr lang="es-ES" altLang="es-ES" sz="1800" dirty="0" smtClean="0"/>
              <a:t>1. </a:t>
            </a:r>
            <a:r>
              <a:rPr lang="es-ES" altLang="es-ES" sz="1800" dirty="0"/>
              <a:t>Remo completo fijo. </a:t>
            </a:r>
          </a:p>
          <a:p>
            <a:pPr eaLnBrk="1" hangingPunct="1">
              <a:spcBef>
                <a:spcPct val="0"/>
              </a:spcBef>
              <a:buFontTx/>
              <a:buNone/>
            </a:pPr>
            <a:r>
              <a:rPr lang="es-ES" altLang="es-ES" sz="1800" dirty="0"/>
              <a:t>	         </a:t>
            </a:r>
            <a:r>
              <a:rPr lang="es-ES" altLang="es-ES" sz="1800" dirty="0" smtClean="0"/>
              <a:t> 2</a:t>
            </a:r>
            <a:r>
              <a:rPr lang="es-ES" altLang="es-ES" sz="1800" dirty="0"/>
              <a:t>. Tigre y tortuga fijos.</a:t>
            </a:r>
          </a:p>
          <a:p>
            <a:pPr eaLnBrk="1" hangingPunct="1">
              <a:spcBef>
                <a:spcPct val="0"/>
              </a:spcBef>
              <a:buFontTx/>
              <a:buNone/>
            </a:pPr>
            <a:r>
              <a:rPr lang="es-ES" altLang="es-ES" sz="1800" dirty="0"/>
              <a:t>	        </a:t>
            </a:r>
            <a:r>
              <a:rPr lang="es-ES" altLang="es-ES" sz="1800" dirty="0" smtClean="0"/>
              <a:t>  </a:t>
            </a:r>
            <a:r>
              <a:rPr lang="es-ES" altLang="es-ES" sz="1800" dirty="0"/>
              <a:t>3. ¿Fijo que no ves?</a:t>
            </a:r>
            <a:r>
              <a:rPr lang="es-ES" altLang="es-ES" sz="1800" b="1" dirty="0"/>
              <a:t>	</a:t>
            </a:r>
          </a:p>
        </p:txBody>
      </p:sp>
      <p:pic>
        <p:nvPicPr>
          <p:cNvPr id="5" name="Imagen 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348880"/>
            <a:ext cx="1232949" cy="1968328"/>
          </a:xfrm>
          <a:prstGeom prst="rect">
            <a:avLst/>
          </a:prstGeom>
        </p:spPr>
      </p:pic>
    </p:spTree>
    <p:extLst>
      <p:ext uri="{BB962C8B-B14F-4D97-AF65-F5344CB8AC3E}">
        <p14:creationId xmlns:p14="http://schemas.microsoft.com/office/powerpoint/2010/main" val="221799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1866628" y="1772816"/>
            <a:ext cx="7277372" cy="2308324"/>
          </a:xfrm>
          <a:prstGeom prst="rect">
            <a:avLst/>
          </a:prstGeom>
          <a:noFill/>
        </p:spPr>
        <p:txBody>
          <a:bodyPr wrap="square">
            <a:spAutoFit/>
          </a:bodyPr>
          <a:lstStyle/>
          <a:p>
            <a:pPr algn="just" eaLnBrk="1" hangingPunct="1">
              <a:defRPr/>
            </a:pPr>
            <a:r>
              <a:rPr lang="es-ES" b="1" u="sng" dirty="0" smtClean="0">
                <a:latin typeface="Arial" charset="0"/>
              </a:rPr>
              <a:t>SESION 4</a:t>
            </a:r>
            <a:r>
              <a:rPr lang="es-ES" b="1" dirty="0" smtClean="0">
                <a:latin typeface="Arial" charset="0"/>
              </a:rPr>
              <a:t>. Aprender a remar en una embarcación de banco fijo.</a:t>
            </a:r>
            <a:endParaRPr lang="es-ES" b="1" u="sng" dirty="0" smtClean="0">
              <a:latin typeface="Arial" charset="0"/>
            </a:endParaRPr>
          </a:p>
          <a:p>
            <a:pPr algn="just" eaLnBrk="1" hangingPunct="1">
              <a:defRPr/>
            </a:pPr>
            <a:endParaRPr lang="es-ES" b="1" u="sng" dirty="0">
              <a:latin typeface="Arial" charset="0"/>
            </a:endParaRPr>
          </a:p>
          <a:p>
            <a:pPr eaLnBrk="1" hangingPunct="1">
              <a:defRPr/>
            </a:pPr>
            <a:r>
              <a:rPr lang="es-ES" b="1" dirty="0">
                <a:latin typeface="Arial" charset="0"/>
              </a:rPr>
              <a:t>OBJETIVOS</a:t>
            </a:r>
          </a:p>
          <a:p>
            <a:pPr marL="285750" indent="-285750" eaLnBrk="1" hangingPunct="1">
              <a:buFontTx/>
              <a:buChar char="-"/>
              <a:defRPr/>
            </a:pPr>
            <a:r>
              <a:rPr lang="es-ES" dirty="0">
                <a:latin typeface="Arial" charset="0"/>
              </a:rPr>
              <a:t>Conocer </a:t>
            </a:r>
            <a:r>
              <a:rPr lang="es-ES" dirty="0" smtClean="0">
                <a:latin typeface="Arial" charset="0"/>
              </a:rPr>
              <a:t>las instalaciones deportivas de remo.</a:t>
            </a:r>
          </a:p>
          <a:p>
            <a:pPr marL="285750" indent="-285750" eaLnBrk="1" hangingPunct="1">
              <a:buFontTx/>
              <a:buChar char="-"/>
              <a:defRPr/>
            </a:pPr>
            <a:r>
              <a:rPr lang="es-ES" dirty="0" smtClean="0">
                <a:latin typeface="Arial" charset="0"/>
              </a:rPr>
              <a:t>Poner en práctica los conocimientos adquiridos.</a:t>
            </a:r>
          </a:p>
          <a:p>
            <a:pPr marL="285750" indent="-285750" eaLnBrk="1" hangingPunct="1">
              <a:buFontTx/>
              <a:buChar char="-"/>
              <a:defRPr/>
            </a:pPr>
            <a:r>
              <a:rPr lang="es-ES" dirty="0" smtClean="0">
                <a:latin typeface="Arial" charset="0"/>
              </a:rPr>
              <a:t>Evaluación conocimientos adquiridos.</a:t>
            </a:r>
            <a:endParaRPr lang="es-ES" dirty="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sp>
        <p:nvSpPr>
          <p:cNvPr id="4" name="2 CuadroTexto"/>
          <p:cNvSpPr txBox="1"/>
          <p:nvPr/>
        </p:nvSpPr>
        <p:spPr>
          <a:xfrm>
            <a:off x="2051720" y="4077072"/>
            <a:ext cx="5905152" cy="1477328"/>
          </a:xfrm>
          <a:prstGeom prst="rect">
            <a:avLst/>
          </a:prstGeom>
          <a:noFill/>
        </p:spPr>
        <p:txBody>
          <a:bodyPr wrap="square">
            <a:spAutoFit/>
          </a:bodyPr>
          <a:lstStyle/>
          <a:p>
            <a:pPr eaLnBrk="1" hangingPunct="1">
              <a:defRPr/>
            </a:pPr>
            <a:r>
              <a:rPr lang="es-ES" b="1" dirty="0" smtClean="0">
                <a:latin typeface="Arial" charset="0"/>
              </a:rPr>
              <a:t>CONTENIDOS</a:t>
            </a:r>
            <a:endParaRPr lang="es-ES" b="1" dirty="0">
              <a:latin typeface="Arial" charset="0"/>
            </a:endParaRPr>
          </a:p>
          <a:p>
            <a:pPr marL="285750" indent="-285750" eaLnBrk="1" hangingPunct="1">
              <a:buFontTx/>
              <a:buChar char="-"/>
              <a:defRPr/>
            </a:pPr>
            <a:r>
              <a:rPr lang="es-ES" dirty="0" smtClean="0">
                <a:latin typeface="Arial" charset="0"/>
              </a:rPr>
              <a:t>El hangar: clases de embarcaciones.</a:t>
            </a:r>
          </a:p>
          <a:p>
            <a:pPr marL="285750" indent="-285750" eaLnBrk="1" hangingPunct="1">
              <a:buFontTx/>
              <a:buChar char="-"/>
              <a:defRPr/>
            </a:pPr>
            <a:r>
              <a:rPr lang="es-ES" dirty="0" smtClean="0">
                <a:latin typeface="Arial" charset="0"/>
              </a:rPr>
              <a:t>El foso: técnica de remo.</a:t>
            </a:r>
          </a:p>
          <a:p>
            <a:pPr marL="285750" indent="-285750" eaLnBrk="1" hangingPunct="1">
              <a:buFontTx/>
              <a:buChar char="-"/>
              <a:defRPr/>
            </a:pPr>
            <a:r>
              <a:rPr lang="es-ES" dirty="0" smtClean="0">
                <a:latin typeface="Arial" charset="0"/>
              </a:rPr>
              <a:t>Bautismo de mar: embarcar en trainera.</a:t>
            </a:r>
          </a:p>
          <a:p>
            <a:pPr marL="285750" indent="-285750" eaLnBrk="1" hangingPunct="1">
              <a:buFontTx/>
              <a:buChar char="-"/>
              <a:defRPr/>
            </a:pPr>
            <a:r>
              <a:rPr lang="es-ES" dirty="0" smtClean="0">
                <a:latin typeface="Arial" charset="0"/>
              </a:rPr>
              <a:t>Competición lúdico recreativa.</a:t>
            </a:r>
            <a:endParaRPr lang="es-ES" dirty="0">
              <a:latin typeface="Arial" charset="0"/>
            </a:endParaRPr>
          </a:p>
        </p:txBody>
      </p:sp>
      <p:pic>
        <p:nvPicPr>
          <p:cNvPr id="5" name="Imagen 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19" y="2470646"/>
            <a:ext cx="1591609" cy="2243075"/>
          </a:xfrm>
          <a:prstGeom prst="rect">
            <a:avLst/>
          </a:prstGeom>
        </p:spPr>
      </p:pic>
    </p:spTree>
    <p:extLst>
      <p:ext uri="{BB962C8B-B14F-4D97-AF65-F5344CB8AC3E}">
        <p14:creationId xmlns:p14="http://schemas.microsoft.com/office/powerpoint/2010/main" val="127143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CuadroTexto"/>
          <p:cNvSpPr txBox="1"/>
          <p:nvPr/>
        </p:nvSpPr>
        <p:spPr>
          <a:xfrm>
            <a:off x="1886414" y="467468"/>
            <a:ext cx="7257586" cy="3416320"/>
          </a:xfrm>
          <a:prstGeom prst="rect">
            <a:avLst/>
          </a:prstGeom>
          <a:noFill/>
        </p:spPr>
        <p:txBody>
          <a:bodyPr wrap="square">
            <a:spAutoFit/>
          </a:bodyPr>
          <a:lstStyle/>
          <a:p>
            <a:pPr algn="just" eaLnBrk="1" hangingPunct="1">
              <a:defRPr/>
            </a:pPr>
            <a:r>
              <a:rPr lang="es-ES" b="1" u="sng" dirty="0" smtClean="0">
                <a:latin typeface="Arial" charset="0"/>
              </a:rPr>
              <a:t>SESION 4</a:t>
            </a:r>
            <a:r>
              <a:rPr lang="es-ES" b="1" dirty="0" smtClean="0">
                <a:latin typeface="Arial" charset="0"/>
              </a:rPr>
              <a:t>. Aprender a remar en una embarcación de banco fijo.</a:t>
            </a:r>
            <a:endParaRPr lang="es-ES" b="1" u="sng" dirty="0" smtClean="0">
              <a:latin typeface="Arial" charset="0"/>
            </a:endParaRPr>
          </a:p>
          <a:p>
            <a:pPr algn="just" eaLnBrk="1" hangingPunct="1">
              <a:defRPr/>
            </a:pPr>
            <a:endParaRPr lang="es-ES" b="1" u="sng" dirty="0" smtClean="0">
              <a:latin typeface="Arial" charset="0"/>
            </a:endParaRPr>
          </a:p>
          <a:p>
            <a:pPr algn="just" eaLnBrk="1" hangingPunct="1">
              <a:defRPr/>
            </a:pPr>
            <a:endParaRPr lang="es-ES" b="1" u="sng" dirty="0">
              <a:latin typeface="Arial" charset="0"/>
            </a:endParaRPr>
          </a:p>
          <a:p>
            <a:pPr eaLnBrk="1" hangingPunct="1">
              <a:defRPr/>
            </a:pPr>
            <a:r>
              <a:rPr lang="es-ES" b="1" u="sng" dirty="0" smtClean="0">
                <a:latin typeface="Arial" charset="0"/>
              </a:rPr>
              <a:t>EXPLICACIÓN TEÓRICA Y OBJETIVOS DE LA SESIÓN</a:t>
            </a:r>
          </a:p>
          <a:p>
            <a:pPr marL="285750" indent="-285750">
              <a:buFontTx/>
              <a:buChar char="-"/>
              <a:defRPr/>
            </a:pPr>
            <a:r>
              <a:rPr lang="es-ES" dirty="0">
                <a:latin typeface="Arial" charset="0"/>
              </a:rPr>
              <a:t>El </a:t>
            </a:r>
            <a:r>
              <a:rPr lang="es-ES" dirty="0" smtClean="0">
                <a:latin typeface="Arial" charset="0"/>
              </a:rPr>
              <a:t>foso: </a:t>
            </a:r>
            <a:r>
              <a:rPr lang="es-ES" dirty="0">
                <a:latin typeface="Arial" charset="0"/>
              </a:rPr>
              <a:t>ventajas utilización de esta </a:t>
            </a:r>
            <a:r>
              <a:rPr lang="es-ES" dirty="0" smtClean="0">
                <a:latin typeface="Arial" charset="0"/>
              </a:rPr>
              <a:t>instalación, </a:t>
            </a:r>
            <a:r>
              <a:rPr lang="es-ES" dirty="0">
                <a:latin typeface="Arial" charset="0"/>
              </a:rPr>
              <a:t>para </a:t>
            </a:r>
            <a:r>
              <a:rPr lang="es-ES" dirty="0" smtClean="0">
                <a:latin typeface="Arial" charset="0"/>
              </a:rPr>
              <a:t>el aprendizaje de la técnica </a:t>
            </a:r>
            <a:r>
              <a:rPr lang="es-ES" dirty="0">
                <a:latin typeface="Arial" charset="0"/>
              </a:rPr>
              <a:t>del remo.</a:t>
            </a:r>
          </a:p>
          <a:p>
            <a:pPr marL="285750" indent="-285750">
              <a:buFontTx/>
              <a:buChar char="-"/>
              <a:defRPr/>
            </a:pPr>
            <a:r>
              <a:rPr lang="es-ES" dirty="0" smtClean="0">
                <a:latin typeface="Arial" charset="0"/>
              </a:rPr>
              <a:t>La Trainera: ejercicios de equilibrio, gesto técnico, maniobras y ensayos de velocidad y ritmo de palada.</a:t>
            </a:r>
            <a:endParaRPr lang="es-ES" dirty="0">
              <a:latin typeface="Arial" charset="0"/>
            </a:endParaRPr>
          </a:p>
          <a:p>
            <a:pPr marL="285750" indent="-285750">
              <a:buFontTx/>
              <a:buChar char="-"/>
              <a:defRPr/>
            </a:pPr>
            <a:r>
              <a:rPr lang="es-ES" dirty="0" smtClean="0">
                <a:latin typeface="Arial" charset="0"/>
              </a:rPr>
              <a:t>El </a:t>
            </a:r>
            <a:r>
              <a:rPr lang="es-ES" dirty="0" err="1" smtClean="0">
                <a:latin typeface="Arial" charset="0"/>
              </a:rPr>
              <a:t>remoergómetro</a:t>
            </a:r>
            <a:r>
              <a:rPr lang="es-ES" dirty="0" smtClean="0">
                <a:latin typeface="Arial" charset="0"/>
              </a:rPr>
              <a:t>: verificar conocimientos adquiridos.</a:t>
            </a:r>
          </a:p>
          <a:p>
            <a:pPr marL="285750" indent="-285750">
              <a:buFontTx/>
              <a:buChar char="-"/>
              <a:defRPr/>
            </a:pPr>
            <a:r>
              <a:rPr lang="es-ES" dirty="0" smtClean="0">
                <a:latin typeface="Arial" charset="0"/>
              </a:rPr>
              <a:t>Evaluar el nivel de conocimientos adquiridos durante la Unidad Didáctica.</a:t>
            </a:r>
            <a:endParaRPr lang="es-ES" dirty="0">
              <a:latin typeface="Arial" charset="0"/>
            </a:endParaRPr>
          </a:p>
          <a:p>
            <a:pPr eaLnBrk="1" hangingPunct="1">
              <a:defRPr/>
            </a:pPr>
            <a:endParaRPr lang="es-ES" b="1" u="sng" dirty="0">
              <a:latin typeface="Arial" charset="0"/>
            </a:endParaRPr>
          </a:p>
        </p:txBody>
      </p:sp>
      <p:sp>
        <p:nvSpPr>
          <p:cNvPr id="6" name="3 CuadroTexto"/>
          <p:cNvSpPr txBox="1">
            <a:spLocks noChangeArrowheads="1"/>
          </p:cNvSpPr>
          <p:nvPr/>
        </p:nvSpPr>
        <p:spPr bwMode="auto">
          <a:xfrm>
            <a:off x="1886414" y="3722951"/>
            <a:ext cx="648072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b="1" u="sng" dirty="0" smtClean="0"/>
              <a:t>DESCRIPCIÓN DE LAS ACTIVIDADES A DESARROLLAR</a:t>
            </a:r>
          </a:p>
          <a:p>
            <a:pPr eaLnBrk="1" hangingPunct="1">
              <a:spcBef>
                <a:spcPct val="0"/>
              </a:spcBef>
              <a:buFontTx/>
              <a:buNone/>
            </a:pPr>
            <a:r>
              <a:rPr lang="es-ES" altLang="es-ES" sz="1800" dirty="0" smtClean="0"/>
              <a:t>- Con esta actividad se pretende dar a conocer el deporte de remo y poner en práctica los conocimientos adquiridos por los alumnos, mediante la visita a las instalaciones del club de remo y la realización de los distintos talleres.</a:t>
            </a:r>
          </a:p>
          <a:p>
            <a:pPr eaLnBrk="1" hangingPunct="1">
              <a:spcBef>
                <a:spcPct val="0"/>
              </a:spcBef>
              <a:buFontTx/>
              <a:buNone/>
            </a:pPr>
            <a:endParaRPr lang="es-ES" altLang="es-ES" sz="1800" dirty="0"/>
          </a:p>
          <a:p>
            <a:pPr>
              <a:spcBef>
                <a:spcPct val="0"/>
              </a:spcBef>
              <a:buNone/>
            </a:pPr>
            <a:r>
              <a:rPr lang="es-ES" altLang="es-ES" sz="1800" b="1" dirty="0" smtClean="0"/>
              <a:t>EJERCICIOS</a:t>
            </a:r>
            <a:r>
              <a:rPr lang="es-ES" altLang="es-ES" sz="1800" b="1" dirty="0"/>
              <a:t>:</a:t>
            </a:r>
            <a:r>
              <a:rPr lang="es-ES" altLang="es-ES" sz="1800" dirty="0"/>
              <a:t> </a:t>
            </a:r>
            <a:r>
              <a:rPr lang="es-ES" altLang="es-ES" sz="1800" dirty="0" smtClean="0"/>
              <a:t>	1</a:t>
            </a:r>
            <a:r>
              <a:rPr lang="es-ES" altLang="es-ES" sz="1800" dirty="0"/>
              <a:t>. </a:t>
            </a:r>
            <a:r>
              <a:rPr lang="es-ES" altLang="es-ES" sz="1800" dirty="0" smtClean="0"/>
              <a:t>Remamos en el foso.</a:t>
            </a:r>
          </a:p>
          <a:p>
            <a:pPr>
              <a:spcBef>
                <a:spcPct val="0"/>
              </a:spcBef>
              <a:buNone/>
            </a:pPr>
            <a:r>
              <a:rPr lang="es-ES" altLang="es-ES" sz="1800" dirty="0" smtClean="0"/>
              <a:t>		2</a:t>
            </a:r>
            <a:r>
              <a:rPr lang="es-ES" altLang="es-ES" sz="1800" dirty="0"/>
              <a:t>. </a:t>
            </a:r>
            <a:r>
              <a:rPr lang="es-ES" altLang="es-ES" sz="1800" dirty="0" smtClean="0"/>
              <a:t>Embarcamos en trainera.</a:t>
            </a:r>
            <a:endParaRPr lang="es-ES" altLang="es-ES" sz="1800" dirty="0"/>
          </a:p>
          <a:p>
            <a:pPr>
              <a:spcBef>
                <a:spcPct val="0"/>
              </a:spcBef>
              <a:buNone/>
            </a:pPr>
            <a:r>
              <a:rPr lang="es-ES" altLang="es-ES" sz="1800" dirty="0"/>
              <a:t>	        </a:t>
            </a:r>
            <a:r>
              <a:rPr lang="es-ES" altLang="es-ES" sz="1800" dirty="0" smtClean="0"/>
              <a:t>	3</a:t>
            </a:r>
            <a:r>
              <a:rPr lang="es-ES" altLang="es-ES" sz="1800" dirty="0"/>
              <a:t>. </a:t>
            </a:r>
            <a:r>
              <a:rPr lang="es-ES" altLang="es-ES" sz="1800" dirty="0" smtClean="0"/>
              <a:t>Competición </a:t>
            </a:r>
            <a:r>
              <a:rPr lang="es-ES" altLang="es-ES" sz="1800" dirty="0" err="1" smtClean="0"/>
              <a:t>remoergómetro</a:t>
            </a:r>
            <a:r>
              <a:rPr lang="es-ES" altLang="es-ES" sz="1800" dirty="0" smtClean="0"/>
              <a:t>.</a:t>
            </a:r>
          </a:p>
          <a:p>
            <a:pPr>
              <a:spcBef>
                <a:spcPct val="0"/>
              </a:spcBef>
              <a:buNone/>
            </a:pPr>
            <a:r>
              <a:rPr lang="es-ES" altLang="es-ES" sz="1800" dirty="0"/>
              <a:t>	</a:t>
            </a:r>
            <a:r>
              <a:rPr lang="es-ES" altLang="es-ES" sz="1800" dirty="0" smtClean="0"/>
              <a:t>	4. </a:t>
            </a:r>
            <a:r>
              <a:rPr lang="es-ES" altLang="es-ES" sz="1800" dirty="0" err="1" smtClean="0"/>
              <a:t>Exámen</a:t>
            </a:r>
            <a:r>
              <a:rPr lang="es-ES" altLang="es-ES" sz="1800" dirty="0" smtClean="0"/>
              <a:t> teórico.</a:t>
            </a:r>
          </a:p>
          <a:p>
            <a:pPr>
              <a:spcBef>
                <a:spcPct val="0"/>
              </a:spcBef>
              <a:buNone/>
            </a:pPr>
            <a:r>
              <a:rPr lang="es-ES" altLang="es-ES" sz="1800" dirty="0"/>
              <a:t>	</a:t>
            </a:r>
            <a:r>
              <a:rPr lang="es-ES" altLang="es-ES" sz="1800" dirty="0" smtClean="0"/>
              <a:t>	</a:t>
            </a:r>
            <a:r>
              <a:rPr lang="es-ES" altLang="es-ES" sz="1800" b="1" dirty="0"/>
              <a:t>	</a:t>
            </a:r>
          </a:p>
        </p:txBody>
      </p:sp>
      <p:pic>
        <p:nvPicPr>
          <p:cNvPr id="7" name="Imagen 6">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19" y="2470646"/>
            <a:ext cx="1591609" cy="2243075"/>
          </a:xfrm>
          <a:prstGeom prst="rect">
            <a:avLst/>
          </a:prstGeom>
        </p:spPr>
      </p:pic>
    </p:spTree>
    <p:extLst>
      <p:ext uri="{BB962C8B-B14F-4D97-AF65-F5344CB8AC3E}">
        <p14:creationId xmlns:p14="http://schemas.microsoft.com/office/powerpoint/2010/main" val="314294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123728" y="548680"/>
            <a:ext cx="6769100" cy="7940635"/>
          </a:xfrm>
          <a:prstGeom prst="rect">
            <a:avLst/>
          </a:prstGeom>
          <a:noFill/>
        </p:spPr>
        <p:txBody>
          <a:bodyPr>
            <a:spAutoFit/>
          </a:bodyPr>
          <a:lstStyle/>
          <a:p>
            <a:pPr algn="just" eaLnBrk="1" hangingPunct="1">
              <a:defRPr/>
            </a:pPr>
            <a:r>
              <a:rPr lang="es-ES" sz="2400" b="1" u="sng" dirty="0" smtClean="0">
                <a:latin typeface="Arial" charset="0"/>
              </a:rPr>
              <a:t>CONTENIDOS EN EL ÁMBITO ESCOLAR</a:t>
            </a:r>
          </a:p>
          <a:p>
            <a:pPr eaLnBrk="1" hangingPunct="1">
              <a:defRPr/>
            </a:pPr>
            <a:endParaRPr lang="es-ES" dirty="0">
              <a:latin typeface="Arial" charset="0"/>
            </a:endParaRPr>
          </a:p>
          <a:p>
            <a:pPr eaLnBrk="1" hangingPunct="1">
              <a:defRPr/>
            </a:pPr>
            <a:r>
              <a:rPr lang="es-ES" sz="2000" b="1" dirty="0" smtClean="0">
                <a:latin typeface="Arial" charset="0"/>
              </a:rPr>
              <a:t>CONTENIDOS</a:t>
            </a:r>
          </a:p>
          <a:p>
            <a:pPr eaLnBrk="1" hangingPunct="1">
              <a:defRPr/>
            </a:pPr>
            <a:endParaRPr lang="es-ES" sz="2000" b="1" dirty="0" smtClean="0">
              <a:latin typeface="Arial" charset="0"/>
            </a:endParaRPr>
          </a:p>
          <a:p>
            <a:pPr marL="342900" indent="-342900" eaLnBrk="1" hangingPunct="1">
              <a:buAutoNum type="arabicPeriod"/>
              <a:defRPr/>
            </a:pPr>
            <a:r>
              <a:rPr lang="es-ES" sz="2000" dirty="0" smtClean="0">
                <a:latin typeface="Arial" charset="0"/>
              </a:rPr>
              <a:t>Evolución del remo a lo largo de la historia.</a:t>
            </a:r>
          </a:p>
          <a:p>
            <a:pPr marL="342900" indent="-342900" eaLnBrk="1" hangingPunct="1">
              <a:buAutoNum type="arabicPeriod"/>
              <a:defRPr/>
            </a:pPr>
            <a:endParaRPr lang="es-ES" sz="2000" dirty="0" smtClean="0">
              <a:latin typeface="Arial" charset="0"/>
            </a:endParaRPr>
          </a:p>
          <a:p>
            <a:pPr marL="342900" indent="-342900" eaLnBrk="1" hangingPunct="1">
              <a:buAutoNum type="arabicPeriod"/>
              <a:defRPr/>
            </a:pPr>
            <a:r>
              <a:rPr lang="es-ES" sz="2000" dirty="0" smtClean="0">
                <a:latin typeface="Arial" charset="0"/>
              </a:rPr>
              <a:t>Conocimiento del reglamento y técnica de remo básica.</a:t>
            </a:r>
          </a:p>
          <a:p>
            <a:pPr marL="342900" indent="-342900" eaLnBrk="1" hangingPunct="1">
              <a:buAutoNum type="arabicPeriod"/>
              <a:defRPr/>
            </a:pPr>
            <a:endParaRPr lang="es-ES" sz="2000" dirty="0" smtClean="0">
              <a:latin typeface="Arial" charset="0"/>
            </a:endParaRPr>
          </a:p>
          <a:p>
            <a:pPr marL="342900" indent="-342900" eaLnBrk="1" hangingPunct="1">
              <a:buAutoNum type="arabicPeriod"/>
              <a:defRPr/>
            </a:pPr>
            <a:r>
              <a:rPr lang="es-ES" sz="2000" dirty="0" smtClean="0">
                <a:latin typeface="Arial" charset="0"/>
              </a:rPr>
              <a:t>Conocimiento del vocabulario específico de remo en banco fijo.</a:t>
            </a:r>
          </a:p>
          <a:p>
            <a:pPr marL="342900" indent="-342900" eaLnBrk="1" hangingPunct="1">
              <a:buAutoNum type="arabicPeriod"/>
              <a:defRPr/>
            </a:pPr>
            <a:endParaRPr lang="es-ES" sz="2000" dirty="0" smtClean="0">
              <a:latin typeface="Arial" charset="0"/>
            </a:endParaRPr>
          </a:p>
          <a:p>
            <a:pPr marL="342900" indent="-342900" eaLnBrk="1" hangingPunct="1">
              <a:buAutoNum type="arabicPeriod"/>
              <a:defRPr/>
            </a:pPr>
            <a:r>
              <a:rPr lang="es-ES" sz="2000" dirty="0" smtClean="0">
                <a:latin typeface="Arial" charset="0"/>
              </a:rPr>
              <a:t>Manejo del material específico de este deporte: </a:t>
            </a:r>
            <a:r>
              <a:rPr lang="es-ES" sz="2000" dirty="0" err="1" smtClean="0">
                <a:latin typeface="Arial" charset="0"/>
              </a:rPr>
              <a:t>remoergómetro</a:t>
            </a:r>
            <a:r>
              <a:rPr lang="es-ES" sz="2000" dirty="0" smtClean="0">
                <a:latin typeface="Arial" charset="0"/>
              </a:rPr>
              <a:t>, foso y embarcaciones de banco fijo.</a:t>
            </a:r>
          </a:p>
          <a:p>
            <a:pPr marL="342900" indent="-342900" eaLnBrk="1" hangingPunct="1">
              <a:buAutoNum type="arabicPeriod"/>
              <a:defRPr/>
            </a:pPr>
            <a:endParaRPr lang="es-ES" sz="2000" dirty="0" smtClean="0">
              <a:latin typeface="Arial" charset="0"/>
            </a:endParaRPr>
          </a:p>
          <a:p>
            <a:pPr marL="342900" indent="-342900" eaLnBrk="1" hangingPunct="1">
              <a:buAutoNum type="arabicPeriod"/>
              <a:defRPr/>
            </a:pPr>
            <a:r>
              <a:rPr lang="es-ES" sz="2000" dirty="0" smtClean="0">
                <a:latin typeface="Arial" charset="0"/>
              </a:rPr>
              <a:t>Realización de actividades prácticas, mediante juegos, para la iniciación al remo.</a:t>
            </a:r>
          </a:p>
          <a:p>
            <a:pPr marL="342900" indent="-342900" eaLnBrk="1" hangingPunct="1">
              <a:buAutoNum type="arabicPeriod"/>
              <a:defRPr/>
            </a:pPr>
            <a:endParaRPr lang="es-ES" sz="2000" dirty="0" smtClean="0">
              <a:latin typeface="Arial" charset="0"/>
            </a:endParaRPr>
          </a:p>
          <a:p>
            <a:pPr marL="342900" indent="-342900" eaLnBrk="1" hangingPunct="1">
              <a:buAutoNum type="arabicPeriod"/>
              <a:defRPr/>
            </a:pPr>
            <a:r>
              <a:rPr lang="es-ES" sz="2000" dirty="0" smtClean="0">
                <a:latin typeface="Arial" charset="0"/>
              </a:rPr>
              <a:t>Estrategias metodológicas para fomentar la práctica de este deporte entre el alumnado.</a:t>
            </a:r>
          </a:p>
          <a:p>
            <a:pPr marL="342900" indent="-342900" eaLnBrk="1" hangingPunct="1">
              <a:buAutoNum type="arabicPeriod"/>
              <a:defRPr/>
            </a:pPr>
            <a:endParaRPr lang="es-ES" dirty="0" smtClean="0">
              <a:latin typeface="Arial" charset="0"/>
            </a:endParaRPr>
          </a:p>
          <a:p>
            <a:pPr marL="342900" indent="-342900" eaLnBrk="1" hangingPunct="1">
              <a:buAutoNum type="arabicPeriod"/>
              <a:defRPr/>
            </a:pPr>
            <a:endParaRPr lang="es-ES" dirty="0" smtClean="0">
              <a:latin typeface="Arial" charset="0"/>
            </a:endParaRPr>
          </a:p>
          <a:p>
            <a:pPr eaLnBrk="1" hangingPunct="1">
              <a:defRPr/>
            </a:pPr>
            <a:endParaRPr lang="es-ES" dirty="0">
              <a:latin typeface="Arial" charset="0"/>
            </a:endParaRPr>
          </a:p>
          <a:p>
            <a:pPr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52" y="3491844"/>
            <a:ext cx="3384376" cy="3384376"/>
          </a:xfrm>
          <a:prstGeom prst="rect">
            <a:avLst/>
          </a:prstGeom>
        </p:spPr>
      </p:pic>
    </p:spTree>
    <p:extLst>
      <p:ext uri="{BB962C8B-B14F-4D97-AF65-F5344CB8AC3E}">
        <p14:creationId xmlns:p14="http://schemas.microsoft.com/office/powerpoint/2010/main" val="324550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126" y="-171400"/>
            <a:ext cx="7200800" cy="7200800"/>
          </a:xfrm>
          <a:prstGeom prst="rect">
            <a:avLst/>
          </a:prstGeom>
        </p:spPr>
      </p:pic>
    </p:spTree>
    <p:extLst>
      <p:ext uri="{BB962C8B-B14F-4D97-AF65-F5344CB8AC3E}">
        <p14:creationId xmlns:p14="http://schemas.microsoft.com/office/powerpoint/2010/main" val="421684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4">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inera Mugardos Dr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4664" y="-27384"/>
            <a:ext cx="12192000" cy="6858000"/>
          </a:xfrm>
          <a:prstGeom prst="rect">
            <a:avLst/>
          </a:prstGeom>
        </p:spPr>
      </p:pic>
    </p:spTree>
    <p:extLst>
      <p:ext uri="{BB962C8B-B14F-4D97-AF65-F5344CB8AC3E}">
        <p14:creationId xmlns:p14="http://schemas.microsoft.com/office/powerpoint/2010/main" val="88229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2123728" y="116632"/>
            <a:ext cx="6769100" cy="3108543"/>
          </a:xfrm>
          <a:prstGeom prst="rect">
            <a:avLst/>
          </a:prstGeom>
          <a:noFill/>
        </p:spPr>
        <p:txBody>
          <a:bodyPr>
            <a:spAutoFit/>
          </a:bodyPr>
          <a:lstStyle/>
          <a:p>
            <a:pPr algn="just" eaLnBrk="1" hangingPunct="1">
              <a:defRPr/>
            </a:pPr>
            <a:r>
              <a:rPr lang="es-ES" sz="2000" b="1" dirty="0" smtClean="0">
                <a:latin typeface="Arial" charset="0"/>
              </a:rPr>
              <a:t>¿Qué es el remo?</a:t>
            </a:r>
          </a:p>
          <a:p>
            <a:pPr algn="just" eaLnBrk="1" hangingPunct="1">
              <a:defRPr/>
            </a:pPr>
            <a:endParaRPr lang="es-ES" sz="1900" dirty="0" smtClean="0">
              <a:latin typeface="Arial" charset="0"/>
            </a:endParaRPr>
          </a:p>
          <a:p>
            <a:pPr algn="just" eaLnBrk="1" hangingPunct="1">
              <a:defRPr/>
            </a:pPr>
            <a:r>
              <a:rPr lang="es-ES" sz="1900" dirty="0" smtClean="0">
                <a:latin typeface="Arial" charset="0"/>
              </a:rPr>
              <a:t>Deporte que consiste en </a:t>
            </a:r>
            <a:r>
              <a:rPr lang="es-ES" sz="1900" b="1" dirty="0" smtClean="0">
                <a:latin typeface="Arial" charset="0"/>
              </a:rPr>
              <a:t>competir en velocidad con embarcaciones movidas a remo por varios tripulantes</a:t>
            </a:r>
            <a:r>
              <a:rPr lang="es-ES" sz="1900" dirty="0" smtClean="0">
                <a:latin typeface="Arial" charset="0"/>
              </a:rPr>
              <a:t>, que van sentados de espaldas al sentido de la marcha. </a:t>
            </a:r>
          </a:p>
          <a:p>
            <a:pPr algn="just" eaLnBrk="1" hangingPunct="1">
              <a:defRPr/>
            </a:pPr>
            <a:endParaRPr lang="es-ES" sz="1900" dirty="0">
              <a:latin typeface="Arial" charset="0"/>
            </a:endParaRPr>
          </a:p>
          <a:p>
            <a:pPr algn="just" eaLnBrk="1" hangingPunct="1">
              <a:defRPr/>
            </a:pPr>
            <a:r>
              <a:rPr lang="es-ES" sz="1900" dirty="0" smtClean="0">
                <a:latin typeface="Arial" charset="0"/>
              </a:rPr>
              <a:t>“En el deporte del remo siempre se utiliza un punto de apoyo para remar”.</a:t>
            </a:r>
          </a:p>
          <a:p>
            <a:pPr eaLnBrk="1" hangingPunct="1">
              <a:defRPr/>
            </a:pPr>
            <a:endParaRPr lang="es-ES" b="1" dirty="0">
              <a:latin typeface="Arial" charset="0"/>
            </a:endParaRPr>
          </a:p>
          <a:p>
            <a:pPr eaLnBrk="1" hangingPunct="1">
              <a:defRPr/>
            </a:pPr>
            <a:r>
              <a:rPr lang="es-ES" b="1" dirty="0">
                <a:latin typeface="Arial" charset="0"/>
              </a:rPr>
              <a:t>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72" y="3501008"/>
            <a:ext cx="3356992" cy="335699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2612340"/>
            <a:ext cx="6049020" cy="4032680"/>
          </a:xfrm>
          <a:prstGeom prst="rect">
            <a:avLst/>
          </a:prstGeom>
        </p:spPr>
      </p:pic>
    </p:spTree>
    <p:extLst>
      <p:ext uri="{BB962C8B-B14F-4D97-AF65-F5344CB8AC3E}">
        <p14:creationId xmlns:p14="http://schemas.microsoft.com/office/powerpoint/2010/main" val="313548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ción2"/>
          <p:cNvPicPr>
            <a:picLocks noChangeAspect="1" noChangeArrowheads="1"/>
          </p:cNvPicPr>
          <p:nvPr/>
        </p:nvPicPr>
        <p:blipFill>
          <a:blip r:embed="rId2">
            <a:extLst>
              <a:ext uri="{28A0092B-C50C-407E-A947-70E740481C1C}">
                <a14:useLocalDpi xmlns:a14="http://schemas.microsoft.com/office/drawing/2010/main" val="0"/>
              </a:ext>
            </a:extLst>
          </a:blip>
          <a:srcRect l="14906" t="9663" r="66151" b="71445"/>
          <a:stretch>
            <a:fillRect/>
          </a:stretch>
        </p:blipFill>
        <p:spPr bwMode="auto">
          <a:xfrm>
            <a:off x="137840" y="41771"/>
            <a:ext cx="17287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CuadroTexto"/>
          <p:cNvSpPr txBox="1"/>
          <p:nvPr/>
        </p:nvSpPr>
        <p:spPr>
          <a:xfrm>
            <a:off x="2339752" y="363416"/>
            <a:ext cx="6624736" cy="6032421"/>
          </a:xfrm>
          <a:prstGeom prst="rect">
            <a:avLst/>
          </a:prstGeom>
          <a:noFill/>
        </p:spPr>
        <p:txBody>
          <a:bodyPr wrap="square">
            <a:spAutoFit/>
          </a:bodyPr>
          <a:lstStyle/>
          <a:p>
            <a:pPr algn="just" eaLnBrk="1" hangingPunct="1">
              <a:defRPr/>
            </a:pPr>
            <a:r>
              <a:rPr lang="es-ES" sz="2400" b="1" dirty="0" smtClean="0">
                <a:latin typeface="Arial" charset="0"/>
              </a:rPr>
              <a:t>¿Qué es el remo como deporte?</a:t>
            </a:r>
          </a:p>
          <a:p>
            <a:pPr algn="just" eaLnBrk="1" hangingPunct="1">
              <a:defRPr/>
            </a:pPr>
            <a:endParaRPr lang="es-ES" b="1" dirty="0">
              <a:latin typeface="Arial" charset="0"/>
            </a:endParaRPr>
          </a:p>
          <a:p>
            <a:pPr marL="342900" indent="-342900" algn="just" eaLnBrk="1" hangingPunct="1">
              <a:buFontTx/>
              <a:buChar char="-"/>
              <a:defRPr/>
            </a:pPr>
            <a:r>
              <a:rPr lang="es-ES" dirty="0" smtClean="0">
                <a:latin typeface="Arial" charset="0"/>
              </a:rPr>
              <a:t>Es un </a:t>
            </a:r>
            <a:r>
              <a:rPr lang="es-ES" b="1" dirty="0" smtClean="0">
                <a:latin typeface="Arial" charset="0"/>
              </a:rPr>
              <a:t>deporte tradicional</a:t>
            </a:r>
            <a:r>
              <a:rPr lang="es-ES" dirty="0" smtClean="0">
                <a:latin typeface="Arial" charset="0"/>
              </a:rPr>
              <a:t>.</a:t>
            </a:r>
          </a:p>
          <a:p>
            <a:pPr marL="342900" indent="-342900" algn="just" eaLnBrk="1" hangingPunct="1">
              <a:buFontTx/>
              <a:buChar char="-"/>
              <a:defRPr/>
            </a:pPr>
            <a:endParaRPr lang="es-ES" dirty="0">
              <a:latin typeface="Arial" charset="0"/>
            </a:endParaRPr>
          </a:p>
          <a:p>
            <a:pPr marL="342900" indent="-342900" algn="just" eaLnBrk="1" hangingPunct="1">
              <a:buFontTx/>
              <a:buChar char="-"/>
              <a:defRPr/>
            </a:pPr>
            <a:r>
              <a:rPr lang="es-ES" dirty="0" smtClean="0">
                <a:latin typeface="Arial" charset="0"/>
              </a:rPr>
              <a:t>Como deporte tradicional en la modalidad de banco fijo, se practica en el norte de España. Podemos enmarcarlo dentro del Currículo escolar, en el bloque de juegos y deportes, como un </a:t>
            </a:r>
            <a:r>
              <a:rPr lang="es-ES" b="1" dirty="0" smtClean="0">
                <a:latin typeface="Arial" charset="0"/>
              </a:rPr>
              <a:t>deporte autóctono</a:t>
            </a:r>
            <a:r>
              <a:rPr lang="es-ES" dirty="0" smtClean="0">
                <a:latin typeface="Arial" charset="0"/>
              </a:rPr>
              <a:t>.</a:t>
            </a:r>
          </a:p>
          <a:p>
            <a:pPr marL="342900" indent="-342900" algn="just" eaLnBrk="1" hangingPunct="1">
              <a:buFontTx/>
              <a:buChar char="-"/>
              <a:defRPr/>
            </a:pPr>
            <a:endParaRPr lang="es-ES" dirty="0">
              <a:latin typeface="Arial" charset="0"/>
            </a:endParaRPr>
          </a:p>
          <a:p>
            <a:pPr marL="342900" indent="-342900" algn="just" eaLnBrk="1" hangingPunct="1">
              <a:buFontTx/>
              <a:buChar char="-"/>
              <a:defRPr/>
            </a:pPr>
            <a:r>
              <a:rPr lang="es-ES" dirty="0" smtClean="0">
                <a:latin typeface="Arial" charset="0"/>
              </a:rPr>
              <a:t>El remo de banco fijo es resultado de </a:t>
            </a:r>
            <a:r>
              <a:rPr lang="es-ES" b="1" dirty="0" smtClean="0">
                <a:latin typeface="Arial" charset="0"/>
              </a:rPr>
              <a:t>tradición marinera</a:t>
            </a:r>
            <a:r>
              <a:rPr lang="es-ES" dirty="0" smtClean="0">
                <a:latin typeface="Arial" charset="0"/>
              </a:rPr>
              <a:t>. Hoy en día la Industria conservera y las Cofradías de pescadores están vinculadas a este deporte. Vila de Cangas – Frigoríficos del Morrazo, </a:t>
            </a:r>
            <a:r>
              <a:rPr lang="es-ES" dirty="0" err="1" smtClean="0">
                <a:latin typeface="Arial" charset="0"/>
              </a:rPr>
              <a:t>Tirán</a:t>
            </a:r>
            <a:r>
              <a:rPr lang="es-ES" dirty="0" smtClean="0">
                <a:latin typeface="Arial" charset="0"/>
              </a:rPr>
              <a:t> – Pereira, </a:t>
            </a:r>
            <a:r>
              <a:rPr lang="es-ES" dirty="0" err="1" smtClean="0">
                <a:latin typeface="Arial" charset="0"/>
              </a:rPr>
              <a:t>Chapela</a:t>
            </a:r>
            <a:r>
              <a:rPr lang="es-ES" dirty="0" smtClean="0">
                <a:latin typeface="Arial" charset="0"/>
              </a:rPr>
              <a:t> – </a:t>
            </a:r>
            <a:r>
              <a:rPr lang="es-ES" dirty="0" err="1" smtClean="0">
                <a:latin typeface="Arial" charset="0"/>
              </a:rPr>
              <a:t>Fandicosta</a:t>
            </a:r>
            <a:r>
              <a:rPr lang="es-ES" sz="2000" dirty="0" smtClean="0">
                <a:latin typeface="Arial" charset="0"/>
              </a:rPr>
              <a:t>.</a:t>
            </a:r>
          </a:p>
          <a:p>
            <a:pPr algn="just" eaLnBrk="1" hangingPunct="1">
              <a:defRPr/>
            </a:pPr>
            <a:endParaRPr lang="es-ES" sz="2400" b="1" dirty="0">
              <a:latin typeface="Arial" charset="0"/>
            </a:endParaRPr>
          </a:p>
          <a:p>
            <a:pPr algn="just" eaLnBrk="1" hangingPunct="1">
              <a:defRPr/>
            </a:pPr>
            <a:endParaRPr lang="es-ES" sz="2400" b="1" dirty="0" smtClean="0">
              <a:latin typeface="Arial" charset="0"/>
            </a:endParaRPr>
          </a:p>
          <a:p>
            <a:pPr algn="just" eaLnBrk="1" hangingPunct="1">
              <a:defRPr/>
            </a:pPr>
            <a:endParaRPr lang="es-ES" sz="2400" b="1" dirty="0">
              <a:latin typeface="Arial" charset="0"/>
            </a:endParaRPr>
          </a:p>
          <a:p>
            <a:pPr algn="just" eaLnBrk="1" hangingPunct="1">
              <a:defRPr/>
            </a:pPr>
            <a:endParaRPr lang="es-ES" dirty="0" smtClean="0">
              <a:latin typeface="Arial" charset="0"/>
            </a:endParaRPr>
          </a:p>
          <a:p>
            <a:pPr eaLnBrk="1" hangingPunct="1">
              <a:defRPr/>
            </a:pPr>
            <a:endParaRPr lang="es-ES" b="1" dirty="0">
              <a:latin typeface="Arial" charset="0"/>
            </a:endParaRPr>
          </a:p>
          <a:p>
            <a:pPr eaLnBrk="1" hangingPunct="1">
              <a:defRPr/>
            </a:pPr>
            <a:r>
              <a:rPr lang="es-ES" b="1" dirty="0">
                <a:latin typeface="Arial" charset="0"/>
              </a:rPr>
              <a:t>		</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291" y="4290108"/>
            <a:ext cx="1537949" cy="2426061"/>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965" y="4359612"/>
            <a:ext cx="1759271" cy="228705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741" y="4310300"/>
            <a:ext cx="2450412" cy="2287052"/>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2840" y="363416"/>
            <a:ext cx="1902907" cy="1081197"/>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 y="2971961"/>
            <a:ext cx="2721314" cy="3809839"/>
          </a:xfrm>
          <a:prstGeom prst="rect">
            <a:avLst/>
          </a:prstGeom>
        </p:spPr>
      </p:pic>
    </p:spTree>
    <p:extLst>
      <p:ext uri="{BB962C8B-B14F-4D97-AF65-F5344CB8AC3E}">
        <p14:creationId xmlns:p14="http://schemas.microsoft.com/office/powerpoint/2010/main" val="346761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2249</TotalTime>
  <Words>3309</Words>
  <Application>Microsoft Office PowerPoint</Application>
  <PresentationFormat>Presentación en pantalla (4:3)</PresentationFormat>
  <Paragraphs>679</Paragraphs>
  <Slides>60</Slides>
  <Notes>0</Notes>
  <HiddenSlides>0</HiddenSlides>
  <MMClips>1</MMClips>
  <ScaleCrop>false</ScaleCrop>
  <HeadingPairs>
    <vt:vector size="4" baseType="variant">
      <vt:variant>
        <vt:lpstr>Tema</vt:lpstr>
      </vt:variant>
      <vt:variant>
        <vt:i4>1</vt:i4>
      </vt:variant>
      <vt:variant>
        <vt:lpstr>Títulos de diapositiva</vt:lpstr>
      </vt:variant>
      <vt:variant>
        <vt:i4>60</vt:i4>
      </vt:variant>
    </vt:vector>
  </HeadingPairs>
  <TitlesOfParts>
    <vt:vector size="61"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Lobillo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Lobillo</dc:creator>
  <cp:lastModifiedBy>Lobillo</cp:lastModifiedBy>
  <cp:revision>263</cp:revision>
  <dcterms:created xsi:type="dcterms:W3CDTF">2015-05-20T16:12:01Z</dcterms:created>
  <dcterms:modified xsi:type="dcterms:W3CDTF">2016-03-29T14:10:32Z</dcterms:modified>
</cp:coreProperties>
</file>