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99" r:id="rId3"/>
    <p:sldId id="300" r:id="rId4"/>
    <p:sldId id="301" r:id="rId5"/>
    <p:sldId id="294" r:id="rId6"/>
    <p:sldId id="295" r:id="rId7"/>
    <p:sldId id="296" r:id="rId8"/>
    <p:sldId id="293" r:id="rId9"/>
    <p:sldId id="279" r:id="rId10"/>
    <p:sldId id="263" r:id="rId11"/>
    <p:sldId id="302" r:id="rId12"/>
    <p:sldId id="303" r:id="rId13"/>
    <p:sldId id="257" r:id="rId14"/>
    <p:sldId id="258" r:id="rId15"/>
    <p:sldId id="259" r:id="rId16"/>
    <p:sldId id="260" r:id="rId17"/>
    <p:sldId id="261" r:id="rId18"/>
    <p:sldId id="264" r:id="rId19"/>
    <p:sldId id="265" r:id="rId20"/>
    <p:sldId id="267" r:id="rId21"/>
    <p:sldId id="274" r:id="rId22"/>
    <p:sldId id="266" r:id="rId23"/>
    <p:sldId id="268" r:id="rId24"/>
    <p:sldId id="269" r:id="rId25"/>
    <p:sldId id="270" r:id="rId26"/>
    <p:sldId id="273" r:id="rId27"/>
    <p:sldId id="272" r:id="rId28"/>
    <p:sldId id="271" r:id="rId29"/>
    <p:sldId id="276" r:id="rId30"/>
    <p:sldId id="291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7" r:id="rId39"/>
    <p:sldId id="292" r:id="rId40"/>
    <p:sldId id="277" r:id="rId41"/>
    <p:sldId id="280" r:id="rId42"/>
    <p:sldId id="281" r:id="rId43"/>
    <p:sldId id="282" r:id="rId44"/>
    <p:sldId id="283" r:id="rId45"/>
    <p:sldId id="298" r:id="rId46"/>
    <p:sldId id="275" r:id="rId4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FFC9F-470E-1543-B9F2-5F4ED356A83A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2AC87F3-040D-BD4E-8D57-B2043A327890}">
      <dgm:prSet phldrT="[Texto]" custT="1"/>
      <dgm:spPr>
        <a:solidFill>
          <a:srgbClr val="663300"/>
        </a:solidFill>
      </dgm:spPr>
      <dgm:t>
        <a:bodyPr/>
        <a:lstStyle/>
        <a:p>
          <a:endParaRPr lang="es-ES" sz="1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s-ES" sz="1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Diabetes sin ejercicio +</a:t>
          </a:r>
        </a:p>
        <a:p>
          <a:r>
            <a:rPr lang="es-E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vs</a:t>
          </a:r>
        </a:p>
        <a:p>
          <a:r>
            <a:rPr lang="es-E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Diabetes con ejercicio -</a:t>
          </a:r>
        </a:p>
        <a:p>
          <a:endParaRPr lang="es-ES" sz="4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37A7EC-3978-2A45-830A-B461F2D40A80}" type="parTrans" cxnId="{A284D6A3-708E-594F-BA71-9E8C2E162CFF}">
      <dgm:prSet/>
      <dgm:spPr/>
      <dgm:t>
        <a:bodyPr/>
        <a:lstStyle/>
        <a:p>
          <a:endParaRPr lang="es-ES"/>
        </a:p>
      </dgm:t>
    </dgm:pt>
    <dgm:pt modelId="{39056BBA-C696-FD46-BED9-F903DD18BADB}" type="sibTrans" cxnId="{A284D6A3-708E-594F-BA71-9E8C2E162CFF}">
      <dgm:prSet/>
      <dgm:spPr/>
      <dgm:t>
        <a:bodyPr/>
        <a:lstStyle/>
        <a:p>
          <a:endParaRPr lang="es-ES"/>
        </a:p>
      </dgm:t>
    </dgm:pt>
    <dgm:pt modelId="{F70FB7C2-3867-EC47-9626-A5E10105C8C3}">
      <dgm:prSet phldrT="[Texto]"/>
      <dgm:spPr/>
      <dgm:t>
        <a:bodyPr/>
        <a:lstStyle/>
        <a:p>
          <a:r>
            <a:rPr lang="es-ES" dirty="0" smtClean="0"/>
            <a:t>Cardiopatías y AVC </a:t>
          </a:r>
          <a:endParaRPr lang="es-ES" dirty="0"/>
        </a:p>
      </dgm:t>
    </dgm:pt>
    <dgm:pt modelId="{AC2E808E-5689-DE45-80FB-6B429EF3F0AA}" type="parTrans" cxnId="{F0355F2C-1B9E-4148-87EF-1FE381DE8B2F}">
      <dgm:prSet/>
      <dgm:spPr/>
      <dgm:t>
        <a:bodyPr/>
        <a:lstStyle/>
        <a:p>
          <a:endParaRPr lang="es-ES"/>
        </a:p>
      </dgm:t>
    </dgm:pt>
    <dgm:pt modelId="{3EC02227-4D45-5E48-B0C7-6000A47B8D05}" type="sibTrans" cxnId="{F0355F2C-1B9E-4148-87EF-1FE381DE8B2F}">
      <dgm:prSet/>
      <dgm:spPr/>
      <dgm:t>
        <a:bodyPr/>
        <a:lstStyle/>
        <a:p>
          <a:endParaRPr lang="es-ES"/>
        </a:p>
      </dgm:t>
    </dgm:pt>
    <dgm:pt modelId="{40DA2ABF-FB51-B248-8E6E-39D6F5414CFA}">
      <dgm:prSet phldrT="[Texto]" custT="1"/>
      <dgm:spPr/>
      <dgm:t>
        <a:bodyPr/>
        <a:lstStyle/>
        <a:p>
          <a:r>
            <a:rPr lang="es-ES" sz="2400" dirty="0" smtClean="0"/>
            <a:t>Úlceras en los pies</a:t>
          </a:r>
          <a:endParaRPr lang="es-ES" sz="2400" dirty="0"/>
        </a:p>
      </dgm:t>
    </dgm:pt>
    <dgm:pt modelId="{557F0F18-047D-B043-B499-D2E5DA4D26BA}" type="parTrans" cxnId="{2D036A12-E5A0-B449-A5E2-2DF8F50CD49A}">
      <dgm:prSet/>
      <dgm:spPr/>
      <dgm:t>
        <a:bodyPr/>
        <a:lstStyle/>
        <a:p>
          <a:endParaRPr lang="es-ES"/>
        </a:p>
      </dgm:t>
    </dgm:pt>
    <dgm:pt modelId="{4559225A-6B98-184D-9F73-C9B3F5C0EC23}" type="sibTrans" cxnId="{2D036A12-E5A0-B449-A5E2-2DF8F50CD49A}">
      <dgm:prSet/>
      <dgm:spPr/>
      <dgm:t>
        <a:bodyPr/>
        <a:lstStyle/>
        <a:p>
          <a:endParaRPr lang="es-ES"/>
        </a:p>
      </dgm:t>
    </dgm:pt>
    <dgm:pt modelId="{044F5BDA-28DE-8644-A037-E95C6DDDCBF8}">
      <dgm:prSet phldrT="[Texto]"/>
      <dgm:spPr/>
      <dgm:t>
        <a:bodyPr/>
        <a:lstStyle/>
        <a:p>
          <a:r>
            <a:rPr lang="es-ES" dirty="0" smtClean="0"/>
            <a:t>Retinopatía</a:t>
          </a:r>
          <a:endParaRPr lang="es-ES" dirty="0"/>
        </a:p>
      </dgm:t>
    </dgm:pt>
    <dgm:pt modelId="{81CA86B9-9FFB-A049-831F-91386E0943C7}" type="parTrans" cxnId="{8B16AF4F-5CD8-0142-BB35-2B0DD3367996}">
      <dgm:prSet/>
      <dgm:spPr/>
      <dgm:t>
        <a:bodyPr/>
        <a:lstStyle/>
        <a:p>
          <a:endParaRPr lang="es-ES"/>
        </a:p>
      </dgm:t>
    </dgm:pt>
    <dgm:pt modelId="{94F96DFD-39DA-D042-830C-47A772C984E8}" type="sibTrans" cxnId="{8B16AF4F-5CD8-0142-BB35-2B0DD3367996}">
      <dgm:prSet/>
      <dgm:spPr/>
      <dgm:t>
        <a:bodyPr/>
        <a:lstStyle/>
        <a:p>
          <a:endParaRPr lang="es-ES"/>
        </a:p>
      </dgm:t>
    </dgm:pt>
    <dgm:pt modelId="{0DBF392B-7C0D-7242-8B42-8B8186F9D48A}">
      <dgm:prSet/>
      <dgm:spPr/>
      <dgm:t>
        <a:bodyPr/>
        <a:lstStyle/>
        <a:p>
          <a:r>
            <a:rPr lang="es-ES" dirty="0" smtClean="0"/>
            <a:t>Neuropatía</a:t>
          </a:r>
          <a:endParaRPr lang="es-ES" dirty="0"/>
        </a:p>
      </dgm:t>
    </dgm:pt>
    <dgm:pt modelId="{3456758F-EB8C-3043-A353-6EAF98EC4584}" type="parTrans" cxnId="{6844FF27-BD7B-894C-BBA2-4ED3B17CF776}">
      <dgm:prSet/>
      <dgm:spPr/>
      <dgm:t>
        <a:bodyPr/>
        <a:lstStyle/>
        <a:p>
          <a:endParaRPr lang="es-ES"/>
        </a:p>
      </dgm:t>
    </dgm:pt>
    <dgm:pt modelId="{FD606FDD-E0CF-8745-B640-7DF306495C6E}" type="sibTrans" cxnId="{6844FF27-BD7B-894C-BBA2-4ED3B17CF776}">
      <dgm:prSet/>
      <dgm:spPr/>
      <dgm:t>
        <a:bodyPr/>
        <a:lstStyle/>
        <a:p>
          <a:endParaRPr lang="es-ES"/>
        </a:p>
      </dgm:t>
    </dgm:pt>
    <dgm:pt modelId="{BC8D1E16-191B-0940-B301-AC459E96DE8E}">
      <dgm:prSet/>
      <dgm:spPr/>
      <dgm:t>
        <a:bodyPr/>
        <a:lstStyle/>
        <a:p>
          <a:r>
            <a:rPr lang="es-ES" dirty="0" smtClean="0"/>
            <a:t>Insuficiencia renal</a:t>
          </a:r>
          <a:endParaRPr lang="es-ES" dirty="0"/>
        </a:p>
      </dgm:t>
    </dgm:pt>
    <dgm:pt modelId="{F87417B4-1ECC-1342-9DC4-BB74B0232BED}" type="parTrans" cxnId="{80F5797A-CE23-ED46-9066-587A524FBBE6}">
      <dgm:prSet/>
      <dgm:spPr/>
      <dgm:t>
        <a:bodyPr/>
        <a:lstStyle/>
        <a:p>
          <a:endParaRPr lang="es-ES"/>
        </a:p>
      </dgm:t>
    </dgm:pt>
    <dgm:pt modelId="{8102DA25-3E97-E94E-B6FE-3B57FA1D8552}" type="sibTrans" cxnId="{80F5797A-CE23-ED46-9066-587A524FBBE6}">
      <dgm:prSet/>
      <dgm:spPr/>
      <dgm:t>
        <a:bodyPr/>
        <a:lstStyle/>
        <a:p>
          <a:endParaRPr lang="es-ES"/>
        </a:p>
      </dgm:t>
    </dgm:pt>
    <dgm:pt modelId="{A4E0E717-3C32-6246-99BA-5466431C9D6C}" type="pres">
      <dgm:prSet presAssocID="{8B3FFC9F-470E-1543-B9F2-5F4ED356A8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8391BA7-4FFE-5E4D-8350-D6C2BCCE9D9C}" type="pres">
      <dgm:prSet presAssocID="{32AC87F3-040D-BD4E-8D57-B2043A327890}" presName="singleCycle" presStyleCnt="0"/>
      <dgm:spPr/>
    </dgm:pt>
    <dgm:pt modelId="{02B67424-DE74-1F41-B393-74298825D541}" type="pres">
      <dgm:prSet presAssocID="{32AC87F3-040D-BD4E-8D57-B2043A327890}" presName="singleCenter" presStyleLbl="node1" presStyleIdx="0" presStyleCnt="6" custScaleX="196838" custLinFactNeighborY="-2248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7670B7F7-8030-3346-BE56-40196FEF5DC2}" type="pres">
      <dgm:prSet presAssocID="{AC2E808E-5689-DE45-80FB-6B429EF3F0AA}" presName="Name56" presStyleLbl="parChTrans1D2" presStyleIdx="0" presStyleCnt="5"/>
      <dgm:spPr/>
      <dgm:t>
        <a:bodyPr/>
        <a:lstStyle/>
        <a:p>
          <a:endParaRPr lang="es-ES"/>
        </a:p>
      </dgm:t>
    </dgm:pt>
    <dgm:pt modelId="{A8532C56-CFA9-E14F-B564-8033B7C1EA1A}" type="pres">
      <dgm:prSet presAssocID="{F70FB7C2-3867-EC47-9626-A5E10105C8C3}" presName="text0" presStyleLbl="node1" presStyleIdx="1" presStyleCnt="6" custScaleX="184088" custScaleY="1353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A89F61-4485-634B-9630-1A8093B0319F}" type="pres">
      <dgm:prSet presAssocID="{81CA86B9-9FFB-A049-831F-91386E0943C7}" presName="Name56" presStyleLbl="parChTrans1D2" presStyleIdx="1" presStyleCnt="5"/>
      <dgm:spPr/>
      <dgm:t>
        <a:bodyPr/>
        <a:lstStyle/>
        <a:p>
          <a:endParaRPr lang="es-ES"/>
        </a:p>
      </dgm:t>
    </dgm:pt>
    <dgm:pt modelId="{64E7A8DF-8274-4745-831F-BE0469C9EB3C}" type="pres">
      <dgm:prSet presAssocID="{044F5BDA-28DE-8644-A037-E95C6DDDCBF8}" presName="text0" presStyleLbl="node1" presStyleIdx="2" presStyleCnt="6" custScaleX="179320" custScaleY="65641" custRadScaleRad="178812" custRadScaleInc="-41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AED245-484B-574D-A9F6-987DA6021ED4}" type="pres">
      <dgm:prSet presAssocID="{557F0F18-047D-B043-B499-D2E5DA4D26BA}" presName="Name56" presStyleLbl="parChTrans1D2" presStyleIdx="2" presStyleCnt="5"/>
      <dgm:spPr/>
      <dgm:t>
        <a:bodyPr/>
        <a:lstStyle/>
        <a:p>
          <a:endParaRPr lang="es-ES"/>
        </a:p>
      </dgm:t>
    </dgm:pt>
    <dgm:pt modelId="{60AE990F-D0F8-7346-8C3A-EC45D44A1CA3}" type="pres">
      <dgm:prSet presAssocID="{40DA2ABF-FB51-B248-8E6E-39D6F5414CFA}" presName="text0" presStyleLbl="node1" presStyleIdx="3" presStyleCnt="6" custScaleX="205981" custScaleY="112675" custRadScaleRad="102975" custRadScaleInc="-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B30776-8690-4C44-B241-BA111A83D4A1}" type="pres">
      <dgm:prSet presAssocID="{3456758F-EB8C-3043-A353-6EAF98EC4584}" presName="Name56" presStyleLbl="parChTrans1D2" presStyleIdx="3" presStyleCnt="5"/>
      <dgm:spPr/>
      <dgm:t>
        <a:bodyPr/>
        <a:lstStyle/>
        <a:p>
          <a:endParaRPr lang="es-ES"/>
        </a:p>
      </dgm:t>
    </dgm:pt>
    <dgm:pt modelId="{8E5BD86D-506B-5345-A975-B3E0A6AEC8D0}" type="pres">
      <dgm:prSet presAssocID="{0DBF392B-7C0D-7242-8B42-8B8186F9D48A}" presName="text0" presStyleLbl="node1" presStyleIdx="4" presStyleCnt="6" custScaleX="208239" custScaleY="1159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15186D-2086-0140-8B54-21485BAB9532}" type="pres">
      <dgm:prSet presAssocID="{F87417B4-1ECC-1342-9DC4-BB74B0232BED}" presName="Name56" presStyleLbl="parChTrans1D2" presStyleIdx="4" presStyleCnt="5"/>
      <dgm:spPr/>
      <dgm:t>
        <a:bodyPr/>
        <a:lstStyle/>
        <a:p>
          <a:endParaRPr lang="es-ES"/>
        </a:p>
      </dgm:t>
    </dgm:pt>
    <dgm:pt modelId="{A343C523-EAA3-3741-9F9C-2A217F004E12}" type="pres">
      <dgm:prSet presAssocID="{BC8D1E16-191B-0940-B301-AC459E96DE8E}" presName="text0" presStyleLbl="node1" presStyleIdx="5" presStyleCnt="6" custScaleX="192849" custScaleY="114483" custRadScaleRad="179896" custRadScaleInc="12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844FF27-BD7B-894C-BBA2-4ED3B17CF776}" srcId="{32AC87F3-040D-BD4E-8D57-B2043A327890}" destId="{0DBF392B-7C0D-7242-8B42-8B8186F9D48A}" srcOrd="3" destOrd="0" parTransId="{3456758F-EB8C-3043-A353-6EAF98EC4584}" sibTransId="{FD606FDD-E0CF-8745-B640-7DF306495C6E}"/>
    <dgm:cxn modelId="{861CAD3E-514E-5440-B544-D0748BC8C053}" type="presOf" srcId="{F70FB7C2-3867-EC47-9626-A5E10105C8C3}" destId="{A8532C56-CFA9-E14F-B564-8033B7C1EA1A}" srcOrd="0" destOrd="0" presId="urn:microsoft.com/office/officeart/2008/layout/RadialCluster"/>
    <dgm:cxn modelId="{AE15CDDC-F960-644A-A7E3-600DD382395F}" type="presOf" srcId="{AC2E808E-5689-DE45-80FB-6B429EF3F0AA}" destId="{7670B7F7-8030-3346-BE56-40196FEF5DC2}" srcOrd="0" destOrd="0" presId="urn:microsoft.com/office/officeart/2008/layout/RadialCluster"/>
    <dgm:cxn modelId="{80F5797A-CE23-ED46-9066-587A524FBBE6}" srcId="{32AC87F3-040D-BD4E-8D57-B2043A327890}" destId="{BC8D1E16-191B-0940-B301-AC459E96DE8E}" srcOrd="4" destOrd="0" parTransId="{F87417B4-1ECC-1342-9DC4-BB74B0232BED}" sibTransId="{8102DA25-3E97-E94E-B6FE-3B57FA1D8552}"/>
    <dgm:cxn modelId="{3D58701F-45D1-5B4C-9568-AC0756344C73}" type="presOf" srcId="{40DA2ABF-FB51-B248-8E6E-39D6F5414CFA}" destId="{60AE990F-D0F8-7346-8C3A-EC45D44A1CA3}" srcOrd="0" destOrd="0" presId="urn:microsoft.com/office/officeart/2008/layout/RadialCluster"/>
    <dgm:cxn modelId="{CB95FD2D-2ECD-0C45-B3FD-ECFBAD508F8F}" type="presOf" srcId="{3456758F-EB8C-3043-A353-6EAF98EC4584}" destId="{BDB30776-8690-4C44-B241-BA111A83D4A1}" srcOrd="0" destOrd="0" presId="urn:microsoft.com/office/officeart/2008/layout/RadialCluster"/>
    <dgm:cxn modelId="{2D036A12-E5A0-B449-A5E2-2DF8F50CD49A}" srcId="{32AC87F3-040D-BD4E-8D57-B2043A327890}" destId="{40DA2ABF-FB51-B248-8E6E-39D6F5414CFA}" srcOrd="2" destOrd="0" parTransId="{557F0F18-047D-B043-B499-D2E5DA4D26BA}" sibTransId="{4559225A-6B98-184D-9F73-C9B3F5C0EC23}"/>
    <dgm:cxn modelId="{F7857618-F670-3841-AC9E-1E9359BA4493}" type="presOf" srcId="{32AC87F3-040D-BD4E-8D57-B2043A327890}" destId="{02B67424-DE74-1F41-B393-74298825D541}" srcOrd="0" destOrd="0" presId="urn:microsoft.com/office/officeart/2008/layout/RadialCluster"/>
    <dgm:cxn modelId="{5A96E7D9-EADC-CF48-BEC5-783B7B8E6F16}" type="presOf" srcId="{044F5BDA-28DE-8644-A037-E95C6DDDCBF8}" destId="{64E7A8DF-8274-4745-831F-BE0469C9EB3C}" srcOrd="0" destOrd="0" presId="urn:microsoft.com/office/officeart/2008/layout/RadialCluster"/>
    <dgm:cxn modelId="{3A1485C9-3C26-ED4F-ADC8-92ED5853DCC1}" type="presOf" srcId="{F87417B4-1ECC-1342-9DC4-BB74B0232BED}" destId="{F515186D-2086-0140-8B54-21485BAB9532}" srcOrd="0" destOrd="0" presId="urn:microsoft.com/office/officeart/2008/layout/RadialCluster"/>
    <dgm:cxn modelId="{48AFAC4E-BEFC-9A42-BEC9-35746404D5E2}" type="presOf" srcId="{81CA86B9-9FFB-A049-831F-91386E0943C7}" destId="{ABA89F61-4485-634B-9630-1A8093B0319F}" srcOrd="0" destOrd="0" presId="urn:microsoft.com/office/officeart/2008/layout/RadialCluster"/>
    <dgm:cxn modelId="{3DEF911C-29CB-254F-AF84-3D842F5A574A}" type="presOf" srcId="{557F0F18-047D-B043-B499-D2E5DA4D26BA}" destId="{CFAED245-484B-574D-A9F6-987DA6021ED4}" srcOrd="0" destOrd="0" presId="urn:microsoft.com/office/officeart/2008/layout/RadialCluster"/>
    <dgm:cxn modelId="{BED39C23-9AF6-744B-B505-E024DAB9C296}" type="presOf" srcId="{0DBF392B-7C0D-7242-8B42-8B8186F9D48A}" destId="{8E5BD86D-506B-5345-A975-B3E0A6AEC8D0}" srcOrd="0" destOrd="0" presId="urn:microsoft.com/office/officeart/2008/layout/RadialCluster"/>
    <dgm:cxn modelId="{F0355F2C-1B9E-4148-87EF-1FE381DE8B2F}" srcId="{32AC87F3-040D-BD4E-8D57-B2043A327890}" destId="{F70FB7C2-3867-EC47-9626-A5E10105C8C3}" srcOrd="0" destOrd="0" parTransId="{AC2E808E-5689-DE45-80FB-6B429EF3F0AA}" sibTransId="{3EC02227-4D45-5E48-B0C7-6000A47B8D05}"/>
    <dgm:cxn modelId="{8B16AF4F-5CD8-0142-BB35-2B0DD3367996}" srcId="{32AC87F3-040D-BD4E-8D57-B2043A327890}" destId="{044F5BDA-28DE-8644-A037-E95C6DDDCBF8}" srcOrd="1" destOrd="0" parTransId="{81CA86B9-9FFB-A049-831F-91386E0943C7}" sibTransId="{94F96DFD-39DA-D042-830C-47A772C984E8}"/>
    <dgm:cxn modelId="{DA3D10EE-FF50-DD4D-96B8-5618B79083DE}" type="presOf" srcId="{BC8D1E16-191B-0940-B301-AC459E96DE8E}" destId="{A343C523-EAA3-3741-9F9C-2A217F004E12}" srcOrd="0" destOrd="0" presId="urn:microsoft.com/office/officeart/2008/layout/RadialCluster"/>
    <dgm:cxn modelId="{E24DE53F-E6B8-734E-9857-13C76DF08EC8}" type="presOf" srcId="{8B3FFC9F-470E-1543-B9F2-5F4ED356A83A}" destId="{A4E0E717-3C32-6246-99BA-5466431C9D6C}" srcOrd="0" destOrd="0" presId="urn:microsoft.com/office/officeart/2008/layout/RadialCluster"/>
    <dgm:cxn modelId="{A284D6A3-708E-594F-BA71-9E8C2E162CFF}" srcId="{8B3FFC9F-470E-1543-B9F2-5F4ED356A83A}" destId="{32AC87F3-040D-BD4E-8D57-B2043A327890}" srcOrd="0" destOrd="0" parTransId="{1237A7EC-3978-2A45-830A-B461F2D40A80}" sibTransId="{39056BBA-C696-FD46-BED9-F903DD18BADB}"/>
    <dgm:cxn modelId="{1822214F-753E-6543-BD1B-CF3716F20A6F}" type="presParOf" srcId="{A4E0E717-3C32-6246-99BA-5466431C9D6C}" destId="{D8391BA7-4FFE-5E4D-8350-D6C2BCCE9D9C}" srcOrd="0" destOrd="0" presId="urn:microsoft.com/office/officeart/2008/layout/RadialCluster"/>
    <dgm:cxn modelId="{5773E82B-66E9-F849-A7C4-857677A26716}" type="presParOf" srcId="{D8391BA7-4FFE-5E4D-8350-D6C2BCCE9D9C}" destId="{02B67424-DE74-1F41-B393-74298825D541}" srcOrd="0" destOrd="0" presId="urn:microsoft.com/office/officeart/2008/layout/RadialCluster"/>
    <dgm:cxn modelId="{8B508CE8-3CD7-5F46-8F2A-0571B6676D5D}" type="presParOf" srcId="{D8391BA7-4FFE-5E4D-8350-D6C2BCCE9D9C}" destId="{7670B7F7-8030-3346-BE56-40196FEF5DC2}" srcOrd="1" destOrd="0" presId="urn:microsoft.com/office/officeart/2008/layout/RadialCluster"/>
    <dgm:cxn modelId="{412E708B-9DA4-8347-9B68-C47E8B337941}" type="presParOf" srcId="{D8391BA7-4FFE-5E4D-8350-D6C2BCCE9D9C}" destId="{A8532C56-CFA9-E14F-B564-8033B7C1EA1A}" srcOrd="2" destOrd="0" presId="urn:microsoft.com/office/officeart/2008/layout/RadialCluster"/>
    <dgm:cxn modelId="{FB34B679-0F91-284A-8024-0A0964482A95}" type="presParOf" srcId="{D8391BA7-4FFE-5E4D-8350-D6C2BCCE9D9C}" destId="{ABA89F61-4485-634B-9630-1A8093B0319F}" srcOrd="3" destOrd="0" presId="urn:microsoft.com/office/officeart/2008/layout/RadialCluster"/>
    <dgm:cxn modelId="{B5D472BF-C503-264C-A648-3FBF058FC7D1}" type="presParOf" srcId="{D8391BA7-4FFE-5E4D-8350-D6C2BCCE9D9C}" destId="{64E7A8DF-8274-4745-831F-BE0469C9EB3C}" srcOrd="4" destOrd="0" presId="urn:microsoft.com/office/officeart/2008/layout/RadialCluster"/>
    <dgm:cxn modelId="{B36EF6B6-E4CC-9441-A705-2D46909ADC34}" type="presParOf" srcId="{D8391BA7-4FFE-5E4D-8350-D6C2BCCE9D9C}" destId="{CFAED245-484B-574D-A9F6-987DA6021ED4}" srcOrd="5" destOrd="0" presId="urn:microsoft.com/office/officeart/2008/layout/RadialCluster"/>
    <dgm:cxn modelId="{B73E0CB8-A2CD-994B-BBAC-BE274573B8CD}" type="presParOf" srcId="{D8391BA7-4FFE-5E4D-8350-D6C2BCCE9D9C}" destId="{60AE990F-D0F8-7346-8C3A-EC45D44A1CA3}" srcOrd="6" destOrd="0" presId="urn:microsoft.com/office/officeart/2008/layout/RadialCluster"/>
    <dgm:cxn modelId="{F167DDDE-9365-F944-BC8E-DEDC9C0E57D3}" type="presParOf" srcId="{D8391BA7-4FFE-5E4D-8350-D6C2BCCE9D9C}" destId="{BDB30776-8690-4C44-B241-BA111A83D4A1}" srcOrd="7" destOrd="0" presId="urn:microsoft.com/office/officeart/2008/layout/RadialCluster"/>
    <dgm:cxn modelId="{FD4EE280-07F3-A441-8C90-F968DEC14C44}" type="presParOf" srcId="{D8391BA7-4FFE-5E4D-8350-D6C2BCCE9D9C}" destId="{8E5BD86D-506B-5345-A975-B3E0A6AEC8D0}" srcOrd="8" destOrd="0" presId="urn:microsoft.com/office/officeart/2008/layout/RadialCluster"/>
    <dgm:cxn modelId="{CA02A7B0-24E1-3847-A4B9-03D57C209B60}" type="presParOf" srcId="{D8391BA7-4FFE-5E4D-8350-D6C2BCCE9D9C}" destId="{F515186D-2086-0140-8B54-21485BAB9532}" srcOrd="9" destOrd="0" presId="urn:microsoft.com/office/officeart/2008/layout/RadialCluster"/>
    <dgm:cxn modelId="{8C1B5454-183B-B84A-AB31-8F0EAFD14FD5}" type="presParOf" srcId="{D8391BA7-4FFE-5E4D-8350-D6C2BCCE9D9C}" destId="{A343C523-EAA3-3741-9F9C-2A217F004E12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1CFD28-E719-914D-9D17-010FFFBD7193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6478E6D-F6DD-C54F-B2C0-B95CC7CD2F01}">
      <dgm:prSet phldrT="[Texto]"/>
      <dgm:spPr/>
      <dgm:t>
        <a:bodyPr/>
        <a:lstStyle/>
        <a:p>
          <a:r>
            <a:rPr lang="es-ES" dirty="0" smtClean="0"/>
            <a:t>60 min. de ejercicio</a:t>
          </a:r>
          <a:endParaRPr lang="es-ES" dirty="0"/>
        </a:p>
      </dgm:t>
    </dgm:pt>
    <dgm:pt modelId="{5C4E885C-5B6E-2E4F-A28D-DDEAC9EAD6D1}" type="parTrans" cxnId="{7BFCC345-7125-1E4A-BC44-43CECACDDFFB}">
      <dgm:prSet/>
      <dgm:spPr/>
      <dgm:t>
        <a:bodyPr/>
        <a:lstStyle/>
        <a:p>
          <a:endParaRPr lang="es-ES"/>
        </a:p>
      </dgm:t>
    </dgm:pt>
    <dgm:pt modelId="{A0F9BE83-8857-1B4A-A02D-7698BEDEC047}" type="sibTrans" cxnId="{7BFCC345-7125-1E4A-BC44-43CECACDDFFB}">
      <dgm:prSet/>
      <dgm:spPr/>
      <dgm:t>
        <a:bodyPr/>
        <a:lstStyle/>
        <a:p>
          <a:endParaRPr lang="es-ES"/>
        </a:p>
      </dgm:t>
    </dgm:pt>
    <dgm:pt modelId="{097FE71D-97C7-3E40-B56D-079575E71C2D}">
      <dgm:prSet phldrT="[Texto]"/>
      <dgm:spPr/>
      <dgm:t>
        <a:bodyPr/>
        <a:lstStyle/>
        <a:p>
          <a:r>
            <a:rPr lang="es-ES" dirty="0" smtClean="0"/>
            <a:t>Fin de las reservas de glucógeno</a:t>
          </a:r>
          <a:endParaRPr lang="es-ES" dirty="0"/>
        </a:p>
      </dgm:t>
    </dgm:pt>
    <dgm:pt modelId="{4FD00936-A335-BD40-A907-581A2C88EBF2}" type="parTrans" cxnId="{D4EDD79B-73E3-6244-9B1E-B8FE1F344365}">
      <dgm:prSet/>
      <dgm:spPr/>
      <dgm:t>
        <a:bodyPr/>
        <a:lstStyle/>
        <a:p>
          <a:endParaRPr lang="es-ES"/>
        </a:p>
      </dgm:t>
    </dgm:pt>
    <dgm:pt modelId="{263C0913-62E9-EB4A-ABDD-B8FD4397D5C1}" type="sibTrans" cxnId="{D4EDD79B-73E3-6244-9B1E-B8FE1F344365}">
      <dgm:prSet/>
      <dgm:spPr/>
      <dgm:t>
        <a:bodyPr/>
        <a:lstStyle/>
        <a:p>
          <a:endParaRPr lang="es-ES"/>
        </a:p>
      </dgm:t>
    </dgm:pt>
    <dgm:pt modelId="{8A2A4FBD-855A-B045-8F1E-FA625AFE2100}">
      <dgm:prSet phldrT="[Texto]"/>
      <dgm:spPr/>
      <dgm:t>
        <a:bodyPr/>
        <a:lstStyle/>
        <a:p>
          <a:r>
            <a:rPr lang="es-ES" dirty="0" smtClean="0"/>
            <a:t>Mayor riesgo de hipoglucemia</a:t>
          </a:r>
          <a:endParaRPr lang="es-ES" dirty="0"/>
        </a:p>
      </dgm:t>
    </dgm:pt>
    <dgm:pt modelId="{981B8A29-A364-DC47-A7FF-46CA3AC5D506}" type="parTrans" cxnId="{B911293A-7B85-1246-ABAF-6948730D7069}">
      <dgm:prSet/>
      <dgm:spPr/>
      <dgm:t>
        <a:bodyPr/>
        <a:lstStyle/>
        <a:p>
          <a:endParaRPr lang="es-ES"/>
        </a:p>
      </dgm:t>
    </dgm:pt>
    <dgm:pt modelId="{4B99EE51-4603-AD41-84D7-9948748B4056}" type="sibTrans" cxnId="{B911293A-7B85-1246-ABAF-6948730D7069}">
      <dgm:prSet/>
      <dgm:spPr/>
      <dgm:t>
        <a:bodyPr/>
        <a:lstStyle/>
        <a:p>
          <a:endParaRPr lang="es-ES"/>
        </a:p>
      </dgm:t>
    </dgm:pt>
    <dgm:pt modelId="{249DA177-3231-8B4F-A66E-6451C71E7684}" type="pres">
      <dgm:prSet presAssocID="{421CFD28-E719-914D-9D17-010FFFBD7193}" presName="Name0" presStyleCnt="0">
        <dgm:presLayoutVars>
          <dgm:dir/>
          <dgm:animLvl val="lvl"/>
          <dgm:resizeHandles val="exact"/>
        </dgm:presLayoutVars>
      </dgm:prSet>
      <dgm:spPr/>
    </dgm:pt>
    <dgm:pt modelId="{E4A94F20-50F8-DE4A-9347-49915340F6E8}" type="pres">
      <dgm:prSet presAssocID="{D6478E6D-F6DD-C54F-B2C0-B95CC7CD2F0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48A568-B675-7B4B-9361-6C663052D1DD}" type="pres">
      <dgm:prSet presAssocID="{A0F9BE83-8857-1B4A-A02D-7698BEDEC047}" presName="parTxOnlySpace" presStyleCnt="0"/>
      <dgm:spPr/>
    </dgm:pt>
    <dgm:pt modelId="{B8092192-8876-1F40-8A2A-B84333679AEE}" type="pres">
      <dgm:prSet presAssocID="{097FE71D-97C7-3E40-B56D-079575E71C2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EB2909-6C3A-8C45-8074-B330A463413B}" type="pres">
      <dgm:prSet presAssocID="{263C0913-62E9-EB4A-ABDD-B8FD4397D5C1}" presName="parTxOnlySpace" presStyleCnt="0"/>
      <dgm:spPr/>
    </dgm:pt>
    <dgm:pt modelId="{D5F1CC47-5BCA-FF48-BF43-93D344EE3968}" type="pres">
      <dgm:prSet presAssocID="{8A2A4FBD-855A-B045-8F1E-FA625AFE210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11293A-7B85-1246-ABAF-6948730D7069}" srcId="{421CFD28-E719-914D-9D17-010FFFBD7193}" destId="{8A2A4FBD-855A-B045-8F1E-FA625AFE2100}" srcOrd="2" destOrd="0" parTransId="{981B8A29-A364-DC47-A7FF-46CA3AC5D506}" sibTransId="{4B99EE51-4603-AD41-84D7-9948748B4056}"/>
    <dgm:cxn modelId="{97203FD5-72A3-DB43-AB97-6A1134ED6233}" type="presOf" srcId="{D6478E6D-F6DD-C54F-B2C0-B95CC7CD2F01}" destId="{E4A94F20-50F8-DE4A-9347-49915340F6E8}" srcOrd="0" destOrd="0" presId="urn:microsoft.com/office/officeart/2005/8/layout/chevron1"/>
    <dgm:cxn modelId="{11770CD8-19C2-2046-AE97-FFCE02F35A62}" type="presOf" srcId="{421CFD28-E719-914D-9D17-010FFFBD7193}" destId="{249DA177-3231-8B4F-A66E-6451C71E7684}" srcOrd="0" destOrd="0" presId="urn:microsoft.com/office/officeart/2005/8/layout/chevron1"/>
    <dgm:cxn modelId="{D4EDD79B-73E3-6244-9B1E-B8FE1F344365}" srcId="{421CFD28-E719-914D-9D17-010FFFBD7193}" destId="{097FE71D-97C7-3E40-B56D-079575E71C2D}" srcOrd="1" destOrd="0" parTransId="{4FD00936-A335-BD40-A907-581A2C88EBF2}" sibTransId="{263C0913-62E9-EB4A-ABDD-B8FD4397D5C1}"/>
    <dgm:cxn modelId="{7BFCC345-7125-1E4A-BC44-43CECACDDFFB}" srcId="{421CFD28-E719-914D-9D17-010FFFBD7193}" destId="{D6478E6D-F6DD-C54F-B2C0-B95CC7CD2F01}" srcOrd="0" destOrd="0" parTransId="{5C4E885C-5B6E-2E4F-A28D-DDEAC9EAD6D1}" sibTransId="{A0F9BE83-8857-1B4A-A02D-7698BEDEC047}"/>
    <dgm:cxn modelId="{BE233243-C2B9-3F48-A9D8-F4573F8B8F36}" type="presOf" srcId="{097FE71D-97C7-3E40-B56D-079575E71C2D}" destId="{B8092192-8876-1F40-8A2A-B84333679AEE}" srcOrd="0" destOrd="0" presId="urn:microsoft.com/office/officeart/2005/8/layout/chevron1"/>
    <dgm:cxn modelId="{451C374E-C299-C443-8A90-E31BE83C4A33}" type="presOf" srcId="{8A2A4FBD-855A-B045-8F1E-FA625AFE2100}" destId="{D5F1CC47-5BCA-FF48-BF43-93D344EE3968}" srcOrd="0" destOrd="0" presId="urn:microsoft.com/office/officeart/2005/8/layout/chevron1"/>
    <dgm:cxn modelId="{63B98D15-8720-9C43-8DF7-47483A8FEB8B}" type="presParOf" srcId="{249DA177-3231-8B4F-A66E-6451C71E7684}" destId="{E4A94F20-50F8-DE4A-9347-49915340F6E8}" srcOrd="0" destOrd="0" presId="urn:microsoft.com/office/officeart/2005/8/layout/chevron1"/>
    <dgm:cxn modelId="{47D17DE7-3A20-B54E-8443-D7FADD4160F1}" type="presParOf" srcId="{249DA177-3231-8B4F-A66E-6451C71E7684}" destId="{2148A568-B675-7B4B-9361-6C663052D1DD}" srcOrd="1" destOrd="0" presId="urn:microsoft.com/office/officeart/2005/8/layout/chevron1"/>
    <dgm:cxn modelId="{E2389E8B-24F0-FE4D-872B-B673F9C7C1EE}" type="presParOf" srcId="{249DA177-3231-8B4F-A66E-6451C71E7684}" destId="{B8092192-8876-1F40-8A2A-B84333679AEE}" srcOrd="2" destOrd="0" presId="urn:microsoft.com/office/officeart/2005/8/layout/chevron1"/>
    <dgm:cxn modelId="{06E1F714-1165-F64A-AD11-A8EF696B4471}" type="presParOf" srcId="{249DA177-3231-8B4F-A66E-6451C71E7684}" destId="{C6EB2909-6C3A-8C45-8074-B330A463413B}" srcOrd="3" destOrd="0" presId="urn:microsoft.com/office/officeart/2005/8/layout/chevron1"/>
    <dgm:cxn modelId="{4ADE5BF9-55EA-C942-81FF-2614CB502B5B}" type="presParOf" srcId="{249DA177-3231-8B4F-A66E-6451C71E7684}" destId="{D5F1CC47-5BCA-FF48-BF43-93D344EE396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FB350A-0BFF-6F49-884C-54E9B029BEC7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B6F4821-C590-DF41-BE07-55B9A4A86186}">
      <dgm:prSet phldrT="[Texto]"/>
      <dgm:spPr/>
      <dgm:t>
        <a:bodyPr/>
        <a:lstStyle/>
        <a:p>
          <a:r>
            <a:rPr lang="es-ES" dirty="0" smtClean="0"/>
            <a:t>Efecto hipoglucemiante dura 12-24 horas después</a:t>
          </a:r>
          <a:endParaRPr lang="es-ES" dirty="0"/>
        </a:p>
      </dgm:t>
    </dgm:pt>
    <dgm:pt modelId="{137317AE-6C81-DB4D-A340-1C61CD5F29A7}" type="parTrans" cxnId="{BCD124C6-4C49-2143-A242-01F42D46D49C}">
      <dgm:prSet/>
      <dgm:spPr/>
      <dgm:t>
        <a:bodyPr/>
        <a:lstStyle/>
        <a:p>
          <a:endParaRPr lang="es-ES"/>
        </a:p>
      </dgm:t>
    </dgm:pt>
    <dgm:pt modelId="{C638E687-EA9C-A14E-828A-E025C786AC1E}" type="sibTrans" cxnId="{BCD124C6-4C49-2143-A242-01F42D46D49C}">
      <dgm:prSet/>
      <dgm:spPr/>
      <dgm:t>
        <a:bodyPr/>
        <a:lstStyle/>
        <a:p>
          <a:endParaRPr lang="es-ES"/>
        </a:p>
      </dgm:t>
    </dgm:pt>
    <dgm:pt modelId="{9D20FB7F-77BF-2543-BA7B-E31CD9842DA3}">
      <dgm:prSet phldrT="[Texto]"/>
      <dgm:spPr/>
      <dgm:t>
        <a:bodyPr/>
        <a:lstStyle/>
        <a:p>
          <a:r>
            <a:rPr lang="es-ES" dirty="0" smtClean="0"/>
            <a:t>Las reservas del hígado no se reponen en un día</a:t>
          </a:r>
          <a:endParaRPr lang="es-ES" dirty="0"/>
        </a:p>
      </dgm:t>
    </dgm:pt>
    <dgm:pt modelId="{523B1AF1-EB46-7C44-BBCF-5F7F58074768}" type="parTrans" cxnId="{E7907638-D725-A64D-AD1A-727618CA8D83}">
      <dgm:prSet/>
      <dgm:spPr/>
      <dgm:t>
        <a:bodyPr/>
        <a:lstStyle/>
        <a:p>
          <a:endParaRPr lang="es-ES"/>
        </a:p>
      </dgm:t>
    </dgm:pt>
    <dgm:pt modelId="{417BF3C3-F757-E54C-AC0A-3DE0112702F4}" type="sibTrans" cxnId="{E7907638-D725-A64D-AD1A-727618CA8D83}">
      <dgm:prSet/>
      <dgm:spPr/>
      <dgm:t>
        <a:bodyPr/>
        <a:lstStyle/>
        <a:p>
          <a:endParaRPr lang="es-ES"/>
        </a:p>
      </dgm:t>
    </dgm:pt>
    <dgm:pt modelId="{AD55D887-63C8-EC44-A831-31214752FCC0}" type="pres">
      <dgm:prSet presAssocID="{6FFB350A-0BFF-6F49-884C-54E9B029BE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D6F5E0-6C82-144E-A85E-4255FACC991E}" type="pres">
      <dgm:prSet presAssocID="{6FFB350A-0BFF-6F49-884C-54E9B029BEC7}" presName="dummyMaxCanvas" presStyleCnt="0">
        <dgm:presLayoutVars/>
      </dgm:prSet>
      <dgm:spPr/>
    </dgm:pt>
    <dgm:pt modelId="{923A4F5A-DADA-4543-8C58-959453613AF5}" type="pres">
      <dgm:prSet presAssocID="{6FFB350A-0BFF-6F49-884C-54E9B029BEC7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DB77C6-88CF-1A4D-A769-FC1243FFDF05}" type="pres">
      <dgm:prSet presAssocID="{6FFB350A-0BFF-6F49-884C-54E9B029BEC7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853A60-9232-7F4A-9593-544796CA5AF4}" type="pres">
      <dgm:prSet presAssocID="{6FFB350A-0BFF-6F49-884C-54E9B029BEC7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466688-DC74-1246-B105-806D3CC73CE1}" type="pres">
      <dgm:prSet presAssocID="{6FFB350A-0BFF-6F49-884C-54E9B029BEC7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2A7A9F-1E0E-2848-9738-B9B142EA72DB}" type="pres">
      <dgm:prSet presAssocID="{6FFB350A-0BFF-6F49-884C-54E9B029BEC7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E915FB-D540-7743-AFE5-920C373D902E}" type="presOf" srcId="{1B6F4821-C590-DF41-BE07-55B9A4A86186}" destId="{C3466688-DC74-1246-B105-806D3CC73CE1}" srcOrd="1" destOrd="0" presId="urn:microsoft.com/office/officeart/2005/8/layout/vProcess5"/>
    <dgm:cxn modelId="{E7907638-D725-A64D-AD1A-727618CA8D83}" srcId="{6FFB350A-0BFF-6F49-884C-54E9B029BEC7}" destId="{9D20FB7F-77BF-2543-BA7B-E31CD9842DA3}" srcOrd="1" destOrd="0" parTransId="{523B1AF1-EB46-7C44-BBCF-5F7F58074768}" sibTransId="{417BF3C3-F757-E54C-AC0A-3DE0112702F4}"/>
    <dgm:cxn modelId="{8FE84C1B-2489-8144-A474-D3B1DD5D927E}" type="presOf" srcId="{6FFB350A-0BFF-6F49-884C-54E9B029BEC7}" destId="{AD55D887-63C8-EC44-A831-31214752FCC0}" srcOrd="0" destOrd="0" presId="urn:microsoft.com/office/officeart/2005/8/layout/vProcess5"/>
    <dgm:cxn modelId="{BCD124C6-4C49-2143-A242-01F42D46D49C}" srcId="{6FFB350A-0BFF-6F49-884C-54E9B029BEC7}" destId="{1B6F4821-C590-DF41-BE07-55B9A4A86186}" srcOrd="0" destOrd="0" parTransId="{137317AE-6C81-DB4D-A340-1C61CD5F29A7}" sibTransId="{C638E687-EA9C-A14E-828A-E025C786AC1E}"/>
    <dgm:cxn modelId="{29022723-3C96-194B-B921-1642C5866625}" type="presOf" srcId="{9D20FB7F-77BF-2543-BA7B-E31CD9842DA3}" destId="{6A2A7A9F-1E0E-2848-9738-B9B142EA72DB}" srcOrd="1" destOrd="0" presId="urn:microsoft.com/office/officeart/2005/8/layout/vProcess5"/>
    <dgm:cxn modelId="{41AAFF2C-8DBA-F649-BE47-1BEC0038A02C}" type="presOf" srcId="{9D20FB7F-77BF-2543-BA7B-E31CD9842DA3}" destId="{97DB77C6-88CF-1A4D-A769-FC1243FFDF05}" srcOrd="0" destOrd="0" presId="urn:microsoft.com/office/officeart/2005/8/layout/vProcess5"/>
    <dgm:cxn modelId="{0C944D61-086A-C846-8A9A-E5DFCC095297}" type="presOf" srcId="{1B6F4821-C590-DF41-BE07-55B9A4A86186}" destId="{923A4F5A-DADA-4543-8C58-959453613AF5}" srcOrd="0" destOrd="0" presId="urn:microsoft.com/office/officeart/2005/8/layout/vProcess5"/>
    <dgm:cxn modelId="{358105B0-073F-214E-9B92-EFFDB06D27D4}" type="presOf" srcId="{C638E687-EA9C-A14E-828A-E025C786AC1E}" destId="{F0853A60-9232-7F4A-9593-544796CA5AF4}" srcOrd="0" destOrd="0" presId="urn:microsoft.com/office/officeart/2005/8/layout/vProcess5"/>
    <dgm:cxn modelId="{728E65ED-A53D-CD40-88AE-522626A6BDC5}" type="presParOf" srcId="{AD55D887-63C8-EC44-A831-31214752FCC0}" destId="{09D6F5E0-6C82-144E-A85E-4255FACC991E}" srcOrd="0" destOrd="0" presId="urn:microsoft.com/office/officeart/2005/8/layout/vProcess5"/>
    <dgm:cxn modelId="{358316A1-8DBF-D547-940C-05A8010E947F}" type="presParOf" srcId="{AD55D887-63C8-EC44-A831-31214752FCC0}" destId="{923A4F5A-DADA-4543-8C58-959453613AF5}" srcOrd="1" destOrd="0" presId="urn:microsoft.com/office/officeart/2005/8/layout/vProcess5"/>
    <dgm:cxn modelId="{71240F73-51FB-024D-9C64-49907C670470}" type="presParOf" srcId="{AD55D887-63C8-EC44-A831-31214752FCC0}" destId="{97DB77C6-88CF-1A4D-A769-FC1243FFDF05}" srcOrd="2" destOrd="0" presId="urn:microsoft.com/office/officeart/2005/8/layout/vProcess5"/>
    <dgm:cxn modelId="{9D255C32-3AF7-2649-9EB5-C1443D915AB1}" type="presParOf" srcId="{AD55D887-63C8-EC44-A831-31214752FCC0}" destId="{F0853A60-9232-7F4A-9593-544796CA5AF4}" srcOrd="3" destOrd="0" presId="urn:microsoft.com/office/officeart/2005/8/layout/vProcess5"/>
    <dgm:cxn modelId="{0077E415-287E-BE4B-93D9-7328EFECC34E}" type="presParOf" srcId="{AD55D887-63C8-EC44-A831-31214752FCC0}" destId="{C3466688-DC74-1246-B105-806D3CC73CE1}" srcOrd="4" destOrd="0" presId="urn:microsoft.com/office/officeart/2005/8/layout/vProcess5"/>
    <dgm:cxn modelId="{9E5D9C09-B653-9D4B-AE70-5A2977EA40A5}" type="presParOf" srcId="{AD55D887-63C8-EC44-A831-31214752FCC0}" destId="{6A2A7A9F-1E0E-2848-9738-B9B142EA72DB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494ED3-DDD1-7642-A7FE-DCE9200DC878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C8BB2F9-5587-8449-9F65-A891CE7E8CD5}">
      <dgm:prSet/>
      <dgm:spPr/>
      <dgm:t>
        <a:bodyPr/>
        <a:lstStyle/>
        <a:p>
          <a:pPr rtl="0"/>
          <a:r>
            <a:rPr lang="es-ES" smtClean="0"/>
            <a:t>FC</a:t>
          </a:r>
          <a:endParaRPr lang="es-ES"/>
        </a:p>
      </dgm:t>
    </dgm:pt>
    <dgm:pt modelId="{DD6C2A5D-99E0-BB48-B7DD-F4797D7BF825}" type="parTrans" cxnId="{3EF41C61-55D7-7043-8FF9-9ADFA77313B3}">
      <dgm:prSet/>
      <dgm:spPr/>
      <dgm:t>
        <a:bodyPr/>
        <a:lstStyle/>
        <a:p>
          <a:endParaRPr lang="es-ES"/>
        </a:p>
      </dgm:t>
    </dgm:pt>
    <dgm:pt modelId="{81943733-66CD-3F48-80B0-E356DA0A6C48}" type="sibTrans" cxnId="{3EF41C61-55D7-7043-8FF9-9ADFA77313B3}">
      <dgm:prSet/>
      <dgm:spPr/>
      <dgm:t>
        <a:bodyPr/>
        <a:lstStyle/>
        <a:p>
          <a:endParaRPr lang="es-ES"/>
        </a:p>
      </dgm:t>
    </dgm:pt>
    <dgm:pt modelId="{9CF8C709-2C60-6F41-B3CD-A7943C1E6204}">
      <dgm:prSet/>
      <dgm:spPr/>
      <dgm:t>
        <a:bodyPr/>
        <a:lstStyle/>
        <a:p>
          <a:pPr rtl="0"/>
          <a:r>
            <a:rPr lang="es-ES" smtClean="0"/>
            <a:t>Glucosa</a:t>
          </a:r>
          <a:endParaRPr lang="es-ES"/>
        </a:p>
      </dgm:t>
    </dgm:pt>
    <dgm:pt modelId="{8BA94A2D-C905-D745-8E02-E91B47A803DA}" type="parTrans" cxnId="{00AFC45F-407C-C04B-B4DE-F6BD6955735D}">
      <dgm:prSet/>
      <dgm:spPr/>
      <dgm:t>
        <a:bodyPr/>
        <a:lstStyle/>
        <a:p>
          <a:endParaRPr lang="es-ES"/>
        </a:p>
      </dgm:t>
    </dgm:pt>
    <dgm:pt modelId="{5E5AEA98-9BA1-444E-98B3-DCDC3691EB52}" type="sibTrans" cxnId="{00AFC45F-407C-C04B-B4DE-F6BD6955735D}">
      <dgm:prSet/>
      <dgm:spPr/>
      <dgm:t>
        <a:bodyPr/>
        <a:lstStyle/>
        <a:p>
          <a:endParaRPr lang="es-ES"/>
        </a:p>
      </dgm:t>
    </dgm:pt>
    <dgm:pt modelId="{7ED8ECA8-5B20-F342-BDBC-20B72A6C9AF2}" type="pres">
      <dgm:prSet presAssocID="{08494ED3-DDD1-7642-A7FE-DCE9200DC8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B841A6-03A8-6E4D-830E-1678476EAF82}" type="pres">
      <dgm:prSet presAssocID="{0C8BB2F9-5587-8449-9F65-A891CE7E8CD5}" presName="composite" presStyleCnt="0"/>
      <dgm:spPr/>
    </dgm:pt>
    <dgm:pt modelId="{A25BD51C-CB7C-5843-B982-EF9C4E1FD45B}" type="pres">
      <dgm:prSet presAssocID="{0C8BB2F9-5587-8449-9F65-A891CE7E8CD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38032D-A27E-B74D-B55A-CD34B07BDC8A}" type="pres">
      <dgm:prSet presAssocID="{0C8BB2F9-5587-8449-9F65-A891CE7E8CD5}" presName="desTx" presStyleLbl="alignAccFollowNode1" presStyleIdx="0" presStyleCnt="2">
        <dgm:presLayoutVars>
          <dgm:bulletEnabled val="1"/>
        </dgm:presLayoutVars>
      </dgm:prSet>
      <dgm:spPr/>
    </dgm:pt>
    <dgm:pt modelId="{CBA78BA3-AA84-6F4F-A8AC-EAF1AF62ACFB}" type="pres">
      <dgm:prSet presAssocID="{81943733-66CD-3F48-80B0-E356DA0A6C48}" presName="space" presStyleCnt="0"/>
      <dgm:spPr/>
    </dgm:pt>
    <dgm:pt modelId="{E0551B1C-C496-0A4B-BB51-B653B8C03DF8}" type="pres">
      <dgm:prSet presAssocID="{9CF8C709-2C60-6F41-B3CD-A7943C1E6204}" presName="composite" presStyleCnt="0"/>
      <dgm:spPr/>
    </dgm:pt>
    <dgm:pt modelId="{676064E4-BFD1-5948-814E-F696C1FB60FA}" type="pres">
      <dgm:prSet presAssocID="{9CF8C709-2C60-6F41-B3CD-A7943C1E620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B22DAC-57C5-DE4A-B5AB-C4E6C7A9208C}" type="pres">
      <dgm:prSet presAssocID="{9CF8C709-2C60-6F41-B3CD-A7943C1E620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C5AB004-B125-6841-B96E-AB5D7D68D9CC}" type="presOf" srcId="{08494ED3-DDD1-7642-A7FE-DCE9200DC878}" destId="{7ED8ECA8-5B20-F342-BDBC-20B72A6C9AF2}" srcOrd="0" destOrd="0" presId="urn:microsoft.com/office/officeart/2005/8/layout/hList1"/>
    <dgm:cxn modelId="{4E8EFAED-F82F-B447-9CC7-44F8EDAEEFAF}" type="presOf" srcId="{0C8BB2F9-5587-8449-9F65-A891CE7E8CD5}" destId="{A25BD51C-CB7C-5843-B982-EF9C4E1FD45B}" srcOrd="0" destOrd="0" presId="urn:microsoft.com/office/officeart/2005/8/layout/hList1"/>
    <dgm:cxn modelId="{00AFC45F-407C-C04B-B4DE-F6BD6955735D}" srcId="{08494ED3-DDD1-7642-A7FE-DCE9200DC878}" destId="{9CF8C709-2C60-6F41-B3CD-A7943C1E6204}" srcOrd="1" destOrd="0" parTransId="{8BA94A2D-C905-D745-8E02-E91B47A803DA}" sibTransId="{5E5AEA98-9BA1-444E-98B3-DCDC3691EB52}"/>
    <dgm:cxn modelId="{3EF41C61-55D7-7043-8FF9-9ADFA77313B3}" srcId="{08494ED3-DDD1-7642-A7FE-DCE9200DC878}" destId="{0C8BB2F9-5587-8449-9F65-A891CE7E8CD5}" srcOrd="0" destOrd="0" parTransId="{DD6C2A5D-99E0-BB48-B7DD-F4797D7BF825}" sibTransId="{81943733-66CD-3F48-80B0-E356DA0A6C48}"/>
    <dgm:cxn modelId="{9A86A54D-7907-ED44-99DC-D5CD7D66F02F}" type="presOf" srcId="{9CF8C709-2C60-6F41-B3CD-A7943C1E6204}" destId="{676064E4-BFD1-5948-814E-F696C1FB60FA}" srcOrd="0" destOrd="0" presId="urn:microsoft.com/office/officeart/2005/8/layout/hList1"/>
    <dgm:cxn modelId="{FD5BEFB2-E5C8-BF4B-8D4A-F23887122E91}" type="presParOf" srcId="{7ED8ECA8-5B20-F342-BDBC-20B72A6C9AF2}" destId="{53B841A6-03A8-6E4D-830E-1678476EAF82}" srcOrd="0" destOrd="0" presId="urn:microsoft.com/office/officeart/2005/8/layout/hList1"/>
    <dgm:cxn modelId="{D280C5E9-282C-FF48-BDBB-9323E450FC4C}" type="presParOf" srcId="{53B841A6-03A8-6E4D-830E-1678476EAF82}" destId="{A25BD51C-CB7C-5843-B982-EF9C4E1FD45B}" srcOrd="0" destOrd="0" presId="urn:microsoft.com/office/officeart/2005/8/layout/hList1"/>
    <dgm:cxn modelId="{66D6644D-24FF-6546-8F40-D9692DB55AF4}" type="presParOf" srcId="{53B841A6-03A8-6E4D-830E-1678476EAF82}" destId="{1A38032D-A27E-B74D-B55A-CD34B07BDC8A}" srcOrd="1" destOrd="0" presId="urn:microsoft.com/office/officeart/2005/8/layout/hList1"/>
    <dgm:cxn modelId="{74E753D2-2C68-8A44-82DF-C88525A99AA1}" type="presParOf" srcId="{7ED8ECA8-5B20-F342-BDBC-20B72A6C9AF2}" destId="{CBA78BA3-AA84-6F4F-A8AC-EAF1AF62ACFB}" srcOrd="1" destOrd="0" presId="urn:microsoft.com/office/officeart/2005/8/layout/hList1"/>
    <dgm:cxn modelId="{C39E32C7-5D73-3645-B4D4-B7FFA91D48BB}" type="presParOf" srcId="{7ED8ECA8-5B20-F342-BDBC-20B72A6C9AF2}" destId="{E0551B1C-C496-0A4B-BB51-B653B8C03DF8}" srcOrd="2" destOrd="0" presId="urn:microsoft.com/office/officeart/2005/8/layout/hList1"/>
    <dgm:cxn modelId="{67E280A7-DFA2-9843-8D9B-DA84BFECBBCD}" type="presParOf" srcId="{E0551B1C-C496-0A4B-BB51-B653B8C03DF8}" destId="{676064E4-BFD1-5948-814E-F696C1FB60FA}" srcOrd="0" destOrd="0" presId="urn:microsoft.com/office/officeart/2005/8/layout/hList1"/>
    <dgm:cxn modelId="{92B6CE58-CB32-EC44-99EB-5AC6E9742A57}" type="presParOf" srcId="{E0551B1C-C496-0A4B-BB51-B653B8C03DF8}" destId="{FDB22DAC-57C5-DE4A-B5AB-C4E6C7A9208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67424-DE74-1F41-B393-74298825D541}">
      <dsp:nvSpPr>
        <dsp:cNvPr id="0" name=""/>
        <dsp:cNvSpPr/>
      </dsp:nvSpPr>
      <dsp:spPr>
        <a:xfrm>
          <a:off x="2888841" y="1708465"/>
          <a:ext cx="2648362" cy="1345452"/>
        </a:xfrm>
        <a:prstGeom prst="roundRect">
          <a:avLst/>
        </a:prstGeom>
        <a:solidFill>
          <a:srgbClr val="663300"/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Diabetes sin ejercicio +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Diabetes con ejercicio 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54521" y="1774145"/>
        <a:ext cx="2517002" cy="1214092"/>
      </dsp:txXfrm>
    </dsp:sp>
    <dsp:sp modelId="{7670B7F7-8030-3346-BE56-40196FEF5DC2}">
      <dsp:nvSpPr>
        <dsp:cNvPr id="0" name=""/>
        <dsp:cNvSpPr/>
      </dsp:nvSpPr>
      <dsp:spPr>
        <a:xfrm rot="16200000">
          <a:off x="3955082" y="1450525"/>
          <a:ext cx="515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58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32C56-CFA9-E14F-B564-8033B7C1EA1A}">
      <dsp:nvSpPr>
        <dsp:cNvPr id="0" name=""/>
        <dsp:cNvSpPr/>
      </dsp:nvSpPr>
      <dsp:spPr>
        <a:xfrm>
          <a:off x="3383289" y="-27423"/>
          <a:ext cx="1659467" cy="1220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Cardiopatías y AVC </a:t>
          </a:r>
          <a:endParaRPr lang="es-ES" sz="1700" kern="1200" dirty="0"/>
        </a:p>
      </dsp:txBody>
      <dsp:txXfrm>
        <a:off x="3442845" y="32133"/>
        <a:ext cx="1540355" cy="1100897"/>
      </dsp:txXfrm>
    </dsp:sp>
    <dsp:sp modelId="{ABA89F61-4485-634B-9630-1A8093B0319F}">
      <dsp:nvSpPr>
        <dsp:cNvPr id="0" name=""/>
        <dsp:cNvSpPr/>
      </dsp:nvSpPr>
      <dsp:spPr>
        <a:xfrm rot="20512430">
          <a:off x="5509997" y="1777153"/>
          <a:ext cx="10964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645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7A8DF-8274-4745-831F-BE0469C9EB3C}">
      <dsp:nvSpPr>
        <dsp:cNvPr id="0" name=""/>
        <dsp:cNvSpPr/>
      </dsp:nvSpPr>
      <dsp:spPr>
        <a:xfrm>
          <a:off x="6579249" y="1046148"/>
          <a:ext cx="1616486" cy="5917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Retinopatía</a:t>
          </a:r>
          <a:endParaRPr lang="es-ES" sz="1900" kern="1200" dirty="0"/>
        </a:p>
      </dsp:txBody>
      <dsp:txXfrm>
        <a:off x="6608135" y="1075034"/>
        <a:ext cx="1558714" cy="533951"/>
      </dsp:txXfrm>
    </dsp:sp>
    <dsp:sp modelId="{CFAED245-484B-574D-A9F6-987DA6021ED4}">
      <dsp:nvSpPr>
        <dsp:cNvPr id="0" name=""/>
        <dsp:cNvSpPr/>
      </dsp:nvSpPr>
      <dsp:spPr>
        <a:xfrm rot="3279000">
          <a:off x="4579727" y="3267767"/>
          <a:ext cx="5243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437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E990F-D0F8-7346-8C3A-EC45D44A1CA3}">
      <dsp:nvSpPr>
        <dsp:cNvPr id="0" name=""/>
        <dsp:cNvSpPr/>
      </dsp:nvSpPr>
      <dsp:spPr>
        <a:xfrm>
          <a:off x="4425446" y="3481616"/>
          <a:ext cx="1856822" cy="10157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Úlceras en los pies</a:t>
          </a:r>
          <a:endParaRPr lang="es-ES" sz="2400" kern="1200" dirty="0"/>
        </a:p>
      </dsp:txBody>
      <dsp:txXfrm>
        <a:off x="4475029" y="3531199"/>
        <a:ext cx="1757656" cy="916546"/>
      </dsp:txXfrm>
    </dsp:sp>
    <dsp:sp modelId="{BDB30776-8690-4C44-B241-BA111A83D4A1}">
      <dsp:nvSpPr>
        <dsp:cNvPr id="0" name=""/>
        <dsp:cNvSpPr/>
      </dsp:nvSpPr>
      <dsp:spPr>
        <a:xfrm rot="7472359">
          <a:off x="3357399" y="3260299"/>
          <a:ext cx="501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108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BD86D-506B-5345-A975-B3E0A6AEC8D0}">
      <dsp:nvSpPr>
        <dsp:cNvPr id="0" name=""/>
        <dsp:cNvSpPr/>
      </dsp:nvSpPr>
      <dsp:spPr>
        <a:xfrm>
          <a:off x="2167467" y="3466679"/>
          <a:ext cx="1877177" cy="1045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Neuropatía</a:t>
          </a:r>
          <a:endParaRPr lang="es-ES" sz="2300" kern="1200" dirty="0"/>
        </a:p>
      </dsp:txBody>
      <dsp:txXfrm>
        <a:off x="2218508" y="3517720"/>
        <a:ext cx="1775095" cy="943504"/>
      </dsp:txXfrm>
    </dsp:sp>
    <dsp:sp modelId="{F515186D-2086-0140-8B54-21485BAB9532}">
      <dsp:nvSpPr>
        <dsp:cNvPr id="0" name=""/>
        <dsp:cNvSpPr/>
      </dsp:nvSpPr>
      <dsp:spPr>
        <a:xfrm rot="11825779">
          <a:off x="1845135" y="1817034"/>
          <a:ext cx="10672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2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3C523-EAA3-3741-9F9C-2A217F004E12}">
      <dsp:nvSpPr>
        <dsp:cNvPr id="0" name=""/>
        <dsp:cNvSpPr/>
      </dsp:nvSpPr>
      <dsp:spPr>
        <a:xfrm>
          <a:off x="130272" y="876802"/>
          <a:ext cx="1738443" cy="10320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Insuficiencia renal</a:t>
          </a:r>
          <a:endParaRPr lang="es-ES" sz="1900" kern="1200" dirty="0"/>
        </a:p>
      </dsp:txBody>
      <dsp:txXfrm>
        <a:off x="180651" y="927181"/>
        <a:ext cx="1637685" cy="931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94F20-50F8-DE4A-9347-49915340F6E8}">
      <dsp:nvSpPr>
        <dsp:cNvPr id="0" name=""/>
        <dsp:cNvSpPr/>
      </dsp:nvSpPr>
      <dsp:spPr>
        <a:xfrm>
          <a:off x="2450" y="1234545"/>
          <a:ext cx="2985310" cy="11941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60 min. de ejercicio</a:t>
          </a:r>
          <a:endParaRPr lang="es-ES" sz="1900" kern="1200" dirty="0"/>
        </a:p>
      </dsp:txBody>
      <dsp:txXfrm>
        <a:off x="599512" y="1234545"/>
        <a:ext cx="1791186" cy="1194124"/>
      </dsp:txXfrm>
    </dsp:sp>
    <dsp:sp modelId="{B8092192-8876-1F40-8A2A-B84333679AEE}">
      <dsp:nvSpPr>
        <dsp:cNvPr id="0" name=""/>
        <dsp:cNvSpPr/>
      </dsp:nvSpPr>
      <dsp:spPr>
        <a:xfrm>
          <a:off x="2689229" y="1234545"/>
          <a:ext cx="2985310" cy="11941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Fin de las reservas de glucógeno</a:t>
          </a:r>
          <a:endParaRPr lang="es-ES" sz="1900" kern="1200" dirty="0"/>
        </a:p>
      </dsp:txBody>
      <dsp:txXfrm>
        <a:off x="3286291" y="1234545"/>
        <a:ext cx="1791186" cy="1194124"/>
      </dsp:txXfrm>
    </dsp:sp>
    <dsp:sp modelId="{D5F1CC47-5BCA-FF48-BF43-93D344EE3968}">
      <dsp:nvSpPr>
        <dsp:cNvPr id="0" name=""/>
        <dsp:cNvSpPr/>
      </dsp:nvSpPr>
      <dsp:spPr>
        <a:xfrm>
          <a:off x="5376008" y="1234545"/>
          <a:ext cx="2985310" cy="11941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Mayor riesgo de hipoglucemia</a:t>
          </a:r>
          <a:endParaRPr lang="es-ES" sz="1900" kern="1200" dirty="0"/>
        </a:p>
      </dsp:txBody>
      <dsp:txXfrm>
        <a:off x="5973070" y="1234545"/>
        <a:ext cx="1791186" cy="1194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A4F5A-DADA-4543-8C58-959453613AF5}">
      <dsp:nvSpPr>
        <dsp:cNvPr id="0" name=""/>
        <dsp:cNvSpPr/>
      </dsp:nvSpPr>
      <dsp:spPr>
        <a:xfrm>
          <a:off x="0" y="0"/>
          <a:ext cx="7280476" cy="1125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Efecto hipoglucemiante dura 12-24 horas después</a:t>
          </a:r>
          <a:endParaRPr lang="es-ES" sz="3000" kern="1200" dirty="0"/>
        </a:p>
      </dsp:txBody>
      <dsp:txXfrm>
        <a:off x="32964" y="32964"/>
        <a:ext cx="6117227" cy="1059530"/>
      </dsp:txXfrm>
    </dsp:sp>
    <dsp:sp modelId="{97DB77C6-88CF-1A4D-A769-FC1243FFDF05}">
      <dsp:nvSpPr>
        <dsp:cNvPr id="0" name=""/>
        <dsp:cNvSpPr/>
      </dsp:nvSpPr>
      <dsp:spPr>
        <a:xfrm>
          <a:off x="1284790" y="1375559"/>
          <a:ext cx="7280476" cy="1125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Las reservas del hígado no se reponen en un día</a:t>
          </a:r>
          <a:endParaRPr lang="es-ES" sz="3000" kern="1200" dirty="0"/>
        </a:p>
      </dsp:txBody>
      <dsp:txXfrm>
        <a:off x="1317754" y="1408523"/>
        <a:ext cx="5198211" cy="1059530"/>
      </dsp:txXfrm>
    </dsp:sp>
    <dsp:sp modelId="{F0853A60-9232-7F4A-9593-544796CA5AF4}">
      <dsp:nvSpPr>
        <dsp:cNvPr id="0" name=""/>
        <dsp:cNvSpPr/>
      </dsp:nvSpPr>
      <dsp:spPr>
        <a:xfrm>
          <a:off x="6548929" y="884735"/>
          <a:ext cx="731547" cy="73154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/>
        </a:p>
      </dsp:txBody>
      <dsp:txXfrm>
        <a:off x="6713527" y="884735"/>
        <a:ext cx="402351" cy="5504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D51C-CB7C-5843-B982-EF9C4E1FD45B}">
      <dsp:nvSpPr>
        <dsp:cNvPr id="0" name=""/>
        <dsp:cNvSpPr/>
      </dsp:nvSpPr>
      <dsp:spPr>
        <a:xfrm>
          <a:off x="40" y="668"/>
          <a:ext cx="3865916" cy="1546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8272" tIns="227584" rIns="398272" bIns="227584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600" kern="1200" smtClean="0"/>
            <a:t>FC</a:t>
          </a:r>
          <a:endParaRPr lang="es-ES" sz="5600" kern="1200"/>
        </a:p>
      </dsp:txBody>
      <dsp:txXfrm>
        <a:off x="40" y="668"/>
        <a:ext cx="3865916" cy="1546366"/>
      </dsp:txXfrm>
    </dsp:sp>
    <dsp:sp modelId="{1A38032D-A27E-B74D-B55A-CD34B07BDC8A}">
      <dsp:nvSpPr>
        <dsp:cNvPr id="0" name=""/>
        <dsp:cNvSpPr/>
      </dsp:nvSpPr>
      <dsp:spPr>
        <a:xfrm>
          <a:off x="40" y="1547035"/>
          <a:ext cx="3865916" cy="24595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064E4-BFD1-5948-814E-F696C1FB60FA}">
      <dsp:nvSpPr>
        <dsp:cNvPr id="0" name=""/>
        <dsp:cNvSpPr/>
      </dsp:nvSpPr>
      <dsp:spPr>
        <a:xfrm>
          <a:off x="4407185" y="668"/>
          <a:ext cx="3865916" cy="1546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8272" tIns="227584" rIns="398272" bIns="227584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600" kern="1200" smtClean="0"/>
            <a:t>Glucosa</a:t>
          </a:r>
          <a:endParaRPr lang="es-ES" sz="5600" kern="1200"/>
        </a:p>
      </dsp:txBody>
      <dsp:txXfrm>
        <a:off x="4407185" y="668"/>
        <a:ext cx="3865916" cy="1546366"/>
      </dsp:txXfrm>
    </dsp:sp>
    <dsp:sp modelId="{FDB22DAC-57C5-DE4A-B5AB-C4E6C7A9208C}">
      <dsp:nvSpPr>
        <dsp:cNvPr id="0" name=""/>
        <dsp:cNvSpPr/>
      </dsp:nvSpPr>
      <dsp:spPr>
        <a:xfrm>
          <a:off x="4407185" y="1547035"/>
          <a:ext cx="3865916" cy="24595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CC07B50-28A5-8F47-8822-187B96B24F2B}" type="datetimeFigureOut">
              <a:rPr lang="es-ES" smtClean="0"/>
              <a:t>10/3/16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FDC2091-8F68-BF4A-94FD-E4608C7A1FB5}" type="slidenum">
              <a:rPr lang="es-ES" smtClean="0"/>
              <a:t>‹Nr.›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48.jpeg"/><Relationship Id="rId8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g"/><Relationship Id="rId7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Diabetes y ejercicio físico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sz="4000" dirty="0"/>
          </a:p>
        </p:txBody>
      </p:sp>
      <p:pic>
        <p:nvPicPr>
          <p:cNvPr id="4" name="Imagen 3" descr="logoaltacalid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22" y="3331347"/>
            <a:ext cx="3114191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2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3295"/>
            <a:ext cx="7381467" cy="9144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Tenemos que ser el páncreas</a:t>
            </a:r>
            <a:endParaRPr lang="es-ES" dirty="0"/>
          </a:p>
        </p:txBody>
      </p:sp>
      <p:pic>
        <p:nvPicPr>
          <p:cNvPr id="4" name="Imagen 3" descr="Pancreas-dra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60" y="2180633"/>
            <a:ext cx="4294673" cy="3221005"/>
          </a:xfrm>
          <a:prstGeom prst="rect">
            <a:avLst/>
          </a:prstGeom>
        </p:spPr>
      </p:pic>
      <p:pic>
        <p:nvPicPr>
          <p:cNvPr id="3" name="Imagen 2" descr="pancreas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0" y="2180633"/>
            <a:ext cx="4339280" cy="32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lucometr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9" y="521614"/>
            <a:ext cx="7641357" cy="57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1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249844" y="699457"/>
            <a:ext cx="2412958" cy="6407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&lt; 85 mg/dl: </a:t>
            </a:r>
            <a:endParaRPr lang="es-ES" sz="2800" dirty="0" smtClean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2548290" y="699457"/>
            <a:ext cx="4146639" cy="62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Entre </a:t>
            </a:r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85</a:t>
            </a:r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y </a:t>
            </a:r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120</a:t>
            </a:r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mg/dl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037878" y="699457"/>
            <a:ext cx="2891246" cy="640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 smtClean="0">
                <a:solidFill>
                  <a:srgbClr val="FF0000"/>
                </a:solidFill>
                <a:latin typeface="Corbel" charset="0"/>
              </a:rPr>
              <a:t>&gt; </a:t>
            </a:r>
            <a:r>
              <a:rPr lang="es-ES" sz="2500" dirty="0" smtClean="0">
                <a:solidFill>
                  <a:srgbClr val="FF0000"/>
                </a:solidFill>
                <a:latin typeface="Corbel" charset="0"/>
              </a:rPr>
              <a:t>120 (250)</a:t>
            </a:r>
            <a:r>
              <a:rPr lang="es-ES" sz="2500" dirty="0" smtClean="0">
                <a:solidFill>
                  <a:srgbClr val="FF0000"/>
                </a:solidFill>
                <a:latin typeface="Corbel" charset="0"/>
              </a:rPr>
              <a:t> </a:t>
            </a:r>
            <a:r>
              <a:rPr lang="es-ES" sz="2500" dirty="0" smtClean="0">
                <a:solidFill>
                  <a:srgbClr val="FF0000"/>
                </a:solidFill>
                <a:latin typeface="Corbel" charset="0"/>
              </a:rPr>
              <a:t>mg/dl:</a:t>
            </a:r>
            <a:endParaRPr lang="es-ES" sz="2500" dirty="0">
              <a:latin typeface="Corbel" charset="0"/>
            </a:endParaRPr>
          </a:p>
        </p:txBody>
      </p:sp>
      <p:pic>
        <p:nvPicPr>
          <p:cNvPr id="5" name="Imagen 4" descr="Captura de pantalla 2016-03-10 a las 14.4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" y="1439751"/>
            <a:ext cx="2514600" cy="4470400"/>
          </a:xfrm>
          <a:prstGeom prst="rect">
            <a:avLst/>
          </a:prstGeom>
        </p:spPr>
      </p:pic>
      <p:pic>
        <p:nvPicPr>
          <p:cNvPr id="6" name="Imagen 5" descr="Captura de pantalla 2016-03-10 a las 14.4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10" y="1439751"/>
            <a:ext cx="2514600" cy="4470400"/>
          </a:xfrm>
          <a:prstGeom prst="rect">
            <a:avLst/>
          </a:prstGeom>
        </p:spPr>
      </p:pic>
      <p:pic>
        <p:nvPicPr>
          <p:cNvPr id="7" name="Imagen 6" descr="cara-aleg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69" y="2231513"/>
            <a:ext cx="3846341" cy="32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5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ítulo 1"/>
          <p:cNvSpPr>
            <a:spLocks noGrp="1"/>
          </p:cNvSpPr>
          <p:nvPr>
            <p:ph type="title"/>
          </p:nvPr>
        </p:nvSpPr>
        <p:spPr>
          <a:xfrm>
            <a:off x="27998" y="307975"/>
            <a:ext cx="7583488" cy="901700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Recomendaciones</a:t>
            </a:r>
          </a:p>
        </p:txBody>
      </p:sp>
      <p:sp>
        <p:nvSpPr>
          <p:cNvPr id="57346" name="Rectángulo 4"/>
          <p:cNvSpPr>
            <a:spLocks noChangeArrowheads="1"/>
          </p:cNvSpPr>
          <p:nvPr/>
        </p:nvSpPr>
        <p:spPr bwMode="auto">
          <a:xfrm>
            <a:off x="484188" y="1577975"/>
            <a:ext cx="8223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Consultar a un médico antes de comenzar un programa de ejercicio físico, sobre todo si se presentan complicaciones oculares, renales o cardíacas.</a:t>
            </a:r>
          </a:p>
        </p:txBody>
      </p:sp>
      <p:pic>
        <p:nvPicPr>
          <p:cNvPr id="7" name="Imagen 6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4111625"/>
            <a:ext cx="2439987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4111625"/>
            <a:ext cx="24320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ángulo 9"/>
          <p:cNvSpPr>
            <a:spLocks noChangeArrowheads="1"/>
          </p:cNvSpPr>
          <p:nvPr/>
        </p:nvSpPr>
        <p:spPr bwMode="auto">
          <a:xfrm>
            <a:off x="484188" y="2720498"/>
            <a:ext cx="8042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Todas las personas con diabetes tipo 1 deben ser examinados antes de la participación en programas de ejercicio físico y recibir un adecuado seguimiento y supervisión.</a:t>
            </a:r>
          </a:p>
        </p:txBody>
      </p:sp>
    </p:spTree>
    <p:extLst>
      <p:ext uri="{BB962C8B-B14F-4D97-AF65-F5344CB8AC3E}">
        <p14:creationId xmlns:p14="http://schemas.microsoft.com/office/powerpoint/2010/main" val="182034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ítulo 1"/>
          <p:cNvSpPr>
            <a:spLocks noGrp="1"/>
          </p:cNvSpPr>
          <p:nvPr>
            <p:ph type="title"/>
          </p:nvPr>
        </p:nvSpPr>
        <p:spPr>
          <a:xfrm>
            <a:off x="1" y="397276"/>
            <a:ext cx="6313824" cy="712787"/>
          </a:xfrm>
        </p:spPr>
        <p:txBody>
          <a:bodyPr>
            <a:normAutofit/>
          </a:bodyPr>
          <a:lstStyle/>
          <a:p>
            <a:pPr eaLnBrk="1" hangingPunct="1"/>
            <a:r>
              <a:rPr lang="es-ES">
                <a:latin typeface="Corbel" charset="0"/>
              </a:rPr>
              <a:t>Recomendaciones</a:t>
            </a:r>
          </a:p>
        </p:txBody>
      </p:sp>
      <p:sp>
        <p:nvSpPr>
          <p:cNvPr id="58370" name="Rectángulo 4"/>
          <p:cNvSpPr>
            <a:spLocks noChangeArrowheads="1"/>
          </p:cNvSpPr>
          <p:nvPr/>
        </p:nvSpPr>
        <p:spPr bwMode="auto">
          <a:xfrm>
            <a:off x="463550" y="1326264"/>
            <a:ext cx="81041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Controlar la respuesta sanguínea antes, durante y después de la actividad.</a:t>
            </a:r>
          </a:p>
        </p:txBody>
      </p:sp>
      <p:pic>
        <p:nvPicPr>
          <p:cNvPr id="6" name="Imagen 5" descr="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433888"/>
            <a:ext cx="20161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ángulo 7"/>
          <p:cNvSpPr>
            <a:spLocks noChangeArrowheads="1"/>
          </p:cNvSpPr>
          <p:nvPr/>
        </p:nvSpPr>
        <p:spPr bwMode="auto">
          <a:xfrm>
            <a:off x="463550" y="2048539"/>
            <a:ext cx="639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Monitorizar la glucosa antes y después del ejercicio.</a:t>
            </a:r>
          </a:p>
        </p:txBody>
      </p:sp>
      <p:pic>
        <p:nvPicPr>
          <p:cNvPr id="9" name="Imagen 8" descr="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4433888"/>
            <a:ext cx="193675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4433888"/>
            <a:ext cx="184785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ángulo 11"/>
          <p:cNvSpPr>
            <a:spLocks noChangeArrowheads="1"/>
          </p:cNvSpPr>
          <p:nvPr/>
        </p:nvSpPr>
        <p:spPr bwMode="auto">
          <a:xfrm>
            <a:off x="463550" y="2865520"/>
            <a:ext cx="8301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Evitar el ejercicio físico en el momento del pico de acción de la insulina.</a:t>
            </a:r>
          </a:p>
        </p:txBody>
      </p:sp>
      <p:sp>
        <p:nvSpPr>
          <p:cNvPr id="58376" name="Rectángulo 14"/>
          <p:cNvSpPr>
            <a:spLocks noChangeArrowheads="1"/>
          </p:cNvSpPr>
          <p:nvPr/>
        </p:nvSpPr>
        <p:spPr bwMode="auto">
          <a:xfrm>
            <a:off x="463550" y="3496469"/>
            <a:ext cx="83010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Usar un brazalete de identificación que informa la diabetes tipos 1.</a:t>
            </a:r>
          </a:p>
        </p:txBody>
      </p:sp>
      <p:pic>
        <p:nvPicPr>
          <p:cNvPr id="16" name="Imagen 15" descr="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4433888"/>
            <a:ext cx="1906587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44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ítulo 1"/>
          <p:cNvSpPr>
            <a:spLocks noGrp="1"/>
          </p:cNvSpPr>
          <p:nvPr>
            <p:ph type="title"/>
          </p:nvPr>
        </p:nvSpPr>
        <p:spPr>
          <a:xfrm>
            <a:off x="0" y="402039"/>
            <a:ext cx="6349999" cy="719138"/>
          </a:xfrm>
        </p:spPr>
        <p:txBody>
          <a:bodyPr>
            <a:normAutofit/>
          </a:bodyPr>
          <a:lstStyle/>
          <a:p>
            <a:pPr eaLnBrk="1" hangingPunct="1"/>
            <a:r>
              <a:rPr lang="es-ES" dirty="0">
                <a:latin typeface="Corbel" charset="0"/>
              </a:rPr>
              <a:t>Recomendaciones</a:t>
            </a:r>
          </a:p>
        </p:txBody>
      </p:sp>
      <p:sp>
        <p:nvSpPr>
          <p:cNvPr id="59394" name="Rectángulo 4"/>
          <p:cNvSpPr>
            <a:spLocks noChangeArrowheads="1"/>
          </p:cNvSpPr>
          <p:nvPr/>
        </p:nvSpPr>
        <p:spPr bwMode="auto">
          <a:xfrm>
            <a:off x="492125" y="1516217"/>
            <a:ext cx="636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Hacer ejercicio con un compañero cuando sea posible.</a:t>
            </a:r>
          </a:p>
        </p:txBody>
      </p:sp>
      <p:sp>
        <p:nvSpPr>
          <p:cNvPr id="59395" name="Rectángulo 8"/>
          <p:cNvSpPr>
            <a:spLocks noChangeArrowheads="1"/>
          </p:cNvSpPr>
          <p:nvPr/>
        </p:nvSpPr>
        <p:spPr bwMode="auto">
          <a:xfrm>
            <a:off x="492125" y="2250984"/>
            <a:ext cx="636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ES_tradnl" sz="2000" dirty="0"/>
              <a:t>Aumentar progresivamente la intensidad y la duración de la actividad.</a:t>
            </a:r>
          </a:p>
        </p:txBody>
      </p:sp>
      <p:sp>
        <p:nvSpPr>
          <p:cNvPr id="59396" name="Rectángulo 10"/>
          <p:cNvSpPr>
            <a:spLocks noChangeArrowheads="1"/>
          </p:cNvSpPr>
          <p:nvPr/>
        </p:nvSpPr>
        <p:spPr bwMode="auto">
          <a:xfrm>
            <a:off x="492125" y="2959009"/>
            <a:ext cx="8094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ES_tradnl" sz="2000" dirty="0"/>
              <a:t>EL objetivo en gastar un mínimo de 1000 Kcal/semana para beneficios de salud o 2000 Kcal /</a:t>
            </a:r>
            <a:r>
              <a:rPr lang="es-ES_tradnl" sz="2000" dirty="0" err="1"/>
              <a:t>sem</a:t>
            </a:r>
            <a:r>
              <a:rPr lang="es-ES_tradnl" sz="2000" dirty="0"/>
              <a:t>, para la pérdida de peso.</a:t>
            </a:r>
          </a:p>
        </p:txBody>
      </p:sp>
      <p:sp>
        <p:nvSpPr>
          <p:cNvPr id="59397" name="Rectángulo 12"/>
          <p:cNvSpPr>
            <a:spLocks noChangeArrowheads="1"/>
          </p:cNvSpPr>
          <p:nvPr/>
        </p:nvSpPr>
        <p:spPr bwMode="auto">
          <a:xfrm>
            <a:off x="492125" y="3819525"/>
            <a:ext cx="7962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ES_tradnl" sz="2000" dirty="0"/>
              <a:t>Controlar la ingesta de carbohidratos, ingerir los de absorción lenta en las horas que precede al ejercicio.</a:t>
            </a:r>
          </a:p>
        </p:txBody>
      </p:sp>
      <p:pic>
        <p:nvPicPr>
          <p:cNvPr id="14" name="Imagen 13" descr="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527550"/>
            <a:ext cx="18573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 descr="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4527550"/>
            <a:ext cx="18573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 descr="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4527550"/>
            <a:ext cx="20256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527550"/>
            <a:ext cx="21129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0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ítulo 1"/>
          <p:cNvSpPr>
            <a:spLocks noGrp="1"/>
          </p:cNvSpPr>
          <p:nvPr>
            <p:ph type="title"/>
          </p:nvPr>
        </p:nvSpPr>
        <p:spPr>
          <a:xfrm>
            <a:off x="0" y="379413"/>
            <a:ext cx="6369047" cy="793750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Recomendaciones</a:t>
            </a:r>
          </a:p>
        </p:txBody>
      </p:sp>
      <p:sp>
        <p:nvSpPr>
          <p:cNvPr id="60418" name="Rectángulo 5"/>
          <p:cNvSpPr>
            <a:spLocks noChangeArrowheads="1"/>
          </p:cNvSpPr>
          <p:nvPr/>
        </p:nvSpPr>
        <p:spPr bwMode="auto">
          <a:xfrm>
            <a:off x="287338" y="1573801"/>
            <a:ext cx="860266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ES_tradnl" sz="2000" dirty="0"/>
              <a:t>Las tabletas de glucosa o HHCC de acción rápida deben estar disponibles y los adultos deben ser conscientes de los procedimientos para la hipoglucemia.</a:t>
            </a:r>
          </a:p>
        </p:txBody>
      </p:sp>
      <p:sp>
        <p:nvSpPr>
          <p:cNvPr id="60419" name="Rectángulo 7"/>
          <p:cNvSpPr>
            <a:spLocks noChangeArrowheads="1"/>
          </p:cNvSpPr>
          <p:nvPr/>
        </p:nvSpPr>
        <p:spPr bwMode="auto">
          <a:xfrm>
            <a:off x="287338" y="2763838"/>
            <a:ext cx="8602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ES_tradnl" sz="2000" dirty="0"/>
              <a:t>La reducción en la dosis deberá ser mayor cuantos mayor sea la intensidad o duración del ejercicio, alcanzando una reducción del 100% a una intensidad de 75% VO2máx.  durante 60 min.</a:t>
            </a:r>
          </a:p>
        </p:txBody>
      </p:sp>
      <p:sp>
        <p:nvSpPr>
          <p:cNvPr id="60420" name="Rectángulo 9"/>
          <p:cNvSpPr>
            <a:spLocks noChangeArrowheads="1"/>
          </p:cNvSpPr>
          <p:nvPr/>
        </p:nvSpPr>
        <p:spPr bwMode="auto">
          <a:xfrm>
            <a:off x="287338" y="3825875"/>
            <a:ext cx="860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ES_tradnl" sz="2000"/>
              <a:t>Inyectar la insulina en zonas no involucradas en la actividad muscular.</a:t>
            </a:r>
          </a:p>
        </p:txBody>
      </p:sp>
      <p:pic>
        <p:nvPicPr>
          <p:cNvPr id="11" name="Imagen 10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473575"/>
            <a:ext cx="23336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73575"/>
            <a:ext cx="26574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 descr="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4473575"/>
            <a:ext cx="25812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48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ítulo 1"/>
          <p:cNvSpPr>
            <a:spLocks noGrp="1"/>
          </p:cNvSpPr>
          <p:nvPr>
            <p:ph type="title"/>
          </p:nvPr>
        </p:nvSpPr>
        <p:spPr>
          <a:xfrm>
            <a:off x="0" y="364584"/>
            <a:ext cx="6332232" cy="719138"/>
          </a:xfrm>
        </p:spPr>
        <p:txBody>
          <a:bodyPr>
            <a:normAutofit/>
          </a:bodyPr>
          <a:lstStyle/>
          <a:p>
            <a:pPr eaLnBrk="1" hangingPunct="1"/>
            <a:r>
              <a:rPr lang="es-ES" dirty="0">
                <a:latin typeface="Corbel" charset="0"/>
              </a:rPr>
              <a:t>Recomendaciones</a:t>
            </a:r>
          </a:p>
        </p:txBody>
      </p:sp>
      <p:sp>
        <p:nvSpPr>
          <p:cNvPr id="61442" name="Rectángulo 4"/>
          <p:cNvSpPr>
            <a:spLocks noChangeArrowheads="1"/>
          </p:cNvSpPr>
          <p:nvPr/>
        </p:nvSpPr>
        <p:spPr bwMode="auto">
          <a:xfrm>
            <a:off x="323850" y="1567065"/>
            <a:ext cx="8604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Evitar ejercicio vigoroso si los niveles de glucosa están en &gt; 250 mg/</a:t>
            </a:r>
            <a:r>
              <a:rPr lang="es-ES_tradnl" sz="2000" dirty="0" err="1"/>
              <a:t>dL</a:t>
            </a:r>
            <a:r>
              <a:rPr lang="es-ES_tradnl" sz="2000" dirty="0"/>
              <a:t> y están acompañadas por </a:t>
            </a:r>
            <a:r>
              <a:rPr lang="es-ES_tradnl" sz="2000" dirty="0" err="1"/>
              <a:t>cetonuria</a:t>
            </a:r>
            <a:r>
              <a:rPr lang="es-ES_tradnl" sz="2000" dirty="0"/>
              <a:t> o </a:t>
            </a:r>
            <a:r>
              <a:rPr lang="es-ES_tradnl" sz="2000" dirty="0" err="1"/>
              <a:t>cetonemia</a:t>
            </a:r>
            <a:r>
              <a:rPr lang="es-ES_tradnl" sz="2000" dirty="0"/>
              <a:t>; estas personas deben tomar una dosis de 5% del requerimiento total diario de insulina y posponer el ejercicio hasta que las cetonas hayan desaparecido.</a:t>
            </a:r>
          </a:p>
        </p:txBody>
      </p:sp>
      <p:sp>
        <p:nvSpPr>
          <p:cNvPr id="61443" name="Rectángulo 6"/>
          <p:cNvSpPr>
            <a:spLocks noChangeArrowheads="1"/>
          </p:cNvSpPr>
          <p:nvPr/>
        </p:nvSpPr>
        <p:spPr bwMode="auto">
          <a:xfrm>
            <a:off x="323850" y="3154363"/>
            <a:ext cx="837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s-ES_tradnl" sz="2000" dirty="0"/>
              <a:t>Medir la glucosa en la sangre antes de irse a la cama después de hacer ejercicio, se debe tener cuidado si está en 125 mg.</a:t>
            </a:r>
          </a:p>
        </p:txBody>
      </p:sp>
      <p:pic>
        <p:nvPicPr>
          <p:cNvPr id="61444" name="Imagen 7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094163"/>
            <a:ext cx="325755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Imagen 8" descr="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4094163"/>
            <a:ext cx="316865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12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ítulo 1"/>
          <p:cNvSpPr>
            <a:spLocks noGrp="1"/>
          </p:cNvSpPr>
          <p:nvPr>
            <p:ph type="title"/>
          </p:nvPr>
        </p:nvSpPr>
        <p:spPr>
          <a:xfrm>
            <a:off x="304800" y="436563"/>
            <a:ext cx="8358188" cy="812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dirty="0">
                <a:latin typeface="Corbel" charset="0"/>
              </a:rPr>
              <a:t>Deportistas con diabetes tipo 1: el antes</a:t>
            </a:r>
          </a:p>
        </p:txBody>
      </p:sp>
      <p:pic>
        <p:nvPicPr>
          <p:cNvPr id="63490" name="Imagen 4" descr="Captura de pantalla 2014-02-10 a la(s) 20.4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3079"/>
            <a:ext cx="8585200" cy="479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Pancreat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2" y="3167778"/>
            <a:ext cx="4208337" cy="3156253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494362" y="1763079"/>
            <a:ext cx="4539674" cy="2079714"/>
          </a:xfrm>
          <a:prstGeom prst="wedgeEllipseCallout">
            <a:avLst>
              <a:gd name="adj1" fmla="val -16778"/>
              <a:gd name="adj2" fmla="val 8727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En este caso deberíamos posponer la práctica de ejercicio físico o si no es posible incrementar los HC</a:t>
            </a:r>
            <a:endParaRPr lang="es-ES" dirty="0"/>
          </a:p>
        </p:txBody>
      </p:sp>
      <p:pic>
        <p:nvPicPr>
          <p:cNvPr id="3" name="Imagen 2" descr="Captura de pantalla 2015-04-25 a la(s) 20.37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64" y="1914074"/>
            <a:ext cx="3441336" cy="46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ítulo 1"/>
          <p:cNvSpPr>
            <a:spLocks noGrp="1"/>
          </p:cNvSpPr>
          <p:nvPr>
            <p:ph type="title"/>
          </p:nvPr>
        </p:nvSpPr>
        <p:spPr>
          <a:xfrm>
            <a:off x="287338" y="436563"/>
            <a:ext cx="8640762" cy="812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>
                <a:latin typeface="Corbel" charset="0"/>
              </a:rPr>
              <a:t>Deportistas con diabetes tipo 1: el antes</a:t>
            </a:r>
          </a:p>
        </p:txBody>
      </p:sp>
      <p:pic>
        <p:nvPicPr>
          <p:cNvPr id="64514" name="Imagen 3" descr="Captura de pantalla 2014-02-10 a la(s) 20.4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09175"/>
            <a:ext cx="8489950" cy="491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Pancreat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7" y="3129309"/>
            <a:ext cx="4208337" cy="3156253"/>
          </a:xfrm>
          <a:prstGeom prst="rect">
            <a:avLst/>
          </a:prstGeom>
        </p:spPr>
      </p:pic>
      <p:pic>
        <p:nvPicPr>
          <p:cNvPr id="2" name="Imagen 1" descr="Captura de pantalla 2015-04-25 a la(s) 20.37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17" y="1763080"/>
            <a:ext cx="2843995" cy="4466874"/>
          </a:xfrm>
          <a:prstGeom prst="rect">
            <a:avLst/>
          </a:prstGeom>
        </p:spPr>
      </p:pic>
      <p:sp>
        <p:nvSpPr>
          <p:cNvPr id="6" name="Llamada ovalada 5"/>
          <p:cNvSpPr/>
          <p:nvPr/>
        </p:nvSpPr>
        <p:spPr>
          <a:xfrm>
            <a:off x="647447" y="2581353"/>
            <a:ext cx="3883405" cy="1479509"/>
          </a:xfrm>
          <a:prstGeom prst="wedgeEllipseCallout">
            <a:avLst>
              <a:gd name="adj1" fmla="val -13377"/>
              <a:gd name="adj2" fmla="val 9715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Depende del nivel de glucosa en sangre podríamos empezar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530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SC044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" y="225184"/>
            <a:ext cx="4455655" cy="3341741"/>
          </a:xfrm>
          <a:prstGeom prst="rect">
            <a:avLst/>
          </a:prstGeom>
        </p:spPr>
      </p:pic>
      <p:pic>
        <p:nvPicPr>
          <p:cNvPr id="6" name="Imagen 5" descr="10453348_1434081200192400_4458785134745844777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19" y="3341740"/>
            <a:ext cx="4649682" cy="3114318"/>
          </a:xfrm>
          <a:prstGeom prst="rect">
            <a:avLst/>
          </a:prstGeom>
        </p:spPr>
      </p:pic>
      <p:pic>
        <p:nvPicPr>
          <p:cNvPr id="7" name="Imagen 6" descr="Captura de pantalla 2016-03-09 a las 12.25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40" y="1125923"/>
            <a:ext cx="4306070" cy="14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90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6078"/>
            <a:ext cx="8913813" cy="914400"/>
          </a:xfrm>
        </p:spPr>
        <p:txBody>
          <a:bodyPr/>
          <a:lstStyle/>
          <a:p>
            <a:r>
              <a:rPr lang="es-ES" dirty="0" smtClean="0"/>
              <a:t>¿En que me tengo que fijar?</a:t>
            </a:r>
            <a:endParaRPr lang="es-ES" dirty="0"/>
          </a:p>
        </p:txBody>
      </p:sp>
      <p:pic>
        <p:nvPicPr>
          <p:cNvPr id="4" name="Imagen 3" descr="Captura de pantalla 2015-04-25 a la(s) 18.4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33" y="1449310"/>
            <a:ext cx="6445167" cy="49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406078"/>
            <a:ext cx="6332232" cy="914400"/>
          </a:xfrm>
        </p:spPr>
        <p:txBody>
          <a:bodyPr/>
          <a:lstStyle/>
          <a:p>
            <a:r>
              <a:rPr lang="es-ES" dirty="0" smtClean="0"/>
              <a:t>Horario</a:t>
            </a:r>
            <a:endParaRPr lang="es-ES" dirty="0"/>
          </a:p>
        </p:txBody>
      </p:sp>
      <p:pic>
        <p:nvPicPr>
          <p:cNvPr id="3" name="Imagen 2" descr="reloj-100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80" y="1490770"/>
            <a:ext cx="2968886" cy="2968886"/>
          </a:xfrm>
          <a:prstGeom prst="rect">
            <a:avLst/>
          </a:prstGeom>
        </p:spPr>
      </p:pic>
      <p:sp>
        <p:nvSpPr>
          <p:cNvPr id="4" name="Llamada ovalada 3"/>
          <p:cNvSpPr/>
          <p:nvPr/>
        </p:nvSpPr>
        <p:spPr>
          <a:xfrm>
            <a:off x="689388" y="1490770"/>
            <a:ext cx="4539674" cy="2429402"/>
          </a:xfrm>
          <a:prstGeom prst="wedgeEllipseCallout">
            <a:avLst>
              <a:gd name="adj1" fmla="val -17613"/>
              <a:gd name="adj2" fmla="val 7432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Es importante poder adaptar los horarios de las comidas al entrenamiento y así poder establecer mejor la dosis de insulina e hidratos de carbono</a:t>
            </a:r>
            <a:endParaRPr lang="es-ES" dirty="0"/>
          </a:p>
        </p:txBody>
      </p:sp>
      <p:pic>
        <p:nvPicPr>
          <p:cNvPr id="5" name="Imagen 4" descr="Pancreat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5" y="3633467"/>
            <a:ext cx="4281967" cy="29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8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ítulo 1"/>
          <p:cNvSpPr>
            <a:spLocks noGrp="1"/>
          </p:cNvSpPr>
          <p:nvPr>
            <p:ph type="title"/>
          </p:nvPr>
        </p:nvSpPr>
        <p:spPr>
          <a:xfrm>
            <a:off x="0" y="471488"/>
            <a:ext cx="6331373" cy="731837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Antes de empezar</a:t>
            </a:r>
          </a:p>
        </p:txBody>
      </p:sp>
      <p:sp>
        <p:nvSpPr>
          <p:cNvPr id="67586" name="Marcador de contenido 2"/>
          <p:cNvSpPr>
            <a:spLocks noGrp="1"/>
          </p:cNvSpPr>
          <p:nvPr>
            <p:ph idx="1"/>
          </p:nvPr>
        </p:nvSpPr>
        <p:spPr>
          <a:xfrm>
            <a:off x="1" y="1511486"/>
            <a:ext cx="2412958" cy="640765"/>
          </a:xfrm>
        </p:spPr>
        <p:txBody>
          <a:bodyPr/>
          <a:lstStyle/>
          <a:p>
            <a:pPr eaLnBrk="1" hangingPunct="1"/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&lt; </a:t>
            </a:r>
            <a:r>
              <a:rPr lang="es-ES" sz="2800" dirty="0">
                <a:solidFill>
                  <a:srgbClr val="FF0000"/>
                </a:solidFill>
                <a:latin typeface="Corbel" charset="0"/>
              </a:rPr>
              <a:t>100 mg/dl: </a:t>
            </a:r>
            <a:endParaRPr lang="es-ES" sz="2800" dirty="0" smtClean="0">
              <a:solidFill>
                <a:srgbClr val="FF0000"/>
              </a:solidFill>
              <a:latin typeface="Corbel" charset="0"/>
            </a:endParaRPr>
          </a:p>
        </p:txBody>
      </p:sp>
      <p:pic>
        <p:nvPicPr>
          <p:cNvPr id="4" name="Imagen 3" descr="Pancreat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21" y="4280511"/>
            <a:ext cx="3436652" cy="2577489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0" y="2152251"/>
            <a:ext cx="2559088" cy="2757831"/>
          </a:xfrm>
          <a:prstGeom prst="wedgeEllipseCallout">
            <a:avLst>
              <a:gd name="adj1" fmla="val 72120"/>
              <a:gd name="adj2" fmla="val 7554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Tomar un suplemento de unos 5-15g de HC y retrasar el ejercicio físico</a:t>
            </a:r>
            <a:endParaRPr lang="es-ES" dirty="0"/>
          </a:p>
        </p:txBody>
      </p:sp>
      <p:sp>
        <p:nvSpPr>
          <p:cNvPr id="6" name="Llamada ovalada 5"/>
          <p:cNvSpPr/>
          <p:nvPr/>
        </p:nvSpPr>
        <p:spPr>
          <a:xfrm>
            <a:off x="2894721" y="2152251"/>
            <a:ext cx="2729693" cy="1559627"/>
          </a:xfrm>
          <a:prstGeom prst="wedgeEllipseCallout">
            <a:avLst>
              <a:gd name="adj1" fmla="val -11251"/>
              <a:gd name="adj2" fmla="val 1539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Podría empezarse el ejercicio con normalidad</a:t>
            </a:r>
            <a:endParaRPr lang="es-ES" dirty="0"/>
          </a:p>
        </p:txBody>
      </p:sp>
      <p:sp>
        <p:nvSpPr>
          <p:cNvPr id="7" name="Llamada ovalada 6"/>
          <p:cNvSpPr/>
          <p:nvPr/>
        </p:nvSpPr>
        <p:spPr>
          <a:xfrm>
            <a:off x="5902488" y="2001637"/>
            <a:ext cx="3026635" cy="2775740"/>
          </a:xfrm>
          <a:prstGeom prst="wedgeEllipseCallout">
            <a:avLst>
              <a:gd name="adj1" fmla="val -87492"/>
              <a:gd name="adj2" fmla="val 75243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Comprobar si hay cetonas y si son positivos retrasar el ejercicio hasta que se normalicen</a:t>
            </a:r>
            <a:endParaRPr lang="es-E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412958" y="1527802"/>
            <a:ext cx="4146639" cy="62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Entre 100 y 250 mg/dl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94210" y="1527802"/>
            <a:ext cx="2634913" cy="62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FF0000"/>
                </a:solidFill>
                <a:latin typeface="Corbel" charset="0"/>
              </a:rPr>
              <a:t>&gt; 250 mg/dl:</a:t>
            </a:r>
            <a:endParaRPr lang="es-ES" sz="2800" dirty="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9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ítulo 1"/>
          <p:cNvSpPr>
            <a:spLocks noGrp="1"/>
          </p:cNvSpPr>
          <p:nvPr>
            <p:ph type="title"/>
          </p:nvPr>
        </p:nvSpPr>
        <p:spPr>
          <a:xfrm>
            <a:off x="0" y="324600"/>
            <a:ext cx="6405861" cy="5956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dirty="0">
                <a:latin typeface="Corbel" charset="0"/>
              </a:rPr>
              <a:t>Tipo de ejercicio físico</a:t>
            </a:r>
          </a:p>
        </p:txBody>
      </p:sp>
      <p:sp>
        <p:nvSpPr>
          <p:cNvPr id="68610" name="Marcador de contenido 3"/>
          <p:cNvSpPr>
            <a:spLocks noGrp="1"/>
          </p:cNvSpPr>
          <p:nvPr>
            <p:ph idx="1"/>
          </p:nvPr>
        </p:nvSpPr>
        <p:spPr>
          <a:xfrm>
            <a:off x="211138" y="1159487"/>
            <a:ext cx="8620125" cy="5384188"/>
          </a:xfrm>
        </p:spPr>
        <p:txBody>
          <a:bodyPr/>
          <a:lstStyle/>
          <a:p>
            <a:pPr eaLnBrk="1" hangingPunct="1"/>
            <a:r>
              <a:rPr lang="es-ES" dirty="0">
                <a:latin typeface="Corbel" charset="0"/>
              </a:rPr>
              <a:t>Ejercicios de </a:t>
            </a:r>
            <a:r>
              <a:rPr lang="es-ES" dirty="0">
                <a:solidFill>
                  <a:srgbClr val="FF0000"/>
                </a:solidFill>
                <a:latin typeface="Corbel" charset="0"/>
              </a:rPr>
              <a:t>resistencia cardiovascular</a:t>
            </a:r>
          </a:p>
          <a:p>
            <a:pPr eaLnBrk="1" hangingPunct="1"/>
            <a:endParaRPr lang="es-ES" dirty="0">
              <a:latin typeface="Corbel" charset="0"/>
            </a:endParaRPr>
          </a:p>
          <a:p>
            <a:pPr eaLnBrk="1" hangingPunct="1"/>
            <a:endParaRPr lang="es-ES" dirty="0">
              <a:latin typeface="Corbel" charset="0"/>
            </a:endParaRPr>
          </a:p>
          <a:p>
            <a:pPr eaLnBrk="1" hangingPunct="1"/>
            <a:endParaRPr lang="es-ES" dirty="0" smtClean="0">
              <a:latin typeface="Corbel" charset="0"/>
            </a:endParaRPr>
          </a:p>
          <a:p>
            <a:pPr marL="0" indent="0" eaLnBrk="1" hangingPunct="1">
              <a:buNone/>
            </a:pPr>
            <a:endParaRPr lang="es-ES" dirty="0">
              <a:latin typeface="Corbel" charset="0"/>
            </a:endParaRPr>
          </a:p>
          <a:p>
            <a:pPr eaLnBrk="1" hangingPunct="1"/>
            <a:r>
              <a:rPr lang="es-ES" dirty="0">
                <a:latin typeface="Corbel" charset="0"/>
              </a:rPr>
              <a:t>Ejercicios de </a:t>
            </a:r>
            <a:r>
              <a:rPr lang="es-ES" dirty="0">
                <a:solidFill>
                  <a:srgbClr val="FF0000"/>
                </a:solidFill>
                <a:latin typeface="Corbel" charset="0"/>
              </a:rPr>
              <a:t>fuerza muscular</a:t>
            </a:r>
          </a:p>
        </p:txBody>
      </p:sp>
      <p:pic>
        <p:nvPicPr>
          <p:cNvPr id="68611" name="Imagen 2" descr="Captura de pantalla 2014-02-12 a la(s) 11.0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6" y="1642731"/>
            <a:ext cx="2730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n 6" descr="Captura de pantalla 2014-02-12 a la(s) 11.12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6" y="4360025"/>
            <a:ext cx="2730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Pancreat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16" y="3442956"/>
            <a:ext cx="2143084" cy="1950883"/>
          </a:xfrm>
          <a:prstGeom prst="rect">
            <a:avLst/>
          </a:prstGeom>
        </p:spPr>
      </p:pic>
      <p:sp>
        <p:nvSpPr>
          <p:cNvPr id="11" name="Llamada ovalada 10"/>
          <p:cNvSpPr/>
          <p:nvPr/>
        </p:nvSpPr>
        <p:spPr>
          <a:xfrm>
            <a:off x="4104907" y="1642730"/>
            <a:ext cx="3350191" cy="2277441"/>
          </a:xfrm>
          <a:prstGeom prst="wedgeEllipseCallout">
            <a:avLst>
              <a:gd name="adj1" fmla="val 48642"/>
              <a:gd name="adj2" fmla="val 7506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Estos ejercicios si son prolongados tienen a disminuir el nivel de glucosa en sangre</a:t>
            </a:r>
            <a:endParaRPr lang="es-ES" dirty="0"/>
          </a:p>
        </p:txBody>
      </p:sp>
      <p:sp>
        <p:nvSpPr>
          <p:cNvPr id="12" name="Llamada ovalada 11"/>
          <p:cNvSpPr/>
          <p:nvPr/>
        </p:nvSpPr>
        <p:spPr>
          <a:xfrm>
            <a:off x="3810383" y="4564331"/>
            <a:ext cx="2816371" cy="1776894"/>
          </a:xfrm>
          <a:prstGeom prst="wedgeEllipseCallout">
            <a:avLst>
              <a:gd name="adj1" fmla="val 71672"/>
              <a:gd name="adj2" fmla="val -3055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Estos ejercicios tienden a subir la glucosa en un principio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82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ítulo 1"/>
          <p:cNvSpPr>
            <a:spLocks noGrp="1"/>
          </p:cNvSpPr>
          <p:nvPr>
            <p:ph type="title"/>
          </p:nvPr>
        </p:nvSpPr>
        <p:spPr>
          <a:xfrm>
            <a:off x="464" y="360764"/>
            <a:ext cx="6331768" cy="766763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Intensidad</a:t>
            </a:r>
          </a:p>
        </p:txBody>
      </p:sp>
      <p:pic>
        <p:nvPicPr>
          <p:cNvPr id="69634" name="Imagen 2" descr="Captura de pantalla 2014-02-12 a la(s) 00.1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661969"/>
            <a:ext cx="8373067" cy="38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Pancreat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2041368"/>
            <a:ext cx="3069006" cy="2301755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2584085" y="1422000"/>
            <a:ext cx="4999867" cy="1806462"/>
          </a:xfrm>
          <a:prstGeom prst="wedgeEllipseCallout">
            <a:avLst>
              <a:gd name="adj1" fmla="val -64315"/>
              <a:gd name="adj2" fmla="val 6014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Cuando mayor sea la intensidad mayor cantidad de glucosa usaremos y luego tendremos que reponer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182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ítulo 1"/>
          <p:cNvSpPr>
            <a:spLocks noGrp="1"/>
          </p:cNvSpPr>
          <p:nvPr>
            <p:ph type="title"/>
          </p:nvPr>
        </p:nvSpPr>
        <p:spPr>
          <a:xfrm>
            <a:off x="1" y="304608"/>
            <a:ext cx="6295416" cy="714375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Duración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49654126"/>
              </p:ext>
            </p:extLst>
          </p:nvPr>
        </p:nvGraphicFramePr>
        <p:xfrm>
          <a:off x="271463" y="102158"/>
          <a:ext cx="8363769" cy="366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Pancreat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3524249"/>
            <a:ext cx="3833443" cy="3156253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4095558" y="3036529"/>
            <a:ext cx="4539674" cy="2079714"/>
          </a:xfrm>
          <a:prstGeom prst="wedgeEllipseCallout">
            <a:avLst>
              <a:gd name="adj1" fmla="val -82085"/>
              <a:gd name="adj2" fmla="val 4930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Cuanta mayor sea la duración mas glucosa gastaremos, punto que debemos tener en cuenta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502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2015-04-25 a la(s) 20.32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7019"/>
            <a:ext cx="8877300" cy="2028337"/>
          </a:xfrm>
          <a:prstGeom prst="rect">
            <a:avLst/>
          </a:prstGeom>
        </p:spPr>
      </p:pic>
      <p:pic>
        <p:nvPicPr>
          <p:cNvPr id="7" name="Imagen 6" descr="Captura de pantalla 2015-04-25 a la(s) 20.32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5356"/>
            <a:ext cx="8877300" cy="2208548"/>
          </a:xfrm>
          <a:prstGeom prst="rect">
            <a:avLst/>
          </a:prstGeom>
        </p:spPr>
      </p:pic>
      <p:pic>
        <p:nvPicPr>
          <p:cNvPr id="8" name="Imagen 7" descr="Captura de pantalla 2015-04-25 a la(s) 20.33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53904"/>
            <a:ext cx="8877300" cy="2111988"/>
          </a:xfrm>
          <a:prstGeom prst="rect">
            <a:avLst/>
          </a:prstGeom>
        </p:spPr>
      </p:pic>
      <p:pic>
        <p:nvPicPr>
          <p:cNvPr id="10" name="Imagen 9" descr="Pancreat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6" y="2852707"/>
            <a:ext cx="4358745" cy="3588759"/>
          </a:xfrm>
          <a:prstGeom prst="rect">
            <a:avLst/>
          </a:prstGeom>
        </p:spPr>
      </p:pic>
      <p:sp>
        <p:nvSpPr>
          <p:cNvPr id="9" name="Llamada ovalada 8"/>
          <p:cNvSpPr/>
          <p:nvPr/>
        </p:nvSpPr>
        <p:spPr>
          <a:xfrm>
            <a:off x="3644714" y="552136"/>
            <a:ext cx="5256132" cy="2530626"/>
          </a:xfrm>
          <a:prstGeom prst="wedgeEllipseCallout">
            <a:avLst>
              <a:gd name="adj1" fmla="val -74900"/>
              <a:gd name="adj2" fmla="val 9869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sz="2400" dirty="0" smtClean="0"/>
              <a:t>Pero si aún no quedo claro aquí os dejo unas recomendaciones sobre insulina e hidratos de carbono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0621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255588" y="396875"/>
            <a:ext cx="7583487" cy="819150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Estado de forma</a:t>
            </a: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255588" y="1453960"/>
            <a:ext cx="8586787" cy="5007165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rbel" charset="0"/>
              </a:rPr>
              <a:t>A </a:t>
            </a:r>
            <a:r>
              <a:rPr lang="es-ES" dirty="0">
                <a:latin typeface="Corbel" charset="0"/>
              </a:rPr>
              <a:t>medida que mejorar tu estado de forma física el organismo se va adaptando, utilizando </a:t>
            </a:r>
            <a:r>
              <a:rPr lang="es-ES" dirty="0">
                <a:solidFill>
                  <a:srgbClr val="FF0000"/>
                </a:solidFill>
                <a:latin typeface="Corbel" charset="0"/>
              </a:rPr>
              <a:t>mas cantidad de grasa </a:t>
            </a:r>
            <a:r>
              <a:rPr lang="es-ES" dirty="0">
                <a:latin typeface="Corbel" charset="0"/>
              </a:rPr>
              <a:t>y </a:t>
            </a:r>
            <a:r>
              <a:rPr lang="es-ES" dirty="0">
                <a:solidFill>
                  <a:srgbClr val="FF0000"/>
                </a:solidFill>
                <a:latin typeface="Corbel" charset="0"/>
              </a:rPr>
              <a:t>menos cantidad de glucosa.</a:t>
            </a:r>
          </a:p>
          <a:p>
            <a:pPr eaLnBrk="1" hangingPunct="1"/>
            <a:endParaRPr lang="es-ES" dirty="0" smtClean="0">
              <a:solidFill>
                <a:srgbClr val="FF0000"/>
              </a:solidFill>
              <a:latin typeface="Corbel" charset="0"/>
            </a:endParaRPr>
          </a:p>
          <a:p>
            <a:pPr eaLnBrk="1" hangingPunct="1"/>
            <a:endParaRPr lang="es-ES" dirty="0">
              <a:solidFill>
                <a:srgbClr val="FF0000"/>
              </a:solidFill>
              <a:latin typeface="Corbel" charset="0"/>
            </a:endParaRPr>
          </a:p>
          <a:p>
            <a:pPr eaLnBrk="1" hangingPunct="1"/>
            <a:endParaRPr lang="es-ES" dirty="0">
              <a:solidFill>
                <a:srgbClr val="FF0000"/>
              </a:solidFill>
              <a:latin typeface="Corbel" charset="0"/>
            </a:endParaRPr>
          </a:p>
          <a:p>
            <a:pPr eaLnBrk="1" hangingPunct="1"/>
            <a:r>
              <a:rPr lang="es-ES" sz="2800" dirty="0">
                <a:solidFill>
                  <a:srgbClr val="FF0000"/>
                </a:solidFill>
                <a:latin typeface="Corbel" charset="0"/>
              </a:rPr>
              <a:t>Pero</a:t>
            </a:r>
            <a:r>
              <a:rPr lang="es-ES" dirty="0">
                <a:solidFill>
                  <a:srgbClr val="FF0000"/>
                </a:solidFill>
                <a:latin typeface="Corbel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Corbel" charset="0"/>
              </a:rPr>
              <a:t>un organismo que esta acostumbrado a una actividad puede que no sea suficiente la reducción de insulina a la que esta acostumbrado.</a:t>
            </a:r>
          </a:p>
          <a:p>
            <a:pPr marL="0" indent="0" eaLnBrk="1" hangingPunct="1">
              <a:buNone/>
            </a:pPr>
            <a:endParaRPr lang="es-ES" dirty="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4" name="Imagen 3" descr="Pancreat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3" y="1840456"/>
            <a:ext cx="2981364" cy="2236023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3910725" y="2134928"/>
            <a:ext cx="3783673" cy="1941551"/>
          </a:xfrm>
          <a:prstGeom prst="wedgeEllipseCallout">
            <a:avLst>
              <a:gd name="adj1" fmla="val -103958"/>
              <a:gd name="adj2" fmla="val 488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Es decir nuestros organismo se hace más eficiente y por lo tanto nuestro músculos también</a:t>
            </a:r>
            <a:endParaRPr lang="es-ES" dirty="0"/>
          </a:p>
        </p:txBody>
      </p:sp>
      <p:sp>
        <p:nvSpPr>
          <p:cNvPr id="7" name="Llamada ovalada 6"/>
          <p:cNvSpPr/>
          <p:nvPr/>
        </p:nvSpPr>
        <p:spPr>
          <a:xfrm>
            <a:off x="3768602" y="4792780"/>
            <a:ext cx="3783673" cy="1668346"/>
          </a:xfrm>
          <a:prstGeom prst="wedgeEllipseCallout">
            <a:avLst>
              <a:gd name="adj1" fmla="val -85957"/>
              <a:gd name="adj2" fmla="val -44413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Que este acostumbrado a un ejercicio no significa que lo este a otro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048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ítulo 1"/>
          <p:cNvSpPr>
            <a:spLocks noGrp="1"/>
          </p:cNvSpPr>
          <p:nvPr>
            <p:ph type="title"/>
          </p:nvPr>
        </p:nvSpPr>
        <p:spPr>
          <a:xfrm>
            <a:off x="1" y="417513"/>
            <a:ext cx="6295416" cy="822325"/>
          </a:xfrm>
        </p:spPr>
        <p:txBody>
          <a:bodyPr/>
          <a:lstStyle/>
          <a:p>
            <a:pPr eaLnBrk="1" hangingPunct="1"/>
            <a:r>
              <a:rPr lang="es-ES">
                <a:latin typeface="Corbel" charset="0"/>
              </a:rPr>
              <a:t>Frecuencia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64698646"/>
              </p:ext>
            </p:extLst>
          </p:nvPr>
        </p:nvGraphicFramePr>
        <p:xfrm>
          <a:off x="344034" y="1437559"/>
          <a:ext cx="8565267" cy="2501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Pancreat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5" y="3487440"/>
            <a:ext cx="4208337" cy="3156253"/>
          </a:xfrm>
          <a:prstGeom prst="rect">
            <a:avLst/>
          </a:prstGeom>
        </p:spPr>
      </p:pic>
      <p:sp>
        <p:nvSpPr>
          <p:cNvPr id="6" name="Llamada ovalada 5"/>
          <p:cNvSpPr/>
          <p:nvPr/>
        </p:nvSpPr>
        <p:spPr>
          <a:xfrm>
            <a:off x="4736461" y="4306667"/>
            <a:ext cx="4172839" cy="2134930"/>
          </a:xfrm>
          <a:prstGeom prst="wedgeEllipseCallout">
            <a:avLst>
              <a:gd name="adj1" fmla="val -120922"/>
              <a:gd name="adj2" fmla="val 7328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sz="2400" dirty="0" smtClean="0"/>
              <a:t>Reducir la dosis de insulina si se acumulan días de ejercicio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64878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350865"/>
            <a:ext cx="6203378" cy="679790"/>
          </a:xfrm>
        </p:spPr>
        <p:txBody>
          <a:bodyPr/>
          <a:lstStyle/>
          <a:p>
            <a:r>
              <a:rPr lang="es-ES" dirty="0" smtClean="0"/>
              <a:t>Lo importante</a:t>
            </a:r>
            <a:endParaRPr lang="es-ES" dirty="0"/>
          </a:p>
        </p:txBody>
      </p:sp>
      <p:pic>
        <p:nvPicPr>
          <p:cNvPr id="3" name="Imagen 2" descr="cotrol diabe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5812"/>
            <a:ext cx="4473059" cy="2549393"/>
          </a:xfrm>
          <a:prstGeom prst="rect">
            <a:avLst/>
          </a:prstGeom>
        </p:spPr>
      </p:pic>
      <p:pic>
        <p:nvPicPr>
          <p:cNvPr id="4" name="Imagen 3" descr="Alim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60" y="4085812"/>
            <a:ext cx="4670939" cy="2549393"/>
          </a:xfrm>
          <a:prstGeom prst="rect">
            <a:avLst/>
          </a:prstGeom>
        </p:spPr>
      </p:pic>
      <p:pic>
        <p:nvPicPr>
          <p:cNvPr id="5" name="Imagen 4" descr="actividad-fisica-en-la-niñe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4" y="1196295"/>
            <a:ext cx="4371411" cy="28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03-10 a las 13.5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" y="2061571"/>
            <a:ext cx="9119899" cy="46669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0830" y="792210"/>
            <a:ext cx="8922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EL cuerpo no puede producir suficiente cantidad de insulina o no la puede usar eficazmente. La insulina act</a:t>
            </a:r>
            <a:r>
              <a:rPr lang="es-ES" sz="2000" dirty="0" smtClean="0"/>
              <a:t>úa como una llave que permite a las células del cuerpo absorber la glucosa y utilizarla como energía</a:t>
            </a:r>
            <a:r>
              <a:rPr lang="es-ES" sz="2000" dirty="0" smtClean="0"/>
              <a:t> </a:t>
            </a:r>
            <a:endParaRPr lang="es-ES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197476" y="250825"/>
            <a:ext cx="2648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En la diabetes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175400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63" y="290286"/>
            <a:ext cx="7583488" cy="894547"/>
          </a:xfrm>
        </p:spPr>
        <p:txBody>
          <a:bodyPr>
            <a:normAutofit/>
          </a:bodyPr>
          <a:lstStyle/>
          <a:p>
            <a:r>
              <a:rPr lang="es-ES" dirty="0" smtClean="0"/>
              <a:t>Formas de control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752366"/>
              </p:ext>
            </p:extLst>
          </p:nvPr>
        </p:nvGraphicFramePr>
        <p:xfrm>
          <a:off x="417286" y="1949824"/>
          <a:ext cx="8273143" cy="400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Pulsometro_Polar_4df7b67978e5f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7" y="3431061"/>
            <a:ext cx="2535185" cy="3101153"/>
          </a:xfrm>
          <a:prstGeom prst="rect">
            <a:avLst/>
          </a:prstGeom>
        </p:spPr>
      </p:pic>
      <p:pic>
        <p:nvPicPr>
          <p:cNvPr id="4" name="Imagen 3" descr="glucometro-usb-inalambrico-70247-503914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22" y="3431061"/>
            <a:ext cx="2622651" cy="31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934" y="519582"/>
            <a:ext cx="7583488" cy="707570"/>
          </a:xfrm>
        </p:spPr>
        <p:txBody>
          <a:bodyPr/>
          <a:lstStyle/>
          <a:p>
            <a:r>
              <a:rPr lang="es-ES" dirty="0" smtClean="0"/>
              <a:t>Bebidas isotónicas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6933" y="1789671"/>
            <a:ext cx="8455929" cy="4695481"/>
          </a:xfrm>
        </p:spPr>
        <p:txBody>
          <a:bodyPr/>
          <a:lstStyle/>
          <a:p>
            <a:r>
              <a:rPr lang="es-ES" dirty="0" smtClean="0"/>
              <a:t>Contiene una concentración adecuada para la digestión y la bebida se tolera mejor</a:t>
            </a:r>
          </a:p>
          <a:p>
            <a:r>
              <a:rPr lang="es-ES" dirty="0" smtClean="0"/>
              <a:t>Aportan sodio, potasio o cloro, electrólitos que ayudan a reponer las pérdidas de minerales.</a:t>
            </a:r>
          </a:p>
          <a:p>
            <a:r>
              <a:rPr lang="es-ES" dirty="0" smtClean="0"/>
              <a:t>Se recomiendan para actividades de una hora</a:t>
            </a:r>
            <a:endParaRPr lang="es-ES" dirty="0"/>
          </a:p>
        </p:txBody>
      </p:sp>
      <p:pic>
        <p:nvPicPr>
          <p:cNvPr id="4" name="Imagen 3" descr="Captura de pantalla 2013-10-27 a la(s) 21.0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3" y="4591600"/>
            <a:ext cx="8455929" cy="15086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29867" y="6100276"/>
            <a:ext cx="238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410933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934" y="481093"/>
            <a:ext cx="7583488" cy="765301"/>
          </a:xfrm>
        </p:spPr>
        <p:txBody>
          <a:bodyPr/>
          <a:lstStyle/>
          <a:p>
            <a:r>
              <a:rPr lang="es-ES" dirty="0" smtClean="0"/>
              <a:t>Bebida refrescantes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2404" y="1808915"/>
            <a:ext cx="8638940" cy="4637749"/>
          </a:xfrm>
        </p:spPr>
        <p:txBody>
          <a:bodyPr/>
          <a:lstStyle/>
          <a:p>
            <a:r>
              <a:rPr lang="es-ES" dirty="0" smtClean="0"/>
              <a:t>Su contenido en azúcar es de alrededor del 10%, lo cual dificulta su digestión</a:t>
            </a:r>
          </a:p>
          <a:p>
            <a:r>
              <a:rPr lang="es-ES" dirty="0" smtClean="0"/>
              <a:t>Contiene cafeína, sustancia que incrementaría la deshidratación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Captura de pantalla 2013-10-27 a la(s) 21.0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4" y="4098924"/>
            <a:ext cx="8321245" cy="17896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16133" y="6088804"/>
            <a:ext cx="219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77145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135" y="442606"/>
            <a:ext cx="7583488" cy="784545"/>
          </a:xfrm>
        </p:spPr>
        <p:txBody>
          <a:bodyPr/>
          <a:lstStyle/>
          <a:p>
            <a:r>
              <a:rPr lang="es-ES" dirty="0" smtClean="0"/>
              <a:t>Bebidas energéticas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9366" y="1789671"/>
            <a:ext cx="8523497" cy="4695481"/>
          </a:xfrm>
        </p:spPr>
        <p:txBody>
          <a:bodyPr/>
          <a:lstStyle/>
          <a:p>
            <a:r>
              <a:rPr lang="es-ES" dirty="0" smtClean="0"/>
              <a:t>Alto contenido en azúcares (superior al 10%)</a:t>
            </a:r>
            <a:endParaRPr lang="es-ES" dirty="0"/>
          </a:p>
          <a:p>
            <a:r>
              <a:rPr lang="es-ES" dirty="0" smtClean="0"/>
              <a:t>Contienen sustancias estimulantes, como la taurina o el </a:t>
            </a:r>
            <a:r>
              <a:rPr lang="es-ES" dirty="0" err="1" smtClean="0"/>
              <a:t>ginseng</a:t>
            </a:r>
            <a:r>
              <a:rPr lang="es-ES" dirty="0" smtClean="0"/>
              <a:t>, pueden que no sean recomendables para la práctica de AF.</a:t>
            </a:r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4" name="Imagen 3" descr="Captura de pantalla 2013-10-27 a la(s) 21.0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6" y="4040075"/>
            <a:ext cx="8523496" cy="17523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16133" y="6115820"/>
            <a:ext cx="219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411406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097" y="404117"/>
            <a:ext cx="7583488" cy="784545"/>
          </a:xfrm>
        </p:spPr>
        <p:txBody>
          <a:bodyPr/>
          <a:lstStyle/>
          <a:p>
            <a:r>
              <a:rPr lang="es-ES" dirty="0" smtClean="0"/>
              <a:t>Zumos de frutas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5568" y="1789671"/>
            <a:ext cx="8446535" cy="4733968"/>
          </a:xfrm>
        </p:spPr>
        <p:txBody>
          <a:bodyPr/>
          <a:lstStyle/>
          <a:p>
            <a:r>
              <a:rPr lang="es-ES" dirty="0" smtClean="0"/>
              <a:t>Se debe distinguir entre naturales y comerciales</a:t>
            </a:r>
          </a:p>
          <a:p>
            <a:r>
              <a:rPr lang="es-ES" dirty="0" smtClean="0"/>
              <a:t>Naturales, bajo contenido en hidratos de carbono, ``sin azúcar añadido´´</a:t>
            </a:r>
          </a:p>
          <a:p>
            <a:r>
              <a:rPr lang="es-ES" dirty="0" smtClean="0"/>
              <a:t>Comerciales, azúcar añadido, se sitúa en un 10%, se recomienda ver la etiqueta</a:t>
            </a:r>
          </a:p>
          <a:p>
            <a:r>
              <a:rPr lang="es-ES" dirty="0" smtClean="0"/>
              <a:t>Los zumos naturales elevan la glucemia de forma mucho más lenta.</a:t>
            </a:r>
            <a:endParaRPr lang="es-ES" dirty="0"/>
          </a:p>
        </p:txBody>
      </p:sp>
      <p:pic>
        <p:nvPicPr>
          <p:cNvPr id="4" name="Imagen 3" descr="Captura de pantalla 2013-10-27 a la(s) 21.1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8" y="4821839"/>
            <a:ext cx="8292612" cy="15478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45200" y="6273470"/>
            <a:ext cx="246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06601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694" y="519582"/>
            <a:ext cx="7583488" cy="707570"/>
          </a:xfrm>
        </p:spPr>
        <p:txBody>
          <a:bodyPr/>
          <a:lstStyle/>
          <a:p>
            <a:r>
              <a:rPr lang="es-ES" dirty="0" smtClean="0"/>
              <a:t>Glucosa en tabletas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7694" y="1808915"/>
            <a:ext cx="8455928" cy="4714724"/>
          </a:xfrm>
        </p:spPr>
        <p:txBody>
          <a:bodyPr/>
          <a:lstStyle/>
          <a:p>
            <a:r>
              <a:rPr lang="es-ES" dirty="0" smtClean="0"/>
              <a:t>Eleva la glucemia con mayor rapidez</a:t>
            </a:r>
          </a:p>
          <a:p>
            <a:r>
              <a:rPr lang="es-ES" dirty="0" smtClean="0"/>
              <a:t>En ocasiones ocasiona molestias digestivas, como dolor abdominal o diarrea</a:t>
            </a:r>
          </a:p>
          <a:p>
            <a:r>
              <a:rPr lang="es-ES" dirty="0" smtClean="0"/>
              <a:t>Se recomienda tomarla poco a poco y con líquido</a:t>
            </a:r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4" name="Imagen 3" descr="Captura de pantalla 2013-10-27 a la(s) 21.2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1" y="4290243"/>
            <a:ext cx="7370035" cy="16560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26667" y="5946326"/>
            <a:ext cx="258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3545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174" y="423361"/>
            <a:ext cx="7583488" cy="784545"/>
          </a:xfrm>
        </p:spPr>
        <p:txBody>
          <a:bodyPr/>
          <a:lstStyle/>
          <a:p>
            <a:r>
              <a:rPr lang="es-ES" dirty="0" smtClean="0"/>
              <a:t>Geles de glucosa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6174" y="1751183"/>
            <a:ext cx="8455929" cy="4733969"/>
          </a:xfrm>
        </p:spPr>
        <p:txBody>
          <a:bodyPr/>
          <a:lstStyle/>
          <a:p>
            <a:r>
              <a:rPr lang="es-ES" dirty="0" smtClean="0"/>
              <a:t>Se trata de una mezcla de glucosa con agua y aromas de frutas</a:t>
            </a:r>
          </a:p>
          <a:p>
            <a:r>
              <a:rPr lang="es-ES" dirty="0" smtClean="0"/>
              <a:t>Difícil digestión a igual que las tabletas</a:t>
            </a:r>
          </a:p>
          <a:p>
            <a:r>
              <a:rPr lang="es-ES" dirty="0" smtClean="0"/>
              <a:t>Acompañar de abundante líquido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Captura de pantalla 2013-10-27 a la(s) 21.31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1" y="3925730"/>
            <a:ext cx="7590323" cy="19821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47733" y="6088804"/>
            <a:ext cx="33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50863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0732" y="538825"/>
            <a:ext cx="7583488" cy="707569"/>
          </a:xfrm>
        </p:spPr>
        <p:txBody>
          <a:bodyPr/>
          <a:lstStyle/>
          <a:p>
            <a:r>
              <a:rPr lang="es-ES" dirty="0" smtClean="0"/>
              <a:t>Barritas energéticas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732" y="1789671"/>
            <a:ext cx="8552131" cy="4791700"/>
          </a:xfrm>
        </p:spPr>
        <p:txBody>
          <a:bodyPr/>
          <a:lstStyle/>
          <a:p>
            <a:r>
              <a:rPr lang="es-ES" dirty="0" smtClean="0"/>
              <a:t>Elaboradas a base de cereales o harinas a lo que se añade una cierta cantidad de azúcares o proteínas</a:t>
            </a:r>
          </a:p>
          <a:p>
            <a:r>
              <a:rPr lang="es-ES" dirty="0" smtClean="0"/>
              <a:t>Cumplen una doble función, mantener los niveles de glucemia y ayudan a combatir el apetito</a:t>
            </a:r>
          </a:p>
          <a:p>
            <a:r>
              <a:rPr lang="es-ES" dirty="0" smtClean="0"/>
              <a:t>Suele ser de fácil digestión</a:t>
            </a:r>
          </a:p>
          <a:p>
            <a:r>
              <a:rPr lang="es-ES" dirty="0" smtClean="0"/>
              <a:t>El efecto de la glucemia depende de los ingredientes</a:t>
            </a:r>
          </a:p>
          <a:p>
            <a:endParaRPr lang="es-ES" dirty="0"/>
          </a:p>
        </p:txBody>
      </p:sp>
      <p:pic>
        <p:nvPicPr>
          <p:cNvPr id="4" name="Imagen 3" descr="Captura de pantalla 2013-10-27 a la(s) 21.37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3" y="4905850"/>
            <a:ext cx="8106825" cy="12329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71067" y="6273470"/>
            <a:ext cx="294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(Murillo, S. 2012)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78127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D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76"/>
            <a:ext cx="4739374" cy="1409146"/>
          </a:xfrm>
          <a:prstGeom prst="rect">
            <a:avLst/>
          </a:prstGeom>
        </p:spPr>
      </p:pic>
      <p:pic>
        <p:nvPicPr>
          <p:cNvPr id="5" name="Imagen 4" descr="idflogo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08" y="257390"/>
            <a:ext cx="2738944" cy="3265664"/>
          </a:xfrm>
          <a:prstGeom prst="rect">
            <a:avLst/>
          </a:prstGeom>
        </p:spPr>
      </p:pic>
      <p:pic>
        <p:nvPicPr>
          <p:cNvPr id="6" name="Imagen 5" descr="ACSM_Logo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3" y="2191637"/>
            <a:ext cx="4601601" cy="1533867"/>
          </a:xfrm>
          <a:prstGeom prst="rect">
            <a:avLst/>
          </a:prstGeom>
        </p:spPr>
      </p:pic>
      <p:pic>
        <p:nvPicPr>
          <p:cNvPr id="7" name="Imagen 6" descr="CDA_Logo_Colour_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5504"/>
            <a:ext cx="3698645" cy="1643842"/>
          </a:xfrm>
          <a:prstGeom prst="rect">
            <a:avLst/>
          </a:prstGeom>
        </p:spPr>
      </p:pic>
      <p:pic>
        <p:nvPicPr>
          <p:cNvPr id="8" name="Imagen 7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4" y="5530570"/>
            <a:ext cx="2800081" cy="1052687"/>
          </a:xfrm>
          <a:prstGeom prst="rect">
            <a:avLst/>
          </a:prstGeom>
        </p:spPr>
      </p:pic>
      <p:pic>
        <p:nvPicPr>
          <p:cNvPr id="9" name="Imagen 8" descr="logo-c2b7-sed-diabet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79" y="3725504"/>
            <a:ext cx="2860604" cy="22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0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2013-10-27 a la(s) 21.51.2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2" y="355733"/>
            <a:ext cx="8629153" cy="3281339"/>
          </a:xfrm>
          <a:prstGeom prst="rect">
            <a:avLst/>
          </a:prstGeom>
        </p:spPr>
      </p:pic>
      <p:pic>
        <p:nvPicPr>
          <p:cNvPr id="8" name="Imagen 7" descr="Captura de pantalla 2013-10-27 a la(s) 21.53.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3637073"/>
            <a:ext cx="8629153" cy="27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1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ipohi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9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5847"/>
            <a:ext cx="8913813" cy="691190"/>
          </a:xfrm>
        </p:spPr>
        <p:txBody>
          <a:bodyPr/>
          <a:lstStyle/>
          <a:p>
            <a:r>
              <a:rPr lang="es-ES" dirty="0" smtClean="0"/>
              <a:t>Mueve Tu Vida: </a:t>
            </a:r>
            <a:r>
              <a:rPr lang="es-ES" dirty="0" err="1" smtClean="0"/>
              <a:t>Diabesport</a:t>
            </a:r>
            <a:endParaRPr lang="es-ES" dirty="0"/>
          </a:p>
        </p:txBody>
      </p:sp>
      <p:pic>
        <p:nvPicPr>
          <p:cNvPr id="3" name="Imagen 2" descr="cabec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2793"/>
            <a:ext cx="9144000" cy="43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63456"/>
            <a:ext cx="8913813" cy="914400"/>
          </a:xfrm>
        </p:spPr>
        <p:txBody>
          <a:bodyPr/>
          <a:lstStyle/>
          <a:p>
            <a:r>
              <a:rPr lang="es-ES" dirty="0" smtClean="0"/>
              <a:t>La aplicación</a:t>
            </a:r>
            <a:endParaRPr lang="es-ES" dirty="0"/>
          </a:p>
        </p:txBody>
      </p:sp>
      <p:pic>
        <p:nvPicPr>
          <p:cNvPr id="3" name="Imagen 2" descr="Captura de pantalla 2015-03-18 a la(s) 00.4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59" y="1557867"/>
            <a:ext cx="2630200" cy="48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8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1-29 a la(s) 23.28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8" y="603728"/>
            <a:ext cx="2941910" cy="5460885"/>
          </a:xfrm>
          <a:prstGeom prst="rect">
            <a:avLst/>
          </a:prstGeom>
        </p:spPr>
      </p:pic>
      <p:pic>
        <p:nvPicPr>
          <p:cNvPr id="3" name="Imagen 2" descr="Screenshot_2015-03-18-13-10-04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40" y="603728"/>
            <a:ext cx="2999585" cy="5460885"/>
          </a:xfrm>
          <a:prstGeom prst="rect">
            <a:avLst/>
          </a:prstGeom>
        </p:spPr>
      </p:pic>
      <p:pic>
        <p:nvPicPr>
          <p:cNvPr id="4" name="Imagen 3" descr="Screenshot_2015-04-01-13-04-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54" y="603728"/>
            <a:ext cx="2810420" cy="54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creenshot_2015-03-18-01-04-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5" y="300051"/>
            <a:ext cx="3046936" cy="6211756"/>
          </a:xfrm>
          <a:prstGeom prst="rect">
            <a:avLst/>
          </a:prstGeom>
        </p:spPr>
      </p:pic>
      <p:pic>
        <p:nvPicPr>
          <p:cNvPr id="6" name="Imagen 5" descr="Captura de pantalla 2015-03-18 a la(s) 00.51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11" y="454233"/>
            <a:ext cx="5813591" cy="574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5-03-18 a la(s) 00.4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97" y="1715767"/>
            <a:ext cx="5490723" cy="4891473"/>
          </a:xfrm>
          <a:prstGeom prst="rect">
            <a:avLst/>
          </a:prstGeom>
        </p:spPr>
      </p:pic>
      <p:pic>
        <p:nvPicPr>
          <p:cNvPr id="7" name="Imagen 6" descr="Captura de pantalla 2015-03-18 a la(s) 00.57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" y="130881"/>
            <a:ext cx="8971246" cy="15848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" y="1715767"/>
            <a:ext cx="3161242" cy="48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9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0" y="524505"/>
            <a:ext cx="1722768" cy="1722768"/>
          </a:xfrm>
          <a:prstGeom prst="rect">
            <a:avLst/>
          </a:prstGeom>
        </p:spPr>
      </p:pic>
      <p:pic>
        <p:nvPicPr>
          <p:cNvPr id="5" name="Imagen 4" descr="175x175_1_Diabetes_Log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50" y="524505"/>
            <a:ext cx="1543757" cy="1543757"/>
          </a:xfrm>
          <a:prstGeom prst="rect">
            <a:avLst/>
          </a:prstGeom>
        </p:spPr>
      </p:pic>
      <p:pic>
        <p:nvPicPr>
          <p:cNvPr id="6" name="Imagen 5" descr="unna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33" y="476141"/>
            <a:ext cx="1592121" cy="1592121"/>
          </a:xfrm>
          <a:prstGeom prst="rect">
            <a:avLst/>
          </a:prstGeom>
        </p:spPr>
      </p:pic>
      <p:pic>
        <p:nvPicPr>
          <p:cNvPr id="7" name="Imagen 6" descr="unnamed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0" y="2438298"/>
            <a:ext cx="1923405" cy="1923405"/>
          </a:xfrm>
          <a:prstGeom prst="rect">
            <a:avLst/>
          </a:prstGeom>
        </p:spPr>
      </p:pic>
      <p:pic>
        <p:nvPicPr>
          <p:cNvPr id="8" name="Imagen 7" descr="unnamed (2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76" y="2631852"/>
            <a:ext cx="1545805" cy="1545805"/>
          </a:xfrm>
          <a:prstGeom prst="rect">
            <a:avLst/>
          </a:prstGeom>
        </p:spPr>
      </p:pic>
      <p:pic>
        <p:nvPicPr>
          <p:cNvPr id="9" name="Imagen 8" descr="diabetest apps_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70" y="4361703"/>
            <a:ext cx="3892728" cy="23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agen 4" descr="Captura de pantalla 2013-09-19 a la(s) 19.0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736975"/>
            <a:ext cx="5137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Imagen 6" descr="GooglePlus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254250"/>
            <a:ext cx="8731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Imagen 7" descr="Captura de pantalla 2013-09-19 a la(s) 19.03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83" y="547390"/>
            <a:ext cx="10747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CuadroTexto 9"/>
          <p:cNvSpPr txBox="1">
            <a:spLocks noChangeArrowheads="1"/>
          </p:cNvSpPr>
          <p:nvPr/>
        </p:nvSpPr>
        <p:spPr bwMode="auto">
          <a:xfrm>
            <a:off x="3019931" y="1136747"/>
            <a:ext cx="2407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 dirty="0" smtClean="0"/>
              <a:t>@</a:t>
            </a:r>
            <a:r>
              <a:rPr lang="es-ES" b="1" dirty="0" err="1" smtClean="0"/>
              <a:t>ca_leiros</a:t>
            </a:r>
            <a:endParaRPr lang="es-ES" b="1" dirty="0"/>
          </a:p>
        </p:txBody>
      </p:sp>
      <p:sp>
        <p:nvSpPr>
          <p:cNvPr id="80903" name="CuadroTexto 10"/>
          <p:cNvSpPr txBox="1">
            <a:spLocks noChangeArrowheads="1"/>
          </p:cNvSpPr>
          <p:nvPr/>
        </p:nvSpPr>
        <p:spPr bwMode="auto">
          <a:xfrm>
            <a:off x="3000375" y="2665413"/>
            <a:ext cx="431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/>
              <a:t>caleirosrodriguez@gmail.com</a:t>
            </a:r>
          </a:p>
        </p:txBody>
      </p:sp>
    </p:spTree>
    <p:extLst>
      <p:ext uri="{BB962C8B-B14F-4D97-AF65-F5344CB8AC3E}">
        <p14:creationId xmlns:p14="http://schemas.microsoft.com/office/powerpoint/2010/main" val="138598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bet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6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tlas-de-la-Diabetes-2014-1024x7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5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atosboletin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" y="291498"/>
            <a:ext cx="4784870" cy="3029492"/>
          </a:xfrm>
          <a:prstGeom prst="rect">
            <a:avLst/>
          </a:prstGeom>
        </p:spPr>
      </p:pic>
      <p:pic>
        <p:nvPicPr>
          <p:cNvPr id="3" name="Imagen 2" descr="Imagen2-1024x5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29" y="2440398"/>
            <a:ext cx="4490671" cy="2364999"/>
          </a:xfrm>
          <a:prstGeom prst="rect">
            <a:avLst/>
          </a:prstGeom>
        </p:spPr>
      </p:pic>
      <p:pic>
        <p:nvPicPr>
          <p:cNvPr id="4" name="Imagen 3" descr="Captura de pantalla 2016-03-10 a las 14.04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990"/>
            <a:ext cx="5246707" cy="32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06400" y="525442"/>
            <a:ext cx="7583488" cy="57523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alibri" panose="020F0502020204030204" pitchFamily="34" charset="0"/>
              </a:rPr>
              <a:t>Por qué realizar ejercicio</a:t>
            </a:r>
            <a:endParaRPr lang="es-ES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332351"/>
              </p:ext>
            </p:extLst>
          </p:nvPr>
        </p:nvGraphicFramePr>
        <p:xfrm>
          <a:off x="406400" y="1949823"/>
          <a:ext cx="8365067" cy="4484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370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365840"/>
            <a:ext cx="6350356" cy="914400"/>
          </a:xfrm>
        </p:spPr>
        <p:txBody>
          <a:bodyPr/>
          <a:lstStyle/>
          <a:p>
            <a:r>
              <a:rPr lang="es-ES" dirty="0" smtClean="0"/>
              <a:t>No hay fórmula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601840"/>
            <a:ext cx="9143999" cy="2909144"/>
          </a:xfrm>
        </p:spPr>
        <p:txBody>
          <a:bodyPr>
            <a:noAutofit/>
          </a:bodyPr>
          <a:lstStyle/>
          <a:p>
            <a:r>
              <a:rPr lang="es-ES" sz="4000" dirty="0" smtClean="0"/>
              <a:t>HC(IG) + Insulina + FSI + Horario(Intensidad x duración)= “Glucemia perfecta en ejercicio”</a:t>
            </a:r>
            <a:endParaRPr lang="es-ES" sz="4000" dirty="0"/>
          </a:p>
        </p:txBody>
      </p:sp>
      <p:sp>
        <p:nvSpPr>
          <p:cNvPr id="4" name="Multiplicación 3"/>
          <p:cNvSpPr/>
          <p:nvPr/>
        </p:nvSpPr>
        <p:spPr>
          <a:xfrm>
            <a:off x="1" y="1864311"/>
            <a:ext cx="7989157" cy="3646673"/>
          </a:xfrm>
          <a:prstGeom prst="mathMultiply">
            <a:avLst>
              <a:gd name="adj1" fmla="val 579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21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Perception">
  <a:themeElements>
    <a:clrScheme name="Centrado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Percepción.thmx</Template>
  <TotalTime>787</TotalTime>
  <Words>1114</Words>
  <Application>Microsoft Macintosh PowerPoint</Application>
  <PresentationFormat>Presentación en pantalla (4:3)</PresentationFormat>
  <Paragraphs>128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Perception</vt:lpstr>
      <vt:lpstr>Diabetes y ejercicio físico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 qué realizar ejercicio</vt:lpstr>
      <vt:lpstr>No hay fórmula</vt:lpstr>
      <vt:lpstr>Tenemos que ser el páncreas</vt:lpstr>
      <vt:lpstr>Presentación de PowerPoint</vt:lpstr>
      <vt:lpstr>Presentación de PowerPoint</vt:lpstr>
      <vt:lpstr>Recomendaciones</vt:lpstr>
      <vt:lpstr>Recomendaciones</vt:lpstr>
      <vt:lpstr>Recomendaciones</vt:lpstr>
      <vt:lpstr>Recomendaciones</vt:lpstr>
      <vt:lpstr>Recomendaciones</vt:lpstr>
      <vt:lpstr>Deportistas con diabetes tipo 1: el antes</vt:lpstr>
      <vt:lpstr>Deportistas con diabetes tipo 1: el antes</vt:lpstr>
      <vt:lpstr>¿En que me tengo que fijar?</vt:lpstr>
      <vt:lpstr>Horario</vt:lpstr>
      <vt:lpstr>Antes de empezar</vt:lpstr>
      <vt:lpstr>Tipo de ejercicio físico</vt:lpstr>
      <vt:lpstr>Intensidad</vt:lpstr>
      <vt:lpstr>Duración</vt:lpstr>
      <vt:lpstr>Presentación de PowerPoint</vt:lpstr>
      <vt:lpstr>Estado de forma</vt:lpstr>
      <vt:lpstr>Frecuencia</vt:lpstr>
      <vt:lpstr>Lo importante</vt:lpstr>
      <vt:lpstr>Formas de control</vt:lpstr>
      <vt:lpstr>Bebidas isotónicas</vt:lpstr>
      <vt:lpstr>Bebida refrescantes</vt:lpstr>
      <vt:lpstr>Bebidas energéticas</vt:lpstr>
      <vt:lpstr>Zumos de frutas</vt:lpstr>
      <vt:lpstr>Glucosa en tabletas</vt:lpstr>
      <vt:lpstr>Geles de glucosa</vt:lpstr>
      <vt:lpstr>Barritas energéticas</vt:lpstr>
      <vt:lpstr>Presentación de PowerPoint</vt:lpstr>
      <vt:lpstr>Presentación de PowerPoint</vt:lpstr>
      <vt:lpstr>Mueve Tu Vida: Diabesport</vt:lpstr>
      <vt:lpstr>La aplicación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Leiros Rodriguez</dc:creator>
  <cp:lastModifiedBy>Carlos Leiros Rodriguez</cp:lastModifiedBy>
  <cp:revision>48</cp:revision>
  <dcterms:created xsi:type="dcterms:W3CDTF">2015-04-22T14:37:00Z</dcterms:created>
  <dcterms:modified xsi:type="dcterms:W3CDTF">2016-03-10T14:42:02Z</dcterms:modified>
</cp:coreProperties>
</file>