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961" r:id="rId1"/>
  </p:sldMasterIdLst>
  <p:notesMasterIdLst>
    <p:notesMasterId r:id="rId61"/>
  </p:notesMasterIdLst>
  <p:sldIdLst>
    <p:sldId id="321" r:id="rId2"/>
    <p:sldId id="259" r:id="rId3"/>
    <p:sldId id="260" r:id="rId4"/>
    <p:sldId id="261" r:id="rId5"/>
    <p:sldId id="262" r:id="rId6"/>
    <p:sldId id="35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324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325" r:id="rId24"/>
    <p:sldId id="281" r:id="rId25"/>
    <p:sldId id="282" r:id="rId26"/>
    <p:sldId id="283" r:id="rId27"/>
    <p:sldId id="284" r:id="rId28"/>
    <p:sldId id="285" r:id="rId29"/>
    <p:sldId id="346" r:id="rId30"/>
    <p:sldId id="329" r:id="rId31"/>
    <p:sldId id="330" r:id="rId32"/>
    <p:sldId id="354" r:id="rId33"/>
    <p:sldId id="355" r:id="rId34"/>
    <p:sldId id="356" r:id="rId35"/>
    <p:sldId id="357" r:id="rId36"/>
    <p:sldId id="358" r:id="rId37"/>
    <p:sldId id="331" r:id="rId38"/>
    <p:sldId id="352" r:id="rId39"/>
    <p:sldId id="332" r:id="rId40"/>
    <p:sldId id="333" r:id="rId41"/>
    <p:sldId id="337" r:id="rId42"/>
    <p:sldId id="345" r:id="rId43"/>
    <p:sldId id="286" r:id="rId44"/>
    <p:sldId id="287" r:id="rId45"/>
    <p:sldId id="288" r:id="rId46"/>
    <p:sldId id="289" r:id="rId47"/>
    <p:sldId id="347" r:id="rId48"/>
    <p:sldId id="348" r:id="rId49"/>
    <p:sldId id="349" r:id="rId50"/>
    <p:sldId id="350" r:id="rId51"/>
    <p:sldId id="351" r:id="rId52"/>
    <p:sldId id="290" r:id="rId53"/>
    <p:sldId id="291" r:id="rId54"/>
    <p:sldId id="292" r:id="rId55"/>
    <p:sldId id="293" r:id="rId56"/>
    <p:sldId id="359" r:id="rId57"/>
    <p:sldId id="360" r:id="rId58"/>
    <p:sldId id="361" r:id="rId59"/>
    <p:sldId id="294" r:id="rId6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FFEF"/>
    <a:srgbClr val="CCFF66"/>
    <a:srgbClr val="D5FFF4"/>
    <a:srgbClr val="65FFD7"/>
    <a:srgbClr val="33CCCC"/>
    <a:srgbClr val="85FFDF"/>
    <a:srgbClr val="5BFFD4"/>
    <a:srgbClr val="008000"/>
    <a:srgbClr val="00FEBB"/>
    <a:srgbClr val="00EA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21" autoAdjust="0"/>
    <p:restoredTop sz="94660"/>
  </p:normalViewPr>
  <p:slideViewPr>
    <p:cSldViewPr snapToGrid="0">
      <p:cViewPr varScale="1">
        <p:scale>
          <a:sx n="55" d="100"/>
          <a:sy n="55" d="100"/>
        </p:scale>
        <p:origin x="605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1DFDE5-4B2C-44E1-A041-67E71CA305A9}" type="datetimeFigureOut">
              <a:rPr lang="es-ES" smtClean="0"/>
              <a:t>06/10/2015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A3156B-E785-431C-81DA-5CE426FFD33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20680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C001057-3658-4E19-ABB7-BACA1A01BC27}" type="slidenum">
              <a:rPr lang="es-ES" altLang="es-ES" smtClean="0"/>
              <a:pPr/>
              <a:t>1</a:t>
            </a:fld>
            <a:endParaRPr lang="es-ES" altLang="es-ES" smtClean="0"/>
          </a:p>
        </p:txBody>
      </p:sp>
    </p:spTree>
    <p:extLst>
      <p:ext uri="{BB962C8B-B14F-4D97-AF65-F5344CB8AC3E}">
        <p14:creationId xmlns:p14="http://schemas.microsoft.com/office/powerpoint/2010/main" val="6594212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507C5B-485D-457C-8C75-FD5B6D5829BA}" type="slidenum">
              <a:rPr lang="es-ES" altLang="es-ES" sz="1300" smtClean="0"/>
              <a:pPr>
                <a:spcBef>
                  <a:spcPct val="0"/>
                </a:spcBef>
              </a:pPr>
              <a:t>12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34332623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836C5E8-7522-4268-918F-B64ED1A67BCE}" type="slidenum">
              <a:rPr lang="es-ES" altLang="es-ES" sz="1300" smtClean="0"/>
              <a:pPr>
                <a:spcBef>
                  <a:spcPct val="0"/>
                </a:spcBef>
              </a:pPr>
              <a:t>13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39264432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B8CD59-DE13-46E5-ABBD-E735481A3139}" type="slidenum">
              <a:rPr lang="es-ES" altLang="es-ES" sz="1300" smtClean="0"/>
              <a:pPr>
                <a:spcBef>
                  <a:spcPct val="0"/>
                </a:spcBef>
              </a:pPr>
              <a:t>14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11636370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6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2A7BF62-3103-4AD1-B1D9-6AAC3AF607C4}" type="slidenum">
              <a:rPr lang="es-ES" altLang="es-ES" sz="1300" smtClean="0"/>
              <a:pPr>
                <a:spcBef>
                  <a:spcPct val="0"/>
                </a:spcBef>
              </a:pPr>
              <a:t>15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1815207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91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A9B5E0A-1FE7-4644-B011-A2E48EAE464A}" type="slidenum">
              <a:rPr lang="es-ES" altLang="es-ES" sz="1300" smtClean="0"/>
              <a:pPr>
                <a:spcBef>
                  <a:spcPct val="0"/>
                </a:spcBef>
              </a:pPr>
              <a:t>16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21510440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6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3CA325C-60A7-4995-8C5F-428DDEA53842}" type="slidenum">
              <a:rPr lang="es-ES" altLang="es-ES" sz="1300" smtClean="0"/>
              <a:pPr>
                <a:spcBef>
                  <a:spcPct val="0"/>
                </a:spcBef>
              </a:pPr>
              <a:t>17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3281223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01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7AFFCD8-604F-4B21-8523-94C292C75875}" type="slidenum">
              <a:rPr lang="es-ES" altLang="es-ES" sz="1300" smtClean="0"/>
              <a:pPr>
                <a:spcBef>
                  <a:spcPct val="0"/>
                </a:spcBef>
              </a:pPr>
              <a:t>18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38082607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6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FD91C94-C9EA-4799-90FC-9914F311B8EE}" type="slidenum">
              <a:rPr lang="es-ES" altLang="es-ES" sz="1300" smtClean="0"/>
              <a:pPr>
                <a:spcBef>
                  <a:spcPct val="0"/>
                </a:spcBef>
              </a:pPr>
              <a:t>19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16501998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10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2DC11AF-8AE6-40A5-8FDC-0C18509CFB55}" type="slidenum">
              <a:rPr lang="es-ES" altLang="es-ES" sz="1300" smtClean="0"/>
              <a:pPr>
                <a:spcBef>
                  <a:spcPct val="0"/>
                </a:spcBef>
              </a:pPr>
              <a:t>20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20978379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15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7EF4178-DCF2-4E4D-AD5A-91B7CA5D37C4}" type="slidenum">
              <a:rPr lang="es-ES" altLang="es-ES" sz="1300" smtClean="0"/>
              <a:pPr>
                <a:spcBef>
                  <a:spcPct val="0"/>
                </a:spcBef>
              </a:pPr>
              <a:t>21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3636908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A0E452C-BFF4-40C0-A6DD-40DE3E323E94}" type="slidenum">
              <a:rPr lang="es-ES" altLang="es-ES" sz="1300" smtClean="0"/>
              <a:pPr>
                <a:spcBef>
                  <a:spcPct val="0"/>
                </a:spcBef>
              </a:pPr>
              <a:t>2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27673857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0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6C23535-BB4D-4BB8-8A23-D71F8FB0D152}" type="slidenum">
              <a:rPr lang="es-ES" altLang="es-ES" sz="1300" smtClean="0"/>
              <a:pPr>
                <a:spcBef>
                  <a:spcPct val="0"/>
                </a:spcBef>
              </a:pPr>
              <a:t>22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40381916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B8CD59-DE13-46E5-ABBD-E735481A3139}" type="slidenum">
              <a:rPr lang="es-ES" altLang="es-ES" sz="1300" smtClean="0"/>
              <a:pPr>
                <a:spcBef>
                  <a:spcPct val="0"/>
                </a:spcBef>
              </a:pPr>
              <a:t>23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26956321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30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83A9872-501A-4DA7-9CF8-9CAB15238287}" type="slidenum">
              <a:rPr lang="es-ES" altLang="es-ES" sz="1300" smtClean="0"/>
              <a:pPr>
                <a:spcBef>
                  <a:spcPct val="0"/>
                </a:spcBef>
              </a:pPr>
              <a:t>24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36733817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34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4D80E04-57B6-438A-AD8C-2582F766C4A6}" type="slidenum">
              <a:rPr lang="es-ES" altLang="es-ES" sz="1300" smtClean="0"/>
              <a:pPr>
                <a:spcBef>
                  <a:spcPct val="0"/>
                </a:spcBef>
              </a:pPr>
              <a:t>25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20702863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39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75B9E10-56C6-4A68-B09E-66006FD15436}" type="slidenum">
              <a:rPr lang="es-ES" altLang="es-ES" sz="1300" smtClean="0"/>
              <a:pPr>
                <a:spcBef>
                  <a:spcPct val="0"/>
                </a:spcBef>
              </a:pPr>
              <a:t>26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490481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4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06E718E-95B4-44E0-BCB6-233765A0AAD9}" type="slidenum">
              <a:rPr lang="es-ES" altLang="es-ES" sz="1300" smtClean="0"/>
              <a:pPr>
                <a:spcBef>
                  <a:spcPct val="0"/>
                </a:spcBef>
              </a:pPr>
              <a:t>27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18358880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49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074CCDF-1BA3-4CA6-85B4-539DD0862B2D}" type="slidenum">
              <a:rPr lang="es-ES" altLang="es-ES" sz="1300" smtClean="0"/>
              <a:pPr>
                <a:spcBef>
                  <a:spcPct val="0"/>
                </a:spcBef>
              </a:pPr>
              <a:t>28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40340962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B8CD59-DE13-46E5-ABBD-E735481A3139}" type="slidenum">
              <a:rPr lang="es-ES" altLang="es-ES" sz="1300" smtClean="0"/>
              <a:pPr>
                <a:spcBef>
                  <a:spcPct val="0"/>
                </a:spcBef>
              </a:pPr>
              <a:t>29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11467142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78FBA8D-A135-494F-BFD0-C5376A83801E}" type="slidenum">
              <a:rPr lang="es-ES" altLang="es-ES" sz="1300" smtClean="0"/>
              <a:pPr>
                <a:spcBef>
                  <a:spcPct val="0"/>
                </a:spcBef>
              </a:pPr>
              <a:t>30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22116093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6B54477-42CF-4E78-ABB4-3E78F441AB49}" type="slidenum">
              <a:rPr lang="es-ES" altLang="es-ES" sz="1300" smtClean="0"/>
              <a:pPr>
                <a:spcBef>
                  <a:spcPct val="0"/>
                </a:spcBef>
              </a:pPr>
              <a:t>31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157323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4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BE88056-ACDC-49AF-95AB-60F25DD5F67A}" type="slidenum">
              <a:rPr lang="es-ES" altLang="es-ES" sz="1300" smtClean="0"/>
              <a:pPr>
                <a:spcBef>
                  <a:spcPct val="0"/>
                </a:spcBef>
              </a:pPr>
              <a:t>3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31731397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BC05984-45EB-44FA-A61C-1E29A1CBD8F0}" type="slidenum">
              <a:rPr lang="es-ES" altLang="es-ES" sz="1300" smtClean="0"/>
              <a:pPr>
                <a:spcBef>
                  <a:spcPct val="0"/>
                </a:spcBef>
              </a:pPr>
              <a:t>32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8039674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0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DFC815B-E540-454C-8EF6-88167E2DF094}" type="slidenum">
              <a:rPr lang="es-ES" altLang="es-ES" sz="1300" smtClean="0"/>
              <a:pPr>
                <a:spcBef>
                  <a:spcPct val="0"/>
                </a:spcBef>
              </a:pPr>
              <a:t>33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23382072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47F5DD6-E756-4A9B-A331-2DACDACD5460}" type="slidenum">
              <a:rPr lang="es-ES" altLang="es-ES" sz="1300" smtClean="0"/>
              <a:pPr>
                <a:spcBef>
                  <a:spcPct val="0"/>
                </a:spcBef>
              </a:pPr>
              <a:t>34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389766270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74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104FCFF-55A4-451D-9C2C-403F1B2ABFE2}" type="slidenum">
              <a:rPr lang="es-ES" altLang="es-ES" sz="1300" smtClean="0"/>
              <a:pPr>
                <a:spcBef>
                  <a:spcPct val="0"/>
                </a:spcBef>
              </a:pPr>
              <a:t>35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42822910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9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018DE42-47BB-48A3-A505-271FDF4EC96B}" type="slidenum">
              <a:rPr lang="es-ES" altLang="es-ES" sz="1300" smtClean="0"/>
              <a:pPr>
                <a:spcBef>
                  <a:spcPct val="0"/>
                </a:spcBef>
              </a:pPr>
              <a:t>36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38594230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EFF7A1E-53C9-4833-AD30-B7530C090061}" type="slidenum">
              <a:rPr lang="es-ES" altLang="es-ES" sz="1300" smtClean="0"/>
              <a:pPr>
                <a:spcBef>
                  <a:spcPct val="0"/>
                </a:spcBef>
              </a:pPr>
              <a:t>37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8581676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70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1AA1828-1989-49E7-A0D8-11EB146AE254}" type="slidenum">
              <a:rPr lang="es-ES" altLang="es-ES" sz="1300" smtClean="0"/>
              <a:pPr>
                <a:spcBef>
                  <a:spcPct val="0"/>
                </a:spcBef>
              </a:pPr>
              <a:t>41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304686884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8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3317A04-D438-4937-9D61-F97BA0F8A4AB}" type="slidenum">
              <a:rPr lang="es-ES" altLang="es-ES" sz="1300" smtClean="0"/>
              <a:pPr>
                <a:spcBef>
                  <a:spcPct val="0"/>
                </a:spcBef>
              </a:pPr>
              <a:t>42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51902711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56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DDFCF82-E517-4222-99A9-725FD3E1902B}" type="slidenum">
              <a:rPr lang="es-ES" altLang="es-ES" sz="1300" smtClean="0"/>
              <a:pPr>
                <a:spcBef>
                  <a:spcPct val="0"/>
                </a:spcBef>
              </a:pPr>
              <a:t>44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2611883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61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D50F0FD-A06B-4587-8D80-5940E3E723E8}" type="slidenum">
              <a:rPr lang="es-ES" altLang="es-ES" sz="1300" smtClean="0"/>
              <a:pPr>
                <a:spcBef>
                  <a:spcPct val="0"/>
                </a:spcBef>
              </a:pPr>
              <a:t>45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635173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8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1548727-71E4-418E-8B63-A59B515AB00C}" type="slidenum">
              <a:rPr lang="es-ES" altLang="es-ES" sz="1300" smtClean="0"/>
              <a:pPr>
                <a:spcBef>
                  <a:spcPct val="0"/>
                </a:spcBef>
              </a:pPr>
              <a:t>4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45671402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66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8808D6D-E903-4523-ADB7-422656F83DC9}" type="slidenum">
              <a:rPr lang="es-ES" altLang="es-ES" sz="1300" smtClean="0"/>
              <a:pPr>
                <a:spcBef>
                  <a:spcPct val="0"/>
                </a:spcBef>
              </a:pPr>
              <a:t>46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302039480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4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5240C29-17A4-4FFC-8812-B02E58D11BF1}" type="slidenum">
              <a:rPr lang="es-ES" altLang="es-ES" sz="1300" smtClean="0"/>
              <a:pPr>
                <a:spcBef>
                  <a:spcPct val="0"/>
                </a:spcBef>
              </a:pPr>
              <a:t>47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185579504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89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04DFAB0-2B55-40CD-AA52-5B9BEA134158}" type="slidenum">
              <a:rPr lang="es-ES" altLang="es-ES" sz="1300" smtClean="0"/>
              <a:pPr>
                <a:spcBef>
                  <a:spcPct val="0"/>
                </a:spcBef>
              </a:pPr>
              <a:t>48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271392728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94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D7694B2-5EC3-4814-A395-472C628EBC05}" type="slidenum">
              <a:rPr lang="es-ES" altLang="es-ES" sz="1300" smtClean="0"/>
              <a:pPr>
                <a:spcBef>
                  <a:spcPct val="0"/>
                </a:spcBef>
              </a:pPr>
              <a:t>49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392861674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98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4DFDACA-825B-4890-88F8-9626533511CC}" type="slidenum">
              <a:rPr lang="es-ES" altLang="es-ES" sz="1300" smtClean="0"/>
              <a:pPr>
                <a:spcBef>
                  <a:spcPct val="0"/>
                </a:spcBef>
              </a:pPr>
              <a:t>50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308437090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03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6FCC7CD-0F8D-4389-A14D-60468872D7FF}" type="slidenum">
              <a:rPr lang="es-ES" altLang="es-ES" sz="1300" smtClean="0"/>
              <a:pPr>
                <a:spcBef>
                  <a:spcPct val="0"/>
                </a:spcBef>
              </a:pPr>
              <a:t>51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385702056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70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6B0606F-D2BC-44DB-954F-A5FF27331F93}" type="slidenum">
              <a:rPr lang="es-ES" altLang="es-ES" sz="1300" smtClean="0"/>
              <a:pPr>
                <a:spcBef>
                  <a:spcPct val="0"/>
                </a:spcBef>
              </a:pPr>
              <a:t>52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396269355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78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BBADFB-02BF-4E1B-A5F9-9E60112DC259}" type="slidenum">
              <a:rPr lang="es-ES" altLang="es-ES" sz="1300" smtClean="0"/>
              <a:pPr>
                <a:spcBef>
                  <a:spcPct val="0"/>
                </a:spcBef>
              </a:pPr>
              <a:t>54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282443537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82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E5706B5-C44D-4694-B733-A606F3B79324}" type="slidenum">
              <a:rPr lang="es-ES" altLang="es-ES" sz="1300" smtClean="0"/>
              <a:pPr>
                <a:spcBef>
                  <a:spcPct val="0"/>
                </a:spcBef>
              </a:pPr>
              <a:t>55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136574256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82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E5706B5-C44D-4694-B733-A606F3B79324}" type="slidenum">
              <a:rPr lang="es-ES" altLang="es-ES" sz="1300" smtClean="0"/>
              <a:pPr>
                <a:spcBef>
                  <a:spcPct val="0"/>
                </a:spcBef>
              </a:pPr>
              <a:t>56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3797590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1E9CD90-4EE9-49AC-92AD-F397209A3489}" type="slidenum">
              <a:rPr lang="es-ES" altLang="es-ES" sz="1300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5</a:t>
            </a:fld>
            <a:endParaRPr lang="es-ES" altLang="es-E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2299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82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E5706B5-C44D-4694-B733-A606F3B79324}" type="slidenum">
              <a:rPr lang="es-ES" altLang="es-ES" sz="1300" smtClean="0"/>
              <a:pPr>
                <a:spcBef>
                  <a:spcPct val="0"/>
                </a:spcBef>
              </a:pPr>
              <a:t>57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278808289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82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E5706B5-C44D-4694-B733-A606F3B79324}" type="slidenum">
              <a:rPr lang="es-ES" altLang="es-ES" sz="1300" smtClean="0"/>
              <a:pPr>
                <a:spcBef>
                  <a:spcPct val="0"/>
                </a:spcBef>
              </a:pPr>
              <a:t>58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218499517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87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75F82E0-DE32-4791-BF55-7BFD6D6BC4BA}" type="slidenum">
              <a:rPr lang="es-ES" altLang="es-ES" sz="1300" smtClean="0"/>
              <a:pPr>
                <a:spcBef>
                  <a:spcPct val="0"/>
                </a:spcBef>
              </a:pPr>
              <a:t>59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20132192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0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35385A5-F5BE-4750-A6FA-2813536B325F}" type="slidenum">
              <a:rPr lang="es-ES" altLang="es-ES" sz="1300" smtClean="0"/>
              <a:pPr>
                <a:spcBef>
                  <a:spcPct val="0"/>
                </a:spcBef>
              </a:pPr>
              <a:t>7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4049162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B01FC31-7FD7-4C30-BD5A-7DB59ECC83B2}" type="slidenum">
              <a:rPr lang="es-ES" altLang="es-ES" sz="1300" smtClean="0"/>
              <a:pPr>
                <a:spcBef>
                  <a:spcPct val="0"/>
                </a:spcBef>
              </a:pPr>
              <a:t>8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20639646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C42BD95-F00E-42F5-B27E-0E51AE113522}" type="slidenum">
              <a:rPr lang="es-ES" altLang="es-ES" sz="1300" smtClean="0"/>
              <a:pPr>
                <a:spcBef>
                  <a:spcPct val="0"/>
                </a:spcBef>
              </a:pPr>
              <a:t>10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9341640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gl-ES" altLang="es-E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B8CD59-DE13-46E5-ABBD-E735481A3139}" type="slidenum">
              <a:rPr lang="es-ES" altLang="es-ES" sz="1300" smtClean="0"/>
              <a:pPr>
                <a:spcBef>
                  <a:spcPct val="0"/>
                </a:spcBef>
              </a:pPr>
              <a:t>11</a:t>
            </a:fld>
            <a:endParaRPr lang="es-ES" altLang="es-ES" sz="1300" smtClean="0"/>
          </a:p>
        </p:txBody>
      </p:sp>
    </p:spTree>
    <p:extLst>
      <p:ext uri="{BB962C8B-B14F-4D97-AF65-F5344CB8AC3E}">
        <p14:creationId xmlns:p14="http://schemas.microsoft.com/office/powerpoint/2010/main" val="789491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84906-8C8A-4340-80A9-C3368CD7D2BE}" type="datetime1">
              <a:rPr lang="en-US" smtClean="0"/>
              <a:t>10/6/2015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603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540D3-07BD-4AF7-878E-09FB97EE4F01}" type="datetime1">
              <a:rPr lang="en-US" smtClean="0"/>
              <a:t>10/6/2015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906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14C93-6D44-4BF7-8EC0-C9901271DF76}" type="datetime1">
              <a:rPr lang="en-US" smtClean="0"/>
              <a:t>10/6/2015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327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ABDB0-49CE-48D2-A30F-7229256556E6}" type="datetime1">
              <a:rPr lang="en-US" smtClean="0"/>
              <a:t>10/6/2015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929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B884-CDCE-49D8-BAB3-AC628A70655B}" type="datetime1">
              <a:rPr lang="en-US" smtClean="0"/>
              <a:t>10/6/2015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5517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40DD1-7BB2-4CFE-8866-E823FC478C40}" type="datetime1">
              <a:rPr lang="en-US" smtClean="0"/>
              <a:t>10/6/2015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228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6480B-7921-497E-A218-060724E76B9C}" type="datetime1">
              <a:rPr lang="en-US" smtClean="0"/>
              <a:t>10/6/2015</a:t>
            </a:fld>
            <a:endParaRPr lang="en-U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419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2B0F9-02CB-40A5-81F0-38F2D01F5292}" type="datetime1">
              <a:rPr lang="en-US" smtClean="0"/>
              <a:t>10/6/2015</a:t>
            </a:fld>
            <a:endParaRPr lang="en-U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18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0ED66-26BE-4151-B61C-0201CAA20361}" type="datetime1">
              <a:rPr lang="en-US" smtClean="0"/>
              <a:t>10/6/2015</a:t>
            </a:fld>
            <a:endParaRPr lang="en-U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521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B1E35-1771-46C7-B562-3567EF7D8327}" type="datetime1">
              <a:rPr lang="en-US" smtClean="0"/>
              <a:t>10/6/2015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205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2CB5-BCB5-442A-AC06-4C249EEFF737}" type="datetime1">
              <a:rPr lang="en-US" smtClean="0"/>
              <a:t>10/6/2015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22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FF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3E0E4-772D-405E-B79D-74835A228392}" type="datetime1">
              <a:rPr lang="en-US" smtClean="0"/>
              <a:t>10/6/2015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119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eloisateijeira@gmail.com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2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escolapau.uab.cat/index.php" TargetMode="External"/><Relationship Id="rId2" Type="http://schemas.openxmlformats.org/officeDocument/2006/relationships/hyperlink" Target="http://convivesenlaescuela.blogspot.com.es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ulaintercultural.org/spip.php?mot83" TargetMode="External"/><Relationship Id="rId5" Type="http://schemas.openxmlformats.org/officeDocument/2006/relationships/hyperlink" Target="http://www.fund-culturadepaz.org/" TargetMode="External"/><Relationship Id="rId4" Type="http://schemas.openxmlformats.org/officeDocument/2006/relationships/hyperlink" Target="http://www.sgep.org/" TargetMode="Externa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duca.rcanaria.es/" TargetMode="External"/><Relationship Id="rId13" Type="http://schemas.openxmlformats.org/officeDocument/2006/relationships/hyperlink" Target="http://www.acosoescolar.info/index.htm" TargetMode="External"/><Relationship Id="rId3" Type="http://schemas.openxmlformats.org/officeDocument/2006/relationships/hyperlink" Target="http://www.edu.xunta.es/convivencia" TargetMode="External"/><Relationship Id="rId7" Type="http://schemas.openxmlformats.org/officeDocument/2006/relationships/hyperlink" Target="http://www.observatoriconvivenciaescolar.es/" TargetMode="External"/><Relationship Id="rId12" Type="http://schemas.openxmlformats.org/officeDocument/2006/relationships/hyperlink" Target="http://www.educarex.es/acosoescolar/" TargetMode="External"/><Relationship Id="rId2" Type="http://schemas.openxmlformats.org/officeDocument/2006/relationships/notesSlide" Target="../notesSlides/notesSlide38.xml"/><Relationship Id="rId16" Type="http://schemas.openxmlformats.org/officeDocument/2006/relationships/hyperlink" Target="http://www.cult.gva.es/orientados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ducastur.princast.es/recursos/diversidad/acoso" TargetMode="External"/><Relationship Id="rId11" Type="http://schemas.openxmlformats.org/officeDocument/2006/relationships/hyperlink" Target="http://www.xtec.net/innovacio/convivencia/usce.htm" TargetMode="External"/><Relationship Id="rId5" Type="http://schemas.openxmlformats.org/officeDocument/2006/relationships/hyperlink" Target="http://www.juntadeandalucia.es/observatoriodelainfancia/oia/esp/index.aspx" TargetMode="External"/><Relationship Id="rId15" Type="http://schemas.openxmlformats.org/officeDocument/2006/relationships/hyperlink" Target="http://www.ikasle.net/" TargetMode="External"/><Relationship Id="rId10" Type="http://schemas.openxmlformats.org/officeDocument/2006/relationships/hyperlink" Target="http://www.educa.jcyl.es/" TargetMode="External"/><Relationship Id="rId4" Type="http://schemas.openxmlformats.org/officeDocument/2006/relationships/hyperlink" Target="http://www.convivencia.mec.es/" TargetMode="External"/><Relationship Id="rId9" Type="http://schemas.openxmlformats.org/officeDocument/2006/relationships/hyperlink" Target="http://www.educantabria.es/portal/" TargetMode="External"/><Relationship Id="rId14" Type="http://schemas.openxmlformats.org/officeDocument/2006/relationships/hyperlink" Target="http://www.pnte.cfnavarra.es/convive/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video.google.com/videoplay?docid=-3027108692232550130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carex.es/acosoescolar/index.html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213.0.8.18/portal/Educantabria/RECURSOS/Materiales/Biblinter/D-MenorMAdrid__el_maltrato_entre_escolares__padres.pdf" TargetMode="External"/><Relationship Id="rId5" Type="http://schemas.openxmlformats.org/officeDocument/2006/relationships/hyperlink" Target="http://www.arcigay.it/schoolmates/ESP/estudiantes.pdf" TargetMode="External"/><Relationship Id="rId4" Type="http://schemas.openxmlformats.org/officeDocument/2006/relationships/hyperlink" Target="http://www.educa.madrid.org/cms_tools/files/a6da945a-f967-452c-9415-e24b7d3b8db6/el_maltrato_entre_escolares.pdf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cacionenvalores.org/IMG/pdf/bullyingCAST.pdf" TargetMode="External"/><Relationship Id="rId7" Type="http://schemas.openxmlformats.org/officeDocument/2006/relationships/hyperlink" Target="http://www.arcigay.it/schoolmates/ESP/profesores.pdf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isftic.mepsyd.es/w3/recursos2/convivencia_escolar/index.html" TargetMode="External"/><Relationship Id="rId5" Type="http://schemas.openxmlformats.org/officeDocument/2006/relationships/hyperlink" Target="http://www.ciberbullying.net/" TargetMode="External"/><Relationship Id="rId4" Type="http://schemas.openxmlformats.org/officeDocument/2006/relationships/hyperlink" Target="http://www.iesocio.es/contacto.php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tec.cat/~cescude/Z9WQ01%20Inici.htm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bullyingyeducacionfisica.com/" TargetMode="External"/><Relationship Id="rId4" Type="http://schemas.openxmlformats.org/officeDocument/2006/relationships/hyperlink" Target="http://webquest.xtec.cat/httpdocs/bullingwqcast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untadeandalucia.es/educacion/convivencia/com/jsp/contenido.jsp?pag=/convivencia/contenidos/Materiales/PublicacionesdelaConsejeriadeEducacion/tiempomediacion&amp;seccion=publicaciones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es.youtube.com/results?search_type=&amp;search_query=torrego+mediaci%C3%B3n&amp;aq=f" TargetMode="External"/><Relationship Id="rId5" Type="http://schemas.openxmlformats.org/officeDocument/2006/relationships/hyperlink" Target="http://www.educa.jccm.es/educa-jccm/cm/recursos/tkContent?pgseed=1232697312202&amp;idContent=12426&amp;locale=es_ES&amp;textOnly=false" TargetMode="External"/><Relationship Id="rId4" Type="http://schemas.openxmlformats.org/officeDocument/2006/relationships/hyperlink" Target="http://www.youtube.com/watch?v=wNsWr7dbgDY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byc.com/iesrch/intercultural/index.htm" TargetMode="External"/><Relationship Id="rId7" Type="http://schemas.openxmlformats.org/officeDocument/2006/relationships/hyperlink" Target="http://www.youtube.com/user/pantallasamigas/about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undacionmujeres.es/maletincoeducacion/default.htm" TargetMode="External"/><Relationship Id="rId5" Type="http://schemas.openxmlformats.org/officeDocument/2006/relationships/hyperlink" Target="http://www.sgep.org/modules/contidos/article.php?storyid=49" TargetMode="External"/><Relationship Id="rId4" Type="http://schemas.openxmlformats.org/officeDocument/2006/relationships/hyperlink" Target="http://www.escolapau.org/castellano/programas/dinamicas.htm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educacionlenta.blogspot.com.es/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convivencia.files.wordpress.com/2009/12/razonar.pdf" TargetMode="External"/><Relationship Id="rId4" Type="http://schemas.openxmlformats.org/officeDocument/2006/relationships/hyperlink" Target="http://www.juntadeandalucia.es/educacion/portal/com/bin/convivencia/contenidos/Materiales/PublicacionesdelaConsejeriadeEducacion/MATERIALESCONVIVENCIA/1192706949556_contenido_programa4.pdf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.amnesty.org/redescuelas/" TargetMode="External"/><Relationship Id="rId2" Type="http://schemas.openxmlformats.org/officeDocument/2006/relationships/hyperlink" Target="http://www.unesco.org/new/es/education/networks/global-networks/aspnet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escuelasinterculturales.eu/" TargetMode="External"/><Relationship Id="rId4" Type="http://schemas.openxmlformats.org/officeDocument/2006/relationships/hyperlink" Target="http://www.eudec.org/Home" TargetMode="Externa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du.xunta.es/centros/ceipxoanfilgueira/" TargetMode="External"/><Relationship Id="rId3" Type="http://schemas.openxmlformats.org/officeDocument/2006/relationships/hyperlink" Target="http://portal.iesramiro2.es/" TargetMode="External"/><Relationship Id="rId7" Type="http://schemas.openxmlformats.org/officeDocument/2006/relationships/hyperlink" Target="http://diariodeliesfernandodelosrios.blogspot.com/" TargetMode="Externa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du.xunta.es/centros/iescarloscasaresviana/" TargetMode="External"/><Relationship Id="rId5" Type="http://schemas.openxmlformats.org/officeDocument/2006/relationships/hyperlink" Target="http://www.iesportada.org/" TargetMode="External"/><Relationship Id="rId10" Type="http://schemas.openxmlformats.org/officeDocument/2006/relationships/hyperlink" Target="http://www.miguelcatalan.org/" TargetMode="External"/><Relationship Id="rId4" Type="http://schemas.openxmlformats.org/officeDocument/2006/relationships/hyperlink" Target="http://www.zamakolaeskola.com/" TargetMode="External"/><Relationship Id="rId9" Type="http://schemas.openxmlformats.org/officeDocument/2006/relationships/hyperlink" Target="http://amaraberri.org/topics/intro/" TargetMode="Externa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user/pantallasamigas/about" TargetMode="External"/><Relationship Id="rId3" Type="http://schemas.openxmlformats.org/officeDocument/2006/relationships/hyperlink" Target="http://www.comunidadesdeaprendizaje.net/" TargetMode="External"/><Relationship Id="rId7" Type="http://schemas.openxmlformats.org/officeDocument/2006/relationships/hyperlink" Target="http://www.fundacionmujeres.es/maletincoeducacion/default.htm" TargetMode="Externa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unesco.org/education/pdf/DELORS_S.PDF" TargetMode="External"/><Relationship Id="rId5" Type="http://schemas.openxmlformats.org/officeDocument/2006/relationships/hyperlink" Target="http://www.proyectoatlantida.net/" TargetMode="External"/><Relationship Id="rId4" Type="http://schemas.openxmlformats.org/officeDocument/2006/relationships/hyperlink" Target="http://www.juntadeandalucia.es/averroes/impe/web/portadaEntidad?pag=/contenidos/B/InnovacionEInvestigacion/ProyectosInnovadores/EscuelaEspacioDePaz/" TargetMode="Externa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hyperlink" Target="http://dialnet.unirioja.es/ejemplar/379903" TargetMode="External"/><Relationship Id="rId3" Type="http://schemas.openxmlformats.org/officeDocument/2006/relationships/hyperlink" Target="http://roserbatlle.net/" TargetMode="External"/><Relationship Id="rId7" Type="http://schemas.openxmlformats.org/officeDocument/2006/relationships/hyperlink" Target="https://www.youtube.com/watch?v=NrxfiexOkLA" TargetMode="Externa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zerbikas.es/" TargetMode="External"/><Relationship Id="rId5" Type="http://schemas.openxmlformats.org/officeDocument/2006/relationships/hyperlink" Target="http://aprendizaxeservizo.blogspot.com.es/" TargetMode="External"/><Relationship Id="rId4" Type="http://schemas.openxmlformats.org/officeDocument/2006/relationships/hyperlink" Target="http://aprendizajeservicio.net/" TargetMode="Externa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WkAKpCgtHhA" TargetMode="External"/><Relationship Id="rId3" Type="http://schemas.openxmlformats.org/officeDocument/2006/relationships/hyperlink" Target="https://www.youtube.com/watch?v=YqVEFMUcjbY" TargetMode="External"/><Relationship Id="rId7" Type="http://schemas.openxmlformats.org/officeDocument/2006/relationships/hyperlink" Target="http://www.tomillo.org/v_portal/informacion/informacionver.asp?cod=490&amp;te=115&amp;idage=1007&amp;vap=0" TargetMode="Externa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28VQv6eJgP8" TargetMode="External"/><Relationship Id="rId5" Type="http://schemas.openxmlformats.org/officeDocument/2006/relationships/hyperlink" Target="https://www.youtube.com/watch?v=d34isJpu-50" TargetMode="External"/><Relationship Id="rId4" Type="http://schemas.openxmlformats.org/officeDocument/2006/relationships/hyperlink" Target="https://www.dropbox.com/s/4krqw13g3v48o8n/aps%20Arte%20en%20los%20muros%20del%20parvulario.wmv?dl=0" TargetMode="External"/><Relationship Id="rId9" Type="http://schemas.openxmlformats.org/officeDocument/2006/relationships/hyperlink" Target="http://www.conectajoven.org/index.htm" TargetMode="Externa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ulaplaneta.com/2015/03/27/en-familia/diez-peliculas-para-trabajar-la-resiliencia-con-tus-hijos/" TargetMode="External"/><Relationship Id="rId3" Type="http://schemas.openxmlformats.org/officeDocument/2006/relationships/hyperlink" Target="http://blog.tiching.com/10-geniales-peliculas-para-trabajar-el-respeto/?utm_content=CMPPeliculasParaTrabajarElRespeto&amp;utm_source=facebook.com&amp;utm_medium=referral&amp;utm_campaign=cm" TargetMode="External"/><Relationship Id="rId7" Type="http://schemas.openxmlformats.org/officeDocument/2006/relationships/hyperlink" Target="http://www.educaciontrespuntocero.com/recursos/familias-2/cortometrajes-educar-en-valores/16455.html" TargetMode="Externa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ducaciontrespuntocero.com/recursos/como-trabajar-la-inteligencia-emocional-en-infantil/19451.html" TargetMode="External"/><Relationship Id="rId11" Type="http://schemas.openxmlformats.org/officeDocument/2006/relationships/hyperlink" Target="http://rz100.blogspot.com.es/2014/09/30-cortos-geniales-para-trabajar.html" TargetMode="External"/><Relationship Id="rId5" Type="http://schemas.openxmlformats.org/officeDocument/2006/relationships/hyperlink" Target="http://www.educaciontrespuntocero.com/recursos/cortometrajes-para-trabajar-la-inteligencia-emocional-la-empatia/20196.html" TargetMode="External"/><Relationship Id="rId10" Type="http://schemas.openxmlformats.org/officeDocument/2006/relationships/hyperlink" Target="http://ineverycrea.net/comunidad/ineverycrea/recurso/12-cortos-para-trabajar-la-violencia-de-genero-en-/74b6edfe-95f1-495d-b167-b651a28a4271" TargetMode="External"/><Relationship Id="rId4" Type="http://schemas.openxmlformats.org/officeDocument/2006/relationships/hyperlink" Target="http://lamenteesmaravillosa.com/9-videos-para-educar-emociones/" TargetMode="External"/><Relationship Id="rId9" Type="http://schemas.openxmlformats.org/officeDocument/2006/relationships/hyperlink" Target="http://ineverycrea.net/comunidad/ineverycrea/recurso/12-cuentos-para-trabajar-la-educacion-emocional-el/b9f5ecb8-86fd-49b6-8c15-9e918258f473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Charo\Documents\Fotos\Fotos estandar\Ull bola de m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0"/>
            <a:ext cx="91328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351328"/>
              </p:ext>
            </p:extLst>
          </p:nvPr>
        </p:nvGraphicFramePr>
        <p:xfrm>
          <a:off x="0" y="-35858"/>
          <a:ext cx="5611906" cy="6893859"/>
        </p:xfrm>
        <a:graphic>
          <a:graphicData uri="http://schemas.openxmlformats.org/drawingml/2006/table">
            <a:tbl>
              <a:tblPr/>
              <a:tblGrid>
                <a:gridCol w="5611906"/>
              </a:tblGrid>
              <a:tr h="68938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ESTRATEXIAS PARA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 ATENCIÓN E A INCLUSIÓN DO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6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ALUMNADO</a:t>
                      </a:r>
                      <a:r>
                        <a:rPr lang="es-ES" sz="3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CON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CONDUTAS CONTRARIAS Á CONVIVENCIA</a:t>
                      </a:r>
                      <a:r>
                        <a:rPr kumimoji="0" lang="es-E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cs typeface="Arial" charset="0"/>
                        </a:rPr>
                        <a:t> </a:t>
                      </a:r>
                    </a:p>
                    <a:p>
                      <a:pPr algn="l" eaLnBrk="1" fontAlgn="auto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/>
                        <a:buNone/>
                        <a:defRPr/>
                      </a:pPr>
                      <a:endParaRPr lang="es-ES" sz="1600" b="1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 eaLnBrk="1" fontAlgn="auto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/>
                        <a:buNone/>
                        <a:defRPr/>
                      </a:pPr>
                      <a:endParaRPr lang="es-ES" sz="1600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 algn="l" eaLnBrk="1" fontAlgn="auto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/>
                        <a:buNone/>
                        <a:defRPr/>
                      </a:pPr>
                      <a:endParaRPr lang="es-ES" sz="1600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 algn="l" eaLnBrk="1" fontAlgn="auto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/>
                        <a:buNone/>
                        <a:defRPr/>
                      </a:pPr>
                      <a:endParaRPr lang="es-ES" sz="1600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 algn="l" eaLnBrk="1" fontAlgn="auto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/>
                        <a:buNone/>
                        <a:defRPr/>
                      </a:pPr>
                      <a:endParaRPr lang="es-ES" sz="1600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 algn="l" eaLnBrk="1" fontAlgn="auto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/>
                        <a:buNone/>
                        <a:defRPr/>
                      </a:pPr>
                      <a:endParaRPr lang="es-ES" sz="1600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 algn="l" eaLnBrk="1" fontAlgn="auto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/>
                        <a:buNone/>
                        <a:defRPr/>
                      </a:pPr>
                      <a:endParaRPr lang="es-ES" sz="1600" b="1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 algn="l" eaLnBrk="1" fontAlgn="auto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/>
                        <a:buNone/>
                        <a:defRPr/>
                      </a:pPr>
                      <a:r>
                        <a:rPr lang="es-ES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</a:rPr>
                        <a:t>Eloísa Teijeira Bautista.  </a:t>
                      </a:r>
                      <a:r>
                        <a:rPr lang="es-ES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hlinkClick r:id="rId4"/>
                        </a:rPr>
                        <a:t>eloisateijeira@gmail.com</a:t>
                      </a:r>
                      <a:r>
                        <a:rPr lang="es-ES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</a:p>
                    <a:p>
                      <a:pPr algn="l" eaLnBrk="1" fontAlgn="auto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/>
                        <a:buNone/>
                        <a:defRPr/>
                      </a:pPr>
                      <a:r>
                        <a:rPr lang="es-ES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</a:rPr>
                        <a:t>Pontevedra. </a:t>
                      </a:r>
                      <a:r>
                        <a:rPr lang="es-ES" sz="20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</a:rPr>
                        <a:t>Outubro</a:t>
                      </a:r>
                      <a:r>
                        <a:rPr lang="es-ES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</a:rPr>
                        <a:t> 2015</a:t>
                      </a:r>
                      <a:endParaRPr lang="es-ES" sz="2000" b="1" dirty="0" smtClean="0">
                        <a:solidFill>
                          <a:schemeClr val="bg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anose="020B0606020202030204" pitchFamily="34" charset="0"/>
                      </a:endParaRPr>
                    </a:p>
                  </a:txBody>
                  <a:tcPr marL="91439" marR="91439" marT="45716" marB="45716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5FFD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011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10</a:t>
            </a:fld>
            <a:endParaRPr lang="en-US" dirty="0"/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08050"/>
            <a:ext cx="12192000" cy="5949950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708025" indent="-533400">
              <a:lnSpc>
                <a:spcPct val="8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AutoNum type="arabicPeriod"/>
              <a:defRPr/>
            </a:pPr>
            <a:r>
              <a:rPr lang="gl-ES" b="1" dirty="0">
                <a:solidFill>
                  <a:schemeClr val="accent6">
                    <a:lumMod val="75000"/>
                  </a:schemeClr>
                </a:solidFill>
              </a:rPr>
              <a:t>CREAR A ESCOLA INCLUSIVA</a:t>
            </a:r>
            <a:r>
              <a:rPr lang="gl-ES" dirty="0">
                <a:solidFill>
                  <a:schemeClr val="accent6">
                    <a:lumMod val="75000"/>
                  </a:schemeClr>
                </a:solidFill>
              </a:rPr>
              <a:t>:</a:t>
            </a:r>
          </a:p>
          <a:p>
            <a:pPr marL="708025" indent="-533400">
              <a:lnSpc>
                <a:spcPct val="8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AutoNum type="arabicPeriod"/>
              <a:defRPr/>
            </a:pPr>
            <a:endParaRPr lang="gl-ES" dirty="0">
              <a:solidFill>
                <a:schemeClr val="accent6">
                  <a:lumMod val="75000"/>
                </a:schemeClr>
              </a:solidFill>
            </a:endParaRPr>
          </a:p>
          <a:p>
            <a:pPr marL="1133475" lvl="1" indent="-457200">
              <a:lnSpc>
                <a:spcPct val="80000"/>
              </a:lnSpc>
              <a:buClr>
                <a:schemeClr val="accent4">
                  <a:lumMod val="75000"/>
                </a:schemeClr>
              </a:buClr>
              <a:buSzTx/>
              <a:defRPr/>
            </a:pPr>
            <a:r>
              <a:rPr lang="gl-ES" dirty="0">
                <a:solidFill>
                  <a:schemeClr val="accent6">
                    <a:lumMod val="75000"/>
                  </a:schemeClr>
                </a:solidFill>
              </a:rPr>
              <a:t>Respectando a </a:t>
            </a:r>
            <a:r>
              <a:rPr lang="gl-ES" b="1" dirty="0">
                <a:solidFill>
                  <a:schemeClr val="accent6">
                    <a:lumMod val="75000"/>
                  </a:schemeClr>
                </a:solidFill>
              </a:rPr>
              <a:t>diversidade</a:t>
            </a:r>
            <a:r>
              <a:rPr lang="gl-ES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marL="1133475" lvl="1" indent="-457200">
              <a:lnSpc>
                <a:spcPct val="80000"/>
              </a:lnSpc>
              <a:buClr>
                <a:schemeClr val="accent4">
                  <a:lumMod val="75000"/>
                </a:schemeClr>
              </a:buClr>
              <a:buSzTx/>
              <a:defRPr/>
            </a:pPr>
            <a:endParaRPr lang="gl-ES" dirty="0">
              <a:solidFill>
                <a:schemeClr val="accent6">
                  <a:lumMod val="75000"/>
                </a:schemeClr>
              </a:solidFill>
            </a:endParaRPr>
          </a:p>
          <a:p>
            <a:pPr marL="1133475" lvl="1" indent="-457200">
              <a:lnSpc>
                <a:spcPct val="80000"/>
              </a:lnSpc>
              <a:buClr>
                <a:schemeClr val="accent4">
                  <a:lumMod val="75000"/>
                </a:schemeClr>
              </a:buClr>
              <a:buSzTx/>
              <a:defRPr/>
            </a:pPr>
            <a:r>
              <a:rPr lang="gl-ES" dirty="0">
                <a:solidFill>
                  <a:schemeClr val="accent6">
                    <a:lumMod val="75000"/>
                  </a:schemeClr>
                </a:solidFill>
              </a:rPr>
              <a:t>Proporcionando unha educación de </a:t>
            </a:r>
            <a:r>
              <a:rPr lang="gl-ES" b="1" dirty="0">
                <a:solidFill>
                  <a:schemeClr val="accent6">
                    <a:lumMod val="75000"/>
                  </a:schemeClr>
                </a:solidFill>
              </a:rPr>
              <a:t>calidade</a:t>
            </a:r>
            <a:r>
              <a:rPr lang="gl-ES" dirty="0">
                <a:solidFill>
                  <a:schemeClr val="accent6">
                    <a:lumMod val="75000"/>
                  </a:schemeClr>
                </a:solidFill>
              </a:rPr>
              <a:t> para todos e todas.</a:t>
            </a:r>
          </a:p>
          <a:p>
            <a:pPr marL="1133475" lvl="1" indent="-457200">
              <a:lnSpc>
                <a:spcPct val="80000"/>
              </a:lnSpc>
              <a:buClr>
                <a:schemeClr val="accent4">
                  <a:lumMod val="75000"/>
                </a:schemeClr>
              </a:buClr>
              <a:buSzTx/>
              <a:defRPr/>
            </a:pPr>
            <a:endParaRPr lang="gl-ES" dirty="0">
              <a:solidFill>
                <a:schemeClr val="accent6">
                  <a:lumMod val="75000"/>
                </a:schemeClr>
              </a:solidFill>
            </a:endParaRPr>
          </a:p>
          <a:p>
            <a:pPr marL="1133475" lvl="1" indent="-457200">
              <a:lnSpc>
                <a:spcPct val="80000"/>
              </a:lnSpc>
              <a:buClr>
                <a:schemeClr val="accent4">
                  <a:lumMod val="75000"/>
                </a:schemeClr>
              </a:buClr>
              <a:buSzTx/>
              <a:defRPr/>
            </a:pPr>
            <a:r>
              <a:rPr lang="gl-ES" dirty="0">
                <a:solidFill>
                  <a:schemeClr val="accent6">
                    <a:lumMod val="75000"/>
                  </a:schemeClr>
                </a:solidFill>
              </a:rPr>
              <a:t>Asegurando a igualdade, a </a:t>
            </a:r>
            <a:r>
              <a:rPr lang="gl-ES" b="1" dirty="0">
                <a:solidFill>
                  <a:schemeClr val="accent6">
                    <a:lumMod val="75000"/>
                  </a:schemeClr>
                </a:solidFill>
              </a:rPr>
              <a:t>equidade</a:t>
            </a:r>
            <a:r>
              <a:rPr lang="gl-ES" dirty="0">
                <a:solidFill>
                  <a:schemeClr val="accent6">
                    <a:lumMod val="75000"/>
                  </a:schemeClr>
                </a:solidFill>
              </a:rPr>
              <a:t>. Loitando contra as desigualdades.</a:t>
            </a:r>
          </a:p>
          <a:p>
            <a:pPr marL="1133475" lvl="1" indent="-457200">
              <a:lnSpc>
                <a:spcPct val="80000"/>
              </a:lnSpc>
              <a:buClr>
                <a:schemeClr val="accent4">
                  <a:lumMod val="75000"/>
                </a:schemeClr>
              </a:buClr>
              <a:buSzTx/>
              <a:defRPr/>
            </a:pPr>
            <a:endParaRPr lang="gl-ES" dirty="0">
              <a:solidFill>
                <a:schemeClr val="accent6">
                  <a:lumMod val="75000"/>
                </a:schemeClr>
              </a:solidFill>
            </a:endParaRPr>
          </a:p>
          <a:p>
            <a:pPr marL="1133475" lvl="1" indent="-457200">
              <a:lnSpc>
                <a:spcPct val="80000"/>
              </a:lnSpc>
              <a:buClr>
                <a:schemeClr val="accent4">
                  <a:lumMod val="75000"/>
                </a:schemeClr>
              </a:buClr>
              <a:buSzTx/>
              <a:defRPr/>
            </a:pPr>
            <a:r>
              <a:rPr lang="gl-ES" dirty="0">
                <a:solidFill>
                  <a:schemeClr val="accent6">
                    <a:lumMod val="75000"/>
                  </a:schemeClr>
                </a:solidFill>
              </a:rPr>
              <a:t>Que desenvolva </a:t>
            </a:r>
            <a:r>
              <a:rPr lang="gl-ES" sz="1600" dirty="0">
                <a:solidFill>
                  <a:schemeClr val="accent6">
                    <a:lumMod val="75000"/>
                  </a:schemeClr>
                </a:solidFill>
              </a:rPr>
              <a:t>competencias para vivir con </a:t>
            </a:r>
            <a:r>
              <a:rPr lang="gl-ES" sz="1600" b="1" dirty="0">
                <a:solidFill>
                  <a:schemeClr val="accent6">
                    <a:lumMod val="75000"/>
                  </a:schemeClr>
                </a:solidFill>
              </a:rPr>
              <a:t>dignidade</a:t>
            </a:r>
            <a:r>
              <a:rPr lang="gl-ES" sz="1600" dirty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es-ES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708025" indent="-533400">
              <a:lnSpc>
                <a:spcPct val="8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AutoNum type="arabicPeriod"/>
              <a:defRPr/>
            </a:pPr>
            <a:endParaRPr lang="gl-ES" dirty="0">
              <a:solidFill>
                <a:schemeClr val="accent6">
                  <a:lumMod val="75000"/>
                </a:schemeClr>
              </a:solidFill>
            </a:endParaRPr>
          </a:p>
          <a:p>
            <a:pPr marL="708025" indent="-533400">
              <a:lnSpc>
                <a:spcPct val="8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AutoNum type="arabicPeriod"/>
              <a:defRPr/>
            </a:pPr>
            <a:r>
              <a:rPr lang="gl-ES" b="1" dirty="0">
                <a:solidFill>
                  <a:schemeClr val="accent6">
                    <a:lumMod val="75000"/>
                  </a:schemeClr>
                </a:solidFill>
              </a:rPr>
              <a:t>CONTRIBUIR Á FORMACIÓN DE PERSOAS:</a:t>
            </a:r>
          </a:p>
          <a:p>
            <a:pPr marL="990600" lvl="1" indent="-533400">
              <a:lnSpc>
                <a:spcPct val="80000"/>
              </a:lnSpc>
              <a:buClr>
                <a:schemeClr val="hlink"/>
              </a:buClr>
              <a:buNone/>
              <a:defRPr/>
            </a:pPr>
            <a:endParaRPr lang="gl-ES" sz="1600" dirty="0">
              <a:solidFill>
                <a:schemeClr val="accent6">
                  <a:lumMod val="75000"/>
                </a:schemeClr>
              </a:solidFill>
            </a:endParaRPr>
          </a:p>
          <a:p>
            <a:pPr marL="962025" lvl="1" indent="-285750">
              <a:lnSpc>
                <a:spcPct val="80000"/>
              </a:lnSpc>
              <a:buClr>
                <a:schemeClr val="accent4">
                  <a:lumMod val="75000"/>
                </a:schemeClr>
              </a:buClr>
              <a:defRPr/>
            </a:pPr>
            <a:r>
              <a:rPr lang="gl-ES" sz="16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gl-ES" b="1" dirty="0">
                <a:solidFill>
                  <a:schemeClr val="accent6">
                    <a:lumMod val="75000"/>
                  </a:schemeClr>
                </a:solidFill>
              </a:rPr>
              <a:t>Autónomas, </a:t>
            </a:r>
            <a:r>
              <a:rPr lang="gl-ES" dirty="0">
                <a:solidFill>
                  <a:schemeClr val="accent6">
                    <a:lumMod val="75000"/>
                  </a:schemeClr>
                </a:solidFill>
              </a:rPr>
              <a:t>capaces de </a:t>
            </a:r>
            <a:r>
              <a:rPr lang="gl-ES" b="1" dirty="0">
                <a:solidFill>
                  <a:schemeClr val="accent6">
                    <a:lumMod val="75000"/>
                  </a:schemeClr>
                </a:solidFill>
              </a:rPr>
              <a:t>tomar decisións </a:t>
            </a:r>
            <a:r>
              <a:rPr lang="gl-ES" dirty="0">
                <a:solidFill>
                  <a:schemeClr val="accent6">
                    <a:lumMod val="75000"/>
                  </a:schemeClr>
                </a:solidFill>
              </a:rPr>
              <a:t>informadas sobre a súa vida. </a:t>
            </a:r>
          </a:p>
          <a:p>
            <a:pPr marL="676275" lvl="1" indent="0">
              <a:lnSpc>
                <a:spcPct val="80000"/>
              </a:lnSpc>
              <a:buClr>
                <a:schemeClr val="accent4">
                  <a:lumMod val="75000"/>
                </a:schemeClr>
              </a:buClr>
              <a:buNone/>
              <a:defRPr/>
            </a:pPr>
            <a:endParaRPr lang="gl-ES" dirty="0">
              <a:solidFill>
                <a:schemeClr val="accent6">
                  <a:lumMod val="75000"/>
                </a:schemeClr>
              </a:solidFill>
            </a:endParaRPr>
          </a:p>
          <a:p>
            <a:pPr marL="962025" lvl="1" indent="-285750">
              <a:lnSpc>
                <a:spcPct val="80000"/>
              </a:lnSpc>
              <a:buClr>
                <a:schemeClr val="accent4">
                  <a:lumMod val="75000"/>
                </a:schemeClr>
              </a:buClr>
              <a:defRPr/>
            </a:pPr>
            <a:r>
              <a:rPr lang="es-ES" dirty="0">
                <a:solidFill>
                  <a:schemeClr val="accent6">
                    <a:lumMod val="75000"/>
                  </a:schemeClr>
                </a:solidFill>
              </a:rPr>
              <a:t>Capaces de </a:t>
            </a:r>
            <a:r>
              <a:rPr lang="es-ES" b="1" dirty="0">
                <a:solidFill>
                  <a:schemeClr val="accent6">
                    <a:lumMod val="75000"/>
                  </a:schemeClr>
                </a:solidFill>
              </a:rPr>
              <a:t>convivir</a:t>
            </a:r>
            <a:r>
              <a:rPr lang="es-ES" dirty="0">
                <a:solidFill>
                  <a:schemeClr val="accent6">
                    <a:lumMod val="75000"/>
                  </a:schemeClr>
                </a:solidFill>
              </a:rPr>
              <a:t> en paz.</a:t>
            </a:r>
            <a:endParaRPr lang="gl-ES" dirty="0">
              <a:solidFill>
                <a:schemeClr val="accent6">
                  <a:lumMod val="75000"/>
                </a:schemeClr>
              </a:solidFill>
            </a:endParaRPr>
          </a:p>
          <a:p>
            <a:pPr marL="962025" lvl="1" indent="-285750">
              <a:lnSpc>
                <a:spcPct val="80000"/>
              </a:lnSpc>
              <a:buClr>
                <a:schemeClr val="accent4">
                  <a:lumMod val="75000"/>
                </a:schemeClr>
              </a:buClr>
              <a:defRPr/>
            </a:pPr>
            <a:endParaRPr lang="gl-ES" dirty="0">
              <a:solidFill>
                <a:schemeClr val="accent6">
                  <a:lumMod val="75000"/>
                </a:schemeClr>
              </a:solidFill>
            </a:endParaRPr>
          </a:p>
          <a:p>
            <a:pPr marL="962025" lvl="1" indent="-285750">
              <a:lnSpc>
                <a:spcPct val="80000"/>
              </a:lnSpc>
              <a:buClr>
                <a:schemeClr val="accent4">
                  <a:lumMod val="75000"/>
                </a:schemeClr>
              </a:buClr>
              <a:defRPr/>
            </a:pPr>
            <a:r>
              <a:rPr lang="gl-ES" dirty="0">
                <a:solidFill>
                  <a:schemeClr val="accent6">
                    <a:lumMod val="75000"/>
                  </a:schemeClr>
                </a:solidFill>
              </a:rPr>
              <a:t>Capaces de </a:t>
            </a:r>
            <a:r>
              <a:rPr lang="gl-ES" b="1" dirty="0">
                <a:solidFill>
                  <a:schemeClr val="accent6">
                    <a:lumMod val="75000"/>
                  </a:schemeClr>
                </a:solidFill>
              </a:rPr>
              <a:t>participar</a:t>
            </a:r>
            <a:r>
              <a:rPr lang="gl-ES" dirty="0">
                <a:solidFill>
                  <a:schemeClr val="accent6">
                    <a:lumMod val="75000"/>
                  </a:schemeClr>
                </a:solidFill>
              </a:rPr>
              <a:t> autonomamente na vida persoal e social, desempeñando unha cidadanía activa e transformadora.  </a:t>
            </a:r>
          </a:p>
          <a:p>
            <a:pPr marL="676275" lvl="1" indent="0">
              <a:lnSpc>
                <a:spcPct val="80000"/>
              </a:lnSpc>
              <a:buClr>
                <a:schemeClr val="accent4">
                  <a:lumMod val="75000"/>
                </a:schemeClr>
              </a:buClr>
              <a:buNone/>
              <a:defRPr/>
            </a:pPr>
            <a:endParaRPr lang="gl-ES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965575"/>
              </p:ext>
            </p:extLst>
          </p:nvPr>
        </p:nvGraphicFramePr>
        <p:xfrm>
          <a:off x="2693802" y="0"/>
          <a:ext cx="7083425" cy="647700"/>
        </p:xfrm>
        <a:graphic>
          <a:graphicData uri="http://schemas.openxmlformats.org/drawingml/2006/table">
            <a:tbl>
              <a:tblPr/>
              <a:tblGrid>
                <a:gridCol w="7083425"/>
              </a:tblGrid>
              <a:tr h="647700">
                <a:tc>
                  <a:txBody>
                    <a:bodyPr/>
                    <a:lstStyle/>
                    <a:p>
                      <a:pPr algn="ctr"/>
                      <a:r>
                        <a:rPr lang="es-ES" sz="36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RETOS</a:t>
                      </a:r>
                      <a:r>
                        <a:rPr lang="es-ES" sz="36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DA ESCOLA</a:t>
                      </a:r>
                      <a:endParaRPr lang="gl-ES" sz="36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91443" marR="91443" marT="45694" marB="4569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51495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9720143"/>
              </p:ext>
            </p:extLst>
          </p:nvPr>
        </p:nvGraphicFramePr>
        <p:xfrm>
          <a:off x="422933" y="225985"/>
          <a:ext cx="9344957" cy="6495490"/>
        </p:xfrm>
        <a:graphic>
          <a:graphicData uri="http://schemas.openxmlformats.org/drawingml/2006/table">
            <a:tbl>
              <a:tblPr/>
              <a:tblGrid>
                <a:gridCol w="9344957"/>
              </a:tblGrid>
              <a:tr h="6495490">
                <a:tc>
                  <a:txBody>
                    <a:bodyPr/>
                    <a:lstStyle/>
                    <a:p>
                      <a:pPr algn="ctr"/>
                      <a:r>
                        <a:rPr lang="es-ES" sz="1600" b="1" u="non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EDUCAR </a:t>
                      </a:r>
                      <a:r>
                        <a:rPr lang="es-ES" sz="1600" b="1" u="sng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NA</a:t>
                      </a:r>
                      <a:r>
                        <a:rPr lang="es-ES" sz="1600" b="1" u="non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CONVIVENCIA</a:t>
                      </a:r>
                      <a:r>
                        <a:rPr lang="es-ES" sz="22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: CREAR</a:t>
                      </a:r>
                      <a:r>
                        <a:rPr lang="es-ES" sz="22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C</a:t>
                      </a:r>
                      <a:r>
                        <a:rPr lang="es-ES" sz="22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ULTURA</a:t>
                      </a:r>
                      <a:r>
                        <a:rPr lang="es-ES" sz="22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E CLIMA DE CONVIVENCIA EN  POSITIVO</a:t>
                      </a:r>
                      <a:endParaRPr lang="es-ES" sz="2200" b="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91436" marR="91436" marT="45715" marB="45715">
                    <a:lnL w="19050" cmpd="sng">
                      <a:noFill/>
                      <a:prstDash val="solid"/>
                    </a:lnL>
                    <a:lnR w="19050" cmpd="sng">
                      <a:noFill/>
                      <a:prstDash val="solid"/>
                    </a:lnR>
                    <a:lnT w="19050" cmpd="sng">
                      <a:noFill/>
                      <a:prstDash val="solid"/>
                    </a:lnT>
                    <a:lnB w="1905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3447" name="Group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459554"/>
              </p:ext>
            </p:extLst>
          </p:nvPr>
        </p:nvGraphicFramePr>
        <p:xfrm>
          <a:off x="1054564" y="1021693"/>
          <a:ext cx="7963930" cy="5199813"/>
        </p:xfrm>
        <a:graphic>
          <a:graphicData uri="http://schemas.openxmlformats.org/drawingml/2006/table">
            <a:tbl>
              <a:tblPr/>
              <a:tblGrid>
                <a:gridCol w="7963930"/>
              </a:tblGrid>
              <a:tr h="5199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EDUCAR </a:t>
                      </a:r>
                      <a:r>
                        <a:rPr kumimoji="0" lang="es-ES" sz="1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PARA</a:t>
                      </a: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  A CONVIVENCIA : </a:t>
                      </a:r>
                      <a:r>
                        <a:rPr kumimoji="0" lang="es-E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lt"/>
                        </a:rPr>
                        <a:t>DESENVOLVER A COMPETENCIA PARA CONVIVIR</a:t>
                      </a:r>
                    </a:p>
                  </a:txBody>
                  <a:tcPr marL="91417" marR="91417" marT="45723" marB="45723" horzOverflow="overflow">
                    <a:lnL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3448" name="Group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339312"/>
              </p:ext>
            </p:extLst>
          </p:nvPr>
        </p:nvGraphicFramePr>
        <p:xfrm>
          <a:off x="2330511" y="1846263"/>
          <a:ext cx="5863230" cy="3783572"/>
        </p:xfrm>
        <a:graphic>
          <a:graphicData uri="http://schemas.openxmlformats.org/drawingml/2006/table">
            <a:tbl>
              <a:tblPr/>
              <a:tblGrid>
                <a:gridCol w="5863230"/>
              </a:tblGrid>
              <a:tr h="37835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EDUCAR PARA TRANSFORMAR </a:t>
                      </a:r>
                      <a:r>
                        <a:rPr kumimoji="0" lang="es-E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OS PROBLEMAS CONTRARIOS Á CONVIVENCIA EN OPORTUNIDADES DE APRENDIZAXE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s-E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C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429" marR="91429" marT="45719" marB="45719" horzOverflow="overflow">
                    <a:lnL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5FFD7"/>
                    </a:solidFill>
                  </a:tcPr>
                </a:tc>
              </a:tr>
            </a:tbl>
          </a:graphicData>
        </a:graphic>
      </p:graphicFrame>
      <p:sp>
        <p:nvSpPr>
          <p:cNvPr id="27656" name="8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l">
              <a:spcBef>
                <a:spcPct val="0"/>
              </a:spcBef>
              <a:buClrTx/>
              <a:buSzTx/>
              <a:buFontTx/>
              <a:buNone/>
            </a:pPr>
            <a:fld id="{E6511895-9F6E-4F49-AC6E-C85F06E4866E}" type="slidenum">
              <a:rPr lang="es-ES" altLang="es-ES" sz="1000">
                <a:solidFill>
                  <a:srgbClr val="A7A399"/>
                </a:solidFill>
                <a:latin typeface="Arial" panose="020B0604020202020204" pitchFamily="34" charset="0"/>
              </a:rPr>
              <a:pPr algn="l"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s-ES" altLang="es-E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sp>
        <p:nvSpPr>
          <p:cNvPr id="143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548164" y="1093508"/>
            <a:ext cx="2915953" cy="4382059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s-ES" sz="2800" dirty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EDUCAR NA CONVIVENCIA </a:t>
            </a:r>
            <a:r>
              <a:rPr lang="es-ES" sz="2800" dirty="0" smtClean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EN POSITIVO</a:t>
            </a:r>
            <a:endParaRPr lang="es-ES" sz="2800" dirty="0">
              <a:solidFill>
                <a:schemeClr val="accent4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27658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493" y="3002429"/>
            <a:ext cx="3140075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53666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280C1D4-8B94-421C-8961-7BEE3B12C0E8}" type="slidenum">
              <a:rPr lang="es-ES" altLang="es-E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s-ES" altLang="es-E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02041"/>
              </p:ext>
            </p:extLst>
          </p:nvPr>
        </p:nvGraphicFramePr>
        <p:xfrm>
          <a:off x="2927351" y="692150"/>
          <a:ext cx="5072063" cy="674688"/>
        </p:xfrm>
        <a:graphic>
          <a:graphicData uri="http://schemas.openxmlformats.org/drawingml/2006/table">
            <a:tbl>
              <a:tblPr/>
              <a:tblGrid>
                <a:gridCol w="5072063"/>
              </a:tblGrid>
              <a:tr h="674688">
                <a:tc>
                  <a:txBody>
                    <a:bodyPr/>
                    <a:lstStyle/>
                    <a:p>
                      <a:r>
                        <a:rPr lang="es-ES" sz="3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COMO</a:t>
                      </a:r>
                      <a:r>
                        <a:rPr lang="es-ES" sz="32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APRENDEMOS?</a:t>
                      </a:r>
                      <a:endParaRPr lang="es-ES" sz="32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91435" marR="91435" marT="45674" marB="45674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448779"/>
              </p:ext>
            </p:extLst>
          </p:nvPr>
        </p:nvGraphicFramePr>
        <p:xfrm>
          <a:off x="2711450" y="2997200"/>
          <a:ext cx="1987550" cy="1189038"/>
        </p:xfrm>
        <a:graphic>
          <a:graphicData uri="http://schemas.openxmlformats.org/drawingml/2006/table">
            <a:tbl>
              <a:tblPr/>
              <a:tblGrid>
                <a:gridCol w="1987550"/>
              </a:tblGrid>
              <a:tr h="1189038">
                <a:tc>
                  <a:txBody>
                    <a:bodyPr/>
                    <a:lstStyle/>
                    <a:p>
                      <a:r>
                        <a:rPr lang="es-ES" sz="18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PRÁCTICA</a:t>
                      </a:r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AUTÉNTICA </a:t>
                      </a:r>
                    </a:p>
                    <a:p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(real </a:t>
                      </a:r>
                      <a:r>
                        <a:rPr lang="es-ES" sz="18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ou</a:t>
                      </a:r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simulada)</a:t>
                      </a:r>
                      <a:endParaRPr lang="es-E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91433" marR="91433" marT="45732" marB="45732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410452"/>
              </p:ext>
            </p:extLst>
          </p:nvPr>
        </p:nvGraphicFramePr>
        <p:xfrm>
          <a:off x="5232401" y="2997200"/>
          <a:ext cx="1793875" cy="1189038"/>
        </p:xfrm>
        <a:graphic>
          <a:graphicData uri="http://schemas.openxmlformats.org/drawingml/2006/table">
            <a:tbl>
              <a:tblPr/>
              <a:tblGrid>
                <a:gridCol w="1793875"/>
              </a:tblGrid>
              <a:tr h="1189038">
                <a:tc>
                  <a:txBody>
                    <a:bodyPr/>
                    <a:lstStyle/>
                    <a:p>
                      <a:r>
                        <a:rPr lang="es-ES" sz="18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APOIO</a:t>
                      </a:r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DE EXPERTOS</a:t>
                      </a:r>
                    </a:p>
                    <a:p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(</a:t>
                      </a:r>
                      <a:r>
                        <a:rPr lang="es-ES" sz="18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persoas</a:t>
                      </a:r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18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ou</a:t>
                      </a:r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18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materiais</a:t>
                      </a:r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)</a:t>
                      </a:r>
                      <a:endParaRPr lang="es-E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91467" marR="91467" marT="45732" marB="45732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55921"/>
              </p:ext>
            </p:extLst>
          </p:nvPr>
        </p:nvGraphicFramePr>
        <p:xfrm>
          <a:off x="7391400" y="3068639"/>
          <a:ext cx="2160588" cy="1189037"/>
        </p:xfrm>
        <a:graphic>
          <a:graphicData uri="http://schemas.openxmlformats.org/drawingml/2006/table">
            <a:tbl>
              <a:tblPr/>
              <a:tblGrid>
                <a:gridCol w="2160588"/>
              </a:tblGrid>
              <a:tr h="1189037">
                <a:tc>
                  <a:txBody>
                    <a:bodyPr/>
                    <a:lstStyle/>
                    <a:p>
                      <a:r>
                        <a:rPr lang="es-ES" sz="18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OBSERVACIÓN  CRÍTICA (da práctica </a:t>
                      </a:r>
                      <a:r>
                        <a:rPr lang="es-ES" sz="180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doutras</a:t>
                      </a:r>
                      <a:r>
                        <a:rPr lang="es-ES" sz="18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180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persoas</a:t>
                      </a:r>
                      <a:r>
                        <a:rPr lang="es-ES" sz="18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)</a:t>
                      </a:r>
                      <a:endParaRPr lang="es-ES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91455" marR="91455" marT="45732" marB="45732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12" name="11 Conector angular"/>
          <p:cNvCxnSpPr/>
          <p:nvPr/>
        </p:nvCxnSpPr>
        <p:spPr>
          <a:xfrm rot="16200000" flipH="1">
            <a:off x="2787651" y="1768476"/>
            <a:ext cx="1643062" cy="642937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Conector angular"/>
          <p:cNvCxnSpPr/>
          <p:nvPr/>
        </p:nvCxnSpPr>
        <p:spPr>
          <a:xfrm rot="16200000" flipH="1">
            <a:off x="4766469" y="1805782"/>
            <a:ext cx="1500188" cy="714375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Conector angular"/>
          <p:cNvCxnSpPr/>
          <p:nvPr/>
        </p:nvCxnSpPr>
        <p:spPr>
          <a:xfrm rot="16200000" flipH="1">
            <a:off x="6998495" y="1662907"/>
            <a:ext cx="1571625" cy="1071563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69704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252CFB2-B060-4646-8F48-E2B073E08359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564234"/>
              </p:ext>
            </p:extLst>
          </p:nvPr>
        </p:nvGraphicFramePr>
        <p:xfrm>
          <a:off x="1847850" y="428626"/>
          <a:ext cx="8496300" cy="517588"/>
        </p:xfrm>
        <a:graphic>
          <a:graphicData uri="http://schemas.openxmlformats.org/drawingml/2006/table">
            <a:tbl>
              <a:tblPr/>
              <a:tblGrid>
                <a:gridCol w="8496300"/>
              </a:tblGrid>
              <a:tr h="517525"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XESTIÓN</a:t>
                      </a:r>
                      <a:r>
                        <a:rPr lang="es-ES" sz="1800" baseline="0" dirty="0" smtClean="0"/>
                        <a:t> DE </a:t>
                      </a:r>
                      <a:r>
                        <a:rPr lang="es-ES" sz="1800" dirty="0" smtClean="0"/>
                        <a:t>CONFLITOS</a:t>
                      </a:r>
                    </a:p>
                    <a:p>
                      <a:pPr algn="ctr"/>
                      <a:r>
                        <a:rPr lang="es-ES" sz="1000" dirty="0" smtClean="0">
                          <a:solidFill>
                            <a:schemeClr val="tx1"/>
                          </a:solidFill>
                        </a:rPr>
                        <a:t>(En “educar en y para el conflicto” de Paco </a:t>
                      </a:r>
                      <a:r>
                        <a:rPr lang="es-ES" sz="1000" dirty="0" err="1" smtClean="0">
                          <a:solidFill>
                            <a:schemeClr val="tx1"/>
                          </a:solidFill>
                        </a:rPr>
                        <a:t>Cascón</a:t>
                      </a:r>
                      <a:r>
                        <a:rPr lang="es-ES" sz="1000" dirty="0" smtClean="0">
                          <a:solidFill>
                            <a:schemeClr val="tx1"/>
                          </a:solidFill>
                        </a:rPr>
                        <a:t> _ adaptado de Tomas-</a:t>
                      </a:r>
                      <a:r>
                        <a:rPr lang="es-ES" sz="1000" dirty="0" err="1" smtClean="0">
                          <a:solidFill>
                            <a:schemeClr val="tx1"/>
                          </a:solidFill>
                        </a:rPr>
                        <a:t>Kilmann</a:t>
                      </a:r>
                      <a:r>
                        <a:rPr lang="es-ES" sz="1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s-ES" sz="1000" dirty="0"/>
                    </a:p>
                  </a:txBody>
                  <a:tcPr marL="91433" marR="91433" marT="45434" marB="45434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1FFE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36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377196"/>
              </p:ext>
            </p:extLst>
          </p:nvPr>
        </p:nvGraphicFramePr>
        <p:xfrm>
          <a:off x="2075656" y="1179545"/>
          <a:ext cx="8040688" cy="431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r:id="rId4" imgW="9009507" imgH="6850761" progId="Visio.Drawing.11">
                  <p:embed/>
                </p:oleObj>
              </mc:Choice>
              <mc:Fallback>
                <p:oleObj r:id="rId4" imgW="9009507" imgH="685076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5656" y="1179545"/>
                        <a:ext cx="8040688" cy="4319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197223"/>
              </p:ext>
            </p:extLst>
          </p:nvPr>
        </p:nvGraphicFramePr>
        <p:xfrm>
          <a:off x="1847850" y="5732463"/>
          <a:ext cx="8496300" cy="850900"/>
        </p:xfrm>
        <a:graphic>
          <a:graphicData uri="http://schemas.openxmlformats.org/drawingml/2006/table">
            <a:tbl>
              <a:tblPr/>
              <a:tblGrid>
                <a:gridCol w="8496300"/>
              </a:tblGrid>
              <a:tr h="8509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i="1" dirty="0" smtClean="0"/>
                        <a:t>CONSECUENCIAS</a:t>
                      </a:r>
                      <a:r>
                        <a:rPr lang="es-ES" sz="1600" i="1" baseline="0" dirty="0" smtClean="0"/>
                        <a:t> EDUCATIVAS</a:t>
                      </a:r>
                      <a:r>
                        <a:rPr lang="es-ES" sz="1600" baseline="0" dirty="0" smtClean="0"/>
                        <a:t>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1" baseline="0" dirty="0" smtClean="0"/>
                        <a:t>RELACIÓNS INTERPERSOAIS DE CALIDADE + EDUCACIÓN EN VALORES</a:t>
                      </a:r>
                      <a:endParaRPr lang="es-ES" sz="1600" b="1" dirty="0" smtClean="0"/>
                    </a:p>
                  </a:txBody>
                  <a:tcPr marL="91433" marR="91433" marT="45746" marB="4574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6888163" y="14289"/>
          <a:ext cx="3441700" cy="365326"/>
        </p:xfrm>
        <a:graphic>
          <a:graphicData uri="http://schemas.openxmlformats.org/drawingml/2006/table">
            <a:tbl>
              <a:tblPr/>
              <a:tblGrid>
                <a:gridCol w="3441700"/>
              </a:tblGrid>
              <a:tr h="365125">
                <a:tc>
                  <a:txBody>
                    <a:bodyPr/>
                    <a:lstStyle/>
                    <a:p>
                      <a:r>
                        <a:rPr lang="gl-ES" sz="1800" b="1" dirty="0" smtClean="0"/>
                        <a:t>ANTICIPANDO</a:t>
                      </a:r>
                      <a:r>
                        <a:rPr lang="gl-ES" sz="1800" b="1" baseline="0" dirty="0" smtClean="0"/>
                        <a:t> ANÁLISE  </a:t>
                      </a:r>
                      <a:endParaRPr lang="gl-ES" sz="1800" b="1" dirty="0"/>
                    </a:p>
                  </a:txBody>
                  <a:tcPr marL="91421" marR="91421" marT="45503" marB="4550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317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936851"/>
              </p:ext>
            </p:extLst>
          </p:nvPr>
        </p:nvGraphicFramePr>
        <p:xfrm>
          <a:off x="422933" y="225985"/>
          <a:ext cx="9344957" cy="6495490"/>
        </p:xfrm>
        <a:graphic>
          <a:graphicData uri="http://schemas.openxmlformats.org/drawingml/2006/table">
            <a:tbl>
              <a:tblPr/>
              <a:tblGrid>
                <a:gridCol w="9344957"/>
              </a:tblGrid>
              <a:tr h="6495490">
                <a:tc>
                  <a:txBody>
                    <a:bodyPr/>
                    <a:lstStyle/>
                    <a:p>
                      <a:pPr algn="ctr"/>
                      <a:r>
                        <a:rPr lang="es-ES" sz="3200" b="1" u="non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EDUCAR </a:t>
                      </a:r>
                      <a:r>
                        <a:rPr lang="es-ES" sz="3200" b="1" u="sng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NA</a:t>
                      </a:r>
                      <a:r>
                        <a:rPr lang="es-ES" sz="3200" b="1" u="non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CONVIVENCIA</a:t>
                      </a:r>
                      <a:r>
                        <a:rPr lang="es-ES" sz="32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: CREAR</a:t>
                      </a:r>
                      <a:r>
                        <a:rPr lang="es-ES" sz="32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C</a:t>
                      </a:r>
                      <a:r>
                        <a:rPr lang="es-ES" sz="32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ULTURA</a:t>
                      </a:r>
                      <a:r>
                        <a:rPr lang="es-ES" sz="32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E CLIMA DE CONVIVENCIA EN POSITIVO</a:t>
                      </a:r>
                      <a:endParaRPr lang="es-ES" sz="3200" b="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91436" marR="91436" marT="45715" marB="45715">
                    <a:lnL w="19050" cmpd="sng">
                      <a:noFill/>
                      <a:prstDash val="solid"/>
                    </a:lnL>
                    <a:lnR w="19050" cmpd="sng">
                      <a:noFill/>
                      <a:prstDash val="solid"/>
                    </a:lnR>
                    <a:lnT w="19050" cmpd="sng">
                      <a:noFill/>
                      <a:prstDash val="solid"/>
                    </a:lnT>
                    <a:lnB w="1905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3447" name="Group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107836"/>
              </p:ext>
            </p:extLst>
          </p:nvPr>
        </p:nvGraphicFramePr>
        <p:xfrm>
          <a:off x="1054564" y="1667435"/>
          <a:ext cx="7556036" cy="4554071"/>
        </p:xfrm>
        <a:graphic>
          <a:graphicData uri="http://schemas.openxmlformats.org/drawingml/2006/table">
            <a:tbl>
              <a:tblPr/>
              <a:tblGrid>
                <a:gridCol w="7556036"/>
              </a:tblGrid>
              <a:tr h="45540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EDUCAR </a:t>
                      </a:r>
                      <a:r>
                        <a:rPr kumimoji="0" lang="es-E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PARA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  A CONVIVENCIA : 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lt"/>
                        </a:rPr>
                        <a:t>DESENVOLVER A COMPETENCIA PARA CONVIVIR</a:t>
                      </a:r>
                    </a:p>
                  </a:txBody>
                  <a:tcPr marL="91417" marR="91417" marT="45723" marB="45723" horzOverflow="overflow">
                    <a:lnL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3448" name="Group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017977"/>
              </p:ext>
            </p:extLst>
          </p:nvPr>
        </p:nvGraphicFramePr>
        <p:xfrm>
          <a:off x="2330511" y="2187387"/>
          <a:ext cx="5397065" cy="3442447"/>
        </p:xfrm>
        <a:graphic>
          <a:graphicData uri="http://schemas.openxmlformats.org/drawingml/2006/table">
            <a:tbl>
              <a:tblPr/>
              <a:tblGrid>
                <a:gridCol w="5397065"/>
              </a:tblGrid>
              <a:tr h="34424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EDUCAR PARA TRANSFORMAR 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OS PROBLEMAS CONTRARIOS Á CONVIVENCIA EN OPORTUNIDADES DE APRENDIZAXE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s-E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C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429" marR="91429" marT="45719" marB="45719" horzOverflow="overflow">
                    <a:lnL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5FFD7"/>
                    </a:solidFill>
                  </a:tcPr>
                </a:tc>
              </a:tr>
            </a:tbl>
          </a:graphicData>
        </a:graphic>
      </p:graphicFrame>
      <p:sp>
        <p:nvSpPr>
          <p:cNvPr id="27656" name="8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l">
              <a:spcBef>
                <a:spcPct val="0"/>
              </a:spcBef>
              <a:buClrTx/>
              <a:buSzTx/>
              <a:buFontTx/>
              <a:buNone/>
            </a:pPr>
            <a:fld id="{E6511895-9F6E-4F49-AC6E-C85F06E4866E}" type="slidenum">
              <a:rPr lang="es-ES" altLang="es-ES" sz="1000">
                <a:solidFill>
                  <a:srgbClr val="A7A399"/>
                </a:solidFill>
                <a:latin typeface="Arial" panose="020B0604020202020204" pitchFamily="34" charset="0"/>
              </a:rPr>
              <a:pPr algn="l"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s-ES" altLang="es-E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sp>
        <p:nvSpPr>
          <p:cNvPr id="143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548164" y="1093508"/>
            <a:ext cx="2915953" cy="4382059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s-ES" sz="2800" dirty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EDUCAR NA CONVIVENCIA </a:t>
            </a:r>
            <a:r>
              <a:rPr lang="es-ES" sz="2800" dirty="0" smtClean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EN POSITIVO</a:t>
            </a:r>
            <a:endParaRPr lang="es-ES" sz="2800" dirty="0">
              <a:solidFill>
                <a:schemeClr val="accent4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27658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493" y="3002429"/>
            <a:ext cx="3140075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22923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368124"/>
              </p:ext>
            </p:extLst>
          </p:nvPr>
        </p:nvGraphicFramePr>
        <p:xfrm>
          <a:off x="179294" y="115889"/>
          <a:ext cx="11815482" cy="6675144"/>
        </p:xfrm>
        <a:graphic>
          <a:graphicData uri="http://schemas.openxmlformats.org/drawingml/2006/table">
            <a:tbl>
              <a:tblPr/>
              <a:tblGrid>
                <a:gridCol w="11815482"/>
              </a:tblGrid>
              <a:tr h="6626225">
                <a:tc>
                  <a:txBody>
                    <a:bodyPr/>
                    <a:lstStyle/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2400" b="1" dirty="0" smtClean="0">
                          <a:solidFill>
                            <a:schemeClr val="bg1"/>
                          </a:solidFill>
                        </a:rPr>
                        <a:t>PROPOSTAS</a:t>
                      </a:r>
                      <a:r>
                        <a:rPr lang="es-ES" sz="2400" b="1" baseline="0" dirty="0" smtClean="0">
                          <a:solidFill>
                            <a:schemeClr val="bg1"/>
                          </a:solidFill>
                        </a:rPr>
                        <a:t> PARA </a:t>
                      </a:r>
                      <a:r>
                        <a:rPr lang="es-ES" sz="2400" b="1" dirty="0" smtClean="0">
                          <a:solidFill>
                            <a:schemeClr val="bg1"/>
                          </a:solidFill>
                        </a:rPr>
                        <a:t>EDUCAR</a:t>
                      </a:r>
                      <a:r>
                        <a:rPr lang="es-ES" sz="2400" b="1" baseline="0" dirty="0" smtClean="0">
                          <a:solidFill>
                            <a:schemeClr val="bg1"/>
                          </a:solidFill>
                        </a:rPr>
                        <a:t> NA CONVIVENCIA </a:t>
                      </a:r>
                      <a:endParaRPr lang="es-ES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es-ES" sz="24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r>
                        <a:rPr lang="es-ES" sz="2400" b="0" u="sng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CREAR</a:t>
                      </a:r>
                      <a:r>
                        <a:rPr lang="es-ES" sz="2400" b="0" u="sng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 CULTURA E CLIMA DE CONVIVENCIA NA AULA E NO CENTRO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AMBIENTE FÍSICO: Todo o </a:t>
                      </a:r>
                      <a:r>
                        <a:rPr lang="es-ES" sz="24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espazo</a:t>
                      </a: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educa.</a:t>
                      </a: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400" b="1" u="none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Coidamos</a:t>
                      </a:r>
                      <a:r>
                        <a:rPr lang="es-ES" sz="2400" b="1" u="none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o </a:t>
                      </a:r>
                      <a:r>
                        <a:rPr lang="es-ES" sz="2400" b="1" u="none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espazo</a:t>
                      </a:r>
                      <a:r>
                        <a:rPr lang="es-ES" sz="2400" b="1" u="none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físico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: ambientación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fixa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ambientación temporal,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limpeza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ecolóxica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control do consumo,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carteis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que comunican para todos/as, pronta reparación dos estragos,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comisións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de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coidado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do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espazo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lugares de emoción, de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descubrimentos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baños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coidados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…</a:t>
                      </a:r>
                    </a:p>
                    <a:p>
                      <a:pPr marL="457200" lvl="1" indent="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None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400" b="1" u="none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Coidamos</a:t>
                      </a:r>
                      <a:r>
                        <a:rPr lang="es-ES" sz="2400" b="1" u="none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o </a:t>
                      </a:r>
                      <a:r>
                        <a:rPr lang="es-ES" sz="2400" b="1" u="none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espazo</a:t>
                      </a:r>
                      <a:r>
                        <a:rPr lang="es-ES" sz="2400" b="1" u="none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sonoro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: a música que educa, os lugares de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tranquilidade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(para reflexionar, par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ler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para charlar,…) </a:t>
                      </a:r>
                    </a:p>
                    <a:p>
                      <a:pPr marL="457200" lvl="1" indent="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None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Organización de </a:t>
                      </a:r>
                      <a:r>
                        <a:rPr lang="es-ES" sz="24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espazos</a:t>
                      </a: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colaborativos para aprender 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(para 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traballo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colaborativo, cooperación informal, …)</a:t>
                      </a:r>
                    </a:p>
                    <a:p>
                      <a:pPr marL="457200" lvl="1" indent="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None/>
                      </a:pPr>
                      <a:endParaRPr lang="es-ES" sz="24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4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Guias</a:t>
                      </a: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de lugares de convivencia 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da aula, do centro (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materiais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e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persoais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)</a:t>
                      </a: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None/>
                      </a:pPr>
                      <a:endParaRPr lang="es-ES" sz="24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91424" marR="91424" marT="45732" marB="45732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</a:tr>
            </a:tbl>
          </a:graphicData>
        </a:graphic>
      </p:graphicFrame>
      <p:sp>
        <p:nvSpPr>
          <p:cNvPr id="35848" name="3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1BFBCBE-ECB0-4B77-9AB5-8E784A81EA12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46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117447"/>
              </p:ext>
            </p:extLst>
          </p:nvPr>
        </p:nvGraphicFramePr>
        <p:xfrm>
          <a:off x="412375" y="115889"/>
          <a:ext cx="11492753" cy="6705624"/>
        </p:xfrm>
        <a:graphic>
          <a:graphicData uri="http://schemas.openxmlformats.org/drawingml/2006/table">
            <a:tbl>
              <a:tblPr/>
              <a:tblGrid>
                <a:gridCol w="11492753"/>
              </a:tblGrid>
              <a:tr h="6626225">
                <a:tc>
                  <a:txBody>
                    <a:bodyPr/>
                    <a:lstStyle/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gl-ES" sz="3200" b="1" noProof="0" dirty="0" smtClean="0">
                          <a:solidFill>
                            <a:schemeClr val="bg1"/>
                          </a:solidFill>
                        </a:rPr>
                        <a:t>PROPOSTAS</a:t>
                      </a:r>
                      <a:r>
                        <a:rPr lang="gl-ES" sz="1800" b="1" baseline="0" noProof="0" dirty="0" smtClean="0">
                          <a:solidFill>
                            <a:schemeClr val="bg1"/>
                          </a:solidFill>
                        </a:rPr>
                        <a:t> PARA </a:t>
                      </a:r>
                      <a:r>
                        <a:rPr lang="gl-ES" sz="1800" b="1" noProof="0" dirty="0" smtClean="0">
                          <a:solidFill>
                            <a:schemeClr val="bg1"/>
                          </a:solidFill>
                        </a:rPr>
                        <a:t>EDUCAR</a:t>
                      </a:r>
                      <a:r>
                        <a:rPr lang="gl-ES" sz="1800" b="1" baseline="0" noProof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gl-ES" sz="2800" b="1" baseline="0" noProof="0" dirty="0" smtClean="0">
                          <a:solidFill>
                            <a:schemeClr val="bg1"/>
                          </a:solidFill>
                        </a:rPr>
                        <a:t>NA</a:t>
                      </a:r>
                      <a:r>
                        <a:rPr lang="gl-ES" sz="1800" b="1" baseline="0" noProof="0" dirty="0" smtClean="0">
                          <a:solidFill>
                            <a:schemeClr val="bg1"/>
                          </a:solidFill>
                        </a:rPr>
                        <a:t> CONVIVENCIA </a:t>
                      </a:r>
                      <a:endParaRPr lang="gl-ES" sz="1800" b="1" noProof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gl-ES" sz="1800" b="1" noProof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r>
                        <a:rPr lang="gl-ES" sz="2400" b="0" u="sng" noProof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CREAR</a:t>
                      </a:r>
                      <a:r>
                        <a:rPr lang="gl-ES" sz="2400" b="0" u="sng" baseline="0" noProof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 CULTURA E CLIMA DE CONVIVENCIA NA AULA E NO CENTRO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gl-ES" sz="2400" baseline="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eriod" startAt="2"/>
                        <a:tabLst/>
                        <a:defRPr/>
                      </a:pPr>
                      <a:r>
                        <a:rPr lang="gl-ES" sz="2400" b="1" baseline="0" noProof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AMBIENTE PSICOLÓXICO: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eriod" startAt="2"/>
                        <a:tabLst/>
                        <a:defRPr/>
                      </a:pPr>
                      <a:endParaRPr lang="gl-ES" sz="2400" b="1" baseline="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gl-ES" sz="2400" b="1" baseline="0" noProof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Atmosfera agradable, estimulante</a:t>
                      </a:r>
                      <a:r>
                        <a:rPr lang="gl-ES" sz="2400" baseline="0" noProof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de creatividade, de estudio…</a:t>
                      </a: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gl-ES" sz="2400" baseline="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gl-ES" sz="2400" b="1" baseline="0" noProof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Ambiente acolledor</a:t>
                      </a:r>
                      <a:r>
                        <a:rPr lang="gl-ES" sz="2400" baseline="0" noProof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: búsquea do éxito para todos/as, que respecta os diferentes ritmos de traballo e de aprendizaxe, que recoñece a diversidade de culturas, de capacidades, de intereses,... (enfoque intercultural e inclusivo).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gl-ES" sz="2400" b="1" baseline="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gl-ES" sz="2400" b="1" baseline="0" noProof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Clima de seguridade</a:t>
                      </a:r>
                      <a:r>
                        <a:rPr lang="gl-ES" sz="2400" b="0" baseline="0" noProof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: recursos e roles ós que acudir (sistemas de seguridade)</a:t>
                      </a: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gl-ES" sz="2400" b="0" baseline="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gl-ES" sz="2400" b="1" baseline="0" noProof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Clima de xustiza</a:t>
                      </a:r>
                      <a:r>
                        <a:rPr lang="gl-ES" sz="2400" b="0" baseline="0" noProof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: participación de todos/as no establecemento de normas e consecuencias das condutas contrarias á convivencia, mecanismos de xustiza pedagóxica e de convivencia,...</a:t>
                      </a:r>
                      <a:endParaRPr lang="gl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gl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</a:txBody>
                  <a:tcPr marL="91424" marR="91424" marT="45732" marB="45732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A00"/>
                    </a:solidFill>
                  </a:tcPr>
                </a:tc>
              </a:tr>
            </a:tbl>
          </a:graphicData>
        </a:graphic>
      </p:graphicFrame>
      <p:sp>
        <p:nvSpPr>
          <p:cNvPr id="37896" name="3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4FDCB50-5926-49D1-96E6-97E08A7D8DEF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1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72875"/>
              </p:ext>
            </p:extLst>
          </p:nvPr>
        </p:nvGraphicFramePr>
        <p:xfrm>
          <a:off x="376516" y="130175"/>
          <a:ext cx="11618260" cy="6408737"/>
        </p:xfrm>
        <a:graphic>
          <a:graphicData uri="http://schemas.openxmlformats.org/drawingml/2006/table">
            <a:tbl>
              <a:tblPr/>
              <a:tblGrid>
                <a:gridCol w="11618260"/>
              </a:tblGrid>
              <a:tr h="6408737">
                <a:tc>
                  <a:txBody>
                    <a:bodyPr/>
                    <a:lstStyle/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3200" b="1" dirty="0" smtClean="0">
                          <a:solidFill>
                            <a:schemeClr val="bg1"/>
                          </a:solidFill>
                        </a:rPr>
                        <a:t>PROPOSTAS</a:t>
                      </a:r>
                      <a:r>
                        <a:rPr lang="es-ES" sz="1800" b="1" baseline="0" dirty="0" smtClean="0">
                          <a:solidFill>
                            <a:schemeClr val="bg1"/>
                          </a:solidFill>
                        </a:rPr>
                        <a:t> PARA </a:t>
                      </a:r>
                      <a:r>
                        <a:rPr lang="es-ES" sz="1800" b="1" dirty="0" smtClean="0">
                          <a:solidFill>
                            <a:schemeClr val="bg1"/>
                          </a:solidFill>
                        </a:rPr>
                        <a:t>EDUCAR</a:t>
                      </a:r>
                      <a:r>
                        <a:rPr lang="es-ES" sz="18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s-ES" sz="2800" b="1" baseline="0" dirty="0" smtClean="0">
                          <a:solidFill>
                            <a:schemeClr val="bg1"/>
                          </a:solidFill>
                        </a:rPr>
                        <a:t>NA</a:t>
                      </a:r>
                      <a:r>
                        <a:rPr lang="es-ES" sz="1800" b="1" baseline="0" dirty="0" smtClean="0">
                          <a:solidFill>
                            <a:schemeClr val="bg1"/>
                          </a:solidFill>
                        </a:rPr>
                        <a:t> CONVIVENCIA </a:t>
                      </a:r>
                      <a:endParaRPr lang="es-ES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es-ES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r>
                        <a:rPr lang="es-ES" sz="2400" b="0" u="sng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CREAR</a:t>
                      </a:r>
                      <a:r>
                        <a:rPr lang="es-ES" sz="2400" b="0" u="sng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 CULTURA E CLIMA DE CONVIVENCIA NA AULA E NO CENTRO</a:t>
                      </a: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None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eriod" startAt="3"/>
                      </a:pP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TODOS OS TEMPOS EDUCAN:</a:t>
                      </a:r>
                    </a:p>
                    <a:p>
                      <a:pPr marL="0" indent="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None/>
                      </a:pPr>
                      <a:endParaRPr lang="es-ES" sz="24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Entradas e </a:t>
                      </a:r>
                      <a:r>
                        <a:rPr lang="es-ES" sz="24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saídas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: participación do alumnado, actividades e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espazos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diversos, puntos de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encontro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utilización de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espazos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de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tranquilidade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coidado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do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espazo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,…</a:t>
                      </a:r>
                    </a:p>
                    <a:p>
                      <a:pPr marL="457200" lvl="1" indent="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None/>
                      </a:pPr>
                      <a:endParaRPr lang="es-ES" sz="24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Tempos entre clases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: romper coas rutinas, portas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abertas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…</a:t>
                      </a:r>
                    </a:p>
                    <a:p>
                      <a:pPr marL="457200" lvl="1" indent="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None/>
                      </a:pPr>
                      <a:endParaRPr lang="es-ES" sz="24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Recreos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: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proxecto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recreo,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diversidade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de 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xogos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para todos e todas, …</a:t>
                      </a:r>
                    </a:p>
                    <a:p>
                      <a:pPr marL="342900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eriod" startAt="3"/>
                      </a:pPr>
                      <a:endParaRPr lang="es-ES" sz="24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0" indent="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None/>
                      </a:pPr>
                      <a:endParaRPr lang="es-ES" sz="1800" b="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91421" marR="91421" marT="45722" marB="45722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A00"/>
                    </a:solidFill>
                  </a:tcPr>
                </a:tc>
              </a:tr>
            </a:tbl>
          </a:graphicData>
        </a:graphic>
      </p:graphicFrame>
      <p:sp>
        <p:nvSpPr>
          <p:cNvPr id="39944" name="3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2FF8A00-6B6C-4301-88F5-E7FCB814D7B7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58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799365"/>
              </p:ext>
            </p:extLst>
          </p:nvPr>
        </p:nvGraphicFramePr>
        <p:xfrm>
          <a:off x="251012" y="115888"/>
          <a:ext cx="11689975" cy="6766564"/>
        </p:xfrm>
        <a:graphic>
          <a:graphicData uri="http://schemas.openxmlformats.org/drawingml/2006/table">
            <a:tbl>
              <a:tblPr/>
              <a:tblGrid>
                <a:gridCol w="11689975"/>
              </a:tblGrid>
              <a:tr h="6705600">
                <a:tc>
                  <a:txBody>
                    <a:bodyPr/>
                    <a:lstStyle/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3200" b="1" dirty="0" smtClean="0">
                          <a:solidFill>
                            <a:schemeClr val="bg1"/>
                          </a:solidFill>
                        </a:rPr>
                        <a:t>PROPOSTAS</a:t>
                      </a:r>
                      <a:r>
                        <a:rPr lang="es-ES" sz="1800" b="1" baseline="0" dirty="0" smtClean="0">
                          <a:solidFill>
                            <a:schemeClr val="bg1"/>
                          </a:solidFill>
                        </a:rPr>
                        <a:t> PARA </a:t>
                      </a:r>
                      <a:r>
                        <a:rPr lang="es-ES" sz="1800" b="1" dirty="0" smtClean="0">
                          <a:solidFill>
                            <a:schemeClr val="bg1"/>
                          </a:solidFill>
                        </a:rPr>
                        <a:t>EDUCAR</a:t>
                      </a:r>
                      <a:r>
                        <a:rPr lang="es-ES" sz="18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s-ES" sz="2800" b="1" baseline="0" dirty="0" smtClean="0">
                          <a:solidFill>
                            <a:schemeClr val="bg1"/>
                          </a:solidFill>
                        </a:rPr>
                        <a:t>NA</a:t>
                      </a:r>
                      <a:r>
                        <a:rPr lang="es-ES" sz="1800" b="1" baseline="0" dirty="0" smtClean="0">
                          <a:solidFill>
                            <a:schemeClr val="bg1"/>
                          </a:solidFill>
                        </a:rPr>
                        <a:t> CONVIVENCIA </a:t>
                      </a:r>
                      <a:endParaRPr lang="es-ES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es-ES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r>
                        <a:rPr lang="es-ES" sz="2400" b="0" u="sng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CREAR</a:t>
                      </a:r>
                      <a:r>
                        <a:rPr lang="es-ES" sz="2400" b="0" u="sng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 CULTURA E CLIMA DE CONVIVENCIA NA AULA E NO CENTRO</a:t>
                      </a: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0" indent="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None/>
                      </a:pPr>
                      <a:endParaRPr lang="es-ES" sz="24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eriod" startAt="4"/>
                      </a:pP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TODAS AS PERSOAS EDUCAN: </a:t>
                      </a:r>
                    </a:p>
                    <a:p>
                      <a:pPr marL="0" indent="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None/>
                      </a:pPr>
                      <a:endParaRPr lang="es-ES" sz="24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0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Información, formación, colaboración </a:t>
                      </a:r>
                      <a:r>
                        <a:rPr lang="es-ES" sz="20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de </a:t>
                      </a:r>
                      <a:r>
                        <a:rPr lang="es-ES" sz="20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persoas</a:t>
                      </a:r>
                      <a:r>
                        <a:rPr lang="es-ES" sz="20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adultas</a:t>
                      </a:r>
                      <a:r>
                        <a:rPr lang="es-ES" sz="20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20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(</a:t>
                      </a:r>
                      <a:r>
                        <a:rPr lang="es-ES" sz="20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persoal</a:t>
                      </a:r>
                      <a:r>
                        <a:rPr lang="es-ES" sz="20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non docente, colaboradores,… </a:t>
                      </a:r>
                      <a:r>
                        <a:rPr lang="es-ES" sz="20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comisións</a:t>
                      </a:r>
                      <a:r>
                        <a:rPr lang="es-ES" sz="20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de barrios,…recursos da </a:t>
                      </a:r>
                      <a:r>
                        <a:rPr lang="es-ES" sz="20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comunidade</a:t>
                      </a:r>
                      <a:r>
                        <a:rPr lang="es-ES" sz="20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,…)</a:t>
                      </a:r>
                    </a:p>
                    <a:p>
                      <a:pPr marL="457200" lvl="1" indent="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None/>
                      </a:pPr>
                      <a:endParaRPr lang="es-ES" sz="20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0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Estratexias</a:t>
                      </a:r>
                      <a:r>
                        <a:rPr lang="es-ES" sz="20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20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metodolóxicas</a:t>
                      </a:r>
                      <a:r>
                        <a:rPr lang="es-ES" sz="20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: grupos interactivos, </a:t>
                      </a:r>
                      <a:r>
                        <a:rPr lang="es-ES" sz="20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aprendizaxe</a:t>
                      </a:r>
                      <a:r>
                        <a:rPr lang="es-ES" sz="20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colaborativo e cooperativo,…</a:t>
                      </a:r>
                    </a:p>
                    <a:p>
                      <a:pPr marL="457200" lvl="1" indent="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None/>
                      </a:pPr>
                      <a:endParaRPr lang="es-ES" sz="24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eriod" startAt="5"/>
                      </a:pP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RELACIÓNS INTERPERSOAIS DE CALIDADE:</a:t>
                      </a:r>
                    </a:p>
                    <a:p>
                      <a:pPr marL="342900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eriod" startAt="5"/>
                      </a:pPr>
                      <a:endParaRPr lang="es-ES" sz="24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0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Dinámicas de relación.</a:t>
                      </a:r>
                    </a:p>
                    <a:p>
                      <a:pPr marL="457200" lvl="1" indent="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None/>
                      </a:pPr>
                      <a:endParaRPr lang="es-ES" sz="20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0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Alumnado-</a:t>
                      </a:r>
                      <a:r>
                        <a:rPr lang="es-ES" sz="20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axudante</a:t>
                      </a:r>
                      <a:r>
                        <a:rPr lang="es-ES" sz="20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</a:t>
                      </a: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endParaRPr lang="es-ES" sz="20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0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Círculos de amigos/as.</a:t>
                      </a:r>
                      <a:endParaRPr lang="es-ES" sz="20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endParaRPr lang="es-ES" sz="20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0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Espazos</a:t>
                      </a:r>
                      <a:r>
                        <a:rPr lang="es-ES" sz="20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e tempos para a </a:t>
                      </a:r>
                      <a:r>
                        <a:rPr lang="es-ES" sz="20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comunicación</a:t>
                      </a:r>
                      <a:r>
                        <a:rPr lang="es-ES" sz="20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</a:t>
                      </a:r>
                      <a:endParaRPr lang="es-ES" sz="20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marL="91421" marR="91421" marT="45722" marB="45722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A00"/>
                    </a:solidFill>
                  </a:tcPr>
                </a:tc>
              </a:tr>
            </a:tbl>
          </a:graphicData>
        </a:graphic>
      </p:graphicFrame>
      <p:sp>
        <p:nvSpPr>
          <p:cNvPr id="41992" name="3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9465610-BC05-491D-9A0E-2F9CCBE056FB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42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637149"/>
              </p:ext>
            </p:extLst>
          </p:nvPr>
        </p:nvGraphicFramePr>
        <p:xfrm>
          <a:off x="268940" y="312738"/>
          <a:ext cx="11779624" cy="6614164"/>
        </p:xfrm>
        <a:graphic>
          <a:graphicData uri="http://schemas.openxmlformats.org/drawingml/2006/table">
            <a:tbl>
              <a:tblPr/>
              <a:tblGrid>
                <a:gridCol w="11779624"/>
              </a:tblGrid>
              <a:tr h="6408737">
                <a:tc>
                  <a:txBody>
                    <a:bodyPr/>
                    <a:lstStyle/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3200" b="1" dirty="0" smtClean="0">
                          <a:solidFill>
                            <a:schemeClr val="bg1"/>
                          </a:solidFill>
                        </a:rPr>
                        <a:t>PROPOSTAS</a:t>
                      </a:r>
                      <a:r>
                        <a:rPr lang="es-ES" sz="1800" b="1" baseline="0" dirty="0" smtClean="0">
                          <a:solidFill>
                            <a:schemeClr val="bg1"/>
                          </a:solidFill>
                        </a:rPr>
                        <a:t> PARA </a:t>
                      </a:r>
                      <a:r>
                        <a:rPr lang="es-ES" sz="1800" b="1" dirty="0" smtClean="0">
                          <a:solidFill>
                            <a:schemeClr val="bg1"/>
                          </a:solidFill>
                        </a:rPr>
                        <a:t>EDUCAR</a:t>
                      </a:r>
                      <a:r>
                        <a:rPr lang="es-ES" sz="18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s-ES" sz="2800" b="1" baseline="0" dirty="0" smtClean="0">
                          <a:solidFill>
                            <a:schemeClr val="bg1"/>
                          </a:solidFill>
                        </a:rPr>
                        <a:t>NA</a:t>
                      </a:r>
                      <a:r>
                        <a:rPr lang="es-ES" sz="1800" b="1" baseline="0" dirty="0" smtClean="0">
                          <a:solidFill>
                            <a:schemeClr val="bg1"/>
                          </a:solidFill>
                        </a:rPr>
                        <a:t> CONVIVENCIA </a:t>
                      </a:r>
                      <a:endParaRPr lang="es-ES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es-ES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r>
                        <a:rPr lang="es-ES" sz="2400" b="0" u="sng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CREAR</a:t>
                      </a:r>
                      <a:r>
                        <a:rPr lang="es-ES" sz="2400" b="0" u="sng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 CULTURA E CLIMA DE CONVIVENCIA NA AULA E NO CENTRO</a:t>
                      </a: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None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None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eriod" startAt="6"/>
                      </a:pP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LIÑAS EDUCATIVAS CLAVE, estilo educativo de centro  (organización e </a:t>
                      </a:r>
                      <a:r>
                        <a:rPr lang="es-ES" sz="24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actitude</a:t>
                      </a: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de toda a </a:t>
                      </a:r>
                      <a:r>
                        <a:rPr lang="es-ES" sz="24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Comunidade</a:t>
                      </a: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educativa):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  <a:p>
                      <a:pPr marL="0" indent="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None/>
                      </a:pPr>
                      <a:endParaRPr lang="es-ES" sz="24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ES" sz="24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Acoller</a:t>
                      </a: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á </a:t>
                      </a:r>
                      <a:r>
                        <a:rPr lang="es-ES" sz="24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diversidade</a:t>
                      </a: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o respecto á </a:t>
                      </a:r>
                      <a:r>
                        <a:rPr lang="es-ES" sz="24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diferenza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(todos/as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teñen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que sentirse valorados,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recoñecidos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respectados, … curricular e afectivamente).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Acollemento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de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novos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membros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da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Comunidade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Educativa. Celebrar o éxito de todos/as.</a:t>
                      </a:r>
                      <a:endParaRPr lang="es-ES" sz="24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457200" lvl="1" indent="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None/>
                      </a:pPr>
                      <a:endParaRPr lang="es-ES" sz="24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Propiciar a </a:t>
                      </a: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autonomía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</a:t>
                      </a:r>
                    </a:p>
                    <a:p>
                      <a:pPr marL="457200" lvl="1" indent="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None/>
                      </a:pPr>
                      <a:endParaRPr lang="es-ES" sz="24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Impulsar </a:t>
                      </a: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o diálogo, a comunicación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</a:t>
                      </a: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endParaRPr lang="es-ES" sz="24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Favorecer a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actitude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de </a:t>
                      </a:r>
                      <a:r>
                        <a:rPr lang="es-ES" sz="24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axuda</a:t>
                      </a: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colaboración, </a:t>
                      </a:r>
                      <a:r>
                        <a:rPr lang="es-ES" sz="24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apoio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</a:t>
                      </a:r>
                      <a:endParaRPr lang="es-ES" sz="1800" b="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s-ES" sz="1800" b="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1800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</a:txBody>
                  <a:tcPr marL="91421" marR="91421" marT="45722" marB="45722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A00"/>
                    </a:solidFill>
                  </a:tcPr>
                </a:tc>
              </a:tr>
            </a:tbl>
          </a:graphicData>
        </a:graphic>
      </p:graphicFrame>
      <p:sp>
        <p:nvSpPr>
          <p:cNvPr id="44040" name="3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EC6A7FA-F717-4D14-9463-5BF986B5714D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28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FC359E0-D8D9-4B4A-B30D-9281C48134D8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778" y="554182"/>
            <a:ext cx="4833011" cy="6233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650139"/>
              </p:ext>
            </p:extLst>
          </p:nvPr>
        </p:nvGraphicFramePr>
        <p:xfrm>
          <a:off x="6427789" y="1052657"/>
          <a:ext cx="3755302" cy="639763"/>
        </p:xfrm>
        <a:graphic>
          <a:graphicData uri="http://schemas.openxmlformats.org/drawingml/2006/table">
            <a:tbl>
              <a:tblPr/>
              <a:tblGrid>
                <a:gridCol w="3755302"/>
              </a:tblGrid>
              <a:tr h="639763">
                <a:tc>
                  <a:txBody>
                    <a:bodyPr/>
                    <a:lstStyle/>
                    <a:p>
                      <a:r>
                        <a:rPr lang="es-ES" sz="2400" dirty="0" smtClean="0">
                          <a:solidFill>
                            <a:srgbClr val="003366"/>
                          </a:solidFill>
                          <a:latin typeface="Arial Narrow" panose="020B0606020202030204" pitchFamily="34" charset="0"/>
                        </a:rPr>
                        <a:t>PRÁCTICA</a:t>
                      </a:r>
                      <a:r>
                        <a:rPr lang="es-ES" sz="2400" baseline="0" dirty="0" smtClean="0">
                          <a:solidFill>
                            <a:srgbClr val="003366"/>
                          </a:solidFill>
                          <a:latin typeface="Arial Narrow" panose="020B0606020202030204" pitchFamily="34" charset="0"/>
                        </a:rPr>
                        <a:t> EDUCATIVA</a:t>
                      </a:r>
                      <a:endParaRPr lang="es-ES" sz="2400" dirty="0">
                        <a:solidFill>
                          <a:srgbClr val="003366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435" marR="91435" marT="45697" marB="45697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917021"/>
              </p:ext>
            </p:extLst>
          </p:nvPr>
        </p:nvGraphicFramePr>
        <p:xfrm>
          <a:off x="6600824" y="2924176"/>
          <a:ext cx="4710303" cy="1736725"/>
        </p:xfrm>
        <a:graphic>
          <a:graphicData uri="http://schemas.openxmlformats.org/drawingml/2006/table">
            <a:tbl>
              <a:tblPr/>
              <a:tblGrid>
                <a:gridCol w="4710303"/>
              </a:tblGrid>
              <a:tr h="1736725">
                <a:tc>
                  <a:txBody>
                    <a:bodyPr/>
                    <a:lstStyle/>
                    <a:p>
                      <a:r>
                        <a:rPr lang="es-ES" sz="24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CRENZAS</a:t>
                      </a:r>
                      <a:r>
                        <a:rPr lang="es-ES" sz="240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 PEDAGÓXICAS, IDEAS, TÓPICOS, EXPECTATIVAS,…</a:t>
                      </a:r>
                      <a:endParaRPr lang="es-ES" sz="24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430" marR="91430" marT="45703" marB="4570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071245"/>
              </p:ext>
            </p:extLst>
          </p:nvPr>
        </p:nvGraphicFramePr>
        <p:xfrm>
          <a:off x="6715991" y="5633021"/>
          <a:ext cx="2137064" cy="639763"/>
        </p:xfrm>
        <a:graphic>
          <a:graphicData uri="http://schemas.openxmlformats.org/drawingml/2006/table">
            <a:tbl>
              <a:tblPr/>
              <a:tblGrid>
                <a:gridCol w="2137064"/>
              </a:tblGrid>
              <a:tr h="639763">
                <a:tc>
                  <a:txBody>
                    <a:bodyPr/>
                    <a:lstStyle/>
                    <a:p>
                      <a:r>
                        <a:rPr lang="es-ES" sz="24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</a:rPr>
                        <a:t>VALORES </a:t>
                      </a:r>
                      <a:endParaRPr lang="es-ES" sz="24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451" marR="91451" marT="45697" marB="45697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828311"/>
              </p:ext>
            </p:extLst>
          </p:nvPr>
        </p:nvGraphicFramePr>
        <p:xfrm>
          <a:off x="1594778" y="105929"/>
          <a:ext cx="1682750" cy="304800"/>
        </p:xfrm>
        <a:graphic>
          <a:graphicData uri="http://schemas.openxmlformats.org/drawingml/2006/table">
            <a:tbl>
              <a:tblPr/>
              <a:tblGrid>
                <a:gridCol w="1682750"/>
              </a:tblGrid>
              <a:tr h="288032">
                <a:tc>
                  <a:txBody>
                    <a:bodyPr/>
                    <a:lstStyle/>
                    <a:p>
                      <a:r>
                        <a:rPr lang="es-ES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gency FB" pitchFamily="34" charset="0"/>
                        </a:rPr>
                        <a:t>METÁFORA</a:t>
                      </a:r>
                      <a:r>
                        <a:rPr lang="es-ES" sz="14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gency FB" pitchFamily="34" charset="0"/>
                        </a:rPr>
                        <a:t> DO ICEBERG</a:t>
                      </a:r>
                      <a:endParaRPr lang="es-ES" sz="1400" dirty="0">
                        <a:solidFill>
                          <a:schemeClr val="bg1">
                            <a:lumMod val="50000"/>
                          </a:schemeClr>
                        </a:solidFill>
                        <a:latin typeface="Agency FB" pitchFamily="34" charset="0"/>
                      </a:endParaRPr>
                    </a:p>
                  </a:txBody>
                  <a:tcPr marL="91421" marR="9142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75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548681"/>
              </p:ext>
            </p:extLst>
          </p:nvPr>
        </p:nvGraphicFramePr>
        <p:xfrm>
          <a:off x="215153" y="115889"/>
          <a:ext cx="11761694" cy="6605586"/>
        </p:xfrm>
        <a:graphic>
          <a:graphicData uri="http://schemas.openxmlformats.org/drawingml/2006/table">
            <a:tbl>
              <a:tblPr/>
              <a:tblGrid>
                <a:gridCol w="11761694"/>
              </a:tblGrid>
              <a:tr h="6605586">
                <a:tc>
                  <a:txBody>
                    <a:bodyPr/>
                    <a:lstStyle/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3200" b="1" dirty="0" smtClean="0">
                          <a:solidFill>
                            <a:schemeClr val="bg1"/>
                          </a:solidFill>
                        </a:rPr>
                        <a:t>PROPOSTAS</a:t>
                      </a:r>
                      <a:r>
                        <a:rPr lang="es-ES" sz="1800" b="1" baseline="0" dirty="0" smtClean="0">
                          <a:solidFill>
                            <a:schemeClr val="bg1"/>
                          </a:solidFill>
                        </a:rPr>
                        <a:t> PARA </a:t>
                      </a:r>
                      <a:r>
                        <a:rPr lang="es-ES" sz="1800" b="1" dirty="0" smtClean="0">
                          <a:solidFill>
                            <a:schemeClr val="bg1"/>
                          </a:solidFill>
                        </a:rPr>
                        <a:t>EDUCAR</a:t>
                      </a:r>
                      <a:r>
                        <a:rPr lang="es-ES" sz="18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s-ES" sz="2800" b="1" baseline="0" dirty="0" smtClean="0">
                          <a:solidFill>
                            <a:schemeClr val="bg1"/>
                          </a:solidFill>
                        </a:rPr>
                        <a:t>NA</a:t>
                      </a:r>
                      <a:r>
                        <a:rPr lang="es-ES" sz="1800" b="1" baseline="0" dirty="0" smtClean="0">
                          <a:solidFill>
                            <a:schemeClr val="bg1"/>
                          </a:solidFill>
                        </a:rPr>
                        <a:t> CONVIVENCIA </a:t>
                      </a:r>
                      <a:endParaRPr lang="es-ES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es-ES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r>
                        <a:rPr lang="es-ES" sz="2400" b="0" u="sng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CREAR</a:t>
                      </a:r>
                      <a:r>
                        <a:rPr lang="es-ES" sz="2400" b="0" u="sng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 CULTURA E CLIMA DE CONVIVENCIA NA AULA E NO CENTRO</a:t>
                      </a: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None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None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eriod" startAt="7"/>
                      </a:pP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CLIMA DE PERTENZA, SENTIDO DE GRUPO: </a:t>
                      </a:r>
                      <a:endParaRPr lang="gl-ES" sz="2400" b="0" baseline="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eriod" startAt="7"/>
                      </a:pPr>
                      <a:endParaRPr lang="es-ES" sz="24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escola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a aula que soñamos (A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escola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de paz, democrática,…). Asunción das finalidades da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escola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</a:t>
                      </a: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endParaRPr lang="es-ES" sz="24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Asunción de responsabilidades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na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escola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</a:t>
                      </a:r>
                    </a:p>
                    <a:p>
                      <a:pPr marL="457200" lvl="1" indent="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None/>
                      </a:pPr>
                      <a:endParaRPr lang="es-ES" sz="24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Dinámicas e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proxectos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de cohesión de grupo.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Identidade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de grupo: positiva e non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excluínte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 Participación en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accións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colectivas.</a:t>
                      </a:r>
                    </a:p>
                    <a:p>
                      <a:pPr marL="457200" lvl="1" indent="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None/>
                      </a:pPr>
                      <a:endParaRPr lang="es-ES" sz="24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Representación do grupo, da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escola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fora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do centro (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ensinamos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o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noso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centro, representamos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ó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24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noso</a:t>
                      </a:r>
                      <a:r>
                        <a:rPr lang="es-ES" sz="2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centro)</a:t>
                      </a:r>
                      <a:endParaRPr lang="es-ES" sz="24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marL="91421" marR="91421" marT="45722" marB="45722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FA00"/>
                    </a:solidFill>
                  </a:tcPr>
                </a:tc>
              </a:tr>
            </a:tbl>
          </a:graphicData>
        </a:graphic>
      </p:graphicFrame>
      <p:sp>
        <p:nvSpPr>
          <p:cNvPr id="46088" name="3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6AB102E-D070-4102-801B-CAEC6406BC76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76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244534"/>
              </p:ext>
            </p:extLst>
          </p:nvPr>
        </p:nvGraphicFramePr>
        <p:xfrm>
          <a:off x="340658" y="121910"/>
          <a:ext cx="11564472" cy="6736090"/>
        </p:xfrm>
        <a:graphic>
          <a:graphicData uri="http://schemas.openxmlformats.org/drawingml/2006/table">
            <a:tbl>
              <a:tblPr/>
              <a:tblGrid>
                <a:gridCol w="11564472"/>
              </a:tblGrid>
              <a:tr h="6400800">
                <a:tc>
                  <a:txBody>
                    <a:bodyPr/>
                    <a:lstStyle/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32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s-ES" sz="3200" b="1" dirty="0" smtClean="0">
                          <a:solidFill>
                            <a:schemeClr val="bg1"/>
                          </a:solidFill>
                        </a:rPr>
                        <a:t>PROPOSTAS</a:t>
                      </a:r>
                      <a:r>
                        <a:rPr lang="es-ES" sz="3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s-ES" sz="1800" b="1" baseline="0" dirty="0" smtClean="0">
                          <a:solidFill>
                            <a:schemeClr val="bg1"/>
                          </a:solidFill>
                        </a:rPr>
                        <a:t>PARA </a:t>
                      </a:r>
                      <a:r>
                        <a:rPr lang="es-ES" sz="1800" b="1" dirty="0" smtClean="0">
                          <a:solidFill>
                            <a:schemeClr val="bg1"/>
                          </a:solidFill>
                        </a:rPr>
                        <a:t>EDUCAR</a:t>
                      </a:r>
                      <a:r>
                        <a:rPr lang="es-ES" sz="18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s-ES" sz="3200" b="1" baseline="0" dirty="0" smtClean="0">
                          <a:solidFill>
                            <a:schemeClr val="bg1"/>
                          </a:solidFill>
                        </a:rPr>
                        <a:t>NA</a:t>
                      </a:r>
                      <a:r>
                        <a:rPr lang="es-E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s-ES" sz="1800" b="1" baseline="0" dirty="0" smtClean="0">
                          <a:solidFill>
                            <a:schemeClr val="bg1"/>
                          </a:solidFill>
                        </a:rPr>
                        <a:t>CONVIVENCIA </a:t>
                      </a:r>
                      <a:endParaRPr lang="es-ES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es-ES" sz="12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r>
                        <a:rPr lang="es-ES" sz="2400" b="0" u="sng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CREAR</a:t>
                      </a:r>
                      <a:r>
                        <a:rPr lang="es-ES" sz="2400" b="0" u="sng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 CULTURA E CLIMA DE CONVIVENCIA NA AULA E NO CENTRO</a:t>
                      </a:r>
                      <a:endParaRPr lang="es-ES" sz="2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es-ES" sz="24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eriod" startAt="8"/>
                        <a:tabLst/>
                        <a:defRPr/>
                      </a:pPr>
                      <a:r>
                        <a:rPr lang="es-ES" sz="2400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XESTIÓN DEMOCRÁTICA </a:t>
                      </a:r>
                      <a:r>
                        <a:rPr lang="es-ES" sz="24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da aula e do centro.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eriod" startAt="8"/>
                        <a:tabLst/>
                        <a:defRPr/>
                      </a:pPr>
                      <a:endParaRPr lang="es-ES" sz="24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eriod" startAt="8"/>
                        <a:tabLst/>
                        <a:defRPr/>
                      </a:pPr>
                      <a:r>
                        <a:rPr lang="es-ES" sz="2400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PARTICIPACIÓN</a:t>
                      </a:r>
                      <a:r>
                        <a:rPr lang="es-ES" sz="24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DO ALUMNADO (para recibir información, opinar, decidir, actuar).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eriod" startAt="8"/>
                        <a:tabLst/>
                        <a:defRPr/>
                      </a:pPr>
                      <a:endParaRPr lang="es-ES" sz="24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eriod" startAt="8"/>
                        <a:tabLst/>
                        <a:defRPr/>
                      </a:pPr>
                      <a:r>
                        <a:rPr lang="es-ES" sz="24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2400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METODOLOXÍAS E AVALIACIÓNS diversas e</a:t>
                      </a:r>
                      <a:r>
                        <a:rPr lang="es-ES" sz="24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que </a:t>
                      </a:r>
                      <a:r>
                        <a:rPr lang="es-ES" sz="24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melloran</a:t>
                      </a:r>
                      <a:r>
                        <a:rPr lang="es-ES" sz="24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a convivencia: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ES" sz="24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ES" sz="20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Aprendizaxe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colaborativo e cooperativo.</a:t>
                      </a: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s-ES" sz="20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ES" sz="20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Aprendizaxe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entre </a:t>
                      </a:r>
                      <a:r>
                        <a:rPr lang="es-ES" sz="20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iguais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.</a:t>
                      </a: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s-ES" sz="20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ES" sz="20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Aprendizaxe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20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dialóxico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.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s-ES" sz="20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ES" sz="20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Grupos interactivos.</a:t>
                      </a: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s-ES" sz="20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ES" sz="20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Avaliación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auténtica.  </a:t>
                      </a:r>
                      <a:r>
                        <a:rPr lang="es-ES" sz="20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Autoavaliación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e </a:t>
                      </a:r>
                      <a:r>
                        <a:rPr lang="es-ES" sz="20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coavaliación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.</a:t>
                      </a: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ES" sz="20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…</a:t>
                      </a:r>
                    </a:p>
                  </a:txBody>
                  <a:tcPr marL="91433" marR="91433" marT="45725" marB="4572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B0EE00"/>
                    </a:solidFill>
                  </a:tcPr>
                </a:tc>
              </a:tr>
            </a:tbl>
          </a:graphicData>
        </a:graphic>
      </p:graphicFrame>
      <p:sp>
        <p:nvSpPr>
          <p:cNvPr id="48136" name="3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AD59BB1-12D7-4CBF-BE9D-863EB2AC43A8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8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4111625" y="5391151"/>
          <a:ext cx="5761038" cy="720725"/>
        </p:xfrm>
        <a:graphic>
          <a:graphicData uri="http://schemas.openxmlformats.org/drawingml/2006/table">
            <a:tbl>
              <a:tblPr/>
              <a:tblGrid>
                <a:gridCol w="5761038"/>
              </a:tblGrid>
              <a:tr h="7207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s-ES" sz="1800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DAR A PALABRA ÁS FAMILIAS </a:t>
                      </a:r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para saber se o </a:t>
                      </a:r>
                      <a:r>
                        <a:rPr lang="es-ES" sz="18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seu</a:t>
                      </a:r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18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fillo</a:t>
                      </a:r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/a </a:t>
                      </a:r>
                      <a:r>
                        <a:rPr lang="es-ES" sz="18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síntese</a:t>
                      </a:r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ben </a:t>
                      </a:r>
                      <a:r>
                        <a:rPr lang="es-ES" sz="18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na</a:t>
                      </a:r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18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escola</a:t>
                      </a:r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, </a:t>
                      </a:r>
                      <a:r>
                        <a:rPr lang="es-ES" sz="18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na</a:t>
                      </a:r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aula.</a:t>
                      </a:r>
                    </a:p>
                  </a:txBody>
                  <a:tcPr marL="91439" marR="91439" marT="45762" marB="45762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B9FA00"/>
                    </a:solidFill>
                  </a:tcPr>
                </a:tc>
              </a:tr>
            </a:tbl>
          </a:graphicData>
        </a:graphic>
      </p:graphicFrame>
      <p:sp>
        <p:nvSpPr>
          <p:cNvPr id="50184" name="3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05BAF06-2D6B-473F-8FB5-0781861F6D75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4" name="4 Tabla"/>
          <p:cNvGraphicFramePr>
            <a:graphicFrameLocks noGrp="1"/>
          </p:cNvGraphicFramePr>
          <p:nvPr/>
        </p:nvGraphicFramePr>
        <p:xfrm>
          <a:off x="5375276" y="476251"/>
          <a:ext cx="4752975" cy="576263"/>
        </p:xfrm>
        <a:graphic>
          <a:graphicData uri="http://schemas.openxmlformats.org/drawingml/2006/table">
            <a:tbl>
              <a:tblPr/>
              <a:tblGrid>
                <a:gridCol w="4752975"/>
              </a:tblGrid>
              <a:tr h="576263"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ALGUNHAS ESTRATEXIAS MÁIS </a:t>
                      </a:r>
                    </a:p>
                  </a:txBody>
                  <a:tcPr marL="91448" marR="91448" marT="45737" marB="45737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4 Tabla"/>
          <p:cNvGraphicFramePr>
            <a:graphicFrameLocks noGrp="1"/>
          </p:cNvGraphicFramePr>
          <p:nvPr/>
        </p:nvGraphicFramePr>
        <p:xfrm>
          <a:off x="1992314" y="1341439"/>
          <a:ext cx="8135937" cy="935037"/>
        </p:xfrm>
        <a:graphic>
          <a:graphicData uri="http://schemas.openxmlformats.org/drawingml/2006/table">
            <a:tbl>
              <a:tblPr/>
              <a:tblGrid>
                <a:gridCol w="8135937"/>
              </a:tblGrid>
              <a:tr h="9350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s-ES" sz="1800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HABILIDADES</a:t>
                      </a:r>
                      <a:r>
                        <a:rPr lang="es-ES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COMUNICATIVAS, EMOCIONAIS E SOCIAIS </a:t>
                      </a:r>
                      <a:r>
                        <a:rPr lang="es-ES" sz="1800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DO PROFESORADO</a:t>
                      </a:r>
                    </a:p>
                  </a:txBody>
                  <a:tcPr marL="91422" marR="91422" marT="45669" marB="45669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B9FA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a 6"/>
          <p:cNvGraphicFramePr>
            <a:graphicFrameLocks noGrp="1"/>
          </p:cNvGraphicFramePr>
          <p:nvPr/>
        </p:nvGraphicFramePr>
        <p:xfrm>
          <a:off x="6024564" y="2636838"/>
          <a:ext cx="3527425" cy="1401986"/>
        </p:xfrm>
        <a:graphic>
          <a:graphicData uri="http://schemas.openxmlformats.org/drawingml/2006/table">
            <a:tbl>
              <a:tblPr/>
              <a:tblGrid>
                <a:gridCol w="3527425"/>
              </a:tblGrid>
              <a:tr h="1401762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gl-ES" sz="1800" dirty="0" smtClean="0"/>
                        <a:t>Enfoque de competencias.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gl-ES" sz="1800" dirty="0" smtClean="0"/>
                        <a:t>Modelos doutros</a:t>
                      </a:r>
                      <a:r>
                        <a:rPr lang="gl-ES" sz="1800" baseline="0" dirty="0" smtClean="0"/>
                        <a:t> ámbitos.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gl-ES" sz="1800" dirty="0" smtClean="0"/>
                        <a:t>Rituais.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gl-ES" sz="1800" dirty="0" smtClean="0"/>
                        <a:t>Institucionalización</a:t>
                      </a:r>
                      <a:r>
                        <a:rPr lang="gl-ES" sz="1400" dirty="0" smtClean="0"/>
                        <a:t>.</a:t>
                      </a:r>
                    </a:p>
                    <a:p>
                      <a:r>
                        <a:rPr lang="gl-ES" sz="1400" dirty="0" smtClean="0"/>
                        <a:t> </a:t>
                      </a:r>
                      <a:endParaRPr lang="gl-ES" sz="1400" dirty="0"/>
                    </a:p>
                  </a:txBody>
                  <a:tcPr marL="91413" marR="91413" marT="45673" marB="4567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CFF3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/>
        </p:nvGraphicFramePr>
        <p:xfrm>
          <a:off x="2063750" y="4365625"/>
          <a:ext cx="5111750" cy="719138"/>
        </p:xfrm>
        <a:graphic>
          <a:graphicData uri="http://schemas.openxmlformats.org/drawingml/2006/table">
            <a:tbl>
              <a:tblPr/>
              <a:tblGrid>
                <a:gridCol w="5111750"/>
              </a:tblGrid>
              <a:tr h="719138">
                <a:tc>
                  <a:txBody>
                    <a:bodyPr/>
                    <a:lstStyle/>
                    <a:p>
                      <a:r>
                        <a:rPr lang="gl-ES" sz="1800" dirty="0" smtClean="0"/>
                        <a:t>MOVEMENTO SLOW</a:t>
                      </a:r>
                      <a:r>
                        <a:rPr lang="gl-ES" sz="1800" baseline="0" dirty="0" smtClean="0"/>
                        <a:t> MOVEMENT  </a:t>
                      </a:r>
                      <a:r>
                        <a:rPr lang="gl-ES" sz="1800" dirty="0" err="1" smtClean="0"/>
                        <a:t>Domenech</a:t>
                      </a:r>
                      <a:r>
                        <a:rPr lang="gl-ES" sz="1800" dirty="0" smtClean="0"/>
                        <a:t> “</a:t>
                      </a:r>
                      <a:r>
                        <a:rPr lang="gl-ES" sz="1800" dirty="0" err="1" smtClean="0"/>
                        <a:t>Elogio</a:t>
                      </a:r>
                      <a:r>
                        <a:rPr lang="gl-ES" sz="1800" dirty="0" smtClean="0"/>
                        <a:t> de la educación</a:t>
                      </a:r>
                      <a:r>
                        <a:rPr lang="gl-ES" sz="1800" baseline="0" dirty="0" smtClean="0"/>
                        <a:t> lenta”</a:t>
                      </a:r>
                      <a:endParaRPr lang="gl-ES" sz="1800" dirty="0"/>
                    </a:p>
                  </a:txBody>
                  <a:tcPr marL="91409" marR="91409" marT="45647" marB="45647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378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661020"/>
              </p:ext>
            </p:extLst>
          </p:nvPr>
        </p:nvGraphicFramePr>
        <p:xfrm>
          <a:off x="422933" y="225985"/>
          <a:ext cx="9344957" cy="6495490"/>
        </p:xfrm>
        <a:graphic>
          <a:graphicData uri="http://schemas.openxmlformats.org/drawingml/2006/table">
            <a:tbl>
              <a:tblPr/>
              <a:tblGrid>
                <a:gridCol w="9344957"/>
              </a:tblGrid>
              <a:tr h="6495490">
                <a:tc>
                  <a:txBody>
                    <a:bodyPr/>
                    <a:lstStyle/>
                    <a:p>
                      <a:pPr algn="ctr"/>
                      <a:r>
                        <a:rPr lang="es-ES" sz="1600" b="1" u="non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EDUCAR </a:t>
                      </a:r>
                      <a:r>
                        <a:rPr lang="es-ES" sz="1600" b="1" u="sng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NA</a:t>
                      </a:r>
                      <a:r>
                        <a:rPr lang="es-ES" sz="1600" b="1" u="non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CONVIVENCIA</a:t>
                      </a:r>
                      <a:r>
                        <a:rPr lang="es-ES" sz="16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: CREAR</a:t>
                      </a:r>
                      <a:r>
                        <a:rPr lang="es-ES" sz="16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C</a:t>
                      </a:r>
                      <a:r>
                        <a:rPr lang="es-ES" sz="16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ULTURA</a:t>
                      </a:r>
                      <a:r>
                        <a:rPr lang="es-ES" sz="16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E CLIMA DE CONVIVENCIA EN  POSITIVO</a:t>
                      </a:r>
                      <a:endParaRPr lang="es-ES" sz="1600" b="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91436" marR="91436" marT="45715" marB="45715">
                    <a:lnL w="19050" cmpd="sng">
                      <a:noFill/>
                      <a:prstDash val="solid"/>
                    </a:lnL>
                    <a:lnR w="19050" cmpd="sng">
                      <a:noFill/>
                      <a:prstDash val="solid"/>
                    </a:lnR>
                    <a:lnT w="19050" cmpd="sng">
                      <a:noFill/>
                      <a:prstDash val="solid"/>
                    </a:lnT>
                    <a:lnB w="1905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3447" name="Group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301029"/>
              </p:ext>
            </p:extLst>
          </p:nvPr>
        </p:nvGraphicFramePr>
        <p:xfrm>
          <a:off x="1054563" y="717177"/>
          <a:ext cx="8232871" cy="5504330"/>
        </p:xfrm>
        <a:graphic>
          <a:graphicData uri="http://schemas.openxmlformats.org/drawingml/2006/table">
            <a:tbl>
              <a:tblPr/>
              <a:tblGrid>
                <a:gridCol w="8232871"/>
              </a:tblGrid>
              <a:tr h="55043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EDUCAR </a:t>
                      </a:r>
                      <a:r>
                        <a:rPr kumimoji="0" lang="es-ES" sz="3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PARA</a:t>
                      </a:r>
                      <a:r>
                        <a:rPr kumimoji="0" lang="es-E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  A CONVIVENCIA : </a:t>
                      </a:r>
                      <a:r>
                        <a:rPr kumimoji="0" lang="es-E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lt"/>
                        </a:rPr>
                        <a:t>DESENVOLVER A COMPETENCIA PARA CONVIVIR</a:t>
                      </a:r>
                    </a:p>
                  </a:txBody>
                  <a:tcPr marL="91417" marR="91417" marT="45723" marB="45723" horzOverflow="overflow">
                    <a:lnL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3448" name="Group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857112"/>
              </p:ext>
            </p:extLst>
          </p:nvPr>
        </p:nvGraphicFramePr>
        <p:xfrm>
          <a:off x="2330510" y="2133599"/>
          <a:ext cx="5235701" cy="3496235"/>
        </p:xfrm>
        <a:graphic>
          <a:graphicData uri="http://schemas.openxmlformats.org/drawingml/2006/table">
            <a:tbl>
              <a:tblPr/>
              <a:tblGrid>
                <a:gridCol w="5235701"/>
              </a:tblGrid>
              <a:tr h="3496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EDUCAR PARA TRANSFORMAR 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OS PROBLEMAS CONTRARIOS Á CONVIVENCIA EN OPORTUNIDADES DE APRENDIZAXE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s-E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C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429" marR="91429" marT="45719" marB="45719" horzOverflow="overflow">
                    <a:lnL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5FFD7"/>
                    </a:solidFill>
                  </a:tcPr>
                </a:tc>
              </a:tr>
            </a:tbl>
          </a:graphicData>
        </a:graphic>
      </p:graphicFrame>
      <p:sp>
        <p:nvSpPr>
          <p:cNvPr id="27656" name="8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l">
              <a:spcBef>
                <a:spcPct val="0"/>
              </a:spcBef>
              <a:buClrTx/>
              <a:buSzTx/>
              <a:buFontTx/>
              <a:buNone/>
            </a:pPr>
            <a:fld id="{E6511895-9F6E-4F49-AC6E-C85F06E4866E}" type="slidenum">
              <a:rPr lang="es-ES" altLang="es-ES" sz="1000">
                <a:solidFill>
                  <a:srgbClr val="A7A399"/>
                </a:solidFill>
                <a:latin typeface="Arial" panose="020B0604020202020204" pitchFamily="34" charset="0"/>
              </a:rPr>
              <a:pPr algn="l">
                <a:spcBef>
                  <a:spcPct val="0"/>
                </a:spcBef>
                <a:buClrTx/>
                <a:buSzTx/>
                <a:buFontTx/>
                <a:buNone/>
              </a:pPr>
              <a:t>23</a:t>
            </a:fld>
            <a:endParaRPr lang="es-ES" altLang="es-E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sp>
        <p:nvSpPr>
          <p:cNvPr id="143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548164" y="1093508"/>
            <a:ext cx="2915953" cy="4382059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s-ES" sz="2800" dirty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EDUCAR NA CONVIVENCIA </a:t>
            </a:r>
            <a:r>
              <a:rPr lang="es-ES" sz="2800" dirty="0" smtClean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EN POSITIVO</a:t>
            </a:r>
            <a:endParaRPr lang="es-ES" sz="2800" dirty="0">
              <a:solidFill>
                <a:schemeClr val="accent4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27658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313" y="3129243"/>
            <a:ext cx="2802094" cy="1864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2642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456736"/>
              </p:ext>
            </p:extLst>
          </p:nvPr>
        </p:nvGraphicFramePr>
        <p:xfrm>
          <a:off x="143435" y="260350"/>
          <a:ext cx="11797553" cy="6370322"/>
        </p:xfrm>
        <a:graphic>
          <a:graphicData uri="http://schemas.openxmlformats.org/drawingml/2006/table">
            <a:tbl>
              <a:tblPr/>
              <a:tblGrid>
                <a:gridCol w="11797553"/>
              </a:tblGrid>
              <a:tr h="6192838">
                <a:tc>
                  <a:txBody>
                    <a:bodyPr/>
                    <a:lstStyle/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1600" dirty="0" smtClean="0">
                          <a:solidFill>
                            <a:srgbClr val="0070C0"/>
                          </a:solidFill>
                        </a:rPr>
                        <a:t>PROPOSTAS</a:t>
                      </a:r>
                      <a:r>
                        <a:rPr lang="es-ES" sz="1600" baseline="0" dirty="0" smtClean="0">
                          <a:solidFill>
                            <a:srgbClr val="0070C0"/>
                          </a:solidFill>
                        </a:rPr>
                        <a:t> PARA </a:t>
                      </a:r>
                      <a:r>
                        <a:rPr lang="es-ES" sz="1600" dirty="0" smtClean="0">
                          <a:solidFill>
                            <a:srgbClr val="0070C0"/>
                          </a:solidFill>
                        </a:rPr>
                        <a:t>EDUCAR</a:t>
                      </a:r>
                      <a:r>
                        <a:rPr lang="es-ES" sz="1600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s-ES" sz="1600" b="1" baseline="0" dirty="0" smtClean="0">
                          <a:solidFill>
                            <a:srgbClr val="0070C0"/>
                          </a:solidFill>
                        </a:rPr>
                        <a:t>PARA </a:t>
                      </a:r>
                      <a:r>
                        <a:rPr lang="es-ES" sz="1600" baseline="0" dirty="0" smtClean="0">
                          <a:solidFill>
                            <a:srgbClr val="0070C0"/>
                          </a:solidFill>
                        </a:rPr>
                        <a:t>A CONVIVENCIA:</a:t>
                      </a: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es-ES" sz="16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1600" b="1" u="sng" baseline="0" dirty="0" smtClean="0">
                          <a:solidFill>
                            <a:srgbClr val="0070C0"/>
                          </a:solidFill>
                        </a:rPr>
                        <a:t>PROVENCIÓN</a:t>
                      </a:r>
                      <a:r>
                        <a:rPr lang="es-ES" sz="1600" b="1" baseline="0" dirty="0" smtClean="0">
                          <a:solidFill>
                            <a:srgbClr val="0070C0"/>
                          </a:solidFill>
                        </a:rPr>
                        <a:t> DOS PROBLEMAS DE CONVIVENCIA</a:t>
                      </a: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es-ES" sz="1600" b="1" baseline="0" dirty="0" smtClean="0">
                        <a:solidFill>
                          <a:srgbClr val="0070C0"/>
                        </a:solidFill>
                      </a:endParaRPr>
                    </a:p>
                    <a:p>
                      <a:pPr>
                        <a:buFont typeface="Arial" pitchFamily="34" charset="0"/>
                        <a:buNone/>
                      </a:pPr>
                      <a:endParaRPr lang="es-ES" sz="18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>
                        <a:buFont typeface="Arial" pitchFamily="34" charset="0"/>
                        <a:buNone/>
                      </a:pPr>
                      <a:endParaRPr lang="es-ES" sz="18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marL="342900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eriod"/>
                      </a:pPr>
                      <a:r>
                        <a:rPr lang="es-ES" sz="2400" b="0" u="sng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DESENVOLVEMENTO DA</a:t>
                      </a:r>
                      <a:r>
                        <a:rPr lang="es-ES" sz="2400" b="1" u="sng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COMPETENCIA SOCIAL</a:t>
                      </a: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:</a:t>
                      </a:r>
                    </a:p>
                    <a:p>
                      <a:pPr marL="342900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eriod"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arenR"/>
                      </a:pP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EDUCACIÓN DO PENSAMENTO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: </a:t>
                      </a:r>
                    </a:p>
                    <a:p>
                      <a:pPr marL="1257300" lvl="2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Causal, consecuencial, medios-fin, de perspectiva e </a:t>
                      </a:r>
                      <a:r>
                        <a:rPr lang="es-ES" sz="24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diverxente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</a:t>
                      </a:r>
                    </a:p>
                    <a:p>
                      <a:pPr lvl="2">
                        <a:buClr>
                          <a:schemeClr val="accent4">
                            <a:lumMod val="75000"/>
                          </a:schemeClr>
                        </a:buClr>
                        <a:buFont typeface="Arial" pitchFamily="34" charset="0"/>
                        <a:buNone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arenR" startAt="2"/>
                      </a:pP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EDUCACIÓN EMOCIONAL.</a:t>
                      </a: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arenR" startAt="2"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arenR" startAt="2"/>
                      </a:pP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APRENDIZAXE DE HABILIDADES SOCIAIS.</a:t>
                      </a: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arenR" startAt="2"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arenR" startAt="2"/>
                      </a:pPr>
                      <a:r>
                        <a:rPr lang="es-ES" sz="2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DESENVOLVEMENTO MORAL.</a:t>
                      </a: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arenR" startAt="2"/>
                      </a:pPr>
                      <a:endParaRPr lang="es-ES" sz="24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lvl="1" indent="-342900">
                        <a:buClr>
                          <a:schemeClr val="accent4">
                            <a:lumMod val="75000"/>
                          </a:schemeClr>
                        </a:buClr>
                        <a:buFont typeface="+mj-lt"/>
                        <a:buAutoNum type="arabicParenR" startAt="2"/>
                      </a:pPr>
                      <a:endParaRPr lang="es-ES" sz="24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2114550" lvl="4" indent="-285750"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v"/>
                      </a:pPr>
                      <a:r>
                        <a:rPr lang="es-ES" sz="2400" b="0" i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Ver programas de Manuel Segura y de </a:t>
                      </a:r>
                      <a:r>
                        <a:rPr lang="es-ES" sz="2400" b="0" i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Trianes</a:t>
                      </a:r>
                      <a:r>
                        <a:rPr lang="es-ES" sz="2400" b="0" i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</a:t>
                      </a:r>
                    </a:p>
                  </a:txBody>
                  <a:tcPr marL="91433" marR="91433" marT="45721" marB="4572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CFF33"/>
                    </a:solidFill>
                  </a:tcPr>
                </a:tc>
              </a:tr>
            </a:tbl>
          </a:graphicData>
        </a:graphic>
      </p:graphicFrame>
      <p:sp>
        <p:nvSpPr>
          <p:cNvPr id="54280" name="3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D5F44BC-9B26-419A-A3BE-F85BB2A62631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82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913687"/>
              </p:ext>
            </p:extLst>
          </p:nvPr>
        </p:nvGraphicFramePr>
        <p:xfrm>
          <a:off x="304800" y="333376"/>
          <a:ext cx="11600329" cy="6492875"/>
        </p:xfrm>
        <a:graphic>
          <a:graphicData uri="http://schemas.openxmlformats.org/drawingml/2006/table">
            <a:tbl>
              <a:tblPr/>
              <a:tblGrid>
                <a:gridCol w="11600329"/>
              </a:tblGrid>
              <a:tr h="6492875">
                <a:tc>
                  <a:txBody>
                    <a:bodyPr/>
                    <a:lstStyle/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1800" dirty="0" smtClean="0">
                          <a:solidFill>
                            <a:srgbClr val="0070C0"/>
                          </a:solidFill>
                        </a:rPr>
                        <a:t>PROPOSTAS</a:t>
                      </a:r>
                      <a:r>
                        <a:rPr lang="es-ES" sz="1800" baseline="0" dirty="0" smtClean="0">
                          <a:solidFill>
                            <a:srgbClr val="0070C0"/>
                          </a:solidFill>
                        </a:rPr>
                        <a:t> PARA </a:t>
                      </a:r>
                      <a:r>
                        <a:rPr lang="es-ES" sz="1800" dirty="0" smtClean="0">
                          <a:solidFill>
                            <a:srgbClr val="0070C0"/>
                          </a:solidFill>
                        </a:rPr>
                        <a:t>EDUCAR</a:t>
                      </a:r>
                      <a:r>
                        <a:rPr lang="es-ES" sz="1800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s-ES" sz="1800" b="1" baseline="0" dirty="0" smtClean="0">
                          <a:solidFill>
                            <a:srgbClr val="0070C0"/>
                          </a:solidFill>
                        </a:rPr>
                        <a:t>PARA </a:t>
                      </a:r>
                      <a:r>
                        <a:rPr lang="es-ES" sz="1800" baseline="0" dirty="0" smtClean="0">
                          <a:solidFill>
                            <a:srgbClr val="0070C0"/>
                          </a:solidFill>
                        </a:rPr>
                        <a:t>A CONVIVENCIA:</a:t>
                      </a: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es-ES" sz="18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1800" b="1" u="sng" baseline="0" dirty="0" smtClean="0">
                          <a:solidFill>
                            <a:srgbClr val="0070C0"/>
                          </a:solidFill>
                        </a:rPr>
                        <a:t>PROVENCIÓN</a:t>
                      </a:r>
                      <a:r>
                        <a:rPr lang="es-ES" sz="1800" b="1" baseline="0" dirty="0" smtClean="0">
                          <a:solidFill>
                            <a:srgbClr val="0070C0"/>
                          </a:solidFill>
                        </a:rPr>
                        <a:t> DOS PROBLEMAS DE CONVIVENCIA</a:t>
                      </a:r>
                      <a:endParaRPr lang="es-ES" sz="2400" b="0" u="sng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18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s-ES" sz="18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2"/>
                        <a:tabLst/>
                        <a:defRPr/>
                      </a:pPr>
                      <a:r>
                        <a:rPr lang="es-ES" sz="2400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20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RUTINAS  E DINÁMICAS DE CONVIVENCIA. Adestrar:</a:t>
                      </a: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ES" sz="20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 demora da gratificación.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s-ES" sz="20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Os hábitos de reflexión e de diálogo.</a:t>
                      </a: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s-ES" sz="20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 evitación da “indefensión aprendida” e da “profecía de </a:t>
                      </a:r>
                      <a:r>
                        <a:rPr lang="es-ES" sz="20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autocumplimento</a:t>
                      </a: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”.</a:t>
                      </a: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s-ES" sz="20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O </a:t>
                      </a:r>
                      <a:r>
                        <a:rPr lang="es-ES" sz="20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bo</a:t>
                      </a: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trato, </a:t>
                      </a:r>
                      <a:r>
                        <a:rPr lang="es-ES" sz="20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coidado</a:t>
                      </a: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e aprecio do </a:t>
                      </a:r>
                      <a:r>
                        <a:rPr lang="es-ES" sz="20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outro</a:t>
                      </a: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/a.</a:t>
                      </a: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s-ES" sz="20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 autoestima. </a:t>
                      </a: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s-ES" sz="20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 </a:t>
                      </a:r>
                      <a:r>
                        <a:rPr lang="es-ES" sz="20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asertividade</a:t>
                      </a: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 </a:t>
                      </a: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s-ES" sz="20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 resiliencia</a:t>
                      </a: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s-ES" sz="20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8001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.A empatía (cognitiva e emocional).</a:t>
                      </a:r>
                    </a:p>
                  </a:txBody>
                  <a:tcPr marL="91433" marR="91433" marT="45725" marB="4572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CFF33"/>
                    </a:solidFill>
                  </a:tcPr>
                </a:tc>
              </a:tr>
            </a:tbl>
          </a:graphicData>
        </a:graphic>
      </p:graphicFrame>
      <p:sp>
        <p:nvSpPr>
          <p:cNvPr id="56328" name="3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57EA7D7-7E24-414E-9F59-ADF868585602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25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2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385545"/>
              </p:ext>
            </p:extLst>
          </p:nvPr>
        </p:nvGraphicFramePr>
        <p:xfrm>
          <a:off x="251011" y="260350"/>
          <a:ext cx="11654117" cy="6553200"/>
        </p:xfrm>
        <a:graphic>
          <a:graphicData uri="http://schemas.openxmlformats.org/drawingml/2006/table">
            <a:tbl>
              <a:tblPr/>
              <a:tblGrid>
                <a:gridCol w="11654117"/>
              </a:tblGrid>
              <a:tr h="6553200">
                <a:tc>
                  <a:txBody>
                    <a:bodyPr/>
                    <a:lstStyle/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1600" dirty="0" smtClean="0">
                          <a:solidFill>
                            <a:srgbClr val="0070C0"/>
                          </a:solidFill>
                        </a:rPr>
                        <a:t>PROPOSTAS</a:t>
                      </a:r>
                      <a:r>
                        <a:rPr lang="es-ES" sz="1600" baseline="0" dirty="0" smtClean="0">
                          <a:solidFill>
                            <a:srgbClr val="0070C0"/>
                          </a:solidFill>
                        </a:rPr>
                        <a:t> PARA </a:t>
                      </a:r>
                      <a:r>
                        <a:rPr lang="es-ES" sz="1600" dirty="0" smtClean="0">
                          <a:solidFill>
                            <a:srgbClr val="0070C0"/>
                          </a:solidFill>
                        </a:rPr>
                        <a:t>EDUCAR</a:t>
                      </a:r>
                      <a:r>
                        <a:rPr lang="es-ES" sz="1600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s-ES" sz="1600" b="1" baseline="0" dirty="0" smtClean="0">
                          <a:solidFill>
                            <a:srgbClr val="0070C0"/>
                          </a:solidFill>
                        </a:rPr>
                        <a:t>PARA </a:t>
                      </a:r>
                      <a:r>
                        <a:rPr lang="es-ES" sz="1600" baseline="0" dirty="0" smtClean="0">
                          <a:solidFill>
                            <a:srgbClr val="0070C0"/>
                          </a:solidFill>
                        </a:rPr>
                        <a:t>A CONVIVENCIA:</a:t>
                      </a: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es-ES" sz="16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1600" b="1" u="sng" baseline="0" dirty="0" smtClean="0">
                          <a:solidFill>
                            <a:srgbClr val="0070C0"/>
                          </a:solidFill>
                        </a:rPr>
                        <a:t>PROVENCIÓN</a:t>
                      </a:r>
                      <a:r>
                        <a:rPr lang="es-ES" sz="1600" b="1" baseline="0" dirty="0" smtClean="0">
                          <a:solidFill>
                            <a:srgbClr val="0070C0"/>
                          </a:solidFill>
                        </a:rPr>
                        <a:t> DOS PROBLEMAS DE CONVIVENCIA</a:t>
                      </a: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es-ES" sz="1600" b="1" baseline="0" dirty="0" smtClean="0">
                        <a:solidFill>
                          <a:srgbClr val="0070C0"/>
                        </a:solidFill>
                      </a:endParaRPr>
                    </a:p>
                    <a:p>
                      <a:pPr>
                        <a:buFont typeface="Arial" pitchFamily="34" charset="0"/>
                        <a:buNone/>
                      </a:pPr>
                      <a:endParaRPr lang="es-ES" sz="18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3"/>
                        <a:tabLst/>
                        <a:defRPr/>
                      </a:pPr>
                      <a:r>
                        <a:rPr lang="es-ES" sz="20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COMPROMISOS DE CONVIVENCIA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3"/>
                        <a:tabLst/>
                        <a:defRPr/>
                      </a:pPr>
                      <a:endParaRPr lang="es-ES" sz="20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3"/>
                        <a:tabLst/>
                        <a:defRPr/>
                      </a:pPr>
                      <a:r>
                        <a:rPr lang="es-ES" sz="20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PROXECTOS DE CONVIVENCIA </a:t>
                      </a:r>
                      <a:r>
                        <a:rPr lang="es-ES" sz="20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(</a:t>
                      </a:r>
                      <a:r>
                        <a:rPr lang="es-ES" sz="20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melloramos</a:t>
                      </a:r>
                      <a:r>
                        <a:rPr lang="es-ES" sz="20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o clima da </a:t>
                      </a:r>
                      <a:r>
                        <a:rPr lang="es-ES" sz="2000" b="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nosa</a:t>
                      </a:r>
                      <a:r>
                        <a:rPr lang="es-ES" sz="20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aula,…)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3"/>
                        <a:tabLst/>
                        <a:defRPr/>
                      </a:pPr>
                      <a:endParaRPr lang="es-ES" sz="20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3"/>
                        <a:tabLst/>
                        <a:defRPr/>
                      </a:pPr>
                      <a:r>
                        <a:rPr lang="es-ES" sz="20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INVESTIGADORES DA PAZ </a:t>
                      </a: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: trazos de paz </a:t>
                      </a:r>
                      <a:r>
                        <a:rPr lang="es-ES" sz="20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na</a:t>
                      </a: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2000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escola</a:t>
                      </a: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3"/>
                        <a:tabLst/>
                        <a:defRPr/>
                      </a:pPr>
                      <a:endParaRPr lang="es-ES" sz="20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3"/>
                        <a:tabLst/>
                        <a:defRPr/>
                      </a:pPr>
                      <a:r>
                        <a:rPr lang="es-ES" sz="20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20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ESPECIALISTAS DE AULA, GRUPOS DE EXPERTOS, </a:t>
                      </a:r>
                      <a:r>
                        <a:rPr lang="es-ES" sz="20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en temas de convivencia e paz.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3"/>
                        <a:tabLst/>
                        <a:defRPr/>
                      </a:pPr>
                      <a:endParaRPr lang="es-ES" sz="2000" b="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3"/>
                        <a:tabLst/>
                        <a:defRPr/>
                      </a:pPr>
                      <a:r>
                        <a:rPr lang="es-ES" sz="20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DRAMATIZACIÓNS/ </a:t>
                      </a:r>
                      <a:r>
                        <a:rPr lang="es-ES" sz="20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XOGOS DE SIMULACIÓN, TEATRO  </a:t>
                      </a:r>
                      <a:r>
                        <a:rPr lang="es-E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PERIODÍSTICO, TEATRO ANTIBULLYING.</a:t>
                      </a:r>
                      <a:endParaRPr lang="es-ES" sz="20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3"/>
                        <a:tabLst/>
                        <a:defRPr/>
                      </a:pPr>
                      <a:endParaRPr lang="es-ES" sz="20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3"/>
                        <a:tabLst/>
                        <a:defRPr/>
                      </a:pPr>
                      <a:r>
                        <a:rPr lang="es-ES" sz="20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DIARIOS DE CONVIVENCIA.</a:t>
                      </a:r>
                      <a:r>
                        <a:rPr lang="es-E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3"/>
                        <a:tabLst/>
                        <a:defRPr/>
                      </a:pPr>
                      <a:endParaRPr lang="es-ES" sz="20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3"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GRUPOS DE DISCUSIÓN/CINEFORUM/OBRADOIROS/ CASOS DE PENSAMENTO</a:t>
                      </a:r>
                      <a:r>
                        <a:rPr lang="es-ES" sz="20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20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(películas, relatos, historias,…)</a:t>
                      </a:r>
                      <a:endParaRPr lang="es-ES" sz="20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3"/>
                        <a:tabLst/>
                        <a:defRPr/>
                      </a:pPr>
                      <a:endParaRPr lang="es-ES" sz="20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3"/>
                        <a:tabLst/>
                        <a:defRPr/>
                      </a:pPr>
                      <a:r>
                        <a:rPr lang="es-E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DINÁMICAS SOCIOAFECTIVAS.</a:t>
                      </a:r>
                    </a:p>
                  </a:txBody>
                  <a:tcPr marL="91433" marR="91433" marT="45721" marB="4572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CFF33"/>
                    </a:solidFill>
                  </a:tcPr>
                </a:tc>
              </a:tr>
            </a:tbl>
          </a:graphicData>
        </a:graphic>
      </p:graphicFrame>
      <p:sp>
        <p:nvSpPr>
          <p:cNvPr id="58376" name="3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5BA252D-20FC-4635-BEA3-889FF8C5FFED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26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31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D3DF30D-18CE-418B-BCC3-7274F181C1E6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735404"/>
              </p:ext>
            </p:extLst>
          </p:nvPr>
        </p:nvGraphicFramePr>
        <p:xfrm>
          <a:off x="197223" y="333375"/>
          <a:ext cx="11725835" cy="6644542"/>
        </p:xfrm>
        <a:graphic>
          <a:graphicData uri="http://schemas.openxmlformats.org/drawingml/2006/table">
            <a:tbl>
              <a:tblPr/>
              <a:tblGrid>
                <a:gridCol w="11725835"/>
              </a:tblGrid>
              <a:tr h="6523038">
                <a:tc>
                  <a:txBody>
                    <a:bodyPr/>
                    <a:lstStyle/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1400" dirty="0" smtClean="0">
                          <a:solidFill>
                            <a:srgbClr val="0070C0"/>
                          </a:solidFill>
                        </a:rPr>
                        <a:t>PROPOSTAS</a:t>
                      </a:r>
                      <a:r>
                        <a:rPr lang="es-ES" sz="1400" baseline="0" dirty="0" smtClean="0">
                          <a:solidFill>
                            <a:srgbClr val="0070C0"/>
                          </a:solidFill>
                        </a:rPr>
                        <a:t> PARA </a:t>
                      </a:r>
                      <a:r>
                        <a:rPr lang="es-ES" sz="1400" dirty="0" smtClean="0">
                          <a:solidFill>
                            <a:srgbClr val="0070C0"/>
                          </a:solidFill>
                        </a:rPr>
                        <a:t>EDUCAR</a:t>
                      </a:r>
                      <a:r>
                        <a:rPr lang="es-ES" sz="1400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s-ES" sz="1400" b="1" baseline="0" dirty="0" smtClean="0">
                          <a:solidFill>
                            <a:srgbClr val="0070C0"/>
                          </a:solidFill>
                        </a:rPr>
                        <a:t>PARA </a:t>
                      </a:r>
                      <a:r>
                        <a:rPr lang="es-ES" sz="1400" baseline="0" dirty="0" smtClean="0">
                          <a:solidFill>
                            <a:srgbClr val="0070C0"/>
                          </a:solidFill>
                        </a:rPr>
                        <a:t>A CONVIVENCIA:</a:t>
                      </a: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es-ES" sz="14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1400" b="1" u="sng" baseline="0" dirty="0" smtClean="0">
                          <a:solidFill>
                            <a:srgbClr val="0070C0"/>
                          </a:solidFill>
                        </a:rPr>
                        <a:t>PROVENCIÓN</a:t>
                      </a:r>
                      <a:r>
                        <a:rPr lang="es-ES" sz="1400" b="1" baseline="0" dirty="0" smtClean="0">
                          <a:solidFill>
                            <a:srgbClr val="0070C0"/>
                          </a:solidFill>
                        </a:rPr>
                        <a:t> DOS PROBLEMAS DE CONVIVENCI</a:t>
                      </a:r>
                      <a:endParaRPr lang="es-ES" sz="120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es-ES" sz="12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eriod" startAt="7"/>
                        <a:tabLst/>
                        <a:defRPr/>
                      </a:pPr>
                      <a:endParaRPr lang="es-ES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r>
                        <a:rPr lang="es-ES" sz="16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s-ES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XOGOS  E DINÁMICAS </a:t>
                      </a:r>
                      <a:r>
                        <a:rPr lang="es-ES" sz="1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PARA A COOPERACIÓN E A PAZ.</a:t>
                      </a:r>
                      <a:endParaRPr lang="es-ES" sz="18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endParaRPr lang="es-ES" sz="18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r>
                        <a:rPr lang="es-ES" sz="18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EDUCAR NA </a:t>
                      </a:r>
                      <a:r>
                        <a:rPr lang="es-ES" sz="18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IMPLICACIÓN, NA ACCIÓN CIDADÁ </a:t>
                      </a:r>
                      <a:r>
                        <a:rPr lang="es-ES" sz="18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(VOLUNTARIADO, </a:t>
                      </a:r>
                      <a:r>
                        <a:rPr lang="es-ES" sz="18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APRENDIZAXE-SERVIZO </a:t>
                      </a:r>
                      <a:r>
                        <a:rPr lang="es-ES" sz="18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ApS</a:t>
                      </a:r>
                      <a:r>
                        <a:rPr lang="es-ES" sz="18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)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endParaRPr lang="es-ES" sz="18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r>
                        <a:rPr lang="es-ES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CAMPAÑAS</a:t>
                      </a:r>
                      <a:r>
                        <a:rPr lang="es-ES" sz="18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DE SENSIBILIZACIÓN</a:t>
                      </a:r>
                      <a:r>
                        <a:rPr lang="es-ES" sz="18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</a:t>
                      </a:r>
                      <a:endParaRPr lang="es-ES" sz="18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endParaRPr lang="es-ES" sz="18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r>
                        <a:rPr lang="es-ES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PROGRAMAS ANTI</a:t>
                      </a:r>
                      <a:r>
                        <a:rPr lang="es-ES" sz="1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ACOSO, ANTIRRACISMO,…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endParaRPr lang="es-ES" sz="18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r>
                        <a:rPr lang="es-ES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INVITADOS ESPECIALISTAS.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endParaRPr lang="es-ES" sz="18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r>
                        <a:rPr lang="es-ES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PROXECTOS FAMILIAS-ESCOLA.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endParaRPr lang="es-ES" sz="18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r>
                        <a:rPr lang="es-ES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COMITÉS DE CIDADANÍA.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endParaRPr lang="es-ES" sz="18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r>
                        <a:rPr lang="es-ES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PROXECTOS INTERCENTROS.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endParaRPr lang="es-ES" sz="18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+mj-lt"/>
                        <a:buAutoNum type="arabicParenR" startAt="11"/>
                        <a:tabLst/>
                        <a:defRPr/>
                      </a:pPr>
                      <a:r>
                        <a:rPr lang="es-ES" sz="18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TAREFAS E PROXECTOS</a:t>
                      </a:r>
                      <a:r>
                        <a:rPr lang="es-ES" sz="18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DO </a:t>
                      </a:r>
                      <a:r>
                        <a:rPr lang="es-ES" sz="18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CURRÍCULO DE CONVIVENCIA</a:t>
                      </a:r>
                      <a:r>
                        <a:rPr lang="es-ES" sz="18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RELACIONADOS CON:</a:t>
                      </a:r>
                    </a:p>
                    <a:p>
                      <a:pPr marL="800100" lvl="1" indent="-342900" eaLnBrk="1" fontAlgn="auto" hangingPunct="1"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  <a:defRPr/>
                      </a:pPr>
                      <a:r>
                        <a:rPr lang="es-ES" sz="18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Competencias </a:t>
                      </a:r>
                      <a:r>
                        <a:rPr lang="es-ES" sz="1800" b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persoais</a:t>
                      </a:r>
                      <a:r>
                        <a:rPr lang="es-ES" sz="18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</a:t>
                      </a:r>
                      <a:r>
                        <a:rPr lang="es-ES" sz="1800" b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interpersoais</a:t>
                      </a:r>
                      <a:r>
                        <a:rPr lang="es-ES" sz="18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e </a:t>
                      </a:r>
                      <a:r>
                        <a:rPr lang="es-ES" sz="1800" b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sociais</a:t>
                      </a:r>
                      <a:r>
                        <a:rPr lang="es-ES" sz="18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 </a:t>
                      </a:r>
                    </a:p>
                    <a:p>
                      <a:pPr marL="800100" lvl="1" indent="-342900" eaLnBrk="1" fontAlgn="auto" hangingPunct="1"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  <a:defRPr/>
                      </a:pPr>
                      <a:r>
                        <a:rPr lang="es-ES" sz="18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Relacionados coa promoción dos </a:t>
                      </a:r>
                      <a:r>
                        <a:rPr lang="es-ES" sz="1800" b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dereitos</a:t>
                      </a:r>
                      <a:r>
                        <a:rPr lang="es-ES" sz="18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humanos</a:t>
                      </a:r>
                      <a:r>
                        <a:rPr lang="es-ES" sz="18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18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  <a:p>
                      <a:pPr marL="800100" lvl="1" indent="-342900" eaLnBrk="1" fontAlgn="auto" hangingPunct="1"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Ø"/>
                        <a:defRPr/>
                      </a:pPr>
                      <a:r>
                        <a:rPr lang="es-ES" sz="18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Relacionados coa </a:t>
                      </a:r>
                      <a:r>
                        <a:rPr lang="es-ES" sz="1800" b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construción</a:t>
                      </a:r>
                      <a:r>
                        <a:rPr lang="es-ES" sz="18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da convivencia positiva nos contornos  próximos  e nos contornos </a:t>
                      </a:r>
                      <a:r>
                        <a:rPr lang="es-ES" sz="1800" b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globais</a:t>
                      </a:r>
                      <a:r>
                        <a:rPr lang="es-ES" sz="18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</a:t>
                      </a:r>
                      <a:endParaRPr lang="es-ES" sz="18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marL="91433" marR="91433" marT="45671" marB="4567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CFF3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275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252BAFF-43CF-4B7E-8FBD-2D51BC33120F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28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580646"/>
              </p:ext>
            </p:extLst>
          </p:nvPr>
        </p:nvGraphicFramePr>
        <p:xfrm>
          <a:off x="4872039" y="333376"/>
          <a:ext cx="6244196" cy="365132"/>
        </p:xfrm>
        <a:graphic>
          <a:graphicData uri="http://schemas.openxmlformats.org/drawingml/2006/table">
            <a:tbl>
              <a:tblPr/>
              <a:tblGrid>
                <a:gridCol w="6244196"/>
              </a:tblGrid>
              <a:tr h="365125"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APRENDE</a:t>
                      </a:r>
                      <a:r>
                        <a:rPr lang="es-ES" sz="1800" baseline="0" dirty="0" smtClean="0"/>
                        <a:t>R A CONVIVIR EN POSITIVO</a:t>
                      </a:r>
                      <a:endParaRPr lang="es-ES" sz="1800" dirty="0"/>
                    </a:p>
                  </a:txBody>
                  <a:tcPr marL="91439" marR="91439" marT="45406" marB="4540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CFF3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569108"/>
              </p:ext>
            </p:extLst>
          </p:nvPr>
        </p:nvGraphicFramePr>
        <p:xfrm>
          <a:off x="753034" y="803218"/>
          <a:ext cx="11239503" cy="578906"/>
        </p:xfrm>
        <a:graphic>
          <a:graphicData uri="http://schemas.openxmlformats.org/drawingml/2006/table">
            <a:tbl>
              <a:tblPr/>
              <a:tblGrid>
                <a:gridCol w="4159625"/>
                <a:gridCol w="3406588"/>
                <a:gridCol w="3673290"/>
              </a:tblGrid>
              <a:tr h="447582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 smtClean="0"/>
                        <a:t>PRÁCTICAS AUTÉNTICAS</a:t>
                      </a:r>
                      <a:endParaRPr lang="es-ES" sz="1600" dirty="0"/>
                    </a:p>
                  </a:txBody>
                  <a:tcPr marL="91436" marR="91436" marT="45613" marB="4561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 smtClean="0"/>
                        <a:t>AXUDA DE EXPERTOS</a:t>
                      </a:r>
                      <a:endParaRPr lang="es-ES" sz="1600" dirty="0"/>
                    </a:p>
                  </a:txBody>
                  <a:tcPr marL="91436" marR="91436" marT="45613" marB="456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 smtClean="0"/>
                        <a:t>OBSERVACIÓN</a:t>
                      </a:r>
                    </a:p>
                    <a:p>
                      <a:pPr algn="ctr"/>
                      <a:r>
                        <a:rPr lang="es-ES" sz="1600" dirty="0" smtClean="0"/>
                        <a:t>CRÍTICA</a:t>
                      </a:r>
                      <a:endParaRPr lang="es-ES" sz="1600" dirty="0"/>
                    </a:p>
                  </a:txBody>
                  <a:tcPr marL="91436" marR="91436" marT="45613" marB="456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771676"/>
              </p:ext>
            </p:extLst>
          </p:nvPr>
        </p:nvGraphicFramePr>
        <p:xfrm>
          <a:off x="753035" y="1484312"/>
          <a:ext cx="4190441" cy="4872037"/>
        </p:xfrm>
        <a:graphic>
          <a:graphicData uri="http://schemas.openxmlformats.org/drawingml/2006/table">
            <a:tbl>
              <a:tblPr/>
              <a:tblGrid>
                <a:gridCol w="4190441"/>
              </a:tblGrid>
              <a:tr h="4872037">
                <a:tc>
                  <a:txBody>
                    <a:bodyPr/>
                    <a:lstStyle/>
                    <a:p>
                      <a:pPr algn="l">
                        <a:buFont typeface="Wingdings" pitchFamily="2" charset="2"/>
                        <a:buChar char=""/>
                      </a:pPr>
                      <a:endParaRPr lang="es-ES" sz="1400" b="1" dirty="0" smtClean="0"/>
                    </a:p>
                    <a:p>
                      <a:pPr algn="l">
                        <a:buFont typeface="Wingdings" pitchFamily="2" charset="2"/>
                        <a:buChar char=""/>
                      </a:pPr>
                      <a:r>
                        <a:rPr lang="es-ES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CLIMA</a:t>
                      </a:r>
                      <a:r>
                        <a:rPr lang="es-ES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DE CONVIVENCIA EN POSITIVO.</a:t>
                      </a:r>
                    </a:p>
                    <a:p>
                      <a:pPr algn="l">
                        <a:buFont typeface="Wingdings" pitchFamily="2" charset="2"/>
                        <a:buNone/>
                      </a:pPr>
                      <a:endParaRPr lang="es-ES" sz="16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l">
                        <a:buFont typeface="Wingdings" pitchFamily="2" charset="2"/>
                        <a:buChar char=""/>
                      </a:pPr>
                      <a:r>
                        <a:rPr lang="es-ES" sz="16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CULTURA </a:t>
                      </a:r>
                      <a:r>
                        <a:rPr lang="es-ES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DE CONVIVENCIA EN POSITIVO.</a:t>
                      </a:r>
                    </a:p>
                    <a:p>
                      <a:pPr algn="l">
                        <a:buFont typeface="Wingdings" pitchFamily="2" charset="2"/>
                        <a:buNone/>
                      </a:pPr>
                      <a:endParaRPr lang="es-ES" sz="16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l">
                        <a:buFont typeface="Wingdings" pitchFamily="2" charset="2"/>
                        <a:buChar char=""/>
                      </a:pPr>
                      <a:r>
                        <a:rPr lang="es-ES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PRÁCTICAS DE </a:t>
                      </a:r>
                      <a:r>
                        <a:rPr lang="es-ES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PARTICIPACIÓN</a:t>
                      </a:r>
                      <a:r>
                        <a:rPr lang="es-ES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E DE CIDADANÍA ACTIVA.</a:t>
                      </a:r>
                    </a:p>
                    <a:p>
                      <a:pPr algn="l">
                        <a:buFont typeface="Wingdings" pitchFamily="2" charset="2"/>
                        <a:buNone/>
                      </a:pPr>
                      <a:endParaRPr lang="es-ES" sz="16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s-ES" sz="16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"/>
                        <a:tabLst/>
                        <a:defRPr/>
                      </a:pPr>
                      <a:r>
                        <a:rPr lang="es-ES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DINÁMICAS </a:t>
                      </a:r>
                      <a:r>
                        <a:rPr lang="es-ES" sz="16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SOCIOAFECTIVAS.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"/>
                        <a:tabLst/>
                        <a:defRPr/>
                      </a:pPr>
                      <a:endParaRPr lang="es-ES" sz="16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"/>
                        <a:tabLst/>
                        <a:defRPr/>
                      </a:pPr>
                      <a:r>
                        <a:rPr lang="es-ES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TODAS AS EXPERIENCIAS,</a:t>
                      </a:r>
                      <a:r>
                        <a:rPr lang="es-ES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PRÁCTICAS DE CONVIVENCIA (</a:t>
                      </a:r>
                      <a:r>
                        <a:rPr lang="es-ES" sz="16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COHERENCIA</a:t>
                      </a:r>
                      <a:r>
                        <a:rPr lang="es-ES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DE CENTRO)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s-ES" sz="16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marL="91408" marR="91408" marT="45731" marB="4573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CFF3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105908"/>
              </p:ext>
            </p:extLst>
          </p:nvPr>
        </p:nvGraphicFramePr>
        <p:xfrm>
          <a:off x="4982136" y="1486835"/>
          <a:ext cx="3321984" cy="4872036"/>
        </p:xfrm>
        <a:graphic>
          <a:graphicData uri="http://schemas.openxmlformats.org/drawingml/2006/table">
            <a:tbl>
              <a:tblPr/>
              <a:tblGrid>
                <a:gridCol w="3321984"/>
              </a:tblGrid>
              <a:tr h="4872036"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"/>
                      </a:pPr>
                      <a:endParaRPr lang="es-ES" sz="1400" b="1" baseline="0" dirty="0" smtClean="0"/>
                    </a:p>
                    <a:p>
                      <a:pPr algn="just">
                        <a:buFont typeface="Wingdings" pitchFamily="2" charset="2"/>
                        <a:buChar char=""/>
                      </a:pPr>
                      <a:r>
                        <a:rPr lang="es-ES" sz="16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ROL </a:t>
                      </a:r>
                      <a:r>
                        <a:rPr lang="es-ES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DO PROFESOR/A COMO EDUCADOR/A.</a:t>
                      </a:r>
                    </a:p>
                    <a:p>
                      <a:pPr algn="just">
                        <a:buFont typeface="Wingdings" pitchFamily="2" charset="2"/>
                        <a:buChar char=""/>
                      </a:pPr>
                      <a:endParaRPr lang="es-ES" sz="16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just">
                        <a:buFont typeface="Wingdings" pitchFamily="2" charset="2"/>
                        <a:buChar char=""/>
                      </a:pPr>
                      <a:r>
                        <a:rPr lang="es-ES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APRENDIZAXE </a:t>
                      </a:r>
                      <a:r>
                        <a:rPr lang="es-ES" sz="16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ENTRE IGUAIS.</a:t>
                      </a:r>
                    </a:p>
                    <a:p>
                      <a:pPr algn="just">
                        <a:buFont typeface="Wingdings" pitchFamily="2" charset="2"/>
                        <a:buChar char=""/>
                      </a:pPr>
                      <a:endParaRPr lang="es-ES" sz="16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just">
                        <a:buFont typeface="Wingdings" pitchFamily="2" charset="2"/>
                        <a:buChar char=""/>
                      </a:pPr>
                      <a:r>
                        <a:rPr lang="es-ES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ALUMNADO </a:t>
                      </a:r>
                      <a:r>
                        <a:rPr lang="es-ES" sz="16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AXUDANTE</a:t>
                      </a:r>
                      <a:r>
                        <a:rPr lang="es-ES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</a:t>
                      </a:r>
                    </a:p>
                    <a:p>
                      <a:pPr algn="just">
                        <a:buFont typeface="Wingdings" pitchFamily="2" charset="2"/>
                        <a:buNone/>
                      </a:pPr>
                      <a:endParaRPr lang="es-ES" sz="16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l">
                        <a:buFont typeface="Wingdings" pitchFamily="2" charset="2"/>
                        <a:buChar char=""/>
                      </a:pPr>
                      <a:r>
                        <a:rPr lang="es-ES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PROGRAMAS DE DESENVOLVEMENTO DA </a:t>
                      </a:r>
                      <a:r>
                        <a:rPr lang="es-ES" sz="16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COMPETENCIA SOCIAL</a:t>
                      </a:r>
                      <a:r>
                        <a:rPr lang="es-ES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.</a:t>
                      </a:r>
                    </a:p>
                    <a:p>
                      <a:pPr algn="l">
                        <a:buFont typeface="Wingdings" pitchFamily="2" charset="2"/>
                        <a:buChar char=""/>
                      </a:pPr>
                      <a:endParaRPr lang="es-ES" sz="16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"/>
                        <a:tabLst/>
                        <a:defRPr/>
                      </a:pPr>
                      <a:r>
                        <a:rPr lang="es-ES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</a:t>
                      </a:r>
                      <a:r>
                        <a:rPr lang="es-ES" sz="16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URRÍCULUM</a:t>
                      </a:r>
                      <a:r>
                        <a:rPr lang="es-ES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DE CONVIVENCIA.</a:t>
                      </a:r>
                    </a:p>
                    <a:p>
                      <a:pPr algn="l">
                        <a:buFont typeface="Wingdings" pitchFamily="2" charset="2"/>
                        <a:buNone/>
                      </a:pPr>
                      <a:endParaRPr lang="es-ES" sz="16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l">
                        <a:buFont typeface="Wingdings" pitchFamily="2" charset="2"/>
                        <a:buChar char=""/>
                      </a:pPr>
                      <a:endParaRPr lang="es-ES" sz="1400" baseline="0" dirty="0" smtClean="0"/>
                    </a:p>
                    <a:p>
                      <a:pPr algn="l">
                        <a:buFont typeface="Wingdings" pitchFamily="2" charset="2"/>
                        <a:buChar char=""/>
                      </a:pPr>
                      <a:endParaRPr lang="es-ES" sz="1600" baseline="0" dirty="0" smtClean="0"/>
                    </a:p>
                    <a:p>
                      <a:pPr algn="l">
                        <a:buFont typeface="Wingdings" pitchFamily="2" charset="2"/>
                        <a:buNone/>
                      </a:pPr>
                      <a:endParaRPr lang="es-ES" sz="1600" baseline="0" dirty="0" smtClean="0"/>
                    </a:p>
                    <a:p>
                      <a:pPr algn="l">
                        <a:buFont typeface="Wingdings" pitchFamily="2" charset="2"/>
                        <a:buChar char=""/>
                      </a:pPr>
                      <a:endParaRPr lang="es-ES" sz="1600" dirty="0" smtClean="0"/>
                    </a:p>
                    <a:p>
                      <a:endParaRPr lang="es-ES" sz="1200" dirty="0"/>
                    </a:p>
                  </a:txBody>
                  <a:tcPr marL="91472" marR="91472" marT="45737" marB="45737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CFF3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1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965765"/>
              </p:ext>
            </p:extLst>
          </p:nvPr>
        </p:nvGraphicFramePr>
        <p:xfrm>
          <a:off x="8324291" y="1480483"/>
          <a:ext cx="3668246" cy="4872036"/>
        </p:xfrm>
        <a:graphic>
          <a:graphicData uri="http://schemas.openxmlformats.org/drawingml/2006/table">
            <a:tbl>
              <a:tblPr/>
              <a:tblGrid>
                <a:gridCol w="3668246"/>
              </a:tblGrid>
              <a:tr h="487203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"/>
                        <a:tabLst/>
                        <a:defRPr/>
                      </a:pPr>
                      <a:endParaRPr lang="es-ES" sz="1400" b="1" baseline="0" dirty="0" smtClean="0"/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"/>
                        <a:tabLst/>
                        <a:defRPr/>
                      </a:pPr>
                      <a:r>
                        <a:rPr lang="es-ES" sz="16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ENTRENAMENTO</a:t>
                      </a:r>
                      <a:r>
                        <a:rPr lang="es-ES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DA OBSERVACIÓN CRÍTICA.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s-ES" sz="16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just">
                        <a:buFont typeface="Wingdings" pitchFamily="2" charset="2"/>
                        <a:buChar char=""/>
                      </a:pPr>
                      <a:r>
                        <a:rPr lang="es-ES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CASOS DE PENSAMENTO</a:t>
                      </a:r>
                      <a:r>
                        <a:rPr lang="es-ES" sz="16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(práctica da reflexión e sentido crítico).</a:t>
                      </a:r>
                      <a:endParaRPr lang="es-ES" sz="16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just">
                        <a:buFont typeface="Wingdings" pitchFamily="2" charset="2"/>
                        <a:buChar char=""/>
                      </a:pPr>
                      <a:endParaRPr lang="es-ES" sz="16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just">
                        <a:buFont typeface="Wingdings" pitchFamily="2" charset="2"/>
                        <a:buNone/>
                      </a:pPr>
                      <a:endParaRPr lang="es-ES" sz="16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endParaRPr lang="es-ES" sz="1400" dirty="0"/>
                    </a:p>
                  </a:txBody>
                  <a:tcPr marL="91421" marR="91421" marT="45740" marB="4574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CFF3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64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265797"/>
              </p:ext>
            </p:extLst>
          </p:nvPr>
        </p:nvGraphicFramePr>
        <p:xfrm>
          <a:off x="422933" y="225985"/>
          <a:ext cx="9344957" cy="6495490"/>
        </p:xfrm>
        <a:graphic>
          <a:graphicData uri="http://schemas.openxmlformats.org/drawingml/2006/table">
            <a:tbl>
              <a:tblPr/>
              <a:tblGrid>
                <a:gridCol w="9344957"/>
              </a:tblGrid>
              <a:tr h="6495490">
                <a:tc>
                  <a:txBody>
                    <a:bodyPr/>
                    <a:lstStyle/>
                    <a:p>
                      <a:pPr algn="ctr"/>
                      <a:r>
                        <a:rPr lang="es-ES" sz="1400" b="1" u="non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EDUCAR </a:t>
                      </a:r>
                      <a:r>
                        <a:rPr lang="es-ES" sz="1400" b="1" u="sng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NA</a:t>
                      </a:r>
                      <a:r>
                        <a:rPr lang="es-ES" sz="1400" b="1" u="non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CONVIVENCIA</a:t>
                      </a:r>
                      <a:r>
                        <a:rPr lang="es-ES" sz="14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: CREAR</a:t>
                      </a:r>
                      <a:r>
                        <a:rPr lang="es-ES" sz="1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C</a:t>
                      </a:r>
                      <a:r>
                        <a:rPr lang="es-ES" sz="14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ULTURA</a:t>
                      </a:r>
                      <a:r>
                        <a:rPr lang="es-ES" sz="1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E CLIMA DE CONVIVENCIA EN  POSITIVO</a:t>
                      </a:r>
                      <a:endParaRPr lang="es-ES" sz="1400" b="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91436" marR="91436" marT="45715" marB="45715">
                    <a:lnL w="19050" cmpd="sng">
                      <a:noFill/>
                      <a:prstDash val="solid"/>
                    </a:lnL>
                    <a:lnR w="19050" cmpd="sng">
                      <a:noFill/>
                      <a:prstDash val="solid"/>
                    </a:lnR>
                    <a:lnT w="19050" cmpd="sng">
                      <a:noFill/>
                      <a:prstDash val="solid"/>
                    </a:lnT>
                    <a:lnB w="1905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3447" name="Group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513631"/>
              </p:ext>
            </p:extLst>
          </p:nvPr>
        </p:nvGraphicFramePr>
        <p:xfrm>
          <a:off x="1054564" y="1021693"/>
          <a:ext cx="7963930" cy="5199813"/>
        </p:xfrm>
        <a:graphic>
          <a:graphicData uri="http://schemas.openxmlformats.org/drawingml/2006/table">
            <a:tbl>
              <a:tblPr/>
              <a:tblGrid>
                <a:gridCol w="7963930"/>
              </a:tblGrid>
              <a:tr h="5199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EDUCAR </a:t>
                      </a:r>
                      <a:r>
                        <a:rPr kumimoji="0" lang="es-E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PARA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j-lt"/>
                        </a:rPr>
                        <a:t>  A CONVIVENCIA : 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lt"/>
                        </a:rPr>
                        <a:t>DESENVOLVER A COMPETENCIA PARA CONVIVIR</a:t>
                      </a:r>
                    </a:p>
                  </a:txBody>
                  <a:tcPr marL="91417" marR="91417" marT="45723" marB="45723" horzOverflow="overflow">
                    <a:lnL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3448" name="Group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045228"/>
              </p:ext>
            </p:extLst>
          </p:nvPr>
        </p:nvGraphicFramePr>
        <p:xfrm>
          <a:off x="1434352" y="1524000"/>
          <a:ext cx="7176248" cy="4464424"/>
        </p:xfrm>
        <a:graphic>
          <a:graphicData uri="http://schemas.openxmlformats.org/drawingml/2006/table">
            <a:tbl>
              <a:tblPr/>
              <a:tblGrid>
                <a:gridCol w="7176248"/>
              </a:tblGrid>
              <a:tr h="44644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EDUCAR PARA TRANSFORMAR </a:t>
                      </a: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OS PROBLEMAS CONTRARIOS Á CONVIVENCIA EN OPORTUNIDADES DE APRENDIZAXE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s-E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C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429" marR="91429" marT="45719" marB="45719" horzOverflow="overflow">
                    <a:lnL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5FFD7"/>
                    </a:solidFill>
                  </a:tcPr>
                </a:tc>
              </a:tr>
            </a:tbl>
          </a:graphicData>
        </a:graphic>
      </p:graphicFrame>
      <p:sp>
        <p:nvSpPr>
          <p:cNvPr id="27656" name="8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l">
              <a:spcBef>
                <a:spcPct val="0"/>
              </a:spcBef>
              <a:buClrTx/>
              <a:buSzTx/>
              <a:buFontTx/>
              <a:buNone/>
            </a:pPr>
            <a:fld id="{E6511895-9F6E-4F49-AC6E-C85F06E4866E}" type="slidenum">
              <a:rPr lang="es-ES" altLang="es-ES" sz="1000">
                <a:solidFill>
                  <a:srgbClr val="A7A399"/>
                </a:solidFill>
                <a:latin typeface="Arial" panose="020B0604020202020204" pitchFamily="34" charset="0"/>
              </a:rPr>
              <a:pPr algn="l">
                <a:spcBef>
                  <a:spcPct val="0"/>
                </a:spcBef>
                <a:buClrTx/>
                <a:buSzTx/>
                <a:buFontTx/>
                <a:buNone/>
              </a:pPr>
              <a:t>29</a:t>
            </a:fld>
            <a:endParaRPr lang="es-ES" altLang="es-E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sp>
        <p:nvSpPr>
          <p:cNvPr id="143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548164" y="1093508"/>
            <a:ext cx="2915953" cy="4382059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s-ES" sz="2800" dirty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EDUCAR NA CONVIVENCIA </a:t>
            </a:r>
            <a:r>
              <a:rPr lang="es-ES" sz="2800" dirty="0" smtClean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EN POSITIVO</a:t>
            </a:r>
            <a:endParaRPr lang="es-ES" sz="2800" dirty="0">
              <a:solidFill>
                <a:schemeClr val="accent4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27658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373" y="3104684"/>
            <a:ext cx="3140075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33401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1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21BC1CB-7032-477C-8ED5-68792E2DF3B5}" type="slidenum">
              <a:rPr lang="es-ES" altLang="es-E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s-ES" altLang="es-E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sp>
        <p:nvSpPr>
          <p:cNvPr id="10263" name="Rectangle 23"/>
          <p:cNvSpPr>
            <a:spLocks noGrp="1" noChangeArrowheads="1"/>
          </p:cNvSpPr>
          <p:nvPr>
            <p:ph type="title" idx="4294967295"/>
          </p:nvPr>
        </p:nvSpPr>
        <p:spPr>
          <a:xfrm>
            <a:off x="3619500" y="12700"/>
            <a:ext cx="8572500" cy="57626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s-ES" sz="2800" dirty="0">
                <a:solidFill>
                  <a:schemeClr val="accent1">
                    <a:tint val="88000"/>
                    <a:satMod val="150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es-ES" sz="2800" dirty="0">
                <a:solidFill>
                  <a:srgbClr val="008000"/>
                </a:solidFill>
                <a:latin typeface="Batang" pitchFamily="18" charset="-127"/>
                <a:ea typeface="Batang" pitchFamily="18" charset="-127"/>
              </a:rPr>
              <a:t>O PAPEL DA CONVIVENCIA NA EDUCACIÓN </a:t>
            </a:r>
          </a:p>
        </p:txBody>
      </p:sp>
      <p:sp>
        <p:nvSpPr>
          <p:cNvPr id="10261" name="Rectangle 21"/>
          <p:cNvSpPr>
            <a:spLocks noChangeArrowheads="1"/>
          </p:cNvSpPr>
          <p:nvPr/>
        </p:nvSpPr>
        <p:spPr bwMode="auto">
          <a:xfrm>
            <a:off x="549496" y="889855"/>
            <a:ext cx="3815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sz="24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Convivencia como medio</a:t>
            </a:r>
          </a:p>
        </p:txBody>
      </p:sp>
      <p:sp>
        <p:nvSpPr>
          <p:cNvPr id="10265" name="Rectangle 25"/>
          <p:cNvSpPr>
            <a:spLocks noChangeArrowheads="1"/>
          </p:cNvSpPr>
          <p:nvPr/>
        </p:nvSpPr>
        <p:spPr bwMode="auto">
          <a:xfrm>
            <a:off x="6336147" y="608050"/>
            <a:ext cx="497498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sz="24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Convivencia como </a:t>
            </a:r>
            <a:r>
              <a:rPr lang="es-ES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fin: Convivencia en positivo</a:t>
            </a:r>
            <a:endParaRPr lang="es-ES" sz="2400" dirty="0">
              <a:solidFill>
                <a:srgbClr val="FF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648420" y="4822085"/>
            <a:ext cx="478014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</a:pPr>
            <a:r>
              <a:rPr lang="es-ES" altLang="es-ES" sz="2400" dirty="0" smtClean="0">
                <a:solidFill>
                  <a:srgbClr val="008000"/>
                </a:solidFill>
                <a:latin typeface="Century Schoolbook" panose="02040604050505020304" pitchFamily="18" charset="0"/>
              </a:rPr>
              <a:t>Disciplina heterónoma.</a:t>
            </a:r>
            <a:endParaRPr lang="es-ES" altLang="es-ES" sz="2400" dirty="0">
              <a:solidFill>
                <a:srgbClr val="008000"/>
              </a:solidFill>
              <a:latin typeface="Century Schoolbook" panose="02040604050505020304" pitchFamily="18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es-ES" altLang="es-ES" sz="2400" dirty="0" smtClean="0">
                <a:solidFill>
                  <a:srgbClr val="008000"/>
                </a:solidFill>
                <a:latin typeface="Century Schoolbook" panose="02040604050505020304" pitchFamily="18" charset="0"/>
              </a:rPr>
              <a:t>Prevención e resolución dos </a:t>
            </a:r>
            <a:r>
              <a:rPr lang="es-ES" altLang="es-ES" sz="2400" dirty="0" err="1">
                <a:solidFill>
                  <a:srgbClr val="008000"/>
                </a:solidFill>
                <a:latin typeface="Century Schoolbook" panose="02040604050505020304" pitchFamily="18" charset="0"/>
              </a:rPr>
              <a:t>conflitos</a:t>
            </a:r>
            <a:r>
              <a:rPr lang="es-ES" altLang="es-ES" sz="2400" dirty="0">
                <a:solidFill>
                  <a:srgbClr val="008000"/>
                </a:solidFill>
                <a:latin typeface="Century Schoolbook" panose="02040604050505020304" pitchFamily="18" charset="0"/>
              </a:rPr>
              <a:t>.</a:t>
            </a:r>
          </a:p>
        </p:txBody>
      </p:sp>
      <p:sp>
        <p:nvSpPr>
          <p:cNvPr id="10267" name="Rectangle 27"/>
          <p:cNvSpPr>
            <a:spLocks noChangeArrowheads="1"/>
          </p:cNvSpPr>
          <p:nvPr/>
        </p:nvSpPr>
        <p:spPr bwMode="auto">
          <a:xfrm>
            <a:off x="6420957" y="4565508"/>
            <a:ext cx="577104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</a:pPr>
            <a:r>
              <a:rPr lang="es-ES" altLang="es-ES" sz="2400" u="sng" dirty="0" smtClean="0">
                <a:solidFill>
                  <a:srgbClr val="008000"/>
                </a:solidFill>
                <a:latin typeface="Century Schoolbook" panose="02040604050505020304" pitchFamily="18" charset="0"/>
              </a:rPr>
              <a:t>Autodisciplina.</a:t>
            </a:r>
          </a:p>
          <a:p>
            <a:pPr>
              <a:spcBef>
                <a:spcPct val="0"/>
              </a:spcBef>
              <a:buClrTx/>
              <a:buSzTx/>
            </a:pPr>
            <a:r>
              <a:rPr lang="es-ES" altLang="es-ES" sz="2400" u="sng" dirty="0" smtClean="0">
                <a:solidFill>
                  <a:srgbClr val="008000"/>
                </a:solidFill>
                <a:latin typeface="Century Schoolbook" panose="02040604050505020304" pitchFamily="18" charset="0"/>
              </a:rPr>
              <a:t>Prevención da violencia.</a:t>
            </a:r>
          </a:p>
          <a:p>
            <a:pPr>
              <a:spcBef>
                <a:spcPct val="0"/>
              </a:spcBef>
              <a:buClrTx/>
              <a:buSzTx/>
            </a:pPr>
            <a:r>
              <a:rPr lang="es-ES" altLang="es-ES" sz="2400" u="sng" dirty="0" err="1" smtClean="0">
                <a:solidFill>
                  <a:srgbClr val="008000"/>
                </a:solidFill>
                <a:latin typeface="Century Schoolbook" panose="02040604050505020304" pitchFamily="18" charset="0"/>
              </a:rPr>
              <a:t>Provención</a:t>
            </a:r>
            <a:r>
              <a:rPr lang="es-ES" altLang="es-ES" sz="2400" u="sng" dirty="0" smtClean="0">
                <a:solidFill>
                  <a:srgbClr val="008000"/>
                </a:solidFill>
                <a:latin typeface="Century Schoolbook" panose="02040604050505020304" pitchFamily="18" charset="0"/>
              </a:rPr>
              <a:t> e  transformación  dos </a:t>
            </a:r>
            <a:r>
              <a:rPr lang="es-ES" altLang="es-ES" sz="2400" u="sng" dirty="0" err="1" smtClean="0">
                <a:solidFill>
                  <a:srgbClr val="008000"/>
                </a:solidFill>
                <a:latin typeface="Century Schoolbook" panose="02040604050505020304" pitchFamily="18" charset="0"/>
              </a:rPr>
              <a:t>conflitos</a:t>
            </a:r>
            <a:r>
              <a:rPr lang="es-ES" altLang="es-ES" sz="2400" u="sng" dirty="0" smtClean="0">
                <a:solidFill>
                  <a:srgbClr val="008000"/>
                </a:solidFill>
                <a:latin typeface="Century Schoolbook" panose="02040604050505020304" pitchFamily="18" charset="0"/>
              </a:rPr>
              <a:t> e </a:t>
            </a:r>
            <a:r>
              <a:rPr lang="es-ES" altLang="es-ES" sz="2400" u="sng" dirty="0" err="1" smtClean="0">
                <a:solidFill>
                  <a:srgbClr val="008000"/>
                </a:solidFill>
                <a:latin typeface="Century Schoolbook" panose="02040604050505020304" pitchFamily="18" charset="0"/>
              </a:rPr>
              <a:t>demais</a:t>
            </a:r>
            <a:r>
              <a:rPr lang="es-ES" altLang="es-ES" sz="2400" u="sng" dirty="0" smtClean="0">
                <a:solidFill>
                  <a:srgbClr val="008000"/>
                </a:solidFill>
                <a:latin typeface="Century Schoolbook" panose="02040604050505020304" pitchFamily="18" charset="0"/>
              </a:rPr>
              <a:t> </a:t>
            </a:r>
            <a:r>
              <a:rPr lang="es-ES" altLang="es-ES" sz="2400" u="sng" dirty="0" err="1" smtClean="0">
                <a:solidFill>
                  <a:srgbClr val="008000"/>
                </a:solidFill>
                <a:latin typeface="Century Schoolbook" panose="02040604050505020304" pitchFamily="18" charset="0"/>
              </a:rPr>
              <a:t>condutas</a:t>
            </a:r>
            <a:r>
              <a:rPr lang="es-ES" altLang="es-ES" sz="2400" u="sng" dirty="0" smtClean="0">
                <a:solidFill>
                  <a:srgbClr val="008000"/>
                </a:solidFill>
                <a:latin typeface="Century Schoolbook" panose="02040604050505020304" pitchFamily="18" charset="0"/>
              </a:rPr>
              <a:t> contrarias á convivencia</a:t>
            </a:r>
            <a:endParaRPr lang="es-ES" altLang="es-ES" sz="2400" u="sng" dirty="0">
              <a:solidFill>
                <a:srgbClr val="008000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3327" name="AutoShape 20" descr="data:image/jpeg;base64,/9j/4AAQSkZJRgABAQAAAQABAAD/2wCEAAkGBhQSERUUExQVFRUUGBkXGBgXFxcYFxgXFxgXGBgVFxQXHCYeGBojGRQUHy8gJCcpLCwsFx4xNTAqNSYrLCkBCQoKDgwOGg8PGiwcHBwpKSkqLCwsKSwpLCkpLCkpKSkpLCksKSwsLCwsLCwpKS0pLCkpKSwsLCwpLC4sLC4pNv/AABEIAMABBwMBIgACEQEDEQH/xAAcAAACAgMBAQAAAAAAAAAAAAAEBQMGAQIHAAj/xABCEAABAgMFBQUFCAECBQUAAAABAhEAAwQFEiExQQYiUWFxE4GRobEyQsHR8AcUI1JicuHxM4KSFiRDstIVY6Kjwv/EABoBAAMBAQEBAAAAAAAAAAAAAAECAwQABgX/xAArEQACAgICAgAFAgcAAAAAAAAAAQIRAyESMQRBBRNRYXEi8BQjMkKRscH/2gAMAwEAAhEDEQA/AKlRVqZiXSX9RyIgK0rcTLdKd5XkOp+EVxE9SHCSQ4Yt6RoltYbkCgxdsTVH225AN55w2kKKkMDeVqCoHwVm/IwlkTACLrDHNWP8Q+oqsEYl/DyAGELf1CYSAtRAN26MQcC/fn3QDMkHUEfuBD9HhhUlHvh8QxzI+fSNELTOUUlr4yV/HwhXE6y3/ZXOU8xJXu4Mnnyh5tvtd92aXLAUpWb6Bo5WJ65E0FCilSdcgT01jFs2mpa7yiVKU2fQYxmeK5bGsYU86XitTBi+PjANdUCapS0/Fh1MJiok4nxhlVIBkJKdM2i0caTsUhoqaWFAqWDyYs/Mxf8AZ6slhQChLA4th5xzNC2MO7JrGLEeHyh5RUhoyaOsffkVCVSVyk3TgSFBxwUmOe25YX3WeUXnLAg63VZPDayqoBSVAAkcfQxL9oa0zzImygXKShaRoxBHqcYlFcWO3yRUrRmhkjUZwEEiI5s3E8flEspDx1UdGCNUEQwp6sCJqLZ1S03ibqeJDCJp9hy0/wDVD9D6wGrDxiDGsOuvD0jCp41Ma1E1CWZlEFn0dhnEoqchMlIunBwMu/OBxBUQC0K4JyxPPLrAtNOKjicdIdVezPab0o6ewrX9qvnCNMlUtV1QukZvpFYUhGMUTTeId2jSsGH0IzSgYc8YnnLTk+bRWxQeltibLwKnSBk3hjnG/wDxTOOV3wjY0wUxBwxJ6AQqoUBa7rhN52PCJSxRbugUg3/i6oGSk/7RDazLZmTFovK9rPCKeUsYd2PNuzJbxLNjjxdIpjSs6zZlIlcoPzjabYMk5oHXWB7JtBIlsVAEQd9+RneELicXBAycuTAV2DISQRLfHVz8YyunQklpQwywx8Y0rNqZEv2pgB4a+EIp/wBpspKt2WpQfHECK8b6J3IezZWDCWBjwj0TUf2gUM9LICkrwwUGPNuMeidM6n9ThseaPPGY1DGUmGlnlt4k8hC6UjEQylnd6n0gMIbKxHPE98QS6cpXw5xPR6nh8yfhD6wrK7dSUtw9IDmjlFsCVTJmJZfiGeK7bVmGWq895KsjqOR8Iv1qWKZBxG7xilW/MIN3NJxEKp2M40JAYP8AvLSrp1xaAZadTG5SVH0igholLwfRrIOIdsxr1A1iFNOpO8zjUfXWLBTWcFADVryDq2qTzHmIDdBSGFmrBSFJN5PmPrhDdNo9kQs4gggjiCMCO9or1IjsF9oMEkgTE6fuHDjDW2ZQMpQGoJHI5luoiU3spFFFlyyVnByT5mLZYlnIRvKZSsw+Q6D4xWaOdi+usWClqNwq4h/lDMVD1cy+XJdvM/LlAVdZ7AZkqOPD60iewxfUOA+vKH1p0DJB7/BiYm5JjcWUxVlAPhgRj8xBdPRhSShWTN4ZGG66UBn0JHi7H4QOinu/6VMekdZ1GtnSzLNw/wCk/A8o3tqwU1CCwaYkbp//ACYLQkZKjZdRczOOvHOJuTvQ/E5jUT1J3VBinDnEaKtT4Yxf7Q2bRVrBDJL7x1P8xCbH+7zh2SME4FZALFtbwinzUvQqxtspFPWEP3+cCq5Q22jftyboSFMpxkSwc4ZY6QpGfCLok9aMJSYYS6khI3RgIj7JIS+L8zj4DCIe3JDQXFPs5OiwUu0SgAGBbnEtTtQsJYIYnLF8YrCAX5wRiQxMS+RDuh/myBps1RU6i54mNiYICWLsDxhrZdNTqUCtJ5h8Ir0ifYsosC8ei2V2yEsruyFFyHuq9luShHoCyRG4MoUbhMYIjYCCKTyRBko7yRwYnygG9kOMGUBdaomx0GU+CVc/n/Jjqf2eWR2crtFjFeQ4J08Y5vs/R9rNEs5FQf8AaD8gI7JS4AaMIzTe6LwjeyW37LROlkEZ5GOF7T2eqUspVoS0d4m1qUIJUWAGMcm+0CsTPdaUhAR+b2155J0HWDB0w5EqKIEuR3RZLIpEMQoYEf0YSUcpz09IcMQnDT0i05NPROEE1YcaEENmFBu8D5PBdl/40jUZfuGHgYWUtSW4lJfw/h4YydWyOI78fWIym2OohNQhKnwwVgfnAE6saQ3AXeboJ+GESVNaLt7uPWE9ozxcce9ieuR+EBW6RwpkcOJbuyh2ZjSwB711u/AfGElH6epwENkrBWgcMul1h8YtMSBdtlJISkHjFnq6e+jDgRFVsy0paLqcVHAMkRdLMnJWCGUOo+UZldF9FdqEbo/UPVmPcQIAWXIP50eYzixVdlvKJTmgs3L+jFTqFXAP0LP+1WPxPhCKTA0TrU6QeHmNYAtaqKMcwz9RqPCJjOASxOuB6/CF9pTL0ojUYpPqOhi0WTkiSzLYYllZYjmP6LxvUVc6YpSHIlYEnMq74p1n1ZRNB0du6LJVWhclkvg2HXTvjRGKTvsi260JdqapJUmWnNDueukJ6eQpZYR4JVMXxJOMWqy7OCEsMzrDzyUCELEk2RcDHMQCUMYcWxJKVQrmIyMMpWgSVMIXJCkuP6j0s6HMeY4RtSr8/WN5srH0PwhrFNpSHw+iOEZp5l0/py6EaGI77MYlWsYK0VgoQLCWbZOskrqUongMUqCVEnAgXrp5EA+EeikVCylRunoY9Enjt2Op0qIGiVKMI3Wt4kSjdgtnUQzEsRyETWed/q/pGaxLL7h6RikwIPB4F6OrZYdm6wonhYSVHgNXGUX1O0681pSnRgXPfFB2ekvOluHTfxGGLYkY6NhF+takSqWpSUJQFMwHsj9oaMs6NMLCLbEyZTPLVdKgWVm3MDjFYl7MBclMtYBUCpRWAxJU2DnFgz4nMnLKLXsvNvyjLOacRzGog1c5CTdJSCdMjE3NxWinBN7OK01AtExaLrrSq7yw18GhohKkDf7Ppex84sFv0QFSu776UktxxHoISzNmkkhRUXB7zyJ4RVTUuxXBpUgZVNjfSz8sj1iWnqMGLtp8u6COwurw1iwnZUTJYUl+owIMByR3FlTnkuWS6VDFuMKqkvLUkHLEcW1EXyRslMvABQ5kj1Awgu1fs5l9kVFW8BoG06wVkQvy3RyeQWST9Yf3DaxaYzJoSOXl/UASpWBTqFN5j5GL19n9nC4uYRirAdItkeicFsWivUiZdTdBDk3i2Wgi32DaFSveEss+JKgA3Jw57oVWpY6RMfWLDs1KdnJPWM7poskx/ZJN5SVhr4cd39xUdqrPuLVgwUMOoi+VUh0i6N5OKTzEVrbIibTXwGIOI1SRnE5BKfZyErSb3u+EAWvL3LwIIycaGCbHJUtSRiVYjrrDCusdKJMyYsskoJUwwSU54n3nDADUiDHvQa0c4KfxQP1RvbFSSq4+CfWPWeCuaCcyXPX+4iqpZVOWBm5jejCwmxpZCg4z1i0pmhAvHKK5QU0xU5EuWFF2d9Dr3CLdbdnmnlY4lvOIZey8OiuW1aEpYF1WI5EesZorH7enKk+0hRbm4djESqq6gKWgFCywOZfo4aGmwtQkTly33ZgwGYJGnVobaiK9yKslw4yIguUoKT9YGLJtfsqpLzUDmWipyZjFx4cYpCamrROceLJpgwPnz/UPjA3btumCJ60qHAjTh84XLVD0IeUuPRo8egnBKEuQOJhhMlsgc2gdUsyprKGX0DE9ROB8IjIrEHrFuT0ER05aNpkvI8T6RhCW8Yb0d7Og7CUiVzZbgEJC1nDiQlOfQxbdqKtMtDJHDLIRWNiJKkoUsByRh0TgG73ME1ltOSFy1jHVvhGKW2a49DDZ6puTASc4O2snoLplsosFEZs5bDgeEL7IlJO9ugYZJvKx6sAYCttRk01VPGZcg57yjdDdCoDhhAq9DNUrZXpdpidPmsXCCEA8boxPiTD+lp7wxjnOzVVcnMTgvDv0jpNnqJSWzimTHxYmOfKIoqkPMYYBPGLxYFoo7K6QS7DCOfVdoXFlK0lP6jk/UZRYrIn3WJmyUDHF7xw5A4mA1pD9jm1iqWrtEeyM06gcYlq7XvyXBzEKewnVKiVzFCS2CboQVHipsQOUQ2nOTT0xJwCQTE2qdBeuzm8qjvzpvALP/c8dR2ZmolSG5MGDxyGz7TKZiir2ZhN7kTrFoo6taVBCQS4fAlmEapxZnxyT0WraBAWsLlghg2OZ6jSCLBtEAscFcDAsmRNSgrXMTLQLntMPbIS5JyDmE9daN6oCJS+0uOVkJ3RdcG6vUPdbi8RS9Fno6nJrL0C19nBTnQjEceHrAlnTDdSenzg6qqwEEnQE+ESewHKaKYqXOUU5pJHnCnam3J01QlqVuXrxSnAFRLudTy4RZ7HoCpC5x98kjo+cVW36f8Qq4esXxJWSyPQDZSgmZyy6fTQyVZgVMVMD4geOrQppJRVgM/Puh7JXdlAa/KNE3SIwWy2bEbPpDzCXV6NpBm1yUrSEFnOXdwivWbas1khBKVDUY+IIg23quZNCCpnRwDPk5MZXdmmgOytm972UqH6kgwbbexy0AT6dAExBvMkM7cAPSGuz9VgItJqAU4N3wHOmdxsRWbaMqsprwZ2ZaTmlTYhuHCOXW9YakTSZYLE5CLpbNizJdQZ1KbhV7Q90npE1n0SykrnJS+Qukl+MBT4PlEVx5aZzuXZ80hlJHJ8fA5iF1bTlJxSwOWbHoTHQrhFShIxSVMUkYMMQrkW9IX2xYCqiemVLwlodSicgqYXAA1N27hzi+PM5SpiTxJK0JNi9mhWVF1d5MlAKpikhyMCEpDalRGHAHhHo6XZeyCZMsJlqUk64neJ1POPRpUokOLKLbNGi6SpJDajPwhPT0xWWDcMc24x05Ngy1YKdfLSLDQ7BSkJcSwCeT4QtMKZyCfYF1AU7soO2TcRA0yylb2BwF7ufA94jtNRsKFIUlO6DmnQ95Dgxii+z52K1OALuAYlPBWLaaRN2OmiqbPWglKEM3sgEd2MMZklKzoRzgO2dlfu00y9M0nik5fLugWgWe2EpBLhJUdeQ838IzNJv7l7pWWey7LTw7nPpCf7UapEugUjWapCEj9qgtR6AJ8xFTm/aXUyitFyXeSSlzeOWrPFWtW1JtSsTJyys5Y5DVkpGAEWhid2xJ5bVAN3V8sYvGyu0d4AKO+nD93PrCagsa8MRGto2Qqn/ABUZAhx11hpTjL9IIxcNl4q5aZpyd4koLGljj0yivWPat5IIPdD6Ra4GYIMZ3rRojOi2UqAlLaARyzb/AGh7aZ2SPYQXJGRI+AiwWxtArsylLpBGJ1bhhlHP7QQw5qx7ofFG5WyWWWtCuHVkWgspuJUQtGKDqz4juwMKCmNqeeULChmkv8x4PGuStGWLpl/pKtcwDtJXaKZnWSQM8k5DHGLHZtlJShWAvrxLDDoOUILNqAtKVAuk5fLuixptaXIl3pi0jg5z6Rlmn6Ntqh7LZCUjgBCLaO0r4EhB3puB/Sj3lH0hLWbZpXggv6QHZ9UQoqJdasyeHAcolwa7FUkWpYSmWEpwCQw7oTjZO/vTXCTiBkpXPkIf2HRlQExYdPujjwJ5QxnovYFSUvxMa8GJpXIhkn6Rz2rsxMvBKEjXAQpUm+brkKfvjstk7NS1bwUDzTvHxOXhA20H2XyZoK5RKJzYF2So8FpbAc9IvOLonCSTOX0VjLyvnqCPjDObRT0o3lIWn9T3h4YGDaayVS1KQoFMxJYpOf8AXOGCpLhjwjDOVPZtu0A2DLJBfuizUysMYRUyLmEEm0QkYlozy2x10H1KhCastdKJiJZ9lionQaAHzjKKszrxQwSn2lqISgdVHKKXtPVqKiiWsL3rv4ZvBeu6oZiGjjbB9/oXlNTJnqRLkqCih7xS11IOYJ1PKI6CplTqnspC0lMrFZBxWs5kcWyhVZ9fdpkyuyTLDMQlr6uIJGsOxZEqcqV2Y7FUspVfSAlRAxuN8SI0QUYkppljqU3Ugx6Bp9py5awgqdWYTmrHUjTWPRzkxaD9n7Gcha90DEDXrjlFxky3ity7wQFqOMwpAHIgFm8ItctLMOAjc3oyUZ7EQGlXZEv7OvJ8ldOMMIFnAFbHIgpPQ/RhBiu7f2IqbT9pJTemSsQPzJLXgDx1HSOR7FrUbRUVf9RBYcgWEd5pr0splq3gQQDqLoyPHCOd7QbJ/drQE6WGlzkhAbJK1LF4DgLrmIyguykX6Zy/bWwlJrpyUjdJCgdGIBz6vCVFnLStLpLEh+j5x0LbCqR97nFRJSFAMnMgDHHThFOqaGbVF5MpSEDIlRxHJ9OQjrfQPuP6FIDQ1qrNE+SpH5kkA89D4gQioLyUgLO8M+bax0TZewVKlibMF0HFKT73NXLgNYzyxtvRo5rjs4xQBUqYUsSQSCNcC2EWWkqwoZK8DF5t/wCz2XOWqbL3Fq9tI9lR/Mwy5xTJ9h9mq6ZbEFlYnuLPn8IbIt7Eg9aBLSmMC7gZ4tFbqZJWi/8AqA8XZ4d18uWhE1LAktd3nUFOC118QU+DRoinemWTpj0KWMPBUCTsrdVTFDOPaAI6GBSmLzXbNFdN2pBBYlI4Y7o6OR4xWJVHvBJ4t4FifKLJkWgehnzEHcUpL53SR5RJVBd91lSnGZJPnB9LRD7yUDQuOgTDSusoKXdGDyr3IF8o7YRDKdKi3GLRs1TX1lRxSMTz4B+GsVqzKZUxdwZ4udABmo8gPrGLp92+70ywlyE4rL72OpHIZxzXthi/SLJXWrcSl1EksA5OPTlDWzLNC2W94M5BGvBtR1iookfeZASD+JL35Z4tmnoR8IdbG2xe3deGoIiayu7H+WqotNBtTLTO7MMAgYvxJx9BFuo6hE1IKCCPPvGYjkm1NlGWoz0Yaq+Yh/sBaYKkknN0nvy84Z5Xy/IPlpxtdoudr2BKngBYxHsqGCk9Dw5HCOebT2ZMo0Fat6UM5iQd396cSnrlHVQpxA1VICgQQCCCCDkQcwYaeNT7EjNxPnis2rB9jegOhUupmHtFFEqWL8wjRI0HFRyEbfaLsx9wqiJYaTN3kD8h95HTIjkYyk9nQSgM6hapiuaUG6gdHcxJ41E14P5s1DqyK2LWXMTdG5KT7EtPshtT+ZXMxBs2CtRSlnU7qV7oAckDjA8yoSMDA5nJd0gg8sHjq0fYzQxx1BpKqr/pbqq05NLgkhcx95Q3iXH5tO6I7OtuorZyZdOBLP5ycQMiR8hFURIfFXhB1JNMtQUg3VDIjgc8IXijPj8Ry61+ToUqdTWaFFSu0mra+s7y1HoHYRiOfTJhUSVEknN8SY9DV9zavhUGrlLZ9Az9+plIGSVP4Q/TM/EPhFfsQX6pSvyg+cP0J/EeNJ5QKJwhbNnbyjwKR6wTJmMVpOmI6QvJ3QfzqK+7TyaORwxnf5Jf+r0jato0zE3SOY5EZGIZxxlK53T/AKh82g6AwnIqOw0qratFQBeCgUpOqTjeHEMBE9q0wSN0CHP2oWHfQipl4TJRAURgSgnDHko+Zir7OqmT5t2comWliviQ7XQebHHQA8oHFBCdktlO3V281LSkndS3tqGp4oB8TF/lpvJxgsy03GQAEgAADAADRoCl4DDB8jp0gpUC7IZWZfj5xXNs7HExRKGE1KUgvgFgg65YRaKVQKlLOATpz+hAM5QmVSEnr4R0o8lRydOzi1v2HMkOioQUEkrCjkcc0qBZ9G6RNsrZhqEy5QyUtRPJIZR65R07bKy01UlUokJWCFIUsFkqBzN0HDMRXdmbCm0i0qmmWoGYpAVLJKd5B0KRdLjLnC8K6Kck19yzKslIRdZwkMH5a9Y4fbcvsp4HBSn/AN3yMd7nTxdP1nHGdsqYKmLXwIJPIm6o927DuFImmAWDOC61zkQrzDCH1XRKCiACVEXQAHODqyEV3Z6zpn3kbiihN5KlsbgwZ7+WnHUR1SwqNPZrUk3lpSN73vLKGiklsDKDslSFMuZNYb6wEk8AQPC/5ogqirFy58xE0YgkKGhSrEHwh5bMlaheRmMVAYF3e8BxeFFpTUzUpWQ01GDj3kcD6xmyv/BbGb2EsInGW7JB3TyOQ+EO5lCZc8TE64luOsV2UkFlZKHmIeSK68BxjLKRoSLNUKRPlFEwYKDFix6gwpsCjNLNUhypOaTxHziSln5QYkYvHcnR1F9s6p3STq3pBJKjyHPOB7PlhKUg5kP6QROmgB/ruj6CMLOV/bfSJVIQdbzPzzHpFAtqZu0oYBqeWWGQvOco6j9rslK6FRO6UKSpPMu3xjlO1Cmn3dEy5SR0EtPzhchu8F1lv6AE9QaA0KbHwiKYty2kFUssO5DgYAcVQkYNukbs3lKTcnpIMs6jvKBW7KyCfaV/4jnF9s6UmUm7LSlD5sN49Vl1Hxis2VIY9ov2tOUMqeqUuZhkI+vhwQgurZ5zyfKyZXp0graiYDSzHYqF1iQCRvgYKzGBUM4xAm0q/wAG6/trA7gFKPndj0ZfK4KdV6PQ/Bo5J+O22/6n/pHYdl5bIUvVRh6gQBZEq7JQOIfxhgjKIej4oHUS3WofmDeMRVQ3mGjAenwgtIdZPCAzirv9IKOJ7VJEkkZhiO4g/CCqKqExAUMj5HURpVIdBHKK3ZNaqROUlX+NR8DxhAjnaCQFyVpOSkkHwjk9FNUia6dAXHEcI6XtjaYlSFHU7o6qw+cc1AByjrCi+2JbQuhKjgcjw5GGVQGS6WI16co59T1SkDj1y8R3xbLJqr0s6pPkeBjkwUbrn3adxrMHgHgalX/zaCeHrGaof8of0reFsqt30q1DQUzhntOQC8Zs2zPvVFcCrpCrySzsoEEKz4iBNqpl6WVA6PBX2e17yCk5uSPSHbXoUVWusy1CWtnKXLZcN08IA/8AQ6WouiYhQAdwlZCVDVKncgdCO6LRtLZyVolggOCpT644M/j4RWJaDTT0lnlqwPBjBlI5KywCkSJKhJYMQUoSABdSGuAajkeMIpBCZt+SwUcFyzg/G6+Y5ZjnDmqoikCbKO6ccNICmrRM/wAicfzDPvESlNsZRB6yynTeAIBxHFPI/OKvaNllJKgMdcMDzbjF0k0rf45vcYjn0V7BQAfVOXeIg7HWjnqpj8oyicxhjbdgrlkqQyh1b1hCZr8iIhKH0NEcllls6vxaLBJLiKHR1DlhpnwH1wi609qSKGWJlSSuYcZcgNePBS/yJ5H+I6EG2Ny5SUIK2/Rc5k4rSxdIYODmcB8IMp5xCd1PFnx8Eju1EcwsP7Rpk2uvVJAlzWQEj2ZRB3CHzzYk8X0aOmyKkMwLcT8HjbF2DyfEn47Sn72ItunNFO7Xs2uEtdJLjEEcDHDtppjz1HilB/8ArTHdto0JVKWnE3kkYZ5avHz/AG77aNHQkHld3cfCGmiWCfBt/YglSHRffNV1mOAZ3fI5HDpDSkkhgWwAwf48zAlTMH4YCkq7NN0XXusMnByPGIV1ENiyxh6srPx55Ut0h4akOylAd8N6CtlBhfSO+KQlRVlB0pDBot/HOP8AaNi+ERy9yaX4LDtXOF6UkF2ClHvKQP8AtMZivJOJj0YM+SWWfKj0nw7x14+BY07ps+oSi6AOAA8o8VbpjefGiPZIjQeMJHZBPEPANMHVBNUpks/0Iho04wUcGTsoVTaEGcARgRDVSHhXatX2SJk38iS3XIeZhWgopm1NeFzRKd0ynAPE/wABhC6VIEQ3wrEjH4mJELbInwf4xOxgoS8I2oaxUmY6csik5KHA/OIBUH6B+ceUp/6/mChWW6nUibLUUeysEFOqVcDw/qKwzFuEQ0tauQvtJeOi0aLT/wCQ0MGV6kqImIxQvyPAjQxzZ1GLSmvIPSBtkqvs0pV+ov0eNKpbyljgIispF2UkccfGOsJfLVk3wFZhSQByzPxiszFYFCw48+oiw7O2gJsrsyd5HmIgrbOCiYar2gAlj14louqLpfXhBk2zUK3kHOFlTZhSC2OHlBNEvs0YmE/IfwRz7MxgCppW+jBtTtAkZb3d8Yr1p7SzC4QlKeZxPyhaQbFNuUhzfDmYQChWsi6nA64AZ6mDayetZdaifrhCKptdW9LSSlOvEn4CDVIpixSySpaGarRTT4SiFrHvM6EH9L+0vmcBCubNKiVKJUo4knEk8zAxLRKlUTZ6bw8OPDpd/X6m0dJ2U28lCQE1My4uWyQohSitOjAYAgBj4xza9GoLwU6Zt8jDj8mChPu9HZbYrSqUSkhEtQe8SN5w4L/KOLVw/wCYSAQbilF1G6CHvB36xYLN2iUkCXNJUgBkn3kcAD+XlFfrJqRUKVpizHXJ40OVxPLeR4WTx8vGXT6YAtOJDg45jLujyUYtGyiCXcnyieQBEWzXjxJtWSypbRITGBHlRM+qlxjo9KGEejOQj0caYy4JI+pZwwiNKmBMSzBhEEwYHpGw8KQVc4E4GIaOce0HCB3YdYLs+XrACMFFhFR2zrsESQ7q31NwGAHjFqnLbE6RxjabbMrmTVS8fdR0GAOMCXRyG4kxIiWIqFl7RTAodqokKLFwxB4p0I1i3S1KL3SFMWIIYgxGyri12EIkxhUiITWN7SSI2FRLV7zQUxaIpiGyzEepsCQnBKhvJOQVyiZMlB9//wCX8xJ9xT174DDQHOlYkcQ0bBOAHCD00gOh848ujYcYDkLQHImKSQpJII1EMxbc053XOZbPrjCaVVXpqUjAOx+MC7QV6paWQSCdeH8wd9HUPF18w+83TCBZq39pT9TFRsKfNmz9+YsgAliSz4AYeMWxckMIDRyB59ZLHE9BCisr39lPj/EMp8kQrmysYZJAYpXML4sOghdaln3t9OevP+Yc1MiBjlDvofHNwdorAmRvKnQZbVIAyxrgfnC6nRmYk0fcw5nOmgwDjG4iOWt4kEIfZwvVow8Rz5QIch4zexjdQwgplE1khKMti8SARunqDnGjFMEXGAbNvFtDzjcKCg8Gz4qxLrpkcieSWMFGBUSt6CkwGacHKqkeVHoxGYBaVtn1NeiCccD0jzxpUq3CeUbTxYsuuYZ0acICQInRUXQ0BvYwFtLVXZE0DO4r0McHkUy5qkoTmTieAzJjs1vqJp55/wDbX6GOfbI2fuqmEcAPH+4W9M6v1ImoNnwlSSS7Ppg5DfEw3paTFnZSRuq4p/KeIygqXK9I2pU4scw4idFXJ+zQrUMFCNk3TmB4QUVtgoPGDTpOUCgWYRTJGICe4CJBL6RomlbI+cSolmA0EzLlQQafvHONQOUFJyhKOZWaaz2XOmDC6boABViWc3RjlCrayWxEXKSkCbNTqbq/EXT5p84pm2K98CHS2IwTZaRjMV0HqYsk5OAhTstJ/CJ/MonwYfCHM4OIZgAlogGokwwXEKk4QGchTNlQrnyWMWCbKgKop3EGwiGolhSbpyJbx19IQzZRlrKT/fOLNVU5Y8oBrKPtUYe2nLmNUxzVmrx83y5U+hNLXjBSVQtJxg6SpxE2j0Hi5dtGs1TERute6ekDzy56R6dMa6OJD9BAo753FyZIQ2HEDHgrSBlLKS+hLHkr+YKmSnJGh+nEQz0b7HJaR4jB/SCiWeLSvqn+/wB/clREoMB0a80nNOEFmAy2GVx5Gq1RiNDvFgQDxPp6x6KRxSkrRgzedjhNxbP/2Q=="/>
          <p:cNvSpPr>
            <a:spLocks noChangeAspect="1" noChangeArrowheads="1"/>
          </p:cNvSpPr>
          <p:nvPr/>
        </p:nvSpPr>
        <p:spPr bwMode="auto">
          <a:xfrm>
            <a:off x="1679576" y="-876300"/>
            <a:ext cx="25050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gl-ES" altLang="es-ES" sz="1800">
              <a:latin typeface="Arial" panose="020B0604020202020204" pitchFamily="34" charset="0"/>
            </a:endParaRPr>
          </a:p>
        </p:txBody>
      </p:sp>
      <p:sp>
        <p:nvSpPr>
          <p:cNvPr id="13328" name="AutoShape 22" descr="data:image/jpeg;base64,/9j/4AAQSkZJRgABAQAAAQABAAD/2wCEAAkGBhQSERUUExQVFRUUGBkXGBgXFxcYFxgXFxgXGBgVFxQXHCYeGBojGRQUHy8gJCcpLCwsFx4xNTAqNSYrLCkBCQoKDgwOGg8PGiwcHBwpKSkqLCwsKSwpLCkpLCkpKSkpLCksKSwsLCwsLCwpKS0pLCkpKSwsLCwpLC4sLC4pNv/AABEIAMABBwMBIgACEQEDEQH/xAAcAAACAgMBAQAAAAAAAAAAAAAEBQMGAQIHAAj/xABCEAABAgMFBQUFCAECBQUAAAABAhEAAwQFEiExQQYiUWFxE4GRobEyQsHR8AcUI1JicuHxM4KSFiRDstIVY6Kjwv/EABoBAAMBAQEBAAAAAAAAAAAAAAECAwQABgX/xAArEQACAgICAgAFAgcAAAAAAAAAAQIRAyESMQRBBRNRYXEi8BQjMkKRscH/2gAMAwEAAhEDEQA/AKlRVqZiXSX9RyIgK0rcTLdKd5XkOp+EVxE9SHCSQ4Yt6RoltYbkCgxdsTVH225AN55w2kKKkMDeVqCoHwVm/IwlkTACLrDHNWP8Q+oqsEYl/DyAGELf1CYSAtRAN26MQcC/fn3QDMkHUEfuBD9HhhUlHvh8QxzI+fSNELTOUUlr4yV/HwhXE6y3/ZXOU8xJXu4Mnnyh5tvtd92aXLAUpWb6Bo5WJ65E0FCilSdcgT01jFs2mpa7yiVKU2fQYxmeK5bGsYU86XitTBi+PjANdUCapS0/Fh1MJiok4nxhlVIBkJKdM2i0caTsUhoqaWFAqWDyYs/Mxf8AZ6slhQChLA4th5xzNC2MO7JrGLEeHyh5RUhoyaOsffkVCVSVyk3TgSFBxwUmOe25YX3WeUXnLAg63VZPDayqoBSVAAkcfQxL9oa0zzImygXKShaRoxBHqcYlFcWO3yRUrRmhkjUZwEEiI5s3E8flEspDx1UdGCNUEQwp6sCJqLZ1S03ibqeJDCJp9hy0/wDVD9D6wGrDxiDGsOuvD0jCp41Ma1E1CWZlEFn0dhnEoqchMlIunBwMu/OBxBUQC0K4JyxPPLrAtNOKjicdIdVezPab0o6ewrX9qvnCNMlUtV1QukZvpFYUhGMUTTeId2jSsGH0IzSgYc8YnnLTk+bRWxQeltibLwKnSBk3hjnG/wDxTOOV3wjY0wUxBwxJ6AQqoUBa7rhN52PCJSxRbugUg3/i6oGSk/7RDazLZmTFovK9rPCKeUsYd2PNuzJbxLNjjxdIpjSs6zZlIlcoPzjabYMk5oHXWB7JtBIlsVAEQd9+RneELicXBAycuTAV2DISQRLfHVz8YyunQklpQwywx8Y0rNqZEv2pgB4a+EIp/wBpspKt2WpQfHECK8b6J3IezZWDCWBjwj0TUf2gUM9LICkrwwUGPNuMeidM6n9ThseaPPGY1DGUmGlnlt4k8hC6UjEQylnd6n0gMIbKxHPE98QS6cpXw5xPR6nh8yfhD6wrK7dSUtw9IDmjlFsCVTJmJZfiGeK7bVmGWq895KsjqOR8Iv1qWKZBxG7xilW/MIN3NJxEKp2M40JAYP8AvLSrp1xaAZadTG5SVH0igholLwfRrIOIdsxr1A1iFNOpO8zjUfXWLBTWcFADVryDq2qTzHmIDdBSGFmrBSFJN5PmPrhDdNo9kQs4gggjiCMCO9or1IjsF9oMEkgTE6fuHDjDW2ZQMpQGoJHI5luoiU3spFFFlyyVnByT5mLZYlnIRvKZSsw+Q6D4xWaOdi+usWClqNwq4h/lDMVD1cy+XJdvM/LlAVdZ7AZkqOPD60iewxfUOA+vKH1p0DJB7/BiYm5JjcWUxVlAPhgRj8xBdPRhSShWTN4ZGG66UBn0JHi7H4QOinu/6VMekdZ1GtnSzLNw/wCk/A8o3tqwU1CCwaYkbp//ACYLQkZKjZdRczOOvHOJuTvQ/E5jUT1J3VBinDnEaKtT4Yxf7Q2bRVrBDJL7x1P8xCbH+7zh2SME4FZALFtbwinzUvQqxtspFPWEP3+cCq5Q22jftyboSFMpxkSwc4ZY6QpGfCLok9aMJSYYS6khI3RgIj7JIS+L8zj4DCIe3JDQXFPs5OiwUu0SgAGBbnEtTtQsJYIYnLF8YrCAX5wRiQxMS+RDuh/myBps1RU6i54mNiYICWLsDxhrZdNTqUCtJ5h8Ir0ifYsosC8ei2V2yEsruyFFyHuq9luShHoCyRG4MoUbhMYIjYCCKTyRBko7yRwYnygG9kOMGUBdaomx0GU+CVc/n/Jjqf2eWR2crtFjFeQ4J08Y5vs/R9rNEs5FQf8AaD8gI7JS4AaMIzTe6LwjeyW37LROlkEZ5GOF7T2eqUspVoS0d4m1qUIJUWAGMcm+0CsTPdaUhAR+b2155J0HWDB0w5EqKIEuR3RZLIpEMQoYEf0YSUcpz09IcMQnDT0i05NPROEE1YcaEENmFBu8D5PBdl/40jUZfuGHgYWUtSW4lJfw/h4YydWyOI78fWIym2OohNQhKnwwVgfnAE6saQ3AXeboJ+GESVNaLt7uPWE9ozxcce9ieuR+EBW6RwpkcOJbuyh2ZjSwB711u/AfGElH6epwENkrBWgcMul1h8YtMSBdtlJISkHjFnq6e+jDgRFVsy0paLqcVHAMkRdLMnJWCGUOo+UZldF9FdqEbo/UPVmPcQIAWXIP50eYzixVdlvKJTmgs3L+jFTqFXAP0LP+1WPxPhCKTA0TrU6QeHmNYAtaqKMcwz9RqPCJjOASxOuB6/CF9pTL0ojUYpPqOhi0WTkiSzLYYllZYjmP6LxvUVc6YpSHIlYEnMq74p1n1ZRNB0du6LJVWhclkvg2HXTvjRGKTvsi260JdqapJUmWnNDueukJ6eQpZYR4JVMXxJOMWqy7OCEsMzrDzyUCELEk2RcDHMQCUMYcWxJKVQrmIyMMpWgSVMIXJCkuP6j0s6HMeY4RtSr8/WN5srH0PwhrFNpSHw+iOEZp5l0/py6EaGI77MYlWsYK0VgoQLCWbZOskrqUongMUqCVEnAgXrp5EA+EeikVCylRunoY9Enjt2Op0qIGiVKMI3Wt4kSjdgtnUQzEsRyETWed/q/pGaxLL7h6RikwIPB4F6OrZYdm6wonhYSVHgNXGUX1O0681pSnRgXPfFB2ekvOluHTfxGGLYkY6NhF+takSqWpSUJQFMwHsj9oaMs6NMLCLbEyZTPLVdKgWVm3MDjFYl7MBclMtYBUCpRWAxJU2DnFgz4nMnLKLXsvNvyjLOacRzGog1c5CTdJSCdMjE3NxWinBN7OK01AtExaLrrSq7yw18GhohKkDf7Ppex84sFv0QFSu776UktxxHoISzNmkkhRUXB7zyJ4RVTUuxXBpUgZVNjfSz8sj1iWnqMGLtp8u6COwurw1iwnZUTJYUl+owIMByR3FlTnkuWS6VDFuMKqkvLUkHLEcW1EXyRslMvABQ5kj1Awgu1fs5l9kVFW8BoG06wVkQvy3RyeQWST9Yf3DaxaYzJoSOXl/UASpWBTqFN5j5GL19n9nC4uYRirAdItkeicFsWivUiZdTdBDk3i2Wgi32DaFSveEss+JKgA3Jw57oVWpY6RMfWLDs1KdnJPWM7poskx/ZJN5SVhr4cd39xUdqrPuLVgwUMOoi+VUh0i6N5OKTzEVrbIibTXwGIOI1SRnE5BKfZyErSb3u+EAWvL3LwIIycaGCbHJUtSRiVYjrrDCusdKJMyYsskoJUwwSU54n3nDADUiDHvQa0c4KfxQP1RvbFSSq4+CfWPWeCuaCcyXPX+4iqpZVOWBm5jejCwmxpZCg4z1i0pmhAvHKK5QU0xU5EuWFF2d9Dr3CLdbdnmnlY4lvOIZey8OiuW1aEpYF1WI5EesZorH7enKk+0hRbm4djESqq6gKWgFCywOZfo4aGmwtQkTly33ZgwGYJGnVobaiK9yKslw4yIguUoKT9YGLJtfsqpLzUDmWipyZjFx4cYpCamrROceLJpgwPnz/UPjA3btumCJ60qHAjTh84XLVD0IeUuPRo8egnBKEuQOJhhMlsgc2gdUsyprKGX0DE9ROB8IjIrEHrFuT0ER05aNpkvI8T6RhCW8Yb0d7Og7CUiVzZbgEJC1nDiQlOfQxbdqKtMtDJHDLIRWNiJKkoUsByRh0TgG73ME1ltOSFy1jHVvhGKW2a49DDZ6puTASc4O2snoLplsosFEZs5bDgeEL7IlJO9ugYZJvKx6sAYCttRk01VPGZcg57yjdDdCoDhhAq9DNUrZXpdpidPmsXCCEA8boxPiTD+lp7wxjnOzVVcnMTgvDv0jpNnqJSWzimTHxYmOfKIoqkPMYYBPGLxYFoo7K6QS7DCOfVdoXFlK0lP6jk/UZRYrIn3WJmyUDHF7xw5A4mA1pD9jm1iqWrtEeyM06gcYlq7XvyXBzEKewnVKiVzFCS2CboQVHipsQOUQ2nOTT0xJwCQTE2qdBeuzm8qjvzpvALP/c8dR2ZmolSG5MGDxyGz7TKZiir2ZhN7kTrFoo6taVBCQS4fAlmEapxZnxyT0WraBAWsLlghg2OZ6jSCLBtEAscFcDAsmRNSgrXMTLQLntMPbIS5JyDmE9daN6oCJS+0uOVkJ3RdcG6vUPdbi8RS9Fno6nJrL0C19nBTnQjEceHrAlnTDdSenzg6qqwEEnQE+ESewHKaKYqXOUU5pJHnCnam3J01QlqVuXrxSnAFRLudTy4RZ7HoCpC5x98kjo+cVW36f8Qq4esXxJWSyPQDZSgmZyy6fTQyVZgVMVMD4geOrQppJRVgM/Puh7JXdlAa/KNE3SIwWy2bEbPpDzCXV6NpBm1yUrSEFnOXdwivWbas1khBKVDUY+IIg23quZNCCpnRwDPk5MZXdmmgOytm972UqH6kgwbbexy0AT6dAExBvMkM7cAPSGuz9VgItJqAU4N3wHOmdxsRWbaMqsprwZ2ZaTmlTYhuHCOXW9YakTSZYLE5CLpbNizJdQZ1KbhV7Q90npE1n0SykrnJS+Qukl+MBT4PlEVx5aZzuXZ80hlJHJ8fA5iF1bTlJxSwOWbHoTHQrhFShIxSVMUkYMMQrkW9IX2xYCqiemVLwlodSicgqYXAA1N27hzi+PM5SpiTxJK0JNi9mhWVF1d5MlAKpikhyMCEpDalRGHAHhHo6XZeyCZMsJlqUk64neJ1POPRpUokOLKLbNGi6SpJDajPwhPT0xWWDcMc24x05Ngy1YKdfLSLDQ7BSkJcSwCeT4QtMKZyCfYF1AU7soO2TcRA0yylb2BwF7ufA94jtNRsKFIUlO6DmnQ95Dgxii+z52K1OALuAYlPBWLaaRN2OmiqbPWglKEM3sgEd2MMZklKzoRzgO2dlfu00y9M0nik5fLugWgWe2EpBLhJUdeQ838IzNJv7l7pWWey7LTw7nPpCf7UapEugUjWapCEj9qgtR6AJ8xFTm/aXUyitFyXeSSlzeOWrPFWtW1JtSsTJyys5Y5DVkpGAEWhid2xJ5bVAN3V8sYvGyu0d4AKO+nD93PrCagsa8MRGto2Qqn/ABUZAhx11hpTjL9IIxcNl4q5aZpyd4koLGljj0yivWPat5IIPdD6Ra4GYIMZ3rRojOi2UqAlLaARyzb/AGh7aZ2SPYQXJGRI+AiwWxtArsylLpBGJ1bhhlHP7QQw5qx7ofFG5WyWWWtCuHVkWgspuJUQtGKDqz4juwMKCmNqeeULChmkv8x4PGuStGWLpl/pKtcwDtJXaKZnWSQM8k5DHGLHZtlJShWAvrxLDDoOUILNqAtKVAuk5fLuixptaXIl3pi0jg5z6Rlmn6Ntqh7LZCUjgBCLaO0r4EhB3puB/Sj3lH0hLWbZpXggv6QHZ9UQoqJdasyeHAcolwa7FUkWpYSmWEpwCQw7oTjZO/vTXCTiBkpXPkIf2HRlQExYdPujjwJ5QxnovYFSUvxMa8GJpXIhkn6Rz2rsxMvBKEjXAQpUm+brkKfvjstk7NS1bwUDzTvHxOXhA20H2XyZoK5RKJzYF2So8FpbAc9IvOLonCSTOX0VjLyvnqCPjDObRT0o3lIWn9T3h4YGDaayVS1KQoFMxJYpOf8AXOGCpLhjwjDOVPZtu0A2DLJBfuizUysMYRUyLmEEm0QkYlozy2x10H1KhCastdKJiJZ9lionQaAHzjKKszrxQwSn2lqISgdVHKKXtPVqKiiWsL3rv4ZvBeu6oZiGjjbB9/oXlNTJnqRLkqCih7xS11IOYJ1PKI6CplTqnspC0lMrFZBxWs5kcWyhVZ9fdpkyuyTLDMQlr6uIJGsOxZEqcqV2Y7FUspVfSAlRAxuN8SI0QUYkppljqU3Ugx6Bp9py5awgqdWYTmrHUjTWPRzkxaD9n7Gcha90DEDXrjlFxky3ity7wQFqOMwpAHIgFm8ItctLMOAjc3oyUZ7EQGlXZEv7OvJ8ldOMMIFnAFbHIgpPQ/RhBiu7f2IqbT9pJTemSsQPzJLXgDx1HSOR7FrUbRUVf9RBYcgWEd5pr0splq3gQQDqLoyPHCOd7QbJ/drQE6WGlzkhAbJK1LF4DgLrmIyguykX6Zy/bWwlJrpyUjdJCgdGIBz6vCVFnLStLpLEh+j5x0LbCqR97nFRJSFAMnMgDHHThFOqaGbVF5MpSEDIlRxHJ9OQjrfQPuP6FIDQ1qrNE+SpH5kkA89D4gQioLyUgLO8M+bax0TZewVKlibMF0HFKT73NXLgNYzyxtvRo5rjs4xQBUqYUsSQSCNcC2EWWkqwoZK8DF5t/wCz2XOWqbL3Fq9tI9lR/Mwy5xTJ9h9mq6ZbEFlYnuLPn8IbIt7Eg9aBLSmMC7gZ4tFbqZJWi/8AqA8XZ4d18uWhE1LAktd3nUFOC118QU+DRoinemWTpj0KWMPBUCTsrdVTFDOPaAI6GBSmLzXbNFdN2pBBYlI4Y7o6OR4xWJVHvBJ4t4FifKLJkWgehnzEHcUpL53SR5RJVBd91lSnGZJPnB9LRD7yUDQuOgTDSusoKXdGDyr3IF8o7YRDKdKi3GLRs1TX1lRxSMTz4B+GsVqzKZUxdwZ4udABmo8gPrGLp92+70ywlyE4rL72OpHIZxzXthi/SLJXWrcSl1EksA5OPTlDWzLNC2W94M5BGvBtR1iookfeZASD+JL35Z4tmnoR8IdbG2xe3deGoIiayu7H+WqotNBtTLTO7MMAgYvxJx9BFuo6hE1IKCCPPvGYjkm1NlGWoz0Yaq+Yh/sBaYKkknN0nvy84Z5Xy/IPlpxtdoudr2BKngBYxHsqGCk9Dw5HCOebT2ZMo0Fat6UM5iQd396cSnrlHVQpxA1VICgQQCCCCDkQcwYaeNT7EjNxPnis2rB9jegOhUupmHtFFEqWL8wjRI0HFRyEbfaLsx9wqiJYaTN3kD8h95HTIjkYyk9nQSgM6hapiuaUG6gdHcxJ41E14P5s1DqyK2LWXMTdG5KT7EtPshtT+ZXMxBs2CtRSlnU7qV7oAckDjA8yoSMDA5nJd0gg8sHjq0fYzQxx1BpKqr/pbqq05NLgkhcx95Q3iXH5tO6I7OtuorZyZdOBLP5ycQMiR8hFURIfFXhB1JNMtQUg3VDIjgc8IXijPj8Ry61+ToUqdTWaFFSu0mra+s7y1HoHYRiOfTJhUSVEknN8SY9DV9zavhUGrlLZ9Az9+plIGSVP4Q/TM/EPhFfsQX6pSvyg+cP0J/EeNJ5QKJwhbNnbyjwKR6wTJmMVpOmI6QvJ3QfzqK+7TyaORwxnf5Jf+r0jato0zE3SOY5EZGIZxxlK53T/AKh82g6AwnIqOw0qratFQBeCgUpOqTjeHEMBE9q0wSN0CHP2oWHfQipl4TJRAURgSgnDHko+Zir7OqmT5t2comWliviQ7XQebHHQA8oHFBCdktlO3V281LSkndS3tqGp4oB8TF/lpvJxgsy03GQAEgAADAADRoCl4DDB8jp0gpUC7IZWZfj5xXNs7HExRKGE1KUgvgFgg65YRaKVQKlLOATpz+hAM5QmVSEnr4R0o8lRydOzi1v2HMkOioQUEkrCjkcc0qBZ9G6RNsrZhqEy5QyUtRPJIZR65R07bKy01UlUokJWCFIUsFkqBzN0HDMRXdmbCm0i0qmmWoGYpAVLJKd5B0KRdLjLnC8K6Kck19yzKslIRdZwkMH5a9Y4fbcvsp4HBSn/AN3yMd7nTxdP1nHGdsqYKmLXwIJPIm6o927DuFImmAWDOC61zkQrzDCH1XRKCiACVEXQAHODqyEV3Z6zpn3kbiihN5KlsbgwZ7+WnHUR1SwqNPZrUk3lpSN73vLKGiklsDKDslSFMuZNYb6wEk8AQPC/5ogqirFy58xE0YgkKGhSrEHwh5bMlaheRmMVAYF3e8BxeFFpTUzUpWQ01GDj3kcD6xmyv/BbGb2EsInGW7JB3TyOQ+EO5lCZc8TE64luOsV2UkFlZKHmIeSK68BxjLKRoSLNUKRPlFEwYKDFix6gwpsCjNLNUhypOaTxHziSln5QYkYvHcnR1F9s6p3STq3pBJKjyHPOB7PlhKUg5kP6QROmgB/ruj6CMLOV/bfSJVIQdbzPzzHpFAtqZu0oYBqeWWGQvOco6j9rslK6FRO6UKSpPMu3xjlO1Cmn3dEy5SR0EtPzhchu8F1lv6AE9QaA0KbHwiKYty2kFUssO5DgYAcVQkYNukbs3lKTcnpIMs6jvKBW7KyCfaV/4jnF9s6UmUm7LSlD5sN49Vl1Hxis2VIY9ov2tOUMqeqUuZhkI+vhwQgurZ5zyfKyZXp0graiYDSzHYqF1iQCRvgYKzGBUM4xAm0q/wAG6/trA7gFKPndj0ZfK4KdV6PQ/Bo5J+O22/6n/pHYdl5bIUvVRh6gQBZEq7JQOIfxhgjKIej4oHUS3WofmDeMRVQ3mGjAenwgtIdZPCAzirv9IKOJ7VJEkkZhiO4g/CCqKqExAUMj5HURpVIdBHKK3ZNaqROUlX+NR8DxhAjnaCQFyVpOSkkHwjk9FNUia6dAXHEcI6XtjaYlSFHU7o6qw+cc1AByjrCi+2JbQuhKjgcjw5GGVQGS6WI16co59T1SkDj1y8R3xbLJqr0s6pPkeBjkwUbrn3adxrMHgHgalX/zaCeHrGaof8of0reFsqt30q1DQUzhntOQC8Zs2zPvVFcCrpCrySzsoEEKz4iBNqpl6WVA6PBX2e17yCk5uSPSHbXoUVWusy1CWtnKXLZcN08IA/8AQ6WouiYhQAdwlZCVDVKncgdCO6LRtLZyVolggOCpT644M/j4RWJaDTT0lnlqwPBjBlI5KywCkSJKhJYMQUoSABdSGuAajkeMIpBCZt+SwUcFyzg/G6+Y5ZjnDmqoikCbKO6ccNICmrRM/wAicfzDPvESlNsZRB6yynTeAIBxHFPI/OKvaNllJKgMdcMDzbjF0k0rf45vcYjn0V7BQAfVOXeIg7HWjnqpj8oyicxhjbdgrlkqQyh1b1hCZr8iIhKH0NEcllls6vxaLBJLiKHR1DlhpnwH1wi609qSKGWJlSSuYcZcgNePBS/yJ5H+I6EG2Ny5SUIK2/Rc5k4rSxdIYODmcB8IMp5xCd1PFnx8Eju1EcwsP7Rpk2uvVJAlzWQEj2ZRB3CHzzYk8X0aOmyKkMwLcT8HjbF2DyfEn47Sn72ItunNFO7Xs2uEtdJLjEEcDHDtppjz1HilB/8ArTHdto0JVKWnE3kkYZ5avHz/AG77aNHQkHld3cfCGmiWCfBt/YglSHRffNV1mOAZ3fI5HDpDSkkhgWwAwf48zAlTMH4YCkq7NN0XXusMnByPGIV1ENiyxh6srPx55Ut0h4akOylAd8N6CtlBhfSO+KQlRVlB0pDBot/HOP8AaNi+ERy9yaX4LDtXOF6UkF2ClHvKQP8AtMZivJOJj0YM+SWWfKj0nw7x14+BY07ps+oSi6AOAA8o8VbpjefGiPZIjQeMJHZBPEPANMHVBNUpks/0Iho04wUcGTsoVTaEGcARgRDVSHhXatX2SJk38iS3XIeZhWgopm1NeFzRKd0ynAPE/wABhC6VIEQ3wrEjH4mJELbInwf4xOxgoS8I2oaxUmY6csik5KHA/OIBUH6B+ceUp/6/mChWW6nUibLUUeysEFOqVcDw/qKwzFuEQ0tauQvtJeOi0aLT/wCQ0MGV6kqImIxQvyPAjQxzZ1GLSmvIPSBtkqvs0pV+ov0eNKpbyljgIispF2UkccfGOsJfLVk3wFZhSQByzPxiszFYFCw48+oiw7O2gJsrsyd5HmIgrbOCiYar2gAlj14louqLpfXhBk2zUK3kHOFlTZhSC2OHlBNEvs0YmE/IfwRz7MxgCppW+jBtTtAkZb3d8Yr1p7SzC4QlKeZxPyhaQbFNuUhzfDmYQChWsi6nA64AZ6mDayetZdaifrhCKptdW9LSSlOvEn4CDVIpixSySpaGarRTT4SiFrHvM6EH9L+0vmcBCubNKiVKJUo4knEk8zAxLRKlUTZ6bw8OPDpd/X6m0dJ2U28lCQE1My4uWyQohSitOjAYAgBj4xza9GoLwU6Zt8jDj8mChPu9HZbYrSqUSkhEtQe8SN5w4L/KOLVw/wCYSAQbilF1G6CHvB36xYLN2iUkCXNJUgBkn3kcAD+XlFfrJqRUKVpizHXJ40OVxPLeR4WTx8vGXT6YAtOJDg45jLujyUYtGyiCXcnyieQBEWzXjxJtWSypbRITGBHlRM+qlxjo9KGEejOQj0caYy4JI+pZwwiNKmBMSzBhEEwYHpGw8KQVc4E4GIaOce0HCB3YdYLs+XrACMFFhFR2zrsESQ7q31NwGAHjFqnLbE6RxjabbMrmTVS8fdR0GAOMCXRyG4kxIiWIqFl7RTAodqokKLFwxB4p0I1i3S1KL3SFMWIIYgxGyri12EIkxhUiITWN7SSI2FRLV7zQUxaIpiGyzEepsCQnBKhvJOQVyiZMlB9//wCX8xJ9xT174DDQHOlYkcQ0bBOAHCD00gOh848ujYcYDkLQHImKSQpJII1EMxbc053XOZbPrjCaVVXpqUjAOx+MC7QV6paWQSCdeH8wd9HUPF18w+83TCBZq39pT9TFRsKfNmz9+YsgAliSz4AYeMWxckMIDRyB59ZLHE9BCisr39lPj/EMp8kQrmysYZJAYpXML4sOghdaln3t9OevP+Yc1MiBjlDvofHNwdorAmRvKnQZbVIAyxrgfnC6nRmYk0fcw5nOmgwDjG4iOWt4kEIfZwvVow8Rz5QIch4zexjdQwgplE1khKMti8SARunqDnGjFMEXGAbNvFtDzjcKCg8Gz4qxLrpkcieSWMFGBUSt6CkwGacHKqkeVHoxGYBaVtn1NeiCccD0jzxpUq3CeUbTxYsuuYZ0acICQInRUXQ0BvYwFtLVXZE0DO4r0McHkUy5qkoTmTieAzJjs1vqJp55/wDbX6GOfbI2fuqmEcAPH+4W9M6v1ImoNnwlSSS7Ppg5DfEw3paTFnZSRuq4p/KeIygqXK9I2pU4scw4idFXJ+zQrUMFCNk3TmB4QUVtgoPGDTpOUCgWYRTJGICe4CJBL6RomlbI+cSolmA0EzLlQQafvHONQOUFJyhKOZWaaz2XOmDC6boABViWc3RjlCrayWxEXKSkCbNTqbq/EXT5p84pm2K98CHS2IwTZaRjMV0HqYsk5OAhTstJ/CJ/MonwYfCHM4OIZgAlogGokwwXEKk4QGchTNlQrnyWMWCbKgKop3EGwiGolhSbpyJbx19IQzZRlrKT/fOLNVU5Y8oBrKPtUYe2nLmNUxzVmrx83y5U+hNLXjBSVQtJxg6SpxE2j0Hi5dtGs1TERute6ekDzy56R6dMa6OJD9BAo753FyZIQ2HEDHgrSBlLKS+hLHkr+YKmSnJGh+nEQz0b7HJaR4jB/SCiWeLSvqn+/wB/clREoMB0a80nNOEFmAy2GVx5Gq1RiNDvFgQDxPp6x6KRxSkrRgzedjhNxbP/2Q=="/>
          <p:cNvSpPr>
            <a:spLocks noChangeAspect="1" noChangeArrowheads="1"/>
          </p:cNvSpPr>
          <p:nvPr/>
        </p:nvSpPr>
        <p:spPr bwMode="auto">
          <a:xfrm>
            <a:off x="1679576" y="-876300"/>
            <a:ext cx="25050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gl-ES" altLang="es-ES" sz="1800">
              <a:latin typeface="Arial" panose="020B0604020202020204" pitchFamily="34" charset="0"/>
            </a:endParaRPr>
          </a:p>
        </p:txBody>
      </p:sp>
      <p:pic>
        <p:nvPicPr>
          <p:cNvPr id="14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20" y="1369688"/>
            <a:ext cx="4780145" cy="318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957" y="1369688"/>
            <a:ext cx="4890171" cy="318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12624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1" grpId="0" autoUpdateAnimBg="0"/>
      <p:bldP spid="10265" grpId="0" autoUpdateAnimBg="0"/>
      <p:bldP spid="10266" grpId="0" autoUpdateAnimBg="0"/>
      <p:bldP spid="10267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8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l">
              <a:spcBef>
                <a:spcPct val="0"/>
              </a:spcBef>
              <a:buClrTx/>
              <a:buSzTx/>
              <a:buFontTx/>
              <a:buNone/>
            </a:pPr>
            <a:fld id="{ACF9593D-E311-479E-8652-02C76395EF31}" type="slidenum">
              <a:rPr lang="es-ES" altLang="es-ES" sz="1000">
                <a:solidFill>
                  <a:srgbClr val="A7A399"/>
                </a:solidFill>
                <a:latin typeface="Arial" panose="020B0604020202020204" pitchFamily="34" charset="0"/>
              </a:rPr>
              <a:pPr algn="l">
                <a:spcBef>
                  <a:spcPct val="0"/>
                </a:spcBef>
                <a:buClrTx/>
                <a:buSzTx/>
                <a:buFontTx/>
                <a:buNone/>
              </a:pPr>
              <a:t>30</a:t>
            </a:fld>
            <a:endParaRPr lang="es-ES" altLang="es-E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sp>
        <p:nvSpPr>
          <p:cNvPr id="139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33375"/>
            <a:ext cx="8572500" cy="47625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s-ES" sz="3200" i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PROBLEMAS DE CONVIVENCIA</a:t>
            </a:r>
            <a:endParaRPr lang="es-ES" sz="2800" i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7682" name="Group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753210"/>
              </p:ext>
            </p:extLst>
          </p:nvPr>
        </p:nvGraphicFramePr>
        <p:xfrm>
          <a:off x="484094" y="3634009"/>
          <a:ext cx="10869704" cy="1511300"/>
        </p:xfrm>
        <a:graphic>
          <a:graphicData uri="http://schemas.openxmlformats.org/drawingml/2006/table">
            <a:tbl>
              <a:tblPr/>
              <a:tblGrid>
                <a:gridCol w="10869704"/>
              </a:tblGrid>
              <a:tr h="151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</a:rPr>
                        <a:t>CONFLITO</a:t>
                      </a:r>
                      <a:r>
                        <a:rPr kumimoji="0" lang="es-ES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= Confrontación de intereses </a:t>
                      </a:r>
                      <a:r>
                        <a:rPr kumimoji="0" lang="es-ES" sz="2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ou</a:t>
                      </a:r>
                      <a:r>
                        <a:rPr kumimoji="0" lang="es-ES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 de </a:t>
                      </a:r>
                      <a:r>
                        <a:rPr kumimoji="0" lang="es-ES" sz="2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opinións</a:t>
                      </a:r>
                      <a:r>
                        <a:rPr kumimoji="0" lang="es-ES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 entre </a:t>
                      </a:r>
                      <a:r>
                        <a:rPr kumimoji="0" lang="es-ES" sz="2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persoas</a:t>
                      </a:r>
                      <a:r>
                        <a:rPr kumimoji="0" lang="es-ES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  <a:r>
                        <a:rPr kumimoji="0" lang="es-ES" sz="2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ou</a:t>
                      </a:r>
                      <a:r>
                        <a:rPr kumimoji="0" lang="es-ES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 grupos</a:t>
                      </a:r>
                      <a:r>
                        <a:rPr kumimoji="0" lang="es-E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.</a:t>
                      </a:r>
                    </a:p>
                  </a:txBody>
                  <a:tcPr marL="91443" marR="91443"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685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013886"/>
              </p:ext>
            </p:extLst>
          </p:nvPr>
        </p:nvGraphicFramePr>
        <p:xfrm>
          <a:off x="484094" y="836614"/>
          <a:ext cx="10869705" cy="731837"/>
        </p:xfrm>
        <a:graphic>
          <a:graphicData uri="http://schemas.openxmlformats.org/drawingml/2006/table">
            <a:tbl>
              <a:tblPr/>
              <a:tblGrid>
                <a:gridCol w="10869705"/>
              </a:tblGrid>
              <a:tr h="7318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INCUMPLIMENTO DE NORMAS</a:t>
                      </a: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= 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Comportamento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 que se opón as normas de convivencia establecidas  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incumpríndoas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.  </a:t>
                      </a:r>
                    </a:p>
                  </a:txBody>
                  <a:tcPr marL="91443" marR="91443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684" name="Group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462874"/>
              </p:ext>
            </p:extLst>
          </p:nvPr>
        </p:nvGraphicFramePr>
        <p:xfrm>
          <a:off x="484094" y="5360893"/>
          <a:ext cx="10869705" cy="1241531"/>
        </p:xfrm>
        <a:graphic>
          <a:graphicData uri="http://schemas.openxmlformats.org/drawingml/2006/table">
            <a:tbl>
              <a:tblPr/>
              <a:tblGrid>
                <a:gridCol w="10869705"/>
              </a:tblGrid>
              <a:tr h="1241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ACOSO, “BULLYING”= </a:t>
                      </a:r>
                      <a:r>
                        <a:rPr kumimoji="0" lang="es-E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Condutas</a:t>
                      </a: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 de intimidación, </a:t>
                      </a:r>
                      <a:r>
                        <a:rPr kumimoji="0" lang="es-E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illamento</a:t>
                      </a: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, insultos,… de </a:t>
                      </a:r>
                      <a:r>
                        <a:rPr kumimoji="0" lang="es-E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xeito</a:t>
                      </a: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 repetido e con </a:t>
                      </a:r>
                      <a:r>
                        <a:rPr kumimoji="0" lang="es-E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desigualdade</a:t>
                      </a: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 de poder.</a:t>
                      </a:r>
                    </a:p>
                  </a:txBody>
                  <a:tcPr marL="91445" marR="91445" marT="45616" marB="456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687" name="Group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990942"/>
              </p:ext>
            </p:extLst>
          </p:nvPr>
        </p:nvGraphicFramePr>
        <p:xfrm>
          <a:off x="484094" y="1773238"/>
          <a:ext cx="10869705" cy="1439862"/>
        </p:xfrm>
        <a:graphic>
          <a:graphicData uri="http://schemas.openxmlformats.org/drawingml/2006/table">
            <a:tbl>
              <a:tblPr/>
              <a:tblGrid>
                <a:gridCol w="10869705"/>
              </a:tblGrid>
              <a:tr h="143986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DISRUPCIÓN</a:t>
                      </a: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= </a:t>
                      </a:r>
                      <a:r>
                        <a:rPr kumimoji="0" lang="es-E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Comportamento</a:t>
                      </a: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 do alumno/a </a:t>
                      </a:r>
                      <a:r>
                        <a:rPr kumimoji="0" lang="es-E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ou</a:t>
                      </a: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 do grupo, que busca romper o proceso de </a:t>
                      </a:r>
                      <a:r>
                        <a:rPr kumimoji="0" lang="es-E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ensinanza</a:t>
                      </a: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kumimoji="0" lang="es-E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aprendizaxe</a:t>
                      </a: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  <a:r>
                        <a:rPr kumimoji="0" lang="es-E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ou</a:t>
                      </a: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 que este non se </a:t>
                      </a:r>
                      <a:r>
                        <a:rPr kumimoji="0" lang="es-E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estableza</a:t>
                      </a: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.</a:t>
                      </a:r>
                    </a:p>
                  </a:txBody>
                  <a:tcPr marL="91443" marR="91443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364" name="Line 27"/>
          <p:cNvSpPr>
            <a:spLocks noChangeShapeType="1"/>
          </p:cNvSpPr>
          <p:nvPr/>
        </p:nvSpPr>
        <p:spPr bwMode="auto">
          <a:xfrm>
            <a:off x="4943476" y="2636838"/>
            <a:ext cx="576263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/>
          <a:lstStyle/>
          <a:p>
            <a:endParaRPr lang="es-ES"/>
          </a:p>
        </p:txBody>
      </p:sp>
      <p:graphicFrame>
        <p:nvGraphicFramePr>
          <p:cNvPr id="10" name="9 Tabla"/>
          <p:cNvGraphicFramePr>
            <a:graphicFrameLocks noGrp="1"/>
          </p:cNvGraphicFramePr>
          <p:nvPr/>
        </p:nvGraphicFramePr>
        <p:xfrm>
          <a:off x="8256588" y="6237289"/>
          <a:ext cx="1173162" cy="365136"/>
        </p:xfrm>
        <a:graphic>
          <a:graphicData uri="http://schemas.openxmlformats.org/drawingml/2006/table">
            <a:tbl>
              <a:tblPr/>
              <a:tblGrid>
                <a:gridCol w="1173162"/>
              </a:tblGrid>
              <a:tr h="365125">
                <a:tc>
                  <a:txBody>
                    <a:bodyPr/>
                    <a:lstStyle/>
                    <a:p>
                      <a:endParaRPr lang="es-ES" sz="1800" dirty="0"/>
                    </a:p>
                  </a:txBody>
                  <a:tcPr marL="91383" marR="91383" marT="45408" marB="45408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54241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4EAB1F6-20C6-41A8-B0E1-E1B9F2B3E51F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31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655873"/>
              </p:ext>
            </p:extLst>
          </p:nvPr>
        </p:nvGraphicFramePr>
        <p:xfrm>
          <a:off x="591671" y="428626"/>
          <a:ext cx="10762129" cy="593725"/>
        </p:xfrm>
        <a:graphic>
          <a:graphicData uri="http://schemas.openxmlformats.org/drawingml/2006/table">
            <a:tbl>
              <a:tblPr/>
              <a:tblGrid>
                <a:gridCol w="10762129"/>
              </a:tblGrid>
              <a:tr h="593725">
                <a:tc>
                  <a:txBody>
                    <a:bodyPr/>
                    <a:lstStyle/>
                    <a:p>
                      <a:pPr algn="ctr"/>
                      <a:r>
                        <a:rPr lang="es-ES" sz="3200" dirty="0" smtClean="0"/>
                        <a:t>ACOSO (BULLYING)</a:t>
                      </a:r>
                      <a:endParaRPr lang="es-ES" sz="3200" dirty="0"/>
                    </a:p>
                  </a:txBody>
                  <a:tcPr marL="91439" marR="91439" marT="45766" marB="4576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020936"/>
              </p:ext>
            </p:extLst>
          </p:nvPr>
        </p:nvGraphicFramePr>
        <p:xfrm>
          <a:off x="591671" y="1071563"/>
          <a:ext cx="5361455" cy="5634037"/>
        </p:xfrm>
        <a:graphic>
          <a:graphicData uri="http://schemas.openxmlformats.org/drawingml/2006/table">
            <a:tbl>
              <a:tblPr/>
              <a:tblGrid>
                <a:gridCol w="5361455"/>
              </a:tblGrid>
              <a:tr h="365752">
                <a:tc>
                  <a:txBody>
                    <a:bodyPr/>
                    <a:lstStyle/>
                    <a:p>
                      <a:r>
                        <a:rPr lang="es-ES" sz="1800" baseline="0" dirty="0" smtClean="0"/>
                        <a:t>CARACTERÍSTICAS</a:t>
                      </a:r>
                    </a:p>
                  </a:txBody>
                  <a:tcPr marL="91439" marR="91439" marT="45716" marB="4571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65109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s-ES" sz="18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CONDUTA: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s-ES" sz="18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AGRESIVA (Non </a:t>
                      </a:r>
                      <a:r>
                        <a:rPr lang="es-ES" sz="18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sempre</a:t>
                      </a:r>
                      <a:r>
                        <a:rPr lang="es-ES" sz="18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violenta)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s-ES" sz="18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s-ES" sz="18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INTENCIONAL (Con intención de </a:t>
                      </a:r>
                      <a:r>
                        <a:rPr lang="es-ES" sz="18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facer</a:t>
                      </a:r>
                      <a:r>
                        <a:rPr lang="es-ES" sz="18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18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dano</a:t>
                      </a:r>
                      <a:r>
                        <a:rPr lang="es-ES" sz="18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).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s-ES" sz="18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s-ES" sz="18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PERSISTENTE NO TEMPO E SISTEMÁTICA.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s-ES" sz="18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s-ES" sz="18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EN DESIGUALDADE DE PODER (</a:t>
                      </a:r>
                      <a:r>
                        <a:rPr lang="es-ES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posibilidades de defensa, equilibrio físico, </a:t>
                      </a:r>
                      <a:r>
                        <a:rPr lang="es-ES" sz="1800" b="1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psicolóxico</a:t>
                      </a:r>
                      <a:r>
                        <a:rPr lang="es-ES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1800" b="1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ou</a:t>
                      </a:r>
                      <a:r>
                        <a:rPr lang="es-ES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1800" b="1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sociaL</a:t>
                      </a:r>
                      <a:r>
                        <a:rPr lang="es-ES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) </a:t>
                      </a:r>
                      <a:r>
                        <a:rPr lang="es-ES" sz="18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ENTRE AGRESOR E VÍCTIMA </a:t>
                      </a:r>
                    </a:p>
                  </a:txBody>
                  <a:tcPr marL="91439" marR="91439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511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s-ES" sz="1200" b="1" baseline="0" dirty="0" smtClean="0"/>
                        <a:t>TIPOS DE ACOSO</a:t>
                      </a:r>
                      <a:r>
                        <a:rPr lang="es-ES" sz="1400" baseline="0" dirty="0" smtClean="0"/>
                        <a:t>: físico, verbal, de exclusión social, </a:t>
                      </a:r>
                      <a:r>
                        <a:rPr lang="es-ES" sz="1400" baseline="0" dirty="0" err="1" smtClean="0"/>
                        <a:t>psicolóxico</a:t>
                      </a:r>
                      <a:r>
                        <a:rPr lang="es-ES" sz="1400" baseline="0" dirty="0" smtClean="0"/>
                        <a:t>, racista, sexual, </a:t>
                      </a:r>
                      <a:r>
                        <a:rPr lang="es-ES" sz="1400" baseline="0" dirty="0" err="1" smtClean="0"/>
                        <a:t>homofóbo</a:t>
                      </a:r>
                      <a:r>
                        <a:rPr lang="es-ES" sz="1400" baseline="0" dirty="0" smtClean="0"/>
                        <a:t>, </a:t>
                      </a:r>
                      <a:r>
                        <a:rPr lang="es-ES" sz="1400" baseline="0" dirty="0" err="1" smtClean="0"/>
                        <a:t>ciberacoso</a:t>
                      </a:r>
                      <a:r>
                        <a:rPr lang="es-ES" sz="1400" baseline="0" dirty="0" smtClean="0"/>
                        <a:t>, …</a:t>
                      </a:r>
                    </a:p>
                  </a:txBody>
                  <a:tcPr marL="91439" marR="91439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s-ES" sz="1800" dirty="0" smtClean="0"/>
                        <a:t> IMPLICADOS/AS</a:t>
                      </a:r>
                      <a:endParaRPr lang="es-ES" sz="1800" baseline="0" dirty="0" smtClean="0"/>
                    </a:p>
                  </a:txBody>
                  <a:tcPr marL="91439" marR="91439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05913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400" baseline="0" dirty="0" smtClean="0"/>
                        <a:t>VICTIMA. 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400" baseline="0" dirty="0" smtClean="0"/>
                        <a:t>AGRESOR/A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400" baseline="0" dirty="0" smtClean="0"/>
                        <a:t>ESPECTADORES/AS.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400" baseline="0" dirty="0" smtClean="0"/>
                        <a:t>OUTROS/AS.</a:t>
                      </a:r>
                    </a:p>
                  </a:txBody>
                  <a:tcPr marL="91439" marR="91439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56054"/>
              </p:ext>
            </p:extLst>
          </p:nvPr>
        </p:nvGraphicFramePr>
        <p:xfrm>
          <a:off x="6096001" y="1052513"/>
          <a:ext cx="5257799" cy="2406650"/>
        </p:xfrm>
        <a:graphic>
          <a:graphicData uri="http://schemas.openxmlformats.org/drawingml/2006/table">
            <a:tbl>
              <a:tblPr/>
              <a:tblGrid>
                <a:gridCol w="5257799"/>
              </a:tblGrid>
              <a:tr h="394697">
                <a:tc>
                  <a:txBody>
                    <a:bodyPr/>
                    <a:lstStyle/>
                    <a:p>
                      <a:r>
                        <a:rPr lang="es-ES" sz="1800" dirty="0" smtClean="0"/>
                        <a:t>FACTORES PROTECTORES</a:t>
                      </a:r>
                      <a:endParaRPr lang="es-ES" sz="1800" dirty="0"/>
                    </a:p>
                  </a:txBody>
                  <a:tcPr marL="91439" marR="91439" marT="45726" marB="4572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4F25"/>
                    </a:solidFill>
                  </a:tcPr>
                </a:tc>
              </a:tr>
              <a:tr h="2011953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800" dirty="0" smtClean="0"/>
                        <a:t>A CONSTRUCIÓN</a:t>
                      </a:r>
                      <a:r>
                        <a:rPr lang="es-ES" sz="1800" baseline="0" dirty="0" smtClean="0"/>
                        <a:t> DA CONVIVENCIA, A </a:t>
                      </a:r>
                      <a:r>
                        <a:rPr lang="es-ES" sz="1800" dirty="0" smtClean="0"/>
                        <a:t>PROVENCIÓN.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800" dirty="0" smtClean="0"/>
                        <a:t>DESLIXITIMIZACIÓN DA LEI PODER/SUMISIÓN,</a:t>
                      </a:r>
                      <a:r>
                        <a:rPr lang="es-ES" sz="1800" baseline="0" dirty="0" smtClean="0"/>
                        <a:t> DA VIOLENCIA E DA LEI DO SILENCIO.</a:t>
                      </a:r>
                      <a:endParaRPr lang="es-ES" sz="1800" dirty="0" smtClean="0"/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800" dirty="0" smtClean="0"/>
                        <a:t>VISIBILIZACIÓN:</a:t>
                      </a:r>
                      <a:r>
                        <a:rPr lang="es-ES" sz="1800" baseline="0" dirty="0" smtClean="0"/>
                        <a:t> </a:t>
                      </a:r>
                      <a:r>
                        <a:rPr lang="es-ES" sz="1800" dirty="0" smtClean="0"/>
                        <a:t>PLAN ANTIACOSO</a:t>
                      </a:r>
                      <a:r>
                        <a:rPr lang="es-ES" sz="1800" baseline="0" dirty="0" smtClean="0"/>
                        <a:t>.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800" baseline="0" dirty="0" smtClean="0"/>
                        <a:t>EDUCACIÓN EMOCIONAL.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800" baseline="0" dirty="0" smtClean="0"/>
                        <a:t>PREVENCIÓN DA INDEFENSIÓN APRENDIDA</a:t>
                      </a:r>
                    </a:p>
                  </a:txBody>
                  <a:tcPr marL="91439" marR="91439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905945"/>
              </p:ext>
            </p:extLst>
          </p:nvPr>
        </p:nvGraphicFramePr>
        <p:xfrm>
          <a:off x="6096001" y="3429001"/>
          <a:ext cx="5257799" cy="3276599"/>
        </p:xfrm>
        <a:graphic>
          <a:graphicData uri="http://schemas.openxmlformats.org/drawingml/2006/table">
            <a:tbl>
              <a:tblPr/>
              <a:tblGrid>
                <a:gridCol w="5257799"/>
              </a:tblGrid>
              <a:tr h="435342">
                <a:tc>
                  <a:txBody>
                    <a:bodyPr/>
                    <a:lstStyle/>
                    <a:p>
                      <a:r>
                        <a:rPr lang="es-ES" sz="1800" dirty="0" smtClean="0"/>
                        <a:t>INTERVENCIÓN</a:t>
                      </a:r>
                      <a:endParaRPr lang="es-ES" sz="1800" dirty="0"/>
                    </a:p>
                  </a:txBody>
                  <a:tcPr marL="91452" marR="91452" marT="45666" marB="4566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41257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MÉTODO PIKAS.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endParaRPr lang="es-ES" sz="16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CONDICIÓNS DE SEGURIDADE E PROTECCIÓN</a:t>
                      </a:r>
                      <a:r>
                        <a:rPr lang="es-ES" sz="16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: SUPERVISIÓN, CANAIS DE DENUNCIA.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endParaRPr lang="es-ES" sz="16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6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CÍRCULO DE AMIGOS/AS.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endParaRPr lang="es-ES" sz="16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6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ENTRENAMENTO EN ASERTIVIDADE, EN MANEXO DA IRA,…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es-ES" sz="16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6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DERIVACIÓN.</a:t>
                      </a:r>
                      <a:endParaRPr lang="es-ES" sz="16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marL="91452" marR="91452" marT="45666" marB="4566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444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1BEC542-9E5D-45C6-A3DF-27B2F18E2FB1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32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/>
          </p:nvPr>
        </p:nvGraphicFramePr>
        <p:xfrm>
          <a:off x="1847850" y="428626"/>
          <a:ext cx="8496300" cy="517536"/>
        </p:xfrm>
        <a:graphic>
          <a:graphicData uri="http://schemas.openxmlformats.org/drawingml/2006/table">
            <a:tbl>
              <a:tblPr/>
              <a:tblGrid>
                <a:gridCol w="8496300"/>
              </a:tblGrid>
              <a:tr h="365125">
                <a:tc>
                  <a:txBody>
                    <a:bodyPr/>
                    <a:lstStyle/>
                    <a:p>
                      <a:pPr algn="ctr"/>
                      <a:r>
                        <a:rPr lang="es-ES" sz="2800" dirty="0" smtClean="0"/>
                        <a:t>CONFLITO:</a:t>
                      </a:r>
                      <a:r>
                        <a:rPr lang="es-ES" sz="2800" baseline="0" dirty="0" smtClean="0"/>
                        <a:t>  </a:t>
                      </a:r>
                      <a:r>
                        <a:rPr lang="es-ES" sz="2800" baseline="0" dirty="0" err="1" smtClean="0"/>
                        <a:t>algunhas</a:t>
                      </a:r>
                      <a:r>
                        <a:rPr lang="es-ES" sz="2800" baseline="0" dirty="0" smtClean="0"/>
                        <a:t> ideas básicas</a:t>
                      </a:r>
                      <a:endParaRPr lang="es-ES" sz="2800" dirty="0"/>
                    </a:p>
                  </a:txBody>
                  <a:tcPr marL="91433" marR="91433" marT="45408" marB="4540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/>
          </p:nvPr>
        </p:nvGraphicFramePr>
        <p:xfrm>
          <a:off x="1129553" y="908051"/>
          <a:ext cx="10004612" cy="1127320"/>
        </p:xfrm>
        <a:graphic>
          <a:graphicData uri="http://schemas.openxmlformats.org/drawingml/2006/table">
            <a:tbl>
              <a:tblPr/>
              <a:tblGrid>
                <a:gridCol w="10004612"/>
              </a:tblGrid>
              <a:tr h="1127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</a:rPr>
                        <a:t>CONFLITO</a:t>
                      </a:r>
                      <a:r>
                        <a:rPr kumimoji="0" lang="es-E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= Confrontación de intereses, necesidades  </a:t>
                      </a:r>
                      <a:r>
                        <a:rPr kumimoji="0" lang="es-E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ou</a:t>
                      </a:r>
                      <a:r>
                        <a:rPr kumimoji="0" lang="es-E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  <a:r>
                        <a:rPr kumimoji="0" lang="es-E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opinións</a:t>
                      </a:r>
                      <a:r>
                        <a:rPr kumimoji="0" lang="es-E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 entre </a:t>
                      </a:r>
                      <a:r>
                        <a:rPr kumimoji="0" lang="es-E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persoas</a:t>
                      </a:r>
                      <a:r>
                        <a:rPr kumimoji="0" lang="es-E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  <a:r>
                        <a:rPr kumimoji="0" lang="es-E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ou</a:t>
                      </a:r>
                      <a:r>
                        <a:rPr kumimoji="0" lang="es-E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 grupos.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</a:rPr>
                        <a:t>É:</a:t>
                      </a:r>
                    </a:p>
                  </a:txBody>
                  <a:tcPr marL="91436" marR="91436" marT="45500" marB="4550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/>
          </p:nvPr>
        </p:nvGraphicFramePr>
        <p:xfrm>
          <a:off x="1129553" y="2708275"/>
          <a:ext cx="10004612" cy="407988"/>
        </p:xfrm>
        <a:graphic>
          <a:graphicData uri="http://schemas.openxmlformats.org/drawingml/2006/table">
            <a:tbl>
              <a:tblPr/>
              <a:tblGrid>
                <a:gridCol w="10004612"/>
              </a:tblGrid>
              <a:tr h="4079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aseline="0" dirty="0" smtClean="0"/>
                        <a:t>PARTE INTRÍNSECA DA </a:t>
                      </a:r>
                      <a:r>
                        <a:rPr lang="es-ES" sz="1600" dirty="0" smtClean="0"/>
                        <a:t>CONVIVENCIA.</a:t>
                      </a:r>
                      <a:endParaRPr lang="es-ES" sz="1800" dirty="0"/>
                    </a:p>
                  </a:txBody>
                  <a:tcPr marT="45744" marB="45744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10 Tabla"/>
          <p:cNvGraphicFramePr>
            <a:graphicFrameLocks noGrp="1"/>
          </p:cNvGraphicFramePr>
          <p:nvPr>
            <p:extLst/>
          </p:nvPr>
        </p:nvGraphicFramePr>
        <p:xfrm>
          <a:off x="1129553" y="3357563"/>
          <a:ext cx="10004612" cy="334966"/>
        </p:xfrm>
        <a:graphic>
          <a:graphicData uri="http://schemas.openxmlformats.org/drawingml/2006/table">
            <a:tbl>
              <a:tblPr/>
              <a:tblGrid>
                <a:gridCol w="3037255"/>
                <a:gridCol w="6967357"/>
              </a:tblGrid>
              <a:tr h="3349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aseline="0" dirty="0" smtClean="0"/>
                        <a:t>UN PROCESO.</a:t>
                      </a:r>
                    </a:p>
                  </a:txBody>
                  <a:tcPr marT="45563" marB="4556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aseline="0" dirty="0" smtClean="0"/>
                        <a:t>Variables do problema: </a:t>
                      </a:r>
                      <a:r>
                        <a:rPr lang="es-ES" sz="1600" baseline="0" dirty="0" err="1" smtClean="0"/>
                        <a:t>persoa</a:t>
                      </a:r>
                      <a:r>
                        <a:rPr lang="es-ES" sz="1600" baseline="0" dirty="0" smtClean="0"/>
                        <a:t>/proceso/problema</a:t>
                      </a:r>
                    </a:p>
                  </a:txBody>
                  <a:tcPr marT="45563" marB="45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2559" name="Picture 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426" y="1412875"/>
            <a:ext cx="26765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12 Tabla"/>
          <p:cNvGraphicFramePr>
            <a:graphicFrameLocks noGrp="1"/>
          </p:cNvGraphicFramePr>
          <p:nvPr>
            <p:extLst/>
          </p:nvPr>
        </p:nvGraphicFramePr>
        <p:xfrm>
          <a:off x="1129553" y="3933825"/>
          <a:ext cx="10004611" cy="579438"/>
        </p:xfrm>
        <a:graphic>
          <a:graphicData uri="http://schemas.openxmlformats.org/drawingml/2006/table">
            <a:tbl>
              <a:tblPr/>
              <a:tblGrid>
                <a:gridCol w="10004611"/>
              </a:tblGrid>
              <a:tr h="5794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aseline="0" dirty="0" smtClean="0"/>
                        <a:t>NON TODOS OS CONFLITOS PODEN SOLUCIONARSE: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aseline="0" dirty="0" err="1" smtClean="0"/>
                        <a:t>Xestionar</a:t>
                      </a:r>
                      <a:r>
                        <a:rPr lang="es-ES" sz="1600" baseline="0" dirty="0" smtClean="0"/>
                        <a:t>, </a:t>
                      </a:r>
                      <a:r>
                        <a:rPr lang="es-ES" sz="1600" baseline="0" dirty="0" err="1" smtClean="0"/>
                        <a:t>manexar</a:t>
                      </a:r>
                      <a:r>
                        <a:rPr lang="es-ES" sz="1600" baseline="0" dirty="0" smtClean="0"/>
                        <a:t>, administrar, transformar,…</a:t>
                      </a:r>
                    </a:p>
                  </a:txBody>
                  <a:tcPr marT="45745" marB="4574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13 Tabla"/>
          <p:cNvGraphicFramePr>
            <a:graphicFrameLocks noGrp="1"/>
          </p:cNvGraphicFramePr>
          <p:nvPr>
            <p:extLst/>
          </p:nvPr>
        </p:nvGraphicFramePr>
        <p:xfrm>
          <a:off x="1129553" y="4724400"/>
          <a:ext cx="10004611" cy="579438"/>
        </p:xfrm>
        <a:graphic>
          <a:graphicData uri="http://schemas.openxmlformats.org/drawingml/2006/table">
            <a:tbl>
              <a:tblPr/>
              <a:tblGrid>
                <a:gridCol w="10004611"/>
              </a:tblGrid>
              <a:tr h="5794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aseline="0" dirty="0" smtClean="0"/>
                        <a:t>ÁS VECES CONFÚNDENSE CON PSEUDOCONFLITOS OU CON CONFLITOS LATENTES.</a:t>
                      </a:r>
                    </a:p>
                  </a:txBody>
                  <a:tcPr marT="45745" marB="4574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14 Tabla"/>
          <p:cNvGraphicFramePr>
            <a:graphicFrameLocks noGrp="1"/>
          </p:cNvGraphicFramePr>
          <p:nvPr>
            <p:extLst/>
          </p:nvPr>
        </p:nvGraphicFramePr>
        <p:xfrm>
          <a:off x="1129553" y="5776912"/>
          <a:ext cx="10004611" cy="579438"/>
        </p:xfrm>
        <a:graphic>
          <a:graphicData uri="http://schemas.openxmlformats.org/drawingml/2006/table">
            <a:tbl>
              <a:tblPr/>
              <a:tblGrid>
                <a:gridCol w="10004611"/>
              </a:tblGrid>
              <a:tr h="5794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aseline="0" dirty="0" smtClean="0"/>
                        <a:t>UNHA OPORTUNIDADE PARA APRENDER E PARA TRANSFORMAR (</a:t>
                      </a:r>
                      <a:r>
                        <a:rPr lang="es-ES" sz="1600" baseline="0" dirty="0" err="1" smtClean="0"/>
                        <a:t>ás</a:t>
                      </a:r>
                      <a:r>
                        <a:rPr lang="es-ES" sz="1600" baseline="0" dirty="0" smtClean="0"/>
                        <a:t> veces </a:t>
                      </a:r>
                      <a:r>
                        <a:rPr lang="es-ES" sz="1600" baseline="0" dirty="0" err="1" smtClean="0"/>
                        <a:t>unha</a:t>
                      </a:r>
                      <a:r>
                        <a:rPr lang="es-ES" sz="1600" baseline="0" dirty="0" smtClean="0"/>
                        <a:t> </a:t>
                      </a:r>
                      <a:r>
                        <a:rPr lang="es-ES" sz="1600" baseline="0" dirty="0" err="1" smtClean="0"/>
                        <a:t>necesidade</a:t>
                      </a:r>
                      <a:r>
                        <a:rPr lang="es-ES" sz="1600" baseline="0" dirty="0" smtClean="0"/>
                        <a:t>)</a:t>
                      </a:r>
                    </a:p>
                  </a:txBody>
                  <a:tcPr marT="45745" marB="4574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674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4B4E8B0-75D7-4066-89E8-C645A624864F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33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/>
          </p:nvPr>
        </p:nvGraphicFramePr>
        <p:xfrm>
          <a:off x="1847850" y="428626"/>
          <a:ext cx="8496300" cy="517568"/>
        </p:xfrm>
        <a:graphic>
          <a:graphicData uri="http://schemas.openxmlformats.org/drawingml/2006/table">
            <a:tbl>
              <a:tblPr/>
              <a:tblGrid>
                <a:gridCol w="8496300"/>
              </a:tblGrid>
              <a:tr h="517525">
                <a:tc>
                  <a:txBody>
                    <a:bodyPr/>
                    <a:lstStyle/>
                    <a:p>
                      <a:pPr algn="ctr"/>
                      <a:r>
                        <a:rPr lang="es-ES" sz="1800" dirty="0" smtClean="0"/>
                        <a:t>XESTIÓN</a:t>
                      </a:r>
                      <a:r>
                        <a:rPr lang="es-ES" sz="1800" baseline="0" dirty="0" smtClean="0"/>
                        <a:t> DE </a:t>
                      </a:r>
                      <a:r>
                        <a:rPr lang="es-ES" sz="1800" dirty="0" smtClean="0"/>
                        <a:t>CONFLITOS: ANÁLISE</a:t>
                      </a:r>
                    </a:p>
                    <a:p>
                      <a:pPr algn="ctr"/>
                      <a:r>
                        <a:rPr lang="es-ES" sz="1000" dirty="0" smtClean="0">
                          <a:solidFill>
                            <a:schemeClr val="tx1"/>
                          </a:solidFill>
                        </a:rPr>
                        <a:t>(en “educar en y para el conflicto” de Paco </a:t>
                      </a:r>
                      <a:r>
                        <a:rPr lang="es-ES" sz="1000" dirty="0" err="1" smtClean="0">
                          <a:solidFill>
                            <a:schemeClr val="tx1"/>
                          </a:solidFill>
                        </a:rPr>
                        <a:t>Cascón</a:t>
                      </a:r>
                      <a:r>
                        <a:rPr lang="es-ES" sz="1000" dirty="0" smtClean="0">
                          <a:solidFill>
                            <a:schemeClr val="tx1"/>
                          </a:solidFill>
                        </a:rPr>
                        <a:t> _ adaptado de Tomas-</a:t>
                      </a:r>
                      <a:r>
                        <a:rPr lang="es-ES" sz="1000" dirty="0" err="1" smtClean="0">
                          <a:solidFill>
                            <a:schemeClr val="tx1"/>
                          </a:solidFill>
                        </a:rPr>
                        <a:t>Kilmann</a:t>
                      </a:r>
                      <a:r>
                        <a:rPr lang="es-ES" sz="1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s-ES" sz="1000" dirty="0"/>
                    </a:p>
                  </a:txBody>
                  <a:tcPr marL="91433" marR="91433" marT="45424" marB="45424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1FFE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363" name="Object 2"/>
          <p:cNvGraphicFramePr>
            <a:graphicFrameLocks noChangeAspect="1"/>
          </p:cNvGraphicFramePr>
          <p:nvPr/>
        </p:nvGraphicFramePr>
        <p:xfrm>
          <a:off x="2063750" y="1341439"/>
          <a:ext cx="8040688" cy="431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r:id="rId4" imgW="9009507" imgH="6850761" progId="Visio.Drawing.11">
                  <p:embed/>
                </p:oleObj>
              </mc:Choice>
              <mc:Fallback>
                <p:oleObj r:id="rId4" imgW="9009507" imgH="685076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750" y="1341439"/>
                        <a:ext cx="8040688" cy="4319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/>
          </p:nvPr>
        </p:nvGraphicFramePr>
        <p:xfrm>
          <a:off x="1847850" y="5732463"/>
          <a:ext cx="8496300" cy="850900"/>
        </p:xfrm>
        <a:graphic>
          <a:graphicData uri="http://schemas.openxmlformats.org/drawingml/2006/table">
            <a:tbl>
              <a:tblPr/>
              <a:tblGrid>
                <a:gridCol w="8496300"/>
              </a:tblGrid>
              <a:tr h="8509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i="1" dirty="0" smtClean="0"/>
                        <a:t>CONSECUENCIAS</a:t>
                      </a:r>
                      <a:r>
                        <a:rPr lang="es-ES" sz="1600" i="1" baseline="0" dirty="0" smtClean="0"/>
                        <a:t> EDUCATIVAS</a:t>
                      </a:r>
                      <a:r>
                        <a:rPr lang="es-ES" sz="1600" baseline="0" dirty="0" smtClean="0"/>
                        <a:t>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aseline="0" dirty="0" smtClean="0"/>
                        <a:t>RELACIÓNS INTERPERSOAIS DE CALIDADE + EDUCACIÓN EN VALORES</a:t>
                      </a:r>
                      <a:endParaRPr lang="es-ES" sz="1800" dirty="0" smtClean="0"/>
                    </a:p>
                  </a:txBody>
                  <a:tcPr marL="91433" marR="91433" marT="45746" marB="4574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874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FE5F752-1D29-4A35-90B5-CDB4DB1A8D75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34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/>
          </p:nvPr>
        </p:nvGraphicFramePr>
        <p:xfrm>
          <a:off x="1847850" y="428626"/>
          <a:ext cx="8496300" cy="517536"/>
        </p:xfrm>
        <a:graphic>
          <a:graphicData uri="http://schemas.openxmlformats.org/drawingml/2006/table">
            <a:tbl>
              <a:tblPr/>
              <a:tblGrid>
                <a:gridCol w="8496300"/>
              </a:tblGrid>
              <a:tr h="365125">
                <a:tc>
                  <a:txBody>
                    <a:bodyPr/>
                    <a:lstStyle/>
                    <a:p>
                      <a:pPr algn="ctr"/>
                      <a:r>
                        <a:rPr lang="es-ES" sz="2800" dirty="0" smtClean="0"/>
                        <a:t>XESTIÓN DE CONFLITOS: PROCEDEMENTOS</a:t>
                      </a:r>
                      <a:endParaRPr lang="es-ES" sz="2800" dirty="0"/>
                    </a:p>
                  </a:txBody>
                  <a:tcPr marL="91433" marR="91433" marT="45408" marB="4540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9 Tabla"/>
          <p:cNvGraphicFramePr>
            <a:graphicFrameLocks noGrp="1"/>
          </p:cNvGraphicFramePr>
          <p:nvPr>
            <p:extLst/>
          </p:nvPr>
        </p:nvGraphicFramePr>
        <p:xfrm>
          <a:off x="448235" y="981074"/>
          <a:ext cx="11116236" cy="3752291"/>
        </p:xfrm>
        <a:graphic>
          <a:graphicData uri="http://schemas.openxmlformats.org/drawingml/2006/table">
            <a:tbl>
              <a:tblPr/>
              <a:tblGrid>
                <a:gridCol w="2587576"/>
                <a:gridCol w="2779212"/>
                <a:gridCol w="3258207"/>
                <a:gridCol w="2491241"/>
              </a:tblGrid>
              <a:tr h="574735">
                <a:tc gridSpan="4">
                  <a:txBody>
                    <a:bodyPr/>
                    <a:lstStyle/>
                    <a:p>
                      <a:r>
                        <a:rPr lang="es-ES" sz="1400" dirty="0" smtClean="0"/>
                        <a:t>ALGÚNS PROCEDEMENTOS</a:t>
                      </a:r>
                      <a:r>
                        <a:rPr lang="es-ES" sz="1400" baseline="0" dirty="0" smtClean="0"/>
                        <a:t> PARA ABORDAR OS CONFLITOS NA ESCOLA</a:t>
                      </a:r>
                      <a:endParaRPr lang="es-ES" sz="1400" dirty="0"/>
                    </a:p>
                  </a:txBody>
                  <a:tcPr marL="91445" marR="91445" marT="45725" marB="4572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3177556">
                <a:tc>
                  <a:txBody>
                    <a:bodyPr/>
                    <a:lstStyle/>
                    <a:p>
                      <a:pPr algn="ctr"/>
                      <a:endParaRPr lang="es-ES" sz="2400" dirty="0" smtClean="0"/>
                    </a:p>
                    <a:p>
                      <a:pPr algn="ctr"/>
                      <a:r>
                        <a:rPr lang="es-ES" sz="2400" b="1" dirty="0" smtClean="0"/>
                        <a:t>NEGOCIACIÓN</a:t>
                      </a:r>
                    </a:p>
                    <a:p>
                      <a:pPr algn="ctr"/>
                      <a:endParaRPr lang="es-ES" sz="2400" dirty="0" smtClean="0"/>
                    </a:p>
                    <a:p>
                      <a:r>
                        <a:rPr lang="es-ES" sz="2400" dirty="0" smtClean="0"/>
                        <a:t>Lugar</a:t>
                      </a:r>
                      <a:r>
                        <a:rPr lang="es-ES" sz="2400" baseline="0" dirty="0" smtClean="0"/>
                        <a:t> do diálogo (</a:t>
                      </a:r>
                      <a:r>
                        <a:rPr lang="es-ES" sz="2400" baseline="0" dirty="0" err="1" smtClean="0"/>
                        <a:t>faladorios</a:t>
                      </a:r>
                      <a:r>
                        <a:rPr lang="es-ES" sz="2400" baseline="0" dirty="0" smtClean="0"/>
                        <a:t>)</a:t>
                      </a:r>
                      <a:endParaRPr lang="es-ES" sz="2400" dirty="0"/>
                    </a:p>
                  </a:txBody>
                  <a:tcPr marL="91445" marR="91445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s-ES" sz="2400" b="1" dirty="0" smtClean="0"/>
                    </a:p>
                    <a:p>
                      <a:r>
                        <a:rPr lang="es-ES" sz="2400" b="1" dirty="0" smtClean="0"/>
                        <a:t>CONCILIACIÓN </a:t>
                      </a:r>
                    </a:p>
                    <a:p>
                      <a:r>
                        <a:rPr lang="es-ES" sz="2400" i="1" dirty="0" smtClean="0"/>
                        <a:t>(</a:t>
                      </a:r>
                      <a:r>
                        <a:rPr lang="es-ES" sz="2400" i="1" dirty="0" err="1" smtClean="0"/>
                        <a:t>incluída</a:t>
                      </a:r>
                      <a:r>
                        <a:rPr lang="es-ES" sz="2400" i="1" dirty="0" smtClean="0"/>
                        <a:t> </a:t>
                      </a:r>
                      <a:r>
                        <a:rPr lang="es-ES" sz="2400" i="1" dirty="0" err="1" smtClean="0"/>
                        <a:t>na</a:t>
                      </a:r>
                      <a:r>
                        <a:rPr lang="es-ES" sz="2400" i="1" dirty="0" smtClean="0"/>
                        <a:t> </a:t>
                      </a:r>
                      <a:r>
                        <a:rPr lang="es-ES" sz="2400" i="1" dirty="0" err="1" smtClean="0"/>
                        <a:t>lei</a:t>
                      </a:r>
                      <a:r>
                        <a:rPr lang="es-ES" sz="2400" i="1" dirty="0" smtClean="0"/>
                        <a:t> de convivencia</a:t>
                      </a:r>
                      <a:r>
                        <a:rPr lang="es-ES" sz="2400" i="1" baseline="0" dirty="0" smtClean="0"/>
                        <a:t> e participación)</a:t>
                      </a:r>
                      <a:endParaRPr lang="es-ES" sz="2400" i="1" dirty="0"/>
                    </a:p>
                  </a:txBody>
                  <a:tcPr marL="91445" marR="91445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ES" sz="2400" dirty="0" smtClean="0"/>
                    </a:p>
                    <a:p>
                      <a:r>
                        <a:rPr lang="es-ES" sz="2400" b="1" dirty="0" smtClean="0"/>
                        <a:t>MEDIACIÓN</a:t>
                      </a:r>
                    </a:p>
                    <a:p>
                      <a:endParaRPr lang="es-ES" sz="2400" dirty="0" smtClean="0"/>
                    </a:p>
                    <a:p>
                      <a:r>
                        <a:rPr lang="es-ES" sz="2400" dirty="0" smtClean="0"/>
                        <a:t>Mediación entre</a:t>
                      </a:r>
                      <a:r>
                        <a:rPr lang="es-ES" sz="2400" baseline="0" dirty="0" smtClean="0"/>
                        <a:t> </a:t>
                      </a:r>
                      <a:r>
                        <a:rPr lang="es-ES" sz="2400" baseline="0" dirty="0" err="1" smtClean="0"/>
                        <a:t>iguais</a:t>
                      </a:r>
                      <a:r>
                        <a:rPr lang="es-ES" sz="2400" baseline="0" dirty="0" smtClean="0"/>
                        <a:t>.</a:t>
                      </a:r>
                    </a:p>
                    <a:p>
                      <a:r>
                        <a:rPr lang="es-ES" sz="2400" baseline="0" dirty="0" smtClean="0"/>
                        <a:t> </a:t>
                      </a:r>
                      <a:r>
                        <a:rPr lang="es-ES" sz="2400" baseline="0" dirty="0" err="1" smtClean="0"/>
                        <a:t>ou</a:t>
                      </a:r>
                      <a:r>
                        <a:rPr lang="es-ES" sz="2400" baseline="0" dirty="0" smtClean="0"/>
                        <a:t> non.</a:t>
                      </a:r>
                    </a:p>
                    <a:p>
                      <a:r>
                        <a:rPr lang="es-ES" sz="2400" baseline="0" dirty="0" smtClean="0"/>
                        <a:t>Equipos e redes de mediación.</a:t>
                      </a:r>
                      <a:endParaRPr lang="es-ES" sz="2400" dirty="0" smtClean="0"/>
                    </a:p>
                  </a:txBody>
                  <a:tcPr marL="91445" marR="91445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ES" sz="2400" dirty="0" smtClean="0"/>
                    </a:p>
                    <a:p>
                      <a:r>
                        <a:rPr lang="es-ES" sz="2400" b="1" dirty="0" smtClean="0"/>
                        <a:t>ARBITRAXE</a:t>
                      </a:r>
                    </a:p>
                    <a:p>
                      <a:endParaRPr lang="es-ES" sz="2400" dirty="0"/>
                    </a:p>
                  </a:txBody>
                  <a:tcPr marL="91445" marR="91445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/>
          </p:nvPr>
        </p:nvGraphicFramePr>
        <p:xfrm>
          <a:off x="1398495" y="5103813"/>
          <a:ext cx="9735670" cy="1008062"/>
        </p:xfrm>
        <a:graphic>
          <a:graphicData uri="http://schemas.openxmlformats.org/drawingml/2006/table">
            <a:tbl>
              <a:tblPr/>
              <a:tblGrid>
                <a:gridCol w="9735670"/>
              </a:tblGrid>
              <a:tr h="10080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aseline="0" dirty="0" smtClean="0"/>
                        <a:t>Se o conflicto é por diferencias de necesidades </a:t>
                      </a:r>
                      <a:r>
                        <a:rPr lang="es-ES" sz="1800" baseline="0" dirty="0" err="1" smtClean="0"/>
                        <a:t>ou</a:t>
                      </a:r>
                      <a:r>
                        <a:rPr lang="es-ES" sz="1800" baseline="0" dirty="0" smtClean="0"/>
                        <a:t> intereses pódese negociar </a:t>
                      </a:r>
                      <a:r>
                        <a:rPr lang="es-ES" sz="1800" baseline="0" dirty="0" err="1" smtClean="0"/>
                        <a:t>ou</a:t>
                      </a:r>
                      <a:r>
                        <a:rPr lang="es-ES" sz="1800" baseline="0" dirty="0" smtClean="0"/>
                        <a:t> mediar.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aseline="0" dirty="0" smtClean="0"/>
                        <a:t>Si é por valores, que son </a:t>
                      </a:r>
                      <a:r>
                        <a:rPr lang="es-ES" sz="1800" baseline="0" dirty="0" err="1" smtClean="0"/>
                        <a:t>elixidos</a:t>
                      </a:r>
                      <a:r>
                        <a:rPr lang="es-ES" sz="1800" baseline="0" dirty="0" smtClean="0"/>
                        <a:t>, </a:t>
                      </a:r>
                      <a:r>
                        <a:rPr lang="es-ES" sz="1800" baseline="0" dirty="0" err="1" smtClean="0"/>
                        <a:t>só</a:t>
                      </a:r>
                      <a:r>
                        <a:rPr lang="es-ES" sz="1800" baseline="0" dirty="0" smtClean="0"/>
                        <a:t> cabe o respeto. </a:t>
                      </a:r>
                    </a:p>
                  </a:txBody>
                  <a:tcPr marL="91443" marR="91443" marT="45738" marB="4573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223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>
            <p:extLst/>
          </p:nvPr>
        </p:nvGraphicFramePr>
        <p:xfrm>
          <a:off x="502024" y="91438"/>
          <a:ext cx="10851776" cy="6766562"/>
        </p:xfrm>
        <a:graphic>
          <a:graphicData uri="http://schemas.openxmlformats.org/drawingml/2006/table">
            <a:tbl>
              <a:tblPr/>
              <a:tblGrid>
                <a:gridCol w="10851776"/>
              </a:tblGrid>
              <a:tr h="6192838">
                <a:tc>
                  <a:txBody>
                    <a:bodyPr/>
                    <a:lstStyle/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2400" dirty="0" smtClean="0">
                          <a:solidFill>
                            <a:srgbClr val="FF4F25"/>
                          </a:solidFill>
                        </a:rPr>
                        <a:t>PROPOSTAS</a:t>
                      </a:r>
                      <a:r>
                        <a:rPr lang="es-ES" sz="2400" baseline="0" dirty="0" smtClean="0">
                          <a:solidFill>
                            <a:srgbClr val="FF4F25"/>
                          </a:solidFill>
                        </a:rPr>
                        <a:t> PARA </a:t>
                      </a:r>
                      <a:r>
                        <a:rPr lang="es-ES" sz="2400" dirty="0" smtClean="0">
                          <a:solidFill>
                            <a:srgbClr val="FF4F25"/>
                          </a:solidFill>
                        </a:rPr>
                        <a:t>EDUCAR</a:t>
                      </a:r>
                      <a:r>
                        <a:rPr lang="es-ES" sz="2400" baseline="0" dirty="0" smtClean="0">
                          <a:solidFill>
                            <a:srgbClr val="FF4F25"/>
                          </a:solidFill>
                        </a:rPr>
                        <a:t> NA CONVIVENCIA:</a:t>
                      </a: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es-ES" sz="18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1800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XESTIÓN PACÍFICA E TRANSFORMADORA DOS PROBLEMAS DE CONVIVENCIA</a:t>
                      </a:r>
                      <a:endParaRPr lang="es-ES" sz="1800" dirty="0" smtClean="0"/>
                    </a:p>
                    <a:p>
                      <a:pPr>
                        <a:buFont typeface="Arial" pitchFamily="34" charset="0"/>
                        <a:buNone/>
                      </a:pPr>
                      <a:endParaRPr lang="es-ES" sz="1800" baseline="0" dirty="0" smtClean="0"/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S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LUGARES</a:t>
                      </a: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PARA REFLEXIONAR.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FALADOIROS.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EQUIPOS DE MEDIADORES.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ALUMNADO/AXUDANTE.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EQUIPOS DE EXPERTOS SOBRE ACOSO.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CÍRCULOS DE AMIGOS/AS.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CONTRATOS, ACORDOS DE GRUPO.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es-ES" sz="2400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S" sz="24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MODIFICACIÓN DE CONDUTA.</a:t>
                      </a:r>
                    </a:p>
                  </a:txBody>
                  <a:tcPr marL="91433" marR="91433" marT="45721" marB="4572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9FF33"/>
                    </a:solidFill>
                  </a:tcPr>
                </a:tc>
              </a:tr>
            </a:tbl>
          </a:graphicData>
        </a:graphic>
      </p:graphicFrame>
      <p:sp>
        <p:nvSpPr>
          <p:cNvPr id="30728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1C51649-498E-4378-BD6B-F772CDA570E6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35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36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>
            <p:extLst/>
          </p:nvPr>
        </p:nvGraphicFramePr>
        <p:xfrm>
          <a:off x="376518" y="333375"/>
          <a:ext cx="11636188" cy="6192838"/>
        </p:xfrm>
        <a:graphic>
          <a:graphicData uri="http://schemas.openxmlformats.org/drawingml/2006/table">
            <a:tbl>
              <a:tblPr/>
              <a:tblGrid>
                <a:gridCol w="11636188"/>
              </a:tblGrid>
              <a:tr h="6192838">
                <a:tc>
                  <a:txBody>
                    <a:bodyPr/>
                    <a:lstStyle/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2400" dirty="0" smtClean="0">
                          <a:solidFill>
                            <a:srgbClr val="FF4F25"/>
                          </a:solidFill>
                        </a:rPr>
                        <a:t>PROPOSTAS</a:t>
                      </a:r>
                      <a:r>
                        <a:rPr lang="es-ES" sz="2400" baseline="0" dirty="0" smtClean="0">
                          <a:solidFill>
                            <a:srgbClr val="FF4F25"/>
                          </a:solidFill>
                        </a:rPr>
                        <a:t> PARA </a:t>
                      </a:r>
                      <a:r>
                        <a:rPr lang="es-ES" sz="2400" dirty="0" smtClean="0">
                          <a:solidFill>
                            <a:srgbClr val="FF4F25"/>
                          </a:solidFill>
                        </a:rPr>
                        <a:t>EDUCAR</a:t>
                      </a:r>
                      <a:r>
                        <a:rPr lang="es-ES" sz="2400" baseline="0" dirty="0" smtClean="0">
                          <a:solidFill>
                            <a:srgbClr val="FF4F25"/>
                          </a:solidFill>
                        </a:rPr>
                        <a:t> NA CONVIVENCIA:</a:t>
                      </a: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es-ES" sz="18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algn="r">
                        <a:buFont typeface="Arial" pitchFamily="34" charset="0"/>
                        <a:buNone/>
                      </a:pPr>
                      <a:r>
                        <a:rPr lang="es-ES" sz="2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ADEMÁIS…</a:t>
                      </a:r>
                    </a:p>
                    <a:p>
                      <a:pPr algn="r">
                        <a:buFont typeface="Arial" pitchFamily="34" charset="0"/>
                        <a:buNone/>
                      </a:pPr>
                      <a:endParaRPr lang="es-ES" sz="2800" baseline="0" dirty="0" smtClean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endParaRPr lang="es-ES" sz="1800" dirty="0" smtClean="0"/>
                    </a:p>
                    <a:p>
                      <a:pPr marL="342900" indent="-342900" eaLnBrk="1" fontAlgn="auto" hangingPunct="1"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Font typeface="Wingdings" pitchFamily="2" charset="2"/>
                        <a:buChar char="§"/>
                        <a:defRPr/>
                      </a:pPr>
                      <a:r>
                        <a:rPr lang="es-ES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TAREFAS FAMILIA/AULA.</a:t>
                      </a:r>
                    </a:p>
                    <a:p>
                      <a:pPr marL="342900" indent="-342900" eaLnBrk="1" fontAlgn="auto" hangingPunct="1"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Font typeface="Wingdings" pitchFamily="2" charset="2"/>
                        <a:buChar char="§"/>
                        <a:defRPr/>
                      </a:pPr>
                      <a:endParaRPr lang="es-ES" sz="24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indent="-342900" eaLnBrk="1" fontAlgn="auto" hangingPunct="1"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Font typeface="Wingdings" pitchFamily="2" charset="2"/>
                        <a:buChar char="§"/>
                        <a:defRPr/>
                      </a:pPr>
                      <a:r>
                        <a:rPr lang="es-ES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COMITÉS DE CONVIVENCIA/OBSERVATORIO DE CONVIVENCIA NA AULA.</a:t>
                      </a:r>
                    </a:p>
                    <a:p>
                      <a:pPr marL="342900" indent="-342900" eaLnBrk="1" fontAlgn="auto" hangingPunct="1"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Font typeface="Wingdings" pitchFamily="2" charset="2"/>
                        <a:buChar char="§"/>
                        <a:defRPr/>
                      </a:pPr>
                      <a:endParaRPr lang="es-ES" sz="24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indent="-342900" eaLnBrk="1" fontAlgn="auto" hangingPunct="1"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Font typeface="Wingdings" pitchFamily="2" charset="2"/>
                        <a:buChar char="§"/>
                        <a:defRPr/>
                      </a:pPr>
                      <a:r>
                        <a:rPr lang="es-ES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TAREFAS INTERAULAS, CENTRO, INTERCENTRO, ENTORNO,…</a:t>
                      </a:r>
                    </a:p>
                    <a:p>
                      <a:pPr marL="342900" indent="-342900" eaLnBrk="1" fontAlgn="auto" hangingPunct="1"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Font typeface="Wingdings" pitchFamily="2" charset="2"/>
                        <a:buChar char="§"/>
                        <a:defRPr/>
                      </a:pPr>
                      <a:endParaRPr lang="es-ES" sz="24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342900" indent="-342900" eaLnBrk="1" fontAlgn="auto" hangingPunct="1"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Font typeface="Wingdings" pitchFamily="2" charset="2"/>
                        <a:buChar char="§"/>
                        <a:defRPr/>
                      </a:pPr>
                      <a:r>
                        <a:rPr lang="es-ES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…</a:t>
                      </a:r>
                    </a:p>
                  </a:txBody>
                  <a:tcPr marL="91433" marR="91433" marT="45721" marB="4572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9FF33"/>
                    </a:solidFill>
                  </a:tcPr>
                </a:tc>
              </a:tr>
            </a:tbl>
          </a:graphicData>
        </a:graphic>
      </p:graphicFrame>
      <p:sp>
        <p:nvSpPr>
          <p:cNvPr id="32776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23D6D19-7AAD-46A5-82BB-FFBB962B6104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36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53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4BB8A25-3CB5-4D51-97E6-D69581C4D411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37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72249"/>
              </p:ext>
            </p:extLst>
          </p:nvPr>
        </p:nvGraphicFramePr>
        <p:xfrm>
          <a:off x="1773238" y="89684"/>
          <a:ext cx="8208962" cy="517536"/>
        </p:xfrm>
        <a:graphic>
          <a:graphicData uri="http://schemas.openxmlformats.org/drawingml/2006/table">
            <a:tbl>
              <a:tblPr/>
              <a:tblGrid>
                <a:gridCol w="8208962"/>
              </a:tblGrid>
              <a:tr h="365125">
                <a:tc>
                  <a:txBody>
                    <a:bodyPr/>
                    <a:lstStyle/>
                    <a:p>
                      <a:pPr algn="ctr"/>
                      <a:r>
                        <a:rPr lang="es-ES" sz="2800" dirty="0" smtClean="0"/>
                        <a:t>CONDUCTAS DISRUPTIVAS</a:t>
                      </a:r>
                      <a:endParaRPr lang="es-ES" sz="2800" dirty="0"/>
                    </a:p>
                  </a:txBody>
                  <a:tcPr marL="91441" marR="91441" marT="45408" marB="4540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46852"/>
              </p:ext>
            </p:extLst>
          </p:nvPr>
        </p:nvGraphicFramePr>
        <p:xfrm>
          <a:off x="448235" y="1563132"/>
          <a:ext cx="5073090" cy="4828865"/>
        </p:xfrm>
        <a:graphic>
          <a:graphicData uri="http://schemas.openxmlformats.org/drawingml/2006/table">
            <a:tbl>
              <a:tblPr/>
              <a:tblGrid>
                <a:gridCol w="5073090"/>
              </a:tblGrid>
              <a:tr h="34830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ELEMENTOS</a:t>
                      </a:r>
                      <a:r>
                        <a:rPr lang="es-ES" sz="1400" baseline="0" dirty="0" smtClean="0"/>
                        <a:t> PROTECTORES</a:t>
                      </a:r>
                      <a:endParaRPr lang="es-ES" sz="1400" dirty="0" smtClean="0"/>
                    </a:p>
                  </a:txBody>
                  <a:tcPr marL="91456" marR="91456" marT="45722" marB="45722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15749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800" baseline="0" dirty="0" smtClean="0"/>
                        <a:t> ATENCIÓN DIVERSIFICADA NA AULA.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es-ES" sz="1800" baseline="0" dirty="0" smtClean="0"/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800" baseline="0" dirty="0" smtClean="0"/>
                        <a:t>ENTENDER A CONDUTA COMO MEDIO DE EXPRESIÓN DO ALUMNO/A.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endParaRPr lang="es-ES" sz="1800" baseline="0" dirty="0" smtClean="0"/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800" baseline="0" dirty="0" smtClean="0"/>
                        <a:t>EVITAR A PROFECÍA DE AUTOCUMPLIMENTO!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endParaRPr lang="es-ES" sz="1800" baseline="0" dirty="0" smtClean="0"/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800" baseline="0" dirty="0" smtClean="0"/>
                        <a:t>CLIMA DE CONVIVENCIA POSITIVA E RELACIÓNS INTERPERSOAIS DE CALIDADE. 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endParaRPr lang="es-ES" sz="1800" baseline="0" dirty="0" smtClean="0"/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800" baseline="0" dirty="0" smtClean="0"/>
                        <a:t>PARTICIPACIÓN E XESTIÓN DA CONVIVENCIA POLO ALUMNADO: APRENDIZAXE DA CIDADANÍA ACTIVA.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es-ES" sz="1800" baseline="0" dirty="0" smtClean="0"/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800" baseline="0" dirty="0" smtClean="0"/>
                        <a:t>ROL DO PROFESOR=EDUCADOR.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endParaRPr lang="es-ES" sz="1800" baseline="0" dirty="0" smtClean="0"/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800" baseline="0" dirty="0" smtClean="0"/>
                        <a:t>COLABORACIÓN FAMILIA/ESCOLA</a:t>
                      </a:r>
                    </a:p>
                  </a:txBody>
                  <a:tcPr marL="91456" marR="91456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011653"/>
              </p:ext>
            </p:extLst>
          </p:nvPr>
        </p:nvGraphicFramePr>
        <p:xfrm>
          <a:off x="5664201" y="3075284"/>
          <a:ext cx="6097493" cy="3463628"/>
        </p:xfrm>
        <a:graphic>
          <a:graphicData uri="http://schemas.openxmlformats.org/drawingml/2006/table">
            <a:tbl>
              <a:tblPr/>
              <a:tblGrid>
                <a:gridCol w="6097493"/>
              </a:tblGrid>
              <a:tr h="446112">
                <a:tc>
                  <a:txBody>
                    <a:bodyPr/>
                    <a:lstStyle/>
                    <a:p>
                      <a:r>
                        <a:rPr lang="es-ES" sz="1800" dirty="0" smtClean="0"/>
                        <a:t>INTERVENCIÓN</a:t>
                      </a:r>
                      <a:endParaRPr lang="es-ES" sz="1800" dirty="0"/>
                    </a:p>
                  </a:txBody>
                  <a:tcPr marL="91426" marR="91426" marT="45718" marB="4571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438375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600" baseline="0" dirty="0" smtClean="0"/>
                        <a:t>ABORDAXE COMUNITARIO.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600" baseline="0" dirty="0" smtClean="0"/>
                        <a:t>DIFERENCIAR CONDUTA DE PERSOA.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600" baseline="0" dirty="0" smtClean="0"/>
                        <a:t>COMPRENDER META SUBXACENTE. INTERVENIR DEPENDENDO DELA.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600" baseline="0" dirty="0" smtClean="0"/>
                        <a:t>ENTREVISTA: REFLEXIÓN PERSOAL DO/DA  IMPLICADO/A (PENSAMENTOS, SENTIMENTOS, CONDUTAS)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600" baseline="0" dirty="0" smtClean="0"/>
                        <a:t>INTERVENCIÓN/COMPETENCIAS SOCIAL. ESTRATEXIAS: PREGUNTAS, METÁFORAS MANIPULATIVAS, DINÁMICAS SOCIOAFECTIVAS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600" baseline="0" dirty="0" smtClean="0"/>
                        <a:t>EFECTOS DA CONDUTA:</a:t>
                      </a:r>
                    </a:p>
                    <a:p>
                      <a:pPr lvl="1">
                        <a:buFont typeface="Wingdings" pitchFamily="2" charset="2"/>
                        <a:buChar char="ð"/>
                      </a:pPr>
                      <a:r>
                        <a:rPr lang="es-ES" sz="1600" baseline="0" dirty="0" smtClean="0"/>
                        <a:t>CONSECUENCIA NATURAL DA CONDUTA.</a:t>
                      </a:r>
                    </a:p>
                    <a:p>
                      <a:pPr lvl="1">
                        <a:buFont typeface="Wingdings" pitchFamily="2" charset="2"/>
                        <a:buChar char="ð"/>
                      </a:pPr>
                      <a:r>
                        <a:rPr lang="es-ES" sz="1600" baseline="0" dirty="0" smtClean="0"/>
                        <a:t>REPARACIÓN DO DANO.</a:t>
                      </a:r>
                    </a:p>
                    <a:p>
                      <a:pPr lvl="1">
                        <a:buFont typeface="Wingdings" pitchFamily="2" charset="2"/>
                        <a:buChar char="ð"/>
                      </a:pPr>
                      <a:r>
                        <a:rPr lang="es-ES" sz="1600" baseline="0" dirty="0" smtClean="0"/>
                        <a:t>REEDUCACIÓN.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600" baseline="0" dirty="0" smtClean="0"/>
                        <a:t>INTERVENCIÓN COA FAMILIA (con menores).</a:t>
                      </a:r>
                      <a:endParaRPr lang="es-ES" sz="1600" baseline="0" dirty="0"/>
                    </a:p>
                  </a:txBody>
                  <a:tcPr marL="91426" marR="91426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624130"/>
              </p:ext>
            </p:extLst>
          </p:nvPr>
        </p:nvGraphicFramePr>
        <p:xfrm>
          <a:off x="5664200" y="1563132"/>
          <a:ext cx="6097494" cy="1511300"/>
        </p:xfrm>
        <a:graphic>
          <a:graphicData uri="http://schemas.openxmlformats.org/drawingml/2006/table">
            <a:tbl>
              <a:tblPr/>
              <a:tblGrid>
                <a:gridCol w="6097494"/>
              </a:tblGrid>
              <a:tr h="462519">
                <a:tc>
                  <a:txBody>
                    <a:bodyPr/>
                    <a:lstStyle/>
                    <a:p>
                      <a:r>
                        <a:rPr lang="es-ES" sz="1800" dirty="0" smtClean="0"/>
                        <a:t>XESTIÓN DA</a:t>
                      </a:r>
                      <a:r>
                        <a:rPr lang="es-ES" sz="1800" baseline="0" dirty="0" smtClean="0"/>
                        <a:t> SITUACIÓN</a:t>
                      </a:r>
                      <a:endParaRPr lang="es-ES" sz="1800" dirty="0"/>
                    </a:p>
                  </a:txBody>
                  <a:tcPr marL="91451" marR="91451" marT="45673" marB="4567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048781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400" dirty="0" smtClean="0"/>
                        <a:t>ADVERTENCIA.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400" dirty="0" smtClean="0"/>
                        <a:t>DIÁLOGO</a:t>
                      </a:r>
                      <a:r>
                        <a:rPr lang="es-ES" sz="1400" baseline="0" dirty="0" smtClean="0"/>
                        <a:t> PRIVADO. COMPROMISO.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400" baseline="0" dirty="0" smtClean="0"/>
                        <a:t>INTERVENCIÓN.</a:t>
                      </a:r>
                    </a:p>
                    <a:p>
                      <a:pPr>
                        <a:buFont typeface="Wingdings" pitchFamily="2" charset="2"/>
                        <a:buChar char=""/>
                      </a:pPr>
                      <a:r>
                        <a:rPr lang="es-ES" sz="1400" baseline="0" dirty="0" smtClean="0"/>
                        <a:t>DERIVACIÓN.</a:t>
                      </a:r>
                      <a:endParaRPr lang="es-ES" sz="1400" dirty="0"/>
                    </a:p>
                  </a:txBody>
                  <a:tcPr marL="91451" marR="91451" marT="45673" marB="456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645113"/>
              </p:ext>
            </p:extLst>
          </p:nvPr>
        </p:nvGraphicFramePr>
        <p:xfrm>
          <a:off x="448235" y="607220"/>
          <a:ext cx="11313459" cy="944839"/>
        </p:xfrm>
        <a:graphic>
          <a:graphicData uri="http://schemas.openxmlformats.org/drawingml/2006/table">
            <a:tbl>
              <a:tblPr/>
              <a:tblGrid>
                <a:gridCol w="11313459"/>
              </a:tblGrid>
              <a:tr h="365759">
                <a:tc>
                  <a:txBody>
                    <a:bodyPr/>
                    <a:lstStyle/>
                    <a:p>
                      <a:r>
                        <a:rPr lang="es-ES" sz="1800" dirty="0" smtClean="0"/>
                        <a:t>ANÁLISE DA CONDUTA DISRUPTIVA</a:t>
                      </a:r>
                      <a:endParaRPr lang="es-ES" sz="1800" dirty="0"/>
                    </a:p>
                  </a:txBody>
                  <a:tcPr marL="91434" marR="91434" marT="45700" marB="4570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56579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S" sz="1800" dirty="0" smtClean="0"/>
                        <a:t>DIFICULTADE:</a:t>
                      </a:r>
                      <a:r>
                        <a:rPr lang="es-ES" sz="1800" baseline="0" dirty="0" smtClean="0"/>
                        <a:t> INTERPRETALA COMO INCUMPLIMENTO DE NORMAS OU COMO CONFLITO.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endParaRPr lang="es-ES" sz="1400" dirty="0" smtClean="0"/>
                    </a:p>
                  </a:txBody>
                  <a:tcPr marL="91434" marR="91434" marT="45700" marB="457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45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574977"/>
              </p:ext>
            </p:extLst>
          </p:nvPr>
        </p:nvGraphicFramePr>
        <p:xfrm>
          <a:off x="249383" y="157942"/>
          <a:ext cx="11758433" cy="1213658"/>
        </p:xfrm>
        <a:graphic>
          <a:graphicData uri="http://schemas.openxmlformats.org/drawingml/2006/table">
            <a:tbl>
              <a:tblPr/>
              <a:tblGrid>
                <a:gridCol w="4786715"/>
                <a:gridCol w="6971718"/>
              </a:tblGrid>
              <a:tr h="12136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META DE ATENCIÓN EXCESIVA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Crenza</a:t>
                      </a:r>
                      <a:r>
                        <a:rPr lang="es-ES" sz="14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:</a:t>
                      </a:r>
                      <a:r>
                        <a:rPr lang="es-ES" sz="1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ES" sz="14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SO SON IMPORTANTE</a:t>
                      </a:r>
                      <a:r>
                        <a:rPr lang="es-ES" sz="1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SI ME ATENDES OU ME DAS SERVIZOS ESPECIAIS.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 err="1" smtClean="0"/>
                        <a:t>Mensaxe</a:t>
                      </a:r>
                      <a:r>
                        <a:rPr lang="es-ES" sz="1400" b="0" dirty="0" smtClean="0"/>
                        <a:t>: DATE CONTA DE MIN.</a:t>
                      </a:r>
                      <a:endParaRPr lang="es-ES" sz="14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 smtClean="0"/>
                        <a:t>MOSTRAR</a:t>
                      </a:r>
                      <a:r>
                        <a:rPr lang="es-ES" sz="1600" baseline="0" dirty="0" smtClean="0"/>
                        <a:t> VALORACIÓN E APRECIO, SINAIS NON VERBAIS, </a:t>
                      </a:r>
                      <a:r>
                        <a:rPr lang="es-ES" sz="1600" dirty="0" smtClean="0"/>
                        <a:t>DEDICAR</a:t>
                      </a:r>
                      <a:r>
                        <a:rPr lang="es-ES" sz="1600" baseline="0" dirty="0" smtClean="0"/>
                        <a:t> TEMPO DESPOIS, DISTRAER, DINÁMICAS DE GRUPOS NAS QUE SINTA VALORACIÓN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aseline="0" dirty="0" smtClean="0"/>
                        <a:t>(NON DAR SERVIZOS ESPECIAIS, DECIR AS COUSAS UNHA SOA VEZ)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316114"/>
              </p:ext>
            </p:extLst>
          </p:nvPr>
        </p:nvGraphicFramePr>
        <p:xfrm>
          <a:off x="249383" y="1567079"/>
          <a:ext cx="11784512" cy="1158240"/>
        </p:xfrm>
        <a:graphic>
          <a:graphicData uri="http://schemas.openxmlformats.org/drawingml/2006/table">
            <a:tbl>
              <a:tblPr/>
              <a:tblGrid>
                <a:gridCol w="4794065"/>
                <a:gridCol w="6990447"/>
              </a:tblGrid>
              <a:tr h="8426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META DE PODER EQUIVOCADO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Crenza</a:t>
                      </a:r>
                      <a:r>
                        <a:rPr lang="es-ES" sz="14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: SO</a:t>
                      </a:r>
                      <a:r>
                        <a:rPr lang="es-ES" sz="1400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CONTO SE TEÑO O CONTROL, SE MANDO OU NINGUÉN ME MANDA.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err="1" smtClean="0"/>
                        <a:t>Mensaxe</a:t>
                      </a:r>
                      <a:r>
                        <a:rPr lang="es-ES" sz="1400" dirty="0" smtClean="0"/>
                        <a:t>: DEIXAME ACTUAR, DAME</a:t>
                      </a:r>
                      <a:r>
                        <a:rPr lang="es-ES" sz="1400" baseline="0" dirty="0" smtClean="0"/>
                        <a:t> OPCIÓNS.</a:t>
                      </a:r>
                      <a:endParaRPr lang="es-ES" sz="14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RECOÑECELLE</a:t>
                      </a:r>
                      <a:r>
                        <a:rPr lang="es-ES" sz="1600" baseline="0" dirty="0" smtClean="0"/>
                        <a:t> QUE NON PODES OBRIGAR, REDIRIXIR A PODER POSITIVO PEDÍNDOLLE AXUDA PARA  QUE BUSQUE AS SÚAS OPCIÓNS, RETÍRARSE, </a:t>
                      </a:r>
                    </a:p>
                    <a:p>
                      <a:r>
                        <a:rPr lang="es-ES" sz="1600" baseline="0" dirty="0" smtClean="0"/>
                        <a:t>(NON INTERPRETAR COMO CONFLITO, NON RENDIRSE, ACTUAR, NON FALAR, SER FIRME E CORDIAL)</a:t>
                      </a:r>
                      <a:endParaRPr lang="es-E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45447"/>
              </p:ext>
            </p:extLst>
          </p:nvPr>
        </p:nvGraphicFramePr>
        <p:xfrm>
          <a:off x="249382" y="2881996"/>
          <a:ext cx="11758433" cy="1310640"/>
        </p:xfrm>
        <a:graphic>
          <a:graphicData uri="http://schemas.openxmlformats.org/drawingml/2006/table">
            <a:tbl>
              <a:tblPr/>
              <a:tblGrid>
                <a:gridCol w="4793672"/>
                <a:gridCol w="6964761"/>
              </a:tblGrid>
              <a:tr h="842683">
                <a:tc>
                  <a:txBody>
                    <a:bodyPr/>
                    <a:lstStyle/>
                    <a:p>
                      <a:r>
                        <a:rPr lang="es-ES" sz="2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META DE</a:t>
                      </a:r>
                      <a:r>
                        <a:rPr lang="es-ES" sz="28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VENGANZA</a:t>
                      </a:r>
                    </a:p>
                    <a:p>
                      <a:r>
                        <a:rPr lang="es-ES" sz="1400" dirty="0" err="1" smtClean="0"/>
                        <a:t>Crenza</a:t>
                      </a:r>
                      <a:r>
                        <a:rPr lang="es-ES" sz="1400" dirty="0" smtClean="0"/>
                        <a:t>: NON CONTO PARA NINGÚEN </a:t>
                      </a:r>
                      <a:r>
                        <a:rPr lang="es-ES" sz="1400" baseline="0" dirty="0" smtClean="0"/>
                        <a:t>, ASÍ QUE VOU FACER SENTIR ÓS OUTROS IGUAL</a:t>
                      </a:r>
                      <a:endParaRPr lang="es-ES" sz="1400" dirty="0" smtClean="0"/>
                    </a:p>
                    <a:p>
                      <a:r>
                        <a:rPr lang="es-ES" sz="1400" dirty="0" err="1" smtClean="0"/>
                        <a:t>Mensaxe</a:t>
                      </a:r>
                      <a:r>
                        <a:rPr lang="es-ES" sz="1400" dirty="0" smtClean="0"/>
                        <a:t>:</a:t>
                      </a:r>
                      <a:r>
                        <a:rPr lang="es-ES" sz="1400" baseline="0" dirty="0" smtClean="0"/>
                        <a:t> </a:t>
                      </a:r>
                      <a:r>
                        <a:rPr lang="es-ES" sz="1400" dirty="0" smtClean="0"/>
                        <a:t>SÍNTOME</a:t>
                      </a:r>
                      <a:r>
                        <a:rPr lang="es-ES" sz="1400" baseline="0" dirty="0" smtClean="0"/>
                        <a:t> DOLIDO, VALIDA AS MIÑAS EMOCIÓNS</a:t>
                      </a:r>
                      <a:endParaRPr lang="es-ES" sz="1400" b="1" baseline="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VALIDAR EMOCIÓNS,</a:t>
                      </a:r>
                      <a:r>
                        <a:rPr lang="es-ES" sz="1600" baseline="0" dirty="0" smtClean="0"/>
                        <a:t> </a:t>
                      </a:r>
                      <a:r>
                        <a:rPr lang="es-ES" sz="1600" dirty="0" smtClean="0"/>
                        <a:t>COMPARTIR SENTIMENTOS, DAR CARIÑO, HACER ESCUCHA ACTIVA,  FOMENTAR A CONFIANZA, FALAR DE COMO NOS SENTIMOS NOS, FACER XESTOS</a:t>
                      </a:r>
                      <a:r>
                        <a:rPr lang="es-ES" sz="1600" baseline="0" dirty="0" smtClean="0"/>
                        <a:t> DE RECONCILIACIÓN, POÑER ÓS DEMÁIS NA SITUACIÓN DE SENTIRSE COMO ÉL/ELA</a:t>
                      </a:r>
                      <a:r>
                        <a:rPr lang="es-ES" sz="1600" dirty="0" smtClean="0"/>
                        <a:t> </a:t>
                      </a:r>
                    </a:p>
                    <a:p>
                      <a:r>
                        <a:rPr lang="es-ES" sz="1600" dirty="0" smtClean="0"/>
                        <a:t>(ACTUAR, MÁIS</a:t>
                      </a:r>
                      <a:r>
                        <a:rPr lang="es-ES" sz="1600" baseline="0" dirty="0" smtClean="0"/>
                        <a:t> QUE</a:t>
                      </a:r>
                      <a:r>
                        <a:rPr lang="es-ES" sz="1600" dirty="0" smtClean="0"/>
                        <a:t> FALAR,</a:t>
                      </a:r>
                      <a:r>
                        <a:rPr lang="es-ES" sz="1600" baseline="0" dirty="0" smtClean="0"/>
                        <a:t> EVITAR REPRESALIAS)</a:t>
                      </a:r>
                      <a:endParaRPr lang="es-E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820375"/>
              </p:ext>
            </p:extLst>
          </p:nvPr>
        </p:nvGraphicFramePr>
        <p:xfrm>
          <a:off x="249381" y="4349313"/>
          <a:ext cx="11758433" cy="2011680"/>
        </p:xfrm>
        <a:graphic>
          <a:graphicData uri="http://schemas.openxmlformats.org/drawingml/2006/table">
            <a:tbl>
              <a:tblPr/>
              <a:tblGrid>
                <a:gridCol w="4779817"/>
                <a:gridCol w="6978616"/>
              </a:tblGrid>
              <a:tr h="8426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META DE INCOMPETENCIA APRENDIDA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baseline="0" dirty="0" err="1" smtClean="0">
                          <a:solidFill>
                            <a:schemeClr val="tx1"/>
                          </a:solidFill>
                        </a:rPr>
                        <a:t>Crenza</a:t>
                      </a:r>
                      <a:r>
                        <a:rPr lang="es-ES" sz="1400" b="0" baseline="0" dirty="0" smtClean="0">
                          <a:solidFill>
                            <a:schemeClr val="tx1"/>
                          </a:solidFill>
                        </a:rPr>
                        <a:t>: NON CREO QUE PODA PERTENCER, ASÍ QUE CONVENZO ÓS DEMÁIS DE QUE NON ESPEREN NADA DE MIN, SON INÚTIL, INCAPAZ, NON SEI FACER NADA BEN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baseline="0" dirty="0" err="1" smtClean="0">
                          <a:solidFill>
                            <a:schemeClr val="tx1"/>
                          </a:solidFill>
                        </a:rPr>
                        <a:t>Mensaxe</a:t>
                      </a:r>
                      <a:r>
                        <a:rPr lang="es-ES" sz="1400" b="0" baseline="0" dirty="0" smtClean="0">
                          <a:solidFill>
                            <a:schemeClr val="tx1"/>
                          </a:solidFill>
                        </a:rPr>
                        <a:t>: NON TE DEES POR VENCIDO COMIGO, ENSÍNAME COMO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 ANIMAR PEQUENOS EXITOS, CONFIAR, DA OPORTUNIDADES, ENSINAR</a:t>
                      </a:r>
                      <a:r>
                        <a:rPr lang="es-ES" sz="1600" baseline="0" dirty="0" smtClean="0"/>
                        <a:t> HABILIDADES, ENFOCARSE NO QUE FAI BEN, ANIMAR</a:t>
                      </a:r>
                    </a:p>
                    <a:p>
                      <a:r>
                        <a:rPr lang="es-ES" sz="1600" baseline="0" dirty="0" smtClean="0"/>
                        <a:t>(EVITAR A CRÍTICA, NON TERLLE LÁSTIMA, NON RENDIRSE, NON FACER AS COUSAS POR ÉL/ELA</a:t>
                      </a:r>
                      <a:endParaRPr lang="es-E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47002"/>
              </p:ext>
            </p:extLst>
          </p:nvPr>
        </p:nvGraphicFramePr>
        <p:xfrm>
          <a:off x="249381" y="6477863"/>
          <a:ext cx="4981931" cy="375892"/>
        </p:xfrm>
        <a:graphic>
          <a:graphicData uri="http://schemas.openxmlformats.org/drawingml/2006/table">
            <a:tbl>
              <a:tblPr/>
              <a:tblGrid>
                <a:gridCol w="4981931"/>
              </a:tblGrid>
              <a:tr h="375892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Baseado</a:t>
                      </a:r>
                      <a:r>
                        <a:rPr lang="es-ES" baseline="0" dirty="0" smtClean="0"/>
                        <a:t> en </a:t>
                      </a:r>
                      <a:r>
                        <a:rPr lang="es-ES" dirty="0" smtClean="0"/>
                        <a:t>METAS EQUIVOCADAS</a:t>
                      </a:r>
                      <a:r>
                        <a:rPr lang="es-ES" baseline="0" dirty="0" smtClean="0"/>
                        <a:t> (</a:t>
                      </a:r>
                      <a:r>
                        <a:rPr lang="es-ES" dirty="0" err="1" smtClean="0"/>
                        <a:t>Nelsen</a:t>
                      </a:r>
                      <a:r>
                        <a:rPr lang="es-ES" baseline="0" dirty="0" smtClean="0"/>
                        <a:t> 1996)</a:t>
                      </a:r>
                      <a:endParaRPr lang="es-E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1FF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011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Marcador de número de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9F4CFC5-F8D6-4783-8D94-86C8EF9EF2D3}" type="slidenum">
              <a:rPr lang="es-ES" altLang="en-US" smtClean="0">
                <a:solidFill>
                  <a:srgbClr val="A7A399"/>
                </a:solidFill>
              </a:rPr>
              <a:pPr/>
              <a:t>39</a:t>
            </a:fld>
            <a:endParaRPr lang="es-ES" altLang="en-US" smtClean="0">
              <a:solidFill>
                <a:srgbClr val="A7A399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161365" y="765176"/>
            <a:ext cx="11707906" cy="58785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  <a:defRPr/>
            </a:pPr>
            <a:endParaRPr lang="es-ES" sz="16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  <a:defRPr/>
            </a:pP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</a:rPr>
              <a:t>NON ATENDER Á DISRUPCIÓN LEVE. CENTRARSE NA CONDUTA  AXEITADA DO DISRUPTOR/A, REFORZÁNDOA.</a:t>
            </a:r>
          </a:p>
          <a:p>
            <a:pPr>
              <a:lnSpc>
                <a:spcPct val="150000"/>
              </a:lnSpc>
              <a:defRPr/>
            </a:pPr>
            <a:endParaRPr lang="es-E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  <a:defRPr/>
            </a:pP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</a:rPr>
              <a:t>UTILIZAR A LINGUAXE NON VERBAL: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</a:rPr>
              <a:t>PARA REFORZAR A PROPIA ACTITUDE (mostrar </a:t>
            </a:r>
            <a:r>
              <a:rPr lang="es-ES" sz="2000" b="1" dirty="0" err="1">
                <a:solidFill>
                  <a:schemeClr val="accent6">
                    <a:lumMod val="75000"/>
                  </a:schemeClr>
                </a:solidFill>
              </a:rPr>
              <a:t>seguridade</a:t>
            </a: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</a:rPr>
              <a:t>, confianza, </a:t>
            </a:r>
            <a:r>
              <a:rPr lang="es-ES" sz="2000" b="1" dirty="0" err="1">
                <a:solidFill>
                  <a:schemeClr val="accent6">
                    <a:lumMod val="75000"/>
                  </a:schemeClr>
                </a:solidFill>
              </a:rPr>
              <a:t>asertividade</a:t>
            </a: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</a:rPr>
              <a:t>,…)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</a:rPr>
              <a:t>PARA ATENDER A DISRUPCIÓN MODERADA: mirada, </a:t>
            </a:r>
            <a:r>
              <a:rPr lang="es-ES" sz="2000" b="1" dirty="0" err="1">
                <a:solidFill>
                  <a:schemeClr val="accent6">
                    <a:lumMod val="75000"/>
                  </a:schemeClr>
                </a:solidFill>
              </a:rPr>
              <a:t>xesto</a:t>
            </a: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lvl="1">
              <a:lnSpc>
                <a:spcPct val="150000"/>
              </a:lnSpc>
              <a:defRPr/>
            </a:pPr>
            <a:endParaRPr lang="es-E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  <a:defRPr/>
            </a:pP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</a:rPr>
              <a:t>UTILIZAR MENSAXES EN PRIMEIRA PERSOA.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endParaRPr lang="es-E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  <a:defRPr/>
            </a:pP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</a:rPr>
              <a:t>REALIZAR PAUSAS TÁCTICAS: interrupción da </a:t>
            </a:r>
            <a:r>
              <a:rPr lang="es-ES" sz="2000" b="1" dirty="0" err="1">
                <a:solidFill>
                  <a:schemeClr val="accent6">
                    <a:lumMod val="75000"/>
                  </a:schemeClr>
                </a:solidFill>
              </a:rPr>
              <a:t>tarefa</a:t>
            </a: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</a:rPr>
              <a:t>, postura de espera, </a:t>
            </a:r>
            <a:r>
              <a:rPr lang="es-ES" sz="2000" b="1" dirty="0" err="1">
                <a:solidFill>
                  <a:schemeClr val="accent6">
                    <a:lumMod val="75000"/>
                  </a:schemeClr>
                </a:solidFill>
              </a:rPr>
              <a:t>manter</a:t>
            </a: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</a:rPr>
              <a:t> o contacto visual.</a:t>
            </a:r>
          </a:p>
          <a:p>
            <a:pPr>
              <a:lnSpc>
                <a:spcPct val="150000"/>
              </a:lnSpc>
              <a:defRPr/>
            </a:pPr>
            <a:endParaRPr lang="es-E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  <a:defRPr/>
            </a:pP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</a:rPr>
              <a:t>REALIZAR PAUSAS PARA DAR INDICACIÓNS SOBRE A CONDUTA</a:t>
            </a:r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es-ES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899690"/>
              </p:ext>
            </p:extLst>
          </p:nvPr>
        </p:nvGraphicFramePr>
        <p:xfrm>
          <a:off x="1858963" y="333376"/>
          <a:ext cx="9024190" cy="395718"/>
        </p:xfrm>
        <a:graphic>
          <a:graphicData uri="http://schemas.openxmlformats.org/drawingml/2006/table">
            <a:tbl>
              <a:tblPr/>
              <a:tblGrid>
                <a:gridCol w="9024190"/>
              </a:tblGrid>
              <a:tr h="3651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/>
                        <a:t>ALGUNAS ESTRATEXIAS PARA ABORDAR A DISRUPCIÓN</a:t>
                      </a:r>
                    </a:p>
                  </a:txBody>
                  <a:tcPr marL="91432" marR="91432" marT="45459" marB="45459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880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47FB051-6588-4232-961B-1C772EA59DFD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2095500" y="357189"/>
          <a:ext cx="8001000" cy="439737"/>
        </p:xfrm>
        <a:graphic>
          <a:graphicData uri="http://schemas.openxmlformats.org/drawingml/2006/table">
            <a:tbl>
              <a:tblPr/>
              <a:tblGrid>
                <a:gridCol w="4000472"/>
                <a:gridCol w="4000528"/>
              </a:tblGrid>
              <a:tr h="439737">
                <a:tc>
                  <a:txBody>
                    <a:bodyPr/>
                    <a:lstStyle/>
                    <a:p>
                      <a:r>
                        <a:rPr lang="es-ES" sz="1800" dirty="0" smtClean="0"/>
                        <a:t>CONVIVENCIA COMO MEDIO  VS</a:t>
                      </a:r>
                      <a:endParaRPr lang="es-ES" sz="1800" dirty="0"/>
                    </a:p>
                  </a:txBody>
                  <a:tcPr marL="91439" marR="91439" marT="45741" marB="4574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800" dirty="0" smtClean="0"/>
                        <a:t>CONVIVENCIA COMO FIN</a:t>
                      </a:r>
                      <a:endParaRPr lang="es-ES" sz="1800" dirty="0"/>
                    </a:p>
                  </a:txBody>
                  <a:tcPr marL="91439" marR="91439" marT="45741" marB="45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2095500" y="857250"/>
          <a:ext cx="3352800" cy="579438"/>
        </p:xfrm>
        <a:graphic>
          <a:graphicData uri="http://schemas.openxmlformats.org/drawingml/2006/table">
            <a:tbl>
              <a:tblPr/>
              <a:tblGrid>
                <a:gridCol w="3352800"/>
              </a:tblGrid>
              <a:tr h="579438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SUSTENTADA NAS</a:t>
                      </a:r>
                      <a:r>
                        <a:rPr lang="es-ES" sz="1600" baseline="0" dirty="0" smtClean="0"/>
                        <a:t> RELACIÓNS DOMINIO</a:t>
                      </a:r>
                      <a:r>
                        <a:rPr lang="es-ES" sz="1600" dirty="0" smtClean="0"/>
                        <a:t>/SUMISIÓN.</a:t>
                      </a:r>
                      <a:endParaRPr lang="es-ES" sz="1600" dirty="0"/>
                    </a:p>
                  </a:txBody>
                  <a:tcPr marL="91469" marR="91469" marT="45745" marB="4574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6524626" y="857250"/>
          <a:ext cx="3590925" cy="579438"/>
        </p:xfrm>
        <a:graphic>
          <a:graphicData uri="http://schemas.openxmlformats.org/drawingml/2006/table">
            <a:tbl>
              <a:tblPr/>
              <a:tblGrid>
                <a:gridCol w="3590925"/>
              </a:tblGrid>
              <a:tr h="579438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SUSTENTADA NO RESPECTO</a:t>
                      </a:r>
                      <a:r>
                        <a:rPr lang="es-ES" sz="1600" baseline="0" dirty="0" smtClean="0"/>
                        <a:t> MUTUO E NA PARTICIPACIÓN</a:t>
                      </a:r>
                      <a:endParaRPr lang="es-ES" sz="1600" dirty="0"/>
                    </a:p>
                  </a:txBody>
                  <a:tcPr marL="91443" marR="91443" marT="45745" marB="4574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9 Tabla"/>
          <p:cNvGraphicFramePr>
            <a:graphicFrameLocks noGrp="1"/>
          </p:cNvGraphicFramePr>
          <p:nvPr/>
        </p:nvGraphicFramePr>
        <p:xfrm>
          <a:off x="2095500" y="1571626"/>
          <a:ext cx="3352800" cy="358775"/>
        </p:xfrm>
        <a:graphic>
          <a:graphicData uri="http://schemas.openxmlformats.org/drawingml/2006/table">
            <a:tbl>
              <a:tblPr/>
              <a:tblGrid>
                <a:gridCol w="3352800"/>
              </a:tblGrid>
              <a:tr h="35877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AUTORIDADE IMPOSTA</a:t>
                      </a:r>
                      <a:endParaRPr lang="es-ES" sz="1600" dirty="0"/>
                    </a:p>
                  </a:txBody>
                  <a:tcPr marL="91449" marR="91449" marT="45775" marB="4577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10 Tabla"/>
          <p:cNvGraphicFramePr>
            <a:graphicFrameLocks noGrp="1"/>
          </p:cNvGraphicFramePr>
          <p:nvPr/>
        </p:nvGraphicFramePr>
        <p:xfrm>
          <a:off x="6524626" y="1500189"/>
          <a:ext cx="3590925" cy="358775"/>
        </p:xfrm>
        <a:graphic>
          <a:graphicData uri="http://schemas.openxmlformats.org/drawingml/2006/table">
            <a:tbl>
              <a:tblPr/>
              <a:tblGrid>
                <a:gridCol w="3590925"/>
              </a:tblGrid>
              <a:tr h="35877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AUTORIDADE ÉTICA</a:t>
                      </a:r>
                      <a:endParaRPr lang="es-ES" sz="1600" dirty="0"/>
                    </a:p>
                  </a:txBody>
                  <a:tcPr marL="91443" marR="91443" marT="45775" marB="4577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11 Tabla"/>
          <p:cNvGraphicFramePr>
            <a:graphicFrameLocks noGrp="1"/>
          </p:cNvGraphicFramePr>
          <p:nvPr/>
        </p:nvGraphicFramePr>
        <p:xfrm>
          <a:off x="2095500" y="2000250"/>
          <a:ext cx="3352800" cy="579438"/>
        </p:xfrm>
        <a:graphic>
          <a:graphicData uri="http://schemas.openxmlformats.org/drawingml/2006/table">
            <a:tbl>
              <a:tblPr/>
              <a:tblGrid>
                <a:gridCol w="3352800"/>
              </a:tblGrid>
              <a:tr h="579438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XUSTIFICACIÓN DALGÚNS TIPOS</a:t>
                      </a:r>
                      <a:r>
                        <a:rPr lang="es-ES" sz="1600" baseline="0" dirty="0" smtClean="0"/>
                        <a:t> DE</a:t>
                      </a:r>
                      <a:r>
                        <a:rPr lang="es-ES" sz="1600" dirty="0" smtClean="0"/>
                        <a:t> VIOLENCIA</a:t>
                      </a:r>
                      <a:endParaRPr lang="es-ES" sz="1600" dirty="0"/>
                    </a:p>
                  </a:txBody>
                  <a:tcPr marL="91449" marR="91449" marT="45745" marB="4574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12 Tabla"/>
          <p:cNvGraphicFramePr>
            <a:graphicFrameLocks noGrp="1"/>
          </p:cNvGraphicFramePr>
          <p:nvPr/>
        </p:nvGraphicFramePr>
        <p:xfrm>
          <a:off x="6524626" y="1928814"/>
          <a:ext cx="3590925" cy="579437"/>
        </p:xfrm>
        <a:graphic>
          <a:graphicData uri="http://schemas.openxmlformats.org/drawingml/2006/table">
            <a:tbl>
              <a:tblPr/>
              <a:tblGrid>
                <a:gridCol w="3590925"/>
              </a:tblGrid>
              <a:tr h="579437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DESLIXITIMIZACIÓN</a:t>
                      </a:r>
                      <a:r>
                        <a:rPr lang="es-ES" sz="1600" baseline="0" dirty="0" smtClean="0"/>
                        <a:t> DA VIOLENCIA. PAZ POSITIVA</a:t>
                      </a:r>
                      <a:endParaRPr lang="es-ES" sz="1600" dirty="0"/>
                    </a:p>
                  </a:txBody>
                  <a:tcPr marL="91443" marR="91443" marT="45745" marB="4574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13 Tabla"/>
          <p:cNvGraphicFramePr>
            <a:graphicFrameLocks noGrp="1"/>
          </p:cNvGraphicFramePr>
          <p:nvPr/>
        </p:nvGraphicFramePr>
        <p:xfrm>
          <a:off x="2095500" y="2643189"/>
          <a:ext cx="3352800" cy="579437"/>
        </p:xfrm>
        <a:graphic>
          <a:graphicData uri="http://schemas.openxmlformats.org/drawingml/2006/table">
            <a:tbl>
              <a:tblPr/>
              <a:tblGrid>
                <a:gridCol w="3352800"/>
              </a:tblGrid>
              <a:tr h="579437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EVITACIÓN/ PREVENCIÓN DO CONFLITO</a:t>
                      </a:r>
                      <a:endParaRPr lang="es-ES" sz="1600" dirty="0"/>
                    </a:p>
                  </a:txBody>
                  <a:tcPr marL="91449" marR="91449" marT="45745" marB="4574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14 Tabla"/>
          <p:cNvGraphicFramePr>
            <a:graphicFrameLocks noGrp="1"/>
          </p:cNvGraphicFramePr>
          <p:nvPr/>
        </p:nvGraphicFramePr>
        <p:xfrm>
          <a:off x="6524626" y="2571751"/>
          <a:ext cx="3590925" cy="1357313"/>
        </p:xfrm>
        <a:graphic>
          <a:graphicData uri="http://schemas.openxmlformats.org/drawingml/2006/table">
            <a:tbl>
              <a:tblPr/>
              <a:tblGrid>
                <a:gridCol w="3590925"/>
              </a:tblGrid>
              <a:tr h="1357313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UTILIZACIÓN DO CONFLITO  COMO OPORTUNIDADE DE </a:t>
                      </a:r>
                      <a:r>
                        <a:rPr lang="es-ES" sz="1600" baseline="0" dirty="0" smtClean="0"/>
                        <a:t>APRENDIZAXE.</a:t>
                      </a:r>
                    </a:p>
                    <a:p>
                      <a:r>
                        <a:rPr lang="es-ES" sz="1600" dirty="0" smtClean="0"/>
                        <a:t>PROVENCIÓN DO CONFLITO.</a:t>
                      </a:r>
                    </a:p>
                    <a:p>
                      <a:r>
                        <a:rPr lang="es-ES" sz="1600" dirty="0" smtClean="0"/>
                        <a:t>PREVENCIÓN</a:t>
                      </a:r>
                      <a:r>
                        <a:rPr lang="es-ES" sz="1600" baseline="0" dirty="0" smtClean="0"/>
                        <a:t> DA VIOLENCIA.</a:t>
                      </a:r>
                      <a:endParaRPr lang="es-ES" sz="1600" dirty="0" smtClean="0"/>
                    </a:p>
                  </a:txBody>
                  <a:tcPr marL="91443" marR="9144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15 Tabla"/>
          <p:cNvGraphicFramePr>
            <a:graphicFrameLocks noGrp="1"/>
          </p:cNvGraphicFramePr>
          <p:nvPr/>
        </p:nvGraphicFramePr>
        <p:xfrm>
          <a:off x="2095500" y="3286126"/>
          <a:ext cx="3352800" cy="822325"/>
        </p:xfrm>
        <a:graphic>
          <a:graphicData uri="http://schemas.openxmlformats.org/drawingml/2006/table">
            <a:tbl>
              <a:tblPr/>
              <a:tblGrid>
                <a:gridCol w="3352800"/>
              </a:tblGrid>
              <a:tr h="8223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 smtClean="0"/>
                        <a:t>CASTIGO ANTE O INCUMPLIMENTO</a:t>
                      </a:r>
                      <a:r>
                        <a:rPr lang="es-ES" sz="1600" baseline="0" dirty="0" smtClean="0"/>
                        <a:t> DE NORMAS.</a:t>
                      </a:r>
                      <a:endParaRPr lang="es-ES" sz="1600" dirty="0" smtClean="0"/>
                    </a:p>
                  </a:txBody>
                  <a:tcPr marL="91449" marR="91449" marT="45490" marB="454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16 Tabla"/>
          <p:cNvGraphicFramePr>
            <a:graphicFrameLocks noGrp="1"/>
          </p:cNvGraphicFramePr>
          <p:nvPr/>
        </p:nvGraphicFramePr>
        <p:xfrm>
          <a:off x="6524626" y="5500688"/>
          <a:ext cx="3571875" cy="822960"/>
        </p:xfrm>
        <a:graphic>
          <a:graphicData uri="http://schemas.openxmlformats.org/drawingml/2006/table">
            <a:tbl>
              <a:tblPr/>
              <a:tblGrid>
                <a:gridCol w="3571875"/>
              </a:tblGrid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 smtClean="0"/>
                        <a:t>PERSPECTIVA</a:t>
                      </a:r>
                      <a:r>
                        <a:rPr lang="es-ES" sz="1600" baseline="0" dirty="0" smtClean="0"/>
                        <a:t> COMUNITARIA/ECOLÓXICA NA ABORDAXE DOS PROBLEMAS DE CONVIVENCIA.</a:t>
                      </a:r>
                      <a:endParaRPr lang="es-ES" sz="1600" dirty="0" smtClean="0"/>
                    </a:p>
                  </a:txBody>
                  <a:tcPr marL="91439" marR="91439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17 Tabla"/>
          <p:cNvGraphicFramePr>
            <a:graphicFrameLocks noGrp="1"/>
          </p:cNvGraphicFramePr>
          <p:nvPr/>
        </p:nvGraphicFramePr>
        <p:xfrm>
          <a:off x="2095500" y="5143501"/>
          <a:ext cx="3352800" cy="822828"/>
        </p:xfrm>
        <a:graphic>
          <a:graphicData uri="http://schemas.openxmlformats.org/drawingml/2006/table">
            <a:tbl>
              <a:tblPr/>
              <a:tblGrid>
                <a:gridCol w="3352800"/>
              </a:tblGrid>
              <a:tr h="8223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 smtClean="0"/>
                        <a:t>PERSPECTIVA INDIVIDUAL</a:t>
                      </a:r>
                      <a:r>
                        <a:rPr lang="es-ES" sz="1600" baseline="0" dirty="0" smtClean="0"/>
                        <a:t> NA ABORDAXE DOS PROBLEMAS DE CONVIVENCIA.</a:t>
                      </a:r>
                      <a:endParaRPr lang="es-ES" sz="1600" dirty="0" smtClean="0"/>
                    </a:p>
                  </a:txBody>
                  <a:tcPr marL="91449" marR="91449" marT="45654" marB="45654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18 Tabla"/>
          <p:cNvGraphicFramePr>
            <a:graphicFrameLocks noGrp="1"/>
          </p:cNvGraphicFramePr>
          <p:nvPr/>
        </p:nvGraphicFramePr>
        <p:xfrm>
          <a:off x="2095500" y="4214814"/>
          <a:ext cx="3352800" cy="822325"/>
        </p:xfrm>
        <a:graphic>
          <a:graphicData uri="http://schemas.openxmlformats.org/drawingml/2006/table">
            <a:tbl>
              <a:tblPr/>
              <a:tblGrid>
                <a:gridCol w="3352800"/>
              </a:tblGrid>
              <a:tr h="82232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CONVIVENCIA COMO  REQUISITO PREVIO PARA O</a:t>
                      </a:r>
                      <a:r>
                        <a:rPr lang="es-ES" sz="1600" baseline="0" dirty="0" smtClean="0"/>
                        <a:t> RENDEMENTO</a:t>
                      </a:r>
                      <a:endParaRPr lang="es-ES" sz="1600" dirty="0"/>
                    </a:p>
                  </a:txBody>
                  <a:tcPr marL="91449" marR="91449" marT="45471" marB="4547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19 Tabla"/>
          <p:cNvGraphicFramePr>
            <a:graphicFrameLocks noGrp="1"/>
          </p:cNvGraphicFramePr>
          <p:nvPr/>
        </p:nvGraphicFramePr>
        <p:xfrm>
          <a:off x="6524626" y="4857750"/>
          <a:ext cx="3571875" cy="579438"/>
        </p:xfrm>
        <a:graphic>
          <a:graphicData uri="http://schemas.openxmlformats.org/drawingml/2006/table">
            <a:tbl>
              <a:tblPr/>
              <a:tblGrid>
                <a:gridCol w="3571875"/>
              </a:tblGrid>
              <a:tr h="579438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INTRÍNSECA</a:t>
                      </a:r>
                      <a:r>
                        <a:rPr lang="es-ES" sz="1600" baseline="0" dirty="0" smtClean="0"/>
                        <a:t> RELACIÓN CONVIVENCIA/RENDEMENTO</a:t>
                      </a:r>
                      <a:endParaRPr lang="es-ES" sz="1600" dirty="0"/>
                    </a:p>
                  </a:txBody>
                  <a:tcPr marL="91439" marR="91439" marT="45745" marB="4574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20 Tabla"/>
          <p:cNvGraphicFramePr>
            <a:graphicFrameLocks noGrp="1"/>
          </p:cNvGraphicFramePr>
          <p:nvPr/>
        </p:nvGraphicFramePr>
        <p:xfrm>
          <a:off x="6524626" y="4000501"/>
          <a:ext cx="3590925" cy="822462"/>
        </p:xfrm>
        <a:graphic>
          <a:graphicData uri="http://schemas.openxmlformats.org/drawingml/2006/table">
            <a:tbl>
              <a:tblPr/>
              <a:tblGrid>
                <a:gridCol w="3590925"/>
              </a:tblGrid>
              <a:tr h="8223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 smtClean="0"/>
                        <a:t>ANTE O INCUMPLIMENTO</a:t>
                      </a:r>
                      <a:r>
                        <a:rPr lang="es-ES" sz="1600" baseline="0" dirty="0" smtClean="0"/>
                        <a:t> DE NORMAS: CONSECUENCIA, REPARACIÓN, REEDUCACIÓN.</a:t>
                      </a:r>
                      <a:endParaRPr lang="es-ES" sz="1600" dirty="0" smtClean="0"/>
                    </a:p>
                  </a:txBody>
                  <a:tcPr marL="91443" marR="91443" marT="45471" marB="4547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23 Tabla"/>
          <p:cNvGraphicFramePr>
            <a:graphicFrameLocks noGrp="1"/>
          </p:cNvGraphicFramePr>
          <p:nvPr/>
        </p:nvGraphicFramePr>
        <p:xfrm>
          <a:off x="6096000" y="785814"/>
          <a:ext cx="420688" cy="5775325"/>
        </p:xfrm>
        <a:graphic>
          <a:graphicData uri="http://schemas.openxmlformats.org/drawingml/2006/table">
            <a:tbl>
              <a:tblPr/>
              <a:tblGrid>
                <a:gridCol w="420688"/>
              </a:tblGrid>
              <a:tr h="5775325">
                <a:tc>
                  <a:txBody>
                    <a:bodyPr/>
                    <a:lstStyle/>
                    <a:p>
                      <a:r>
                        <a:rPr lang="es-ES" sz="1800" dirty="0" smtClean="0"/>
                        <a:t>APRENDER</a:t>
                      </a:r>
                      <a:r>
                        <a:rPr lang="es-ES" sz="1800" baseline="0" dirty="0" smtClean="0"/>
                        <a:t> </a:t>
                      </a:r>
                    </a:p>
                    <a:p>
                      <a:endParaRPr lang="es-ES" sz="1800" baseline="0" dirty="0" smtClean="0"/>
                    </a:p>
                    <a:p>
                      <a:r>
                        <a:rPr lang="es-ES" sz="1800" baseline="0" dirty="0" smtClean="0"/>
                        <a:t>A  </a:t>
                      </a:r>
                    </a:p>
                    <a:p>
                      <a:endParaRPr lang="es-ES" sz="1800" baseline="0" dirty="0" smtClean="0"/>
                    </a:p>
                    <a:p>
                      <a:r>
                        <a:rPr lang="es-ES" sz="1800" baseline="0" dirty="0" smtClean="0"/>
                        <a:t>CONVIVIR</a:t>
                      </a:r>
                      <a:endParaRPr lang="es-ES" sz="1800" dirty="0"/>
                    </a:p>
                  </a:txBody>
                  <a:tcPr marL="91561" marR="91561" marT="45717" marB="45717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681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Marcador de número de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5DBE22C-290E-472A-A468-8ED0DE6FF8C0}" type="slidenum">
              <a:rPr lang="es-ES" altLang="en-US" smtClean="0">
                <a:solidFill>
                  <a:srgbClr val="A7A399"/>
                </a:solidFill>
              </a:rPr>
              <a:pPr/>
              <a:t>40</a:t>
            </a:fld>
            <a:endParaRPr lang="es-ES" altLang="en-US" smtClean="0">
              <a:solidFill>
                <a:srgbClr val="A7A399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429490" y="846139"/>
            <a:ext cx="11111345" cy="54938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es-ES" dirty="0"/>
              <a:t>DAR OPCIÓNS </a:t>
            </a:r>
            <a:r>
              <a:rPr lang="es-ES" dirty="0" err="1"/>
              <a:t>Ó</a:t>
            </a:r>
            <a:r>
              <a:rPr lang="es-ES" dirty="0"/>
              <a:t> DISRUPTOR/A (</a:t>
            </a:r>
            <a:r>
              <a:rPr lang="es-ES" dirty="0" err="1"/>
              <a:t>saír</a:t>
            </a:r>
            <a:r>
              <a:rPr lang="es-ES" dirty="0"/>
              <a:t> da clase para calmarse, dar opción a realizar </a:t>
            </a:r>
            <a:r>
              <a:rPr lang="es-ES" dirty="0" err="1"/>
              <a:t>outra</a:t>
            </a:r>
            <a:r>
              <a:rPr lang="es-ES" dirty="0"/>
              <a:t> </a:t>
            </a:r>
            <a:r>
              <a:rPr lang="es-ES" dirty="0" err="1"/>
              <a:t>tarefa</a:t>
            </a:r>
            <a:r>
              <a:rPr lang="es-ES" dirty="0"/>
              <a:t>,…).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s-ES" dirty="0"/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es-ES" dirty="0"/>
              <a:t>CAMBIAR O RITMO DA CLASE (cambiar de </a:t>
            </a:r>
            <a:r>
              <a:rPr lang="es-ES" dirty="0" err="1"/>
              <a:t>tarefa</a:t>
            </a:r>
            <a:r>
              <a:rPr lang="es-ES" dirty="0"/>
              <a:t>, de organización, do material, </a:t>
            </a:r>
            <a:r>
              <a:rPr lang="es-ES" dirty="0" smtClean="0"/>
              <a:t>…)</a:t>
            </a:r>
            <a:endParaRPr lang="es-ES" dirty="0"/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es-ES" dirty="0"/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es-ES" dirty="0"/>
              <a:t>UTILIZAR ESTRATEXIAS COMUNICATIVAS, como: </a:t>
            </a: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r>
              <a:rPr lang="es-ES" dirty="0"/>
              <a:t>Perspectiva da potenciación.</a:t>
            </a: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r>
              <a:rPr lang="es-ES" dirty="0"/>
              <a:t>Asegurar a </a:t>
            </a:r>
            <a:r>
              <a:rPr lang="es-ES" dirty="0" err="1"/>
              <a:t>permeabilidade</a:t>
            </a:r>
            <a:r>
              <a:rPr lang="es-ES" dirty="0"/>
              <a:t>.</a:t>
            </a: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r>
              <a:rPr lang="es-ES" dirty="0"/>
              <a:t>Comunicación bidireccional.</a:t>
            </a: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r>
              <a:rPr lang="es-ES" dirty="0"/>
              <a:t>Comunicación básica:</a:t>
            </a:r>
          </a:p>
          <a:p>
            <a:pPr marL="1200150" lvl="2" indent="-285750">
              <a:buFont typeface="Wingdings" panose="05000000000000000000" pitchFamily="2" charset="2"/>
              <a:buChar char="§"/>
              <a:defRPr/>
            </a:pPr>
            <a:r>
              <a:rPr lang="es-ES" dirty="0" err="1"/>
              <a:t>Escoita</a:t>
            </a:r>
            <a:r>
              <a:rPr lang="es-ES" dirty="0"/>
              <a:t> activa.</a:t>
            </a:r>
          </a:p>
          <a:p>
            <a:pPr marL="1200150" lvl="2" indent="-285750">
              <a:buFont typeface="Wingdings" panose="05000000000000000000" pitchFamily="2" charset="2"/>
              <a:buChar char="§"/>
              <a:defRPr/>
            </a:pPr>
            <a:r>
              <a:rPr lang="es-ES" dirty="0"/>
              <a:t>Mostrar </a:t>
            </a:r>
            <a:r>
              <a:rPr lang="es-ES" dirty="0" err="1"/>
              <a:t>acordo</a:t>
            </a:r>
            <a:r>
              <a:rPr lang="es-ES" dirty="0"/>
              <a:t>.</a:t>
            </a:r>
          </a:p>
          <a:p>
            <a:pPr marL="1200150" lvl="2" indent="-285750">
              <a:buFont typeface="Wingdings" panose="05000000000000000000" pitchFamily="2" charset="2"/>
              <a:buChar char="§"/>
              <a:defRPr/>
            </a:pPr>
            <a:r>
              <a:rPr lang="es-ES" dirty="0"/>
              <a:t>Preguntar.</a:t>
            </a: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r>
              <a:rPr lang="es-ES" dirty="0" err="1"/>
              <a:t>Feedback</a:t>
            </a:r>
            <a:r>
              <a:rPr lang="es-ES" dirty="0"/>
              <a:t>.</a:t>
            </a: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endParaRPr lang="es-ES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  <a:defRPr/>
            </a:pPr>
            <a:r>
              <a:rPr lang="es-ES" dirty="0"/>
              <a:t>NON PROVOCAR ENFRENTAMENTO DIRECTO DIANTE DO GRUPO. </a:t>
            </a:r>
            <a:r>
              <a:rPr lang="es-ES" dirty="0" err="1"/>
              <a:t>Manter</a:t>
            </a:r>
            <a:r>
              <a:rPr lang="es-ES" dirty="0"/>
              <a:t> a calma. ENTREVISTA POSTERIOR.</a:t>
            </a:r>
          </a:p>
          <a:p>
            <a:pPr>
              <a:buFont typeface="Wingdings" panose="05000000000000000000" pitchFamily="2" charset="2"/>
              <a:buNone/>
              <a:defRPr/>
            </a:pPr>
            <a:endParaRPr lang="es-ES" dirty="0"/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endParaRPr lang="es-ES" dirty="0"/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es-ES" dirty="0"/>
              <a:t>Analizar posteriormente as variables que favorecen a disrupción para tomar </a:t>
            </a:r>
            <a:r>
              <a:rPr lang="es-ES" dirty="0" err="1"/>
              <a:t>decisións</a:t>
            </a:r>
            <a:r>
              <a:rPr lang="es-ES" dirty="0"/>
              <a:t> antes da </a:t>
            </a:r>
            <a:r>
              <a:rPr lang="es-ES" dirty="0" err="1"/>
              <a:t>seguinte</a:t>
            </a:r>
            <a:r>
              <a:rPr lang="es-ES" dirty="0"/>
              <a:t> clase (</a:t>
            </a:r>
            <a:r>
              <a:rPr lang="es-ES" dirty="0" err="1"/>
              <a:t>individuais</a:t>
            </a:r>
            <a:r>
              <a:rPr lang="es-ES" dirty="0"/>
              <a:t>, de equipo, equipo directivo, orientación, familia,…)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076147"/>
              </p:ext>
            </p:extLst>
          </p:nvPr>
        </p:nvGraphicFramePr>
        <p:xfrm>
          <a:off x="1399309" y="333376"/>
          <a:ext cx="9587346" cy="365238"/>
        </p:xfrm>
        <a:graphic>
          <a:graphicData uri="http://schemas.openxmlformats.org/drawingml/2006/table">
            <a:tbl>
              <a:tblPr/>
              <a:tblGrid>
                <a:gridCol w="9587346"/>
              </a:tblGrid>
              <a:tr h="36512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1" dirty="0" smtClean="0"/>
                        <a:t>ALGUNAS ESTRATEXIAS PARA ABORDAR A DISRUPCIÓN</a:t>
                      </a:r>
                    </a:p>
                  </a:txBody>
                  <a:tcPr marL="91432" marR="91432" marT="45459" marB="45459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053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6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l">
              <a:spcBef>
                <a:spcPct val="0"/>
              </a:spcBef>
              <a:buClrTx/>
              <a:buSzTx/>
              <a:buFontTx/>
              <a:buNone/>
            </a:pPr>
            <a:fld id="{F15B8B95-EF8A-4D96-9888-D2356B6C45F0}" type="slidenum">
              <a:rPr lang="es-ES" altLang="es-ES" sz="1000">
                <a:solidFill>
                  <a:srgbClr val="A7A399"/>
                </a:solidFill>
                <a:latin typeface="Arial" panose="020B0604020202020204" pitchFamily="34" charset="0"/>
              </a:rPr>
              <a:pPr algn="l">
                <a:spcBef>
                  <a:spcPct val="0"/>
                </a:spcBef>
                <a:buClrTx/>
                <a:buSzTx/>
                <a:buFontTx/>
                <a:buNone/>
              </a:pPr>
              <a:t>41</a:t>
            </a:fld>
            <a:endParaRPr lang="es-ES" altLang="es-E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3933825" y="333375"/>
            <a:ext cx="8258175" cy="796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" sz="2400" i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PERSPECTIVAS NA INTERVENCIÓN NO ÁMBITO DA CONVIVENCIA</a:t>
            </a:r>
          </a:p>
        </p:txBody>
      </p:sp>
      <p:sp>
        <p:nvSpPr>
          <p:cNvPr id="26627" name="2 Marcador de contenido"/>
          <p:cNvSpPr>
            <a:spLocks noGrp="1"/>
          </p:cNvSpPr>
          <p:nvPr>
            <p:ph sz="quarter" idx="4294967295"/>
          </p:nvPr>
        </p:nvSpPr>
        <p:spPr>
          <a:xfrm>
            <a:off x="0" y="1412875"/>
            <a:ext cx="8143875" cy="4873625"/>
          </a:xfrm>
        </p:spPr>
        <p:txBody>
          <a:bodyPr/>
          <a:lstStyle/>
          <a:p>
            <a:pPr marL="457200" indent="-457200">
              <a:buFont typeface="Century Schoolbook" panose="02040604050505020304" pitchFamily="18" charset="0"/>
              <a:buAutoNum type="arabicPeriod"/>
            </a:pPr>
            <a:r>
              <a:rPr lang="es-ES" altLang="es-ES" smtClean="0">
                <a:solidFill>
                  <a:srgbClr val="FF8F43"/>
                </a:solidFill>
              </a:rPr>
              <a:t>PERSPECTIVA INDIVIDUAL</a:t>
            </a:r>
            <a:r>
              <a:rPr lang="es-ES" altLang="es-ES" smtClean="0"/>
              <a:t>:</a:t>
            </a:r>
          </a:p>
          <a:p>
            <a:pPr marL="823913" lvl="1" indent="-457200"/>
            <a:r>
              <a:rPr lang="es-ES" altLang="es-ES"/>
              <a:t>Necesaria nalgúns casos.</a:t>
            </a:r>
          </a:p>
          <a:p>
            <a:pPr marL="823913" lvl="1" indent="-457200"/>
            <a:r>
              <a:rPr lang="es-ES" altLang="es-ES"/>
              <a:t>A veces se centran demasiado en factores psicolóxicos.</a:t>
            </a:r>
          </a:p>
          <a:p>
            <a:pPr marL="823913" lvl="1" indent="-457200"/>
            <a:r>
              <a:rPr lang="es-ES" altLang="es-ES"/>
              <a:t>Deixa de lado, moitas veces, as necesarias modificacións de entorno de convivencia.</a:t>
            </a:r>
          </a:p>
          <a:p>
            <a:pPr marL="823913" lvl="1" indent="-457200">
              <a:buNone/>
            </a:pPr>
            <a:endParaRPr lang="es-ES" altLang="es-ES" smtClean="0"/>
          </a:p>
          <a:p>
            <a:pPr marL="457200" indent="-457200">
              <a:buFont typeface="Century Schoolbook" panose="02040604050505020304" pitchFamily="18" charset="0"/>
              <a:buAutoNum type="arabicPeriod"/>
            </a:pPr>
            <a:r>
              <a:rPr lang="es-ES" altLang="es-ES" smtClean="0">
                <a:solidFill>
                  <a:srgbClr val="FF8F43"/>
                </a:solidFill>
              </a:rPr>
              <a:t>PERSPECTIVA COMUNITARIA, ECOLÓXICA</a:t>
            </a:r>
            <a:r>
              <a:rPr lang="es-ES" altLang="es-ES" smtClean="0"/>
              <a:t>:</a:t>
            </a:r>
          </a:p>
          <a:p>
            <a:pPr marL="823913" lvl="1" indent="-457200"/>
            <a:r>
              <a:rPr lang="es-ES" altLang="es-ES"/>
              <a:t>Permite unha visión máis global dos problemas.</a:t>
            </a:r>
          </a:p>
          <a:p>
            <a:pPr marL="823913" lvl="1" indent="-457200"/>
            <a:r>
              <a:rPr lang="es-ES" altLang="es-ES"/>
              <a:t>É un punto de partida que nos coloca na tesitura de idear accións dende todos os implicados, o que ten un forte potencial de transformación e mellora.</a:t>
            </a:r>
          </a:p>
        </p:txBody>
      </p:sp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113" y="1268413"/>
            <a:ext cx="9144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463" y="5373689"/>
            <a:ext cx="11811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915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333376"/>
            <a:ext cx="8183562" cy="184467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ES" sz="4000" dirty="0">
                <a:solidFill>
                  <a:srgbClr val="FF3300"/>
                </a:solidFill>
              </a:rPr>
              <a:t/>
            </a:r>
            <a:br>
              <a:rPr lang="es-ES" sz="4000" dirty="0">
                <a:solidFill>
                  <a:srgbClr val="FF3300"/>
                </a:solidFill>
              </a:rPr>
            </a:br>
            <a:r>
              <a:rPr lang="es-ES" sz="4000" dirty="0">
                <a:solidFill>
                  <a:srgbClr val="FF3300"/>
                </a:solidFill>
              </a:rPr>
              <a:t/>
            </a:r>
            <a:br>
              <a:rPr lang="es-ES" sz="4000" dirty="0">
                <a:solidFill>
                  <a:srgbClr val="FF3300"/>
                </a:solidFill>
              </a:rPr>
            </a:br>
            <a:r>
              <a:rPr lang="es-ES" sz="4000" dirty="0">
                <a:solidFill>
                  <a:srgbClr val="FF3300"/>
                </a:solidFill>
              </a:rPr>
              <a:t/>
            </a:r>
            <a:br>
              <a:rPr lang="es-ES" sz="4000" dirty="0">
                <a:solidFill>
                  <a:srgbClr val="FF3300"/>
                </a:solidFill>
              </a:rPr>
            </a:br>
            <a:r>
              <a:rPr lang="es-ES" sz="4000" dirty="0">
                <a:solidFill>
                  <a:srgbClr val="FF3300"/>
                </a:solidFill>
              </a:rPr>
              <a:t/>
            </a:r>
            <a:br>
              <a:rPr lang="es-ES" sz="4000" dirty="0">
                <a:solidFill>
                  <a:srgbClr val="FF3300"/>
                </a:solidFill>
              </a:rPr>
            </a:br>
            <a:r>
              <a:rPr lang="es-ES" sz="4000" dirty="0">
                <a:solidFill>
                  <a:srgbClr val="FF3300"/>
                </a:solidFill>
              </a:rPr>
              <a:t>E NON ESQUECER QUE EDUCAR  IMPLICA:</a:t>
            </a:r>
            <a:r>
              <a:rPr lang="es-ES" sz="4000" dirty="0"/>
              <a:t/>
            </a:r>
            <a:br>
              <a:rPr lang="es-ES" sz="4000" dirty="0"/>
            </a:br>
            <a:endParaRPr lang="es-ES" sz="4000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42</a:t>
            </a:fld>
            <a:endParaRPr lang="en-US" dirty="0"/>
          </a:p>
        </p:txBody>
      </p:sp>
      <p:graphicFrame>
        <p:nvGraphicFramePr>
          <p:cNvPr id="4253" name="Group 157"/>
          <p:cNvGraphicFramePr>
            <a:graphicFrameLocks noGrp="1"/>
          </p:cNvGraphicFramePr>
          <p:nvPr/>
        </p:nvGraphicFramePr>
        <p:xfrm>
          <a:off x="2566988" y="2492376"/>
          <a:ext cx="6985000" cy="1006475"/>
        </p:xfrm>
        <a:graphic>
          <a:graphicData uri="http://schemas.openxmlformats.org/drawingml/2006/table">
            <a:tbl>
              <a:tblPr/>
              <a:tblGrid>
                <a:gridCol w="6985000"/>
              </a:tblGrid>
              <a:tr h="1006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itchFamily="34" charset="0"/>
                        </a:rPr>
                        <a:t>+</a:t>
                      </a:r>
                      <a:r>
                        <a:rPr kumimoji="0" lang="es-ES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pitchFamily="34" charset="0"/>
                        </a:rPr>
                        <a:t>           </a:t>
                      </a:r>
                      <a:r>
                        <a:rPr kumimoji="0" lang="es-E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QUERER                      </a:t>
                      </a:r>
                      <a:r>
                        <a:rPr kumimoji="0" lang="es-ES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</a:p>
                  </a:txBody>
                  <a:tcPr marT="45749" marB="45749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99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4254" name="Group 158"/>
          <p:cNvGraphicFramePr>
            <a:graphicFrameLocks noGrp="1"/>
          </p:cNvGraphicFramePr>
          <p:nvPr/>
        </p:nvGraphicFramePr>
        <p:xfrm>
          <a:off x="2566988" y="3573464"/>
          <a:ext cx="6985000" cy="1006475"/>
        </p:xfrm>
        <a:graphic>
          <a:graphicData uri="http://schemas.openxmlformats.org/drawingml/2006/table">
            <a:tbl>
              <a:tblPr/>
              <a:tblGrid>
                <a:gridCol w="6985000"/>
              </a:tblGrid>
              <a:tr h="1006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6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itchFamily="34" charset="0"/>
                        </a:rPr>
                        <a:t>+</a:t>
                      </a:r>
                      <a:r>
                        <a:rPr kumimoji="0" lang="es-ES" sz="6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                    SABER                         </a:t>
                      </a:r>
                      <a:r>
                        <a:rPr kumimoji="0" lang="es-ES" sz="6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</a:p>
                  </a:txBody>
                  <a:tcPr marT="45749" marB="45749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99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4256" name="Group 160"/>
          <p:cNvGraphicFramePr>
            <a:graphicFrameLocks noGrp="1"/>
          </p:cNvGraphicFramePr>
          <p:nvPr/>
        </p:nvGraphicFramePr>
        <p:xfrm>
          <a:off x="2566988" y="4724401"/>
          <a:ext cx="6985000" cy="1006475"/>
        </p:xfrm>
        <a:graphic>
          <a:graphicData uri="http://schemas.openxmlformats.org/drawingml/2006/table">
            <a:tbl>
              <a:tblPr/>
              <a:tblGrid>
                <a:gridCol w="6985000"/>
              </a:tblGrid>
              <a:tr h="100647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itchFamily="34" charset="0"/>
                        </a:rPr>
                        <a:t>+</a:t>
                      </a:r>
                      <a:r>
                        <a:rPr kumimoji="0" lang="es-ES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s-E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                    PODER                        </a:t>
                      </a:r>
                      <a:r>
                        <a:rPr kumimoji="0" lang="es-ES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</a:p>
                  </a:txBody>
                  <a:tcPr marT="45749" marB="45749" horzOverflow="overflow">
                    <a:lnL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99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4260" name="Group 164"/>
          <p:cNvGraphicFramePr>
            <a:graphicFrameLocks noGrp="1"/>
          </p:cNvGraphicFramePr>
          <p:nvPr/>
        </p:nvGraphicFramePr>
        <p:xfrm>
          <a:off x="8472488" y="5013326"/>
          <a:ext cx="1871662" cy="701675"/>
        </p:xfrm>
        <a:graphic>
          <a:graphicData uri="http://schemas.openxmlformats.org/drawingml/2006/table">
            <a:tbl>
              <a:tblPr/>
              <a:tblGrid>
                <a:gridCol w="1871662"/>
              </a:tblGrid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</a:rPr>
                        <a:t>AUTORIDADE ÉTICA</a:t>
                      </a:r>
                    </a:p>
                  </a:txBody>
                  <a:tcPr marL="91429" marR="91429" marT="45761" marB="457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234" name="Group 138"/>
          <p:cNvGraphicFramePr>
            <a:graphicFrameLocks noGrp="1"/>
          </p:cNvGraphicFramePr>
          <p:nvPr/>
        </p:nvGraphicFramePr>
        <p:xfrm>
          <a:off x="8472488" y="3860800"/>
          <a:ext cx="1871662" cy="433388"/>
        </p:xfrm>
        <a:graphic>
          <a:graphicData uri="http://schemas.openxmlformats.org/drawingml/2006/table">
            <a:tbl>
              <a:tblPr/>
              <a:tblGrid>
                <a:gridCol w="1871662"/>
              </a:tblGrid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</a:rPr>
                        <a:t>FORMACIÓN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280" name="Group 184"/>
          <p:cNvGraphicFramePr>
            <a:graphicFrameLocks noGrp="1"/>
          </p:cNvGraphicFramePr>
          <p:nvPr/>
        </p:nvGraphicFramePr>
        <p:xfrm>
          <a:off x="8759825" y="2852739"/>
          <a:ext cx="1511300" cy="701675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</a:rPr>
                        <a:t>CAMBIO DE</a:t>
                      </a:r>
                      <a:r>
                        <a:rPr kumimoji="0" lang="es-E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</a:rPr>
                        <a:t> ACTITUDE</a:t>
                      </a:r>
                    </a:p>
                  </a:txBody>
                  <a:tcPr marL="91469" marR="91469" marT="45761" marB="457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277" name="Group 181"/>
          <p:cNvGraphicFramePr>
            <a:graphicFrameLocks noGrp="1"/>
          </p:cNvGraphicFramePr>
          <p:nvPr/>
        </p:nvGraphicFramePr>
        <p:xfrm>
          <a:off x="5519739" y="6165850"/>
          <a:ext cx="1296987" cy="274638"/>
        </p:xfrm>
        <a:graphic>
          <a:graphicData uri="http://schemas.openxmlformats.org/drawingml/2006/table">
            <a:tbl>
              <a:tblPr/>
              <a:tblGrid>
                <a:gridCol w="1296987"/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ELOÍSA</a:t>
                      </a:r>
                    </a:p>
                  </a:txBody>
                  <a:tcPr marT="45773" marB="45773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273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4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2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4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42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4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4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4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4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4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4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Marcador de número de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A2BAA53-B4B8-4CA7-894E-7EDA4475586F}" type="slidenum">
              <a:rPr lang="es-ES" altLang="en-US" smtClean="0">
                <a:solidFill>
                  <a:srgbClr val="A7A399"/>
                </a:solidFill>
              </a:rPr>
              <a:pPr/>
              <a:t>43</a:t>
            </a:fld>
            <a:endParaRPr lang="es-ES" altLang="en-US" smtClean="0">
              <a:solidFill>
                <a:srgbClr val="A7A399"/>
              </a:solidFill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8362"/>
              </p:ext>
            </p:extLst>
          </p:nvPr>
        </p:nvGraphicFramePr>
        <p:xfrm>
          <a:off x="886691" y="457200"/>
          <a:ext cx="10467109" cy="6219825"/>
        </p:xfrm>
        <a:graphic>
          <a:graphicData uri="http://schemas.openxmlformats.org/drawingml/2006/table">
            <a:tbl>
              <a:tblPr/>
              <a:tblGrid>
                <a:gridCol w="10467109"/>
              </a:tblGrid>
              <a:tr h="6219825">
                <a:tc>
                  <a:txBody>
                    <a:bodyPr/>
                    <a:lstStyle/>
                    <a:p>
                      <a:r>
                        <a:rPr lang="es-ES" sz="3600" b="1" dirty="0" smtClean="0"/>
                        <a:t>Webs</a:t>
                      </a:r>
                      <a:r>
                        <a:rPr lang="es-ES" sz="3600" b="1" baseline="0" dirty="0" smtClean="0"/>
                        <a:t> de interese:</a:t>
                      </a:r>
                    </a:p>
                    <a:p>
                      <a:endParaRPr lang="es-ES" sz="3600" b="1" baseline="0" dirty="0" smtClean="0"/>
                    </a:p>
                    <a:p>
                      <a:endParaRPr lang="es-ES" sz="1800" baseline="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S" sz="2400" b="1" dirty="0" smtClean="0">
                          <a:solidFill>
                            <a:schemeClr val="tx1"/>
                          </a:solidFill>
                        </a:rPr>
                        <a:t>ASOCIACIÓN CONVIVENCIA EN LA ESCUELA. CONVIVES:</a:t>
                      </a:r>
                      <a:r>
                        <a:rPr lang="es-ES" sz="24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s-ES" sz="2400" dirty="0" smtClean="0">
                          <a:hlinkClick r:id="rId2"/>
                        </a:rPr>
                        <a:t>http://convivesenlaescuela.blogspot.com.es/</a:t>
                      </a:r>
                      <a:r>
                        <a:rPr lang="es-ES" sz="2400" dirty="0" smtClean="0"/>
                        <a:t> REVISTA</a:t>
                      </a:r>
                      <a:r>
                        <a:rPr lang="es-ES" sz="2400" baseline="0" dirty="0" smtClean="0"/>
                        <a:t> CONVIVES (</a:t>
                      </a:r>
                      <a:r>
                        <a:rPr lang="es-ES" sz="2400" baseline="0" dirty="0" err="1" smtClean="0"/>
                        <a:t>dixital</a:t>
                      </a:r>
                      <a:r>
                        <a:rPr lang="es-ES" sz="2400" baseline="0" dirty="0" smtClean="0"/>
                        <a:t>)</a:t>
                      </a:r>
                      <a:endParaRPr lang="en-US" sz="2400" dirty="0" smtClean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s-ES" sz="24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2400" b="1" baseline="0" dirty="0" smtClean="0"/>
                        <a:t>ESCOLA DE CULTURA DE PAU (UB): </a:t>
                      </a:r>
                      <a:r>
                        <a:rPr lang="es-ES" sz="2400" baseline="0" dirty="0" smtClean="0">
                          <a:hlinkClick r:id="rId3"/>
                        </a:rPr>
                        <a:t>http://escolapau.uab.cat/index.php</a:t>
                      </a:r>
                      <a:r>
                        <a:rPr lang="es-ES" sz="2400" baseline="0" dirty="0" smtClean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ES" sz="24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2400" b="1" baseline="0" dirty="0" smtClean="0"/>
                        <a:t>SEMINARIO GALEGO DE EDUCACIÓN PARA A PAZ: </a:t>
                      </a:r>
                      <a:r>
                        <a:rPr lang="es-ES" sz="2400" baseline="0" dirty="0" smtClean="0">
                          <a:hlinkClick r:id="rId4"/>
                        </a:rPr>
                        <a:t>http://www.sgep.org/</a:t>
                      </a:r>
                      <a:endParaRPr lang="es-ES" sz="24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ES" sz="24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2400" b="1" dirty="0" smtClean="0"/>
                        <a:t>FUNDACIÓN</a:t>
                      </a:r>
                      <a:r>
                        <a:rPr lang="es-ES" sz="2400" b="1" baseline="0" dirty="0" smtClean="0"/>
                        <a:t> CULTURA DE PAZ: </a:t>
                      </a:r>
                      <a:r>
                        <a:rPr lang="es-ES" sz="2400" baseline="0" dirty="0" smtClean="0">
                          <a:hlinkClick r:id="rId5"/>
                        </a:rPr>
                        <a:t>http://www.fund-culturadepaz.org/</a:t>
                      </a:r>
                      <a:endParaRPr lang="es-ES" sz="24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ES" sz="24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2400" baseline="0" dirty="0" smtClean="0"/>
                        <a:t>TEMAS DE CONVIVENCIA </a:t>
                      </a:r>
                      <a:r>
                        <a:rPr lang="es-ES" sz="2400" baseline="0" dirty="0" err="1" smtClean="0"/>
                        <a:t>na</a:t>
                      </a:r>
                      <a:r>
                        <a:rPr lang="es-ES" sz="2400" baseline="0" dirty="0" smtClean="0"/>
                        <a:t> Web </a:t>
                      </a:r>
                      <a:r>
                        <a:rPr lang="es-ES" sz="2400" b="1" baseline="0" dirty="0" smtClean="0"/>
                        <a:t>AULA INTERCULTURAL</a:t>
                      </a:r>
                      <a:r>
                        <a:rPr lang="es-ES" sz="2400" baseline="0" dirty="0" smtClean="0"/>
                        <a:t>: </a:t>
                      </a:r>
                      <a:r>
                        <a:rPr lang="es-ES" sz="2400" baseline="0" dirty="0" smtClean="0">
                          <a:hlinkClick r:id="rId6"/>
                        </a:rPr>
                        <a:t>http://www.aulaintercultural.org/spip.php?mot83</a:t>
                      </a:r>
                      <a:r>
                        <a:rPr lang="es-ES" sz="2400" baseline="0" dirty="0" smtClean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ES" sz="24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gl-ES" sz="2400" dirty="0"/>
                    </a:p>
                  </a:txBody>
                  <a:tcPr marL="91438" marR="91438" marT="45705" marB="4570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CFF3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615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3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D8DC92F-D01A-4D34-AE34-A5984A01357A}" type="slidenum">
              <a:rPr lang="es-ES" altLang="es-E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44</a:t>
            </a:fld>
            <a:endParaRPr lang="es-ES" altLang="es-E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3762375" y="0"/>
            <a:ext cx="8429625" cy="6540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s-ES" sz="2800" dirty="0">
                <a:solidFill>
                  <a:schemeClr val="accent1">
                    <a:tint val="88000"/>
                    <a:satMod val="150000"/>
                  </a:schemeClr>
                </a:solidFill>
              </a:rPr>
              <a:t>OUTRAS WEBS  SOBRE CONVIVENCIA</a:t>
            </a:r>
          </a:p>
        </p:txBody>
      </p:sp>
      <p:sp>
        <p:nvSpPr>
          <p:cNvPr id="58372" name="2 Marcador de contenido"/>
          <p:cNvSpPr>
            <a:spLocks noGrp="1"/>
          </p:cNvSpPr>
          <p:nvPr>
            <p:ph sz="quarter" idx="4294967295"/>
          </p:nvPr>
        </p:nvSpPr>
        <p:spPr>
          <a:xfrm>
            <a:off x="374073" y="654049"/>
            <a:ext cx="10979727" cy="6067425"/>
          </a:xfrm>
          <a:solidFill>
            <a:srgbClr val="99FF33"/>
          </a:solidFill>
        </p:spPr>
        <p:txBody>
          <a:bodyPr>
            <a:normAutofit fontScale="92500" lnSpcReduction="10000"/>
          </a:bodyPr>
          <a:lstStyle/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Ü"/>
              <a:defRPr/>
            </a:pPr>
            <a:endParaRPr lang="en-US" sz="1600" dirty="0"/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s-ES" sz="2400" dirty="0">
                <a:hlinkClick r:id="rId3"/>
              </a:rPr>
              <a:t>www.edu.xunta.es/convivencia</a:t>
            </a:r>
            <a:r>
              <a:rPr lang="es-ES" sz="2400" dirty="0"/>
              <a:t> </a:t>
            </a:r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n-US" sz="2400" dirty="0"/>
              <a:t> </a:t>
            </a:r>
            <a:r>
              <a:rPr lang="es-ES" sz="2400" dirty="0">
                <a:hlinkClick r:id="rId4"/>
              </a:rPr>
              <a:t>www.convivencia.mec.es/</a:t>
            </a:r>
            <a:r>
              <a:rPr lang="es-ES" sz="2400" dirty="0"/>
              <a:t> </a:t>
            </a:r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s-ES" sz="2400" dirty="0">
                <a:hlinkClick r:id="rId5"/>
              </a:rPr>
              <a:t>www.juntadeandalucia.es/observatoriodelainfancia/oia/esp/index.aspx</a:t>
            </a:r>
            <a:r>
              <a:rPr lang="es-ES" sz="2400" dirty="0"/>
              <a:t> </a:t>
            </a:r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s-ES" sz="2400" dirty="0">
                <a:hlinkClick r:id="rId6"/>
              </a:rPr>
              <a:t>www.educastur.princast.es/recursos/diversidad/acoso</a:t>
            </a:r>
            <a:endParaRPr lang="es-ES" sz="2400" dirty="0"/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n-US" sz="2400" dirty="0"/>
              <a:t> </a:t>
            </a:r>
            <a:r>
              <a:rPr lang="es-ES" sz="2400" dirty="0">
                <a:hlinkClick r:id="rId7"/>
              </a:rPr>
              <a:t>www.observatoriconvivenciaescolar.es/</a:t>
            </a:r>
            <a:r>
              <a:rPr lang="es-ES" sz="2400" dirty="0"/>
              <a:t> </a:t>
            </a:r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n-US" sz="2400" dirty="0"/>
              <a:t> </a:t>
            </a:r>
            <a:r>
              <a:rPr lang="es-ES" sz="2400" dirty="0">
                <a:hlinkClick r:id="rId8"/>
              </a:rPr>
              <a:t>www.educa.rcanaria.es/</a:t>
            </a:r>
            <a:r>
              <a:rPr lang="es-ES" sz="2400" dirty="0"/>
              <a:t> </a:t>
            </a:r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s-ES" sz="2400" dirty="0">
                <a:hlinkClick r:id="rId9"/>
              </a:rPr>
              <a:t>www.educantabria.es/portal/</a:t>
            </a:r>
            <a:r>
              <a:rPr lang="es-ES" sz="2400" dirty="0"/>
              <a:t> </a:t>
            </a:r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s-ES" sz="2400" dirty="0">
                <a:hlinkClick r:id="rId10"/>
              </a:rPr>
              <a:t>www.educa.jcyl.es</a:t>
            </a:r>
            <a:endParaRPr lang="es-ES" sz="2400" dirty="0"/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s-ES" sz="2400" dirty="0">
                <a:hlinkClick r:id="rId11"/>
              </a:rPr>
              <a:t>www.xtec.net/innovacio/convivencia/usce.htm</a:t>
            </a:r>
            <a:endParaRPr lang="es-ES" sz="2400" dirty="0"/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s-ES" sz="2400" dirty="0">
                <a:hlinkClick r:id="rId12"/>
              </a:rPr>
              <a:t>www.educarex.es/acosoescolar/</a:t>
            </a:r>
            <a:endParaRPr lang="es-ES" sz="2400" dirty="0"/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n-US" sz="2400" dirty="0"/>
              <a:t> </a:t>
            </a:r>
            <a:r>
              <a:rPr lang="es-ES" sz="2400" dirty="0">
                <a:hlinkClick r:id="rId13"/>
              </a:rPr>
              <a:t>www.acosoescolar.info/index.htm</a:t>
            </a:r>
            <a:r>
              <a:rPr lang="es-ES" sz="2400" dirty="0"/>
              <a:t> </a:t>
            </a:r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n-US" sz="2400" dirty="0"/>
              <a:t> </a:t>
            </a:r>
            <a:r>
              <a:rPr lang="es-ES" sz="2400" dirty="0">
                <a:hlinkClick r:id="rId14"/>
              </a:rPr>
              <a:t>www.pnte.cfnavarra.es/convive/</a:t>
            </a:r>
            <a:r>
              <a:rPr lang="es-ES" sz="2400" dirty="0"/>
              <a:t> </a:t>
            </a:r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n-US" sz="2400" dirty="0"/>
              <a:t> </a:t>
            </a:r>
            <a:r>
              <a:rPr lang="es-ES" sz="2400" dirty="0">
                <a:hlinkClick r:id="rId15"/>
              </a:rPr>
              <a:t>www.ikasle.net</a:t>
            </a:r>
            <a:r>
              <a:rPr lang="es-ES" sz="2400" dirty="0"/>
              <a:t> </a:t>
            </a:r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Ü"/>
              <a:defRPr/>
            </a:pPr>
            <a:r>
              <a:rPr lang="es-ES" sz="2400" dirty="0">
                <a:hlinkClick r:id="rId16"/>
              </a:rPr>
              <a:t>www.cult.gva.es/orientados/</a:t>
            </a:r>
            <a:r>
              <a:rPr lang="es-ES" sz="2400" dirty="0"/>
              <a:t> </a:t>
            </a:r>
          </a:p>
          <a:p>
            <a:pPr eaLnBrk="1" hangingPunct="1">
              <a:defRPr/>
            </a:pP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265158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3198501-8D26-47AF-BF28-9EFDCCCB3925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45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652853"/>
              </p:ext>
            </p:extLst>
          </p:nvPr>
        </p:nvGraphicFramePr>
        <p:xfrm>
          <a:off x="498764" y="704851"/>
          <a:ext cx="10855036" cy="5848349"/>
        </p:xfrm>
        <a:graphic>
          <a:graphicData uri="http://schemas.openxmlformats.org/drawingml/2006/table">
            <a:tbl>
              <a:tblPr/>
              <a:tblGrid>
                <a:gridCol w="10855036"/>
              </a:tblGrid>
              <a:tr h="5848349">
                <a:tc>
                  <a:txBody>
                    <a:bodyPr/>
                    <a:lstStyle/>
                    <a:p>
                      <a:r>
                        <a:rPr lang="es-ES" sz="24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LIBROS:</a:t>
                      </a:r>
                    </a:p>
                    <a:p>
                      <a:endParaRPr lang="es-ES" sz="180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s-ES" sz="24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 MANUEL SEGURA</a:t>
                      </a:r>
                      <a:r>
                        <a:rPr lang="es-ES" sz="24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 MORALES</a:t>
                      </a:r>
                      <a:r>
                        <a:rPr lang="es-ES" sz="24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:</a:t>
                      </a:r>
                    </a:p>
                    <a:p>
                      <a:pPr lvl="1">
                        <a:buFont typeface="Wingdings" pitchFamily="2" charset="2"/>
                        <a:buChar char="ð"/>
                      </a:pPr>
                      <a:r>
                        <a:rPr kumimoji="0" lang="es-ES" sz="24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ENSEÑAR A CONVIVIR NO ES TAN DIFÍCIL. Para quienes no saben qué hacer con sus hijos o con sus alumnos. Editorial </a:t>
                      </a:r>
                      <a:r>
                        <a:rPr kumimoji="0" lang="es-ES" sz="24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Desclée</a:t>
                      </a:r>
                      <a:r>
                        <a:rPr kumimoji="0" lang="es-ES" sz="24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kumimoji="0" lang="es-ES" sz="24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Brouwer</a:t>
                      </a:r>
                      <a:r>
                        <a:rPr kumimoji="0" lang="es-ES" sz="24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kumimoji="0" lang="es-ES" sz="2400" kern="12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>
                        <a:buFont typeface="Wingdings" pitchFamily="2" charset="2"/>
                        <a:buNone/>
                      </a:pPr>
                      <a:endParaRPr kumimoji="0" lang="es-ES" sz="2400" kern="120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q"/>
                      </a:pPr>
                      <a:r>
                        <a:rPr kumimoji="0" lang="es-ES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JUAN</a:t>
                      </a:r>
                      <a:r>
                        <a:rPr kumimoji="0" lang="es-ES" sz="2400" b="1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VAELLO ORTS:</a:t>
                      </a:r>
                      <a:endParaRPr kumimoji="0" lang="es-ES" sz="2400" b="1" kern="12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>
                        <a:buFont typeface="Wingdings" pitchFamily="2" charset="2"/>
                        <a:buChar char="ð"/>
                      </a:pPr>
                      <a:r>
                        <a:rPr kumimoji="0" lang="es-ES" sz="24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COMO DAR CLASE A LOS QUE NO QUIEREN. SANTILLANA  </a:t>
                      </a:r>
                    </a:p>
                    <a:p>
                      <a:pPr lvl="1">
                        <a:buFont typeface="Wingdings" pitchFamily="2" charset="2"/>
                        <a:buChar char="ð"/>
                      </a:pPr>
                      <a:r>
                        <a:rPr kumimoji="0" lang="es-ES" sz="24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EL PROFESOR EMOCIONALMENTE COMPETENTE. GRAO</a:t>
                      </a:r>
                    </a:p>
                    <a:p>
                      <a:pPr lvl="1">
                        <a:buFont typeface="Wingdings" pitchFamily="2" charset="2"/>
                        <a:buNone/>
                      </a:pPr>
                      <a:endParaRPr kumimoji="0" lang="es-ES" sz="2400" b="1" kern="120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q"/>
                      </a:pPr>
                      <a:r>
                        <a:rPr kumimoji="0" lang="es-ES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CAROL ANN TOMLINSON:</a:t>
                      </a:r>
                    </a:p>
                    <a:p>
                      <a:pPr lvl="1">
                        <a:buFont typeface="Wingdings" pitchFamily="2" charset="2"/>
                        <a:buChar char="ð"/>
                      </a:pPr>
                      <a:r>
                        <a:rPr lang="es-ES" sz="2400" i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ESTRATEGIAS PARA TRABAJAR CON LA DIVERSIDAD EN EL AULA. PAIDÓS</a:t>
                      </a:r>
                      <a:r>
                        <a:rPr lang="es-ES" sz="2400" i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2005.</a:t>
                      </a:r>
                    </a:p>
                    <a:p>
                      <a:pPr lvl="1">
                        <a:buFont typeface="Wingdings" pitchFamily="2" charset="2"/>
                        <a:buChar char="ð"/>
                      </a:pPr>
                      <a:r>
                        <a:rPr lang="es-ES" sz="2400" i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EL AULA DIVERSIFICADA</a:t>
                      </a:r>
                      <a:r>
                        <a:rPr lang="es-ES" sz="2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. ED. OCTAEDRO. 2008</a:t>
                      </a:r>
                    </a:p>
                    <a:p>
                      <a:pPr lvl="0">
                        <a:buFont typeface="Wingdings" pitchFamily="2" charset="2"/>
                        <a:buChar char="q"/>
                      </a:pPr>
                      <a:endParaRPr kumimoji="0" lang="es-ES" sz="2400" kern="120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27" marB="45727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CFF3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567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3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l">
              <a:spcBef>
                <a:spcPct val="0"/>
              </a:spcBef>
              <a:buClrTx/>
              <a:buSzTx/>
              <a:buFontTx/>
              <a:buNone/>
            </a:pPr>
            <a:fld id="{EF29FA2D-461E-4E16-9309-93B424DEB2E6}" type="slidenum">
              <a:rPr lang="es-ES" altLang="es-ES" sz="1000">
                <a:solidFill>
                  <a:srgbClr val="A7A399"/>
                </a:solidFill>
                <a:latin typeface="Arial" panose="020B0604020202020204" pitchFamily="34" charset="0"/>
              </a:rPr>
              <a:pPr algn="l">
                <a:spcBef>
                  <a:spcPct val="0"/>
                </a:spcBef>
                <a:buClrTx/>
                <a:buSzTx/>
                <a:buFontTx/>
                <a:buNone/>
              </a:pPr>
              <a:t>46</a:t>
            </a:fld>
            <a:endParaRPr lang="es-ES" altLang="es-E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4294967295"/>
          </p:nvPr>
        </p:nvSpPr>
        <p:spPr>
          <a:xfrm>
            <a:off x="429491" y="585787"/>
            <a:ext cx="10924309" cy="5953125"/>
          </a:xfrm>
          <a:solidFill>
            <a:srgbClr val="CCFF33"/>
          </a:solidFill>
        </p:spPr>
        <p:txBody>
          <a:bodyPr>
            <a:normAutofit fontScale="92500" lnSpcReduction="20000"/>
          </a:bodyPr>
          <a:lstStyle/>
          <a:p>
            <a:pPr marL="541338" indent="-457200">
              <a:buSzPct val="117000"/>
              <a:buNone/>
              <a:defRPr/>
            </a:pP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PROGRAMAS PARA DESENVOLVER A  COMPETENCIA SOCIAL:</a:t>
            </a:r>
          </a:p>
          <a:p>
            <a:pPr marL="541338" indent="-457200">
              <a:buSzPct val="117000"/>
              <a:buNone/>
              <a:defRPr/>
            </a:pPr>
            <a:endParaRPr lang="es-ES" sz="1400" dirty="0">
              <a:solidFill>
                <a:schemeClr val="accent4">
                  <a:lumMod val="50000"/>
                </a:schemeClr>
              </a:solidFill>
            </a:endParaRPr>
          </a:p>
          <a:p>
            <a:pPr marL="577850" indent="-457200">
              <a:buSzPct val="117000"/>
              <a:buFont typeface="Wingdings" pitchFamily="2" charset="2"/>
              <a:buChar char="q"/>
              <a:defRPr/>
            </a:pPr>
            <a:r>
              <a:rPr lang="es-ES" sz="2400" b="1" dirty="0">
                <a:solidFill>
                  <a:schemeClr val="accent4">
                    <a:lumMod val="50000"/>
                  </a:schemeClr>
                </a:solidFill>
              </a:rPr>
              <a:t>Mª VICTORIA TRIANES:</a:t>
            </a:r>
          </a:p>
          <a:p>
            <a:pPr lvl="1">
              <a:buClr>
                <a:schemeClr val="accent4">
                  <a:lumMod val="50000"/>
                </a:schemeClr>
              </a:buClr>
              <a:buFont typeface="Wingdings" pitchFamily="2" charset="2"/>
              <a:buChar char="ð"/>
              <a:defRPr/>
            </a:pPr>
            <a:r>
              <a:rPr lang="es-ES" dirty="0" err="1">
                <a:solidFill>
                  <a:schemeClr val="accent4">
                    <a:lumMod val="50000"/>
                  </a:schemeClr>
                </a:solidFill>
              </a:rPr>
              <a:t>Trianes</a:t>
            </a:r>
            <a:r>
              <a:rPr lang="es-ES" dirty="0">
                <a:solidFill>
                  <a:schemeClr val="accent4">
                    <a:lumMod val="50000"/>
                  </a:schemeClr>
                </a:solidFill>
              </a:rPr>
              <a:t>, M.V., Muñoz, A. y Jiménez, M.(1996). COMPETENCIA  SOCIAL:  SU EDUCACIÓN Y TRATAMIENTO. Madrid: Pirámide: Ojos Solares</a:t>
            </a:r>
          </a:p>
          <a:p>
            <a:pPr lvl="1">
              <a:buClr>
                <a:schemeClr val="accent4">
                  <a:lumMod val="50000"/>
                </a:schemeClr>
              </a:buClr>
              <a:buFont typeface="Wingdings" pitchFamily="2" charset="2"/>
              <a:buChar char="ð"/>
              <a:defRPr/>
            </a:pPr>
            <a:r>
              <a:rPr lang="es-ES" dirty="0" err="1">
                <a:solidFill>
                  <a:schemeClr val="accent4">
                    <a:lumMod val="50000"/>
                  </a:schemeClr>
                </a:solidFill>
              </a:rPr>
              <a:t>Trianes</a:t>
            </a:r>
            <a:r>
              <a:rPr lang="es-ES" dirty="0">
                <a:solidFill>
                  <a:schemeClr val="accent4">
                    <a:lumMod val="50000"/>
                  </a:schemeClr>
                </a:solidFill>
              </a:rPr>
              <a:t>: </a:t>
            </a:r>
            <a:r>
              <a:rPr lang="es-ES" dirty="0" err="1">
                <a:solidFill>
                  <a:schemeClr val="accent4">
                    <a:lumMod val="50000"/>
                  </a:schemeClr>
                </a:solidFill>
              </a:rPr>
              <a:t>Trianes</a:t>
            </a:r>
            <a:r>
              <a:rPr lang="es-ES" dirty="0">
                <a:solidFill>
                  <a:schemeClr val="accent4">
                    <a:lumMod val="50000"/>
                  </a:schemeClr>
                </a:solidFill>
              </a:rPr>
              <a:t>, M.V. (1996).</a:t>
            </a:r>
            <a:r>
              <a:rPr lang="es-ES" b="1" dirty="0">
                <a:solidFill>
                  <a:schemeClr val="accent4">
                    <a:lumMod val="50000"/>
                  </a:schemeClr>
                </a:solidFill>
              </a:rPr>
              <a:t>EDUCACIÓN Y COMPETENCIA SOCIAL. UN PROGRAMA EN EL AULA.</a:t>
            </a:r>
            <a:r>
              <a:rPr lang="es-ES" dirty="0">
                <a:solidFill>
                  <a:schemeClr val="accent4">
                    <a:lumMod val="50000"/>
                  </a:schemeClr>
                </a:solidFill>
              </a:rPr>
              <a:t> Málaga: Aljibe. (</a:t>
            </a:r>
            <a:r>
              <a:rPr lang="es-ES" i="1" dirty="0">
                <a:solidFill>
                  <a:schemeClr val="accent4">
                    <a:lumMod val="50000"/>
                  </a:schemeClr>
                </a:solidFill>
              </a:rPr>
              <a:t>Programa para educación primaria)</a:t>
            </a:r>
          </a:p>
          <a:p>
            <a:pPr lvl="1">
              <a:buClr>
                <a:schemeClr val="accent4">
                  <a:lumMod val="50000"/>
                </a:schemeClr>
              </a:buClr>
              <a:buFont typeface="Wingdings" pitchFamily="2" charset="2"/>
              <a:buChar char="ð"/>
              <a:defRPr/>
            </a:pPr>
            <a:r>
              <a:rPr lang="es-ES" dirty="0" err="1">
                <a:solidFill>
                  <a:schemeClr val="accent4">
                    <a:lumMod val="50000"/>
                  </a:schemeClr>
                </a:solidFill>
              </a:rPr>
              <a:t>Trianes</a:t>
            </a:r>
            <a:r>
              <a:rPr lang="es-ES" dirty="0">
                <a:solidFill>
                  <a:schemeClr val="accent4">
                    <a:lumMod val="50000"/>
                  </a:schemeClr>
                </a:solidFill>
              </a:rPr>
              <a:t>, M.V. y Fernández- </a:t>
            </a:r>
            <a:r>
              <a:rPr lang="es-ES" dirty="0" err="1">
                <a:solidFill>
                  <a:schemeClr val="accent4">
                    <a:lumMod val="50000"/>
                  </a:schemeClr>
                </a:solidFill>
              </a:rPr>
              <a:t>Figarés</a:t>
            </a:r>
            <a:r>
              <a:rPr lang="es-ES" dirty="0">
                <a:solidFill>
                  <a:schemeClr val="accent4">
                    <a:lumMod val="50000"/>
                  </a:schemeClr>
                </a:solidFill>
              </a:rPr>
              <a:t>, C. (2001). </a:t>
            </a:r>
            <a:r>
              <a:rPr lang="es-ES" b="1" dirty="0">
                <a:solidFill>
                  <a:schemeClr val="accent4">
                    <a:lumMod val="50000"/>
                  </a:schemeClr>
                </a:solidFill>
              </a:rPr>
              <a:t>ENSEÑAR A SER PERSONAS Y A CONVIVIR. UN PROGRAMA PARA SECUNDARIA. </a:t>
            </a:r>
            <a:r>
              <a:rPr lang="es-ES" dirty="0">
                <a:solidFill>
                  <a:schemeClr val="accent4">
                    <a:lumMod val="50000"/>
                  </a:schemeClr>
                </a:solidFill>
              </a:rPr>
              <a:t>Bilbao: </a:t>
            </a:r>
            <a:r>
              <a:rPr lang="es-ES" dirty="0" err="1">
                <a:solidFill>
                  <a:schemeClr val="accent4">
                    <a:lumMod val="50000"/>
                  </a:schemeClr>
                </a:solidFill>
              </a:rPr>
              <a:t>Descleé</a:t>
            </a:r>
            <a:r>
              <a:rPr lang="es-ES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dirty="0" err="1">
                <a:solidFill>
                  <a:schemeClr val="accent4">
                    <a:lumMod val="50000"/>
                  </a:schemeClr>
                </a:solidFill>
              </a:rPr>
              <a:t>deBrower</a:t>
            </a:r>
            <a:r>
              <a:rPr lang="es-ES" dirty="0">
                <a:solidFill>
                  <a:schemeClr val="accent4">
                    <a:lumMod val="50000"/>
                  </a:schemeClr>
                </a:solidFill>
              </a:rPr>
              <a:t>. (</a:t>
            </a:r>
            <a:r>
              <a:rPr lang="es-ES" i="1" dirty="0">
                <a:solidFill>
                  <a:schemeClr val="accent4">
                    <a:lumMod val="50000"/>
                  </a:schemeClr>
                </a:solidFill>
              </a:rPr>
              <a:t>Programa para educación secundaria)</a:t>
            </a:r>
          </a:p>
          <a:p>
            <a:pPr lvl="1">
              <a:defRPr/>
            </a:pPr>
            <a:endParaRPr lang="es-ES" i="1" dirty="0">
              <a:solidFill>
                <a:schemeClr val="accent4">
                  <a:lumMod val="50000"/>
                </a:schemeClr>
              </a:solidFill>
            </a:endParaRPr>
          </a:p>
          <a:p>
            <a:pPr lvl="1">
              <a:defRPr/>
            </a:pPr>
            <a:endParaRPr lang="es-ES" dirty="0">
              <a:solidFill>
                <a:schemeClr val="accent4">
                  <a:lumMod val="50000"/>
                </a:schemeClr>
              </a:solidFill>
            </a:endParaRPr>
          </a:p>
          <a:p>
            <a:pPr marL="577850" indent="-457200">
              <a:buSzPct val="117000"/>
              <a:buFont typeface="Wingdings" pitchFamily="2" charset="2"/>
              <a:buChar char="q"/>
              <a:defRPr/>
            </a:pPr>
            <a:r>
              <a:rPr lang="es-ES" sz="2400" b="1" dirty="0">
                <a:solidFill>
                  <a:schemeClr val="accent4">
                    <a:lumMod val="50000"/>
                  </a:schemeClr>
                </a:solidFill>
              </a:rPr>
              <a:t>MANUEL SEGURA: </a:t>
            </a:r>
            <a:r>
              <a:rPr lang="es-ES" sz="2400" u="sng" dirty="0">
                <a:solidFill>
                  <a:schemeClr val="accent4">
                    <a:lumMod val="50000"/>
                  </a:schemeClr>
                </a:solidFill>
                <a:hlinkClick r:id="rId3"/>
              </a:rPr>
              <a:t>http://video.google.com/videoplay?docid=-3027108692232550130</a:t>
            </a:r>
            <a:r>
              <a:rPr lang="es-ES" sz="2400" u="sng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es-ES" sz="2400" dirty="0">
              <a:solidFill>
                <a:schemeClr val="accent4">
                  <a:lumMod val="50000"/>
                </a:schemeClr>
              </a:solidFill>
            </a:endParaRPr>
          </a:p>
          <a:p>
            <a:pPr lvl="2">
              <a:buClr>
                <a:schemeClr val="accent4">
                  <a:lumMod val="50000"/>
                </a:schemeClr>
              </a:buClr>
              <a:buFont typeface="Wingdings" pitchFamily="2" charset="2"/>
              <a:buChar char="ð"/>
              <a:defRPr/>
            </a:pP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 Segura Morales, M (2005). ENSEÑAR A CONVIVIR NO ES TAN DIFÍCIL. Para quienes no saben qué hacer con sus hijos o con sus </a:t>
            </a:r>
            <a:r>
              <a:rPr lang="es-ES" sz="2400" dirty="0" err="1">
                <a:solidFill>
                  <a:schemeClr val="accent4">
                    <a:lumMod val="50000"/>
                  </a:schemeClr>
                </a:solidFill>
              </a:rPr>
              <a:t>alumnos.Editorial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2400" dirty="0" err="1">
                <a:solidFill>
                  <a:schemeClr val="accent4">
                    <a:lumMod val="50000"/>
                  </a:schemeClr>
                </a:solidFill>
              </a:rPr>
              <a:t>Desclée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 de </a:t>
            </a:r>
            <a:r>
              <a:rPr lang="es-ES" sz="2400" dirty="0" err="1">
                <a:solidFill>
                  <a:schemeClr val="accent4">
                    <a:lumMod val="50000"/>
                  </a:schemeClr>
                </a:solidFill>
              </a:rPr>
              <a:t>Brouwer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lvl="2">
              <a:buClr>
                <a:schemeClr val="accent4">
                  <a:lumMod val="50000"/>
                </a:schemeClr>
              </a:buClr>
              <a:buFont typeface="Wingdings" pitchFamily="2" charset="2"/>
              <a:buChar char="ð"/>
              <a:defRPr/>
            </a:pP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2400" i="1" dirty="0">
                <a:solidFill>
                  <a:schemeClr val="accent4">
                    <a:lumMod val="50000"/>
                  </a:schemeClr>
                </a:solidFill>
              </a:rPr>
              <a:t>Segura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 Morales, M, Arcas, M. </a:t>
            </a:r>
            <a:r>
              <a:rPr lang="es-ES" sz="2400" b="1" i="1" dirty="0">
                <a:solidFill>
                  <a:schemeClr val="accent4">
                    <a:lumMod val="50000"/>
                  </a:schemeClr>
                </a:solidFill>
              </a:rPr>
              <a:t>RELACIONARNOS BIEN</a:t>
            </a:r>
            <a:r>
              <a:rPr lang="es-ES" sz="2400" b="1" dirty="0">
                <a:solidFill>
                  <a:schemeClr val="accent4">
                    <a:lumMod val="50000"/>
                  </a:schemeClr>
                </a:solidFill>
              </a:rPr>
              <a:t>. 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Narcea. (Programas de competencia social para niños y niñas de 4 a 12 años).</a:t>
            </a:r>
          </a:p>
          <a:p>
            <a:pPr lvl="2">
              <a:buClr>
                <a:schemeClr val="accent4">
                  <a:lumMod val="50000"/>
                </a:schemeClr>
              </a:buClr>
              <a:buFont typeface="Wingdings" pitchFamily="2" charset="2"/>
              <a:buChar char="ð"/>
              <a:defRPr/>
            </a:pP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Segura Morales, M (2002). SER PERSONA Y RELACIONARSE: </a:t>
            </a:r>
            <a:r>
              <a:rPr lang="es-ES" sz="2400" b="1" dirty="0">
                <a:solidFill>
                  <a:schemeClr val="accent4">
                    <a:lumMod val="50000"/>
                  </a:schemeClr>
                </a:solidFill>
              </a:rPr>
              <a:t>HABILIDADES COGNITIVAS Y SOCIALES Y CRECIMIENTO MORAL NARCEA  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(Programa  12/16 anos)</a:t>
            </a:r>
          </a:p>
          <a:p>
            <a:pPr marL="1098550" lvl="2" indent="-457200">
              <a:buSzPct val="117000"/>
              <a:buNone/>
              <a:defRPr/>
            </a:pPr>
            <a:endParaRPr lang="es-ES" dirty="0" smtClean="0"/>
          </a:p>
          <a:p>
            <a:pPr marL="823913" lvl="1" indent="-457200">
              <a:buSzPct val="117000"/>
              <a:buFont typeface="+mj-lt"/>
              <a:buAutoNum type="arabicPeriod"/>
              <a:defRPr/>
            </a:pPr>
            <a:endParaRPr lang="es-ES" dirty="0" smtClean="0"/>
          </a:p>
          <a:p>
            <a:pPr lvl="1">
              <a:buFont typeface="Wingdings 2" pitchFamily="18" charset="2"/>
              <a:buNone/>
              <a:defRPr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7339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4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3DC73D4-CDCD-4F27-A818-CF8DA14AE921}" type="slidenum">
              <a:rPr lang="es-ES" altLang="es-E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47</a:t>
            </a:fld>
            <a:endParaRPr lang="es-ES" altLang="es-E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sp>
        <p:nvSpPr>
          <p:cNvPr id="19459" name="1 Marcador de contenido"/>
          <p:cNvSpPr>
            <a:spLocks noGrp="1"/>
          </p:cNvSpPr>
          <p:nvPr>
            <p:ph idx="4294967295"/>
          </p:nvPr>
        </p:nvSpPr>
        <p:spPr>
          <a:xfrm>
            <a:off x="651164" y="1340131"/>
            <a:ext cx="9725669" cy="4819650"/>
          </a:xfrm>
          <a:solidFill>
            <a:srgbClr val="99FF33"/>
          </a:solidFill>
        </p:spPr>
        <p:txBody>
          <a:bodyPr>
            <a:normAutofit fontScale="92500" lnSpcReduction="20000"/>
          </a:bodyPr>
          <a:lstStyle/>
          <a:p>
            <a:pPr marL="265176" indent="-265176">
              <a:buNone/>
              <a:defRPr/>
            </a:pPr>
            <a:r>
              <a:rPr lang="es-ES" dirty="0" smtClean="0">
                <a:solidFill>
                  <a:schemeClr val="accent4">
                    <a:lumMod val="50000"/>
                  </a:schemeClr>
                </a:solidFill>
              </a:rPr>
              <a:t>PARA O ALUMNADO:</a:t>
            </a:r>
            <a:endParaRPr lang="es-ES" dirty="0" smtClean="0">
              <a:solidFill>
                <a:schemeClr val="accent4">
                  <a:lumMod val="50000"/>
                </a:schemeClr>
              </a:solidFill>
              <a:hlinkClick r:id="rId3"/>
            </a:endParaRPr>
          </a:p>
          <a:p>
            <a:pPr marL="266065" indent="-201168">
              <a:buFont typeface="Wingdings" pitchFamily="2" charset="2"/>
              <a:buChar char="q"/>
              <a:defRPr/>
            </a:pPr>
            <a:r>
              <a:rPr lang="es-ES" dirty="0">
                <a:solidFill>
                  <a:schemeClr val="accent4">
                    <a:lumMod val="50000"/>
                  </a:schemeClr>
                </a:solidFill>
                <a:hlinkClick r:id="rId3"/>
              </a:rPr>
              <a:t>http://www.educarex.es/acosoescolar/index.html</a:t>
            </a:r>
            <a:r>
              <a:rPr lang="es-ES" dirty="0">
                <a:solidFill>
                  <a:schemeClr val="accent4">
                    <a:lumMod val="50000"/>
                  </a:schemeClr>
                </a:solidFill>
              </a:rPr>
              <a:t> web Si te molestan no te calles.( Junta de Extremadura)</a:t>
            </a:r>
          </a:p>
          <a:p>
            <a:pPr marL="266065" indent="-201168">
              <a:buFont typeface="Wingdings" pitchFamily="2" charset="2"/>
              <a:buChar char="q"/>
              <a:defRPr/>
            </a:pPr>
            <a:r>
              <a:rPr lang="es-ES" dirty="0">
                <a:solidFill>
                  <a:schemeClr val="accent4">
                    <a:lumMod val="50000"/>
                  </a:schemeClr>
                </a:solidFill>
                <a:hlinkClick r:id="rId4"/>
              </a:rPr>
              <a:t>http://www.educa.madrid.org/cms_tools/files/a6da945a-f967-452c-9415-e24b7d3b8db6/el_maltrato_entre_escolares.pdf</a:t>
            </a:r>
            <a:r>
              <a:rPr lang="es-ES" dirty="0">
                <a:solidFill>
                  <a:schemeClr val="accent4">
                    <a:lumMod val="50000"/>
                  </a:schemeClr>
                </a:solidFill>
              </a:rPr>
              <a:t>  El maltrato entre escolares. Guía para jóvenes. (Educa Madrid).</a:t>
            </a:r>
          </a:p>
          <a:p>
            <a:pPr marL="266065" indent="-201168">
              <a:buFont typeface="Wingdings" pitchFamily="2" charset="2"/>
              <a:buChar char="q"/>
              <a:defRPr/>
            </a:pPr>
            <a:r>
              <a:rPr lang="es-ES" dirty="0">
                <a:solidFill>
                  <a:schemeClr val="accent4">
                    <a:lumMod val="50000"/>
                  </a:schemeClr>
                </a:solidFill>
                <a:hlinkClick r:id="rId5"/>
              </a:rPr>
              <a:t>http://www.arcigay.it/schoolmates/ESP/estudiantes.pdf</a:t>
            </a:r>
            <a:r>
              <a:rPr lang="es-ES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dirty="0" err="1">
                <a:solidFill>
                  <a:schemeClr val="accent4">
                    <a:lumMod val="50000"/>
                  </a:schemeClr>
                </a:solidFill>
              </a:rPr>
              <a:t>Bullying</a:t>
            </a:r>
            <a:r>
              <a:rPr lang="es-ES" dirty="0">
                <a:solidFill>
                  <a:schemeClr val="accent4">
                    <a:lumMod val="50000"/>
                  </a:schemeClr>
                </a:solidFill>
              </a:rPr>
              <a:t> homofóbico en las escuelas. Guía para alumnado. </a:t>
            </a:r>
            <a:r>
              <a:rPr lang="es-ES" dirty="0" err="1">
                <a:solidFill>
                  <a:schemeClr val="accent4">
                    <a:lumMod val="50000"/>
                  </a:schemeClr>
                </a:solidFill>
              </a:rPr>
              <a:t>Poyecto</a:t>
            </a:r>
            <a:r>
              <a:rPr lang="es-ES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dirty="0" err="1">
                <a:solidFill>
                  <a:schemeClr val="accent4">
                    <a:lumMod val="50000"/>
                  </a:schemeClr>
                </a:solidFill>
              </a:rPr>
              <a:t>Schoolmates</a:t>
            </a:r>
            <a:endParaRPr lang="es-ES" dirty="0">
              <a:solidFill>
                <a:schemeClr val="accent4">
                  <a:lumMod val="50000"/>
                </a:schemeClr>
              </a:solidFill>
            </a:endParaRPr>
          </a:p>
          <a:p>
            <a:pPr marL="265176" indent="-265176">
              <a:buNone/>
              <a:defRPr/>
            </a:pPr>
            <a:endParaRPr lang="es-ES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65176" indent="-265176">
              <a:buNone/>
              <a:defRPr/>
            </a:pPr>
            <a:r>
              <a:rPr lang="es-ES" dirty="0" smtClean="0">
                <a:solidFill>
                  <a:schemeClr val="accent4">
                    <a:lumMod val="50000"/>
                  </a:schemeClr>
                </a:solidFill>
              </a:rPr>
              <a:t>PARA AS FAMILIAS:</a:t>
            </a:r>
          </a:p>
          <a:p>
            <a:pPr marL="266065" indent="-201168">
              <a:buFont typeface="Wingdings" pitchFamily="2" charset="2"/>
              <a:buChar char="q"/>
              <a:defRPr/>
            </a:pPr>
            <a:endParaRPr lang="es-ES" sz="2100" dirty="0">
              <a:solidFill>
                <a:schemeClr val="accent4">
                  <a:lumMod val="50000"/>
                </a:schemeClr>
              </a:solidFill>
            </a:endParaRPr>
          </a:p>
          <a:p>
            <a:pPr marL="266065" indent="-201168">
              <a:buFont typeface="Wingdings" pitchFamily="2" charset="2"/>
              <a:buChar char="q"/>
              <a:defRPr/>
            </a:pPr>
            <a:r>
              <a:rPr lang="es-ES" sz="2100" dirty="0">
                <a:solidFill>
                  <a:schemeClr val="accent4">
                    <a:lumMod val="50000"/>
                  </a:schemeClr>
                </a:solidFill>
                <a:hlinkClick r:id="rId6"/>
              </a:rPr>
              <a:t>http://213.0.8.18/portal/Educantabria/RECURSOS/Materiales/Biblinter/D-MenorMAdrid__el_maltrato_entre_escolares__</a:t>
            </a:r>
            <a:r>
              <a:rPr lang="es-ES" sz="2100" dirty="0" smtClean="0">
                <a:solidFill>
                  <a:schemeClr val="accent4">
                    <a:lumMod val="50000"/>
                  </a:schemeClr>
                </a:solidFill>
                <a:hlinkClick r:id="rId6"/>
              </a:rPr>
              <a:t>padres.pdf</a:t>
            </a:r>
            <a:r>
              <a:rPr lang="es-ES" sz="2100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es-ES" sz="2100" dirty="0">
                <a:solidFill>
                  <a:schemeClr val="accent4">
                    <a:lumMod val="50000"/>
                  </a:schemeClr>
                </a:solidFill>
              </a:rPr>
              <a:t>(Defensor del </a:t>
            </a:r>
            <a:r>
              <a:rPr lang="es-ES" sz="2100" dirty="0" err="1">
                <a:solidFill>
                  <a:schemeClr val="accent4">
                    <a:lumMod val="50000"/>
                  </a:schemeClr>
                </a:solidFill>
              </a:rPr>
              <a:t>menor.Madrid</a:t>
            </a:r>
            <a:r>
              <a:rPr lang="es-ES" sz="2100" dirty="0">
                <a:solidFill>
                  <a:schemeClr val="accent4">
                    <a:lumMod val="50000"/>
                  </a:schemeClr>
                </a:solidFill>
              </a:rPr>
              <a:t>).</a:t>
            </a:r>
          </a:p>
        </p:txBody>
      </p:sp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0" y="476250"/>
            <a:ext cx="8496300" cy="6064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E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RECURSOS  sobre ACOSO (</a:t>
            </a:r>
            <a:r>
              <a:rPr lang="es-ES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bullying</a:t>
            </a:r>
            <a:r>
              <a:rPr lang="es-E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)  </a:t>
            </a:r>
            <a:endParaRPr lang="es-E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96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4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50F61CB-3092-452E-AA73-DE0A67098680}" type="slidenum">
              <a:rPr lang="es-ES" altLang="es-E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48</a:t>
            </a:fld>
            <a:endParaRPr lang="es-ES" altLang="es-E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sp>
        <p:nvSpPr>
          <p:cNvPr id="37890" name="1 Marcador de contenido"/>
          <p:cNvSpPr>
            <a:spLocks noGrp="1"/>
          </p:cNvSpPr>
          <p:nvPr>
            <p:ph idx="4294967295"/>
          </p:nvPr>
        </p:nvSpPr>
        <p:spPr>
          <a:xfrm>
            <a:off x="845127" y="1465263"/>
            <a:ext cx="10016837" cy="4891087"/>
          </a:xfrm>
          <a:solidFill>
            <a:srgbClr val="99FF33"/>
          </a:solidFill>
        </p:spPr>
        <p:txBody>
          <a:bodyPr>
            <a:normAutofit fontScale="77500" lnSpcReduction="20000"/>
          </a:bodyPr>
          <a:lstStyle/>
          <a:p>
            <a:pPr marL="265176" indent="-265176">
              <a:buNone/>
              <a:defRPr/>
            </a:pPr>
            <a:r>
              <a:rPr lang="es-ES" dirty="0" smtClean="0">
                <a:solidFill>
                  <a:schemeClr val="accent4">
                    <a:lumMod val="50000"/>
                  </a:schemeClr>
                </a:solidFill>
              </a:rPr>
              <a:t>PARA O PROFESORADO:</a:t>
            </a:r>
          </a:p>
          <a:p>
            <a:pPr marL="265176" indent="-265176">
              <a:buNone/>
              <a:defRPr/>
            </a:pPr>
            <a:endParaRPr lang="es-ES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66065" indent="-201168">
              <a:buFont typeface="Wingdings" pitchFamily="2" charset="2"/>
              <a:buChar char="q"/>
              <a:defRPr/>
            </a:pPr>
            <a:r>
              <a:rPr lang="es-ES" dirty="0" smtClean="0">
                <a:solidFill>
                  <a:schemeClr val="accent4">
                    <a:lumMod val="50000"/>
                  </a:schemeClr>
                </a:solidFill>
                <a:hlinkClick r:id="rId3"/>
              </a:rPr>
              <a:t>http://www.educacionenvalores.org/IMG/pdf/bullyingCAST.pdf</a:t>
            </a:r>
            <a:r>
              <a:rPr lang="es-ES" dirty="0" smtClean="0">
                <a:solidFill>
                  <a:schemeClr val="accent4">
                    <a:lumMod val="50000"/>
                  </a:schemeClr>
                </a:solidFill>
              </a:rPr>
              <a:t> Intimidación y maltrato entre iguales (Avilés).</a:t>
            </a:r>
          </a:p>
          <a:p>
            <a:pPr marL="266065" indent="-201168">
              <a:buFont typeface="Wingdings" pitchFamily="2" charset="2"/>
              <a:buChar char="q"/>
              <a:defRPr/>
            </a:pPr>
            <a:endParaRPr lang="es-ES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66065" indent="-201168">
              <a:buFont typeface="Wingdings" pitchFamily="2" charset="2"/>
              <a:buChar char="q"/>
              <a:defRPr/>
            </a:pPr>
            <a:r>
              <a:rPr lang="es-ES" dirty="0" smtClean="0">
                <a:solidFill>
                  <a:schemeClr val="accent4">
                    <a:lumMod val="50000"/>
                  </a:schemeClr>
                </a:solidFill>
                <a:hlinkClick r:id="rId4"/>
              </a:rPr>
              <a:t>http://www.iesocio.es/contacto.php</a:t>
            </a:r>
            <a:r>
              <a:rPr lang="es-ES" dirty="0" smtClean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es-ES" dirty="0" err="1" smtClean="0">
                <a:solidFill>
                  <a:schemeClr val="accent4">
                    <a:lumMod val="50000"/>
                  </a:schemeClr>
                </a:solidFill>
              </a:rPr>
              <a:t>ieSocio</a:t>
            </a:r>
            <a:r>
              <a:rPr lang="es-ES" dirty="0" smtClean="0">
                <a:solidFill>
                  <a:schemeClr val="accent4">
                    <a:lumMod val="50000"/>
                  </a:schemeClr>
                </a:solidFill>
              </a:rPr>
              <a:t>: herramienta de evaluación de relaciones entre compañeros (Martín B.</a:t>
            </a:r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  <a:p>
            <a:pPr marL="266065" indent="-201168">
              <a:buFont typeface="Wingdings" pitchFamily="2" charset="2"/>
              <a:buChar char="q"/>
              <a:defRPr/>
            </a:pPr>
            <a:endParaRPr lang="es-ES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66065" indent="-201168">
              <a:buFont typeface="Wingdings" pitchFamily="2" charset="2"/>
              <a:buChar char="q"/>
              <a:defRPr/>
            </a:pPr>
            <a:r>
              <a:rPr lang="es-ES" dirty="0" smtClean="0">
                <a:solidFill>
                  <a:schemeClr val="accent4">
                    <a:lumMod val="50000"/>
                  </a:schemeClr>
                </a:solidFill>
                <a:hlinkClick r:id="rId5"/>
              </a:rPr>
              <a:t>http://www.ciberbullying.net/</a:t>
            </a:r>
            <a:r>
              <a:rPr lang="es-ES" dirty="0" smtClean="0">
                <a:solidFill>
                  <a:schemeClr val="accent4">
                    <a:lumMod val="50000"/>
                  </a:schemeClr>
                </a:solidFill>
              </a:rPr>
              <a:t> web prevención de </a:t>
            </a:r>
            <a:r>
              <a:rPr lang="es-ES" dirty="0" err="1" smtClean="0">
                <a:solidFill>
                  <a:schemeClr val="accent4">
                    <a:lumMod val="50000"/>
                  </a:schemeClr>
                </a:solidFill>
              </a:rPr>
              <a:t>ciberbulling</a:t>
            </a:r>
            <a:r>
              <a:rPr lang="es-ES" dirty="0" smtClean="0">
                <a:solidFill>
                  <a:schemeClr val="accent4">
                    <a:lumMod val="50000"/>
                  </a:schemeClr>
                </a:solidFill>
              </a:rPr>
              <a:t> (fundación </a:t>
            </a:r>
            <a:r>
              <a:rPr lang="es-ES" dirty="0" err="1" smtClean="0">
                <a:solidFill>
                  <a:schemeClr val="accent4">
                    <a:lumMod val="50000"/>
                  </a:schemeClr>
                </a:solidFill>
              </a:rPr>
              <a:t>Edex</a:t>
            </a:r>
            <a:r>
              <a:rPr lang="es-ES" dirty="0" smtClean="0">
                <a:solidFill>
                  <a:schemeClr val="accent4">
                    <a:lumMod val="50000"/>
                  </a:schemeClr>
                </a:solidFill>
              </a:rPr>
              <a:t>).</a:t>
            </a:r>
          </a:p>
          <a:p>
            <a:pPr marL="266065" indent="-201168">
              <a:buFont typeface="Wingdings" pitchFamily="2" charset="2"/>
              <a:buChar char="q"/>
              <a:defRPr/>
            </a:pPr>
            <a:endParaRPr lang="es-ES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66065" indent="-201168">
              <a:buFont typeface="Wingdings" pitchFamily="2" charset="2"/>
              <a:buChar char="q"/>
              <a:defRPr/>
            </a:pPr>
            <a:r>
              <a:rPr lang="es-ES" dirty="0" smtClean="0">
                <a:solidFill>
                  <a:schemeClr val="accent4">
                    <a:lumMod val="50000"/>
                  </a:schemeClr>
                </a:solidFill>
                <a:hlinkClick r:id="rId6"/>
              </a:rPr>
              <a:t>http://www.isftic.mepsyd.es/w3/recursos2/convivencia_escolar/index.html</a:t>
            </a:r>
            <a:r>
              <a:rPr lang="es-ES" dirty="0" smtClean="0">
                <a:solidFill>
                  <a:schemeClr val="accent4">
                    <a:lumMod val="50000"/>
                  </a:schemeClr>
                </a:solidFill>
              </a:rPr>
              <a:t>  web  convivencia escolar y prevención de la violencia.  (Díaz Aguado</a:t>
            </a:r>
            <a:r>
              <a:rPr lang="es-ES" dirty="0" smtClean="0">
                <a:solidFill>
                  <a:schemeClr val="accent4">
                    <a:lumMod val="50000"/>
                  </a:schemeClr>
                </a:solidFill>
              </a:rPr>
              <a:t>).</a:t>
            </a:r>
          </a:p>
          <a:p>
            <a:pPr marL="266065" indent="-201168">
              <a:buFont typeface="Wingdings" pitchFamily="2" charset="2"/>
              <a:buChar char="q"/>
              <a:defRPr/>
            </a:pPr>
            <a:endParaRPr lang="es-ES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66065" indent="-201168">
              <a:buFont typeface="Wingdings" pitchFamily="2" charset="2"/>
              <a:buChar char="q"/>
              <a:defRPr/>
            </a:pPr>
            <a:r>
              <a:rPr lang="es-ES" dirty="0" smtClean="0">
                <a:solidFill>
                  <a:schemeClr val="accent4">
                    <a:lumMod val="50000"/>
                  </a:schemeClr>
                </a:solidFill>
                <a:hlinkClick r:id="rId7"/>
              </a:rPr>
              <a:t>http://www.arcigay.it/schoolmates/ESP/profesores.pdf</a:t>
            </a:r>
            <a:r>
              <a:rPr lang="es-E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4">
                    <a:lumMod val="50000"/>
                  </a:schemeClr>
                </a:solidFill>
              </a:rPr>
              <a:t>Bullying</a:t>
            </a:r>
            <a:r>
              <a:rPr lang="es-ES" dirty="0" smtClean="0">
                <a:solidFill>
                  <a:schemeClr val="accent4">
                    <a:lumMod val="50000"/>
                  </a:schemeClr>
                </a:solidFill>
              </a:rPr>
              <a:t> homofóbico en las escuelas. </a:t>
            </a:r>
            <a:r>
              <a:rPr lang="es-ES" dirty="0" err="1" smtClean="0">
                <a:solidFill>
                  <a:schemeClr val="accent4">
                    <a:lumMod val="50000"/>
                  </a:schemeClr>
                </a:solidFill>
              </a:rPr>
              <a:t>Guìa</a:t>
            </a:r>
            <a:r>
              <a:rPr lang="es-ES" dirty="0" smtClean="0">
                <a:solidFill>
                  <a:schemeClr val="accent4">
                    <a:lumMod val="50000"/>
                  </a:schemeClr>
                </a:solidFill>
              </a:rPr>
              <a:t> para profesores. </a:t>
            </a:r>
            <a:r>
              <a:rPr lang="es-ES" dirty="0" err="1" smtClean="0">
                <a:solidFill>
                  <a:schemeClr val="accent4">
                    <a:lumMod val="50000"/>
                  </a:schemeClr>
                </a:solidFill>
              </a:rPr>
              <a:t>Poyecto</a:t>
            </a:r>
            <a:r>
              <a:rPr lang="es-E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4">
                    <a:lumMod val="50000"/>
                  </a:schemeClr>
                </a:solidFill>
              </a:rPr>
              <a:t>Schoolmates</a:t>
            </a:r>
            <a:endParaRPr lang="es-ES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3838575" y="571500"/>
            <a:ext cx="8353425" cy="58261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E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RECURSOS  sobre ACOSO (</a:t>
            </a:r>
            <a:r>
              <a:rPr lang="es-ES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bullying</a:t>
            </a:r>
            <a:r>
              <a:rPr lang="es-E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) </a:t>
            </a:r>
            <a:endParaRPr lang="es-E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68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4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0ADB189-0473-482C-9C6D-1298785DAEBC}" type="slidenum">
              <a:rPr lang="es-ES" altLang="es-E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49</a:t>
            </a:fld>
            <a:endParaRPr lang="es-ES" altLang="es-E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sp>
        <p:nvSpPr>
          <p:cNvPr id="21507" name="1 Marcador de contenido"/>
          <p:cNvSpPr>
            <a:spLocks noGrp="1"/>
          </p:cNvSpPr>
          <p:nvPr>
            <p:ph idx="4294967295"/>
          </p:nvPr>
        </p:nvSpPr>
        <p:spPr>
          <a:xfrm>
            <a:off x="1039091" y="1536700"/>
            <a:ext cx="9678080" cy="4819650"/>
          </a:xfrm>
          <a:solidFill>
            <a:srgbClr val="99FF33"/>
          </a:solidFill>
        </p:spPr>
        <p:txBody>
          <a:bodyPr>
            <a:normAutofit/>
          </a:bodyPr>
          <a:lstStyle/>
          <a:p>
            <a:pPr marL="265176" indent="-265176">
              <a:buFont typeface="Wingdings" pitchFamily="2" charset="2"/>
              <a:buChar char="q"/>
              <a:defRPr/>
            </a:pPr>
            <a:r>
              <a:rPr lang="es-ES" sz="2400" dirty="0" err="1">
                <a:solidFill>
                  <a:schemeClr val="accent4">
                    <a:lumMod val="50000"/>
                  </a:schemeClr>
                </a:solidFill>
              </a:rPr>
              <a:t>Webquest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: maltrato entre alumnos. </a:t>
            </a:r>
            <a:r>
              <a:rPr lang="es-ES" sz="2400" dirty="0" err="1">
                <a:solidFill>
                  <a:schemeClr val="accent4">
                    <a:lumMod val="50000"/>
                  </a:schemeClr>
                </a:solidFill>
              </a:rPr>
              <a:t>Bullying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: 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  <a:hlinkClick r:id="rId3"/>
              </a:rPr>
              <a:t>http://www.xtec.cat/~cescude/Z9WQ01%20Inici.htm</a:t>
            </a:r>
            <a:endParaRPr lang="es-ES" sz="2400" dirty="0">
              <a:solidFill>
                <a:schemeClr val="accent4">
                  <a:lumMod val="50000"/>
                </a:schemeClr>
              </a:solidFill>
            </a:endParaRPr>
          </a:p>
          <a:p>
            <a:pPr marL="265176" indent="-265176">
              <a:buNone/>
              <a:defRPr/>
            </a:pPr>
            <a:endParaRPr lang="es-ES" sz="2400" dirty="0">
              <a:solidFill>
                <a:schemeClr val="accent4">
                  <a:lumMod val="50000"/>
                </a:schemeClr>
              </a:solidFill>
            </a:endParaRPr>
          </a:p>
          <a:p>
            <a:pPr marL="265176" indent="-265176">
              <a:buFont typeface="Wingdings" pitchFamily="2" charset="2"/>
              <a:buChar char="q"/>
              <a:defRPr/>
            </a:pPr>
            <a:r>
              <a:rPr lang="es-ES" sz="2400" dirty="0" err="1">
                <a:solidFill>
                  <a:schemeClr val="accent4">
                    <a:lumMod val="50000"/>
                  </a:schemeClr>
                </a:solidFill>
              </a:rPr>
              <a:t>Webquest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: </a:t>
            </a:r>
            <a:r>
              <a:rPr lang="es-ES" sz="2400" dirty="0" err="1">
                <a:solidFill>
                  <a:schemeClr val="accent4">
                    <a:lumMod val="50000"/>
                  </a:schemeClr>
                </a:solidFill>
              </a:rPr>
              <a:t>Bullying.¿Hablamos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 de lo que nos importa?: 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  <a:hlinkClick r:id="rId4"/>
              </a:rPr>
              <a:t>http://webquest.xtec.cat/httpdocs/bullingwqcast/</a:t>
            </a:r>
            <a:endParaRPr lang="es-ES" sz="2400" dirty="0">
              <a:solidFill>
                <a:schemeClr val="accent4">
                  <a:lumMod val="50000"/>
                </a:schemeClr>
              </a:solidFill>
            </a:endParaRPr>
          </a:p>
          <a:p>
            <a:pPr marL="265176" indent="-265176">
              <a:buNone/>
              <a:defRPr/>
            </a:pP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  </a:t>
            </a:r>
          </a:p>
          <a:p>
            <a:pPr marL="265176" indent="-265176">
              <a:buFont typeface="Wingdings" pitchFamily="2" charset="2"/>
              <a:buChar char="q"/>
              <a:defRPr/>
            </a:pPr>
            <a:r>
              <a:rPr lang="es-ES" sz="2400" dirty="0" err="1">
                <a:solidFill>
                  <a:schemeClr val="accent4">
                    <a:lumMod val="50000"/>
                  </a:schemeClr>
                </a:solidFill>
              </a:rPr>
              <a:t>Webquest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: No al </a:t>
            </a:r>
            <a:r>
              <a:rPr lang="es-ES" sz="2400" dirty="0" err="1">
                <a:solidFill>
                  <a:schemeClr val="accent4">
                    <a:lumMod val="50000"/>
                  </a:schemeClr>
                </a:solidFill>
              </a:rPr>
              <a:t>Bullying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   en las clases de educación física: 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  <a:hlinkClick r:id="rId5"/>
              </a:rPr>
              <a:t>http://www.bullyingyeducacionfisica.com/</a:t>
            </a:r>
            <a:endParaRPr lang="es-ES" sz="2400" dirty="0">
              <a:solidFill>
                <a:schemeClr val="accent4">
                  <a:lumMod val="50000"/>
                </a:schemeClr>
              </a:solidFill>
            </a:endParaRPr>
          </a:p>
          <a:p>
            <a:pPr marL="265176" indent="-265176">
              <a:buFont typeface="Wingdings 2"/>
              <a:buChar char=""/>
              <a:defRPr/>
            </a:pPr>
            <a:endParaRPr lang="es-ES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8183563" cy="6477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ES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Algunhas</a:t>
            </a:r>
            <a:r>
              <a:rPr lang="es-E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Webquest</a:t>
            </a:r>
            <a:r>
              <a:rPr lang="es-ES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sobre ACOSO</a:t>
            </a:r>
            <a:endParaRPr lang="es-E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74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456363" y="1196975"/>
            <a:ext cx="3643312" cy="738188"/>
          </a:xfrm>
          <a:prstGeom prst="rect">
            <a:avLst/>
          </a:prstGeom>
          <a:solidFill>
            <a:srgbClr val="99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ES" sz="2400" b="1">
                <a:solidFill>
                  <a:srgbClr val="FF6600"/>
                </a:solidFill>
                <a:latin typeface="Arial" panose="020B0604020202020204" pitchFamily="34" charset="0"/>
              </a:rPr>
              <a:t>VIOLENCIA DIRECTA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ES" sz="1800">
                <a:solidFill>
                  <a:srgbClr val="000000"/>
                </a:solidFill>
                <a:latin typeface="Arial" panose="020B0604020202020204" pitchFamily="34" charset="0"/>
              </a:rPr>
              <a:t>Violencia física, agresións, guerra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367214" y="1557338"/>
            <a:ext cx="13350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ES" sz="2400">
                <a:solidFill>
                  <a:srgbClr val="FF6600"/>
                </a:solidFill>
                <a:latin typeface="Arial" panose="020B0604020202020204" pitchFamily="34" charset="0"/>
              </a:rPr>
              <a:t>VISIBLE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287714" y="4221163"/>
            <a:ext cx="1639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s-E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INVISIBLE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311900" y="3789364"/>
            <a:ext cx="3587750" cy="738187"/>
          </a:xfrm>
          <a:prstGeom prst="rect">
            <a:avLst/>
          </a:prstGeom>
          <a:solidFill>
            <a:srgbClr val="99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ES" sz="2400" b="1">
                <a:solidFill>
                  <a:srgbClr val="FF0000"/>
                </a:solidFill>
                <a:latin typeface="Arial" panose="020B0604020202020204" pitchFamily="34" charset="0"/>
              </a:rPr>
              <a:t>VIOLENCIA CULTURAL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ES" sz="1800">
                <a:solidFill>
                  <a:srgbClr val="000000"/>
                </a:solidFill>
                <a:latin typeface="Arial" panose="020B0604020202020204" pitchFamily="34" charset="0"/>
              </a:rPr>
              <a:t>(Actitudes e lexitimación)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5087938" y="5589589"/>
            <a:ext cx="4545012" cy="738187"/>
          </a:xfrm>
          <a:prstGeom prst="rect">
            <a:avLst/>
          </a:prstGeom>
          <a:solidFill>
            <a:srgbClr val="99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ES" sz="2400" b="1">
                <a:solidFill>
                  <a:srgbClr val="FF0000"/>
                </a:solidFill>
                <a:latin typeface="Arial" panose="020B0604020202020204" pitchFamily="34" charset="0"/>
              </a:rPr>
              <a:t>VIOLENCIA ESTRUCTURAL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ES" sz="1800">
                <a:solidFill>
                  <a:srgbClr val="000000"/>
                </a:solidFill>
                <a:latin typeface="Arial" panose="020B0604020202020204" pitchFamily="34" charset="0"/>
              </a:rPr>
              <a:t>(Desigualdade e contradicións do sistema)</a:t>
            </a:r>
          </a:p>
        </p:txBody>
      </p:sp>
      <p:sp>
        <p:nvSpPr>
          <p:cNvPr id="17415" name="9 Rectángulo"/>
          <p:cNvSpPr>
            <a:spLocks noChangeArrowheads="1"/>
          </p:cNvSpPr>
          <p:nvPr/>
        </p:nvSpPr>
        <p:spPr bwMode="auto">
          <a:xfrm>
            <a:off x="8688388" y="549275"/>
            <a:ext cx="1479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ES" sz="1800">
                <a:solidFill>
                  <a:srgbClr val="000000"/>
                </a:solidFill>
                <a:latin typeface="Times New Roman" panose="02020603050405020304" pitchFamily="18" charset="0"/>
              </a:rPr>
              <a:t>John  Galtung</a:t>
            </a:r>
            <a:endParaRPr lang="es-ES" altLang="es-E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903413" y="2708276"/>
            <a:ext cx="1858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ES" sz="2400" b="1">
                <a:solidFill>
                  <a:srgbClr val="FF6600"/>
                </a:solidFill>
                <a:latin typeface="Arial" panose="020B0604020202020204" pitchFamily="34" charset="0"/>
              </a:rPr>
              <a:t>VIOLENCIA</a:t>
            </a:r>
          </a:p>
        </p:txBody>
      </p:sp>
      <p:cxnSp>
        <p:nvCxnSpPr>
          <p:cNvPr id="12" name="11 Conector recto de flecha"/>
          <p:cNvCxnSpPr/>
          <p:nvPr/>
        </p:nvCxnSpPr>
        <p:spPr>
          <a:xfrm flipV="1">
            <a:off x="3719513" y="2060576"/>
            <a:ext cx="863600" cy="7921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/>
          <p:nvPr/>
        </p:nvCxnSpPr>
        <p:spPr>
          <a:xfrm>
            <a:off x="3719514" y="3141663"/>
            <a:ext cx="288925" cy="1079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angular"/>
          <p:cNvCxnSpPr>
            <a:stCxn id="7" idx="3"/>
          </p:cNvCxnSpPr>
          <p:nvPr/>
        </p:nvCxnSpPr>
        <p:spPr>
          <a:xfrm flipV="1">
            <a:off x="4927600" y="4005263"/>
            <a:ext cx="1239838" cy="4445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Conector angular"/>
          <p:cNvCxnSpPr/>
          <p:nvPr/>
        </p:nvCxnSpPr>
        <p:spPr>
          <a:xfrm rot="16200000" flipH="1">
            <a:off x="4764088" y="4689475"/>
            <a:ext cx="792162" cy="71913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angular"/>
          <p:cNvCxnSpPr>
            <a:stCxn id="6" idx="3"/>
          </p:cNvCxnSpPr>
          <p:nvPr/>
        </p:nvCxnSpPr>
        <p:spPr>
          <a:xfrm flipV="1">
            <a:off x="5702300" y="1484314"/>
            <a:ext cx="609600" cy="3016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2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1" y="411163"/>
            <a:ext cx="176847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31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6" grpId="0" autoUpdateAnimBg="0"/>
      <p:bldP spid="7" grpId="0" autoUpdateAnimBg="0"/>
      <p:bldP spid="8" grpId="0" animBg="1" autoUpdateAnimBg="0"/>
      <p:bldP spid="9" grpId="0" animBg="1" autoUpdateAnimBg="0"/>
      <p:bldP spid="10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869EAE7-375F-45BE-9FC6-855187722A23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50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970674"/>
              </p:ext>
            </p:extLst>
          </p:nvPr>
        </p:nvGraphicFramePr>
        <p:xfrm>
          <a:off x="568036" y="168261"/>
          <a:ext cx="10785764" cy="6553214"/>
        </p:xfrm>
        <a:graphic>
          <a:graphicData uri="http://schemas.openxmlformats.org/drawingml/2006/table">
            <a:tbl>
              <a:tblPr/>
              <a:tblGrid>
                <a:gridCol w="10785764"/>
              </a:tblGrid>
              <a:tr h="6370637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es-ES" sz="28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RECURSOS</a:t>
                      </a:r>
                      <a:r>
                        <a:rPr lang="es-ES" sz="28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  sobre </a:t>
                      </a:r>
                      <a:r>
                        <a:rPr lang="es-ES" sz="28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MEDIACIÓN:</a:t>
                      </a:r>
                    </a:p>
                    <a:p>
                      <a:endParaRPr lang="es-ES" sz="160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 lvl="0">
                        <a:buFont typeface="Wingdings" pitchFamily="2" charset="2"/>
                        <a:buChar char="q"/>
                      </a:pP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Materiais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de Carme 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Boquet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en: </a:t>
                      </a:r>
                      <a:r>
                        <a:rPr kumimoji="0" lang="es-ES" sz="2000" u="sng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http://www.juntadeandalucia.es/educacion/convivencia/com/jsp/contenido.jsp?pag=/convivencia/contenidos/Materiales/PublicacionesdelaConsejeriadeEducacion/tiempomediacion&amp;seccion=publicaciones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lvl="0">
                        <a:buFont typeface="Wingdings" pitchFamily="2" charset="2"/>
                        <a:buNone/>
                      </a:pPr>
                      <a:endParaRPr kumimoji="0" lang="es-ES" sz="2000" kern="120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q"/>
                      </a:pP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En “Castilla la Mancha editaron un material sobre mediación, que está 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constituído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por un DVD titulado “ Prácticas de mediación” de Carmen Heras Martínez e Isabel 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Vidosa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Rodrigo e 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materiais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complementarios.</a:t>
                      </a:r>
                      <a:b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Trátase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dun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DVD con 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dramatizacións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sobre diferentes tipos de mediación: profesor/a – padre, profesor/a – alumno /a, alumno/a – alumno/a. Non é posible descargar o DVD en Internet. </a:t>
                      </a:r>
                    </a:p>
                    <a:p>
                      <a:pPr lvl="1">
                        <a:buFont typeface="Wingdings" pitchFamily="2" charset="2"/>
                        <a:buChar char="q"/>
                      </a:pP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Pódese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ver  un fragmento en </a:t>
                      </a:r>
                      <a:r>
                        <a:rPr kumimoji="0" lang="es-ES" sz="2000" u="sng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http://www.youtube.com/watch?v=wNsWr7dbgDY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  </a:t>
                      </a:r>
                    </a:p>
                    <a:p>
                      <a:pPr lvl="1">
                        <a:buFont typeface="Wingdings" pitchFamily="2" charset="2"/>
                        <a:buChar char="q"/>
                      </a:pP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Os 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materiais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complementarios ó DVD están en : </a:t>
                      </a:r>
                      <a:r>
                        <a:rPr kumimoji="0" lang="es-ES" sz="2000" u="sng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http://www.educa.jccm.es/educa-jccm/cm/recursos/tkContent?pgseed=1232697312202&amp;idContent=12426&amp;locale=es_ES&amp;textOnly=false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lvl="1">
                        <a:buFont typeface="Wingdings" pitchFamily="2" charset="2"/>
                        <a:buNone/>
                      </a:pPr>
                      <a:endParaRPr kumimoji="0" lang="es-ES" sz="2000" kern="120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q"/>
                      </a:pP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 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Youtube,poden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descargarse tres documentos de video de Torrego (mediación con adolescentes). Están 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dirección: </a:t>
                      </a:r>
                      <a:r>
                        <a:rPr kumimoji="0" lang="es-ES" sz="2000" u="sng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6"/>
                        </a:rPr>
                        <a:t>http://es.youtube.com/results?search_type=&amp;search_query=torrego%2Bmediaci%C3%B3n&amp;aq=f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b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s-ES" sz="2000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727" marB="45727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9FF3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414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A1DBD21-AB1D-475D-BA2B-76139674BF06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51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098064"/>
              </p:ext>
            </p:extLst>
          </p:nvPr>
        </p:nvGraphicFramePr>
        <p:xfrm>
          <a:off x="735106" y="549275"/>
          <a:ext cx="10327341" cy="5761038"/>
        </p:xfrm>
        <a:graphic>
          <a:graphicData uri="http://schemas.openxmlformats.org/drawingml/2006/table">
            <a:tbl>
              <a:tblPr/>
              <a:tblGrid>
                <a:gridCol w="10327341"/>
              </a:tblGrid>
              <a:tr h="5761038">
                <a:tc>
                  <a:txBody>
                    <a:bodyPr/>
                    <a:lstStyle/>
                    <a:p>
                      <a:r>
                        <a:rPr lang="es-ES" sz="1800" b="1" dirty="0" smtClean="0"/>
                        <a:t>ALGÚNS RECURSOS MÁIS NA REDE PARA</a:t>
                      </a:r>
                      <a:r>
                        <a:rPr lang="es-ES" sz="1800" b="1" baseline="0" dirty="0" smtClean="0"/>
                        <a:t> TRABALLAR A CONVIVENCIA</a:t>
                      </a:r>
                      <a:r>
                        <a:rPr lang="es-ES" sz="1800" b="1" dirty="0" smtClean="0"/>
                        <a:t>:</a:t>
                      </a:r>
                    </a:p>
                    <a:p>
                      <a:pPr lvl="0">
                        <a:buFont typeface="Wingdings" pitchFamily="2" charset="2"/>
                        <a:buNone/>
                      </a:pPr>
                      <a:endParaRPr kumimoji="0" lang="es-ES" sz="1600" u="sng" kern="120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None/>
                      </a:pPr>
                      <a:endParaRPr kumimoji="0" lang="es-ES" sz="1600" kern="120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q"/>
                      </a:pP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Maleta 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intecultural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en: </a:t>
                      </a:r>
                      <a:r>
                        <a:rPr kumimoji="0" lang="es-ES" sz="2000" u="sng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http://www.sebyc.com/iesrch/intercultural/index.htm</a:t>
                      </a:r>
                      <a:endParaRPr kumimoji="0" lang="es-ES" sz="2000" u="sng" kern="120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q"/>
                      </a:pPr>
                      <a:endParaRPr kumimoji="0" lang="es-ES" sz="2000" kern="120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q"/>
                      </a:pP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Escola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cultura de paz. 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Teñen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dinámicas  e 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xogos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para 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traballar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aula. (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Universidade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de Barcelona, Generalitat...): </a:t>
                      </a:r>
                      <a:r>
                        <a:rPr kumimoji="0" lang="es-ES" sz="2000" u="sng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http://www.escolapau.org/castellano/programas/dinamicas.htm</a:t>
                      </a:r>
                      <a:endParaRPr kumimoji="0" lang="es-ES" sz="2000" u="sng" kern="120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q"/>
                      </a:pPr>
                      <a:endParaRPr kumimoji="0" lang="es-ES" sz="2000" kern="120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s-ES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Selección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comentada de películas para </a:t>
                      </a:r>
                      <a:r>
                        <a:rPr lang="es-ES" sz="2000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traballar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a convivencia e a paz do Seminario </a:t>
                      </a:r>
                      <a:r>
                        <a:rPr lang="es-ES" sz="2000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Galego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de educación para a paz: </a:t>
                      </a:r>
                      <a:r>
                        <a:rPr kumimoji="0" lang="es-ES" sz="2000" u="sng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http://www.sgep.org/modules/contidos/article.php?storyid=49</a:t>
                      </a: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kumimoji="0" lang="es-ES" sz="2000" kern="120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Fórmulas para la igualdad (más de 60 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propostas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para </a:t>
                      </a:r>
                      <a:r>
                        <a:rPr kumimoji="0" lang="es-ES" sz="2000" kern="1200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traballar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a </a:t>
                      </a:r>
                      <a:r>
                        <a:rPr kumimoji="0" lang="es-ES" sz="2000" kern="1200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igualdade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kumimoji="0" lang="es-ES" sz="2000" kern="1200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xénero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): 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6"/>
                        </a:rPr>
                        <a:t>http://www.fundacionmujeres.es/maletincoeducacion/default.htm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kumimoji="0" lang="es-ES" sz="2000" kern="12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Canal de </a:t>
                      </a:r>
                      <a:r>
                        <a:rPr kumimoji="0" lang="es-ES" sz="2000" kern="1200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youtube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PANTALLAS AMIGAS 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(con videos breves animados para prevenir os riscos da Internet): 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7"/>
                        </a:rPr>
                        <a:t>http://www.youtube.com/user/pantallasamigas/about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endParaRPr kumimoji="0" lang="es-ES" sz="2000" kern="12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None/>
                      </a:pPr>
                      <a:endParaRPr kumimoji="0" lang="es-ES" sz="2000" kern="120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718" marB="4571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9FF3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845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3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2177F50-53AF-4992-9E59-522632C80896}" type="slidenum">
              <a:rPr lang="es-ES" altLang="es-E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52</a:t>
            </a:fld>
            <a:endParaRPr lang="es-ES" altLang="es-E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sp>
        <p:nvSpPr>
          <p:cNvPr id="57348" name="2 Marcador de contenido"/>
          <p:cNvSpPr>
            <a:spLocks noGrp="1"/>
          </p:cNvSpPr>
          <p:nvPr>
            <p:ph sz="quarter" idx="4294967295"/>
          </p:nvPr>
        </p:nvSpPr>
        <p:spPr>
          <a:xfrm>
            <a:off x="1149927" y="260350"/>
            <a:ext cx="8832273" cy="6096000"/>
          </a:xfrm>
          <a:solidFill>
            <a:srgbClr val="CCFF33"/>
          </a:solidFill>
        </p:spPr>
        <p:txBody>
          <a:bodyPr/>
          <a:lstStyle/>
          <a:p>
            <a:pPr eaLnBrk="1" hangingPunct="1">
              <a:defRPr/>
            </a:pPr>
            <a:endParaRPr lang="es-ES" sz="1800" dirty="0"/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q"/>
              <a:defRPr/>
            </a:pP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Blog “Por una educación lenta” GRAÓ 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  <a:hlinkClick r:id="rId3"/>
              </a:rPr>
              <a:t>http://educacionlenta.blogspot.com.es/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q"/>
              <a:defRPr/>
            </a:pPr>
            <a:endParaRPr lang="es-ES" sz="2400" dirty="0">
              <a:solidFill>
                <a:schemeClr val="accent4">
                  <a:lumMod val="50000"/>
                </a:schemeClr>
              </a:solidFill>
            </a:endParaRPr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q"/>
              <a:defRPr/>
            </a:pP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“Programa del alumnado ayudante”: 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  <a:hlinkClick r:id="rId4"/>
              </a:rPr>
              <a:t>http://www.juntadeandalucia.es/educacion/portal/com/bin/convivencia/contenidos/Materiales/PublicacionesdelaConsejeriadeEducacion/MATERIALESCONVIVENCIA/1192706949556_contenido_programa4.pdf</a:t>
            </a:r>
            <a:endParaRPr lang="es-ES" sz="2400" dirty="0">
              <a:solidFill>
                <a:schemeClr val="accent4">
                  <a:lumMod val="50000"/>
                </a:schemeClr>
              </a:solidFill>
            </a:endParaRPr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q"/>
              <a:defRPr/>
            </a:pPr>
            <a:endParaRPr lang="es-ES" sz="2400" dirty="0">
              <a:solidFill>
                <a:schemeClr val="accent4">
                  <a:lumMod val="50000"/>
                </a:schemeClr>
              </a:solidFill>
            </a:endParaRPr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q"/>
              <a:defRPr/>
            </a:pPr>
            <a:r>
              <a:rPr lang="es-ES" sz="2400" dirty="0">
                <a:solidFill>
                  <a:schemeClr val="accent4">
                    <a:lumMod val="50000"/>
                  </a:schemeClr>
                </a:solidFill>
              </a:rPr>
              <a:t>Artigo “Razonar no, razonar no”. Santos Guerra: </a:t>
            </a:r>
            <a:r>
              <a:rPr lang="es-ES" sz="2400" dirty="0">
                <a:solidFill>
                  <a:schemeClr val="accent4">
                    <a:lumMod val="50000"/>
                  </a:schemeClr>
                </a:solidFill>
                <a:hlinkClick r:id="rId5"/>
              </a:rPr>
              <a:t>http://convivencia.files.wordpress.com/2009/12/razonar.pdf</a:t>
            </a:r>
            <a:endParaRPr lang="es-ES" sz="2400" dirty="0">
              <a:solidFill>
                <a:schemeClr val="accent4">
                  <a:lumMod val="50000"/>
                </a:schemeClr>
              </a:solidFill>
            </a:endParaRPr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q"/>
              <a:defRPr/>
            </a:pPr>
            <a:endParaRPr lang="es-ES" sz="2400" dirty="0">
              <a:solidFill>
                <a:schemeClr val="accent4">
                  <a:lumMod val="50000"/>
                </a:schemeClr>
              </a:solidFill>
            </a:endParaRPr>
          </a:p>
          <a:p>
            <a:pPr eaLnBrk="1" hangingPunct="1">
              <a:buClr>
                <a:schemeClr val="accent4">
                  <a:lumMod val="50000"/>
                </a:schemeClr>
              </a:buClr>
              <a:buFont typeface="Wingdings" pitchFamily="2" charset="2"/>
              <a:buChar char="q"/>
              <a:defRPr/>
            </a:pPr>
            <a:endParaRPr lang="es-ES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16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Marcador de número de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F09B7DC-0F99-49E5-9DEB-8BC6247B00E0}" type="slidenum">
              <a:rPr lang="es-ES" altLang="en-US" smtClean="0">
                <a:solidFill>
                  <a:srgbClr val="A7A399"/>
                </a:solidFill>
              </a:rPr>
              <a:pPr/>
              <a:t>53</a:t>
            </a:fld>
            <a:endParaRPr lang="es-ES" altLang="en-US" smtClean="0">
              <a:solidFill>
                <a:srgbClr val="A7A399"/>
              </a:solidFill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007447"/>
              </p:ext>
            </p:extLst>
          </p:nvPr>
        </p:nvGraphicFramePr>
        <p:xfrm>
          <a:off x="1080655" y="604838"/>
          <a:ext cx="8801533" cy="5760720"/>
        </p:xfrm>
        <a:graphic>
          <a:graphicData uri="http://schemas.openxmlformats.org/drawingml/2006/table">
            <a:tbl>
              <a:tblPr/>
              <a:tblGrid>
                <a:gridCol w="8801533"/>
              </a:tblGrid>
              <a:tr h="5486400"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gl-ES" sz="2400" dirty="0" smtClean="0"/>
                        <a:t>ALGUNHAS</a:t>
                      </a:r>
                      <a:r>
                        <a:rPr lang="gl-ES" sz="2400" baseline="0" dirty="0" smtClean="0"/>
                        <a:t> REDES DE ESCOLAS: </a:t>
                      </a:r>
                      <a:endParaRPr lang="gl-ES" sz="2400" dirty="0" smtClean="0"/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gl-ES" dirty="0" smtClean="0"/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gl-ES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gl-ES" sz="2400" dirty="0" smtClean="0"/>
                        <a:t>RED DE ESCUELAS</a:t>
                      </a:r>
                      <a:r>
                        <a:rPr lang="gl-ES" sz="2400" baseline="0" dirty="0" smtClean="0"/>
                        <a:t> ASOCIADAS A LA UNESCO  </a:t>
                      </a:r>
                      <a:r>
                        <a:rPr lang="gl-ES" sz="2400" baseline="0" dirty="0" smtClean="0">
                          <a:hlinkClick r:id="rId2"/>
                        </a:rPr>
                        <a:t>http://www.unesco.org/new/es/education/networks/global-networks/aspnet/</a:t>
                      </a:r>
                      <a:r>
                        <a:rPr lang="gl-ES" sz="2400" baseline="0" dirty="0" smtClean="0"/>
                        <a:t>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endParaRPr lang="gl-ES" sz="2400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gl-ES" sz="2400" dirty="0" smtClean="0"/>
                        <a:t>RED</a:t>
                      </a:r>
                      <a:r>
                        <a:rPr lang="gl-ES" sz="2400" baseline="0" dirty="0" smtClean="0"/>
                        <a:t> DE ESCUELAS POR LOS DERECHOS HUMANOS (AMNISTÍA INTERNACIONAL) </a:t>
                      </a:r>
                      <a:r>
                        <a:rPr lang="gl-ES" sz="2400" baseline="0" dirty="0" smtClean="0">
                          <a:hlinkClick r:id="rId3"/>
                        </a:rPr>
                        <a:t>http://www.es.amnesty.org/redescuelas/</a:t>
                      </a:r>
                      <a:r>
                        <a:rPr lang="gl-ES" sz="2400" baseline="0" dirty="0" smtClean="0"/>
                        <a:t>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endParaRPr lang="gl-ES" sz="2400" baseline="0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gl-ES" sz="2400" baseline="0" dirty="0" smtClean="0"/>
                        <a:t>RED EUROPEA DE ESCUELAS DEMOCRÁTICAS  (EUDEC) </a:t>
                      </a:r>
                      <a:r>
                        <a:rPr lang="gl-ES" sz="2400" baseline="0" dirty="0" smtClean="0">
                          <a:hlinkClick r:id="rId4"/>
                        </a:rPr>
                        <a:t>http://www.eudec.org/Home</a:t>
                      </a:r>
                      <a:r>
                        <a:rPr lang="gl-ES" sz="2400" baseline="0" dirty="0" smtClean="0"/>
                        <a:t>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endParaRPr lang="gl-ES" sz="2400" baseline="0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gl-ES" sz="2400" baseline="0" dirty="0" smtClean="0"/>
                        <a:t>RED DE ESCUELAS INTERCULTURALES </a:t>
                      </a:r>
                      <a:r>
                        <a:rPr lang="gl-ES" sz="2400" baseline="0" dirty="0" smtClean="0">
                          <a:hlinkClick r:id="rId5"/>
                        </a:rPr>
                        <a:t>http://www.escuelasinterculturales.eu/</a:t>
                      </a:r>
                      <a:r>
                        <a:rPr lang="gl-ES" sz="2400" baseline="0" dirty="0" smtClean="0"/>
                        <a:t>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endParaRPr lang="gl-ES" sz="2400" baseline="0" dirty="0" smtClean="0"/>
                    </a:p>
                  </a:txBody>
                  <a:tcPr marL="91441" marR="9144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CFF3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177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BC6574B-D74B-4CD7-A3CF-296828F6DE0D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54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604171"/>
              </p:ext>
            </p:extLst>
          </p:nvPr>
        </p:nvGraphicFramePr>
        <p:xfrm>
          <a:off x="914400" y="476251"/>
          <a:ext cx="9947564" cy="6217936"/>
        </p:xfrm>
        <a:graphic>
          <a:graphicData uri="http://schemas.openxmlformats.org/drawingml/2006/table">
            <a:tbl>
              <a:tblPr/>
              <a:tblGrid>
                <a:gridCol w="9947564"/>
              </a:tblGrid>
              <a:tr h="6035675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es-ES" sz="2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ALGÚNS</a:t>
                      </a: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s-ES" sz="2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CENTROS</a:t>
                      </a: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CON PRÁCTICAS DE CALIDADE EN CONVIVENCIA: 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es-ES" sz="1800" dirty="0" smtClean="0">
                        <a:solidFill>
                          <a:schemeClr val="accent4">
                            <a:lumMod val="50000"/>
                          </a:schemeClr>
                        </a:solidFill>
                        <a:hlinkClick r:id="rId3"/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s-ES" sz="18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s-ES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IES de la Robla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(León): </a:t>
                      </a:r>
                      <a:r>
                        <a:rPr lang="es-ES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3"/>
                        </a:rPr>
                        <a:t>http://portal.iesramiro2.es/</a:t>
                      </a:r>
                      <a:r>
                        <a:rPr lang="es-ES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 </a:t>
                      </a:r>
                      <a:endParaRPr lang="es-ES" sz="20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es-ES" sz="20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CP ZAMAKOLA (Bilbao): 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4"/>
                        </a:rPr>
                        <a:t>http://www.zamakolaeskola.com/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es-ES" sz="20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IES PORTADA ALTA (Málaga): 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5"/>
                        </a:rPr>
                        <a:t>http://www.iesportada.org/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es-ES" sz="20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s-ES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IES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CARLOS CASARES (Viana do Bolo. Ourense). 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6"/>
                        </a:rPr>
                        <a:t>http://www.edu.xunta.es/centros/iescarloscasaresviana/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es-ES" sz="20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IES FERNANDO DE LOS RÍOS. FUENTE VAQUEROS (Granada):  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7"/>
                        </a:rPr>
                        <a:t>http://diariodeliesfernandodelosrios.blogspot.com</a:t>
                      </a:r>
                      <a:r>
                        <a:rPr lang="es-ES" sz="2000" baseline="0" dirty="0" smtClean="0">
                          <a:hlinkClick r:id="rId7"/>
                        </a:rPr>
                        <a:t>/</a:t>
                      </a:r>
                      <a:r>
                        <a:rPr lang="es-ES" sz="2000" baseline="0" dirty="0" smtClean="0"/>
                        <a:t> 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es-ES" sz="200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gl-ES" sz="2000" b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CEIP San Xoán de Filgueira (Ferrol) </a:t>
                      </a:r>
                      <a:r>
                        <a:rPr lang="gl-ES" sz="2000" b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8"/>
                        </a:rPr>
                        <a:t>http://www.edu.xunta.es/centros/ceipxoanfilgueira/</a:t>
                      </a:r>
                      <a:r>
                        <a:rPr lang="gl-ES" sz="2000" b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gl-ES" sz="2000" b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endParaRPr lang="gl-ES" sz="2000" b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es-ES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Colegio publico Amara </a:t>
                      </a:r>
                      <a:r>
                        <a:rPr lang="es-ES" sz="20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Berri</a:t>
                      </a:r>
                      <a:r>
                        <a:rPr lang="es-ES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(Donostia) </a:t>
                      </a:r>
                      <a:r>
                        <a:rPr lang="es-ES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9"/>
                        </a:rPr>
                        <a:t>http://amaraberri.org/topics/intro/</a:t>
                      </a:r>
                      <a:r>
                        <a:rPr lang="es-ES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endParaRPr lang="es-ES" sz="2000" b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es-ES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IES Miguel Catalán (</a:t>
                      </a:r>
                      <a:r>
                        <a:rPr lang="es-ES" sz="20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Coslada</a:t>
                      </a:r>
                      <a:r>
                        <a:rPr lang="es-ES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, Madrid) </a:t>
                      </a:r>
                      <a:r>
                        <a:rPr lang="es-ES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hlinkClick r:id="rId10"/>
                        </a:rPr>
                        <a:t>http://www.miguelcatalan.org/</a:t>
                      </a:r>
                      <a:r>
                        <a:rPr lang="es-ES" sz="2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endParaRPr lang="gl-ES" sz="2000" b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 marL="91442" marR="91442" marT="45728" marB="4572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9FF3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180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FB58B9D-9F63-4379-8845-48C4AA35CD6C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55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095369"/>
              </p:ext>
            </p:extLst>
          </p:nvPr>
        </p:nvGraphicFramePr>
        <p:xfrm>
          <a:off x="845126" y="260350"/>
          <a:ext cx="10695709" cy="6278562"/>
        </p:xfrm>
        <a:graphic>
          <a:graphicData uri="http://schemas.openxmlformats.org/drawingml/2006/table">
            <a:tbl>
              <a:tblPr/>
              <a:tblGrid>
                <a:gridCol w="10695709"/>
              </a:tblGrid>
              <a:tr h="6278562">
                <a:tc>
                  <a:txBody>
                    <a:bodyPr/>
                    <a:lstStyle/>
                    <a:p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OUTROS ENLACES DE INTERESE: </a:t>
                      </a:r>
                    </a:p>
                    <a:p>
                      <a:endParaRPr lang="es-ES" sz="24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es-ES" sz="18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COMUNIDADES DE APRENDIZAJE: 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3"/>
                        </a:rPr>
                        <a:t>http://www.comunidadesdeaprendizaje.net/</a:t>
                      </a:r>
                      <a:endParaRPr lang="es-ES" sz="20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es-ES" sz="20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ESCUELAS ESPACIO DE PAZ (Andalucía): 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4"/>
                        </a:rPr>
                        <a:t>http://www.juntadeandalucia.es/averroes/impe/web/portadaEntidad?pag=/contenidos/B/InnovacionEInvestigacion/ProyectosInnovadores/EscuelaEspacioDePaz/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es-ES" sz="20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PROYECTO ATLÁNTIDA (Canarias): 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5"/>
                        </a:rPr>
                        <a:t>http://www.proyectoatlantida.net/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es-ES" sz="20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Informe </a:t>
                      </a:r>
                      <a:r>
                        <a:rPr lang="es-ES" sz="2000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Delors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UNESCO 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6"/>
                        </a:rPr>
                        <a:t>http://www.unesco.org/education/pdf/DELORS_S.PDF</a:t>
                      </a:r>
                      <a:r>
                        <a:rPr lang="es-ES" sz="20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es-ES" sz="20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es-ES" sz="20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kumimoji="0" lang="es-ES" sz="20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Fórmulas para la igualdad (más de 60 </a:t>
                      </a:r>
                      <a:r>
                        <a:rPr kumimoji="0" lang="es-ES" sz="20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propostas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para </a:t>
                      </a:r>
                      <a:r>
                        <a:rPr kumimoji="0" lang="es-ES" sz="2000" kern="1200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traballar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a </a:t>
                      </a:r>
                      <a:r>
                        <a:rPr kumimoji="0" lang="es-ES" sz="2000" kern="1200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igualdade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kumimoji="0" lang="es-ES" sz="2000" kern="1200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xénero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): 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7"/>
                        </a:rPr>
                        <a:t>http://www.fundacionmujeres.es/maletincoeducacion/default.htm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kumimoji="0" lang="es-ES" sz="2000" kern="12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Canal de </a:t>
                      </a:r>
                      <a:r>
                        <a:rPr kumimoji="0" lang="es-ES" sz="2000" kern="1200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youtube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(con videos breves animados para prevenir os riscos da Internet): 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8"/>
                        </a:rPr>
                        <a:t>http://www.youtube.com/user/pantallasamigas/about</a:t>
                      </a:r>
                      <a:r>
                        <a:rPr kumimoji="0" lang="es-ES" sz="20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1444" marR="91444" marT="45717" marB="45717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9FF3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323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FB58B9D-9F63-4379-8845-48C4AA35CD6C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56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917641"/>
              </p:ext>
            </p:extLst>
          </p:nvPr>
        </p:nvGraphicFramePr>
        <p:xfrm>
          <a:off x="1025237" y="198761"/>
          <a:ext cx="10016836" cy="6522714"/>
        </p:xfrm>
        <a:graphic>
          <a:graphicData uri="http://schemas.openxmlformats.org/drawingml/2006/table">
            <a:tbl>
              <a:tblPr/>
              <a:tblGrid>
                <a:gridCol w="10016836"/>
              </a:tblGrid>
              <a:tr h="6278562">
                <a:tc>
                  <a:txBody>
                    <a:bodyPr/>
                    <a:lstStyle/>
                    <a:p>
                      <a:r>
                        <a:rPr lang="es-ES" sz="24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ENLACES SOBRE APRENDIZAXE-SERVIZO (</a:t>
                      </a:r>
                      <a:r>
                        <a:rPr lang="es-ES" sz="2400" b="1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ApS</a:t>
                      </a:r>
                      <a:r>
                        <a:rPr lang="es-ES" sz="24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)</a:t>
                      </a:r>
                      <a:endParaRPr lang="es-ES" sz="2400" b="1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es-ES" sz="18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BLOG DE ROSER BATLLÉ </a:t>
                      </a: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3"/>
                        </a:rPr>
                        <a:t>http://roserbatlle.net/</a:t>
                      </a: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es-ES" sz="24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RED  ESPAÑOLA DE APRENDIZAJE SERVICIO  (REDAPS) </a:t>
                      </a: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4"/>
                        </a:rPr>
                        <a:t>http://aprendizajeservicio.net/</a:t>
                      </a: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es-ES" sz="24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Asociación galega de </a:t>
                      </a:r>
                      <a:r>
                        <a:rPr lang="es-ES" sz="2400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ApS</a:t>
                      </a: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(APSGA) </a:t>
                      </a: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5"/>
                        </a:rPr>
                        <a:t>http://aprendizaxeservizo.blogspot.com.es/</a:t>
                      </a: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  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es-ES" sz="24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ZERBIKAS </a:t>
                      </a: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hlinkClick r:id="rId6"/>
                        </a:rPr>
                        <a:t>http://www.zerbikas.es/</a:t>
                      </a: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es-ES" sz="24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Breve video de </a:t>
                      </a:r>
                      <a:r>
                        <a:rPr lang="es-ES" sz="24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José Mª Puig  sobre</a:t>
                      </a:r>
                      <a:r>
                        <a:rPr lang="es-ES" sz="24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24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ApS</a:t>
                      </a:r>
                      <a:r>
                        <a:rPr lang="es-ES" sz="24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24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  <a:r>
                        <a:rPr lang="es-ES" sz="2400" u="sng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https://www.youtube.com/watch?v=NrxfiexOkLA</a:t>
                      </a:r>
                      <a:r>
                        <a:rPr lang="es-ES" sz="24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  <a:endParaRPr lang="es-ES" sz="24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es-ES" sz="24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es-ES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Cuadernos de pedagogía</a:t>
                      </a:r>
                      <a:r>
                        <a:rPr lang="es-ES" sz="24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noviembre de 2014, </a:t>
                      </a:r>
                      <a:r>
                        <a:rPr lang="es-ES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monográfico</a:t>
                      </a:r>
                      <a:r>
                        <a:rPr lang="es-ES" sz="2400" b="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sobre</a:t>
                      </a:r>
                      <a:r>
                        <a:rPr lang="es-ES" sz="24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24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ApS</a:t>
                      </a:r>
                      <a:r>
                        <a:rPr lang="es-ES" sz="24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 índice: </a:t>
                      </a:r>
                      <a:r>
                        <a:rPr lang="es-ES" sz="24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http://dialnet.unirioja.es/ejemplar/379903</a:t>
                      </a:r>
                      <a:endParaRPr lang="es-ES" sz="2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es-ES" sz="20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 marL="91444" marR="91444" marT="45717" marB="45717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9FF3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135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FB58B9D-9F63-4379-8845-48C4AA35CD6C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57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029140"/>
              </p:ext>
            </p:extLst>
          </p:nvPr>
        </p:nvGraphicFramePr>
        <p:xfrm>
          <a:off x="858981" y="137801"/>
          <a:ext cx="10668000" cy="6583674"/>
        </p:xfrm>
        <a:graphic>
          <a:graphicData uri="http://schemas.openxmlformats.org/drawingml/2006/table">
            <a:tbl>
              <a:tblPr/>
              <a:tblGrid>
                <a:gridCol w="10668000"/>
              </a:tblGrid>
              <a:tr h="6278562">
                <a:tc>
                  <a:txBody>
                    <a:bodyPr/>
                    <a:lstStyle/>
                    <a:p>
                      <a:r>
                        <a:rPr lang="es-ES" sz="24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ENLACES SOBRE APRENDIZAXE-SERVIZO (</a:t>
                      </a:r>
                      <a:r>
                        <a:rPr lang="es-ES" sz="2400" b="1" baseline="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ApS</a:t>
                      </a:r>
                      <a:r>
                        <a:rPr lang="es-ES" sz="24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)-EXPERIENCIAS</a:t>
                      </a:r>
                      <a:endParaRPr lang="es-ES" sz="2400" b="1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endParaRPr lang="es-ES" sz="180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  <a:p>
                      <a:pPr marL="800100" lvl="1" indent="-342900">
                        <a:buFont typeface="Wingdings" panose="05000000000000000000" pitchFamily="2" charset="2"/>
                        <a:buChar char="q"/>
                      </a:pPr>
                      <a:r>
                        <a:rPr lang="es-ES" sz="24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s-ES" sz="18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24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Cibermánagers</a:t>
                      </a:r>
                      <a:r>
                        <a:rPr lang="es-ES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24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https://www.youtube.com/watch?v=YqVEFMUcjbY</a:t>
                      </a:r>
                      <a:r>
                        <a:rPr lang="es-ES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800100" lvl="1" indent="-342900">
                        <a:buFont typeface="Wingdings" panose="05000000000000000000" pitchFamily="2" charset="2"/>
                        <a:buChar char="q"/>
                      </a:pPr>
                      <a:r>
                        <a:rPr lang="es-ES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“Arte en los muros del parvulario” </a:t>
                      </a:r>
                      <a:r>
                        <a:rPr lang="es-ES" sz="24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https://www.dropbox.com/s/4krqw13g3v48o8n/aps%20Arte%20en%20los%20muros%20del%20parvulario.wmv?dl=0</a:t>
                      </a:r>
                      <a:r>
                        <a:rPr lang="es-ES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(os la compartí en Dropbox porque no la encuentro en la red)</a:t>
                      </a:r>
                    </a:p>
                    <a:p>
                      <a:pPr marL="800100" lvl="1" indent="-342900">
                        <a:buFont typeface="Wingdings" panose="05000000000000000000" pitchFamily="2" charset="2"/>
                        <a:buChar char="q"/>
                      </a:pPr>
                      <a:r>
                        <a:rPr lang="es-ES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s-ES" sz="24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Banc</a:t>
                      </a:r>
                      <a:r>
                        <a:rPr lang="es-ES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s-ES" sz="24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sang</a:t>
                      </a:r>
                      <a:r>
                        <a:rPr lang="es-ES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</a:t>
                      </a:r>
                      <a:r>
                        <a:rPr lang="es-ES" sz="24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University</a:t>
                      </a:r>
                      <a:r>
                        <a:rPr lang="es-ES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ATACC” </a:t>
                      </a:r>
                      <a:r>
                        <a:rPr lang="es-ES" sz="24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https://www.youtube.com/watch?v=d34isJpu-50</a:t>
                      </a:r>
                      <a:r>
                        <a:rPr lang="es-ES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800100" lvl="1" indent="-342900">
                        <a:buFont typeface="Wingdings" panose="05000000000000000000" pitchFamily="2" charset="2"/>
                        <a:buChar char="q"/>
                      </a:pPr>
                      <a:r>
                        <a:rPr lang="es-ES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“Tijeras que cortan barreras” </a:t>
                      </a:r>
                      <a:r>
                        <a:rPr lang="es-ES" sz="24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https://www.youtube.com/watch?v=28VQv6eJgP8</a:t>
                      </a:r>
                      <a:r>
                        <a:rPr lang="es-ES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800100" lvl="1" indent="-342900">
                        <a:buFont typeface="Wingdings" panose="05000000000000000000" pitchFamily="2" charset="2"/>
                        <a:buChar char="q"/>
                      </a:pPr>
                      <a:r>
                        <a:rPr lang="es-ES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“Aprendizaje y servicio solidario en F, Tomillo” </a:t>
                      </a:r>
                      <a:r>
                        <a:rPr lang="es-ES" sz="24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http://www.tomillo.org/v_portal/informacion/informacionver.asp?cod=490&amp;te=115&amp;idage=1007&amp;vap=0</a:t>
                      </a:r>
                      <a:endParaRPr lang="es-ES" sz="2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00100" lvl="1" indent="-342900">
                        <a:buFont typeface="Wingdings" panose="05000000000000000000" pitchFamily="2" charset="2"/>
                        <a:buChar char="q"/>
                      </a:pPr>
                      <a:r>
                        <a:rPr lang="es-ES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s-ES" sz="24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Ticboi</a:t>
                      </a:r>
                      <a:r>
                        <a:rPr lang="es-ES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 </a:t>
                      </a:r>
                      <a:r>
                        <a:rPr lang="es-ES" sz="2400" b="1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Biciboi</a:t>
                      </a:r>
                      <a:r>
                        <a:rPr lang="es-ES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emprendimiento social” </a:t>
                      </a:r>
                      <a:r>
                        <a:rPr lang="es-ES" sz="24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https://www.youtube.com/watch?v=WkAKpCgtHhA</a:t>
                      </a:r>
                      <a:r>
                        <a:rPr lang="es-ES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800100" lvl="1" indent="-342900">
                        <a:buFont typeface="Wingdings" panose="05000000000000000000" pitchFamily="2" charset="2"/>
                        <a:buChar char="q"/>
                      </a:pPr>
                      <a:r>
                        <a:rPr lang="es-ES" sz="24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“Conecta joven”</a:t>
                      </a:r>
                      <a:r>
                        <a:rPr lang="es-ES" sz="24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24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http://www.conectajoven.org/index.htm</a:t>
                      </a:r>
                      <a:r>
                        <a:rPr lang="es-ES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lvl="1"/>
                      <a:r>
                        <a:rPr lang="es-ES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1444" marR="91444" marT="45717" marB="45717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9FF3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91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FB58B9D-9F63-4379-8845-48C4AA35CD6C}" type="slidenum">
              <a:rPr lang="es-ES" altLang="en-US" sz="1000">
                <a:solidFill>
                  <a:srgbClr val="A7A39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58</a:t>
            </a:fld>
            <a:endParaRPr lang="es-ES" altLang="en-U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056718"/>
              </p:ext>
            </p:extLst>
          </p:nvPr>
        </p:nvGraphicFramePr>
        <p:xfrm>
          <a:off x="304801" y="30486"/>
          <a:ext cx="11693236" cy="6827514"/>
        </p:xfrm>
        <a:graphic>
          <a:graphicData uri="http://schemas.openxmlformats.org/drawingml/2006/table">
            <a:tbl>
              <a:tblPr/>
              <a:tblGrid>
                <a:gridCol w="11693236"/>
              </a:tblGrid>
              <a:tr h="6583674">
                <a:tc>
                  <a:txBody>
                    <a:bodyPr/>
                    <a:lstStyle/>
                    <a:p>
                      <a:r>
                        <a:rPr lang="es-ES" sz="24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CORTOS Y PELÍCULAS PARA TRABAJAR VALORES:</a:t>
                      </a:r>
                    </a:p>
                    <a:p>
                      <a:pPr lvl="0"/>
                      <a:endParaRPr lang="es-E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q"/>
                      </a:pPr>
                      <a:r>
                        <a:rPr lang="es-E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Películas para trabajar respeto: </a:t>
                      </a:r>
                      <a:r>
                        <a:rPr lang="es-ES" sz="20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http://blog.tiching.com/10-geniales-peliculas-para-trabajar-el-respeto/?utm_content=CMPPeliculasParaTrabajarElRespeto&amp;utm_source=facebook.com&amp;utm_medium=referral&amp;utm_campaign=cm</a:t>
                      </a:r>
                      <a:r>
                        <a:rPr lang="es-E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q"/>
                      </a:pPr>
                      <a:r>
                        <a:rPr lang="es-E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cortos para trabajar emociones: </a:t>
                      </a:r>
                      <a:r>
                        <a:rPr lang="es-ES" sz="20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http://lamenteesmaravillosa.com/9-videos-para-educar-emociones/</a:t>
                      </a:r>
                      <a:endParaRPr lang="es-ES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q"/>
                      </a:pPr>
                      <a:r>
                        <a:rPr lang="es-E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cortos para trabajar inteligencia emocional  </a:t>
                      </a:r>
                      <a:r>
                        <a:rPr lang="es-ES" sz="20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http://www.educaciontrespuntocero.com/recursos/cortometrajes-para-trabajar-la-inteligencia-emocional-la-empatia/20196.html</a:t>
                      </a:r>
                      <a:endParaRPr lang="es-ES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q"/>
                      </a:pPr>
                      <a:r>
                        <a:rPr lang="es-E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Propuestas y cortos para trabajar inteligencia emocional en infantil  </a:t>
                      </a:r>
                      <a:r>
                        <a:rPr lang="es-ES" sz="20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http://www.educaciontrespuntocero.com/recursos/como-trabajar-la-inteligencia-emocional-en-infantil/19451.html</a:t>
                      </a:r>
                      <a:endParaRPr lang="es-ES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q"/>
                      </a:pPr>
                      <a:r>
                        <a:rPr lang="es-E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 cortos para educar en valores </a:t>
                      </a:r>
                      <a:r>
                        <a:rPr lang="es-ES" sz="20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http://www.educaciontrespuntocero.com/recursos/familias-2/cortometrajes-educar-en-valores/16455.html</a:t>
                      </a:r>
                      <a:endParaRPr lang="es-ES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q"/>
                      </a:pPr>
                      <a:r>
                        <a:rPr lang="es-E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cortos y películas para enseñar resiliencia </a:t>
                      </a:r>
                      <a:r>
                        <a:rPr lang="es-ES" sz="20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http://www.aulaplaneta.com/2015/03/27/en-familia/diez-peliculas-para-trabajar-la-resiliencia-con-tus-hijos/</a:t>
                      </a:r>
                      <a:endParaRPr lang="es-ES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q"/>
                      </a:pPr>
                      <a:r>
                        <a:rPr lang="es-E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 cuentos para trabajar educación emocional  </a:t>
                      </a:r>
                      <a:r>
                        <a:rPr lang="es-ES" sz="20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http://ineverycrea.net/comunidad/ineverycrea/recurso/12-cuentos-para-trabajar-la-educacion-emocional-el/b9f5ecb8-86fd-49b6-8c15-9e918258f473</a:t>
                      </a:r>
                      <a:endParaRPr lang="es-ES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q"/>
                      </a:pPr>
                      <a:r>
                        <a:rPr lang="es-E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 cortos para trabajar violencia de género  </a:t>
                      </a:r>
                      <a:r>
                        <a:rPr lang="es-ES" sz="20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/>
                        </a:rPr>
                        <a:t>http://ineverycrea.net/comunidad/ineverycrea/recurso/12-cortos-para-trabajar-la-violencia-de-genero-en-/74b6edfe-95f1-495d-b167-b651a28a4271</a:t>
                      </a:r>
                      <a:endParaRPr lang="es-ES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q"/>
                      </a:pPr>
                      <a:r>
                        <a:rPr lang="es-E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 cortos para educar en valores </a:t>
                      </a:r>
                      <a:r>
                        <a:rPr lang="es-ES" sz="20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/>
                        </a:rPr>
                        <a:t>http://rz100.blogspot.com.es/2014/09/30-cortos-geniales-para-trabajar.html</a:t>
                      </a:r>
                      <a:endParaRPr lang="es-ES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4" marR="91444" marT="45717" marB="45717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9FF3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977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3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l">
              <a:spcBef>
                <a:spcPct val="0"/>
              </a:spcBef>
              <a:buClrTx/>
              <a:buSzTx/>
              <a:buFontTx/>
              <a:buNone/>
            </a:pPr>
            <a:fld id="{DD41DEF7-8FC6-4183-91DE-A93EA88E9ECD}" type="slidenum">
              <a:rPr lang="es-ES" altLang="es-ES" sz="1000">
                <a:solidFill>
                  <a:srgbClr val="A7A399"/>
                </a:solidFill>
                <a:latin typeface="Arial" panose="020B0604020202020204" pitchFamily="34" charset="0"/>
              </a:rPr>
              <a:pPr algn="l">
                <a:spcBef>
                  <a:spcPct val="0"/>
                </a:spcBef>
                <a:buClrTx/>
                <a:buSzTx/>
                <a:buFontTx/>
                <a:buNone/>
              </a:pPr>
              <a:t>59</a:t>
            </a:fld>
            <a:endParaRPr lang="es-ES" altLang="es-ES" sz="1000">
              <a:solidFill>
                <a:srgbClr val="A7A399"/>
              </a:solidFill>
              <a:latin typeface="Arial" panose="020B0604020202020204" pitchFamily="34" charset="0"/>
            </a:endParaRPr>
          </a:p>
        </p:txBody>
      </p:sp>
      <p:pic>
        <p:nvPicPr>
          <p:cNvPr id="78851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804" y="92076"/>
            <a:ext cx="5767388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ángulo 5"/>
          <p:cNvSpPr/>
          <p:nvPr/>
        </p:nvSpPr>
        <p:spPr>
          <a:xfrm>
            <a:off x="1219201" y="4581525"/>
            <a:ext cx="10134600" cy="1538883"/>
          </a:xfrm>
          <a:prstGeom prst="rect">
            <a:avLst/>
          </a:prstGeom>
          <a:solidFill>
            <a:srgbClr val="CCFF33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sz="2800" dirty="0">
                <a:solidFill>
                  <a:schemeClr val="accent4">
                    <a:lumMod val="75000"/>
                  </a:schemeClr>
                </a:solidFill>
              </a:rPr>
              <a:t>“POSTO QUE AS </a:t>
            </a:r>
            <a:r>
              <a:rPr lang="es-ES" sz="2800" i="1" dirty="0">
                <a:solidFill>
                  <a:schemeClr val="accent4">
                    <a:lumMod val="75000"/>
                  </a:schemeClr>
                </a:solidFill>
              </a:rPr>
              <a:t>GUERRAS NACEN NA MENTE DOS HOMES</a:t>
            </a:r>
            <a:r>
              <a:rPr lang="es-ES" sz="2800" dirty="0">
                <a:solidFill>
                  <a:schemeClr val="accent4">
                    <a:lumMod val="75000"/>
                  </a:schemeClr>
                </a:solidFill>
              </a:rPr>
              <a:t>, É NA </a:t>
            </a:r>
            <a:r>
              <a:rPr lang="es-ES" sz="2800" i="1" dirty="0">
                <a:solidFill>
                  <a:schemeClr val="accent4">
                    <a:lumMod val="75000"/>
                  </a:schemeClr>
                </a:solidFill>
              </a:rPr>
              <a:t>MENTE DOS HOMES ONDE</a:t>
            </a:r>
            <a:r>
              <a:rPr lang="es-ES" sz="2800" dirty="0">
                <a:solidFill>
                  <a:schemeClr val="accent4">
                    <a:lumMod val="75000"/>
                  </a:schemeClr>
                </a:solidFill>
              </a:rPr>
              <a:t> DEBEN ERIXIRSE  OS </a:t>
            </a:r>
            <a:r>
              <a:rPr lang="es-ES" sz="2800" i="1" dirty="0">
                <a:solidFill>
                  <a:schemeClr val="accent4">
                    <a:lumMod val="75000"/>
                  </a:schemeClr>
                </a:solidFill>
              </a:rPr>
              <a:t>BALUARTES DA PAZ</a:t>
            </a:r>
            <a:r>
              <a:rPr lang="es-ES" sz="2800" dirty="0">
                <a:solidFill>
                  <a:schemeClr val="accent4">
                    <a:lumMod val="75000"/>
                  </a:schemeClr>
                </a:solidFill>
              </a:rPr>
              <a:t>” </a:t>
            </a:r>
          </a:p>
          <a:p>
            <a:pPr>
              <a:defRPr/>
            </a:pPr>
            <a:endParaRPr lang="es-ES" dirty="0">
              <a:solidFill>
                <a:schemeClr val="accent4">
                  <a:lumMod val="75000"/>
                </a:schemeClr>
              </a:solidFill>
            </a:endParaRPr>
          </a:p>
          <a:p>
            <a:pPr algn="r">
              <a:defRPr/>
            </a:pPr>
            <a:r>
              <a:rPr lang="es-ES" sz="2000" dirty="0">
                <a:solidFill>
                  <a:schemeClr val="accent4">
                    <a:lumMod val="75000"/>
                  </a:schemeClr>
                </a:solidFill>
              </a:rPr>
              <a:t>(Constitución da </a:t>
            </a:r>
            <a:r>
              <a:rPr lang="es-ES" sz="2000" i="1" dirty="0">
                <a:solidFill>
                  <a:schemeClr val="accent4">
                    <a:lumMod val="75000"/>
                  </a:schemeClr>
                </a:solidFill>
              </a:rPr>
              <a:t>UNESCO. 1945</a:t>
            </a:r>
            <a:r>
              <a:rPr lang="es-ES" sz="2000" dirty="0">
                <a:solidFill>
                  <a:schemeClr val="accent4">
                    <a:lumMod val="7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9813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Marcador de número de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45243F7-200C-4F90-B0BE-AAF897A8057E}" type="slidenum">
              <a:rPr lang="es-ES" altLang="en-US" smtClean="0">
                <a:solidFill>
                  <a:srgbClr val="A7A399"/>
                </a:solidFill>
              </a:rPr>
              <a:pPr/>
              <a:t>6</a:t>
            </a:fld>
            <a:endParaRPr lang="es-ES" altLang="en-US" smtClean="0">
              <a:solidFill>
                <a:srgbClr val="A7A399"/>
              </a:solidFill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/>
        </p:nvGraphicFramePr>
        <p:xfrm>
          <a:off x="1847851" y="333376"/>
          <a:ext cx="8482013" cy="6143625"/>
        </p:xfrm>
        <a:graphic>
          <a:graphicData uri="http://schemas.openxmlformats.org/drawingml/2006/table">
            <a:tbl>
              <a:tblPr/>
              <a:tblGrid>
                <a:gridCol w="8482013"/>
              </a:tblGrid>
              <a:tr h="6143625">
                <a:tc>
                  <a:txBody>
                    <a:bodyPr/>
                    <a:lstStyle/>
                    <a:p>
                      <a:r>
                        <a:rPr lang="gl-ES" sz="2800" dirty="0" smtClean="0"/>
                        <a:t>PAZ POSITIVA / PAZ</a:t>
                      </a:r>
                      <a:r>
                        <a:rPr lang="gl-ES" sz="2800" baseline="0" dirty="0" smtClean="0"/>
                        <a:t> NEGATIVA                                 </a:t>
                      </a:r>
                      <a:r>
                        <a:rPr lang="gl-ES" sz="1800" baseline="0" dirty="0" smtClean="0"/>
                        <a:t>J. GALTUNG</a:t>
                      </a:r>
                    </a:p>
                    <a:p>
                      <a:endParaRPr lang="gl-ES" sz="1800" baseline="0" dirty="0" smtClean="0"/>
                    </a:p>
                    <a:p>
                      <a:endParaRPr lang="gl-ES" sz="1800" dirty="0"/>
                    </a:p>
                  </a:txBody>
                  <a:tcPr marL="91437" marR="91437" marT="45715" marB="4571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CFF33"/>
                    </a:solidFill>
                  </a:tcPr>
                </a:tc>
              </a:tr>
            </a:tbl>
          </a:graphicData>
        </a:graphic>
      </p:graphicFrame>
      <p:pic>
        <p:nvPicPr>
          <p:cNvPr id="13321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4" y="2030414"/>
            <a:ext cx="6046787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509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7</a:t>
            </a:fld>
            <a:endParaRPr lang="en-US" dirty="0"/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30306" y="233083"/>
            <a:ext cx="8496300" cy="5349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s-ES" altLang="es-ES" sz="3200" dirty="0">
                <a:solidFill>
                  <a:srgbClr val="0070C0"/>
                </a:solidFill>
              </a:rPr>
              <a:t>POR QUE  ADOPTAR O MODELO DE CONVIVENCIA </a:t>
            </a:r>
            <a:r>
              <a:rPr lang="es-ES" altLang="es-ES" sz="3200" dirty="0" smtClean="0">
                <a:solidFill>
                  <a:srgbClr val="0070C0"/>
                </a:solidFill>
              </a:rPr>
              <a:t>EN POSITIVO? </a:t>
            </a:r>
            <a:endParaRPr lang="es-ES" altLang="es-ES" sz="3200" dirty="0">
              <a:solidFill>
                <a:srgbClr val="0070C0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341438"/>
            <a:ext cx="9592235" cy="5183187"/>
          </a:xfrm>
        </p:spPr>
        <p:txBody>
          <a:bodyPr>
            <a:normAutofit/>
          </a:bodyPr>
          <a:lstStyle/>
          <a:p>
            <a:pPr marL="609600" indent="-609600">
              <a:buNone/>
              <a:defRPr/>
            </a:pPr>
            <a:r>
              <a:rPr lang="es-ES" sz="2400" b="1" dirty="0">
                <a:solidFill>
                  <a:schemeClr val="accent6">
                    <a:lumMod val="75000"/>
                  </a:schemeClr>
                </a:solidFill>
              </a:rPr>
              <a:t>UNESCO(1996). INFORME DELORS: </a:t>
            </a:r>
          </a:p>
          <a:p>
            <a:pPr marL="609600" indent="-609600">
              <a:buNone/>
              <a:defRPr/>
            </a:pPr>
            <a:r>
              <a:rPr lang="es-ES" sz="2400" b="1" dirty="0">
                <a:solidFill>
                  <a:schemeClr val="accent6">
                    <a:lumMod val="75000"/>
                  </a:schemeClr>
                </a:solidFill>
              </a:rPr>
              <a:t>	“LA EDUCACIÓN ENCIERRA UN TESORO”:</a:t>
            </a:r>
          </a:p>
          <a:p>
            <a:pPr marL="609600" indent="-609600">
              <a:buNone/>
              <a:defRPr/>
            </a:pPr>
            <a:endParaRPr lang="es-ES" sz="2400" b="1" u="sng" dirty="0">
              <a:solidFill>
                <a:srgbClr val="FF6600"/>
              </a:solidFill>
            </a:endParaRPr>
          </a:p>
          <a:p>
            <a:pPr marL="990600" lvl="1" indent="-533400">
              <a:buClr>
                <a:srgbClr val="0070C0"/>
              </a:buClr>
              <a:buFont typeface="+mj-lt"/>
              <a:buAutoNum type="arabicPeriod"/>
              <a:defRPr/>
            </a:pPr>
            <a:r>
              <a:rPr lang="es-ES" sz="2800" b="1" dirty="0">
                <a:solidFill>
                  <a:schemeClr val="accent6">
                    <a:lumMod val="75000"/>
                  </a:schemeClr>
                </a:solidFill>
              </a:rPr>
              <a:t>APRENDER A </a:t>
            </a:r>
            <a:r>
              <a:rPr lang="es-ES" sz="2800" b="1" u="sng" dirty="0">
                <a:solidFill>
                  <a:schemeClr val="accent6">
                    <a:lumMod val="75000"/>
                  </a:schemeClr>
                </a:solidFill>
              </a:rPr>
              <a:t>COÑECER.</a:t>
            </a:r>
          </a:p>
          <a:p>
            <a:pPr marL="990600" lvl="1" indent="-533400">
              <a:buClr>
                <a:srgbClr val="0070C0"/>
              </a:buClr>
              <a:buFont typeface="+mj-lt"/>
              <a:buAutoNum type="arabicPeriod"/>
              <a:defRPr/>
            </a:pPr>
            <a:endParaRPr lang="es-ES" sz="2800" b="1" u="sng" dirty="0">
              <a:solidFill>
                <a:schemeClr val="accent6">
                  <a:lumMod val="75000"/>
                </a:schemeClr>
              </a:solidFill>
            </a:endParaRPr>
          </a:p>
          <a:p>
            <a:pPr marL="990600" lvl="1" indent="-533400">
              <a:buClr>
                <a:srgbClr val="0070C0"/>
              </a:buClr>
              <a:buFont typeface="+mj-lt"/>
              <a:buAutoNum type="arabicPeriod"/>
              <a:defRPr/>
            </a:pPr>
            <a:r>
              <a:rPr lang="es-ES" sz="2800" b="1" dirty="0">
                <a:solidFill>
                  <a:schemeClr val="accent6">
                    <a:lumMod val="75000"/>
                  </a:schemeClr>
                </a:solidFill>
              </a:rPr>
              <a:t>APRENDER A </a:t>
            </a:r>
            <a:r>
              <a:rPr lang="es-ES" sz="2800" b="1" u="sng" dirty="0">
                <a:solidFill>
                  <a:schemeClr val="accent6">
                    <a:lumMod val="75000"/>
                  </a:schemeClr>
                </a:solidFill>
              </a:rPr>
              <a:t>FACER.</a:t>
            </a:r>
          </a:p>
          <a:p>
            <a:pPr marL="990600" lvl="1" indent="-533400">
              <a:buClr>
                <a:srgbClr val="0070C0"/>
              </a:buClr>
              <a:buFont typeface="+mj-lt"/>
              <a:buAutoNum type="arabicPeriod"/>
              <a:defRPr/>
            </a:pPr>
            <a:endParaRPr lang="es-ES" sz="2800" b="1" u="sng" dirty="0">
              <a:solidFill>
                <a:schemeClr val="accent6">
                  <a:lumMod val="75000"/>
                </a:schemeClr>
              </a:solidFill>
            </a:endParaRPr>
          </a:p>
          <a:p>
            <a:pPr marL="990600" lvl="1" indent="-533400">
              <a:buClr>
                <a:srgbClr val="0070C0"/>
              </a:buClr>
              <a:buFont typeface="+mj-lt"/>
              <a:buAutoNum type="arabicPeriod"/>
              <a:defRPr/>
            </a:pPr>
            <a:r>
              <a:rPr lang="es-ES" sz="2800" b="1" dirty="0">
                <a:solidFill>
                  <a:schemeClr val="accent6">
                    <a:lumMod val="75000"/>
                  </a:schemeClr>
                </a:solidFill>
              </a:rPr>
              <a:t>APRENDER A </a:t>
            </a:r>
            <a:r>
              <a:rPr lang="es-ES" sz="2800" b="1" u="sng" dirty="0">
                <a:solidFill>
                  <a:schemeClr val="accent6">
                    <a:lumMod val="75000"/>
                  </a:schemeClr>
                </a:solidFill>
              </a:rPr>
              <a:t> VIVIR XUNTOS.</a:t>
            </a:r>
          </a:p>
          <a:p>
            <a:pPr marL="990600" lvl="1" indent="-533400">
              <a:buClr>
                <a:srgbClr val="0070C0"/>
              </a:buClr>
              <a:buFont typeface="+mj-lt"/>
              <a:buAutoNum type="arabicPeriod"/>
              <a:defRPr/>
            </a:pPr>
            <a:endParaRPr lang="es-ES" sz="2800" b="1" u="sng" dirty="0">
              <a:solidFill>
                <a:schemeClr val="accent6">
                  <a:lumMod val="75000"/>
                </a:schemeClr>
              </a:solidFill>
            </a:endParaRPr>
          </a:p>
          <a:p>
            <a:pPr marL="990600" lvl="1" indent="-533400">
              <a:buClr>
                <a:srgbClr val="0070C0"/>
              </a:buClr>
              <a:buFont typeface="+mj-lt"/>
              <a:buAutoNum type="arabicPeriod"/>
              <a:defRPr/>
            </a:pPr>
            <a:r>
              <a:rPr lang="es-ES" sz="2800" b="1" dirty="0">
                <a:solidFill>
                  <a:schemeClr val="accent6">
                    <a:lumMod val="75000"/>
                  </a:schemeClr>
                </a:solidFill>
              </a:rPr>
              <a:t>APRENDER A </a:t>
            </a:r>
            <a:r>
              <a:rPr lang="es-ES" sz="2800" b="1" u="sng" dirty="0">
                <a:solidFill>
                  <a:schemeClr val="accent6">
                    <a:lumMod val="75000"/>
                  </a:schemeClr>
                </a:solidFill>
              </a:rPr>
              <a:t>SER.</a:t>
            </a:r>
          </a:p>
          <a:p>
            <a:pPr marL="990600" lvl="1" indent="-533400">
              <a:buFont typeface="Symbol" panose="05050102010706020507" pitchFamily="18" charset="2"/>
              <a:buChar char="®"/>
              <a:defRPr/>
            </a:pPr>
            <a:endParaRPr lang="es-ES" sz="2000" b="1" u="sng" dirty="0">
              <a:solidFill>
                <a:schemeClr val="accent6">
                  <a:lumMod val="75000"/>
                </a:schemeClr>
              </a:solidFill>
            </a:endParaRPr>
          </a:p>
          <a:p>
            <a:pPr marL="1371600" lvl="2" indent="-457200">
              <a:buClr>
                <a:schemeClr val="accent3">
                  <a:lumMod val="40000"/>
                  <a:lumOff val="60000"/>
                </a:schemeClr>
              </a:buClr>
              <a:buFont typeface="Symbol" panose="05050102010706020507" pitchFamily="18" charset="2"/>
              <a:buAutoNum type="arabicPeriod" startAt="5"/>
              <a:defRPr/>
            </a:pP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</a:rPr>
              <a:t>APRENDER A EMPRENDER</a:t>
            </a:r>
            <a:r>
              <a:rPr lang="es-ES" sz="2000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20484" name="Picture 18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55624" y="1466944"/>
            <a:ext cx="1452282" cy="1766114"/>
          </a:xfrm>
          <a:noFill/>
        </p:spPr>
      </p:pic>
    </p:spTree>
    <p:extLst>
      <p:ext uri="{BB962C8B-B14F-4D97-AF65-F5344CB8AC3E}">
        <p14:creationId xmlns:p14="http://schemas.microsoft.com/office/powerpoint/2010/main" val="20259643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8</a:t>
            </a:fld>
            <a:endParaRPr lang="en-US" dirty="0"/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847850" y="333375"/>
            <a:ext cx="10344150" cy="6191250"/>
          </a:xfrm>
          <a:noFill/>
        </p:spPr>
        <p:txBody>
          <a:bodyPr/>
          <a:lstStyle/>
          <a:p>
            <a:pPr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s-ES" altLang="es-ES" dirty="0" smtClean="0">
                <a:solidFill>
                  <a:schemeClr val="tx2"/>
                </a:solidFill>
              </a:rPr>
              <a:t>A EDUCACIÓN TEN COMO FINALIDADE AXUDAR A QUE SE FORMEN PERSOAS FELICES: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es-ES" altLang="es-ES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es-ES" altLang="es-ES" dirty="0" smtClean="0">
              <a:solidFill>
                <a:schemeClr val="tx2"/>
              </a:solidFill>
            </a:endParaRPr>
          </a:p>
          <a:p>
            <a:pPr lvl="1">
              <a:lnSpc>
                <a:spcPct val="90000"/>
              </a:lnSpc>
            </a:pPr>
            <a:r>
              <a:rPr lang="es-ES" altLang="es-ES" dirty="0" smtClean="0">
                <a:solidFill>
                  <a:srgbClr val="FF6600"/>
                </a:solidFill>
              </a:rPr>
              <a:t>QUE SE RELACIONEN EN PAZ:</a:t>
            </a:r>
          </a:p>
          <a:p>
            <a:pPr lvl="2">
              <a:lnSpc>
                <a:spcPct val="90000"/>
              </a:lnSpc>
            </a:pPr>
            <a:r>
              <a:rPr lang="es-ES" altLang="es-ES" sz="2000" dirty="0">
                <a:solidFill>
                  <a:srgbClr val="FF6600"/>
                </a:solidFill>
              </a:rPr>
              <a:t>CONSIGO MESMAS.</a:t>
            </a:r>
          </a:p>
          <a:p>
            <a:pPr lvl="2">
              <a:lnSpc>
                <a:spcPct val="90000"/>
              </a:lnSpc>
            </a:pPr>
            <a:r>
              <a:rPr lang="es-ES" altLang="es-ES" sz="2000" dirty="0">
                <a:solidFill>
                  <a:srgbClr val="FF6600"/>
                </a:solidFill>
              </a:rPr>
              <a:t>COS DEMAIS.</a:t>
            </a:r>
          </a:p>
          <a:p>
            <a:pPr lvl="2">
              <a:lnSpc>
                <a:spcPct val="90000"/>
              </a:lnSpc>
            </a:pPr>
            <a:r>
              <a:rPr lang="es-ES" altLang="es-ES" sz="2000" dirty="0">
                <a:solidFill>
                  <a:srgbClr val="FF6600"/>
                </a:solidFill>
              </a:rPr>
              <a:t>CO ENTORNO.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None/>
            </a:pPr>
            <a:endParaRPr lang="es-ES" altLang="es-ES" sz="2000" dirty="0">
              <a:solidFill>
                <a:srgbClr val="FF6600"/>
              </a:solidFill>
            </a:endParaRPr>
          </a:p>
          <a:p>
            <a:pPr lvl="2">
              <a:lnSpc>
                <a:spcPct val="90000"/>
              </a:lnSpc>
              <a:buFont typeface="Wingdings" panose="05000000000000000000" pitchFamily="2" charset="2"/>
              <a:buNone/>
            </a:pPr>
            <a:endParaRPr lang="es-ES" altLang="es-ES" sz="2000" dirty="0">
              <a:solidFill>
                <a:srgbClr val="FF6600"/>
              </a:solidFill>
            </a:endParaRPr>
          </a:p>
          <a:p>
            <a:pPr lvl="2">
              <a:lnSpc>
                <a:spcPct val="90000"/>
              </a:lnSpc>
              <a:buFont typeface="Wingdings" panose="05000000000000000000" pitchFamily="2" charset="2"/>
              <a:buNone/>
            </a:pPr>
            <a:endParaRPr lang="es-ES" altLang="es-ES" sz="2000" dirty="0">
              <a:solidFill>
                <a:srgbClr val="FF6600"/>
              </a:solidFill>
            </a:endParaRPr>
          </a:p>
          <a:p>
            <a:pPr lvl="2">
              <a:lnSpc>
                <a:spcPct val="90000"/>
              </a:lnSpc>
              <a:buFont typeface="Wingdings" panose="05000000000000000000" pitchFamily="2" charset="2"/>
              <a:buNone/>
            </a:pPr>
            <a:endParaRPr lang="es-ES" altLang="es-ES" sz="2000" dirty="0">
              <a:solidFill>
                <a:srgbClr val="FF6600"/>
              </a:solidFill>
            </a:endParaRPr>
          </a:p>
          <a:p>
            <a:pPr lvl="1">
              <a:lnSpc>
                <a:spcPct val="90000"/>
              </a:lnSpc>
            </a:pPr>
            <a:r>
              <a:rPr lang="es-ES" altLang="es-ES" dirty="0" smtClean="0">
                <a:solidFill>
                  <a:srgbClr val="FF6600"/>
                </a:solidFill>
              </a:rPr>
              <a:t>QUE APRENDAN E CONSTRÚAN CULTURA.</a:t>
            </a:r>
          </a:p>
        </p:txBody>
      </p:sp>
      <p:pic>
        <p:nvPicPr>
          <p:cNvPr id="22531" name="Picture 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63250" y="3533775"/>
            <a:ext cx="1428750" cy="952500"/>
          </a:xfrm>
          <a:noFill/>
        </p:spPr>
      </p:pic>
      <p:pic>
        <p:nvPicPr>
          <p:cNvPr id="22532" name="Picture 1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3300" y="3038475"/>
            <a:ext cx="1028700" cy="752475"/>
          </a:xfrm>
          <a:noFill/>
        </p:spPr>
      </p:pic>
      <p:pic>
        <p:nvPicPr>
          <p:cNvPr id="22533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1949450"/>
            <a:ext cx="12382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5453063"/>
            <a:ext cx="12001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13906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Marcador de número de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5860CD-6D45-4641-B79D-E258F366DB06}" type="slidenum">
              <a:rPr lang="es-ES" altLang="en-US" smtClean="0">
                <a:solidFill>
                  <a:srgbClr val="A7A399"/>
                </a:solidFill>
              </a:rPr>
              <a:pPr/>
              <a:t>9</a:t>
            </a:fld>
            <a:endParaRPr lang="es-ES" altLang="en-US" smtClean="0">
              <a:solidFill>
                <a:srgbClr val="A7A399"/>
              </a:solidFill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448617"/>
              </p:ext>
            </p:extLst>
          </p:nvPr>
        </p:nvGraphicFramePr>
        <p:xfrm>
          <a:off x="1847851" y="333376"/>
          <a:ext cx="8482013" cy="6143625"/>
        </p:xfrm>
        <a:graphic>
          <a:graphicData uri="http://schemas.openxmlformats.org/drawingml/2006/table">
            <a:tbl>
              <a:tblPr/>
              <a:tblGrid>
                <a:gridCol w="8482013"/>
              </a:tblGrid>
              <a:tr h="6143625">
                <a:tc>
                  <a:txBody>
                    <a:bodyPr/>
                    <a:lstStyle/>
                    <a:p>
                      <a:r>
                        <a:rPr lang="es-ES" sz="1800" dirty="0" smtClean="0"/>
                        <a:t> </a:t>
                      </a:r>
                      <a:endParaRPr lang="gl-ES" sz="1800" dirty="0"/>
                    </a:p>
                  </a:txBody>
                  <a:tcPr marL="91437" marR="91437" marT="45715" marB="4571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CFF3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Tabla 3"/>
          <p:cNvGraphicFramePr>
            <a:graphicFrameLocks noGrp="1"/>
          </p:cNvGraphicFramePr>
          <p:nvPr/>
        </p:nvGraphicFramePr>
        <p:xfrm>
          <a:off x="4511676" y="4198939"/>
          <a:ext cx="2879725" cy="1920875"/>
        </p:xfrm>
        <a:graphic>
          <a:graphicData uri="http://schemas.openxmlformats.org/drawingml/2006/table">
            <a:tbl>
              <a:tblPr/>
              <a:tblGrid>
                <a:gridCol w="2879725"/>
              </a:tblGrid>
              <a:tr h="1920875">
                <a:tc>
                  <a:txBody>
                    <a:bodyPr/>
                    <a:lstStyle/>
                    <a:p>
                      <a:pPr algn="ctr"/>
                      <a:r>
                        <a:rPr lang="es-ES" sz="40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EDUCAR PARA CONVIVIR</a:t>
                      </a:r>
                      <a:endParaRPr lang="gl-ES" sz="40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91421" marR="91421" marT="45735" marB="4573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/>
        </p:nvGraphicFramePr>
        <p:xfrm>
          <a:off x="2085975" y="620714"/>
          <a:ext cx="4103688" cy="822772"/>
        </p:xfrm>
        <a:graphic>
          <a:graphicData uri="http://schemas.openxmlformats.org/drawingml/2006/table">
            <a:tbl>
              <a:tblPr/>
              <a:tblGrid>
                <a:gridCol w="4103688"/>
              </a:tblGrid>
              <a:tr h="822325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REFLEXIÓNS</a:t>
                      </a:r>
                      <a:r>
                        <a:rPr lang="es-ES" sz="2400" baseline="0" dirty="0" smtClean="0"/>
                        <a:t> SOBRE EDUCACIÓN</a:t>
                      </a:r>
                      <a:endParaRPr lang="gl-ES" sz="2400" dirty="0"/>
                    </a:p>
                  </a:txBody>
                  <a:tcPr marL="91423" marR="91423" marT="45626" marB="4562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a 5"/>
          <p:cNvGraphicFramePr>
            <a:graphicFrameLocks noGrp="1"/>
          </p:cNvGraphicFramePr>
          <p:nvPr/>
        </p:nvGraphicFramePr>
        <p:xfrm>
          <a:off x="6802439" y="836614"/>
          <a:ext cx="2447925" cy="936625"/>
        </p:xfrm>
        <a:graphic>
          <a:graphicData uri="http://schemas.openxmlformats.org/drawingml/2006/table">
            <a:tbl>
              <a:tblPr/>
              <a:tblGrid>
                <a:gridCol w="2447925"/>
              </a:tblGrid>
              <a:tr h="936625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DEMANDAS SOCIAIS</a:t>
                      </a:r>
                      <a:endParaRPr lang="gl-ES" sz="2400" dirty="0"/>
                    </a:p>
                  </a:txBody>
                  <a:tcPr marL="91427" marR="91427" marT="45745" marB="4574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a 6"/>
          <p:cNvGraphicFramePr>
            <a:graphicFrameLocks noGrp="1"/>
          </p:cNvGraphicFramePr>
          <p:nvPr/>
        </p:nvGraphicFramePr>
        <p:xfrm>
          <a:off x="7316788" y="2189163"/>
          <a:ext cx="2887662" cy="823912"/>
        </p:xfrm>
        <a:graphic>
          <a:graphicData uri="http://schemas.openxmlformats.org/drawingml/2006/table">
            <a:tbl>
              <a:tblPr/>
              <a:tblGrid>
                <a:gridCol w="2887662"/>
              </a:tblGrid>
              <a:tr h="823912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PREOCUPACIÓNS</a:t>
                      </a:r>
                      <a:r>
                        <a:rPr lang="es-ES" sz="2400" baseline="0" dirty="0" smtClean="0"/>
                        <a:t> EMERXENTES</a:t>
                      </a:r>
                      <a:endParaRPr lang="gl-ES" sz="2400" dirty="0"/>
                    </a:p>
                  </a:txBody>
                  <a:tcPr marL="91421" marR="91421" marT="45773" marB="4577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103102"/>
              </p:ext>
            </p:extLst>
          </p:nvPr>
        </p:nvGraphicFramePr>
        <p:xfrm>
          <a:off x="1992314" y="2620963"/>
          <a:ext cx="2987675" cy="823912"/>
        </p:xfrm>
        <a:graphic>
          <a:graphicData uri="http://schemas.openxmlformats.org/drawingml/2006/table">
            <a:tbl>
              <a:tblPr/>
              <a:tblGrid>
                <a:gridCol w="2987675"/>
              </a:tblGrid>
              <a:tr h="823912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INVESTIGACIÓNS</a:t>
                      </a:r>
                    </a:p>
                    <a:p>
                      <a:pPr algn="ctr"/>
                      <a:r>
                        <a:rPr lang="es-ES" sz="2400" dirty="0" smtClean="0"/>
                        <a:t>INFORMES</a:t>
                      </a:r>
                      <a:endParaRPr lang="gl-ES" sz="2400" dirty="0"/>
                    </a:p>
                  </a:txBody>
                  <a:tcPr marL="91420" marR="91420" marT="45773" marB="4577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5" name="Conector recto de flecha 14"/>
          <p:cNvCxnSpPr/>
          <p:nvPr/>
        </p:nvCxnSpPr>
        <p:spPr>
          <a:xfrm>
            <a:off x="4727576" y="1557339"/>
            <a:ext cx="936625" cy="2592387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Tabla 17"/>
          <p:cNvGraphicFramePr>
            <a:graphicFrameLocks noGrp="1"/>
          </p:cNvGraphicFramePr>
          <p:nvPr/>
        </p:nvGraphicFramePr>
        <p:xfrm>
          <a:off x="7753350" y="4005264"/>
          <a:ext cx="2376488" cy="579437"/>
        </p:xfrm>
        <a:graphic>
          <a:graphicData uri="http://schemas.openxmlformats.org/drawingml/2006/table">
            <a:tbl>
              <a:tblPr/>
              <a:tblGrid>
                <a:gridCol w="2376488"/>
              </a:tblGrid>
              <a:tr h="579437">
                <a:tc>
                  <a:txBody>
                    <a:bodyPr/>
                    <a:lstStyle/>
                    <a:p>
                      <a:r>
                        <a:rPr lang="es-ES" sz="2400" dirty="0" smtClean="0"/>
                        <a:t>LEXISLACIÓN</a:t>
                      </a:r>
                      <a:endParaRPr lang="gl-ES" sz="2400" dirty="0"/>
                    </a:p>
                  </a:txBody>
                  <a:tcPr marL="91449" marR="91449" marT="45673" marB="4567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9" name="Conector recto de flecha 18"/>
          <p:cNvCxnSpPr/>
          <p:nvPr/>
        </p:nvCxnSpPr>
        <p:spPr>
          <a:xfrm>
            <a:off x="2782889" y="3429001"/>
            <a:ext cx="1584325" cy="1584325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de flecha 20"/>
          <p:cNvCxnSpPr/>
          <p:nvPr/>
        </p:nvCxnSpPr>
        <p:spPr>
          <a:xfrm flipH="1">
            <a:off x="6056313" y="1757364"/>
            <a:ext cx="1274762" cy="2376487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de flecha 24"/>
          <p:cNvCxnSpPr/>
          <p:nvPr/>
        </p:nvCxnSpPr>
        <p:spPr>
          <a:xfrm flipH="1">
            <a:off x="7464425" y="4625975"/>
            <a:ext cx="1295400" cy="890588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de flecha 26"/>
          <p:cNvCxnSpPr/>
          <p:nvPr/>
        </p:nvCxnSpPr>
        <p:spPr>
          <a:xfrm flipH="1">
            <a:off x="7126288" y="3068639"/>
            <a:ext cx="1346200" cy="1055687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299946"/>
              </p:ext>
            </p:extLst>
          </p:nvPr>
        </p:nvGraphicFramePr>
        <p:xfrm>
          <a:off x="2149912" y="5516563"/>
          <a:ext cx="1715506" cy="640080"/>
        </p:xfrm>
        <a:graphic>
          <a:graphicData uri="http://schemas.openxmlformats.org/drawingml/2006/table">
            <a:tbl>
              <a:tblPr/>
              <a:tblGrid>
                <a:gridCol w="1715506"/>
              </a:tblGrid>
              <a:tr h="603251">
                <a:tc>
                  <a:txBody>
                    <a:bodyPr/>
                    <a:lstStyle/>
                    <a:p>
                      <a:r>
                        <a:rPr lang="es-ES" dirty="0" smtClean="0"/>
                        <a:t>ALARMA</a:t>
                      </a:r>
                      <a:r>
                        <a:rPr lang="es-ES" baseline="0" dirty="0" smtClean="0"/>
                        <a:t> SOCIAL</a:t>
                      </a:r>
                    </a:p>
                    <a:p>
                      <a:r>
                        <a:rPr lang="es-ES" baseline="0" dirty="0" smtClean="0"/>
                        <a:t>(JOKIN)</a:t>
                      </a:r>
                      <a:endParaRPr lang="es-E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0" name="Conector recto de flecha 9"/>
          <p:cNvCxnSpPr/>
          <p:nvPr/>
        </p:nvCxnSpPr>
        <p:spPr>
          <a:xfrm flipV="1">
            <a:off x="4017818" y="5417127"/>
            <a:ext cx="349396" cy="3740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075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630</TotalTime>
  <Words>4283</Words>
  <Application>Microsoft Office PowerPoint</Application>
  <PresentationFormat>Panorámica</PresentationFormat>
  <Paragraphs>871</Paragraphs>
  <Slides>59</Slides>
  <Notes>52</Notes>
  <HiddenSlides>0</HiddenSlides>
  <MMClips>0</MMClips>
  <ScaleCrop>false</ScaleCrop>
  <HeadingPairs>
    <vt:vector size="8" baseType="variant">
      <vt:variant>
        <vt:lpstr>Fuentes usadas</vt:lpstr>
      </vt:variant>
      <vt:variant>
        <vt:i4>13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59</vt:i4>
      </vt:variant>
    </vt:vector>
  </HeadingPairs>
  <TitlesOfParts>
    <vt:vector size="74" baseType="lpstr">
      <vt:lpstr>Agency FB</vt:lpstr>
      <vt:lpstr>Arial</vt:lpstr>
      <vt:lpstr>Arial Narrow</vt:lpstr>
      <vt:lpstr>Batang</vt:lpstr>
      <vt:lpstr>Calibri</vt:lpstr>
      <vt:lpstr>Calibri Light</vt:lpstr>
      <vt:lpstr>Century Schoolbook</vt:lpstr>
      <vt:lpstr>Symbol</vt:lpstr>
      <vt:lpstr>Tahoma</vt:lpstr>
      <vt:lpstr>Times New Roman</vt:lpstr>
      <vt:lpstr>Verdana</vt:lpstr>
      <vt:lpstr>Wingdings</vt:lpstr>
      <vt:lpstr>Wingdings 2</vt:lpstr>
      <vt:lpstr>Tema de Office</vt:lpstr>
      <vt:lpstr>Visio.Drawing.11</vt:lpstr>
      <vt:lpstr>Presentación de PowerPoint</vt:lpstr>
      <vt:lpstr>Presentación de PowerPoint</vt:lpstr>
      <vt:lpstr> O PAPEL DA CONVIVENCIA NA EDUCACIÓN </vt:lpstr>
      <vt:lpstr>Presentación de PowerPoint</vt:lpstr>
      <vt:lpstr>Presentación de PowerPoint</vt:lpstr>
      <vt:lpstr>Presentación de PowerPoint</vt:lpstr>
      <vt:lpstr>POR QUE  ADOPTAR O MODELO DE CONVIVENCIA EN POSITIVO? </vt:lpstr>
      <vt:lpstr>Presentación de PowerPoint</vt:lpstr>
      <vt:lpstr>Presentación de PowerPoint</vt:lpstr>
      <vt:lpstr>Presentación de PowerPoint</vt:lpstr>
      <vt:lpstr>EDUCAR NA CONVIVENCIA EN POSITIVO</vt:lpstr>
      <vt:lpstr>Presentación de PowerPoint</vt:lpstr>
      <vt:lpstr>Presentación de PowerPoint</vt:lpstr>
      <vt:lpstr>EDUCAR NA CONVIVENCIA EN POSITIVO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EDUCAR NA CONVIVENCIA EN POSITIVO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EDUCAR NA CONVIVENCIA EN POSITIVO</vt:lpstr>
      <vt:lpstr>PROBLEMAS DE CONVIVENCIA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PERSPECTIVAS NA INTERVENCIÓN NO ÁMBITO DA CONVIVENCIA</vt:lpstr>
      <vt:lpstr>    E NON ESQUECER QUE EDUCAR  IMPLICA: </vt:lpstr>
      <vt:lpstr>Presentación de PowerPoint</vt:lpstr>
      <vt:lpstr>OUTRAS WEBS  SOBRE CONVIVENCIA</vt:lpstr>
      <vt:lpstr>Presentación de PowerPoint</vt:lpstr>
      <vt:lpstr>Presentación de PowerPoint</vt:lpstr>
      <vt:lpstr>RECURSOS  sobre ACOSO (bullying)  </vt:lpstr>
      <vt:lpstr>RECURSOS  sobre ACOSO (bullying) </vt:lpstr>
      <vt:lpstr>Algunhas Webquest sobre ACOSO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Estratexias para a atención e a inclusión do alumnado con condutas contrarias á convivencia.</dc:title>
  <dc:creator>Windows User</dc:creator>
  <cp:lastModifiedBy>Eloísa Teijeira Bautista</cp:lastModifiedBy>
  <cp:revision>49</cp:revision>
  <dcterms:created xsi:type="dcterms:W3CDTF">2015-09-21T18:02:36Z</dcterms:created>
  <dcterms:modified xsi:type="dcterms:W3CDTF">2015-10-06T20:38:23Z</dcterms:modified>
</cp:coreProperties>
</file>