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317" r:id="rId3"/>
    <p:sldId id="362" r:id="rId4"/>
    <p:sldId id="363" r:id="rId5"/>
    <p:sldId id="336" r:id="rId6"/>
    <p:sldId id="279" r:id="rId7"/>
    <p:sldId id="337" r:id="rId8"/>
    <p:sldId id="275" r:id="rId9"/>
    <p:sldId id="282" r:id="rId10"/>
    <p:sldId id="338" r:id="rId11"/>
    <p:sldId id="314" r:id="rId12"/>
    <p:sldId id="284" r:id="rId13"/>
    <p:sldId id="344" r:id="rId14"/>
    <p:sldId id="345" r:id="rId15"/>
    <p:sldId id="349" r:id="rId16"/>
    <p:sldId id="350" r:id="rId17"/>
    <p:sldId id="351" r:id="rId18"/>
    <p:sldId id="353" r:id="rId19"/>
    <p:sldId id="355" r:id="rId20"/>
    <p:sldId id="364" r:id="rId2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7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0240E1-7BFF-40BA-B4F4-27FCB940FE3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s-ES" sz="2400" dirty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s-ES" sz="2400" dirty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dirty="0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/>
              <a:t>Haga clic para cambiar el estilo de título	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BF8C0AF-527F-4FE6-8CEC-54CC669AD62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29C6-9787-4910-9E8E-2D84BE7D742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A3A6-98D9-4FAF-855C-32E9D90C823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CD067-F8EB-4BEA-8247-F69BF798367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172F-6A26-4F6B-B28D-C1CB1FF57743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CAC1-062D-4594-8F0E-C879F6228E8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E728-5A31-4583-87C7-9A15E0DB36F6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20566-5E83-4533-982D-6695B9C17F9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9C5F-4447-49DA-A47A-5A577C7F84D6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0E14-2B95-4D67-AAAC-A3F809DEE5E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97041-2C4C-45BF-8051-6C43C8363DB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B9400-FDE4-4159-AEA5-9704E2573063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29F6-DADB-4975-87C3-4481E796E1B5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1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s-ES" dirty="0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</p:grpSp>
      </p:grpSp>
      <p:sp>
        <p:nvSpPr>
          <p:cNvPr id="409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dirty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1F3197-FFD2-49C9-B745-87EF121E4C2A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Curso CEFORE PONTEVEDRA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>Deportes </a:t>
            </a:r>
            <a:r>
              <a:rPr lang="es-ES_tradnl" sz="3200" dirty="0" err="1" smtClean="0"/>
              <a:t>Sociomotrices</a:t>
            </a:r>
            <a:r>
              <a:rPr lang="es-ES_tradnl" sz="3200" dirty="0" smtClean="0"/>
              <a:t>: </a:t>
            </a:r>
            <a:r>
              <a:rPr lang="es-ES_tradnl" sz="3200" b="0" i="1" u="sng" dirty="0" smtClean="0">
                <a:solidFill>
                  <a:srgbClr val="00B0F0"/>
                </a:solidFill>
              </a:rPr>
              <a:t>Baloncesto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291013" cy="1822450"/>
          </a:xfrm>
        </p:spPr>
        <p:txBody>
          <a:bodyPr/>
          <a:lstStyle/>
          <a:p>
            <a:pPr eaLnBrk="1" hangingPunct="1"/>
            <a:r>
              <a:rPr lang="es-ES_tradnl" sz="2000" dirty="0" smtClean="0">
                <a:latin typeface="Arial Black" pitchFamily="34" charset="0"/>
              </a:rPr>
              <a:t>1ª </a:t>
            </a:r>
            <a:r>
              <a:rPr lang="es-ES_tradnl" sz="2000" dirty="0" err="1" smtClean="0">
                <a:latin typeface="Arial Black" pitchFamily="34" charset="0"/>
              </a:rPr>
              <a:t>sesión:REGRAS</a:t>
            </a:r>
            <a:r>
              <a:rPr lang="es-ES_tradnl" sz="2000" dirty="0" smtClean="0">
                <a:latin typeface="Arial Black" pitchFamily="34" charset="0"/>
              </a:rPr>
              <a:t> DE XOGO</a:t>
            </a:r>
          </a:p>
          <a:p>
            <a:pPr eaLnBrk="1" hangingPunct="1"/>
            <a:endParaRPr lang="es-ES_tradnl" sz="2000" dirty="0" smtClean="0">
              <a:latin typeface="Arial Black" pitchFamily="34" charset="0"/>
            </a:endParaRPr>
          </a:p>
          <a:p>
            <a:pPr eaLnBrk="1" hangingPunct="1"/>
            <a:r>
              <a:rPr lang="es-ES_tradnl" sz="1400" i="1" dirty="0" smtClean="0"/>
              <a:t>Pablo </a:t>
            </a:r>
            <a:r>
              <a:rPr lang="es-ES_tradnl" sz="1400" i="1" dirty="0" err="1" smtClean="0"/>
              <a:t>Villaronga</a:t>
            </a:r>
            <a:r>
              <a:rPr lang="es-ES_tradnl" sz="1400" i="1" dirty="0" smtClean="0"/>
              <a:t> Paz</a:t>
            </a:r>
          </a:p>
          <a:p>
            <a:pPr eaLnBrk="1" hangingPunct="1"/>
            <a:r>
              <a:rPr lang="es-ES_tradnl" sz="1400" i="1" dirty="0" smtClean="0"/>
              <a:t>Iván Villar Fernández</a:t>
            </a:r>
          </a:p>
        </p:txBody>
      </p:sp>
      <p:pic>
        <p:nvPicPr>
          <p:cNvPr id="6148" name="Picture 10" descr="MPj043091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73463"/>
            <a:ext cx="327818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smtClean="0"/>
              <a:t>ACLARACIÓN LANZAMIENTOS 3 PTS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693025" cy="3724275"/>
          </a:xfrm>
        </p:spPr>
        <p:txBody>
          <a:bodyPr/>
          <a:lstStyle/>
          <a:p>
            <a:pPr eaLnBrk="1" hangingPunct="1"/>
            <a:r>
              <a:rPr lang="es-ES" dirty="0" smtClean="0"/>
              <a:t>Se </a:t>
            </a:r>
            <a:r>
              <a:rPr lang="es-ES" dirty="0" err="1" smtClean="0"/>
              <a:t>hai</a:t>
            </a:r>
            <a:r>
              <a:rPr lang="es-ES" dirty="0" smtClean="0"/>
              <a:t> pintada </a:t>
            </a:r>
            <a:r>
              <a:rPr lang="es-ES" dirty="0" err="1" smtClean="0"/>
              <a:t>liña</a:t>
            </a:r>
            <a:r>
              <a:rPr lang="es-ES" dirty="0" smtClean="0"/>
              <a:t> de 3 puntos. O </a:t>
            </a:r>
            <a:r>
              <a:rPr lang="es-ES" dirty="0" err="1" smtClean="0"/>
              <a:t>xogador</a:t>
            </a:r>
            <a:r>
              <a:rPr lang="es-ES" dirty="0" smtClean="0"/>
              <a:t> no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lanzamento</a:t>
            </a:r>
            <a:r>
              <a:rPr lang="es-ES" dirty="0" smtClean="0"/>
              <a:t> ha de saltar por detrás de dita </a:t>
            </a:r>
            <a:r>
              <a:rPr lang="es-ES" dirty="0" err="1" smtClean="0"/>
              <a:t>liña</a:t>
            </a:r>
            <a:r>
              <a:rPr lang="es-ES" dirty="0" smtClean="0"/>
              <a:t>.</a:t>
            </a:r>
          </a:p>
          <a:p>
            <a:pPr eaLnBrk="1" hangingPunct="1"/>
            <a:r>
              <a:rPr lang="es-ES" dirty="0" smtClean="0"/>
              <a:t>Se non </a:t>
            </a:r>
            <a:r>
              <a:rPr lang="es-ES" dirty="0" err="1" smtClean="0"/>
              <a:t>hai</a:t>
            </a:r>
            <a:r>
              <a:rPr lang="es-ES" dirty="0" smtClean="0"/>
              <a:t> pintada línea de 3 puntos. Para conceder </a:t>
            </a:r>
            <a:r>
              <a:rPr lang="es-ES" dirty="0" err="1" smtClean="0"/>
              <a:t>unha</a:t>
            </a:r>
            <a:r>
              <a:rPr lang="es-ES" dirty="0" smtClean="0"/>
              <a:t> canasta con dita puntuación o </a:t>
            </a:r>
            <a:r>
              <a:rPr lang="es-ES" dirty="0" err="1" smtClean="0"/>
              <a:t>xogador</a:t>
            </a:r>
            <a:r>
              <a:rPr lang="es-ES" dirty="0" smtClean="0"/>
              <a:t> que lanza saltará </a:t>
            </a:r>
            <a:r>
              <a:rPr lang="es-ES" dirty="0" err="1" smtClean="0"/>
              <a:t>dende</a:t>
            </a:r>
            <a:r>
              <a:rPr lang="es-ES" dirty="0" smtClean="0"/>
              <a:t> o tiro libre </a:t>
            </a:r>
            <a:r>
              <a:rPr lang="es-ES" dirty="0" err="1" smtClean="0"/>
              <a:t>ou</a:t>
            </a:r>
            <a:r>
              <a:rPr lang="es-ES" dirty="0" smtClean="0"/>
              <a:t> a prolongación do </a:t>
            </a:r>
            <a:r>
              <a:rPr lang="es-ES" dirty="0" err="1" smtClean="0"/>
              <a:t>mesmo</a:t>
            </a:r>
            <a:r>
              <a:rPr lang="es-ES" dirty="0" smtClean="0"/>
              <a:t> (4 m.)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REGRAMENTO FIBA</a:t>
            </a:r>
          </a:p>
        </p:txBody>
      </p:sp>
      <p:pic>
        <p:nvPicPr>
          <p:cNvPr id="30723" name="Picture 4" descr="MCj0437041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3213100"/>
            <a:ext cx="2625725" cy="2625725"/>
          </a:xfrm>
          <a:noFill/>
        </p:spPr>
      </p:pic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429000"/>
            <a:ext cx="41513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900113" y="638175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APLICACIÓN DESDE INFANTIL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VIOLACIÓNS</a:t>
            </a:r>
          </a:p>
        </p:txBody>
      </p:sp>
      <p:pic>
        <p:nvPicPr>
          <p:cNvPr id="31747" name="Picture 11" descr="MCj03982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716338"/>
            <a:ext cx="2098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16"/>
          <p:cNvSpPr txBox="1">
            <a:spLocks noChangeArrowheads="1"/>
          </p:cNvSpPr>
          <p:nvPr/>
        </p:nvSpPr>
        <p:spPr bwMode="auto">
          <a:xfrm>
            <a:off x="900113" y="2636838"/>
            <a:ext cx="424815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dirty="0"/>
              <a:t> </a:t>
            </a:r>
            <a:r>
              <a:rPr lang="es-ES" dirty="0" err="1" smtClean="0"/>
              <a:t>Xogador</a:t>
            </a:r>
            <a:r>
              <a:rPr lang="es-ES" dirty="0" smtClean="0"/>
              <a:t> </a:t>
            </a:r>
            <a:r>
              <a:rPr lang="es-ES" dirty="0" err="1" smtClean="0"/>
              <a:t>estreitamente</a:t>
            </a:r>
            <a:r>
              <a:rPr lang="es-ES" dirty="0" smtClean="0"/>
              <a:t> </a:t>
            </a:r>
            <a:r>
              <a:rPr lang="es-ES" dirty="0"/>
              <a:t>marcado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dirty="0"/>
              <a:t> Campo atrás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dirty="0"/>
              <a:t> </a:t>
            </a:r>
            <a:r>
              <a:rPr lang="es-ES" dirty="0" err="1" smtClean="0"/>
              <a:t>Oito</a:t>
            </a:r>
            <a:r>
              <a:rPr lang="es-ES" dirty="0" smtClean="0"/>
              <a:t> </a:t>
            </a:r>
            <a:r>
              <a:rPr lang="es-ES" dirty="0"/>
              <a:t>segundos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dirty="0"/>
              <a:t> Avance ilegal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dirty="0" smtClean="0"/>
              <a:t>JUGADOR ESTREITAMENTE MARCADO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sz="2000" dirty="0" smtClean="0"/>
              <a:t>Un </a:t>
            </a:r>
            <a:r>
              <a:rPr lang="es-ES_tradnl" sz="2000" dirty="0" err="1" smtClean="0"/>
              <a:t>xogador</a:t>
            </a:r>
            <a:r>
              <a:rPr lang="es-ES_tradnl" sz="2000" dirty="0" smtClean="0"/>
              <a:t> que sostén un balón vivo no terreno de </a:t>
            </a:r>
            <a:r>
              <a:rPr lang="es-ES_tradnl" sz="2000" dirty="0" err="1" smtClean="0"/>
              <a:t>xogo</a:t>
            </a:r>
            <a:r>
              <a:rPr lang="es-ES_tradnl" sz="2000" dirty="0" smtClean="0"/>
              <a:t> está </a:t>
            </a:r>
            <a:r>
              <a:rPr lang="es-ES_tradnl" sz="2000" dirty="0" err="1" smtClean="0"/>
              <a:t>estreitamente</a:t>
            </a:r>
            <a:r>
              <a:rPr lang="es-ES_tradnl" sz="2000" dirty="0" smtClean="0"/>
              <a:t> marcado cando un adversario establece </a:t>
            </a:r>
            <a:r>
              <a:rPr lang="es-ES_tradnl" sz="2000" dirty="0" err="1" smtClean="0"/>
              <a:t>unha</a:t>
            </a:r>
            <a:r>
              <a:rPr lang="es-ES_tradnl" sz="2000" dirty="0" smtClean="0"/>
              <a:t> posición de </a:t>
            </a:r>
            <a:r>
              <a:rPr lang="es-ES_tradnl" sz="2000" b="1" u="sng" dirty="0" smtClean="0"/>
              <a:t>defensa activa</a:t>
            </a:r>
            <a:r>
              <a:rPr lang="es-ES_tradnl" sz="2000" dirty="0" smtClean="0"/>
              <a:t> a </a:t>
            </a:r>
            <a:r>
              <a:rPr lang="es-ES_tradnl" sz="2000" dirty="0" err="1" smtClean="0"/>
              <a:t>unha</a:t>
            </a:r>
            <a:r>
              <a:rPr lang="es-ES_tradnl" sz="2000" dirty="0" smtClean="0"/>
              <a:t> distancia inferior a un metro.</a:t>
            </a:r>
          </a:p>
          <a:p>
            <a:pPr eaLnBrk="1" hangingPunct="1">
              <a:buFont typeface="Wingdings" pitchFamily="2" charset="2"/>
              <a:buNone/>
            </a:pPr>
            <a:endParaRPr lang="es-ES_tradnl" sz="2000" dirty="0" smtClean="0"/>
          </a:p>
          <a:p>
            <a:pPr eaLnBrk="1" hangingPunct="1"/>
            <a:r>
              <a:rPr lang="es-ES_tradnl" sz="2000" dirty="0" smtClean="0"/>
              <a:t>Un </a:t>
            </a:r>
            <a:r>
              <a:rPr lang="es-ES_tradnl" sz="2000" dirty="0" err="1" smtClean="0"/>
              <a:t>xogador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estreitamente</a:t>
            </a:r>
            <a:r>
              <a:rPr lang="es-ES_tradnl" sz="2000" dirty="0" smtClean="0"/>
              <a:t> marcado debe pasar, lanzar </a:t>
            </a:r>
            <a:r>
              <a:rPr lang="es-ES_tradnl" sz="2000" dirty="0" err="1" smtClean="0"/>
              <a:t>ou</a:t>
            </a:r>
            <a:r>
              <a:rPr lang="es-ES_tradnl" sz="2000" dirty="0" smtClean="0"/>
              <a:t> botar o balón en menos de cinco segundos.</a:t>
            </a:r>
          </a:p>
        </p:txBody>
      </p:sp>
      <p:pic>
        <p:nvPicPr>
          <p:cNvPr id="4098" name="Picture 2" descr="http://www.palenciabasket.com/imagenes/galeria/Temporada_2011_2012/02Partidos_2011_2012/J32-Palencia-Canarias/IMG_0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714883"/>
            <a:ext cx="2500330" cy="166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OITO SEGUNDOS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Regra</a:t>
            </a:r>
            <a:endParaRPr lang="es-ES_tradnl" dirty="0" smtClean="0"/>
          </a:p>
          <a:p>
            <a:pPr lvl="1" eaLnBrk="1" hangingPunct="1"/>
            <a:r>
              <a:rPr lang="es-ES_tradnl" dirty="0" smtClean="0"/>
              <a:t>Cando:</a:t>
            </a:r>
          </a:p>
          <a:p>
            <a:pPr lvl="2" eaLnBrk="1" hangingPunct="1"/>
            <a:r>
              <a:rPr lang="es-ES_tradnl" dirty="0" smtClean="0"/>
              <a:t>un </a:t>
            </a:r>
            <a:r>
              <a:rPr lang="es-ES_tradnl" dirty="0" err="1" smtClean="0"/>
              <a:t>xogador</a:t>
            </a:r>
            <a:r>
              <a:rPr lang="es-ES_tradnl" dirty="0" smtClean="0"/>
              <a:t> obtén o control </a:t>
            </a:r>
            <a:r>
              <a:rPr lang="es-ES_tradnl" dirty="0" err="1" smtClean="0"/>
              <a:t>dun</a:t>
            </a:r>
            <a:r>
              <a:rPr lang="es-ES_tradnl" dirty="0" smtClean="0"/>
              <a:t> balón vivo </a:t>
            </a:r>
            <a:r>
              <a:rPr lang="es-ES_tradnl" dirty="0" err="1" smtClean="0"/>
              <a:t>na</a:t>
            </a:r>
            <a:r>
              <a:rPr lang="es-ES_tradnl" dirty="0" smtClean="0"/>
              <a:t> </a:t>
            </a:r>
            <a:r>
              <a:rPr lang="es-ES_tradnl" dirty="0" err="1" smtClean="0"/>
              <a:t>súa</a:t>
            </a:r>
            <a:r>
              <a:rPr lang="es-ES_tradnl" dirty="0" smtClean="0"/>
              <a:t> pista trasera,</a:t>
            </a:r>
          </a:p>
          <a:p>
            <a:pPr lvl="2" eaLnBrk="1" hangingPunct="1"/>
            <a:r>
              <a:rPr lang="es-ES_tradnl" dirty="0" err="1" smtClean="0"/>
              <a:t>ou</a:t>
            </a:r>
            <a:r>
              <a:rPr lang="es-ES_tradnl" dirty="0" smtClean="0"/>
              <a:t> </a:t>
            </a:r>
            <a:r>
              <a:rPr lang="es-ES_tradnl" dirty="0" err="1" smtClean="0"/>
              <a:t>nun</a:t>
            </a:r>
            <a:r>
              <a:rPr lang="es-ES_tradnl" dirty="0" smtClean="0"/>
              <a:t> saque, o balón toca </a:t>
            </a:r>
            <a:r>
              <a:rPr lang="es-ES_tradnl" dirty="0" err="1" smtClean="0"/>
              <a:t>ou</a:t>
            </a:r>
            <a:r>
              <a:rPr lang="es-ES_tradnl" dirty="0" smtClean="0"/>
              <a:t> es legalmente tocado por </a:t>
            </a:r>
            <a:r>
              <a:rPr lang="es-ES_tradnl" dirty="0" err="1" smtClean="0"/>
              <a:t>calqueira</a:t>
            </a:r>
            <a:r>
              <a:rPr lang="es-ES_tradnl" dirty="0" smtClean="0"/>
              <a:t> </a:t>
            </a:r>
            <a:r>
              <a:rPr lang="es-ES_tradnl" dirty="0" err="1" smtClean="0"/>
              <a:t>xogador</a:t>
            </a:r>
            <a:r>
              <a:rPr lang="es-ES_tradnl" dirty="0" smtClean="0"/>
              <a:t> en pista trasera e o equipo do </a:t>
            </a:r>
            <a:r>
              <a:rPr lang="es-ES_tradnl" dirty="0" err="1" smtClean="0"/>
              <a:t>xogador</a:t>
            </a:r>
            <a:r>
              <a:rPr lang="es-ES_tradnl" dirty="0" smtClean="0"/>
              <a:t> que realiza o saque </a:t>
            </a:r>
            <a:r>
              <a:rPr lang="es-ES_tradnl" dirty="0" err="1" smtClean="0"/>
              <a:t>segue</a:t>
            </a:r>
            <a:r>
              <a:rPr lang="es-ES_tradnl" dirty="0" smtClean="0"/>
              <a:t> </a:t>
            </a:r>
            <a:r>
              <a:rPr lang="es-ES_tradnl" dirty="0" err="1" smtClean="0"/>
              <a:t>co</a:t>
            </a:r>
            <a:r>
              <a:rPr lang="es-ES_tradnl" dirty="0" smtClean="0"/>
              <a:t> control do balón </a:t>
            </a:r>
            <a:r>
              <a:rPr lang="es-ES_tradnl" dirty="0" err="1" smtClean="0"/>
              <a:t>na</a:t>
            </a:r>
            <a:r>
              <a:rPr lang="es-ES_tradnl" dirty="0" smtClean="0"/>
              <a:t> </a:t>
            </a:r>
            <a:r>
              <a:rPr lang="es-ES_tradnl" dirty="0" err="1" smtClean="0"/>
              <a:t>súa</a:t>
            </a:r>
            <a:r>
              <a:rPr lang="es-ES_tradnl" dirty="0" smtClean="0"/>
              <a:t> pista </a:t>
            </a:r>
            <a:r>
              <a:rPr lang="es-ES_tradnl" dirty="0" err="1" smtClean="0"/>
              <a:t>traseira</a:t>
            </a:r>
            <a:r>
              <a:rPr lang="es-ES_tradnl" dirty="0" smtClean="0"/>
              <a:t>: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s-ES_tradnl" b="1" dirty="0" smtClean="0"/>
              <a:t>	Ese equipo debe </a:t>
            </a:r>
            <a:r>
              <a:rPr lang="es-ES_tradnl" b="1" dirty="0" err="1" smtClean="0"/>
              <a:t>facer</a:t>
            </a:r>
            <a:r>
              <a:rPr lang="es-ES_tradnl" b="1" dirty="0" smtClean="0"/>
              <a:t> que o balón pase a </a:t>
            </a:r>
            <a:r>
              <a:rPr lang="es-ES_tradnl" b="1" dirty="0" err="1" smtClean="0"/>
              <a:t>súa</a:t>
            </a:r>
            <a:r>
              <a:rPr lang="es-ES_tradnl" b="1" dirty="0" smtClean="0"/>
              <a:t> pista </a:t>
            </a:r>
            <a:r>
              <a:rPr lang="es-ES_tradnl" b="1" dirty="0" err="1" smtClean="0"/>
              <a:t>delanteira</a:t>
            </a:r>
            <a:r>
              <a:rPr lang="es-ES_tradnl" b="1" dirty="0" smtClean="0"/>
              <a:t> en menos de </a:t>
            </a:r>
            <a:r>
              <a:rPr lang="es-ES_tradnl" b="1" dirty="0" err="1" smtClean="0"/>
              <a:t>oito</a:t>
            </a:r>
            <a:r>
              <a:rPr lang="es-ES_tradnl" b="1" dirty="0" smtClean="0"/>
              <a:t> (8) segundos.</a:t>
            </a:r>
          </a:p>
        </p:txBody>
      </p:sp>
      <p:pic>
        <p:nvPicPr>
          <p:cNvPr id="41986" name="Picture 2" descr="http://www.basketblog.es/wp-content/uploads/2010/09/arbitro_de_balonces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2071702" cy="1553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dirty="0" smtClean="0"/>
              <a:t>BALÓN DEVOLTO Á PISTA TRASEIRA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65400"/>
            <a:ext cx="7906072" cy="38159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1600" dirty="0" smtClean="0"/>
              <a:t>El balón </a:t>
            </a:r>
            <a:r>
              <a:rPr lang="es-ES_tradnl" sz="1600" dirty="0" err="1" smtClean="0"/>
              <a:t>foi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devolto</a:t>
            </a:r>
            <a:r>
              <a:rPr lang="es-ES_tradnl" sz="1600" dirty="0" smtClean="0"/>
              <a:t> á pista </a:t>
            </a:r>
            <a:r>
              <a:rPr lang="es-ES_tradnl" sz="1600" dirty="0" err="1" smtClean="0"/>
              <a:t>traseira</a:t>
            </a:r>
            <a:r>
              <a:rPr lang="es-ES_tradnl" sz="1600" dirty="0" smtClean="0"/>
              <a:t> cando un </a:t>
            </a:r>
            <a:r>
              <a:rPr lang="es-ES_tradnl" sz="1600" dirty="0" err="1" smtClean="0"/>
              <a:t>xogador</a:t>
            </a:r>
            <a:r>
              <a:rPr lang="es-ES_tradnl" sz="1600" dirty="0" smtClean="0"/>
              <a:t> do equipo con control do balón vivo é o último en tocar o balón en pista </a:t>
            </a:r>
            <a:r>
              <a:rPr lang="es-ES_tradnl" sz="1600" dirty="0" err="1" smtClean="0"/>
              <a:t>delanteira</a:t>
            </a:r>
            <a:r>
              <a:rPr lang="es-ES_tradnl" sz="1600" dirty="0" smtClean="0"/>
              <a:t> e </a:t>
            </a:r>
            <a:r>
              <a:rPr lang="es-ES_tradnl" sz="1600" dirty="0" err="1" smtClean="0"/>
              <a:t>despois</a:t>
            </a:r>
            <a:r>
              <a:rPr lang="es-ES_tradnl" sz="1600" dirty="0" smtClean="0"/>
              <a:t> él </a:t>
            </a:r>
            <a:r>
              <a:rPr lang="es-ES_tradnl" sz="1600" dirty="0" err="1" smtClean="0"/>
              <a:t>ou</a:t>
            </a:r>
            <a:r>
              <a:rPr lang="es-ES_tradnl" sz="1600" dirty="0" smtClean="0"/>
              <a:t> un </a:t>
            </a:r>
            <a:r>
              <a:rPr lang="es-ES_tradnl" sz="1600" dirty="0" err="1" smtClean="0"/>
              <a:t>compañeiro</a:t>
            </a:r>
            <a:r>
              <a:rPr lang="es-ES_tradnl" sz="1600" dirty="0" smtClean="0"/>
              <a:t> é o </a:t>
            </a:r>
            <a:r>
              <a:rPr lang="es-ES_tradnl" sz="1600" dirty="0" err="1" smtClean="0"/>
              <a:t>primeiro</a:t>
            </a:r>
            <a:r>
              <a:rPr lang="es-ES_tradnl" sz="1600" dirty="0" smtClean="0"/>
              <a:t> en </a:t>
            </a:r>
            <a:r>
              <a:rPr lang="es-ES_tradnl" sz="1600" dirty="0" err="1" smtClean="0"/>
              <a:t>tocalo</a:t>
            </a:r>
            <a:r>
              <a:rPr lang="es-ES_tradnl" sz="1600" dirty="0" smtClean="0"/>
              <a:t> en pista </a:t>
            </a:r>
            <a:r>
              <a:rPr lang="es-ES_tradnl" sz="1600" dirty="0" err="1" smtClean="0"/>
              <a:t>traseira</a:t>
            </a:r>
            <a:r>
              <a:rPr lang="es-ES_tradnl" sz="16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16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1600" dirty="0" smtClean="0"/>
              <a:t>Esta restricción </a:t>
            </a:r>
            <a:r>
              <a:rPr lang="es-ES_tradnl" sz="1600" dirty="0" err="1" smtClean="0"/>
              <a:t>aplícase</a:t>
            </a:r>
            <a:r>
              <a:rPr lang="es-ES_tradnl" sz="1600" dirty="0" smtClean="0"/>
              <a:t> a </a:t>
            </a:r>
            <a:r>
              <a:rPr lang="es-ES_tradnl" sz="1600" dirty="0" err="1" smtClean="0"/>
              <a:t>todalas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situacións</a:t>
            </a:r>
            <a:r>
              <a:rPr lang="es-ES_tradnl" sz="1600" dirty="0" smtClean="0"/>
              <a:t> que se produzcan </a:t>
            </a:r>
            <a:r>
              <a:rPr lang="es-ES_tradnl" sz="1600" dirty="0" err="1" smtClean="0"/>
              <a:t>na</a:t>
            </a:r>
            <a:r>
              <a:rPr lang="es-ES_tradnl" sz="1600" dirty="0" smtClean="0"/>
              <a:t> pista </a:t>
            </a:r>
            <a:r>
              <a:rPr lang="es-ES_tradnl" sz="1600" dirty="0" err="1" smtClean="0"/>
              <a:t>delanteira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dun</a:t>
            </a:r>
            <a:r>
              <a:rPr lang="es-ES_tradnl" sz="1600" dirty="0" smtClean="0"/>
              <a:t> equipo, incluidos os saques. No obstante, </a:t>
            </a:r>
            <a:r>
              <a:rPr lang="es-ES_tradnl" sz="1600" b="1" dirty="0" smtClean="0"/>
              <a:t>non se aplica cando un </a:t>
            </a:r>
            <a:r>
              <a:rPr lang="es-ES_tradnl" sz="1600" b="1" dirty="0" err="1" smtClean="0"/>
              <a:t>xogador</a:t>
            </a:r>
            <a:r>
              <a:rPr lang="es-ES_tradnl" sz="1600" b="1" dirty="0" smtClean="0"/>
              <a:t> salta </a:t>
            </a:r>
            <a:r>
              <a:rPr lang="es-ES_tradnl" sz="1600" b="1" dirty="0" err="1" smtClean="0"/>
              <a:t>dende</a:t>
            </a:r>
            <a:r>
              <a:rPr lang="es-ES_tradnl" sz="1600" b="1" dirty="0" smtClean="0"/>
              <a:t> a </a:t>
            </a:r>
            <a:r>
              <a:rPr lang="es-ES_tradnl" sz="1600" b="1" dirty="0" err="1" smtClean="0"/>
              <a:t>súa</a:t>
            </a:r>
            <a:r>
              <a:rPr lang="es-ES_tradnl" sz="1600" b="1" dirty="0" smtClean="0"/>
              <a:t> pista </a:t>
            </a:r>
            <a:r>
              <a:rPr lang="es-ES_tradnl" sz="1600" b="1" dirty="0" err="1" smtClean="0"/>
              <a:t>delanteira</a:t>
            </a:r>
            <a:r>
              <a:rPr lang="es-ES_tradnl" sz="1600" b="1" dirty="0" smtClean="0"/>
              <a:t>, establece un </a:t>
            </a:r>
            <a:r>
              <a:rPr lang="es-ES_tradnl" sz="1600" b="1" dirty="0" err="1" smtClean="0"/>
              <a:t>novo</a:t>
            </a:r>
            <a:r>
              <a:rPr lang="es-ES_tradnl" sz="1600" b="1" dirty="0" smtClean="0"/>
              <a:t> control de balón para o </a:t>
            </a:r>
            <a:r>
              <a:rPr lang="es-ES_tradnl" sz="1600" b="1" dirty="0" err="1" smtClean="0"/>
              <a:t>seu</a:t>
            </a:r>
            <a:r>
              <a:rPr lang="es-ES_tradnl" sz="1600" b="1" dirty="0" smtClean="0"/>
              <a:t> equipo no aire e luego cae en su pista trasera</a:t>
            </a:r>
            <a:r>
              <a:rPr lang="es-ES_tradnl" sz="16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s-ES_tradnl" sz="16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1600" b="1" dirty="0" smtClean="0"/>
              <a:t>Penalización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dirty="0" smtClean="0"/>
              <a:t>	Se concederá </a:t>
            </a:r>
            <a:r>
              <a:rPr lang="es-ES_tradnl" sz="1600" dirty="0" err="1" smtClean="0"/>
              <a:t>ós</a:t>
            </a:r>
            <a:r>
              <a:rPr lang="es-ES_tradnl" sz="1600" dirty="0" smtClean="0"/>
              <a:t> adversarios un saque </a:t>
            </a:r>
            <a:r>
              <a:rPr lang="es-ES_tradnl" sz="1600" dirty="0" err="1" smtClean="0"/>
              <a:t>dende</a:t>
            </a:r>
            <a:r>
              <a:rPr lang="es-ES_tradnl" sz="1600" dirty="0" smtClean="0"/>
              <a:t> a </a:t>
            </a:r>
            <a:r>
              <a:rPr lang="es-ES_tradnl" sz="1600" dirty="0" err="1" smtClean="0"/>
              <a:t>súa</a:t>
            </a:r>
            <a:r>
              <a:rPr lang="es-ES_tradnl" sz="1600" dirty="0" smtClean="0"/>
              <a:t> pista </a:t>
            </a:r>
            <a:r>
              <a:rPr lang="es-ES_tradnl" sz="1600" dirty="0" err="1" smtClean="0"/>
              <a:t>delanteira</a:t>
            </a:r>
            <a:r>
              <a:rPr lang="es-ES_tradnl" sz="1600" dirty="0" smtClean="0"/>
              <a:t>, no  lugar </a:t>
            </a:r>
            <a:r>
              <a:rPr lang="es-ES_tradnl" sz="1600" dirty="0" err="1" smtClean="0"/>
              <a:t>máis</a:t>
            </a:r>
            <a:r>
              <a:rPr lang="es-ES_tradnl" sz="1600" dirty="0" smtClean="0"/>
              <a:t> cercano o que se </a:t>
            </a:r>
            <a:r>
              <a:rPr lang="es-ES_tradnl" sz="1600" dirty="0" err="1" smtClean="0"/>
              <a:t>produxo</a:t>
            </a:r>
            <a:r>
              <a:rPr lang="es-ES_tradnl" sz="1600" dirty="0" smtClean="0"/>
              <a:t> a infracción, excepto detrás do </a:t>
            </a:r>
            <a:r>
              <a:rPr lang="es-ES_tradnl" sz="1600" dirty="0" err="1" smtClean="0"/>
              <a:t>taboleiro</a:t>
            </a:r>
            <a:r>
              <a:rPr lang="es-ES_tradnl" sz="1600" dirty="0" smtClean="0"/>
              <a:t>.</a:t>
            </a:r>
          </a:p>
        </p:txBody>
      </p:sp>
      <p:pic>
        <p:nvPicPr>
          <p:cNvPr id="2" name="Picture 2" descr="http://i.ytimg.com/vi/skGPIYtulvQ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357826"/>
            <a:ext cx="1857388" cy="139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/>
          </p:nvPr>
        </p:nvGraphicFramePr>
        <p:xfrm>
          <a:off x="1295400" y="2492375"/>
          <a:ext cx="7848600" cy="4365625"/>
        </p:xfrm>
        <a:graphic>
          <a:graphicData uri="http://schemas.openxmlformats.org/presentationml/2006/ole">
            <p:oleObj spid="_x0000_s1026" name="Imagen de mapa de bits" r:id="rId3" imgW="3095238" imgH="2467319" progId="PBrush">
              <p:embed/>
            </p:oleObj>
          </a:graphicData>
        </a:graphic>
      </p:graphicFrame>
      <p:sp>
        <p:nvSpPr>
          <p:cNvPr id="1027" name="AutoShap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20713"/>
            <a:ext cx="2519362" cy="1143000"/>
          </a:xfrm>
        </p:spPr>
        <p:txBody>
          <a:bodyPr/>
          <a:lstStyle/>
          <a:p>
            <a:pPr eaLnBrk="1" hangingPunct="1"/>
            <a:r>
              <a:rPr lang="es-ES_tradnl" sz="3800" b="0" smtClean="0"/>
              <a:t>FALTAS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563938" y="333375"/>
            <a:ext cx="302418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dirty="0"/>
              <a:t>Principios </a:t>
            </a:r>
            <a:r>
              <a:rPr lang="es-ES" dirty="0" err="1" smtClean="0"/>
              <a:t>xerais</a:t>
            </a:r>
            <a:endParaRPr lang="es-E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dirty="0"/>
              <a:t>Posición legal de defensa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dirty="0"/>
              <a:t>Carga/bloqueo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dirty="0"/>
              <a:t>Falta antideportiva</a:t>
            </a:r>
          </a:p>
        </p:txBody>
      </p:sp>
      <p:pic>
        <p:nvPicPr>
          <p:cNvPr id="2" name="Picture 4" descr="https://www.clubdelarbitro.com/repositorio/2013/Carlos_Cortes_FinFinal8/Carlos_Corte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52"/>
            <a:ext cx="1844657" cy="1770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Principios </a:t>
            </a:r>
            <a:r>
              <a:rPr lang="es-ES_tradnl" dirty="0" err="1" smtClean="0"/>
              <a:t>xerais</a:t>
            </a:r>
            <a:endParaRPr lang="es-ES_tradnl" dirty="0" smtClean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0450" y="2362200"/>
            <a:ext cx="3402013" cy="3724275"/>
          </a:xfrm>
          <a:noFill/>
        </p:spPr>
      </p:pic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362200"/>
            <a:ext cx="3775075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1600" dirty="0" smtClean="0"/>
              <a:t>O principio do cilindro  </a:t>
            </a:r>
            <a:r>
              <a:rPr lang="es-ES_tradnl" sz="1600" dirty="0" err="1" smtClean="0"/>
              <a:t>definese</a:t>
            </a:r>
            <a:r>
              <a:rPr lang="es-ES_tradnl" sz="1600" dirty="0" smtClean="0"/>
              <a:t> como o espacio dentro </a:t>
            </a:r>
            <a:r>
              <a:rPr lang="es-ES_tradnl" sz="1600" dirty="0" err="1" smtClean="0"/>
              <a:t>dun</a:t>
            </a:r>
            <a:r>
              <a:rPr lang="es-ES_tradnl" sz="1600" dirty="0" smtClean="0"/>
              <a:t> cilindro </a:t>
            </a:r>
            <a:r>
              <a:rPr lang="es-ES_tradnl" sz="1600" dirty="0" err="1" smtClean="0"/>
              <a:t>imaxinario</a:t>
            </a:r>
            <a:r>
              <a:rPr lang="es-ES_tradnl" sz="1600" dirty="0" smtClean="0"/>
              <a:t> ocupado por un </a:t>
            </a:r>
            <a:r>
              <a:rPr lang="es-ES_tradnl" sz="1600" dirty="0" err="1" smtClean="0"/>
              <a:t>xogador</a:t>
            </a:r>
            <a:r>
              <a:rPr lang="es-ES_tradnl" sz="1600" dirty="0" smtClean="0"/>
              <a:t> sobre o chan. </a:t>
            </a:r>
            <a:r>
              <a:rPr lang="es-ES_tradnl" sz="1600" dirty="0" err="1" smtClean="0"/>
              <a:t>Inclúe</a:t>
            </a:r>
            <a:r>
              <a:rPr lang="es-ES_tradnl" sz="1600" dirty="0" smtClean="0"/>
              <a:t> o espacio por encima de él e está delimitado por: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a parte </a:t>
            </a:r>
            <a:r>
              <a:rPr lang="es-ES_tradnl" sz="1400" dirty="0" err="1" smtClean="0"/>
              <a:t>delanteira</a:t>
            </a:r>
            <a:r>
              <a:rPr lang="es-ES_tradnl" sz="1400" dirty="0" smtClean="0"/>
              <a:t> e </a:t>
            </a:r>
            <a:r>
              <a:rPr lang="es-ES_tradnl" sz="1400" dirty="0" err="1" smtClean="0"/>
              <a:t>polas</a:t>
            </a:r>
            <a:r>
              <a:rPr lang="es-ES_tradnl" sz="1400" dirty="0" smtClean="0"/>
              <a:t> palmas das </a:t>
            </a:r>
            <a:r>
              <a:rPr lang="es-ES_tradnl" sz="1400" dirty="0" err="1" smtClean="0"/>
              <a:t>mans</a:t>
            </a:r>
            <a:r>
              <a:rPr lang="es-ES_tradnl" sz="1400" dirty="0" smtClean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err="1" smtClean="0"/>
              <a:t>na</a:t>
            </a:r>
            <a:r>
              <a:rPr lang="es-ES_tradnl" sz="1400" dirty="0" smtClean="0"/>
              <a:t> </a:t>
            </a:r>
            <a:r>
              <a:rPr lang="es-ES_tradnl" sz="1400" dirty="0" smtClean="0"/>
              <a:t>parte </a:t>
            </a:r>
            <a:r>
              <a:rPr lang="es-ES_tradnl" sz="1400" dirty="0" err="1" smtClean="0"/>
              <a:t>traseira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polas</a:t>
            </a:r>
            <a:r>
              <a:rPr lang="es-ES_tradnl" sz="1400" dirty="0" smtClean="0"/>
              <a:t> </a:t>
            </a:r>
            <a:r>
              <a:rPr lang="es-ES_tradnl" sz="1400" dirty="0" smtClean="0"/>
              <a:t>nalgas.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en los </a:t>
            </a:r>
            <a:r>
              <a:rPr lang="es-ES_tradnl" sz="1400" dirty="0" err="1" smtClean="0"/>
              <a:t>laterais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pola</a:t>
            </a:r>
            <a:r>
              <a:rPr lang="es-ES_tradnl" sz="1400" dirty="0" smtClean="0"/>
              <a:t> </a:t>
            </a:r>
            <a:r>
              <a:rPr lang="es-ES_tradnl" sz="1400" dirty="0" smtClean="0"/>
              <a:t>parte exterior de </a:t>
            </a:r>
            <a:r>
              <a:rPr lang="es-ES_tradnl" sz="1400" dirty="0" smtClean="0"/>
              <a:t>dos </a:t>
            </a:r>
            <a:r>
              <a:rPr lang="es-ES_tradnl" sz="1400" dirty="0" smtClean="0"/>
              <a:t>brazos </a:t>
            </a:r>
            <a:r>
              <a:rPr lang="es-ES_tradnl" sz="1400" dirty="0" smtClean="0"/>
              <a:t>e pernas</a:t>
            </a:r>
            <a:r>
              <a:rPr lang="es-ES_tradnl" sz="1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dirty="0" smtClean="0"/>
              <a:t>	</a:t>
            </a:r>
            <a:r>
              <a:rPr lang="es-ES_tradnl" sz="1600" dirty="0" smtClean="0"/>
              <a:t>As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mans</a:t>
            </a:r>
            <a:r>
              <a:rPr lang="es-ES_tradnl" sz="1600" dirty="0" smtClean="0"/>
              <a:t> </a:t>
            </a:r>
            <a:r>
              <a:rPr lang="es-ES_tradnl" sz="1600" dirty="0" smtClean="0"/>
              <a:t>e</a:t>
            </a:r>
            <a:r>
              <a:rPr lang="es-ES_tradnl" sz="1600" dirty="0" smtClean="0"/>
              <a:t> os </a:t>
            </a:r>
            <a:r>
              <a:rPr lang="es-ES_tradnl" sz="1600" dirty="0" smtClean="0"/>
              <a:t>brazos pueden extenderse enfrente </a:t>
            </a:r>
            <a:r>
              <a:rPr lang="es-ES_tradnl" sz="1600" dirty="0" smtClean="0"/>
              <a:t>do </a:t>
            </a:r>
            <a:r>
              <a:rPr lang="es-ES_tradnl" sz="1600" dirty="0" smtClean="0"/>
              <a:t>torso, </a:t>
            </a:r>
            <a:r>
              <a:rPr lang="es-ES_tradnl" sz="1600" dirty="0" smtClean="0"/>
              <a:t>non </a:t>
            </a:r>
            <a:r>
              <a:rPr lang="es-ES_tradnl" sz="1600" dirty="0" err="1" smtClean="0"/>
              <a:t>máis</a:t>
            </a:r>
            <a:r>
              <a:rPr lang="es-ES_tradnl" sz="1600" dirty="0" smtClean="0"/>
              <a:t> alá da </a:t>
            </a:r>
            <a:r>
              <a:rPr lang="es-ES_tradnl" sz="1600" dirty="0" smtClean="0"/>
              <a:t>posición </a:t>
            </a:r>
            <a:r>
              <a:rPr lang="es-ES_tradnl" sz="1600" dirty="0" smtClean="0"/>
              <a:t>dos pes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cos</a:t>
            </a:r>
            <a:r>
              <a:rPr lang="es-ES_tradnl" sz="1600" dirty="0" smtClean="0"/>
              <a:t> brazos </a:t>
            </a:r>
            <a:r>
              <a:rPr lang="es-ES_tradnl" sz="1600" dirty="0" smtClean="0"/>
              <a:t>doblados </a:t>
            </a:r>
            <a:r>
              <a:rPr lang="es-ES_tradnl" sz="1600" dirty="0" smtClean="0"/>
              <a:t>polos </a:t>
            </a:r>
            <a:r>
              <a:rPr lang="es-ES_tradnl" sz="1600" dirty="0" smtClean="0"/>
              <a:t>codos de tal forma que </a:t>
            </a:r>
            <a:r>
              <a:rPr lang="es-ES_tradnl" sz="1600" dirty="0" smtClean="0"/>
              <a:t>os </a:t>
            </a:r>
            <a:r>
              <a:rPr lang="es-ES_tradnl" sz="1600" dirty="0" smtClean="0"/>
              <a:t>antebrazos </a:t>
            </a:r>
            <a:r>
              <a:rPr lang="es-ES_tradnl" sz="1600" dirty="0" smtClean="0"/>
              <a:t>e as </a:t>
            </a:r>
            <a:r>
              <a:rPr lang="es-ES_tradnl" sz="1600" dirty="0" err="1" smtClean="0"/>
              <a:t>mans</a:t>
            </a:r>
            <a:r>
              <a:rPr lang="es-ES_tradnl" sz="1600" dirty="0" smtClean="0"/>
              <a:t> </a:t>
            </a:r>
            <a:r>
              <a:rPr lang="es-ES_tradnl" sz="1600" dirty="0" smtClean="0"/>
              <a:t>estén levantados. </a:t>
            </a:r>
            <a:r>
              <a:rPr lang="es-ES_tradnl" sz="1600" dirty="0" smtClean="0"/>
              <a:t>A </a:t>
            </a:r>
            <a:r>
              <a:rPr lang="es-ES_tradnl" sz="1600" dirty="0" smtClean="0"/>
              <a:t>distancia </a:t>
            </a:r>
            <a:r>
              <a:rPr lang="es-ES_tradnl" sz="1600" dirty="0" smtClean="0"/>
              <a:t>entre </a:t>
            </a:r>
            <a:r>
              <a:rPr lang="es-ES_tradnl" sz="1600" dirty="0" smtClean="0"/>
              <a:t>os </a:t>
            </a:r>
            <a:r>
              <a:rPr lang="es-ES_tradnl" sz="1600" dirty="0" smtClean="0"/>
              <a:t>pies será proporcional </a:t>
            </a:r>
            <a:r>
              <a:rPr lang="es-ES_tradnl" sz="1600" dirty="0" smtClean="0"/>
              <a:t>á</a:t>
            </a:r>
            <a:r>
              <a:rPr lang="es-ES_tradnl" sz="1600" dirty="0" smtClean="0"/>
              <a:t> </a:t>
            </a:r>
            <a:r>
              <a:rPr lang="es-ES_tradnl" sz="1600" dirty="0" smtClean="0"/>
              <a:t>altura.</a:t>
            </a:r>
          </a:p>
          <a:p>
            <a:pPr eaLnBrk="1" hangingPunct="1">
              <a:lnSpc>
                <a:spcPct val="80000"/>
              </a:lnSpc>
            </a:pPr>
            <a:endParaRPr lang="es-ES_tradn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Posición legal de defensa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dirty="0" smtClean="0"/>
              <a:t>	Un defensor </a:t>
            </a:r>
            <a:r>
              <a:rPr lang="es-ES_tradnl" sz="2400" dirty="0" smtClean="0"/>
              <a:t>establece </a:t>
            </a:r>
            <a:r>
              <a:rPr lang="es-ES_tradnl" sz="2400" dirty="0" err="1" smtClean="0"/>
              <a:t>unha</a:t>
            </a:r>
            <a:r>
              <a:rPr lang="es-ES_tradnl" sz="2400" dirty="0" smtClean="0"/>
              <a:t> </a:t>
            </a:r>
            <a:r>
              <a:rPr lang="es-ES_tradnl" sz="2400" dirty="0" smtClean="0"/>
              <a:t>posición inicial legal de defensa </a:t>
            </a:r>
            <a:r>
              <a:rPr lang="es-ES_tradnl" sz="2400" dirty="0" smtClean="0"/>
              <a:t>cando</a:t>
            </a:r>
            <a:r>
              <a:rPr lang="es-ES_tradnl" sz="24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Encara </a:t>
            </a:r>
            <a:r>
              <a:rPr lang="es-ES_tradnl" sz="2400" dirty="0" smtClean="0"/>
              <a:t>ó</a:t>
            </a:r>
            <a:r>
              <a:rPr lang="es-ES_tradnl" sz="2400" dirty="0" smtClean="0"/>
              <a:t> </a:t>
            </a:r>
            <a:r>
              <a:rPr lang="es-ES_tradnl" sz="2400" dirty="0" smtClean="0"/>
              <a:t>adversario</a:t>
            </a:r>
            <a:r>
              <a:rPr lang="es-ES_tradnl" sz="2400" dirty="0" smtClean="0"/>
              <a:t>.</a:t>
            </a: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Ten </a:t>
            </a:r>
            <a:r>
              <a:rPr lang="es-ES_tradnl" sz="2400" dirty="0" smtClean="0"/>
              <a:t>ambos </a:t>
            </a:r>
            <a:r>
              <a:rPr lang="es-ES_tradnl" sz="2400" dirty="0" smtClean="0"/>
              <a:t>pes </a:t>
            </a:r>
            <a:r>
              <a:rPr lang="es-ES_tradnl" sz="2400" dirty="0" smtClean="0"/>
              <a:t>sobre </a:t>
            </a:r>
            <a:r>
              <a:rPr lang="es-ES_tradnl" sz="2400" dirty="0" smtClean="0"/>
              <a:t>o chan</a:t>
            </a:r>
            <a:r>
              <a:rPr lang="es-ES_tradnl" sz="2400" dirty="0" smtClean="0"/>
              <a:t>.</a:t>
            </a:r>
            <a:endParaRPr lang="es-ES_tradnl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dirty="0" smtClean="0"/>
              <a:t>	Esta posición legal de defensa </a:t>
            </a:r>
            <a:r>
              <a:rPr lang="es-ES_tradnl" sz="2400" dirty="0" err="1" smtClean="0"/>
              <a:t>exténdese</a:t>
            </a:r>
            <a:r>
              <a:rPr lang="es-ES_tradnl" sz="2400" dirty="0" smtClean="0"/>
              <a:t> </a:t>
            </a:r>
            <a:r>
              <a:rPr lang="es-ES_tradnl" sz="2400" dirty="0" smtClean="0"/>
              <a:t>verticalmente por encima de él (cilindro), </a:t>
            </a:r>
            <a:r>
              <a:rPr lang="es-ES_tradnl" sz="2400" dirty="0" err="1" smtClean="0"/>
              <a:t>dende</a:t>
            </a:r>
            <a:r>
              <a:rPr lang="es-ES_tradnl" sz="2400" dirty="0" smtClean="0"/>
              <a:t> o chan ata o </a:t>
            </a:r>
            <a:r>
              <a:rPr lang="es-ES_tradnl" sz="2400" dirty="0" err="1" smtClean="0"/>
              <a:t>teito</a:t>
            </a:r>
            <a:r>
              <a:rPr lang="es-ES_tradnl" sz="2400" dirty="0" smtClean="0"/>
              <a:t>. Pode </a:t>
            </a:r>
            <a:r>
              <a:rPr lang="es-ES_tradnl" sz="2400" dirty="0" smtClean="0"/>
              <a:t>levantar </a:t>
            </a:r>
            <a:r>
              <a:rPr lang="es-ES_tradnl" sz="2400" dirty="0" smtClean="0"/>
              <a:t>os </a:t>
            </a:r>
            <a:r>
              <a:rPr lang="es-ES_tradnl" sz="2400" dirty="0" smtClean="0"/>
              <a:t>brazos </a:t>
            </a:r>
            <a:r>
              <a:rPr lang="es-ES_tradnl" sz="2400" dirty="0" smtClean="0"/>
              <a:t>e as </a:t>
            </a:r>
            <a:r>
              <a:rPr lang="es-ES_tradnl" sz="2400" dirty="0" err="1" smtClean="0"/>
              <a:t>mans</a:t>
            </a:r>
            <a:r>
              <a:rPr lang="es-ES_tradnl" sz="2400" dirty="0" smtClean="0"/>
              <a:t> </a:t>
            </a:r>
            <a:r>
              <a:rPr lang="es-ES_tradnl" sz="2400" dirty="0" smtClean="0"/>
              <a:t>sobre </a:t>
            </a:r>
            <a:r>
              <a:rPr lang="es-ES_tradnl" sz="2400" dirty="0" smtClean="0"/>
              <a:t>a </a:t>
            </a:r>
            <a:r>
              <a:rPr lang="es-ES_tradnl" sz="2400" dirty="0" smtClean="0"/>
              <a:t>cabeza </a:t>
            </a:r>
            <a:r>
              <a:rPr lang="es-ES_tradnl" sz="2400" dirty="0" err="1" smtClean="0"/>
              <a:t>ou</a:t>
            </a:r>
            <a:r>
              <a:rPr lang="es-ES_tradnl" sz="2400" dirty="0" smtClean="0"/>
              <a:t> </a:t>
            </a:r>
            <a:r>
              <a:rPr lang="es-ES_tradnl" sz="2400" dirty="0" smtClean="0"/>
              <a:t>saltar verticalmente pero debe </a:t>
            </a:r>
            <a:r>
              <a:rPr lang="es-ES_tradnl" sz="2400" dirty="0" smtClean="0"/>
              <a:t>mantelos </a:t>
            </a:r>
            <a:r>
              <a:rPr lang="es-ES_tradnl" sz="2400" dirty="0" smtClean="0"/>
              <a:t>en posición vertical dentro </a:t>
            </a:r>
            <a:r>
              <a:rPr lang="es-ES_tradnl" sz="2400" dirty="0" smtClean="0"/>
              <a:t>do </a:t>
            </a:r>
            <a:r>
              <a:rPr lang="es-ES_tradnl" sz="2400" dirty="0" smtClean="0"/>
              <a:t>cilindro </a:t>
            </a:r>
            <a:r>
              <a:rPr lang="es-ES_tradnl" sz="2400" dirty="0" err="1" smtClean="0"/>
              <a:t>imaxinario</a:t>
            </a:r>
            <a:r>
              <a:rPr lang="es-ES_tradnl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s-ES_tradnl" sz="2400" dirty="0" smtClean="0"/>
          </a:p>
        </p:txBody>
      </p:sp>
      <p:pic>
        <p:nvPicPr>
          <p:cNvPr id="35844" name="Picture 4" descr="http://www.marca.com/imagenes/2013/06/09/baloncesto/acb/1370786464_extras_mosaico_noticia_1_g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496"/>
            <a:ext cx="1701780" cy="1500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/>
          </p:nvPr>
        </p:nvGraphicFramePr>
        <p:xfrm>
          <a:off x="2339975" y="2492375"/>
          <a:ext cx="3679825" cy="3765550"/>
        </p:xfrm>
        <a:graphic>
          <a:graphicData uri="http://schemas.openxmlformats.org/presentationml/2006/ole">
            <p:oleObj spid="_x0000_s2050" name="Imagen de mapa de bits" r:id="rId3" imgW="1676634" imgH="2666667" progId="PBrush">
              <p:embed/>
            </p:oleObj>
          </a:graphicData>
        </a:graphic>
      </p:graphicFrame>
      <p:sp>
        <p:nvSpPr>
          <p:cNvPr id="2051" name="AutoShap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5175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FALTA ANTIDEPORTIVA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OS EQUIPOS</a:t>
            </a:r>
          </a:p>
        </p:txBody>
      </p:sp>
      <p:pic>
        <p:nvPicPr>
          <p:cNvPr id="7171" name="Picture 4" descr="MPj0422559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2362200"/>
            <a:ext cx="4113212" cy="372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7924800" cy="1143000"/>
          </a:xfrm>
        </p:spPr>
        <p:txBody>
          <a:bodyPr/>
          <a:lstStyle/>
          <a:p>
            <a:pPr eaLnBrk="1" hangingPunct="1"/>
            <a:r>
              <a:rPr lang="es-ES" sz="2800" dirty="0" smtClean="0"/>
              <a:t>NOVAS REGRAS 2014-15. </a:t>
            </a:r>
            <a:r>
              <a:rPr lang="es-ES" sz="2800" dirty="0" smtClean="0"/>
              <a:t>RESUMEN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857224" y="2428868"/>
            <a:ext cx="7743853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E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dirty="0" smtClean="0"/>
              <a:t> </a:t>
            </a:r>
            <a:r>
              <a:rPr lang="es-ES" b="1" dirty="0" smtClean="0"/>
              <a:t>Tempos </a:t>
            </a:r>
            <a:r>
              <a:rPr lang="es-ES" b="1" dirty="0" err="1" smtClean="0"/>
              <a:t>mortos</a:t>
            </a:r>
            <a:r>
              <a:rPr lang="es-ES" b="1" dirty="0" smtClean="0"/>
              <a:t> </a:t>
            </a:r>
            <a:r>
              <a:rPr lang="es-ES" dirty="0" smtClean="0"/>
              <a:t>nos últimos 2´ de partido (máximo 2)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b="1" dirty="0" smtClean="0"/>
              <a:t> </a:t>
            </a:r>
            <a:r>
              <a:rPr lang="es-ES" b="1" dirty="0" smtClean="0"/>
              <a:t>Penalización </a:t>
            </a:r>
            <a:r>
              <a:rPr lang="es-ES" b="1" dirty="0" smtClean="0"/>
              <a:t>Falta </a:t>
            </a:r>
            <a:r>
              <a:rPr lang="es-ES" b="1" dirty="0" smtClean="0"/>
              <a:t>técnica: </a:t>
            </a:r>
            <a:r>
              <a:rPr lang="es-ES" dirty="0" smtClean="0"/>
              <a:t>1 </a:t>
            </a:r>
            <a:r>
              <a:rPr lang="es-ES" dirty="0" smtClean="0"/>
              <a:t>tiro libre, seguido </a:t>
            </a:r>
            <a:r>
              <a:rPr lang="es-ES" dirty="0" smtClean="0"/>
              <a:t>de saque </a:t>
            </a:r>
            <a:r>
              <a:rPr lang="es-ES" dirty="0" err="1" smtClean="0"/>
              <a:t>na</a:t>
            </a:r>
            <a:r>
              <a:rPr lang="es-ES" dirty="0" smtClean="0"/>
              <a:t>  </a:t>
            </a:r>
            <a:r>
              <a:rPr lang="es-ES" dirty="0" smtClean="0"/>
              <a:t>prolongación </a:t>
            </a:r>
            <a:r>
              <a:rPr lang="es-ES" dirty="0" smtClean="0"/>
              <a:t>da </a:t>
            </a:r>
            <a:r>
              <a:rPr lang="es-ES" dirty="0" err="1" smtClean="0"/>
              <a:t>liña</a:t>
            </a:r>
            <a:r>
              <a:rPr lang="es-ES" dirty="0" smtClean="0"/>
              <a:t> central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b="1" dirty="0" smtClean="0"/>
              <a:t> </a:t>
            </a:r>
            <a:r>
              <a:rPr lang="es-ES" b="1" dirty="0" smtClean="0"/>
              <a:t>Aviso </a:t>
            </a:r>
            <a:r>
              <a:rPr lang="es-ES" b="1" dirty="0" err="1" smtClean="0"/>
              <a:t>co</a:t>
            </a:r>
            <a:r>
              <a:rPr lang="es-ES" b="1" dirty="0" smtClean="0"/>
              <a:t> silbato: </a:t>
            </a:r>
            <a:r>
              <a:rPr lang="es-ES" dirty="0" smtClean="0"/>
              <a:t>cando </a:t>
            </a:r>
            <a:r>
              <a:rPr lang="es-ES" dirty="0" smtClean="0"/>
              <a:t>un saque se realice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liña</a:t>
            </a:r>
            <a:r>
              <a:rPr lang="es-ES" dirty="0" smtClean="0"/>
              <a:t> de </a:t>
            </a:r>
            <a:r>
              <a:rPr lang="es-ES" dirty="0" smtClean="0"/>
              <a:t>fondo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smtClean="0"/>
              <a:t>pista de ataque, o</a:t>
            </a:r>
            <a:r>
              <a:rPr lang="es-ES" dirty="0" smtClean="0"/>
              <a:t> </a:t>
            </a:r>
            <a:r>
              <a:rPr lang="es-ES" dirty="0" smtClean="0"/>
              <a:t>árbitro </a:t>
            </a:r>
            <a:r>
              <a:rPr lang="es-ES" dirty="0" err="1" smtClean="0"/>
              <a:t>fará</a:t>
            </a:r>
            <a:r>
              <a:rPr lang="es-ES" dirty="0" smtClean="0"/>
              <a:t> </a:t>
            </a:r>
            <a:r>
              <a:rPr lang="es-ES" dirty="0" smtClean="0"/>
              <a:t>sonar </a:t>
            </a:r>
            <a:r>
              <a:rPr lang="es-ES" dirty="0" smtClean="0"/>
              <a:t>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smtClean="0"/>
              <a:t>silbato antes que o</a:t>
            </a:r>
            <a:r>
              <a:rPr lang="es-ES" dirty="0" smtClean="0"/>
              <a:t> </a:t>
            </a:r>
            <a:r>
              <a:rPr lang="es-ES" dirty="0" smtClean="0"/>
              <a:t>balón </a:t>
            </a:r>
            <a:r>
              <a:rPr lang="es-ES" dirty="0" smtClean="0"/>
              <a:t>fose </a:t>
            </a:r>
            <a:r>
              <a:rPr lang="es-ES" dirty="0" err="1" smtClean="0"/>
              <a:t>posto</a:t>
            </a:r>
            <a:r>
              <a:rPr lang="es-ES" dirty="0" smtClean="0"/>
              <a:t> </a:t>
            </a:r>
            <a:r>
              <a:rPr lang="es-ES" dirty="0" smtClean="0"/>
              <a:t>a disposición </a:t>
            </a:r>
            <a:r>
              <a:rPr lang="es-ES" dirty="0" smtClean="0"/>
              <a:t>do </a:t>
            </a:r>
            <a:r>
              <a:rPr lang="es-ES" dirty="0" err="1" smtClean="0"/>
              <a:t>xogador</a:t>
            </a:r>
            <a:r>
              <a:rPr lang="es-ES" dirty="0" smtClean="0"/>
              <a:t> </a:t>
            </a:r>
            <a:r>
              <a:rPr lang="es-ES" dirty="0" smtClean="0"/>
              <a:t>que </a:t>
            </a:r>
            <a:r>
              <a:rPr lang="es-ES" dirty="0" err="1" smtClean="0"/>
              <a:t>vai</a:t>
            </a:r>
            <a:r>
              <a:rPr lang="es-ES" dirty="0" smtClean="0"/>
              <a:t> </a:t>
            </a:r>
            <a:r>
              <a:rPr lang="es-ES" dirty="0" smtClean="0"/>
              <a:t>a realizar o</a:t>
            </a:r>
            <a:r>
              <a:rPr lang="es-ES" dirty="0" smtClean="0"/>
              <a:t> </a:t>
            </a:r>
            <a:r>
              <a:rPr lang="es-ES" dirty="0" smtClean="0"/>
              <a:t>saque. </a:t>
            </a:r>
            <a:endParaRPr lang="es-ES" dirty="0"/>
          </a:p>
        </p:txBody>
      </p:sp>
      <p:pic>
        <p:nvPicPr>
          <p:cNvPr id="38914" name="Picture 2" descr="http://elprogreso.galiciae.com/sites/default/files/styles/633x370/public/imagenes/2015/ELP1903P60F1.JPG?itok=K_x0yu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56951"/>
            <a:ext cx="2500330" cy="1461489"/>
          </a:xfrm>
          <a:prstGeom prst="rect">
            <a:avLst/>
          </a:prstGeom>
          <a:noFill/>
        </p:spPr>
      </p:pic>
      <p:sp>
        <p:nvSpPr>
          <p:cNvPr id="38916" name="AutoShape 4" descr="Resultado de imaxes para falta tec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8918" name="Picture 6" descr="http://www.cskabasket.com/images/photos/1243185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72074"/>
            <a:ext cx="2058971" cy="1437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EQUIPOS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REGRA (I)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dirty="0" smtClean="0"/>
              <a:t>Cada equipo se compón de: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dirty="0" smtClean="0"/>
              <a:t>Un máximo de doce (12) </a:t>
            </a:r>
            <a:r>
              <a:rPr lang="es-ES_tradnl" dirty="0" err="1" smtClean="0"/>
              <a:t>membros</a:t>
            </a:r>
            <a:r>
              <a:rPr lang="es-ES_tradnl" dirty="0" smtClean="0"/>
              <a:t> do equipo facultados para jugar, incluido un capitán.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dirty="0" smtClean="0"/>
              <a:t>Un entrenador e, se o equipo </a:t>
            </a:r>
            <a:r>
              <a:rPr lang="es-ES_tradnl" dirty="0" err="1" smtClean="0"/>
              <a:t>quere</a:t>
            </a:r>
            <a:r>
              <a:rPr lang="es-ES_tradnl" dirty="0" smtClean="0"/>
              <a:t>, un entrenador </a:t>
            </a:r>
            <a:r>
              <a:rPr lang="es-ES_tradnl" dirty="0" err="1" smtClean="0"/>
              <a:t>axudante</a:t>
            </a:r>
            <a:endParaRPr lang="es-ES_tradnl" dirty="0" smtClean="0"/>
          </a:p>
          <a:p>
            <a:pPr lvl="2" eaLnBrk="1" hangingPunct="1">
              <a:lnSpc>
                <a:spcPct val="90000"/>
              </a:lnSpc>
            </a:pPr>
            <a:r>
              <a:rPr lang="es-ES_tradnl" dirty="0" smtClean="0"/>
              <a:t>Un máximo de cinco (5) acompañantes de equipo que poden sentarse no banquillo e desempeñar responsabilidades concretas, como delegado, médico, fisioterapeuta, estadístico, intérprete,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EQUIPOS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REGRA (II)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dirty="0" smtClean="0"/>
              <a:t>Tendrá que haber cinco (5) </a:t>
            </a:r>
            <a:r>
              <a:rPr lang="es-ES_tradnl" dirty="0" err="1" smtClean="0"/>
              <a:t>xogadores</a:t>
            </a:r>
            <a:r>
              <a:rPr lang="es-ES_tradnl" dirty="0" smtClean="0"/>
              <a:t> de cada equipo no terreno de </a:t>
            </a:r>
            <a:r>
              <a:rPr lang="es-ES_tradnl" dirty="0" err="1" smtClean="0"/>
              <a:t>xogo</a:t>
            </a:r>
            <a:r>
              <a:rPr lang="es-ES_tradnl" dirty="0" smtClean="0"/>
              <a:t> durante o tempo de </a:t>
            </a:r>
            <a:r>
              <a:rPr lang="es-ES_tradnl" dirty="0" err="1" smtClean="0"/>
              <a:t>xogo</a:t>
            </a:r>
            <a:r>
              <a:rPr lang="es-ES_tradnl" dirty="0" smtClean="0"/>
              <a:t> e </a:t>
            </a:r>
            <a:r>
              <a:rPr lang="es-ES_tradnl" dirty="0" err="1" smtClean="0"/>
              <a:t>poderán</a:t>
            </a:r>
            <a:r>
              <a:rPr lang="es-ES_tradnl" dirty="0" smtClean="0"/>
              <a:t> ser sustituidos.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dirty="0" smtClean="0"/>
              <a:t>Un sustituto </a:t>
            </a:r>
            <a:r>
              <a:rPr lang="es-ES_tradnl" dirty="0" err="1" smtClean="0"/>
              <a:t>convírtese</a:t>
            </a:r>
            <a:r>
              <a:rPr lang="es-ES_tradnl" dirty="0" smtClean="0"/>
              <a:t> en </a:t>
            </a:r>
            <a:r>
              <a:rPr lang="es-ES_tradnl" dirty="0" err="1" smtClean="0"/>
              <a:t>xogador</a:t>
            </a:r>
            <a:r>
              <a:rPr lang="es-ES_tradnl" dirty="0" smtClean="0"/>
              <a:t> e un </a:t>
            </a:r>
            <a:r>
              <a:rPr lang="es-ES_tradnl" dirty="0" err="1" smtClean="0"/>
              <a:t>xogador</a:t>
            </a:r>
            <a:r>
              <a:rPr lang="es-ES_tradnl" dirty="0" smtClean="0"/>
              <a:t> en sustituto cando: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dirty="0" smtClean="0"/>
              <a:t>O árbitro </a:t>
            </a:r>
            <a:r>
              <a:rPr lang="es-ES_tradnl" dirty="0" err="1" smtClean="0"/>
              <a:t>fai</a:t>
            </a:r>
            <a:r>
              <a:rPr lang="es-ES_tradnl" dirty="0" smtClean="0"/>
              <a:t> o </a:t>
            </a:r>
            <a:r>
              <a:rPr lang="es-ES_tradnl" dirty="0" err="1" smtClean="0"/>
              <a:t>sinal</a:t>
            </a:r>
            <a:r>
              <a:rPr lang="es-ES_tradnl" dirty="0" smtClean="0"/>
              <a:t> autorizando a entrada do sustituto no terreno de </a:t>
            </a:r>
            <a:r>
              <a:rPr lang="es-ES_tradnl" dirty="0" err="1" smtClean="0"/>
              <a:t>xogo</a:t>
            </a:r>
            <a:r>
              <a:rPr lang="es-ES_tradnl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dirty="0" smtClean="0"/>
              <a:t>Un sustituto solicita a sustitución ó anotador durante un tempo muerto </a:t>
            </a:r>
            <a:r>
              <a:rPr lang="es-ES_tradnl" dirty="0" err="1" smtClean="0"/>
              <a:t>ou</a:t>
            </a:r>
            <a:r>
              <a:rPr lang="es-ES_tradnl" dirty="0" smtClean="0"/>
              <a:t> un intervalo de </a:t>
            </a:r>
            <a:r>
              <a:rPr lang="es-ES_tradnl" dirty="0" err="1" smtClean="0"/>
              <a:t>xogo</a:t>
            </a:r>
            <a:r>
              <a:rPr lang="es-ES_tradn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TIEMPO MUERTO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000" dirty="0" err="1" smtClean="0"/>
              <a:t>Unha</a:t>
            </a:r>
            <a:r>
              <a:rPr lang="es-ES" sz="2000" dirty="0" smtClean="0"/>
              <a:t> </a:t>
            </a:r>
            <a:r>
              <a:rPr lang="es-ES" sz="2000" dirty="0" err="1" smtClean="0"/>
              <a:t>oportunidade</a:t>
            </a:r>
            <a:r>
              <a:rPr lang="es-ES" sz="2000" dirty="0" smtClean="0"/>
              <a:t> de tempo </a:t>
            </a:r>
            <a:r>
              <a:rPr lang="es-ES" sz="2000" dirty="0" err="1" smtClean="0"/>
              <a:t>morto</a:t>
            </a:r>
            <a:r>
              <a:rPr lang="es-ES" sz="2000" dirty="0" smtClean="0"/>
              <a:t> </a:t>
            </a:r>
            <a:r>
              <a:rPr lang="es-ES" sz="2000" b="1" dirty="0" err="1" smtClean="0"/>
              <a:t>comeza</a:t>
            </a:r>
            <a:r>
              <a:rPr lang="es-ES" sz="2000" dirty="0" smtClean="0"/>
              <a:t> cando: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1800" dirty="0" smtClean="0"/>
              <a:t>Para ambos equipos, o balón queda </a:t>
            </a:r>
            <a:r>
              <a:rPr lang="es-ES" sz="1800" dirty="0" err="1" smtClean="0"/>
              <a:t>morto</a:t>
            </a:r>
            <a:r>
              <a:rPr lang="es-ES" sz="1800" dirty="0" smtClean="0"/>
              <a:t>, o </a:t>
            </a:r>
            <a:r>
              <a:rPr lang="es-ES" sz="1800" dirty="0" err="1" smtClean="0"/>
              <a:t>reloxo</a:t>
            </a:r>
            <a:r>
              <a:rPr lang="es-ES" sz="1800" dirty="0" smtClean="0"/>
              <a:t> de partido está parado e o árbitro </a:t>
            </a:r>
            <a:r>
              <a:rPr lang="es-ES" sz="1800" dirty="0" err="1" smtClean="0"/>
              <a:t>rematou</a:t>
            </a:r>
            <a:r>
              <a:rPr lang="es-ES" sz="1800" dirty="0" smtClean="0"/>
              <a:t> </a:t>
            </a:r>
            <a:r>
              <a:rPr lang="es-ES" sz="1800" dirty="0" err="1" smtClean="0"/>
              <a:t>a´comunicación</a:t>
            </a:r>
            <a:r>
              <a:rPr lang="es-ES" sz="1800" dirty="0" smtClean="0"/>
              <a:t> coa mesa de </a:t>
            </a:r>
            <a:r>
              <a:rPr lang="es-ES" sz="1800" dirty="0" err="1" smtClean="0"/>
              <a:t>oficiais</a:t>
            </a:r>
            <a:r>
              <a:rPr lang="es-ES" sz="1800" dirty="0" smtClean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1800" dirty="0" smtClean="0"/>
              <a:t>Para ambos equipos, o balón queda </a:t>
            </a:r>
            <a:r>
              <a:rPr lang="es-ES" sz="1800" dirty="0" err="1" smtClean="0"/>
              <a:t>morto</a:t>
            </a:r>
            <a:r>
              <a:rPr lang="es-ES" sz="1800" dirty="0" smtClean="0"/>
              <a:t> </a:t>
            </a:r>
            <a:r>
              <a:rPr lang="es-ES" sz="1800" dirty="0" err="1" smtClean="0"/>
              <a:t>despois</a:t>
            </a:r>
            <a:r>
              <a:rPr lang="es-ES" sz="1800" dirty="0" smtClean="0"/>
              <a:t> </a:t>
            </a:r>
            <a:r>
              <a:rPr lang="es-ES" sz="1800" dirty="0" err="1" smtClean="0"/>
              <a:t>dun</a:t>
            </a:r>
            <a:r>
              <a:rPr lang="es-ES" sz="1800" dirty="0" smtClean="0"/>
              <a:t> único o último tiro libre convertido.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1800" dirty="0" smtClean="0"/>
              <a:t>Para o equipo que recibe </a:t>
            </a:r>
            <a:r>
              <a:rPr lang="es-ES" sz="1800" dirty="0" err="1" smtClean="0"/>
              <a:t>unha</a:t>
            </a:r>
            <a:r>
              <a:rPr lang="es-ES" sz="1800" dirty="0" smtClean="0"/>
              <a:t> canasta, se </a:t>
            </a:r>
            <a:r>
              <a:rPr lang="es-ES" sz="1800" dirty="0" err="1" smtClean="0"/>
              <a:t>convirte</a:t>
            </a:r>
            <a:r>
              <a:rPr lang="es-ES" sz="1800" dirty="0" smtClean="0"/>
              <a:t> un tiro de campo.</a:t>
            </a:r>
          </a:p>
          <a:p>
            <a:pPr eaLnBrk="1" hangingPunct="1">
              <a:lnSpc>
                <a:spcPct val="80000"/>
              </a:lnSpc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r>
              <a:rPr lang="es-ES" sz="2000" dirty="0" err="1" smtClean="0"/>
              <a:t>Unha</a:t>
            </a:r>
            <a:r>
              <a:rPr lang="es-ES" sz="2000" dirty="0" smtClean="0"/>
              <a:t> </a:t>
            </a:r>
            <a:r>
              <a:rPr lang="es-ES" sz="2000" dirty="0" err="1" smtClean="0"/>
              <a:t>oportunidade</a:t>
            </a:r>
            <a:r>
              <a:rPr lang="es-ES" sz="2000" dirty="0" smtClean="0"/>
              <a:t> de tempo </a:t>
            </a:r>
            <a:r>
              <a:rPr lang="es-ES" sz="2000" dirty="0" err="1" smtClean="0"/>
              <a:t>morto</a:t>
            </a:r>
            <a:r>
              <a:rPr lang="es-ES" sz="2000" dirty="0" smtClean="0"/>
              <a:t> </a:t>
            </a:r>
            <a:r>
              <a:rPr lang="es-ES" sz="2000" b="1" dirty="0" smtClean="0"/>
              <a:t>finaliza</a:t>
            </a:r>
            <a:r>
              <a:rPr lang="es-ES" sz="2000" dirty="0" smtClean="0"/>
              <a:t> cando o balón está a disposición </a:t>
            </a:r>
            <a:r>
              <a:rPr lang="es-ES" sz="2000" dirty="0" err="1" smtClean="0"/>
              <a:t>dun</a:t>
            </a:r>
            <a:r>
              <a:rPr lang="es-ES" sz="2000" dirty="0" smtClean="0"/>
              <a:t> </a:t>
            </a:r>
            <a:r>
              <a:rPr lang="es-ES" sz="2000" dirty="0" err="1" smtClean="0"/>
              <a:t>xogador</a:t>
            </a:r>
            <a:r>
              <a:rPr lang="es-ES" sz="2000" dirty="0" smtClean="0"/>
              <a:t> para efectuar un saque </a:t>
            </a:r>
            <a:r>
              <a:rPr lang="es-ES" sz="2000" dirty="0" err="1" smtClean="0"/>
              <a:t>ou</a:t>
            </a:r>
            <a:r>
              <a:rPr lang="es-ES" sz="2000" dirty="0" smtClean="0"/>
              <a:t> para o primer </a:t>
            </a:r>
            <a:r>
              <a:rPr lang="es-ES" sz="2000" dirty="0" err="1" smtClean="0"/>
              <a:t>ou</a:t>
            </a:r>
            <a:r>
              <a:rPr lang="es-ES" sz="2000" dirty="0" smtClean="0"/>
              <a:t> único tiro libre.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dirty="0" smtClean="0"/>
              <a:t>2 Y 3 (FIBA)/ 2 Y 2 (MINI). 1 en periodo extra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REGLAMENTO MINIBASKET</a:t>
            </a:r>
          </a:p>
        </p:txBody>
      </p:sp>
      <p:pic>
        <p:nvPicPr>
          <p:cNvPr id="21507" name="Picture 15" descr="MPj0430615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2636838"/>
            <a:ext cx="3724275" cy="3724275"/>
          </a:xfrm>
          <a:noFill/>
        </p:spPr>
      </p:pic>
      <p:sp>
        <p:nvSpPr>
          <p:cNvPr id="21508" name="Text Box 16"/>
          <p:cNvSpPr txBox="1">
            <a:spLocks noChangeArrowheads="1"/>
          </p:cNvSpPr>
          <p:nvPr/>
        </p:nvSpPr>
        <p:spPr bwMode="auto">
          <a:xfrm>
            <a:off x="971550" y="6381750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APLICACIÓN PREMINI Y MINI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TEMPO DE XOGO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400" dirty="0" err="1" smtClean="0"/>
              <a:t>Xóganse</a:t>
            </a:r>
            <a:r>
              <a:rPr lang="es-ES" sz="2400" dirty="0" smtClean="0"/>
              <a:t> 2 partes de 3 periodos. Cada periodo será de 8 minutos a </a:t>
            </a:r>
            <a:r>
              <a:rPr lang="es-ES" sz="2400" dirty="0" err="1" smtClean="0"/>
              <a:t>reloxo</a:t>
            </a:r>
            <a:r>
              <a:rPr lang="es-ES" sz="2400" dirty="0" smtClean="0"/>
              <a:t> corrido os 7 </a:t>
            </a:r>
            <a:r>
              <a:rPr lang="es-ES" sz="2400" dirty="0" err="1" smtClean="0"/>
              <a:t>primeiros</a:t>
            </a:r>
            <a:r>
              <a:rPr lang="es-ES" sz="2400" dirty="0" smtClean="0"/>
              <a:t>. O cronometrador debe </a:t>
            </a:r>
            <a:r>
              <a:rPr lang="es-ES" sz="2400" dirty="0" err="1" smtClean="0"/>
              <a:t>deter</a:t>
            </a:r>
            <a:r>
              <a:rPr lang="es-ES" sz="2400" dirty="0" smtClean="0"/>
              <a:t> o </a:t>
            </a:r>
            <a:r>
              <a:rPr lang="es-ES" sz="2400" dirty="0" err="1" smtClean="0"/>
              <a:t>reloxo</a:t>
            </a:r>
            <a:r>
              <a:rPr lang="es-ES" sz="2400" dirty="0" smtClean="0"/>
              <a:t> en Tiros </a:t>
            </a:r>
            <a:r>
              <a:rPr lang="es-ES" sz="2400" dirty="0" err="1" smtClean="0"/>
              <a:t>Líbres</a:t>
            </a:r>
            <a:r>
              <a:rPr lang="es-ES" sz="2400" dirty="0" smtClean="0"/>
              <a:t>, TMR Sustituciones e cando o Árbitro o indique debido a un retraso non especificado (lesión, </a:t>
            </a:r>
            <a:r>
              <a:rPr lang="es-ES" sz="2400" dirty="0" err="1" smtClean="0"/>
              <a:t>mopa</a:t>
            </a:r>
            <a:r>
              <a:rPr lang="es-ES" sz="2400" dirty="0" smtClean="0"/>
              <a:t>…)</a:t>
            </a:r>
          </a:p>
          <a:p>
            <a:pPr eaLnBrk="1" hangingPunct="1"/>
            <a:r>
              <a:rPr lang="es-ES" sz="2400" dirty="0" smtClean="0"/>
              <a:t>Periodo extra 5 min.</a:t>
            </a:r>
          </a:p>
          <a:p>
            <a:pPr eaLnBrk="1" hangingPunct="1"/>
            <a:r>
              <a:rPr lang="es-ES" sz="2400" dirty="0" smtClean="0"/>
              <a:t>Os 3 minutos finales do último periodo e os 2 últimos minutos do periodo extra se </a:t>
            </a:r>
            <a:r>
              <a:rPr lang="es-ES" sz="2400" dirty="0" err="1" smtClean="0"/>
              <a:t>xogarán</a:t>
            </a:r>
            <a:r>
              <a:rPr lang="es-ES" sz="2400" dirty="0" smtClean="0"/>
              <a:t> a </a:t>
            </a:r>
            <a:r>
              <a:rPr lang="es-ES" sz="2400" dirty="0" err="1" smtClean="0"/>
              <a:t>reloxo</a:t>
            </a:r>
            <a:r>
              <a:rPr lang="es-ES" sz="2400" dirty="0" smtClean="0"/>
              <a:t> parado.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SUSTITUCIÓNS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Cada jugador deberá </a:t>
            </a:r>
            <a:r>
              <a:rPr lang="es-ES_tradnl" dirty="0" err="1" smtClean="0"/>
              <a:t>xogar</a:t>
            </a:r>
            <a:r>
              <a:rPr lang="es-ES_tradnl" dirty="0" smtClean="0"/>
              <a:t> en </a:t>
            </a:r>
            <a:r>
              <a:rPr lang="es-ES_tradnl" dirty="0" err="1" smtClean="0"/>
              <a:t>dous</a:t>
            </a:r>
            <a:r>
              <a:rPr lang="es-ES_tradnl" dirty="0" smtClean="0"/>
              <a:t> periodos. Debe </a:t>
            </a:r>
            <a:r>
              <a:rPr lang="es-ES_tradnl" dirty="0" err="1" smtClean="0"/>
              <a:t>intervir</a:t>
            </a:r>
            <a:r>
              <a:rPr lang="es-ES_tradnl" dirty="0" smtClean="0"/>
              <a:t> como mínimo en </a:t>
            </a:r>
            <a:r>
              <a:rPr lang="es-ES_tradnl" dirty="0" err="1" smtClean="0"/>
              <a:t>dous</a:t>
            </a:r>
            <a:r>
              <a:rPr lang="es-ES_tradnl" dirty="0" smtClean="0"/>
              <a:t> dos cinco </a:t>
            </a:r>
            <a:r>
              <a:rPr lang="es-ES_tradnl" dirty="0" err="1" smtClean="0"/>
              <a:t>primeiros</a:t>
            </a:r>
            <a:r>
              <a:rPr lang="es-ES_tradnl" dirty="0" smtClean="0"/>
              <a:t> periodos.</a:t>
            </a:r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Non está permitido realizar </a:t>
            </a:r>
            <a:r>
              <a:rPr lang="es-ES_tradnl" dirty="0" err="1" smtClean="0"/>
              <a:t>sustitucións</a:t>
            </a:r>
            <a:r>
              <a:rPr lang="es-ES_tradnl" dirty="0" smtClean="0"/>
              <a:t> durante os cinco primeros periodos, salvo: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dirty="0" smtClean="0"/>
              <a:t>Sustituir a un </a:t>
            </a:r>
            <a:r>
              <a:rPr lang="es-ES_tradnl" dirty="0" err="1" smtClean="0"/>
              <a:t>xogador</a:t>
            </a:r>
            <a:r>
              <a:rPr lang="es-ES_tradnl" dirty="0" smtClean="0"/>
              <a:t> lesionado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dirty="0" smtClean="0"/>
              <a:t>Sustituir a un </a:t>
            </a:r>
            <a:r>
              <a:rPr lang="es-ES_tradnl" dirty="0" err="1" smtClean="0"/>
              <a:t>xogador</a:t>
            </a:r>
            <a:r>
              <a:rPr lang="es-ES_tradnl" dirty="0" smtClean="0"/>
              <a:t> descalificado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dirty="0" smtClean="0"/>
              <a:t>Sustituir a un </a:t>
            </a:r>
            <a:r>
              <a:rPr lang="es-ES_tradnl" dirty="0" err="1" smtClean="0"/>
              <a:t>xogador</a:t>
            </a:r>
            <a:r>
              <a:rPr lang="es-ES_tradnl" dirty="0" smtClean="0"/>
              <a:t> que </a:t>
            </a:r>
            <a:r>
              <a:rPr lang="es-ES_tradnl" dirty="0" err="1" smtClean="0"/>
              <a:t>cometeu</a:t>
            </a:r>
            <a:r>
              <a:rPr lang="es-ES_tradnl" dirty="0" smtClean="0"/>
              <a:t> 5 faltas </a:t>
            </a:r>
            <a:r>
              <a:rPr lang="es-ES_tradnl" dirty="0" err="1" smtClean="0"/>
              <a:t>personais</a:t>
            </a:r>
            <a:endParaRPr lang="es-ES_tradnl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ENTRENADORES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Se permitirán todo tipo de defensas pero non se </a:t>
            </a:r>
            <a:r>
              <a:rPr lang="es-ES_tradnl" dirty="0" err="1" smtClean="0"/>
              <a:t>recomendan</a:t>
            </a:r>
            <a:r>
              <a:rPr lang="es-ES_tradnl" dirty="0" smtClean="0"/>
              <a:t> realizar defensas </a:t>
            </a:r>
            <a:r>
              <a:rPr lang="es-ES_tradnl" dirty="0" err="1" smtClean="0"/>
              <a:t>zonais</a:t>
            </a:r>
            <a:r>
              <a:rPr lang="es-ES_tradnl" dirty="0" smtClean="0"/>
              <a:t> para o correcto </a:t>
            </a:r>
            <a:r>
              <a:rPr lang="es-ES_tradnl" dirty="0" err="1" smtClean="0"/>
              <a:t>desenrolo</a:t>
            </a:r>
            <a:r>
              <a:rPr lang="es-ES_tradnl" dirty="0" smtClean="0"/>
              <a:t> técnico dos </a:t>
            </a:r>
            <a:r>
              <a:rPr lang="es-ES_tradnl" dirty="0" err="1" smtClean="0"/>
              <a:t>xogadores</a:t>
            </a:r>
            <a:r>
              <a:rPr lang="es-ES_tradnl" dirty="0" smtClean="0"/>
              <a:t>. </a:t>
            </a:r>
            <a:r>
              <a:rPr lang="es-ES_tradnl" dirty="0" err="1" smtClean="0"/>
              <a:t>Tamén</a:t>
            </a:r>
            <a:r>
              <a:rPr lang="es-ES_tradnl" dirty="0" smtClean="0"/>
              <a:t> </a:t>
            </a:r>
            <a:r>
              <a:rPr lang="es-ES_tradnl" dirty="0" err="1" smtClean="0"/>
              <a:t>permitese</a:t>
            </a:r>
            <a:r>
              <a:rPr lang="es-ES_tradnl" dirty="0" smtClean="0"/>
              <a:t> a defensa </a:t>
            </a:r>
            <a:r>
              <a:rPr lang="es-ES_tradnl" dirty="0" err="1" smtClean="0"/>
              <a:t>presionante</a:t>
            </a:r>
            <a:r>
              <a:rPr lang="es-ES_tradnl" dirty="0" smtClean="0"/>
              <a:t> a toda la cancha.</a:t>
            </a:r>
          </a:p>
          <a:p>
            <a:pPr eaLnBrk="1" hangingPunct="1"/>
            <a:endParaRPr lang="es-ES_tradnl" dirty="0" smtClean="0"/>
          </a:p>
        </p:txBody>
      </p:sp>
      <p:pic>
        <p:nvPicPr>
          <p:cNvPr id="8194" name="Picture 2" descr="http://2.bp.blogspot.com/-nMm7OhoHLOA/Uz12vj1HbiI/AAAAAAABDtE/RZYey1dTR-M/s1600/1922394_10202414357733690_43132779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714884"/>
            <a:ext cx="2630475" cy="1909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ápsula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707</TotalTime>
  <Words>884</Words>
  <Application>Microsoft Office PowerPoint</Application>
  <PresentationFormat>Presentación en pantalla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Cápsulas</vt:lpstr>
      <vt:lpstr>Imagen de mapa de bits</vt:lpstr>
      <vt:lpstr>Curso CEFORE PONTEVEDRA Deportes Sociomotrices: Baloncesto</vt:lpstr>
      <vt:lpstr>OS EQUIPOS</vt:lpstr>
      <vt:lpstr>EQUIPOS </vt:lpstr>
      <vt:lpstr>EQUIPOS</vt:lpstr>
      <vt:lpstr>TIEMPO MUERTO</vt:lpstr>
      <vt:lpstr>REGLAMENTO MINIBASKET</vt:lpstr>
      <vt:lpstr>TEMPO DE XOGO</vt:lpstr>
      <vt:lpstr>SUSTITUCIÓNS</vt:lpstr>
      <vt:lpstr>ENTRENADORES</vt:lpstr>
      <vt:lpstr>ACLARACIÓN LANZAMIENTOS 3 PTS</vt:lpstr>
      <vt:lpstr>REGRAMENTO FIBA</vt:lpstr>
      <vt:lpstr>VIOLACIÓNS</vt:lpstr>
      <vt:lpstr>JUGADOR ESTREITAMENTE MARCADO</vt:lpstr>
      <vt:lpstr>OITO SEGUNDOS</vt:lpstr>
      <vt:lpstr>BALÓN DEVOLTO Á PISTA TRASEIRA</vt:lpstr>
      <vt:lpstr>FALTAS</vt:lpstr>
      <vt:lpstr>Principios xerais</vt:lpstr>
      <vt:lpstr>Posición legal de defensa</vt:lpstr>
      <vt:lpstr>FALTA ANTIDEPORTIVA</vt:lpstr>
      <vt:lpstr>NOVAS REGRAS 2014-15. RESUMEN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INICIACIÓN DE ENTRENADORES (JULIO 2009)</dc:title>
  <dc:creator>Posada</dc:creator>
  <cp:lastModifiedBy>biblioteca</cp:lastModifiedBy>
  <cp:revision>49</cp:revision>
  <dcterms:created xsi:type="dcterms:W3CDTF">2009-07-01T23:21:28Z</dcterms:created>
  <dcterms:modified xsi:type="dcterms:W3CDTF">2015-06-04T09:32:57Z</dcterms:modified>
</cp:coreProperties>
</file>