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3" r:id="rId8"/>
    <p:sldId id="262"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4" d="100"/>
          <a:sy n="54" d="100"/>
        </p:scale>
        <p:origin x="-96" y="-34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A78DBA27-F0E0-4AED-89CA-78B84B5FC2F9}" type="datetimeFigureOut">
              <a:rPr lang="es-ES" smtClean="0"/>
              <a:t>08/05/2015</a:t>
            </a:fld>
            <a:endParaRPr lang="es-ES"/>
          </a:p>
        </p:txBody>
      </p:sp>
      <p:sp>
        <p:nvSpPr>
          <p:cNvPr id="8" name="Slide Number Placeholder 7"/>
          <p:cNvSpPr>
            <a:spLocks noGrp="1"/>
          </p:cNvSpPr>
          <p:nvPr>
            <p:ph type="sldNum" sz="quarter" idx="11"/>
          </p:nvPr>
        </p:nvSpPr>
        <p:spPr/>
        <p:txBody>
          <a:bodyPr/>
          <a:lstStyle/>
          <a:p>
            <a:fld id="{455CFF72-D6EE-410B-91EA-A8E853AD7A27}"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A78DBA27-F0E0-4AED-89CA-78B84B5FC2F9}" type="datetimeFigureOut">
              <a:rPr lang="es-ES" smtClean="0"/>
              <a:t>08/05/2015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455CFF72-D6EE-410B-91EA-A8E853AD7A27}" type="slidenum">
              <a:rPr lang="es-ES" smtClean="0"/>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A78DBA27-F0E0-4AED-89CA-78B84B5FC2F9}" type="datetimeFigureOut">
              <a:rPr lang="es-ES" smtClean="0"/>
              <a:t>08/05/2015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455CFF72-D6EE-410B-91EA-A8E853AD7A27}" type="slidenum">
              <a:rPr lang="es-ES" smtClean="0"/>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10"/>
          </p:nvPr>
        </p:nvSpPr>
        <p:spPr/>
        <p:txBody>
          <a:bodyPr/>
          <a:lstStyle/>
          <a:p>
            <a:fld id="{A78DBA27-F0E0-4AED-89CA-78B84B5FC2F9}" type="datetimeFigureOut">
              <a:rPr lang="es-ES" smtClean="0"/>
              <a:t>08/05/2015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455CFF72-D6EE-410B-91EA-A8E853AD7A27}" type="slidenum">
              <a:rPr lang="es-ES" smtClean="0"/>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A78DBA27-F0E0-4AED-89CA-78B84B5FC2F9}" type="datetimeFigureOut">
              <a:rPr lang="es-ES" smtClean="0"/>
              <a:t>08/05/2015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455CFF72-D6EE-410B-91EA-A8E853AD7A27}" type="slidenum">
              <a:rPr lang="es-ES" smtClean="0"/>
              <a:t>‹Nº›</a:t>
            </a:fld>
            <a:endParaRPr lang="es-E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5" name="Date Placeholder 4"/>
          <p:cNvSpPr>
            <a:spLocks noGrp="1"/>
          </p:cNvSpPr>
          <p:nvPr>
            <p:ph type="dt" sz="half" idx="10"/>
          </p:nvPr>
        </p:nvSpPr>
        <p:spPr/>
        <p:txBody>
          <a:bodyPr/>
          <a:lstStyle/>
          <a:p>
            <a:fld id="{A78DBA27-F0E0-4AED-89CA-78B84B5FC2F9}" type="datetimeFigureOut">
              <a:rPr lang="es-ES" smtClean="0"/>
              <a:t>08/05/2015</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455CFF72-D6EE-410B-91EA-A8E853AD7A27}" type="slidenum">
              <a:rPr lang="es-ES" smtClean="0"/>
              <a:t>‹Nº›</a:t>
            </a:fld>
            <a:endParaRPr lang="es-ES"/>
          </a:p>
        </p:txBody>
      </p:sp>
      <p:sp>
        <p:nvSpPr>
          <p:cNvPr id="9" name="Content Placeholder 8"/>
          <p:cNvSpPr>
            <a:spLocks noGrp="1"/>
          </p:cNvSpPr>
          <p:nvPr>
            <p:ph sz="quarter" idx="13"/>
          </p:nvPr>
        </p:nvSpPr>
        <p:spPr>
          <a:xfrm>
            <a:off x="365760" y="1600200"/>
            <a:ext cx="4041648" cy="452628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A78DBA27-F0E0-4AED-89CA-78B84B5FC2F9}" type="datetimeFigureOut">
              <a:rPr lang="es-ES" smtClean="0"/>
              <a:t>08/05/2015</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455CFF72-D6EE-410B-91EA-A8E853AD7A27}" type="slidenum">
              <a:rPr lang="es-ES" smtClean="0"/>
              <a:t>‹Nº›</a:t>
            </a:fld>
            <a:endParaRPr lang="es-ES"/>
          </a:p>
        </p:txBody>
      </p:sp>
      <p:sp>
        <p:nvSpPr>
          <p:cNvPr id="11" name="Content Placeholder 10"/>
          <p:cNvSpPr>
            <a:spLocks noGrp="1"/>
          </p:cNvSpPr>
          <p:nvPr>
            <p:ph sz="quarter" idx="13"/>
          </p:nvPr>
        </p:nvSpPr>
        <p:spPr>
          <a:xfrm>
            <a:off x="457200" y="2212848"/>
            <a:ext cx="4041648" cy="391363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A78DBA27-F0E0-4AED-89CA-78B84B5FC2F9}" type="datetimeFigureOut">
              <a:rPr lang="es-ES" smtClean="0"/>
              <a:t>08/05/2015</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455CFF72-D6EE-410B-91EA-A8E853AD7A27}" type="slidenum">
              <a:rPr lang="es-ES" smtClean="0"/>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8DBA27-F0E0-4AED-89CA-78B84B5FC2F9}" type="datetimeFigureOut">
              <a:rPr lang="es-ES" smtClean="0"/>
              <a:t>08/05/2015</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455CFF72-D6EE-410B-91EA-A8E853AD7A27}" type="slidenum">
              <a:rPr lang="es-ES" smtClean="0"/>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A78DBA27-F0E0-4AED-89CA-78B84B5FC2F9}" type="datetimeFigureOut">
              <a:rPr lang="es-ES" smtClean="0"/>
              <a:t>08/05/2015</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455CFF72-D6EE-410B-91EA-A8E853AD7A27}" type="slidenum">
              <a:rPr lang="es-ES" smtClean="0"/>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A78DBA27-F0E0-4AED-89CA-78B84B5FC2F9}" type="datetimeFigureOut">
              <a:rPr lang="es-ES" smtClean="0"/>
              <a:t>08/05/2015</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455CFF72-D6EE-410B-91EA-A8E853AD7A27}" type="slidenum">
              <a:rPr lang="es-ES" smtClean="0"/>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A78DBA27-F0E0-4AED-89CA-78B84B5FC2F9}" type="datetimeFigureOut">
              <a:rPr lang="es-ES" smtClean="0"/>
              <a:t>08/05/2015</a:t>
            </a:fld>
            <a:endParaRPr lang="es-ES"/>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s-ES"/>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455CFF72-D6EE-410B-91EA-A8E853AD7A27}" type="slidenum">
              <a:rPr lang="es-ES" smtClean="0"/>
              <a:t>‹Nº›</a:t>
            </a:fld>
            <a:endParaRPr lang="es-ES"/>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youtu.be/Ubvik_XIBdo"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youtube.com/watch?v=W4voRWHyItw"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youtu.be/O5bMMtto8iE"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es.wikipedia.org/wiki/Jaque_mate" TargetMode="External"/><Relationship Id="rId7" Type="http://schemas.openxmlformats.org/officeDocument/2006/relationships/image" Target="../media/image11.png"/><Relationship Id="rId2" Type="http://schemas.openxmlformats.org/officeDocument/2006/relationships/hyperlink" Target="http://es.wikipedia.org/wiki/Jaque" TargetMode="External"/><Relationship Id="rId1" Type="http://schemas.openxmlformats.org/officeDocument/2006/relationships/slideLayout" Target="../slideLayouts/slideLayout2.xml"/><Relationship Id="rId6" Type="http://schemas.openxmlformats.org/officeDocument/2006/relationships/hyperlink" Target="http://es.wikipedia.org/wiki/Ahogado" TargetMode="External"/><Relationship Id="rId5" Type="http://schemas.openxmlformats.org/officeDocument/2006/relationships/hyperlink" Target="http://es.wikipedia.org/wiki/T%C3%A9rminos_relacionados_con_el_ajedrez#P" TargetMode="External"/><Relationship Id="rId4" Type="http://schemas.openxmlformats.org/officeDocument/2006/relationships/hyperlink" Target="http://es.wikipedia.org/wiki/Enroque"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es.wikipedia.org/wiki/Cilindro_(geometr%C3%ADa)"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es.wikipedia.org/wiki/Variante_del_ajedrez" TargetMode="External"/><Relationship Id="rId2" Type="http://schemas.openxmlformats.org/officeDocument/2006/relationships/hyperlink" Target="http://es.wikipedia.org/wiki/Categor%C3%ADa:Variantes_de_ajedrez"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youtu.be/Eo_UdPnwTno"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609601"/>
            <a:ext cx="7772400" cy="2531367"/>
          </a:xfrm>
        </p:spPr>
        <p:txBody>
          <a:bodyPr/>
          <a:lstStyle/>
          <a:p>
            <a:pPr algn="ctr"/>
            <a:r>
              <a:rPr lang="es-ES" dirty="0" smtClean="0"/>
              <a:t>MINIJUEGOS</a:t>
            </a:r>
            <a:endParaRPr lang="es-ES" dirty="0"/>
          </a:p>
        </p:txBody>
      </p:sp>
      <p:sp>
        <p:nvSpPr>
          <p:cNvPr id="3" name="2 Subtítulo"/>
          <p:cNvSpPr>
            <a:spLocks noGrp="1"/>
          </p:cNvSpPr>
          <p:nvPr>
            <p:ph type="subTitle" idx="1"/>
          </p:nvPr>
        </p:nvSpPr>
        <p:spPr/>
        <p:txBody>
          <a:bodyPr/>
          <a:lstStyle/>
          <a:p>
            <a:r>
              <a:rPr lang="es-ES" dirty="0" smtClean="0"/>
              <a:t>Una iniciación al Ajedrez</a:t>
            </a:r>
          </a:p>
          <a:p>
            <a:r>
              <a:rPr lang="es-ES" dirty="0" smtClean="0"/>
              <a:t>(MI Jacobo </a:t>
            </a:r>
            <a:r>
              <a:rPr lang="es-ES" dirty="0" err="1" smtClean="0"/>
              <a:t>Caselas</a:t>
            </a:r>
            <a:r>
              <a:rPr lang="es-ES" dirty="0" smtClean="0"/>
              <a:t>)</a:t>
            </a:r>
            <a:endParaRPr lang="es-ES" dirty="0"/>
          </a:p>
        </p:txBody>
      </p:sp>
    </p:spTree>
    <p:extLst>
      <p:ext uri="{BB962C8B-B14F-4D97-AF65-F5344CB8AC3E}">
        <p14:creationId xmlns:p14="http://schemas.microsoft.com/office/powerpoint/2010/main" val="9780059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1052736"/>
          </a:xfrm>
        </p:spPr>
        <p:txBody>
          <a:bodyPr/>
          <a:lstStyle/>
          <a:p>
            <a:r>
              <a:rPr lang="es-ES" dirty="0"/>
              <a:t>8 Damas</a:t>
            </a:r>
          </a:p>
        </p:txBody>
      </p:sp>
      <p:sp>
        <p:nvSpPr>
          <p:cNvPr id="3" name="2 Marcador de contenido"/>
          <p:cNvSpPr>
            <a:spLocks noGrp="1"/>
          </p:cNvSpPr>
          <p:nvPr>
            <p:ph idx="1"/>
          </p:nvPr>
        </p:nvSpPr>
        <p:spPr/>
        <p:txBody>
          <a:bodyPr/>
          <a:lstStyle/>
          <a:p>
            <a:r>
              <a:rPr lang="pt-PT" u="sng" dirty="0">
                <a:hlinkClick r:id="rId2"/>
              </a:rPr>
              <a:t>https://</a:t>
            </a:r>
            <a:r>
              <a:rPr lang="pt-PT" u="sng" dirty="0" smtClean="0">
                <a:hlinkClick r:id="rId2"/>
              </a:rPr>
              <a:t>youtu.be/Ubvik_XIBdo</a:t>
            </a:r>
            <a:endParaRPr lang="pt-PT" u="sng" dirty="0" smtClean="0"/>
          </a:p>
          <a:p>
            <a:endParaRPr lang="pt-PT" u="sng" dirty="0" smtClean="0"/>
          </a:p>
          <a:p>
            <a:r>
              <a:rPr lang="es-ES" b="1" dirty="0" smtClean="0"/>
              <a:t>Objetivo</a:t>
            </a:r>
            <a:r>
              <a:rPr lang="es-ES" dirty="0" smtClean="0"/>
              <a:t>: Poner 8 damas en el tablero de ajedrez sin que se amenacen entre ellas</a:t>
            </a:r>
          </a:p>
          <a:p>
            <a:r>
              <a:rPr lang="es-ES" dirty="0" smtClean="0"/>
              <a:t>Idea: podemos empezar con 4 damas en tablero de 4 * 4, luego 5….</a:t>
            </a:r>
          </a:p>
          <a:p>
            <a:r>
              <a:rPr lang="es-ES" dirty="0" smtClean="0"/>
              <a:t>Para los más pequeños poner 7 está bien</a:t>
            </a:r>
          </a:p>
          <a:p>
            <a:r>
              <a:rPr lang="es-ES" b="1" dirty="0" smtClean="0"/>
              <a:t>Didáctica</a:t>
            </a:r>
            <a:r>
              <a:rPr lang="es-ES" dirty="0" smtClean="0"/>
              <a:t>: geometría, visión espacial</a:t>
            </a:r>
          </a:p>
          <a:p>
            <a:endParaRPr lang="es-E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1850" y="0"/>
            <a:ext cx="1962150" cy="196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41011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a:t>Piezas sin que se amenacen</a:t>
            </a:r>
          </a:p>
        </p:txBody>
      </p:sp>
      <p:sp>
        <p:nvSpPr>
          <p:cNvPr id="3" name="2 Marcador de contenido"/>
          <p:cNvSpPr>
            <a:spLocks noGrp="1"/>
          </p:cNvSpPr>
          <p:nvPr>
            <p:ph idx="1"/>
          </p:nvPr>
        </p:nvSpPr>
        <p:spPr>
          <a:xfrm>
            <a:off x="457200" y="2204864"/>
            <a:ext cx="8229600" cy="3921299"/>
          </a:xfrm>
        </p:spPr>
        <p:txBody>
          <a:bodyPr/>
          <a:lstStyle/>
          <a:p>
            <a:r>
              <a:rPr lang="es-ES" b="1" dirty="0" smtClean="0"/>
              <a:t>Objetivo</a:t>
            </a:r>
            <a:r>
              <a:rPr lang="es-ES" dirty="0" smtClean="0"/>
              <a:t>: Poner el máximo número de puntos sin que se amenacen entre sí. Se puede usar solo un juego de piezas.</a:t>
            </a:r>
          </a:p>
          <a:p>
            <a:r>
              <a:rPr lang="es-ES" dirty="0" smtClean="0"/>
              <a:t>Se puede competir en la clase a ver quien logra más puntos.</a:t>
            </a:r>
          </a:p>
          <a:p>
            <a:r>
              <a:rPr lang="es-ES" b="1" dirty="0" smtClean="0"/>
              <a:t>Didáctica</a:t>
            </a:r>
            <a:r>
              <a:rPr lang="es-ES" dirty="0" smtClean="0"/>
              <a:t>: Facilita la suma y resta, así como el conocimiento del valor de las piezas.</a:t>
            </a:r>
            <a:endParaRPr lang="es-ES"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8304" y="0"/>
            <a:ext cx="1835696" cy="1868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54208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1052736"/>
          </a:xfrm>
        </p:spPr>
        <p:txBody>
          <a:bodyPr/>
          <a:lstStyle/>
          <a:p>
            <a:r>
              <a:rPr lang="es-ES" dirty="0" smtClean="0"/>
              <a:t>4 Caballos</a:t>
            </a:r>
            <a:endParaRPr lang="es-ES" dirty="0"/>
          </a:p>
        </p:txBody>
      </p:sp>
      <p:sp>
        <p:nvSpPr>
          <p:cNvPr id="3" name="2 Marcador de contenido"/>
          <p:cNvSpPr>
            <a:spLocks noGrp="1"/>
          </p:cNvSpPr>
          <p:nvPr>
            <p:ph idx="1"/>
          </p:nvPr>
        </p:nvSpPr>
        <p:spPr/>
        <p:txBody>
          <a:bodyPr/>
          <a:lstStyle/>
          <a:p>
            <a:pPr marL="342900" lvl="2" indent="-342900"/>
            <a:r>
              <a:rPr lang="es-ES" u="sng" dirty="0">
                <a:hlinkClick r:id="rId2"/>
              </a:rPr>
              <a:t>https://</a:t>
            </a:r>
            <a:r>
              <a:rPr lang="es-ES" u="sng" dirty="0" smtClean="0">
                <a:hlinkClick r:id="rId2"/>
              </a:rPr>
              <a:t>www.youtube.com/watch?v=W4voRWHyItw</a:t>
            </a:r>
            <a:endParaRPr lang="es-ES" u="sng" dirty="0" smtClean="0"/>
          </a:p>
          <a:p>
            <a:pPr marL="342900" lvl="2" indent="-342900"/>
            <a:endParaRPr lang="es-ES" sz="1400" u="sng" dirty="0"/>
          </a:p>
          <a:p>
            <a:pPr marL="342900" lvl="2" indent="-342900"/>
            <a:endParaRPr lang="es-ES" sz="1400" dirty="0"/>
          </a:p>
          <a:p>
            <a:r>
              <a:rPr lang="es-ES" dirty="0" smtClean="0"/>
              <a:t>Objetivo: En un tablero de 3 * 3 intercambiamos la posición de los caballos con movimientos legales</a:t>
            </a:r>
            <a:endParaRPr lang="es-E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7025" y="0"/>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84156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1268760"/>
          </a:xfrm>
        </p:spPr>
        <p:txBody>
          <a:bodyPr/>
          <a:lstStyle/>
          <a:p>
            <a:r>
              <a:rPr lang="es-ES" dirty="0" smtClean="0"/>
              <a:t>El viaje del Caballo</a:t>
            </a:r>
            <a:endParaRPr lang="es-ES" dirty="0"/>
          </a:p>
        </p:txBody>
      </p:sp>
      <p:sp>
        <p:nvSpPr>
          <p:cNvPr id="3" name="2 Marcador de contenido"/>
          <p:cNvSpPr>
            <a:spLocks noGrp="1"/>
          </p:cNvSpPr>
          <p:nvPr>
            <p:ph idx="1"/>
          </p:nvPr>
        </p:nvSpPr>
        <p:spPr/>
        <p:txBody>
          <a:bodyPr>
            <a:normAutofit lnSpcReduction="10000"/>
          </a:bodyPr>
          <a:lstStyle/>
          <a:p>
            <a:r>
              <a:rPr lang="es-ES" b="1" dirty="0" smtClean="0"/>
              <a:t>Objetivo</a:t>
            </a:r>
            <a:r>
              <a:rPr lang="es-ES" dirty="0" smtClean="0"/>
              <a:t>: pasar el caballo por todas las casillas del tablero una única vez. </a:t>
            </a:r>
          </a:p>
          <a:p>
            <a:endParaRPr lang="es-ES" dirty="0"/>
          </a:p>
          <a:p>
            <a:endParaRPr lang="es-ES" dirty="0" smtClean="0"/>
          </a:p>
          <a:p>
            <a:endParaRPr lang="es-ES" dirty="0"/>
          </a:p>
          <a:p>
            <a:endParaRPr lang="es-ES" dirty="0" smtClean="0"/>
          </a:p>
          <a:p>
            <a:endParaRPr lang="es-ES" dirty="0"/>
          </a:p>
          <a:p>
            <a:endParaRPr lang="es-ES" dirty="0" smtClean="0"/>
          </a:p>
          <a:p>
            <a:endParaRPr lang="es-ES" dirty="0" smtClean="0"/>
          </a:p>
          <a:p>
            <a:endParaRPr lang="es-ES" dirty="0"/>
          </a:p>
          <a:p>
            <a:r>
              <a:rPr lang="es-ES" u="sng" dirty="0">
                <a:hlinkClick r:id="rId2"/>
              </a:rPr>
              <a:t>https://youtu.be/O5bMMtto8iE</a:t>
            </a:r>
            <a:endParaRPr lang="es-E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2420888"/>
            <a:ext cx="2939008" cy="2952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05300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2348880"/>
          </a:xfrm>
        </p:spPr>
        <p:txBody>
          <a:bodyPr/>
          <a:lstStyle/>
          <a:p>
            <a:r>
              <a:rPr lang="es-ES" dirty="0"/>
              <a:t>MINIJUEGOS </a:t>
            </a:r>
            <a:br>
              <a:rPr lang="es-ES" dirty="0"/>
            </a:br>
            <a:r>
              <a:rPr lang="es-ES" dirty="0"/>
              <a:t>AJEDRECÍSTICOS</a:t>
            </a:r>
            <a:br>
              <a:rPr lang="es-ES" dirty="0"/>
            </a:br>
            <a:r>
              <a:rPr lang="es-ES" dirty="0" smtClean="0"/>
              <a:t>GRUPALES</a:t>
            </a:r>
            <a:endParaRPr lang="es-ES" dirty="0"/>
          </a:p>
        </p:txBody>
      </p:sp>
      <p:sp>
        <p:nvSpPr>
          <p:cNvPr id="3" name="2 Marcador de contenido"/>
          <p:cNvSpPr>
            <a:spLocks noGrp="1"/>
          </p:cNvSpPr>
          <p:nvPr>
            <p:ph idx="1"/>
          </p:nvPr>
        </p:nvSpPr>
        <p:spPr>
          <a:xfrm>
            <a:off x="457200" y="2348880"/>
            <a:ext cx="8229600" cy="3777283"/>
          </a:xfrm>
        </p:spPr>
        <p:txBody>
          <a:bodyPr>
            <a:normAutofit fontScale="92500" lnSpcReduction="10000"/>
          </a:bodyPr>
          <a:lstStyle/>
          <a:p>
            <a:r>
              <a:rPr lang="es-ES" dirty="0" smtClean="0"/>
              <a:t>Para jugar entre varios</a:t>
            </a:r>
          </a:p>
          <a:p>
            <a:pPr lvl="6">
              <a:buFont typeface="Wingdings" pitchFamily="2" charset="2"/>
              <a:buChar char="v"/>
            </a:pPr>
            <a:r>
              <a:rPr lang="es-ES" dirty="0" smtClean="0"/>
              <a:t>De dos:</a:t>
            </a:r>
          </a:p>
          <a:p>
            <a:pPr lvl="7">
              <a:buFont typeface="Wingdings" pitchFamily="2" charset="2"/>
              <a:buChar char="v"/>
            </a:pPr>
            <a:r>
              <a:rPr lang="es-ES" dirty="0" smtClean="0"/>
              <a:t>El rey contra el Caballero</a:t>
            </a:r>
          </a:p>
          <a:p>
            <a:pPr lvl="7">
              <a:buFont typeface="Wingdings" pitchFamily="2" charset="2"/>
              <a:buChar char="v"/>
            </a:pPr>
            <a:r>
              <a:rPr lang="es-ES" dirty="0" smtClean="0"/>
              <a:t>Come-come</a:t>
            </a:r>
          </a:p>
          <a:p>
            <a:pPr lvl="7">
              <a:buFont typeface="Wingdings" pitchFamily="2" charset="2"/>
              <a:buChar char="v"/>
            </a:pPr>
            <a:r>
              <a:rPr lang="es-ES" dirty="0" smtClean="0"/>
              <a:t>Ejércitos</a:t>
            </a:r>
          </a:p>
          <a:p>
            <a:pPr lvl="7">
              <a:buFont typeface="Wingdings" pitchFamily="2" charset="2"/>
              <a:buChar char="v"/>
            </a:pPr>
            <a:r>
              <a:rPr lang="es-ES" dirty="0" smtClean="0"/>
              <a:t>Tres jaques</a:t>
            </a:r>
          </a:p>
          <a:p>
            <a:pPr lvl="7">
              <a:buFont typeface="Wingdings" pitchFamily="2" charset="2"/>
              <a:buChar char="v"/>
            </a:pPr>
            <a:r>
              <a:rPr lang="es-ES" dirty="0" smtClean="0"/>
              <a:t>Rey de Plomo</a:t>
            </a:r>
          </a:p>
          <a:p>
            <a:pPr lvl="7">
              <a:buFont typeface="Wingdings" pitchFamily="2" charset="2"/>
              <a:buChar char="v"/>
            </a:pPr>
            <a:r>
              <a:rPr lang="es-ES" dirty="0" smtClean="0"/>
              <a:t>Progresivo</a:t>
            </a:r>
          </a:p>
          <a:p>
            <a:pPr lvl="7">
              <a:buFont typeface="Wingdings" pitchFamily="2" charset="2"/>
              <a:buChar char="v"/>
            </a:pPr>
            <a:r>
              <a:rPr lang="es-ES" dirty="0" smtClean="0"/>
              <a:t>Cilíndrico</a:t>
            </a:r>
          </a:p>
          <a:p>
            <a:pPr lvl="7">
              <a:buFont typeface="Wingdings" pitchFamily="2" charset="2"/>
              <a:buChar char="v"/>
            </a:pPr>
            <a:r>
              <a:rPr lang="es-ES" dirty="0" smtClean="0"/>
              <a:t>Casilla minada</a:t>
            </a:r>
          </a:p>
          <a:p>
            <a:pPr lvl="7">
              <a:buFont typeface="Wingdings" pitchFamily="2" charset="2"/>
              <a:buChar char="v"/>
            </a:pPr>
            <a:r>
              <a:rPr lang="es-ES" dirty="0" err="1" smtClean="0"/>
              <a:t>Ajedrado</a:t>
            </a:r>
            <a:endParaRPr lang="es-ES" dirty="0" smtClean="0"/>
          </a:p>
          <a:p>
            <a:pPr lvl="6">
              <a:buFont typeface="Wingdings" pitchFamily="2" charset="2"/>
              <a:buChar char="v"/>
            </a:pPr>
            <a:r>
              <a:rPr lang="es-ES" dirty="0" smtClean="0"/>
              <a:t>De cuatro:</a:t>
            </a:r>
          </a:p>
          <a:p>
            <a:pPr lvl="7">
              <a:buFont typeface="Wingdings" pitchFamily="2" charset="2"/>
              <a:buChar char="v"/>
            </a:pPr>
            <a:r>
              <a:rPr lang="es-ES" dirty="0" err="1" smtClean="0"/>
              <a:t>Chaturanga</a:t>
            </a:r>
            <a:endParaRPr lang="es-ES" dirty="0" smtClean="0"/>
          </a:p>
          <a:p>
            <a:pPr lvl="7">
              <a:buFont typeface="Wingdings" pitchFamily="2" charset="2"/>
              <a:buChar char="v"/>
            </a:pPr>
            <a:r>
              <a:rPr lang="es-ES" dirty="0" smtClean="0"/>
              <a:t>Pasa-piezas</a:t>
            </a:r>
            <a:endParaRPr lang="es-ES" dirty="0"/>
          </a:p>
        </p:txBody>
      </p:sp>
    </p:spTree>
    <p:extLst>
      <p:ext uri="{BB962C8B-B14F-4D97-AF65-F5344CB8AC3E}">
        <p14:creationId xmlns:p14="http://schemas.microsoft.com/office/powerpoint/2010/main" val="34577139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1196752"/>
          </a:xfrm>
        </p:spPr>
        <p:txBody>
          <a:bodyPr/>
          <a:lstStyle/>
          <a:p>
            <a:r>
              <a:rPr lang="es-ES" dirty="0" smtClean="0"/>
              <a:t>El Rey &amp; el Caballero</a:t>
            </a:r>
            <a:endParaRPr lang="es-ES" dirty="0"/>
          </a:p>
        </p:txBody>
      </p:sp>
      <p:sp>
        <p:nvSpPr>
          <p:cNvPr id="3" name="2 Marcador de contenido"/>
          <p:cNvSpPr>
            <a:spLocks noGrp="1"/>
          </p:cNvSpPr>
          <p:nvPr>
            <p:ph idx="1"/>
          </p:nvPr>
        </p:nvSpPr>
        <p:spPr/>
        <p:txBody>
          <a:bodyPr/>
          <a:lstStyle/>
          <a:p>
            <a:r>
              <a:rPr lang="es-ES" b="1" dirty="0" smtClean="0"/>
              <a:t>Objetivo</a:t>
            </a:r>
            <a:r>
              <a:rPr lang="es-ES" dirty="0" smtClean="0"/>
              <a:t>: El bando del Caballo debe intentar dar jaque al Rey, si da jaque gana.</a:t>
            </a:r>
          </a:p>
          <a:p>
            <a:endParaRPr lang="es-ES" dirty="0"/>
          </a:p>
          <a:p>
            <a:endParaRPr lang="es-ES" dirty="0" smtClean="0"/>
          </a:p>
          <a:p>
            <a:endParaRPr lang="es-ES" dirty="0"/>
          </a:p>
          <a:p>
            <a:endParaRPr lang="es-ES" dirty="0" smtClean="0"/>
          </a:p>
          <a:p>
            <a:endParaRPr lang="es-ES" dirty="0"/>
          </a:p>
          <a:p>
            <a:endParaRPr lang="es-ES" dirty="0" smtClean="0"/>
          </a:p>
          <a:p>
            <a:endParaRPr lang="es-ES" dirty="0"/>
          </a:p>
          <a:p>
            <a:r>
              <a:rPr lang="es-ES" dirty="0" smtClean="0"/>
              <a:t>Nota: tiene truco, caballo alterna color</a:t>
            </a:r>
            <a:endParaRPr lang="es-E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2385" y="2780928"/>
            <a:ext cx="2203128" cy="2242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78700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1052736"/>
          </a:xfrm>
        </p:spPr>
        <p:txBody>
          <a:bodyPr/>
          <a:lstStyle/>
          <a:p>
            <a:r>
              <a:rPr lang="es-ES" dirty="0" smtClean="0"/>
              <a:t>Come-come</a:t>
            </a:r>
            <a:endParaRPr lang="es-ES" dirty="0"/>
          </a:p>
        </p:txBody>
      </p:sp>
      <p:sp>
        <p:nvSpPr>
          <p:cNvPr id="3" name="2 Marcador de contenido"/>
          <p:cNvSpPr>
            <a:spLocks noGrp="1"/>
          </p:cNvSpPr>
          <p:nvPr>
            <p:ph idx="1"/>
          </p:nvPr>
        </p:nvSpPr>
        <p:spPr>
          <a:xfrm>
            <a:off x="467544" y="1268760"/>
            <a:ext cx="8229600" cy="4781128"/>
          </a:xfrm>
        </p:spPr>
        <p:txBody>
          <a:bodyPr>
            <a:normAutofit/>
          </a:bodyPr>
          <a:lstStyle/>
          <a:p>
            <a:pPr>
              <a:buFont typeface="Arial"/>
              <a:buChar char="•"/>
            </a:pPr>
            <a:r>
              <a:rPr lang="es-ES" dirty="0">
                <a:solidFill>
                  <a:srgbClr val="252525"/>
                </a:solidFill>
                <a:latin typeface="Arial"/>
              </a:rPr>
              <a:t>Capturar es obligatorio. Es decir, cuando un jugador tenga la opción de capturar una pieza, debe hacerlo.</a:t>
            </a:r>
          </a:p>
          <a:p>
            <a:pPr>
              <a:buFont typeface="Arial"/>
              <a:buChar char="•"/>
            </a:pPr>
            <a:r>
              <a:rPr lang="es-ES" dirty="0">
                <a:solidFill>
                  <a:srgbClr val="252525"/>
                </a:solidFill>
                <a:latin typeface="Arial"/>
              </a:rPr>
              <a:t>En caso de haber varias capturas posibles, se puede elegir cualquiera de ellas.</a:t>
            </a:r>
          </a:p>
          <a:p>
            <a:pPr>
              <a:buFont typeface="Arial"/>
              <a:buChar char="•"/>
            </a:pPr>
            <a:r>
              <a:rPr lang="es-ES" dirty="0">
                <a:solidFill>
                  <a:srgbClr val="252525"/>
                </a:solidFill>
                <a:latin typeface="Arial"/>
              </a:rPr>
              <a:t>El rey es una pieza más; puede ser capturado (no existe el </a:t>
            </a:r>
            <a:r>
              <a:rPr lang="es-ES" dirty="0">
                <a:solidFill>
                  <a:srgbClr val="0B0080"/>
                </a:solidFill>
                <a:latin typeface="Arial"/>
                <a:hlinkClick r:id="rId2" tooltip="Jaque"/>
              </a:rPr>
              <a:t>jaque</a:t>
            </a:r>
            <a:r>
              <a:rPr lang="es-ES" dirty="0">
                <a:solidFill>
                  <a:srgbClr val="252525"/>
                </a:solidFill>
                <a:latin typeface="Arial"/>
              </a:rPr>
              <a:t> ni el </a:t>
            </a:r>
            <a:r>
              <a:rPr lang="es-ES" dirty="0">
                <a:solidFill>
                  <a:srgbClr val="0B0080"/>
                </a:solidFill>
                <a:latin typeface="Arial"/>
                <a:hlinkClick r:id="rId3" tooltip="Jaque mate"/>
              </a:rPr>
              <a:t>jaque mate</a:t>
            </a:r>
            <a:r>
              <a:rPr lang="es-ES" dirty="0">
                <a:solidFill>
                  <a:srgbClr val="252525"/>
                </a:solidFill>
                <a:latin typeface="Arial"/>
              </a:rPr>
              <a:t>), no se puede </a:t>
            </a:r>
            <a:r>
              <a:rPr lang="es-ES" dirty="0">
                <a:solidFill>
                  <a:srgbClr val="0B0080"/>
                </a:solidFill>
                <a:latin typeface="Arial"/>
                <a:hlinkClick r:id="rId4" tooltip="Enroque"/>
              </a:rPr>
              <a:t>enrocar</a:t>
            </a:r>
            <a:r>
              <a:rPr lang="es-ES" dirty="0">
                <a:solidFill>
                  <a:srgbClr val="252525"/>
                </a:solidFill>
                <a:latin typeface="Arial"/>
              </a:rPr>
              <a:t> y los peones pueden </a:t>
            </a:r>
            <a:r>
              <a:rPr lang="es-ES" dirty="0">
                <a:solidFill>
                  <a:srgbClr val="0B0080"/>
                </a:solidFill>
                <a:latin typeface="Arial"/>
                <a:hlinkClick r:id="rId5" tooltip="Términos relacionados con el ajedrez"/>
              </a:rPr>
              <a:t>promocionar</a:t>
            </a:r>
            <a:r>
              <a:rPr lang="es-ES" dirty="0">
                <a:solidFill>
                  <a:srgbClr val="252525"/>
                </a:solidFill>
                <a:latin typeface="Arial"/>
              </a:rPr>
              <a:t> a rey.</a:t>
            </a:r>
          </a:p>
          <a:p>
            <a:pPr>
              <a:buFont typeface="Arial"/>
              <a:buChar char="•"/>
            </a:pPr>
            <a:r>
              <a:rPr lang="es-ES" dirty="0">
                <a:solidFill>
                  <a:srgbClr val="252525"/>
                </a:solidFill>
                <a:latin typeface="Arial"/>
              </a:rPr>
              <a:t>En caso de </a:t>
            </a:r>
            <a:r>
              <a:rPr lang="es-ES" dirty="0">
                <a:solidFill>
                  <a:srgbClr val="0B0080"/>
                </a:solidFill>
                <a:latin typeface="Arial"/>
                <a:hlinkClick r:id="rId6" tooltip="Ahogado"/>
              </a:rPr>
              <a:t>ahogado</a:t>
            </a:r>
            <a:r>
              <a:rPr lang="es-ES" dirty="0">
                <a:solidFill>
                  <a:srgbClr val="252525"/>
                </a:solidFill>
                <a:latin typeface="Arial"/>
              </a:rPr>
              <a:t> gana el jugador que no puede realizar más movimientos (es decir, aquél al que han ahogado).</a:t>
            </a:r>
          </a:p>
          <a:p>
            <a:r>
              <a:rPr lang="es-ES" dirty="0">
                <a:solidFill>
                  <a:srgbClr val="252525"/>
                </a:solidFill>
                <a:latin typeface="Arial"/>
              </a:rPr>
              <a:t>Así pues, el vencedor es el jugador que obliga al contrario a capturar todas sus piezas o a ahogarle.</a:t>
            </a:r>
          </a:p>
          <a:p>
            <a:endParaRPr lang="es-ES" dirty="0"/>
          </a:p>
        </p:txBody>
      </p:sp>
      <p:pic>
        <p:nvPicPr>
          <p:cNvPr id="12290" name="Picture 2" descr="C:\Users\AJEDREZ\AppData\Local\Microsoft\Windows\Temporary Internet Files\Content.IE5\LW9HW9KB\250px-Pac_Man.svg[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06840" y="-23482"/>
            <a:ext cx="1190625" cy="1390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22505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1196752"/>
          </a:xfrm>
        </p:spPr>
        <p:txBody>
          <a:bodyPr/>
          <a:lstStyle/>
          <a:p>
            <a:r>
              <a:rPr lang="es-ES" dirty="0" smtClean="0"/>
              <a:t>Ejércitos</a:t>
            </a:r>
            <a:endParaRPr lang="es-ES" dirty="0"/>
          </a:p>
        </p:txBody>
      </p:sp>
      <p:sp>
        <p:nvSpPr>
          <p:cNvPr id="3" name="2 Marcador de contenido"/>
          <p:cNvSpPr>
            <a:spLocks noGrp="1"/>
          </p:cNvSpPr>
          <p:nvPr>
            <p:ph idx="1"/>
          </p:nvPr>
        </p:nvSpPr>
        <p:spPr>
          <a:xfrm>
            <a:off x="457200" y="1832990"/>
            <a:ext cx="8229600" cy="4620346"/>
          </a:xfrm>
        </p:spPr>
        <p:txBody>
          <a:bodyPr>
            <a:normAutofit lnSpcReduction="10000"/>
          </a:bodyPr>
          <a:lstStyle/>
          <a:p>
            <a:r>
              <a:rPr lang="es-ES" dirty="0" smtClean="0"/>
              <a:t>Se pacta un nº de puntos para formar el ejercito.</a:t>
            </a:r>
          </a:p>
          <a:p>
            <a:r>
              <a:rPr lang="es-ES" dirty="0" smtClean="0"/>
              <a:t>Cada bando construye el ejercito como quiere ( en función del nº de puntos) y en la parte de su tablero.</a:t>
            </a:r>
          </a:p>
          <a:p>
            <a:r>
              <a:rPr lang="es-ES" dirty="0" err="1" smtClean="0"/>
              <a:t>Ej</a:t>
            </a:r>
            <a:r>
              <a:rPr lang="es-ES" dirty="0" smtClean="0"/>
              <a:t>: 20 </a:t>
            </a:r>
            <a:r>
              <a:rPr lang="es-ES" dirty="0" err="1" smtClean="0"/>
              <a:t>pts</a:t>
            </a:r>
            <a:endParaRPr lang="es-ES" dirty="0" smtClean="0"/>
          </a:p>
          <a:p>
            <a:endParaRPr lang="es-ES" dirty="0"/>
          </a:p>
          <a:p>
            <a:endParaRPr lang="es-ES" dirty="0" smtClean="0"/>
          </a:p>
          <a:p>
            <a:endParaRPr lang="es-ES" dirty="0"/>
          </a:p>
          <a:p>
            <a:endParaRPr lang="es-ES" dirty="0" smtClean="0"/>
          </a:p>
          <a:p>
            <a:endParaRPr lang="es-ES" dirty="0" smtClean="0"/>
          </a:p>
          <a:p>
            <a:r>
              <a:rPr lang="es-ES" dirty="0" smtClean="0"/>
              <a:t>Didáctica: sumas y restas</a:t>
            </a:r>
            <a:endParaRPr lang="es-E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3140968"/>
            <a:ext cx="2419152" cy="2462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descr="C:\Users\AJEDREZ\AppData\Local\Microsoft\Windows\Temporary Internet Files\Content.IE5\PMIWA63C\hoplitas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2232" y="0"/>
            <a:ext cx="1681768" cy="1832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67145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Tres jaques</a:t>
            </a:r>
            <a:endParaRPr lang="es-ES" dirty="0"/>
          </a:p>
        </p:txBody>
      </p:sp>
      <p:sp>
        <p:nvSpPr>
          <p:cNvPr id="3" name="2 Marcador de contenido"/>
          <p:cNvSpPr>
            <a:spLocks noGrp="1"/>
          </p:cNvSpPr>
          <p:nvPr>
            <p:ph idx="1"/>
          </p:nvPr>
        </p:nvSpPr>
        <p:spPr>
          <a:xfrm>
            <a:off x="457200" y="2420888"/>
            <a:ext cx="8229600" cy="3705275"/>
          </a:xfrm>
        </p:spPr>
        <p:txBody>
          <a:bodyPr/>
          <a:lstStyle/>
          <a:p>
            <a:r>
              <a:rPr lang="es-ES" dirty="0" smtClean="0"/>
              <a:t>Objetivo: gana el primero que da </a:t>
            </a:r>
            <a:r>
              <a:rPr lang="es-ES" b="1" dirty="0" smtClean="0"/>
              <a:t>tres jaques</a:t>
            </a:r>
          </a:p>
          <a:p>
            <a:r>
              <a:rPr lang="es-ES" dirty="0" smtClean="0"/>
              <a:t>Juego muy rápido</a:t>
            </a:r>
            <a:endParaRPr lang="es-ES" dirty="0"/>
          </a:p>
        </p:txBody>
      </p:sp>
    </p:spTree>
    <p:extLst>
      <p:ext uri="{BB962C8B-B14F-4D97-AF65-F5344CB8AC3E}">
        <p14:creationId xmlns:p14="http://schemas.microsoft.com/office/powerpoint/2010/main" val="9822630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Rey de plomo</a:t>
            </a:r>
            <a:endParaRPr lang="es-ES" dirty="0"/>
          </a:p>
        </p:txBody>
      </p:sp>
      <p:sp>
        <p:nvSpPr>
          <p:cNvPr id="3" name="2 Marcador de contenido"/>
          <p:cNvSpPr>
            <a:spLocks noGrp="1"/>
          </p:cNvSpPr>
          <p:nvPr>
            <p:ph idx="1"/>
          </p:nvPr>
        </p:nvSpPr>
        <p:spPr>
          <a:xfrm>
            <a:off x="457200" y="1916832"/>
            <a:ext cx="8229600" cy="4209331"/>
          </a:xfrm>
        </p:spPr>
        <p:txBody>
          <a:bodyPr/>
          <a:lstStyle/>
          <a:p>
            <a:r>
              <a:rPr lang="es-ES" dirty="0" smtClean="0"/>
              <a:t>Como el ajedrez normal, pero el </a:t>
            </a:r>
            <a:r>
              <a:rPr lang="es-ES" b="1" dirty="0" smtClean="0"/>
              <a:t>Rey no se puede mover</a:t>
            </a:r>
          </a:p>
          <a:p>
            <a:r>
              <a:rPr lang="es-ES" dirty="0" smtClean="0"/>
              <a:t>Cuidado: muchos jaques son mates</a:t>
            </a:r>
            <a:endParaRPr lang="es-ES" dirty="0"/>
          </a:p>
        </p:txBody>
      </p:sp>
      <p:pic>
        <p:nvPicPr>
          <p:cNvPr id="13314" name="Picture 2" descr="C:\Users\AJEDREZ\AppData\Local\Microsoft\Windows\Temporary Internet Files\Content.IE5\OO7C8SUI\black-chess-king-2523-large[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39952" y="3717032"/>
            <a:ext cx="1080120" cy="2477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7050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2132856"/>
          </a:xfrm>
        </p:spPr>
        <p:txBody>
          <a:bodyPr/>
          <a:lstStyle/>
          <a:p>
            <a:r>
              <a:rPr lang="es-ES" sz="4800" b="1" dirty="0">
                <a:effectLst/>
              </a:rPr>
              <a:t>¿Qué son los mini-juegos?</a:t>
            </a:r>
            <a:br>
              <a:rPr lang="es-ES" sz="4800" b="1" dirty="0">
                <a:effectLst/>
              </a:rPr>
            </a:br>
            <a:endParaRPr lang="es-ES" sz="4800" dirty="0"/>
          </a:p>
        </p:txBody>
      </p:sp>
      <p:sp>
        <p:nvSpPr>
          <p:cNvPr id="3" name="2 Marcador de contenido"/>
          <p:cNvSpPr>
            <a:spLocks noGrp="1"/>
          </p:cNvSpPr>
          <p:nvPr>
            <p:ph idx="1"/>
          </p:nvPr>
        </p:nvSpPr>
        <p:spPr>
          <a:xfrm>
            <a:off x="457200" y="2564904"/>
            <a:ext cx="8229600" cy="3561259"/>
          </a:xfrm>
        </p:spPr>
        <p:txBody>
          <a:bodyPr/>
          <a:lstStyle/>
          <a:p>
            <a:pPr lvl="0"/>
            <a:r>
              <a:rPr lang="es-ES" b="1" dirty="0"/>
              <a:t>Juegos que mantienen un conjunto de  reglas similares con el ajedrez</a:t>
            </a:r>
            <a:r>
              <a:rPr lang="es-ES" dirty="0"/>
              <a:t>, divergen en alguna variando movimientos de las piezas, tamaño del tablero y/o objetivos del juego. </a:t>
            </a:r>
          </a:p>
          <a:p>
            <a:pPr lvl="0"/>
            <a:r>
              <a:rPr lang="es-ES" dirty="0"/>
              <a:t>Normalmente son más </a:t>
            </a:r>
            <a:r>
              <a:rPr lang="es-ES" b="1" dirty="0"/>
              <a:t>rápidos</a:t>
            </a:r>
            <a:r>
              <a:rPr lang="es-ES" dirty="0"/>
              <a:t> y </a:t>
            </a:r>
            <a:r>
              <a:rPr lang="es-ES" b="1" dirty="0"/>
              <a:t>divertidos</a:t>
            </a:r>
            <a:r>
              <a:rPr lang="es-ES" dirty="0"/>
              <a:t> que una partida de ajedrez</a:t>
            </a:r>
          </a:p>
          <a:p>
            <a:pPr lvl="0"/>
            <a:r>
              <a:rPr lang="es-ES" b="1" dirty="0"/>
              <a:t>Menos profundos </a:t>
            </a:r>
            <a:r>
              <a:rPr lang="es-ES" dirty="0"/>
              <a:t>(llega un punto que se tornan aburridos, se llega al final o se resuelve) </a:t>
            </a:r>
          </a:p>
          <a:p>
            <a:endParaRPr lang="es-ES" dirty="0"/>
          </a:p>
        </p:txBody>
      </p:sp>
    </p:spTree>
    <p:extLst>
      <p:ext uri="{BB962C8B-B14F-4D97-AF65-F5344CB8AC3E}">
        <p14:creationId xmlns:p14="http://schemas.microsoft.com/office/powerpoint/2010/main" val="31577578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1124744"/>
          </a:xfrm>
        </p:spPr>
        <p:txBody>
          <a:bodyPr/>
          <a:lstStyle/>
          <a:p>
            <a:r>
              <a:rPr lang="es-ES" dirty="0" smtClean="0"/>
              <a:t>Progresivo</a:t>
            </a:r>
            <a:endParaRPr lang="es-ES" dirty="0"/>
          </a:p>
        </p:txBody>
      </p:sp>
      <p:sp>
        <p:nvSpPr>
          <p:cNvPr id="3" name="2 Marcador de contenido"/>
          <p:cNvSpPr>
            <a:spLocks noGrp="1"/>
          </p:cNvSpPr>
          <p:nvPr>
            <p:ph idx="1"/>
          </p:nvPr>
        </p:nvSpPr>
        <p:spPr/>
        <p:txBody>
          <a:bodyPr/>
          <a:lstStyle/>
          <a:p>
            <a:r>
              <a:rPr lang="es-ES" dirty="0" smtClean="0"/>
              <a:t>El blanco juega 1, negro 2, luego blancas 3,….4,…</a:t>
            </a:r>
          </a:p>
          <a:p>
            <a:r>
              <a:rPr lang="es-ES" dirty="0" smtClean="0"/>
              <a:t>Adictivo: les gusta mover muchas jugadas</a:t>
            </a:r>
            <a:endParaRPr lang="es-ES" dirty="0"/>
          </a:p>
        </p:txBody>
      </p:sp>
    </p:spTree>
    <p:extLst>
      <p:ext uri="{BB962C8B-B14F-4D97-AF65-F5344CB8AC3E}">
        <p14:creationId xmlns:p14="http://schemas.microsoft.com/office/powerpoint/2010/main" val="10182221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Cilíndrico</a:t>
            </a:r>
            <a:endParaRPr lang="es-ES" dirty="0"/>
          </a:p>
        </p:txBody>
      </p:sp>
      <p:sp>
        <p:nvSpPr>
          <p:cNvPr id="3" name="2 Marcador de contenido"/>
          <p:cNvSpPr>
            <a:spLocks noGrp="1"/>
          </p:cNvSpPr>
          <p:nvPr>
            <p:ph idx="1"/>
          </p:nvPr>
        </p:nvSpPr>
        <p:spPr/>
        <p:txBody>
          <a:bodyPr/>
          <a:lstStyle/>
          <a:p>
            <a:r>
              <a:rPr lang="es-ES" dirty="0" smtClean="0"/>
              <a:t>La </a:t>
            </a:r>
            <a:r>
              <a:rPr lang="es-ES" dirty="0"/>
              <a:t>partida se juega como si el tablero fuera </a:t>
            </a:r>
            <a:r>
              <a:rPr lang="es-ES" dirty="0" smtClean="0"/>
              <a:t>un </a:t>
            </a:r>
            <a:r>
              <a:rPr lang="es-ES" dirty="0" smtClean="0">
                <a:hlinkClick r:id="rId2" tooltip="Cilindro (geometría)"/>
              </a:rPr>
              <a:t>cilindro</a:t>
            </a:r>
            <a:r>
              <a:rPr lang="es-ES" dirty="0"/>
              <a:t> en el que el lado izquierdo se une con el lado derecho. En esta variante se juega como si el tablero no tuviera bordes a derecha e izquierda. </a:t>
            </a:r>
            <a:endParaRPr lang="es-ES" dirty="0" smtClean="0"/>
          </a:p>
          <a:p>
            <a:r>
              <a:rPr lang="es-ES" dirty="0" smtClean="0"/>
              <a:t>Cuando </a:t>
            </a:r>
            <a:r>
              <a:rPr lang="es-ES" dirty="0"/>
              <a:t>una pieza se sale del tablero por el lado derecho, reaparece por el lado izquierdo; si se sale por el lado izquierdo, reaparece por el lado </a:t>
            </a:r>
            <a:r>
              <a:rPr lang="es-ES" dirty="0" smtClean="0"/>
              <a:t>derecho</a:t>
            </a:r>
          </a:p>
          <a:p>
            <a:r>
              <a:rPr lang="es-ES" dirty="0" smtClean="0"/>
              <a:t>Didáctica: jugamos con la morfología del tablero</a:t>
            </a:r>
            <a:endParaRPr lang="es-ES"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8264" y="3339"/>
            <a:ext cx="2195736" cy="1646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92038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Casilla Minada</a:t>
            </a:r>
            <a:endParaRPr lang="es-ES" dirty="0"/>
          </a:p>
        </p:txBody>
      </p:sp>
      <p:sp>
        <p:nvSpPr>
          <p:cNvPr id="3" name="2 Marcador de contenido"/>
          <p:cNvSpPr>
            <a:spLocks noGrp="1"/>
          </p:cNvSpPr>
          <p:nvPr>
            <p:ph idx="1"/>
          </p:nvPr>
        </p:nvSpPr>
        <p:spPr/>
        <p:txBody>
          <a:bodyPr/>
          <a:lstStyle/>
          <a:p>
            <a:r>
              <a:rPr lang="es-ES" dirty="0" smtClean="0"/>
              <a:t>Cada jugador pone en un papel una o varias casillas. Cuando el rival pasa por ellas, pierde la pieza y se cambia la casilla.</a:t>
            </a:r>
          </a:p>
          <a:p>
            <a:r>
              <a:rPr lang="es-ES" dirty="0" smtClean="0"/>
              <a:t>Ideal para aprender </a:t>
            </a:r>
            <a:r>
              <a:rPr lang="es-ES" b="1" dirty="0" smtClean="0"/>
              <a:t>anotación</a:t>
            </a:r>
            <a:r>
              <a:rPr lang="es-ES" dirty="0" smtClean="0"/>
              <a:t>.</a:t>
            </a:r>
            <a:endParaRPr lang="es-ES" dirty="0"/>
          </a:p>
        </p:txBody>
      </p:sp>
    </p:spTree>
    <p:extLst>
      <p:ext uri="{BB962C8B-B14F-4D97-AF65-F5344CB8AC3E}">
        <p14:creationId xmlns:p14="http://schemas.microsoft.com/office/powerpoint/2010/main" val="23415929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smtClean="0"/>
              <a:t>Ajedrado</a:t>
            </a:r>
            <a:endParaRPr lang="es-ES" dirty="0"/>
          </a:p>
        </p:txBody>
      </p:sp>
      <p:sp>
        <p:nvSpPr>
          <p:cNvPr id="3" name="2 Marcador de contenido"/>
          <p:cNvSpPr>
            <a:spLocks noGrp="1"/>
          </p:cNvSpPr>
          <p:nvPr>
            <p:ph idx="1"/>
          </p:nvPr>
        </p:nvSpPr>
        <p:spPr/>
        <p:txBody>
          <a:bodyPr/>
          <a:lstStyle/>
          <a:p>
            <a:r>
              <a:rPr lang="es-ES" dirty="0" smtClean="0"/>
              <a:t>Utilizamos uno o dos dados para:</a:t>
            </a:r>
          </a:p>
          <a:p>
            <a:r>
              <a:rPr lang="es-ES" dirty="0" smtClean="0"/>
              <a:t>Determinar el nº de movimientos</a:t>
            </a:r>
          </a:p>
          <a:p>
            <a:r>
              <a:rPr lang="es-ES" dirty="0" smtClean="0"/>
              <a:t>Determinar la pieza que mueve</a:t>
            </a:r>
            <a:endParaRPr lang="es-ES" dirty="0"/>
          </a:p>
        </p:txBody>
      </p:sp>
      <p:pic>
        <p:nvPicPr>
          <p:cNvPr id="15362" name="Picture 2" descr="C:\Users\AJEDREZ\AppData\Local\Microsoft\Windows\Temporary Internet Files\Content.IE5\LW9HW9KB\133717634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216" y="0"/>
            <a:ext cx="2627784" cy="1970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1036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smtClean="0"/>
              <a:t>Chaturanga</a:t>
            </a:r>
            <a:endParaRPr lang="es-ES" dirty="0"/>
          </a:p>
        </p:txBody>
      </p:sp>
      <p:sp>
        <p:nvSpPr>
          <p:cNvPr id="3" name="2 Marcador de contenido"/>
          <p:cNvSpPr>
            <a:spLocks noGrp="1"/>
          </p:cNvSpPr>
          <p:nvPr>
            <p:ph idx="1"/>
          </p:nvPr>
        </p:nvSpPr>
        <p:spPr/>
        <p:txBody>
          <a:bodyPr/>
          <a:lstStyle/>
          <a:p>
            <a:r>
              <a:rPr lang="es-ES" dirty="0" smtClean="0"/>
              <a:t>Ajedrez antiguo de cuatro</a:t>
            </a:r>
          </a:p>
          <a:p>
            <a:r>
              <a:rPr lang="es-ES" dirty="0" smtClean="0"/>
              <a:t>Mejor utilizar juegos de piezas distintos, para no confundirse.</a:t>
            </a:r>
            <a:endParaRPr lang="es-E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57332" y="0"/>
            <a:ext cx="214312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15881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Pasa-piezas</a:t>
            </a:r>
            <a:endParaRPr lang="es-ES" dirty="0"/>
          </a:p>
        </p:txBody>
      </p:sp>
      <p:sp>
        <p:nvSpPr>
          <p:cNvPr id="3" name="2 Marcador de contenido"/>
          <p:cNvSpPr>
            <a:spLocks noGrp="1"/>
          </p:cNvSpPr>
          <p:nvPr>
            <p:ph idx="1"/>
          </p:nvPr>
        </p:nvSpPr>
        <p:spPr/>
        <p:txBody>
          <a:bodyPr/>
          <a:lstStyle/>
          <a:p>
            <a:r>
              <a:rPr lang="es-ES" dirty="0" smtClean="0"/>
              <a:t>Ajedrez de cuatro</a:t>
            </a:r>
          </a:p>
          <a:p>
            <a:r>
              <a:rPr lang="es-ES" dirty="0" smtClean="0"/>
              <a:t>Las piezas que se comen en un tablero pasan al otro, pudiéndose poner en el tablero del compañero (para eso se emplea un turno)</a:t>
            </a:r>
          </a:p>
          <a:p>
            <a:r>
              <a:rPr lang="es-ES" dirty="0" smtClean="0"/>
              <a:t>Muy adictivo, uno de los preferidos de los chicos.</a:t>
            </a:r>
            <a:endParaRPr lang="es-ES"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8940" y="0"/>
            <a:ext cx="2657475" cy="172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1889" y="4005064"/>
            <a:ext cx="1866900"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0762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1916832"/>
          </a:xfrm>
        </p:spPr>
        <p:txBody>
          <a:bodyPr/>
          <a:lstStyle/>
          <a:p>
            <a:r>
              <a:rPr lang="es-ES" sz="4800" b="1" dirty="0">
                <a:effectLst/>
              </a:rPr>
              <a:t>Objetivos de los mini-juegos</a:t>
            </a:r>
            <a:r>
              <a:rPr lang="es-ES" b="1" dirty="0">
                <a:effectLst/>
              </a:rPr>
              <a:t/>
            </a:r>
            <a:br>
              <a:rPr lang="es-ES" b="1" dirty="0">
                <a:effectLst/>
              </a:rPr>
            </a:br>
            <a:endParaRPr lang="es-ES" dirty="0"/>
          </a:p>
        </p:txBody>
      </p:sp>
      <p:sp>
        <p:nvSpPr>
          <p:cNvPr id="3" name="2 Marcador de contenido"/>
          <p:cNvSpPr>
            <a:spLocks noGrp="1"/>
          </p:cNvSpPr>
          <p:nvPr>
            <p:ph idx="1"/>
          </p:nvPr>
        </p:nvSpPr>
        <p:spPr>
          <a:xfrm>
            <a:off x="457200" y="1916832"/>
            <a:ext cx="8229600" cy="4209331"/>
          </a:xfrm>
        </p:spPr>
        <p:txBody>
          <a:bodyPr/>
          <a:lstStyle/>
          <a:p>
            <a:pPr lvl="0"/>
            <a:r>
              <a:rPr lang="es-ES" b="1" dirty="0"/>
              <a:t>Aprender las reglas del Ajedrez</a:t>
            </a:r>
          </a:p>
          <a:p>
            <a:pPr lvl="0"/>
            <a:r>
              <a:rPr lang="es-ES" b="1" dirty="0"/>
              <a:t>Lúdico</a:t>
            </a:r>
            <a:r>
              <a:rPr lang="es-ES" dirty="0"/>
              <a:t>, entretener mientras se aprende</a:t>
            </a:r>
          </a:p>
          <a:p>
            <a:pPr lvl="0"/>
            <a:r>
              <a:rPr lang="es-ES" b="1" dirty="0"/>
              <a:t>Contenidos transversales</a:t>
            </a:r>
            <a:r>
              <a:rPr lang="es-ES" dirty="0"/>
              <a:t>: conocimientos matemáticos, geometría, etc</a:t>
            </a:r>
            <a:r>
              <a:rPr lang="es-ES" dirty="0" smtClean="0"/>
              <a:t>…</a:t>
            </a:r>
          </a:p>
          <a:p>
            <a:pPr lvl="0"/>
            <a:endParaRPr lang="es-ES" dirty="0"/>
          </a:p>
          <a:p>
            <a:pPr lvl="3"/>
            <a:r>
              <a:rPr lang="es-ES" dirty="0" smtClean="0"/>
              <a:t>Importante: es posible que los chicos inventen su propio juego a partir de un </a:t>
            </a:r>
            <a:r>
              <a:rPr lang="es-ES" dirty="0" err="1" smtClean="0"/>
              <a:t>minijuego</a:t>
            </a:r>
            <a:r>
              <a:rPr lang="es-ES" dirty="0" smtClean="0"/>
              <a:t>.</a:t>
            </a:r>
            <a:endParaRPr lang="es-ES" dirty="0"/>
          </a:p>
          <a:p>
            <a:endParaRPr lang="es-ES" dirty="0"/>
          </a:p>
        </p:txBody>
      </p:sp>
      <p:pic>
        <p:nvPicPr>
          <p:cNvPr id="11266" name="Picture 2" descr="C:\Users\AJEDREZ\AppData\Local\Microsoft\Windows\Temporary Internet Files\Content.IE5\OO7C8SUI\advertencia[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7001" y="3983922"/>
            <a:ext cx="646997"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66644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a:effectLst/>
              </a:rPr>
              <a:t>Tipos de mini-juegos:</a:t>
            </a:r>
            <a:br>
              <a:rPr lang="es-ES" b="1" dirty="0">
                <a:effectLst/>
              </a:rPr>
            </a:br>
            <a:endParaRPr lang="es-ES" dirty="0"/>
          </a:p>
        </p:txBody>
      </p:sp>
      <p:sp>
        <p:nvSpPr>
          <p:cNvPr id="3" name="2 Marcador de contenido"/>
          <p:cNvSpPr>
            <a:spLocks noGrp="1"/>
          </p:cNvSpPr>
          <p:nvPr>
            <p:ph idx="1"/>
          </p:nvPr>
        </p:nvSpPr>
        <p:spPr>
          <a:xfrm>
            <a:off x="457200" y="2060848"/>
            <a:ext cx="8229600" cy="4065315"/>
          </a:xfrm>
        </p:spPr>
        <p:txBody>
          <a:bodyPr>
            <a:normAutofit lnSpcReduction="10000"/>
          </a:bodyPr>
          <a:lstStyle/>
          <a:p>
            <a:pPr>
              <a:buFont typeface="Wingdings" pitchFamily="2" charset="2"/>
              <a:buChar char="q"/>
            </a:pPr>
            <a:r>
              <a:rPr lang="es-ES" sz="2800" dirty="0" smtClean="0"/>
              <a:t>Pre-ajedrecísticos</a:t>
            </a:r>
            <a:endParaRPr lang="es-ES" sz="2800" dirty="0"/>
          </a:p>
          <a:p>
            <a:pPr>
              <a:buFont typeface="Wingdings" pitchFamily="2" charset="2"/>
              <a:buChar char="q"/>
            </a:pPr>
            <a:r>
              <a:rPr lang="es-ES" sz="2800" dirty="0" smtClean="0"/>
              <a:t>Ajedrecísticos:</a:t>
            </a:r>
          </a:p>
          <a:p>
            <a:pPr lvl="1"/>
            <a:r>
              <a:rPr lang="es-ES" sz="2800" dirty="0" smtClean="0"/>
              <a:t>Solitarios / Problemas</a:t>
            </a:r>
          </a:p>
          <a:p>
            <a:pPr lvl="1"/>
            <a:r>
              <a:rPr lang="es-ES" sz="2800" dirty="0" smtClean="0"/>
              <a:t>Grupales:</a:t>
            </a:r>
          </a:p>
          <a:p>
            <a:pPr lvl="2">
              <a:buFont typeface="Wingdings" pitchFamily="2" charset="2"/>
              <a:buChar char="ü"/>
            </a:pPr>
            <a:r>
              <a:rPr lang="es-ES" sz="2800" dirty="0" smtClean="0"/>
              <a:t>De a 2</a:t>
            </a:r>
          </a:p>
          <a:p>
            <a:pPr lvl="2">
              <a:buFont typeface="Wingdings" pitchFamily="2" charset="2"/>
              <a:buChar char="ü"/>
            </a:pPr>
            <a:r>
              <a:rPr lang="es-ES" sz="2800" dirty="0" smtClean="0"/>
              <a:t>Más de 2</a:t>
            </a:r>
          </a:p>
          <a:p>
            <a:pPr lvl="2">
              <a:buFont typeface="Wingdings" pitchFamily="2" charset="2"/>
              <a:buChar char="ü"/>
            </a:pPr>
            <a:endParaRPr lang="es-ES" sz="2800" dirty="0"/>
          </a:p>
          <a:p>
            <a:pPr>
              <a:buFont typeface="Wingdings" pitchFamily="2" charset="2"/>
              <a:buChar char="v"/>
            </a:pPr>
            <a:r>
              <a:rPr lang="es-ES" sz="1600" u="sng" dirty="0">
                <a:hlinkClick r:id="rId2"/>
              </a:rPr>
              <a:t>http://es.wikipedia.org/wiki/Categor%C3%ADa:Variantes_de_ajedrez</a:t>
            </a:r>
            <a:endParaRPr lang="es-ES" sz="1600" dirty="0"/>
          </a:p>
          <a:p>
            <a:pPr>
              <a:buFont typeface="Wingdings" pitchFamily="2" charset="2"/>
              <a:buChar char="v"/>
            </a:pPr>
            <a:r>
              <a:rPr lang="es-ES" sz="1600" dirty="0">
                <a:hlinkClick r:id="rId3"/>
              </a:rPr>
              <a:t>http://es.wikipedia.org/wiki/Variante_del_ajedrez</a:t>
            </a:r>
            <a:endParaRPr lang="es-ES" sz="1600" dirty="0" smtClean="0"/>
          </a:p>
          <a:p>
            <a:pPr marL="457200" lvl="1" indent="0">
              <a:buNone/>
            </a:pPr>
            <a:endParaRPr lang="es-ES" sz="2800" dirty="0"/>
          </a:p>
        </p:txBody>
      </p:sp>
    </p:spTree>
    <p:extLst>
      <p:ext uri="{BB962C8B-B14F-4D97-AF65-F5344CB8AC3E}">
        <p14:creationId xmlns:p14="http://schemas.microsoft.com/office/powerpoint/2010/main" val="31938708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a:effectLst/>
              </a:rPr>
              <a:t>	</a:t>
            </a:r>
            <a:r>
              <a:rPr lang="es-ES" b="1" cap="all" dirty="0" err="1" smtClean="0">
                <a:effectLst/>
              </a:rPr>
              <a:t>MiniJuegos</a:t>
            </a:r>
            <a:r>
              <a:rPr lang="es-ES" b="1" cap="all" dirty="0" smtClean="0">
                <a:effectLst/>
              </a:rPr>
              <a:t/>
            </a:r>
            <a:br>
              <a:rPr lang="es-ES" b="1" cap="all" dirty="0" smtClean="0">
                <a:effectLst/>
              </a:rPr>
            </a:br>
            <a:r>
              <a:rPr lang="es-ES" b="1" cap="all" dirty="0" smtClean="0">
                <a:effectLst/>
              </a:rPr>
              <a:t>Pre-ajedrecísticos</a:t>
            </a:r>
            <a:r>
              <a:rPr lang="es-ES" cap="all" dirty="0">
                <a:effectLst/>
              </a:rPr>
              <a:t>:</a:t>
            </a:r>
            <a:r>
              <a:rPr lang="es-ES" dirty="0">
                <a:effectLst/>
              </a:rPr>
              <a:t> </a:t>
            </a:r>
            <a:endParaRPr lang="es-ES" dirty="0"/>
          </a:p>
        </p:txBody>
      </p:sp>
      <p:sp>
        <p:nvSpPr>
          <p:cNvPr id="3" name="2 Marcador de contenido"/>
          <p:cNvSpPr>
            <a:spLocks noGrp="1"/>
          </p:cNvSpPr>
          <p:nvPr>
            <p:ph idx="1"/>
          </p:nvPr>
        </p:nvSpPr>
        <p:spPr>
          <a:xfrm>
            <a:off x="457200" y="2276872"/>
            <a:ext cx="8229600" cy="3849291"/>
          </a:xfrm>
        </p:spPr>
        <p:txBody>
          <a:bodyPr/>
          <a:lstStyle/>
          <a:p>
            <a:r>
              <a:rPr lang="es-ES" dirty="0"/>
              <a:t>S</a:t>
            </a:r>
            <a:r>
              <a:rPr lang="es-ES" dirty="0" smtClean="0"/>
              <a:t>e </a:t>
            </a:r>
            <a:r>
              <a:rPr lang="es-ES" dirty="0"/>
              <a:t>usa el tablero </a:t>
            </a:r>
            <a:r>
              <a:rPr lang="es-ES" dirty="0" smtClean="0"/>
              <a:t>de ajedrez</a:t>
            </a:r>
          </a:p>
          <a:p>
            <a:r>
              <a:rPr lang="es-ES" dirty="0"/>
              <a:t>E</a:t>
            </a:r>
            <a:r>
              <a:rPr lang="es-ES" dirty="0" smtClean="0"/>
              <a:t>l </a:t>
            </a:r>
            <a:r>
              <a:rPr lang="es-ES" dirty="0"/>
              <a:t>movimiento de las piezas es </a:t>
            </a:r>
            <a:r>
              <a:rPr lang="es-ES" dirty="0" smtClean="0"/>
              <a:t>más simple</a:t>
            </a:r>
          </a:p>
          <a:p>
            <a:endParaRPr lang="es-ES" dirty="0"/>
          </a:p>
          <a:p>
            <a:pPr lvl="5">
              <a:buFont typeface="Wingdings" pitchFamily="2" charset="2"/>
              <a:buChar char="Ø"/>
            </a:pPr>
            <a:r>
              <a:rPr lang="es-ES" sz="2800" dirty="0" smtClean="0"/>
              <a:t> Gato </a:t>
            </a:r>
            <a:r>
              <a:rPr lang="es-ES" sz="2800" dirty="0"/>
              <a:t>y ratón</a:t>
            </a:r>
          </a:p>
          <a:p>
            <a:pPr lvl="5">
              <a:buFont typeface="Wingdings" pitchFamily="2" charset="2"/>
              <a:buChar char="Ø"/>
            </a:pPr>
            <a:r>
              <a:rPr lang="es-ES" sz="2800" dirty="0" smtClean="0"/>
              <a:t> Damas </a:t>
            </a:r>
            <a:endParaRPr lang="es-ES" sz="2800" dirty="0"/>
          </a:p>
          <a:p>
            <a:pPr lvl="5">
              <a:buFont typeface="Wingdings" pitchFamily="2" charset="2"/>
              <a:buChar char="Ø"/>
            </a:pPr>
            <a:r>
              <a:rPr lang="es-ES" sz="2800" dirty="0" smtClean="0"/>
              <a:t> Damas </a:t>
            </a:r>
            <a:r>
              <a:rPr lang="es-ES" sz="2800" dirty="0"/>
              <a:t>chinas</a:t>
            </a:r>
          </a:p>
          <a:p>
            <a:endParaRPr lang="es-ES" dirty="0"/>
          </a:p>
        </p:txBody>
      </p:sp>
    </p:spTree>
    <p:extLst>
      <p:ext uri="{BB962C8B-B14F-4D97-AF65-F5344CB8AC3E}">
        <p14:creationId xmlns:p14="http://schemas.microsoft.com/office/powerpoint/2010/main" val="28176889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1124744"/>
          </a:xfrm>
        </p:spPr>
        <p:txBody>
          <a:bodyPr/>
          <a:lstStyle/>
          <a:p>
            <a:r>
              <a:rPr lang="es-ES" dirty="0" smtClean="0"/>
              <a:t>Gato </a:t>
            </a:r>
            <a:r>
              <a:rPr lang="es-ES" dirty="0"/>
              <a:t>y ratón</a:t>
            </a:r>
          </a:p>
        </p:txBody>
      </p:sp>
      <p:sp>
        <p:nvSpPr>
          <p:cNvPr id="3" name="2 Marcador de contenido"/>
          <p:cNvSpPr>
            <a:spLocks noGrp="1"/>
          </p:cNvSpPr>
          <p:nvPr>
            <p:ph idx="1"/>
          </p:nvPr>
        </p:nvSpPr>
        <p:spPr>
          <a:xfrm>
            <a:off x="457200" y="1628800"/>
            <a:ext cx="8229600" cy="4497363"/>
          </a:xfrm>
        </p:spPr>
        <p:txBody>
          <a:bodyPr>
            <a:normAutofit fontScale="70000" lnSpcReduction="20000"/>
          </a:bodyPr>
          <a:lstStyle/>
          <a:p>
            <a:r>
              <a:rPr lang="es-ES" u="sng" dirty="0">
                <a:hlinkClick r:id="rId2"/>
              </a:rPr>
              <a:t>https://</a:t>
            </a:r>
            <a:r>
              <a:rPr lang="es-ES" u="sng" dirty="0" smtClean="0">
                <a:hlinkClick r:id="rId2"/>
              </a:rPr>
              <a:t>youtu.be/Eo_UdPnwTno</a:t>
            </a:r>
            <a:endParaRPr lang="es-ES" u="sng" dirty="0" smtClean="0"/>
          </a:p>
          <a:p>
            <a:endParaRPr lang="es-ES" u="sng" dirty="0"/>
          </a:p>
          <a:p>
            <a:r>
              <a:rPr lang="es-ES" dirty="0">
                <a:solidFill>
                  <a:srgbClr val="000000"/>
                </a:solidFill>
                <a:latin typeface="Times New Roman"/>
              </a:rPr>
              <a:t>Se necesitan dos jugadores y un tablero de ajedrez</a:t>
            </a:r>
          </a:p>
          <a:p>
            <a:r>
              <a:rPr lang="es-ES" dirty="0">
                <a:solidFill>
                  <a:srgbClr val="000000"/>
                </a:solidFill>
                <a:latin typeface="Times New Roman"/>
              </a:rPr>
              <a:t>Se utilizan cuatro fichas del mismo color, que simbolizan a los gatos, y otra ficha de distingo color, que simboliza al ratón</a:t>
            </a:r>
          </a:p>
          <a:p>
            <a:r>
              <a:rPr lang="es-ES" dirty="0">
                <a:solidFill>
                  <a:srgbClr val="000000"/>
                </a:solidFill>
                <a:latin typeface="Times New Roman"/>
              </a:rPr>
              <a:t>Los cuatro gatos se sitúan en un extremo del tablero, ocupando todas las casillas negras de la primera fila. El ratón se sitúa en el otro extremo del tablero, en cualquiera de las casillas de la primera fila</a:t>
            </a:r>
          </a:p>
          <a:p>
            <a:r>
              <a:rPr lang="es-ES" dirty="0">
                <a:solidFill>
                  <a:srgbClr val="000000"/>
                </a:solidFill>
                <a:latin typeface="Times New Roman"/>
              </a:rPr>
              <a:t>El ratón es el primero en moverse. En cualquier momento el ratón puede moverse a cualquiera de las casillas negras próximas a él, siempre que la casilla no esté ya ocupada por un </a:t>
            </a:r>
            <a:r>
              <a:rPr lang="es-ES" dirty="0" smtClean="0">
                <a:solidFill>
                  <a:srgbClr val="000000"/>
                </a:solidFill>
                <a:latin typeface="Times New Roman"/>
              </a:rPr>
              <a:t>gato</a:t>
            </a:r>
            <a:endParaRPr lang="es-ES" dirty="0">
              <a:solidFill>
                <a:srgbClr val="000000"/>
              </a:solidFill>
              <a:latin typeface="Times New Roman"/>
            </a:endParaRPr>
          </a:p>
          <a:p>
            <a:r>
              <a:rPr lang="es-ES" dirty="0">
                <a:solidFill>
                  <a:srgbClr val="000000"/>
                </a:solidFill>
                <a:latin typeface="Times New Roman"/>
              </a:rPr>
              <a:t>Después de moverse el ratón, le toca el turno a uno de los gatos. Los gatos pueden moverse </a:t>
            </a:r>
            <a:r>
              <a:rPr lang="es-ES" b="1" dirty="0">
                <a:solidFill>
                  <a:srgbClr val="000000"/>
                </a:solidFill>
                <a:latin typeface="Times New Roman"/>
              </a:rPr>
              <a:t>sólo</a:t>
            </a:r>
            <a:r>
              <a:rPr lang="es-ES" dirty="0">
                <a:solidFill>
                  <a:srgbClr val="000000"/>
                </a:solidFill>
                <a:latin typeface="Times New Roman"/>
              </a:rPr>
              <a:t> hacia delante, siempre que la casilla no esté ocupada por el ratón o por alguno de los otros </a:t>
            </a:r>
            <a:r>
              <a:rPr lang="es-ES" dirty="0" smtClean="0">
                <a:solidFill>
                  <a:srgbClr val="000000"/>
                </a:solidFill>
                <a:latin typeface="Times New Roman"/>
              </a:rPr>
              <a:t>gatos</a:t>
            </a:r>
            <a:endParaRPr lang="es-ES" dirty="0">
              <a:solidFill>
                <a:srgbClr val="000000"/>
              </a:solidFill>
              <a:latin typeface="Times New Roman"/>
            </a:endParaRPr>
          </a:p>
          <a:p>
            <a:r>
              <a:rPr lang="es-ES" dirty="0">
                <a:solidFill>
                  <a:srgbClr val="000000"/>
                </a:solidFill>
                <a:latin typeface="Times New Roman"/>
              </a:rPr>
              <a:t>Cuando se haya movido uno de los gatos, le tocará el turno al ratón, y así sucesivamente</a:t>
            </a:r>
          </a:p>
          <a:p>
            <a:r>
              <a:rPr lang="es-ES" dirty="0">
                <a:solidFill>
                  <a:srgbClr val="000000"/>
                </a:solidFill>
                <a:latin typeface="Times New Roman"/>
              </a:rPr>
              <a:t>Gana el ratón si consigue llegar al lado contrario, es decir, a cualquiera de las casillas de las que salieron los gatos</a:t>
            </a:r>
          </a:p>
          <a:p>
            <a:r>
              <a:rPr lang="es-ES" dirty="0">
                <a:solidFill>
                  <a:srgbClr val="000000"/>
                </a:solidFill>
                <a:latin typeface="Times New Roman"/>
              </a:rPr>
              <a:t>Ganan los ratón si consiguen atrapar al ratón, de manera que el ratón no pueda moverse más</a:t>
            </a:r>
          </a:p>
          <a:p>
            <a:endParaRPr lang="es-E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9728" y="0"/>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33059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1052736"/>
          </a:xfrm>
        </p:spPr>
        <p:txBody>
          <a:bodyPr/>
          <a:lstStyle/>
          <a:p>
            <a:r>
              <a:rPr lang="es-ES" dirty="0" smtClean="0"/>
              <a:t>Damas</a:t>
            </a:r>
            <a:endParaRPr lang="es-ES" dirty="0"/>
          </a:p>
        </p:txBody>
      </p:sp>
      <p:sp>
        <p:nvSpPr>
          <p:cNvPr id="3" name="2 Marcador de contenido"/>
          <p:cNvSpPr>
            <a:spLocks noGrp="1"/>
          </p:cNvSpPr>
          <p:nvPr>
            <p:ph idx="1"/>
          </p:nvPr>
        </p:nvSpPr>
        <p:spPr>
          <a:xfrm>
            <a:off x="457200" y="1905000"/>
            <a:ext cx="8229600" cy="4548336"/>
          </a:xfrm>
        </p:spPr>
        <p:txBody>
          <a:bodyPr>
            <a:normAutofit fontScale="32500" lnSpcReduction="20000"/>
          </a:bodyPr>
          <a:lstStyle/>
          <a:p>
            <a:r>
              <a:rPr lang="es-ES" sz="4300" dirty="0">
                <a:solidFill>
                  <a:srgbClr val="000000"/>
                </a:solidFill>
                <a:latin typeface="Arial"/>
              </a:rPr>
              <a:t> Una ficha solo puede desplazarse una casilla a la vez y en diagonal; no puede moverse hacia atrás</a:t>
            </a:r>
            <a:r>
              <a:rPr lang="es-ES" sz="4300" dirty="0" smtClean="0">
                <a:solidFill>
                  <a:srgbClr val="000000"/>
                </a:solidFill>
                <a:latin typeface="Arial"/>
              </a:rPr>
              <a:t>,.</a:t>
            </a:r>
            <a:endParaRPr lang="es-ES" sz="4300" dirty="0">
              <a:solidFill>
                <a:srgbClr val="000000"/>
              </a:solidFill>
              <a:latin typeface="Arial"/>
            </a:endParaRPr>
          </a:p>
          <a:p>
            <a:r>
              <a:rPr lang="es-ES" sz="4300" dirty="0">
                <a:solidFill>
                  <a:srgbClr val="000000"/>
                </a:solidFill>
                <a:latin typeface="Arial"/>
              </a:rPr>
              <a:t>Si un peón consigue llegar hasta su última línea (primera fila del rival), se convierte automáticamente en Dama. Para distinguirlas del resto de piezas se suele colocar otra pieza sobre esta. La dama puede moverse en diagonal hacia delante y hacia atrás todas las casillas que desee en un solo movimiento, siempre y cuando no salte por encima de ninguna de sus propias fichas. Si al finalizar una captura, un peón se convierte en dama, esta no puede seguir capturando piezas, y deberá esperar otro turno para hacerlo.</a:t>
            </a:r>
          </a:p>
          <a:p>
            <a:r>
              <a:rPr lang="es-ES" sz="4300" dirty="0">
                <a:solidFill>
                  <a:srgbClr val="000000"/>
                </a:solidFill>
                <a:latin typeface="Arial"/>
              </a:rPr>
              <a:t>El peón captura en diagonal, saltando por encima de la ficha contraria que va a ser capturada, cayendo sobre la casilla inmediatamente detrás de ésta (en el sentido de la captura), y siempre que el que captura esté en una casilla adyacente al capturado, y que la casilla inmediatamente detrás de éste esté libre para que acabe el movimiento.</a:t>
            </a:r>
          </a:p>
          <a:p>
            <a:r>
              <a:rPr lang="es-ES" sz="4300" dirty="0">
                <a:solidFill>
                  <a:srgbClr val="000000"/>
                </a:solidFill>
                <a:latin typeface="Arial"/>
              </a:rPr>
              <a:t>La captura con dama es igual que con peón, aunque puede capturar tanto hacia adelante como hacia atrás. La captura en todos los casos es obligatoria, es decir, si al llegar el turno de un jugador, una o más de sus piezas estuvieran en situación de realizar capturas, será obligatorio mover ésta o una de estas piezas y realizar tal captura, no pudiendo optar por mover una pieza que no esté en situación de realizar captura. Tanto con dama como con peón, si tras una captura, la pieza en cuestión estuviera en situación de realizar una nueva captura, esta se llevará a cabo de forma encadenada, y así sucesivamente mientras se diera tal circunstancia de poder seguir capturando. Su movimiento y su turno terminan cuando ya no hay más piezas para capturar.</a:t>
            </a:r>
          </a:p>
          <a:p>
            <a:r>
              <a:rPr lang="es-ES" sz="4300" b="1" dirty="0">
                <a:solidFill>
                  <a:srgbClr val="000000"/>
                </a:solidFill>
                <a:latin typeface="Arial"/>
              </a:rPr>
              <a:t>Final del juego</a:t>
            </a:r>
            <a:endParaRPr lang="es-ES" sz="4300" dirty="0">
              <a:solidFill>
                <a:srgbClr val="000000"/>
              </a:solidFill>
              <a:latin typeface="Arial"/>
            </a:endParaRPr>
          </a:p>
          <a:p>
            <a:pPr>
              <a:buFont typeface="Arial"/>
              <a:buChar char="•"/>
            </a:pPr>
            <a:r>
              <a:rPr lang="es-ES" sz="4300" dirty="0" smtClean="0">
                <a:solidFill>
                  <a:srgbClr val="000000"/>
                </a:solidFill>
                <a:latin typeface="Arial"/>
              </a:rPr>
              <a:t>En </a:t>
            </a:r>
            <a:r>
              <a:rPr lang="es-ES" sz="4300" dirty="0">
                <a:solidFill>
                  <a:srgbClr val="000000"/>
                </a:solidFill>
                <a:latin typeface="Arial"/>
              </a:rPr>
              <a:t>victoria: cuando un jugador ha capturado todas las fichas del oponente o cuando el otro jugador no puede realizar ningún movimiento.</a:t>
            </a:r>
          </a:p>
          <a:p>
            <a:pPr>
              <a:buFont typeface="Arial"/>
              <a:buChar char="•"/>
            </a:pPr>
            <a:r>
              <a:rPr lang="es-ES" sz="4300" dirty="0">
                <a:solidFill>
                  <a:srgbClr val="000000"/>
                </a:solidFill>
                <a:latin typeface="Arial"/>
              </a:rPr>
              <a:t>En tablas: si ningún jugador puede </a:t>
            </a:r>
            <a:r>
              <a:rPr lang="es-ES" sz="4300" dirty="0" smtClean="0">
                <a:solidFill>
                  <a:srgbClr val="000000"/>
                </a:solidFill>
                <a:latin typeface="Arial"/>
              </a:rPr>
              <a:t>ganar.</a:t>
            </a:r>
            <a:endParaRPr lang="es-ES" sz="4300" dirty="0">
              <a:solidFill>
                <a:srgbClr val="000000"/>
              </a:solidFill>
              <a:latin typeface="Arial"/>
            </a:endParaRPr>
          </a:p>
          <a:p>
            <a:endParaRPr lang="es-E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1139" y="0"/>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85333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1052736"/>
          </a:xfrm>
        </p:spPr>
        <p:txBody>
          <a:bodyPr/>
          <a:lstStyle/>
          <a:p>
            <a:r>
              <a:rPr lang="es-ES" dirty="0" smtClean="0"/>
              <a:t>Damas </a:t>
            </a:r>
            <a:r>
              <a:rPr lang="es-ES" dirty="0"/>
              <a:t>chinas</a:t>
            </a:r>
          </a:p>
        </p:txBody>
      </p:sp>
      <p:sp>
        <p:nvSpPr>
          <p:cNvPr id="3" name="2 Marcador de contenido"/>
          <p:cNvSpPr>
            <a:spLocks noGrp="1"/>
          </p:cNvSpPr>
          <p:nvPr>
            <p:ph idx="1"/>
          </p:nvPr>
        </p:nvSpPr>
        <p:spPr>
          <a:xfrm>
            <a:off x="457200" y="2169666"/>
            <a:ext cx="8229600" cy="3956497"/>
          </a:xfrm>
        </p:spPr>
        <p:txBody>
          <a:bodyPr>
            <a:normAutofit lnSpcReduction="10000"/>
          </a:bodyPr>
          <a:lstStyle/>
          <a:p>
            <a:pPr algn="just"/>
            <a:r>
              <a:rPr lang="es-ES" dirty="0">
                <a:solidFill>
                  <a:srgbClr val="000000"/>
                </a:solidFill>
                <a:latin typeface="Arial"/>
              </a:rPr>
              <a:t>Una ficha puede avanzar en cualquier dirección (adelante, atrás, en diagonal) para ir al punto vacío adyacente. Si éste está ocupado (por una pieza propia o del contrario) y vació el punto que hay más allá, la ficha puede saltar sobre la otra como en las </a:t>
            </a:r>
            <a:r>
              <a:rPr lang="es-ES" dirty="0" smtClean="0">
                <a:solidFill>
                  <a:srgbClr val="000000"/>
                </a:solidFill>
                <a:latin typeface="Arial"/>
              </a:rPr>
              <a:t>damas </a:t>
            </a:r>
            <a:r>
              <a:rPr lang="es-ES" dirty="0">
                <a:solidFill>
                  <a:srgbClr val="000000"/>
                </a:solidFill>
                <a:latin typeface="Arial"/>
              </a:rPr>
              <a:t>(aunque en este juego no se captura). Si las demás fichas están colocadas apropiadamente, una única ficha puede realizar varios saltos en un solo turno. Lo que no puede efectuar es moverse un punto y después saltar. </a:t>
            </a:r>
            <a:endParaRPr lang="es-ES" dirty="0" smtClean="0">
              <a:solidFill>
                <a:srgbClr val="000000"/>
              </a:solidFill>
              <a:latin typeface="Arial"/>
            </a:endParaRPr>
          </a:p>
          <a:p>
            <a:pPr algn="just"/>
            <a:r>
              <a:rPr lang="es-ES" dirty="0">
                <a:solidFill>
                  <a:srgbClr val="000000"/>
                </a:solidFill>
                <a:latin typeface="Arial"/>
              </a:rPr>
              <a:t>Gana el primer jugador que coloca sus fichas en la punta de la estrella directamente contraria a la suya</a:t>
            </a:r>
            <a:endParaRPr lang="es-E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2881" y="0"/>
            <a:ext cx="2131119" cy="2169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62491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2420888"/>
          </a:xfrm>
        </p:spPr>
        <p:txBody>
          <a:bodyPr/>
          <a:lstStyle/>
          <a:p>
            <a:r>
              <a:rPr lang="es-ES" dirty="0" smtClean="0"/>
              <a:t>MINIJUEGOS </a:t>
            </a:r>
            <a:br>
              <a:rPr lang="es-ES" dirty="0" smtClean="0"/>
            </a:br>
            <a:r>
              <a:rPr lang="es-ES" dirty="0" smtClean="0"/>
              <a:t>AJEDRECÍSTICOS</a:t>
            </a:r>
            <a:br>
              <a:rPr lang="es-ES" dirty="0" smtClean="0"/>
            </a:br>
            <a:r>
              <a:rPr lang="es-ES" dirty="0" smtClean="0"/>
              <a:t>SOLITARIOS</a:t>
            </a:r>
            <a:endParaRPr lang="es-ES" dirty="0"/>
          </a:p>
        </p:txBody>
      </p:sp>
      <p:sp>
        <p:nvSpPr>
          <p:cNvPr id="3" name="2 Marcador de contenido"/>
          <p:cNvSpPr>
            <a:spLocks noGrp="1"/>
          </p:cNvSpPr>
          <p:nvPr>
            <p:ph idx="1"/>
          </p:nvPr>
        </p:nvSpPr>
        <p:spPr>
          <a:xfrm>
            <a:off x="457200" y="2492896"/>
            <a:ext cx="8229600" cy="3633267"/>
          </a:xfrm>
        </p:spPr>
        <p:txBody>
          <a:bodyPr/>
          <a:lstStyle/>
          <a:p>
            <a:r>
              <a:rPr lang="es-ES" dirty="0"/>
              <a:t>Los puede resolver uno </a:t>
            </a:r>
            <a:r>
              <a:rPr lang="es-ES" b="1" dirty="0"/>
              <a:t>individualmente</a:t>
            </a:r>
            <a:r>
              <a:rPr lang="es-ES" dirty="0"/>
              <a:t> o pueden colaborar varios. </a:t>
            </a:r>
            <a:endParaRPr lang="es-ES" dirty="0" smtClean="0"/>
          </a:p>
          <a:p>
            <a:r>
              <a:rPr lang="es-ES" dirty="0" smtClean="0"/>
              <a:t>Ideal </a:t>
            </a:r>
            <a:r>
              <a:rPr lang="es-ES" dirty="0"/>
              <a:t>para </a:t>
            </a:r>
            <a:r>
              <a:rPr lang="es-ES" dirty="0" smtClean="0"/>
              <a:t>cuando </a:t>
            </a:r>
            <a:r>
              <a:rPr lang="es-ES" dirty="0"/>
              <a:t>hay niños sueltos o </a:t>
            </a:r>
            <a:r>
              <a:rPr lang="es-ES" dirty="0" smtClean="0"/>
              <a:t>impares</a:t>
            </a:r>
          </a:p>
          <a:p>
            <a:endParaRPr lang="es-ES" dirty="0" smtClean="0"/>
          </a:p>
          <a:p>
            <a:pPr lvl="5">
              <a:buFont typeface="Wingdings" pitchFamily="2" charset="2"/>
              <a:buChar char="Ø"/>
            </a:pPr>
            <a:r>
              <a:rPr lang="es-ES" sz="2000" dirty="0" smtClean="0"/>
              <a:t> 8 Damas</a:t>
            </a:r>
          </a:p>
          <a:p>
            <a:pPr lvl="5">
              <a:buFont typeface="Wingdings" pitchFamily="2" charset="2"/>
              <a:buChar char="Ø"/>
            </a:pPr>
            <a:r>
              <a:rPr lang="es-ES" sz="2000" dirty="0" smtClean="0"/>
              <a:t> Piezas sin que se amenacen</a:t>
            </a:r>
          </a:p>
          <a:p>
            <a:pPr lvl="5">
              <a:buFont typeface="Wingdings" pitchFamily="2" charset="2"/>
              <a:buChar char="Ø"/>
            </a:pPr>
            <a:r>
              <a:rPr lang="es-ES" sz="2000" dirty="0" smtClean="0"/>
              <a:t> 4 Caballos</a:t>
            </a:r>
          </a:p>
          <a:p>
            <a:pPr lvl="5">
              <a:buFont typeface="Wingdings" pitchFamily="2" charset="2"/>
              <a:buChar char="Ø"/>
            </a:pPr>
            <a:r>
              <a:rPr lang="es-ES" sz="2000" dirty="0" smtClean="0"/>
              <a:t> El viaje del Caballo</a:t>
            </a:r>
            <a:endParaRPr lang="es-ES" sz="2000" dirty="0"/>
          </a:p>
        </p:txBody>
      </p:sp>
    </p:spTree>
    <p:extLst>
      <p:ext uri="{BB962C8B-B14F-4D97-AF65-F5344CB8AC3E}">
        <p14:creationId xmlns:p14="http://schemas.microsoft.com/office/powerpoint/2010/main" val="42757544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jecutivo">
  <a:themeElements>
    <a:clrScheme name="Ejecutivo">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jecutiv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jecutiv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219</TotalTime>
  <Words>929</Words>
  <Application>Microsoft Office PowerPoint</Application>
  <PresentationFormat>Presentación en pantalla (4:3)</PresentationFormat>
  <Paragraphs>155</Paragraphs>
  <Slides>25</Slides>
  <Notes>0</Notes>
  <HiddenSlides>0</HiddenSlides>
  <MMClips>0</MMClips>
  <ScaleCrop>false</ScaleCrop>
  <HeadingPairs>
    <vt:vector size="4" baseType="variant">
      <vt:variant>
        <vt:lpstr>Tema</vt:lpstr>
      </vt:variant>
      <vt:variant>
        <vt:i4>1</vt:i4>
      </vt:variant>
      <vt:variant>
        <vt:lpstr>Títulos de diapositiva</vt:lpstr>
      </vt:variant>
      <vt:variant>
        <vt:i4>25</vt:i4>
      </vt:variant>
    </vt:vector>
  </HeadingPairs>
  <TitlesOfParts>
    <vt:vector size="26" baseType="lpstr">
      <vt:lpstr>Ejecutivo</vt:lpstr>
      <vt:lpstr>MINIJUEGOS</vt:lpstr>
      <vt:lpstr>¿Qué son los mini-juegos? </vt:lpstr>
      <vt:lpstr>Objetivos de los mini-juegos </vt:lpstr>
      <vt:lpstr>Tipos de mini-juegos: </vt:lpstr>
      <vt:lpstr> MiniJuegos Pre-ajedrecísticos: </vt:lpstr>
      <vt:lpstr>Gato y ratón</vt:lpstr>
      <vt:lpstr>Damas</vt:lpstr>
      <vt:lpstr>Damas chinas</vt:lpstr>
      <vt:lpstr>MINIJUEGOS  AJEDRECÍSTICOS SOLITARIOS</vt:lpstr>
      <vt:lpstr>8 Damas</vt:lpstr>
      <vt:lpstr>Piezas sin que se amenacen</vt:lpstr>
      <vt:lpstr>4 Caballos</vt:lpstr>
      <vt:lpstr>El viaje del Caballo</vt:lpstr>
      <vt:lpstr>MINIJUEGOS  AJEDRECÍSTICOS GRUPALES</vt:lpstr>
      <vt:lpstr>El Rey &amp; el Caballero</vt:lpstr>
      <vt:lpstr>Come-come</vt:lpstr>
      <vt:lpstr>Ejércitos</vt:lpstr>
      <vt:lpstr>Tres jaques</vt:lpstr>
      <vt:lpstr>Rey de plomo</vt:lpstr>
      <vt:lpstr>Progresivo</vt:lpstr>
      <vt:lpstr>Cilíndrico</vt:lpstr>
      <vt:lpstr>Casilla Minada</vt:lpstr>
      <vt:lpstr>Ajedrado</vt:lpstr>
      <vt:lpstr>Chaturanga</vt:lpstr>
      <vt:lpstr>Pasa-piezas</vt:lpstr>
    </vt:vector>
  </TitlesOfParts>
  <Company>PERSONAL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MINIJUEGOS</dc:title>
  <dc:creator>AJEDREZ</dc:creator>
  <cp:lastModifiedBy>AJEDREZ</cp:lastModifiedBy>
  <cp:revision>26</cp:revision>
  <dcterms:created xsi:type="dcterms:W3CDTF">2015-05-08T09:20:35Z</dcterms:created>
  <dcterms:modified xsi:type="dcterms:W3CDTF">2015-05-08T12:59:50Z</dcterms:modified>
</cp:coreProperties>
</file>