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ED44AF57-4AAD-4495-B19C-7834E516BB96}" type="datetimeFigureOut">
              <a:rPr lang="es-ES" smtClean="0"/>
              <a:t>05/04/2015</a:t>
            </a:fld>
            <a:endParaRPr lang="es-E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EF7192CE-97A2-4E12-B19C-54A83EF59615}" type="slidenum">
              <a:rPr lang="es-ES" smtClean="0"/>
              <a:t>‹Nº›</a:t>
            </a:fld>
            <a:endParaRPr lang="es-E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E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D44AF57-4AAD-4495-B19C-7834E516BB96}" type="datetimeFigureOut">
              <a:rPr lang="es-ES" smtClean="0"/>
              <a:t>05/04/2015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F7192CE-97A2-4E12-B19C-54A83EF5961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D44AF57-4AAD-4495-B19C-7834E516BB96}" type="datetimeFigureOut">
              <a:rPr lang="es-ES" smtClean="0"/>
              <a:t>05/04/2015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EF7192CE-97A2-4E12-B19C-54A83EF5961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D44AF57-4AAD-4495-B19C-7834E516BB96}" type="datetimeFigureOut">
              <a:rPr lang="es-ES" smtClean="0"/>
              <a:t>05/04/2015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F7192CE-97A2-4E12-B19C-54A83EF59615}" type="slidenum">
              <a:rPr lang="es-ES" smtClean="0"/>
              <a:t>‹Nº›</a:t>
            </a:fld>
            <a:endParaRPr lang="es-E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ED44AF57-4AAD-4495-B19C-7834E516BB96}" type="datetimeFigureOut">
              <a:rPr lang="es-ES" smtClean="0"/>
              <a:t>05/04/2015</a:t>
            </a:fld>
            <a:endParaRPr lang="es-E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EF7192CE-97A2-4E12-B19C-54A83EF59615}" type="slidenum">
              <a:rPr lang="es-ES" smtClean="0"/>
              <a:t>‹Nº›</a:t>
            </a:fld>
            <a:endParaRPr lang="es-E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E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D44AF57-4AAD-4495-B19C-7834E516BB96}" type="datetimeFigureOut">
              <a:rPr lang="es-ES" smtClean="0"/>
              <a:t>05/04/2015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F7192CE-97A2-4E12-B19C-54A83EF59615}"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D44AF57-4AAD-4495-B19C-7834E516BB96}" type="datetimeFigureOut">
              <a:rPr lang="es-ES" smtClean="0"/>
              <a:t>05/04/2015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F7192CE-97A2-4E12-B19C-54A83EF59615}" type="slidenum">
              <a:rPr lang="es-ES" smtClean="0"/>
              <a:t>‹Nº›</a:t>
            </a:fld>
            <a:endParaRPr lang="es-ES"/>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D44AF57-4AAD-4495-B19C-7834E516BB96}" type="datetimeFigureOut">
              <a:rPr lang="es-ES" smtClean="0"/>
              <a:t>05/04/2015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F7192CE-97A2-4E12-B19C-54A83EF59615}" type="slidenum">
              <a:rPr lang="es-ES" smtClean="0"/>
              <a:t>‹Nº›</a:t>
            </a:fld>
            <a:endParaRPr lang="es-ES"/>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D44AF57-4AAD-4495-B19C-7834E516BB96}" type="datetimeFigureOut">
              <a:rPr lang="es-ES" smtClean="0"/>
              <a:t>05/04/2015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F7192CE-97A2-4E12-B19C-54A83EF5961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D44AF57-4AAD-4495-B19C-7834E516BB96}" type="datetimeFigureOut">
              <a:rPr lang="es-ES" smtClean="0"/>
              <a:t>05/04/2015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EF7192CE-97A2-4E12-B19C-54A83EF59615}" type="slidenum">
              <a:rPr lang="es-ES" smtClean="0"/>
              <a:t>‹Nº›</a:t>
            </a:fld>
            <a:endParaRPr lang="es-E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D44AF57-4AAD-4495-B19C-7834E516BB96}" type="datetimeFigureOut">
              <a:rPr lang="es-ES" smtClean="0"/>
              <a:t>05/04/2015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F7192CE-97A2-4E12-B19C-54A83EF59615}" type="slidenum">
              <a:rPr lang="es-ES" smtClean="0"/>
              <a:t>‹Nº›</a:t>
            </a:fld>
            <a:endParaRPr lang="es-E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D44AF57-4AAD-4495-B19C-7834E516BB96}" type="datetimeFigureOut">
              <a:rPr lang="es-ES" smtClean="0"/>
              <a:t>05/04/2015</a:t>
            </a:fld>
            <a:endParaRPr lang="es-E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E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EF7192CE-97A2-4E12-B19C-54A83EF59615}"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1052737"/>
            <a:ext cx="7772400" cy="4680520"/>
          </a:xfrm>
        </p:spPr>
        <p:txBody>
          <a:bodyPr>
            <a:normAutofit/>
          </a:bodyPr>
          <a:lstStyle/>
          <a:p>
            <a:pPr algn="ctr"/>
            <a:r>
              <a:rPr lang="es-ES" dirty="0">
                <a:ln>
                  <a:solidFill>
                    <a:schemeClr val="tx1">
                      <a:lumMod val="95000"/>
                      <a:lumOff val="5000"/>
                    </a:schemeClr>
                  </a:solidFill>
                </a:ln>
              </a:rPr>
              <a:t>TITULO: </a:t>
            </a:r>
            <a:r>
              <a:rPr lang="es-ES" dirty="0" smtClean="0">
                <a:ln>
                  <a:solidFill>
                    <a:schemeClr val="tx1">
                      <a:lumMod val="95000"/>
                      <a:lumOff val="5000"/>
                    </a:schemeClr>
                  </a:solidFill>
                </a:ln>
              </a:rPr>
              <a:t/>
            </a:r>
            <a:br>
              <a:rPr lang="es-ES" dirty="0" smtClean="0">
                <a:ln>
                  <a:solidFill>
                    <a:schemeClr val="tx1">
                      <a:lumMod val="95000"/>
                      <a:lumOff val="5000"/>
                    </a:schemeClr>
                  </a:solidFill>
                </a:ln>
              </a:rPr>
            </a:br>
            <a:r>
              <a:rPr lang="es-ES" dirty="0" smtClean="0">
                <a:ln>
                  <a:solidFill>
                    <a:schemeClr val="tx1">
                      <a:lumMod val="95000"/>
                      <a:lumOff val="5000"/>
                    </a:schemeClr>
                  </a:solidFill>
                </a:ln>
              </a:rPr>
              <a:t>EL </a:t>
            </a:r>
            <a:r>
              <a:rPr lang="es-ES" dirty="0">
                <a:ln>
                  <a:solidFill>
                    <a:schemeClr val="tx1">
                      <a:lumMod val="95000"/>
                      <a:lumOff val="5000"/>
                    </a:schemeClr>
                  </a:solidFill>
                </a:ln>
              </a:rPr>
              <a:t>AIRE, UN SOPLO DE VIDA</a:t>
            </a:r>
            <a:br>
              <a:rPr lang="es-ES" dirty="0">
                <a:ln>
                  <a:solidFill>
                    <a:schemeClr val="tx1">
                      <a:lumMod val="95000"/>
                      <a:lumOff val="5000"/>
                    </a:schemeClr>
                  </a:solidFill>
                </a:ln>
              </a:rPr>
            </a:br>
            <a:r>
              <a:rPr lang="es-ES" dirty="0">
                <a:ln>
                  <a:solidFill>
                    <a:schemeClr val="tx1">
                      <a:lumMod val="95000"/>
                      <a:lumOff val="5000"/>
                    </a:schemeClr>
                  </a:solidFill>
                </a:ln>
              </a:rPr>
              <a:t>ESCUELA: </a:t>
            </a:r>
            <a:r>
              <a:rPr lang="es-ES" dirty="0" smtClean="0">
                <a:ln>
                  <a:solidFill>
                    <a:schemeClr val="tx1">
                      <a:lumMod val="95000"/>
                      <a:lumOff val="5000"/>
                    </a:schemeClr>
                  </a:solidFill>
                </a:ln>
              </a:rPr>
              <a:t/>
            </a:r>
            <a:br>
              <a:rPr lang="es-ES" dirty="0" smtClean="0">
                <a:ln>
                  <a:solidFill>
                    <a:schemeClr val="tx1">
                      <a:lumMod val="95000"/>
                      <a:lumOff val="5000"/>
                    </a:schemeClr>
                  </a:solidFill>
                </a:ln>
              </a:rPr>
            </a:br>
            <a:r>
              <a:rPr lang="es-ES" dirty="0" smtClean="0">
                <a:ln>
                  <a:solidFill>
                    <a:schemeClr val="tx1">
                      <a:lumMod val="95000"/>
                      <a:lumOff val="5000"/>
                    </a:schemeClr>
                  </a:solidFill>
                </a:ln>
              </a:rPr>
              <a:t>EPA </a:t>
            </a:r>
            <a:r>
              <a:rPr lang="es-ES" dirty="0">
                <a:ln>
                  <a:solidFill>
                    <a:schemeClr val="tx1">
                      <a:lumMod val="95000"/>
                      <a:lumOff val="5000"/>
                    </a:schemeClr>
                  </a:solidFill>
                </a:ln>
              </a:rPr>
              <a:t>DE A LAMA</a:t>
            </a:r>
            <a:br>
              <a:rPr lang="es-ES" dirty="0">
                <a:ln>
                  <a:solidFill>
                    <a:schemeClr val="tx1">
                      <a:lumMod val="95000"/>
                      <a:lumOff val="5000"/>
                    </a:schemeClr>
                  </a:solidFill>
                </a:ln>
              </a:rPr>
            </a:br>
            <a:r>
              <a:rPr lang="es-ES" dirty="0">
                <a:ln>
                  <a:solidFill>
                    <a:schemeClr val="tx1">
                      <a:lumMod val="95000"/>
                      <a:lumOff val="5000"/>
                    </a:schemeClr>
                  </a:solidFill>
                </a:ln>
              </a:rPr>
              <a:t>PROFESOR: </a:t>
            </a:r>
            <a:r>
              <a:rPr lang="es-ES" dirty="0" smtClean="0">
                <a:ln>
                  <a:solidFill>
                    <a:schemeClr val="tx1">
                      <a:lumMod val="95000"/>
                      <a:lumOff val="5000"/>
                    </a:schemeClr>
                  </a:solidFill>
                </a:ln>
              </a:rPr>
              <a:t/>
            </a:r>
            <a:br>
              <a:rPr lang="es-ES" dirty="0" smtClean="0">
                <a:ln>
                  <a:solidFill>
                    <a:schemeClr val="tx1">
                      <a:lumMod val="95000"/>
                      <a:lumOff val="5000"/>
                    </a:schemeClr>
                  </a:solidFill>
                </a:ln>
              </a:rPr>
            </a:br>
            <a:r>
              <a:rPr lang="es-ES" dirty="0" smtClean="0">
                <a:ln>
                  <a:solidFill>
                    <a:schemeClr val="tx1">
                      <a:lumMod val="95000"/>
                      <a:lumOff val="5000"/>
                    </a:schemeClr>
                  </a:solidFill>
                </a:ln>
              </a:rPr>
              <a:t>JOSÉ </a:t>
            </a:r>
            <a:r>
              <a:rPr lang="es-ES" dirty="0">
                <a:ln>
                  <a:solidFill>
                    <a:schemeClr val="tx1">
                      <a:lumMod val="95000"/>
                      <a:lumOff val="5000"/>
                    </a:schemeClr>
                  </a:solidFill>
                </a:ln>
              </a:rPr>
              <a:t>ÁNGEL PIÑEIRO LÓPEZ</a:t>
            </a:r>
          </a:p>
        </p:txBody>
      </p:sp>
    </p:spTree>
    <p:extLst>
      <p:ext uri="{BB962C8B-B14F-4D97-AF65-F5344CB8AC3E}">
        <p14:creationId xmlns:p14="http://schemas.microsoft.com/office/powerpoint/2010/main" val="3496753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0999" y="1916831"/>
            <a:ext cx="8407893" cy="4209647"/>
          </a:xfrm>
        </p:spPr>
        <p:txBody>
          <a:bodyPr>
            <a:normAutofit/>
          </a:bodyPr>
          <a:lstStyle/>
          <a:p>
            <a:r>
              <a:rPr lang="es-ES" sz="2400" dirty="0"/>
              <a:t>Dado que mi alumnado tiene unas circunstancias muy especiales: adultos, distintas nacionalidades, no pueden salir al exterior del aula, no tienen acceso a internet únicamente se pueden poner ejemplos muy limitados.</a:t>
            </a:r>
          </a:p>
          <a:p>
            <a:r>
              <a:rPr lang="es-ES" sz="2400" dirty="0"/>
              <a:t>Si el personaje de la noticia no es conocido por los alumnos, esta puede provocar la falta de interés. Se puede subsanar dando la noticia y que ellos pongan el espectáculo de masas con su artista o deportista favorito.</a:t>
            </a:r>
            <a:r>
              <a:rPr lang="es-ES" dirty="0"/>
              <a:t> </a:t>
            </a:r>
          </a:p>
          <a:p>
            <a:endParaRPr lang="es-ES" dirty="0"/>
          </a:p>
        </p:txBody>
      </p:sp>
      <p:sp>
        <p:nvSpPr>
          <p:cNvPr id="2" name="1 Título"/>
          <p:cNvSpPr>
            <a:spLocks noGrp="1"/>
          </p:cNvSpPr>
          <p:nvPr>
            <p:ph type="title"/>
          </p:nvPr>
        </p:nvSpPr>
        <p:spPr/>
        <p:txBody>
          <a:bodyPr/>
          <a:lstStyle/>
          <a:p>
            <a:r>
              <a:rPr lang="es-ES" dirty="0"/>
              <a:t>ASPECTOS MEJORABLES</a:t>
            </a:r>
          </a:p>
        </p:txBody>
      </p:sp>
    </p:spTree>
    <p:extLst>
      <p:ext uri="{BB962C8B-B14F-4D97-AF65-F5344CB8AC3E}">
        <p14:creationId xmlns:p14="http://schemas.microsoft.com/office/powerpoint/2010/main" val="3837488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0999" y="2204865"/>
            <a:ext cx="8407893" cy="3921614"/>
          </a:xfrm>
        </p:spPr>
        <p:txBody>
          <a:bodyPr>
            <a:normAutofit/>
          </a:bodyPr>
          <a:lstStyle/>
          <a:p>
            <a:r>
              <a:rPr lang="es-ES" sz="3200" dirty="0" smtClean="0"/>
              <a:t>- Tomar conciencia de la existencia del aire</a:t>
            </a:r>
          </a:p>
          <a:p>
            <a:r>
              <a:rPr lang="es-ES" sz="3200" dirty="0" smtClean="0"/>
              <a:t>- Saber que  el aire es necesario para la vida</a:t>
            </a:r>
          </a:p>
          <a:p>
            <a:r>
              <a:rPr lang="es-ES" sz="3200" dirty="0" smtClean="0"/>
              <a:t>- Conocer la composición del aire como mezcla de gases</a:t>
            </a:r>
          </a:p>
          <a:p>
            <a:endParaRPr lang="es-ES" sz="3200" dirty="0"/>
          </a:p>
        </p:txBody>
      </p:sp>
      <p:sp>
        <p:nvSpPr>
          <p:cNvPr id="2" name="1 Título"/>
          <p:cNvSpPr>
            <a:spLocks noGrp="1"/>
          </p:cNvSpPr>
          <p:nvPr>
            <p:ph type="title"/>
          </p:nvPr>
        </p:nvSpPr>
        <p:spPr/>
        <p:txBody>
          <a:bodyPr/>
          <a:lstStyle/>
          <a:p>
            <a:r>
              <a:rPr lang="es-ES" dirty="0" smtClean="0"/>
              <a:t>OBJETIVOS:</a:t>
            </a:r>
            <a:endParaRPr lang="es-ES" dirty="0"/>
          </a:p>
        </p:txBody>
      </p:sp>
    </p:spTree>
    <p:extLst>
      <p:ext uri="{BB962C8B-B14F-4D97-AF65-F5344CB8AC3E}">
        <p14:creationId xmlns:p14="http://schemas.microsoft.com/office/powerpoint/2010/main" val="33896573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20000"/>
          </a:bodyPr>
          <a:lstStyle/>
          <a:p>
            <a:r>
              <a:rPr lang="es-ES" dirty="0" smtClean="0"/>
              <a:t>Partimos de la siguiente noticia publicada en diversos medios de comunicación el día 9/03/2015. Con esta información se intenta captar la atención de los alumnos sobre el tema a tratar.</a:t>
            </a:r>
          </a:p>
          <a:p>
            <a:endParaRPr lang="es-ES" dirty="0" smtClean="0"/>
          </a:p>
          <a:p>
            <a:endParaRPr lang="es-ES" dirty="0" smtClean="0"/>
          </a:p>
          <a:p>
            <a:r>
              <a:rPr lang="es-ES" dirty="0" smtClean="0"/>
              <a:t>“VENDEN BOLSAS CON AIRE DE CONCIERTOS DE KANYE WEST”</a:t>
            </a:r>
          </a:p>
          <a:p>
            <a:r>
              <a:rPr lang="es-ES" dirty="0" smtClean="0"/>
              <a:t>Lo que pueden vender los artistas en sus conciertos hace mucho tiempo que está descontrolado, llegando a poder ofrecerse casi cualquier cosa con el logo de un grupo o la cara de la estrella de turno.</a:t>
            </a:r>
          </a:p>
          <a:p>
            <a:r>
              <a:rPr lang="es-ES" dirty="0" smtClean="0"/>
              <a:t>Pero la cuestión se ha puesto ciertamente peliaguda este fin de semana cuando han comenzado a aparecer en eBay bolsas con aire recogido en conciertos ofrecidos por el rapero </a:t>
            </a:r>
            <a:r>
              <a:rPr lang="es-ES" dirty="0" err="1" smtClean="0"/>
              <a:t>Kanye</a:t>
            </a:r>
            <a:r>
              <a:rPr lang="es-ES" dirty="0" smtClean="0"/>
              <a:t> West.</a:t>
            </a:r>
          </a:p>
          <a:p>
            <a:r>
              <a:rPr lang="es-ES" dirty="0" smtClean="0"/>
              <a:t>La primera de estas bolsas apareció días atrás y llego a costar hasta 60.000 dólares, justo en el momento en el que el sitio web de subastas online decidió retirar la puja.</a:t>
            </a:r>
          </a:p>
          <a:p>
            <a:r>
              <a:rPr lang="es-ES" dirty="0" smtClean="0"/>
              <a:t>La propia esposa de </a:t>
            </a:r>
            <a:r>
              <a:rPr lang="es-ES" dirty="0" err="1" smtClean="0"/>
              <a:t>Kanye</a:t>
            </a:r>
            <a:r>
              <a:rPr lang="es-ES" dirty="0" smtClean="0"/>
              <a:t> West, Kim </a:t>
            </a:r>
            <a:r>
              <a:rPr lang="es-ES" dirty="0" err="1" smtClean="0"/>
              <a:t>Kardhasian</a:t>
            </a:r>
            <a:r>
              <a:rPr lang="es-ES" dirty="0" smtClean="0"/>
              <a:t>, ha alucinado tanto con la situación que no ha podido reprimir un mensaje en </a:t>
            </a:r>
            <a:r>
              <a:rPr lang="es-ES" dirty="0" err="1" smtClean="0"/>
              <a:t>Twiter</a:t>
            </a:r>
            <a:r>
              <a:rPr lang="es-ES" dirty="0" smtClean="0"/>
              <a:t> cargado de razón en esta ocasión: “!</a:t>
            </a:r>
            <a:r>
              <a:rPr lang="es-ES" dirty="0" err="1" smtClean="0"/>
              <a:t>Wow</a:t>
            </a:r>
            <a:r>
              <a:rPr lang="es-ES" dirty="0" smtClean="0"/>
              <a:t>, pueden vender cualquier cosa!”.</a:t>
            </a:r>
          </a:p>
          <a:p>
            <a:endParaRPr lang="es-ES" dirty="0"/>
          </a:p>
        </p:txBody>
      </p:sp>
      <p:sp>
        <p:nvSpPr>
          <p:cNvPr id="2" name="1 Título"/>
          <p:cNvSpPr>
            <a:spLocks noGrp="1"/>
          </p:cNvSpPr>
          <p:nvPr>
            <p:ph type="title"/>
          </p:nvPr>
        </p:nvSpPr>
        <p:spPr/>
        <p:txBody>
          <a:bodyPr>
            <a:normAutofit/>
          </a:bodyPr>
          <a:lstStyle/>
          <a:p>
            <a:r>
              <a:rPr lang="es-ES" dirty="0" smtClean="0"/>
              <a:t>PRIMERA CONVERSACIÓN </a:t>
            </a:r>
            <a:endParaRPr lang="es-ES" dirty="0"/>
          </a:p>
        </p:txBody>
      </p:sp>
    </p:spTree>
    <p:extLst>
      <p:ext uri="{BB962C8B-B14F-4D97-AF65-F5344CB8AC3E}">
        <p14:creationId xmlns:p14="http://schemas.microsoft.com/office/powerpoint/2010/main" val="2369154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.Después de leer el texto de la venta de bolsas de aire de conciertos de </a:t>
            </a:r>
            <a:r>
              <a:rPr lang="es-ES" dirty="0" err="1"/>
              <a:t>Kanye</a:t>
            </a:r>
            <a:r>
              <a:rPr lang="es-ES" dirty="0"/>
              <a:t> West planteamos a los alumnos las siguientes preguntas:</a:t>
            </a:r>
          </a:p>
          <a:p>
            <a:r>
              <a:rPr lang="es-ES" dirty="0"/>
              <a:t>-¿Qué piensas sobre la venta de bolsas de aire de un concierto?</a:t>
            </a:r>
          </a:p>
          <a:p>
            <a:r>
              <a:rPr lang="es-ES" dirty="0"/>
              <a:t>-¿Cómo te imaginas que es ese aire?</a:t>
            </a:r>
          </a:p>
          <a:p>
            <a:r>
              <a:rPr lang="es-ES" dirty="0"/>
              <a:t>-¿De que está hecho el aire?</a:t>
            </a:r>
          </a:p>
          <a:p>
            <a:r>
              <a:rPr lang="es-ES" dirty="0"/>
              <a:t>-¿Piensas que hay mucha diferencia entre ese aire y el de otro lugar?</a:t>
            </a:r>
          </a:p>
          <a:p>
            <a:r>
              <a:rPr lang="es-ES" dirty="0"/>
              <a:t>Estas preguntas nos darán información sobre los conocimientos previos que tiene el alumnado sobre el aire.</a:t>
            </a:r>
          </a:p>
        </p:txBody>
      </p:sp>
      <p:sp>
        <p:nvSpPr>
          <p:cNvPr id="2" name="1 Título"/>
          <p:cNvSpPr>
            <a:spLocks noGrp="1"/>
          </p:cNvSpPr>
          <p:nvPr>
            <p:ph type="title"/>
          </p:nvPr>
        </p:nvSpPr>
        <p:spPr/>
        <p:txBody>
          <a:bodyPr>
            <a:normAutofit/>
          </a:bodyPr>
          <a:lstStyle/>
          <a:p>
            <a:r>
              <a:rPr lang="es-ES" dirty="0" smtClean="0"/>
              <a:t>PREGUNTAS INICIALES</a:t>
            </a:r>
            <a:endParaRPr lang="es-ES" dirty="0"/>
          </a:p>
        </p:txBody>
      </p:sp>
    </p:spTree>
    <p:extLst>
      <p:ext uri="{BB962C8B-B14F-4D97-AF65-F5344CB8AC3E}">
        <p14:creationId xmlns:p14="http://schemas.microsoft.com/office/powerpoint/2010/main" val="3151605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pPr lvl="0"/>
            <a:r>
              <a:rPr lang="es-ES" dirty="0"/>
              <a:t>Preguntamos a los alumnos que hay en el espacio del aula</a:t>
            </a:r>
          </a:p>
          <a:p>
            <a:pPr lvl="0"/>
            <a:r>
              <a:rPr lang="es-ES" dirty="0"/>
              <a:t>Cogemos un vaso lleno de agua y otro vacío  y preguntamos ¿Qué contiene cada uno de ellos?</a:t>
            </a:r>
          </a:p>
          <a:p>
            <a:r>
              <a:rPr lang="es-ES" dirty="0"/>
              <a:t>Hacemos grupos de alumnos para que trabajen en equipo y planteamos una lluvia de preguntas:</a:t>
            </a:r>
          </a:p>
          <a:p>
            <a:pPr lvl="0"/>
            <a:r>
              <a:rPr lang="es-ES" dirty="0"/>
              <a:t>¿Qué es el aire? ¿El aire es sólido, líquido o gas? ¿Es el aire un gas? ¿El aire es una mezcla de gases? ¿Cuáles son sus componentes? ¿Qué componente del aire es necesario para la respiración de los seres vivos?</a:t>
            </a:r>
          </a:p>
          <a:p>
            <a:pPr lvl="0"/>
            <a:r>
              <a:rPr lang="es-ES" dirty="0"/>
              <a:t> -¿Cómo se produce? ¿Cómo se desplaza? ¿Hacia donde va? ¿Dónde está?</a:t>
            </a:r>
          </a:p>
          <a:p>
            <a:pPr lvl="0"/>
            <a:r>
              <a:rPr lang="es-ES" dirty="0"/>
              <a:t>¿Podemos ver el aire? ¿Qué color tiene? ¿Podemos cogerlo entre las manos?</a:t>
            </a:r>
          </a:p>
          <a:p>
            <a:pPr lvl="0"/>
            <a:r>
              <a:rPr lang="es-ES" dirty="0"/>
              <a:t>¿Qué pasaría si no hubiese aire? ¿Por qué es importante el aire? ¿Es posible la vida sin aire?</a:t>
            </a:r>
          </a:p>
          <a:p>
            <a:pPr lvl="0"/>
            <a:r>
              <a:rPr lang="es-ES" dirty="0"/>
              <a:t>¿Cuándo notamos la existencia de aire?</a:t>
            </a:r>
          </a:p>
          <a:p>
            <a:r>
              <a:rPr lang="es-ES" dirty="0"/>
              <a:t>Una vez que los grupos hayan contestado a las preguntas formuladas, se establece un debate entre los grupos, dirigido por el profesor con el fin de dar respuestas correctas a las preguntas anteriormente planteadas. Si las contestaciones fueran erróneas el profesor hará observaciones y formulará hipótesis para llegar a la contestación verdadera.</a:t>
            </a:r>
          </a:p>
        </p:txBody>
      </p:sp>
      <p:sp>
        <p:nvSpPr>
          <p:cNvPr id="2" name="1 Título"/>
          <p:cNvSpPr>
            <a:spLocks noGrp="1"/>
          </p:cNvSpPr>
          <p:nvPr>
            <p:ph type="title"/>
          </p:nvPr>
        </p:nvSpPr>
        <p:spPr/>
        <p:txBody>
          <a:bodyPr/>
          <a:lstStyle/>
          <a:p>
            <a:r>
              <a:rPr lang="es-ES" dirty="0"/>
              <a:t>DESARROLLO DE LA ACTIVIDAD</a:t>
            </a:r>
          </a:p>
        </p:txBody>
      </p:sp>
    </p:spTree>
    <p:extLst>
      <p:ext uri="{BB962C8B-B14F-4D97-AF65-F5344CB8AC3E}">
        <p14:creationId xmlns:p14="http://schemas.microsoft.com/office/powerpoint/2010/main" val="14916854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ES" dirty="0"/>
              <a:t>Vamos a ver que el aire tiene las características de los gases y es </a:t>
            </a:r>
            <a:r>
              <a:rPr lang="es-ES" dirty="0" err="1"/>
              <a:t>nesario</a:t>
            </a:r>
            <a:r>
              <a:rPr lang="es-ES" dirty="0"/>
              <a:t> para la vida de los seres vivos:</a:t>
            </a:r>
          </a:p>
          <a:p>
            <a:r>
              <a:rPr lang="es-ES" dirty="0"/>
              <a:t>En algunas ocasiones vemos “cosas” en suspensión, como si estuvieran flotando en el aire. ¿Cómo son esas cosas? ¿Cuál puede ser la causa de que se mantengan sin caerse?</a:t>
            </a:r>
          </a:p>
          <a:p>
            <a:r>
              <a:rPr lang="es-ES" dirty="0"/>
              <a:t>A- ¿El aire pesa?</a:t>
            </a:r>
          </a:p>
          <a:p>
            <a:r>
              <a:rPr lang="es-ES" dirty="0"/>
              <a:t>Inflamos dos globos iguales y los colgamos de una varilla, de forma que quede equilibrada. Después pinchamos uno de los globos. La vara se desequilibra porque el globo inflado pesa más. Se realiza la experiencia y se representa gráficamente y se intenta que los alumnos expliquen porque se ha desequilibrado la varilla.</a:t>
            </a:r>
          </a:p>
          <a:p>
            <a:r>
              <a:rPr lang="es-ES" dirty="0"/>
              <a:t>¿Pesa igual el aire caliente que el aire frio? ¿De que están llenos los globos aerostáticos? ¿Por qué los globos aerostáticos pueden elevarse sobre el suelo? Dibuja un globo aerostático.</a:t>
            </a:r>
          </a:p>
          <a:p>
            <a:pPr marL="45720" indent="0">
              <a:buNone/>
            </a:pPr>
            <a:endParaRPr lang="es-ES" dirty="0"/>
          </a:p>
        </p:txBody>
      </p:sp>
      <p:sp>
        <p:nvSpPr>
          <p:cNvPr id="2" name="1 Título"/>
          <p:cNvSpPr>
            <a:spLocks noGrp="1"/>
          </p:cNvSpPr>
          <p:nvPr>
            <p:ph type="title"/>
          </p:nvPr>
        </p:nvSpPr>
        <p:spPr/>
        <p:txBody>
          <a:bodyPr/>
          <a:lstStyle/>
          <a:p>
            <a:r>
              <a:rPr lang="es-ES" dirty="0" smtClean="0"/>
              <a:t>DESARROLLO DE LA ACTIVIDAD</a:t>
            </a:r>
            <a:endParaRPr lang="es-ES" dirty="0"/>
          </a:p>
        </p:txBody>
      </p:sp>
    </p:spTree>
    <p:extLst>
      <p:ext uri="{BB962C8B-B14F-4D97-AF65-F5344CB8AC3E}">
        <p14:creationId xmlns:p14="http://schemas.microsoft.com/office/powerpoint/2010/main" val="2163426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ES" dirty="0"/>
              <a:t>B-¿El aire ocupa espacio?</a:t>
            </a:r>
          </a:p>
          <a:p>
            <a:r>
              <a:rPr lang="es-ES" dirty="0"/>
              <a:t>1-Colocamos un embudo y tapamos bien la boca de la botella con plastilina, para que el aire no pueda salir. Veremos que el agua no puede entrar. Lo representamos con un dibujo. Los alumnos tienen que explicar porque el agua  no puede entrar.</a:t>
            </a:r>
          </a:p>
          <a:p>
            <a:r>
              <a:rPr lang="es-ES" dirty="0"/>
              <a:t>2- Presentamos botellas vacías y hacemos reflexionar a los alumnos sobre lo que hay en las botellas. </a:t>
            </a:r>
          </a:p>
          <a:p>
            <a:r>
              <a:rPr lang="es-ES" dirty="0"/>
              <a:t>Les planteamos que sucederá a las botellas si extraemos con un aspirador el aire de las botellas.</a:t>
            </a:r>
          </a:p>
          <a:p>
            <a:r>
              <a:rPr lang="es-ES" dirty="0"/>
              <a:t>Se realiza la experiencia y se representa gráficamente y se intenta que los alumnos expliquen porque se han aplastado las botellas.</a:t>
            </a:r>
          </a:p>
          <a:p>
            <a:r>
              <a:rPr lang="es-ES" dirty="0"/>
              <a:t>C- ¿El aire tiene forma propia? ¿El aire con el que se infla un flotador que forma adopta? ¿Y el aire con el que se llena una bolsa?</a:t>
            </a:r>
          </a:p>
          <a:p>
            <a:endParaRPr lang="es-ES" dirty="0"/>
          </a:p>
        </p:txBody>
      </p:sp>
      <p:sp>
        <p:nvSpPr>
          <p:cNvPr id="2" name="1 Título"/>
          <p:cNvSpPr>
            <a:spLocks noGrp="1"/>
          </p:cNvSpPr>
          <p:nvPr>
            <p:ph type="title"/>
          </p:nvPr>
        </p:nvSpPr>
        <p:spPr/>
        <p:txBody>
          <a:bodyPr/>
          <a:lstStyle/>
          <a:p>
            <a:r>
              <a:rPr lang="es-ES" dirty="0" smtClean="0"/>
              <a:t>DESARROLLO DE LA ACTIVIDAD</a:t>
            </a:r>
            <a:endParaRPr lang="es-ES" dirty="0"/>
          </a:p>
        </p:txBody>
      </p:sp>
    </p:spTree>
    <p:extLst>
      <p:ext uri="{BB962C8B-B14F-4D97-AF65-F5344CB8AC3E}">
        <p14:creationId xmlns:p14="http://schemas.microsoft.com/office/powerpoint/2010/main" val="2594389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0000" lnSpcReduction="20000"/>
          </a:bodyPr>
          <a:lstStyle/>
          <a:p>
            <a:r>
              <a:rPr lang="es-ES" dirty="0"/>
              <a:t>D-Vamos a ver que el aire es necesario para la vida</a:t>
            </a:r>
          </a:p>
          <a:p>
            <a:r>
              <a:rPr lang="es-ES" dirty="0"/>
              <a:t>¿Nuestro cuerpo necesita aire?</a:t>
            </a:r>
          </a:p>
          <a:p>
            <a:r>
              <a:rPr lang="es-ES" dirty="0"/>
              <a:t>¿Qué componente del aire es necesario para la respiración de los seres vivos?</a:t>
            </a:r>
          </a:p>
          <a:p>
            <a:r>
              <a:rPr lang="es-ES" dirty="0"/>
              <a:t>¿Qué hacemos cuando respiramos?</a:t>
            </a:r>
          </a:p>
          <a:p>
            <a:r>
              <a:rPr lang="es-ES" dirty="0"/>
              <a:t>-Vamos a  ver como es el aire que expulsamos por la boca y por la nariz. Pon tu mano delante  la boca o de la nariz ¿qué sientes?</a:t>
            </a:r>
          </a:p>
          <a:p>
            <a:r>
              <a:rPr lang="es-ES" dirty="0"/>
              <a:t>-Respirar es una actividad que hacemos sin darnos cuenta. Pero ¿Qué hacemos exactamente cada vez que respiramos?</a:t>
            </a:r>
          </a:p>
          <a:p>
            <a:r>
              <a:rPr lang="es-ES" dirty="0"/>
              <a:t>-¿Respiramos siempre igual de rápido? Hagamos una experiencia para comprobarlo:</a:t>
            </a:r>
          </a:p>
          <a:p>
            <a:r>
              <a:rPr lang="es-ES" dirty="0"/>
              <a:t>a-Elegid a un compañero de grupo y contar las veces que respira en un minuto. Contad 2 alumnos del grupo para no equivocarse.</a:t>
            </a:r>
          </a:p>
          <a:p>
            <a:r>
              <a:rPr lang="es-ES" dirty="0"/>
              <a:t>b-El número de respiraciones por minuto ha sido……</a:t>
            </a:r>
          </a:p>
          <a:p>
            <a:r>
              <a:rPr lang="es-ES" dirty="0"/>
              <a:t>c- Ahora vuestro compañero tiene que hacer ejercicio (flexiones, subir o bajar </a:t>
            </a:r>
            <a:r>
              <a:rPr lang="es-ES" dirty="0" err="1"/>
              <a:t>escaleras,etc</a:t>
            </a:r>
            <a:r>
              <a:rPr lang="es-ES" dirty="0"/>
              <a:t>). Volver a contar cuantas veces respira en un minuto.</a:t>
            </a:r>
          </a:p>
          <a:p>
            <a:r>
              <a:rPr lang="es-ES" dirty="0"/>
              <a:t>d- El número de respiraciones por minuto ha sido…..</a:t>
            </a:r>
          </a:p>
          <a:p>
            <a:r>
              <a:rPr lang="es-ES" dirty="0"/>
              <a:t>Seguramente tendréis claro que siempre necesitamos respirar, pero, después de esta experiencia ¿cuándo es más rápida la respiración? ¿Cual ha sido la causa de que vuestro compañero respirara más rápido? Hacer una tabla con los datos obtenidos (tiempo y número de respiraciones por minuto).</a:t>
            </a:r>
          </a:p>
          <a:p>
            <a:r>
              <a:rPr lang="es-ES" dirty="0"/>
              <a:t>Para que la respiración sea adecuada, es necesario que el aire que nos rodea sea un aire limpio</a:t>
            </a:r>
            <a:r>
              <a:rPr lang="es-ES" dirty="0" smtClean="0"/>
              <a:t>.</a:t>
            </a:r>
            <a:endParaRPr lang="es-ES" dirty="0"/>
          </a:p>
        </p:txBody>
      </p:sp>
      <p:sp>
        <p:nvSpPr>
          <p:cNvPr id="2" name="1 Título"/>
          <p:cNvSpPr>
            <a:spLocks noGrp="1"/>
          </p:cNvSpPr>
          <p:nvPr>
            <p:ph type="title"/>
          </p:nvPr>
        </p:nvSpPr>
        <p:spPr/>
        <p:txBody>
          <a:bodyPr/>
          <a:lstStyle/>
          <a:p>
            <a:r>
              <a:rPr lang="es-ES" dirty="0" smtClean="0"/>
              <a:t>DESARROLLO DE LA ACTIVIDAD</a:t>
            </a:r>
            <a:endParaRPr lang="es-ES" dirty="0"/>
          </a:p>
        </p:txBody>
      </p:sp>
    </p:spTree>
    <p:extLst>
      <p:ext uri="{BB962C8B-B14F-4D97-AF65-F5344CB8AC3E}">
        <p14:creationId xmlns:p14="http://schemas.microsoft.com/office/powerpoint/2010/main" val="3186176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0999" y="2060847"/>
            <a:ext cx="8407893" cy="4065631"/>
          </a:xfrm>
        </p:spPr>
        <p:txBody>
          <a:bodyPr/>
          <a:lstStyle/>
          <a:p>
            <a:r>
              <a:rPr lang="es-ES" sz="3200" dirty="0"/>
              <a:t>Recurrir a una noticia de actualidad para introducir el tema a tratar favorece la atención y genera una extraordinaria motivación por parte del alumnado.</a:t>
            </a:r>
          </a:p>
          <a:p>
            <a:r>
              <a:rPr lang="es-ES" sz="3200" dirty="0"/>
              <a:t>La opinión y el debate de los alumnos sobre temas de actualidad.</a:t>
            </a:r>
          </a:p>
          <a:p>
            <a:pPr marL="0" indent="0">
              <a:buNone/>
            </a:pPr>
            <a:endParaRPr lang="es-ES" dirty="0"/>
          </a:p>
        </p:txBody>
      </p:sp>
      <p:sp>
        <p:nvSpPr>
          <p:cNvPr id="2" name="1 Título"/>
          <p:cNvSpPr>
            <a:spLocks noGrp="1"/>
          </p:cNvSpPr>
          <p:nvPr>
            <p:ph type="title"/>
          </p:nvPr>
        </p:nvSpPr>
        <p:spPr/>
        <p:txBody>
          <a:bodyPr>
            <a:normAutofit fontScale="90000"/>
          </a:bodyPr>
          <a:lstStyle/>
          <a:p>
            <a:r>
              <a:rPr lang="es-ES" dirty="0"/>
              <a:t>ASPECTOS POSITIVOS</a:t>
            </a:r>
            <a:br>
              <a:rPr lang="es-ES" dirty="0"/>
            </a:br>
            <a:endParaRPr lang="es-ES" dirty="0"/>
          </a:p>
        </p:txBody>
      </p:sp>
    </p:spTree>
    <p:extLst>
      <p:ext uri="{BB962C8B-B14F-4D97-AF65-F5344CB8AC3E}">
        <p14:creationId xmlns:p14="http://schemas.microsoft.com/office/powerpoint/2010/main" val="1453399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13</TotalTime>
  <Words>1226</Words>
  <Application>Microsoft Office PowerPoint</Application>
  <PresentationFormat>Presentación en pantalla (4:3)</PresentationFormat>
  <Paragraphs>64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Cuadrícula</vt:lpstr>
      <vt:lpstr>TITULO:  EL AIRE, UN SOPLO DE VIDA ESCUELA:  EPA DE A LAMA PROFESOR:  JOSÉ ÁNGEL PIÑEIRO LÓPEZ</vt:lpstr>
      <vt:lpstr>OBJETIVOS:</vt:lpstr>
      <vt:lpstr>PRIMERA CONVERSACIÓN </vt:lpstr>
      <vt:lpstr>PREGUNTAS INICIALES</vt:lpstr>
      <vt:lpstr>DESARROLLO DE LA ACTIVIDAD</vt:lpstr>
      <vt:lpstr>DESARROLLO DE LA ACTIVIDAD</vt:lpstr>
      <vt:lpstr>DESARROLLO DE LA ACTIVIDAD</vt:lpstr>
      <vt:lpstr>DESARROLLO DE LA ACTIVIDAD</vt:lpstr>
      <vt:lpstr>ASPECTOS POSITIVOS </vt:lpstr>
      <vt:lpstr>ASPECTOS MEJORABLES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EL AIRE, UN SOPLO DE VIDA ESCUELA:  EPA DE A LAMA PROFESOR:  JOSÉ ÁNGEL PIÑEIRO LÓPEZ</dc:title>
  <dc:creator>Angel Piñeiro</dc:creator>
  <cp:lastModifiedBy>Angel Piñeiro</cp:lastModifiedBy>
  <cp:revision>2</cp:revision>
  <dcterms:created xsi:type="dcterms:W3CDTF">2015-04-05T18:46:48Z</dcterms:created>
  <dcterms:modified xsi:type="dcterms:W3CDTF">2015-04-05T19:00:22Z</dcterms:modified>
</cp:coreProperties>
</file>