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184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03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582A-D564-4D97-B0DD-529EAA477C75}" type="datetimeFigureOut">
              <a:rPr lang="gl-ES" smtClean="0"/>
              <a:pPr/>
              <a:t>08/04/2015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753C-6D5E-4E80-B558-1F633A89F902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canear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40173" y="180108"/>
            <a:ext cx="3940238" cy="5541479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Rectángulo"/>
          <p:cNvSpPr/>
          <p:nvPr/>
        </p:nvSpPr>
        <p:spPr>
          <a:xfrm>
            <a:off x="3203848" y="260648"/>
            <a:ext cx="54726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AGUANTA?</a:t>
            </a:r>
            <a:endParaRPr lang="es-E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6 Imagen" descr="escanear0015.jpg"/>
          <p:cNvPicPr>
            <a:picLocks noChangeAspect="1"/>
          </p:cNvPicPr>
          <p:nvPr/>
        </p:nvPicPr>
        <p:blipFill>
          <a:blip r:embed="rId3" cstate="print"/>
          <a:srcRect l="25857" t="30701"/>
          <a:stretch>
            <a:fillRect/>
          </a:stretch>
        </p:blipFill>
        <p:spPr>
          <a:xfrm rot="5400000">
            <a:off x="4761168" y="2447744"/>
            <a:ext cx="3510096" cy="4752528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611560" y="501317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dirty="0" smtClean="0"/>
              <a:t>Amelia Areán </a:t>
            </a:r>
            <a:r>
              <a:rPr lang="gl-ES" sz="2400" dirty="0" err="1" smtClean="0"/>
              <a:t>Reigosa</a:t>
            </a:r>
            <a:endParaRPr lang="gl-ES" sz="2400" dirty="0" smtClean="0"/>
          </a:p>
          <a:p>
            <a:r>
              <a:rPr lang="gl-ES" sz="2400" dirty="0" smtClean="0"/>
              <a:t>CEIP “Amor </a:t>
            </a:r>
            <a:r>
              <a:rPr lang="gl-ES" sz="2400" dirty="0" err="1" smtClean="0"/>
              <a:t>Ruibal</a:t>
            </a:r>
            <a:r>
              <a:rPr lang="gl-ES" sz="2400" dirty="0" smtClean="0"/>
              <a:t>” –Barro</a:t>
            </a:r>
          </a:p>
          <a:p>
            <a:r>
              <a:rPr lang="gl-ES" sz="2400" dirty="0" smtClean="0"/>
              <a:t>GRUPO: 21 </a:t>
            </a:r>
            <a:r>
              <a:rPr lang="gl-ES" sz="2400" dirty="0" err="1" smtClean="0"/>
              <a:t>alumn@s</a:t>
            </a:r>
            <a:r>
              <a:rPr lang="gl-ES" sz="2400" dirty="0" smtClean="0"/>
              <a:t> de 4 anos</a:t>
            </a:r>
          </a:p>
          <a:p>
            <a:r>
              <a:rPr lang="gl-ES" sz="2400" dirty="0" smtClean="0"/>
              <a:t>CURSO: 2014-2015</a:t>
            </a:r>
            <a:endParaRPr lang="gl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764704"/>
            <a:ext cx="20162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sz="2400" dirty="0" smtClean="0"/>
              <a:t>*Participamos </a:t>
            </a:r>
            <a:r>
              <a:rPr lang="gl-ES" sz="2400" dirty="0" err="1" smtClean="0"/>
              <a:t>tod@s</a:t>
            </a:r>
            <a:r>
              <a:rPr lang="gl-ES" sz="2400" dirty="0" smtClean="0"/>
              <a:t> .</a:t>
            </a:r>
            <a:endParaRPr lang="gl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1412776"/>
            <a:ext cx="302433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sz="2400" dirty="0" smtClean="0"/>
              <a:t>*Nenos e nenas  implicáronse no desenvolvemento do </a:t>
            </a:r>
          </a:p>
          <a:p>
            <a:r>
              <a:rPr lang="gl-ES" sz="2400" dirty="0" smtClean="0"/>
              <a:t>experimento</a:t>
            </a:r>
            <a:r>
              <a:rPr lang="gl-ES" dirty="0" smtClean="0"/>
              <a:t>.</a:t>
            </a:r>
            <a:endParaRPr lang="gl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788024" y="1700808"/>
            <a:ext cx="396044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sz="2400" dirty="0" smtClean="0"/>
              <a:t>*Reflexionamos sobre o significado de algunhas palabras: non é igual “forte” que “duro”; non é igual “grande” que “pesado”; …</a:t>
            </a:r>
            <a:endParaRPr lang="gl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635896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400" dirty="0" smtClean="0"/>
              <a:t>Aspectos positivos:</a:t>
            </a:r>
            <a:endParaRPr lang="gl-ES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3717032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400" dirty="0" smtClean="0"/>
              <a:t>Podía mellorar:</a:t>
            </a:r>
            <a:endParaRPr lang="gl-ES" sz="4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4509120"/>
            <a:ext cx="35283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sz="2400" dirty="0" smtClean="0"/>
              <a:t>*O vocabulario podía ser mais correcto dende o punto de vista </a:t>
            </a:r>
          </a:p>
          <a:p>
            <a:r>
              <a:rPr lang="gl-ES" sz="2400" dirty="0" smtClean="0"/>
              <a:t>científico.</a:t>
            </a:r>
            <a:endParaRPr lang="gl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59832" y="5373216"/>
            <a:ext cx="3600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sz="2400" dirty="0" smtClean="0"/>
              <a:t>*O alumnado podía ter participado no deseño da recollida de resultados.</a:t>
            </a:r>
            <a:endParaRPr lang="gl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dirty="0" smtClean="0"/>
              <a:t>Obxectivo: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96753"/>
            <a:ext cx="8229600" cy="1656184"/>
          </a:xfrm>
        </p:spPr>
        <p:txBody>
          <a:bodyPr/>
          <a:lstStyle/>
          <a:p>
            <a:r>
              <a:rPr lang="gl-ES" dirty="0" smtClean="0"/>
              <a:t>Comprobar a resistencia dun tubo de cartón de papel hixiénico.</a:t>
            </a:r>
            <a:endParaRPr lang="gl-ES" dirty="0"/>
          </a:p>
        </p:txBody>
      </p:sp>
      <p:pic>
        <p:nvPicPr>
          <p:cNvPr id="6" name="5 Imagen" descr="DSCF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4464496" cy="331236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 descr="DSCF1969.JPG"/>
          <p:cNvPicPr>
            <a:picLocks noChangeAspect="1"/>
          </p:cNvPicPr>
          <p:nvPr/>
        </p:nvPicPr>
        <p:blipFill>
          <a:blip r:embed="rId3" cstate="print"/>
          <a:srcRect l="11025" r="24800" b="46850"/>
          <a:stretch>
            <a:fillRect/>
          </a:stretch>
        </p:blipFill>
        <p:spPr>
          <a:xfrm>
            <a:off x="1115616" y="2780928"/>
            <a:ext cx="4104456" cy="3168352"/>
          </a:xfrm>
          <a:prstGeom prst="ellipse">
            <a:avLst/>
          </a:prstGeom>
          <a:ln w="190500" cap="rnd">
            <a:solidFill>
              <a:srgbClr val="F1840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444208" y="2564904"/>
            <a:ext cx="244827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-Por andar mucho</a:t>
            </a:r>
          </a:p>
          <a:p>
            <a:endParaRPr lang="gl-ES" dirty="0"/>
          </a:p>
          <a:p>
            <a:r>
              <a:rPr lang="gl-ES" dirty="0" smtClean="0"/>
              <a:t>-Porque é de papel</a:t>
            </a:r>
          </a:p>
          <a:p>
            <a:endParaRPr lang="gl-ES" dirty="0"/>
          </a:p>
          <a:p>
            <a:r>
              <a:rPr lang="gl-ES" dirty="0" smtClean="0"/>
              <a:t>-Porque </a:t>
            </a:r>
            <a:r>
              <a:rPr lang="gl-ES" dirty="0" err="1" smtClean="0"/>
              <a:t>ya</a:t>
            </a:r>
            <a:r>
              <a:rPr lang="gl-ES" dirty="0" smtClean="0"/>
              <a:t> no aguantaba más el peso</a:t>
            </a:r>
          </a:p>
          <a:p>
            <a:endParaRPr lang="gl-ES" dirty="0"/>
          </a:p>
          <a:p>
            <a:r>
              <a:rPr lang="gl-ES" dirty="0" smtClean="0"/>
              <a:t>-Porque es de cartón</a:t>
            </a:r>
          </a:p>
          <a:p>
            <a:endParaRPr lang="gl-ES" dirty="0"/>
          </a:p>
          <a:p>
            <a:r>
              <a:rPr lang="gl-ES" dirty="0" smtClean="0"/>
              <a:t>-Porque é “</a:t>
            </a:r>
            <a:r>
              <a:rPr lang="gl-ES" dirty="0" err="1" smtClean="0"/>
              <a:t>flaquito</a:t>
            </a:r>
            <a:r>
              <a:rPr lang="gl-ES" dirty="0" smtClean="0"/>
              <a:t>”</a:t>
            </a:r>
          </a:p>
          <a:p>
            <a:endParaRPr lang="gl-ES" dirty="0"/>
          </a:p>
          <a:p>
            <a:r>
              <a:rPr lang="gl-ES" dirty="0" smtClean="0"/>
              <a:t>-Porque es </a:t>
            </a:r>
            <a:r>
              <a:rPr lang="gl-ES" dirty="0" err="1" smtClean="0"/>
              <a:t>muy</a:t>
            </a:r>
            <a:r>
              <a:rPr lang="gl-ES" dirty="0" smtClean="0"/>
              <a:t> </a:t>
            </a:r>
            <a:r>
              <a:rPr lang="gl-ES" dirty="0" err="1" smtClean="0"/>
              <a:t>blando</a:t>
            </a:r>
            <a:endParaRPr lang="gl-ES" dirty="0"/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6012160" y="335699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5868144" y="2708920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652120" y="48691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220072" y="4581128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868144" y="46531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5652120" y="3933056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2" name="41 Imagen" descr="DSCF1963.JPG"/>
          <p:cNvPicPr>
            <a:picLocks noChangeAspect="1"/>
          </p:cNvPicPr>
          <p:nvPr/>
        </p:nvPicPr>
        <p:blipFill>
          <a:blip r:embed="rId2" cstate="print"/>
          <a:srcRect l="27162" t="14301" r="16138" b="40550"/>
          <a:stretch>
            <a:fillRect/>
          </a:stretch>
        </p:blipFill>
        <p:spPr>
          <a:xfrm>
            <a:off x="827584" y="4581128"/>
            <a:ext cx="3240360" cy="1935215"/>
          </a:xfrm>
          <a:prstGeom prst="rect">
            <a:avLst/>
          </a:prstGeom>
          <a:ln w="50800" cmpd="sng">
            <a:solidFill>
              <a:schemeClr val="bg1"/>
            </a:solidFill>
          </a:ln>
        </p:spPr>
      </p:pic>
      <p:sp>
        <p:nvSpPr>
          <p:cNvPr id="40" name="39 Flecha abajo"/>
          <p:cNvSpPr/>
          <p:nvPr/>
        </p:nvSpPr>
        <p:spPr>
          <a:xfrm rot="19333179">
            <a:off x="2357605" y="2118838"/>
            <a:ext cx="615955" cy="11336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39" name="38 Imagen" descr="DSCF1961.JPG"/>
          <p:cNvPicPr>
            <a:picLocks noChangeAspect="1"/>
          </p:cNvPicPr>
          <p:nvPr/>
        </p:nvPicPr>
        <p:blipFill>
          <a:blip r:embed="rId3" cstate="print"/>
          <a:srcRect t="29000" r="31100" b="5901"/>
          <a:stretch>
            <a:fillRect/>
          </a:stretch>
        </p:blipFill>
        <p:spPr>
          <a:xfrm>
            <a:off x="395536" y="2924944"/>
            <a:ext cx="2627784" cy="1862123"/>
          </a:xfrm>
          <a:prstGeom prst="rect">
            <a:avLst/>
          </a:prstGeom>
          <a:ln w="50800" cmpd="sng">
            <a:solidFill>
              <a:schemeClr val="bg1"/>
            </a:solidFill>
          </a:ln>
        </p:spPr>
      </p:pic>
      <p:sp>
        <p:nvSpPr>
          <p:cNvPr id="41" name="40 Flecha abajo"/>
          <p:cNvSpPr/>
          <p:nvPr/>
        </p:nvSpPr>
        <p:spPr>
          <a:xfrm rot="19364957">
            <a:off x="4109266" y="3232644"/>
            <a:ext cx="665025" cy="10744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38" name="37 Imagen" descr="DSCF1960.JPG"/>
          <p:cNvPicPr>
            <a:picLocks noChangeAspect="1"/>
          </p:cNvPicPr>
          <p:nvPr/>
        </p:nvPicPr>
        <p:blipFill>
          <a:blip r:embed="rId4" cstate="print"/>
          <a:srcRect l="13603" t="20153" r="28960" b="23418"/>
          <a:stretch>
            <a:fillRect/>
          </a:stretch>
        </p:blipFill>
        <p:spPr>
          <a:xfrm>
            <a:off x="2987824" y="1124744"/>
            <a:ext cx="2736304" cy="2016224"/>
          </a:xfrm>
          <a:prstGeom prst="rect">
            <a:avLst/>
          </a:prstGeom>
          <a:ln w="50800">
            <a:solidFill>
              <a:schemeClr val="bg1"/>
            </a:solidFill>
            <a:prstDash val="solid"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40568" y="0"/>
            <a:ext cx="8229600" cy="1143000"/>
          </a:xfrm>
        </p:spPr>
        <p:txBody>
          <a:bodyPr/>
          <a:lstStyle/>
          <a:p>
            <a:r>
              <a:rPr lang="gl-ES" dirty="0" smtClean="0"/>
              <a:t>Conversas iniciais:</a:t>
            </a:r>
            <a:endParaRPr lang="gl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323528" y="1124744"/>
            <a:ext cx="2304256" cy="1512168"/>
            <a:chOff x="755576" y="1700808"/>
            <a:chExt cx="2304256" cy="1512168"/>
          </a:xfrm>
        </p:grpSpPr>
        <p:sp>
          <p:nvSpPr>
            <p:cNvPr id="4" name="3 Elipse"/>
            <p:cNvSpPr/>
            <p:nvPr/>
          </p:nvSpPr>
          <p:spPr>
            <a:xfrm>
              <a:off x="755576" y="1700808"/>
              <a:ext cx="2304256" cy="15121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 sz="200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827584" y="1844825"/>
              <a:ext cx="2088232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ELEMENTO MOTIVADOR: pata de pau con tubo de papel de cociña</a:t>
              </a:r>
              <a:endParaRPr lang="gl-ES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267744" y="2636912"/>
            <a:ext cx="2088232" cy="1296144"/>
            <a:chOff x="3347864" y="2636912"/>
            <a:chExt cx="2088232" cy="1296144"/>
          </a:xfrm>
        </p:grpSpPr>
        <p:sp>
          <p:nvSpPr>
            <p:cNvPr id="6" name="5 Elipse"/>
            <p:cNvSpPr/>
            <p:nvPr/>
          </p:nvSpPr>
          <p:spPr>
            <a:xfrm>
              <a:off x="3347864" y="2636912"/>
              <a:ext cx="2088232" cy="12961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419872" y="2852936"/>
              <a:ext cx="1944216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MANIPULAMOS: comprobación real de resistencia</a:t>
              </a:r>
              <a:endParaRPr lang="gl-ES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067944" y="3645024"/>
            <a:ext cx="2088232" cy="1512168"/>
            <a:chOff x="2627784" y="3429000"/>
            <a:chExt cx="2088232" cy="1512168"/>
          </a:xfrm>
        </p:grpSpPr>
        <p:sp>
          <p:nvSpPr>
            <p:cNvPr id="7" name="6 Elipse"/>
            <p:cNvSpPr/>
            <p:nvPr/>
          </p:nvSpPr>
          <p:spPr>
            <a:xfrm>
              <a:off x="2627784" y="3429000"/>
              <a:ext cx="2088232" cy="15121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699792" y="3717032"/>
              <a:ext cx="1944216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REFLEXIONAMOS :</a:t>
              </a:r>
            </a:p>
            <a:p>
              <a:pPr algn="ctr"/>
              <a:r>
                <a:rPr lang="gl-ES" dirty="0" smtClean="0"/>
                <a:t>Por que cres que se “</a:t>
              </a:r>
              <a:r>
                <a:rPr lang="gl-ES" dirty="0" err="1" smtClean="0"/>
                <a:t>espachurrou</a:t>
              </a:r>
              <a:r>
                <a:rPr lang="gl-ES" dirty="0" smtClean="0"/>
                <a:t>”?</a:t>
              </a:r>
              <a:endParaRPr lang="gl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804248" y="2636913"/>
            <a:ext cx="2160240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-Non rompe porque está duro.</a:t>
            </a:r>
          </a:p>
          <a:p>
            <a:endParaRPr lang="gl-ES" dirty="0" smtClean="0"/>
          </a:p>
          <a:p>
            <a:r>
              <a:rPr lang="gl-ES" dirty="0" smtClean="0"/>
              <a:t>-¡</a:t>
            </a:r>
            <a:r>
              <a:rPr lang="gl-ES" dirty="0" err="1" smtClean="0"/>
              <a:t>Yo</a:t>
            </a:r>
            <a:r>
              <a:rPr lang="gl-ES" dirty="0" smtClean="0"/>
              <a:t> </a:t>
            </a:r>
            <a:r>
              <a:rPr lang="gl-ES" dirty="0" err="1" smtClean="0"/>
              <a:t>empujé</a:t>
            </a:r>
            <a:r>
              <a:rPr lang="gl-ES" dirty="0" smtClean="0"/>
              <a:t> </a:t>
            </a:r>
            <a:r>
              <a:rPr lang="gl-ES" dirty="0" err="1" smtClean="0"/>
              <a:t>muy</a:t>
            </a:r>
            <a:r>
              <a:rPr lang="gl-ES" dirty="0" smtClean="0"/>
              <a:t> </a:t>
            </a:r>
            <a:r>
              <a:rPr lang="gl-ES" dirty="0" err="1" smtClean="0"/>
              <a:t>fuerte</a:t>
            </a:r>
            <a:r>
              <a:rPr lang="gl-ES" dirty="0" smtClean="0"/>
              <a:t>!</a:t>
            </a:r>
          </a:p>
          <a:p>
            <a:endParaRPr lang="gl-ES" dirty="0" smtClean="0"/>
          </a:p>
          <a:p>
            <a:r>
              <a:rPr lang="gl-ES" dirty="0" smtClean="0"/>
              <a:t>-É que o cartón está moi duro.</a:t>
            </a:r>
          </a:p>
          <a:p>
            <a:endParaRPr lang="gl-ES" dirty="0" smtClean="0"/>
          </a:p>
          <a:p>
            <a:r>
              <a:rPr lang="gl-ES" dirty="0" smtClean="0"/>
              <a:t>-Hai que poñerlle algo enriba!</a:t>
            </a:r>
          </a:p>
          <a:p>
            <a:endParaRPr lang="gl-ES" dirty="0" smtClean="0"/>
          </a:p>
          <a:p>
            <a:endParaRPr lang="gl-ES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6228184" y="3789040"/>
            <a:ext cx="64807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13 Imagen" descr="DSCF1967.JPG"/>
          <p:cNvPicPr>
            <a:picLocks noChangeAspect="1"/>
          </p:cNvPicPr>
          <p:nvPr/>
        </p:nvPicPr>
        <p:blipFill>
          <a:blip r:embed="rId2" cstate="print"/>
          <a:srcRect l="23225" r="27163" b="43700"/>
          <a:stretch>
            <a:fillRect/>
          </a:stretch>
        </p:blipFill>
        <p:spPr>
          <a:xfrm flipH="1">
            <a:off x="3203848" y="4509120"/>
            <a:ext cx="2304256" cy="2022454"/>
          </a:xfrm>
          <a:prstGeom prst="rect">
            <a:avLst/>
          </a:prstGeom>
          <a:ln w="50800" cmpd="sng">
            <a:solidFill>
              <a:schemeClr val="bg1"/>
            </a:solidFill>
          </a:ln>
        </p:spPr>
      </p:pic>
      <p:pic>
        <p:nvPicPr>
          <p:cNvPr id="15" name="14 Imagen" descr="DSCF1966.JPG"/>
          <p:cNvPicPr>
            <a:picLocks noChangeAspect="1"/>
          </p:cNvPicPr>
          <p:nvPr/>
        </p:nvPicPr>
        <p:blipFill>
          <a:blip r:embed="rId3" cstate="print"/>
          <a:srcRect l="23225" t="27950" r="33463" b="31100"/>
          <a:stretch>
            <a:fillRect/>
          </a:stretch>
        </p:blipFill>
        <p:spPr>
          <a:xfrm>
            <a:off x="467544" y="3789040"/>
            <a:ext cx="2699792" cy="2042409"/>
          </a:xfrm>
          <a:prstGeom prst="rect">
            <a:avLst/>
          </a:prstGeom>
          <a:ln w="50800" cmpd="sng">
            <a:solidFill>
              <a:schemeClr val="bg1"/>
            </a:solidFill>
          </a:ln>
        </p:spPr>
      </p:pic>
      <p:pic>
        <p:nvPicPr>
          <p:cNvPr id="11" name="10 Imagen" descr="DSCF1969.JPG"/>
          <p:cNvPicPr>
            <a:picLocks noChangeAspect="1"/>
          </p:cNvPicPr>
          <p:nvPr/>
        </p:nvPicPr>
        <p:blipFill>
          <a:blip r:embed="rId4" cstate="print"/>
          <a:srcRect l="7474" r="24492" b="50109"/>
          <a:stretch>
            <a:fillRect/>
          </a:stretch>
        </p:blipFill>
        <p:spPr>
          <a:xfrm>
            <a:off x="2771800" y="1124744"/>
            <a:ext cx="3600400" cy="1980220"/>
          </a:xfrm>
          <a:prstGeom prst="rect">
            <a:avLst/>
          </a:prstGeom>
          <a:ln w="50800" cmpd="sng">
            <a:solidFill>
              <a:schemeClr val="bg1"/>
            </a:solidFill>
          </a:ln>
        </p:spPr>
      </p:pic>
      <p:sp>
        <p:nvSpPr>
          <p:cNvPr id="13" name="12 Flecha derecha"/>
          <p:cNvSpPr/>
          <p:nvPr/>
        </p:nvSpPr>
        <p:spPr>
          <a:xfrm>
            <a:off x="3419872" y="3284984"/>
            <a:ext cx="1944216" cy="4320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2" name="11 Flecha derecha"/>
          <p:cNvSpPr/>
          <p:nvPr/>
        </p:nvSpPr>
        <p:spPr>
          <a:xfrm rot="4022274">
            <a:off x="1612768" y="2342729"/>
            <a:ext cx="1728192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4" name="3 Elipse"/>
          <p:cNvSpPr/>
          <p:nvPr/>
        </p:nvSpPr>
        <p:spPr>
          <a:xfrm>
            <a:off x="611560" y="764704"/>
            <a:ext cx="2699792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4 Elipse"/>
          <p:cNvSpPr/>
          <p:nvPr/>
        </p:nvSpPr>
        <p:spPr>
          <a:xfrm>
            <a:off x="1691680" y="2852936"/>
            <a:ext cx="2088232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7" name="6 CuadroTexto"/>
          <p:cNvSpPr txBox="1"/>
          <p:nvPr/>
        </p:nvSpPr>
        <p:spPr>
          <a:xfrm>
            <a:off x="827584" y="908720"/>
            <a:ext cx="23762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PRESENTACIÓN TUBO </a:t>
            </a:r>
          </a:p>
          <a:p>
            <a:pPr algn="ctr"/>
            <a:r>
              <a:rPr lang="gl-ES" dirty="0" smtClean="0"/>
              <a:t>PAPEL HIXIÉNICO: </a:t>
            </a:r>
          </a:p>
          <a:p>
            <a:pPr algn="ctr"/>
            <a:r>
              <a:rPr lang="gl-ES" smtClean="0"/>
              <a:t>Imos </a:t>
            </a:r>
            <a:r>
              <a:rPr lang="gl-ES" dirty="0" smtClean="0"/>
              <a:t>probar se aguanta.</a:t>
            </a:r>
            <a:endParaRPr lang="gl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835696" y="2996952"/>
            <a:ext cx="19442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MANIPULAMOS: probamos a resistencia coas mans</a:t>
            </a:r>
            <a:endParaRPr lang="gl-ES" dirty="0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6444208" y="29249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372200" y="3645024"/>
            <a:ext cx="576064" cy="47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444208" y="3717032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4427984" y="2708920"/>
            <a:ext cx="2160240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9" name="8 CuadroTexto"/>
          <p:cNvSpPr txBox="1"/>
          <p:nvPr/>
        </p:nvSpPr>
        <p:spPr>
          <a:xfrm>
            <a:off x="4572000" y="2996952"/>
            <a:ext cx="18722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REFLEXIONAMOS:</a:t>
            </a:r>
          </a:p>
          <a:p>
            <a:pPr algn="ctr"/>
            <a:r>
              <a:rPr lang="gl-ES" dirty="0" smtClean="0"/>
              <a:t>Por que che parece que aguanta?</a:t>
            </a:r>
            <a:endParaRPr lang="gl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267744" y="188640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400" dirty="0" smtClean="0"/>
              <a:t>Desenvolvemento:</a:t>
            </a:r>
            <a:endParaRPr lang="gl-E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SCF1975.JPG"/>
          <p:cNvPicPr>
            <a:picLocks noChangeAspect="1"/>
          </p:cNvPicPr>
          <p:nvPr/>
        </p:nvPicPr>
        <p:blipFill>
          <a:blip r:embed="rId2" cstate="print"/>
          <a:srcRect l="28738" r="31888" b="65750"/>
          <a:stretch>
            <a:fillRect/>
          </a:stretch>
        </p:blipFill>
        <p:spPr>
          <a:xfrm>
            <a:off x="6300192" y="3789040"/>
            <a:ext cx="2664296" cy="1738171"/>
          </a:xfrm>
          <a:prstGeom prst="rect">
            <a:avLst/>
          </a:prstGeom>
          <a:ln w="50800" cmpd="sng">
            <a:solidFill>
              <a:schemeClr val="bg1"/>
            </a:solidFill>
          </a:ln>
        </p:spPr>
      </p:pic>
      <p:pic>
        <p:nvPicPr>
          <p:cNvPr id="5" name="4 Imagen" descr="DSCF1972.JPG"/>
          <p:cNvPicPr>
            <a:picLocks noChangeAspect="1"/>
          </p:cNvPicPr>
          <p:nvPr/>
        </p:nvPicPr>
        <p:blipFill>
          <a:blip r:embed="rId3" cstate="print"/>
          <a:srcRect l="22071" t="5518" r="36545" b="42983"/>
          <a:stretch>
            <a:fillRect/>
          </a:stretch>
        </p:blipFill>
        <p:spPr>
          <a:xfrm>
            <a:off x="6588224" y="404664"/>
            <a:ext cx="2160240" cy="2016224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sp>
        <p:nvSpPr>
          <p:cNvPr id="29" name="28 CuadroTexto"/>
          <p:cNvSpPr txBox="1"/>
          <p:nvPr/>
        </p:nvSpPr>
        <p:spPr>
          <a:xfrm>
            <a:off x="5652120" y="1700808"/>
            <a:ext cx="187220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-La </a:t>
            </a:r>
            <a:r>
              <a:rPr lang="gl-ES" dirty="0" err="1" smtClean="0"/>
              <a:t>caja</a:t>
            </a:r>
            <a:r>
              <a:rPr lang="gl-ES" dirty="0" smtClean="0"/>
              <a:t> es dura, </a:t>
            </a:r>
            <a:r>
              <a:rPr lang="gl-ES" dirty="0" err="1" smtClean="0"/>
              <a:t>pero…</a:t>
            </a:r>
            <a:endParaRPr lang="gl-ES" dirty="0" smtClean="0"/>
          </a:p>
          <a:p>
            <a:endParaRPr lang="gl-ES" dirty="0" smtClean="0"/>
          </a:p>
          <a:p>
            <a:r>
              <a:rPr lang="gl-ES" dirty="0" smtClean="0"/>
              <a:t>-Ese tubo es </a:t>
            </a:r>
            <a:r>
              <a:rPr lang="gl-ES" dirty="0" err="1" smtClean="0"/>
              <a:t>muy</a:t>
            </a:r>
            <a:r>
              <a:rPr lang="gl-ES" dirty="0" smtClean="0"/>
              <a:t> </a:t>
            </a:r>
            <a:r>
              <a:rPr lang="gl-ES" dirty="0" err="1" smtClean="0"/>
              <a:t>fuerte</a:t>
            </a:r>
            <a:r>
              <a:rPr lang="gl-ES" dirty="0" smtClean="0"/>
              <a:t>.</a:t>
            </a:r>
          </a:p>
          <a:p>
            <a:endParaRPr lang="gl-ES" dirty="0" smtClean="0"/>
          </a:p>
          <a:p>
            <a:r>
              <a:rPr lang="gl-ES" dirty="0" smtClean="0"/>
              <a:t>-A bandexa pesa pouquiño.</a:t>
            </a:r>
            <a:endParaRPr lang="gl-ES" dirty="0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5148064" y="1844824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076056" y="184482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4932040" y="1916832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131840" y="3501008"/>
            <a:ext cx="2088232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-Non vai romper, porque o tubo está duro.</a:t>
            </a:r>
          </a:p>
          <a:p>
            <a:endParaRPr lang="gl-ES" dirty="0" smtClean="0"/>
          </a:p>
          <a:p>
            <a:r>
              <a:rPr lang="gl-ES" dirty="0" smtClean="0"/>
              <a:t>-Si que rompe, porque la </a:t>
            </a:r>
            <a:r>
              <a:rPr lang="gl-ES" dirty="0" err="1" smtClean="0"/>
              <a:t>caja</a:t>
            </a:r>
            <a:r>
              <a:rPr lang="gl-ES" dirty="0" smtClean="0"/>
              <a:t> es más dura.</a:t>
            </a:r>
          </a:p>
          <a:p>
            <a:endParaRPr lang="gl-ES" dirty="0" smtClean="0"/>
          </a:p>
          <a:p>
            <a:r>
              <a:rPr lang="gl-ES" dirty="0" smtClean="0"/>
              <a:t>-É mais dura que o tubo porque está chea</a:t>
            </a:r>
            <a:endParaRPr lang="gl-ES" dirty="0"/>
          </a:p>
        </p:txBody>
      </p:sp>
      <p:sp>
        <p:nvSpPr>
          <p:cNvPr id="23" name="22 Flecha abajo"/>
          <p:cNvSpPr/>
          <p:nvPr/>
        </p:nvSpPr>
        <p:spPr>
          <a:xfrm rot="2067861">
            <a:off x="2470025" y="1576091"/>
            <a:ext cx="680486" cy="39798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19" name="18 Conector recto de flecha"/>
          <p:cNvCxnSpPr>
            <a:stCxn id="10" idx="3"/>
          </p:cNvCxnSpPr>
          <p:nvPr/>
        </p:nvCxnSpPr>
        <p:spPr>
          <a:xfrm>
            <a:off x="2555776" y="5264334"/>
            <a:ext cx="720080" cy="684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2699792" y="479715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2627784" y="3717032"/>
            <a:ext cx="64807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8 Flecha abajo"/>
          <p:cNvSpPr/>
          <p:nvPr/>
        </p:nvSpPr>
        <p:spPr>
          <a:xfrm>
            <a:off x="1115616" y="1988840"/>
            <a:ext cx="680486" cy="324036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" name="1 Elipse"/>
          <p:cNvSpPr/>
          <p:nvPr/>
        </p:nvSpPr>
        <p:spPr>
          <a:xfrm>
            <a:off x="251520" y="332656"/>
            <a:ext cx="2808312" cy="20882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CuadroTexto"/>
          <p:cNvSpPr txBox="1"/>
          <p:nvPr/>
        </p:nvSpPr>
        <p:spPr>
          <a:xfrm>
            <a:off x="395536" y="620688"/>
            <a:ext cx="252028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POÑEMOS “ALGO” ENRIBA:</a:t>
            </a:r>
          </a:p>
          <a:p>
            <a:pPr algn="ctr"/>
            <a:r>
              <a:rPr lang="gl-ES" dirty="0" smtClean="0"/>
              <a:t>Unha bandexa de plástico baleira  e unha caixa chea de xoguetes.</a:t>
            </a:r>
            <a:endParaRPr lang="gl-ES" dirty="0"/>
          </a:p>
        </p:txBody>
      </p:sp>
      <p:sp>
        <p:nvSpPr>
          <p:cNvPr id="12" name="11 Elipse"/>
          <p:cNvSpPr/>
          <p:nvPr/>
        </p:nvSpPr>
        <p:spPr>
          <a:xfrm>
            <a:off x="179512" y="4725144"/>
            <a:ext cx="2664296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0" name="9 CuadroTexto"/>
          <p:cNvSpPr txBox="1"/>
          <p:nvPr/>
        </p:nvSpPr>
        <p:spPr>
          <a:xfrm>
            <a:off x="611560" y="4941168"/>
            <a:ext cx="19442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FORMULAMOS HIPÓTESIS:</a:t>
            </a:r>
            <a:endParaRPr lang="gl-ES" dirty="0"/>
          </a:p>
        </p:txBody>
      </p:sp>
      <p:sp>
        <p:nvSpPr>
          <p:cNvPr id="20" name="19 Elipse"/>
          <p:cNvSpPr/>
          <p:nvPr/>
        </p:nvSpPr>
        <p:spPr>
          <a:xfrm>
            <a:off x="3131840" y="1124744"/>
            <a:ext cx="2376264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1" name="20 CuadroTexto"/>
          <p:cNvSpPr txBox="1"/>
          <p:nvPr/>
        </p:nvSpPr>
        <p:spPr>
          <a:xfrm>
            <a:off x="3275856" y="13407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COMPROBAMOS:</a:t>
            </a:r>
          </a:p>
          <a:p>
            <a:r>
              <a:rPr lang="gl-ES" dirty="0" smtClean="0"/>
              <a:t>Comentarios: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DSCF1987.JPG"/>
          <p:cNvPicPr>
            <a:picLocks noChangeAspect="1"/>
          </p:cNvPicPr>
          <p:nvPr/>
        </p:nvPicPr>
        <p:blipFill>
          <a:blip r:embed="rId2" cstate="print"/>
          <a:srcRect l="7117" r="1535" b="42909"/>
          <a:stretch>
            <a:fillRect/>
          </a:stretch>
        </p:blipFill>
        <p:spPr>
          <a:xfrm>
            <a:off x="5292080" y="4797152"/>
            <a:ext cx="3450703" cy="16175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6" name="15 Imagen" descr="DSCF1988.JPG"/>
          <p:cNvPicPr>
            <a:picLocks noChangeAspect="1"/>
          </p:cNvPicPr>
          <p:nvPr/>
        </p:nvPicPr>
        <p:blipFill>
          <a:blip r:embed="rId3" cstate="print"/>
          <a:srcRect l="3250" t="4333" r="23225" b="47900"/>
          <a:stretch>
            <a:fillRect/>
          </a:stretch>
        </p:blipFill>
        <p:spPr>
          <a:xfrm>
            <a:off x="2699792" y="3356992"/>
            <a:ext cx="3558537" cy="173390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3716288" y="413048"/>
            <a:ext cx="518457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</a:t>
            </a:r>
            <a:r>
              <a:rPr lang="gl-ES" dirty="0" err="1" smtClean="0"/>
              <a:t>Yo</a:t>
            </a:r>
            <a:r>
              <a:rPr lang="gl-ES" dirty="0" smtClean="0"/>
              <a:t> </a:t>
            </a:r>
            <a:r>
              <a:rPr lang="gl-ES" dirty="0" err="1" smtClean="0"/>
              <a:t>voy</a:t>
            </a:r>
            <a:r>
              <a:rPr lang="gl-ES" dirty="0" smtClean="0"/>
              <a:t> a traer algo </a:t>
            </a:r>
            <a:r>
              <a:rPr lang="gl-ES" dirty="0" err="1" smtClean="0"/>
              <a:t>fuerte</a:t>
            </a:r>
            <a:r>
              <a:rPr lang="gl-ES" dirty="0" smtClean="0"/>
              <a:t>.</a:t>
            </a:r>
          </a:p>
          <a:p>
            <a:endParaRPr lang="gl-ES" dirty="0" smtClean="0"/>
          </a:p>
          <a:p>
            <a:r>
              <a:rPr lang="gl-ES" dirty="0" smtClean="0"/>
              <a:t>-</a:t>
            </a:r>
            <a:r>
              <a:rPr lang="gl-ES" dirty="0" err="1" smtClean="0"/>
              <a:t>Yo</a:t>
            </a:r>
            <a:r>
              <a:rPr lang="gl-ES" dirty="0" smtClean="0"/>
              <a:t> </a:t>
            </a:r>
            <a:r>
              <a:rPr lang="gl-ES" dirty="0" err="1" smtClean="0"/>
              <a:t>voy</a:t>
            </a:r>
            <a:r>
              <a:rPr lang="gl-ES" dirty="0" smtClean="0"/>
              <a:t> a </a:t>
            </a:r>
            <a:r>
              <a:rPr lang="gl-ES" dirty="0" err="1" smtClean="0"/>
              <a:t>llevar</a:t>
            </a:r>
            <a:r>
              <a:rPr lang="gl-ES" dirty="0" smtClean="0"/>
              <a:t> el ordenador de mi </a:t>
            </a:r>
            <a:r>
              <a:rPr lang="gl-ES" dirty="0" err="1" smtClean="0"/>
              <a:t>hermano</a:t>
            </a:r>
            <a:r>
              <a:rPr lang="gl-ES" dirty="0" smtClean="0"/>
              <a:t>.</a:t>
            </a:r>
          </a:p>
          <a:p>
            <a:endParaRPr lang="gl-ES" dirty="0" smtClean="0"/>
          </a:p>
          <a:p>
            <a:r>
              <a:rPr lang="gl-ES" dirty="0" smtClean="0"/>
              <a:t>-Eu vou traer algo que pesa moito.</a:t>
            </a:r>
            <a:endParaRPr lang="gl-ES" dirty="0"/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3284240" y="62907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>
            <a:endCxn id="2" idx="1"/>
          </p:cNvCxnSpPr>
          <p:nvPr/>
        </p:nvCxnSpPr>
        <p:spPr>
          <a:xfrm flipV="1">
            <a:off x="3068216" y="1151712"/>
            <a:ext cx="648072" cy="53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2924200" y="917104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35968" y="413048"/>
            <a:ext cx="2592288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7" name="6 CuadroTexto"/>
          <p:cNvSpPr txBox="1"/>
          <p:nvPr/>
        </p:nvSpPr>
        <p:spPr>
          <a:xfrm>
            <a:off x="979984" y="701080"/>
            <a:ext cx="237626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A MIÑA PROPOSTA: </a:t>
            </a:r>
          </a:p>
          <a:p>
            <a:pPr algn="ctr"/>
            <a:r>
              <a:rPr lang="gl-ES" dirty="0" smtClean="0"/>
              <a:t>Imos traer cousas da casa para ver o que pasa.</a:t>
            </a:r>
            <a:endParaRPr lang="gl-ES" dirty="0"/>
          </a:p>
        </p:txBody>
      </p:sp>
      <p:pic>
        <p:nvPicPr>
          <p:cNvPr id="9" name="8 Imagen" descr="DSCF1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2232248" cy="167418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10 Imagen" descr="DSCF19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132856"/>
            <a:ext cx="2179712" cy="163478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14 Imagen" descr="DSCF1976.JPG"/>
          <p:cNvPicPr>
            <a:picLocks noChangeAspect="1"/>
          </p:cNvPicPr>
          <p:nvPr/>
        </p:nvPicPr>
        <p:blipFill>
          <a:blip r:embed="rId6" cstate="print"/>
          <a:srcRect t="1064" r="9042"/>
          <a:stretch>
            <a:fillRect/>
          </a:stretch>
        </p:blipFill>
        <p:spPr>
          <a:xfrm>
            <a:off x="5940152" y="2492896"/>
            <a:ext cx="2736304" cy="223224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9 Imagen" descr="DSCF1990 - cop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2420888"/>
            <a:ext cx="2379712" cy="178478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13 Imagen" descr="DSCF19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13176"/>
            <a:ext cx="2088232" cy="156617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DSCF2001.JPG"/>
          <p:cNvPicPr>
            <a:picLocks noChangeAspect="1"/>
          </p:cNvPicPr>
          <p:nvPr/>
        </p:nvPicPr>
        <p:blipFill>
          <a:blip r:embed="rId2" cstate="print"/>
          <a:srcRect r="40191"/>
          <a:stretch>
            <a:fillRect/>
          </a:stretch>
        </p:blipFill>
        <p:spPr>
          <a:xfrm>
            <a:off x="7020272" y="2204864"/>
            <a:ext cx="1956968" cy="245401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6" name="55 Imagen" descr="DSCF1979.JPG"/>
          <p:cNvPicPr>
            <a:picLocks noChangeAspect="1"/>
          </p:cNvPicPr>
          <p:nvPr/>
        </p:nvPicPr>
        <p:blipFill>
          <a:blip r:embed="rId3" cstate="print"/>
          <a:srcRect l="29525" t="15350" r="20863" b="42650"/>
          <a:stretch>
            <a:fillRect/>
          </a:stretch>
        </p:blipFill>
        <p:spPr>
          <a:xfrm>
            <a:off x="467544" y="4005064"/>
            <a:ext cx="2381664" cy="151216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3" name="22 Imagen" descr="DSCF19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76672"/>
            <a:ext cx="1728192" cy="129614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4" name="53 Forma libre"/>
          <p:cNvSpPr/>
          <p:nvPr/>
        </p:nvSpPr>
        <p:spPr>
          <a:xfrm>
            <a:off x="4355976" y="764704"/>
            <a:ext cx="2880320" cy="360040"/>
          </a:xfrm>
          <a:custGeom>
            <a:avLst/>
            <a:gdLst>
              <a:gd name="connsiteX0" fmla="*/ 0 w 2158583"/>
              <a:gd name="connsiteY0" fmla="*/ 906905 h 906905"/>
              <a:gd name="connsiteX1" fmla="*/ 1094282 w 2158583"/>
              <a:gd name="connsiteY1" fmla="*/ 22485 h 906905"/>
              <a:gd name="connsiteX2" fmla="*/ 2158583 w 2158583"/>
              <a:gd name="connsiteY2" fmla="*/ 771993 h 906905"/>
              <a:gd name="connsiteX3" fmla="*/ 2158583 w 2158583"/>
              <a:gd name="connsiteY3" fmla="*/ 771993 h 9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583" h="906905">
                <a:moveTo>
                  <a:pt x="0" y="906905"/>
                </a:moveTo>
                <a:cubicBezTo>
                  <a:pt x="367259" y="475937"/>
                  <a:pt x="734518" y="44970"/>
                  <a:pt x="1094282" y="22485"/>
                </a:cubicBezTo>
                <a:cubicBezTo>
                  <a:pt x="1454046" y="0"/>
                  <a:pt x="2158583" y="771993"/>
                  <a:pt x="2158583" y="771993"/>
                </a:cubicBezTo>
                <a:lnTo>
                  <a:pt x="2158583" y="771993"/>
                </a:ln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5" name="54 Forma libre"/>
          <p:cNvSpPr/>
          <p:nvPr/>
        </p:nvSpPr>
        <p:spPr>
          <a:xfrm rot="10800000">
            <a:off x="4427984" y="4941168"/>
            <a:ext cx="2664296" cy="288032"/>
          </a:xfrm>
          <a:custGeom>
            <a:avLst/>
            <a:gdLst>
              <a:gd name="connsiteX0" fmla="*/ 0 w 2158583"/>
              <a:gd name="connsiteY0" fmla="*/ 906905 h 906905"/>
              <a:gd name="connsiteX1" fmla="*/ 1094282 w 2158583"/>
              <a:gd name="connsiteY1" fmla="*/ 22485 h 906905"/>
              <a:gd name="connsiteX2" fmla="*/ 2158583 w 2158583"/>
              <a:gd name="connsiteY2" fmla="*/ 771993 h 906905"/>
              <a:gd name="connsiteX3" fmla="*/ 2158583 w 2158583"/>
              <a:gd name="connsiteY3" fmla="*/ 771993 h 9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583" h="906905">
                <a:moveTo>
                  <a:pt x="0" y="906905"/>
                </a:moveTo>
                <a:cubicBezTo>
                  <a:pt x="367259" y="475937"/>
                  <a:pt x="734518" y="44970"/>
                  <a:pt x="1094282" y="22485"/>
                </a:cubicBezTo>
                <a:cubicBezTo>
                  <a:pt x="1454046" y="0"/>
                  <a:pt x="2158583" y="771993"/>
                  <a:pt x="2158583" y="771993"/>
                </a:cubicBezTo>
                <a:lnTo>
                  <a:pt x="2158583" y="771993"/>
                </a:ln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44" name="43 CuadroTexto"/>
          <p:cNvSpPr txBox="1"/>
          <p:nvPr/>
        </p:nvSpPr>
        <p:spPr>
          <a:xfrm>
            <a:off x="5652120" y="3356992"/>
            <a:ext cx="194421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</a:t>
            </a:r>
            <a:r>
              <a:rPr lang="gl-ES" dirty="0" err="1" smtClean="0"/>
              <a:t>Yo</a:t>
            </a:r>
            <a:r>
              <a:rPr lang="gl-ES" dirty="0" smtClean="0"/>
              <a:t> </a:t>
            </a:r>
            <a:r>
              <a:rPr lang="gl-ES" dirty="0" err="1" smtClean="0"/>
              <a:t>ya</a:t>
            </a:r>
            <a:r>
              <a:rPr lang="gl-ES" dirty="0" smtClean="0"/>
              <a:t> sabía que aguantaba, porque el tubo es mas </a:t>
            </a:r>
            <a:r>
              <a:rPr lang="gl-ES" dirty="0" err="1" smtClean="0"/>
              <a:t>fuerte</a:t>
            </a:r>
            <a:r>
              <a:rPr lang="gl-ES" dirty="0" smtClean="0"/>
              <a:t> que el robot.</a:t>
            </a:r>
          </a:p>
          <a:p>
            <a:r>
              <a:rPr lang="gl-ES" dirty="0" smtClean="0"/>
              <a:t>-Mi robot era más </a:t>
            </a:r>
            <a:r>
              <a:rPr lang="gl-ES" dirty="0" err="1" smtClean="0"/>
              <a:t>fuerte</a:t>
            </a:r>
            <a:r>
              <a:rPr lang="gl-ES" dirty="0" smtClean="0"/>
              <a:t>, pero el tubo </a:t>
            </a:r>
            <a:r>
              <a:rPr lang="gl-ES" dirty="0" err="1" smtClean="0"/>
              <a:t>también</a:t>
            </a:r>
            <a:r>
              <a:rPr lang="gl-ES" dirty="0" smtClean="0"/>
              <a:t>.</a:t>
            </a:r>
          </a:p>
          <a:p>
            <a:r>
              <a:rPr lang="gl-ES" dirty="0" smtClean="0"/>
              <a:t>-Porque no pesa tanto!</a:t>
            </a:r>
            <a:endParaRPr lang="gl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092280" y="764704"/>
            <a:ext cx="20517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-Ves? Aguanta! Non rompe porque é </a:t>
            </a:r>
            <a:r>
              <a:rPr lang="gl-ES" dirty="0" err="1" smtClean="0"/>
              <a:t>blando</a:t>
            </a:r>
            <a:r>
              <a:rPr lang="gl-ES" dirty="0" smtClean="0"/>
              <a:t>!</a:t>
            </a:r>
            <a:endParaRPr lang="gl-ES" dirty="0"/>
          </a:p>
        </p:txBody>
      </p:sp>
      <p:cxnSp>
        <p:nvCxnSpPr>
          <p:cNvPr id="45" name="44 Conector recto de flecha"/>
          <p:cNvCxnSpPr/>
          <p:nvPr/>
        </p:nvCxnSpPr>
        <p:spPr>
          <a:xfrm flipV="1">
            <a:off x="6228184" y="1556793"/>
            <a:ext cx="1008112" cy="864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5436096" y="314096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Flecha derecha"/>
          <p:cNvSpPr/>
          <p:nvPr/>
        </p:nvSpPr>
        <p:spPr>
          <a:xfrm>
            <a:off x="1691680" y="2492896"/>
            <a:ext cx="3744416" cy="43204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4" name="13 Imagen" descr="DSCF19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92696"/>
            <a:ext cx="1584176" cy="118813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25" name="24 Grupo"/>
          <p:cNvGrpSpPr/>
          <p:nvPr/>
        </p:nvGrpSpPr>
        <p:grpSpPr>
          <a:xfrm>
            <a:off x="4139952" y="1916832"/>
            <a:ext cx="2232248" cy="1368152"/>
            <a:chOff x="683568" y="2708920"/>
            <a:chExt cx="2232248" cy="1368152"/>
          </a:xfrm>
        </p:grpSpPr>
        <p:sp>
          <p:nvSpPr>
            <p:cNvPr id="19" name="18 Elipse"/>
            <p:cNvSpPr/>
            <p:nvPr/>
          </p:nvSpPr>
          <p:spPr>
            <a:xfrm>
              <a:off x="683568" y="2708920"/>
              <a:ext cx="2232248" cy="13681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27584" y="2924944"/>
              <a:ext cx="1872208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COMPROBAMOS E ANOTAMOS RESULTADOS:</a:t>
              </a:r>
              <a:endParaRPr lang="gl-ES" dirty="0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2699792" y="4149080"/>
            <a:ext cx="230425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-Non aguanta. Rompe o papel porque o robot pesa.</a:t>
            </a:r>
          </a:p>
          <a:p>
            <a:r>
              <a:rPr lang="gl-ES" dirty="0" smtClean="0"/>
              <a:t>-El tubo es </a:t>
            </a:r>
            <a:r>
              <a:rPr lang="gl-ES" dirty="0" err="1" smtClean="0"/>
              <a:t>blando</a:t>
            </a:r>
            <a:r>
              <a:rPr lang="gl-ES" dirty="0" smtClean="0"/>
              <a:t> y el robot, duro, y </a:t>
            </a:r>
            <a:r>
              <a:rPr lang="gl-ES" dirty="0" err="1" smtClean="0"/>
              <a:t>arruga</a:t>
            </a:r>
            <a:r>
              <a:rPr lang="gl-ES" dirty="0" smtClean="0"/>
              <a:t> el tubo.</a:t>
            </a:r>
          </a:p>
          <a:p>
            <a:endParaRPr lang="gl-ES" dirty="0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1835696" y="2852936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339752" y="404664"/>
            <a:ext cx="201622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-Co cabaliño de Iria si que aguanta porque é de peluche.</a:t>
            </a:r>
          </a:p>
          <a:p>
            <a:r>
              <a:rPr lang="gl-ES" dirty="0" smtClean="0"/>
              <a:t>-E está </a:t>
            </a:r>
            <a:r>
              <a:rPr lang="gl-ES" dirty="0" err="1" smtClean="0"/>
              <a:t>blandiño</a:t>
            </a:r>
            <a:r>
              <a:rPr lang="gl-ES" dirty="0" smtClean="0"/>
              <a:t>!</a:t>
            </a:r>
          </a:p>
          <a:p>
            <a:endParaRPr lang="gl-ES" dirty="0"/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1691680" y="213285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grpSp>
        <p:nvGrpSpPr>
          <p:cNvPr id="28" name="27 Grupo"/>
          <p:cNvGrpSpPr/>
          <p:nvPr/>
        </p:nvGrpSpPr>
        <p:grpSpPr>
          <a:xfrm>
            <a:off x="251520" y="2060848"/>
            <a:ext cx="1944216" cy="1080120"/>
            <a:chOff x="395536" y="2780928"/>
            <a:chExt cx="1944216" cy="1080120"/>
          </a:xfrm>
        </p:grpSpPr>
        <p:sp>
          <p:nvSpPr>
            <p:cNvPr id="26" name="25 Elipse"/>
            <p:cNvSpPr/>
            <p:nvPr/>
          </p:nvSpPr>
          <p:spPr>
            <a:xfrm>
              <a:off x="395536" y="2780928"/>
              <a:ext cx="1872208" cy="1080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39552" y="2996952"/>
              <a:ext cx="18002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FORMULAMOS HIPÓTESES:</a:t>
              </a:r>
              <a:endParaRPr lang="gl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22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Forma libre"/>
          <p:cNvSpPr/>
          <p:nvPr/>
        </p:nvSpPr>
        <p:spPr>
          <a:xfrm rot="1950424">
            <a:off x="5418573" y="2741958"/>
            <a:ext cx="1577990" cy="394838"/>
          </a:xfrm>
          <a:custGeom>
            <a:avLst/>
            <a:gdLst>
              <a:gd name="connsiteX0" fmla="*/ 0 w 2158583"/>
              <a:gd name="connsiteY0" fmla="*/ 906905 h 906905"/>
              <a:gd name="connsiteX1" fmla="*/ 1094282 w 2158583"/>
              <a:gd name="connsiteY1" fmla="*/ 22485 h 906905"/>
              <a:gd name="connsiteX2" fmla="*/ 2158583 w 2158583"/>
              <a:gd name="connsiteY2" fmla="*/ 771993 h 906905"/>
              <a:gd name="connsiteX3" fmla="*/ 2158583 w 2158583"/>
              <a:gd name="connsiteY3" fmla="*/ 771993 h 9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583" h="906905">
                <a:moveTo>
                  <a:pt x="0" y="906905"/>
                </a:moveTo>
                <a:cubicBezTo>
                  <a:pt x="367259" y="475937"/>
                  <a:pt x="734518" y="44970"/>
                  <a:pt x="1094282" y="22485"/>
                </a:cubicBezTo>
                <a:cubicBezTo>
                  <a:pt x="1454046" y="0"/>
                  <a:pt x="2158583" y="771993"/>
                  <a:pt x="2158583" y="771993"/>
                </a:cubicBezTo>
                <a:lnTo>
                  <a:pt x="2158583" y="771993"/>
                </a:ln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5" name="24 Imagen" descr="DSCF1997.JPG"/>
          <p:cNvPicPr>
            <a:picLocks noChangeAspect="1"/>
          </p:cNvPicPr>
          <p:nvPr/>
        </p:nvPicPr>
        <p:blipFill>
          <a:blip r:embed="rId2" cstate="print"/>
          <a:srcRect l="7060" t="12551" r="29400" b="27831"/>
          <a:stretch>
            <a:fillRect/>
          </a:stretch>
        </p:blipFill>
        <p:spPr>
          <a:xfrm>
            <a:off x="4067944" y="2420888"/>
            <a:ext cx="1944216" cy="136815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6" name="25 Imagen" descr="DSCF1994.JPG"/>
          <p:cNvPicPr>
            <a:picLocks noChangeAspect="1"/>
          </p:cNvPicPr>
          <p:nvPr/>
        </p:nvPicPr>
        <p:blipFill>
          <a:blip r:embed="rId3" cstate="print"/>
          <a:srcRect l="15838" t="23463" r="33130" b="46034"/>
          <a:stretch>
            <a:fillRect/>
          </a:stretch>
        </p:blipFill>
        <p:spPr>
          <a:xfrm>
            <a:off x="5148064" y="3284984"/>
            <a:ext cx="2819898" cy="126409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0" name="29 CuadroTexto"/>
          <p:cNvSpPr txBox="1"/>
          <p:nvPr/>
        </p:nvSpPr>
        <p:spPr>
          <a:xfrm>
            <a:off x="6372200" y="4365104"/>
            <a:ext cx="230425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</a:t>
            </a:r>
            <a:r>
              <a:rPr lang="gl-ES" dirty="0" err="1" smtClean="0"/>
              <a:t>Ahora</a:t>
            </a:r>
            <a:r>
              <a:rPr lang="gl-ES" dirty="0" smtClean="0"/>
              <a:t> no aguanta.</a:t>
            </a:r>
          </a:p>
          <a:p>
            <a:r>
              <a:rPr lang="gl-ES" dirty="0" smtClean="0"/>
              <a:t>(risada xeral)</a:t>
            </a:r>
          </a:p>
          <a:p>
            <a:r>
              <a:rPr lang="gl-ES" dirty="0" smtClean="0"/>
              <a:t>-</a:t>
            </a:r>
            <a:r>
              <a:rPr lang="gl-ES" dirty="0" err="1" smtClean="0"/>
              <a:t>Espachurrouse</a:t>
            </a:r>
            <a:r>
              <a:rPr lang="gl-ES" dirty="0" smtClean="0"/>
              <a:t>.</a:t>
            </a:r>
          </a:p>
          <a:p>
            <a:r>
              <a:rPr lang="gl-ES" dirty="0" smtClean="0"/>
              <a:t>-Porque pesaban </a:t>
            </a:r>
            <a:r>
              <a:rPr lang="gl-ES" dirty="0" err="1" smtClean="0"/>
              <a:t>moitíiisimo</a:t>
            </a:r>
            <a:r>
              <a:rPr lang="gl-ES" dirty="0" smtClean="0"/>
              <a:t>!</a:t>
            </a:r>
            <a:endParaRPr lang="gl-ES" dirty="0"/>
          </a:p>
        </p:txBody>
      </p:sp>
      <p:sp>
        <p:nvSpPr>
          <p:cNvPr id="24" name="23 Forma libre"/>
          <p:cNvSpPr/>
          <p:nvPr/>
        </p:nvSpPr>
        <p:spPr>
          <a:xfrm rot="6438883">
            <a:off x="4134444" y="5509395"/>
            <a:ext cx="1782592" cy="394838"/>
          </a:xfrm>
          <a:custGeom>
            <a:avLst/>
            <a:gdLst>
              <a:gd name="connsiteX0" fmla="*/ 0 w 2158583"/>
              <a:gd name="connsiteY0" fmla="*/ 906905 h 906905"/>
              <a:gd name="connsiteX1" fmla="*/ 1094282 w 2158583"/>
              <a:gd name="connsiteY1" fmla="*/ 22485 h 906905"/>
              <a:gd name="connsiteX2" fmla="*/ 2158583 w 2158583"/>
              <a:gd name="connsiteY2" fmla="*/ 771993 h 906905"/>
              <a:gd name="connsiteX3" fmla="*/ 2158583 w 2158583"/>
              <a:gd name="connsiteY3" fmla="*/ 771993 h 9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583" h="906905">
                <a:moveTo>
                  <a:pt x="0" y="906905"/>
                </a:moveTo>
                <a:cubicBezTo>
                  <a:pt x="367259" y="475937"/>
                  <a:pt x="734518" y="44970"/>
                  <a:pt x="1094282" y="22485"/>
                </a:cubicBezTo>
                <a:cubicBezTo>
                  <a:pt x="1454046" y="0"/>
                  <a:pt x="2158583" y="771993"/>
                  <a:pt x="2158583" y="771993"/>
                </a:cubicBezTo>
                <a:lnTo>
                  <a:pt x="2158583" y="771993"/>
                </a:ln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2" name="21 Forma libre"/>
          <p:cNvSpPr/>
          <p:nvPr/>
        </p:nvSpPr>
        <p:spPr>
          <a:xfrm rot="12161005">
            <a:off x="1471369" y="5946528"/>
            <a:ext cx="1925988" cy="364077"/>
          </a:xfrm>
          <a:custGeom>
            <a:avLst/>
            <a:gdLst>
              <a:gd name="connsiteX0" fmla="*/ 0 w 2158583"/>
              <a:gd name="connsiteY0" fmla="*/ 906905 h 906905"/>
              <a:gd name="connsiteX1" fmla="*/ 1094282 w 2158583"/>
              <a:gd name="connsiteY1" fmla="*/ 22485 h 906905"/>
              <a:gd name="connsiteX2" fmla="*/ 2158583 w 2158583"/>
              <a:gd name="connsiteY2" fmla="*/ 771993 h 906905"/>
              <a:gd name="connsiteX3" fmla="*/ 2158583 w 2158583"/>
              <a:gd name="connsiteY3" fmla="*/ 771993 h 9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583" h="906905">
                <a:moveTo>
                  <a:pt x="0" y="906905"/>
                </a:moveTo>
                <a:cubicBezTo>
                  <a:pt x="367259" y="475937"/>
                  <a:pt x="734518" y="44970"/>
                  <a:pt x="1094282" y="22485"/>
                </a:cubicBezTo>
                <a:cubicBezTo>
                  <a:pt x="1454046" y="0"/>
                  <a:pt x="2158583" y="771993"/>
                  <a:pt x="2158583" y="771993"/>
                </a:cubicBezTo>
                <a:lnTo>
                  <a:pt x="2158583" y="771993"/>
                </a:ln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0" name="19 Imagen" descr="DSCF1988.JPG"/>
          <p:cNvPicPr>
            <a:picLocks noChangeAspect="1"/>
          </p:cNvPicPr>
          <p:nvPr/>
        </p:nvPicPr>
        <p:blipFill>
          <a:blip r:embed="rId4" cstate="print"/>
          <a:srcRect l="3250" t="4333" r="23225" b="47900"/>
          <a:stretch>
            <a:fillRect/>
          </a:stretch>
        </p:blipFill>
        <p:spPr>
          <a:xfrm>
            <a:off x="323528" y="260648"/>
            <a:ext cx="2376264" cy="115783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8" name="17 CuadroTexto"/>
          <p:cNvSpPr txBox="1"/>
          <p:nvPr/>
        </p:nvSpPr>
        <p:spPr>
          <a:xfrm>
            <a:off x="611560" y="2708920"/>
            <a:ext cx="1944216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-Coa caixa de música tamén vai aguantar.</a:t>
            </a:r>
          </a:p>
          <a:p>
            <a:r>
              <a:rPr lang="gl-ES" dirty="0" smtClean="0"/>
              <a:t>-E coa pistola, tamén.</a:t>
            </a:r>
          </a:p>
          <a:p>
            <a:r>
              <a:rPr lang="gl-ES" dirty="0" smtClean="0"/>
              <a:t>-Porque pesan pouco.</a:t>
            </a:r>
          </a:p>
          <a:p>
            <a:r>
              <a:rPr lang="gl-ES" dirty="0" smtClean="0"/>
              <a:t>-Y si </a:t>
            </a:r>
            <a:r>
              <a:rPr lang="gl-ES" dirty="0" err="1" smtClean="0"/>
              <a:t>ponemos</a:t>
            </a:r>
            <a:r>
              <a:rPr lang="gl-ES" dirty="0" smtClean="0"/>
              <a:t> algo </a:t>
            </a:r>
            <a:r>
              <a:rPr lang="gl-ES" dirty="0" err="1" smtClean="0"/>
              <a:t>muy</a:t>
            </a:r>
            <a:r>
              <a:rPr lang="gl-ES" dirty="0" smtClean="0"/>
              <a:t> gordo, no aguanta.</a:t>
            </a:r>
          </a:p>
          <a:p>
            <a:r>
              <a:rPr lang="gl-ES" dirty="0" smtClean="0"/>
              <a:t>-O libro gordo que tes ti!</a:t>
            </a:r>
            <a:endParaRPr lang="gl-ES" dirty="0"/>
          </a:p>
        </p:txBody>
      </p:sp>
      <p:pic>
        <p:nvPicPr>
          <p:cNvPr id="3" name="2 Imagen" descr="DSCF1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60648"/>
            <a:ext cx="2160240" cy="1620180"/>
          </a:xfrm>
          <a:prstGeom prst="rect">
            <a:avLst/>
          </a:prstGeom>
        </p:spPr>
      </p:pic>
      <p:pic>
        <p:nvPicPr>
          <p:cNvPr id="5" name="4 Imagen" descr="DSCF1987.JPG"/>
          <p:cNvPicPr>
            <a:picLocks noChangeAspect="1"/>
          </p:cNvPicPr>
          <p:nvPr/>
        </p:nvPicPr>
        <p:blipFill>
          <a:blip r:embed="rId6" cstate="print"/>
          <a:srcRect l="7117" r="1535" b="42909"/>
          <a:stretch>
            <a:fillRect/>
          </a:stretch>
        </p:blipFill>
        <p:spPr>
          <a:xfrm>
            <a:off x="2051720" y="1052736"/>
            <a:ext cx="2304256" cy="108012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8 Flecha derecha"/>
          <p:cNvSpPr/>
          <p:nvPr/>
        </p:nvSpPr>
        <p:spPr>
          <a:xfrm>
            <a:off x="1979712" y="1844824"/>
            <a:ext cx="3744416" cy="43204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39552" y="2204864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14 Grupo"/>
          <p:cNvGrpSpPr/>
          <p:nvPr/>
        </p:nvGrpSpPr>
        <p:grpSpPr>
          <a:xfrm>
            <a:off x="395536" y="1484784"/>
            <a:ext cx="1944216" cy="1080120"/>
            <a:chOff x="395536" y="2780928"/>
            <a:chExt cx="1944216" cy="1080120"/>
          </a:xfrm>
        </p:grpSpPr>
        <p:sp>
          <p:nvSpPr>
            <p:cNvPr id="16" name="15 Elipse"/>
            <p:cNvSpPr/>
            <p:nvPr/>
          </p:nvSpPr>
          <p:spPr>
            <a:xfrm>
              <a:off x="395536" y="2780928"/>
              <a:ext cx="1872208" cy="1080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39552" y="2996952"/>
              <a:ext cx="18002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FORMULAMOS HIPÓTESES:</a:t>
              </a:r>
              <a:endParaRPr lang="gl-ES" dirty="0"/>
            </a:p>
          </p:txBody>
        </p:sp>
      </p:grpSp>
      <p:pic>
        <p:nvPicPr>
          <p:cNvPr id="21" name="20 Imagen" descr="DSCF1995.JPG"/>
          <p:cNvPicPr>
            <a:picLocks noChangeAspect="1"/>
          </p:cNvPicPr>
          <p:nvPr/>
        </p:nvPicPr>
        <p:blipFill>
          <a:blip r:embed="rId7" cstate="print"/>
          <a:srcRect l="14563" t="21650" r="41338" b="43700"/>
          <a:stretch>
            <a:fillRect/>
          </a:stretch>
        </p:blipFill>
        <p:spPr>
          <a:xfrm>
            <a:off x="2771800" y="5585002"/>
            <a:ext cx="2160240" cy="127299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3" name="22 CuadroTexto"/>
          <p:cNvSpPr txBox="1"/>
          <p:nvPr/>
        </p:nvSpPr>
        <p:spPr>
          <a:xfrm>
            <a:off x="3491880" y="3573016"/>
            <a:ext cx="1800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gl-ES" dirty="0" smtClean="0"/>
              <a:t>-Si que aguanta! É moi duro!</a:t>
            </a:r>
          </a:p>
          <a:p>
            <a:r>
              <a:rPr lang="gl-ES" dirty="0" smtClean="0"/>
              <a:t>-Temos que poñerlle o outro para que pese moitísimo!</a:t>
            </a:r>
            <a:endParaRPr lang="gl-ES" dirty="0"/>
          </a:p>
        </p:txBody>
      </p:sp>
      <p:cxnSp>
        <p:nvCxnSpPr>
          <p:cNvPr id="34" name="33 Conector angular"/>
          <p:cNvCxnSpPr/>
          <p:nvPr/>
        </p:nvCxnSpPr>
        <p:spPr>
          <a:xfrm rot="16200000" flipH="1">
            <a:off x="6372200" y="2420888"/>
            <a:ext cx="2520280" cy="1800200"/>
          </a:xfrm>
          <a:prstGeom prst="bentConnector3">
            <a:avLst>
              <a:gd name="adj1" fmla="val 2638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>
            <a:off x="4860032" y="980728"/>
            <a:ext cx="2232248" cy="1368152"/>
            <a:chOff x="683568" y="2708920"/>
            <a:chExt cx="2232248" cy="1368152"/>
          </a:xfrm>
        </p:grpSpPr>
        <p:sp>
          <p:nvSpPr>
            <p:cNvPr id="11" name="10 Elipse"/>
            <p:cNvSpPr/>
            <p:nvPr/>
          </p:nvSpPr>
          <p:spPr>
            <a:xfrm>
              <a:off x="683568" y="2708920"/>
              <a:ext cx="2232248" cy="13681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27584" y="2924944"/>
              <a:ext cx="1872208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COMPROBAMOS E ANOTAMOS RESULTADOS:</a:t>
              </a:r>
              <a:endParaRPr lang="gl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canear0014.jpg"/>
          <p:cNvPicPr>
            <a:picLocks noChangeAspect="1"/>
          </p:cNvPicPr>
          <p:nvPr/>
        </p:nvPicPr>
        <p:blipFill>
          <a:blip r:embed="rId2" cstate="print"/>
          <a:srcRect l="2158" t="3251"/>
          <a:stretch>
            <a:fillRect/>
          </a:stretch>
        </p:blipFill>
        <p:spPr>
          <a:xfrm rot="5400000">
            <a:off x="5580641" y="2489695"/>
            <a:ext cx="2760692" cy="377520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 descr="escanear0013.jpg"/>
          <p:cNvPicPr>
            <a:picLocks noChangeAspect="1"/>
          </p:cNvPicPr>
          <p:nvPr/>
        </p:nvPicPr>
        <p:blipFill>
          <a:blip r:embed="rId3" cstate="print"/>
          <a:srcRect l="4455" b="4859"/>
          <a:stretch>
            <a:fillRect/>
          </a:stretch>
        </p:blipFill>
        <p:spPr>
          <a:xfrm rot="5400000">
            <a:off x="2627860" y="3428924"/>
            <a:ext cx="2728881" cy="373714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escanear0019.jpg"/>
          <p:cNvPicPr>
            <a:picLocks noChangeAspect="1"/>
          </p:cNvPicPr>
          <p:nvPr/>
        </p:nvPicPr>
        <p:blipFill>
          <a:blip r:embed="rId4" cstate="print"/>
          <a:srcRect l="3914" t="3062"/>
          <a:stretch>
            <a:fillRect/>
          </a:stretch>
        </p:blipFill>
        <p:spPr>
          <a:xfrm rot="5400000">
            <a:off x="739167" y="1717217"/>
            <a:ext cx="2409083" cy="338437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DSCF2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88640"/>
            <a:ext cx="3240360" cy="243027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1" name="10 Flecha derecha"/>
          <p:cNvSpPr/>
          <p:nvPr/>
        </p:nvSpPr>
        <p:spPr>
          <a:xfrm>
            <a:off x="2987824" y="908720"/>
            <a:ext cx="165618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2" name="11 Flecha derecha"/>
          <p:cNvSpPr/>
          <p:nvPr/>
        </p:nvSpPr>
        <p:spPr>
          <a:xfrm rot="4910625">
            <a:off x="2066324" y="1692028"/>
            <a:ext cx="975759" cy="42767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9" name="8 Grupo"/>
          <p:cNvGrpSpPr/>
          <p:nvPr/>
        </p:nvGrpSpPr>
        <p:grpSpPr>
          <a:xfrm>
            <a:off x="1331640" y="692696"/>
            <a:ext cx="2016224" cy="864096"/>
            <a:chOff x="1547664" y="1484784"/>
            <a:chExt cx="2016224" cy="864096"/>
          </a:xfrm>
        </p:grpSpPr>
        <p:sp>
          <p:nvSpPr>
            <p:cNvPr id="6" name="5 Elipse"/>
            <p:cNvSpPr/>
            <p:nvPr/>
          </p:nvSpPr>
          <p:spPr>
            <a:xfrm>
              <a:off x="1619672" y="1484784"/>
              <a:ext cx="1800200" cy="86409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47664" y="1628800"/>
              <a:ext cx="201622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gl-ES" dirty="0" smtClean="0"/>
                <a:t>RECOLLIDA DE DATOS:</a:t>
              </a:r>
              <a:endParaRPr lang="gl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544</Words>
  <Application>Microsoft Office PowerPoint</Application>
  <PresentationFormat>Presentación en pantalla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Obxectivo:</vt:lpstr>
      <vt:lpstr>Conversas iniciais: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AGUANTARÁ?</dc:title>
  <dc:creator>Meli</dc:creator>
  <cp:lastModifiedBy>Meli</cp:lastModifiedBy>
  <cp:revision>44</cp:revision>
  <dcterms:created xsi:type="dcterms:W3CDTF">2015-03-02T15:06:10Z</dcterms:created>
  <dcterms:modified xsi:type="dcterms:W3CDTF">2015-04-08T13:38:43Z</dcterms:modified>
</cp:coreProperties>
</file>