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9" r:id="rId1"/>
  </p:sldMasterIdLst>
  <p:sldIdLst>
    <p:sldId id="256" r:id="rId2"/>
    <p:sldId id="266" r:id="rId3"/>
    <p:sldId id="267" r:id="rId4"/>
    <p:sldId id="268" r:id="rId5"/>
    <p:sldId id="273" r:id="rId6"/>
    <p:sldId id="270" r:id="rId7"/>
    <p:sldId id="257" r:id="rId8"/>
    <p:sldId id="275" r:id="rId9"/>
    <p:sldId id="274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6" r:id="rId19"/>
    <p:sldId id="277" r:id="rId20"/>
    <p:sldId id="271" r:id="rId21"/>
    <p:sldId id="279" r:id="rId22"/>
    <p:sldId id="269" r:id="rId23"/>
    <p:sldId id="272" r:id="rId24"/>
    <p:sldId id="278" r:id="rId25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31" autoAdjust="0"/>
  </p:normalViewPr>
  <p:slideViewPr>
    <p:cSldViewPr snapToGrid="0">
      <p:cViewPr varScale="1">
        <p:scale>
          <a:sx n="48" d="100"/>
          <a:sy n="48" d="100"/>
        </p:scale>
        <p:origin x="11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11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1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47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09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53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27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7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43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51060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18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85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97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38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36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10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4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3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FFFFFF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39F06A7-0C0A-4BD0-9EF4-923CFA28B292}" type="slidenum">
              <a:rPr lang="es-ES" sz="1000" smtClean="0">
                <a:solidFill>
                  <a:srgbClr val="FFFFFF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53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000" smtClean="0">
                <a:solidFill>
                  <a:srgbClr val="000000"/>
                </a:solidFill>
                <a:latin typeface="Lucida Sans Unicode"/>
              </a:rPr>
              <a:t>24/03/15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26A90944-D13D-4D69-8B75-89FAEEA92BC2}" type="slidenum">
              <a:rPr lang="es-ES" sz="1000" smtClean="0">
                <a:solidFill>
                  <a:srgbClr val="000000"/>
                </a:solidFill>
                <a:latin typeface="Lucida Sans Unicode"/>
              </a:r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5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rPabK-N6NE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s-ES" sz="4800" b="1" dirty="0">
                <a:solidFill>
                  <a:srgbClr val="464646"/>
                </a:solidFill>
                <a:latin typeface="+mj-lt"/>
              </a:rPr>
              <a:t>ALUMNADO CON ALTA CAPACIDAD</a:t>
            </a:r>
            <a:endParaRPr dirty="0">
              <a:latin typeface="+mj-lt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685800" y="3611520"/>
            <a:ext cx="7772040" cy="1199520"/>
          </a:xfrm>
          <a:prstGeom prst="rect">
            <a:avLst/>
          </a:prstGeom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s-ES" sz="2700">
                <a:solidFill>
                  <a:srgbClr val="464646"/>
                </a:solidFill>
                <a:latin typeface="Lucida Sans Unicode"/>
              </a:rPr>
              <a:t>Diana Rodríguez Salgado</a:t>
            </a:r>
            <a:endParaRPr/>
          </a:p>
          <a:p>
            <a:pPr algn="r">
              <a:lnSpc>
                <a:spcPct val="100000"/>
              </a:lnSpc>
            </a:pPr>
            <a:r>
              <a:rPr lang="es-ES" sz="2700">
                <a:solidFill>
                  <a:srgbClr val="464646"/>
                </a:solidFill>
                <a:latin typeface="Lucida Sans Unicode"/>
              </a:rPr>
              <a:t>Psicóloga colegiada G3719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842087" y="248478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rgbClr val="464646"/>
                </a:solidFill>
                <a:latin typeface="+mj-lt"/>
              </a:rPr>
              <a:t>Inteligencias Múltiples</a:t>
            </a:r>
            <a:endParaRPr sz="3600" dirty="0">
              <a:latin typeface="+mj-lt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09530" y="1481400"/>
            <a:ext cx="697691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0"/>
            <a:ext cx="8640000" cy="685800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EL TÉRMINO «SUPERDOTADO»(prejuicios).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UNIDO A TALENTO ACADÉMICO.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NO NECESITAN AYUDA ( AC con DA)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SE CONSIDERAN SUPERIORES Y SUS FAMILIAS TAMBIÉN (</a:t>
            </a:r>
            <a:r>
              <a:rPr lang="es-ES" sz="2700" dirty="0" err="1">
                <a:solidFill>
                  <a:srgbClr val="000000"/>
                </a:solidFill>
                <a:latin typeface="Lucida Sans Unicode"/>
              </a:rPr>
              <a:t>disincronía</a:t>
            </a: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/inseguridad)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HAY QUE OCULTARLO.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TODOS TIENEN PROBLEMAS EMOCIONALES.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NO LES GUSTA EL DEPORTE.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HAY POCOS.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¿MAS HOMBRES QUÉ MUJERES?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100" b="1" dirty="0">
                <a:solidFill>
                  <a:srgbClr val="464646"/>
                </a:solidFill>
                <a:latin typeface="+mj-lt"/>
              </a:rPr>
              <a:t>MITOS</a:t>
            </a:r>
            <a:endParaRPr dirty="0"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17443" y="1544760"/>
            <a:ext cx="8229240" cy="452592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Departamento de Orientación.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Equipo de Orientación Específico</a:t>
            </a:r>
            <a:r>
              <a:rPr lang="es-ES" sz="2700" dirty="0" smtClean="0">
                <a:solidFill>
                  <a:srgbClr val="000000"/>
                </a:solidFill>
                <a:latin typeface="Lucida Sans Unicode"/>
              </a:rPr>
              <a:t>.</a:t>
            </a: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es-ES" sz="2700" smtClean="0">
                <a:solidFill>
                  <a:srgbClr val="000000"/>
                </a:solidFill>
                <a:latin typeface="Lucida Sans Unicode"/>
              </a:rPr>
              <a:t>Unidad Alta </a:t>
            </a:r>
            <a:r>
              <a:rPr lang="es-ES" sz="2700" dirty="0" smtClean="0">
                <a:solidFill>
                  <a:srgbClr val="000000"/>
                </a:solidFill>
                <a:latin typeface="Lucida Sans Unicode"/>
              </a:rPr>
              <a:t>Capacidad USC.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Profesional cualificado.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Asociaciones Gallegas: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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INVENTIVA.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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ANACO.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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ASAC.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5" name="TextShape 2"/>
          <p:cNvSpPr txBox="1"/>
          <p:nvPr/>
        </p:nvSpPr>
        <p:spPr>
          <a:xfrm>
            <a:off x="69574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100" b="1">
                <a:solidFill>
                  <a:srgbClr val="464646"/>
                </a:solidFill>
                <a:latin typeface="Lucida Sans Unicode"/>
              </a:rPr>
              <a:t>¿Qué hago?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Aceleración.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Agrupamiento.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Programas específicos.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Enriquecimiento.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Cambio metodológico: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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Aprendizaje por proyectos.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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Aprendizaje cooperativo.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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Juegos y Rol </a:t>
            </a:r>
            <a:r>
              <a:rPr lang="es-ES" sz="2700" dirty="0" err="1">
                <a:solidFill>
                  <a:srgbClr val="000000"/>
                </a:solidFill>
                <a:latin typeface="Lucida Sans Unicode"/>
              </a:rPr>
              <a:t>playing</a:t>
            </a: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3" charset="2"/>
              <a:buChar char="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Aprendizaje por resolución de problemas.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7" name="TextShape 2"/>
          <p:cNvSpPr txBox="1"/>
          <p:nvPr/>
        </p:nvSpPr>
        <p:spPr>
          <a:xfrm>
            <a:off x="457200" y="18962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100" b="1">
                <a:solidFill>
                  <a:srgbClr val="464646"/>
                </a:solidFill>
                <a:latin typeface="Lucida Sans Unicode"/>
              </a:rPr>
              <a:t>Académicamente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es-ES" sz="2700" dirty="0">
                <a:solidFill>
                  <a:srgbClr val="000000"/>
                </a:solidFill>
                <a:latin typeface="+mj-lt"/>
              </a:rPr>
              <a:t>AUDIOVISUAL.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KINESTÉSICO.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PROMOVER RELACIONES SOCIALES.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SENTIRSE ÚTILES.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APRENDIZAJE POR DESCUBRIMIENTO (LA VERDAD)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DIFERENTES FORMAS DE EVALUACIÓN.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TEORIA APLICABLE.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PRÁCTICAS REALES.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GESTIÓN DEL CONOCIMIENTO.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EVALUACIÓN 365º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9" name="TextShape 2"/>
          <p:cNvSpPr txBox="1"/>
          <p:nvPr/>
        </p:nvSpPr>
        <p:spPr>
          <a:xfrm>
            <a:off x="1212574" y="457200"/>
            <a:ext cx="7473866" cy="9601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100" b="1">
                <a:solidFill>
                  <a:srgbClr val="464646"/>
                </a:solidFill>
                <a:latin typeface="Lucida Sans Unicode"/>
              </a:rPr>
              <a:t>Qué les motiva Académicamente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es-ES" sz="2700" dirty="0">
                <a:solidFill>
                  <a:srgbClr val="000000"/>
                </a:solidFill>
                <a:latin typeface="+mj-lt"/>
              </a:rPr>
              <a:t>No acepta la Autoridad.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Posee un alto sentido interno de justicia.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Abierto al diálogo.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Busca modelos que le den seguridad.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Busca el trato democrático 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Respeta si se siente respetado.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Necesita límites, saber qué lugar ocupa.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 dirty="0">
                <a:solidFill>
                  <a:srgbClr val="000000"/>
                </a:solidFill>
                <a:latin typeface="+mj-lt"/>
              </a:rPr>
              <a:t> Necesita ayuda para: planificarse y autorregularse en las tareas cotidianas</a:t>
            </a: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.</a:t>
            </a:r>
            <a:endParaRPr dirty="0"/>
          </a:p>
        </p:txBody>
      </p:sp>
      <p:sp>
        <p:nvSpPr>
          <p:cNvPr id="11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100" b="1">
                <a:solidFill>
                  <a:srgbClr val="464646"/>
                </a:solidFill>
                <a:latin typeface="Lucida Sans Unicode"/>
              </a:rPr>
              <a:t>En relación con el adulto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17443" y="1441644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es-ES" sz="2700" dirty="0" smtClean="0">
                <a:solidFill>
                  <a:srgbClr val="000000"/>
                </a:solidFill>
                <a:latin typeface="Lucida Sans Unicode"/>
              </a:rPr>
              <a:t>* 11 años : CI 127, lateralidad, ansiedad.</a:t>
            </a:r>
          </a:p>
          <a:p>
            <a:pPr>
              <a:lnSpc>
                <a:spcPct val="100000"/>
              </a:lnSpc>
              <a:buSzPct val="25000"/>
            </a:pPr>
            <a:r>
              <a:rPr lang="es-ES" sz="2700" dirty="0" smtClean="0">
                <a:solidFill>
                  <a:srgbClr val="000000"/>
                </a:solidFill>
                <a:latin typeface="Lucida Sans Unicode"/>
              </a:rPr>
              <a:t>Conversaciones: dinastía de Egipto, Dios, propiedades del titanio, Teoría de cuerdas…</a:t>
            </a:r>
          </a:p>
          <a:p>
            <a:pPr>
              <a:lnSpc>
                <a:spcPct val="100000"/>
              </a:lnSpc>
              <a:buSzPct val="25000"/>
            </a:pPr>
            <a:endParaRPr lang="es-ES" sz="2700" dirty="0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es-ES" sz="2700" dirty="0" smtClean="0">
                <a:solidFill>
                  <a:srgbClr val="000000"/>
                </a:solidFill>
                <a:latin typeface="Lucida Sans Unicode"/>
              </a:rPr>
              <a:t>* Actualidad: 13 años,2ºESO, aumento de la inteligencia intrapersonal, aparece </a:t>
            </a:r>
            <a:r>
              <a:rPr lang="es-ES" sz="2700" dirty="0" err="1" smtClean="0">
                <a:solidFill>
                  <a:srgbClr val="000000"/>
                </a:solidFill>
                <a:latin typeface="Lucida Sans Unicode"/>
              </a:rPr>
              <a:t>bulling</a:t>
            </a:r>
            <a:r>
              <a:rPr lang="es-ES" sz="2700" dirty="0" smtClean="0">
                <a:solidFill>
                  <a:srgbClr val="000000"/>
                </a:solidFill>
                <a:latin typeface="Lucida Sans Unicode"/>
              </a:rPr>
              <a:t>, no se corrige la lateralidad, rechazo al sistema académico, frustración personal y social, medicación……</a:t>
            </a:r>
          </a:p>
          <a:p>
            <a:pPr>
              <a:lnSpc>
                <a:spcPct val="100000"/>
              </a:lnSpc>
              <a:buSzPct val="25000"/>
            </a:pP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es-ES" sz="2700" dirty="0">
                <a:solidFill>
                  <a:srgbClr val="000000"/>
                </a:solidFill>
                <a:latin typeface="Lucida Sans Unicode"/>
              </a:rPr>
              <a:t> </a:t>
            </a:r>
            <a:endParaRPr dirty="0"/>
          </a:p>
        </p:txBody>
      </p:sp>
      <p:sp>
        <p:nvSpPr>
          <p:cNvPr id="113" name="TextShape 2"/>
          <p:cNvSpPr txBox="1"/>
          <p:nvPr/>
        </p:nvSpPr>
        <p:spPr>
          <a:xfrm>
            <a:off x="3180521" y="477077"/>
            <a:ext cx="4074683" cy="741459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100" b="1" dirty="0" smtClean="0">
                <a:solidFill>
                  <a:srgbClr val="464646"/>
                </a:solidFill>
                <a:latin typeface="Lucida Sans Unicode"/>
              </a:rPr>
              <a:t>CASO DE NACHO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3" y="0"/>
            <a:ext cx="3667829" cy="65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0806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" y="-1212574"/>
            <a:ext cx="6758609" cy="92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735855" y="1868557"/>
            <a:ext cx="8229240" cy="1527010"/>
          </a:xfrm>
        </p:spPr>
        <p:txBody>
          <a:bodyPr>
            <a:normAutofit fontScale="25000" lnSpcReduction="20000"/>
          </a:bodyPr>
          <a:lstStyle/>
          <a:p>
            <a:r>
              <a:rPr lang="es-ES" dirty="0" smtClean="0"/>
              <a:t>-</a:t>
            </a:r>
            <a:r>
              <a:rPr lang="es-ES" sz="7200" dirty="0" smtClean="0"/>
              <a:t>La inteligencia consiste no solo en el </a:t>
            </a:r>
          </a:p>
          <a:p>
            <a:r>
              <a:rPr lang="es-ES" sz="7200" dirty="0" smtClean="0"/>
              <a:t>Conocimiento, si no también en la destreza de aplicar los</a:t>
            </a:r>
          </a:p>
          <a:p>
            <a:r>
              <a:rPr lang="es-ES" sz="7200" dirty="0" smtClean="0"/>
              <a:t> conocimientos a la práctica ( Aristóteles)</a:t>
            </a:r>
          </a:p>
          <a:p>
            <a:endParaRPr lang="es-ES" sz="7200" dirty="0"/>
          </a:p>
          <a:p>
            <a:r>
              <a:rPr lang="es-ES" sz="7200" dirty="0" smtClean="0"/>
              <a:t>- Un buen padre vale por cien maestros (Rousseau)</a:t>
            </a:r>
          </a:p>
          <a:p>
            <a:endParaRPr lang="es-ES" sz="7200" dirty="0"/>
          </a:p>
          <a:p>
            <a:r>
              <a:rPr lang="es-ES" sz="7200" dirty="0" smtClean="0"/>
              <a:t>- Quien dedica tiempo a mejorarse a si mismo, no tiene tiempo de </a:t>
            </a:r>
          </a:p>
          <a:p>
            <a:r>
              <a:rPr lang="es-ES" sz="7200" dirty="0" smtClean="0"/>
              <a:t>criticar a los demás  (Madre Teresa de Calcuta)</a:t>
            </a:r>
          </a:p>
          <a:p>
            <a:endParaRPr lang="es-ES" sz="7200" dirty="0" smtClean="0"/>
          </a:p>
          <a:p>
            <a:r>
              <a:rPr lang="es-ES" sz="7200" dirty="0" smtClean="0"/>
              <a:t>- La creatividad es inteligencia divirtiéndose (Einstein)</a:t>
            </a:r>
          </a:p>
          <a:p>
            <a:endParaRPr lang="es-ES" sz="7200" dirty="0" smtClean="0"/>
          </a:p>
          <a:p>
            <a:r>
              <a:rPr lang="es-ES" sz="7200" dirty="0" smtClean="0"/>
              <a:t>- La inteligencia es la capacidad de </a:t>
            </a:r>
          </a:p>
          <a:p>
            <a:r>
              <a:rPr lang="es-ES" sz="7200" dirty="0" smtClean="0"/>
              <a:t>Adaptarse al cambio (</a:t>
            </a:r>
            <a:r>
              <a:rPr lang="es-ES" sz="7200" dirty="0" err="1" smtClean="0"/>
              <a:t>S.Hawking</a:t>
            </a:r>
            <a:r>
              <a:rPr lang="es-ES" dirty="0" smtClean="0"/>
              <a:t>)</a:t>
            </a:r>
          </a:p>
          <a:p>
            <a:endParaRPr lang="es-ES" sz="7200" dirty="0"/>
          </a:p>
          <a:p>
            <a:r>
              <a:rPr lang="es-ES" sz="7200" dirty="0" smtClean="0"/>
              <a:t>- Siempre que enseñes, enseña a dudar también de lo que enseñes</a:t>
            </a:r>
          </a:p>
          <a:p>
            <a:r>
              <a:rPr lang="es-ES" sz="7200" dirty="0" smtClean="0"/>
              <a:t> ( Ortega y Gasset)</a:t>
            </a:r>
          </a:p>
          <a:p>
            <a:endParaRPr lang="es-ES" sz="7200" dirty="0" smtClean="0"/>
          </a:p>
          <a:p>
            <a:r>
              <a:rPr lang="es-ES" sz="7200" dirty="0" smtClean="0"/>
              <a:t>-Cuando no entendemos una cosa es preciso declararla absurda o</a:t>
            </a:r>
          </a:p>
          <a:p>
            <a:r>
              <a:rPr lang="es-ES" sz="7200" dirty="0"/>
              <a:t> </a:t>
            </a:r>
            <a:r>
              <a:rPr lang="es-ES" sz="7200" dirty="0" smtClean="0"/>
              <a:t>superior a nuestra inteligencia. Generalmente se adopta la primera</a:t>
            </a:r>
          </a:p>
          <a:p>
            <a:r>
              <a:rPr lang="es-ES" sz="7200" dirty="0" smtClean="0"/>
              <a:t> interpretación.( Concepción Arenal)</a:t>
            </a:r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5715000"/>
            <a:ext cx="8229240" cy="1143000"/>
          </a:xfrm>
        </p:spPr>
        <p:txBody>
          <a:bodyPr/>
          <a:lstStyle/>
          <a:p>
            <a:r>
              <a:rPr lang="es-ES" b="1" dirty="0" smtClean="0"/>
              <a:t>¿Qué es ser inteligente?</a:t>
            </a:r>
            <a:br>
              <a:rPr lang="es-ES" b="1" dirty="0" smtClean="0"/>
            </a:b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597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686800" cy="452592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Tx/>
              <a:buChar char="-"/>
            </a:pPr>
            <a:r>
              <a:rPr lang="es-ES" dirty="0" smtClean="0"/>
              <a:t>Si evaluamos AC hay que tener en </a:t>
            </a:r>
          </a:p>
          <a:p>
            <a:r>
              <a:rPr lang="es-ES" dirty="0" smtClean="0"/>
              <a:t>cuenta el estado</a:t>
            </a:r>
          </a:p>
          <a:p>
            <a:pPr marL="0" indent="0">
              <a:buNone/>
            </a:pPr>
            <a:r>
              <a:rPr lang="es-ES" dirty="0" smtClean="0"/>
              <a:t>emocional del niño/niña. </a:t>
            </a:r>
          </a:p>
          <a:p>
            <a:pPr marL="0" indent="0">
              <a:buNone/>
            </a:pPr>
            <a:r>
              <a:rPr lang="es-ES" dirty="0" smtClean="0"/>
              <a:t>¿Diagnosticado?¿Medicado?</a:t>
            </a:r>
          </a:p>
          <a:p>
            <a:pPr>
              <a:buFontTx/>
              <a:buChar char="-"/>
            </a:pPr>
            <a:r>
              <a:rPr lang="es-ES" dirty="0" smtClean="0"/>
              <a:t>Si da bajo en algún parámetro </a:t>
            </a:r>
          </a:p>
          <a:p>
            <a:pPr>
              <a:buFontTx/>
              <a:buChar char="-"/>
            </a:pPr>
            <a:r>
              <a:rPr lang="es-ES" dirty="0" smtClean="0"/>
              <a:t>debemos averiguar</a:t>
            </a:r>
          </a:p>
          <a:p>
            <a:pPr marL="0" indent="0">
              <a:buNone/>
            </a:pPr>
            <a:r>
              <a:rPr lang="es-ES" dirty="0" smtClean="0"/>
              <a:t> las causas: importa mas que</a:t>
            </a:r>
          </a:p>
          <a:p>
            <a:pPr marL="0" indent="0">
              <a:buNone/>
            </a:pPr>
            <a:r>
              <a:rPr lang="es-ES" dirty="0" smtClean="0"/>
              <a:t> ¿Cuántas veces pasa </a:t>
            </a:r>
          </a:p>
          <a:p>
            <a:pPr marL="0" indent="0">
              <a:buNone/>
            </a:pPr>
            <a:r>
              <a:rPr lang="es-ES" dirty="0" smtClean="0"/>
              <a:t>ese coño?¿</a:t>
            </a:r>
            <a:r>
              <a:rPr lang="es-ES" dirty="0" err="1" smtClean="0"/>
              <a:t>Qúe</a:t>
            </a:r>
            <a:r>
              <a:rPr lang="es-ES" dirty="0" smtClean="0"/>
              <a:t> coño pasa?</a:t>
            </a:r>
          </a:p>
          <a:p>
            <a:pPr>
              <a:buFontTx/>
              <a:buChar char="-"/>
            </a:pPr>
            <a:r>
              <a:rPr lang="es-ES" dirty="0" smtClean="0"/>
              <a:t>AC no sólo es CI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Reflexiones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66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0626" y="5715000"/>
            <a:ext cx="8229240" cy="1143000"/>
          </a:xfrm>
        </p:spPr>
        <p:txBody>
          <a:bodyPr/>
          <a:lstStyle/>
          <a:p>
            <a:r>
              <a:rPr lang="es-ES" dirty="0" smtClean="0"/>
              <a:t>Javier </a:t>
            </a:r>
            <a:r>
              <a:rPr lang="es-ES" dirty="0" err="1" smtClean="0"/>
              <a:t>Touron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03" y="1"/>
            <a:ext cx="3855697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3" y="159026"/>
            <a:ext cx="3855697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18324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ES" dirty="0" smtClean="0"/>
              <a:t>_</a:t>
            </a:r>
            <a:r>
              <a:rPr lang="es-ES" sz="6200" dirty="0" smtClean="0"/>
              <a:t>El problema no es que sólo que usemos el 10%</a:t>
            </a:r>
          </a:p>
          <a:p>
            <a:pPr marL="0" indent="0">
              <a:buNone/>
            </a:pPr>
            <a:r>
              <a:rPr lang="es-ES" sz="6200" dirty="0" smtClean="0"/>
              <a:t> de nuestro cerebro, sino  que no utilizamos ni el 2%</a:t>
            </a:r>
          </a:p>
          <a:p>
            <a:pPr marL="0" indent="0">
              <a:buNone/>
            </a:pPr>
            <a:r>
              <a:rPr lang="es-ES" sz="6200" dirty="0"/>
              <a:t>d</a:t>
            </a:r>
            <a:r>
              <a:rPr lang="es-ES" sz="6200" dirty="0" smtClean="0"/>
              <a:t>e la emociones de nuestro corazón.</a:t>
            </a:r>
          </a:p>
          <a:p>
            <a:pPr marL="0" indent="0">
              <a:buNone/>
            </a:pPr>
            <a:r>
              <a:rPr lang="es-ES" sz="6200" dirty="0" smtClean="0"/>
              <a:t>_El desarrollo como personas y el desarrollo de su</a:t>
            </a:r>
          </a:p>
          <a:p>
            <a:pPr marL="0" indent="0">
              <a:buNone/>
            </a:pPr>
            <a:r>
              <a:rPr lang="es-ES" sz="6200" dirty="0" smtClean="0"/>
              <a:t> cerebro está en manos de sus cuidadores</a:t>
            </a:r>
          </a:p>
          <a:p>
            <a:pPr marL="0" indent="0">
              <a:buNone/>
            </a:pPr>
            <a:r>
              <a:rPr lang="es-ES" sz="6200" dirty="0" smtClean="0"/>
              <a:t>(familia y escuela)</a:t>
            </a:r>
          </a:p>
        </p:txBody>
      </p:sp>
      <p:pic>
        <p:nvPicPr>
          <p:cNvPr id="2058" name="Picture 10" descr="http://manuelherrerayoga.files.wordpress.com/2011/11/bebe_m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9" y="2487498"/>
            <a:ext cx="4767332" cy="308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es-ES" dirty="0" smtClean="0"/>
              <a:t>Vídeo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616226" y="1417681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www.youtube.com/watch?v=GrPabK-N6NE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05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760" y="1984210"/>
            <a:ext cx="8229240" cy="1143000"/>
          </a:xfrm>
        </p:spPr>
        <p:txBody>
          <a:bodyPr/>
          <a:lstStyle/>
          <a:p>
            <a:pPr algn="ctr"/>
            <a:r>
              <a:rPr lang="es-ES" dirty="0"/>
              <a:t> </a:t>
            </a:r>
            <a:r>
              <a:rPr lang="es-ES" sz="7200" b="1" dirty="0" smtClean="0"/>
              <a:t>TU PUEDES !!!!!!!</a:t>
            </a:r>
            <a:endParaRPr lang="es-ES" sz="7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737112" y="4472608"/>
            <a:ext cx="4949327" cy="1534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 smtClean="0"/>
              <a:t>GRACIAS </a:t>
            </a:r>
            <a:r>
              <a:rPr lang="es-ES" sz="4000" dirty="0" smtClean="0">
                <a:sym typeface="Wingdings" panose="05000000000000000000" pitchFamily="2" charset="2"/>
              </a:rPr>
              <a:t>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4590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95739" y="2540802"/>
            <a:ext cx="822924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L</a:t>
            </a:r>
            <a:r>
              <a:rPr lang="es-ES" sz="2400" dirty="0" smtClean="0"/>
              <a:t>a inteligencia es una herramienta con la que</a:t>
            </a:r>
          </a:p>
          <a:p>
            <a:pPr marL="0" indent="0">
              <a:buNone/>
            </a:pPr>
            <a:r>
              <a:rPr lang="es-ES" sz="2400" dirty="0" smtClean="0"/>
              <a:t> construimos nuestra felicidad y la felicidad del otro: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* Inteligente con uno mismo: autorrealización.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* Inteligente con el otro: guía, compañeros.</a:t>
            </a:r>
          </a:p>
          <a:p>
            <a:pPr marL="0" indent="0">
              <a:buNone/>
            </a:pPr>
            <a:r>
              <a:rPr lang="es-ES" sz="2400" dirty="0" smtClean="0"/>
              <a:t> * Inteligente con el entorno: dejar un mundo mejor.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¿Cómo lo hacemos?</a:t>
            </a:r>
            <a:endParaRPr lang="es-ES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264" y="309467"/>
            <a:ext cx="8229240" cy="1143000"/>
          </a:xfrm>
        </p:spPr>
        <p:txBody>
          <a:bodyPr/>
          <a:lstStyle/>
          <a:p>
            <a:r>
              <a:rPr lang="es-ES" b="1" dirty="0" smtClean="0"/>
              <a:t>Inteligencia y Felicidad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98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iana\Desktop\original_septiembre_clip_image002_0005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26" y="78800"/>
            <a:ext cx="8792341" cy="6583320"/>
          </a:xfrm>
          <a:prstGeom prst="rect">
            <a:avLst/>
          </a:prstGeom>
          <a:noFill/>
        </p:spPr>
      </p:pic>
      <p:sp>
        <p:nvSpPr>
          <p:cNvPr id="4" name="Marcador de texto 3"/>
          <p:cNvSpPr>
            <a:spLocks noGrp="1"/>
          </p:cNvSpPr>
          <p:nvPr>
            <p:ph type="body"/>
          </p:nvPr>
        </p:nvSpPr>
        <p:spPr>
          <a:xfrm>
            <a:off x="3995530" y="258417"/>
            <a:ext cx="4690909" cy="17492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sz="1700" b="1" dirty="0" err="1" smtClean="0">
                <a:solidFill>
                  <a:schemeClr val="tx1"/>
                </a:solidFill>
              </a:rPr>
              <a:t>Neocortex</a:t>
            </a:r>
            <a:r>
              <a:rPr lang="es-ES" sz="1700" dirty="0" smtClean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es-ES" sz="1700" dirty="0" err="1" smtClean="0">
                <a:solidFill>
                  <a:schemeClr val="tx1"/>
                </a:solidFill>
              </a:rPr>
              <a:t>Lenuaje</a:t>
            </a:r>
            <a:r>
              <a:rPr lang="es-ES" sz="1700" dirty="0" smtClean="0">
                <a:solidFill>
                  <a:schemeClr val="tx1"/>
                </a:solidFill>
              </a:rPr>
              <a:t>/HHSS/</a:t>
            </a:r>
            <a:r>
              <a:rPr lang="es-ES" sz="1700" dirty="0" err="1" smtClean="0">
                <a:solidFill>
                  <a:schemeClr val="tx1"/>
                </a:solidFill>
              </a:rPr>
              <a:t>lecto</a:t>
            </a:r>
            <a:r>
              <a:rPr lang="es-ES" sz="1700" dirty="0" smtClean="0">
                <a:solidFill>
                  <a:schemeClr val="tx1"/>
                </a:solidFill>
              </a:rPr>
              <a:t> –escritura</a:t>
            </a:r>
          </a:p>
          <a:p>
            <a:pPr algn="just"/>
            <a:r>
              <a:rPr lang="es-ES" sz="1700" dirty="0" smtClean="0">
                <a:solidFill>
                  <a:schemeClr val="tx1"/>
                </a:solidFill>
              </a:rPr>
              <a:t>Razonamiento/Lógico matemático.</a:t>
            </a:r>
          </a:p>
          <a:p>
            <a:pPr algn="just"/>
            <a:r>
              <a:rPr lang="es-ES" sz="1700" dirty="0" smtClean="0">
                <a:solidFill>
                  <a:schemeClr val="tx1"/>
                </a:solidFill>
              </a:rPr>
              <a:t>Naturaleza, Música, Arte, Espiritual, </a:t>
            </a:r>
          </a:p>
          <a:p>
            <a:pPr algn="just"/>
            <a:r>
              <a:rPr lang="es-ES" sz="1700" dirty="0" smtClean="0">
                <a:solidFill>
                  <a:schemeClr val="tx1"/>
                </a:solidFill>
              </a:rPr>
              <a:t>Deporte</a:t>
            </a:r>
          </a:p>
          <a:p>
            <a:pPr algn="just"/>
            <a:r>
              <a:rPr lang="es-ES" sz="1700" dirty="0" smtClean="0">
                <a:solidFill>
                  <a:schemeClr val="tx1"/>
                </a:solidFill>
              </a:rPr>
              <a:t>7 INTELIGENCIAS</a:t>
            </a:r>
          </a:p>
          <a:p>
            <a:pPr algn="just"/>
            <a:endParaRPr lang="es-ES" sz="1400" dirty="0" smtClean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68957" y="5148470"/>
            <a:ext cx="3617482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Repti</a:t>
            </a:r>
            <a:r>
              <a:rPr lang="es-ES" sz="1600" dirty="0" smtClean="0"/>
              <a:t>l:</a:t>
            </a:r>
          </a:p>
          <a:p>
            <a:r>
              <a:rPr lang="es-ES" sz="1600" dirty="0" smtClean="0"/>
              <a:t>Agresividad: Defensa/ Ataque</a:t>
            </a:r>
          </a:p>
          <a:p>
            <a:r>
              <a:rPr lang="es-ES" sz="1600" dirty="0" smtClean="0"/>
              <a:t>* TC,TND,TCI.</a:t>
            </a:r>
          </a:p>
          <a:p>
            <a:r>
              <a:rPr lang="es-ES" sz="1600" dirty="0" smtClean="0"/>
              <a:t>Placer: Cantidad</a:t>
            </a:r>
          </a:p>
          <a:p>
            <a:r>
              <a:rPr lang="es-ES" sz="1600" dirty="0" smtClean="0"/>
              <a:t>*TA, Adicciones.</a:t>
            </a:r>
          </a:p>
          <a:p>
            <a:r>
              <a:rPr lang="es-ES" sz="1600" dirty="0" smtClean="0"/>
              <a:t>*TLP</a:t>
            </a:r>
          </a:p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6956" y="1162877"/>
            <a:ext cx="232575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LP</a:t>
            </a:r>
          </a:p>
          <a:p>
            <a:r>
              <a:rPr lang="es-ES" sz="1600" dirty="0" smtClean="0"/>
              <a:t>Atención</a:t>
            </a:r>
          </a:p>
          <a:p>
            <a:r>
              <a:rPr lang="es-ES" sz="1600" dirty="0" smtClean="0"/>
              <a:t>Concentración</a:t>
            </a:r>
          </a:p>
          <a:p>
            <a:r>
              <a:rPr lang="es-ES" sz="1600" dirty="0" err="1" smtClean="0"/>
              <a:t>Autorregulació</a:t>
            </a:r>
            <a:endParaRPr lang="es-ES" sz="1600" dirty="0" smtClean="0"/>
          </a:p>
          <a:p>
            <a:r>
              <a:rPr lang="es-ES" sz="1600" dirty="0" smtClean="0"/>
              <a:t>*TDA/TDAH</a:t>
            </a:r>
            <a:endParaRPr lang="es-ES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22713" y="6023114"/>
            <a:ext cx="18089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Conexión </a:t>
            </a:r>
          </a:p>
          <a:p>
            <a:r>
              <a:rPr lang="es-ES" sz="1600" dirty="0" err="1" smtClean="0"/>
              <a:t>Cerbro</a:t>
            </a:r>
            <a:r>
              <a:rPr lang="es-ES" sz="1600" dirty="0" smtClean="0"/>
              <a:t>-Cuerpo</a:t>
            </a:r>
            <a:endParaRPr lang="es-ES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96956" y="3724884"/>
            <a:ext cx="3498574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Mamífero: IE</a:t>
            </a:r>
          </a:p>
          <a:p>
            <a:r>
              <a:rPr lang="es-ES" sz="1600" dirty="0" smtClean="0"/>
              <a:t>Emociones positivas: amor, ilusión</a:t>
            </a:r>
          </a:p>
          <a:p>
            <a:r>
              <a:rPr lang="es-ES" sz="1600" dirty="0" smtClean="0"/>
              <a:t>Emociones negativas: tristeza, miedo, </a:t>
            </a:r>
            <a:r>
              <a:rPr lang="es-ES" sz="1600" dirty="0" err="1" smtClean="0"/>
              <a:t>rencor,frustración,culpa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* </a:t>
            </a:r>
            <a:r>
              <a:rPr lang="es-ES" sz="1600" dirty="0" err="1" smtClean="0"/>
              <a:t>Ansiedad,TOC</a:t>
            </a:r>
            <a:r>
              <a:rPr lang="es-ES" sz="1600" dirty="0" smtClean="0"/>
              <a:t>, </a:t>
            </a:r>
            <a:r>
              <a:rPr lang="es-ES" sz="1600" dirty="0" err="1" smtClean="0"/>
              <a:t>Psicosomáticos,Depresión</a:t>
            </a:r>
            <a:r>
              <a:rPr lang="es-ES" sz="1600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26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cerebro es como un coche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/>
          </p:nvPr>
        </p:nvSpPr>
        <p:spPr>
          <a:xfrm>
            <a:off x="457200" y="1481399"/>
            <a:ext cx="8229240" cy="5118183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 Conductor: </a:t>
            </a:r>
            <a:r>
              <a:rPr lang="es-ES" dirty="0" err="1" smtClean="0"/>
              <a:t>Neocortex</a:t>
            </a:r>
            <a:r>
              <a:rPr lang="es-ES" dirty="0" smtClean="0"/>
              <a:t> .</a:t>
            </a:r>
          </a:p>
          <a:p>
            <a:r>
              <a:rPr lang="es-ES" dirty="0"/>
              <a:t> </a:t>
            </a:r>
            <a:r>
              <a:rPr lang="es-ES" dirty="0" smtClean="0"/>
              <a:t>Volante: Lóbulos </a:t>
            </a:r>
            <a:r>
              <a:rPr lang="es-ES" dirty="0" err="1" smtClean="0"/>
              <a:t>prefrontales</a:t>
            </a:r>
            <a:r>
              <a:rPr lang="es-ES" dirty="0" smtClean="0"/>
              <a:t>.</a:t>
            </a:r>
          </a:p>
          <a:p>
            <a:r>
              <a:rPr lang="es-ES" dirty="0"/>
              <a:t> </a:t>
            </a:r>
            <a:r>
              <a:rPr lang="es-ES" dirty="0" smtClean="0"/>
              <a:t>Motor/gasolina: Cerebro Mamífero.</a:t>
            </a:r>
          </a:p>
          <a:p>
            <a:r>
              <a:rPr lang="es-ES" dirty="0"/>
              <a:t> </a:t>
            </a:r>
            <a:r>
              <a:rPr lang="es-ES" dirty="0" smtClean="0"/>
              <a:t>Ruedas: Cerebro Reptil.</a:t>
            </a:r>
          </a:p>
          <a:p>
            <a:r>
              <a:rPr lang="es-ES" dirty="0"/>
              <a:t> </a:t>
            </a:r>
            <a:r>
              <a:rPr lang="es-ES" dirty="0" smtClean="0"/>
              <a:t>Coche: Cuerpo.</a:t>
            </a:r>
          </a:p>
          <a:p>
            <a:r>
              <a:rPr lang="es-ES" dirty="0"/>
              <a:t> </a:t>
            </a:r>
            <a:r>
              <a:rPr lang="es-ES" dirty="0" smtClean="0"/>
              <a:t>Termostato: Tronco encefálico/Nervio vago </a:t>
            </a:r>
          </a:p>
          <a:p>
            <a:r>
              <a:rPr lang="es-ES" dirty="0" smtClean="0"/>
              <a:t>(del bulbo raquídeo a faringe, </a:t>
            </a:r>
          </a:p>
          <a:p>
            <a:r>
              <a:rPr lang="es-ES" dirty="0" smtClean="0"/>
              <a:t>esófago, laringe, tráquea,</a:t>
            </a:r>
          </a:p>
          <a:p>
            <a:pPr marL="0" indent="0">
              <a:buNone/>
            </a:pPr>
            <a:r>
              <a:rPr lang="es-ES" dirty="0" smtClean="0"/>
              <a:t> bronquios, corazón, estómago, páncreas, hígado)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Teoría </a:t>
            </a:r>
            <a:r>
              <a:rPr lang="es-ES" dirty="0" err="1" smtClean="0"/>
              <a:t>polivagal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S.Porges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 smtClean="0"/>
              <a:t>¿Qué hacemos si se nos calienta el coche? Echar agua </a:t>
            </a:r>
          </a:p>
          <a:p>
            <a:pPr marL="0" indent="0">
              <a:buNone/>
            </a:pPr>
            <a:r>
              <a:rPr lang="es-ES" dirty="0" smtClean="0"/>
              <a:t>(medicina)/ Cambiar pieza ( </a:t>
            </a:r>
            <a:r>
              <a:rPr lang="es-ES" dirty="0" err="1" smtClean="0"/>
              <a:t>transplante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 smtClean="0"/>
              <a:t>¿</a:t>
            </a:r>
            <a:r>
              <a:rPr lang="es-ES" dirty="0" err="1"/>
              <a:t>P</a:t>
            </a:r>
            <a:r>
              <a:rPr lang="es-ES" dirty="0" err="1" smtClean="0"/>
              <a:t>odémos</a:t>
            </a:r>
            <a:r>
              <a:rPr lang="es-ES" dirty="0" smtClean="0"/>
              <a:t> hacer algo mas? Comprobar el termostato </a:t>
            </a:r>
          </a:p>
          <a:p>
            <a:pPr marL="0" indent="0">
              <a:buNone/>
            </a:pPr>
            <a:r>
              <a:rPr lang="es-ES" dirty="0" smtClean="0"/>
              <a:t>¿Comprobamos nuestros “termostatos”?</a:t>
            </a:r>
          </a:p>
          <a:p>
            <a:pPr marL="0" indent="0">
              <a:buNone/>
            </a:pPr>
            <a:r>
              <a:rPr lang="es-ES" dirty="0" smtClean="0"/>
              <a:t>¿Tratamos mejor a </a:t>
            </a:r>
            <a:r>
              <a:rPr lang="es-ES" dirty="0"/>
              <a:t> </a:t>
            </a:r>
            <a:r>
              <a:rPr lang="es-ES" dirty="0" smtClean="0"/>
              <a:t>nuestros coches que a</a:t>
            </a:r>
          </a:p>
          <a:p>
            <a:pPr marL="0" indent="0">
              <a:buNone/>
            </a:pPr>
            <a:r>
              <a:rPr lang="es-ES" dirty="0" smtClean="0"/>
              <a:t> nosotros mismos?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13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444" y="298173"/>
            <a:ext cx="8249478" cy="1105951"/>
          </a:xfrm>
        </p:spPr>
        <p:txBody>
          <a:bodyPr/>
          <a:lstStyle/>
          <a:p>
            <a:r>
              <a:rPr lang="es-ES" b="1" dirty="0" smtClean="0"/>
              <a:t>Ya lo había dicho Platón hace</a:t>
            </a:r>
            <a:br>
              <a:rPr lang="es-ES" b="1" dirty="0" smtClean="0"/>
            </a:br>
            <a:r>
              <a:rPr lang="es-ES" b="1" dirty="0" smtClean="0"/>
              <a:t>1.500 años….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17" y="1404124"/>
            <a:ext cx="7082183" cy="54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es-ES" sz="2700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258418" y="110771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3600" b="1" dirty="0" smtClean="0">
                <a:solidFill>
                  <a:srgbClr val="464646"/>
                </a:solidFill>
                <a:latin typeface="Lucida Sans Unicode"/>
              </a:rPr>
              <a:t>¿</a:t>
            </a:r>
            <a:r>
              <a:rPr lang="es-ES" sz="3600" b="1" dirty="0" smtClean="0">
                <a:solidFill>
                  <a:srgbClr val="464646"/>
                </a:solidFill>
                <a:latin typeface="+mj-lt"/>
              </a:rPr>
              <a:t>Qué </a:t>
            </a:r>
            <a:r>
              <a:rPr lang="es-ES" sz="3600" b="1" dirty="0">
                <a:solidFill>
                  <a:srgbClr val="464646"/>
                </a:solidFill>
                <a:latin typeface="+mj-lt"/>
              </a:rPr>
              <a:t>es AC?</a:t>
            </a:r>
            <a:endParaRPr sz="3600" dirty="0">
              <a:latin typeface="+mj-lt"/>
            </a:endParaRPr>
          </a:p>
        </p:txBody>
      </p:sp>
      <p:pic>
        <p:nvPicPr>
          <p:cNvPr id="9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54158" y="1253411"/>
            <a:ext cx="7911546" cy="47535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879" y="297453"/>
            <a:ext cx="822924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Nuevo Paradigma!!!!</a:t>
            </a:r>
            <a:br>
              <a:rPr lang="es-ES" b="1" dirty="0" smtClean="0"/>
            </a:br>
            <a:r>
              <a:rPr lang="es-ES" dirty="0" smtClean="0"/>
              <a:t> </a:t>
            </a:r>
            <a:r>
              <a:rPr lang="es-ES" sz="2400" dirty="0"/>
              <a:t>Inteligencia como algo más que un CI</a:t>
            </a:r>
            <a:br>
              <a:rPr lang="es-ES" sz="2400" dirty="0"/>
            </a:br>
            <a:endParaRPr lang="es-ES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29439" y="2560413"/>
            <a:ext cx="4048886" cy="581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1028" name="Picture 4" descr="http://a66c7b.medialib.glogster.com/media/66/66cdb496b88315861a8ab35836b6126efd3100021a90c6505a405dadfc1fd3b7/reaccion-persona-sorprendida-espantada-origen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99" y="1676096"/>
            <a:ext cx="3359880" cy="22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tos.imagenesdeposito.com/imagenes/s/sorprendida_con_una_taza_de_te-21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93" y="1417680"/>
            <a:ext cx="2856948" cy="39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eflexionesdiarias.files.wordpress.com/2009/09/bebe-riendo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70" y="4261487"/>
            <a:ext cx="4114620" cy="247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 Qué es AC?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27583" y="1481400"/>
            <a:ext cx="6202017" cy="47603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</TotalTime>
  <Words>851</Words>
  <Application>Microsoft Office PowerPoint</Application>
  <PresentationFormat>Presentación en pantalla (4:3)</PresentationFormat>
  <Paragraphs>164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Lucida Sans Unicode</vt:lpstr>
      <vt:lpstr>Wingdings</vt:lpstr>
      <vt:lpstr>Wingdings 3</vt:lpstr>
      <vt:lpstr>Espiral</vt:lpstr>
      <vt:lpstr>Presentación de PowerPoint</vt:lpstr>
      <vt:lpstr>¿Qué es ser inteligente? </vt:lpstr>
      <vt:lpstr>Inteligencia y Felicidad</vt:lpstr>
      <vt:lpstr>Presentación de PowerPoint</vt:lpstr>
      <vt:lpstr>El cerebro es como un coche</vt:lpstr>
      <vt:lpstr>Ya lo había dicho Platón hace 1.500 años….</vt:lpstr>
      <vt:lpstr>Presentación de PowerPoint</vt:lpstr>
      <vt:lpstr>Nuevo Paradigma!!!!  Inteligencia como algo más que un CI </vt:lpstr>
      <vt:lpstr>¿ Qué es AC?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Reflexiones</vt:lpstr>
      <vt:lpstr>Javier Touron</vt:lpstr>
      <vt:lpstr>Presentación de PowerPoint</vt:lpstr>
      <vt:lpstr>Presentación de PowerPoint</vt:lpstr>
      <vt:lpstr> TU PUEDES !!!!!!!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Portatil</cp:lastModifiedBy>
  <cp:revision>31</cp:revision>
  <dcterms:modified xsi:type="dcterms:W3CDTF">2015-04-17T14:18:44Z</dcterms:modified>
</cp:coreProperties>
</file>