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81" r:id="rId2"/>
    <p:sldId id="276" r:id="rId3"/>
    <p:sldId id="257" r:id="rId4"/>
    <p:sldId id="260" r:id="rId5"/>
    <p:sldId id="282" r:id="rId6"/>
    <p:sldId id="258" r:id="rId7"/>
    <p:sldId id="259" r:id="rId8"/>
    <p:sldId id="274" r:id="rId9"/>
    <p:sldId id="264" r:id="rId10"/>
    <p:sldId id="277" r:id="rId11"/>
    <p:sldId id="263" r:id="rId12"/>
    <p:sldId id="283" r:id="rId13"/>
    <p:sldId id="280" r:id="rId14"/>
    <p:sldId id="279" r:id="rId15"/>
    <p:sldId id="278" r:id="rId16"/>
    <p:sldId id="267" r:id="rId17"/>
    <p:sldId id="270" r:id="rId18"/>
    <p:sldId id="272" r:id="rId19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622"/>
    <a:srgbClr val="000000"/>
    <a:srgbClr val="3500FF"/>
    <a:srgbClr val="AE001A"/>
    <a:srgbClr val="FD75B0"/>
    <a:srgbClr val="AE00FF"/>
    <a:srgbClr val="011993"/>
    <a:srgbClr val="0119FF"/>
    <a:srgbClr val="0100FF"/>
    <a:srgbClr val="3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97" autoAdjust="0"/>
    <p:restoredTop sz="94725" autoAdjust="0"/>
  </p:normalViewPr>
  <p:slideViewPr>
    <p:cSldViewPr snapToGrid="0" snapToObjects="1">
      <p:cViewPr varScale="1">
        <p:scale>
          <a:sx n="59" d="100"/>
          <a:sy n="59" d="100"/>
        </p:scale>
        <p:origin x="100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09113-10A1-CE49-9485-0896C06BA1CD}" type="datetimeFigureOut">
              <a:rPr lang="es-ES" smtClean="0"/>
              <a:pPr/>
              <a:t>04/11/2021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78C09-5A21-E546-BE41-B706AACA0B9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7568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7097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3261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4423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204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599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5497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84822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1592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645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252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585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3733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524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4392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012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6287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6756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78C09-5A21-E546-BE41-B706AACA0B9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811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56176-A0FD-BB4F-9C33-854124094C25}" type="datetimeFigureOut">
              <a:rPr lang="es-ES_tradnl" smtClean="0"/>
              <a:pPr/>
              <a:t>04/11/2021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3734E-527A-704C-8DE9-0CB803B75181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ratch.mit.edu/projects/445607597" TargetMode="External"/><Relationship Id="rId5" Type="http://schemas.openxmlformats.org/officeDocument/2006/relationships/hyperlink" Target="https://scratch.mit.edu/projects/590187257" TargetMode="External"/><Relationship Id="rId4" Type="http://schemas.openxmlformats.org/officeDocument/2006/relationships/image" Target="../media/image26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scratch.mit.edu/projects/445607497" TargetMode="External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cratch.mit.edu/projects/445605092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7.pn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tiff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f"/><Relationship Id="rId3" Type="http://schemas.openxmlformats.org/officeDocument/2006/relationships/hyperlink" Target="https://scratch.mit.edu/projects/editor/?tutorial=getStarted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9.png"/><Relationship Id="rId4" Type="http://schemas.openxmlformats.org/officeDocument/2006/relationships/image" Target="../media/image22.png"/><Relationship Id="rId9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png"/><Relationship Id="rId7" Type="http://schemas.openxmlformats.org/officeDocument/2006/relationships/image" Target="../media/image8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hyperlink" Target="https://scratch.mit.edu/projects/44560716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tif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94037CA-5CEA-49DD-9AEC-2AC20B9C5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5" y="3429000"/>
            <a:ext cx="3552664" cy="3208316"/>
          </a:xfrm>
          <a:prstGeom prst="rect">
            <a:avLst/>
          </a:prstGeom>
        </p:spPr>
      </p:pic>
      <p:pic>
        <p:nvPicPr>
          <p:cNvPr id="5" name="Imagen 4" descr="TEXTO espia 1 col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577" y="1607212"/>
            <a:ext cx="8239052" cy="3273807"/>
          </a:xfrm>
          <a:prstGeom prst="rect">
            <a:avLst/>
          </a:prstGeom>
        </p:spPr>
      </p:pic>
      <p:pic>
        <p:nvPicPr>
          <p:cNvPr id="8" name="Imagen 7" descr="MARCA criptografia col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94" y="285341"/>
            <a:ext cx="1889427" cy="19107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¿Cómo lo hace?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514350" algn="just">
              <a:buClr>
                <a:srgbClr val="000000"/>
              </a:buClr>
            </a:pPr>
            <a:endParaRPr lang="es-ES_tradnl" sz="2800" i="1" dirty="0">
              <a:latin typeface="Helvetica"/>
              <a:cs typeface="Helvetica"/>
            </a:endParaRPr>
          </a:p>
          <a:p>
            <a:pPr marL="171450" indent="-514350" algn="just">
              <a:buClr>
                <a:srgbClr val="000000"/>
              </a:buClr>
              <a:buNone/>
            </a:pPr>
            <a:endParaRPr lang="es-ES_tradnl" sz="2800" dirty="0">
              <a:latin typeface="Helvetica"/>
              <a:cs typeface="Helvetica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42362" y="2696608"/>
            <a:ext cx="11370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600" b="1" dirty="0"/>
              <a:t>A + 3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430312" y="1148445"/>
            <a:ext cx="11098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0" dirty="0">
                <a:solidFill>
                  <a:srgbClr val="3500FF"/>
                </a:solidFill>
                <a:latin typeface="Herculanum"/>
                <a:cs typeface="Herculanum"/>
              </a:rPr>
              <a:t>?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F33624-8FF5-436A-B27B-E5AA0646DBF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3624748" y="1967795"/>
            <a:ext cx="2013333" cy="158130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875364" y="1417639"/>
            <a:ext cx="11098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0" dirty="0">
                <a:solidFill>
                  <a:srgbClr val="AE001A"/>
                </a:solidFill>
                <a:latin typeface="Herculanum"/>
                <a:cs typeface="Herculanum"/>
              </a:rPr>
              <a:t>?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831334" y="3986883"/>
            <a:ext cx="65293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Hay que identificar las letras con números:</a:t>
            </a:r>
          </a:p>
          <a:p>
            <a:endParaRPr lang="es-ES_tradnl" sz="2800" b="1" dirty="0"/>
          </a:p>
          <a:p>
            <a:pPr algn="ctr"/>
            <a:r>
              <a:rPr lang="es-ES_tradnl" sz="2800" b="1" dirty="0"/>
              <a:t>A-1, B-2, C-3, ….</a:t>
            </a:r>
          </a:p>
        </p:txBody>
      </p:sp>
      <p:pic>
        <p:nvPicPr>
          <p:cNvPr id="18" name="Imagen 17" descr="MARCA criptografia color.png">
            <a:extLst>
              <a:ext uri="{FF2B5EF4-FFF2-40B4-BE49-F238E27FC236}">
                <a16:creationId xmlns:a16="http://schemas.microsoft.com/office/drawing/2014/main" id="{96042853-52CF-4F71-86F7-452183F39C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00AB02EB-BCDC-45B7-BF94-76F9C89C34F4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81CFED82-AEEE-474F-9462-2D1A5D40A76D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76BCF4AF-9CE8-406E-9E73-1A4EDAE75CC6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DB02B23A-2B82-435E-AD0D-D9CE7B6907D0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2" name="Imagen 31" descr="Logotipo_negro_UNIVERSIDADE_DE_VIGO.png">
            <a:extLst>
              <a:ext uri="{FF2B5EF4-FFF2-40B4-BE49-F238E27FC236}">
                <a16:creationId xmlns:a16="http://schemas.microsoft.com/office/drawing/2014/main" id="{F29EBA94-3B98-4E33-81B7-DB866E0C058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7BF70149-7C6A-48A7-A369-03A4143247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9FE25AD-8E17-4314-9D4B-16B75788B0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032"/>
            <a:ext cx="12192000" cy="1143000"/>
          </a:xfrm>
        </p:spPr>
        <p:txBody>
          <a:bodyPr/>
          <a:lstStyle/>
          <a:p>
            <a:r>
              <a:rPr lang="es-ES_tradnl" b="1">
                <a:solidFill>
                  <a:srgbClr val="AE0000"/>
                </a:solidFill>
                <a:latin typeface="Helvetica"/>
                <a:cs typeface="Helvetica"/>
              </a:rPr>
              <a:t>Algoritmo Clave de César</a:t>
            </a:r>
            <a:endParaRPr lang="es-ES_tradnl" b="1" dirty="0">
              <a:solidFill>
                <a:srgbClr val="AE0000"/>
              </a:solidFill>
              <a:latin typeface="Helvetica"/>
              <a:cs typeface="Helvetica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1821" y="1704024"/>
            <a:ext cx="8229600" cy="5264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2400" b="1" dirty="0">
              <a:latin typeface="Helvetica"/>
              <a:cs typeface="Helvetica"/>
            </a:endParaRPr>
          </a:p>
          <a:p>
            <a:pPr marL="114300" indent="-457200" algn="ctr">
              <a:buNone/>
            </a:pPr>
            <a:endParaRPr lang="es-ES_tradnl" sz="1200" b="1" dirty="0">
              <a:latin typeface="Helvetica"/>
              <a:cs typeface="Helvetica"/>
            </a:endParaRPr>
          </a:p>
          <a:p>
            <a:pPr marL="114300" indent="-457200">
              <a:buFont typeface="+mj-lt"/>
              <a:buAutoNum type="arabicPeriod"/>
            </a:pPr>
            <a:r>
              <a:rPr lang="es-ES_tradnl" dirty="0">
                <a:latin typeface="Helvetica"/>
                <a:cs typeface="Helvetica"/>
              </a:rPr>
              <a:t>Pedir una letra para cifrar</a:t>
            </a:r>
          </a:p>
          <a:p>
            <a:pPr marL="114300" indent="-457200">
              <a:buFont typeface="+mj-lt"/>
              <a:buAutoNum type="arabicPeriod"/>
            </a:pPr>
            <a:r>
              <a:rPr lang="es-ES_tradnl" dirty="0">
                <a:latin typeface="Helvetica"/>
                <a:cs typeface="Helvetica"/>
              </a:rPr>
              <a:t>Identificar letra con número </a:t>
            </a:r>
          </a:p>
          <a:p>
            <a:pPr marL="114300" indent="-457200">
              <a:buFont typeface="+mj-lt"/>
              <a:buAutoNum type="arabicPeriod"/>
            </a:pPr>
            <a:r>
              <a:rPr lang="es-ES_tradnl" dirty="0">
                <a:latin typeface="Helvetica"/>
                <a:cs typeface="Helvetica"/>
              </a:rPr>
              <a:t>Sumar 3 a esa posición</a:t>
            </a:r>
          </a:p>
          <a:p>
            <a:pPr marL="114300" indent="-457200">
              <a:buFont typeface="+mj-lt"/>
              <a:buAutoNum type="arabicPeriod"/>
            </a:pPr>
            <a:r>
              <a:rPr lang="es-ES_tradnl" dirty="0">
                <a:latin typeface="Helvetica"/>
                <a:cs typeface="Helvetica"/>
              </a:rPr>
              <a:t>Convertir dicho número a letra</a:t>
            </a:r>
            <a:endParaRPr lang="es-ES_tradnl" sz="2400" dirty="0">
              <a:latin typeface="Helvetica"/>
              <a:cs typeface="Helvetica"/>
            </a:endParaRPr>
          </a:p>
        </p:txBody>
      </p:sp>
      <p:pic>
        <p:nvPicPr>
          <p:cNvPr id="15" name="Imagen 14" descr="MARCA criptografia color.png">
            <a:extLst>
              <a:ext uri="{FF2B5EF4-FFF2-40B4-BE49-F238E27FC236}">
                <a16:creationId xmlns:a16="http://schemas.microsoft.com/office/drawing/2014/main" id="{4774F8E8-083A-4C4D-A73E-BABF1ECCD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3A24CDA-5B19-4899-A473-BA4754A29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9930" y="2241090"/>
            <a:ext cx="2117814" cy="2311813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7361A26C-FAC5-4E9D-82AC-C7836EAB9549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6DCDABB-4139-48D9-ACED-171A334B0C01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8956706-CB9F-4709-A4A9-F9E258144FC0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B23F7A8-DDAD-4505-9B8B-2B53683AF0A4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9" name="Imagen 28" descr="Logotipo_negro_UNIVERSIDADE_DE_VIGO.png">
            <a:extLst>
              <a:ext uri="{FF2B5EF4-FFF2-40B4-BE49-F238E27FC236}">
                <a16:creationId xmlns:a16="http://schemas.microsoft.com/office/drawing/2014/main" id="{4759D84E-7D47-400E-8970-0F870A2AFD5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E90345E-B61A-416E-946A-AF2C73E36B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B0CE5138-E441-4598-A169-D76B11BD18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032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Algoritmo Clave de César</a:t>
            </a:r>
          </a:p>
        </p:txBody>
      </p:sp>
      <p:pic>
        <p:nvPicPr>
          <p:cNvPr id="15" name="Imagen 14" descr="MARCA criptografia color.png">
            <a:extLst>
              <a:ext uri="{FF2B5EF4-FFF2-40B4-BE49-F238E27FC236}">
                <a16:creationId xmlns:a16="http://schemas.microsoft.com/office/drawing/2014/main" id="{4774F8E8-083A-4C4D-A73E-BABF1ECCD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76C4569-9F9C-43A2-9D97-FFA6D6178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272" y="1834183"/>
            <a:ext cx="9405325" cy="3987371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id="{E084F671-C07F-45DD-B62E-E665B924F106}"/>
              </a:ext>
            </a:extLst>
          </p:cNvPr>
          <p:cNvSpPr txBox="1"/>
          <p:nvPr/>
        </p:nvSpPr>
        <p:spPr>
          <a:xfrm>
            <a:off x="2155210" y="1144995"/>
            <a:ext cx="78815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marR="0" lvl="0" indent="-4572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_tradnl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"/>
                <a:ea typeface="+mn-ea"/>
                <a:cs typeface="Helvetic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https://scratch.mit.edu/projects/590187257</a:t>
            </a:r>
            <a:endParaRPr kumimoji="0" lang="es-ES_tradnl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elvetica"/>
              <a:ea typeface="+mn-ea"/>
              <a:cs typeface="Helvetica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E11329A1-290B-4167-8BFD-40ED69B105A1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7F96D7B-659E-41E8-B432-FAC8A939BD4A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1820F77-D320-4AA7-8FF3-BEB8C375C3E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1CC5C8E-BC38-427C-8ACB-EB3EA97F437D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0" name="Imagen 29" descr="Logotipo_negro_UNIVERSIDADE_DE_VIGO.png">
            <a:extLst>
              <a:ext uri="{FF2B5EF4-FFF2-40B4-BE49-F238E27FC236}">
                <a16:creationId xmlns:a16="http://schemas.microsoft.com/office/drawing/2014/main" id="{61100CD4-3F44-4082-9473-1F57E11BF02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E9A2FE7-75C6-417C-BBFD-26268481B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C39A4DC3-B1F0-420F-AA36-2EE9680720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46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1651" y="1288816"/>
            <a:ext cx="8229600" cy="52643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114300" indent="-457200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087111" y="1422357"/>
            <a:ext cx="73147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-457200">
              <a:spcBef>
                <a:spcPct val="20000"/>
              </a:spcBef>
              <a:buFont typeface="Arial"/>
              <a:buChar char="•"/>
            </a:pPr>
            <a:r>
              <a:rPr lang="es-ES_tradnl" sz="2800" b="1" dirty="0">
                <a:latin typeface="Helvetica"/>
                <a:cs typeface="Helvetica"/>
              </a:rPr>
              <a:t>Cifra letra a letra: </a:t>
            </a:r>
            <a:r>
              <a:rPr lang="es-ES_tradnl" sz="2800" b="1" dirty="0">
                <a:solidFill>
                  <a:srgbClr val="3500FF"/>
                </a:solidFill>
                <a:latin typeface="Herculanum"/>
                <a:cs typeface="Herculanum"/>
              </a:rPr>
              <a:t>QUEREMOS PAZ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478607" y="2185130"/>
            <a:ext cx="4819904" cy="368194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18" name="Título 1">
            <a:extLst>
              <a:ext uri="{FF2B5EF4-FFF2-40B4-BE49-F238E27FC236}">
                <a16:creationId xmlns:a16="http://schemas.microsoft.com/office/drawing/2014/main" id="{7C6D68AA-7D51-4C29-AF64-6976D2F8865E}"/>
              </a:ext>
            </a:extLst>
          </p:cNvPr>
          <p:cNvSpPr txBox="1">
            <a:spLocks/>
          </p:cNvSpPr>
          <p:nvPr/>
        </p:nvSpPr>
        <p:spPr>
          <a:xfrm>
            <a:off x="0" y="46032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Algoritmo Clave de César</a:t>
            </a:r>
          </a:p>
        </p:txBody>
      </p:sp>
      <p:pic>
        <p:nvPicPr>
          <p:cNvPr id="19" name="Imagen 18" descr="MARCA criptografia color.png">
            <a:extLst>
              <a:ext uri="{FF2B5EF4-FFF2-40B4-BE49-F238E27FC236}">
                <a16:creationId xmlns:a16="http://schemas.microsoft.com/office/drawing/2014/main" id="{849F6CBD-FAED-4B1E-BCEE-9155B56B79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8FEB7B30-82C4-4E55-855B-1A77E00E0685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C3EADD3-8408-4F8D-8211-81493E53942B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2A98501-9ACD-4FBB-8D7C-7BD0B1B42CA3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C16FF95-3E49-443C-9D43-1F3E5549EE94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1" name="Imagen 30" descr="Logotipo_negro_UNIVERSIDADE_DE_VIGO.png">
            <a:extLst>
              <a:ext uri="{FF2B5EF4-FFF2-40B4-BE49-F238E27FC236}">
                <a16:creationId xmlns:a16="http://schemas.microsoft.com/office/drawing/2014/main" id="{761223F0-AECF-4283-AFDB-22A1D80ACD0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251537C2-C42E-4D4B-BFCD-A6C2CA1BBD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0BDB040B-0ED9-41CC-8A01-454DCE456C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Houston: </a:t>
            </a:r>
            <a:b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</a:br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tenemos un problema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382960"/>
            <a:ext cx="10972800" cy="4525963"/>
          </a:xfrm>
        </p:spPr>
        <p:txBody>
          <a:bodyPr>
            <a:normAutofit/>
          </a:bodyPr>
          <a:lstStyle/>
          <a:p>
            <a:pPr marL="171450" indent="-514350" algn="just">
              <a:buClr>
                <a:srgbClr val="000000"/>
              </a:buClr>
              <a:buNone/>
            </a:pPr>
            <a:endParaRPr lang="es-ES_tradnl" sz="2800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None/>
            </a:pPr>
            <a:r>
              <a:rPr lang="es-ES_tradnl" sz="2800" b="1" dirty="0">
                <a:latin typeface="Helvetica"/>
                <a:cs typeface="Helvetica"/>
              </a:rPr>
              <a:t>¿Qué pasa al cifrar las letras X, Y, Z?</a:t>
            </a:r>
          </a:p>
          <a:p>
            <a:pPr marL="171450" indent="-514350" algn="ctr">
              <a:buClr>
                <a:srgbClr val="000000"/>
              </a:buClr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171450" indent="-514350" algn="ctr">
              <a:buClr>
                <a:srgbClr val="000000"/>
              </a:buClr>
              <a:buNone/>
            </a:pPr>
            <a:r>
              <a:rPr lang="es-ES_tradnl" sz="2800" b="1" dirty="0">
                <a:latin typeface="Helvetica"/>
                <a:cs typeface="Helvetica"/>
              </a:rPr>
              <a:t>         letras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587406"/>
              </p:ext>
            </p:extLst>
          </p:nvPr>
        </p:nvGraphicFramePr>
        <p:xfrm>
          <a:off x="3048000" y="2859473"/>
          <a:ext cx="6096000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1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X-25	</a:t>
                      </a: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1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Y-26	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1" dirty="0">
                          <a:solidFill>
                            <a:schemeClr val="tx1"/>
                          </a:solidFill>
                          <a:latin typeface="Helvetica"/>
                          <a:cs typeface="Helvetica"/>
                        </a:rPr>
                        <a:t>Z-27	</a:t>
                      </a:r>
                    </a:p>
                  </a:txBody>
                  <a:tcPr>
                    <a:lnL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1" dirty="0">
                          <a:latin typeface="Helvetica"/>
                          <a:cs typeface="Helvetica"/>
                        </a:rPr>
                        <a:t>25+3=28  </a:t>
                      </a:r>
                    </a:p>
                  </a:txBody>
                  <a:tcPr>
                    <a:lnL w="12700" cmpd="sng">
                      <a:noFill/>
                    </a:lnL>
                    <a:lnR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1" dirty="0">
                          <a:latin typeface="Helvetica"/>
                          <a:cs typeface="Helvetica"/>
                        </a:rPr>
                        <a:t>26+3=29  </a:t>
                      </a:r>
                    </a:p>
                  </a:txBody>
                  <a:tcPr>
                    <a:lnL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2800" b="1" dirty="0">
                          <a:latin typeface="Helvetica"/>
                          <a:cs typeface="Helvetica"/>
                        </a:rPr>
                        <a:t>27+3=30  </a:t>
                      </a:r>
                    </a:p>
                  </a:txBody>
                  <a:tcPr>
                    <a:lnL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6733943" y="3896598"/>
            <a:ext cx="11098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0" dirty="0">
                <a:solidFill>
                  <a:srgbClr val="AE001A"/>
                </a:solidFill>
                <a:latin typeface="Herculanum"/>
                <a:cs typeface="Herculanum"/>
              </a:rPr>
              <a:t>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288890" y="3513596"/>
            <a:ext cx="1109895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5000" dirty="0">
                <a:solidFill>
                  <a:srgbClr val="3500FF"/>
                </a:solidFill>
                <a:latin typeface="Herculanum"/>
                <a:cs typeface="Herculanum"/>
              </a:rPr>
              <a:t>?</a:t>
            </a:r>
          </a:p>
        </p:txBody>
      </p:sp>
      <p:pic>
        <p:nvPicPr>
          <p:cNvPr id="16" name="Imagen 15" descr="MARCA criptografia color.png">
            <a:extLst>
              <a:ext uri="{FF2B5EF4-FFF2-40B4-BE49-F238E27FC236}">
                <a16:creationId xmlns:a16="http://schemas.microsoft.com/office/drawing/2014/main" id="{BE8DA190-A898-4764-964A-968332221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DE1F1BBB-2A0F-47D0-9ED5-023F41471986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10FE3CCB-324D-4199-9A97-7C0275C3F6BD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E7821E69-2083-4114-A7DB-AE2671A7E45F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008C29B9-DA88-4977-BE79-3CC2EC5B3C01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0" name="Imagen 29" descr="Logotipo_negro_UNIVERSIDADE_DE_VIGO.png">
            <a:extLst>
              <a:ext uri="{FF2B5EF4-FFF2-40B4-BE49-F238E27FC236}">
                <a16:creationId xmlns:a16="http://schemas.microsoft.com/office/drawing/2014/main" id="{E5B24CDF-1B51-404C-9F49-2C4FD8F0196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0CFE6055-9A8F-463E-960C-A2F48E93C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A429A94-C99B-44AB-BA88-3B88069604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08CBC14-9055-4260-91F2-E181FD53B6DD}"/>
              </a:ext>
            </a:extLst>
          </p:cNvPr>
          <p:cNvSpPr txBox="1">
            <a:spLocks/>
          </p:cNvSpPr>
          <p:nvPr/>
        </p:nvSpPr>
        <p:spPr>
          <a:xfrm>
            <a:off x="0" y="16577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Algoritmo Clave de César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1651" y="1264148"/>
            <a:ext cx="8229600" cy="4708525"/>
          </a:xfrm>
        </p:spPr>
        <p:txBody>
          <a:bodyPr>
            <a:normAutofit/>
          </a:bodyPr>
          <a:lstStyle/>
          <a:p>
            <a:pPr marL="114300" indent="-457200">
              <a:buNone/>
            </a:pPr>
            <a:r>
              <a:rPr lang="es-ES_tradnl" sz="2800" b="1" dirty="0">
                <a:latin typeface="Helvetica"/>
                <a:cs typeface="Helvetica"/>
              </a:rPr>
              <a:t>         </a:t>
            </a:r>
            <a:r>
              <a:rPr lang="es-ES_tradnl" sz="2800" b="1" dirty="0">
                <a:hlinkClick r:id="rId3"/>
              </a:rPr>
              <a:t>https://scratch.mit.edu/projects/445607497 </a:t>
            </a:r>
            <a:endParaRPr lang="es-ES_tradnl" sz="2800" b="1" dirty="0"/>
          </a:p>
          <a:p>
            <a:pPr marL="114300" indent="-457200">
              <a:buNone/>
            </a:pPr>
            <a:endParaRPr lang="es-ES_tradnl" sz="2800" b="1" dirty="0"/>
          </a:p>
          <a:p>
            <a:pPr marL="114300" indent="-457200">
              <a:buNone/>
            </a:pPr>
            <a:endParaRPr lang="es-ES_tradnl" sz="2800" b="1" dirty="0"/>
          </a:p>
          <a:p>
            <a:pPr marL="114300" indent="-457200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36515" y="1973045"/>
            <a:ext cx="3924116" cy="3918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17" name="Imagen 16" descr="MARCA criptografia color.png">
            <a:extLst>
              <a:ext uri="{FF2B5EF4-FFF2-40B4-BE49-F238E27FC236}">
                <a16:creationId xmlns:a16="http://schemas.microsoft.com/office/drawing/2014/main" id="{44E688B1-B703-44FE-8621-2D54203176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3DDA1A3B-88D3-4032-B259-9F41A351C66B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54D47E1-316D-49D3-9421-9D54FD842EB0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71D943-ABD2-4678-AD77-C62AF28884E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C297E72-A628-4B21-83B1-ED4823136E00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0" name="Imagen 29" descr="Logotipo_negro_UNIVERSIDADE_DE_VIGO.png">
            <a:extLst>
              <a:ext uri="{FF2B5EF4-FFF2-40B4-BE49-F238E27FC236}">
                <a16:creationId xmlns:a16="http://schemas.microsoft.com/office/drawing/2014/main" id="{FBA42C0C-CE8E-4E4D-A771-833DA8742E6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60252D6-00CD-4A46-B59D-0486518EC7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B748788F-A8B8-4EDB-B650-DED817E2C2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2691274" y="1535233"/>
            <a:ext cx="680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_tradnl" sz="2800" b="1" dirty="0">
                <a:hlinkClick r:id="rId3"/>
              </a:rPr>
              <a:t>https://scratch.mit.edu/projects/445605092</a:t>
            </a:r>
            <a:endParaRPr lang="es-ES_tradnl" sz="2800" b="1" dirty="0"/>
          </a:p>
        </p:txBody>
      </p:sp>
      <p:sp>
        <p:nvSpPr>
          <p:cNvPr id="9" name="CuadroTexto 8"/>
          <p:cNvSpPr txBox="1"/>
          <p:nvPr/>
        </p:nvSpPr>
        <p:spPr>
          <a:xfrm>
            <a:off x="947186" y="2551311"/>
            <a:ext cx="10297626" cy="3367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800" dirty="0">
                <a:latin typeface="Helvetica"/>
                <a:cs typeface="Helvetica"/>
              </a:rPr>
              <a:t>Este programa </a:t>
            </a:r>
            <a:r>
              <a:rPr lang="es-ES" sz="2800" b="1" dirty="0">
                <a:latin typeface="Helvetica"/>
                <a:cs typeface="Helvetica"/>
              </a:rPr>
              <a:t>cifra y descifra frases completas </a:t>
            </a:r>
            <a:r>
              <a:rPr lang="es-ES" sz="2800" dirty="0">
                <a:latin typeface="Helvetica"/>
                <a:cs typeface="Helvetica"/>
              </a:rPr>
              <a:t>con </a:t>
            </a:r>
            <a:r>
              <a:rPr lang="es-ES" sz="2800" b="1" dirty="0">
                <a:latin typeface="Helvetica"/>
                <a:cs typeface="Helvetica"/>
              </a:rPr>
              <a:t>cualquier clave</a:t>
            </a:r>
          </a:p>
          <a:p>
            <a:pPr algn="just">
              <a:spcBef>
                <a:spcPct val="20000"/>
              </a:spcBef>
              <a:buClr>
                <a:srgbClr val="000000"/>
              </a:buClr>
            </a:pPr>
            <a:endParaRPr lang="es-ES_tradnl" sz="2800" dirty="0">
              <a:latin typeface="Helvetica"/>
              <a:cs typeface="Helvetica"/>
            </a:endParaRPr>
          </a:p>
          <a:p>
            <a:pPr marL="457200" indent="-457200" algn="just">
              <a:spcBef>
                <a:spcPct val="2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s-ES" sz="2800" b="1" dirty="0">
                <a:latin typeface="Helvetica"/>
                <a:cs typeface="Helvetica"/>
              </a:rPr>
              <a:t>Comprueba</a:t>
            </a:r>
            <a:r>
              <a:rPr lang="es-ES" sz="2800" dirty="0">
                <a:latin typeface="Helvetica"/>
                <a:cs typeface="Helvetica"/>
              </a:rPr>
              <a:t> a través de los mensajes que habéis cifrado y descifrado en el taller manipulativo </a:t>
            </a:r>
            <a:r>
              <a:rPr lang="es-ES" sz="2800" b="1" dirty="0">
                <a:latin typeface="Helvetica"/>
                <a:cs typeface="Helvetica"/>
              </a:rPr>
              <a:t>que este algoritmo funciona bien</a:t>
            </a:r>
          </a:p>
          <a:p>
            <a:pPr marL="171450" indent="-514350" algn="just">
              <a:spcBef>
                <a:spcPct val="20000"/>
              </a:spcBef>
              <a:buClr>
                <a:srgbClr val="000000"/>
              </a:buClr>
            </a:pPr>
            <a:endParaRPr lang="es-ES_tradnl" sz="2800" b="1" dirty="0">
              <a:latin typeface="Helvetica"/>
              <a:cs typeface="Helvetica"/>
            </a:endParaRPr>
          </a:p>
        </p:txBody>
      </p:sp>
      <p:pic>
        <p:nvPicPr>
          <p:cNvPr id="19" name="Imagen 18" descr="MARCA criptografia color.png">
            <a:extLst>
              <a:ext uri="{FF2B5EF4-FFF2-40B4-BE49-F238E27FC236}">
                <a16:creationId xmlns:a16="http://schemas.microsoft.com/office/drawing/2014/main" id="{86BFE450-A535-4E61-AE49-554743143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8" name="Título 1">
            <a:extLst>
              <a:ext uri="{FF2B5EF4-FFF2-40B4-BE49-F238E27FC236}">
                <a16:creationId xmlns:a16="http://schemas.microsoft.com/office/drawing/2014/main" id="{4B198D5A-BC55-469B-A12F-26FADDA7D3D8}"/>
              </a:ext>
            </a:extLst>
          </p:cNvPr>
          <p:cNvSpPr txBox="1">
            <a:spLocks/>
          </p:cNvSpPr>
          <p:nvPr/>
        </p:nvSpPr>
        <p:spPr>
          <a:xfrm>
            <a:off x="0" y="165778"/>
            <a:ext cx="1219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Algoritmo Clave de César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64D9749-51BE-4437-8831-5041678E386F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5DE3C98-420A-4AE8-A2C5-B6CDBECBDC38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58F1AA7-809E-4F93-A252-5EEF4AA0B671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27BAB1FB-BC19-4BFF-975B-C4B76263B842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0" name="Imagen 29" descr="Logotipo_negro_UNIVERSIDADE_DE_VIGO.png">
            <a:extLst>
              <a:ext uri="{FF2B5EF4-FFF2-40B4-BE49-F238E27FC236}">
                <a16:creationId xmlns:a16="http://schemas.microsoft.com/office/drawing/2014/main" id="{EA132DE0-C176-4615-9366-DB7E1952251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FE62575-5D51-4C2E-80F3-C97B66E392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D625DE9-29CF-40CD-B9D6-BCD995FACE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Reto: </a:t>
            </a:r>
            <a:b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</a:br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mensaje de Julio César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2695" y="1299017"/>
            <a:ext cx="2608649" cy="3298370"/>
          </a:xfrm>
        </p:spPr>
        <p:txBody>
          <a:bodyPr>
            <a:normAutofit fontScale="47500" lnSpcReduction="20000"/>
          </a:bodyPr>
          <a:lstStyle/>
          <a:p>
            <a:pPr marL="0" algn="just">
              <a:buNone/>
            </a:pPr>
            <a:endParaRPr lang="es-ES_tradnl" sz="2400" i="1" dirty="0">
              <a:latin typeface="Helvetica"/>
              <a:cs typeface="Helvetica"/>
            </a:endParaRPr>
          </a:p>
          <a:p>
            <a:pPr marL="0" algn="just">
              <a:buNone/>
            </a:pPr>
            <a:endParaRPr lang="es-ES_tradnl" sz="2400" i="1" dirty="0">
              <a:latin typeface="Helvetica"/>
              <a:cs typeface="Helvetica"/>
            </a:endParaRPr>
          </a:p>
          <a:p>
            <a:pPr marL="0" algn="just">
              <a:buNone/>
            </a:pPr>
            <a:endParaRPr lang="es-ES_tradnl" sz="2400" i="1" dirty="0">
              <a:latin typeface="Helvetica"/>
              <a:cs typeface="Helvetica"/>
            </a:endParaRPr>
          </a:p>
          <a:p>
            <a:pPr marL="0" algn="just">
              <a:buNone/>
            </a:pPr>
            <a:endParaRPr lang="es-ES_tradnl" sz="2400" i="1" dirty="0">
              <a:latin typeface="Helvetica"/>
              <a:cs typeface="Helvetica"/>
            </a:endParaRPr>
          </a:p>
          <a:p>
            <a:pPr marL="0" algn="just">
              <a:buNone/>
            </a:pPr>
            <a:endParaRPr lang="es-ES_tradnl" sz="2400" i="1" dirty="0">
              <a:latin typeface="Helvetica"/>
              <a:cs typeface="Helvetica"/>
            </a:endParaRPr>
          </a:p>
          <a:p>
            <a:pPr marL="0" algn="just">
              <a:buNone/>
            </a:pPr>
            <a:endParaRPr lang="es-ES_tradnl" sz="2400" i="1" dirty="0">
              <a:latin typeface="Helvetica"/>
              <a:cs typeface="Helvetica"/>
            </a:endParaRPr>
          </a:p>
          <a:p>
            <a:pPr marL="0" algn="just">
              <a:buNone/>
            </a:pPr>
            <a:endParaRPr lang="es-ES_tradnl" sz="2400" i="1" dirty="0">
              <a:latin typeface="Helvetica"/>
              <a:cs typeface="Helvetica"/>
            </a:endParaRPr>
          </a:p>
          <a:p>
            <a:pPr marL="0" algn="just">
              <a:buNone/>
            </a:pPr>
            <a:endParaRPr lang="es-ES_tradnl" sz="7300" i="1" dirty="0">
              <a:latin typeface="Helvetica"/>
              <a:cs typeface="Helvetica"/>
            </a:endParaRPr>
          </a:p>
          <a:p>
            <a:pPr marL="0" algn="ctr">
              <a:buNone/>
            </a:pPr>
            <a:r>
              <a:rPr lang="es-ES_tradnl" sz="7300" b="1" dirty="0">
                <a:latin typeface="Helvetica"/>
                <a:cs typeface="Helvetica"/>
              </a:rPr>
              <a:t>¿Clave? </a:t>
            </a:r>
          </a:p>
          <a:p>
            <a:pPr marL="0" algn="ctr">
              <a:buNone/>
            </a:pPr>
            <a:r>
              <a:rPr lang="es-ES_tradnl" sz="7300" b="1" dirty="0">
                <a:latin typeface="Helvetica"/>
                <a:cs typeface="Helvetica"/>
              </a:rPr>
              <a:t>¿Mensaje?</a:t>
            </a:r>
          </a:p>
          <a:p>
            <a:pPr marL="0" algn="just">
              <a:buNone/>
            </a:pPr>
            <a:endParaRPr lang="es-ES_tradnl" sz="2400" dirty="0">
              <a:latin typeface="Helvetica"/>
              <a:cs typeface="Helvetica"/>
            </a:endParaRPr>
          </a:p>
        </p:txBody>
      </p:sp>
      <p:pic>
        <p:nvPicPr>
          <p:cNvPr id="15" name="Imagen 14" descr="pergamino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512147" y="1923255"/>
            <a:ext cx="7524000" cy="3758933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982A5C82-3A14-468D-BE6A-79B40691FBF6}"/>
              </a:ext>
            </a:extLst>
          </p:cNvPr>
          <p:cNvGrpSpPr/>
          <p:nvPr/>
        </p:nvGrpSpPr>
        <p:grpSpPr>
          <a:xfrm>
            <a:off x="10291879" y="126014"/>
            <a:ext cx="1716980" cy="2800824"/>
            <a:chOff x="10291879" y="126014"/>
            <a:chExt cx="1716980" cy="2800824"/>
          </a:xfrm>
        </p:grpSpPr>
        <p:sp>
          <p:nvSpPr>
            <p:cNvPr id="23" name="CuadroTexto 22"/>
            <p:cNvSpPr txBox="1"/>
            <p:nvPr/>
          </p:nvSpPr>
          <p:spPr>
            <a:xfrm>
              <a:off x="10898964" y="126014"/>
              <a:ext cx="1109895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5000" dirty="0">
                  <a:solidFill>
                    <a:srgbClr val="AE001A"/>
                  </a:solidFill>
                  <a:latin typeface="Herculanum"/>
                  <a:cs typeface="Herculanum"/>
                </a:rPr>
                <a:t>?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10291879" y="526181"/>
              <a:ext cx="1109895" cy="24006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15000" dirty="0">
                  <a:solidFill>
                    <a:srgbClr val="3500FF"/>
                  </a:solidFill>
                  <a:latin typeface="Herculanum"/>
                  <a:cs typeface="Herculanum"/>
                </a:rPr>
                <a:t>?</a:t>
              </a:r>
            </a:p>
          </p:txBody>
        </p:sp>
      </p:grpSp>
      <p:sp>
        <p:nvSpPr>
          <p:cNvPr id="10" name="CuadroTexto 9"/>
          <p:cNvSpPr txBox="1"/>
          <p:nvPr/>
        </p:nvSpPr>
        <p:spPr>
          <a:xfrm>
            <a:off x="4499602" y="2202226"/>
            <a:ext cx="59815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2800" b="1" dirty="0">
              <a:solidFill>
                <a:srgbClr val="AE001A"/>
              </a:solidFill>
              <a:latin typeface="Herculanum"/>
              <a:ea typeface="Calibri" panose="020F0502020204030204" pitchFamily="34" charset="0"/>
              <a:cs typeface="Herculanum"/>
            </a:endParaRPr>
          </a:p>
          <a:p>
            <a:pPr algn="ctr"/>
            <a:r>
              <a:rPr lang="es-ES" sz="2800" b="1" dirty="0">
                <a:solidFill>
                  <a:srgbClr val="AE001A"/>
                </a:solidFill>
                <a:latin typeface="Herculanum"/>
                <a:ea typeface="Calibri" panose="020F0502020204030204" pitchFamily="34" charset="0"/>
                <a:cs typeface="Herculanum"/>
              </a:rPr>
              <a:t>   FUWJRIJW FPLTWNYQTX </a:t>
            </a:r>
          </a:p>
          <a:p>
            <a:endParaRPr lang="es-ES" sz="2800" b="1" dirty="0">
              <a:solidFill>
                <a:srgbClr val="AE001A"/>
              </a:solidFill>
              <a:latin typeface="Herculanum"/>
              <a:ea typeface="Calibri" panose="020F0502020204030204" pitchFamily="34" charset="0"/>
              <a:cs typeface="Herculanum"/>
            </a:endParaRPr>
          </a:p>
          <a:p>
            <a:pPr algn="ctr"/>
            <a:r>
              <a:rPr lang="es-ES" sz="2800" b="1" dirty="0">
                <a:solidFill>
                  <a:srgbClr val="AE001A"/>
                </a:solidFill>
                <a:latin typeface="Herculanum"/>
                <a:ea typeface="Calibri" panose="020F0502020204030204" pitchFamily="34" charset="0"/>
                <a:cs typeface="Herculanum"/>
              </a:rPr>
              <a:t>JX NQUTWYFRYJ D INAJWYNIT</a:t>
            </a:r>
            <a:endParaRPr lang="es-ES_tradnl" b="1" dirty="0"/>
          </a:p>
          <a:p>
            <a:endParaRPr lang="es-ES_tradnl" dirty="0"/>
          </a:p>
        </p:txBody>
      </p:sp>
      <p:pic>
        <p:nvPicPr>
          <p:cNvPr id="19" name="Imagen 18" descr="MARCA criptografia color.png">
            <a:extLst>
              <a:ext uri="{FF2B5EF4-FFF2-40B4-BE49-F238E27FC236}">
                <a16:creationId xmlns:a16="http://schemas.microsoft.com/office/drawing/2014/main" id="{0DC2D3F7-3CF8-4A53-833A-C8A7DB7A13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31" name="Rectángulo 30">
            <a:extLst>
              <a:ext uri="{FF2B5EF4-FFF2-40B4-BE49-F238E27FC236}">
                <a16:creationId xmlns:a16="http://schemas.microsoft.com/office/drawing/2014/main" id="{4110A020-EDB7-44ED-9027-F84E7F4761F0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CCD86905-0061-4A90-ACBE-3B5C35A2D8C3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6DA89757-BD18-45F9-8EE7-9D4C05C2BE99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6E6C455-1963-41F1-B5F4-7BBE86729C23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5" name="Imagen 34" descr="Logotipo_negro_UNIVERSIDADE_DE_VIGO.png">
            <a:extLst>
              <a:ext uri="{FF2B5EF4-FFF2-40B4-BE49-F238E27FC236}">
                <a16:creationId xmlns:a16="http://schemas.microsoft.com/office/drawing/2014/main" id="{CD7235F0-1934-44F0-81AA-7D94915F305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2DFAB2A-6372-43FA-B590-4233971454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7098729-EBAB-4349-8205-9E7A201541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4D3D48D9-15F7-49CE-94E5-6905D80AF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594" y="4721934"/>
            <a:ext cx="3474725" cy="1750393"/>
          </a:xfrm>
          <a:prstGeom prst="rect">
            <a:avLst/>
          </a:prstGeom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918C841-4F5C-416F-A204-24CE56B0D6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8637" y="1064426"/>
            <a:ext cx="3474725" cy="263846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81200" y="1166021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2800" b="1" dirty="0">
              <a:latin typeface="Helvetica"/>
              <a:cs typeface="Helvetica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847083" y="4677273"/>
            <a:ext cx="8719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Patrocina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456094" y="4677273"/>
            <a:ext cx="82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Organiza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222271" y="4721934"/>
            <a:ext cx="1880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400" dirty="0"/>
              <a:t>Con la colaboración de </a:t>
            </a:r>
          </a:p>
        </p:txBody>
      </p:sp>
      <p:pic>
        <p:nvPicPr>
          <p:cNvPr id="11" name="Imagen 10" descr="Logotipo_negro_UNIVERSIDADE_DE_VI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2751" y="5254323"/>
            <a:ext cx="2443863" cy="539256"/>
          </a:xfrm>
          <a:prstGeom prst="rect">
            <a:avLst/>
          </a:prstGeom>
        </p:spPr>
      </p:pic>
      <p:pic>
        <p:nvPicPr>
          <p:cNvPr id="8" name="Imagen 7" descr="Dibujo con letras blancas&#10;&#10;Descripción generada automáticamente con confianza media">
            <a:extLst>
              <a:ext uri="{FF2B5EF4-FFF2-40B4-BE49-F238E27FC236}">
                <a16:creationId xmlns:a16="http://schemas.microsoft.com/office/drawing/2014/main" id="{ADCD63FA-91BC-479D-B858-52D037FDAC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55488" y="5253274"/>
            <a:ext cx="1441850" cy="640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MARCA criptografia col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9F33624-8FF5-436A-B27B-E5AA0646DBFC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2178683" y="2185115"/>
            <a:ext cx="2013333" cy="158130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7216173-88E7-48C4-912D-ED60CAB5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4518" y="3130561"/>
            <a:ext cx="1592764" cy="225274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E18EF72-FFD6-455D-B1B7-D45BBE957F9B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8382103" y="1552465"/>
            <a:ext cx="2213956" cy="221395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B009DC6-2283-1849-AEF0-17724FE32BF6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3256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BE1622"/>
                </a:solidFill>
                <a:latin typeface="Helvetica"/>
                <a:cs typeface="Helvetica"/>
              </a:rPr>
              <a:t>¿Por qué funcionan?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52FD94A-A299-4A29-89A0-27CE55DA0FFC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0DB5B69-E274-41FC-85C0-A78EEF027ED5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72D957B7-273D-4D9C-8E71-9A8FF35D39CF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2" name="Imagen 31" descr="Logotipo_negro_UNIVERSIDADE_DE_VIGO.png">
            <a:extLst>
              <a:ext uri="{FF2B5EF4-FFF2-40B4-BE49-F238E27FC236}">
                <a16:creationId xmlns:a16="http://schemas.microsoft.com/office/drawing/2014/main" id="{5EA5C41E-360A-4777-ACEC-222181A5D151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34545429-895D-4136-9378-FDD52A367A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27B1E5AB-0712-4340-84F9-2D80A5F94F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1970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BE1622"/>
                </a:solidFill>
                <a:latin typeface="Helvetica"/>
                <a:cs typeface="Helvetica"/>
              </a:rPr>
              <a:t>Algoritmos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81009" y="2037896"/>
            <a:ext cx="6417615" cy="3673661"/>
          </a:xfrm>
        </p:spPr>
        <p:txBody>
          <a:bodyPr>
            <a:normAutofit lnSpcReduction="10000"/>
          </a:bodyPr>
          <a:lstStyle/>
          <a:p>
            <a:pPr marL="0" algn="just">
              <a:buNone/>
            </a:pPr>
            <a:r>
              <a:rPr lang="es-ES_tradnl" sz="2800" b="1" dirty="0">
                <a:latin typeface="Helvetica"/>
                <a:cs typeface="Helvetica"/>
              </a:rPr>
              <a:t>Un algoritmo es una serie de instrucciones detalladas paso a paso para realizar una tarea</a:t>
            </a:r>
            <a:r>
              <a:rPr lang="es-ES_tradnl" sz="2800" dirty="0">
                <a:latin typeface="Helvetica"/>
                <a:cs typeface="Helvetica"/>
              </a:rPr>
              <a:t>. </a:t>
            </a:r>
          </a:p>
          <a:p>
            <a:pPr marL="0" algn="just">
              <a:buNone/>
            </a:pPr>
            <a:endParaRPr lang="es-ES_tradnl" sz="1400" dirty="0">
              <a:latin typeface="Helvetica"/>
              <a:cs typeface="Helvetica"/>
            </a:endParaRPr>
          </a:p>
          <a:p>
            <a:pPr marL="0" algn="just">
              <a:buNone/>
            </a:pPr>
            <a:r>
              <a:rPr lang="es-ES_tradnl" sz="2800" dirty="0">
                <a:latin typeface="Helvetica"/>
                <a:cs typeface="Helvetica"/>
              </a:rPr>
              <a:t>Las instrucciones deben:</a:t>
            </a:r>
          </a:p>
          <a:p>
            <a:pPr marL="631825" algn="just"/>
            <a:r>
              <a:rPr lang="es-ES_tradnl" sz="2800" dirty="0">
                <a:latin typeface="Helvetica"/>
                <a:cs typeface="Helvetica"/>
              </a:rPr>
              <a:t>estar ordenadas</a:t>
            </a:r>
          </a:p>
          <a:p>
            <a:pPr marL="631825" algn="just"/>
            <a:r>
              <a:rPr lang="es-ES_tradnl" sz="2800" dirty="0">
                <a:latin typeface="Helvetica"/>
                <a:cs typeface="Helvetica"/>
              </a:rPr>
              <a:t>no dejar lugar a dudas</a:t>
            </a:r>
          </a:p>
          <a:p>
            <a:pPr marL="631825" algn="just"/>
            <a:r>
              <a:rPr lang="es-ES_tradnl" sz="2800" dirty="0">
                <a:latin typeface="Helvetica"/>
                <a:cs typeface="Helvetica"/>
              </a:rPr>
              <a:t>ser finitas y darnos un resultado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52234A0-049E-4960-AEEB-CC8818C1CF6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7964356" y="2000042"/>
            <a:ext cx="2848110" cy="3350718"/>
          </a:xfrm>
          <a:prstGeom prst="rect">
            <a:avLst/>
          </a:prstGeom>
        </p:spPr>
      </p:pic>
      <p:pic>
        <p:nvPicPr>
          <p:cNvPr id="14" name="Imagen 13" descr="MARCA criptografia color.png">
            <a:extLst>
              <a:ext uri="{FF2B5EF4-FFF2-40B4-BE49-F238E27FC236}">
                <a16:creationId xmlns:a16="http://schemas.microsoft.com/office/drawing/2014/main" id="{0243B033-F6DB-4007-8AE5-8BF9B0637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737DA42A-8098-457E-AC17-093CF302226F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1D034C3-8BD0-453E-8BE7-7E3EEC801A50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74CC80C-D723-4D88-91FF-CE9A909293AD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BC6B813-240B-451B-9198-8CFEEB327B09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19" name="Imagen 18" descr="Logotipo_negro_UNIVERSIDADE_DE_VIGO.png">
            <a:extLst>
              <a:ext uri="{FF2B5EF4-FFF2-40B4-BE49-F238E27FC236}">
                <a16:creationId xmlns:a16="http://schemas.microsoft.com/office/drawing/2014/main" id="{9BC932FF-44F9-4FD9-9578-E7A7D0BF3F4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D6F7E57-060F-4005-8C62-87C9E44C5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8F689E5-E8E4-46D0-9209-B12BE1CB8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140"/>
            <a:ext cx="12192000" cy="908538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BE1622"/>
                </a:solidFill>
                <a:latin typeface="Helvetica"/>
                <a:cs typeface="Helvetica"/>
              </a:rPr>
              <a:t>¿Dónde usamos algoritmos?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grayscl/>
            <a:lum contrast="-31000"/>
            <a:alphaModFix amt="81000"/>
          </a:blip>
          <a:stretch>
            <a:fillRect/>
          </a:stretch>
        </p:blipFill>
        <p:spPr>
          <a:xfrm>
            <a:off x="1664630" y="3915980"/>
            <a:ext cx="1446199" cy="168285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26" name="Imagen 25" descr="avion2.png"/>
          <p:cNvPicPr>
            <a:picLocks noChangeAspect="1"/>
          </p:cNvPicPr>
          <p:nvPr/>
        </p:nvPicPr>
        <p:blipFill>
          <a:blip r:embed="rId4">
            <a:alphaModFix/>
            <a:biLevel thresh="50000"/>
          </a:blip>
          <a:stretch>
            <a:fillRect/>
          </a:stretch>
        </p:blipFill>
        <p:spPr>
          <a:xfrm>
            <a:off x="7634276" y="1890958"/>
            <a:ext cx="1879586" cy="945667"/>
          </a:xfrm>
          <a:prstGeom prst="rect">
            <a:avLst/>
          </a:prstGeom>
        </p:spPr>
      </p:pic>
      <p:pic>
        <p:nvPicPr>
          <p:cNvPr id="27" name="Imagen 26" descr="concexiones_aereas.png"/>
          <p:cNvPicPr>
            <a:picLocks noChangeAspect="1"/>
          </p:cNvPicPr>
          <p:nvPr/>
        </p:nvPicPr>
        <p:blipFill>
          <a:blip r:embed="rId5">
            <a:alphaModFix/>
            <a:grayscl/>
          </a:blip>
          <a:stretch>
            <a:fillRect/>
          </a:stretch>
        </p:blipFill>
        <p:spPr>
          <a:xfrm>
            <a:off x="8271665" y="3802867"/>
            <a:ext cx="2255705" cy="1592308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pic>
        <p:nvPicPr>
          <p:cNvPr id="32" name="Marcador de contenido 31" descr="semaforo.png"/>
          <p:cNvPicPr>
            <a:picLocks noGrp="1" noChangeAspect="1"/>
          </p:cNvPicPr>
          <p:nvPr>
            <p:ph idx="1"/>
          </p:nvPr>
        </p:nvPicPr>
        <p:blipFill>
          <a:blip r:embed="rId6"/>
          <a:srcRect l="-73035" r="-73035"/>
          <a:stretch>
            <a:fillRect/>
          </a:stretch>
        </p:blipFill>
        <p:spPr>
          <a:xfrm>
            <a:off x="1458686" y="1802130"/>
            <a:ext cx="2881271" cy="1584588"/>
          </a:xfrm>
        </p:spPr>
      </p:pic>
      <p:pic>
        <p:nvPicPr>
          <p:cNvPr id="33" name="Imagen 32" descr="suma.png"/>
          <p:cNvPicPr>
            <a:picLocks noChangeAspect="1"/>
          </p:cNvPicPr>
          <p:nvPr/>
        </p:nvPicPr>
        <p:blipFill>
          <a:blip r:embed="rId7">
            <a:biLevel thresh="50000"/>
          </a:blip>
          <a:stretch>
            <a:fillRect/>
          </a:stretch>
        </p:blipFill>
        <p:spPr>
          <a:xfrm>
            <a:off x="5006773" y="4464918"/>
            <a:ext cx="1446199" cy="1330595"/>
          </a:xfrm>
          <a:prstGeom prst="rect">
            <a:avLst/>
          </a:prstGeom>
        </p:spPr>
      </p:pic>
      <p:pic>
        <p:nvPicPr>
          <p:cNvPr id="34" name="Imagen 33" descr="covid.png"/>
          <p:cNvPicPr>
            <a:picLocks noChangeAspect="1"/>
          </p:cNvPicPr>
          <p:nvPr/>
        </p:nvPicPr>
        <p:blipFill>
          <a:blip r:embed="rId8">
            <a:biLevel thresh="50000"/>
          </a:blip>
          <a:stretch>
            <a:fillRect/>
          </a:stretch>
        </p:blipFill>
        <p:spPr>
          <a:xfrm>
            <a:off x="4839964" y="1301678"/>
            <a:ext cx="1595289" cy="123997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6BA197C-10E9-FE44-91F7-B9B3178A45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05794" y="2759316"/>
            <a:ext cx="2370906" cy="1577730"/>
          </a:xfrm>
          <a:prstGeom prst="rect">
            <a:avLst/>
          </a:prstGeom>
        </p:spPr>
      </p:pic>
      <p:pic>
        <p:nvPicPr>
          <p:cNvPr id="21" name="Imagen 20" descr="MARCA criptografia color.png">
            <a:extLst>
              <a:ext uri="{FF2B5EF4-FFF2-40B4-BE49-F238E27FC236}">
                <a16:creationId xmlns:a16="http://schemas.microsoft.com/office/drawing/2014/main" id="{5C4EC732-86E4-4C5A-9B8D-89C4C1C4C5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FD77AA46-F107-4067-9583-0E3757D89597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234A62E-C15F-4F50-8862-1AA61C158172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A77D8F2-D700-43B4-8A52-34D795EB9852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595D3422-5DFF-4668-95C0-2F7FA4B0B29B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9" name="Imagen 28" descr="Logotipo_negro_UNIVERSIDADE_DE_VIGO.png">
            <a:extLst>
              <a:ext uri="{FF2B5EF4-FFF2-40B4-BE49-F238E27FC236}">
                <a16:creationId xmlns:a16="http://schemas.microsoft.com/office/drawing/2014/main" id="{C7A00F86-0626-44C5-8BA8-9599A0C9681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0A0EDAC-6DB8-46CD-873C-46D9DDD0FC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48C7769-8F72-47E8-90D6-56F2AAA83BF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28140"/>
            <a:ext cx="12192000" cy="908538"/>
          </a:xfrm>
        </p:spPr>
        <p:txBody>
          <a:bodyPr>
            <a:normAutofit/>
          </a:bodyPr>
          <a:lstStyle/>
          <a:p>
            <a:r>
              <a:rPr lang="es-ES_tradnl" sz="3600" b="1" dirty="0">
                <a:solidFill>
                  <a:srgbClr val="BE1622"/>
                </a:solidFill>
                <a:latin typeface="Helvetica"/>
                <a:cs typeface="Helvetica"/>
              </a:rPr>
              <a:t>Pasos para diseñar un algoritmo</a:t>
            </a:r>
          </a:p>
        </p:txBody>
      </p:sp>
      <p:pic>
        <p:nvPicPr>
          <p:cNvPr id="21" name="Imagen 20" descr="MARCA criptografia color.png">
            <a:extLst>
              <a:ext uri="{FF2B5EF4-FFF2-40B4-BE49-F238E27FC236}">
                <a16:creationId xmlns:a16="http://schemas.microsoft.com/office/drawing/2014/main" id="{5C4EC732-86E4-4C5A-9B8D-89C4C1C4C5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6AC40393-D40B-490F-A460-C6057CB4503B}"/>
              </a:ext>
            </a:extLst>
          </p:cNvPr>
          <p:cNvSpPr txBox="1"/>
          <p:nvPr/>
        </p:nvSpPr>
        <p:spPr>
          <a:xfrm>
            <a:off x="783858" y="2397948"/>
            <a:ext cx="9142395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s-ES_tradnl" sz="3200" b="1" dirty="0">
                <a:latin typeface="Helvetica"/>
                <a:cs typeface="Helvetica"/>
              </a:rPr>
              <a:t>qué datos</a:t>
            </a:r>
            <a:r>
              <a:rPr lang="es-ES_tradnl" sz="3200" dirty="0">
                <a:latin typeface="Helvetica"/>
                <a:cs typeface="Helvetica"/>
              </a:rPr>
              <a:t> que necesitamos para </a:t>
            </a:r>
            <a:r>
              <a:rPr lang="es-ES_tradnl" sz="3200" b="1" dirty="0">
                <a:latin typeface="Helvetica"/>
                <a:cs typeface="Helvetica"/>
              </a:rPr>
              <a:t>empezar</a:t>
            </a:r>
          </a:p>
          <a:p>
            <a:pPr marL="514350" indent="-514350" algn="just">
              <a:buAutoNum type="arabicPeriod"/>
            </a:pPr>
            <a:endParaRPr lang="es-ES_tradnl" sz="1000" dirty="0">
              <a:latin typeface="Helvetica"/>
              <a:cs typeface="Helvetica"/>
            </a:endParaRPr>
          </a:p>
          <a:p>
            <a:pPr marL="514350" indent="-514350" algn="just">
              <a:buAutoNum type="arabicPeriod"/>
            </a:pPr>
            <a:r>
              <a:rPr lang="es-ES_tradnl" sz="3200" b="1" dirty="0">
                <a:latin typeface="Helvetica"/>
                <a:cs typeface="Helvetica"/>
              </a:rPr>
              <a:t>qué camino </a:t>
            </a:r>
            <a:r>
              <a:rPr lang="es-ES_tradnl" sz="3200" dirty="0">
                <a:latin typeface="Helvetica"/>
                <a:cs typeface="Helvetica"/>
              </a:rPr>
              <a:t>deberá seguir el ordenador para </a:t>
            </a:r>
            <a:r>
              <a:rPr lang="es-ES_tradnl" sz="3200" b="1" dirty="0">
                <a:latin typeface="Helvetica"/>
                <a:cs typeface="Helvetica"/>
              </a:rPr>
              <a:t>obtener el resultado</a:t>
            </a:r>
          </a:p>
          <a:p>
            <a:pPr marL="514350" indent="-514350" algn="just">
              <a:buAutoNum type="arabicPeriod"/>
            </a:pPr>
            <a:endParaRPr lang="es-ES_tradnl" sz="1000" dirty="0">
              <a:latin typeface="Helvetica"/>
              <a:cs typeface="Helvetica"/>
            </a:endParaRPr>
          </a:p>
          <a:p>
            <a:pPr marL="514350" indent="-514350" algn="just">
              <a:buAutoNum type="arabicPeriod"/>
            </a:pPr>
            <a:r>
              <a:rPr lang="es-ES_tradnl" sz="3200" b="1" dirty="0">
                <a:latin typeface="Helvetica"/>
                <a:cs typeface="Helvetica"/>
              </a:rPr>
              <a:t>cuál es el resultado final </a:t>
            </a:r>
            <a:r>
              <a:rPr lang="es-ES_tradnl" sz="3200" dirty="0">
                <a:latin typeface="Helvetica"/>
                <a:cs typeface="Helvetica"/>
              </a:rPr>
              <a:t>y </a:t>
            </a:r>
            <a:r>
              <a:rPr lang="es-ES_tradnl" sz="3200" b="1" dirty="0">
                <a:latin typeface="Helvetica"/>
                <a:cs typeface="Helvetica"/>
              </a:rPr>
              <a:t>cómo</a:t>
            </a:r>
            <a:r>
              <a:rPr lang="es-ES_tradnl" sz="3200" dirty="0">
                <a:latin typeface="Helvetica"/>
                <a:cs typeface="Helvetica"/>
              </a:rPr>
              <a:t> presentarlo</a:t>
            </a:r>
            <a:endParaRPr lang="es-ES" sz="3200" dirty="0"/>
          </a:p>
        </p:txBody>
      </p:sp>
      <p:pic>
        <p:nvPicPr>
          <p:cNvPr id="7" name="Imagen 6" descr="Forma&#10;&#10;Descripción generada automáticamente con confianza baja">
            <a:extLst>
              <a:ext uri="{FF2B5EF4-FFF2-40B4-BE49-F238E27FC236}">
                <a16:creationId xmlns:a16="http://schemas.microsoft.com/office/drawing/2014/main" id="{D6404252-D26F-4939-8E1C-35044D075B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6514" y="2893902"/>
            <a:ext cx="3095486" cy="3095486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35794FF8-FB8D-4724-A0D3-D008125C9C88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8805733-8067-4E6D-AE9C-6F8E6E12CD1E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71D6E5-003E-4B7E-806C-0FC977EC6457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5597C9F-6D5B-4E7B-A978-ABA2B27FA431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19" name="Imagen 18" descr="Logotipo_negro_UNIVERSIDADE_DE_VIGO.png">
            <a:extLst>
              <a:ext uri="{FF2B5EF4-FFF2-40B4-BE49-F238E27FC236}">
                <a16:creationId xmlns:a16="http://schemas.microsoft.com/office/drawing/2014/main" id="{0FF17777-0E1B-4E8C-B60D-2F56A5603DA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5E948498-CDFD-435F-8F82-F8CE76445C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CDDB611-3AD5-4EC7-BFF4-A8F1D37685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8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BE1622"/>
                </a:solidFill>
                <a:latin typeface="Helvetica"/>
                <a:cs typeface="Helvetica"/>
              </a:rPr>
              <a:t>Scratch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00300" y="1735378"/>
            <a:ext cx="8895759" cy="4420467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s-ES_tradnl" sz="2400" dirty="0">
                <a:latin typeface="Helvetica"/>
                <a:cs typeface="Helvetica"/>
              </a:rPr>
              <a:t>Podemos escribir nuestros </a:t>
            </a:r>
            <a:r>
              <a:rPr lang="es-ES_tradnl" sz="2800" dirty="0">
                <a:latin typeface="Helvetica"/>
                <a:cs typeface="Helvetica"/>
              </a:rPr>
              <a:t>primeros</a:t>
            </a:r>
            <a:r>
              <a:rPr lang="es-ES_tradnl" sz="2400" dirty="0">
                <a:latin typeface="Helvetica"/>
                <a:cs typeface="Helvetica"/>
              </a:rPr>
              <a:t> algoritmos en </a:t>
            </a:r>
            <a:r>
              <a:rPr lang="es-ES_tradnl" sz="2400" dirty="0" err="1">
                <a:latin typeface="Helvetica"/>
                <a:cs typeface="Helvetica"/>
              </a:rPr>
              <a:t>Scratch</a:t>
            </a:r>
            <a:r>
              <a:rPr lang="es-ES_tradnl" sz="2400" dirty="0">
                <a:latin typeface="Helvetica"/>
                <a:cs typeface="Helvetica"/>
              </a:rPr>
              <a:t>.</a:t>
            </a:r>
            <a:endParaRPr lang="es-ES_tradnl" sz="2800" b="1" i="1" dirty="0">
              <a:latin typeface="Helvetica"/>
              <a:cs typeface="Helvetica"/>
            </a:endParaRPr>
          </a:p>
          <a:p>
            <a:pPr marL="0" algn="ctr">
              <a:buNone/>
            </a:pPr>
            <a:r>
              <a:rPr lang="es-ES_tradnl" sz="2000" dirty="0">
                <a:latin typeface="Helvetica"/>
                <a:cs typeface="Helvetica"/>
                <a:hlinkClick r:id="rId3"/>
              </a:rPr>
              <a:t>https://scratch.mit.edu/projects/editor/?tutorial=</a:t>
            </a:r>
            <a:r>
              <a:rPr lang="es-ES_tradnl" sz="2400" dirty="0">
                <a:latin typeface="Helvetica"/>
                <a:cs typeface="Helvetica"/>
                <a:hlinkClick r:id="rId3"/>
              </a:rPr>
              <a:t>getStarted</a:t>
            </a:r>
            <a:endParaRPr lang="es-ES_tradnl" sz="2000" dirty="0">
              <a:latin typeface="Helvetica"/>
              <a:cs typeface="Helvetica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72B0D42-23A2-44AB-8BA8-86DDA376A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313" y="3390537"/>
            <a:ext cx="1709601" cy="1866206"/>
          </a:xfrm>
          <a:prstGeom prst="rect">
            <a:avLst/>
          </a:prstGeom>
        </p:spPr>
      </p:pic>
      <p:pic>
        <p:nvPicPr>
          <p:cNvPr id="12" name="Imagen 11" descr="Logotipo&#10;&#10;Descripción generada automáticamente">
            <a:extLst>
              <a:ext uri="{FF2B5EF4-FFF2-40B4-BE49-F238E27FC236}">
                <a16:creationId xmlns:a16="http://schemas.microsoft.com/office/drawing/2014/main" id="{039A5EE1-A95D-40F4-95DA-C191589EC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230" y="4084442"/>
            <a:ext cx="2985768" cy="955446"/>
          </a:xfrm>
          <a:prstGeom prst="rect">
            <a:avLst/>
          </a:prstGeom>
        </p:spPr>
      </p:pic>
      <p:pic>
        <p:nvPicPr>
          <p:cNvPr id="15" name="Imagen 14" descr="MARCA criptografia color.png">
            <a:extLst>
              <a:ext uri="{FF2B5EF4-FFF2-40B4-BE49-F238E27FC236}">
                <a16:creationId xmlns:a16="http://schemas.microsoft.com/office/drawing/2014/main" id="{C26000D9-D3FE-43D0-946D-55816EE8D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44152202-A58F-41AC-8018-DE355BA48B05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F8457-8532-43A7-A79C-0BE660A04688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BF28803-7086-4284-A2AC-4B7B221437EB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0F3C02A-F595-4C14-ABC0-7569B642EFA6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2" name="Imagen 21" descr="Logotipo_negro_UNIVERSIDADE_DE_VIGO.png">
            <a:extLst>
              <a:ext uri="{FF2B5EF4-FFF2-40B4-BE49-F238E27FC236}">
                <a16:creationId xmlns:a16="http://schemas.microsoft.com/office/drawing/2014/main" id="{C407DA99-23EA-4D13-96A4-22FC2BDFCF7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F8106940-58FD-413A-8C43-E7D910D625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E9B078FF-444E-4B8B-AAE1-4D986A6CC92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scratch_num1.png"/>
          <p:cNvPicPr>
            <a:picLocks noChangeAspect="1"/>
          </p:cNvPicPr>
          <p:nvPr/>
        </p:nvPicPr>
        <p:blipFill rotWithShape="1">
          <a:blip r:embed="rId3"/>
          <a:srcRect r="3031" b="3845"/>
          <a:stretch/>
        </p:blipFill>
        <p:spPr>
          <a:xfrm>
            <a:off x="5297428" y="1498019"/>
            <a:ext cx="2937575" cy="1798582"/>
          </a:xfrm>
          <a:prstGeom prst="rect">
            <a:avLst/>
          </a:prstGeom>
          <a:effectLst/>
        </p:spPr>
      </p:pic>
      <p:pic>
        <p:nvPicPr>
          <p:cNvPr id="7" name="Imagen 6" descr="scratchnum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8041" y="2649162"/>
            <a:ext cx="3078937" cy="2088925"/>
          </a:xfrm>
          <a:prstGeom prst="rect">
            <a:avLst/>
          </a:prstGeom>
          <a:effectLst/>
        </p:spPr>
      </p:pic>
      <p:pic>
        <p:nvPicPr>
          <p:cNvPr id="8" name="Imagen 7" descr="scratch_suma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5176" y="3795151"/>
            <a:ext cx="2823632" cy="2095892"/>
          </a:xfrm>
          <a:prstGeom prst="rect">
            <a:avLst/>
          </a:prstGeom>
          <a:effectLst/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92282" y="2302835"/>
            <a:ext cx="8256612" cy="3655481"/>
          </a:xfrm>
        </p:spPr>
        <p:txBody>
          <a:bodyPr>
            <a:normAutofit/>
          </a:bodyPr>
          <a:lstStyle/>
          <a:p>
            <a:pPr marL="114300" indent="-457200" algn="just">
              <a:buFontTx/>
              <a:buChar char="-"/>
            </a:pPr>
            <a:endParaRPr lang="es-ES_tradnl" sz="2800" i="1" dirty="0">
              <a:latin typeface="Helvetica"/>
              <a:cs typeface="Helvetica"/>
            </a:endParaRPr>
          </a:p>
          <a:p>
            <a:pPr marL="114300" indent="-457200" algn="just"/>
            <a:r>
              <a:rPr lang="es-ES_tradnl" sz="2800" b="1" dirty="0">
                <a:latin typeface="Helvetica"/>
                <a:cs typeface="Helvetica"/>
              </a:rPr>
              <a:t>Pedir un número</a:t>
            </a:r>
          </a:p>
          <a:p>
            <a:pPr marL="114300" indent="-457200" algn="just"/>
            <a:endParaRPr lang="es-ES_tradnl" sz="2800" b="1" dirty="0">
              <a:latin typeface="Helvetica"/>
              <a:cs typeface="Helvetica"/>
            </a:endParaRPr>
          </a:p>
          <a:p>
            <a:pPr marL="114300" indent="-457200" algn="just"/>
            <a:r>
              <a:rPr lang="es-ES_tradnl" sz="2800" b="1" dirty="0">
                <a:latin typeface="Helvetica"/>
                <a:cs typeface="Helvetica"/>
              </a:rPr>
              <a:t>Pedir otro número</a:t>
            </a:r>
          </a:p>
          <a:p>
            <a:pPr marL="0" indent="0" algn="just"/>
            <a:endParaRPr lang="es-ES_tradnl" sz="2800" b="1" dirty="0">
              <a:latin typeface="Helvetica"/>
              <a:cs typeface="Helvetica"/>
            </a:endParaRPr>
          </a:p>
          <a:p>
            <a:pPr marL="114300" indent="-457200" algn="just"/>
            <a:r>
              <a:rPr lang="es-ES_tradnl" sz="2800" b="1" dirty="0">
                <a:latin typeface="Helvetica"/>
                <a:cs typeface="Helvetica"/>
              </a:rPr>
              <a:t>Devolver su suma</a:t>
            </a:r>
          </a:p>
          <a:p>
            <a:pPr marL="114300" indent="-457200" algn="just">
              <a:buFontTx/>
              <a:buChar char="-"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280990" y="1480547"/>
            <a:ext cx="1765518" cy="994872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1348"/>
            <a:ext cx="12192000" cy="1143000"/>
          </a:xfrm>
        </p:spPr>
        <p:txBody>
          <a:bodyPr/>
          <a:lstStyle/>
          <a:p>
            <a:r>
              <a:rPr lang="es-ES_tradnl" b="1" dirty="0">
                <a:solidFill>
                  <a:srgbClr val="BE1622"/>
                </a:solidFill>
                <a:latin typeface="Helvetica"/>
                <a:cs typeface="Helvetica"/>
              </a:rPr>
              <a:t>Algoritmo suma</a:t>
            </a:r>
          </a:p>
        </p:txBody>
      </p:sp>
      <p:pic>
        <p:nvPicPr>
          <p:cNvPr id="17" name="Imagen 16" descr="MARCA criptografia color.png">
            <a:extLst>
              <a:ext uri="{FF2B5EF4-FFF2-40B4-BE49-F238E27FC236}">
                <a16:creationId xmlns:a16="http://schemas.microsoft.com/office/drawing/2014/main" id="{BC8E1424-F41B-4CFB-A7D9-3369E54015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95670AA1-1301-4645-B19F-F5D4AA96B178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8457334-9A99-4425-BAAF-2A1F998A5551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678CD9F-F09F-4E87-941A-6251F7EE2D26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1EBA3E0-49EE-40A4-8A3E-D426F5FC6FCF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22" name="Imagen 21" descr="Logotipo_negro_UNIVERSIDADE_DE_VIGO.png">
            <a:extLst>
              <a:ext uri="{FF2B5EF4-FFF2-40B4-BE49-F238E27FC236}">
                <a16:creationId xmlns:a16="http://schemas.microsoft.com/office/drawing/2014/main" id="{1E8638FF-73B7-4DB2-BE1F-F8BF800C7CB8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AAD5C5B9-C790-4479-BE34-859D9B8B6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E7F62FC-855F-464B-8FF3-A0736FEDF9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082711" y="1369475"/>
            <a:ext cx="8229600" cy="4525963"/>
          </a:xfrm>
        </p:spPr>
        <p:txBody>
          <a:bodyPr>
            <a:normAutofit/>
          </a:bodyPr>
          <a:lstStyle/>
          <a:p>
            <a:pPr marL="114300" indent="-457200" algn="just">
              <a:buFontTx/>
              <a:buChar char="-"/>
            </a:pPr>
            <a:endParaRPr lang="es-ES_tradnl" sz="2800" i="1" dirty="0">
              <a:latin typeface="Helvetica"/>
              <a:cs typeface="Helvetica"/>
            </a:endParaRPr>
          </a:p>
          <a:p>
            <a:pPr marL="114300" indent="-457200" algn="just">
              <a:buFontTx/>
              <a:buChar char="-"/>
            </a:pPr>
            <a:endParaRPr lang="es-ES_tradnl" sz="2800" i="1" dirty="0">
              <a:latin typeface="Helvetica"/>
              <a:cs typeface="Helvetica"/>
            </a:endParaRPr>
          </a:p>
          <a:p>
            <a:pPr marL="0" indent="0" algn="just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352F03D-586E-BB43-9253-1BA79F497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6556" y="2530376"/>
            <a:ext cx="6895476" cy="2958149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2821147" y="1541588"/>
            <a:ext cx="6809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b="1" dirty="0">
                <a:hlinkClick r:id="rId4"/>
              </a:rPr>
              <a:t>https://scratch.mit.edu/projects/445607163</a:t>
            </a:r>
            <a:endParaRPr lang="es-ES_tradnl" sz="2800" b="1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A710493A-06E7-4CB4-B325-AC24441B1265}"/>
              </a:ext>
            </a:extLst>
          </p:cNvPr>
          <p:cNvSpPr txBox="1">
            <a:spLocks/>
          </p:cNvSpPr>
          <p:nvPr/>
        </p:nvSpPr>
        <p:spPr>
          <a:xfrm>
            <a:off x="-1" y="111348"/>
            <a:ext cx="121919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b="1" dirty="0">
                <a:solidFill>
                  <a:srgbClr val="BE1622"/>
                </a:solidFill>
                <a:latin typeface="Helvetica"/>
                <a:cs typeface="Helvetica"/>
              </a:rPr>
              <a:t>Algoritmo suma</a:t>
            </a:r>
          </a:p>
        </p:txBody>
      </p:sp>
      <p:pic>
        <p:nvPicPr>
          <p:cNvPr id="20" name="Imagen 19" descr="MARCA criptografia color.png">
            <a:extLst>
              <a:ext uri="{FF2B5EF4-FFF2-40B4-BE49-F238E27FC236}">
                <a16:creationId xmlns:a16="http://schemas.microsoft.com/office/drawing/2014/main" id="{5D8651B4-7170-4D0F-8823-6A60165BA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094DD1A-9F01-4128-B140-26E46B6C4947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FBC322D-458E-4E8D-932E-42CA75A94CBE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7A08456-4F2C-48B6-B90A-F4B6642FA698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807B02D-238C-4FE8-9B08-E534406126E7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2" name="Imagen 31" descr="Logotipo_negro_UNIVERSIDADE_DE_VIGO.png">
            <a:extLst>
              <a:ext uri="{FF2B5EF4-FFF2-40B4-BE49-F238E27FC236}">
                <a16:creationId xmlns:a16="http://schemas.microsoft.com/office/drawing/2014/main" id="{F602C22D-F8C9-4078-B08E-7F04A3D88A0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6ECBD70E-7C55-427F-8793-6633D3A8D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02D895B2-4090-4188-9CE2-CF584DAFC5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0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/>
          </a:bodyPr>
          <a:lstStyle/>
          <a:p>
            <a:r>
              <a:rPr lang="es-ES_tradnl" b="1" dirty="0">
                <a:solidFill>
                  <a:srgbClr val="AE0000"/>
                </a:solidFill>
                <a:latin typeface="Helvetica"/>
                <a:cs typeface="Helvetica"/>
              </a:rPr>
              <a:t>Clave del César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71651" y="1600201"/>
            <a:ext cx="8229600" cy="4525963"/>
          </a:xfrm>
        </p:spPr>
        <p:txBody>
          <a:bodyPr>
            <a:normAutofit/>
          </a:bodyPr>
          <a:lstStyle/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  <a:p>
            <a:pPr marL="0" algn="ctr">
              <a:buNone/>
            </a:pPr>
            <a:endParaRPr lang="es-ES_tradnl" sz="3892" i="1" dirty="0">
              <a:solidFill>
                <a:srgbClr val="AE001A"/>
              </a:solidFill>
              <a:latin typeface="Herculanum"/>
              <a:cs typeface="Herculanum"/>
            </a:endParaRPr>
          </a:p>
          <a:p>
            <a:pPr marL="0" algn="ctr">
              <a:buNone/>
            </a:pPr>
            <a:endParaRPr lang="es-ES_tradnl" sz="2800" i="1" dirty="0">
              <a:latin typeface="Helvetica"/>
              <a:cs typeface="Helvetica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/>
        </p:nvGraphicFramePr>
        <p:xfrm>
          <a:off x="1850572" y="2514600"/>
          <a:ext cx="848514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608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A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B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C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D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E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F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G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H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I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J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K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L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M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N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D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E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F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G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H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I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J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K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L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M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N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Ñ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O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P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391696"/>
              </p:ext>
            </p:extLst>
          </p:nvPr>
        </p:nvGraphicFramePr>
        <p:xfrm>
          <a:off x="2698487" y="4191000"/>
          <a:ext cx="6932289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3325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Ñ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O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P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Q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R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S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T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U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V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W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X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Y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latin typeface="Herculanum"/>
                          <a:cs typeface="Herculanum"/>
                        </a:rPr>
                        <a:t>Z</a:t>
                      </a:r>
                    </a:p>
                  </a:txBody>
                  <a:tcPr>
                    <a:solidFill>
                      <a:srgbClr val="35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Q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R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S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T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U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V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W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X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Y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Z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A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B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2800" b="1" i="0" dirty="0">
                          <a:solidFill>
                            <a:schemeClr val="bg1"/>
                          </a:solidFill>
                          <a:latin typeface="Herculanum"/>
                          <a:cs typeface="Herculanum"/>
                        </a:rPr>
                        <a:t>C</a:t>
                      </a:r>
                    </a:p>
                  </a:txBody>
                  <a:tcPr>
                    <a:solidFill>
                      <a:srgbClr val="AE001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1850572" y="1641019"/>
            <a:ext cx="5637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/>
              <a:t>Avanzamos 3 posiciones (clave 3)</a:t>
            </a:r>
          </a:p>
        </p:txBody>
      </p:sp>
      <p:pic>
        <p:nvPicPr>
          <p:cNvPr id="18" name="Imagen 17" descr="MARCA criptografia color.png">
            <a:extLst>
              <a:ext uri="{FF2B5EF4-FFF2-40B4-BE49-F238E27FC236}">
                <a16:creationId xmlns:a16="http://schemas.microsoft.com/office/drawing/2014/main" id="{CE7DBA9A-C068-4A3E-B698-3A9D7A46E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55" y="212000"/>
            <a:ext cx="1440000" cy="1456215"/>
          </a:xfrm>
          <a:prstGeom prst="rect">
            <a:avLst/>
          </a:prstGeom>
        </p:spPr>
      </p:pic>
      <p:sp>
        <p:nvSpPr>
          <p:cNvPr id="17" name="Rectángulo 16">
            <a:extLst>
              <a:ext uri="{FF2B5EF4-FFF2-40B4-BE49-F238E27FC236}">
                <a16:creationId xmlns:a16="http://schemas.microsoft.com/office/drawing/2014/main" id="{03E92851-300E-412B-ABFB-6590E65A6CB5}"/>
              </a:ext>
            </a:extLst>
          </p:cNvPr>
          <p:cNvSpPr/>
          <p:nvPr/>
        </p:nvSpPr>
        <p:spPr>
          <a:xfrm>
            <a:off x="0" y="5928042"/>
            <a:ext cx="12192000" cy="929959"/>
          </a:xfrm>
          <a:prstGeom prst="rect">
            <a:avLst/>
          </a:prstGeom>
          <a:solidFill>
            <a:srgbClr val="BE162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D272FF0-E0ED-4941-AC74-E43533E58BA6}"/>
              </a:ext>
            </a:extLst>
          </p:cNvPr>
          <p:cNvSpPr txBox="1"/>
          <p:nvPr/>
        </p:nvSpPr>
        <p:spPr>
          <a:xfrm>
            <a:off x="8128397" y="5946866"/>
            <a:ext cx="16966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Con la colaboración de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77899F0-7BBB-4969-ACE3-151754D8A764}"/>
              </a:ext>
            </a:extLst>
          </p:cNvPr>
          <p:cNvSpPr txBox="1"/>
          <p:nvPr/>
        </p:nvSpPr>
        <p:spPr>
          <a:xfrm>
            <a:off x="4552175" y="5945923"/>
            <a:ext cx="87745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Organiza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D919BF2-DC06-47B4-82FF-7461612EDFE0}"/>
              </a:ext>
            </a:extLst>
          </p:cNvPr>
          <p:cNvSpPr txBox="1"/>
          <p:nvPr/>
        </p:nvSpPr>
        <p:spPr>
          <a:xfrm>
            <a:off x="504509" y="5964797"/>
            <a:ext cx="145886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800" dirty="0">
                <a:solidFill>
                  <a:schemeClr val="bg1"/>
                </a:solidFill>
              </a:rPr>
              <a:t>Patrocina</a:t>
            </a:r>
          </a:p>
        </p:txBody>
      </p:sp>
      <p:pic>
        <p:nvPicPr>
          <p:cNvPr id="31" name="Imagen 30" descr="Logotipo_negro_UNIVERSIDADE_DE_VIGO.png">
            <a:extLst>
              <a:ext uri="{FF2B5EF4-FFF2-40B4-BE49-F238E27FC236}">
                <a16:creationId xmlns:a16="http://schemas.microsoft.com/office/drawing/2014/main" id="{4C5461E2-B1A7-491B-B0D0-DAABF048B5B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1"/>
              <a:srgbClr val="FFF1C1"/>
            </a:duotone>
          </a:blip>
          <a:stretch>
            <a:fillRect/>
          </a:stretch>
        </p:blipFill>
        <p:spPr>
          <a:xfrm>
            <a:off x="9231290" y="6212581"/>
            <a:ext cx="2324359" cy="512891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4FDC7D99-06DD-4191-B863-3D923BCDA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952" y="6040713"/>
            <a:ext cx="1827417" cy="730967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8FD42EAD-EF5D-462A-BF7F-4B11E8822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2448" y="6320460"/>
            <a:ext cx="1357632" cy="303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494</Words>
  <Application>Microsoft Office PowerPoint</Application>
  <PresentationFormat>Panorámica</PresentationFormat>
  <Paragraphs>217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Herculanum</vt:lpstr>
      <vt:lpstr>Tema de Office</vt:lpstr>
      <vt:lpstr>Presentación de PowerPoint</vt:lpstr>
      <vt:lpstr>¿Por qué funcionan?</vt:lpstr>
      <vt:lpstr>Algoritmos</vt:lpstr>
      <vt:lpstr>¿Dónde usamos algoritmos?</vt:lpstr>
      <vt:lpstr>Pasos para diseñar un algoritmo</vt:lpstr>
      <vt:lpstr>Scratch</vt:lpstr>
      <vt:lpstr>Algoritmo suma</vt:lpstr>
      <vt:lpstr>Presentación de PowerPoint</vt:lpstr>
      <vt:lpstr>Clave del César</vt:lpstr>
      <vt:lpstr>¿Cómo lo hace?</vt:lpstr>
      <vt:lpstr>Algoritmo Clave de César</vt:lpstr>
      <vt:lpstr>Algoritmo Clave de César</vt:lpstr>
      <vt:lpstr>Presentación de PowerPoint</vt:lpstr>
      <vt:lpstr>Houston:  tenemos un problema</vt:lpstr>
      <vt:lpstr>Presentación de PowerPoint</vt:lpstr>
      <vt:lpstr>Presentación de PowerPoint</vt:lpstr>
      <vt:lpstr>Reto:  mensaje de Julio César</vt:lpstr>
      <vt:lpstr>Presentación de PowerPoint</vt:lpstr>
    </vt:vector>
  </TitlesOfParts>
  <Company>USC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Marta</dc:creator>
  <cp:lastModifiedBy>Álvarez Díaz Beatriz</cp:lastModifiedBy>
  <cp:revision>210</cp:revision>
  <cp:lastPrinted>2020-11-07T14:06:33Z</cp:lastPrinted>
  <dcterms:created xsi:type="dcterms:W3CDTF">2020-11-19T19:59:16Z</dcterms:created>
  <dcterms:modified xsi:type="dcterms:W3CDTF">2021-11-04T09:04:47Z</dcterms:modified>
</cp:coreProperties>
</file>