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2"/>
  </p:notesMasterIdLst>
  <p:sldIdLst>
    <p:sldId id="256" r:id="rId2"/>
    <p:sldId id="262" r:id="rId3"/>
    <p:sldId id="266" r:id="rId4"/>
    <p:sldId id="310" r:id="rId5"/>
    <p:sldId id="311" r:id="rId6"/>
    <p:sldId id="312" r:id="rId7"/>
    <p:sldId id="261" r:id="rId8"/>
    <p:sldId id="269" r:id="rId9"/>
    <p:sldId id="270" r:id="rId10"/>
    <p:sldId id="289" r:id="rId11"/>
    <p:sldId id="271" r:id="rId12"/>
    <p:sldId id="290" r:id="rId13"/>
    <p:sldId id="272" r:id="rId14"/>
    <p:sldId id="292" r:id="rId15"/>
    <p:sldId id="291" r:id="rId16"/>
    <p:sldId id="304" r:id="rId17"/>
    <p:sldId id="273" r:id="rId18"/>
    <p:sldId id="302" r:id="rId19"/>
    <p:sldId id="295" r:id="rId20"/>
    <p:sldId id="303" r:id="rId21"/>
    <p:sldId id="274" r:id="rId22"/>
    <p:sldId id="301" r:id="rId23"/>
    <p:sldId id="296" r:id="rId24"/>
    <p:sldId id="282" r:id="rId25"/>
    <p:sldId id="275" r:id="rId26"/>
    <p:sldId id="276" r:id="rId27"/>
    <p:sldId id="297" r:id="rId28"/>
    <p:sldId id="277" r:id="rId29"/>
    <p:sldId id="278" r:id="rId30"/>
    <p:sldId id="279" r:id="rId31"/>
    <p:sldId id="305" r:id="rId32"/>
    <p:sldId id="300" r:id="rId33"/>
    <p:sldId id="280" r:id="rId34"/>
    <p:sldId id="281" r:id="rId35"/>
    <p:sldId id="299" r:id="rId36"/>
    <p:sldId id="294" r:id="rId37"/>
    <p:sldId id="293" r:id="rId38"/>
    <p:sldId id="306" r:id="rId39"/>
    <p:sldId id="307" r:id="rId40"/>
    <p:sldId id="308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FF9A"/>
    <a:srgbClr val="FC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9CAC59-9570-431A-8715-84F9137D4F9E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BCA15693-5FE1-4E68-8541-FD40A3367EB1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gl-ES" sz="6000" noProof="0" dirty="0" smtClean="0">
              <a:latin typeface="+mn-lt"/>
            </a:rPr>
            <a:t>Pois imos </a:t>
          </a:r>
          <a:r>
            <a:rPr lang="gl-ES" sz="6000" noProof="0" dirty="0" smtClean="0">
              <a:latin typeface="+mn-lt"/>
            </a:rPr>
            <a:t>de viaxe!</a:t>
          </a:r>
          <a:endParaRPr lang="gl-ES" sz="6000" noProof="0" dirty="0">
            <a:latin typeface="+mn-lt"/>
          </a:endParaRPr>
        </a:p>
      </dgm:t>
    </dgm:pt>
    <dgm:pt modelId="{31ED7C30-E9B7-44F6-9B3B-7BE761462830}" type="parTrans" cxnId="{B37ED320-9116-4578-B485-CB5F4B2C7C18}">
      <dgm:prSet/>
      <dgm:spPr/>
      <dgm:t>
        <a:bodyPr/>
        <a:lstStyle/>
        <a:p>
          <a:endParaRPr lang="gl-ES" noProof="0"/>
        </a:p>
      </dgm:t>
    </dgm:pt>
    <dgm:pt modelId="{C67844C9-8B8A-4CD5-8DC6-0399FC6BD0FE}" type="sibTrans" cxnId="{B37ED320-9116-4578-B485-CB5F4B2C7C18}">
      <dgm:prSet/>
      <dgm:spPr/>
      <dgm:t>
        <a:bodyPr/>
        <a:lstStyle/>
        <a:p>
          <a:endParaRPr lang="gl-ES" noProof="0"/>
        </a:p>
      </dgm:t>
    </dgm:pt>
    <dgm:pt modelId="{503C0E12-0C49-46B0-9DC2-1DCB64B69342}" type="pres">
      <dgm:prSet presAssocID="{A79CAC59-9570-431A-8715-84F9137D4F9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E939A3F4-3F85-4436-B708-75B846E95C23}" type="pres">
      <dgm:prSet presAssocID="{BCA15693-5FE1-4E68-8541-FD40A3367EB1}" presName="composite" presStyleCnt="0"/>
      <dgm:spPr/>
    </dgm:pt>
    <dgm:pt modelId="{3ACC8E81-E90D-4864-9EDA-183FDA10D5D9}" type="pres">
      <dgm:prSet presAssocID="{BCA15693-5FE1-4E68-8541-FD40A3367EB1}" presName="imgShp" presStyleLbl="fgImgPlace1" presStyleIdx="0" presStyleCnt="1" custScaleX="111543" custScaleY="10923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6CE84A6-F323-414D-A619-5C9C4CE0EB05}" type="pres">
      <dgm:prSet presAssocID="{BCA15693-5FE1-4E68-8541-FD40A3367EB1}" presName="txShp" presStyleLbl="node1" presStyleIdx="0" presStyleCnt="1" custScaleX="109372" custScaleY="1028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1D760C1-32BF-464E-991D-99D8D2CCEC28}" type="presOf" srcId="{BCA15693-5FE1-4E68-8541-FD40A3367EB1}" destId="{F6CE84A6-F323-414D-A619-5C9C4CE0EB05}" srcOrd="0" destOrd="0" presId="urn:microsoft.com/office/officeart/2005/8/layout/vList3#1"/>
    <dgm:cxn modelId="{4149D213-FF6B-4D4D-92CC-B5C7FE236795}" type="presOf" srcId="{A79CAC59-9570-431A-8715-84F9137D4F9E}" destId="{503C0E12-0C49-46B0-9DC2-1DCB64B69342}" srcOrd="0" destOrd="0" presId="urn:microsoft.com/office/officeart/2005/8/layout/vList3#1"/>
    <dgm:cxn modelId="{B37ED320-9116-4578-B485-CB5F4B2C7C18}" srcId="{A79CAC59-9570-431A-8715-84F9137D4F9E}" destId="{BCA15693-5FE1-4E68-8541-FD40A3367EB1}" srcOrd="0" destOrd="0" parTransId="{31ED7C30-E9B7-44F6-9B3B-7BE761462830}" sibTransId="{C67844C9-8B8A-4CD5-8DC6-0399FC6BD0FE}"/>
    <dgm:cxn modelId="{3AEC5410-73CF-47CA-9F58-A2163E706DC2}" type="presParOf" srcId="{503C0E12-0C49-46B0-9DC2-1DCB64B69342}" destId="{E939A3F4-3F85-4436-B708-75B846E95C23}" srcOrd="0" destOrd="0" presId="urn:microsoft.com/office/officeart/2005/8/layout/vList3#1"/>
    <dgm:cxn modelId="{A9747E49-A5E0-4292-ADF0-0E3A4884C8E8}" type="presParOf" srcId="{E939A3F4-3F85-4436-B708-75B846E95C23}" destId="{3ACC8E81-E90D-4864-9EDA-183FDA10D5D9}" srcOrd="0" destOrd="0" presId="urn:microsoft.com/office/officeart/2005/8/layout/vList3#1"/>
    <dgm:cxn modelId="{29EE9BAF-DD98-4E62-ABE5-89AB47308F49}" type="presParOf" srcId="{E939A3F4-3F85-4436-B708-75B846E95C23}" destId="{F6CE84A6-F323-414D-A619-5C9C4CE0EB0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D3F339-114E-4901-9E6D-FC1B35B3D83F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_tradnl"/>
        </a:p>
      </dgm:t>
    </dgm:pt>
    <dgm:pt modelId="{C7645540-2A35-4F90-896D-3583795FA375}">
      <dgm:prSet custT="1"/>
      <dgm:spPr/>
      <dgm:t>
        <a:bodyPr/>
        <a:lstStyle/>
        <a:p>
          <a:pPr rtl="0"/>
          <a:r>
            <a:rPr lang="es-ES_tradnl" sz="1400" dirty="0" err="1" smtClean="0">
              <a:solidFill>
                <a:schemeClr val="tx2"/>
              </a:solidFill>
            </a:rPr>
            <a:t>Aprendizaxe</a:t>
          </a:r>
          <a:r>
            <a:rPr lang="es-ES_tradnl" sz="1400" dirty="0" smtClean="0">
              <a:solidFill>
                <a:schemeClr val="tx2"/>
              </a:solidFill>
            </a:rPr>
            <a:t> significativo; </a:t>
          </a:r>
          <a:r>
            <a:rPr lang="es-ES_tradnl" sz="1400" b="1" dirty="0" smtClean="0">
              <a:solidFill>
                <a:schemeClr val="tx2"/>
              </a:solidFill>
            </a:rPr>
            <a:t>conexión</a:t>
          </a:r>
          <a:endParaRPr lang="es-ES_tradnl" sz="1400" b="1" dirty="0">
            <a:solidFill>
              <a:schemeClr val="tx2"/>
            </a:solidFill>
          </a:endParaRPr>
        </a:p>
      </dgm:t>
    </dgm:pt>
    <dgm:pt modelId="{1D20BCFC-6CA7-4AF1-AB6C-A0C9DFB34A19}" type="parTrans" cxnId="{4D9CCAC5-20A3-46B7-B37D-A2209EDF5330}">
      <dgm:prSet/>
      <dgm:spPr/>
      <dgm:t>
        <a:bodyPr/>
        <a:lstStyle/>
        <a:p>
          <a:endParaRPr lang="es-ES_tradnl" sz="1400">
            <a:solidFill>
              <a:schemeClr val="tx2"/>
            </a:solidFill>
          </a:endParaRPr>
        </a:p>
      </dgm:t>
    </dgm:pt>
    <dgm:pt modelId="{DAF96A3E-1944-4FCB-A272-1DF68405B1E1}" type="sibTrans" cxnId="{4D9CCAC5-20A3-46B7-B37D-A2209EDF5330}">
      <dgm:prSet custT="1"/>
      <dgm:spPr/>
      <dgm:t>
        <a:bodyPr/>
        <a:lstStyle/>
        <a:p>
          <a:endParaRPr lang="es-ES_tradnl" sz="1400">
            <a:solidFill>
              <a:schemeClr val="tx2"/>
            </a:solidFill>
          </a:endParaRPr>
        </a:p>
      </dgm:t>
    </dgm:pt>
    <dgm:pt modelId="{3CF9F506-11A6-4B3D-B2AC-2E888EBFE932}">
      <dgm:prSet custT="1"/>
      <dgm:spPr/>
      <dgm:t>
        <a:bodyPr/>
        <a:lstStyle/>
        <a:p>
          <a:pPr rtl="0"/>
          <a:r>
            <a:rPr lang="es-ES_tradnl" sz="1400" dirty="0" err="1" smtClean="0">
              <a:solidFill>
                <a:schemeClr val="tx2"/>
              </a:solidFill>
            </a:rPr>
            <a:t>Aprendizaxe</a:t>
          </a:r>
          <a:r>
            <a:rPr lang="es-ES_tradnl" sz="1400" dirty="0" smtClean="0">
              <a:solidFill>
                <a:schemeClr val="tx2"/>
              </a:solidFill>
            </a:rPr>
            <a:t> </a:t>
          </a:r>
          <a:r>
            <a:rPr lang="es-ES_tradnl" sz="1400" dirty="0" err="1" smtClean="0">
              <a:solidFill>
                <a:schemeClr val="tx2"/>
              </a:solidFill>
            </a:rPr>
            <a:t>cun</a:t>
          </a:r>
          <a:r>
            <a:rPr lang="es-ES_tradnl" sz="1400" dirty="0" smtClean="0">
              <a:solidFill>
                <a:schemeClr val="tx2"/>
              </a:solidFill>
            </a:rPr>
            <a:t> propósito: </a:t>
          </a:r>
          <a:r>
            <a:rPr lang="es-ES_tradnl" sz="1400" b="1" dirty="0" smtClean="0">
              <a:solidFill>
                <a:schemeClr val="tx2"/>
              </a:solidFill>
            </a:rPr>
            <a:t>función</a:t>
          </a:r>
          <a:endParaRPr lang="es-ES_tradnl" sz="1400" b="1" dirty="0">
            <a:solidFill>
              <a:schemeClr val="tx2"/>
            </a:solidFill>
          </a:endParaRPr>
        </a:p>
      </dgm:t>
    </dgm:pt>
    <dgm:pt modelId="{D38CF274-127F-4DE5-A8BE-0F72B4622A4C}" type="parTrans" cxnId="{ECDAEF6C-0896-4108-81A0-EB801F9AE86C}">
      <dgm:prSet/>
      <dgm:spPr/>
      <dgm:t>
        <a:bodyPr/>
        <a:lstStyle/>
        <a:p>
          <a:endParaRPr lang="es-ES_tradnl" sz="1400">
            <a:solidFill>
              <a:schemeClr val="tx2"/>
            </a:solidFill>
          </a:endParaRPr>
        </a:p>
      </dgm:t>
    </dgm:pt>
    <dgm:pt modelId="{14E5DC53-F704-4210-BAD8-1BC93B572C72}" type="sibTrans" cxnId="{ECDAEF6C-0896-4108-81A0-EB801F9AE86C}">
      <dgm:prSet custT="1"/>
      <dgm:spPr/>
      <dgm:t>
        <a:bodyPr/>
        <a:lstStyle/>
        <a:p>
          <a:endParaRPr lang="es-ES_tradnl" sz="1400">
            <a:solidFill>
              <a:schemeClr val="tx2"/>
            </a:solidFill>
          </a:endParaRPr>
        </a:p>
      </dgm:t>
    </dgm:pt>
    <dgm:pt modelId="{01F9DA06-3086-419E-8EC4-91C8BA39D15F}">
      <dgm:prSet custT="1"/>
      <dgm:spPr/>
      <dgm:t>
        <a:bodyPr/>
        <a:lstStyle/>
        <a:p>
          <a:pPr rtl="0"/>
          <a:r>
            <a:rPr lang="es-ES_tradnl" sz="1400" dirty="0" err="1" smtClean="0">
              <a:solidFill>
                <a:schemeClr val="tx2"/>
              </a:solidFill>
            </a:rPr>
            <a:t>Aprendizaxe</a:t>
          </a:r>
          <a:r>
            <a:rPr lang="es-ES_tradnl" sz="1400" dirty="0" smtClean="0">
              <a:solidFill>
                <a:schemeClr val="tx2"/>
              </a:solidFill>
            </a:rPr>
            <a:t> aplicado:</a:t>
          </a:r>
        </a:p>
        <a:p>
          <a:pPr rtl="0"/>
          <a:r>
            <a:rPr lang="es-ES_tradnl" sz="1400" b="1" dirty="0" smtClean="0">
              <a:solidFill>
                <a:schemeClr val="tx2"/>
              </a:solidFill>
            </a:rPr>
            <a:t>competencia</a:t>
          </a:r>
          <a:endParaRPr lang="es-ES_tradnl" sz="1400" b="1" dirty="0">
            <a:solidFill>
              <a:schemeClr val="tx2"/>
            </a:solidFill>
          </a:endParaRPr>
        </a:p>
      </dgm:t>
    </dgm:pt>
    <dgm:pt modelId="{F7D453B8-644B-495D-AAA6-F957724BCBC4}" type="parTrans" cxnId="{6D6769DD-1ADB-4BB1-AEB2-153EE1C2FD74}">
      <dgm:prSet/>
      <dgm:spPr/>
      <dgm:t>
        <a:bodyPr/>
        <a:lstStyle/>
        <a:p>
          <a:endParaRPr lang="es-ES_tradnl" sz="1400">
            <a:solidFill>
              <a:schemeClr val="tx2"/>
            </a:solidFill>
          </a:endParaRPr>
        </a:p>
      </dgm:t>
    </dgm:pt>
    <dgm:pt modelId="{57382888-E46B-4C43-82A9-FCBD7E57F074}" type="sibTrans" cxnId="{6D6769DD-1ADB-4BB1-AEB2-153EE1C2FD74}">
      <dgm:prSet custT="1"/>
      <dgm:spPr/>
      <dgm:t>
        <a:bodyPr/>
        <a:lstStyle/>
        <a:p>
          <a:endParaRPr lang="es-ES_tradnl" sz="1400">
            <a:solidFill>
              <a:schemeClr val="tx2"/>
            </a:solidFill>
          </a:endParaRPr>
        </a:p>
      </dgm:t>
    </dgm:pt>
    <dgm:pt modelId="{441A900B-1762-4654-8FEB-AE653F2EE685}">
      <dgm:prSet custT="1"/>
      <dgm:spPr/>
      <dgm:t>
        <a:bodyPr/>
        <a:lstStyle/>
        <a:p>
          <a:pPr rtl="0"/>
          <a:r>
            <a:rPr lang="es-ES_tradnl" sz="1400" dirty="0" smtClean="0">
              <a:solidFill>
                <a:schemeClr val="tx2"/>
              </a:solidFill>
            </a:rPr>
            <a:t>Destrezas e habilidades:</a:t>
          </a:r>
        </a:p>
        <a:p>
          <a:pPr rtl="0"/>
          <a:r>
            <a:rPr lang="es-ES_tradnl" sz="1400" b="1" dirty="0" err="1" smtClean="0">
              <a:solidFill>
                <a:schemeClr val="tx2"/>
              </a:solidFill>
            </a:rPr>
            <a:t>capacidade</a:t>
          </a:r>
          <a:endParaRPr lang="es-ES_tradnl" sz="1400" b="1" dirty="0">
            <a:solidFill>
              <a:schemeClr val="tx2"/>
            </a:solidFill>
          </a:endParaRPr>
        </a:p>
      </dgm:t>
    </dgm:pt>
    <dgm:pt modelId="{4B71DB1A-FA69-4C6B-8C02-9F4CE7D2AE89}" type="parTrans" cxnId="{CDAF95ED-81E9-42C4-9276-17B8E8527A74}">
      <dgm:prSet/>
      <dgm:spPr/>
      <dgm:t>
        <a:bodyPr/>
        <a:lstStyle/>
        <a:p>
          <a:endParaRPr lang="es-ES_tradnl" sz="1400">
            <a:solidFill>
              <a:schemeClr val="tx2"/>
            </a:solidFill>
          </a:endParaRPr>
        </a:p>
      </dgm:t>
    </dgm:pt>
    <dgm:pt modelId="{97F008EA-2A6A-491C-ABE4-A5C6F61ADF55}" type="sibTrans" cxnId="{CDAF95ED-81E9-42C4-9276-17B8E8527A74}">
      <dgm:prSet custT="1"/>
      <dgm:spPr/>
      <dgm:t>
        <a:bodyPr/>
        <a:lstStyle/>
        <a:p>
          <a:endParaRPr lang="es-ES_tradnl" sz="1400">
            <a:solidFill>
              <a:schemeClr val="tx2"/>
            </a:solidFill>
          </a:endParaRPr>
        </a:p>
      </dgm:t>
    </dgm:pt>
    <dgm:pt modelId="{7A60DBC9-340E-41A4-8343-E0F204A7A1CB}" type="pres">
      <dgm:prSet presAssocID="{B2D3F339-114E-4901-9E6D-FC1B35B3D83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A7E28621-3385-4D80-AD43-5F3830D2FEAB}" type="pres">
      <dgm:prSet presAssocID="{C7645540-2A35-4F90-896D-3583795FA37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885194D-7940-486A-B85A-7E2581CAE47C}" type="pres">
      <dgm:prSet presAssocID="{DAF96A3E-1944-4FCB-A272-1DF68405B1E1}" presName="sibTrans" presStyleLbl="sibTrans2D1" presStyleIdx="0" presStyleCnt="4"/>
      <dgm:spPr/>
      <dgm:t>
        <a:bodyPr/>
        <a:lstStyle/>
        <a:p>
          <a:endParaRPr lang="es-ES_tradnl"/>
        </a:p>
      </dgm:t>
    </dgm:pt>
    <dgm:pt modelId="{2F4C3C59-58A3-453D-ACD0-BC2F3D8C3DC5}" type="pres">
      <dgm:prSet presAssocID="{DAF96A3E-1944-4FCB-A272-1DF68405B1E1}" presName="connectorText" presStyleLbl="sibTrans2D1" presStyleIdx="0" presStyleCnt="4"/>
      <dgm:spPr/>
      <dgm:t>
        <a:bodyPr/>
        <a:lstStyle/>
        <a:p>
          <a:endParaRPr lang="es-ES_tradnl"/>
        </a:p>
      </dgm:t>
    </dgm:pt>
    <dgm:pt modelId="{E6A71F19-3160-4003-A684-DED75F78EC3E}" type="pres">
      <dgm:prSet presAssocID="{3CF9F506-11A6-4B3D-B2AC-2E888EBFE93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19F9C22-46C3-43DD-B694-C66A31A26344}" type="pres">
      <dgm:prSet presAssocID="{14E5DC53-F704-4210-BAD8-1BC93B572C72}" presName="sibTrans" presStyleLbl="sibTrans2D1" presStyleIdx="1" presStyleCnt="4"/>
      <dgm:spPr/>
      <dgm:t>
        <a:bodyPr/>
        <a:lstStyle/>
        <a:p>
          <a:endParaRPr lang="es-ES_tradnl"/>
        </a:p>
      </dgm:t>
    </dgm:pt>
    <dgm:pt modelId="{7A5099AE-E713-439B-9A1E-BE268163335E}" type="pres">
      <dgm:prSet presAssocID="{14E5DC53-F704-4210-BAD8-1BC93B572C72}" presName="connectorText" presStyleLbl="sibTrans2D1" presStyleIdx="1" presStyleCnt="4"/>
      <dgm:spPr/>
      <dgm:t>
        <a:bodyPr/>
        <a:lstStyle/>
        <a:p>
          <a:endParaRPr lang="es-ES_tradnl"/>
        </a:p>
      </dgm:t>
    </dgm:pt>
    <dgm:pt modelId="{78E261C7-7CBC-4A82-868B-6C4D8B3D363F}" type="pres">
      <dgm:prSet presAssocID="{01F9DA06-3086-419E-8EC4-91C8BA39D15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F31A942-F861-4589-A627-F507BB346479}" type="pres">
      <dgm:prSet presAssocID="{57382888-E46B-4C43-82A9-FCBD7E57F074}" presName="sibTrans" presStyleLbl="sibTrans2D1" presStyleIdx="2" presStyleCnt="4"/>
      <dgm:spPr/>
      <dgm:t>
        <a:bodyPr/>
        <a:lstStyle/>
        <a:p>
          <a:endParaRPr lang="es-ES_tradnl"/>
        </a:p>
      </dgm:t>
    </dgm:pt>
    <dgm:pt modelId="{318FD5DC-20AD-4E7A-8D68-12525F9D62D4}" type="pres">
      <dgm:prSet presAssocID="{57382888-E46B-4C43-82A9-FCBD7E57F074}" presName="connectorText" presStyleLbl="sibTrans2D1" presStyleIdx="2" presStyleCnt="4"/>
      <dgm:spPr/>
      <dgm:t>
        <a:bodyPr/>
        <a:lstStyle/>
        <a:p>
          <a:endParaRPr lang="es-ES_tradnl"/>
        </a:p>
      </dgm:t>
    </dgm:pt>
    <dgm:pt modelId="{914C240F-957B-4786-BC3F-F16F84A059C7}" type="pres">
      <dgm:prSet presAssocID="{441A900B-1762-4654-8FEB-AE653F2EE68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6968542-369A-4896-84E9-3ED6596F33B9}" type="pres">
      <dgm:prSet presAssocID="{97F008EA-2A6A-491C-ABE4-A5C6F61ADF55}" presName="sibTrans" presStyleLbl="sibTrans2D1" presStyleIdx="3" presStyleCnt="4"/>
      <dgm:spPr/>
      <dgm:t>
        <a:bodyPr/>
        <a:lstStyle/>
        <a:p>
          <a:endParaRPr lang="es-ES_tradnl"/>
        </a:p>
      </dgm:t>
    </dgm:pt>
    <dgm:pt modelId="{552A703C-12FE-436E-BB9E-F4A102D582CC}" type="pres">
      <dgm:prSet presAssocID="{97F008EA-2A6A-491C-ABE4-A5C6F61ADF55}" presName="connectorText" presStyleLbl="sibTrans2D1" presStyleIdx="3" presStyleCnt="4"/>
      <dgm:spPr/>
      <dgm:t>
        <a:bodyPr/>
        <a:lstStyle/>
        <a:p>
          <a:endParaRPr lang="es-ES_tradnl"/>
        </a:p>
      </dgm:t>
    </dgm:pt>
  </dgm:ptLst>
  <dgm:cxnLst>
    <dgm:cxn modelId="{83748EE3-728D-48EC-AAA1-9EFC10767BF3}" type="presOf" srcId="{DAF96A3E-1944-4FCB-A272-1DF68405B1E1}" destId="{1885194D-7940-486A-B85A-7E2581CAE47C}" srcOrd="0" destOrd="0" presId="urn:microsoft.com/office/officeart/2005/8/layout/cycle2"/>
    <dgm:cxn modelId="{F266BC96-28BC-4328-B666-AB7B12D550EF}" type="presOf" srcId="{14E5DC53-F704-4210-BAD8-1BC93B572C72}" destId="{7A5099AE-E713-439B-9A1E-BE268163335E}" srcOrd="1" destOrd="0" presId="urn:microsoft.com/office/officeart/2005/8/layout/cycle2"/>
    <dgm:cxn modelId="{A07AF960-54C2-47D1-B48F-9C66315F3465}" type="presOf" srcId="{3CF9F506-11A6-4B3D-B2AC-2E888EBFE932}" destId="{E6A71F19-3160-4003-A684-DED75F78EC3E}" srcOrd="0" destOrd="0" presId="urn:microsoft.com/office/officeart/2005/8/layout/cycle2"/>
    <dgm:cxn modelId="{9FBD9F76-3C52-4F22-9776-DBB390105174}" type="presOf" srcId="{97F008EA-2A6A-491C-ABE4-A5C6F61ADF55}" destId="{552A703C-12FE-436E-BB9E-F4A102D582CC}" srcOrd="1" destOrd="0" presId="urn:microsoft.com/office/officeart/2005/8/layout/cycle2"/>
    <dgm:cxn modelId="{AE1084E8-940D-4324-8B24-D45C489AD1AF}" type="presOf" srcId="{01F9DA06-3086-419E-8EC4-91C8BA39D15F}" destId="{78E261C7-7CBC-4A82-868B-6C4D8B3D363F}" srcOrd="0" destOrd="0" presId="urn:microsoft.com/office/officeart/2005/8/layout/cycle2"/>
    <dgm:cxn modelId="{4D9CCAC5-20A3-46B7-B37D-A2209EDF5330}" srcId="{B2D3F339-114E-4901-9E6D-FC1B35B3D83F}" destId="{C7645540-2A35-4F90-896D-3583795FA375}" srcOrd="0" destOrd="0" parTransId="{1D20BCFC-6CA7-4AF1-AB6C-A0C9DFB34A19}" sibTransId="{DAF96A3E-1944-4FCB-A272-1DF68405B1E1}"/>
    <dgm:cxn modelId="{3ED16E1A-BDBC-40B7-A11B-DE3D96DBD938}" type="presOf" srcId="{57382888-E46B-4C43-82A9-FCBD7E57F074}" destId="{5F31A942-F861-4589-A627-F507BB346479}" srcOrd="0" destOrd="0" presId="urn:microsoft.com/office/officeart/2005/8/layout/cycle2"/>
    <dgm:cxn modelId="{6D6769DD-1ADB-4BB1-AEB2-153EE1C2FD74}" srcId="{B2D3F339-114E-4901-9E6D-FC1B35B3D83F}" destId="{01F9DA06-3086-419E-8EC4-91C8BA39D15F}" srcOrd="2" destOrd="0" parTransId="{F7D453B8-644B-495D-AAA6-F957724BCBC4}" sibTransId="{57382888-E46B-4C43-82A9-FCBD7E57F074}"/>
    <dgm:cxn modelId="{01935EC0-035B-4D5C-8851-EB278AE64E5E}" type="presOf" srcId="{97F008EA-2A6A-491C-ABE4-A5C6F61ADF55}" destId="{D6968542-369A-4896-84E9-3ED6596F33B9}" srcOrd="0" destOrd="0" presId="urn:microsoft.com/office/officeart/2005/8/layout/cycle2"/>
    <dgm:cxn modelId="{110515E4-9C3C-490E-8D3F-B946980E36AD}" type="presOf" srcId="{B2D3F339-114E-4901-9E6D-FC1B35B3D83F}" destId="{7A60DBC9-340E-41A4-8343-E0F204A7A1CB}" srcOrd="0" destOrd="0" presId="urn:microsoft.com/office/officeart/2005/8/layout/cycle2"/>
    <dgm:cxn modelId="{8D5BF5A6-25B2-44FD-902E-CBDF9AC7978B}" type="presOf" srcId="{DAF96A3E-1944-4FCB-A272-1DF68405B1E1}" destId="{2F4C3C59-58A3-453D-ACD0-BC2F3D8C3DC5}" srcOrd="1" destOrd="0" presId="urn:microsoft.com/office/officeart/2005/8/layout/cycle2"/>
    <dgm:cxn modelId="{CDAF95ED-81E9-42C4-9276-17B8E8527A74}" srcId="{B2D3F339-114E-4901-9E6D-FC1B35B3D83F}" destId="{441A900B-1762-4654-8FEB-AE653F2EE685}" srcOrd="3" destOrd="0" parTransId="{4B71DB1A-FA69-4C6B-8C02-9F4CE7D2AE89}" sibTransId="{97F008EA-2A6A-491C-ABE4-A5C6F61ADF55}"/>
    <dgm:cxn modelId="{C6E5F2C2-B12E-46CC-935E-1EE4AD9A798D}" type="presOf" srcId="{C7645540-2A35-4F90-896D-3583795FA375}" destId="{A7E28621-3385-4D80-AD43-5F3830D2FEAB}" srcOrd="0" destOrd="0" presId="urn:microsoft.com/office/officeart/2005/8/layout/cycle2"/>
    <dgm:cxn modelId="{ECDAEF6C-0896-4108-81A0-EB801F9AE86C}" srcId="{B2D3F339-114E-4901-9E6D-FC1B35B3D83F}" destId="{3CF9F506-11A6-4B3D-B2AC-2E888EBFE932}" srcOrd="1" destOrd="0" parTransId="{D38CF274-127F-4DE5-A8BE-0F72B4622A4C}" sibTransId="{14E5DC53-F704-4210-BAD8-1BC93B572C72}"/>
    <dgm:cxn modelId="{B0A50BCA-509F-42AD-9423-90B630450BCF}" type="presOf" srcId="{14E5DC53-F704-4210-BAD8-1BC93B572C72}" destId="{719F9C22-46C3-43DD-B694-C66A31A26344}" srcOrd="0" destOrd="0" presId="urn:microsoft.com/office/officeart/2005/8/layout/cycle2"/>
    <dgm:cxn modelId="{D5677360-8D36-4903-B7F1-50561EED3CFB}" type="presOf" srcId="{57382888-E46B-4C43-82A9-FCBD7E57F074}" destId="{318FD5DC-20AD-4E7A-8D68-12525F9D62D4}" srcOrd="1" destOrd="0" presId="urn:microsoft.com/office/officeart/2005/8/layout/cycle2"/>
    <dgm:cxn modelId="{AAD8DA46-E5F7-4F96-8AA0-FEB66124FF7F}" type="presOf" srcId="{441A900B-1762-4654-8FEB-AE653F2EE685}" destId="{914C240F-957B-4786-BC3F-F16F84A059C7}" srcOrd="0" destOrd="0" presId="urn:microsoft.com/office/officeart/2005/8/layout/cycle2"/>
    <dgm:cxn modelId="{A63CF061-763F-452A-BDDA-1BBB2BE667B9}" type="presParOf" srcId="{7A60DBC9-340E-41A4-8343-E0F204A7A1CB}" destId="{A7E28621-3385-4D80-AD43-5F3830D2FEAB}" srcOrd="0" destOrd="0" presId="urn:microsoft.com/office/officeart/2005/8/layout/cycle2"/>
    <dgm:cxn modelId="{E9259625-DE31-4595-90DF-5DB8FF0D697C}" type="presParOf" srcId="{7A60DBC9-340E-41A4-8343-E0F204A7A1CB}" destId="{1885194D-7940-486A-B85A-7E2581CAE47C}" srcOrd="1" destOrd="0" presId="urn:microsoft.com/office/officeart/2005/8/layout/cycle2"/>
    <dgm:cxn modelId="{A8043AF0-2FF7-4F4D-8CD6-D7DFC1F0C1B8}" type="presParOf" srcId="{1885194D-7940-486A-B85A-7E2581CAE47C}" destId="{2F4C3C59-58A3-453D-ACD0-BC2F3D8C3DC5}" srcOrd="0" destOrd="0" presId="urn:microsoft.com/office/officeart/2005/8/layout/cycle2"/>
    <dgm:cxn modelId="{B77DDA01-65FE-49E9-8BC0-F6E171D14DF5}" type="presParOf" srcId="{7A60DBC9-340E-41A4-8343-E0F204A7A1CB}" destId="{E6A71F19-3160-4003-A684-DED75F78EC3E}" srcOrd="2" destOrd="0" presId="urn:microsoft.com/office/officeart/2005/8/layout/cycle2"/>
    <dgm:cxn modelId="{2E87FC83-C9AE-4420-B000-24B4DA20679B}" type="presParOf" srcId="{7A60DBC9-340E-41A4-8343-E0F204A7A1CB}" destId="{719F9C22-46C3-43DD-B694-C66A31A26344}" srcOrd="3" destOrd="0" presId="urn:microsoft.com/office/officeart/2005/8/layout/cycle2"/>
    <dgm:cxn modelId="{074D254B-BB86-4A2B-A211-6CF9EFAE41D7}" type="presParOf" srcId="{719F9C22-46C3-43DD-B694-C66A31A26344}" destId="{7A5099AE-E713-439B-9A1E-BE268163335E}" srcOrd="0" destOrd="0" presId="urn:microsoft.com/office/officeart/2005/8/layout/cycle2"/>
    <dgm:cxn modelId="{E3680849-2E80-4D9C-84B2-0354D6A2233C}" type="presParOf" srcId="{7A60DBC9-340E-41A4-8343-E0F204A7A1CB}" destId="{78E261C7-7CBC-4A82-868B-6C4D8B3D363F}" srcOrd="4" destOrd="0" presId="urn:microsoft.com/office/officeart/2005/8/layout/cycle2"/>
    <dgm:cxn modelId="{85323DF6-812E-47B7-AD42-3F2B5C8A28CE}" type="presParOf" srcId="{7A60DBC9-340E-41A4-8343-E0F204A7A1CB}" destId="{5F31A942-F861-4589-A627-F507BB346479}" srcOrd="5" destOrd="0" presId="urn:microsoft.com/office/officeart/2005/8/layout/cycle2"/>
    <dgm:cxn modelId="{A5D0CE25-09AC-4210-9D86-0B0CC11A4537}" type="presParOf" srcId="{5F31A942-F861-4589-A627-F507BB346479}" destId="{318FD5DC-20AD-4E7A-8D68-12525F9D62D4}" srcOrd="0" destOrd="0" presId="urn:microsoft.com/office/officeart/2005/8/layout/cycle2"/>
    <dgm:cxn modelId="{E378BD89-BADB-4161-9FAC-607BAC259B95}" type="presParOf" srcId="{7A60DBC9-340E-41A4-8343-E0F204A7A1CB}" destId="{914C240F-957B-4786-BC3F-F16F84A059C7}" srcOrd="6" destOrd="0" presId="urn:microsoft.com/office/officeart/2005/8/layout/cycle2"/>
    <dgm:cxn modelId="{A0728C3D-C6B0-44E7-8561-C676979B16AC}" type="presParOf" srcId="{7A60DBC9-340E-41A4-8343-E0F204A7A1CB}" destId="{D6968542-369A-4896-84E9-3ED6596F33B9}" srcOrd="7" destOrd="0" presId="urn:microsoft.com/office/officeart/2005/8/layout/cycle2"/>
    <dgm:cxn modelId="{20628EEC-E0EE-47E7-BB70-A8AA50AEA3B6}" type="presParOf" srcId="{D6968542-369A-4896-84E9-3ED6596F33B9}" destId="{552A703C-12FE-436E-BB9E-F4A102D582C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E84A6-F323-414D-A619-5C9C4CE0EB05}">
      <dsp:nvSpPr>
        <dsp:cNvPr id="0" name=""/>
        <dsp:cNvSpPr/>
      </dsp:nvSpPr>
      <dsp:spPr>
        <a:xfrm rot="10800000">
          <a:off x="1433660" y="504052"/>
          <a:ext cx="4870701" cy="2304263"/>
        </a:xfrm>
        <a:prstGeom prst="homePlate">
          <a:avLst/>
        </a:prstGeom>
        <a:solidFill>
          <a:schemeClr val="tx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8315" tIns="228600" rIns="426720" bIns="2286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6000" kern="1200" noProof="0" dirty="0" smtClean="0">
              <a:latin typeface="+mn-lt"/>
            </a:rPr>
            <a:t>Pois imos </a:t>
          </a:r>
          <a:r>
            <a:rPr lang="gl-ES" sz="6000" kern="1200" noProof="0" dirty="0" smtClean="0">
              <a:latin typeface="+mn-lt"/>
            </a:rPr>
            <a:t>de viaxe!</a:t>
          </a:r>
          <a:endParaRPr lang="gl-ES" sz="6000" kern="1200" noProof="0" dirty="0">
            <a:latin typeface="+mn-lt"/>
          </a:endParaRPr>
        </a:p>
      </dsp:txBody>
      <dsp:txXfrm rot="10800000">
        <a:off x="2009726" y="504052"/>
        <a:ext cx="4294635" cy="2304263"/>
      </dsp:txXfrm>
    </dsp:sp>
    <dsp:sp modelId="{3ACC8E81-E90D-4864-9EDA-183FDA10D5D9}">
      <dsp:nvSpPr>
        <dsp:cNvPr id="0" name=""/>
        <dsp:cNvSpPr/>
      </dsp:nvSpPr>
      <dsp:spPr>
        <a:xfrm>
          <a:off x="392382" y="432041"/>
          <a:ext cx="2499922" cy="24482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C222E-71C8-448A-B23B-EEC7B6AB354E}" type="datetimeFigureOut">
              <a:rPr lang="es-ES_tradnl" smtClean="0"/>
              <a:pPr/>
              <a:t>12/09/2014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52E28-1922-4CA1-A124-60B6BE419DC2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892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8398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3666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3026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5822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Proxecto</a:t>
            </a:r>
            <a:r>
              <a:rPr lang="es-ES_tradnl" dirty="0" smtClean="0"/>
              <a:t>: os </a:t>
            </a:r>
            <a:r>
              <a:rPr lang="es-ES_tradnl" dirty="0" err="1" smtClean="0"/>
              <a:t>materiais</a:t>
            </a:r>
            <a:r>
              <a:rPr lang="es-ES_tradnl" dirty="0" smtClean="0"/>
              <a:t>. </a:t>
            </a:r>
            <a:r>
              <a:rPr lang="es-ES_tradnl" dirty="0" err="1" smtClean="0"/>
              <a:t>Flotabilidade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506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Estes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discentes planifican un comedero de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paxaros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, fan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unha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lista do que necesitan e logo escriben o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procedemento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tras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chegar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a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acordos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. Por último montan o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comedeiro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9007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7737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1200" dirty="0" smtClean="0">
                <a:latin typeface="+mn-lt"/>
                <a:cs typeface="AngsanaUPC" pitchFamily="18" charset="-34"/>
              </a:rPr>
              <a:t>A clase “diferenciada” propón diferentes avenidas </a:t>
            </a:r>
            <a:r>
              <a:rPr lang="es-ES_tradnl" sz="1200" dirty="0" err="1" smtClean="0">
                <a:latin typeface="+mn-lt"/>
                <a:cs typeface="AngsanaUPC" pitchFamily="18" charset="-34"/>
              </a:rPr>
              <a:t>ou</a:t>
            </a:r>
            <a:r>
              <a:rPr lang="es-ES_tradnl" sz="1200" dirty="0" smtClean="0">
                <a:latin typeface="+mn-lt"/>
                <a:cs typeface="AngsanaUPC" pitchFamily="18" charset="-34"/>
              </a:rPr>
              <a:t> rutas para adquirir o </a:t>
            </a:r>
            <a:r>
              <a:rPr lang="es-ES_tradnl" sz="1200" dirty="0" err="1" smtClean="0">
                <a:latin typeface="+mn-lt"/>
                <a:cs typeface="AngsanaUPC" pitchFamily="18" charset="-34"/>
              </a:rPr>
              <a:t>contido</a:t>
            </a:r>
            <a:r>
              <a:rPr lang="es-ES_tradnl" sz="1200" dirty="0" smtClean="0">
                <a:latin typeface="+mn-lt"/>
                <a:cs typeface="AngsanaUPC" pitchFamily="18" charset="-34"/>
              </a:rPr>
              <a:t>, para </a:t>
            </a:r>
            <a:r>
              <a:rPr lang="es-ES_tradnl" sz="1200" dirty="0" err="1" smtClean="0">
                <a:latin typeface="+mn-lt"/>
                <a:cs typeface="AngsanaUPC" pitchFamily="18" charset="-34"/>
              </a:rPr>
              <a:t>procesalo</a:t>
            </a:r>
            <a:r>
              <a:rPr lang="es-ES_tradnl" sz="1200" dirty="0" smtClean="0">
                <a:latin typeface="+mn-lt"/>
                <a:cs typeface="AngsanaUPC" pitchFamily="18" charset="-34"/>
              </a:rPr>
              <a:t> e </a:t>
            </a:r>
            <a:r>
              <a:rPr lang="es-ES_tradnl" sz="1200" dirty="0" err="1" smtClean="0">
                <a:latin typeface="+mn-lt"/>
                <a:cs typeface="AngsanaUPC" pitchFamily="18" charset="-34"/>
              </a:rPr>
              <a:t>darlle</a:t>
            </a:r>
            <a:r>
              <a:rPr lang="es-ES_tradnl" sz="1200" dirty="0" smtClean="0">
                <a:latin typeface="+mn-lt"/>
                <a:cs typeface="AngsanaUPC" pitchFamily="18" charset="-34"/>
              </a:rPr>
              <a:t> sentido </a:t>
            </a:r>
            <a:r>
              <a:rPr lang="es-ES_tradnl" sz="1200" dirty="0" err="1" smtClean="0">
                <a:latin typeface="+mn-lt"/>
                <a:cs typeface="AngsanaUPC" pitchFamily="18" charset="-34"/>
              </a:rPr>
              <a:t>ás</a:t>
            </a:r>
            <a:r>
              <a:rPr lang="es-ES_tradnl" sz="1200" dirty="0" smtClean="0">
                <a:latin typeface="+mn-lt"/>
                <a:cs typeface="AngsanaUPC" pitchFamily="18" charset="-34"/>
              </a:rPr>
              <a:t> ideas. </a:t>
            </a:r>
            <a:r>
              <a:rPr lang="es-ES_tradnl" sz="1200" dirty="0" err="1" smtClean="0">
                <a:latin typeface="+mn-lt"/>
                <a:cs typeface="AngsanaUPC" pitchFamily="18" charset="-34"/>
              </a:rPr>
              <a:t>Tamén</a:t>
            </a:r>
            <a:r>
              <a:rPr lang="es-ES_tradnl" sz="1200" dirty="0" smtClean="0">
                <a:latin typeface="+mn-lt"/>
                <a:cs typeface="AngsanaUPC" pitchFamily="18" charset="-34"/>
              </a:rPr>
              <a:t> facilita a producción de resultados diferentes para que cada discente </a:t>
            </a:r>
            <a:r>
              <a:rPr lang="es-ES_tradnl" sz="1200" dirty="0" err="1" smtClean="0">
                <a:latin typeface="+mn-lt"/>
                <a:cs typeface="AngsanaUPC" pitchFamily="18" charset="-34"/>
              </a:rPr>
              <a:t>poida</a:t>
            </a:r>
            <a:r>
              <a:rPr lang="es-ES_tradnl" sz="1200" dirty="0" smtClean="0">
                <a:latin typeface="+mn-lt"/>
                <a:cs typeface="AngsanaUPC" pitchFamily="18" charset="-34"/>
              </a:rPr>
              <a:t> aprender con </a:t>
            </a:r>
            <a:r>
              <a:rPr lang="es-ES_tradnl" sz="1200" dirty="0" err="1" smtClean="0">
                <a:latin typeface="+mn-lt"/>
                <a:cs typeface="AngsanaUPC" pitchFamily="18" charset="-34"/>
              </a:rPr>
              <a:t>efectividade</a:t>
            </a:r>
            <a:r>
              <a:rPr lang="es-ES_tradnl" sz="1200" dirty="0" smtClean="0">
                <a:latin typeface="+mn-lt"/>
                <a:cs typeface="AngsanaUPC" pitchFamily="18" charset="-34"/>
              </a:rPr>
              <a:t>. (</a:t>
            </a:r>
            <a:r>
              <a:rPr lang="es-ES_tradnl" sz="1200" dirty="0" err="1" smtClean="0">
                <a:latin typeface="+mn-lt"/>
                <a:cs typeface="AngsanaUPC" pitchFamily="18" charset="-34"/>
              </a:rPr>
              <a:t>Tomlinson</a:t>
            </a:r>
            <a:r>
              <a:rPr lang="es-ES_tradnl" sz="1200" dirty="0" smtClean="0">
                <a:latin typeface="+mn-lt"/>
                <a:cs typeface="AngsanaUPC" pitchFamily="18" charset="-34"/>
              </a:rPr>
              <a:t>. 2001)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387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Enunciado </a:t>
            </a:r>
            <a:r>
              <a:rPr lang="es-ES_tradnl" dirty="0" err="1" smtClean="0"/>
              <a:t>dun</a:t>
            </a:r>
            <a:r>
              <a:rPr lang="es-ES_tradnl" dirty="0" smtClean="0"/>
              <a:t> problema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2644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1º P. </a:t>
            </a:r>
            <a:r>
              <a:rPr lang="es-ES_tradnl" dirty="0" err="1" smtClean="0"/>
              <a:t>proposta</a:t>
            </a:r>
            <a:r>
              <a:rPr lang="es-ES_tradnl" dirty="0" smtClean="0"/>
              <a:t> </a:t>
            </a:r>
            <a:r>
              <a:rPr lang="es-ES_tradnl" dirty="0" err="1" smtClean="0"/>
              <a:t>aberta</a:t>
            </a:r>
            <a:r>
              <a:rPr lang="es-ES_tradnl" dirty="0" smtClean="0"/>
              <a:t> </a:t>
            </a:r>
            <a:r>
              <a:rPr lang="es-ES_tradnl" dirty="0" err="1" smtClean="0"/>
              <a:t>na</a:t>
            </a:r>
            <a:r>
              <a:rPr lang="es-ES_tradnl" dirty="0" smtClean="0"/>
              <a:t> que o alumnado de </a:t>
            </a:r>
            <a:r>
              <a:rPr lang="es-ES_tradnl" dirty="0" err="1" smtClean="0"/>
              <a:t>xeito</a:t>
            </a:r>
            <a:r>
              <a:rPr lang="es-ES_tradnl" dirty="0" smtClean="0"/>
              <a:t> cooperativo decide</a:t>
            </a:r>
            <a:r>
              <a:rPr lang="es-ES_tradnl" baseline="0" dirty="0" smtClean="0"/>
              <a:t> e se organiza.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0858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Teoría das Múltiples </a:t>
            </a:r>
            <a:r>
              <a:rPr lang="es-ES_tradnl" dirty="0" err="1" smtClean="0"/>
              <a:t>Intelixencias</a:t>
            </a:r>
            <a:r>
              <a:rPr lang="es-ES_tradnl" dirty="0" smtClean="0"/>
              <a:t> de Gardner.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126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0810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8340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Estudiamos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xeometría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: O alumnado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debuxa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un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cadrado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e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fai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liñas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regulares para a plantación das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leitugas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, levantan un plano en papel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despois</a:t>
            </a:r>
            <a:r>
              <a:rPr lang="es-ES_tradnl" sz="1200" baseline="0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es-ES_tradnl" sz="1200" baseline="0" dirty="0" err="1" smtClean="0">
                <a:solidFill>
                  <a:schemeClr val="tx2"/>
                </a:solidFill>
                <a:latin typeface="+mn-lt"/>
              </a:rPr>
              <a:t>realizalo</a:t>
            </a:r>
            <a:r>
              <a:rPr lang="es-ES_tradnl" sz="1200" baseline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s-ES_tradnl" sz="1200" baseline="0" dirty="0" err="1" smtClean="0">
                <a:solidFill>
                  <a:schemeClr val="tx2"/>
                </a:solidFill>
                <a:latin typeface="+mn-lt"/>
              </a:rPr>
              <a:t>na</a:t>
            </a:r>
            <a:r>
              <a:rPr lang="es-ES_tradnl" sz="1200" baseline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s-ES_tradnl" sz="1200" baseline="0" dirty="0" err="1" smtClean="0">
                <a:solidFill>
                  <a:schemeClr val="tx2"/>
                </a:solidFill>
                <a:latin typeface="+mn-lt"/>
              </a:rPr>
              <a:t>terra</a:t>
            </a:r>
            <a:r>
              <a:rPr lang="es-ES_tradnl" sz="1200" baseline="0" dirty="0" smtClean="0">
                <a:solidFill>
                  <a:schemeClr val="tx2"/>
                </a:solidFill>
                <a:latin typeface="+mn-lt"/>
              </a:rPr>
              <a:t>.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s-ES_tradnl" sz="1200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Facemos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triángulos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na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zona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xardín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2para plantar </a:t>
            </a:r>
            <a:r>
              <a:rPr lang="es-ES_tradnl" sz="1200" dirty="0" err="1" smtClean="0">
                <a:solidFill>
                  <a:schemeClr val="tx2"/>
                </a:solidFill>
                <a:latin typeface="+mn-lt"/>
              </a:rPr>
              <a:t>tulipáns</a:t>
            </a:r>
            <a:r>
              <a:rPr lang="es-ES_tradnl" sz="1200" dirty="0" smtClean="0">
                <a:solidFill>
                  <a:schemeClr val="tx2"/>
                </a:solidFill>
                <a:latin typeface="+mn-lt"/>
              </a:rPr>
              <a:t> que logo disfrutamos.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5224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Exterior: </a:t>
            </a:r>
            <a:r>
              <a:rPr lang="es-ES_tradnl" dirty="0" err="1" smtClean="0"/>
              <a:t>intelixencias</a:t>
            </a:r>
            <a:r>
              <a:rPr lang="es-ES_tradnl" dirty="0" smtClean="0"/>
              <a:t> múltiples; </a:t>
            </a:r>
            <a:r>
              <a:rPr lang="es-ES_tradnl" dirty="0" err="1" smtClean="0"/>
              <a:t>diversidade</a:t>
            </a:r>
            <a:r>
              <a:rPr lang="es-ES_tradnl" dirty="0" smtClean="0"/>
              <a:t>; experimentación; comunicación; </a:t>
            </a:r>
            <a:r>
              <a:rPr lang="es-ES_tradnl" dirty="0" err="1" smtClean="0"/>
              <a:t>aplicabilidade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6473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Aquí</a:t>
            </a:r>
            <a:r>
              <a:rPr lang="es-ES_tradnl" baseline="0" dirty="0" smtClean="0"/>
              <a:t> entra en acción </a:t>
            </a:r>
            <a:r>
              <a:rPr lang="es-ES_tradnl" baseline="0" dirty="0" err="1" smtClean="0"/>
              <a:t>aimportancia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dun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recanto</a:t>
            </a:r>
            <a:r>
              <a:rPr lang="es-ES_tradnl" baseline="0" dirty="0" smtClean="0"/>
              <a:t> de ciencias ben dotado.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7151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2749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Intelixencia</a:t>
            </a:r>
            <a:r>
              <a:rPr lang="es-ES_tradnl" baseline="0" dirty="0" smtClean="0"/>
              <a:t> natural.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1023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dirty="0" err="1" smtClean="0">
                <a:solidFill>
                  <a:schemeClr val="tx2"/>
                </a:solidFill>
              </a:rPr>
              <a:t>Metacognición</a:t>
            </a:r>
            <a:r>
              <a:rPr lang="es-ES_tradnl" sz="1200" b="0" smtClean="0">
                <a:solidFill>
                  <a:schemeClr val="tx2"/>
                </a:solidFill>
              </a:rPr>
              <a:t>,</a:t>
            </a:r>
            <a:r>
              <a:rPr lang="es-ES_tradnl" sz="1200" b="0" baseline="0" smtClean="0">
                <a:solidFill>
                  <a:schemeClr val="tx2"/>
                </a:solidFill>
              </a:rPr>
              <a:t> rúbricas.</a:t>
            </a:r>
            <a:endParaRPr lang="es-ES_tradnl" sz="1200" b="0" smtClean="0">
              <a:solidFill>
                <a:schemeClr val="tx2"/>
              </a:solidFill>
            </a:endParaRPr>
          </a:p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7293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1123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0" dirty="0" smtClean="0">
                <a:solidFill>
                  <a:schemeClr val="tx2"/>
                </a:solidFill>
              </a:rPr>
              <a:t>Recopilamos os </a:t>
            </a:r>
            <a:r>
              <a:rPr lang="es-ES_tradnl" b="0" dirty="0" err="1" smtClean="0">
                <a:solidFill>
                  <a:schemeClr val="tx2"/>
                </a:solidFill>
              </a:rPr>
              <a:t>coñecementos</a:t>
            </a:r>
            <a:r>
              <a:rPr lang="es-ES_tradnl" b="0" dirty="0" smtClean="0">
                <a:solidFill>
                  <a:schemeClr val="tx2"/>
                </a:solidFill>
              </a:rPr>
              <a:t> </a:t>
            </a:r>
            <a:r>
              <a:rPr lang="es-ES_tradnl" b="0" dirty="0" err="1" smtClean="0">
                <a:solidFill>
                  <a:schemeClr val="tx2"/>
                </a:solidFill>
              </a:rPr>
              <a:t>nunha</a:t>
            </a:r>
            <a:r>
              <a:rPr lang="es-ES_tradnl" b="0" dirty="0" smtClean="0">
                <a:solidFill>
                  <a:schemeClr val="tx2"/>
                </a:solidFill>
              </a:rPr>
              <a:t> </a:t>
            </a:r>
            <a:r>
              <a:rPr lang="es-ES_tradnl" b="0" dirty="0" err="1" smtClean="0">
                <a:solidFill>
                  <a:schemeClr val="tx2"/>
                </a:solidFill>
              </a:rPr>
              <a:t>tarefa</a:t>
            </a:r>
            <a:r>
              <a:rPr lang="es-ES_tradnl" b="0" dirty="0" smtClean="0">
                <a:solidFill>
                  <a:schemeClr val="tx2"/>
                </a:solidFill>
              </a:rPr>
              <a:t> que os </a:t>
            </a:r>
            <a:r>
              <a:rPr lang="es-ES_tradnl" b="0" dirty="0" err="1" smtClean="0">
                <a:solidFill>
                  <a:schemeClr val="tx2"/>
                </a:solidFill>
              </a:rPr>
              <a:t>abrangue</a:t>
            </a:r>
            <a:r>
              <a:rPr lang="es-ES_tradnl" b="0" dirty="0" smtClean="0">
                <a:solidFill>
                  <a:schemeClr val="tx2"/>
                </a:solidFill>
              </a:rPr>
              <a:t>. </a:t>
            </a:r>
            <a:r>
              <a:rPr lang="es-ES_tradnl" sz="1200" b="0" dirty="0" err="1" smtClean="0">
                <a:solidFill>
                  <a:schemeClr val="tx2"/>
                </a:solidFill>
              </a:rPr>
              <a:t>Dámoslle</a:t>
            </a:r>
            <a:r>
              <a:rPr lang="es-ES_tradnl" sz="1200" b="0" dirty="0" smtClean="0">
                <a:solidFill>
                  <a:schemeClr val="tx2"/>
                </a:solidFill>
              </a:rPr>
              <a:t> </a:t>
            </a:r>
            <a:r>
              <a:rPr lang="es-ES_tradnl" sz="1200" b="0" dirty="0" err="1" smtClean="0">
                <a:solidFill>
                  <a:schemeClr val="tx2"/>
                </a:solidFill>
              </a:rPr>
              <a:t>saída</a:t>
            </a:r>
            <a:r>
              <a:rPr lang="es-ES_tradnl" sz="1200" b="0" dirty="0" smtClean="0">
                <a:solidFill>
                  <a:schemeClr val="tx2"/>
                </a:solidFill>
              </a:rPr>
              <a:t> </a:t>
            </a:r>
            <a:r>
              <a:rPr lang="es-ES_tradnl" sz="1200" b="0" dirty="0" err="1" smtClean="0">
                <a:solidFill>
                  <a:schemeClr val="tx2"/>
                </a:solidFill>
              </a:rPr>
              <a:t>ao</a:t>
            </a:r>
            <a:r>
              <a:rPr lang="es-ES_tradnl" sz="1200" b="0" dirty="0" smtClean="0">
                <a:solidFill>
                  <a:schemeClr val="tx2"/>
                </a:solidFill>
              </a:rPr>
              <a:t> exterior</a:t>
            </a:r>
            <a:r>
              <a:rPr lang="es-ES_tradnl" sz="1200" b="0" baseline="0" dirty="0" smtClean="0">
                <a:solidFill>
                  <a:schemeClr val="tx2"/>
                </a:solidFill>
              </a:rPr>
              <a:t> </a:t>
            </a:r>
            <a:r>
              <a:rPr lang="es-ES_tradnl" sz="1200" b="0" baseline="0" dirty="0" err="1" smtClean="0">
                <a:solidFill>
                  <a:schemeClr val="tx2"/>
                </a:solidFill>
              </a:rPr>
              <a:t>sempre</a:t>
            </a:r>
            <a:r>
              <a:rPr lang="es-ES_tradnl" sz="1200" b="0" baseline="0" dirty="0" smtClean="0">
                <a:solidFill>
                  <a:schemeClr val="tx2"/>
                </a:solidFill>
              </a:rPr>
              <a:t> </a:t>
            </a:r>
            <a:r>
              <a:rPr lang="es-ES_tradnl" sz="1200" b="0" baseline="0" dirty="0" err="1" smtClean="0">
                <a:solidFill>
                  <a:schemeClr val="tx2"/>
                </a:solidFill>
              </a:rPr>
              <a:t>defendendo</a:t>
            </a:r>
            <a:r>
              <a:rPr lang="es-ES_tradnl" sz="1200" b="0" baseline="0" dirty="0" smtClean="0">
                <a:solidFill>
                  <a:schemeClr val="tx2"/>
                </a:solidFill>
              </a:rPr>
              <a:t> o que </a:t>
            </a:r>
            <a:r>
              <a:rPr lang="es-ES_tradnl" sz="1200" b="0" baseline="0" dirty="0" err="1" smtClean="0">
                <a:solidFill>
                  <a:schemeClr val="tx2"/>
                </a:solidFill>
              </a:rPr>
              <a:t>poñemos</a:t>
            </a:r>
            <a:endParaRPr lang="es-ES_tradnl" b="0" dirty="0" smtClean="0">
              <a:solidFill>
                <a:schemeClr val="tx2"/>
              </a:solidFill>
            </a:endParaRPr>
          </a:p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2707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dirty="0" smtClean="0">
                <a:solidFill>
                  <a:schemeClr val="tx2"/>
                </a:solidFill>
              </a:rPr>
              <a:t>Elixir </a:t>
            </a:r>
            <a:r>
              <a:rPr lang="es-ES_tradnl" sz="1200" b="0" dirty="0" err="1" smtClean="0">
                <a:solidFill>
                  <a:schemeClr val="tx2"/>
                </a:solidFill>
              </a:rPr>
              <a:t>materiais</a:t>
            </a:r>
            <a:r>
              <a:rPr lang="es-ES_tradnl" sz="1200" b="0" dirty="0" smtClean="0">
                <a:solidFill>
                  <a:schemeClr val="tx2"/>
                </a:solidFill>
              </a:rPr>
              <a:t>, medir, resolver problemas… </a:t>
            </a:r>
            <a:r>
              <a:rPr lang="es-ES_tradnl" sz="1200" b="0" dirty="0" smtClean="0">
                <a:solidFill>
                  <a:schemeClr val="tx2"/>
                </a:solidFill>
                <a:latin typeface="Cambria" pitchFamily="18" charset="0"/>
              </a:rPr>
              <a:t>Estudiamos as formas aerodinámicas.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b="0" dirty="0" smtClean="0">
              <a:solidFill>
                <a:schemeClr val="tx2"/>
              </a:solidFill>
            </a:endParaRPr>
          </a:p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297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7649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2144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98351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5317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125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845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5307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8324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Estratexia</a:t>
            </a:r>
            <a:r>
              <a:rPr lang="es-ES_tradnl" dirty="0" smtClean="0"/>
              <a:t> de </a:t>
            </a:r>
            <a:r>
              <a:rPr lang="es-ES_tradnl" dirty="0" err="1" smtClean="0"/>
              <a:t>traballo</a:t>
            </a:r>
            <a:r>
              <a:rPr lang="es-ES_tradnl" dirty="0" smtClean="0"/>
              <a:t> principal: asamblea. </a:t>
            </a:r>
            <a:r>
              <a:rPr lang="es-ES_tradnl" dirty="0" err="1" smtClean="0"/>
              <a:t>Estacións</a:t>
            </a:r>
            <a:r>
              <a:rPr lang="es-ES_tradnl" dirty="0" smtClean="0"/>
              <a:t> de </a:t>
            </a:r>
            <a:r>
              <a:rPr lang="es-ES_tradnl" dirty="0" err="1" smtClean="0"/>
              <a:t>traballo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3328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492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Exemplos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2E28-1922-4CA1-A124-60B6BE419DC2}" type="slidenum">
              <a:rPr lang="es-ES_tradnl" smtClean="0"/>
              <a:pPr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4188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12/09/2014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adwritethink.org/profesional-development/strategy-guides/peer-review-30145.html" TargetMode="External"/><Relationship Id="rId3" Type="http://schemas.openxmlformats.org/officeDocument/2006/relationships/hyperlink" Target="https://www.scienceproject.com/projects/index/primary.asp" TargetMode="External"/><Relationship Id="rId7" Type="http://schemas.openxmlformats.org/officeDocument/2006/relationships/hyperlink" Target="http://earthcharterinaction.org/contenido/pages/Recursos-en-Espa%C3%B1ol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cuelasinclusivas.blogspot.com.es/" TargetMode="External"/><Relationship Id="rId5" Type="http://schemas.openxmlformats.org/officeDocument/2006/relationships/hyperlink" Target="http://www.teachervision.fen.com/earth-sciences/teacher-resources/6613.html?detoured=1" TargetMode="External"/><Relationship Id="rId10" Type="http://schemas.openxmlformats.org/officeDocument/2006/relationships/hyperlink" Target="http://www.elsafareig.org/" TargetMode="External"/><Relationship Id="rId4" Type="http://schemas.openxmlformats.org/officeDocument/2006/relationships/hyperlink" Target="http://www.primaryscience.ie/activities_introduction.php" TargetMode="External"/><Relationship Id="rId9" Type="http://schemas.openxmlformats.org/officeDocument/2006/relationships/hyperlink" Target="http://www.readingrockets.org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gradFill flip="none" rotWithShape="1">
            <a:gsLst>
              <a:gs pos="0">
                <a:schemeClr val="accent3">
                  <a:tint val="1000"/>
                </a:schemeClr>
              </a:gs>
              <a:gs pos="68000">
                <a:schemeClr val="accent3">
                  <a:tint val="77000"/>
                </a:schemeClr>
              </a:gs>
              <a:gs pos="81000">
                <a:schemeClr val="accent3">
                  <a:tint val="79000"/>
                </a:schemeClr>
              </a:gs>
              <a:gs pos="86000">
                <a:schemeClr val="accent3">
                  <a:tint val="73000"/>
                </a:schemeClr>
              </a:gs>
              <a:gs pos="100000">
                <a:schemeClr val="accent3">
                  <a:tint val="3500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s-ES_tradnl" sz="6000" b="0" dirty="0" smtClean="0">
                <a:solidFill>
                  <a:srgbClr val="00B050"/>
                </a:solidFill>
                <a:effectLst/>
                <a:latin typeface="Cambria" pitchFamily="18" charset="0"/>
              </a:rPr>
              <a:t>U</a:t>
            </a:r>
            <a:r>
              <a:rPr lang="es-ES_tradnl" sz="6000" b="0" cap="none" dirty="0" smtClean="0">
                <a:solidFill>
                  <a:srgbClr val="00B050"/>
                </a:solidFill>
                <a:effectLst/>
                <a:latin typeface="Cambria" pitchFamily="18" charset="0"/>
              </a:rPr>
              <a:t>n</a:t>
            </a:r>
            <a:r>
              <a:rPr lang="es-ES_tradnl" sz="6000" b="0" dirty="0" smtClean="0">
                <a:solidFill>
                  <a:srgbClr val="00B050"/>
                </a:solidFill>
                <a:effectLst/>
                <a:latin typeface="Cambria" pitchFamily="18" charset="0"/>
              </a:rPr>
              <a:t> </a:t>
            </a:r>
            <a:r>
              <a:rPr lang="es-ES_tradnl" sz="6000" b="0" cap="none" dirty="0" err="1" smtClean="0">
                <a:solidFill>
                  <a:srgbClr val="00B050"/>
                </a:solidFill>
                <a:effectLst/>
                <a:latin typeface="Cambria" pitchFamily="18" charset="0"/>
              </a:rPr>
              <a:t>proxecto</a:t>
            </a:r>
            <a:r>
              <a:rPr lang="es-ES_tradnl" sz="6000" b="0" cap="none" dirty="0" smtClean="0">
                <a:solidFill>
                  <a:srgbClr val="00B050"/>
                </a:solidFill>
                <a:effectLst/>
                <a:latin typeface="Cambria" pitchFamily="18" charset="0"/>
              </a:rPr>
              <a:t>,</a:t>
            </a:r>
            <a:br>
              <a:rPr lang="es-ES_tradnl" sz="6000" b="0" cap="none" dirty="0" smtClean="0">
                <a:solidFill>
                  <a:srgbClr val="00B050"/>
                </a:solidFill>
                <a:effectLst/>
                <a:latin typeface="Cambria" pitchFamily="18" charset="0"/>
              </a:rPr>
            </a:br>
            <a:r>
              <a:rPr lang="es-ES_tradnl" sz="6000" b="0" cap="none" dirty="0" smtClean="0">
                <a:solidFill>
                  <a:srgbClr val="00B050"/>
                </a:solidFill>
                <a:effectLst/>
                <a:latin typeface="Cambria" pitchFamily="18" charset="0"/>
              </a:rPr>
              <a:t> </a:t>
            </a:r>
            <a:r>
              <a:rPr lang="es-ES_tradnl" sz="6000" b="0" cap="none" dirty="0" err="1" smtClean="0">
                <a:solidFill>
                  <a:srgbClr val="00B050"/>
                </a:solidFill>
                <a:effectLst/>
                <a:latin typeface="Cambria" pitchFamily="18" charset="0"/>
              </a:rPr>
              <a:t>unha</a:t>
            </a:r>
            <a:r>
              <a:rPr lang="es-ES_tradnl" sz="6000" b="0" cap="none" dirty="0" smtClean="0">
                <a:solidFill>
                  <a:srgbClr val="00B050"/>
                </a:solidFill>
                <a:effectLst/>
                <a:latin typeface="Cambria" pitchFamily="18" charset="0"/>
              </a:rPr>
              <a:t> </a:t>
            </a:r>
            <a:r>
              <a:rPr lang="es-ES_tradnl" sz="6000" b="0" cap="none" dirty="0" err="1" smtClean="0">
                <a:solidFill>
                  <a:srgbClr val="00B050"/>
                </a:solidFill>
                <a:effectLst/>
                <a:latin typeface="Cambria" pitchFamily="18" charset="0"/>
              </a:rPr>
              <a:t>viaxe</a:t>
            </a:r>
            <a:r>
              <a:rPr lang="es-ES_tradnl" sz="6000" b="0" cap="none" dirty="0" smtClean="0">
                <a:solidFill>
                  <a:srgbClr val="00B050"/>
                </a:solidFill>
                <a:effectLst/>
                <a:latin typeface="Cambria" pitchFamily="18" charset="0"/>
              </a:rPr>
              <a:t>.</a:t>
            </a:r>
            <a:r>
              <a:rPr lang="es-ES_tradnl" sz="6000" b="0" cap="none" dirty="0" smtClean="0">
                <a:solidFill>
                  <a:srgbClr val="00B050"/>
                </a:solidFill>
                <a:effectLst/>
                <a:latin typeface="Colonna MT" pitchFamily="82" charset="0"/>
              </a:rPr>
              <a:t/>
            </a:r>
            <a:br>
              <a:rPr lang="es-ES_tradnl" sz="6000" b="0" cap="none" dirty="0" smtClean="0">
                <a:solidFill>
                  <a:srgbClr val="00B050"/>
                </a:solidFill>
                <a:effectLst/>
                <a:latin typeface="Colonna MT" pitchFamily="82" charset="0"/>
              </a:rPr>
            </a:br>
            <a:r>
              <a:rPr lang="es-ES_tradnl" sz="1200" b="0" cap="none" dirty="0" smtClean="0">
                <a:solidFill>
                  <a:schemeClr val="bg1"/>
                </a:solidFill>
                <a:effectLst/>
                <a:latin typeface="Cambria" pitchFamily="18" charset="0"/>
              </a:rPr>
              <a:t>Autora: Loli García Fernández.</a:t>
            </a:r>
            <a:endParaRPr lang="es-ES_tradnl" sz="6000" b="0" dirty="0">
              <a:solidFill>
                <a:schemeClr val="bg1"/>
              </a:solidFill>
              <a:effectLst/>
              <a:latin typeface="Cambria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_tradnl" dirty="0" smtClean="0">
                <a:cs typeface="Times New Roman" pitchFamily="18" charset="0"/>
              </a:rPr>
              <a:t>Dime e </a:t>
            </a:r>
            <a:r>
              <a:rPr lang="es-ES_tradnl" dirty="0" err="1" smtClean="0">
                <a:cs typeface="Times New Roman" pitchFamily="18" charset="0"/>
              </a:rPr>
              <a:t>esquecerei</a:t>
            </a:r>
            <a:r>
              <a:rPr lang="es-ES_tradnl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es-ES_tradnl" dirty="0" err="1" smtClean="0">
                <a:cs typeface="Times New Roman" pitchFamily="18" charset="0"/>
              </a:rPr>
              <a:t>Amósamo</a:t>
            </a:r>
            <a:r>
              <a:rPr lang="es-ES_tradnl" dirty="0" smtClean="0">
                <a:cs typeface="Times New Roman" pitchFamily="18" charset="0"/>
              </a:rPr>
              <a:t> e </a:t>
            </a:r>
            <a:r>
              <a:rPr lang="es-ES_tradnl" dirty="0" err="1" smtClean="0">
                <a:cs typeface="Times New Roman" pitchFamily="18" charset="0"/>
              </a:rPr>
              <a:t>recordarei</a:t>
            </a:r>
            <a:r>
              <a:rPr lang="es-ES_tradnl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es-ES_tradnl" dirty="0" smtClean="0">
                <a:cs typeface="Times New Roman" pitchFamily="18" charset="0"/>
              </a:rPr>
              <a:t>Implícame e </a:t>
            </a:r>
            <a:r>
              <a:rPr lang="es-ES_tradnl" dirty="0" err="1" smtClean="0">
                <a:cs typeface="Times New Roman" pitchFamily="18" charset="0"/>
              </a:rPr>
              <a:t>aprenderei</a:t>
            </a:r>
            <a:r>
              <a:rPr lang="es-ES_tradnl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es-ES_tradnl" b="1" dirty="0" smtClean="0">
                <a:cs typeface="Times New Roman" pitchFamily="18" charset="0"/>
              </a:rPr>
              <a:t>Confucio</a:t>
            </a:r>
            <a:r>
              <a:rPr lang="es-ES_tradnl" dirty="0" smtClean="0"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Asamblea e </a:t>
            </a:r>
            <a:r>
              <a:rPr lang="es-ES_tradnl" sz="4400" dirty="0" err="1" smtClean="0">
                <a:solidFill>
                  <a:schemeClr val="tx2"/>
                </a:solidFill>
                <a:latin typeface="+mn-lt"/>
              </a:rPr>
              <a:t>estacións</a:t>
            </a:r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es-ES_tradnl" sz="4400" dirty="0" err="1" smtClean="0">
                <a:solidFill>
                  <a:schemeClr val="tx2"/>
                </a:solidFill>
                <a:latin typeface="+mn-lt"/>
              </a:rPr>
              <a:t>traballo</a:t>
            </a:r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.</a:t>
            </a:r>
            <a:br>
              <a:rPr lang="es-ES_tradnl" sz="4400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2700" dirty="0" smtClean="0">
                <a:solidFill>
                  <a:schemeClr val="tx2"/>
                </a:solidFill>
                <a:latin typeface="+mn-lt"/>
              </a:rPr>
              <a:t>Opinar, </a:t>
            </a:r>
            <a:r>
              <a:rPr lang="es-ES_tradnl" sz="2700" dirty="0" err="1" smtClean="0">
                <a:solidFill>
                  <a:schemeClr val="tx2"/>
                </a:solidFill>
                <a:latin typeface="+mn-lt"/>
              </a:rPr>
              <a:t>propor</a:t>
            </a:r>
            <a:r>
              <a:rPr lang="es-ES_tradnl" sz="2700" dirty="0" smtClean="0">
                <a:solidFill>
                  <a:schemeClr val="tx2"/>
                </a:solidFill>
                <a:latin typeface="+mn-lt"/>
              </a:rPr>
              <a:t>, decidir, reflexionar  e valorar.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2000" b="0" dirty="0" err="1" smtClean="0">
                <a:solidFill>
                  <a:schemeClr val="tx2"/>
                </a:solidFill>
              </a:rPr>
              <a:t>Espazo</a:t>
            </a:r>
            <a:r>
              <a:rPr lang="es-ES_tradnl" sz="2000" b="0" dirty="0" smtClean="0">
                <a:solidFill>
                  <a:schemeClr val="tx2"/>
                </a:solidFill>
              </a:rPr>
              <a:t> asamblea: democracia e participación.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_tradnl" sz="2000" b="0" dirty="0" err="1" smtClean="0">
                <a:solidFill>
                  <a:schemeClr val="tx2"/>
                </a:solidFill>
              </a:rPr>
              <a:t>Estacións</a:t>
            </a:r>
            <a:r>
              <a:rPr lang="es-ES_tradnl" sz="2000" b="0" dirty="0" smtClean="0">
                <a:solidFill>
                  <a:schemeClr val="tx2"/>
                </a:solidFill>
              </a:rPr>
              <a:t> de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traballo</a:t>
            </a:r>
            <a:r>
              <a:rPr lang="es-ES_tradnl" sz="2000" b="0" dirty="0" smtClean="0">
                <a:solidFill>
                  <a:schemeClr val="tx2"/>
                </a:solidFill>
              </a:rPr>
              <a:t> específico.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martinloli\Documents\My Dropbox\ponencia1\Foto08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73461"/>
            <a:ext cx="4040188" cy="3030141"/>
          </a:xfrm>
          <a:prstGeom prst="rect">
            <a:avLst/>
          </a:prstGeom>
          <a:noFill/>
        </p:spPr>
      </p:pic>
      <p:pic>
        <p:nvPicPr>
          <p:cNvPr id="1027" name="Picture 3" descr="C:\Users\martinloli\Documents\My Dropbox\ponencia1\Foto08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7751" y="1517650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  <a:noFill/>
        </p:spPr>
        <p:txBody>
          <a:bodyPr>
            <a:normAutofit fontScale="90000"/>
          </a:bodyPr>
          <a:lstStyle/>
          <a:p>
            <a:pPr marL="742950" indent="-742950"/>
            <a:r>
              <a:rPr lang="es-ES_tradnl" sz="670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 2. Investigación</a:t>
            </a:r>
            <a:r>
              <a:rPr lang="es-ES_tradnl" sz="4000" dirty="0" smtClean="0">
                <a:solidFill>
                  <a:schemeClr val="bg2">
                    <a:lumMod val="25000"/>
                  </a:schemeClr>
                </a:solidFill>
                <a:latin typeface="Berlin Sans FB" pitchFamily="34" charset="0"/>
              </a:rPr>
              <a:t/>
            </a:r>
            <a:br>
              <a:rPr lang="es-ES_tradnl" sz="4000" dirty="0" smtClean="0">
                <a:solidFill>
                  <a:schemeClr val="bg2">
                    <a:lumMod val="25000"/>
                  </a:schemeClr>
                </a:solidFill>
                <a:latin typeface="Berlin Sans FB" pitchFamily="34" charset="0"/>
              </a:rPr>
            </a:br>
            <a:endParaRPr lang="es-ES_tradnl" sz="4000" dirty="0">
              <a:solidFill>
                <a:schemeClr val="bg2">
                  <a:lumMod val="25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1027" name="Picture 3" descr="C:\Users\martinloli\Documents\My Dropbox\fotoscole\2012-13\Foto06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 rot="5400000">
            <a:off x="3696424" y="1280240"/>
            <a:ext cx="3252779" cy="4525963"/>
          </a:xfrm>
          <a:prstGeom prst="rect">
            <a:avLst/>
          </a:prstGeom>
          <a:noFill/>
        </p:spPr>
      </p:pic>
      <p:sp>
        <p:nvSpPr>
          <p:cNvPr id="9" name="8 Marcador de texto"/>
          <p:cNvSpPr>
            <a:spLocks noGrp="1"/>
          </p:cNvSpPr>
          <p:nvPr>
            <p:ph type="body" idx="4294967295"/>
          </p:nvPr>
        </p:nvSpPr>
        <p:spPr>
          <a:xfrm>
            <a:off x="0" y="1700213"/>
            <a:ext cx="2743200" cy="4572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sz="2000" dirty="0" smtClean="0">
                <a:solidFill>
                  <a:schemeClr val="tx2"/>
                </a:solidFill>
              </a:rPr>
              <a:t>Busca</a:t>
            </a:r>
          </a:p>
          <a:p>
            <a:pPr>
              <a:buFont typeface="Wingdings" pitchFamily="2" charset="2"/>
              <a:buChar char="Ø"/>
            </a:pPr>
            <a:r>
              <a:rPr lang="es-ES_tradnl" sz="2000" dirty="0" smtClean="0">
                <a:solidFill>
                  <a:schemeClr val="tx2"/>
                </a:solidFill>
              </a:rPr>
              <a:t>Analiza.</a:t>
            </a:r>
          </a:p>
          <a:p>
            <a:pPr>
              <a:buFont typeface="Wingdings" pitchFamily="2" charset="2"/>
              <a:buChar char="Ø"/>
            </a:pPr>
            <a:r>
              <a:rPr lang="es-ES_tradnl" sz="2000" dirty="0" smtClean="0">
                <a:solidFill>
                  <a:schemeClr val="tx2"/>
                </a:solidFill>
              </a:rPr>
              <a:t>Selecciona.</a:t>
            </a:r>
          </a:p>
          <a:p>
            <a:pPr>
              <a:buFont typeface="Wingdings" pitchFamily="2" charset="2"/>
              <a:buChar char="Ø"/>
            </a:pPr>
            <a:r>
              <a:rPr lang="es-ES_tradnl" sz="2000" dirty="0" err="1" smtClean="0">
                <a:solidFill>
                  <a:schemeClr val="tx2"/>
                </a:solidFill>
              </a:rPr>
              <a:t>Elixe</a:t>
            </a:r>
            <a:r>
              <a:rPr lang="es-ES_tradnl" sz="2000" dirty="0" smtClean="0">
                <a:solidFill>
                  <a:schemeClr val="tx2"/>
                </a:solidFill>
              </a:rPr>
              <a:t>.</a:t>
            </a:r>
          </a:p>
          <a:p>
            <a:pPr>
              <a:buNone/>
            </a:pPr>
            <a:endParaRPr lang="es-ES_tradnl" sz="2000" dirty="0" smtClean="0">
              <a:solidFill>
                <a:schemeClr val="tx2"/>
              </a:solidFill>
            </a:endParaRP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Fontes</a:t>
            </a:r>
            <a:r>
              <a:rPr lang="es-ES_tradnl" sz="2000" dirty="0" smtClean="0">
                <a:solidFill>
                  <a:schemeClr val="tx2"/>
                </a:solidFill>
              </a:rPr>
              <a:t> variadas.</a:t>
            </a: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Canles</a:t>
            </a:r>
            <a:r>
              <a:rPr lang="es-ES_tradnl" sz="2000" dirty="0" smtClean="0">
                <a:solidFill>
                  <a:schemeClr val="tx2"/>
                </a:solidFill>
              </a:rPr>
              <a:t> </a:t>
            </a:r>
            <a:r>
              <a:rPr lang="es-ES_tradnl" sz="2000" dirty="0" err="1" smtClean="0">
                <a:solidFill>
                  <a:schemeClr val="tx2"/>
                </a:solidFill>
              </a:rPr>
              <a:t>multiples</a:t>
            </a:r>
            <a:r>
              <a:rPr lang="es-ES_tradnl" sz="20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Recursos amplios.</a:t>
            </a:r>
          </a:p>
          <a:p>
            <a:endParaRPr lang="es-ES_tradnl" dirty="0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Investigamos a clase: experiencia directa. 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normAutofit/>
          </a:bodyPr>
          <a:lstStyle/>
          <a:p>
            <a:endParaRPr lang="es-ES_tradnl" sz="2000" b="0" dirty="0" smtClean="0">
              <a:solidFill>
                <a:schemeClr val="tx2"/>
              </a:solidFill>
            </a:endParaRPr>
          </a:p>
          <a:p>
            <a:r>
              <a:rPr lang="es-ES_tradnl" sz="2000" b="0" dirty="0" smtClean="0">
                <a:solidFill>
                  <a:schemeClr val="tx2"/>
                </a:solidFill>
              </a:rPr>
              <a:t>Realizamos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medicións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endParaRPr lang="es-ES_tradnl" sz="2000" b="0" dirty="0" smtClean="0">
              <a:solidFill>
                <a:schemeClr val="tx2"/>
              </a:solidFill>
            </a:endParaRPr>
          </a:p>
          <a:p>
            <a:r>
              <a:rPr lang="es-ES_tradnl" sz="2000" b="0" dirty="0" smtClean="0">
                <a:solidFill>
                  <a:schemeClr val="tx2"/>
                </a:solidFill>
              </a:rPr>
              <a:t>Anotamos datos da medición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martinloli\Documents\My Dropbox\ponencia1\Foto08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92896"/>
            <a:ext cx="4040188" cy="3030141"/>
          </a:xfrm>
          <a:prstGeom prst="rect">
            <a:avLst/>
          </a:prstGeom>
          <a:noFill/>
        </p:spPr>
      </p:pic>
      <p:pic>
        <p:nvPicPr>
          <p:cNvPr id="2051" name="Picture 3" descr="C:\Users\martinloli\Documents\My Dropbox\ponencia1\Foto08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700808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Experimentación, </a:t>
            </a:r>
            <a:r>
              <a:rPr lang="es-ES_tradnl" sz="4400" b="0" dirty="0" smtClean="0">
                <a:solidFill>
                  <a:schemeClr val="tx2"/>
                </a:solidFill>
                <a:latin typeface="+mn-lt"/>
              </a:rPr>
              <a:t>método científico</a:t>
            </a:r>
            <a:r>
              <a:rPr lang="es-ES_tradnl" sz="2800" b="0" dirty="0" smtClean="0">
                <a:solidFill>
                  <a:srgbClr val="FFFF00"/>
                </a:solidFill>
                <a:latin typeface="Berlin Sans FB" pitchFamily="34" charset="0"/>
              </a:rPr>
              <a:t/>
            </a:r>
            <a:br>
              <a:rPr lang="es-ES_tradnl" sz="2800" b="0" dirty="0" smtClean="0">
                <a:solidFill>
                  <a:srgbClr val="FFFF00"/>
                </a:solidFill>
                <a:latin typeface="Berlin Sans FB" pitchFamily="34" charset="0"/>
              </a:rPr>
            </a:br>
            <a:endParaRPr lang="es-ES_tradnl" sz="2700" dirty="0">
              <a:solidFill>
                <a:srgbClr val="92D050"/>
              </a:solidFill>
              <a:latin typeface="Berlin Sans FB" pitchFamily="34" charset="0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_tradnl" b="0" dirty="0" smtClean="0">
                <a:solidFill>
                  <a:schemeClr val="tx2"/>
                </a:solidFill>
              </a:rPr>
              <a:t>Estudiando a </a:t>
            </a:r>
            <a:r>
              <a:rPr lang="es-ES_tradnl" b="0" dirty="0" err="1" smtClean="0">
                <a:solidFill>
                  <a:schemeClr val="tx2"/>
                </a:solidFill>
              </a:rPr>
              <a:t>capacidade</a:t>
            </a:r>
            <a:r>
              <a:rPr lang="es-ES_tradnl" b="0" dirty="0" smtClean="0">
                <a:solidFill>
                  <a:schemeClr val="tx2"/>
                </a:solidFill>
              </a:rPr>
              <a:t>: observamos, anotamos e describimos. </a:t>
            </a:r>
          </a:p>
          <a:p>
            <a:endParaRPr lang="es-ES_tradnl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_tradnl" sz="2000" b="0" dirty="0" smtClean="0">
                <a:solidFill>
                  <a:schemeClr val="tx2"/>
                </a:solidFill>
              </a:rPr>
              <a:t>O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noso</a:t>
            </a:r>
            <a:r>
              <a:rPr lang="es-ES_tradnl" sz="2000" b="0" dirty="0" smtClean="0">
                <a:solidFill>
                  <a:schemeClr val="tx2"/>
                </a:solidFill>
              </a:rPr>
              <a:t> laboratorio está equipado.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pic>
        <p:nvPicPr>
          <p:cNvPr id="5" name="Picture 2" descr="F:\fotoscole2011-12\Foto02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99133" y="1751707"/>
            <a:ext cx="2780779" cy="3707706"/>
          </a:xfrm>
          <a:prstGeom prst="rect">
            <a:avLst/>
          </a:prstGeom>
          <a:noFill/>
        </p:spPr>
      </p:pic>
      <p:pic>
        <p:nvPicPr>
          <p:cNvPr id="4098" name="Picture 2" descr="C:\Users\martinloli\Documents\My Dropbox\ponencia1\Foto083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97286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Organizado e accesible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2000" b="0" dirty="0" smtClean="0">
                <a:solidFill>
                  <a:schemeClr val="tx2"/>
                </a:solidFill>
              </a:rPr>
              <a:t>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Materiais</a:t>
            </a:r>
            <a:r>
              <a:rPr lang="es-ES_tradnl" sz="2000" b="0" dirty="0" smtClean="0">
                <a:solidFill>
                  <a:schemeClr val="tx2"/>
                </a:solidFill>
              </a:rPr>
              <a:t> diversos.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_tradnl" sz="2000" b="0" dirty="0" smtClean="0">
                <a:solidFill>
                  <a:schemeClr val="tx2"/>
                </a:solidFill>
              </a:rPr>
              <a:t>Específicos, reales.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Users\martinloli\Documents\My Dropbox\ponencia1\Foto083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73461"/>
            <a:ext cx="4040188" cy="3030141"/>
          </a:xfrm>
          <a:prstGeom prst="rect">
            <a:avLst/>
          </a:prstGeom>
          <a:noFill/>
        </p:spPr>
      </p:pic>
      <p:pic>
        <p:nvPicPr>
          <p:cNvPr id="5123" name="Picture 3" descr="C:\Users\martinloli\Documents\My Dropbox\ponencia1\Foto08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97286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gl-ES" sz="4000" dirty="0" smtClean="0">
                <a:solidFill>
                  <a:schemeClr val="tx2"/>
                </a:solidFill>
                <a:latin typeface="+mn-lt"/>
              </a:rPr>
              <a:t>O entorno natural. Estupendo recurso!!</a:t>
            </a:r>
            <a:endParaRPr lang="gl-ES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2000" b="0" dirty="0" smtClean="0">
                <a:solidFill>
                  <a:schemeClr val="tx2"/>
                </a:solidFill>
              </a:rPr>
              <a:t>Busca de bichos no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xardín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s-ES_tradnl" b="0" dirty="0" err="1" smtClean="0">
                <a:solidFill>
                  <a:schemeClr val="tx2"/>
                </a:solidFill>
              </a:rPr>
              <a:t>Rexistramos</a:t>
            </a:r>
            <a:r>
              <a:rPr lang="es-ES_tradnl" b="0" dirty="0" smtClean="0">
                <a:solidFill>
                  <a:schemeClr val="tx2"/>
                </a:solidFill>
              </a:rPr>
              <a:t> o que observamos en </a:t>
            </a:r>
            <a:r>
              <a:rPr lang="es-ES_tradnl" b="0" dirty="0" err="1" smtClean="0">
                <a:solidFill>
                  <a:schemeClr val="tx2"/>
                </a:solidFill>
              </a:rPr>
              <a:t>táboas</a:t>
            </a:r>
            <a:r>
              <a:rPr lang="es-ES_tradnl" b="0" dirty="0" smtClean="0">
                <a:solidFill>
                  <a:schemeClr val="tx2"/>
                </a:solidFill>
              </a:rPr>
              <a:t> de datos.</a:t>
            </a:r>
            <a:endParaRPr lang="es-ES_tradnl" b="0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martinloli\Documents\My Dropbox\ponencia1\Foto082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133" y="1517650"/>
            <a:ext cx="2956322" cy="3941763"/>
          </a:xfrm>
          <a:prstGeom prst="rect">
            <a:avLst/>
          </a:prstGeom>
          <a:noFill/>
        </p:spPr>
      </p:pic>
      <p:pic>
        <p:nvPicPr>
          <p:cNvPr id="3075" name="Picture 3" descr="C:\Users\martinloli\Documents\My Dropbox\ponencia1\Foto08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7751" y="1517650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000" dirty="0" err="1" smtClean="0">
                <a:solidFill>
                  <a:schemeClr val="tx2"/>
                </a:solidFill>
                <a:latin typeface="+mn-lt"/>
              </a:rPr>
              <a:t>Predicións</a:t>
            </a:r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, observación, </a:t>
            </a:r>
            <a:r>
              <a:rPr lang="es-ES_tradnl" sz="2000" dirty="0" err="1" smtClean="0">
                <a:solidFill>
                  <a:schemeClr val="tx2"/>
                </a:solidFill>
                <a:latin typeface="+mn-lt"/>
              </a:rPr>
              <a:t>rexistro</a:t>
            </a:r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 de datos e comprobación</a:t>
            </a:r>
            <a:endParaRPr lang="es-ES_tradnl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2" descr="C:\Users\martinloli\Documents\My Dropbox\ponencia1\fotos2012-13\Foto08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493244" y="1600200"/>
            <a:ext cx="339551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400" b="0" dirty="0" smtClean="0">
                <a:solidFill>
                  <a:schemeClr val="tx2"/>
                </a:solidFill>
                <a:latin typeface="+mn-lt"/>
              </a:rPr>
              <a:t>3. </a:t>
            </a:r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Cooperación + autonomía</a:t>
            </a:r>
            <a:r>
              <a:rPr lang="es-ES_tradnl" sz="4400" b="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s-ES_tradnl" sz="4400" b="0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4000" b="0" dirty="0" smtClean="0">
                <a:latin typeface="Berlin Sans FB" pitchFamily="34" charset="0"/>
              </a:rPr>
              <a:t/>
            </a:r>
            <a:br>
              <a:rPr lang="es-ES_tradnl" sz="4000" b="0" dirty="0" smtClean="0">
                <a:latin typeface="Berlin Sans FB" pitchFamily="34" charset="0"/>
              </a:rPr>
            </a:br>
            <a:endParaRPr lang="es-ES_tradnl" sz="13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sz="2000" dirty="0" smtClean="0">
                <a:solidFill>
                  <a:schemeClr val="tx2"/>
                </a:solidFill>
              </a:rPr>
              <a:t>Resolución pacífica de </a:t>
            </a:r>
            <a:r>
              <a:rPr lang="es-ES_tradnl" sz="2000" dirty="0" err="1" smtClean="0">
                <a:solidFill>
                  <a:schemeClr val="tx2"/>
                </a:solidFill>
              </a:rPr>
              <a:t>conflitos</a:t>
            </a:r>
            <a:r>
              <a:rPr lang="es-ES_tradnl" sz="20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Intelixencia</a:t>
            </a:r>
            <a:r>
              <a:rPr lang="es-ES_tradnl" sz="2000" dirty="0" smtClean="0">
                <a:solidFill>
                  <a:schemeClr val="tx2"/>
                </a:solidFill>
              </a:rPr>
              <a:t> emocional.</a:t>
            </a: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Traballo</a:t>
            </a:r>
            <a:r>
              <a:rPr lang="es-ES_tradnl" sz="2000" dirty="0" smtClean="0">
                <a:solidFill>
                  <a:schemeClr val="tx2"/>
                </a:solidFill>
              </a:rPr>
              <a:t> entre </a:t>
            </a:r>
            <a:r>
              <a:rPr lang="es-ES_tradnl" sz="2000" dirty="0" err="1" smtClean="0">
                <a:solidFill>
                  <a:schemeClr val="tx2"/>
                </a:solidFill>
              </a:rPr>
              <a:t>iguais</a:t>
            </a:r>
            <a:r>
              <a:rPr lang="es-ES_tradnl" sz="2000" dirty="0" smtClean="0">
                <a:solidFill>
                  <a:schemeClr val="tx2"/>
                </a:solidFill>
              </a:rPr>
              <a:t>.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_tradnl" sz="2000" dirty="0" smtClean="0">
                <a:solidFill>
                  <a:schemeClr val="tx2"/>
                </a:solidFill>
              </a:rPr>
              <a:t>Confianza en si </a:t>
            </a:r>
            <a:r>
              <a:rPr lang="es-ES_tradnl" sz="2000" dirty="0" err="1" smtClean="0">
                <a:solidFill>
                  <a:schemeClr val="tx2"/>
                </a:solidFill>
              </a:rPr>
              <a:t>mesmo</a:t>
            </a:r>
            <a:r>
              <a:rPr lang="es-ES_tradnl" sz="20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Confianza no grupo.</a:t>
            </a: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Seguridade</a:t>
            </a:r>
            <a:r>
              <a:rPr lang="es-ES_tradnl" sz="20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Creatividade</a:t>
            </a:r>
            <a:r>
              <a:rPr lang="es-ES_tradnl" dirty="0" smtClean="0"/>
              <a:t>.</a:t>
            </a:r>
          </a:p>
          <a:p>
            <a:pPr>
              <a:buNone/>
            </a:pPr>
            <a:endParaRPr lang="es-ES_tradnl" dirty="0" smtClean="0"/>
          </a:p>
          <a:p>
            <a:pPr>
              <a:buNone/>
            </a:pPr>
            <a:endParaRPr lang="es-ES_tradnl" dirty="0"/>
          </a:p>
        </p:txBody>
      </p:sp>
      <p:pic>
        <p:nvPicPr>
          <p:cNvPr id="7" name="Picture 2" descr="F:\fotoscole2011-12\P1010442.JPG"/>
          <p:cNvPicPr>
            <a:picLocks noChangeAspect="1" noChangeArrowheads="1"/>
          </p:cNvPicPr>
          <p:nvPr/>
        </p:nvPicPr>
        <p:blipFill>
          <a:blip r:embed="rId3" cstate="print"/>
          <a:srcRect l="5942" r="5942"/>
          <a:stretch>
            <a:fillRect/>
          </a:stretch>
        </p:blipFill>
        <p:spPr bwMode="auto">
          <a:xfrm>
            <a:off x="855461" y="3902022"/>
            <a:ext cx="2852443" cy="2191274"/>
          </a:xfrm>
          <a:prstGeom prst="rect">
            <a:avLst/>
          </a:prstGeom>
          <a:noFill/>
        </p:spPr>
      </p:pic>
      <p:pic>
        <p:nvPicPr>
          <p:cNvPr id="9" name="Picture 3" descr="F:\fotoscole2011-12\Foto0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5488" y="3755361"/>
            <a:ext cx="2822856" cy="22659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Estratexias</a:t>
            </a: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 cooperativas e inclusivas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2000" dirty="0" smtClean="0">
                <a:solidFill>
                  <a:schemeClr val="tx2"/>
                </a:solidFill>
              </a:rPr>
              <a:t>1, 2, 4 . </a:t>
            </a:r>
            <a:r>
              <a:rPr lang="es-ES_tradnl" sz="2000" dirty="0" err="1" smtClean="0">
                <a:solidFill>
                  <a:schemeClr val="tx2"/>
                </a:solidFill>
              </a:rPr>
              <a:t>Think</a:t>
            </a:r>
            <a:r>
              <a:rPr lang="es-ES_tradnl" sz="2000" dirty="0" smtClean="0">
                <a:solidFill>
                  <a:schemeClr val="tx2"/>
                </a:solidFill>
              </a:rPr>
              <a:t>, </a:t>
            </a:r>
            <a:r>
              <a:rPr lang="es-ES_tradnl" sz="2000" dirty="0" err="1" smtClean="0">
                <a:solidFill>
                  <a:schemeClr val="tx2"/>
                </a:solidFill>
              </a:rPr>
              <a:t>pair</a:t>
            </a:r>
            <a:r>
              <a:rPr lang="es-ES_tradnl" sz="2000" dirty="0" smtClean="0">
                <a:solidFill>
                  <a:schemeClr val="tx2"/>
                </a:solidFill>
              </a:rPr>
              <a:t>, share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Lápices </a:t>
            </a:r>
            <a:r>
              <a:rPr lang="es-ES_tradnl" sz="2000" dirty="0" err="1" smtClean="0">
                <a:solidFill>
                  <a:schemeClr val="tx2"/>
                </a:solidFill>
              </a:rPr>
              <a:t>ao</a:t>
            </a:r>
            <a:r>
              <a:rPr lang="es-ES_tradnl" sz="2000" dirty="0" smtClean="0">
                <a:solidFill>
                  <a:schemeClr val="tx2"/>
                </a:solidFill>
              </a:rPr>
              <a:t> centro</a:t>
            </a: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Puzzle</a:t>
            </a:r>
            <a:r>
              <a:rPr lang="es-ES_tradnl" sz="20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Listar, etiquetar, categorizar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Asambleas </a:t>
            </a:r>
          </a:p>
          <a:p>
            <a:pPr marL="493776" indent="-457200" algn="ctr">
              <a:buFont typeface="+mj-lt"/>
              <a:buAutoNum type="arabicPeriod"/>
            </a:pPr>
            <a:r>
              <a:rPr lang="es-ES_tradnl" sz="1400" dirty="0" err="1" smtClean="0">
                <a:solidFill>
                  <a:schemeClr val="tx2"/>
                </a:solidFill>
              </a:rPr>
              <a:t>Emocións</a:t>
            </a:r>
            <a:endParaRPr lang="es-ES_tradnl" sz="1400" dirty="0" smtClean="0">
              <a:solidFill>
                <a:schemeClr val="tx2"/>
              </a:solidFill>
            </a:endParaRPr>
          </a:p>
          <a:p>
            <a:pPr marL="493776" indent="-457200" algn="ctr">
              <a:buFont typeface="+mj-lt"/>
              <a:buAutoNum type="arabicPeriod"/>
            </a:pPr>
            <a:r>
              <a:rPr lang="es-ES_tradnl" sz="1400" dirty="0" err="1" smtClean="0">
                <a:solidFill>
                  <a:schemeClr val="tx2"/>
                </a:solidFill>
              </a:rPr>
              <a:t>Condutas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</a:p>
          <a:p>
            <a:pPr marL="493776" indent="-457200" algn="ctr">
              <a:buFont typeface="+mj-lt"/>
              <a:buAutoNum type="arabicPeriod"/>
            </a:pPr>
            <a:r>
              <a:rPr lang="es-ES_tradnl" sz="1400" dirty="0" smtClean="0">
                <a:solidFill>
                  <a:schemeClr val="tx2"/>
                </a:solidFill>
              </a:rPr>
              <a:t>Planificar </a:t>
            </a:r>
          </a:p>
          <a:p>
            <a:pPr marL="493776" indent="-457200" algn="ctr">
              <a:buFont typeface="+mj-lt"/>
              <a:buAutoNum type="arabicPeriod"/>
            </a:pPr>
            <a:r>
              <a:rPr lang="es-ES_tradnl" sz="1400" dirty="0" smtClean="0">
                <a:solidFill>
                  <a:schemeClr val="tx2"/>
                </a:solidFill>
              </a:rPr>
              <a:t> </a:t>
            </a:r>
            <a:r>
              <a:rPr lang="es-ES_tradnl" sz="1400" dirty="0" err="1" smtClean="0">
                <a:solidFill>
                  <a:schemeClr val="tx2"/>
                </a:solidFill>
              </a:rPr>
              <a:t>relexionar</a:t>
            </a:r>
            <a:r>
              <a:rPr lang="es-ES_tradnl" sz="1400" dirty="0" smtClean="0">
                <a:solidFill>
                  <a:schemeClr val="tx2"/>
                </a:solidFill>
              </a:rPr>
              <a:t> </a:t>
            </a:r>
          </a:p>
          <a:p>
            <a:pPr marL="493776" indent="-457200">
              <a:buFont typeface="+mj-lt"/>
              <a:buAutoNum type="arabicPeriod"/>
            </a:pPr>
            <a:endParaRPr lang="es-ES_tradnl" sz="2000" dirty="0" smtClean="0">
              <a:solidFill>
                <a:schemeClr val="tx2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2000" dirty="0" smtClean="0">
                <a:solidFill>
                  <a:schemeClr val="tx2"/>
                </a:solidFill>
              </a:rPr>
              <a:t>Normas e </a:t>
            </a:r>
            <a:r>
              <a:rPr lang="es-ES_tradnl" sz="2000" dirty="0" err="1" smtClean="0">
                <a:solidFill>
                  <a:schemeClr val="tx2"/>
                </a:solidFill>
              </a:rPr>
              <a:t>xogos</a:t>
            </a:r>
            <a:endParaRPr lang="es-ES_tradnl" sz="2000" dirty="0" smtClean="0">
              <a:solidFill>
                <a:schemeClr val="tx2"/>
              </a:solidFill>
            </a:endParaRPr>
          </a:p>
          <a:p>
            <a:r>
              <a:rPr lang="es-ES_tradnl" sz="2000" dirty="0" smtClean="0">
                <a:solidFill>
                  <a:schemeClr val="tx2"/>
                </a:solidFill>
              </a:rPr>
              <a:t>Modelar a </a:t>
            </a:r>
            <a:r>
              <a:rPr lang="es-ES_tradnl" sz="2000" dirty="0" err="1" smtClean="0">
                <a:solidFill>
                  <a:schemeClr val="tx2"/>
                </a:solidFill>
              </a:rPr>
              <a:t>instrución</a:t>
            </a:r>
            <a:r>
              <a:rPr lang="es-ES_tradnl" sz="2000" dirty="0" smtClean="0">
                <a:solidFill>
                  <a:schemeClr val="tx2"/>
                </a:solidFill>
              </a:rPr>
              <a:t>:</a:t>
            </a:r>
          </a:p>
          <a:p>
            <a:pPr marL="493776" indent="-457200" algn="just">
              <a:buFont typeface="+mj-lt"/>
              <a:buAutoNum type="arabicPeriod"/>
            </a:pPr>
            <a:r>
              <a:rPr lang="es-ES_tradnl" sz="1400" dirty="0" smtClean="0">
                <a:solidFill>
                  <a:schemeClr val="tx2"/>
                </a:solidFill>
              </a:rPr>
              <a:t>Docente </a:t>
            </a:r>
            <a:r>
              <a:rPr lang="es-ES_tradnl" sz="1400" dirty="0" err="1" smtClean="0">
                <a:solidFill>
                  <a:schemeClr val="tx2"/>
                </a:solidFill>
              </a:rPr>
              <a:t>fai</a:t>
            </a:r>
            <a:endParaRPr lang="es-ES_tradnl" sz="1400" dirty="0" smtClean="0">
              <a:solidFill>
                <a:schemeClr val="tx2"/>
              </a:solidFill>
            </a:endParaRPr>
          </a:p>
          <a:p>
            <a:pPr marL="493776" indent="-457200" algn="just">
              <a:buFont typeface="+mj-lt"/>
              <a:buAutoNum type="arabicPeriod"/>
            </a:pPr>
            <a:r>
              <a:rPr lang="es-ES_tradnl" sz="1400" dirty="0" smtClean="0">
                <a:solidFill>
                  <a:schemeClr val="tx2"/>
                </a:solidFill>
              </a:rPr>
              <a:t> Todos </a:t>
            </a:r>
            <a:r>
              <a:rPr lang="es-ES_tradnl" sz="1400" dirty="0" err="1" smtClean="0">
                <a:solidFill>
                  <a:schemeClr val="tx2"/>
                </a:solidFill>
              </a:rPr>
              <a:t>facemos</a:t>
            </a:r>
            <a:endParaRPr lang="es-ES_tradnl" sz="1400" dirty="0" smtClean="0">
              <a:solidFill>
                <a:schemeClr val="tx2"/>
              </a:solidFill>
            </a:endParaRPr>
          </a:p>
          <a:p>
            <a:pPr marL="493776" indent="-457200" algn="just">
              <a:buFont typeface="+mj-lt"/>
              <a:buAutoNum type="arabicPeriod"/>
            </a:pPr>
            <a:r>
              <a:rPr lang="es-ES_tradnl" sz="1400" dirty="0" smtClean="0">
                <a:solidFill>
                  <a:schemeClr val="tx2"/>
                </a:solidFill>
              </a:rPr>
              <a:t>Vos </a:t>
            </a:r>
            <a:r>
              <a:rPr lang="es-ES_tradnl" sz="1400" dirty="0" err="1" smtClean="0">
                <a:solidFill>
                  <a:schemeClr val="tx2"/>
                </a:solidFill>
              </a:rPr>
              <a:t>facedes</a:t>
            </a:r>
            <a:endParaRPr lang="es-ES_tradnl" sz="1400" dirty="0" smtClean="0">
              <a:solidFill>
                <a:schemeClr val="tx2"/>
              </a:solidFill>
            </a:endParaRPr>
          </a:p>
          <a:p>
            <a:pPr marL="493776" indent="-457200">
              <a:buNone/>
            </a:pPr>
            <a:endParaRPr lang="es-ES_tradnl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Comedeiros</a:t>
            </a: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paxaros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5 Marcador de contenido" descr="C:\Users\martinloli\Documents\loliclase.1\fotos.clase.-2.11-12\Foto047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0379" y="1600200"/>
            <a:ext cx="33912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Marcador de contenido" descr="C:\Users\martinloli\Documents\loliclase.1\fotos.clase.-2.11-12\Foto0471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48" y="1600200"/>
            <a:ext cx="33909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uelosbaratosabarcelona.org/wp-content/uploads/2010/03/vuelos_barcelona_rambl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16832"/>
            <a:ext cx="4119558" cy="3089669"/>
          </a:xfrm>
          <a:prstGeom prst="rect">
            <a:avLst/>
          </a:prstGeom>
          <a:noFill/>
        </p:spPr>
      </p:pic>
      <p:pic>
        <p:nvPicPr>
          <p:cNvPr id="3" name="Picture 2" descr="http://www.tuguiadebarcelona.com/img/vacacionesbarcelon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72816"/>
            <a:ext cx="3500461" cy="3500462"/>
          </a:xfrm>
          <a:prstGeom prst="rect">
            <a:avLst/>
          </a:prstGeom>
          <a:noFill/>
        </p:spPr>
      </p:pic>
      <p:sp>
        <p:nvSpPr>
          <p:cNvPr id="4" name="3 Título"/>
          <p:cNvSpPr txBox="1">
            <a:spLocks/>
          </p:cNvSpPr>
          <p:nvPr/>
        </p:nvSpPr>
        <p:spPr>
          <a:xfrm>
            <a:off x="611560" y="332656"/>
            <a:ext cx="7922840" cy="654769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000" dirty="0" smtClean="0">
                <a:solidFill>
                  <a:schemeClr val="tx2"/>
                </a:solidFill>
                <a:latin typeface="Berlin Sans FB" pitchFamily="34" charset="0"/>
                <a:ea typeface="+mj-ea"/>
                <a:cs typeface="+mj-cs"/>
              </a:rPr>
              <a:t>  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2000" dirty="0" err="1" smtClean="0">
                <a:latin typeface="+mn-lt"/>
              </a:rPr>
              <a:t>Imaxina</a:t>
            </a:r>
            <a:r>
              <a:rPr lang="es-ES_tradnl" sz="2000" dirty="0" smtClean="0">
                <a:latin typeface="+mn-lt"/>
              </a:rPr>
              <a:t> que vas de </a:t>
            </a:r>
            <a:r>
              <a:rPr lang="es-ES_tradnl" sz="2000" dirty="0" err="1" smtClean="0">
                <a:latin typeface="+mn-lt"/>
              </a:rPr>
              <a:t>viaxe</a:t>
            </a:r>
            <a:r>
              <a:rPr lang="es-ES_tradnl" sz="2000" dirty="0" smtClean="0">
                <a:latin typeface="+mn-lt"/>
              </a:rPr>
              <a:t>…</a:t>
            </a:r>
            <a:br>
              <a:rPr lang="es-ES_tradnl" sz="2000" dirty="0" smtClean="0">
                <a:latin typeface="+mn-lt"/>
              </a:rPr>
            </a:br>
            <a:r>
              <a:rPr lang="es-ES_tradnl" sz="2000" dirty="0" smtClean="0">
                <a:latin typeface="+mn-lt"/>
              </a:rPr>
              <a:t>Que che apetece </a:t>
            </a:r>
            <a:r>
              <a:rPr lang="es-ES_tradnl" sz="2000" dirty="0" err="1" smtClean="0">
                <a:latin typeface="+mn-lt"/>
              </a:rPr>
              <a:t>facer</a:t>
            </a:r>
            <a:r>
              <a:rPr lang="es-ES_tradnl" sz="2000" dirty="0" smtClean="0">
                <a:latin typeface="+mn-lt"/>
              </a:rPr>
              <a:t> </a:t>
            </a:r>
            <a:r>
              <a:rPr lang="es-ES_tradnl" sz="2000" dirty="0" err="1" smtClean="0">
                <a:latin typeface="+mn-lt"/>
              </a:rPr>
              <a:t>alí</a:t>
            </a:r>
            <a:r>
              <a:rPr lang="es-ES_tradnl" sz="2000" dirty="0" smtClean="0">
                <a:latin typeface="+mn-lt"/>
              </a:rPr>
              <a:t>?</a:t>
            </a:r>
            <a:br>
              <a:rPr lang="es-ES_tradnl" sz="2000" dirty="0" smtClean="0">
                <a:latin typeface="+mn-lt"/>
              </a:rPr>
            </a:br>
            <a:r>
              <a:rPr lang="es-ES_tradnl" sz="2000" dirty="0" smtClean="0">
                <a:latin typeface="+mn-lt"/>
              </a:rPr>
              <a:t/>
            </a:r>
            <a:br>
              <a:rPr lang="es-ES_tradnl" sz="2000" dirty="0" smtClean="0">
                <a:latin typeface="+mn-lt"/>
              </a:rPr>
            </a:br>
            <a:endParaRPr lang="es-ES_tradnl" sz="2000" dirty="0">
              <a:latin typeface="+mn-lt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>
              <a:solidFill>
                <a:srgbClr val="FFC000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endParaRPr lang="es-ES_tradnl" dirty="0">
              <a:solidFill>
                <a:srgbClr val="FFC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400" b="1" i="1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A </a:t>
            </a:r>
            <a:r>
              <a:rPr lang="es-ES_tradnl" sz="2400" b="1" i="1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aprendizaxe</a:t>
            </a:r>
            <a:r>
              <a:rPr lang="es-ES_tradnl" sz="2400" b="1" i="1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cooperativa 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implica ofrecer </a:t>
            </a:r>
            <a:r>
              <a:rPr lang="es-ES_tradnl" sz="2200" dirty="0" smtClean="0">
                <a:latin typeface="Cambria" pitchFamily="18" charset="0"/>
                <a:cs typeface="Times New Roman" pitchFamily="18" charset="0"/>
              </a:rPr>
              <a:t>oportunidades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para que o alumnado 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poida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de 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xeito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siñificativo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falar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e 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escoitar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ler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e escribir, reflexionar sobre os 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contidos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, as ideas e os problemas, cando 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traballamos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na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clase sobre un determinado tema. </a:t>
            </a:r>
          </a:p>
          <a:p>
            <a:pPr>
              <a:buNone/>
            </a:pPr>
            <a:endParaRPr lang="es-ES_tradnl" sz="2200" dirty="0" smtClean="0">
              <a:solidFill>
                <a:schemeClr val="tx2"/>
              </a:solidFill>
              <a:latin typeface="Cambri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       (</a:t>
            </a:r>
            <a:r>
              <a:rPr lang="es-ES_tradnl" sz="2200" dirty="0" err="1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Meyers</a:t>
            </a:r>
            <a:r>
              <a:rPr lang="es-ES_tradnl" sz="2200" dirty="0" smtClean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&amp; Jones.1993) Sturner@ffcr.org</a:t>
            </a:r>
          </a:p>
          <a:p>
            <a:endParaRPr lang="es-ES_tradnl" sz="2000" dirty="0" smtClean="0"/>
          </a:p>
          <a:p>
            <a:r>
              <a:rPr lang="es-ES_tradnl" sz="2000" dirty="0" smtClean="0">
                <a:solidFill>
                  <a:schemeClr val="tx2"/>
                </a:solidFill>
              </a:rPr>
              <a:t>A </a:t>
            </a:r>
            <a:r>
              <a:rPr lang="es-ES_tradnl" sz="2000" dirty="0" smtClean="0"/>
              <a:t>fala</a:t>
            </a:r>
            <a:r>
              <a:rPr lang="es-ES_tradnl" sz="2000" dirty="0" smtClean="0">
                <a:solidFill>
                  <a:schemeClr val="tx2"/>
                </a:solidFill>
              </a:rPr>
              <a:t> é a comunicación </a:t>
            </a:r>
            <a:r>
              <a:rPr lang="es-ES_tradnl" sz="2000" dirty="0" err="1" smtClean="0">
                <a:solidFill>
                  <a:schemeClr val="tx2"/>
                </a:solidFill>
              </a:rPr>
              <a:t>máis</a:t>
            </a:r>
            <a:r>
              <a:rPr lang="es-ES_tradnl" sz="2000" dirty="0" smtClean="0">
                <a:solidFill>
                  <a:schemeClr val="tx2"/>
                </a:solidFill>
              </a:rPr>
              <a:t> potente, antesala do escrito.</a:t>
            </a:r>
            <a:endParaRPr lang="es-ES_tradnl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4. Diferenciación, inclusión</a:t>
            </a:r>
            <a:r>
              <a:rPr lang="es-ES_tradnl" sz="2800" dirty="0" smtClean="0">
                <a:latin typeface="Berlin Sans FB" pitchFamily="34" charset="0"/>
              </a:rPr>
              <a:t/>
            </a:r>
            <a:br>
              <a:rPr lang="es-ES_tradnl" sz="2800" dirty="0" smtClean="0">
                <a:latin typeface="Berlin Sans FB" pitchFamily="34" charset="0"/>
              </a:rPr>
            </a:br>
            <a:endParaRPr lang="es-ES_tradnl" sz="2200" dirty="0">
              <a:latin typeface="+mn-lt"/>
              <a:cs typeface="AngsanaUPC" pitchFamily="18" charset="-34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s-ES_tradnl" sz="2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s-ES_tradnl" sz="2000" dirty="0" smtClean="0">
                <a:solidFill>
                  <a:schemeClr val="tx2"/>
                </a:solidFill>
              </a:rPr>
              <a:t>Todo o alumnado progresa.</a:t>
            </a: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Variedade</a:t>
            </a:r>
            <a:r>
              <a:rPr lang="es-ES_tradnl" sz="2000" dirty="0" smtClean="0">
                <a:solidFill>
                  <a:schemeClr val="tx2"/>
                </a:solidFill>
              </a:rPr>
              <a:t> de recursos.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Diferenciación nos tempos.</a:t>
            </a: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Variedade</a:t>
            </a:r>
            <a:r>
              <a:rPr lang="es-ES_tradnl" sz="2000" dirty="0" smtClean="0">
                <a:solidFill>
                  <a:schemeClr val="tx2"/>
                </a:solidFill>
              </a:rPr>
              <a:t> </a:t>
            </a:r>
            <a:r>
              <a:rPr lang="es-ES_tradnl" sz="2000" dirty="0" err="1" smtClean="0">
                <a:solidFill>
                  <a:schemeClr val="tx2"/>
                </a:solidFill>
              </a:rPr>
              <a:t>nas</a:t>
            </a:r>
            <a:r>
              <a:rPr lang="es-ES_tradnl" sz="2000" dirty="0" smtClean="0">
                <a:solidFill>
                  <a:schemeClr val="tx2"/>
                </a:solidFill>
              </a:rPr>
              <a:t> </a:t>
            </a:r>
            <a:r>
              <a:rPr lang="es-ES_tradnl" sz="2000" dirty="0" err="1" smtClean="0">
                <a:solidFill>
                  <a:schemeClr val="tx2"/>
                </a:solidFill>
              </a:rPr>
              <a:t>estratexias</a:t>
            </a:r>
            <a:r>
              <a:rPr lang="es-ES_tradnl" sz="20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Actividades </a:t>
            </a:r>
            <a:r>
              <a:rPr lang="es-ES_tradnl" sz="2000" dirty="0" err="1" smtClean="0">
                <a:solidFill>
                  <a:schemeClr val="tx2"/>
                </a:solidFill>
              </a:rPr>
              <a:t>abertas</a:t>
            </a:r>
            <a:r>
              <a:rPr lang="es-ES_tradnl" sz="2000" dirty="0" smtClean="0">
                <a:solidFill>
                  <a:schemeClr val="tx2"/>
                </a:solidFill>
              </a:rPr>
              <a:t> e inclusivas.</a:t>
            </a:r>
            <a:endParaRPr lang="es-ES_tradnl" sz="20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martinloli\Documents\My Dropbox\fotoscole\fotos2010-11\P10103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00808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6995120" cy="730250"/>
          </a:xfrm>
        </p:spPr>
        <p:txBody>
          <a:bodyPr>
            <a:noAutofit/>
          </a:bodyPr>
          <a:lstStyle/>
          <a:p>
            <a:r>
              <a:rPr lang="es-ES_tradnl" sz="4000" b="0" dirty="0" smtClean="0">
                <a:solidFill>
                  <a:schemeClr val="tx2"/>
                </a:solidFill>
                <a:latin typeface="+mn-lt"/>
              </a:rPr>
              <a:t>Diferenciación, inclusión </a:t>
            </a:r>
            <a:endParaRPr lang="es-ES_tradnl" sz="40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3538736" cy="914400"/>
          </a:xfrm>
        </p:spPr>
        <p:txBody>
          <a:bodyPr>
            <a:normAutofit/>
          </a:bodyPr>
          <a:lstStyle/>
          <a:p>
            <a:r>
              <a:rPr lang="gl-ES" sz="2000" dirty="0" smtClean="0">
                <a:solidFill>
                  <a:schemeClr val="tx2"/>
                </a:solidFill>
              </a:rPr>
              <a:t>Non hai correcto </a:t>
            </a:r>
            <a:r>
              <a:rPr lang="gl-ES" sz="2000" dirty="0" err="1" smtClean="0">
                <a:solidFill>
                  <a:schemeClr val="tx2"/>
                </a:solidFill>
              </a:rPr>
              <a:t>vs</a:t>
            </a:r>
            <a:r>
              <a:rPr lang="gl-ES" sz="2000" dirty="0" smtClean="0">
                <a:solidFill>
                  <a:schemeClr val="tx2"/>
                </a:solidFill>
              </a:rPr>
              <a:t> incorrecto</a:t>
            </a:r>
            <a:endParaRPr lang="gl-ES" sz="2000" dirty="0">
              <a:solidFill>
                <a:schemeClr val="tx2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ES_tradnl" sz="2000" dirty="0" smtClean="0">
              <a:solidFill>
                <a:schemeClr val="tx2"/>
              </a:solidFill>
              <a:cs typeface="AngsanaUPC" pitchFamily="18" charset="-34"/>
            </a:endParaRPr>
          </a:p>
          <a:p>
            <a:r>
              <a:rPr lang="gl-ES" sz="2000" dirty="0" smtClean="0">
                <a:solidFill>
                  <a:schemeClr val="tx2"/>
                </a:solidFill>
                <a:cs typeface="AngsanaUPC" pitchFamily="18" charset="-34"/>
              </a:rPr>
              <a:t>A clase “diferenciada” propón diferentes avenidas ou rutas para adquirir o contido, para procesalo e darlle sentido ás ideas. Tamén facilita a produción de resultados diferentes para que cada discente poida aprender con efectividade. </a:t>
            </a:r>
          </a:p>
          <a:p>
            <a:endParaRPr lang="es-ES_tradnl" sz="2000" dirty="0" smtClean="0">
              <a:solidFill>
                <a:schemeClr val="tx2"/>
              </a:solidFill>
              <a:cs typeface="AngsanaUPC" pitchFamily="18" charset="-34"/>
            </a:endParaRPr>
          </a:p>
          <a:p>
            <a:pPr>
              <a:buNone/>
            </a:pPr>
            <a:r>
              <a:rPr lang="es-ES_tradnl" sz="2000" dirty="0" smtClean="0">
                <a:solidFill>
                  <a:schemeClr val="tx2"/>
                </a:solidFill>
                <a:cs typeface="AngsanaUPC" pitchFamily="18" charset="-34"/>
              </a:rPr>
              <a:t>        </a:t>
            </a:r>
            <a:r>
              <a:rPr lang="es-ES_tradnl" sz="2000" dirty="0" err="1" smtClean="0">
                <a:solidFill>
                  <a:schemeClr val="tx2"/>
                </a:solidFill>
                <a:cs typeface="AngsanaUPC" pitchFamily="18" charset="-34"/>
              </a:rPr>
              <a:t>Tomlinson</a:t>
            </a:r>
            <a:r>
              <a:rPr lang="es-ES_tradnl" sz="2000" dirty="0" smtClean="0">
                <a:solidFill>
                  <a:schemeClr val="tx2"/>
                </a:solidFill>
                <a:cs typeface="AngsanaUPC" pitchFamily="18" charset="-34"/>
              </a:rPr>
              <a:t>, </a:t>
            </a:r>
            <a:r>
              <a:rPr lang="es-ES_tradnl" sz="2000" dirty="0" err="1" smtClean="0">
                <a:solidFill>
                  <a:schemeClr val="tx2"/>
                </a:solidFill>
                <a:cs typeface="AngsanaUPC" pitchFamily="18" charset="-34"/>
              </a:rPr>
              <a:t>Anne</a:t>
            </a:r>
            <a:r>
              <a:rPr lang="es-ES_tradnl" sz="2000" dirty="0" smtClean="0">
                <a:solidFill>
                  <a:schemeClr val="tx2"/>
                </a:solidFill>
                <a:cs typeface="AngsanaUPC" pitchFamily="18" charset="-34"/>
              </a:rPr>
              <a:t> Carol. 2001</a:t>
            </a:r>
            <a:endParaRPr lang="es-ES_tradnl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2000" dirty="0" err="1" smtClean="0">
                <a:solidFill>
                  <a:schemeClr val="tx2"/>
                </a:solidFill>
              </a:rPr>
              <a:t>Estabamos</a:t>
            </a:r>
            <a:r>
              <a:rPr lang="es-ES_tradnl" sz="2000" dirty="0" smtClean="0">
                <a:solidFill>
                  <a:schemeClr val="tx2"/>
                </a:solidFill>
              </a:rPr>
              <a:t> </a:t>
            </a:r>
            <a:r>
              <a:rPr lang="es-ES_tradnl" sz="2000" dirty="0" err="1" smtClean="0">
                <a:solidFill>
                  <a:schemeClr val="tx2"/>
                </a:solidFill>
              </a:rPr>
              <a:t>traballando</a:t>
            </a:r>
            <a:r>
              <a:rPr lang="es-ES_tradnl" sz="2000" dirty="0" smtClean="0">
                <a:solidFill>
                  <a:schemeClr val="tx2"/>
                </a:solidFill>
              </a:rPr>
              <a:t> en </a:t>
            </a:r>
            <a:r>
              <a:rPr lang="es-ES_tradnl" sz="2000" dirty="0" err="1" smtClean="0">
                <a:solidFill>
                  <a:schemeClr val="tx2"/>
                </a:solidFill>
              </a:rPr>
              <a:t>xeometría</a:t>
            </a:r>
            <a:r>
              <a:rPr lang="es-ES_tradnl" sz="2000" dirty="0" smtClean="0">
                <a:solidFill>
                  <a:schemeClr val="tx2"/>
                </a:solidFill>
              </a:rPr>
              <a:t>: figuras 2D/3D, o alumnado tras </a:t>
            </a:r>
            <a:r>
              <a:rPr lang="es-ES_tradnl" sz="2000" dirty="0" err="1" smtClean="0">
                <a:solidFill>
                  <a:schemeClr val="tx2"/>
                </a:solidFill>
              </a:rPr>
              <a:t>traballar</a:t>
            </a:r>
            <a:r>
              <a:rPr lang="es-ES_tradnl" sz="2000" dirty="0" smtClean="0">
                <a:solidFill>
                  <a:schemeClr val="tx2"/>
                </a:solidFill>
              </a:rPr>
              <a:t> durante varios días, tiña que </a:t>
            </a:r>
            <a:r>
              <a:rPr lang="es-ES_tradnl" sz="2000" dirty="0" err="1" smtClean="0">
                <a:solidFill>
                  <a:schemeClr val="tx2"/>
                </a:solidFill>
              </a:rPr>
              <a:t>deseñar</a:t>
            </a:r>
            <a:r>
              <a:rPr lang="es-ES_tradnl" sz="2000" dirty="0" smtClean="0">
                <a:solidFill>
                  <a:schemeClr val="tx2"/>
                </a:solidFill>
              </a:rPr>
              <a:t> e montar algo en 3D, </a:t>
            </a:r>
            <a:r>
              <a:rPr lang="es-ES_tradnl" sz="2000" dirty="0" err="1" smtClean="0">
                <a:solidFill>
                  <a:schemeClr val="tx2"/>
                </a:solidFill>
              </a:rPr>
              <a:t>neste</a:t>
            </a:r>
            <a:r>
              <a:rPr lang="es-ES_tradnl" sz="2000" dirty="0" smtClean="0">
                <a:solidFill>
                  <a:schemeClr val="tx2"/>
                </a:solidFill>
              </a:rPr>
              <a:t> grupo </a:t>
            </a:r>
            <a:r>
              <a:rPr lang="es-ES_tradnl" sz="2000" dirty="0" err="1" smtClean="0">
                <a:solidFill>
                  <a:schemeClr val="tx2"/>
                </a:solidFill>
              </a:rPr>
              <a:t>quixeron</a:t>
            </a:r>
            <a:r>
              <a:rPr lang="es-ES_tradnl" sz="2000" dirty="0" smtClean="0">
                <a:solidFill>
                  <a:schemeClr val="tx2"/>
                </a:solidFill>
              </a:rPr>
              <a:t> </a:t>
            </a:r>
            <a:r>
              <a:rPr lang="es-ES_tradnl" sz="2000" dirty="0" err="1" smtClean="0">
                <a:solidFill>
                  <a:schemeClr val="tx2"/>
                </a:solidFill>
              </a:rPr>
              <a:t>facer</a:t>
            </a:r>
            <a:r>
              <a:rPr lang="es-ES_tradnl" sz="2000" dirty="0" smtClean="0">
                <a:solidFill>
                  <a:schemeClr val="tx2"/>
                </a:solidFill>
              </a:rPr>
              <a:t> casas. </a:t>
            </a:r>
            <a:br>
              <a:rPr lang="es-ES_tradnl" sz="2000" dirty="0" smtClean="0">
                <a:solidFill>
                  <a:schemeClr val="tx2"/>
                </a:solidFill>
              </a:rPr>
            </a:br>
            <a:endParaRPr lang="es-ES_tradnl" sz="20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martinloli\Documents\My Dropbox\fotoscole\fotos2010-11\P10103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s-ES_tradnl" sz="4000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Distintas </a:t>
            </a:r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intelixencias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s-ES_tradnl" sz="2000" dirty="0" smtClean="0">
                <a:solidFill>
                  <a:schemeClr val="tx2"/>
                </a:solidFill>
              </a:rPr>
              <a:t>Diferenciación </a:t>
            </a:r>
            <a:r>
              <a:rPr lang="es-ES_tradnl" sz="2000" dirty="0" err="1" smtClean="0">
                <a:solidFill>
                  <a:schemeClr val="tx2"/>
                </a:solidFill>
              </a:rPr>
              <a:t>nas</a:t>
            </a:r>
            <a:r>
              <a:rPr lang="es-ES_tradnl" sz="2000" dirty="0" smtClean="0">
                <a:solidFill>
                  <a:schemeClr val="tx2"/>
                </a:solidFill>
              </a:rPr>
              <a:t> </a:t>
            </a:r>
            <a:r>
              <a:rPr lang="es-ES_tradnl" sz="2000" dirty="0" err="1" smtClean="0">
                <a:solidFill>
                  <a:schemeClr val="tx2"/>
                </a:solidFill>
              </a:rPr>
              <a:t>estratexias</a:t>
            </a:r>
            <a:r>
              <a:rPr lang="es-ES_tradnl" sz="2000" dirty="0" smtClean="0">
                <a:solidFill>
                  <a:schemeClr val="tx2"/>
                </a:solidFill>
              </a:rPr>
              <a:t>, nos </a:t>
            </a:r>
            <a:r>
              <a:rPr lang="es-ES_tradnl" sz="2000" dirty="0" err="1" smtClean="0">
                <a:solidFill>
                  <a:schemeClr val="tx2"/>
                </a:solidFill>
              </a:rPr>
              <a:t>materiais</a:t>
            </a:r>
            <a:r>
              <a:rPr lang="es-ES_tradnl" sz="2000" dirty="0" smtClean="0">
                <a:solidFill>
                  <a:schemeClr val="tx2"/>
                </a:solidFill>
              </a:rPr>
              <a:t>…</a:t>
            </a:r>
          </a:p>
          <a:p>
            <a:pPr>
              <a:buNone/>
            </a:pPr>
            <a:endParaRPr lang="es-ES_tradnl" dirty="0" smtClean="0">
              <a:latin typeface="Berlin Sans FB" pitchFamily="34" charset="0"/>
            </a:endParaRPr>
          </a:p>
          <a:p>
            <a:pPr>
              <a:buNone/>
            </a:pPr>
            <a:endParaRPr lang="es-ES_tradnl" dirty="0"/>
          </a:p>
        </p:txBody>
      </p:sp>
      <p:pic>
        <p:nvPicPr>
          <p:cNvPr id="5" name="Picture 2" descr="F:\fotoscole2011-12\Foto028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71600" y="2996952"/>
            <a:ext cx="2304256" cy="3070615"/>
          </a:xfrm>
          <a:prstGeom prst="rect">
            <a:avLst/>
          </a:prstGeom>
          <a:noFill/>
        </p:spPr>
      </p:pic>
      <p:pic>
        <p:nvPicPr>
          <p:cNvPr id="6" name="Picture 4" descr="F:\fotoscole2011-12\Foto04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844823"/>
            <a:ext cx="1584176" cy="2115287"/>
          </a:xfrm>
          <a:prstGeom prst="rect">
            <a:avLst/>
          </a:prstGeom>
          <a:noFill/>
        </p:spPr>
      </p:pic>
      <p:pic>
        <p:nvPicPr>
          <p:cNvPr id="7" name="Picture 5" descr="F:\fotoscole2011-12\Foto05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149080"/>
            <a:ext cx="2376264" cy="178184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6012160" y="2276872"/>
            <a:ext cx="21602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s-ES_tradnl" dirty="0" smtClean="0">
                <a:latin typeface="Berlin Sans FB" pitchFamily="34" charset="0"/>
              </a:rPr>
              <a:t>           </a:t>
            </a:r>
            <a:r>
              <a:rPr lang="es-ES_tradnl" sz="2000" dirty="0" smtClean="0">
                <a:solidFill>
                  <a:schemeClr val="tx2"/>
                </a:solidFill>
              </a:rPr>
              <a:t>Diferenciación </a:t>
            </a:r>
            <a:r>
              <a:rPr lang="es-ES_tradnl" sz="2000" dirty="0" err="1" smtClean="0">
                <a:solidFill>
                  <a:schemeClr val="tx2"/>
                </a:solidFill>
              </a:rPr>
              <a:t>nas</a:t>
            </a:r>
            <a:r>
              <a:rPr lang="es-ES_tradnl" sz="2000" dirty="0" smtClean="0">
                <a:solidFill>
                  <a:schemeClr val="tx2"/>
                </a:solidFill>
              </a:rPr>
              <a:t>    </a:t>
            </a:r>
            <a:r>
              <a:rPr lang="es-ES_tradnl" sz="2000" dirty="0" err="1" smtClean="0">
                <a:solidFill>
                  <a:schemeClr val="tx2"/>
                </a:solidFill>
              </a:rPr>
              <a:t>propostas</a:t>
            </a:r>
            <a:r>
              <a:rPr lang="es-ES_tradnl" sz="2000" dirty="0" smtClean="0">
                <a:solidFill>
                  <a:schemeClr val="tx2"/>
                </a:solidFill>
              </a:rPr>
              <a:t> de  actividades.</a:t>
            </a:r>
            <a:endParaRPr lang="es-ES_tradnl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Recursos e </a:t>
            </a:r>
            <a:r>
              <a:rPr lang="es-ES_tradnl" sz="4400" dirty="0" err="1" smtClean="0">
                <a:solidFill>
                  <a:schemeClr val="tx2"/>
                </a:solidFill>
                <a:latin typeface="+mn-lt"/>
              </a:rPr>
              <a:t>materiais</a:t>
            </a:r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 diversos: </a:t>
            </a:r>
            <a:br>
              <a:rPr lang="es-ES_tradnl" sz="4400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4400" dirty="0" err="1" smtClean="0">
                <a:solidFill>
                  <a:schemeClr val="tx2"/>
                </a:solidFill>
                <a:latin typeface="+mn-lt"/>
              </a:rPr>
              <a:t>realia</a:t>
            </a:r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 e adaptados</a:t>
            </a:r>
            <a:r>
              <a:rPr lang="es-ES_tradnl" dirty="0" smtClean="0">
                <a:latin typeface="Berlin Sans FB" pitchFamily="34" charset="0"/>
              </a:rPr>
              <a:t/>
            </a:r>
            <a:br>
              <a:rPr lang="es-ES_tradnl" dirty="0" smtClean="0">
                <a:latin typeface="Berlin Sans FB" pitchFamily="34" charset="0"/>
              </a:rPr>
            </a:b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sz="2000" dirty="0" smtClean="0">
                <a:solidFill>
                  <a:schemeClr val="tx2"/>
                </a:solidFill>
              </a:rPr>
              <a:t>Biblioteca de centro.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De aula.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Cámaras.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Ordenadores en aula.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PDI.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Recursos humanos.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O exterior.</a:t>
            </a:r>
          </a:p>
          <a:p>
            <a:endParaRPr lang="es-ES_tradn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_tradnl" sz="2000" dirty="0" smtClean="0">
                <a:solidFill>
                  <a:schemeClr val="tx2"/>
                </a:solidFill>
              </a:rPr>
              <a:t>Impresos.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Audio.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Visuales.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Manipulativos.</a:t>
            </a:r>
          </a:p>
          <a:p>
            <a:r>
              <a:rPr lang="es-ES_tradnl" sz="2000" dirty="0" smtClean="0">
                <a:solidFill>
                  <a:schemeClr val="tx2"/>
                </a:solidFill>
              </a:rPr>
              <a:t>Creados polo alumnado.</a:t>
            </a:r>
          </a:p>
          <a:p>
            <a:r>
              <a:rPr lang="es-ES_tradnl" sz="2000" dirty="0" err="1" smtClean="0">
                <a:solidFill>
                  <a:schemeClr val="tx2"/>
                </a:solidFill>
              </a:rPr>
              <a:t>Realia</a:t>
            </a:r>
            <a:r>
              <a:rPr lang="es-ES_tradnl" sz="2000" dirty="0" smtClean="0">
                <a:solidFill>
                  <a:schemeClr val="tx2"/>
                </a:solidFill>
              </a:rPr>
              <a:t>.</a:t>
            </a:r>
          </a:p>
          <a:p>
            <a:endParaRPr lang="es-ES_tradnl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Recurso por excelencia: O </a:t>
            </a:r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noso</a:t>
            </a: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 mundo</a:t>
            </a:r>
            <a:br>
              <a:rPr lang="es-ES_tradnl" sz="4000" dirty="0" smtClean="0">
                <a:solidFill>
                  <a:schemeClr val="tx2"/>
                </a:solidFill>
                <a:latin typeface="+mn-lt"/>
              </a:rPr>
            </a:b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050" name="Picture 2" descr="C:\Users\martinloli\Documents\My Dropbox\fotoscole\fotos2010-11\P10103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91581"/>
            <a:ext cx="3657600" cy="2743200"/>
          </a:xfrm>
          <a:prstGeom prst="rect">
            <a:avLst/>
          </a:prstGeom>
          <a:noFill/>
        </p:spPr>
      </p:pic>
      <p:pic>
        <p:nvPicPr>
          <p:cNvPr id="2051" name="Picture 3" descr="C:\Users\martinloli\Documents\My Dropbox\fotoscole\fotos.clase.-2.11-12\Foto01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8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2000" dirty="0" err="1" smtClean="0">
                <a:solidFill>
                  <a:schemeClr val="tx2"/>
                </a:solidFill>
                <a:latin typeface="+mn-lt"/>
              </a:rPr>
              <a:t>Estes</a:t>
            </a:r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 son os </a:t>
            </a:r>
            <a:r>
              <a:rPr lang="es-ES_tradnl" sz="2000" dirty="0" err="1" smtClean="0">
                <a:solidFill>
                  <a:schemeClr val="tx2"/>
                </a:solidFill>
                <a:latin typeface="+mn-lt"/>
              </a:rPr>
              <a:t>tulipáns</a:t>
            </a:r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 e os narcisos. As formas quedaron algo </a:t>
            </a:r>
            <a:r>
              <a:rPr lang="es-ES_tradnl" sz="2000" dirty="0" err="1" smtClean="0">
                <a:solidFill>
                  <a:schemeClr val="tx2"/>
                </a:solidFill>
                <a:latin typeface="+mn-lt"/>
              </a:rPr>
              <a:t>desdibuxadas</a:t>
            </a:r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, pero as flores preciosas!</a:t>
            </a:r>
            <a:endParaRPr lang="es-ES_tradnl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050" name="Picture 2" descr="C:\Users\martinloli\Documents\My Dropbox\fotoscole\fotos2010-11\P10103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91581"/>
            <a:ext cx="3657600" cy="2743200"/>
          </a:xfrm>
          <a:prstGeom prst="rect">
            <a:avLst/>
          </a:prstGeom>
          <a:noFill/>
        </p:spPr>
      </p:pic>
      <p:pic>
        <p:nvPicPr>
          <p:cNvPr id="2051" name="Picture 3" descr="C:\Users\martinloli\Documents\My Dropbox\fotoscole\fotos2010-11\P10103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491581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PROMOVER </a:t>
            </a:r>
            <a:r>
              <a:rPr lang="gl-ES" sz="4000" dirty="0" smtClean="0">
                <a:solidFill>
                  <a:schemeClr val="tx2"/>
                </a:solidFill>
                <a:latin typeface="+mn-lt"/>
              </a:rPr>
              <a:t>INTERESE  E  RESPECTO</a:t>
            </a:r>
            <a:r>
              <a:rPr lang="gl-ES" sz="2800" dirty="0" smtClean="0">
                <a:solidFill>
                  <a:srgbClr val="92D050"/>
                </a:solidFill>
                <a:latin typeface="Berlin Sans FB" pitchFamily="34" charset="0"/>
              </a:rPr>
              <a:t/>
            </a:r>
            <a:br>
              <a:rPr lang="gl-ES" sz="2800" dirty="0" smtClean="0">
                <a:solidFill>
                  <a:srgbClr val="92D050"/>
                </a:solidFill>
                <a:latin typeface="Berlin Sans FB" pitchFamily="34" charset="0"/>
              </a:rPr>
            </a:br>
            <a:endParaRPr lang="gl-ES" sz="2800" dirty="0">
              <a:solidFill>
                <a:srgbClr val="92D050"/>
              </a:solidFill>
              <a:latin typeface="Berlin Sans FB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2000" b="0" dirty="0" err="1" smtClean="0">
                <a:solidFill>
                  <a:schemeClr val="tx2"/>
                </a:solidFill>
              </a:rPr>
              <a:t>Formigueiro</a:t>
            </a:r>
            <a:r>
              <a:rPr lang="es-ES_tradnl" sz="2000" b="0" dirty="0" smtClean="0">
                <a:solidFill>
                  <a:schemeClr val="tx2"/>
                </a:solidFill>
              </a:rPr>
              <a:t> en acción!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_tradnl" sz="2000" b="0" dirty="0" err="1" smtClean="0">
                <a:solidFill>
                  <a:schemeClr val="tx2"/>
                </a:solidFill>
              </a:rPr>
              <a:t>Escarabello</a:t>
            </a:r>
            <a:r>
              <a:rPr lang="es-ES_tradnl" sz="2000" b="0" dirty="0" smtClean="0">
                <a:solidFill>
                  <a:schemeClr val="tx2"/>
                </a:solidFill>
              </a:rPr>
              <a:t> vivo. </a:t>
            </a:r>
          </a:p>
          <a:p>
            <a:r>
              <a:rPr lang="es-ES_tradnl" sz="2000" b="0" dirty="0" err="1" smtClean="0">
                <a:solidFill>
                  <a:schemeClr val="tx2"/>
                </a:solidFill>
              </a:rPr>
              <a:t>Tratámolo</a:t>
            </a:r>
            <a:r>
              <a:rPr lang="es-ES_tradnl" sz="2000" b="0" dirty="0" smtClean="0">
                <a:solidFill>
                  <a:schemeClr val="tx2"/>
                </a:solidFill>
              </a:rPr>
              <a:t> con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coidado</a:t>
            </a:r>
            <a:r>
              <a:rPr lang="es-ES_tradnl" sz="2000" b="0" dirty="0" smtClean="0">
                <a:solidFill>
                  <a:schemeClr val="tx2"/>
                </a:solidFill>
              </a:rPr>
              <a:t>.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martinloli\Documents\My Dropbox\fotoscole\P101017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48494" y="2116931"/>
            <a:ext cx="3657600" cy="2743200"/>
          </a:xfrm>
          <a:prstGeom prst="rect">
            <a:avLst/>
          </a:prstGeom>
          <a:noFill/>
        </p:spPr>
      </p:pic>
      <p:pic>
        <p:nvPicPr>
          <p:cNvPr id="3075" name="Picture 3" descr="C:\Users\martinloli\Documents\My Dropbox\fotoscole\P10101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837112" y="2116931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3600" dirty="0" smtClean="0">
                <a:latin typeface="Berlin Sans FB" pitchFamily="34" charset="0"/>
              </a:rPr>
              <a:t/>
            </a:r>
            <a:br>
              <a:rPr lang="es-ES_tradnl" sz="3600" dirty="0" smtClean="0">
                <a:latin typeface="Berlin Sans FB" pitchFamily="34" charset="0"/>
              </a:rPr>
            </a:br>
            <a:r>
              <a:rPr lang="es-ES_tradnl" sz="4400" dirty="0" err="1" smtClean="0">
                <a:solidFill>
                  <a:schemeClr val="tx2"/>
                </a:solidFill>
                <a:latin typeface="+mn-lt"/>
              </a:rPr>
              <a:t>Funcionalidade</a:t>
            </a:r>
            <a:r>
              <a:rPr lang="es-ES_tradnl" sz="4400" dirty="0" smtClean="0">
                <a:solidFill>
                  <a:schemeClr val="tx2"/>
                </a:solidFill>
                <a:latin typeface="+mn-lt"/>
              </a:rPr>
              <a:t> e aplicación dos </a:t>
            </a:r>
            <a:r>
              <a:rPr lang="es-ES_tradnl" sz="4400" dirty="0" err="1" smtClean="0">
                <a:solidFill>
                  <a:schemeClr val="tx2"/>
                </a:solidFill>
                <a:latin typeface="+mn-lt"/>
              </a:rPr>
              <a:t>coñecementos</a:t>
            </a:r>
            <a:r>
              <a:rPr lang="es-ES_tradnl" dirty="0" smtClean="0">
                <a:latin typeface="Berlin Sans FB" pitchFamily="34" charset="0"/>
              </a:rPr>
              <a:t/>
            </a:r>
            <a:br>
              <a:rPr lang="es-ES_tradnl" dirty="0" smtClean="0">
                <a:latin typeface="Berlin Sans FB" pitchFamily="34" charset="0"/>
              </a:rPr>
            </a:br>
            <a:endParaRPr lang="es-ES_tradnl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sz="half" idx="4294967295"/>
          </p:nvPr>
        </p:nvGraphicFramePr>
        <p:xfrm>
          <a:off x="1547664" y="1340768"/>
          <a:ext cx="5184576" cy="5112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844067901"/>
              </p:ext>
            </p:extLst>
          </p:nvPr>
        </p:nvGraphicFramePr>
        <p:xfrm>
          <a:off x="1259632" y="1556792"/>
          <a:ext cx="6696744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Aprendizaxe</a:t>
            </a: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 significativo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2000" b="0" dirty="0" smtClean="0">
                <a:solidFill>
                  <a:schemeClr val="tx2"/>
                </a:solidFill>
              </a:rPr>
              <a:t>Planto e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coido</a:t>
            </a:r>
            <a:r>
              <a:rPr lang="es-ES_tradnl" sz="2000" b="0" dirty="0" smtClean="0">
                <a:solidFill>
                  <a:schemeClr val="tx2"/>
                </a:solidFill>
              </a:rPr>
              <a:t> as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leitugas</a:t>
            </a:r>
            <a:r>
              <a:rPr lang="es-ES_tradnl" sz="2000" b="0" dirty="0" smtClean="0">
                <a:solidFill>
                  <a:schemeClr val="tx2"/>
                </a:solidFill>
              </a:rPr>
              <a:t>.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sp>
        <p:nvSpPr>
          <p:cNvPr id="9" name="8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_tradnl" sz="2000" b="0" dirty="0" smtClean="0">
                <a:solidFill>
                  <a:schemeClr val="tx2"/>
                </a:solidFill>
              </a:rPr>
              <a:t>Anoto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nunha</a:t>
            </a:r>
            <a:r>
              <a:rPr lang="es-ES_tradnl" sz="2000" b="0" dirty="0" smtClean="0">
                <a:solidFill>
                  <a:schemeClr val="tx2"/>
                </a:solidFill>
              </a:rPr>
              <a:t>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táboa</a:t>
            </a:r>
            <a:r>
              <a:rPr lang="es-ES_tradnl" sz="2000" b="0" dirty="0" smtClean="0">
                <a:solidFill>
                  <a:schemeClr val="tx2"/>
                </a:solidFill>
              </a:rPr>
              <a:t> de </a:t>
            </a:r>
            <a:r>
              <a:rPr lang="es-ES_tradnl" sz="2000" b="0" dirty="0" err="1" smtClean="0">
                <a:solidFill>
                  <a:schemeClr val="tx2"/>
                </a:solidFill>
              </a:rPr>
              <a:t>crecemento</a:t>
            </a:r>
            <a:r>
              <a:rPr lang="es-ES_tradnl" sz="2000" b="0" dirty="0" smtClean="0">
                <a:solidFill>
                  <a:schemeClr val="tx2"/>
                </a:solidFill>
              </a:rPr>
              <a:t>.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martinloli\Documents\My Dropbox\fotoscole\2012-13\Foto067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99133" y="1517650"/>
            <a:ext cx="2956322" cy="3941763"/>
          </a:xfrm>
          <a:prstGeom prst="rect">
            <a:avLst/>
          </a:prstGeom>
          <a:noFill/>
        </p:spPr>
      </p:pic>
      <p:pic>
        <p:nvPicPr>
          <p:cNvPr id="5122" name="Picture 2" descr="C:\Users\martinloli\Documents\My Dropbox\fotoscole\2012-13\Foto06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187751" y="1517650"/>
            <a:ext cx="2956322" cy="3941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Avaliación</a:t>
            </a: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. 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es-ES_tradnl" sz="30000" dirty="0" smtClean="0"/>
              <a:t>?</a:t>
            </a:r>
            <a:endParaRPr lang="es-ES_tradnl" sz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Rol do docente é </a:t>
            </a:r>
            <a:r>
              <a:rPr lang="es-ES_tradnl" sz="2000" dirty="0" err="1" smtClean="0">
                <a:solidFill>
                  <a:schemeClr val="tx2"/>
                </a:solidFill>
                <a:latin typeface="+mn-lt"/>
              </a:rPr>
              <a:t>moi</a:t>
            </a:r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 importante:</a:t>
            </a:r>
            <a:br>
              <a:rPr lang="es-ES_tradnl" sz="2000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 asesor, organizador, facilitador, </a:t>
            </a:r>
            <a:r>
              <a:rPr lang="es-ES_tradnl" sz="2000" dirty="0" err="1" smtClean="0">
                <a:solidFill>
                  <a:schemeClr val="tx2"/>
                </a:solidFill>
                <a:latin typeface="+mn-lt"/>
              </a:rPr>
              <a:t>coñecedor</a:t>
            </a:r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, </a:t>
            </a:r>
            <a:r>
              <a:rPr lang="es-ES_tradnl" sz="2000" dirty="0" err="1" smtClean="0">
                <a:solidFill>
                  <a:schemeClr val="tx2"/>
                </a:solidFill>
                <a:latin typeface="+mn-lt"/>
              </a:rPr>
              <a:t>axudante</a:t>
            </a:r>
            <a:r>
              <a:rPr lang="es-ES_tradnl" sz="2000" dirty="0" smtClean="0">
                <a:solidFill>
                  <a:schemeClr val="tx2"/>
                </a:solidFill>
                <a:latin typeface="+mn-lt"/>
              </a:rPr>
              <a:t>, relator, integrador.</a:t>
            </a:r>
            <a:endParaRPr lang="es-ES_tradnl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098" name="Picture 2" descr="C:\Users\martinloli\Documents\My Dropbox\fotoscole\fotos.clase09\Cabanas setembro09 1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2491581"/>
            <a:ext cx="3657600" cy="2743200"/>
          </a:xfrm>
          <a:prstGeom prst="rect">
            <a:avLst/>
          </a:prstGeom>
          <a:noFill/>
        </p:spPr>
      </p:pic>
      <p:pic>
        <p:nvPicPr>
          <p:cNvPr id="4099" name="Picture 3" descr="C:\Users\martinloli\Documents\My Dropbox\fotoscole\fotos.clase09\Cabanas setembro09 1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398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Tarefas</a:t>
            </a: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finais</a:t>
            </a: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 e exposición.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b="0" dirty="0" err="1" smtClean="0">
                <a:solidFill>
                  <a:schemeClr val="tx2"/>
                </a:solidFill>
              </a:rPr>
              <a:t>Murais</a:t>
            </a:r>
            <a:endParaRPr lang="es-ES_tradnl" b="0" dirty="0">
              <a:solidFill>
                <a:schemeClr val="tx2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ES_tradnl" sz="2000" b="0" dirty="0" smtClean="0">
                <a:solidFill>
                  <a:schemeClr val="tx2"/>
                </a:solidFill>
              </a:rPr>
              <a:t> </a:t>
            </a:r>
            <a:endParaRPr lang="es-ES_tradnl" sz="2000" b="0" dirty="0">
              <a:solidFill>
                <a:schemeClr val="tx2"/>
              </a:solidFill>
            </a:endParaRPr>
          </a:p>
        </p:txBody>
      </p:sp>
      <p:pic>
        <p:nvPicPr>
          <p:cNvPr id="6147" name="Picture 3" descr="C:\Users\martinloli\Documents\My Dropbox\fotoscole\P101027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972866"/>
            <a:ext cx="4041775" cy="3031331"/>
          </a:xfrm>
          <a:prstGeom prst="rect">
            <a:avLst/>
          </a:prstGeom>
          <a:noFill/>
        </p:spPr>
      </p:pic>
      <p:pic>
        <p:nvPicPr>
          <p:cNvPr id="6148" name="Picture 4" descr="C:\Users\martinloli\Documents\My Dropbox\fotoscole\P101025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73461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>
                <a:solidFill>
                  <a:srgbClr val="92D050"/>
                </a:solidFill>
              </a:rPr>
              <a:t/>
            </a:r>
            <a:br>
              <a:rPr lang="es-ES_tradnl" sz="2800" dirty="0" smtClean="0">
                <a:solidFill>
                  <a:srgbClr val="92D050"/>
                </a:solidFill>
              </a:rPr>
            </a:br>
            <a:endParaRPr lang="es-ES_tradnl" sz="2800" dirty="0">
              <a:latin typeface="Berlin Sans FB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sz="2000" b="0" dirty="0">
              <a:solidFill>
                <a:schemeClr val="tx2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es-ES_tradnl" sz="2000" b="0" dirty="0" smtClean="0">
                <a:solidFill>
                  <a:schemeClr val="tx2"/>
                </a:solidFill>
                <a:latin typeface="Cambria" pitchFamily="18" charset="0"/>
              </a:rPr>
              <a:t>Maquetas</a:t>
            </a:r>
            <a:endParaRPr lang="es-ES_tradnl" sz="2000" b="0" dirty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7170" name="Picture 2" descr="C:\Users\martinloli\Documents\My Dropbox\fotoscole\P101025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73461"/>
            <a:ext cx="4040188" cy="3030141"/>
          </a:xfrm>
          <a:prstGeom prst="rect">
            <a:avLst/>
          </a:prstGeom>
          <a:noFill/>
        </p:spPr>
      </p:pic>
      <p:pic>
        <p:nvPicPr>
          <p:cNvPr id="8" name="Picture 2" descr="C:\Users\martinloli\Documents\My Dropbox\fotoscole\P101027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97286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000" dirty="0" err="1" smtClean="0">
                <a:latin typeface="+mn-lt"/>
              </a:rPr>
              <a:t>Moito</a:t>
            </a:r>
            <a:r>
              <a:rPr lang="es-ES_tradnl" sz="2000" dirty="0" smtClean="0">
                <a:latin typeface="+mn-lt"/>
              </a:rPr>
              <a:t> </a:t>
            </a:r>
            <a:r>
              <a:rPr lang="es-ES_tradnl" sz="2000" dirty="0" err="1" smtClean="0">
                <a:latin typeface="+mn-lt"/>
              </a:rPr>
              <a:t>traballo</a:t>
            </a:r>
            <a:r>
              <a:rPr lang="es-ES_tradnl" sz="2000" dirty="0" smtClean="0">
                <a:latin typeface="+mn-lt"/>
              </a:rPr>
              <a:t>, </a:t>
            </a:r>
            <a:r>
              <a:rPr lang="es-ES_tradnl" sz="2000" dirty="0" err="1" smtClean="0">
                <a:latin typeface="+mn-lt"/>
              </a:rPr>
              <a:t>moito</a:t>
            </a:r>
            <a:r>
              <a:rPr lang="es-ES_tradnl" sz="2000" dirty="0" smtClean="0">
                <a:latin typeface="+mn-lt"/>
              </a:rPr>
              <a:t> </a:t>
            </a:r>
            <a:r>
              <a:rPr lang="es-ES_tradnl" sz="2000" dirty="0" err="1" smtClean="0">
                <a:latin typeface="+mn-lt"/>
              </a:rPr>
              <a:t>pracer</a:t>
            </a:r>
            <a:r>
              <a:rPr lang="es-ES_tradnl" sz="2000" dirty="0" smtClean="0">
                <a:latin typeface="+mn-lt"/>
              </a:rPr>
              <a:t>!</a:t>
            </a:r>
            <a:endParaRPr lang="es-ES_tradnl" sz="2000" dirty="0">
              <a:latin typeface="+mn-lt"/>
            </a:endParaRPr>
          </a:p>
        </p:txBody>
      </p:sp>
      <p:pic>
        <p:nvPicPr>
          <p:cNvPr id="3074" name="Picture 2" descr="C:\Users\martinloli\Documents\My Dropbox\fotoscole\P10102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u="sng" dirty="0" smtClean="0"/>
              <a:t>BIBLIOGRAFÍA.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lvl="0"/>
            <a:r>
              <a:rPr lang="es-ES_tradnl" dirty="0" smtClean="0"/>
              <a:t>ONTORIA, A. , GÓMEZ, MOLINA Y DE LUQUE (2006): Aprendizaje centrado en el alumno. Ed. Narcea.</a:t>
            </a:r>
          </a:p>
          <a:p>
            <a:pPr lvl="0"/>
            <a:r>
              <a:rPr lang="es-ES_tradnl" dirty="0" smtClean="0"/>
              <a:t>DRA. ANA SANS FITÓ (2008): Por qué me cuesta tanto aprender? Ed. </a:t>
            </a:r>
            <a:r>
              <a:rPr lang="es-ES_tradnl" dirty="0" err="1" smtClean="0"/>
              <a:t>Edebé</a:t>
            </a:r>
            <a:r>
              <a:rPr lang="es-ES_tradnl" dirty="0" smtClean="0"/>
              <a:t>.</a:t>
            </a:r>
          </a:p>
          <a:p>
            <a:pPr lvl="0"/>
            <a:r>
              <a:rPr lang="es-ES_tradnl" dirty="0" smtClean="0"/>
              <a:t>ENESCO, ILEANA Y DEL OLMO, CONCEPCIÓN. (1992): El trabajo en equipo en primaria. Aprendiendo con iguales. Ed. Alhambra </a:t>
            </a:r>
            <a:r>
              <a:rPr lang="es-ES_tradnl" dirty="0" err="1" smtClean="0"/>
              <a:t>Longman</a:t>
            </a:r>
            <a:r>
              <a:rPr lang="es-ES_tradnl" dirty="0" smtClean="0"/>
              <a:t>.</a:t>
            </a:r>
          </a:p>
          <a:p>
            <a:pPr lvl="0"/>
            <a:r>
              <a:rPr lang="en-US" dirty="0" smtClean="0"/>
              <a:t>DILLER, DEBBIE (2006): Making the most of small groups. </a:t>
            </a:r>
            <a:r>
              <a:rPr lang="en-US" dirty="0" err="1" smtClean="0"/>
              <a:t>Differenciation</a:t>
            </a:r>
            <a:r>
              <a:rPr lang="en-US" dirty="0" smtClean="0"/>
              <a:t> for all. </a:t>
            </a:r>
            <a:r>
              <a:rPr lang="en-US" dirty="0" err="1" smtClean="0"/>
              <a:t>Stenhouse</a:t>
            </a:r>
            <a:r>
              <a:rPr lang="en-US" dirty="0" smtClean="0"/>
              <a:t> Publishers, Maine.</a:t>
            </a:r>
            <a:endParaRPr lang="es-ES_tradnl" dirty="0" smtClean="0"/>
          </a:p>
          <a:p>
            <a:pPr lvl="0"/>
            <a:r>
              <a:rPr lang="en-US" dirty="0" smtClean="0"/>
              <a:t>DILLER, DEBBIE (2005): Literacy Workstations. </a:t>
            </a:r>
            <a:r>
              <a:rPr lang="en-US" dirty="0" err="1" smtClean="0"/>
              <a:t>Stenhouse</a:t>
            </a:r>
            <a:r>
              <a:rPr lang="en-US" dirty="0" smtClean="0"/>
              <a:t> Publishers, Maine.</a:t>
            </a:r>
            <a:endParaRPr lang="es-ES_tradnl" dirty="0" smtClean="0"/>
          </a:p>
          <a:p>
            <a:pPr lvl="0"/>
            <a:r>
              <a:rPr lang="es-ES_tradnl" dirty="0" smtClean="0"/>
              <a:t>GARAIGORDOBIL, MAITE (2003): Juegos </a:t>
            </a:r>
            <a:r>
              <a:rPr lang="es-ES_tradnl" dirty="0" err="1" smtClean="0"/>
              <a:t>cooperatives</a:t>
            </a:r>
            <a:r>
              <a:rPr lang="es-ES_tradnl" dirty="0" smtClean="0"/>
              <a:t> y creativos para grupos de niños de 8 a 10 años. Ed. Pirámide.</a:t>
            </a:r>
          </a:p>
          <a:p>
            <a:pPr lvl="0"/>
            <a:r>
              <a:rPr lang="en-US" dirty="0" smtClean="0"/>
              <a:t>PHILIPS, BURWOOD AND DUNFORD (1999): Projects with Young learners. Oxford University  Press.</a:t>
            </a:r>
            <a:endParaRPr lang="es-ES_tradnl" dirty="0" smtClean="0"/>
          </a:p>
          <a:p>
            <a:pPr lvl="0"/>
            <a:r>
              <a:rPr lang="en-US" dirty="0" smtClean="0"/>
              <a:t>TOMLINSON, CAROL ANN (2001): How to </a:t>
            </a:r>
            <a:r>
              <a:rPr lang="en-US" dirty="0" err="1" smtClean="0"/>
              <a:t>differenciate</a:t>
            </a:r>
            <a:r>
              <a:rPr lang="en-US" dirty="0" smtClean="0"/>
              <a:t> instruction in mixed-ability classrooms. ASCD. Alexandria, Virginia. USA. </a:t>
            </a:r>
            <a:endParaRPr lang="es-ES_tradnl" dirty="0" smtClean="0"/>
          </a:p>
          <a:p>
            <a:pPr lvl="0"/>
            <a:r>
              <a:rPr lang="es-ES_tradnl" dirty="0" smtClean="0"/>
              <a:t>.BOQUÉ, M. CARME Y OTROS ( 2005): Hagamos las paces. Ed. CEAC.</a:t>
            </a:r>
          </a:p>
          <a:p>
            <a:r>
              <a:rPr lang="es-ES_tradnl" dirty="0" smtClean="0"/>
              <a:t> </a:t>
            </a:r>
          </a:p>
          <a:p>
            <a:r>
              <a:rPr lang="es-ES_tradnl" dirty="0" smtClean="0"/>
              <a:t> </a:t>
            </a:r>
          </a:p>
          <a:p>
            <a:r>
              <a:rPr lang="es-ES_tradnl" dirty="0" smtClean="0"/>
              <a:t>PÁXINAS WEB.</a:t>
            </a:r>
          </a:p>
          <a:p>
            <a:r>
              <a:rPr lang="es-ES_tradnl" u="sng" dirty="0" smtClean="0">
                <a:hlinkClick r:id="rId3"/>
              </a:rPr>
              <a:t>https://www.</a:t>
            </a:r>
            <a:r>
              <a:rPr lang="es-ES_tradnl" b="1" u="sng" dirty="0" smtClean="0">
                <a:hlinkClick r:id="rId3"/>
              </a:rPr>
              <a:t>scienceproject</a:t>
            </a:r>
            <a:r>
              <a:rPr lang="es-ES_tradnl" u="sng" dirty="0" smtClean="0">
                <a:hlinkClick r:id="rId3"/>
              </a:rPr>
              <a:t>.com/</a:t>
            </a:r>
            <a:r>
              <a:rPr lang="es-ES_tradnl" b="1" u="sng" dirty="0" smtClean="0">
                <a:hlinkClick r:id="rId3"/>
              </a:rPr>
              <a:t>projects</a:t>
            </a:r>
            <a:r>
              <a:rPr lang="es-ES_tradnl" u="sng" dirty="0" smtClean="0">
                <a:hlinkClick r:id="rId3"/>
              </a:rPr>
              <a:t>/index/</a:t>
            </a:r>
            <a:r>
              <a:rPr lang="es-ES_tradnl" b="1" u="sng" dirty="0" smtClean="0">
                <a:hlinkClick r:id="rId3"/>
              </a:rPr>
              <a:t>primary</a:t>
            </a:r>
            <a:r>
              <a:rPr lang="es-ES_tradnl" u="sng" dirty="0" smtClean="0">
                <a:hlinkClick r:id="rId3"/>
              </a:rPr>
              <a:t>.asp</a:t>
            </a:r>
            <a:endParaRPr lang="es-ES_tradnl" dirty="0" smtClean="0"/>
          </a:p>
          <a:p>
            <a:r>
              <a:rPr lang="es-ES_tradnl" u="sng" dirty="0" smtClean="0">
                <a:hlinkClick r:id="rId4"/>
              </a:rPr>
              <a:t>www.</a:t>
            </a:r>
            <a:r>
              <a:rPr lang="es-ES_tradnl" b="1" u="sng" dirty="0" smtClean="0">
                <a:hlinkClick r:id="rId4"/>
              </a:rPr>
              <a:t>primaryscience</a:t>
            </a:r>
            <a:r>
              <a:rPr lang="es-ES_tradnl" u="sng" dirty="0" smtClean="0">
                <a:hlinkClick r:id="rId4"/>
              </a:rPr>
              <a:t>.ie/activities_introduction.php</a:t>
            </a:r>
            <a:endParaRPr lang="es-ES_tradnl" dirty="0" smtClean="0"/>
          </a:p>
          <a:p>
            <a:r>
              <a:rPr lang="es-ES_tradnl" u="sng" dirty="0" smtClean="0">
                <a:hlinkClick r:id="rId5"/>
              </a:rPr>
              <a:t>http://www.teachervision.fen.com/earth-sciences/teacher-resources/6613.html?detoured=1</a:t>
            </a:r>
            <a:endParaRPr lang="es-ES_tradnl" dirty="0" smtClean="0"/>
          </a:p>
          <a:p>
            <a:r>
              <a:rPr lang="es-ES_tradnl" u="sng" dirty="0" smtClean="0">
                <a:hlinkClick r:id="rId6"/>
              </a:rPr>
              <a:t>http://escuelasinclusivas.blogspot.com.es/</a:t>
            </a:r>
            <a:endParaRPr lang="es-ES_tradnl" dirty="0" smtClean="0"/>
          </a:p>
          <a:p>
            <a:r>
              <a:rPr lang="es-ES_tradnl" u="sng" dirty="0" smtClean="0">
                <a:hlinkClick r:id="rId7"/>
              </a:rPr>
              <a:t>http://earthcharterinaction.org/contenido/pages/Recursos-en-Espa%C3%B1ol.html</a:t>
            </a:r>
            <a:endParaRPr lang="es-ES_tradnl" dirty="0" smtClean="0"/>
          </a:p>
          <a:p>
            <a:r>
              <a:rPr lang="es-ES_tradnl" u="sng" dirty="0" smtClean="0">
                <a:hlinkClick r:id="rId8"/>
              </a:rPr>
              <a:t>www.readwritethink.org/profesional-development/strategy-guides/peer-review-30145.html</a:t>
            </a:r>
            <a:endParaRPr lang="es-ES_tradnl" dirty="0" smtClean="0"/>
          </a:p>
          <a:p>
            <a:r>
              <a:rPr lang="es-ES_tradnl" u="sng" dirty="0" smtClean="0">
                <a:hlinkClick r:id="rId9"/>
              </a:rPr>
              <a:t>www.readingrockets.org</a:t>
            </a:r>
            <a:r>
              <a:rPr lang="en-GB" dirty="0" smtClean="0"/>
              <a:t>  </a:t>
            </a:r>
            <a:endParaRPr lang="es-ES_tradnl" dirty="0" smtClean="0"/>
          </a:p>
          <a:p>
            <a:r>
              <a:rPr lang="es-ES_tradnl" u="sng" dirty="0" smtClean="0">
                <a:hlinkClick r:id="rId10"/>
              </a:rPr>
              <a:t>www.elsafareig.org</a:t>
            </a:r>
            <a:r>
              <a:rPr lang="es-ES_tradnl" dirty="0" smtClean="0"/>
              <a:t> escuelas espacios exteriores.</a:t>
            </a: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Marcador de contenido"/>
          <p:cNvSpPr>
            <a:spLocks noGrp="1"/>
          </p:cNvSpPr>
          <p:nvPr>
            <p:ph idx="4294967295"/>
          </p:nvPr>
        </p:nvSpPr>
        <p:spPr>
          <a:xfrm>
            <a:off x="251520" y="620688"/>
            <a:ext cx="7467600" cy="4824536"/>
          </a:xfrm>
        </p:spPr>
        <p:txBody>
          <a:bodyPr>
            <a:normAutofit fontScale="77500" lnSpcReduction="20000"/>
          </a:bodyPr>
          <a:lstStyle/>
          <a:p>
            <a:r>
              <a:rPr lang="es-ES_tradnl" dirty="0" smtClean="0"/>
              <a:t>“</a:t>
            </a:r>
            <a:r>
              <a:rPr lang="es-ES_tradnl" dirty="0" err="1" smtClean="0"/>
              <a:t>Recordo</a:t>
            </a:r>
            <a:r>
              <a:rPr lang="es-ES_tradnl" dirty="0" smtClean="0"/>
              <a:t> con </a:t>
            </a:r>
            <a:r>
              <a:rPr lang="es-ES_tradnl" dirty="0" err="1" smtClean="0"/>
              <a:t>recoñecemento</a:t>
            </a:r>
            <a:r>
              <a:rPr lang="es-ES_tradnl" dirty="0" smtClean="0"/>
              <a:t> a todos os profesores brillantes que </a:t>
            </a:r>
            <a:r>
              <a:rPr lang="es-ES_tradnl" dirty="0" err="1" smtClean="0"/>
              <a:t>tiven</a:t>
            </a:r>
            <a:r>
              <a:rPr lang="es-ES_tradnl" dirty="0" smtClean="0"/>
              <a:t>, pero con enorme </a:t>
            </a:r>
            <a:r>
              <a:rPr lang="es-ES_tradnl" dirty="0" err="1" smtClean="0"/>
              <a:t>gratitude</a:t>
            </a:r>
            <a:r>
              <a:rPr lang="es-ES_tradnl" dirty="0" smtClean="0"/>
              <a:t> </a:t>
            </a:r>
            <a:r>
              <a:rPr lang="es-ES_tradnl" dirty="0" err="1" smtClean="0"/>
              <a:t>aos</a:t>
            </a:r>
            <a:r>
              <a:rPr lang="es-ES_tradnl" dirty="0" smtClean="0"/>
              <a:t> que tocaron o </a:t>
            </a:r>
            <a:r>
              <a:rPr lang="es-ES_tradnl" dirty="0" err="1" smtClean="0"/>
              <a:t>máis</a:t>
            </a:r>
            <a:r>
              <a:rPr lang="es-ES_tradnl" dirty="0" smtClean="0"/>
              <a:t> profundo dos </a:t>
            </a:r>
            <a:r>
              <a:rPr lang="es-ES_tradnl" dirty="0" err="1" smtClean="0"/>
              <a:t>meus</a:t>
            </a:r>
            <a:r>
              <a:rPr lang="es-ES_tradnl" dirty="0" smtClean="0"/>
              <a:t> </a:t>
            </a:r>
            <a:r>
              <a:rPr lang="es-ES_tradnl" dirty="0" err="1" smtClean="0"/>
              <a:t>sentimentos</a:t>
            </a:r>
            <a:r>
              <a:rPr lang="es-ES_tradnl" dirty="0" smtClean="0"/>
              <a:t> humanos.</a:t>
            </a:r>
          </a:p>
          <a:p>
            <a:r>
              <a:rPr lang="es-ES_tradnl" dirty="0" smtClean="0"/>
              <a:t>O currículum é un material básico </a:t>
            </a:r>
            <a:r>
              <a:rPr lang="es-ES_tradnl" dirty="0" err="1" smtClean="0"/>
              <a:t>moi</a:t>
            </a:r>
            <a:r>
              <a:rPr lang="es-ES_tradnl" dirty="0" smtClean="0"/>
              <a:t> necesario, pero a calidez é o elemento vital para </a:t>
            </a:r>
            <a:r>
              <a:rPr lang="es-ES_tradnl" dirty="0" err="1" smtClean="0"/>
              <a:t>ao</a:t>
            </a:r>
            <a:r>
              <a:rPr lang="es-ES_tradnl" dirty="0" smtClean="0"/>
              <a:t> </a:t>
            </a:r>
            <a:r>
              <a:rPr lang="es-ES_tradnl" dirty="0" err="1" smtClean="0"/>
              <a:t>crecemento</a:t>
            </a:r>
            <a:r>
              <a:rPr lang="es-ES_tradnl" dirty="0" smtClean="0"/>
              <a:t> </a:t>
            </a:r>
            <a:r>
              <a:rPr lang="es-ES_tradnl" dirty="0" err="1" smtClean="0"/>
              <a:t>dunha</a:t>
            </a:r>
            <a:r>
              <a:rPr lang="es-ES_tradnl" dirty="0" smtClean="0"/>
              <a:t> planta e por </a:t>
            </a:r>
            <a:r>
              <a:rPr lang="es-ES_tradnl" dirty="0" err="1" smtClean="0"/>
              <a:t>suposto</a:t>
            </a:r>
            <a:r>
              <a:rPr lang="es-ES_tradnl" dirty="0" smtClean="0"/>
              <a:t>, para a alma </a:t>
            </a:r>
            <a:r>
              <a:rPr lang="es-ES_tradnl" dirty="0" err="1" smtClean="0"/>
              <a:t>dun</a:t>
            </a:r>
            <a:r>
              <a:rPr lang="es-ES_tradnl" dirty="0" smtClean="0"/>
              <a:t> cativo”.</a:t>
            </a:r>
          </a:p>
          <a:p>
            <a:pPr>
              <a:buNone/>
            </a:pPr>
            <a:r>
              <a:rPr lang="es-ES_tradnl" dirty="0" smtClean="0">
                <a:latin typeface="Berlin Sans FB" pitchFamily="34" charset="0"/>
              </a:rPr>
              <a:t>     </a:t>
            </a:r>
          </a:p>
          <a:p>
            <a:pPr>
              <a:buNone/>
            </a:pPr>
            <a:r>
              <a:rPr lang="es-ES_tradnl" dirty="0" smtClean="0">
                <a:latin typeface="Berlin Sans FB" pitchFamily="34" charset="0"/>
              </a:rPr>
              <a:t>      CARL JUNG. </a:t>
            </a:r>
          </a:p>
          <a:p>
            <a:endParaRPr lang="es-ES_tradnl" dirty="0" smtClean="0"/>
          </a:p>
          <a:p>
            <a:pPr algn="ctr">
              <a:buNone/>
            </a:pPr>
            <a:r>
              <a:rPr lang="es-ES_tradnl" sz="6200" dirty="0" err="1" smtClean="0">
                <a:latin typeface="Bradley Hand ITC" pitchFamily="66" charset="0"/>
              </a:rPr>
              <a:t>Moitas</a:t>
            </a:r>
            <a:r>
              <a:rPr lang="es-ES_tradnl" sz="6200" dirty="0" smtClean="0">
                <a:latin typeface="Bradley Hand ITC" pitchFamily="66" charset="0"/>
              </a:rPr>
              <a:t> </a:t>
            </a:r>
            <a:r>
              <a:rPr lang="es-ES_tradnl" sz="6200" dirty="0" err="1" smtClean="0">
                <a:latin typeface="Bradley Hand ITC" pitchFamily="66" charset="0"/>
              </a:rPr>
              <a:t>grazas</a:t>
            </a:r>
            <a:r>
              <a:rPr lang="es-ES_tradnl" sz="6200" dirty="0" smtClean="0">
                <a:latin typeface="Bradley Hand ITC" pitchFamily="66" charset="0"/>
              </a:rPr>
              <a:t>.</a:t>
            </a:r>
          </a:p>
          <a:p>
            <a:pPr algn="ctr">
              <a:buNone/>
            </a:pPr>
            <a:r>
              <a:rPr lang="es-ES_tradnl" sz="4800" b="1" i="1" dirty="0" smtClean="0">
                <a:latin typeface="Bradley Hand ITC" pitchFamily="66" charset="0"/>
              </a:rPr>
              <a:t>Loli García Fdez. </a:t>
            </a:r>
            <a:endParaRPr lang="es-ES_tradnl" sz="4800" b="1" i="1" dirty="0"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s-ES_tradnl" sz="20000" dirty="0" smtClean="0"/>
              <a:t>Ah!</a:t>
            </a:r>
            <a:endParaRPr lang="es-ES_tradnl" sz="2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6000" dirty="0" smtClean="0"/>
              <a:t>Non vos </a:t>
            </a:r>
            <a:r>
              <a:rPr lang="es-ES_tradnl" sz="6000" dirty="0" err="1" smtClean="0"/>
              <a:t>esquezades</a:t>
            </a:r>
            <a:r>
              <a:rPr lang="es-ES_tradnl" sz="6000" dirty="0" smtClean="0"/>
              <a:t> de que no ceo non está o límite…</a:t>
            </a:r>
            <a:endParaRPr lang="es-ES_tradnl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 smtClean="0"/>
              <a:t>Un momento… e si…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" indent="0" algn="ctr">
              <a:buNone/>
            </a:pPr>
            <a:r>
              <a:rPr lang="es-ES_tradnl" sz="9000" dirty="0" smtClean="0"/>
              <a:t>?</a:t>
            </a:r>
          </a:p>
          <a:p>
            <a:pPr marL="36576" indent="0">
              <a:buNone/>
            </a:pPr>
            <a:r>
              <a:rPr lang="es-ES_tradnl" sz="10000" dirty="0" smtClean="0"/>
              <a:t>?        ?</a:t>
            </a:r>
          </a:p>
          <a:p>
            <a:pPr marL="36576" indent="0">
              <a:buNone/>
            </a:pPr>
            <a:r>
              <a:rPr lang="es-ES_tradnl" sz="5400" dirty="0" smtClean="0"/>
              <a:t>?                           </a:t>
            </a:r>
            <a:r>
              <a:rPr lang="es-ES_tradnl" sz="8000" dirty="0" smtClean="0"/>
              <a:t> </a:t>
            </a:r>
            <a:r>
              <a:rPr lang="es-ES_tradnl" sz="8000" dirty="0"/>
              <a:t>?</a:t>
            </a:r>
            <a:endParaRPr lang="es-ES" sz="8000" dirty="0"/>
          </a:p>
        </p:txBody>
      </p:sp>
    </p:spTree>
    <p:extLst>
      <p:ext uri="{BB962C8B-B14F-4D97-AF65-F5344CB8AC3E}">
        <p14:creationId xmlns:p14="http://schemas.microsoft.com/office/powerpoint/2010/main" val="282168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3.gstatic.com/images?q=tbn:ANd9GcRAgonw5nlWG0evARGyIeWTBO1nYZvX0UTAJp2qWCd0zyYPBWhS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624736" cy="46085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softEdge rad="12700"/>
          </a:effectLst>
          <a:ex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4 CuadroTexto"/>
          <p:cNvSpPr txBox="1"/>
          <p:nvPr/>
        </p:nvSpPr>
        <p:spPr>
          <a:xfrm>
            <a:off x="1115616" y="5589240"/>
            <a:ext cx="6417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Non me digas que no ceo está o límite cando </a:t>
            </a:r>
            <a:r>
              <a:rPr lang="es-ES_tradnl" dirty="0" err="1" smtClean="0"/>
              <a:t>hai</a:t>
            </a:r>
            <a:r>
              <a:rPr lang="es-ES_tradnl" dirty="0" smtClean="0"/>
              <a:t> pegadas </a:t>
            </a:r>
            <a:r>
              <a:rPr lang="es-ES_tradnl" dirty="0" err="1" smtClean="0"/>
              <a:t>na</a:t>
            </a:r>
            <a:r>
              <a:rPr lang="es-ES_tradnl" dirty="0" smtClean="0"/>
              <a:t> lúa.</a:t>
            </a:r>
          </a:p>
          <a:p>
            <a:r>
              <a:rPr lang="es-ES_tradnl" i="1" dirty="0" smtClean="0"/>
              <a:t>Paul </a:t>
            </a:r>
            <a:r>
              <a:rPr lang="es-ES_tradnl" i="1" dirty="0" err="1" smtClean="0"/>
              <a:t>Brandt</a:t>
            </a:r>
            <a:endParaRPr lang="es-ES_tradn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Aaaaaaaaaaaah</a:t>
            </a:r>
            <a:r>
              <a:rPr lang="es-ES_tradnl" dirty="0" smtClean="0"/>
              <a:t>!!!!!!!!!!!!!!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348880"/>
            <a:ext cx="3994860" cy="2190729"/>
          </a:xfrm>
        </p:spPr>
      </p:pic>
    </p:spTree>
    <p:extLst>
      <p:ext uri="{BB962C8B-B14F-4D97-AF65-F5344CB8AC3E}">
        <p14:creationId xmlns:p14="http://schemas.microsoft.com/office/powerpoint/2010/main" val="6290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ommmmm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3151348"/>
            <a:ext cx="4739135" cy="265391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4" y="1417799"/>
            <a:ext cx="2628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Cando </a:t>
            </a:r>
            <a:r>
              <a:rPr kumimoji="0" lang="es-ES_tradnl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traballamos</a:t>
            </a:r>
            <a:r>
              <a:rPr kumimoji="0" lang="es-ES_tradn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s-ES_tradnl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nun</a:t>
            </a:r>
            <a:r>
              <a:rPr kumimoji="0" lang="es-ES_tradn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s-ES_tradnl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proxecto</a:t>
            </a:r>
            <a:r>
              <a:rPr lang="es-ES_tradnl" sz="4000" dirty="0" smtClean="0">
                <a:solidFill>
                  <a:schemeClr val="tx2"/>
                </a:solidFill>
                <a:ea typeface="+mj-ea"/>
                <a:cs typeface="+mj-cs"/>
              </a:rPr>
              <a:t>… </a:t>
            </a:r>
            <a:endParaRPr kumimoji="0" lang="es-ES_tradnl" sz="6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  <a:p>
            <a:pPr>
              <a:spcBef>
                <a:spcPct val="0"/>
              </a:spcBef>
              <a:buFont typeface="Wingdings" pitchFamily="2" charset="2"/>
              <a:buChar char="v"/>
              <a:defRPr/>
            </a:pPr>
            <a:endParaRPr lang="es-ES_tradnl" sz="20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  <a:buFont typeface="Wingdings" pitchFamily="2" charset="2"/>
              <a:buChar char="v"/>
              <a:defRPr/>
            </a:pPr>
            <a:endParaRPr lang="es-ES_tradnl" sz="20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  <a:buFont typeface="Wingdings" pitchFamily="2" charset="2"/>
              <a:buChar char="v"/>
              <a:defRPr/>
            </a:pPr>
            <a:endParaRPr lang="es-ES_tradnl" sz="20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s-ES_tradnl" sz="2000" dirty="0" err="1" smtClean="0">
                <a:solidFill>
                  <a:schemeClr val="tx2"/>
                </a:solidFill>
                <a:ea typeface="+mj-ea"/>
                <a:cs typeface="+mj-cs"/>
              </a:rPr>
              <a:t>Temos</a:t>
            </a:r>
            <a:r>
              <a:rPr lang="es-ES_tradnl" sz="2000" dirty="0" smtClean="0">
                <a:solidFill>
                  <a:schemeClr val="tx2"/>
                </a:solidFill>
                <a:ea typeface="+mj-ea"/>
                <a:cs typeface="+mj-cs"/>
              </a:rPr>
              <a:t> un plan: MOTIVACIÓN E </a:t>
            </a:r>
            <a:r>
              <a:rPr lang="es-ES_tradnl" sz="2000" dirty="0" smtClean="0">
                <a:solidFill>
                  <a:schemeClr val="tx2"/>
                </a:solidFill>
              </a:rPr>
              <a:t>INTERESE</a:t>
            </a:r>
          </a:p>
          <a:p>
            <a:pPr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kumimoji="0" lang="es-ES_trad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Temos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unhas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 necesidades </a:t>
            </a:r>
            <a:r>
              <a:rPr kumimoji="0" lang="es-ES_trad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persoais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: ADAPTABILIDADE</a:t>
            </a:r>
            <a:endParaRPr kumimoji="0" lang="es-ES_tradnl" sz="20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s-ES_tradnl" sz="2000" dirty="0" smtClean="0">
                <a:solidFill>
                  <a:schemeClr val="tx2"/>
                </a:solidFill>
                <a:ea typeface="+mj-ea"/>
                <a:cs typeface="+mj-cs"/>
              </a:rPr>
              <a:t>O que  non nos gusta, </a:t>
            </a:r>
            <a:r>
              <a:rPr lang="es-ES_tradnl" sz="2000" dirty="0" err="1" smtClean="0">
                <a:solidFill>
                  <a:schemeClr val="tx2"/>
                </a:solidFill>
                <a:ea typeface="+mj-ea"/>
                <a:cs typeface="+mj-cs"/>
              </a:rPr>
              <a:t>cambiámolo</a:t>
            </a:r>
            <a:r>
              <a:rPr lang="es-ES_tradnl" sz="2000" dirty="0" smtClean="0">
                <a:solidFill>
                  <a:schemeClr val="tx2"/>
                </a:solidFill>
                <a:ea typeface="+mj-ea"/>
                <a:cs typeface="+mj-cs"/>
              </a:rPr>
              <a:t>: FLEXIBILIDADE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s-ES_tradnl" sz="2000" dirty="0" smtClean="0">
                <a:solidFill>
                  <a:schemeClr val="tx2"/>
                </a:solidFill>
                <a:ea typeface="+mj-ea"/>
                <a:cs typeface="+mj-cs"/>
              </a:rPr>
              <a:t>Sabemos se </a:t>
            </a:r>
            <a:r>
              <a:rPr lang="es-ES_tradnl" sz="2000" dirty="0" err="1" smtClean="0">
                <a:solidFill>
                  <a:schemeClr val="tx2"/>
                </a:solidFill>
                <a:ea typeface="+mj-ea"/>
                <a:cs typeface="+mj-cs"/>
              </a:rPr>
              <a:t>mereceu</a:t>
            </a:r>
            <a:r>
              <a:rPr lang="es-ES_tradnl" sz="2000" dirty="0" smtClean="0">
                <a:solidFill>
                  <a:schemeClr val="tx2"/>
                </a:solidFill>
                <a:ea typeface="+mj-ea"/>
                <a:cs typeface="+mj-cs"/>
              </a:rPr>
              <a:t> a pena: AVALIÁMOLO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s-ES_tradnl" sz="20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s-ES_trad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s-ES_trad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Elementos que definen un </a:t>
            </a:r>
            <a:r>
              <a:rPr lang="es-ES_tradnl" sz="4000" dirty="0" err="1" smtClean="0">
                <a:solidFill>
                  <a:schemeClr val="tx2"/>
                </a:solidFill>
                <a:latin typeface="+mn-lt"/>
              </a:rPr>
              <a:t>proxecto</a:t>
            </a:r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: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7467600" cy="4525963"/>
          </a:xfrm>
        </p:spPr>
        <p:txBody>
          <a:bodyPr>
            <a:normAutofit/>
          </a:bodyPr>
          <a:lstStyle/>
          <a:p>
            <a:pPr marL="550926" indent="-514350">
              <a:buFont typeface="+mj-lt"/>
              <a:buAutoNum type="arabicPeriod"/>
            </a:pPr>
            <a:r>
              <a:rPr lang="es-ES_tradnl" sz="2200" dirty="0" smtClean="0">
                <a:solidFill>
                  <a:schemeClr val="tx2"/>
                </a:solidFill>
              </a:rPr>
              <a:t> </a:t>
            </a:r>
            <a:r>
              <a:rPr lang="es-ES_tradnl" sz="2200" dirty="0" err="1" smtClean="0">
                <a:solidFill>
                  <a:schemeClr val="tx2"/>
                </a:solidFill>
              </a:rPr>
              <a:t>Ensino-aprendizaxe</a:t>
            </a:r>
            <a:r>
              <a:rPr lang="es-ES_tradnl" sz="2200" dirty="0" smtClean="0">
                <a:solidFill>
                  <a:schemeClr val="tx2"/>
                </a:solidFill>
              </a:rPr>
              <a:t> centrado no alumnado.</a:t>
            </a:r>
          </a:p>
          <a:p>
            <a:pPr marL="550926" indent="-514350">
              <a:buFont typeface="+mj-lt"/>
              <a:buAutoNum type="arabicPeriod"/>
            </a:pPr>
            <a:r>
              <a:rPr lang="es-ES_tradnl" sz="2200" dirty="0" smtClean="0">
                <a:solidFill>
                  <a:schemeClr val="tx2"/>
                </a:solidFill>
              </a:rPr>
              <a:t>Investigación e experimentación.</a:t>
            </a:r>
          </a:p>
          <a:p>
            <a:pPr marL="550926" indent="-514350">
              <a:buFont typeface="+mj-lt"/>
              <a:buAutoNum type="arabicPeriod"/>
            </a:pPr>
            <a:r>
              <a:rPr lang="es-ES_tradnl" sz="2200" dirty="0" smtClean="0">
                <a:solidFill>
                  <a:schemeClr val="tx2"/>
                </a:solidFill>
              </a:rPr>
              <a:t> Cooperación e  </a:t>
            </a:r>
            <a:r>
              <a:rPr lang="es-ES_tradnl" sz="2200" dirty="0" err="1" smtClean="0">
                <a:solidFill>
                  <a:schemeClr val="tx2"/>
                </a:solidFill>
              </a:rPr>
              <a:t>autónomía</a:t>
            </a:r>
            <a:endParaRPr lang="es-ES_tradnl" sz="2200" dirty="0" smtClean="0">
              <a:solidFill>
                <a:schemeClr val="tx2"/>
              </a:solidFill>
            </a:endParaRPr>
          </a:p>
          <a:p>
            <a:pPr marL="550926" indent="-514350">
              <a:buFont typeface="+mj-lt"/>
              <a:buAutoNum type="arabicPeriod"/>
            </a:pPr>
            <a:r>
              <a:rPr lang="es-ES_tradnl" sz="2200" dirty="0" smtClean="0">
                <a:solidFill>
                  <a:schemeClr val="tx2"/>
                </a:solidFill>
              </a:rPr>
              <a:t>Inclusión e diferenciación (Atención á </a:t>
            </a:r>
            <a:r>
              <a:rPr lang="es-ES_tradnl" sz="2200" dirty="0" err="1" smtClean="0">
                <a:solidFill>
                  <a:schemeClr val="tx2"/>
                </a:solidFill>
              </a:rPr>
              <a:t>diversidade</a:t>
            </a:r>
            <a:r>
              <a:rPr lang="es-ES_tradnl" sz="2200" dirty="0" smtClean="0">
                <a:solidFill>
                  <a:schemeClr val="tx2"/>
                </a:solidFill>
              </a:rPr>
              <a:t>).</a:t>
            </a:r>
          </a:p>
          <a:p>
            <a:pPr marL="550926" indent="-514350">
              <a:buFont typeface="+mj-lt"/>
              <a:buAutoNum type="arabicPeriod"/>
            </a:pPr>
            <a:r>
              <a:rPr lang="es-ES_tradnl" sz="2200" dirty="0" smtClean="0">
                <a:solidFill>
                  <a:schemeClr val="tx2"/>
                </a:solidFill>
              </a:rPr>
              <a:t>Recursos e </a:t>
            </a:r>
            <a:r>
              <a:rPr lang="es-ES_tradnl" sz="2200" dirty="0" err="1" smtClean="0">
                <a:solidFill>
                  <a:schemeClr val="tx2"/>
                </a:solidFill>
              </a:rPr>
              <a:t>materiais</a:t>
            </a:r>
            <a:r>
              <a:rPr lang="es-ES_tradnl" sz="2200" dirty="0" smtClean="0">
                <a:solidFill>
                  <a:schemeClr val="tx2"/>
                </a:solidFill>
              </a:rPr>
              <a:t> diversos: </a:t>
            </a:r>
            <a:r>
              <a:rPr lang="es-ES_tradnl" sz="2200" dirty="0" err="1" smtClean="0">
                <a:solidFill>
                  <a:schemeClr val="tx2"/>
                </a:solidFill>
              </a:rPr>
              <a:t>realia</a:t>
            </a:r>
            <a:r>
              <a:rPr lang="es-ES_tradnl" sz="2200" dirty="0" smtClean="0">
                <a:solidFill>
                  <a:schemeClr val="tx2"/>
                </a:solidFill>
              </a:rPr>
              <a:t> e adaptados.</a:t>
            </a:r>
          </a:p>
          <a:p>
            <a:pPr marL="550926" indent="-514350">
              <a:buFont typeface="+mj-lt"/>
              <a:buAutoNum type="arabicPeriod"/>
            </a:pPr>
            <a:r>
              <a:rPr lang="es-ES_tradnl" sz="2200" dirty="0" smtClean="0">
                <a:solidFill>
                  <a:schemeClr val="tx2"/>
                </a:solidFill>
              </a:rPr>
              <a:t>A </a:t>
            </a:r>
            <a:r>
              <a:rPr lang="es-ES_tradnl" sz="2200" dirty="0" err="1" smtClean="0">
                <a:solidFill>
                  <a:schemeClr val="tx2"/>
                </a:solidFill>
              </a:rPr>
              <a:t>funcionalidade</a:t>
            </a:r>
            <a:r>
              <a:rPr lang="es-ES_tradnl" sz="2200" dirty="0" smtClean="0">
                <a:solidFill>
                  <a:schemeClr val="tx2"/>
                </a:solidFill>
              </a:rPr>
              <a:t>  dos </a:t>
            </a:r>
            <a:r>
              <a:rPr lang="es-ES_tradnl" sz="2200" dirty="0" err="1" smtClean="0">
                <a:solidFill>
                  <a:schemeClr val="tx2"/>
                </a:solidFill>
              </a:rPr>
              <a:t>coñecementos</a:t>
            </a:r>
            <a:r>
              <a:rPr lang="es-ES_tradnl" sz="2200" dirty="0" smtClean="0">
                <a:solidFill>
                  <a:schemeClr val="tx2"/>
                </a:solidFill>
              </a:rPr>
              <a:t>.</a:t>
            </a:r>
          </a:p>
          <a:p>
            <a:pPr marL="550926" indent="-514350">
              <a:buFont typeface="+mj-lt"/>
              <a:buAutoNum type="arabicPeriod"/>
            </a:pPr>
            <a:r>
              <a:rPr lang="es-ES_tradnl" sz="2200" dirty="0" err="1" smtClean="0">
                <a:solidFill>
                  <a:schemeClr val="tx2"/>
                </a:solidFill>
              </a:rPr>
              <a:t>Avaliación</a:t>
            </a:r>
            <a:r>
              <a:rPr lang="es-ES_tradnl" sz="2200" dirty="0" smtClean="0">
                <a:solidFill>
                  <a:schemeClr val="tx2"/>
                </a:solidFill>
              </a:rPr>
              <a:t>  </a:t>
            </a:r>
            <a:r>
              <a:rPr lang="es-ES_tradnl" sz="2200" dirty="0" err="1" smtClean="0">
                <a:solidFill>
                  <a:schemeClr val="tx2"/>
                </a:solidFill>
              </a:rPr>
              <a:t>metacognitiva</a:t>
            </a:r>
            <a:r>
              <a:rPr lang="es-ES_tradnl" sz="2200" dirty="0" smtClean="0">
                <a:solidFill>
                  <a:schemeClr val="tx2"/>
                </a:solidFill>
              </a:rPr>
              <a:t>.</a:t>
            </a:r>
          </a:p>
          <a:p>
            <a:pPr marL="550926" indent="-514350">
              <a:buFont typeface="+mj-lt"/>
              <a:buAutoNum type="arabicPeriod"/>
            </a:pPr>
            <a:r>
              <a:rPr lang="es-ES_tradnl" sz="2200" dirty="0" err="1" smtClean="0">
                <a:solidFill>
                  <a:schemeClr val="tx2"/>
                </a:solidFill>
              </a:rPr>
              <a:t>Tarefas</a:t>
            </a:r>
            <a:r>
              <a:rPr lang="es-ES_tradnl" sz="2200" dirty="0" smtClean="0">
                <a:solidFill>
                  <a:schemeClr val="tx2"/>
                </a:solidFill>
              </a:rPr>
              <a:t> </a:t>
            </a:r>
            <a:r>
              <a:rPr lang="es-ES_tradnl" sz="2200" dirty="0" err="1" smtClean="0">
                <a:solidFill>
                  <a:schemeClr val="tx2"/>
                </a:solidFill>
              </a:rPr>
              <a:t>finais</a:t>
            </a:r>
            <a:r>
              <a:rPr lang="es-ES_tradnl" sz="2200" dirty="0" smtClean="0">
                <a:solidFill>
                  <a:schemeClr val="tx2"/>
                </a:solidFill>
              </a:rPr>
              <a:t> e exposición.</a:t>
            </a:r>
          </a:p>
          <a:p>
            <a:pPr>
              <a:buNone/>
            </a:pPr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914400" indent="-914400"/>
            <a:r>
              <a:rPr lang="es-ES_tradnl" sz="4000" dirty="0" smtClean="0">
                <a:solidFill>
                  <a:schemeClr val="tx2"/>
                </a:solidFill>
                <a:latin typeface="+mn-lt"/>
              </a:rPr>
              <a:t>1. Centrarse no alumnado</a:t>
            </a:r>
            <a:endParaRPr lang="es-ES_tradnl"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7544" y="1916832"/>
            <a:ext cx="3657600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s-ES" sz="2000" u="sng" dirty="0" smtClean="0">
                <a:solidFill>
                  <a:schemeClr val="tx2"/>
                </a:solidFill>
              </a:rPr>
              <a:t>Participación activa</a:t>
            </a:r>
          </a:p>
          <a:p>
            <a:pPr lvl="0">
              <a:buFont typeface="Wingdings" pitchFamily="2" charset="2"/>
              <a:buChar char="v"/>
            </a:pPr>
            <a:r>
              <a:rPr lang="es-ES" sz="2000" dirty="0" smtClean="0">
                <a:solidFill>
                  <a:schemeClr val="tx2"/>
                </a:solidFill>
              </a:rPr>
              <a:t>opinar       </a:t>
            </a:r>
          </a:p>
          <a:p>
            <a:pPr lvl="0">
              <a:buFont typeface="Wingdings" pitchFamily="2" charset="2"/>
              <a:buChar char="v"/>
            </a:pPr>
            <a:r>
              <a:rPr lang="es-ES" sz="2000" dirty="0" smtClean="0">
                <a:solidFill>
                  <a:schemeClr val="tx2"/>
                </a:solidFill>
              </a:rPr>
              <a:t> negociar     </a:t>
            </a:r>
          </a:p>
          <a:p>
            <a:pPr lvl="0">
              <a:buFont typeface="Wingdings" pitchFamily="2" charset="2"/>
              <a:buChar char="v"/>
            </a:pPr>
            <a:r>
              <a:rPr lang="es-ES" sz="2000" dirty="0" smtClean="0">
                <a:solidFill>
                  <a:schemeClr val="tx2"/>
                </a:solidFill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</a:rPr>
              <a:t>propoñer</a:t>
            </a:r>
            <a:r>
              <a:rPr lang="es-ES" sz="2000" dirty="0" smtClean="0">
                <a:solidFill>
                  <a:schemeClr val="tx2"/>
                </a:solidFill>
              </a:rPr>
              <a:t>       </a:t>
            </a:r>
          </a:p>
          <a:p>
            <a:pPr lvl="0">
              <a:buFont typeface="Wingdings" pitchFamily="2" charset="2"/>
              <a:buChar char="v"/>
            </a:pPr>
            <a:r>
              <a:rPr lang="es-ES" sz="2000" dirty="0" smtClean="0">
                <a:solidFill>
                  <a:schemeClr val="tx2"/>
                </a:solidFill>
              </a:rPr>
              <a:t>votar</a:t>
            </a:r>
          </a:p>
          <a:p>
            <a:pPr lvl="0">
              <a:buFont typeface="Wingdings" pitchFamily="2" charset="2"/>
              <a:buChar char="v"/>
            </a:pPr>
            <a:r>
              <a:rPr lang="es-ES" sz="2000" dirty="0" err="1" smtClean="0">
                <a:solidFill>
                  <a:schemeClr val="tx2"/>
                </a:solidFill>
              </a:rPr>
              <a:t>avaliación</a:t>
            </a:r>
            <a:r>
              <a:rPr lang="es-ES" sz="2000" dirty="0" smtClean="0">
                <a:solidFill>
                  <a:schemeClr val="tx2"/>
                </a:solidFill>
              </a:rPr>
              <a:t>: </a:t>
            </a:r>
            <a:r>
              <a:rPr lang="es-ES" sz="2000" dirty="0" err="1" smtClean="0">
                <a:solidFill>
                  <a:schemeClr val="tx2"/>
                </a:solidFill>
              </a:rPr>
              <a:t>estratexias</a:t>
            </a:r>
            <a:r>
              <a:rPr lang="es-ES" sz="2000" dirty="0" smtClean="0">
                <a:solidFill>
                  <a:schemeClr val="tx2"/>
                </a:solidFill>
              </a:rPr>
              <a:t> de reflexión e valoración</a:t>
            </a:r>
            <a:r>
              <a:rPr lang="es-ES" sz="2800" dirty="0" smtClean="0">
                <a:solidFill>
                  <a:schemeClr val="tx2"/>
                </a:solidFill>
                <a:latin typeface="Berlin Sans FB" pitchFamily="34" charset="0"/>
              </a:rPr>
              <a:t>.</a:t>
            </a:r>
            <a:endParaRPr lang="es-ES_tradnl" sz="2800" dirty="0" smtClean="0">
              <a:solidFill>
                <a:schemeClr val="tx2"/>
              </a:solidFill>
              <a:latin typeface="Berlin Sans FB" pitchFamily="34" charset="0"/>
            </a:endParaRPr>
          </a:p>
          <a:p>
            <a:endParaRPr lang="es-ES_tradnl" dirty="0" smtClean="0"/>
          </a:p>
          <a:p>
            <a:endParaRPr lang="es-ES_tradnl" b="1" dirty="0">
              <a:latin typeface="Berlin Sans FB" pitchFamily="34" charset="0"/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>
          <a:xfrm>
            <a:off x="4211960" y="1916832"/>
            <a:ext cx="3657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2000" u="sng" dirty="0" smtClean="0">
                <a:solidFill>
                  <a:schemeClr val="tx2"/>
                </a:solidFill>
              </a:rPr>
              <a:t>Responsables contribuidores</a:t>
            </a:r>
          </a:p>
          <a:p>
            <a:pPr>
              <a:buFont typeface="Wingdings" pitchFamily="2" charset="2"/>
              <a:buChar char="v"/>
            </a:pPr>
            <a:r>
              <a:rPr lang="es-ES_tradnl" sz="2000" dirty="0" smtClean="0">
                <a:solidFill>
                  <a:schemeClr val="tx2"/>
                </a:solidFill>
              </a:rPr>
              <a:t>tomar </a:t>
            </a:r>
            <a:r>
              <a:rPr lang="es-ES_tradnl" sz="2000" dirty="0" err="1" smtClean="0">
                <a:solidFill>
                  <a:schemeClr val="tx2"/>
                </a:solidFill>
              </a:rPr>
              <a:t>decisións</a:t>
            </a:r>
            <a:r>
              <a:rPr lang="es-ES_tradnl" sz="2000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s-ES_tradnl" sz="2000" dirty="0" smtClean="0">
                <a:solidFill>
                  <a:schemeClr val="tx2"/>
                </a:solidFill>
              </a:rPr>
              <a:t>dar </a:t>
            </a:r>
            <a:r>
              <a:rPr lang="es-ES_tradnl" sz="2000" dirty="0" err="1" smtClean="0">
                <a:solidFill>
                  <a:schemeClr val="tx2"/>
                </a:solidFill>
              </a:rPr>
              <a:t>explicacións</a:t>
            </a:r>
            <a:endParaRPr lang="es-ES_tradnl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s-ES_tradnl" sz="2000" dirty="0" smtClean="0">
                <a:solidFill>
                  <a:schemeClr val="tx2"/>
                </a:solidFill>
              </a:rPr>
              <a:t>defender posturas </a:t>
            </a:r>
          </a:p>
          <a:p>
            <a:pPr>
              <a:buFont typeface="Wingdings" pitchFamily="2" charset="2"/>
              <a:buChar char="v"/>
            </a:pPr>
            <a:r>
              <a:rPr lang="es-ES_tradnl" sz="2000" dirty="0" smtClean="0">
                <a:solidFill>
                  <a:schemeClr val="tx2"/>
                </a:solidFill>
              </a:rPr>
              <a:t>incorporar o erro como parte do </a:t>
            </a:r>
            <a:r>
              <a:rPr lang="es-ES_tradnl" sz="2000" dirty="0" err="1" smtClean="0">
                <a:solidFill>
                  <a:schemeClr val="tx2"/>
                </a:solidFill>
              </a:rPr>
              <a:t>aprendizaxe</a:t>
            </a:r>
            <a:endParaRPr lang="es-ES_tradnl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s-ES_tradnl" sz="2000" dirty="0" smtClean="0">
                <a:solidFill>
                  <a:schemeClr val="tx2"/>
                </a:solidFill>
              </a:rPr>
              <a:t>aportar información</a:t>
            </a:r>
          </a:p>
          <a:p>
            <a:endParaRPr lang="es-ES_tradnl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5.1|4.1|2.9|3"/>
</p:tagLst>
</file>

<file path=ppt/theme/theme1.xml><?xml version="1.0" encoding="utf-8"?>
<a:theme xmlns:a="http://schemas.openxmlformats.org/drawingml/2006/main" name="Técnic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6370</TotalTime>
  <Words>1219</Words>
  <Application>Microsoft Office PowerPoint</Application>
  <PresentationFormat>Presentación en pantalla (4:3)</PresentationFormat>
  <Paragraphs>239</Paragraphs>
  <Slides>40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1" baseType="lpstr">
      <vt:lpstr>AngsanaUPC</vt:lpstr>
      <vt:lpstr>Arial</vt:lpstr>
      <vt:lpstr>Berlin Sans FB</vt:lpstr>
      <vt:lpstr>Bradley Hand ITC</vt:lpstr>
      <vt:lpstr>Calibri</vt:lpstr>
      <vt:lpstr>Cambria</vt:lpstr>
      <vt:lpstr>Colonna MT</vt:lpstr>
      <vt:lpstr>Times New Roman</vt:lpstr>
      <vt:lpstr>Wingdings</vt:lpstr>
      <vt:lpstr>Wingdings 2</vt:lpstr>
      <vt:lpstr>Técnico</vt:lpstr>
      <vt:lpstr>Un proxecto,  unha viaxe. Autora: Loli García Fernández.</vt:lpstr>
      <vt:lpstr>Imaxina que vas de viaxe… Que che apetece facer alí?  </vt:lpstr>
      <vt:lpstr>Presentación de PowerPoint</vt:lpstr>
      <vt:lpstr>Un momento… e si…</vt:lpstr>
      <vt:lpstr>Aaaaaaaaaaaah!!!!!!!!!!!!!!</vt:lpstr>
      <vt:lpstr>ommmmm</vt:lpstr>
      <vt:lpstr>Presentación de PowerPoint</vt:lpstr>
      <vt:lpstr>Elementos que definen un proxecto:</vt:lpstr>
      <vt:lpstr>1. Centrarse no alumnado</vt:lpstr>
      <vt:lpstr>Asamblea e estacións de traballo. Opinar, propor, decidir, reflexionar  e valorar. </vt:lpstr>
      <vt:lpstr>   2. Investigación </vt:lpstr>
      <vt:lpstr>Investigamos a clase: experiencia directa. </vt:lpstr>
      <vt:lpstr>Experimentación, método científico </vt:lpstr>
      <vt:lpstr>Organizado e accesible</vt:lpstr>
      <vt:lpstr>O entorno natural. Estupendo recurso!!</vt:lpstr>
      <vt:lpstr>Predicións, observación, rexistro de datos e comprobación</vt:lpstr>
      <vt:lpstr>3. Cooperación + autonomía  </vt:lpstr>
      <vt:lpstr>Estratexias cooperativas e inclusivas</vt:lpstr>
      <vt:lpstr> Comedeiros de paxaros</vt:lpstr>
      <vt:lpstr>Presentación de PowerPoint</vt:lpstr>
      <vt:lpstr>  4. Diferenciación, inclusión </vt:lpstr>
      <vt:lpstr>Diferenciación, inclusión </vt:lpstr>
      <vt:lpstr>Estabamos traballando en xeometría: figuras 2D/3D, o alumnado tras traballar durante varios días, tiña que deseñar e montar algo en 3D, neste grupo quixeron facer casas.  </vt:lpstr>
      <vt:lpstr> Distintas intelixencias</vt:lpstr>
      <vt:lpstr>Recursos e materiais diversos:  realia e adaptados </vt:lpstr>
      <vt:lpstr>Recurso por excelencia: O noso mundo </vt:lpstr>
      <vt:lpstr>Estes son os tulipáns e os narcisos. As formas quedaron algo desdibuxadas, pero as flores preciosas!</vt:lpstr>
      <vt:lpstr>PROMOVER INTERESE  E  RESPECTO </vt:lpstr>
      <vt:lpstr> Funcionalidade e aplicación dos coñecementos </vt:lpstr>
      <vt:lpstr>Aprendizaxe significativo</vt:lpstr>
      <vt:lpstr>Avaliación. </vt:lpstr>
      <vt:lpstr>Rol do docente é moi importante:  asesor, organizador, facilitador, coñecedor, axudante, relator, integrador.</vt:lpstr>
      <vt:lpstr>Tarefas finais e exposición.</vt:lpstr>
      <vt:lpstr> </vt:lpstr>
      <vt:lpstr>Moito traballo, moito pracer!</vt:lpstr>
      <vt:lpstr>BIBLIOGRAFÍA.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proxecto, unha viaxe.</dc:title>
  <dc:creator>martinloli</dc:creator>
  <cp:lastModifiedBy>Blioteca</cp:lastModifiedBy>
  <cp:revision>327</cp:revision>
  <dcterms:created xsi:type="dcterms:W3CDTF">2012-11-03T15:10:02Z</dcterms:created>
  <dcterms:modified xsi:type="dcterms:W3CDTF">2014-09-12T15:35:49Z</dcterms:modified>
</cp:coreProperties>
</file>