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2"/>
  </p:notesMasterIdLst>
  <p:sldIdLst>
    <p:sldId id="257" r:id="rId2"/>
    <p:sldId id="258" r:id="rId3"/>
    <p:sldId id="259" r:id="rId4"/>
    <p:sldId id="262" r:id="rId5"/>
    <p:sldId id="263" r:id="rId6"/>
    <p:sldId id="386" r:id="rId7"/>
    <p:sldId id="387" r:id="rId8"/>
    <p:sldId id="388" r:id="rId9"/>
    <p:sldId id="389" r:id="rId10"/>
    <p:sldId id="41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1" r:id="rId28"/>
    <p:sldId id="284" r:id="rId29"/>
    <p:sldId id="285" r:id="rId30"/>
    <p:sldId id="287" r:id="rId31"/>
    <p:sldId id="288" r:id="rId32"/>
    <p:sldId id="289" r:id="rId33"/>
    <p:sldId id="290" r:id="rId34"/>
    <p:sldId id="291" r:id="rId35"/>
    <p:sldId id="293" r:id="rId36"/>
    <p:sldId id="294" r:id="rId37"/>
    <p:sldId id="295" r:id="rId38"/>
    <p:sldId id="296" r:id="rId39"/>
    <p:sldId id="297" r:id="rId40"/>
    <p:sldId id="298" r:id="rId41"/>
    <p:sldId id="301" r:id="rId42"/>
    <p:sldId id="302" r:id="rId43"/>
    <p:sldId id="305" r:id="rId44"/>
    <p:sldId id="306" r:id="rId45"/>
    <p:sldId id="412" r:id="rId46"/>
    <p:sldId id="307" r:id="rId47"/>
    <p:sldId id="309" r:id="rId48"/>
    <p:sldId id="407" r:id="rId49"/>
    <p:sldId id="408" r:id="rId50"/>
    <p:sldId id="409" r:id="rId51"/>
    <p:sldId id="396" r:id="rId52"/>
    <p:sldId id="397" r:id="rId53"/>
    <p:sldId id="398" r:id="rId54"/>
    <p:sldId id="399" r:id="rId55"/>
    <p:sldId id="404" r:id="rId56"/>
    <p:sldId id="400" r:id="rId57"/>
    <p:sldId id="401" r:id="rId58"/>
    <p:sldId id="402" r:id="rId59"/>
    <p:sldId id="403" r:id="rId60"/>
    <p:sldId id="405" r:id="rId61"/>
    <p:sldId id="322" r:id="rId62"/>
    <p:sldId id="323" r:id="rId63"/>
    <p:sldId id="325" r:id="rId64"/>
    <p:sldId id="413" r:id="rId65"/>
    <p:sldId id="414" r:id="rId66"/>
    <p:sldId id="415" r:id="rId67"/>
    <p:sldId id="416" r:id="rId68"/>
    <p:sldId id="417" r:id="rId69"/>
    <p:sldId id="418" r:id="rId70"/>
    <p:sldId id="419" r:id="rId71"/>
    <p:sldId id="420" r:id="rId72"/>
    <p:sldId id="421" r:id="rId73"/>
    <p:sldId id="422" r:id="rId74"/>
    <p:sldId id="423" r:id="rId75"/>
    <p:sldId id="424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9" r:id="rId85"/>
    <p:sldId id="395" r:id="rId86"/>
    <p:sldId id="349" r:id="rId87"/>
    <p:sldId id="365" r:id="rId88"/>
    <p:sldId id="366" r:id="rId89"/>
    <p:sldId id="381" r:id="rId90"/>
    <p:sldId id="377" r:id="rId91"/>
  </p:sldIdLst>
  <p:sldSz cx="9144000" cy="6858000" type="screen4x3"/>
  <p:notesSz cx="6858000" cy="9144000"/>
  <p:custShowLst>
    <p:custShow name="Presentación personalizada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7"/>
        <p:sld r:id="rId48"/>
        <p:sld r:id="rId62"/>
        <p:sld r:id="rId63"/>
        <p:sld r:id="rId64"/>
        <p:sld r:id="rId77"/>
        <p:sld r:id="rId78"/>
        <p:sld r:id="rId79"/>
        <p:sld r:id="rId80"/>
        <p:sld r:id="rId81"/>
        <p:sld r:id="rId82"/>
        <p:sld r:id="rId83"/>
        <p:sld r:id="rId84"/>
        <p:sld r:id="rId85"/>
        <p:sld r:id="rId87"/>
        <p:sld r:id="rId88"/>
        <p:sld r:id="rId89"/>
        <p:sld r:id="rId90"/>
        <p:sld r:id="rId91"/>
      </p:sldLst>
    </p:custShow>
  </p:custShow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D17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95" d="100"/>
          <a:sy n="95" d="100"/>
        </p:scale>
        <p:origin x="-672" y="18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E0E22-8E43-4CFA-B49B-414748963012}" type="datetimeFigureOut">
              <a:rPr lang="es-ES" smtClean="0"/>
              <a:pPr/>
              <a:t>20/09/2018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456D9-CFEC-4EE6-85B2-F2BF886877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1457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Vamos a explicar 3 reglas básicas de primeros auxilios, que son útiles en cualquier situación. Hacer hincapié en necesidad de ser</a:t>
            </a:r>
            <a:r>
              <a:rPr lang="es-ES" baseline="0" dirty="0" smtClean="0"/>
              <a:t> precavidos y protegerse uno mismo antes de actuar.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49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56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SI</a:t>
            </a:r>
            <a:r>
              <a:rPr lang="es-ES" baseline="0" dirty="0" smtClean="0"/>
              <a:t> TIENE CALENDARIO VACUNAL ACTUALIZADO NO HACE FALTA REVACUNAR NI ACUDIR A SU PEDIATRA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73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INSISTIR</a:t>
            </a:r>
            <a:r>
              <a:rPr lang="es-ES" baseline="0" dirty="0" smtClean="0"/>
              <a:t> EN NO RETIRADA DE CUERPOS EXTRAÑOS TALES COMO CLAVOS, CRISTALES, ETC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75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PARA TERMINAR.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89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Dentro de normas básicas de primeros auxilios explicar la necesidad de que todo paciente inconsciente se coloque en posición</a:t>
            </a:r>
            <a:r>
              <a:rPr lang="es-ES" baseline="0" dirty="0" smtClean="0"/>
              <a:t> lateral de seguridad para  evitar la obstrucción de la vía aérea y/o una aspiración en caso de vómitos.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Esto</a:t>
            </a:r>
            <a:r>
              <a:rPr lang="es-ES" baseline="0" dirty="0" smtClean="0"/>
              <a:t> es lo que vamos a tratar a continuación.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6A4667-26CD-A842-8D79-C76A61C209C0}" type="slidenum">
              <a:rPr lang="es-ES_tradnl"/>
              <a:pPr/>
              <a:t>30</a:t>
            </a:fld>
            <a:endParaRPr lang="es-ES_tradnl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/>
          </a:p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Los </a:t>
            </a:r>
            <a:r>
              <a:rPr lang="es-ES" baseline="0" dirty="0" smtClean="0"/>
              <a:t> síntomas varían según el tipo de toxico.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Como diferenciar entre obstrucción leve o grave. Distinto proceder en función de ello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43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EN</a:t>
            </a:r>
            <a:r>
              <a:rPr lang="es-ES" sz="1800" baseline="0" dirty="0" smtClean="0"/>
              <a:t> LEVES  ANIMAR A SEGUIR TOSIENDO. EN GRAVES INICIAR MANIOBRA DE HEIMLICH SI CONSCIENTE. RCP SI INCONSCIENTE</a:t>
            </a:r>
            <a:endParaRPr lang="es-ES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44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392FEC-E516-5941-A412-115D1B4A8FB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8917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37000"/>
            <a:lum/>
          </a:blip>
          <a:srcRect/>
          <a:tile tx="0" ty="0" sx="81000" sy="8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20/09/2018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v.es/USERS/sos/anatomia.htm" TargetMode="External"/><Relationship Id="rId2" Type="http://schemas.openxmlformats.org/officeDocument/2006/relationships/hyperlink" Target="http://www.ctv.es/USERS/sos/evalyrcp.htm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>MANEJO DE ACCIDENTES </a:t>
            </a:r>
            <a:endParaRPr lang="es-ES" sz="5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22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45999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71184" cy="940966"/>
          </a:xfrm>
        </p:spPr>
        <p:txBody>
          <a:bodyPr>
            <a:noAutofit/>
          </a:bodyPr>
          <a:lstStyle/>
          <a:p>
            <a:r>
              <a:rPr lang="es-ES" b="1" dirty="0" smtClean="0"/>
              <a:t>POSICION LATERAL DE SEGURIDAD</a:t>
            </a:r>
            <a:endParaRPr lang="es-ES" b="1" dirty="0"/>
          </a:p>
        </p:txBody>
      </p:sp>
      <p:pic>
        <p:nvPicPr>
          <p:cNvPr id="3074" name="Picture 2" descr="C:\Users\pedrito\Pictures\posicion lateral de segurida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9108504" cy="4304883"/>
          </a:xfrm>
          <a:prstGeom prst="rect">
            <a:avLst/>
          </a:prstGeom>
          <a:noFill/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720080"/>
          </a:xfrm>
        </p:spPr>
        <p:txBody>
          <a:bodyPr>
            <a:noAutofit/>
          </a:bodyPr>
          <a:lstStyle/>
          <a:p>
            <a:r>
              <a:rPr lang="es-ES_tradnl" b="1" dirty="0" smtClean="0"/>
              <a:t>CLASIFICACIÓN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0824" y="1600200"/>
            <a:ext cx="7467600" cy="4873752"/>
          </a:xfrm>
        </p:spPr>
        <p:txBody>
          <a:bodyPr>
            <a:normAutofit/>
          </a:bodyPr>
          <a:lstStyle/>
          <a:p>
            <a:r>
              <a:rPr lang="es-ES_tradnl" dirty="0" smtClean="0"/>
              <a:t>Quemaduras</a:t>
            </a:r>
          </a:p>
          <a:p>
            <a:r>
              <a:rPr lang="es-ES_tradnl" dirty="0" smtClean="0"/>
              <a:t>Electrocución</a:t>
            </a:r>
          </a:p>
          <a:p>
            <a:r>
              <a:rPr lang="es-ES_tradnl" dirty="0" smtClean="0"/>
              <a:t>Intoxicaciones</a:t>
            </a:r>
          </a:p>
          <a:p>
            <a:r>
              <a:rPr lang="es-ES_tradnl" dirty="0" smtClean="0"/>
              <a:t>Atragantamiento</a:t>
            </a:r>
          </a:p>
          <a:p>
            <a:r>
              <a:rPr lang="es-ES_tradnl" dirty="0" smtClean="0"/>
              <a:t>Sincope</a:t>
            </a:r>
            <a:endParaRPr lang="es-ES_tradnl" dirty="0" smtClean="0"/>
          </a:p>
          <a:p>
            <a:r>
              <a:rPr lang="es-ES_tradnl" dirty="0" smtClean="0"/>
              <a:t>Reacciones alérgicas</a:t>
            </a:r>
          </a:p>
          <a:p>
            <a:r>
              <a:rPr lang="es-ES_tradnl" dirty="0" smtClean="0"/>
              <a:t>Crisis </a:t>
            </a:r>
            <a:r>
              <a:rPr lang="es-ES_tradnl" dirty="0" smtClean="0"/>
              <a:t>convulsivas</a:t>
            </a:r>
            <a:endParaRPr lang="es-ES_tradnl" dirty="0" smtClean="0"/>
          </a:p>
          <a:p>
            <a:r>
              <a:rPr lang="es-ES_tradnl" dirty="0" smtClean="0"/>
              <a:t>Traumatismos</a:t>
            </a:r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5" name="4 Flecha abajo"/>
          <p:cNvSpPr/>
          <p:nvPr/>
        </p:nvSpPr>
        <p:spPr>
          <a:xfrm>
            <a:off x="274645" y="1700808"/>
            <a:ext cx="576064" cy="4176464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7000">
                <a:schemeClr val="accent1">
                  <a:tint val="44500"/>
                  <a:satMod val="160000"/>
                  <a:alpha val="9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 smtClean="0">
              <a:solidFill>
                <a:schemeClr val="tx1"/>
              </a:solidFill>
            </a:endParaRPr>
          </a:p>
          <a:p>
            <a:endParaRPr lang="es-ES" b="1" dirty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1331640" y="6165304"/>
            <a:ext cx="6192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Ely\Desktop\U Autonoma\ninos pediatria\ANIMALES 1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21880"/>
            <a:ext cx="3620918" cy="3779328"/>
          </a:xfrm>
          <a:prstGeom prst="rect">
            <a:avLst/>
          </a:prstGeom>
          <a:noFill/>
        </p:spPr>
      </p:pic>
      <p:pic>
        <p:nvPicPr>
          <p:cNvPr id="10" name="Picture 2" descr="E:\INGADA\ING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982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286000"/>
            <a:ext cx="7543800" cy="1752600"/>
          </a:xfrm>
        </p:spPr>
        <p:txBody>
          <a:bodyPr>
            <a:noAutofit/>
          </a:bodyPr>
          <a:lstStyle/>
          <a:p>
            <a:pPr algn="ctr"/>
            <a:r>
              <a:rPr lang="es-ES_tradnl" sz="8000" b="1" dirty="0" smtClean="0">
                <a:solidFill>
                  <a:schemeClr val="tx1"/>
                </a:solidFill>
                <a:latin typeface="+mj-lt"/>
              </a:rPr>
              <a:t>QUEMADURAS</a:t>
            </a:r>
            <a:endParaRPr lang="es-ES" sz="8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9728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QUEMADURAS:</a:t>
            </a:r>
            <a:r>
              <a:rPr lang="es-ES" b="1" dirty="0" smtClean="0"/>
              <a:t>DEFINICION</a:t>
            </a:r>
            <a:endParaRPr lang="es-ES" b="1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05001"/>
            <a:ext cx="7696200" cy="1307976"/>
          </a:xfrm>
        </p:spPr>
        <p:txBody>
          <a:bodyPr/>
          <a:lstStyle/>
          <a:p>
            <a:r>
              <a:rPr lang="es-ES" sz="3600" dirty="0"/>
              <a:t>Es toda lesión producida por el calor en cualquiera de sus formas. </a:t>
            </a:r>
          </a:p>
        </p:txBody>
      </p:sp>
      <p:pic>
        <p:nvPicPr>
          <p:cNvPr id="143364" name="Picture 4" descr="quemadurasB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03848" y="3501008"/>
            <a:ext cx="3121025" cy="27019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007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580926"/>
          </a:xfrm>
        </p:spPr>
        <p:txBody>
          <a:bodyPr>
            <a:noAutofit/>
          </a:bodyPr>
          <a:lstStyle/>
          <a:p>
            <a:r>
              <a:rPr lang="es-ES" b="1" dirty="0" smtClean="0"/>
              <a:t>Q</a:t>
            </a:r>
            <a:r>
              <a:rPr lang="es-ES_tradnl" b="1" dirty="0" smtClean="0"/>
              <a:t>UEMADURAS - TIPOS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Por líquidos</a:t>
            </a:r>
          </a:p>
          <a:p>
            <a:r>
              <a:rPr lang="es-ES_tradnl" dirty="0" smtClean="0"/>
              <a:t>Por contacto</a:t>
            </a:r>
          </a:p>
          <a:p>
            <a:r>
              <a:rPr lang="es-ES_tradnl" dirty="0" smtClean="0"/>
              <a:t>Por fuego directo</a:t>
            </a:r>
          </a:p>
          <a:p>
            <a:r>
              <a:rPr lang="es-ES_tradnl" dirty="0" smtClean="0"/>
              <a:t>Por radiación</a:t>
            </a:r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60440"/>
            <a:ext cx="914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36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QUEMADURAS: FACTORES </a:t>
            </a:r>
            <a:r>
              <a:rPr lang="es-ES" b="1" dirty="0"/>
              <a:t>DE GRAVEDAD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2564904"/>
            <a:ext cx="1325087" cy="1440159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1772816"/>
            <a:ext cx="7920880" cy="489654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600" b="1" u="sng" dirty="0"/>
              <a:t>Profundidad</a:t>
            </a:r>
            <a:r>
              <a:rPr lang="es-ES" sz="2600" b="1" dirty="0"/>
              <a:t>:</a:t>
            </a:r>
            <a:r>
              <a:rPr lang="es-ES_tradnl" sz="2600" b="1" dirty="0"/>
              <a:t> </a:t>
            </a:r>
            <a:r>
              <a:rPr lang="es-ES" sz="2600" dirty="0"/>
              <a:t>condiciona la cicatrización</a:t>
            </a:r>
            <a:r>
              <a:rPr lang="es-ES_tradnl" sz="2600" dirty="0"/>
              <a:t>.</a:t>
            </a:r>
          </a:p>
          <a:p>
            <a:pPr>
              <a:buFont typeface="Wingdings" charset="0"/>
              <a:buNone/>
            </a:pPr>
            <a:endParaRPr lang="es-ES_tradnl" sz="1200" dirty="0"/>
          </a:p>
          <a:p>
            <a:r>
              <a:rPr lang="es-ES" sz="2600" b="1" u="sng" dirty="0"/>
              <a:t>Extensión</a:t>
            </a:r>
            <a:r>
              <a:rPr lang="es-ES" sz="2600" b="1" dirty="0"/>
              <a:t>:</a:t>
            </a:r>
            <a:r>
              <a:rPr lang="es-ES" sz="2600" dirty="0"/>
              <a:t> el peligro de muerte es directamente proporcional a la superficie quemada. </a:t>
            </a:r>
          </a:p>
          <a:p>
            <a:endParaRPr lang="es-ES" sz="1200" b="1" u="sng" dirty="0" smtClean="0"/>
          </a:p>
          <a:p>
            <a:r>
              <a:rPr lang="es-ES" sz="2600" b="1" u="sng" dirty="0" smtClean="0"/>
              <a:t>Localización</a:t>
            </a:r>
            <a:r>
              <a:rPr lang="es-ES" sz="2600" b="1" dirty="0" smtClean="0"/>
              <a:t>:</a:t>
            </a:r>
            <a:r>
              <a:rPr lang="es-ES" sz="2600" dirty="0" smtClean="0"/>
              <a:t> cara, manos, genitales, etc.</a:t>
            </a:r>
          </a:p>
          <a:p>
            <a:pPr marL="0" indent="0">
              <a:buNone/>
            </a:pPr>
            <a:endParaRPr lang="es-ES_tradnl" sz="1200" dirty="0" smtClean="0"/>
          </a:p>
          <a:p>
            <a:r>
              <a:rPr lang="es-ES" sz="2600" b="1" u="sng" dirty="0" smtClean="0"/>
              <a:t>Edad</a:t>
            </a:r>
            <a:r>
              <a:rPr lang="es-ES" sz="2600" b="1" dirty="0" smtClean="0"/>
              <a:t>:</a:t>
            </a:r>
            <a:r>
              <a:rPr lang="es-ES" sz="2600" dirty="0" smtClean="0"/>
              <a:t> niños y ancianos</a:t>
            </a:r>
            <a:r>
              <a:rPr lang="es-ES_tradnl" sz="2600" dirty="0" smtClean="0"/>
              <a:t>.</a:t>
            </a:r>
          </a:p>
          <a:p>
            <a:endParaRPr lang="es-ES_tradnl" sz="1200" dirty="0" smtClean="0"/>
          </a:p>
          <a:p>
            <a:r>
              <a:rPr lang="es-ES" sz="2600" b="1" u="sng" dirty="0" smtClean="0"/>
              <a:t>Riesgos de infección</a:t>
            </a:r>
            <a:r>
              <a:rPr lang="es-ES" sz="2600" b="1" dirty="0" smtClean="0"/>
              <a:t>:</a:t>
            </a:r>
            <a:r>
              <a:rPr lang="es-ES" sz="2600" dirty="0" smtClean="0"/>
              <a:t> por la pérdida de la piel. </a:t>
            </a:r>
            <a:endParaRPr lang="es-ES" sz="2600" dirty="0"/>
          </a:p>
        </p:txBody>
      </p:sp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950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3778"/>
            <a:ext cx="8229600" cy="652934"/>
          </a:xfrm>
        </p:spPr>
        <p:txBody>
          <a:bodyPr>
            <a:noAutofit/>
          </a:bodyPr>
          <a:lstStyle/>
          <a:p>
            <a:r>
              <a:rPr lang="es-ES" b="1" dirty="0"/>
              <a:t>CLASIFICACI</a:t>
            </a:r>
            <a:r>
              <a:rPr lang="es-ES_tradnl" b="1" dirty="0"/>
              <a:t>Ó</a:t>
            </a:r>
            <a:r>
              <a:rPr lang="es-ES" b="1" dirty="0"/>
              <a:t>N</a:t>
            </a:r>
          </a:p>
        </p:txBody>
      </p:sp>
      <p:sp>
        <p:nvSpPr>
          <p:cNvPr id="13415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24744"/>
            <a:ext cx="5112568" cy="52565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</a:pPr>
            <a:r>
              <a:rPr lang="es-ES" sz="2800" dirty="0" smtClean="0"/>
              <a:t>3 grados según profundidad:</a:t>
            </a:r>
            <a:endParaRPr lang="es-ES_tradnl" sz="1800" b="1" dirty="0"/>
          </a:p>
          <a:p>
            <a:endParaRPr lang="es-ES_tradnl" sz="1800" b="1" dirty="0"/>
          </a:p>
          <a:p>
            <a:r>
              <a:rPr lang="es-ES" sz="2400" b="1" u="sng" dirty="0"/>
              <a:t>Primer grado</a:t>
            </a:r>
            <a:r>
              <a:rPr lang="es-ES" sz="2400" b="1" dirty="0"/>
              <a:t> o eritema</a:t>
            </a:r>
            <a:r>
              <a:rPr lang="es-ES" sz="2400" dirty="0"/>
              <a:t>: </a:t>
            </a:r>
            <a:r>
              <a:rPr lang="es-ES" sz="2400" dirty="0" smtClean="0"/>
              <a:t>enrojecimiento. </a:t>
            </a:r>
            <a:r>
              <a:rPr lang="es-ES" dirty="0"/>
              <a:t>E</a:t>
            </a:r>
            <a:r>
              <a:rPr lang="es-ES" sz="2400" dirty="0" smtClean="0"/>
              <a:t>pidermis. </a:t>
            </a:r>
          </a:p>
          <a:p>
            <a:endParaRPr lang="es-ES_tradnl" sz="1200" dirty="0"/>
          </a:p>
          <a:p>
            <a:r>
              <a:rPr lang="es-ES" sz="2400" b="1" u="sng" dirty="0"/>
              <a:t>Segundo grado</a:t>
            </a:r>
            <a:r>
              <a:rPr lang="es-ES" sz="2400" dirty="0"/>
              <a:t>: afecta a la epidermis y dermis. Aparecen </a:t>
            </a:r>
            <a:r>
              <a:rPr lang="es-ES" sz="2400" dirty="0" smtClean="0"/>
              <a:t>ampollas</a:t>
            </a:r>
          </a:p>
          <a:p>
            <a:endParaRPr lang="es-ES" sz="1300" dirty="0" smtClean="0"/>
          </a:p>
          <a:p>
            <a:r>
              <a:rPr lang="es-ES" b="1" u="sng" dirty="0" smtClean="0"/>
              <a:t>Tercer </a:t>
            </a:r>
            <a:r>
              <a:rPr lang="es-ES" b="1" u="sng" dirty="0"/>
              <a:t>grado</a:t>
            </a:r>
            <a:r>
              <a:rPr lang="es-ES" dirty="0"/>
              <a:t>: </a:t>
            </a:r>
            <a:r>
              <a:rPr lang="es-ES" dirty="0" smtClean="0"/>
              <a:t>hasta hipodermis y </a:t>
            </a:r>
            <a:r>
              <a:rPr lang="es-ES" dirty="0"/>
              <a:t>pueden afectar a músculos, nervios, vasos sanguíneos. </a:t>
            </a:r>
            <a:r>
              <a:rPr lang="es-ES" b="1" dirty="0" smtClean="0"/>
              <a:t>Escara </a:t>
            </a:r>
            <a:r>
              <a:rPr lang="es-ES" dirty="0" smtClean="0"/>
              <a:t>negruzca. </a:t>
            </a:r>
            <a:r>
              <a:rPr lang="es-ES" b="1" dirty="0" smtClean="0"/>
              <a:t>No </a:t>
            </a:r>
            <a:r>
              <a:rPr lang="es-ES" b="1" dirty="0"/>
              <a:t>son dolorosas</a:t>
            </a:r>
            <a:r>
              <a:rPr lang="es-ES" dirty="0"/>
              <a:t>, por la destrucción </a:t>
            </a:r>
            <a:r>
              <a:rPr lang="es-ES" dirty="0" smtClean="0"/>
              <a:t>nerviosa. </a:t>
            </a:r>
            <a:endParaRPr lang="es-ES" dirty="0"/>
          </a:p>
          <a:p>
            <a:endParaRPr lang="es-ES" sz="2400" dirty="0"/>
          </a:p>
        </p:txBody>
      </p:sp>
      <p:grpSp>
        <p:nvGrpSpPr>
          <p:cNvPr id="134151" name="Group 7"/>
          <p:cNvGrpSpPr>
            <a:grpSpLocks/>
          </p:cNvGrpSpPr>
          <p:nvPr/>
        </p:nvGrpSpPr>
        <p:grpSpPr bwMode="auto">
          <a:xfrm>
            <a:off x="5628456" y="1556792"/>
            <a:ext cx="3048000" cy="3095625"/>
            <a:chOff x="3360" y="1480"/>
            <a:chExt cx="2400" cy="1950"/>
          </a:xfrm>
        </p:grpSpPr>
        <p:pic>
          <p:nvPicPr>
            <p:cNvPr id="134152" name="Picture 8" descr="107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480"/>
              <a:ext cx="2400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34153" name="Rectangle 9"/>
            <p:cNvSpPr>
              <a:spLocks noChangeArrowheads="1"/>
            </p:cNvSpPr>
            <p:nvPr/>
          </p:nvSpPr>
          <p:spPr bwMode="auto">
            <a:xfrm>
              <a:off x="5239" y="3249"/>
              <a:ext cx="521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7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708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b="1" dirty="0" smtClean="0"/>
              <a:t>EXTENSIÓN</a:t>
            </a:r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4032448" cy="492854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220072" y="3573016"/>
            <a:ext cx="3057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REGLA DE LOS NUEVES</a:t>
            </a:r>
            <a:endParaRPr lang="es-ES" dirty="0"/>
          </a:p>
        </p:txBody>
      </p:sp>
      <p:pic>
        <p:nvPicPr>
          <p:cNvPr id="7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43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b="1" dirty="0" smtClean="0"/>
              <a:t>QUEMADURAS:  </a:t>
            </a:r>
            <a:r>
              <a:rPr lang="es-ES_tradnl" b="1" dirty="0"/>
              <a:t>PRIMEROS AUXILIOS</a:t>
            </a:r>
            <a:endParaRPr lang="es-ES" b="1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72816"/>
            <a:ext cx="7772400" cy="4525963"/>
          </a:xfrm>
        </p:spPr>
        <p:txBody>
          <a:bodyPr/>
          <a:lstStyle/>
          <a:p>
            <a:pPr algn="just"/>
            <a:r>
              <a:rPr lang="es-ES" sz="3400" dirty="0"/>
              <a:t>Valorar el estado general de la víctima</a:t>
            </a:r>
            <a:r>
              <a:rPr lang="es-ES_tradnl" sz="3400" dirty="0"/>
              <a:t> </a:t>
            </a:r>
            <a:r>
              <a:rPr lang="es-ES" sz="3400" b="1" dirty="0"/>
              <a:t>(</a:t>
            </a:r>
            <a:r>
              <a:rPr lang="es-ES" sz="3400" b="1" dirty="0">
                <a:hlinkClick r:id="rId2"/>
              </a:rPr>
              <a:t>evaluación inicial</a:t>
            </a:r>
            <a:r>
              <a:rPr lang="es-ES" sz="3400" b="1" dirty="0"/>
              <a:t>) </a:t>
            </a:r>
            <a:r>
              <a:rPr lang="es-ES" sz="3400" dirty="0"/>
              <a:t>y</a:t>
            </a:r>
            <a:r>
              <a:rPr lang="es-ES" sz="3400" b="1" dirty="0"/>
              <a:t> </a:t>
            </a:r>
            <a:r>
              <a:rPr lang="es-ES" sz="3400" dirty="0"/>
              <a:t>asegurar las</a:t>
            </a:r>
            <a:r>
              <a:rPr lang="es-ES" sz="3400" b="1" dirty="0"/>
              <a:t> </a:t>
            </a:r>
            <a:r>
              <a:rPr lang="es-ES" sz="3400" b="1" dirty="0">
                <a:solidFill>
                  <a:schemeClr val="tx2"/>
                </a:solidFill>
                <a:hlinkClick r:id="rId3"/>
              </a:rPr>
              <a:t>constantes vitales</a:t>
            </a:r>
            <a:r>
              <a:rPr lang="es-ES" sz="3400" b="1" dirty="0">
                <a:solidFill>
                  <a:schemeClr val="tx2"/>
                </a:solidFill>
              </a:rPr>
              <a:t>.</a:t>
            </a:r>
            <a:r>
              <a:rPr lang="es-ES" sz="3400" dirty="0">
                <a:solidFill>
                  <a:schemeClr val="tx2"/>
                </a:solidFill>
              </a:rPr>
              <a:t> </a:t>
            </a:r>
          </a:p>
          <a:p>
            <a:endParaRPr lang="es-ES" sz="3600" dirty="0">
              <a:solidFill>
                <a:schemeClr val="tx2"/>
              </a:solidFill>
            </a:endParaRPr>
          </a:p>
        </p:txBody>
      </p:sp>
      <p:pic>
        <p:nvPicPr>
          <p:cNvPr id="135172" name="Picture 4" descr="bebedoc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99792" y="3789040"/>
            <a:ext cx="3992563" cy="28956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83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 smtClean="0"/>
              <a:t>QUEMADURAS: </a:t>
            </a:r>
            <a:r>
              <a:rPr lang="es-ES_tradnl" sz="4000" b="1" dirty="0"/>
              <a:t>PRIMEROS AUXILIOS</a:t>
            </a:r>
            <a:endParaRPr lang="es-ES" sz="4000" b="1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700808"/>
            <a:ext cx="4752528" cy="4680519"/>
          </a:xfrm>
        </p:spPr>
        <p:txBody>
          <a:bodyPr>
            <a:normAutofit/>
          </a:bodyPr>
          <a:lstStyle/>
          <a:p>
            <a:r>
              <a:rPr lang="es-ES" sz="2800" b="1" u="sng" dirty="0"/>
              <a:t>ENFRIAR</a:t>
            </a:r>
            <a:r>
              <a:rPr lang="es-ES" sz="2800" dirty="0"/>
              <a:t> la quemadura </a:t>
            </a:r>
            <a:r>
              <a:rPr lang="es-ES" sz="2800" b="1" u="sng" dirty="0"/>
              <a:t>INMEDIATAMENTE</a:t>
            </a:r>
            <a:r>
              <a:rPr lang="es-ES" sz="2800" dirty="0"/>
              <a:t>, </a:t>
            </a:r>
            <a:r>
              <a:rPr lang="es-ES" sz="2800" dirty="0" smtClean="0"/>
              <a:t>con </a:t>
            </a:r>
            <a:r>
              <a:rPr lang="es-ES" sz="2800" dirty="0"/>
              <a:t>agua </a:t>
            </a:r>
            <a:r>
              <a:rPr lang="es-ES" sz="2800" dirty="0" smtClean="0"/>
              <a:t>fría durante </a:t>
            </a:r>
            <a:r>
              <a:rPr lang="es-ES" sz="2800" b="1" u="sng" dirty="0"/>
              <a:t>10 MINUTOS</a:t>
            </a:r>
            <a:r>
              <a:rPr lang="es-ES" sz="2800" b="1" dirty="0"/>
              <a:t> </a:t>
            </a:r>
            <a:r>
              <a:rPr lang="es-ES" sz="2800" dirty="0"/>
              <a:t>o incluso más, si no desaparece el dolor. </a:t>
            </a:r>
            <a:endParaRPr lang="es-ES" sz="2800" dirty="0" smtClean="0"/>
          </a:p>
          <a:p>
            <a:endParaRPr lang="es-ES" sz="2800" dirty="0" smtClean="0"/>
          </a:p>
          <a:p>
            <a:r>
              <a:rPr lang="es-ES" sz="2800" dirty="0" smtClean="0"/>
              <a:t>En </a:t>
            </a:r>
            <a:r>
              <a:rPr lang="es-ES" sz="2800" dirty="0"/>
              <a:t>caso de quemaduras químicas, ampliar el intervalo a 15 ó 20 minutos. </a:t>
            </a:r>
          </a:p>
          <a:p>
            <a:pPr>
              <a:buFont typeface="Wingdings" charset="0"/>
              <a:buNone/>
            </a:pPr>
            <a:endParaRPr lang="es-ES" sz="2800" dirty="0">
              <a:solidFill>
                <a:schemeClr val="tx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772816"/>
            <a:ext cx="2558445" cy="27363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5229200"/>
            <a:ext cx="1776513" cy="1080120"/>
          </a:xfrm>
          <a:prstGeom prst="rect">
            <a:avLst/>
          </a:prstGeom>
          <a:ln>
            <a:solidFill>
              <a:srgbClr val="FE8637"/>
            </a:solidFill>
          </a:ln>
        </p:spPr>
      </p:pic>
      <p:cxnSp>
        <p:nvCxnSpPr>
          <p:cNvPr id="5" name="Conector recto 4"/>
          <p:cNvCxnSpPr/>
          <p:nvPr/>
        </p:nvCxnSpPr>
        <p:spPr>
          <a:xfrm flipH="1">
            <a:off x="4932040" y="5013176"/>
            <a:ext cx="2448272" cy="151216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4860032" y="5013176"/>
            <a:ext cx="2448272" cy="151216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8" name="Picture 2" descr="E:\INGADA\ING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32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580926"/>
          </a:xfrm>
        </p:spPr>
        <p:txBody>
          <a:bodyPr>
            <a:noAutofit/>
          </a:bodyPr>
          <a:lstStyle/>
          <a:p>
            <a:r>
              <a:rPr lang="es-ES_tradnl" b="1" dirty="0" smtClean="0"/>
              <a:t>DEFINICIÓN</a:t>
            </a:r>
            <a:endParaRPr lang="es-ES" b="1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1119628" y="2420889"/>
            <a:ext cx="6984776" cy="2376264"/>
          </a:xfrm>
        </p:spPr>
        <p:txBody>
          <a:bodyPr>
            <a:normAutofit/>
          </a:bodyPr>
          <a:lstStyle/>
          <a:p>
            <a:endParaRPr lang="es-CL" sz="2600" dirty="0" smtClean="0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899592" y="1700808"/>
            <a:ext cx="7281326" cy="1440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800" b="1" i="1" dirty="0" smtClean="0">
                <a:solidFill>
                  <a:schemeClr val="bg1"/>
                </a:solidFill>
                <a:latin typeface="+mj-lt"/>
                <a:ea typeface="Times New Roman"/>
                <a:cs typeface="Times New Roman"/>
              </a:rPr>
              <a:t>OMS (1958): Un acontecimiento no premeditado, que produce daño o lesión reconocible o visible, corporal o mental.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3645024"/>
            <a:ext cx="7865211" cy="164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5089" y="5949280"/>
            <a:ext cx="1848911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35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/>
              <a:t>QUEMADURAS. PRIMEROS AUXILI</a:t>
            </a:r>
            <a:r>
              <a:rPr lang="es-ES_tradnl" sz="4000" dirty="0"/>
              <a:t>OS</a:t>
            </a:r>
            <a:endParaRPr lang="es-ES" sz="4000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844824"/>
            <a:ext cx="5181600" cy="452596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s-ES" sz="3600" dirty="0" smtClean="0"/>
              <a:t>	</a:t>
            </a:r>
            <a:r>
              <a:rPr lang="es-ES" sz="3600" b="1" u="sng" dirty="0" smtClean="0"/>
              <a:t>Cubrir</a:t>
            </a:r>
            <a:r>
              <a:rPr lang="es-ES" sz="3600" dirty="0" smtClean="0"/>
              <a:t> </a:t>
            </a:r>
            <a:r>
              <a:rPr lang="es-ES" sz="3600" dirty="0"/>
              <a:t>la zona afectada con </a:t>
            </a:r>
            <a:r>
              <a:rPr lang="es-ES" sz="3600" b="1" u="sng" dirty="0"/>
              <a:t>apósitos estériles</a:t>
            </a:r>
            <a:r>
              <a:rPr lang="es-ES" sz="3600" dirty="0"/>
              <a:t> o en su defecto muy limpios (sábanas, fundas de almohadas, etc.) y humedecidos.</a:t>
            </a:r>
          </a:p>
        </p:txBody>
      </p:sp>
      <p:pic>
        <p:nvPicPr>
          <p:cNvPr id="149509" name="Picture 5" descr="unoc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36096" y="2564904"/>
            <a:ext cx="2895359" cy="25922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20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 smtClean="0"/>
              <a:t>QUEMADURAS: </a:t>
            </a:r>
            <a:r>
              <a:rPr lang="es-ES_tradnl" sz="4000" b="1" dirty="0"/>
              <a:t>PRIMEROS AUXILIOS</a:t>
            </a:r>
            <a:endParaRPr lang="es-ES" sz="4000" b="1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628800"/>
            <a:ext cx="8077200" cy="4525963"/>
          </a:xfrm>
        </p:spPr>
        <p:txBody>
          <a:bodyPr/>
          <a:lstStyle/>
          <a:p>
            <a:r>
              <a:rPr lang="es-ES" sz="3600" b="1" dirty="0"/>
              <a:t>NO</a:t>
            </a:r>
            <a:r>
              <a:rPr lang="es-ES" sz="3600" dirty="0"/>
              <a:t> aplicar cremas, pomadas o cualquier otro medicamento o producto</a:t>
            </a:r>
            <a:r>
              <a:rPr lang="es-ES" sz="3600" dirty="0" smtClean="0"/>
              <a:t>.</a:t>
            </a:r>
            <a:endParaRPr lang="es-ES" sz="2800" dirty="0"/>
          </a:p>
        </p:txBody>
      </p:sp>
      <p:pic>
        <p:nvPicPr>
          <p:cNvPr id="150534" name="Picture 6" descr="enlaplay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15816" y="3717032"/>
            <a:ext cx="4178722" cy="232192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463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 smtClean="0"/>
              <a:t>QUEMADURAS: </a:t>
            </a:r>
            <a:r>
              <a:rPr lang="es-ES_tradnl" sz="4000" b="1" dirty="0"/>
              <a:t>PRIMEROS AUXILIOS</a:t>
            </a:r>
            <a:endParaRPr lang="es-ES" sz="4000" b="1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4800600" cy="4525963"/>
          </a:xfrm>
        </p:spPr>
        <p:txBody>
          <a:bodyPr/>
          <a:lstStyle/>
          <a:p>
            <a:r>
              <a:rPr lang="es-ES" b="1" dirty="0"/>
              <a:t>NO</a:t>
            </a:r>
            <a:r>
              <a:rPr lang="es-ES" dirty="0"/>
              <a:t> quitar, como norma general, la ropa a la víctima, sobre todo si está adherida a la piel. Solamente quitaremos la ropa en caso de que esté impregnada en productos cáusticos o hirvientes. </a:t>
            </a:r>
          </a:p>
          <a:p>
            <a:pPr>
              <a:buFont typeface="Wingdings" charset="0"/>
              <a:buNone/>
            </a:pPr>
            <a:endParaRPr lang="es-ES" sz="3600" dirty="0"/>
          </a:p>
        </p:txBody>
      </p:sp>
      <p:pic>
        <p:nvPicPr>
          <p:cNvPr id="151558" name="Picture 6" descr="friend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0237" y="2901156"/>
            <a:ext cx="1914525" cy="19240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22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/>
              <a:t>QUEMADURAS. PRIMEROS AUXILIOS</a:t>
            </a:r>
            <a:endParaRPr lang="es-ES" sz="4000" b="1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916832"/>
            <a:ext cx="4800600" cy="4525963"/>
          </a:xfrm>
        </p:spPr>
        <p:txBody>
          <a:bodyPr/>
          <a:lstStyle/>
          <a:p>
            <a:r>
              <a:rPr lang="es-ES" sz="3600" b="1" dirty="0"/>
              <a:t>NO</a:t>
            </a:r>
            <a:r>
              <a:rPr lang="es-ES" sz="3600" dirty="0"/>
              <a:t> pinchar las ampollas. </a:t>
            </a:r>
          </a:p>
          <a:p>
            <a:r>
              <a:rPr lang="es-ES" sz="3600" b="1" dirty="0"/>
              <a:t>NO</a:t>
            </a:r>
            <a:r>
              <a:rPr lang="es-ES" sz="3600" dirty="0"/>
              <a:t> dar nada de beber. Si tiene sed, humedeced sus labios. </a:t>
            </a:r>
          </a:p>
          <a:p>
            <a:pPr>
              <a:buFont typeface="Wingdings" charset="0"/>
              <a:buNone/>
            </a:pPr>
            <a:endParaRPr lang="es-ES" sz="3600" dirty="0"/>
          </a:p>
        </p:txBody>
      </p:sp>
      <p:pic>
        <p:nvPicPr>
          <p:cNvPr id="152582" name="Picture 6" descr="conol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1175" y="3044031"/>
            <a:ext cx="2152650" cy="16383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7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 smtClean="0"/>
              <a:t>QUEMADURAS: PRIMEROS </a:t>
            </a:r>
            <a:r>
              <a:rPr lang="es-ES_tradnl" sz="4000" b="1" dirty="0"/>
              <a:t>AUXILIOS</a:t>
            </a:r>
            <a:endParaRPr lang="es-ES" sz="4000" b="1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916832"/>
            <a:ext cx="4536504" cy="41764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" sz="3200" dirty="0"/>
              <a:t>Retirar los anillos, relojes, pulseras, etc. </a:t>
            </a:r>
            <a:endParaRPr lang="es-ES" sz="3200" dirty="0" smtClean="0"/>
          </a:p>
          <a:p>
            <a:pPr>
              <a:lnSpc>
                <a:spcPct val="90000"/>
              </a:lnSpc>
            </a:pPr>
            <a:endParaRPr lang="es-ES" sz="1200" dirty="0"/>
          </a:p>
          <a:p>
            <a:pPr>
              <a:lnSpc>
                <a:spcPct val="90000"/>
              </a:lnSpc>
            </a:pPr>
            <a:r>
              <a:rPr lang="es-ES" sz="3200" dirty="0"/>
              <a:t>Si la persona está ardiendo, impedir que corra. Apagar las llamas cubriéndola con una manta o similar, o haciéndola rodar en el suelo.</a:t>
            </a:r>
          </a:p>
        </p:txBody>
      </p:sp>
      <p:pic>
        <p:nvPicPr>
          <p:cNvPr id="153606" name="Picture 6" descr="unoqu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20072" y="1484784"/>
            <a:ext cx="2771573" cy="295232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75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 smtClean="0"/>
              <a:t>QUEMADURAS: </a:t>
            </a:r>
            <a:r>
              <a:rPr lang="es-ES_tradnl" sz="4000" b="1" dirty="0"/>
              <a:t>PRIMEROS AUXILIOS</a:t>
            </a:r>
            <a:endParaRPr lang="es-ES" sz="4000" b="1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8077200" cy="452596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s-ES" sz="3600" dirty="0" smtClean="0"/>
              <a:t>	Trasladar </a:t>
            </a:r>
            <a:r>
              <a:rPr lang="es-ES" sz="3600" dirty="0"/>
              <a:t>a la víctima a un </a:t>
            </a:r>
            <a:r>
              <a:rPr lang="es-ES" sz="3600" dirty="0" smtClean="0"/>
              <a:t>centro especializado </a:t>
            </a:r>
            <a:r>
              <a:rPr lang="es-ES" sz="3600" dirty="0"/>
              <a:t>cuanto antes.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241114"/>
            <a:ext cx="4032448" cy="3356238"/>
          </a:xfrm>
          <a:prstGeom prst="rect">
            <a:avLst/>
          </a:prstGeom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95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1268760"/>
            <a:ext cx="6552728" cy="1584176"/>
          </a:xfrm>
        </p:spPr>
        <p:txBody>
          <a:bodyPr>
            <a:normAutofit/>
          </a:bodyPr>
          <a:lstStyle/>
          <a:p>
            <a:pPr algn="ctr"/>
            <a:r>
              <a:rPr lang="es-ES_tradnl" sz="6000" b="1" dirty="0" smtClean="0">
                <a:solidFill>
                  <a:schemeClr val="tx1"/>
                </a:solidFill>
                <a:latin typeface="+mj-lt"/>
              </a:rPr>
              <a:t>ELECTROCUCIÓN</a:t>
            </a:r>
            <a:endParaRPr lang="es-ES" sz="6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362200"/>
            <a:ext cx="4064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3917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 smtClean="0"/>
              <a:t>ELECTROCUCIÓN</a:t>
            </a:r>
            <a:endParaRPr lang="es-ES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SzPct val="130000"/>
              <a:buFont typeface="Wingdings" charset="0"/>
              <a:buChar char="§"/>
              <a:tabLst>
                <a:tab pos="5259388" algn="l"/>
              </a:tabLst>
            </a:pPr>
            <a:r>
              <a:rPr lang="es-ES" sz="2800" b="1" dirty="0"/>
              <a:t>La </a:t>
            </a:r>
            <a:r>
              <a:rPr lang="es-ES" sz="2800" b="1" u="sng" dirty="0"/>
              <a:t>corriente eléctrica </a:t>
            </a:r>
            <a:r>
              <a:rPr lang="es-ES_tradnl" sz="2800" b="1" u="sng" dirty="0"/>
              <a:t>doméstica</a:t>
            </a:r>
            <a:r>
              <a:rPr lang="es-ES_tradnl" sz="2800" b="1" dirty="0"/>
              <a:t>  </a:t>
            </a:r>
            <a:r>
              <a:rPr lang="es-ES" sz="2800" dirty="0"/>
              <a:t>puede producir desde quemaduras leves hasta la muerte del accidentado.</a:t>
            </a:r>
            <a:r>
              <a:rPr lang="es-ES" sz="2400" b="1" dirty="0"/>
              <a:t>              </a:t>
            </a:r>
            <a:endParaRPr lang="es-ES" sz="2400" b="1" dirty="0" smtClean="0"/>
          </a:p>
          <a:p>
            <a:pPr>
              <a:lnSpc>
                <a:spcPct val="90000"/>
              </a:lnSpc>
              <a:buClr>
                <a:schemeClr val="tx1"/>
              </a:buClr>
              <a:buSzPct val="130000"/>
              <a:buFont typeface="Wingdings" charset="0"/>
              <a:buChar char="§"/>
              <a:tabLst>
                <a:tab pos="5259388" algn="l"/>
              </a:tabLst>
            </a:pPr>
            <a:r>
              <a:rPr lang="es-ES" sz="2400" b="1" dirty="0" smtClean="0"/>
              <a:t> </a:t>
            </a:r>
            <a:r>
              <a:rPr lang="es-ES" dirty="0" smtClean="0"/>
              <a:t>La</a:t>
            </a:r>
            <a:r>
              <a:rPr lang="es-ES" sz="2800" dirty="0" smtClean="0"/>
              <a:t> </a:t>
            </a:r>
            <a:r>
              <a:rPr lang="es-ES" sz="2800" b="1" u="sng" dirty="0" smtClean="0"/>
              <a:t>Humedad</a:t>
            </a:r>
            <a:r>
              <a:rPr lang="es-ES" sz="2800" dirty="0" smtClean="0"/>
              <a:t> juega un papel muy importante en los accidentes </a:t>
            </a:r>
            <a:r>
              <a:rPr lang="es-ES_tradnl" sz="2800" dirty="0" smtClean="0"/>
              <a:t>domésticos</a:t>
            </a:r>
            <a:r>
              <a:rPr lang="es-ES" sz="2800" dirty="0" smtClean="0"/>
              <a:t>/laborales ( baños, cocina, </a:t>
            </a:r>
            <a:r>
              <a:rPr lang="es-ES_tradnl" sz="2800" dirty="0" smtClean="0"/>
              <a:t>sótanos</a:t>
            </a:r>
            <a:r>
              <a:rPr lang="es-ES" sz="2800" dirty="0" smtClean="0"/>
              <a:t>…).           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30000"/>
              <a:buFont typeface="Wingdings" charset="0"/>
              <a:buChar char="§"/>
              <a:tabLst>
                <a:tab pos="5259388" algn="l"/>
              </a:tabLst>
            </a:pPr>
            <a:r>
              <a:rPr lang="es-ES" sz="2800" dirty="0" smtClean="0"/>
              <a:t>  La </a:t>
            </a:r>
            <a:r>
              <a:rPr lang="es-ES" sz="2800" b="1" u="sng" dirty="0" smtClean="0"/>
              <a:t>Piel humana</a:t>
            </a:r>
            <a:r>
              <a:rPr lang="es-ES" sz="2800" dirty="0" smtClean="0"/>
              <a:t> es mucho m</a:t>
            </a:r>
            <a:r>
              <a:rPr lang="es-ES_tradnl" sz="2800" dirty="0" smtClean="0"/>
              <a:t>á</a:t>
            </a:r>
            <a:r>
              <a:rPr lang="es-ES" sz="2800" dirty="0" smtClean="0"/>
              <a:t>s conductora </a:t>
            </a:r>
            <a:r>
              <a:rPr lang="es-ES_tradnl" sz="2800" dirty="0" smtClean="0"/>
              <a:t>de la electricidad</a:t>
            </a:r>
            <a:r>
              <a:rPr lang="es-ES" sz="2800" dirty="0" smtClean="0"/>
              <a:t> cuando se encuentra mojada</a:t>
            </a:r>
            <a:r>
              <a:rPr lang="es-ES_tradnl" sz="2800" dirty="0" smtClean="0"/>
              <a:t> ( agua, sudor, ropa húmeda ...)</a:t>
            </a:r>
            <a:endParaRPr lang="es-ES" sz="2800" dirty="0" smtClean="0"/>
          </a:p>
          <a:p>
            <a:pPr>
              <a:lnSpc>
                <a:spcPct val="90000"/>
              </a:lnSpc>
              <a:buClr>
                <a:schemeClr val="tx1"/>
              </a:buClr>
              <a:buSzPct val="130000"/>
              <a:buNone/>
              <a:tabLst>
                <a:tab pos="5259388" algn="l"/>
              </a:tabLst>
            </a:pPr>
            <a:r>
              <a:rPr lang="es-ES" sz="2800" dirty="0" smtClean="0"/>
              <a:t>    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30000"/>
              <a:buFont typeface="Wingdings" charset="0"/>
              <a:buChar char="§"/>
              <a:tabLst>
                <a:tab pos="5259388" algn="l"/>
              </a:tabLst>
            </a:pPr>
            <a:endParaRPr lang="es-ES" sz="2400" b="1" dirty="0"/>
          </a:p>
          <a:p>
            <a:pPr>
              <a:lnSpc>
                <a:spcPct val="90000"/>
              </a:lnSpc>
              <a:tabLst>
                <a:tab pos="5259388" algn="l"/>
              </a:tabLst>
            </a:pPr>
            <a:endParaRPr lang="es-ES" sz="2400" b="1" dirty="0"/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0779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085584" cy="1728192"/>
          </a:xfrm>
        </p:spPr>
        <p:txBody>
          <a:bodyPr>
            <a:noAutofit/>
          </a:bodyPr>
          <a:lstStyle/>
          <a:p>
            <a:r>
              <a:rPr lang="es-ES_tradnl" sz="5400" b="1" dirty="0" smtClean="0"/>
              <a:t/>
            </a:r>
            <a:br>
              <a:rPr lang="es-ES_tradnl" sz="5400" b="1" dirty="0" smtClean="0"/>
            </a:br>
            <a:r>
              <a:rPr lang="es-ES_tradnl" sz="5400" b="1" dirty="0" smtClean="0"/>
              <a:t/>
            </a:r>
            <a:br>
              <a:rPr lang="es-ES_tradnl" sz="5400" b="1" dirty="0" smtClean="0"/>
            </a:br>
            <a:r>
              <a:rPr lang="es-ES_tradnl" b="1" dirty="0" smtClean="0"/>
              <a:t>ELECTROCUCIÓN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" dirty="0" smtClean="0"/>
              <a:t>	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" dirty="0" smtClean="0"/>
              <a:t>Las </a:t>
            </a:r>
            <a:r>
              <a:rPr lang="es-ES" b="1" u="sng" dirty="0"/>
              <a:t>Principales Consecuencias</a:t>
            </a:r>
            <a:r>
              <a:rPr lang="es-ES" u="sng" dirty="0"/>
              <a:t> </a:t>
            </a:r>
            <a:r>
              <a:rPr lang="es-ES" dirty="0">
                <a:effectLst/>
              </a:rPr>
              <a:t> del paso de la corriente eléctrica por el organismo </a:t>
            </a:r>
            <a:r>
              <a:rPr lang="es-ES" dirty="0" smtClean="0">
                <a:effectLst/>
              </a:rPr>
              <a:t>varían: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s-ES" dirty="0" smtClean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" dirty="0" smtClean="0">
                <a:effectLst/>
              </a:rPr>
              <a:t>		-</a:t>
            </a:r>
            <a:r>
              <a:rPr lang="es-ES" dirty="0" smtClean="0"/>
              <a:t>Q</a:t>
            </a:r>
            <a:r>
              <a:rPr lang="es-ES" dirty="0" smtClean="0">
                <a:effectLst/>
              </a:rPr>
              <a:t>uemaduras.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" dirty="0" smtClean="0">
                <a:effectLst/>
              </a:rPr>
              <a:t>		-Fracturas.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" dirty="0" smtClean="0"/>
              <a:t>		-A</a:t>
            </a:r>
            <a:r>
              <a:rPr lang="es-ES" dirty="0" smtClean="0">
                <a:effectLst/>
              </a:rPr>
              <a:t>lteraciones </a:t>
            </a:r>
            <a:r>
              <a:rPr lang="es-ES" dirty="0">
                <a:effectLst/>
              </a:rPr>
              <a:t>del ritmo </a:t>
            </a:r>
            <a:r>
              <a:rPr lang="es-ES" dirty="0" smtClean="0">
                <a:effectLst/>
              </a:rPr>
              <a:t>cardiaco.</a:t>
            </a:r>
            <a:endParaRPr lang="es-ES" b="1" u="sng" dirty="0"/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8979" y="2616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7872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323584" cy="1008112"/>
          </a:xfrm>
        </p:spPr>
        <p:txBody>
          <a:bodyPr>
            <a:normAutofit fontScale="90000"/>
          </a:bodyPr>
          <a:lstStyle/>
          <a:p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sz="4900" b="1" dirty="0" smtClean="0"/>
              <a:t>ELECTROCUCIÓN</a:t>
            </a:r>
            <a:r>
              <a:rPr lang="es-ES" sz="4900" b="1" dirty="0" smtClean="0"/>
              <a:t/>
            </a:r>
            <a:br>
              <a:rPr lang="es-ES" sz="4900" b="1" dirty="0" smtClean="0"/>
            </a:br>
            <a:endParaRPr lang="es-ES_tradnl" sz="4900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7924800" cy="4724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_tradnl" sz="2400" b="1" dirty="0"/>
              <a:t>	</a:t>
            </a:r>
            <a:endParaRPr lang="es-ES_tradnl" sz="2400" b="1" dirty="0" smtClean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" sz="2800" b="1" u="sng" dirty="0" smtClean="0"/>
              <a:t>Los </a:t>
            </a:r>
            <a:r>
              <a:rPr lang="es-ES" sz="2800" b="1" u="sng" dirty="0"/>
              <a:t>Efectos de la Descarga Eléctrica</a:t>
            </a:r>
            <a:r>
              <a:rPr lang="es-ES" sz="2800" dirty="0"/>
              <a:t>  a su paso por el organismo dependerán de : 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endParaRPr lang="es-ES_tradnl" dirty="0" smtClean="0"/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s-ES_tradnl" dirty="0" smtClean="0"/>
              <a:t>La</a:t>
            </a:r>
            <a:r>
              <a:rPr lang="es-ES_tradnl" b="1" dirty="0" smtClean="0"/>
              <a:t> </a:t>
            </a:r>
            <a:r>
              <a:rPr lang="es-ES_tradnl" b="1" u="sng" dirty="0"/>
              <a:t>Intensidad</a:t>
            </a:r>
            <a:r>
              <a:rPr lang="es-ES_tradnl" b="1" dirty="0"/>
              <a:t> </a:t>
            </a:r>
            <a:r>
              <a:rPr lang="es-ES" dirty="0"/>
              <a:t>de la Corriente </a:t>
            </a:r>
            <a:endParaRPr lang="es-ES_tradnl" dirty="0"/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endParaRPr lang="es-ES_tradnl" dirty="0" smtClean="0"/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s-ES_tradnl" dirty="0" smtClean="0"/>
              <a:t>La </a:t>
            </a:r>
            <a:r>
              <a:rPr lang="es-ES_tradnl" b="1" u="sng" dirty="0"/>
              <a:t>Resistencia</a:t>
            </a:r>
            <a:r>
              <a:rPr lang="es-ES_tradnl" dirty="0"/>
              <a:t> </a:t>
            </a:r>
            <a:r>
              <a:rPr lang="es-ES" dirty="0"/>
              <a:t>del Sujeto </a:t>
            </a:r>
            <a:r>
              <a:rPr lang="es-ES_tradnl" dirty="0"/>
              <a:t>al paso de dicha corriente, que está relacionado con: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s-ES_tradnl" dirty="0"/>
              <a:t>	</a:t>
            </a:r>
            <a:endParaRPr lang="es-ES_tradnl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s-ES_tradnl" dirty="0"/>
              <a:t>	</a:t>
            </a:r>
            <a:r>
              <a:rPr lang="es-ES_tradnl" dirty="0" smtClean="0"/>
              <a:t>	- </a:t>
            </a:r>
            <a:r>
              <a:rPr lang="es-ES" dirty="0"/>
              <a:t>Estado de la piel</a:t>
            </a:r>
            <a:r>
              <a:rPr lang="es-ES_tradnl" dirty="0"/>
              <a:t> (</a:t>
            </a:r>
            <a:r>
              <a:rPr lang="es-ES_tradnl" dirty="0" err="1"/>
              <a:t>fina,seca,</a:t>
            </a:r>
            <a:r>
              <a:rPr lang="es-ES_tradnl" dirty="0" err="1" smtClean="0"/>
              <a:t>humedad</a:t>
            </a:r>
            <a:r>
              <a:rPr lang="es-ES_tradnl" dirty="0"/>
              <a:t>..) </a:t>
            </a:r>
            <a:r>
              <a:rPr lang="es-ES" dirty="0"/>
              <a:t>                                           </a:t>
            </a:r>
            <a:endParaRPr lang="es-ES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s-ES" dirty="0"/>
              <a:t>	</a:t>
            </a:r>
            <a:r>
              <a:rPr lang="es-ES" dirty="0" smtClean="0"/>
              <a:t>	</a:t>
            </a:r>
            <a:r>
              <a:rPr lang="es-ES_tradnl" dirty="0"/>
              <a:t>	 </a:t>
            </a:r>
            <a:r>
              <a:rPr lang="es-ES" dirty="0"/>
              <a:t>Vestiduras y Calzado</a:t>
            </a:r>
            <a:r>
              <a:rPr lang="es-ES_tradnl" dirty="0"/>
              <a:t> (suela de goma)</a:t>
            </a:r>
            <a:r>
              <a:rPr lang="es-ES" dirty="0"/>
              <a:t>                                 </a:t>
            </a:r>
            <a:r>
              <a:rPr lang="es-ES" dirty="0" smtClean="0"/>
              <a:t>	</a:t>
            </a:r>
            <a:r>
              <a:rPr lang="es-ES_tradnl" dirty="0"/>
              <a:t>	</a:t>
            </a:r>
            <a:r>
              <a:rPr lang="es-ES" dirty="0"/>
              <a:t> Tiempo de Contacto</a:t>
            </a:r>
            <a:endParaRPr lang="es-ES_tradnl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s-ES_tradnl" dirty="0"/>
              <a:t>	</a:t>
            </a:r>
            <a:r>
              <a:rPr lang="es-ES_tradnl" dirty="0" smtClean="0"/>
              <a:t>	- </a:t>
            </a:r>
            <a:r>
              <a:rPr lang="es-ES" dirty="0"/>
              <a:t>Trayecto de la Corriente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s-ES" u="sng" dirty="0"/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798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652934"/>
          </a:xfrm>
        </p:spPr>
        <p:txBody>
          <a:bodyPr>
            <a:noAutofit/>
          </a:bodyPr>
          <a:lstStyle/>
          <a:p>
            <a:r>
              <a:rPr lang="es-ES" b="1" dirty="0" smtClean="0"/>
              <a:t>EPIDEMIOLOGIA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124744"/>
            <a:ext cx="7632848" cy="5589240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 smtClean="0"/>
              <a:t>El niño con TDAH tiene un riesgo entre </a:t>
            </a:r>
            <a:r>
              <a:rPr lang="es-ES" dirty="0" smtClean="0"/>
              <a:t>dos </a:t>
            </a:r>
            <a:r>
              <a:rPr lang="es-ES" dirty="0"/>
              <a:t>y cinco veces mayor de </a:t>
            </a:r>
            <a:r>
              <a:rPr lang="es-ES" dirty="0" smtClean="0"/>
              <a:t>sufrir un </a:t>
            </a:r>
            <a:r>
              <a:rPr lang="es-ES" dirty="0"/>
              <a:t>accidente que un niño sin este </a:t>
            </a:r>
            <a:r>
              <a:rPr lang="es-ES" dirty="0" smtClean="0"/>
              <a:t>trastorno.</a:t>
            </a:r>
          </a:p>
          <a:p>
            <a:endParaRPr lang="es-ES" dirty="0" smtClean="0"/>
          </a:p>
          <a:p>
            <a:r>
              <a:rPr lang="es-ES" dirty="0" smtClean="0"/>
              <a:t>Mas frecuente en varones.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" dirty="0" smtClean="0"/>
              <a:t>Un </a:t>
            </a:r>
            <a:r>
              <a:rPr lang="es-ES" dirty="0"/>
              <a:t>40% de personas con TDAH han tenido 2 accidentes en un año y un 20% han tenido 3 </a:t>
            </a:r>
            <a:r>
              <a:rPr lang="es-ES" dirty="0" smtClean="0"/>
              <a:t>accidentes</a:t>
            </a:r>
          </a:p>
          <a:p>
            <a:endParaRPr lang="es-ES" dirty="0"/>
          </a:p>
          <a:p>
            <a:r>
              <a:rPr lang="es-ES" dirty="0"/>
              <a:t>El TDAH en la infancia junto con la impulsividad, es un predictor de riesgos. </a:t>
            </a:r>
            <a:r>
              <a:rPr lang="es-ES" dirty="0" smtClean="0"/>
              <a:t>Personas </a:t>
            </a:r>
            <a:r>
              <a:rPr lang="es-ES" dirty="0"/>
              <a:t>con TDAH tienen 3 veces más posibilidades de morir a los 46 años que las personas sin trastorno.</a:t>
            </a:r>
            <a:endParaRPr lang="es-ES_tradnl" dirty="0" smtClean="0"/>
          </a:p>
        </p:txBody>
      </p:sp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00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04664"/>
            <a:ext cx="6264696" cy="936104"/>
          </a:xfrm>
        </p:spPr>
        <p:txBody>
          <a:bodyPr>
            <a:noAutofit/>
          </a:bodyPr>
          <a:lstStyle/>
          <a:p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b="1" dirty="0" smtClean="0"/>
              <a:t>ELECTROCUCIÓN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91140" name="Picture 4" descr="j01958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23728" y="5467356"/>
            <a:ext cx="1944688" cy="13716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556792"/>
            <a:ext cx="8137525" cy="389255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0"/>
              <a:buNone/>
            </a:pPr>
            <a:r>
              <a:rPr lang="es-ES_tradnl" sz="3800" b="1" dirty="0">
                <a:solidFill>
                  <a:srgbClr val="FF0000"/>
                </a:solidFill>
              </a:rPr>
              <a:t>LO QUE </a:t>
            </a:r>
            <a:r>
              <a:rPr lang="es-ES_tradnl" sz="4200" b="1" u="sng" dirty="0">
                <a:solidFill>
                  <a:srgbClr val="FF0000"/>
                </a:solidFill>
              </a:rPr>
              <a:t>NO</a:t>
            </a:r>
            <a:r>
              <a:rPr lang="es-ES_tradnl" sz="4200" b="1" dirty="0">
                <a:solidFill>
                  <a:srgbClr val="FF0000"/>
                </a:solidFill>
              </a:rPr>
              <a:t> </a:t>
            </a:r>
            <a:r>
              <a:rPr lang="es-ES_tradnl" sz="3800" b="1" dirty="0">
                <a:solidFill>
                  <a:srgbClr val="FF0000"/>
                </a:solidFill>
              </a:rPr>
              <a:t>SE DEBE HACER ES</a:t>
            </a:r>
            <a:r>
              <a:rPr lang="es-ES_tradnl" sz="3800" dirty="0">
                <a:solidFill>
                  <a:srgbClr val="FF0000"/>
                </a:solidFill>
              </a:rPr>
              <a:t> : </a:t>
            </a:r>
            <a:endParaRPr lang="es-ES_tradnl" sz="3800" dirty="0" smtClean="0">
              <a:solidFill>
                <a:srgbClr val="FF0000"/>
              </a:solidFill>
            </a:endParaRPr>
          </a:p>
          <a:p>
            <a:pPr>
              <a:buFont typeface="Wingdings" charset="0"/>
              <a:buNone/>
            </a:pPr>
            <a:endParaRPr lang="es-ES_tradnl" dirty="0">
              <a:solidFill>
                <a:srgbClr val="FF0000"/>
              </a:solidFill>
            </a:endParaRPr>
          </a:p>
          <a:p>
            <a:r>
              <a:rPr lang="es-ES" b="1" dirty="0"/>
              <a:t>TOCAR</a:t>
            </a:r>
            <a:r>
              <a:rPr lang="es-ES" dirty="0"/>
              <a:t> a la victima mientras este en contacto con la fuente de electricidad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/>
              <a:t>Utilizar materiales conductores o húmedos para apartar un cable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/>
              <a:t>Intentar apartar un cable de mediana o alta tensión.</a:t>
            </a:r>
          </a:p>
        </p:txBody>
      </p:sp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6038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7467600" cy="864096"/>
          </a:xfrm>
        </p:spPr>
        <p:txBody>
          <a:bodyPr>
            <a:noAutofit/>
          </a:bodyPr>
          <a:lstStyle/>
          <a:p>
            <a:r>
              <a:rPr lang="es-ES_tradnl" b="1" dirty="0" smtClean="0"/>
              <a:t>ELECTROCUCIÓN</a:t>
            </a:r>
            <a:endParaRPr lang="es-ES" b="1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215064" cy="513204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_tradnl" sz="2800" dirty="0"/>
              <a:t>	</a:t>
            </a:r>
            <a:endParaRPr lang="es-ES_tradnl" sz="2800" dirty="0" smtClean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" sz="2800" dirty="0" smtClean="0"/>
              <a:t>SI </a:t>
            </a:r>
            <a:r>
              <a:rPr lang="es-ES" sz="2800" dirty="0"/>
              <a:t>PIENSAS QUE ALGUIEN HA SIDO ELECTROCUTADO SIGUE ESTOS PASOS</a:t>
            </a:r>
            <a:r>
              <a:rPr lang="es-ES_tradnl" sz="2800" dirty="0"/>
              <a:t>:</a:t>
            </a:r>
            <a:r>
              <a:rPr lang="es-ES" sz="2800" dirty="0"/>
              <a:t> </a:t>
            </a:r>
            <a:endParaRPr lang="es-ES_tradnl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s-ES" sz="2800" dirty="0"/>
          </a:p>
          <a:p>
            <a:pPr>
              <a:lnSpc>
                <a:spcPct val="90000"/>
              </a:lnSpc>
            </a:pPr>
            <a:r>
              <a:rPr lang="es-ES" sz="2800" u="sng" dirty="0"/>
              <a:t>PRIMERO </a:t>
            </a:r>
            <a:r>
              <a:rPr lang="es-ES" sz="2800" b="1" u="sng" dirty="0">
                <a:solidFill>
                  <a:srgbClr val="FF0000"/>
                </a:solidFill>
              </a:rPr>
              <a:t>MIRAR Y NO TOCAR</a:t>
            </a:r>
            <a:r>
              <a:rPr lang="es-ES" sz="2800" dirty="0" smtClean="0"/>
              <a:t>:</a:t>
            </a:r>
          </a:p>
          <a:p>
            <a:pPr>
              <a:lnSpc>
                <a:spcPct val="90000"/>
              </a:lnSpc>
            </a:pPr>
            <a:endParaRPr lang="es-ES" sz="2800" dirty="0"/>
          </a:p>
          <a:p>
            <a:pPr lvl="1">
              <a:lnSpc>
                <a:spcPct val="90000"/>
              </a:lnSpc>
            </a:pPr>
            <a:r>
              <a:rPr lang="es-ES" sz="2500" dirty="0" smtClean="0"/>
              <a:t> </a:t>
            </a:r>
            <a:r>
              <a:rPr lang="es-ES" sz="2500" dirty="0"/>
              <a:t>Puede que la persona este en contacto con la fuente eléctrica. Si toca a la persona, ésta podría </a:t>
            </a:r>
            <a:r>
              <a:rPr lang="ja-JP" altLang="es-ES" sz="2500" dirty="0">
                <a:latin typeface="Arial"/>
              </a:rPr>
              <a:t>“</a:t>
            </a:r>
            <a:r>
              <a:rPr lang="es-ES" sz="2500" dirty="0"/>
              <a:t>pasarle</a:t>
            </a:r>
            <a:r>
              <a:rPr lang="ja-JP" altLang="es-ES" sz="2500" dirty="0">
                <a:latin typeface="Arial"/>
              </a:rPr>
              <a:t>”</a:t>
            </a:r>
            <a:r>
              <a:rPr lang="es-ES" sz="2500" dirty="0"/>
              <a:t> la corriente </a:t>
            </a:r>
            <a:r>
              <a:rPr lang="es-ES_tradnl" sz="2500" dirty="0"/>
              <a:t>eléctrica </a:t>
            </a:r>
            <a:r>
              <a:rPr lang="es-ES" sz="2500" dirty="0"/>
              <a:t>a usted. Cuidado si el afectado se encuentra sobre un charco de agua. </a:t>
            </a:r>
          </a:p>
        </p:txBody>
      </p:sp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7642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467600" cy="652934"/>
          </a:xfrm>
        </p:spPr>
        <p:txBody>
          <a:bodyPr>
            <a:normAutofit fontScale="90000"/>
          </a:bodyPr>
          <a:lstStyle/>
          <a:p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sz="4900" b="1" dirty="0" smtClean="0"/>
              <a:t>ELECTROCUCIÓN</a:t>
            </a:r>
            <a:r>
              <a:rPr lang="es-ES" sz="4900" b="1" dirty="0" smtClean="0"/>
              <a:t/>
            </a:r>
            <a:br>
              <a:rPr lang="es-ES" sz="4900" b="1" dirty="0" smtClean="0"/>
            </a:br>
            <a:endParaRPr lang="es-ES" sz="4900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077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 dirty="0"/>
              <a:t>DESCONECTAR LA CORRIENTE : Si no podemos cortar la corriente, debemos aislar al afectado de la misma </a:t>
            </a:r>
            <a:r>
              <a:rPr lang="es-ES" sz="2800" u="sng" dirty="0"/>
              <a:t>pero sin tocarlo directamente</a:t>
            </a:r>
            <a:r>
              <a:rPr lang="es-ES" sz="2800" dirty="0"/>
              <a:t>, para ello utilizaremos un </a:t>
            </a:r>
            <a:r>
              <a:rPr lang="es-ES" sz="2800" u="sng" dirty="0"/>
              <a:t>objeto no conductor</a:t>
            </a:r>
            <a:r>
              <a:rPr lang="es-ES" sz="2800" dirty="0"/>
              <a:t> (madera, cuerda, plástico, ropa no mojad</a:t>
            </a:r>
            <a:r>
              <a:rPr lang="es-ES_tradnl" sz="2800" dirty="0"/>
              <a:t>a</a:t>
            </a:r>
            <a:r>
              <a:rPr lang="es-ES" sz="2800" dirty="0"/>
              <a:t>, cartón …).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" sz="2800" dirty="0"/>
              <a:t>        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cs typeface="Arial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Arial" charset="0"/>
              </a:rPr>
              <a:t>¡¡ NO INTENTAR </a:t>
            </a:r>
            <a:r>
              <a:rPr lang="en-US" sz="3600" u="sng" dirty="0">
                <a:solidFill>
                  <a:srgbClr val="FF0000"/>
                </a:solidFill>
                <a:cs typeface="Arial" charset="0"/>
              </a:rPr>
              <a:t>NADA</a:t>
            </a:r>
            <a:r>
              <a:rPr lang="en-US" sz="2800" dirty="0">
                <a:solidFill>
                  <a:srgbClr val="FF0000"/>
                </a:solidFill>
                <a:cs typeface="Arial" charset="0"/>
              </a:rPr>
              <a:t> SI SE TRATA DE UN CABLE DE ALTA TENSION !! (NI SIQUIERA ACERCARSE YA QUE EXISTE UN </a:t>
            </a:r>
            <a:r>
              <a:rPr lang="en-US" sz="3600" dirty="0">
                <a:solidFill>
                  <a:srgbClr val="FF0000"/>
                </a:solidFill>
                <a:cs typeface="Arial" charset="0"/>
              </a:rPr>
              <a:t>ALTÍSIMO</a:t>
            </a:r>
            <a:r>
              <a:rPr lang="en-US" sz="2800" dirty="0">
                <a:solidFill>
                  <a:srgbClr val="FF0000"/>
                </a:solidFill>
                <a:cs typeface="Arial" charset="0"/>
              </a:rPr>
              <a:t> RIESGO DE MUERTE ) !!!</a:t>
            </a:r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9355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4900" b="1" dirty="0" smtClean="0"/>
              <a:t/>
            </a:r>
            <a:br>
              <a:rPr lang="es-ES_tradnl" sz="4900" b="1" dirty="0" smtClean="0"/>
            </a:br>
            <a:r>
              <a:rPr lang="es-ES_tradnl" sz="4900" b="1" dirty="0" smtClean="0"/>
              <a:t>ELECTROCUCIÓN</a:t>
            </a:r>
            <a:r>
              <a:rPr lang="es-ES" sz="3200" b="1" dirty="0" smtClean="0"/>
              <a:t/>
            </a:r>
            <a:br>
              <a:rPr lang="es-ES" sz="3200" b="1" dirty="0" smtClean="0"/>
            </a:br>
            <a:endParaRPr lang="es-E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/>
              <a:t>LLAMAR O PEDIR QUE ALGUIEN LLAME A LOS SERVICIOS MEDICOS DE URGENCIAS</a:t>
            </a:r>
            <a:r>
              <a:rPr lang="es-ES_tradnl" sz="2800" dirty="0"/>
              <a:t> </a:t>
            </a:r>
            <a:r>
              <a:rPr lang="es-ES_tradnl" sz="2800" dirty="0" smtClean="0"/>
              <a:t>(061)</a:t>
            </a:r>
            <a:endParaRPr lang="es-ES" sz="2800" dirty="0"/>
          </a:p>
          <a:p>
            <a:endParaRPr lang="es-ES" sz="2800" dirty="0"/>
          </a:p>
          <a:p>
            <a:r>
              <a:rPr lang="es-ES" sz="2800" dirty="0"/>
              <a:t>COMPROBAR NIVEL DE CONSCIENCIA, RESPIRACION Y PULSO DE LA VICTIMA: Una vez fuera de la fuente eléctrica, compruebe si responde a su llamada</a:t>
            </a:r>
            <a:endParaRPr lang="es-ES" sz="2800" dirty="0">
              <a:cs typeface="Arial" charset="0"/>
            </a:endParaRPr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1004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467600" cy="652934"/>
          </a:xfrm>
        </p:spPr>
        <p:txBody>
          <a:bodyPr>
            <a:normAutofit fontScale="90000"/>
          </a:bodyPr>
          <a:lstStyle/>
          <a:p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sz="4900" b="1" dirty="0" smtClean="0"/>
              <a:t>ELECTROCUCIÓN</a:t>
            </a:r>
            <a:r>
              <a:rPr lang="es-ES" sz="4900" b="1" dirty="0" smtClean="0"/>
              <a:t/>
            </a:r>
            <a:br>
              <a:rPr lang="es-ES" sz="4900" b="1" dirty="0" smtClean="0"/>
            </a:br>
            <a:endParaRPr lang="es-ES" sz="4900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077200" cy="4114800"/>
          </a:xfrm>
        </p:spPr>
        <p:txBody>
          <a:bodyPr/>
          <a:lstStyle/>
          <a:p>
            <a:r>
              <a:rPr lang="es-ES_tradnl" sz="2600" dirty="0">
                <a:cs typeface="Arial" charset="0"/>
              </a:rPr>
              <a:t>Si</a:t>
            </a:r>
            <a:r>
              <a:rPr lang="es-ES" sz="2600" dirty="0">
                <a:cs typeface="Arial" charset="0"/>
              </a:rPr>
              <a:t> responde a su llamada, respira y tiene pulso</a:t>
            </a:r>
            <a:r>
              <a:rPr lang="es-ES_tradnl" sz="2600" dirty="0">
                <a:cs typeface="Arial" charset="0"/>
              </a:rPr>
              <a:t>:</a:t>
            </a:r>
          </a:p>
          <a:p>
            <a:pPr>
              <a:buFont typeface="Wingdings" charset="0"/>
              <a:buNone/>
            </a:pPr>
            <a:r>
              <a:rPr lang="es-ES_tradnl" sz="2600" dirty="0">
                <a:cs typeface="Arial" charset="0"/>
              </a:rPr>
              <a:t>	Colocar en </a:t>
            </a:r>
            <a:r>
              <a:rPr lang="es-ES_tradnl" sz="2600" u="sng" dirty="0">
                <a:cs typeface="Arial" charset="0"/>
              </a:rPr>
              <a:t>posición lateral de seguridad</a:t>
            </a:r>
            <a:r>
              <a:rPr lang="es-ES_tradnl" sz="2600" dirty="0">
                <a:cs typeface="Arial" charset="0"/>
              </a:rPr>
              <a:t>.</a:t>
            </a:r>
          </a:p>
          <a:p>
            <a:pPr>
              <a:buFont typeface="Wingdings" charset="0"/>
              <a:buNone/>
            </a:pPr>
            <a:endParaRPr lang="es-ES_tradnl" sz="2600" dirty="0">
              <a:cs typeface="Arial" charset="0"/>
            </a:endParaRPr>
          </a:p>
          <a:p>
            <a:r>
              <a:rPr lang="es-ES" sz="2600" dirty="0">
                <a:cs typeface="Arial" charset="0"/>
              </a:rPr>
              <a:t>Si la victima no respira o no tiene pulso , deberá iniciar las medidas de </a:t>
            </a:r>
            <a:r>
              <a:rPr lang="es-ES" sz="2600" u="sng" dirty="0">
                <a:cs typeface="Arial" charset="0"/>
              </a:rPr>
              <a:t>R.C.P</a:t>
            </a:r>
            <a:r>
              <a:rPr lang="es-ES" sz="2600" dirty="0">
                <a:cs typeface="Arial" charset="0"/>
              </a:rPr>
              <a:t> </a:t>
            </a:r>
            <a:r>
              <a:rPr lang="es-ES" sz="2600" u="sng" dirty="0">
                <a:cs typeface="Arial" charset="0"/>
              </a:rPr>
              <a:t>básica</a:t>
            </a:r>
            <a:r>
              <a:rPr lang="es-ES_tradnl" sz="2600" dirty="0">
                <a:cs typeface="Arial" charset="0"/>
              </a:rPr>
              <a:t> adecuadas en cada caso</a:t>
            </a:r>
            <a:r>
              <a:rPr lang="es-ES" sz="2600" dirty="0">
                <a:cs typeface="Arial" charset="0"/>
              </a:rPr>
              <a:t>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429000"/>
            <a:ext cx="5015126" cy="3259832"/>
          </a:xfrm>
          <a:prstGeom prst="rect">
            <a:avLst/>
          </a:prstGeom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4314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286000"/>
            <a:ext cx="7543800" cy="1752600"/>
          </a:xfrm>
        </p:spPr>
        <p:txBody>
          <a:bodyPr>
            <a:noAutofit/>
          </a:bodyPr>
          <a:lstStyle/>
          <a:p>
            <a:pPr algn="ctr"/>
            <a:r>
              <a:rPr lang="es-ES_tradnl" sz="8000" b="1" dirty="0" smtClean="0">
                <a:solidFill>
                  <a:schemeClr val="tx1"/>
                </a:solidFill>
                <a:latin typeface="+mj-lt"/>
              </a:rPr>
              <a:t>INTOXICACIONES</a:t>
            </a:r>
            <a:endParaRPr lang="es-ES" sz="8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4361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747520" cy="1032250"/>
          </a:xfrm>
        </p:spPr>
        <p:txBody>
          <a:bodyPr>
            <a:normAutofit/>
          </a:bodyPr>
          <a:lstStyle/>
          <a:p>
            <a:r>
              <a:rPr lang="es-ES_tradnl" b="1" dirty="0" smtClean="0"/>
              <a:t>INTOXICACIONES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80728"/>
            <a:ext cx="8712967" cy="3556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800" dirty="0" smtClean="0"/>
              <a:t>	</a:t>
            </a:r>
          </a:p>
          <a:p>
            <a:pPr>
              <a:buNone/>
            </a:pPr>
            <a:r>
              <a:rPr lang="es-ES" sz="2800" dirty="0" smtClean="0"/>
              <a:t> Las intoxicaciones constituyen la quinta causa de muerte accidental en Europa. Cada año, 3.000 niños menores de 14 años mueren por una intoxicación aguda</a:t>
            </a:r>
            <a:endParaRPr lang="es-ES" sz="28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79512" y="1052736"/>
            <a:ext cx="8496944" cy="338437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800" b="1" dirty="0" smtClean="0"/>
          </a:p>
          <a:p>
            <a:endParaRPr lang="es-CL" sz="2800" b="1" dirty="0" smtClean="0"/>
          </a:p>
          <a:p>
            <a:endParaRPr lang="es-CL" sz="2800" b="1" dirty="0" smtClean="0"/>
          </a:p>
          <a:p>
            <a:pPr>
              <a:buNone/>
            </a:pPr>
            <a:endParaRPr lang="es-CL" sz="2800" b="1" dirty="0" smtClean="0"/>
          </a:p>
          <a:p>
            <a:pPr>
              <a:buNone/>
            </a:pPr>
            <a:r>
              <a:rPr lang="es-CL" sz="2800" b="1" dirty="0" smtClean="0"/>
              <a:t>Las Intoxicaciones  más frecuente son por medicamentos y productos domésticos</a:t>
            </a:r>
            <a:r>
              <a:rPr lang="es-CL" sz="2800" dirty="0" smtClean="0"/>
              <a:t>: limpieza, cosméticos, gases,  alcohol, plantas…. </a:t>
            </a:r>
          </a:p>
        </p:txBody>
      </p:sp>
      <p:pic>
        <p:nvPicPr>
          <p:cNvPr id="5" name="Picture 1" descr="C:\Users\Ely\Desktop\U Autonoma\ninos pediatria\Intoxicacion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395" y="4509120"/>
            <a:ext cx="3093357" cy="2130896"/>
          </a:xfrm>
          <a:prstGeom prst="rect">
            <a:avLst/>
          </a:prstGeom>
          <a:noFill/>
        </p:spPr>
      </p:pic>
      <p:sp>
        <p:nvSpPr>
          <p:cNvPr id="6" name="AutoShape 4" descr="Consultas médicas por intoxicaciones y emergencias toxicológi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8" descr="Consultas médicas por intoxicaciones y emergencias toxicológic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9" name="Picture 9" descr="E:\INGADA\toxicologia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3136"/>
            <a:ext cx="3636665" cy="12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INGADA\ING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18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770"/>
            <a:ext cx="8229600" cy="868958"/>
          </a:xfrm>
        </p:spPr>
        <p:txBody>
          <a:bodyPr>
            <a:noAutofit/>
          </a:bodyPr>
          <a:lstStyle/>
          <a:p>
            <a:r>
              <a:rPr lang="es-ES_tradnl" sz="4000" b="1" dirty="0" smtClean="0"/>
              <a:t>I</a:t>
            </a:r>
            <a:r>
              <a:rPr lang="es-ES" sz="4000" b="1" dirty="0" smtClean="0"/>
              <a:t>NTOXICACIÓN POR MEDICAMENTOS</a:t>
            </a:r>
            <a:endParaRPr lang="es-ES" sz="4000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40768"/>
            <a:ext cx="7700144" cy="4618707"/>
          </a:xfrm>
        </p:spPr>
        <p:txBody>
          <a:bodyPr>
            <a:normAutofit/>
          </a:bodyPr>
          <a:lstStyle/>
          <a:p>
            <a:r>
              <a:rPr lang="es-ES" sz="2800" dirty="0"/>
              <a:t>Averiguar tipo, cantidad y hora lo más exacta posible</a:t>
            </a:r>
            <a:r>
              <a:rPr lang="es-ES" sz="2800" dirty="0" smtClean="0"/>
              <a:t>.</a:t>
            </a:r>
            <a:endParaRPr lang="es-ES" sz="2800" dirty="0"/>
          </a:p>
          <a:p>
            <a:r>
              <a:rPr lang="es-ES" sz="2800" dirty="0"/>
              <a:t>Provocar vómito.</a:t>
            </a:r>
          </a:p>
          <a:p>
            <a:r>
              <a:rPr lang="es-ES" sz="2800" dirty="0"/>
              <a:t>NO VOMITO SI:</a:t>
            </a:r>
          </a:p>
          <a:p>
            <a:pPr>
              <a:buFont typeface="Wingdings" charset="0"/>
              <a:buNone/>
            </a:pPr>
            <a:r>
              <a:rPr lang="es-ES" sz="2800" dirty="0"/>
              <a:t>         * INCONSCIENTE</a:t>
            </a:r>
          </a:p>
          <a:p>
            <a:pPr>
              <a:buFont typeface="Wingdings" charset="0"/>
              <a:buNone/>
            </a:pPr>
            <a:r>
              <a:rPr lang="es-ES" sz="2800" dirty="0"/>
              <a:t>         * CONVULSIONA</a:t>
            </a:r>
          </a:p>
          <a:p>
            <a:pPr>
              <a:buFont typeface="Wingdings" charset="0"/>
              <a:buNone/>
            </a:pPr>
            <a:r>
              <a:rPr lang="es-ES" sz="2800" dirty="0"/>
              <a:t>         * TIEMPO MAYOR A 1 HORA</a:t>
            </a:r>
          </a:p>
          <a:p>
            <a:r>
              <a:rPr lang="es-ES" sz="2800" dirty="0"/>
              <a:t>Consultar a un médico.</a:t>
            </a:r>
          </a:p>
          <a:p>
            <a:r>
              <a:rPr lang="es-ES" sz="2800" dirty="0"/>
              <a:t>Si inconsciente: Reanimación. ABC.</a:t>
            </a:r>
          </a:p>
        </p:txBody>
      </p:sp>
      <p:pic>
        <p:nvPicPr>
          <p:cNvPr id="23556" name="Picture 4" descr="drug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717903" y="908720"/>
            <a:ext cx="685800" cy="685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8087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0698" y="126680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sz="4900" b="1" dirty="0" smtClean="0"/>
              <a:t>INTOXICACIONES </a:t>
            </a:r>
            <a:r>
              <a:rPr lang="es-ES_tradnl" sz="4900" b="1" dirty="0" smtClean="0"/>
              <a:t>POR PRODUCTOS DOMÉSTICOS</a:t>
            </a:r>
            <a:endParaRPr lang="es-ES" sz="4900" b="1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077200" cy="3168352"/>
          </a:xfrm>
        </p:spPr>
        <p:txBody>
          <a:bodyPr/>
          <a:lstStyle/>
          <a:p>
            <a:pPr marL="0" indent="0">
              <a:buNone/>
            </a:pPr>
            <a:endParaRPr lang="es-ES_tradnl" dirty="0"/>
          </a:p>
          <a:p>
            <a:r>
              <a:rPr lang="es-ES_tradnl" sz="2800" dirty="0"/>
              <a:t>Sustancias utilizadas para el mantenimiento y limpieza del hogar o cuidado personal </a:t>
            </a:r>
            <a:r>
              <a:rPr lang="es-ES_tradnl" sz="2800" dirty="0" smtClean="0"/>
              <a:t>.</a:t>
            </a:r>
          </a:p>
          <a:p>
            <a:endParaRPr lang="es-ES_tradnl" sz="1200" dirty="0"/>
          </a:p>
          <a:p>
            <a:r>
              <a:rPr lang="es-ES_tradnl" sz="2800" dirty="0"/>
              <a:t>85% de las intoxicaciones son accidentales, la mayoría en niños (&lt; 3 a.</a:t>
            </a:r>
            <a:r>
              <a:rPr lang="es-ES_tradnl" sz="2800" dirty="0" smtClean="0"/>
              <a:t>)</a:t>
            </a:r>
          </a:p>
          <a:p>
            <a:endParaRPr lang="es-E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07704" y="4365104"/>
            <a:ext cx="6624736" cy="1828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 smtClean="0"/>
              <a:t>Gases de uso doméstico(Butano, estufas…)</a:t>
            </a:r>
          </a:p>
          <a:p>
            <a:r>
              <a:rPr lang="es-ES_tradnl" dirty="0" smtClean="0"/>
              <a:t>Productos de limpieza</a:t>
            </a:r>
          </a:p>
          <a:p>
            <a:r>
              <a:rPr lang="es-ES_tradnl" dirty="0" smtClean="0"/>
              <a:t>Productos cosméticos e higiene personal</a:t>
            </a:r>
          </a:p>
          <a:p>
            <a:r>
              <a:rPr lang="es-ES_tradnl" dirty="0" smtClean="0"/>
              <a:t>Otros (pilas, mercurio, pegamento…)</a:t>
            </a:r>
            <a:endParaRPr lang="es-ES" dirty="0"/>
          </a:p>
        </p:txBody>
      </p:sp>
      <p:pic>
        <p:nvPicPr>
          <p:cNvPr id="6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61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7467600" cy="724942"/>
          </a:xfrm>
        </p:spPr>
        <p:txBody>
          <a:bodyPr>
            <a:normAutofit fontScale="90000"/>
          </a:bodyPr>
          <a:lstStyle/>
          <a:p>
            <a:r>
              <a:rPr lang="es-ES_tradnl" b="1" dirty="0" smtClean="0"/>
              <a:t>INTOXICACIONES: </a:t>
            </a:r>
            <a:r>
              <a:rPr lang="es-ES_tradnl" sz="4900" b="1" dirty="0" smtClean="0"/>
              <a:t>SINTOMAS</a:t>
            </a:r>
            <a:endParaRPr lang="es-ES" sz="4900" b="1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077200" cy="123177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ES_tradnl" b="1" i="1" dirty="0"/>
              <a:t>Monóxido de carbono</a:t>
            </a:r>
            <a:r>
              <a:rPr lang="es-ES_tradnl" dirty="0"/>
              <a:t>: (coches, estufas, calentadores) Nauseas, Vómitos, alteraciones visuales, </a:t>
            </a:r>
            <a:r>
              <a:rPr lang="es-ES_tradnl" u="sng" dirty="0"/>
              <a:t>cefalea</a:t>
            </a:r>
            <a:r>
              <a:rPr lang="es-ES_tradnl" dirty="0"/>
              <a:t>, diarrea, confusión, irritabilidad, mareo</a:t>
            </a:r>
            <a:r>
              <a:rPr lang="es-ES_tradnl" dirty="0" smtClean="0"/>
              <a:t>.</a:t>
            </a:r>
          </a:p>
          <a:p>
            <a:endParaRPr lang="es-ES_tradnl" dirty="0" smtClean="0"/>
          </a:p>
          <a:p>
            <a:endParaRPr lang="es-ES_tradnl" dirty="0"/>
          </a:p>
          <a:p>
            <a:pPr>
              <a:buFont typeface="Wingdings" charset="0"/>
              <a:buNone/>
            </a:pPr>
            <a:endParaRPr lang="es-E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896344"/>
            <a:ext cx="7467600" cy="20448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_tradnl" b="1" i="1" dirty="0" err="1" smtClean="0"/>
              <a:t>Caústicos</a:t>
            </a:r>
            <a:r>
              <a:rPr lang="es-ES_tradnl" dirty="0" smtClean="0"/>
              <a:t>: Vómitos, diarrea, dolor bucal, quemaduras, dolor y dificultad para tragar, salivación, edema glotis, vómitos con sangre, </a:t>
            </a:r>
            <a:r>
              <a:rPr lang="es-ES_tradnl" u="sng" dirty="0" smtClean="0"/>
              <a:t>lesiones bucales.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293096"/>
            <a:ext cx="2160240" cy="224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581128"/>
            <a:ext cx="1795140" cy="1795140"/>
          </a:xfrm>
          <a:prstGeom prst="rect">
            <a:avLst/>
          </a:prstGeom>
        </p:spPr>
      </p:pic>
      <p:pic>
        <p:nvPicPr>
          <p:cNvPr id="7" name="Picture 2" descr="E:\INGADA\INGA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74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7467600" cy="508918"/>
          </a:xfrm>
        </p:spPr>
        <p:txBody>
          <a:bodyPr>
            <a:noAutofit/>
          </a:bodyPr>
          <a:lstStyle/>
          <a:p>
            <a:r>
              <a:rPr lang="es-ES" b="1" dirty="0" smtClean="0"/>
              <a:t>CAUSAS DE LOS ACCIDENTES</a:t>
            </a:r>
            <a:endParaRPr lang="es-ES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1006785"/>
              </p:ext>
            </p:extLst>
          </p:nvPr>
        </p:nvGraphicFramePr>
        <p:xfrm>
          <a:off x="179512" y="1628800"/>
          <a:ext cx="8456088" cy="3718826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4BACC6">
                        <a:shade val="51000"/>
                        <a:satMod val="130000"/>
                      </a:srgbClr>
                    </a:gs>
                    <a:gs pos="80000">
                      <a:srgbClr val="4BACC6">
                        <a:shade val="93000"/>
                        <a:satMod val="130000"/>
                      </a:srgbClr>
                    </a:gs>
                    <a:gs pos="100000">
                      <a:srgbClr val="4BACC6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:tblPr>
              <a:tblGrid>
                <a:gridCol w="2227263"/>
                <a:gridCol w="2153174"/>
                <a:gridCol w="2153174"/>
                <a:gridCol w="1922477"/>
              </a:tblGrid>
              <a:tr h="4800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Menor</a:t>
                      </a:r>
                      <a:r>
                        <a:rPr lang="en-US" sz="20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de 2 </a:t>
                      </a:r>
                      <a:r>
                        <a:rPr lang="en-US" sz="20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años</a:t>
                      </a:r>
                      <a:endParaRPr lang="en-US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 a 4 </a:t>
                      </a:r>
                      <a:r>
                        <a:rPr lang="en-US" sz="20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años</a:t>
                      </a:r>
                      <a:endParaRPr lang="en-US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5 a 9 </a:t>
                      </a:r>
                      <a:r>
                        <a:rPr lang="en-US" sz="20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años</a:t>
                      </a:r>
                      <a:endParaRPr lang="en-US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10 - 14 </a:t>
                      </a:r>
                      <a:r>
                        <a:rPr lang="en-US" sz="20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años</a:t>
                      </a:r>
                      <a:endParaRPr lang="en-US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</a:tr>
              <a:tr h="4800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Caídas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Caídas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Caídas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Caídas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61810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Quemaduras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Quemaduras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Elementos</a:t>
                      </a:r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cortantes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Golpes</a:t>
                      </a:r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por</a:t>
                      </a:r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humanos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</a:tr>
              <a:tr h="4800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Asfixia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Asfixia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Mordeduras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Asaltos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90845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9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CL" sz="1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Tóxicos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Quemaduras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Accidentes</a:t>
                      </a:r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+mn-lt"/>
                        </a:rPr>
                        <a:t> de </a:t>
                      </a:r>
                      <a:r>
                        <a:rPr lang="en-US" sz="19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Tráfico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</a:tr>
              <a:tr h="67335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9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9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9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Quemaduras-mordeduras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69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60648"/>
            <a:ext cx="6984776" cy="504056"/>
          </a:xfrm>
        </p:spPr>
        <p:txBody>
          <a:bodyPr>
            <a:normAutofit fontScale="90000"/>
          </a:bodyPr>
          <a:lstStyle/>
          <a:p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sz="4900" b="1" dirty="0" smtClean="0"/>
              <a:t>INTOXICACIONES:PRIMEROS AUXILIOS</a:t>
            </a:r>
            <a:endParaRPr lang="es-ES" sz="4900" b="1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7467600" cy="465772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S_tradnl" sz="2800" dirty="0"/>
              <a:t>Aportar el </a:t>
            </a:r>
            <a:r>
              <a:rPr lang="es-ES_tradnl" sz="2800" dirty="0" smtClean="0"/>
              <a:t>tóxico (apuntar</a:t>
            </a:r>
            <a:r>
              <a:rPr lang="es-ES_tradnl" sz="2800" dirty="0"/>
              <a:t>, envase,….)</a:t>
            </a:r>
          </a:p>
          <a:p>
            <a:pPr>
              <a:lnSpc>
                <a:spcPct val="90000"/>
              </a:lnSpc>
            </a:pPr>
            <a:endParaRPr lang="es-ES_tradnl" sz="2800" b="1" u="sng" dirty="0" smtClean="0"/>
          </a:p>
          <a:p>
            <a:pPr>
              <a:lnSpc>
                <a:spcPct val="90000"/>
              </a:lnSpc>
            </a:pPr>
            <a:r>
              <a:rPr lang="es-ES_tradnl" sz="2800" b="1" u="sng" dirty="0" smtClean="0"/>
              <a:t>Si </a:t>
            </a:r>
            <a:r>
              <a:rPr lang="es-ES_tradnl" sz="2800" b="1" u="sng" dirty="0"/>
              <a:t>gases</a:t>
            </a:r>
            <a:r>
              <a:rPr lang="es-ES_tradnl" sz="2800" dirty="0" smtClean="0"/>
              <a:t>:</a:t>
            </a:r>
          </a:p>
          <a:p>
            <a:pPr>
              <a:lnSpc>
                <a:spcPct val="90000"/>
              </a:lnSpc>
            </a:pPr>
            <a:endParaRPr lang="es-ES_tradnl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_tradnl" sz="2800" dirty="0">
                <a:sym typeface="Wingdings" charset="0"/>
              </a:rPr>
              <a:t>   Retirar al paciente del ambiente tóxico      Comprobar ABC y actuar en </a:t>
            </a:r>
            <a:r>
              <a:rPr lang="es-ES_tradnl" sz="2800" dirty="0" smtClean="0">
                <a:sym typeface="Wingdings" charset="0"/>
              </a:rPr>
              <a:t>consecuencia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s-ES_tradnl" sz="2800" dirty="0">
              <a:sym typeface="Wingdings" charset="0"/>
            </a:endParaRPr>
          </a:p>
          <a:p>
            <a:pPr>
              <a:lnSpc>
                <a:spcPct val="90000"/>
              </a:lnSpc>
            </a:pPr>
            <a:r>
              <a:rPr lang="es-ES_tradnl" sz="2800" b="1" u="sng" dirty="0">
                <a:sym typeface="Wingdings" charset="0"/>
              </a:rPr>
              <a:t>Productos de limpieza y cosméticos</a:t>
            </a:r>
            <a:r>
              <a:rPr lang="es-ES_tradnl" sz="2800" dirty="0">
                <a:sym typeface="Wingdings" charset="0"/>
              </a:rPr>
              <a:t>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s-ES_tradnl" sz="2800" dirty="0" smtClean="0">
              <a:sym typeface="Wingdings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_tradnl" sz="2800" dirty="0">
                <a:sym typeface="Wingdings" charset="0"/>
              </a:rPr>
              <a:t>	</a:t>
            </a:r>
            <a:r>
              <a:rPr lang="es-ES_tradnl" sz="2800" b="1" dirty="0">
                <a:solidFill>
                  <a:srgbClr val="FF0000"/>
                </a:solidFill>
                <a:sym typeface="Wingdings" charset="0"/>
              </a:rPr>
              <a:t>¡OJO!</a:t>
            </a:r>
            <a:r>
              <a:rPr lang="es-ES_tradnl" sz="2800" dirty="0">
                <a:sym typeface="Wingdings" charset="0"/>
              </a:rPr>
              <a:t> No provocar vómito!!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_tradnl" sz="2800" dirty="0">
                <a:sym typeface="Wingdings" charset="0"/>
              </a:rPr>
              <a:t>   En hospital, tratamiento específico</a:t>
            </a:r>
            <a:endParaRPr lang="es-ES" sz="2800" dirty="0"/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33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276872"/>
            <a:ext cx="8208912" cy="4104456"/>
          </a:xfrm>
        </p:spPr>
        <p:txBody>
          <a:bodyPr>
            <a:normAutofit/>
          </a:bodyPr>
          <a:lstStyle/>
          <a:p>
            <a:pPr algn="ctr"/>
            <a:r>
              <a:rPr lang="es-ES" sz="7200" b="1" dirty="0" smtClean="0">
                <a:solidFill>
                  <a:schemeClr val="tx1"/>
                </a:solidFill>
                <a:latin typeface="+mj-lt"/>
              </a:rPr>
              <a:t>ATRAGANTAMIENTO</a:t>
            </a:r>
            <a:endParaRPr lang="es-ES" sz="7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4971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580926"/>
          </a:xfrm>
        </p:spPr>
        <p:txBody>
          <a:bodyPr>
            <a:noAutofit/>
          </a:bodyPr>
          <a:lstStyle/>
          <a:p>
            <a:r>
              <a:rPr lang="es-ES_tradnl" b="1" dirty="0" smtClean="0"/>
              <a:t>ATRAGANTAMIENTO</a:t>
            </a:r>
            <a:endParaRPr lang="es-ES" b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0142" y="1484784"/>
            <a:ext cx="8172400" cy="454183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 smtClean="0"/>
              <a:t>Es la obstrucción de las </a:t>
            </a:r>
            <a:r>
              <a:rPr lang="es-CL" dirty="0" smtClean="0"/>
              <a:t>Vías </a:t>
            </a:r>
            <a:r>
              <a:rPr lang="es-CL" dirty="0" smtClean="0"/>
              <a:t>Respiratorias por sustancias sólidas o líquidas que impiden la entrada de aire al aparato respiratorio. </a:t>
            </a:r>
          </a:p>
          <a:p>
            <a:r>
              <a:rPr lang="es-CL" dirty="0" smtClean="0"/>
              <a:t>Laringe en los niños menores de un año, Tráquea o bronquios en los niños de 1 a 4 años. </a:t>
            </a:r>
          </a:p>
          <a:p>
            <a:endParaRPr lang="es-CL" dirty="0"/>
          </a:p>
        </p:txBody>
      </p:sp>
      <p:sp>
        <p:nvSpPr>
          <p:cNvPr id="6" name="5 Forma"/>
          <p:cNvSpPr/>
          <p:nvPr/>
        </p:nvSpPr>
        <p:spPr>
          <a:xfrm>
            <a:off x="1259632" y="3244552"/>
            <a:ext cx="5364480" cy="3352800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6 Grupo"/>
          <p:cNvGrpSpPr/>
          <p:nvPr/>
        </p:nvGrpSpPr>
        <p:grpSpPr>
          <a:xfrm>
            <a:off x="1849724" y="5799385"/>
            <a:ext cx="917326" cy="797966"/>
            <a:chOff x="2403652" y="2554833"/>
            <a:chExt cx="917326" cy="797966"/>
          </a:xfrm>
        </p:grpSpPr>
        <p:sp>
          <p:nvSpPr>
            <p:cNvPr id="19" name="18 Rectángulo"/>
            <p:cNvSpPr/>
            <p:nvPr/>
          </p:nvSpPr>
          <p:spPr>
            <a:xfrm>
              <a:off x="2403652" y="2554833"/>
              <a:ext cx="917326" cy="7979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2403652" y="2554833"/>
              <a:ext cx="917326" cy="797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378" tIns="0" rIns="0" bIns="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400" b="1" kern="1200" dirty="0" smtClean="0"/>
                <a:t>Tamaño</a:t>
              </a:r>
              <a:endParaRPr lang="es-CL" sz="1400" b="1" kern="1200" dirty="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2767050" y="5065122"/>
            <a:ext cx="1174822" cy="1532229"/>
            <a:chOff x="3320978" y="1820570"/>
            <a:chExt cx="1174822" cy="1532229"/>
          </a:xfrm>
        </p:grpSpPr>
        <p:sp>
          <p:nvSpPr>
            <p:cNvPr id="17" name="16 Rectángulo"/>
            <p:cNvSpPr/>
            <p:nvPr/>
          </p:nvSpPr>
          <p:spPr>
            <a:xfrm>
              <a:off x="3320978" y="1820570"/>
              <a:ext cx="1126540" cy="15322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3320978" y="1820570"/>
              <a:ext cx="1174822" cy="1532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01" tIns="0" rIns="0" bIns="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400" b="1" kern="1200" dirty="0" smtClean="0"/>
                <a:t>Causa</a:t>
              </a:r>
              <a:endParaRPr lang="es-CL" sz="1400" b="1" kern="1200" dirty="0"/>
            </a:p>
          </p:txBody>
        </p:sp>
      </p:grpSp>
      <p:sp>
        <p:nvSpPr>
          <p:cNvPr id="9" name="8 Elipse"/>
          <p:cNvSpPr/>
          <p:nvPr/>
        </p:nvSpPr>
        <p:spPr>
          <a:xfrm>
            <a:off x="3772890" y="4383162"/>
            <a:ext cx="284317" cy="28431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622584"/>
              <a:satOff val="26541"/>
              <a:lumOff val="5752"/>
              <a:alphaOff val="0"/>
            </a:schemeClr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9 Grupo"/>
          <p:cNvGrpSpPr/>
          <p:nvPr/>
        </p:nvGrpSpPr>
        <p:grpSpPr>
          <a:xfrm>
            <a:off x="3915049" y="4525321"/>
            <a:ext cx="1126540" cy="2072030"/>
            <a:chOff x="4468977" y="1280769"/>
            <a:chExt cx="1126540" cy="2072030"/>
          </a:xfrm>
        </p:grpSpPr>
        <p:sp>
          <p:nvSpPr>
            <p:cNvPr id="15" name="14 Rectángulo"/>
            <p:cNvSpPr/>
            <p:nvPr/>
          </p:nvSpPr>
          <p:spPr>
            <a:xfrm>
              <a:off x="4468977" y="1280769"/>
              <a:ext cx="1126540" cy="207203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4468977" y="1280769"/>
              <a:ext cx="1126540" cy="2072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0654" tIns="0" rIns="0" bIns="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400" b="1" kern="1200" dirty="0" smtClean="0"/>
                <a:t>Grado de bloqueo</a:t>
              </a:r>
              <a:endParaRPr lang="es-CL" sz="1400" b="1" kern="1200" dirty="0"/>
            </a:p>
          </p:txBody>
        </p:sp>
      </p:grpSp>
      <p:sp>
        <p:nvSpPr>
          <p:cNvPr id="11" name="10 Elipse"/>
          <p:cNvSpPr/>
          <p:nvPr/>
        </p:nvSpPr>
        <p:spPr>
          <a:xfrm>
            <a:off x="4985263" y="4002955"/>
            <a:ext cx="380878" cy="38087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11 Grupo"/>
          <p:cNvGrpSpPr/>
          <p:nvPr/>
        </p:nvGrpSpPr>
        <p:grpSpPr>
          <a:xfrm>
            <a:off x="5175702" y="4193394"/>
            <a:ext cx="1126540" cy="2403957"/>
            <a:chOff x="5729630" y="948842"/>
            <a:chExt cx="1126540" cy="2403957"/>
          </a:xfrm>
        </p:grpSpPr>
        <p:sp>
          <p:nvSpPr>
            <p:cNvPr id="13" name="12 Rectángulo"/>
            <p:cNvSpPr/>
            <p:nvPr/>
          </p:nvSpPr>
          <p:spPr>
            <a:xfrm>
              <a:off x="5729630" y="948842"/>
              <a:ext cx="1126540" cy="24039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5729630" y="948842"/>
              <a:ext cx="1126540" cy="2403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1819" tIns="0" rIns="0" bIns="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400" b="1" kern="1200" dirty="0" smtClean="0"/>
                <a:t>Duración</a:t>
              </a:r>
              <a:endParaRPr lang="es-CL" sz="1400" b="1" kern="1200" dirty="0"/>
            </a:p>
          </p:txBody>
        </p:sp>
      </p:grpSp>
      <p:sp>
        <p:nvSpPr>
          <p:cNvPr id="21" name="20 Elipse"/>
          <p:cNvSpPr/>
          <p:nvPr/>
        </p:nvSpPr>
        <p:spPr>
          <a:xfrm>
            <a:off x="2701237" y="4942613"/>
            <a:ext cx="214579" cy="21457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21 Elipse"/>
          <p:cNvSpPr/>
          <p:nvPr/>
        </p:nvSpPr>
        <p:spPr>
          <a:xfrm>
            <a:off x="1784321" y="5733256"/>
            <a:ext cx="123383" cy="12338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3" name="Picture 2" descr="http://www.ehowenespanol.com/DM-Resize/photos.demandstudios.com/237/20/fotolia_5126800_XS.jpg?w=300&amp;h=300&amp;keep_ratio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933056"/>
            <a:ext cx="1727199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" descr="E:\INGADA\ING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91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724942"/>
          </a:xfrm>
        </p:spPr>
        <p:txBody>
          <a:bodyPr>
            <a:noAutofit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CLASIFICACIÓN DE LA OBSTRUCCION</a:t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OBSTRUCCIÓN</a:t>
            </a:r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8784976" cy="446449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23528" y="5085184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 smtClean="0"/>
              <a:t>. </a:t>
            </a:r>
            <a:endParaRPr lang="es-ES" sz="2400" dirty="0"/>
          </a:p>
        </p:txBody>
      </p:sp>
      <p:pic>
        <p:nvPicPr>
          <p:cNvPr id="7" name="Picture 2" descr="E:\INGADA\ING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0062" y="5769873"/>
            <a:ext cx="2213938" cy="108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43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1080120"/>
          </a:xfrm>
        </p:spPr>
        <p:txBody>
          <a:bodyPr>
            <a:noAutofit/>
          </a:bodyPr>
          <a:lstStyle/>
          <a:p>
            <a:r>
              <a:rPr lang="es-ES" b="1" dirty="0" smtClean="0"/>
              <a:t>ATRAGANTAMIENTO-PRIMEROS AUXILIOS</a:t>
            </a:r>
            <a:endParaRPr lang="es-ES" b="1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67544" y="1752600"/>
            <a:ext cx="2881064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2800" dirty="0"/>
              <a:t>Obstrucción leve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536" y="3886200"/>
            <a:ext cx="2880320" cy="1569660"/>
          </a:xfrm>
          <a:prstGeom prst="rect">
            <a:avLst/>
          </a:prstGeom>
          <a:solidFill>
            <a:srgbClr val="FEF9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/>
              <a:t>Dígale que siga tosiendo y que no haga nada más.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927919" y="2438400"/>
            <a:ext cx="267817" cy="1066800"/>
          </a:xfrm>
          <a:prstGeom prst="downArrow">
            <a:avLst>
              <a:gd name="adj1" fmla="val 50000"/>
              <a:gd name="adj2" fmla="val 70000"/>
            </a:avLst>
          </a:prstGeom>
          <a:solidFill>
            <a:srgbClr val="CBFF3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211960" y="1628800"/>
            <a:ext cx="4464496" cy="864096"/>
          </a:xfrm>
          <a:prstGeom prst="roundRect">
            <a:avLst>
              <a:gd name="adj" fmla="val 16667"/>
            </a:avLst>
          </a:prstGeom>
          <a:solidFill>
            <a:srgbClr val="FCED2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2800" b="1" dirty="0"/>
              <a:t>Obstrucción grave y </a:t>
            </a:r>
            <a:endParaRPr lang="es-ES" sz="2800" b="1" dirty="0" smtClean="0"/>
          </a:p>
          <a:p>
            <a:pPr algn="ctr"/>
            <a:r>
              <a:rPr lang="es-ES" sz="2800" b="1" dirty="0" smtClean="0"/>
              <a:t>Paciente consciente</a:t>
            </a:r>
            <a:endParaRPr lang="es-ES" sz="2800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316592" y="3164776"/>
            <a:ext cx="4215848" cy="1200328"/>
          </a:xfrm>
          <a:prstGeom prst="rect">
            <a:avLst/>
          </a:prstGeom>
          <a:solidFill>
            <a:srgbClr val="FEF9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/>
              <a:t>5 golpes </a:t>
            </a:r>
            <a:r>
              <a:rPr lang="es-ES" sz="2400" b="1" dirty="0" err="1"/>
              <a:t>interescapulares</a:t>
            </a:r>
            <a:r>
              <a:rPr lang="es-ES" sz="2400" b="1" dirty="0"/>
              <a:t> bruscos con el talón de la mano.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460608" y="4724400"/>
            <a:ext cx="4215848" cy="1200328"/>
          </a:xfrm>
          <a:prstGeom prst="rect">
            <a:avLst/>
          </a:prstGeom>
          <a:solidFill>
            <a:srgbClr val="FEF9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/>
              <a:t>5 compresiones abdominales con el paciente de pie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21223983">
            <a:off x="3704258" y="3893628"/>
            <a:ext cx="578639" cy="1879056"/>
          </a:xfrm>
          <a:prstGeom prst="curvedRightArrow">
            <a:avLst>
              <a:gd name="adj1" fmla="val 51948"/>
              <a:gd name="adj2" fmla="val 103896"/>
              <a:gd name="adj3" fmla="val 33333"/>
            </a:avLst>
          </a:prstGeom>
          <a:solidFill>
            <a:srgbClr val="CBFF3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1563461">
            <a:off x="8465459" y="3603759"/>
            <a:ext cx="483066" cy="1828800"/>
          </a:xfrm>
          <a:prstGeom prst="curvedRightArrow">
            <a:avLst>
              <a:gd name="adj1" fmla="val 49870"/>
              <a:gd name="adj2" fmla="val 99740"/>
              <a:gd name="adj3" fmla="val 33333"/>
            </a:avLst>
          </a:prstGeom>
          <a:solidFill>
            <a:srgbClr val="CBFF3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6228184" y="2564904"/>
            <a:ext cx="250943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CBFF3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3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49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064896" cy="1052736"/>
          </a:xfrm>
        </p:spPr>
        <p:txBody>
          <a:bodyPr>
            <a:noAutofit/>
          </a:bodyPr>
          <a:lstStyle/>
          <a:p>
            <a:r>
              <a:rPr lang="es-ES" b="1" dirty="0" smtClean="0"/>
              <a:t>ATRAGANTAMIENTO-PRIMEROS </a:t>
            </a:r>
            <a:r>
              <a:rPr lang="es-ES" b="1" dirty="0"/>
              <a:t>AUXILIOS</a:t>
            </a:r>
          </a:p>
        </p:txBody>
      </p:sp>
      <p:pic>
        <p:nvPicPr>
          <p:cNvPr id="4" name="Picture 4" descr="Imagen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608512" cy="4851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843808" y="5877272"/>
            <a:ext cx="3816424" cy="639822"/>
          </a:xfrm>
          <a:prstGeom prst="roundRect">
            <a:avLst>
              <a:gd name="adj" fmla="val 16667"/>
            </a:avLst>
          </a:prstGeom>
          <a:solidFill>
            <a:srgbClr val="FCED2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2200" b="1" dirty="0"/>
              <a:t>Obstrucción grave </a:t>
            </a:r>
          </a:p>
          <a:p>
            <a:pPr algn="ctr"/>
            <a:r>
              <a:rPr lang="es-ES" sz="2200" b="1" dirty="0"/>
              <a:t>y paciente consciente</a:t>
            </a:r>
          </a:p>
        </p:txBody>
      </p:sp>
      <p:pic>
        <p:nvPicPr>
          <p:cNvPr id="7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026556"/>
            <a:ext cx="1691680" cy="83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19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539552" y="1895326"/>
            <a:ext cx="8003232" cy="762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2800" b="1"/>
              <a:t>Obstrucción grave y paciente inconsciente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810308" y="4181326"/>
            <a:ext cx="7122876" cy="831850"/>
          </a:xfrm>
          <a:prstGeom prst="rect">
            <a:avLst/>
          </a:prstGeom>
          <a:solidFill>
            <a:srgbClr val="FEF9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/>
              <a:t>RCP compresiones torácicas / ventilaciones secuencia de 30/2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4027822" y="2809726"/>
            <a:ext cx="400162" cy="11430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CBFF3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64096"/>
          </a:xfrm>
        </p:spPr>
        <p:txBody>
          <a:bodyPr>
            <a:noAutofit/>
          </a:bodyPr>
          <a:lstStyle/>
          <a:p>
            <a:r>
              <a:rPr lang="es-ES" b="1" dirty="0" smtClean="0"/>
              <a:t>ATRAGANTAMIENTO-PRIMEROS AUXILIOS</a:t>
            </a:r>
            <a:endParaRPr lang="es-ES" b="1" dirty="0"/>
          </a:p>
        </p:txBody>
      </p:sp>
      <p:pic>
        <p:nvPicPr>
          <p:cNvPr id="8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5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52928" cy="1224136"/>
          </a:xfrm>
        </p:spPr>
        <p:txBody>
          <a:bodyPr>
            <a:noAutofit/>
          </a:bodyPr>
          <a:lstStyle/>
          <a:p>
            <a:r>
              <a:rPr lang="es-ES" b="1" dirty="0" smtClean="0"/>
              <a:t>ATRAGANTAMIENTO-PRIMEROS </a:t>
            </a:r>
            <a:r>
              <a:rPr lang="es-ES" b="1" dirty="0"/>
              <a:t>AUXILIOS</a:t>
            </a:r>
          </a:p>
        </p:txBody>
      </p:sp>
      <p:pic>
        <p:nvPicPr>
          <p:cNvPr id="7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56" y="1484784"/>
            <a:ext cx="3491080" cy="496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644008" y="3438128"/>
            <a:ext cx="3962400" cy="1143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2800" b="1" dirty="0"/>
              <a:t>Obstrucción grave </a:t>
            </a:r>
          </a:p>
          <a:p>
            <a:pPr algn="ctr"/>
            <a:r>
              <a:rPr lang="es-ES" sz="2800" b="1" dirty="0"/>
              <a:t>en el niño pequeño</a:t>
            </a:r>
          </a:p>
        </p:txBody>
      </p:sp>
    </p:spTree>
    <p:extLst>
      <p:ext uri="{BB962C8B-B14F-4D97-AF65-F5344CB8AC3E}">
        <p14:creationId xmlns:p14="http://schemas.microsoft.com/office/powerpoint/2010/main" xmlns="" val="13592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s-ES" sz="4400" dirty="0" smtClean="0"/>
          </a:p>
          <a:p>
            <a:pPr algn="ctr">
              <a:buNone/>
            </a:pPr>
            <a:r>
              <a:rPr lang="es-ES" sz="8000" b="1" dirty="0" smtClean="0">
                <a:latin typeface="+mj-lt"/>
              </a:rPr>
              <a:t>SINCOPE</a:t>
            </a:r>
            <a:endParaRPr lang="es-ES" sz="8000" b="1" dirty="0" smtClean="0">
              <a:latin typeface="+mj-lt"/>
            </a:endParaRPr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edrito\Pictures\sinc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191125"/>
            <a:ext cx="2381250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SINCOPE: DEFINICION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800" dirty="0" smtClean="0"/>
              <a:t>	</a:t>
            </a:r>
            <a:r>
              <a:rPr lang="es-ES" sz="3600" dirty="0" smtClean="0"/>
              <a:t>El  síncope se define como una pérdida transitoria de conciencia que cursa con recuperación espontanea y sin secuelas, que se debe a una hipoperfusión cerebral general y transitoria.</a:t>
            </a:r>
            <a:endParaRPr lang="es-ES" sz="3600" dirty="0"/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edrito\Pictures\sinc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91125"/>
            <a:ext cx="2381250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580926"/>
          </a:xfrm>
        </p:spPr>
        <p:txBody>
          <a:bodyPr>
            <a:noAutofit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OBJETIVOS</a:t>
            </a:r>
            <a:endParaRPr lang="es-ES" b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1043608" y="1124744"/>
            <a:ext cx="7848872" cy="3600400"/>
          </a:xfrm>
          <a:ln/>
        </p:spPr>
        <p:txBody>
          <a:bodyPr/>
          <a:lstStyle/>
          <a:p>
            <a:pPr indent="-341313">
              <a:buClrTx/>
              <a:buSzPct val="12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s-ES" dirty="0" smtClean="0"/>
          </a:p>
          <a:p>
            <a:pPr indent="-341313">
              <a:buClrTx/>
              <a:buSzPct val="12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s-ES" sz="3600" dirty="0" smtClean="0"/>
          </a:p>
          <a:p>
            <a:pPr indent="-341313">
              <a:buClrTx/>
              <a:buSzPct val="12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s-ES" sz="3600" dirty="0" smtClean="0"/>
              <a:t>Manejo</a:t>
            </a:r>
            <a:r>
              <a:rPr lang="es-ES" dirty="0" smtClean="0"/>
              <a:t> </a:t>
            </a:r>
            <a:r>
              <a:rPr lang="es-ES" dirty="0" smtClean="0"/>
              <a:t>básico de pequeños accidentes y </a:t>
            </a:r>
          </a:p>
          <a:p>
            <a:pPr indent="-341313">
              <a:buClrTx/>
              <a:buSzPct val="12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s-ES" dirty="0" smtClean="0"/>
          </a:p>
          <a:p>
            <a:pPr indent="-341313">
              <a:buClrTx/>
              <a:buSzPct val="12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s-ES" dirty="0" smtClean="0"/>
              <a:t>		patologías frecuentes en el aula.</a:t>
            </a:r>
            <a:endParaRPr lang="es-ES" dirty="0"/>
          </a:p>
        </p:txBody>
      </p:sp>
      <p:pic>
        <p:nvPicPr>
          <p:cNvPr id="5" name="Picture 1" descr="C:\Users\Ely\Desktop\U Autonoma\ninos pediatria\portadakfp1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8842" y="4509120"/>
            <a:ext cx="1819003" cy="2348880"/>
          </a:xfrm>
          <a:prstGeom prst="rect">
            <a:avLst/>
          </a:prstGeom>
          <a:noFill/>
        </p:spPr>
      </p:pic>
      <p:pic>
        <p:nvPicPr>
          <p:cNvPr id="6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67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SINCOPE: QUE </a:t>
            </a:r>
            <a:r>
              <a:rPr lang="es-ES" b="1" dirty="0" smtClean="0"/>
              <a:t>HACER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Comprobar la conciencia.</a:t>
            </a:r>
          </a:p>
          <a:p>
            <a:r>
              <a:rPr lang="es-ES" dirty="0" smtClean="0"/>
              <a:t>Si inconsciente, colocar en posición lateral de seguridad.</a:t>
            </a:r>
          </a:p>
          <a:p>
            <a:r>
              <a:rPr lang="es-ES" dirty="0" smtClean="0"/>
              <a:t>Si consciente, elevar las piernas.</a:t>
            </a:r>
          </a:p>
          <a:p>
            <a:r>
              <a:rPr lang="es-ES" dirty="0" smtClean="0"/>
              <a:t>Dejar a la persona en el suelo hasta la recuperación, salvo que se encuentre en peligro.</a:t>
            </a:r>
          </a:p>
          <a:p>
            <a:r>
              <a:rPr lang="es-ES" dirty="0" smtClean="0"/>
              <a:t>Si no recupera llamar a servicios médicos</a:t>
            </a:r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s-ES" dirty="0" smtClean="0"/>
          </a:p>
          <a:p>
            <a:pPr algn="ctr">
              <a:buNone/>
            </a:pPr>
            <a:r>
              <a:rPr lang="es-ES" sz="8000" b="1" dirty="0" smtClean="0">
                <a:latin typeface="+mj-lt"/>
              </a:rPr>
              <a:t>REACCIONES </a:t>
            </a:r>
            <a:r>
              <a:rPr lang="es-ES" sz="8000" b="1" dirty="0" smtClean="0">
                <a:latin typeface="+mj-lt"/>
              </a:rPr>
              <a:t>ALERGICAS</a:t>
            </a:r>
            <a:endParaRPr lang="es-ES" sz="8000" b="1" dirty="0">
              <a:latin typeface="+mj-lt"/>
            </a:endParaRPr>
          </a:p>
        </p:txBody>
      </p:sp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CAUSAS ALERGIAS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400" b="1" u="sng" dirty="0" smtClean="0"/>
              <a:t>LAS CAUSAS MÁS FRECUENTES DE ALERGIAS SON:</a:t>
            </a:r>
          </a:p>
          <a:p>
            <a:endParaRPr lang="es-ES" sz="2400" dirty="0" smtClean="0"/>
          </a:p>
          <a:p>
            <a:r>
              <a:rPr lang="es-ES" sz="2400" dirty="0" smtClean="0"/>
              <a:t>MEDICAMENTOS</a:t>
            </a:r>
          </a:p>
          <a:p>
            <a:r>
              <a:rPr lang="es-ES" sz="2400" dirty="0" smtClean="0"/>
              <a:t>PICADURAS DE INSECTOS: HIMENOPTEROS</a:t>
            </a:r>
          </a:p>
          <a:p>
            <a:r>
              <a:rPr lang="es-ES" sz="2400" dirty="0" smtClean="0"/>
              <a:t>PÓLENES</a:t>
            </a:r>
          </a:p>
          <a:p>
            <a:r>
              <a:rPr lang="es-ES" sz="2400" dirty="0" smtClean="0"/>
              <a:t>ALIMENTOS:</a:t>
            </a:r>
          </a:p>
          <a:p>
            <a:pPr lvl="1"/>
            <a:r>
              <a:rPr lang="es-ES" sz="2000" dirty="0" smtClean="0"/>
              <a:t>HUEVO</a:t>
            </a:r>
          </a:p>
          <a:p>
            <a:pPr lvl="1"/>
            <a:r>
              <a:rPr lang="es-ES" sz="2000" dirty="0" smtClean="0"/>
              <a:t>GLUTEN</a:t>
            </a:r>
          </a:p>
          <a:p>
            <a:pPr lvl="1"/>
            <a:r>
              <a:rPr lang="es-ES" sz="2000" dirty="0" smtClean="0"/>
              <a:t>PROTEINAS DE LA LECHE DE VACA</a:t>
            </a:r>
          </a:p>
          <a:p>
            <a:pPr lvl="1"/>
            <a:r>
              <a:rPr lang="es-ES" sz="2000" dirty="0" smtClean="0"/>
              <a:t>FRUTOS SECOS	</a:t>
            </a:r>
            <a:endParaRPr lang="es-ES" sz="2000" dirty="0"/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MANIFESTACIONES CLINICAS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Las manifestaciones clínicas aparecen a los </a:t>
            </a:r>
            <a:r>
              <a:rPr lang="es-ES" b="1" dirty="0" smtClean="0"/>
              <a:t>pocos minutos </a:t>
            </a:r>
            <a:r>
              <a:rPr lang="es-ES" dirty="0" smtClean="0"/>
              <a:t>o en la </a:t>
            </a:r>
            <a:r>
              <a:rPr lang="es-ES" b="1" dirty="0" smtClean="0"/>
              <a:t>primera hora </a:t>
            </a:r>
            <a:r>
              <a:rPr lang="es-ES" dirty="0" smtClean="0"/>
              <a:t>tras la exposición.</a:t>
            </a:r>
          </a:p>
          <a:p>
            <a:r>
              <a:rPr lang="es-ES" dirty="0" smtClean="0"/>
              <a:t>La </a:t>
            </a:r>
            <a:r>
              <a:rPr lang="es-ES" b="1" dirty="0" smtClean="0"/>
              <a:t>gravedad</a:t>
            </a:r>
            <a:r>
              <a:rPr lang="es-ES" dirty="0" smtClean="0"/>
              <a:t> depende de:</a:t>
            </a:r>
          </a:p>
          <a:p>
            <a:pPr>
              <a:buNone/>
            </a:pPr>
            <a:r>
              <a:rPr lang="es-ES" dirty="0" smtClean="0"/>
              <a:t>		</a:t>
            </a:r>
            <a:r>
              <a:rPr lang="es-ES" dirty="0" smtClean="0"/>
              <a:t>1-Numero </a:t>
            </a:r>
            <a:r>
              <a:rPr lang="es-ES" dirty="0" smtClean="0"/>
              <a:t>de </a:t>
            </a:r>
            <a:r>
              <a:rPr lang="es-ES" b="1" dirty="0" smtClean="0"/>
              <a:t>órganos afectados</a:t>
            </a:r>
            <a:r>
              <a:rPr lang="es-ES" dirty="0" smtClean="0"/>
              <a:t>: piel, aparato respiratorio, aparato cardiovascular, aparato digestivo.</a:t>
            </a:r>
          </a:p>
          <a:p>
            <a:pPr>
              <a:buNone/>
            </a:pPr>
            <a:r>
              <a:rPr lang="es-ES" dirty="0" smtClean="0"/>
              <a:t>		2- </a:t>
            </a:r>
            <a:r>
              <a:rPr lang="es-ES" b="1" dirty="0" smtClean="0"/>
              <a:t>R</a:t>
            </a:r>
            <a:r>
              <a:rPr lang="es-ES" b="1" dirty="0" smtClean="0"/>
              <a:t>apidez</a:t>
            </a:r>
            <a:r>
              <a:rPr lang="es-ES" dirty="0" smtClean="0"/>
              <a:t> </a:t>
            </a:r>
            <a:r>
              <a:rPr lang="es-ES" dirty="0" smtClean="0"/>
              <a:t>de instauración.</a:t>
            </a:r>
          </a:p>
          <a:p>
            <a:pPr>
              <a:buNone/>
            </a:pPr>
            <a:r>
              <a:rPr lang="es-ES" dirty="0" smtClean="0"/>
              <a:t>		3- </a:t>
            </a:r>
            <a:r>
              <a:rPr lang="es-ES" b="1" dirty="0" smtClean="0"/>
              <a:t>I</a:t>
            </a:r>
            <a:r>
              <a:rPr lang="es-ES" b="1" dirty="0" smtClean="0"/>
              <a:t>ntensidad</a:t>
            </a:r>
            <a:r>
              <a:rPr lang="es-ES" dirty="0" smtClean="0"/>
              <a:t> </a:t>
            </a:r>
            <a:r>
              <a:rPr lang="es-ES" dirty="0" smtClean="0"/>
              <a:t>de los síntomas</a:t>
            </a:r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MANIFESTACIONES CLINICAS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LEVES-MODERADAS</a:t>
            </a:r>
          </a:p>
          <a:p>
            <a:pPr lvl="1"/>
            <a:r>
              <a:rPr lang="es-ES" sz="3200" dirty="0" smtClean="0"/>
              <a:t>Enrojecimiento </a:t>
            </a:r>
            <a:r>
              <a:rPr lang="es-ES" sz="3200" dirty="0" smtClean="0"/>
              <a:t>cutáneo, incluidos palmas y plantas. </a:t>
            </a:r>
            <a:endParaRPr lang="es-ES" sz="3200" dirty="0" smtClean="0"/>
          </a:p>
          <a:p>
            <a:pPr lvl="1"/>
            <a:r>
              <a:rPr lang="es-ES" sz="3200" dirty="0" smtClean="0"/>
              <a:t>Urticaria: habones.</a:t>
            </a:r>
          </a:p>
          <a:p>
            <a:pPr lvl="1"/>
            <a:r>
              <a:rPr lang="es-ES" sz="3200" dirty="0" smtClean="0"/>
              <a:t>Prurito cutáneo y ocular.</a:t>
            </a:r>
          </a:p>
          <a:p>
            <a:pPr lvl="1"/>
            <a:r>
              <a:rPr lang="es-ES" sz="3200" dirty="0" smtClean="0"/>
              <a:t>Edema (hinchazón) de </a:t>
            </a:r>
          </a:p>
          <a:p>
            <a:pPr lvl="1">
              <a:buNone/>
            </a:pPr>
            <a:r>
              <a:rPr lang="es-ES" sz="3200" dirty="0" smtClean="0"/>
              <a:t> labios y parpados</a:t>
            </a:r>
            <a:endParaRPr lang="es-ES" dirty="0" smtClean="0"/>
          </a:p>
        </p:txBody>
      </p:sp>
      <p:pic>
        <p:nvPicPr>
          <p:cNvPr id="2050" name="Picture 2" descr="C:\Users\pedrito\Pictures\alergias-o-problemas-de-piel-cuida-tus-pulmones-erupci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8016" y="2780522"/>
            <a:ext cx="3486472" cy="2789177"/>
          </a:xfrm>
          <a:prstGeom prst="rect">
            <a:avLst/>
          </a:prstGeom>
          <a:noFill/>
        </p:spPr>
      </p:pic>
      <p:pic>
        <p:nvPicPr>
          <p:cNvPr id="6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MANIFESTACIONES CLINICAS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321496"/>
            <a:ext cx="8229600" cy="4536504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GRAVES</a:t>
            </a:r>
          </a:p>
          <a:p>
            <a:pPr lvl="1"/>
            <a:r>
              <a:rPr lang="es-ES" dirty="0" smtClean="0"/>
              <a:t>Edema (hinchazón) lengua y úvula.</a:t>
            </a:r>
          </a:p>
          <a:p>
            <a:pPr lvl="1"/>
            <a:r>
              <a:rPr lang="es-ES" dirty="0" smtClean="0"/>
              <a:t>Tos</a:t>
            </a:r>
          </a:p>
          <a:p>
            <a:pPr lvl="1"/>
            <a:r>
              <a:rPr lang="es-ES" dirty="0" smtClean="0"/>
              <a:t>Disnea </a:t>
            </a:r>
            <a:r>
              <a:rPr lang="es-ES" dirty="0" smtClean="0"/>
              <a:t>y ruidos respiratorios(pitidos)</a:t>
            </a:r>
          </a:p>
          <a:p>
            <a:pPr lvl="1"/>
            <a:r>
              <a:rPr lang="es-ES" dirty="0" smtClean="0"/>
              <a:t>Nauseas, dolor abdominal, vómitos, diarrea.</a:t>
            </a:r>
          </a:p>
          <a:p>
            <a:pPr lvl="1"/>
            <a:r>
              <a:rPr lang="es-ES" dirty="0" smtClean="0"/>
              <a:t>Opresión en pecho, mareo.</a:t>
            </a:r>
          </a:p>
          <a:p>
            <a:pPr lvl="1"/>
            <a:r>
              <a:rPr lang="es-ES" dirty="0" smtClean="0"/>
              <a:t>Perdida de conciencia</a:t>
            </a:r>
          </a:p>
        </p:txBody>
      </p:sp>
      <p:pic>
        <p:nvPicPr>
          <p:cNvPr id="4" name="Picture 2" descr="C:\Users\pedrito\Pictures\alergias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4208" y="1124744"/>
            <a:ext cx="2639792" cy="1981913"/>
          </a:xfrm>
          <a:prstGeom prst="rect">
            <a:avLst/>
          </a:prstGeom>
          <a:noFill/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7355160" cy="850106"/>
          </a:xfrm>
        </p:spPr>
        <p:txBody>
          <a:bodyPr/>
          <a:lstStyle/>
          <a:p>
            <a:r>
              <a:rPr lang="es-ES" b="1" dirty="0" smtClean="0"/>
              <a:t>QUE HACER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08720"/>
            <a:ext cx="8219256" cy="5001419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Mantener la calma</a:t>
            </a:r>
          </a:p>
          <a:p>
            <a:r>
              <a:rPr lang="es-ES" dirty="0" smtClean="0"/>
              <a:t>Avisar a emergencias: 061</a:t>
            </a:r>
          </a:p>
          <a:p>
            <a:r>
              <a:rPr lang="es-ES" dirty="0" smtClean="0"/>
              <a:t>Al inicio de los síntomas, si son </a:t>
            </a:r>
            <a:r>
              <a:rPr lang="es-ES" b="1" dirty="0" smtClean="0"/>
              <a:t>leves</a:t>
            </a:r>
            <a:r>
              <a:rPr lang="es-ES" dirty="0" smtClean="0"/>
              <a:t>, y paciente dispone de ello:</a:t>
            </a:r>
          </a:p>
          <a:p>
            <a:pPr lvl="1"/>
            <a:r>
              <a:rPr lang="es-ES" dirty="0" smtClean="0"/>
              <a:t>Administrar </a:t>
            </a:r>
            <a:r>
              <a:rPr lang="es-ES" b="1" dirty="0" smtClean="0"/>
              <a:t>antihistamínico y corticoide oral</a:t>
            </a:r>
            <a:r>
              <a:rPr lang="es-ES" dirty="0" smtClean="0"/>
              <a:t>: se les entrega a los pacientes alérgicos en las consultas.</a:t>
            </a:r>
          </a:p>
          <a:p>
            <a:r>
              <a:rPr lang="es-ES" dirty="0" smtClean="0"/>
              <a:t>Si síntomas </a:t>
            </a:r>
            <a:r>
              <a:rPr lang="es-ES" b="1" dirty="0" smtClean="0"/>
              <a:t>graves</a:t>
            </a:r>
            <a:r>
              <a:rPr lang="es-ES" dirty="0" smtClean="0"/>
              <a:t>, perdida de conciencia o inicio muy rápido: </a:t>
            </a:r>
          </a:p>
          <a:p>
            <a:pPr lvl="1"/>
            <a:r>
              <a:rPr lang="es-ES" b="1" dirty="0" smtClean="0"/>
              <a:t>Adrenalina subcutánea </a:t>
            </a:r>
            <a:r>
              <a:rPr lang="es-ES" dirty="0" smtClean="0"/>
              <a:t>en dispositivo precargado que también suele tener el paciente alérgico.</a:t>
            </a:r>
          </a:p>
          <a:p>
            <a:pPr lvl="1"/>
            <a:r>
              <a:rPr lang="es-ES" dirty="0" smtClean="0"/>
              <a:t>Seguir instrucciones de 061.</a:t>
            </a:r>
          </a:p>
          <a:p>
            <a:pPr lvl="1"/>
            <a:endParaRPr lang="es-ES" dirty="0" smtClean="0"/>
          </a:p>
        </p:txBody>
      </p:sp>
      <p:pic>
        <p:nvPicPr>
          <p:cNvPr id="1026" name="Picture 2" descr="En caso de reacción alérgica grave deberá administrarse a la persona una inyección de adrenal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3272"/>
            <a:ext cx="2915816" cy="1144728"/>
          </a:xfrm>
          <a:prstGeom prst="rect">
            <a:avLst/>
          </a:prstGeom>
          <a:noFill/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sz="8000" b="1" dirty="0" smtClean="0"/>
              <a:t>CRISIS </a:t>
            </a:r>
            <a:r>
              <a:rPr lang="es-ES" sz="8000" b="1" dirty="0" smtClean="0"/>
              <a:t>CONVULSIVAS</a:t>
            </a:r>
            <a:endParaRPr lang="es-ES" sz="8000" b="1" dirty="0"/>
          </a:p>
        </p:txBody>
      </p:sp>
      <p:pic>
        <p:nvPicPr>
          <p:cNvPr id="3074" name="Picture 2" descr="C:\Users\pedrito\Pictures\convulsi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57775"/>
            <a:ext cx="2543175" cy="1800225"/>
          </a:xfrm>
          <a:prstGeom prst="rect">
            <a:avLst/>
          </a:prstGeom>
          <a:noFill/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850106"/>
          </a:xfrm>
        </p:spPr>
        <p:txBody>
          <a:bodyPr/>
          <a:lstStyle/>
          <a:p>
            <a:r>
              <a:rPr lang="es-ES" b="1" dirty="0" smtClean="0"/>
              <a:t>CRISIS CONVULSIVA: </a:t>
            </a:r>
            <a:r>
              <a:rPr lang="es-ES" b="1" dirty="0" smtClean="0"/>
              <a:t>DEFINICION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5073427"/>
          </a:xfrm>
        </p:spPr>
        <p:txBody>
          <a:bodyPr>
            <a:normAutofit/>
          </a:bodyPr>
          <a:lstStyle/>
          <a:p>
            <a:r>
              <a:rPr lang="es-ES" sz="2400" dirty="0" smtClean="0"/>
              <a:t>Situaciones en la que las personas pierden la consciencia y comienzan con </a:t>
            </a:r>
            <a:r>
              <a:rPr lang="es-ES" sz="2400" b="1" dirty="0" smtClean="0"/>
              <a:t>movimientos anormales </a:t>
            </a:r>
            <a:r>
              <a:rPr lang="es-ES" sz="2400" dirty="0" smtClean="0"/>
              <a:t>del cuerpo que consisten en </a:t>
            </a:r>
            <a:r>
              <a:rPr lang="es-ES" sz="2400" b="1" dirty="0" smtClean="0"/>
              <a:t>contracción y relajación </a:t>
            </a:r>
            <a:r>
              <a:rPr lang="es-ES" sz="2400" dirty="0" smtClean="0"/>
              <a:t>sucesiva de los músculos(espasmos musculares)</a:t>
            </a:r>
          </a:p>
          <a:p>
            <a:r>
              <a:rPr lang="es-ES" sz="2400" dirty="0" smtClean="0"/>
              <a:t>Se puede acompañar de:</a:t>
            </a:r>
          </a:p>
          <a:p>
            <a:pPr lvl="1">
              <a:buNone/>
            </a:pPr>
            <a:r>
              <a:rPr lang="es-ES" sz="2400" dirty="0" smtClean="0"/>
              <a:t>	-babeo o echar espuma por la boca.</a:t>
            </a:r>
          </a:p>
          <a:p>
            <a:pPr lvl="1">
              <a:buNone/>
            </a:pPr>
            <a:r>
              <a:rPr lang="es-ES" sz="2400" dirty="0" smtClean="0"/>
              <a:t>	-apretar los dientes y/o morderse la lengua</a:t>
            </a:r>
          </a:p>
          <a:p>
            <a:pPr lvl="1">
              <a:buNone/>
            </a:pPr>
            <a:r>
              <a:rPr lang="es-ES" sz="2400" dirty="0" smtClean="0"/>
              <a:t>	-perdida de control de esfínteres. </a:t>
            </a:r>
          </a:p>
          <a:p>
            <a:pPr>
              <a:buNone/>
            </a:pPr>
            <a:r>
              <a:rPr lang="es-ES" sz="2400" dirty="0" smtClean="0"/>
              <a:t>Duran desde unos </a:t>
            </a:r>
            <a:r>
              <a:rPr lang="es-ES" sz="2400" b="1" dirty="0" smtClean="0"/>
              <a:t>segundos a 1-2 minutos.</a:t>
            </a:r>
          </a:p>
          <a:p>
            <a:pPr>
              <a:buNone/>
            </a:pPr>
            <a:r>
              <a:rPr lang="es-ES" sz="2400" dirty="0" smtClean="0"/>
              <a:t>Tras estas, la persona queda </a:t>
            </a:r>
            <a:r>
              <a:rPr lang="es-ES" sz="2400" b="1" dirty="0" smtClean="0"/>
              <a:t>somnoliento y muy cansado.</a:t>
            </a:r>
          </a:p>
        </p:txBody>
      </p:sp>
      <p:pic>
        <p:nvPicPr>
          <p:cNvPr id="4" name="Picture 2" descr="C:\Users\pedrito\Pictures\convulsi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54687"/>
            <a:ext cx="2123728" cy="1503313"/>
          </a:xfrm>
          <a:prstGeom prst="rect">
            <a:avLst/>
          </a:prstGeom>
          <a:noFill/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CRISIS CONVULSIVA: QUE </a:t>
            </a:r>
            <a:r>
              <a:rPr lang="es-ES" b="1" dirty="0" smtClean="0"/>
              <a:t>HACER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>
            <a:normAutofit/>
          </a:bodyPr>
          <a:lstStyle/>
          <a:p>
            <a:r>
              <a:rPr lang="es-ES" dirty="0" smtClean="0"/>
              <a:t>Ante todo mantener la calma.</a:t>
            </a:r>
          </a:p>
          <a:p>
            <a:r>
              <a:rPr lang="es-ES" dirty="0" smtClean="0"/>
              <a:t>Avisar a servicios médicos: 061</a:t>
            </a:r>
          </a:p>
          <a:p>
            <a:r>
              <a:rPr lang="es-ES" b="1" dirty="0" smtClean="0"/>
              <a:t>NO INTRODUCIR NINGUN OBJETO EN LA BOCA.</a:t>
            </a:r>
          </a:p>
          <a:p>
            <a:pPr>
              <a:buNone/>
            </a:pPr>
            <a:endParaRPr lang="es-ES" b="1" dirty="0" smtClean="0"/>
          </a:p>
          <a:p>
            <a:pPr lvl="1">
              <a:buNone/>
            </a:pPr>
            <a:endParaRPr lang="es-ES" dirty="0" smtClean="0"/>
          </a:p>
          <a:p>
            <a:pPr lvl="1"/>
            <a:endParaRPr lang="es-ES" dirty="0" smtClean="0"/>
          </a:p>
        </p:txBody>
      </p:sp>
      <p:pic>
        <p:nvPicPr>
          <p:cNvPr id="5122" name="Picture 2" descr="C:\Users\pedrito\Pictures\que hacer convulsio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0" y="3347472"/>
            <a:ext cx="4372265" cy="3510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67328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PROTOCOLO ACTUACION 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PRIMEROS AUXILIOS</a:t>
            </a:r>
            <a:endParaRPr lang="es-ES" b="1" dirty="0"/>
          </a:p>
        </p:txBody>
      </p:sp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31081"/>
            <a:ext cx="2699792" cy="13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1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CRISIS CONVULSIVA:QUE </a:t>
            </a:r>
            <a:r>
              <a:rPr lang="es-ES" b="1" dirty="0" smtClean="0"/>
              <a:t>HACER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8435280" cy="4997152"/>
          </a:xfrm>
        </p:spPr>
        <p:txBody>
          <a:bodyPr>
            <a:normAutofit/>
          </a:bodyPr>
          <a:lstStyle/>
          <a:p>
            <a:r>
              <a:rPr lang="es-ES" dirty="0" smtClean="0"/>
              <a:t>Proteger a la persona de los posibles golpes:</a:t>
            </a:r>
          </a:p>
          <a:p>
            <a:pPr lvl="1"/>
            <a:r>
              <a:rPr lang="es-ES" dirty="0" smtClean="0"/>
              <a:t>Apartar objetos que le puedan lastimar.</a:t>
            </a:r>
          </a:p>
          <a:p>
            <a:pPr lvl="1"/>
            <a:r>
              <a:rPr lang="es-ES" dirty="0" smtClean="0"/>
              <a:t>Colocar a la persona en el suelo, en posición de seguridad</a:t>
            </a:r>
          </a:p>
          <a:p>
            <a:pPr lvl="1"/>
            <a:r>
              <a:rPr lang="es-ES" dirty="0" smtClean="0"/>
              <a:t>Ponerlo en posición lateral de seguridad.</a:t>
            </a:r>
          </a:p>
          <a:p>
            <a:r>
              <a:rPr lang="es-ES" b="1" dirty="0" smtClean="0"/>
              <a:t>ESPERAR QUE CEDA Y A QUE LLEGUEN LOS SEVICIOS MEDICOS</a:t>
            </a:r>
          </a:p>
          <a:p>
            <a:pPr lvl="1">
              <a:buNone/>
            </a:pPr>
            <a:endParaRPr lang="es-ES" dirty="0" smtClean="0"/>
          </a:p>
          <a:p>
            <a:pPr lvl="1"/>
            <a:endParaRPr lang="es-ES" dirty="0" smtClean="0"/>
          </a:p>
        </p:txBody>
      </p:sp>
      <p:pic>
        <p:nvPicPr>
          <p:cNvPr id="4100" name="Picture 4" descr="C:\Users\pedrito\Pictures\epilepsia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1" y="5071107"/>
            <a:ext cx="2592288" cy="2081370"/>
          </a:xfrm>
          <a:prstGeom prst="rect">
            <a:avLst/>
          </a:prstGeom>
          <a:noFill/>
        </p:spPr>
      </p:pic>
      <p:pic>
        <p:nvPicPr>
          <p:cNvPr id="7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286000"/>
            <a:ext cx="7543800" cy="1752600"/>
          </a:xfrm>
        </p:spPr>
        <p:txBody>
          <a:bodyPr>
            <a:noAutofit/>
          </a:bodyPr>
          <a:lstStyle/>
          <a:p>
            <a:pPr algn="ctr"/>
            <a:r>
              <a:rPr lang="es-ES_tradnl" sz="8000" b="1" dirty="0" smtClean="0">
                <a:solidFill>
                  <a:schemeClr val="tx1"/>
                </a:solidFill>
              </a:rPr>
              <a:t>TRAUMATISMOS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64943"/>
            <a:ext cx="1948880" cy="139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2351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67600" cy="724942"/>
          </a:xfrm>
        </p:spPr>
        <p:txBody>
          <a:bodyPr>
            <a:noAutofit/>
          </a:bodyPr>
          <a:lstStyle/>
          <a:p>
            <a:r>
              <a:rPr lang="es-ES_tradnl" b="1" dirty="0"/>
              <a:t>DEFINICIÓN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0"/>
            <a:ext cx="5562600" cy="2819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s-ES_tradnl" sz="4400" dirty="0"/>
              <a:t>	</a:t>
            </a:r>
            <a:r>
              <a:rPr lang="es-ES" sz="4400" b="1" dirty="0"/>
              <a:t>Se considera traumatismo cualquier agresión que sufre el organismo</a:t>
            </a:r>
            <a:endParaRPr lang="es-ES" sz="48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2099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52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7467600" cy="580926"/>
          </a:xfrm>
        </p:spPr>
        <p:txBody>
          <a:bodyPr>
            <a:noAutofit/>
          </a:bodyPr>
          <a:lstStyle/>
          <a:p>
            <a:r>
              <a:rPr lang="es-ES_tradnl" b="1" dirty="0"/>
              <a:t>CLASIFICACIÓN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76200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s-ES" b="1" dirty="0"/>
              <a:t>Los traumatismos se clasifican</a:t>
            </a:r>
            <a:r>
              <a:rPr lang="es-ES_tradnl" b="1" dirty="0"/>
              <a:t> </a:t>
            </a:r>
            <a:r>
              <a:rPr lang="es-ES" b="1" dirty="0"/>
              <a:t>en</a:t>
            </a:r>
            <a:r>
              <a:rPr lang="es-ES" b="1" dirty="0" smtClean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b="1" dirty="0" smtClean="0"/>
          </a:p>
          <a:p>
            <a:pPr>
              <a:lnSpc>
                <a:spcPct val="80000"/>
              </a:lnSpc>
            </a:pPr>
            <a:r>
              <a:rPr lang="es-ES" b="1" dirty="0" smtClean="0"/>
              <a:t>Contusiones</a:t>
            </a:r>
          </a:p>
          <a:p>
            <a:pPr>
              <a:lnSpc>
                <a:spcPct val="80000"/>
              </a:lnSpc>
            </a:pPr>
            <a:r>
              <a:rPr lang="es-ES" b="1" dirty="0" smtClean="0"/>
              <a:t>Heridas</a:t>
            </a:r>
            <a:endParaRPr lang="es-ES" b="1" dirty="0"/>
          </a:p>
          <a:p>
            <a:pPr>
              <a:lnSpc>
                <a:spcPct val="80000"/>
              </a:lnSpc>
            </a:pPr>
            <a:r>
              <a:rPr lang="es-ES" b="1" dirty="0" smtClean="0"/>
              <a:t>Esguinces </a:t>
            </a:r>
            <a:endParaRPr lang="es-ES" b="1" dirty="0"/>
          </a:p>
          <a:p>
            <a:pPr>
              <a:lnSpc>
                <a:spcPct val="80000"/>
              </a:lnSpc>
            </a:pPr>
            <a:r>
              <a:rPr lang="es-ES" b="1" dirty="0"/>
              <a:t>Luxaciones</a:t>
            </a:r>
          </a:p>
          <a:p>
            <a:pPr>
              <a:lnSpc>
                <a:spcPct val="80000"/>
              </a:lnSpc>
            </a:pPr>
            <a:r>
              <a:rPr lang="es-ES" b="1" dirty="0"/>
              <a:t>Fracturas </a:t>
            </a:r>
          </a:p>
          <a:p>
            <a:pPr>
              <a:lnSpc>
                <a:spcPct val="80000"/>
              </a:lnSpc>
            </a:pPr>
            <a:r>
              <a:rPr lang="es-ES" b="1" dirty="0" smtClean="0"/>
              <a:t>Amputaciones</a:t>
            </a:r>
            <a:endParaRPr lang="es-ES_tradnl" b="1" dirty="0"/>
          </a:p>
        </p:txBody>
      </p:sp>
      <p:pic>
        <p:nvPicPr>
          <p:cNvPr id="3235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32856"/>
            <a:ext cx="403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35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 smtClean="0">
                <a:latin typeface="+mn-lt"/>
              </a:rPr>
              <a:t>CONTUSIÓN: </a:t>
            </a:r>
            <a:r>
              <a:rPr lang="es-ES_tradnl" b="1" dirty="0">
                <a:latin typeface="+mn-lt"/>
              </a:rPr>
              <a:t>DEFINICIÓN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711349"/>
            <a:ext cx="5181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s-ES_tradnl" sz="4000" dirty="0"/>
              <a:t>	</a:t>
            </a:r>
            <a:r>
              <a:rPr lang="es-ES" sz="4400" b="1" dirty="0"/>
              <a:t>Es la lesión que se produce sin romper la piel </a:t>
            </a:r>
            <a:r>
              <a:rPr lang="es-ES_tradnl" sz="4400" b="1" dirty="0"/>
              <a:t>ocasionando </a:t>
            </a:r>
            <a:r>
              <a:rPr lang="es-ES" sz="4400" b="1" dirty="0" smtClean="0"/>
              <a:t>magulladuras con  enrojecimiento y tumefacción de la zona</a:t>
            </a:r>
            <a:endParaRPr lang="es-ES" sz="4400" dirty="0"/>
          </a:p>
          <a:p>
            <a:pPr>
              <a:lnSpc>
                <a:spcPct val="80000"/>
              </a:lnSpc>
            </a:pPr>
            <a:endParaRPr lang="es-ES" sz="1800" dirty="0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5052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40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839200" cy="1143000"/>
          </a:xfrm>
        </p:spPr>
        <p:txBody>
          <a:bodyPr>
            <a:normAutofit/>
          </a:bodyPr>
          <a:lstStyle/>
          <a:p>
            <a:r>
              <a:rPr lang="es-ES_tradnl" b="1" dirty="0"/>
              <a:t>CONTUSIÓN. PRIMEROS AUXILIOS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58674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s-ES_tradnl" b="1" dirty="0">
                <a:latin typeface="Comic Sans MS" charset="0"/>
              </a:rPr>
              <a:t>	</a:t>
            </a:r>
            <a:r>
              <a:rPr lang="es-ES" b="1" dirty="0"/>
              <a:t>Aplicar </a:t>
            </a:r>
            <a:r>
              <a:rPr lang="es-ES" b="1" u="sng" dirty="0"/>
              <a:t>frío local</a:t>
            </a:r>
            <a:r>
              <a:rPr lang="es-ES" b="1" dirty="0"/>
              <a:t> mediante compresas de agua fría o hielo </a:t>
            </a:r>
            <a:r>
              <a:rPr lang="es-ES" dirty="0"/>
              <a:t>(envuelto en un paño o bolsa para que no toque directamente en la piel)</a:t>
            </a:r>
            <a:r>
              <a:rPr lang="es-ES" b="1" dirty="0"/>
              <a:t> para conseguir</a:t>
            </a:r>
            <a:r>
              <a:rPr lang="es-ES_tradnl" b="1" dirty="0" smtClean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b="1" dirty="0">
              <a:latin typeface="Comic Sans MS" charset="0"/>
            </a:endParaRPr>
          </a:p>
          <a:p>
            <a:pPr lvl="1">
              <a:lnSpc>
                <a:spcPct val="90000"/>
              </a:lnSpc>
            </a:pPr>
            <a:r>
              <a:rPr lang="es-ES" sz="3200" dirty="0" smtClean="0"/>
              <a:t>Menor aporte sanguíneo</a:t>
            </a:r>
          </a:p>
          <a:p>
            <a:pPr lvl="1">
              <a:lnSpc>
                <a:spcPct val="90000"/>
              </a:lnSpc>
            </a:pPr>
            <a:r>
              <a:rPr lang="es-ES" sz="3200" dirty="0" smtClean="0"/>
              <a:t>Menor sensibilidad (anestesia) de las  terminaciones nerviosas. </a:t>
            </a:r>
            <a:endParaRPr lang="es-ES" sz="3200" b="1" dirty="0"/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2646312" cy="463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5090" y="5949280"/>
            <a:ext cx="184891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02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8000" b="1" dirty="0"/>
              <a:t>HERIDAS</a:t>
            </a:r>
            <a:endParaRPr lang="es-ES" sz="8000" b="1" dirty="0"/>
          </a:p>
        </p:txBody>
      </p:sp>
      <p:pic>
        <p:nvPicPr>
          <p:cNvPr id="389125" name="Picture 5" descr="herida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51175" y="1600200"/>
            <a:ext cx="3040063" cy="45259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72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724942"/>
          </a:xfrm>
        </p:spPr>
        <p:txBody>
          <a:bodyPr>
            <a:noAutofit/>
          </a:bodyPr>
          <a:lstStyle/>
          <a:p>
            <a:r>
              <a:rPr lang="es-ES" b="1" dirty="0"/>
              <a:t>HERIDA</a:t>
            </a:r>
            <a:r>
              <a:rPr lang="es-ES_tradnl" b="1" dirty="0"/>
              <a:t>S</a:t>
            </a:r>
            <a:endParaRPr lang="es-ES" b="1" dirty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600200"/>
            <a:ext cx="4860032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s-ES_tradnl" sz="2400" dirty="0"/>
              <a:t>	</a:t>
            </a:r>
            <a:r>
              <a:rPr lang="es-ES" sz="2800" dirty="0"/>
              <a:t>Es toda </a:t>
            </a:r>
            <a:r>
              <a:rPr lang="es-ES" sz="2800" u="sng" dirty="0"/>
              <a:t>pérdida</a:t>
            </a:r>
            <a:r>
              <a:rPr lang="es-ES" sz="2800" dirty="0"/>
              <a:t> de </a:t>
            </a:r>
            <a:r>
              <a:rPr lang="es-ES" sz="2800" u="sng" dirty="0"/>
              <a:t>continuidad</a:t>
            </a:r>
            <a:r>
              <a:rPr lang="es-ES" sz="2800" dirty="0"/>
              <a:t> en la </a:t>
            </a:r>
            <a:r>
              <a:rPr lang="es-ES" sz="2800" u="sng" dirty="0"/>
              <a:t>piel</a:t>
            </a:r>
            <a:r>
              <a:rPr lang="es-ES" sz="2800" dirty="0"/>
              <a:t> secundaria a traumatismo. </a:t>
            </a:r>
            <a:endParaRPr lang="es-E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s-E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s-ES" sz="2800" dirty="0" smtClean="0"/>
              <a:t>	</a:t>
            </a:r>
            <a:r>
              <a:rPr lang="es-ES_tradnl" sz="2800" dirty="0" smtClean="0"/>
              <a:t>E</a:t>
            </a:r>
            <a:r>
              <a:rPr lang="es-ES" sz="2800" dirty="0" err="1" smtClean="0"/>
              <a:t>xiste</a:t>
            </a:r>
            <a:r>
              <a:rPr lang="es-ES" sz="2800" dirty="0" smtClean="0"/>
              <a:t> </a:t>
            </a:r>
            <a:r>
              <a:rPr lang="es-ES" sz="2800" u="sng" dirty="0"/>
              <a:t>riesgo</a:t>
            </a:r>
            <a:r>
              <a:rPr lang="es-ES" sz="2800" dirty="0"/>
              <a:t> de</a:t>
            </a:r>
            <a:r>
              <a:rPr lang="es-ES_tradnl" sz="2800" dirty="0" smtClean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2800" dirty="0"/>
              <a:t>	-</a:t>
            </a:r>
            <a:r>
              <a:rPr lang="es-ES" sz="2800" dirty="0"/>
              <a:t> </a:t>
            </a:r>
            <a:r>
              <a:rPr lang="es-ES" sz="2800" dirty="0" smtClean="0"/>
              <a:t>Infección </a:t>
            </a:r>
            <a:endParaRPr lang="es-ES_tradnl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2800" dirty="0"/>
              <a:t>	- </a:t>
            </a:r>
            <a:r>
              <a:rPr lang="es-ES" sz="2800" dirty="0" smtClean="0"/>
              <a:t>Lesiones </a:t>
            </a:r>
            <a:r>
              <a:rPr lang="es-ES" sz="2800" dirty="0"/>
              <a:t>en órganos o </a:t>
            </a:r>
            <a:r>
              <a:rPr lang="es-ES_tradnl" sz="2800" dirty="0"/>
              <a:t>	</a:t>
            </a:r>
            <a:r>
              <a:rPr lang="es-ES" sz="2800" dirty="0"/>
              <a:t>tejidos adyacentes: </a:t>
            </a:r>
            <a:r>
              <a:rPr lang="es-ES_tradnl" sz="2800" dirty="0"/>
              <a:t>	</a:t>
            </a:r>
            <a:r>
              <a:rPr lang="es-ES" sz="2800" dirty="0"/>
              <a:t>músculos, nervios, vasos </a:t>
            </a:r>
            <a:r>
              <a:rPr lang="es-ES_tradnl" sz="2800" dirty="0"/>
              <a:t>	</a:t>
            </a:r>
            <a:r>
              <a:rPr lang="es-ES" sz="2800" dirty="0"/>
              <a:t>sanguíneos</a:t>
            </a:r>
            <a:r>
              <a:rPr lang="es-ES_tradnl" sz="2800" dirty="0"/>
              <a:t>.</a:t>
            </a:r>
            <a:r>
              <a:rPr lang="es-ES_tradnl" sz="2800" dirty="0">
                <a:latin typeface="Comic Sans MS" charset="0"/>
              </a:rPr>
              <a:t>..</a:t>
            </a:r>
            <a:r>
              <a:rPr lang="es-ES" sz="2800" dirty="0">
                <a:latin typeface="Comic Sans MS" charset="0"/>
              </a:rPr>
              <a:t> </a:t>
            </a:r>
          </a:p>
        </p:txBody>
      </p:sp>
      <p:pic>
        <p:nvPicPr>
          <p:cNvPr id="262149" name="Picture 5" descr="p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80112" y="1628800"/>
            <a:ext cx="2625725" cy="31623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99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HERIDAS 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s-ES_tradnl" dirty="0"/>
              <a:t>	</a:t>
            </a:r>
            <a:r>
              <a:rPr lang="es-ES" b="1" dirty="0"/>
              <a:t>Las heridas pueden ser clasificadas en </a:t>
            </a:r>
            <a:r>
              <a:rPr lang="es-ES" b="1" dirty="0">
                <a:solidFill>
                  <a:srgbClr val="FF0000"/>
                </a:solidFill>
              </a:rPr>
              <a:t>leves y graves</a:t>
            </a:r>
            <a:r>
              <a:rPr lang="es-ES" b="1" dirty="0"/>
              <a:t>, en función de una o varias de estas características:</a:t>
            </a:r>
            <a:endParaRPr lang="es-ES_tradnl" b="1" dirty="0"/>
          </a:p>
          <a:p>
            <a:pPr>
              <a:lnSpc>
                <a:spcPct val="90000"/>
              </a:lnSpc>
              <a:buFontTx/>
              <a:buNone/>
            </a:pPr>
            <a:endParaRPr lang="es-ES_tradnl" b="1" dirty="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s-ES" sz="3200" b="1" dirty="0"/>
              <a:t>Profundidad</a:t>
            </a:r>
            <a:endParaRPr lang="es-ES_tradnl" sz="3200" b="1" dirty="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s-ES" sz="3200" b="1" dirty="0"/>
              <a:t>Extensión</a:t>
            </a:r>
            <a:endParaRPr lang="es-ES_tradnl" sz="3200" b="1" dirty="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s-ES" sz="3200" b="1" dirty="0"/>
              <a:t>Localización</a:t>
            </a:r>
            <a:endParaRPr lang="es-ES_tradnl" sz="3200" b="1" dirty="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s-ES" sz="3200" b="1" dirty="0"/>
              <a:t>Suciedad evidente, cuerpos extraños o signos de infección</a:t>
            </a:r>
            <a:endParaRPr lang="es-ES" b="1" dirty="0"/>
          </a:p>
          <a:p>
            <a:pPr>
              <a:lnSpc>
                <a:spcPct val="90000"/>
              </a:lnSpc>
            </a:pPr>
            <a:endParaRPr lang="es-ES" b="1" dirty="0"/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31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868958"/>
          </a:xfrm>
        </p:spPr>
        <p:txBody>
          <a:bodyPr>
            <a:normAutofit/>
          </a:bodyPr>
          <a:lstStyle/>
          <a:p>
            <a:r>
              <a:rPr lang="es-ES_tradnl" b="1" dirty="0"/>
              <a:t>HERIDAS. PRIMEROS AUXILIOS</a:t>
            </a:r>
            <a:endParaRPr lang="es-ES" b="1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0040" y="1639341"/>
            <a:ext cx="565212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600" u="sng" dirty="0"/>
              <a:t>Lavar</a:t>
            </a:r>
            <a:r>
              <a:rPr lang="es-ES" sz="3600" dirty="0"/>
              <a:t> la zona de la herida con </a:t>
            </a:r>
            <a:r>
              <a:rPr lang="es-ES" sz="3600" u="sng" dirty="0"/>
              <a:t>agua y</a:t>
            </a:r>
            <a:r>
              <a:rPr lang="es-ES" sz="3600" dirty="0"/>
              <a:t> </a:t>
            </a:r>
            <a:r>
              <a:rPr lang="es-ES" sz="3600" u="sng" dirty="0"/>
              <a:t>jabón</a:t>
            </a:r>
            <a:r>
              <a:rPr lang="es-ES" sz="3600" dirty="0"/>
              <a:t>, quitando toda suciedad, de dentro hacia </a:t>
            </a:r>
            <a:r>
              <a:rPr lang="es-ES" sz="3600" dirty="0" smtClean="0"/>
              <a:t>fuera.</a:t>
            </a:r>
          </a:p>
          <a:p>
            <a:pPr marL="0" indent="0">
              <a:lnSpc>
                <a:spcPct val="90000"/>
              </a:lnSpc>
              <a:buNone/>
            </a:pPr>
            <a:endParaRPr lang="es-ES" sz="3600" dirty="0"/>
          </a:p>
          <a:p>
            <a:pPr>
              <a:lnSpc>
                <a:spcPct val="90000"/>
              </a:lnSpc>
            </a:pPr>
            <a:r>
              <a:rPr lang="es-ES_tradnl" sz="3600" dirty="0" smtClean="0"/>
              <a:t>Pintar </a:t>
            </a:r>
            <a:r>
              <a:rPr lang="es-ES_tradnl" sz="3600" dirty="0"/>
              <a:t>la herida con un </a:t>
            </a:r>
            <a:r>
              <a:rPr lang="es-ES_tradnl" sz="3600" u="sng" dirty="0" smtClean="0"/>
              <a:t>desinfectante</a:t>
            </a:r>
            <a:r>
              <a:rPr lang="es-ES_tradnl" sz="3600" dirty="0"/>
              <a:t>.</a:t>
            </a:r>
            <a:endParaRPr lang="es-ES" sz="3600" dirty="0"/>
          </a:p>
        </p:txBody>
      </p:sp>
      <p:pic>
        <p:nvPicPr>
          <p:cNvPr id="246788" name="Picture 4" descr="heridas%20(2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56176" y="1844824"/>
            <a:ext cx="2441575" cy="3905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88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580926"/>
          </a:xfrm>
        </p:spPr>
        <p:txBody>
          <a:bodyPr>
            <a:noAutofit/>
          </a:bodyPr>
          <a:lstStyle/>
          <a:p>
            <a:r>
              <a:rPr lang="es-ES" b="1" dirty="0" smtClean="0"/>
              <a:t>REGLA NUMERO 1</a:t>
            </a:r>
            <a:endParaRPr lang="es-ES" b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7992888" cy="5400600"/>
          </a:xfrm>
        </p:spPr>
        <p:txBody>
          <a:bodyPr rIns="132080">
            <a:normAutofit fontScale="92500" lnSpcReduction="20000"/>
          </a:bodyPr>
          <a:lstStyle/>
          <a:p>
            <a:pPr marL="39688" indent="0" algn="ctr" eaLnBrk="1" hangingPunct="1">
              <a:buFont typeface="Arial" charset="0"/>
              <a:buNone/>
              <a:defRPr/>
            </a:pPr>
            <a:r>
              <a:rPr lang="en-US" sz="9600" dirty="0" smtClean="0">
                <a:solidFill>
                  <a:srgbClr val="FF0000"/>
                </a:solidFill>
                <a:latin typeface="Calibri Bold" charset="0"/>
                <a:cs typeface="Calibri Bold" charset="0"/>
                <a:sym typeface="Calibri Bold" charset="0"/>
              </a:rPr>
              <a:t>P.A.S</a:t>
            </a:r>
          </a:p>
          <a:p>
            <a:pPr marL="39688" indent="0">
              <a:defRPr/>
            </a:pPr>
            <a:r>
              <a:rPr lang="en-US" sz="4000" dirty="0" err="1" smtClean="0">
                <a:solidFill>
                  <a:srgbClr val="FF0000"/>
                </a:solidFill>
              </a:rPr>
              <a:t>P</a:t>
            </a:r>
            <a:r>
              <a:rPr lang="en-US" sz="4000" dirty="0" err="1" smtClean="0"/>
              <a:t>roteger</a:t>
            </a:r>
            <a:r>
              <a:rPr lang="en-US" sz="4000" dirty="0" smtClean="0"/>
              <a:t>: </a:t>
            </a:r>
          </a:p>
          <a:p>
            <a:pPr marL="39688" indent="0">
              <a:defRPr/>
            </a:pPr>
            <a:endParaRPr lang="en-US" sz="4000" dirty="0">
              <a:latin typeface="Comic Sans MS" charset="0"/>
              <a:cs typeface="Comic Sans MS" charset="0"/>
              <a:sym typeface="Comic Sans MS" charset="0"/>
            </a:endParaRPr>
          </a:p>
          <a:p>
            <a:pPr marL="39688" indent="0">
              <a:defRPr/>
            </a:pPr>
            <a:r>
              <a:rPr lang="en-US" dirty="0" smtClean="0">
                <a:latin typeface="Comic Sans MS" charset="0"/>
                <a:cs typeface="Comic Sans MS" charset="0"/>
                <a:sym typeface="Comic Sans MS" charset="0"/>
              </a:rPr>
              <a:t>No 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arriesgar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su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vida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ni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 la de 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terceros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.</a:t>
            </a:r>
            <a:endParaRPr lang="en-US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marL="39688" indent="0">
              <a:defRPr/>
            </a:pPr>
            <a:endParaRPr lang="en-US" dirty="0"/>
          </a:p>
          <a:p>
            <a:pPr marL="39688" indent="0">
              <a:defRPr/>
            </a:pP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Apartar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 a la 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víctima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 del 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peligro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, 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mientras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 no 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provocas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daños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mayores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.</a:t>
            </a:r>
            <a:endParaRPr lang="en-US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marL="39688" indent="0">
              <a:defRPr/>
            </a:pPr>
            <a:endParaRPr lang="en-US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marL="39688" indent="0">
              <a:defRPr/>
            </a:pP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Mantener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 la 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calma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 y 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valorar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las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prioridades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.</a:t>
            </a:r>
            <a:endParaRPr lang="en-US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marL="39688" indent="0" eaLnBrk="1" hangingPunct="1">
              <a:buFont typeface="Arial" charset="0"/>
              <a:buNone/>
              <a:defRPr/>
            </a:pPr>
            <a:endParaRPr lang="en-US" sz="3200" dirty="0" smtClean="0">
              <a:solidFill>
                <a:srgbClr val="FF0000"/>
              </a:solidFill>
              <a:latin typeface="Calibri Bold" charset="0"/>
              <a:cs typeface="Calibri Bold" charset="0"/>
              <a:sym typeface="Calibri Bold" charset="0"/>
            </a:endParaRPr>
          </a:p>
          <a:p>
            <a:pPr marL="39688" indent="0" algn="ctr" eaLnBrk="1" hangingPunct="1">
              <a:buFont typeface="Arial" charset="0"/>
              <a:buNone/>
              <a:defRPr/>
            </a:pPr>
            <a:endParaRPr lang="en-US" sz="9600" dirty="0">
              <a:solidFill>
                <a:srgbClr val="FF0000"/>
              </a:solidFill>
              <a:latin typeface="Calibri Bold" charset="0"/>
              <a:ea typeface="ヒラギノ角ゴ ProN W6" charset="0"/>
              <a:cs typeface="Calibri Bold" charset="0"/>
              <a:sym typeface="Calibri Bold" charset="0"/>
            </a:endParaRPr>
          </a:p>
          <a:p>
            <a:pPr marL="39688" indent="0" algn="ctr" eaLnBrk="1" hangingPunct="1">
              <a:buFont typeface="Arial" charset="0"/>
              <a:buNone/>
              <a:defRPr/>
            </a:pPr>
            <a:endParaRPr lang="en-US" sz="9600" dirty="0" smtClean="0">
              <a:solidFill>
                <a:srgbClr val="FF0000"/>
              </a:solidFill>
              <a:latin typeface="Calibri Bold" charset="0"/>
              <a:ea typeface="ヒラギノ角ゴ ProN W6" charset="0"/>
              <a:cs typeface="ヒラギノ角ゴ ProN W6" charset="0"/>
              <a:sym typeface="Calibri Bold" charset="0"/>
            </a:endParaRPr>
          </a:p>
        </p:txBody>
      </p:sp>
      <p:pic>
        <p:nvPicPr>
          <p:cNvPr id="6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66472"/>
            <a:ext cx="2627784" cy="129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860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9269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sz="4900" b="1" dirty="0" smtClean="0"/>
              <a:t>HERIDAS</a:t>
            </a:r>
            <a:r>
              <a:rPr lang="es-ES_tradnl" sz="4900" b="1" dirty="0"/>
              <a:t>. PRIMEROS AUXILIOS</a:t>
            </a:r>
            <a:endParaRPr lang="es-ES" sz="4900" b="1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38400"/>
            <a:ext cx="5580063" cy="277018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s-ES_tradnl" sz="4000" dirty="0"/>
              <a:t>	</a:t>
            </a:r>
            <a:r>
              <a:rPr lang="es-ES" sz="4400" dirty="0"/>
              <a:t>A continuación </a:t>
            </a:r>
            <a:r>
              <a:rPr lang="es-ES_tradnl" sz="4400" dirty="0"/>
              <a:t>se </a:t>
            </a:r>
            <a:r>
              <a:rPr lang="es-ES" sz="4400" dirty="0"/>
              <a:t>debe </a:t>
            </a:r>
            <a:r>
              <a:rPr lang="es-ES" sz="4400" u="sng" dirty="0"/>
              <a:t>cubrir</a:t>
            </a:r>
            <a:r>
              <a:rPr lang="es-ES" sz="4400" dirty="0"/>
              <a:t> la </a:t>
            </a:r>
            <a:r>
              <a:rPr lang="es-ES" sz="4400" u="sng" dirty="0"/>
              <a:t>herida</a:t>
            </a:r>
            <a:r>
              <a:rPr lang="es-ES" sz="4400" dirty="0"/>
              <a:t> con un </a:t>
            </a:r>
            <a:r>
              <a:rPr lang="es-ES" sz="4400" u="sng" dirty="0"/>
              <a:t>vendaje</a:t>
            </a:r>
            <a:r>
              <a:rPr lang="es-ES" sz="4400" dirty="0"/>
              <a:t> protector</a:t>
            </a:r>
          </a:p>
          <a:p>
            <a:endParaRPr lang="es-ES" sz="4400" dirty="0"/>
          </a:p>
        </p:txBody>
      </p:sp>
      <p:pic>
        <p:nvPicPr>
          <p:cNvPr id="247813" name="Picture 5" descr="salud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3125" y="3144044"/>
            <a:ext cx="1428750" cy="14382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10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s-ES_tradnl" b="1" dirty="0" smtClean="0"/>
              <a:t>HERIDAS: PRIMEROS </a:t>
            </a:r>
            <a:r>
              <a:rPr lang="es-ES_tradnl" b="1" dirty="0"/>
              <a:t>AUXILIOS</a:t>
            </a:r>
            <a:endParaRPr lang="es-ES" b="1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6248400" cy="4525963"/>
          </a:xfrm>
        </p:spPr>
        <p:txBody>
          <a:bodyPr/>
          <a:lstStyle/>
          <a:p>
            <a:pPr>
              <a:buFontTx/>
              <a:buNone/>
            </a:pPr>
            <a:r>
              <a:rPr lang="es-ES_tradnl" sz="3600" dirty="0"/>
              <a:t>	</a:t>
            </a:r>
            <a:r>
              <a:rPr lang="es-ES" sz="4400" b="1" u="sng" dirty="0"/>
              <a:t>Parar la</a:t>
            </a:r>
            <a:r>
              <a:rPr lang="es-ES_tradnl" sz="4400" b="1" u="sng" dirty="0"/>
              <a:t> </a:t>
            </a:r>
            <a:r>
              <a:rPr lang="es-ES" sz="4400" b="1" u="sng" dirty="0"/>
              <a:t>hemorragia</a:t>
            </a:r>
            <a:r>
              <a:rPr lang="es-ES_tradnl" sz="4400" b="1" dirty="0"/>
              <a:t>:</a:t>
            </a:r>
            <a:r>
              <a:rPr lang="es-ES" sz="4400" b="1" dirty="0"/>
              <a:t> </a:t>
            </a:r>
            <a:endParaRPr lang="es-ES_tradnl" sz="4400" b="1" dirty="0"/>
          </a:p>
          <a:p>
            <a:pPr>
              <a:buFontTx/>
              <a:buNone/>
            </a:pPr>
            <a:r>
              <a:rPr lang="es-ES_tradnl" sz="4400" b="1" dirty="0"/>
              <a:t>	¿Cómo?</a:t>
            </a:r>
          </a:p>
          <a:p>
            <a:pPr>
              <a:buFontTx/>
              <a:buNone/>
            </a:pPr>
            <a:r>
              <a:rPr lang="es-ES_tradnl" sz="4400" b="1" dirty="0"/>
              <a:t>	A</a:t>
            </a:r>
            <a:r>
              <a:rPr lang="es-ES" sz="4400" b="1" dirty="0" err="1"/>
              <a:t>plicando</a:t>
            </a:r>
            <a:r>
              <a:rPr lang="es-ES" sz="4400" b="1" dirty="0"/>
              <a:t> presión con un apósito seco.</a:t>
            </a:r>
          </a:p>
          <a:p>
            <a:endParaRPr lang="es-ES" sz="4400" b="1" dirty="0"/>
          </a:p>
        </p:txBody>
      </p:sp>
      <p:pic>
        <p:nvPicPr>
          <p:cNvPr id="244741" name="Picture 5" descr="heridas%20(3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92838" y="1905000"/>
            <a:ext cx="2951162" cy="37099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95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s-ES_tradnl" b="1" dirty="0"/>
              <a:t>HERIDAS. PRIMEROS AUXILIOS</a:t>
            </a:r>
            <a:endParaRPr lang="es-ES" b="1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638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s-ES_tradnl" sz="3600" dirty="0"/>
              <a:t>	</a:t>
            </a:r>
            <a:r>
              <a:rPr lang="es-ES" sz="3600" dirty="0"/>
              <a:t>Si el </a:t>
            </a:r>
            <a:r>
              <a:rPr lang="es-ES" sz="3600" u="sng" dirty="0"/>
              <a:t>sangrado</a:t>
            </a:r>
            <a:r>
              <a:rPr lang="es-ES" sz="3600" dirty="0"/>
              <a:t> es </a:t>
            </a:r>
            <a:r>
              <a:rPr lang="es-ES" sz="3600" u="sng" dirty="0"/>
              <a:t>persistente</a:t>
            </a:r>
            <a:r>
              <a:rPr lang="es-ES" sz="3600" dirty="0"/>
              <a:t> y continúa después de varios minutos de ejercer presión sobre la zona, buscar  </a:t>
            </a:r>
            <a:r>
              <a:rPr lang="es-ES_tradnl" sz="3600" dirty="0"/>
              <a:t>ayuda médica </a:t>
            </a:r>
            <a:r>
              <a:rPr lang="es-ES" sz="3600" dirty="0"/>
              <a:t>urgente </a:t>
            </a:r>
          </a:p>
          <a:p>
            <a:endParaRPr lang="es-ES" sz="3600" b="1" dirty="0">
              <a:latin typeface="Comic Sans MS" charset="0"/>
            </a:endParaRPr>
          </a:p>
        </p:txBody>
      </p:sp>
      <p:pic>
        <p:nvPicPr>
          <p:cNvPr id="245769" name="Picture 9" descr="heridas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3186113" cy="24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18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s-ES_tradnl" b="1" dirty="0"/>
              <a:t>HERIDAS. PRIMEROS AUXILIOS</a:t>
            </a:r>
            <a:endParaRPr lang="es-ES" b="1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800"/>
            <a:ext cx="6228184" cy="4602163"/>
          </a:xfrm>
        </p:spPr>
        <p:txBody>
          <a:bodyPr>
            <a:normAutofit/>
          </a:bodyPr>
          <a:lstStyle/>
          <a:p>
            <a:pPr lvl="1">
              <a:buFontTx/>
              <a:buChar char="•"/>
            </a:pPr>
            <a:r>
              <a:rPr lang="es-ES" dirty="0"/>
              <a:t>Recomendar la vacunación contra el </a:t>
            </a:r>
            <a:r>
              <a:rPr lang="es-ES" dirty="0" smtClean="0"/>
              <a:t>tétanos: incluida en calendario </a:t>
            </a:r>
            <a:r>
              <a:rPr lang="es-ES" dirty="0" err="1" smtClean="0"/>
              <a:t>vacunal</a:t>
            </a:r>
            <a:r>
              <a:rPr lang="es-ES" dirty="0" smtClean="0"/>
              <a:t> infantil.</a:t>
            </a:r>
          </a:p>
          <a:p>
            <a:pPr lvl="1">
              <a:buNone/>
            </a:pPr>
            <a:r>
              <a:rPr lang="es-ES" dirty="0" smtClean="0"/>
              <a:t> </a:t>
            </a:r>
            <a:endParaRPr lang="es-ES" dirty="0"/>
          </a:p>
          <a:p>
            <a:pPr lvl="1">
              <a:buFontTx/>
              <a:buChar char="•"/>
            </a:pPr>
            <a:r>
              <a:rPr lang="es-ES" dirty="0"/>
              <a:t>NO UTILIZAR directamente sobre la herida: alcohol, algodón, polvos o pomadas con antibióticos. </a:t>
            </a:r>
          </a:p>
          <a:p>
            <a:endParaRPr lang="es-ES" sz="3600" b="1" dirty="0">
              <a:latin typeface="Comic Sans MS" charset="0"/>
            </a:endParaRPr>
          </a:p>
        </p:txBody>
      </p:sp>
      <p:pic>
        <p:nvPicPr>
          <p:cNvPr id="267273" name="Picture 9" descr="nino%20con%20heri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40152" y="2545256"/>
            <a:ext cx="3203848" cy="347454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55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s-ES_tradnl" b="1" dirty="0"/>
              <a:t>HERIDAS LEVES</a:t>
            </a:r>
            <a:br>
              <a:rPr lang="es-ES_tradnl" b="1" dirty="0"/>
            </a:br>
            <a:r>
              <a:rPr lang="es-ES_tradnl" b="1" dirty="0"/>
              <a:t>PRIMEROS AUXILIOS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s-ES_tradnl" sz="3600" b="1" u="sng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3600" b="1" u="sng" dirty="0" smtClean="0"/>
              <a:t>Resumen </a:t>
            </a:r>
            <a:r>
              <a:rPr lang="es-ES_tradnl" sz="3600" b="1" u="sng" dirty="0"/>
              <a:t>actitud a seguir</a:t>
            </a:r>
            <a:r>
              <a:rPr lang="es-ES_tradnl" sz="3600" b="1" dirty="0" smtClean="0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sz="3600" b="1" dirty="0" smtClean="0"/>
              <a:t>Lavar </a:t>
            </a:r>
            <a:r>
              <a:rPr lang="es-ES_tradnl" sz="3600" b="1" dirty="0"/>
              <a:t>con agua y jabón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s-ES_tradnl" sz="3600" b="1" dirty="0"/>
              <a:t>Utilizar </a:t>
            </a:r>
            <a:r>
              <a:rPr lang="es-ES_tradnl" sz="3600" b="1" dirty="0" smtClean="0"/>
              <a:t>desinfectante </a:t>
            </a:r>
            <a:endParaRPr lang="es-ES_tradnl" sz="3600" b="1" dirty="0"/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s-ES_tradnl" sz="3600" b="1" dirty="0"/>
              <a:t>Cubrir con un vendaje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s-ES_tradnl" sz="3600" b="1" dirty="0"/>
              <a:t>Si sangra: comprimir herida.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_tradnl" sz="3600" b="1" dirty="0"/>
              <a:t>	Si no cede pedir ayuda al 112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s-ES_tradnl" sz="3600" b="1" dirty="0"/>
              <a:t>Vacunación </a:t>
            </a:r>
            <a:r>
              <a:rPr lang="es-ES_tradnl" sz="3600" b="1" dirty="0" smtClean="0"/>
              <a:t>antitetánica: comprobar calendario </a:t>
            </a:r>
            <a:r>
              <a:rPr lang="es-ES_tradnl" sz="3600" b="1" dirty="0" err="1" smtClean="0"/>
              <a:t>vacunal</a:t>
            </a:r>
            <a:endParaRPr lang="es-ES_tradnl" sz="3600" b="1" dirty="0"/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3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724942"/>
          </a:xfrm>
        </p:spPr>
        <p:txBody>
          <a:bodyPr>
            <a:noAutofit/>
          </a:bodyPr>
          <a:lstStyle/>
          <a:p>
            <a:r>
              <a:rPr lang="es-ES_tradnl" b="1" dirty="0"/>
              <a:t>HERIDAS GRAVES. PRIMEROS AUXILIOS</a:t>
            </a:r>
            <a:endParaRPr lang="es-ES" b="1" dirty="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791200" cy="5068888"/>
          </a:xfrm>
        </p:spPr>
        <p:txBody>
          <a:bodyPr/>
          <a:lstStyle/>
          <a:p>
            <a:pPr>
              <a:buFontTx/>
              <a:buNone/>
            </a:pPr>
            <a:r>
              <a:rPr lang="es-ES_tradnl" sz="3600" dirty="0"/>
              <a:t>	</a:t>
            </a:r>
            <a:r>
              <a:rPr lang="es-ES" sz="3600" b="1" u="sng" dirty="0"/>
              <a:t>NO extraer</a:t>
            </a:r>
            <a:r>
              <a:rPr lang="es-ES" sz="3600" b="1" dirty="0"/>
              <a:t> cuerpos extraños enclavados</a:t>
            </a:r>
            <a:r>
              <a:rPr lang="es-ES" sz="3600" b="1" dirty="0" smtClean="0"/>
              <a:t>.</a:t>
            </a:r>
          </a:p>
          <a:p>
            <a:pPr>
              <a:buFontTx/>
              <a:buNone/>
            </a:pPr>
            <a:endParaRPr lang="es-ES" sz="3600" b="1" dirty="0"/>
          </a:p>
          <a:p>
            <a:pPr>
              <a:buFontTx/>
              <a:buNone/>
            </a:pPr>
            <a:r>
              <a:rPr lang="es-ES" sz="3600" b="1" dirty="0" smtClean="0"/>
              <a:t> </a:t>
            </a:r>
            <a:r>
              <a:rPr lang="es-ES" sz="3600" b="1" u="sng" dirty="0"/>
              <a:t>Fijarlos</a:t>
            </a:r>
            <a:r>
              <a:rPr lang="es-ES" sz="3600" b="1" dirty="0"/>
              <a:t> para evitar que se muevan durante el traslado y causen nuevos daños en su interior. </a:t>
            </a:r>
          </a:p>
          <a:p>
            <a:endParaRPr lang="es-ES" sz="4000" b="1" dirty="0">
              <a:latin typeface="Comic Sans MS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796136" y="2348880"/>
            <a:ext cx="3048000" cy="2743200"/>
            <a:chOff x="3300" y="1914"/>
            <a:chExt cx="986" cy="1038"/>
          </a:xfrm>
        </p:grpSpPr>
        <p:pic>
          <p:nvPicPr>
            <p:cNvPr id="270341" name="Picture 5" descr="obcla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394"/>
            <a:stretch>
              <a:fillRect/>
            </a:stretch>
          </p:blipFill>
          <p:spPr bwMode="auto">
            <a:xfrm>
              <a:off x="3300" y="1914"/>
              <a:ext cx="893" cy="1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70343" name="Rectangle 7"/>
            <p:cNvSpPr>
              <a:spLocks noChangeArrowheads="1"/>
            </p:cNvSpPr>
            <p:nvPr/>
          </p:nvSpPr>
          <p:spPr bwMode="auto">
            <a:xfrm>
              <a:off x="4059" y="2024"/>
              <a:ext cx="227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7" name="Picture 2" descr="E:\INGADA\ING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76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s-ES" b="1" dirty="0"/>
              <a:t>ESGUINCE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50292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_tradnl" sz="3600" dirty="0"/>
              <a:t>	</a:t>
            </a:r>
            <a:r>
              <a:rPr lang="es-ES" sz="4000" b="1" dirty="0"/>
              <a:t>Es la </a:t>
            </a:r>
            <a:r>
              <a:rPr lang="es-ES" sz="4000" b="1" u="sng" dirty="0"/>
              <a:t>separación</a:t>
            </a:r>
            <a:r>
              <a:rPr lang="es-ES" sz="4000" b="1" dirty="0"/>
              <a:t> </a:t>
            </a:r>
            <a:r>
              <a:rPr lang="es-ES" sz="4000" b="1" u="sng" dirty="0"/>
              <a:t>momentánea</a:t>
            </a:r>
            <a:r>
              <a:rPr lang="es-ES" sz="4000" b="1" dirty="0"/>
              <a:t> de las </a:t>
            </a:r>
            <a:r>
              <a:rPr lang="es-ES" sz="4000" b="1" u="sng" dirty="0"/>
              <a:t>superficies</a:t>
            </a:r>
            <a:r>
              <a:rPr lang="es-ES" sz="4000" b="1" dirty="0"/>
              <a:t> </a:t>
            </a:r>
            <a:r>
              <a:rPr lang="es-ES" sz="4000" b="1" u="sng" dirty="0"/>
              <a:t>articulares</a:t>
            </a:r>
            <a:r>
              <a:rPr lang="es-ES" sz="4000" b="1" dirty="0"/>
              <a:t>, que se produce por la distensión de los ligamentos</a:t>
            </a:r>
          </a:p>
          <a:p>
            <a:pPr>
              <a:lnSpc>
                <a:spcPct val="90000"/>
              </a:lnSpc>
            </a:pPr>
            <a:endParaRPr lang="es-ES" sz="4400" b="1" dirty="0">
              <a:latin typeface="Comic Sans MS" charset="0"/>
            </a:endParaRPr>
          </a:p>
        </p:txBody>
      </p:sp>
      <p:pic>
        <p:nvPicPr>
          <p:cNvPr id="4102" name="Picture 6" descr="esguin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38800" y="2514600"/>
            <a:ext cx="3086100" cy="26384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196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74863"/>
            <a:ext cx="3429000" cy="289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ESGUINCE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5410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s-ES" sz="3600" b="1" dirty="0"/>
              <a:t>Se caracterizan por:</a:t>
            </a:r>
          </a:p>
          <a:p>
            <a:r>
              <a:rPr lang="es-ES" sz="3600" b="1" dirty="0"/>
              <a:t>Dolor intenso </a:t>
            </a:r>
          </a:p>
          <a:p>
            <a:r>
              <a:rPr lang="es-ES" sz="3600" b="1" dirty="0"/>
              <a:t>Inflamación </a:t>
            </a:r>
            <a:endParaRPr lang="es-ES" sz="3600" b="1" dirty="0" smtClean="0"/>
          </a:p>
          <a:p>
            <a:r>
              <a:rPr lang="es-ES" sz="3600" b="1" dirty="0" smtClean="0"/>
              <a:t>Impotencia </a:t>
            </a:r>
            <a:r>
              <a:rPr lang="es-ES" sz="3600" b="1" dirty="0"/>
              <a:t>funcional</a:t>
            </a:r>
            <a:r>
              <a:rPr lang="es-ES" dirty="0"/>
              <a:t> </a:t>
            </a:r>
            <a:r>
              <a:rPr lang="es-ES" sz="2800" dirty="0"/>
              <a:t>(imposibilidad de realizar movimientos habituales de esa articulación).</a:t>
            </a:r>
            <a:r>
              <a:rPr lang="es-ES" dirty="0"/>
              <a:t> </a:t>
            </a:r>
          </a:p>
          <a:p>
            <a:endParaRPr lang="es-ES" dirty="0">
              <a:latin typeface="Comic Sans MS" charset="0"/>
            </a:endParaRPr>
          </a:p>
        </p:txBody>
      </p:sp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22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/>
              <a:t>ESGUINCE. PRIMEROS AUXILIOS</a:t>
            </a:r>
            <a:endParaRPr lang="es-ES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6096000" cy="4876800"/>
          </a:xfrm>
        </p:spPr>
        <p:txBody>
          <a:bodyPr/>
          <a:lstStyle/>
          <a:p>
            <a:r>
              <a:rPr lang="es-ES" sz="4000" dirty="0" smtClean="0"/>
              <a:t>Reposo y elevar </a:t>
            </a:r>
            <a:r>
              <a:rPr lang="es-ES" sz="4000" dirty="0"/>
              <a:t>el miembro </a:t>
            </a:r>
            <a:r>
              <a:rPr lang="es-ES" sz="4000" dirty="0" smtClean="0"/>
              <a:t>afectado.</a:t>
            </a:r>
          </a:p>
          <a:p>
            <a:pPr marL="0" indent="0">
              <a:buNone/>
            </a:pPr>
            <a:endParaRPr lang="es-ES" sz="1200" dirty="0"/>
          </a:p>
          <a:p>
            <a:r>
              <a:rPr lang="es-ES" sz="4000" dirty="0"/>
              <a:t>Aplicar frío local </a:t>
            </a:r>
            <a:endParaRPr lang="es-ES" sz="4000" dirty="0" smtClean="0"/>
          </a:p>
          <a:p>
            <a:endParaRPr lang="es-ES" sz="1200" dirty="0"/>
          </a:p>
          <a:p>
            <a:r>
              <a:rPr lang="es-ES" sz="4000" dirty="0"/>
              <a:t>Valoración de la lesión por personal</a:t>
            </a:r>
            <a:r>
              <a:rPr lang="es-ES_tradnl" sz="4000" dirty="0"/>
              <a:t> san</a:t>
            </a:r>
            <a:r>
              <a:rPr lang="es-ES_tradnl" sz="4000" dirty="0">
                <a:latin typeface="Comic Sans MS" charset="0"/>
              </a:rPr>
              <a:t>itario</a:t>
            </a:r>
            <a:endParaRPr lang="es-ES" sz="4000" dirty="0">
              <a:latin typeface="Comic Sans MS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19400"/>
            <a:ext cx="2286000" cy="197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79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LUXACIÓN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5943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s-ES_tradnl" sz="4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4400" dirty="0" smtClean="0"/>
              <a:t>Es </a:t>
            </a:r>
            <a:r>
              <a:rPr lang="es-ES_tradnl" sz="4400" dirty="0"/>
              <a:t>la </a:t>
            </a:r>
            <a:r>
              <a:rPr lang="es-ES_tradnl" sz="4400" u="sng" dirty="0"/>
              <a:t>separación</a:t>
            </a:r>
            <a:r>
              <a:rPr lang="es-ES_tradnl" sz="4400" dirty="0"/>
              <a:t> de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4400" dirty="0"/>
              <a:t>forma </a:t>
            </a:r>
            <a:r>
              <a:rPr lang="es-ES_tradnl" sz="4400" u="sng" dirty="0"/>
              <a:t>permanente</a:t>
            </a:r>
            <a:r>
              <a:rPr lang="es-ES_tradnl" sz="4400" dirty="0"/>
              <a:t> </a:t>
            </a:r>
            <a:r>
              <a:rPr lang="es-ES_tradnl" sz="4400" dirty="0" smtClean="0"/>
              <a:t>de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4400" dirty="0" smtClean="0"/>
              <a:t>las superficies articulares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7312" y="2276872"/>
            <a:ext cx="2606256" cy="35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03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580926"/>
          </a:xfrm>
        </p:spPr>
        <p:txBody>
          <a:bodyPr>
            <a:noAutofit/>
          </a:bodyPr>
          <a:lstStyle/>
          <a:p>
            <a:r>
              <a:rPr lang="es-ES" b="1" dirty="0" smtClean="0"/>
              <a:t>REGLA NUMERO </a:t>
            </a:r>
            <a:r>
              <a:rPr lang="es-ES" b="1" dirty="0" smtClean="0"/>
              <a:t>2</a:t>
            </a:r>
            <a:endParaRPr lang="es-ES" b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7992888" cy="5400600"/>
          </a:xfrm>
        </p:spPr>
        <p:txBody>
          <a:bodyPr rIns="132080">
            <a:normAutofit fontScale="92500" lnSpcReduction="10000"/>
          </a:bodyPr>
          <a:lstStyle/>
          <a:p>
            <a:pPr marL="39688" indent="0" algn="ctr" eaLnBrk="1" hangingPunct="1">
              <a:buFont typeface="Arial" charset="0"/>
              <a:buNone/>
              <a:defRPr/>
            </a:pPr>
            <a:r>
              <a:rPr lang="en-US" sz="9600" dirty="0" smtClean="0">
                <a:solidFill>
                  <a:srgbClr val="FF0000"/>
                </a:solidFill>
                <a:latin typeface="Calibri Bold" charset="0"/>
                <a:cs typeface="Calibri Bold" charset="0"/>
                <a:sym typeface="Calibri Bold" charset="0"/>
              </a:rPr>
              <a:t>P.A.S</a:t>
            </a:r>
          </a:p>
          <a:p>
            <a:pPr marL="39688" indent="0">
              <a:defRPr/>
            </a:pPr>
            <a:r>
              <a:rPr lang="en-US" sz="4000" dirty="0" err="1" smtClean="0">
                <a:solidFill>
                  <a:srgbClr val="FF0000"/>
                </a:solidFill>
              </a:rPr>
              <a:t>A</a:t>
            </a:r>
            <a:r>
              <a:rPr lang="en-US" sz="4000" dirty="0" err="1" smtClean="0"/>
              <a:t>visar</a:t>
            </a:r>
            <a:r>
              <a:rPr lang="en-US" sz="4000" dirty="0" smtClean="0"/>
              <a:t>: </a:t>
            </a:r>
          </a:p>
          <a:p>
            <a:pPr marL="39688" indent="0">
              <a:defRPr/>
            </a:pPr>
            <a:endParaRPr lang="en-US" sz="4000" dirty="0">
              <a:latin typeface="Comic Sans MS" charset="0"/>
              <a:cs typeface="Comic Sans MS" charset="0"/>
              <a:sym typeface="Comic Sans MS" charset="0"/>
            </a:endParaRPr>
          </a:p>
          <a:p>
            <a:pPr marL="39688" indent="0" algn="ctr">
              <a:buNone/>
              <a:defRPr/>
            </a:pP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Llamada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 al 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número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 de </a:t>
            </a:r>
            <a:r>
              <a:rPr lang="en-US" dirty="0" err="1" smtClean="0">
                <a:latin typeface="Comic Sans MS" charset="0"/>
                <a:cs typeface="Comic Sans MS" charset="0"/>
                <a:sym typeface="Comic Sans MS" charset="0"/>
              </a:rPr>
              <a:t>emergencias</a:t>
            </a:r>
            <a:r>
              <a:rPr lang="en-US" dirty="0" smtClean="0"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cs typeface="Comic Sans MS" charset="0"/>
                <a:sym typeface="Comic Sans MS" charset="0"/>
              </a:rPr>
              <a:t>061</a:t>
            </a:r>
            <a:r>
              <a:rPr lang="en-US" dirty="0" smtClean="0">
                <a:solidFill>
                  <a:srgbClr val="898989"/>
                </a:solidFill>
                <a:latin typeface="Comic Sans MS" charset="0"/>
                <a:cs typeface="Comic Sans MS" charset="0"/>
                <a:sym typeface="Comic Sans MS" charset="0"/>
              </a:rPr>
              <a:t>.</a:t>
            </a:r>
            <a:endParaRPr lang="en-US" dirty="0">
              <a:solidFill>
                <a:srgbClr val="898989"/>
              </a:solidFill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marL="39688" indent="0">
              <a:defRPr/>
            </a:pP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¿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Quién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 llama, y 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desde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dirty="0" err="1" smtClean="0">
                <a:latin typeface="Comic Sans MS" charset="0"/>
                <a:cs typeface="Comic Sans MS" charset="0"/>
                <a:sym typeface="Comic Sans MS" charset="0"/>
              </a:rPr>
              <a:t>dónde</a:t>
            </a:r>
            <a:r>
              <a:rPr lang="en-US" dirty="0" smtClean="0"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llama?</a:t>
            </a:r>
            <a:endParaRPr lang="en-US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marL="39688" indent="0">
              <a:defRPr/>
            </a:pP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¿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Qué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 ha 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ocurrido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 y el 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estado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 del 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paciente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?</a:t>
            </a:r>
            <a:endParaRPr lang="en-US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marL="39688" indent="0">
              <a:defRPr/>
            </a:pP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¿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Cómo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 ha 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ocurrido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?</a:t>
            </a:r>
            <a:endParaRPr lang="en-US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marL="39688" indent="0">
              <a:defRPr/>
            </a:pP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Dirección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dirty="0" err="1">
                <a:latin typeface="Comic Sans MS" charset="0"/>
                <a:cs typeface="Comic Sans MS" charset="0"/>
                <a:sym typeface="Comic Sans MS" charset="0"/>
              </a:rPr>
              <a:t>completa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.</a:t>
            </a:r>
            <a:endParaRPr lang="en-US" dirty="0">
              <a:latin typeface="Comic Sans MS" charset="0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marL="39688" indent="0" eaLnBrk="1" hangingPunct="1">
              <a:buFont typeface="Arial" charset="0"/>
              <a:buNone/>
              <a:defRPr/>
            </a:pPr>
            <a:endParaRPr lang="en-US" sz="3200" dirty="0" smtClean="0">
              <a:solidFill>
                <a:srgbClr val="FF0000"/>
              </a:solidFill>
              <a:latin typeface="Calibri Bold" charset="0"/>
              <a:cs typeface="Calibri Bold" charset="0"/>
              <a:sym typeface="Calibri Bold" charset="0"/>
            </a:endParaRPr>
          </a:p>
          <a:p>
            <a:pPr marL="39688" indent="0" algn="ctr" eaLnBrk="1" hangingPunct="1">
              <a:buFont typeface="Arial" charset="0"/>
              <a:buNone/>
              <a:defRPr/>
            </a:pPr>
            <a:endParaRPr lang="en-US" sz="9600" dirty="0">
              <a:solidFill>
                <a:srgbClr val="FF0000"/>
              </a:solidFill>
              <a:latin typeface="Calibri Bold" charset="0"/>
              <a:ea typeface="ヒラギノ角ゴ ProN W6" charset="0"/>
              <a:cs typeface="Calibri Bold" charset="0"/>
              <a:sym typeface="Calibri Bold" charset="0"/>
            </a:endParaRPr>
          </a:p>
          <a:p>
            <a:pPr marL="39688" indent="0" algn="ctr" eaLnBrk="1" hangingPunct="1">
              <a:buFont typeface="Arial" charset="0"/>
              <a:buNone/>
              <a:defRPr/>
            </a:pPr>
            <a:endParaRPr lang="en-US" sz="9600" dirty="0" smtClean="0">
              <a:solidFill>
                <a:srgbClr val="FF0000"/>
              </a:solidFill>
              <a:latin typeface="Calibri Bold" charset="0"/>
              <a:ea typeface="ヒラギノ角ゴ ProN W6" charset="0"/>
              <a:cs typeface="ヒラギノ角ゴ ProN W6" charset="0"/>
              <a:sym typeface="Calibri Bold" charset="0"/>
            </a:endParaRPr>
          </a:p>
        </p:txBody>
      </p:sp>
      <p:pic>
        <p:nvPicPr>
          <p:cNvPr id="6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9050" y="5661248"/>
            <a:ext cx="2434950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067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LUXACIÓN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5943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sz="2400" dirty="0"/>
              <a:t> </a:t>
            </a:r>
            <a:r>
              <a:rPr lang="es-ES" sz="4000" dirty="0"/>
              <a:t>Sus síntomas son</a:t>
            </a:r>
            <a:r>
              <a:rPr lang="es-ES" sz="4000" dirty="0" smtClean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1400" dirty="0"/>
          </a:p>
          <a:p>
            <a:pPr>
              <a:lnSpc>
                <a:spcPct val="90000"/>
              </a:lnSpc>
            </a:pPr>
            <a:r>
              <a:rPr lang="es-ES" sz="3600" dirty="0"/>
              <a:t>Dolor muy agudo</a:t>
            </a:r>
            <a:r>
              <a:rPr lang="es-ES" sz="3600" u="sng" dirty="0"/>
              <a:t> </a:t>
            </a:r>
          </a:p>
          <a:p>
            <a:pPr>
              <a:lnSpc>
                <a:spcPct val="90000"/>
              </a:lnSpc>
            </a:pPr>
            <a:r>
              <a:rPr lang="es-ES" sz="3600" dirty="0"/>
              <a:t>Deformidad (comparar con el miembro sano) </a:t>
            </a:r>
          </a:p>
          <a:p>
            <a:pPr>
              <a:lnSpc>
                <a:spcPct val="90000"/>
              </a:lnSpc>
            </a:pPr>
            <a:r>
              <a:rPr lang="es-ES" sz="3600" dirty="0"/>
              <a:t>Impotencia funcional muy manifiesta</a:t>
            </a:r>
            <a:r>
              <a:rPr lang="es-ES" sz="3600" u="sng" dirty="0"/>
              <a:t> </a:t>
            </a:r>
          </a:p>
          <a:p>
            <a:pPr>
              <a:lnSpc>
                <a:spcPct val="90000"/>
              </a:lnSpc>
              <a:buNone/>
            </a:pPr>
            <a:endParaRPr lang="es-ES" sz="4000" dirty="0"/>
          </a:p>
        </p:txBody>
      </p:sp>
      <p:pic>
        <p:nvPicPr>
          <p:cNvPr id="386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56792"/>
            <a:ext cx="2819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584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7759" y="399635"/>
            <a:ext cx="7467600" cy="1143000"/>
          </a:xfrm>
        </p:spPr>
        <p:txBody>
          <a:bodyPr>
            <a:noAutofit/>
          </a:bodyPr>
          <a:lstStyle/>
          <a:p>
            <a:r>
              <a:rPr lang="es-ES_tradnl" b="1" dirty="0"/>
              <a:t>LUXACIÓN. PRIMEROS AUXILIOS</a:t>
            </a:r>
            <a:endParaRPr lang="es-ES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394770"/>
            <a:ext cx="5867400" cy="2692896"/>
          </a:xfrm>
        </p:spPr>
        <p:txBody>
          <a:bodyPr>
            <a:noAutofit/>
          </a:bodyPr>
          <a:lstStyle/>
          <a:p>
            <a:r>
              <a:rPr lang="es-ES" dirty="0"/>
              <a:t>Inmovilizar la articulación afectada tal y como se encuentre </a:t>
            </a:r>
          </a:p>
          <a:p>
            <a:endParaRPr lang="es-ES" dirty="0" smtClean="0"/>
          </a:p>
          <a:p>
            <a:r>
              <a:rPr lang="es-ES" dirty="0" smtClean="0"/>
              <a:t>NO </a:t>
            </a:r>
            <a:r>
              <a:rPr lang="es-ES" dirty="0"/>
              <a:t>reducir la luxación</a:t>
            </a:r>
            <a:r>
              <a:rPr lang="es-ES" dirty="0">
                <a:latin typeface="Comic Sans MS" charset="0"/>
              </a:rPr>
              <a:t> </a:t>
            </a:r>
          </a:p>
          <a:p>
            <a:pPr>
              <a:buNone/>
            </a:pPr>
            <a:endParaRPr lang="es-ES" b="1" dirty="0" smtClean="0">
              <a:latin typeface="Comic Sans MS" charset="0"/>
            </a:endParaRPr>
          </a:p>
          <a:p>
            <a:r>
              <a:rPr lang="es-ES" dirty="0" smtClean="0"/>
              <a:t>Traslado </a:t>
            </a:r>
            <a:r>
              <a:rPr lang="es-ES" dirty="0"/>
              <a:t>a un centro </a:t>
            </a:r>
            <a:r>
              <a:rPr lang="es-ES" dirty="0" smtClean="0"/>
              <a:t>sanitario</a:t>
            </a:r>
            <a:endParaRPr lang="es-E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7507" y="2060848"/>
            <a:ext cx="24384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04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724942"/>
          </a:xfrm>
        </p:spPr>
        <p:txBody>
          <a:bodyPr>
            <a:noAutofit/>
          </a:bodyPr>
          <a:lstStyle/>
          <a:p>
            <a:r>
              <a:rPr lang="es-ES" b="1" dirty="0"/>
              <a:t>FRACTURA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644008" cy="49530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s-ES_tradnl" b="1" dirty="0">
                <a:latin typeface="Comic Sans MS" charset="0"/>
              </a:rPr>
              <a:t>	</a:t>
            </a:r>
            <a:r>
              <a:rPr lang="es-ES" sz="3600" dirty="0"/>
              <a:t>Es la pérdida de continuidad en el hueso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s-ES" sz="3600" u="sng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s-ES" sz="3200" b="1" u="sng" dirty="0" smtClean="0"/>
              <a:t>Cerradas</a:t>
            </a:r>
            <a:r>
              <a:rPr lang="es-ES" sz="3200" dirty="0"/>
              <a:t>: la piel permanece intacta (no hay herida</a:t>
            </a:r>
            <a:r>
              <a:rPr lang="es-ES" sz="3200" dirty="0" smtClean="0"/>
              <a:t>)</a:t>
            </a:r>
          </a:p>
          <a:p>
            <a:pPr marL="365760" lvl="1" indent="0">
              <a:lnSpc>
                <a:spcPct val="90000"/>
              </a:lnSpc>
              <a:spcBef>
                <a:spcPct val="0"/>
              </a:spcBef>
              <a:buNone/>
            </a:pPr>
            <a:endParaRPr lang="es-ES" sz="3200" dirty="0">
              <a:latin typeface="Comic Sans MS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s-ES" sz="3200" b="1" u="sng" dirty="0"/>
              <a:t>Abiertas</a:t>
            </a:r>
            <a:r>
              <a:rPr lang="es-ES" sz="3200" dirty="0"/>
              <a:t>: originan rotura de la piel (hay herida próxima al foco de la fractura)</a:t>
            </a:r>
            <a:endParaRPr lang="es-ES_tradnl" sz="3200" dirty="0"/>
          </a:p>
          <a:p>
            <a:pPr>
              <a:lnSpc>
                <a:spcPct val="90000"/>
              </a:lnSpc>
              <a:buFontTx/>
              <a:buNone/>
            </a:pPr>
            <a:endParaRPr lang="es-ES" sz="3600" b="1" dirty="0"/>
          </a:p>
          <a:p>
            <a:pPr>
              <a:lnSpc>
                <a:spcPct val="90000"/>
              </a:lnSpc>
            </a:pP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996952"/>
            <a:ext cx="3802230" cy="2853184"/>
          </a:xfrm>
          <a:prstGeom prst="rect">
            <a:avLst/>
          </a:prstGeom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21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5436418" y="1124744"/>
            <a:ext cx="3233588" cy="5197475"/>
            <a:chOff x="2724" y="768"/>
            <a:chExt cx="2932" cy="3226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174"/>
            <a:stretch>
              <a:fillRect/>
            </a:stretch>
          </p:blipFill>
          <p:spPr bwMode="auto">
            <a:xfrm>
              <a:off x="2724" y="768"/>
              <a:ext cx="2932" cy="3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2789" y="1026"/>
              <a:ext cx="1633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467600" cy="724942"/>
          </a:xfrm>
        </p:spPr>
        <p:txBody>
          <a:bodyPr>
            <a:noAutofit/>
          </a:bodyPr>
          <a:lstStyle/>
          <a:p>
            <a:r>
              <a:rPr lang="es-ES_tradnl" b="1" dirty="0"/>
              <a:t>FRACTURA. PRIMEROS AUXILIOS</a:t>
            </a:r>
            <a:endParaRPr lang="es-ES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00200"/>
            <a:ext cx="5400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s-ES" sz="3200" dirty="0" smtClean="0"/>
          </a:p>
          <a:p>
            <a:pPr>
              <a:lnSpc>
                <a:spcPct val="90000"/>
              </a:lnSpc>
            </a:pPr>
            <a:r>
              <a:rPr lang="es-ES" sz="3200" b="1" dirty="0" smtClean="0"/>
              <a:t>NO </a:t>
            </a:r>
            <a:r>
              <a:rPr lang="es-ES" sz="3200" b="1" dirty="0"/>
              <a:t>movilizar </a:t>
            </a:r>
            <a:r>
              <a:rPr lang="es-ES" sz="3200" dirty="0"/>
              <a:t>al accidentado si no es absolutamente necesario (riesgo de incendio, etc.</a:t>
            </a:r>
            <a:r>
              <a:rPr lang="es-ES" sz="3200" dirty="0" smtClean="0"/>
              <a:t>)</a:t>
            </a:r>
          </a:p>
          <a:p>
            <a:pPr>
              <a:lnSpc>
                <a:spcPct val="90000"/>
              </a:lnSpc>
            </a:pPr>
            <a:endParaRPr lang="es-ES" sz="3200" dirty="0"/>
          </a:p>
          <a:p>
            <a:pPr>
              <a:lnSpc>
                <a:spcPct val="90000"/>
              </a:lnSpc>
            </a:pPr>
            <a:r>
              <a:rPr lang="es-ES" sz="3200" b="1" dirty="0"/>
              <a:t>Retira</a:t>
            </a:r>
            <a:r>
              <a:rPr lang="es-ES" sz="3200" dirty="0"/>
              <a:t>r anillos, pulseras y relojes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791200" y="1676400"/>
            <a:ext cx="1900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b="1">
                <a:latin typeface="Comic Sans MS" charset="0"/>
              </a:rPr>
              <a:t>INMOVILIZA</a:t>
            </a:r>
            <a:r>
              <a:rPr lang="es-ES_tradnl" b="1"/>
              <a:t>R</a:t>
            </a:r>
            <a:endParaRPr lang="es-ES" b="1"/>
          </a:p>
        </p:txBody>
      </p:sp>
      <p:pic>
        <p:nvPicPr>
          <p:cNvPr id="8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48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313" b="59940"/>
          <a:stretch>
            <a:fillRect/>
          </a:stretch>
        </p:blipFill>
        <p:spPr bwMode="auto">
          <a:xfrm>
            <a:off x="4876800" y="2590800"/>
            <a:ext cx="3886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/>
              <a:t>FRACTURA ABIERTA</a:t>
            </a:r>
            <a:endParaRPr lang="es-ES" b="1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724400" cy="4525963"/>
          </a:xfrm>
        </p:spPr>
        <p:txBody>
          <a:bodyPr/>
          <a:lstStyle/>
          <a:p>
            <a:pPr>
              <a:buFontTx/>
              <a:buNone/>
            </a:pPr>
            <a:r>
              <a:rPr lang="es-ES_tradnl" sz="3600" b="1" dirty="0">
                <a:latin typeface="Comic Sans MS" charset="0"/>
              </a:rPr>
              <a:t>	</a:t>
            </a:r>
            <a:r>
              <a:rPr lang="es-ES" sz="3600" u="sng" dirty="0"/>
              <a:t>Cubrir</a:t>
            </a:r>
            <a:r>
              <a:rPr lang="es-ES" sz="3600" dirty="0"/>
              <a:t> la </a:t>
            </a:r>
            <a:r>
              <a:rPr lang="es-ES" sz="3600" u="sng" dirty="0"/>
              <a:t>herida</a:t>
            </a:r>
            <a:r>
              <a:rPr lang="es-ES" sz="3600" dirty="0"/>
              <a:t> con apósitos estériles</a:t>
            </a:r>
            <a:r>
              <a:rPr lang="es-ES_tradnl" sz="3600" dirty="0"/>
              <a:t> comprimiendo para</a:t>
            </a:r>
            <a:r>
              <a:rPr lang="es-ES" sz="3600" dirty="0"/>
              <a:t> cohibir la hemorragia, antes de proceder a su inmovilización</a:t>
            </a:r>
          </a:p>
          <a:p>
            <a:endParaRPr lang="es-ES" sz="3600" b="1" dirty="0">
              <a:latin typeface="Comic Sans MS" charset="0"/>
            </a:endParaRPr>
          </a:p>
        </p:txBody>
      </p:sp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394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67600" cy="580926"/>
          </a:xfrm>
        </p:spPr>
        <p:txBody>
          <a:bodyPr>
            <a:noAutofit/>
          </a:bodyPr>
          <a:lstStyle/>
          <a:p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b="1" dirty="0" smtClean="0"/>
              <a:t>FRACTURA. PRIMEROS AUXILIOS</a:t>
            </a:r>
            <a:endParaRPr lang="es-ES" b="1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5004048" cy="4525963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endParaRPr lang="es-ES" sz="3600" b="1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s-ES" sz="3600" b="1" dirty="0" smtClean="0"/>
              <a:t>Traslado </a:t>
            </a:r>
            <a:r>
              <a:rPr lang="es-ES" sz="3600" b="1" dirty="0"/>
              <a:t>a </a:t>
            </a:r>
            <a:r>
              <a:rPr lang="es-ES" sz="3600" b="1" dirty="0" smtClean="0"/>
              <a:t>un</a:t>
            </a:r>
            <a:endParaRPr lang="es-ES_tradnl" sz="3600" b="1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s-ES" sz="3600" b="1" dirty="0" smtClean="0"/>
              <a:t>centro sanitario</a:t>
            </a:r>
            <a:endParaRPr lang="es-ES_tradnl" sz="3600" b="1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s-ES" sz="3600" b="1" dirty="0" smtClean="0"/>
              <a:t>para tratamiento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s-ES" sz="3600" b="1" dirty="0" smtClean="0"/>
              <a:t>definitivo</a:t>
            </a:r>
            <a:r>
              <a:rPr lang="es-ES" sz="3600" b="1" dirty="0"/>
              <a:t>, con </a:t>
            </a:r>
            <a:r>
              <a:rPr lang="es-ES" sz="3600" b="1" dirty="0" smtClean="0"/>
              <a:t>la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s-ES" sz="3600" b="1" dirty="0" smtClean="0"/>
              <a:t>extremidad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s-ES_tradnl" sz="3600" b="1" dirty="0" smtClean="0"/>
              <a:t>afectadas </a:t>
            </a:r>
            <a:r>
              <a:rPr lang="es-ES" sz="3600" b="1" dirty="0" smtClean="0"/>
              <a:t>elev</a:t>
            </a:r>
            <a:r>
              <a:rPr lang="es-ES" sz="3600" b="1" dirty="0" smtClean="0">
                <a:latin typeface="Comic Sans MS" charset="0"/>
              </a:rPr>
              <a:t>adas</a:t>
            </a:r>
            <a:endParaRPr lang="es-ES" sz="3600" b="1" dirty="0">
              <a:latin typeface="Comic Sans MS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8037" y="2204864"/>
            <a:ext cx="3744417" cy="2808312"/>
          </a:xfrm>
          <a:prstGeom prst="rect">
            <a:avLst/>
          </a:prstGeom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5220072" cy="1143000"/>
          </a:xfrm>
        </p:spPr>
        <p:txBody>
          <a:bodyPr>
            <a:noAutofit/>
          </a:bodyPr>
          <a:lstStyle/>
          <a:p>
            <a:r>
              <a:rPr lang="es-ES_tradnl" b="1" dirty="0"/>
              <a:t>TRAUMATISMOS</a:t>
            </a:r>
            <a:br>
              <a:rPr lang="es-ES_tradnl" b="1" dirty="0"/>
            </a:br>
            <a:r>
              <a:rPr lang="es-ES_tradnl" b="1" dirty="0"/>
              <a:t>PRIMEROS AUXILIOS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_tradnl" sz="4000" b="1" u="sng" dirty="0"/>
              <a:t>Resumen actitud a seguir</a:t>
            </a:r>
            <a:r>
              <a:rPr lang="es-ES_tradnl" sz="4000" b="1" dirty="0"/>
              <a:t>: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s-ES_tradnl" sz="3600" dirty="0"/>
              <a:t>Reposo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s-ES_tradnl" sz="3600" dirty="0"/>
              <a:t>Frío local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s-ES_tradnl" sz="3600" dirty="0"/>
              <a:t>Inmovilización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s-ES_tradnl" sz="3600" dirty="0"/>
              <a:t>Elevar extremidad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s-ES_tradnl" sz="3600" dirty="0"/>
              <a:t>Trasladar a centro sanitario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s-ES_tradnl" sz="3600" dirty="0"/>
              <a:t>Si signos de gravedad: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_tradnl" sz="3600" dirty="0"/>
              <a:t>			</a:t>
            </a:r>
            <a:r>
              <a:rPr lang="es-ES_tradnl" sz="3600" dirty="0">
                <a:solidFill>
                  <a:srgbClr val="FF0000"/>
                </a:solidFill>
              </a:rPr>
              <a:t>Pedir ayuda </a:t>
            </a:r>
            <a:r>
              <a:rPr lang="es-ES_tradnl" sz="3600" dirty="0" smtClean="0">
                <a:solidFill>
                  <a:srgbClr val="FF0000"/>
                </a:solidFill>
              </a:rPr>
              <a:t>061</a:t>
            </a:r>
            <a:endParaRPr lang="es-ES" sz="3600" dirty="0">
              <a:solidFill>
                <a:srgbClr val="FF0000"/>
              </a:solidFill>
            </a:endParaRPr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55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868958"/>
          </a:xfrm>
        </p:spPr>
        <p:txBody>
          <a:bodyPr>
            <a:normAutofit/>
          </a:bodyPr>
          <a:lstStyle/>
          <a:p>
            <a:r>
              <a:rPr lang="es-ES" b="1" dirty="0"/>
              <a:t>AMPUTACIONES TRAUMÁTICAS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43813" cy="4800600"/>
          </a:xfrm>
        </p:spPr>
        <p:txBody>
          <a:bodyPr/>
          <a:lstStyle/>
          <a:p>
            <a:r>
              <a:rPr lang="es-ES" sz="3600" dirty="0"/>
              <a:t>Son la pérdida de algún miembro, o parte de él, como consecuencia de un traumatismo. </a:t>
            </a:r>
            <a:endParaRPr lang="es-ES_tradnl" sz="3600" dirty="0"/>
          </a:p>
          <a:p>
            <a:r>
              <a:rPr lang="es-ES_tradnl" sz="3600" dirty="0"/>
              <a:t>Si sangrado importante a pesar de compresión, aplicar torniquete y </a:t>
            </a:r>
            <a:r>
              <a:rPr lang="es-ES_tradnl" sz="3600" dirty="0">
                <a:solidFill>
                  <a:srgbClr val="FF0000"/>
                </a:solidFill>
              </a:rPr>
              <a:t>AVISO URGENTE AL </a:t>
            </a:r>
            <a:r>
              <a:rPr lang="es-ES_tradnl" sz="4400" dirty="0" smtClean="0">
                <a:solidFill>
                  <a:srgbClr val="FF0000"/>
                </a:solidFill>
              </a:rPr>
              <a:t>061</a:t>
            </a:r>
            <a:r>
              <a:rPr lang="es-ES_tradnl" sz="3600" dirty="0" smtClean="0">
                <a:solidFill>
                  <a:srgbClr val="FF0000"/>
                </a:solidFill>
              </a:rPr>
              <a:t>.</a:t>
            </a:r>
            <a:endParaRPr lang="es-ES" sz="3600" dirty="0">
              <a:solidFill>
                <a:srgbClr val="FF0000"/>
              </a:solidFill>
            </a:endParaRPr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60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652934"/>
          </a:xfrm>
        </p:spPr>
        <p:txBody>
          <a:bodyPr>
            <a:noAutofit/>
          </a:bodyPr>
          <a:lstStyle/>
          <a:p>
            <a:r>
              <a:rPr lang="es-ES" b="1" dirty="0"/>
              <a:t>AMPUTACIONES</a:t>
            </a:r>
            <a:r>
              <a:rPr lang="es-ES_tradnl" b="1" dirty="0"/>
              <a:t>. PRIMEROS </a:t>
            </a:r>
            <a:r>
              <a:rPr lang="es-ES_tradnl" b="1" dirty="0" smtClean="0"/>
              <a:t>AUXILIO</a:t>
            </a:r>
            <a:r>
              <a:rPr lang="es-ES_tradnl" b="1" dirty="0"/>
              <a:t>S</a:t>
            </a:r>
            <a:endParaRPr lang="es-ES" b="1" dirty="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268760"/>
            <a:ext cx="8458200" cy="48307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s-ES_tradnl" b="1" dirty="0">
                <a:latin typeface="Comic Sans MS" charset="0"/>
              </a:rPr>
              <a:t>	</a:t>
            </a:r>
            <a:r>
              <a:rPr lang="es-ES" b="1" dirty="0"/>
              <a:t>La parte amputada: </a:t>
            </a:r>
            <a:endParaRPr lang="es-ES" b="1" dirty="0" smtClean="0"/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s-ES" dirty="0"/>
          </a:p>
          <a:p>
            <a:pPr marL="838200" lvl="1" indent="-381000">
              <a:lnSpc>
                <a:spcPct val="90000"/>
              </a:lnSpc>
              <a:buFontTx/>
              <a:buChar char="•"/>
            </a:pPr>
            <a:r>
              <a:rPr lang="es-ES" sz="3200" dirty="0"/>
              <a:t>Se cubrirá con apósitos estériles</a:t>
            </a:r>
          </a:p>
          <a:p>
            <a:pPr marL="838200" lvl="1" indent="-381000">
              <a:lnSpc>
                <a:spcPct val="90000"/>
              </a:lnSpc>
              <a:buFontTx/>
              <a:buChar char="•"/>
            </a:pPr>
            <a:r>
              <a:rPr lang="es-ES" sz="3200" dirty="0"/>
              <a:t>Se colocará dentro de una bolsa de </a:t>
            </a:r>
            <a:r>
              <a:rPr lang="es-ES_tradnl" sz="3200" dirty="0"/>
              <a:t>	</a:t>
            </a:r>
            <a:r>
              <a:rPr lang="es-ES" sz="3200" dirty="0"/>
              <a:t>plástico</a:t>
            </a:r>
          </a:p>
          <a:p>
            <a:pPr marL="838200" lvl="1" indent="-381000">
              <a:lnSpc>
                <a:spcPct val="90000"/>
              </a:lnSpc>
              <a:buFontTx/>
              <a:buChar char="•"/>
            </a:pPr>
            <a:r>
              <a:rPr lang="es-ES" sz="3200" dirty="0"/>
              <a:t>Se colocará dentro de otra bolsa de plástico o recipiente con hielo en su interior</a:t>
            </a:r>
          </a:p>
          <a:p>
            <a:pPr marL="838200" lvl="1" indent="-381000">
              <a:lnSpc>
                <a:spcPct val="90000"/>
              </a:lnSpc>
              <a:buFontTx/>
              <a:buChar char="•"/>
            </a:pPr>
            <a:r>
              <a:rPr lang="es-ES" sz="3200" dirty="0"/>
              <a:t>Trasladar junto al lesionado a un centro </a:t>
            </a:r>
            <a:r>
              <a:rPr lang="es-ES" sz="3200" dirty="0" smtClean="0"/>
              <a:t>especializado.</a:t>
            </a:r>
            <a:endParaRPr lang="es-ES" dirty="0"/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94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ENFERMEDAD Y ESCUELA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Importante conocer historia de alergias de todos los alumnos así como patologías que puedan interferir en su rendimiento académico y/o ser motivo de malestar en las horas lectivas (diabetes, asma, epilepsia, TDAH…)</a:t>
            </a:r>
          </a:p>
          <a:p>
            <a:r>
              <a:rPr lang="es-ES" dirty="0" smtClean="0"/>
              <a:t>Comunicación voluntaria y confidencial por parte de los padres al servicio médico del centro, o al tutor en su defecto.</a:t>
            </a:r>
            <a:endParaRPr lang="es-ES" dirty="0"/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93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580926"/>
          </a:xfrm>
        </p:spPr>
        <p:txBody>
          <a:bodyPr>
            <a:noAutofit/>
          </a:bodyPr>
          <a:lstStyle/>
          <a:p>
            <a:r>
              <a:rPr lang="es-ES" b="1" dirty="0" smtClean="0"/>
              <a:t>REGLA NUMERO </a:t>
            </a:r>
            <a:r>
              <a:rPr lang="es-ES" b="1" dirty="0" smtClean="0"/>
              <a:t>3</a:t>
            </a:r>
            <a:endParaRPr lang="es-ES" b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7992888" cy="5400600"/>
          </a:xfrm>
        </p:spPr>
        <p:txBody>
          <a:bodyPr rIns="132080">
            <a:normAutofit/>
          </a:bodyPr>
          <a:lstStyle/>
          <a:p>
            <a:pPr marL="39688" indent="0" algn="ctr" eaLnBrk="1" hangingPunct="1">
              <a:buFont typeface="Arial" charset="0"/>
              <a:buNone/>
              <a:defRPr/>
            </a:pPr>
            <a:r>
              <a:rPr lang="en-US" sz="9600" dirty="0" smtClean="0">
                <a:solidFill>
                  <a:srgbClr val="FF0000"/>
                </a:solidFill>
                <a:latin typeface="Calibri Bold" charset="0"/>
                <a:cs typeface="Calibri Bold" charset="0"/>
                <a:sym typeface="Calibri Bold" charset="0"/>
              </a:rPr>
              <a:t>P.A.S</a:t>
            </a:r>
          </a:p>
          <a:p>
            <a:pPr marL="39688" indent="0">
              <a:defRPr/>
            </a:pPr>
            <a:r>
              <a:rPr lang="en-US" sz="4800" dirty="0" err="1" smtClean="0">
                <a:solidFill>
                  <a:srgbClr val="FF0000"/>
                </a:solidFill>
              </a:rPr>
              <a:t>S</a:t>
            </a:r>
            <a:r>
              <a:rPr lang="en-US" sz="4800" dirty="0" err="1" smtClean="0"/>
              <a:t>ocorrer</a:t>
            </a:r>
            <a:r>
              <a:rPr lang="en-US" sz="4800" dirty="0" smtClean="0"/>
              <a:t>: </a:t>
            </a:r>
          </a:p>
          <a:p>
            <a:pPr marL="39688" indent="0" eaLnBrk="1" hangingPunct="1">
              <a:buFont typeface="Arial" charset="0"/>
              <a:buNone/>
              <a:defRPr/>
            </a:pPr>
            <a:r>
              <a:rPr lang="en-US" sz="3600" dirty="0" smtClean="0">
                <a:latin typeface="Calibri Bold" charset="0"/>
                <a:cs typeface="Calibri Bold" charset="0"/>
                <a:sym typeface="Calibri Bold" charset="0"/>
              </a:rPr>
              <a:t>Mover lo </a:t>
            </a:r>
            <a:r>
              <a:rPr lang="en-US" sz="3600" dirty="0" err="1" smtClean="0">
                <a:latin typeface="Calibri Bold" charset="0"/>
                <a:cs typeface="Calibri Bold" charset="0"/>
                <a:sym typeface="Calibri Bold" charset="0"/>
              </a:rPr>
              <a:t>menos</a:t>
            </a:r>
            <a:r>
              <a:rPr lang="en-US" sz="3600" dirty="0" smtClean="0">
                <a:latin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3600" dirty="0" err="1" smtClean="0">
                <a:latin typeface="Calibri Bold" charset="0"/>
                <a:cs typeface="Calibri Bold" charset="0"/>
                <a:sym typeface="Calibri Bold" charset="0"/>
              </a:rPr>
              <a:t>posible</a:t>
            </a:r>
            <a:r>
              <a:rPr lang="en-US" sz="3600" dirty="0" smtClean="0">
                <a:latin typeface="Calibri Bold" charset="0"/>
                <a:cs typeface="Calibri Bold" charset="0"/>
                <a:sym typeface="Calibri Bold" charset="0"/>
              </a:rPr>
              <a:t> a la </a:t>
            </a:r>
            <a:r>
              <a:rPr lang="en-US" sz="3600" dirty="0" err="1" smtClean="0">
                <a:latin typeface="Calibri Bold" charset="0"/>
                <a:cs typeface="Calibri Bold" charset="0"/>
                <a:sym typeface="Calibri Bold" charset="0"/>
              </a:rPr>
              <a:t>victima</a:t>
            </a:r>
            <a:r>
              <a:rPr lang="en-US" sz="3600" dirty="0" smtClean="0">
                <a:latin typeface="Calibri Bold" charset="0"/>
                <a:cs typeface="Calibri Bold" charset="0"/>
                <a:sym typeface="Calibri Bold" charset="0"/>
              </a:rPr>
              <a:t>.</a:t>
            </a:r>
          </a:p>
          <a:p>
            <a:pPr marL="39688" indent="0" eaLnBrk="1" hangingPunct="1">
              <a:buFont typeface="Arial" charset="0"/>
              <a:buNone/>
              <a:defRPr/>
            </a:pPr>
            <a:r>
              <a:rPr lang="en-US" sz="3600" dirty="0" err="1" smtClean="0">
                <a:latin typeface="Calibri Bold" charset="0"/>
                <a:cs typeface="Calibri Bold" charset="0"/>
                <a:sym typeface="Calibri Bold" charset="0"/>
              </a:rPr>
              <a:t>Comprobar</a:t>
            </a:r>
            <a:r>
              <a:rPr lang="en-US" sz="3600" dirty="0" smtClean="0">
                <a:latin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3600" dirty="0" err="1" smtClean="0">
                <a:latin typeface="Calibri Bold" charset="0"/>
                <a:cs typeface="Calibri Bold" charset="0"/>
                <a:sym typeface="Calibri Bold" charset="0"/>
              </a:rPr>
              <a:t>consciencia</a:t>
            </a:r>
            <a:r>
              <a:rPr lang="en-US" sz="3600" dirty="0" smtClean="0">
                <a:latin typeface="Calibri Bold" charset="0"/>
                <a:cs typeface="Calibri Bold" charset="0"/>
                <a:sym typeface="Calibri Bold" charset="0"/>
              </a:rPr>
              <a:t> y </a:t>
            </a:r>
            <a:r>
              <a:rPr lang="en-US" sz="3600" dirty="0" err="1" smtClean="0">
                <a:latin typeface="Calibri Bold" charset="0"/>
                <a:cs typeface="Calibri Bold" charset="0"/>
                <a:sym typeface="Calibri Bold" charset="0"/>
              </a:rPr>
              <a:t>respiracion</a:t>
            </a:r>
            <a:endParaRPr lang="en-US" sz="3600" dirty="0" smtClean="0">
              <a:latin typeface="Calibri Bold" charset="0"/>
              <a:cs typeface="Calibri Bold" charset="0"/>
              <a:sym typeface="Calibri Bold" charset="0"/>
            </a:endParaRPr>
          </a:p>
          <a:p>
            <a:pPr marL="39688" indent="0" algn="ctr" eaLnBrk="1" hangingPunct="1">
              <a:buFont typeface="Arial" charset="0"/>
              <a:buNone/>
              <a:defRPr/>
            </a:pPr>
            <a:endParaRPr lang="en-US" sz="4000" b="1" dirty="0">
              <a:latin typeface="Calibri Bold" charset="0"/>
              <a:ea typeface="ヒラギノ角ゴ ProN W6" charset="0"/>
              <a:cs typeface="Calibri Bold" charset="0"/>
              <a:sym typeface="Calibri Bold" charset="0"/>
            </a:endParaRPr>
          </a:p>
          <a:p>
            <a:pPr marL="39688" indent="0" algn="ctr" eaLnBrk="1" hangingPunct="1">
              <a:buFont typeface="Arial" charset="0"/>
              <a:buNone/>
              <a:defRPr/>
            </a:pPr>
            <a:endParaRPr lang="en-US" sz="9600" dirty="0" smtClean="0">
              <a:solidFill>
                <a:srgbClr val="FF0000"/>
              </a:solidFill>
              <a:latin typeface="Calibri Bold" charset="0"/>
              <a:ea typeface="ヒラギノ角ゴ ProN W6" charset="0"/>
              <a:cs typeface="ヒラギノ角ゴ ProN W6" charset="0"/>
              <a:sym typeface="Calibri Bold" charset="0"/>
            </a:endParaRPr>
          </a:p>
        </p:txBody>
      </p:sp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672644"/>
            <a:ext cx="2411760" cy="118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175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979712" y="2492896"/>
            <a:ext cx="50102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 smtClean="0"/>
              <a:t>GRACIAS</a:t>
            </a:r>
            <a:endParaRPr lang="es-ES" sz="8000" dirty="0"/>
          </a:p>
        </p:txBody>
      </p:sp>
    </p:spTree>
    <p:extLst>
      <p:ext uri="{BB962C8B-B14F-4D97-AF65-F5344CB8AC3E}">
        <p14:creationId xmlns:p14="http://schemas.microsoft.com/office/powerpoint/2010/main" xmlns="" val="32370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2085</Words>
  <Application>Microsoft Office PowerPoint</Application>
  <PresentationFormat>Presentación en pantalla (4:3)</PresentationFormat>
  <Paragraphs>477</Paragraphs>
  <Slides>90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90</vt:i4>
      </vt:variant>
      <vt:variant>
        <vt:lpstr>Presentaciones personalizadas</vt:lpstr>
      </vt:variant>
      <vt:variant>
        <vt:i4>1</vt:i4>
      </vt:variant>
    </vt:vector>
  </HeadingPairs>
  <TitlesOfParts>
    <vt:vector size="92" baseType="lpstr">
      <vt:lpstr>Tema de Office</vt:lpstr>
      <vt:lpstr>MANEJO DE ACCIDENTES </vt:lpstr>
      <vt:lpstr>DEFINICIÓN</vt:lpstr>
      <vt:lpstr>EPIDEMIOLOGIA</vt:lpstr>
      <vt:lpstr>CAUSAS DE LOS ACCIDENTES</vt:lpstr>
      <vt:lpstr> OBJETIVOS</vt:lpstr>
      <vt:lpstr>PROTOCOLO ACTUACION   PRIMEROS AUXILIOS</vt:lpstr>
      <vt:lpstr>REGLA NUMERO 1</vt:lpstr>
      <vt:lpstr>REGLA NUMERO 2</vt:lpstr>
      <vt:lpstr>REGLA NUMERO 3</vt:lpstr>
      <vt:lpstr>POSICION LATERAL DE SEGURIDAD</vt:lpstr>
      <vt:lpstr>CLASIFICACIÓN</vt:lpstr>
      <vt:lpstr>Diapositiva 12</vt:lpstr>
      <vt:lpstr>QUEMADURAS:DEFINICION</vt:lpstr>
      <vt:lpstr>QUEMADURAS - TIPOS</vt:lpstr>
      <vt:lpstr> QUEMADURAS: FACTORES DE GRAVEDAD</vt:lpstr>
      <vt:lpstr>CLASIFICACIÓN</vt:lpstr>
      <vt:lpstr>EXTENSIÓN</vt:lpstr>
      <vt:lpstr>QUEMADURAS:  PRIMEROS AUXILIOS</vt:lpstr>
      <vt:lpstr>QUEMADURAS: PRIMEROS AUXILIOS</vt:lpstr>
      <vt:lpstr>QUEMADURAS. PRIMEROS AUXILIOS</vt:lpstr>
      <vt:lpstr>QUEMADURAS: PRIMEROS AUXILIOS</vt:lpstr>
      <vt:lpstr>QUEMADURAS: PRIMEROS AUXILIOS</vt:lpstr>
      <vt:lpstr>QUEMADURAS. PRIMEROS AUXILIOS</vt:lpstr>
      <vt:lpstr>QUEMADURAS: PRIMEROS AUXILIOS</vt:lpstr>
      <vt:lpstr>QUEMADURAS: PRIMEROS AUXILIOS</vt:lpstr>
      <vt:lpstr>Diapositiva 26</vt:lpstr>
      <vt:lpstr>ELECTROCUCIÓN</vt:lpstr>
      <vt:lpstr>  ELECTROCUCIÓN </vt:lpstr>
      <vt:lpstr> ELECTROCUCIÓN </vt:lpstr>
      <vt:lpstr> ELECTROCUCIÓN </vt:lpstr>
      <vt:lpstr>ELECTROCUCIÓN</vt:lpstr>
      <vt:lpstr> ELECTROCUCIÓN </vt:lpstr>
      <vt:lpstr> ELECTROCUCIÓN </vt:lpstr>
      <vt:lpstr> ELECTROCUCIÓN </vt:lpstr>
      <vt:lpstr>Diapositiva 35</vt:lpstr>
      <vt:lpstr>INTOXICACIONES</vt:lpstr>
      <vt:lpstr>INTOXICACIÓN POR MEDICAMENTOS</vt:lpstr>
      <vt:lpstr> INTOXICACIONES POR PRODUCTOS DOMÉSTICOS</vt:lpstr>
      <vt:lpstr>INTOXICACIONES: SINTOMAS</vt:lpstr>
      <vt:lpstr> INTOXICACIONES:PRIMEROS AUXILIOS</vt:lpstr>
      <vt:lpstr>Diapositiva 41</vt:lpstr>
      <vt:lpstr>ATRAGANTAMIENTO</vt:lpstr>
      <vt:lpstr>  CLASIFICACIÓN DE LA OBSTRUCCION  OBSTRUCCIÓN</vt:lpstr>
      <vt:lpstr>ATRAGANTAMIENTO-PRIMEROS AUXILIOS</vt:lpstr>
      <vt:lpstr>ATRAGANTAMIENTO-PRIMEROS AUXILIOS</vt:lpstr>
      <vt:lpstr>ATRAGANTAMIENTO-PRIMEROS AUXILIOS</vt:lpstr>
      <vt:lpstr>ATRAGANTAMIENTO-PRIMEROS AUXILIOS</vt:lpstr>
      <vt:lpstr>Diapositiva 48</vt:lpstr>
      <vt:lpstr>SINCOPE: DEFINICION</vt:lpstr>
      <vt:lpstr>SINCOPE: QUE HACER</vt:lpstr>
      <vt:lpstr>Diapositiva 51</vt:lpstr>
      <vt:lpstr>CAUSAS ALERGIAS</vt:lpstr>
      <vt:lpstr>MANIFESTACIONES CLINICAS</vt:lpstr>
      <vt:lpstr>MANIFESTACIONES CLINICAS</vt:lpstr>
      <vt:lpstr>MANIFESTACIONES CLINICAS</vt:lpstr>
      <vt:lpstr>QUE HACER</vt:lpstr>
      <vt:lpstr>Diapositiva 57</vt:lpstr>
      <vt:lpstr>CRISIS CONVULSIVA: DEFINICION</vt:lpstr>
      <vt:lpstr>CRISIS CONVULSIVA: QUE HACER</vt:lpstr>
      <vt:lpstr>CRISIS CONVULSIVA:QUE HACER</vt:lpstr>
      <vt:lpstr>Diapositiva 61</vt:lpstr>
      <vt:lpstr>DEFINICIÓN</vt:lpstr>
      <vt:lpstr>CLASIFICACIÓN</vt:lpstr>
      <vt:lpstr>CONTUSIÓN: DEFINICIÓN</vt:lpstr>
      <vt:lpstr>CONTUSIÓN. PRIMEROS AUXILIOS</vt:lpstr>
      <vt:lpstr>HERIDAS</vt:lpstr>
      <vt:lpstr>HERIDAS</vt:lpstr>
      <vt:lpstr>HERIDAS </vt:lpstr>
      <vt:lpstr>HERIDAS. PRIMEROS AUXILIOS</vt:lpstr>
      <vt:lpstr> HERIDAS. PRIMEROS AUXILIOS</vt:lpstr>
      <vt:lpstr>HERIDAS: PRIMEROS AUXILIOS</vt:lpstr>
      <vt:lpstr>HERIDAS. PRIMEROS AUXILIOS</vt:lpstr>
      <vt:lpstr>HERIDAS. PRIMEROS AUXILIOS</vt:lpstr>
      <vt:lpstr>HERIDAS LEVES PRIMEROS AUXILIOS</vt:lpstr>
      <vt:lpstr>HERIDAS GRAVES. PRIMEROS AUXILIOS</vt:lpstr>
      <vt:lpstr>ESGUINCE</vt:lpstr>
      <vt:lpstr>ESGUINCE</vt:lpstr>
      <vt:lpstr>ESGUINCE. PRIMEROS AUXILIOS</vt:lpstr>
      <vt:lpstr>LUXACIÓN</vt:lpstr>
      <vt:lpstr>LUXACIÓN</vt:lpstr>
      <vt:lpstr>LUXACIÓN. PRIMEROS AUXILIOS</vt:lpstr>
      <vt:lpstr>FRACTURA</vt:lpstr>
      <vt:lpstr>FRACTURA. PRIMEROS AUXILIOS</vt:lpstr>
      <vt:lpstr>FRACTURA ABIERTA</vt:lpstr>
      <vt:lpstr> FRACTURA. PRIMEROS AUXILIOS</vt:lpstr>
      <vt:lpstr>TRAUMATISMOS PRIMEROS AUXILIOS</vt:lpstr>
      <vt:lpstr>AMPUTACIONES TRAUMÁTICAS</vt:lpstr>
      <vt:lpstr>AMPUTACIONES. PRIMEROS AUXILIOS</vt:lpstr>
      <vt:lpstr>ENFERMEDAD Y ESCUELA</vt:lpstr>
      <vt:lpstr>Diapositiva 90</vt:lpstr>
      <vt:lpstr>Presentación personalizada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Varela Calvo, Angeles</dc:creator>
  <cp:lastModifiedBy>pedrito</cp:lastModifiedBy>
  <cp:revision>72</cp:revision>
  <dcterms:modified xsi:type="dcterms:W3CDTF">2018-09-20T17:41:59Z</dcterms:modified>
</cp:coreProperties>
</file>