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ocuments\DIEGO\CURSO%202016-17\PONTENCIENCIA\SARA\NATURALES\UNIDADE%203\COPIAS%20AULATIC\DATOS%20CONXUNTOS%20ALTU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chemeClr val="tx1"/>
                </a:solidFill>
              </a:rPr>
              <a:t>2. CAPACIDADE PULMONAR</a:t>
            </a:r>
            <a:r>
              <a:rPr lang="es-ES" b="1" baseline="0">
                <a:solidFill>
                  <a:schemeClr val="tx1"/>
                </a:solidFill>
              </a:rPr>
              <a:t> SEGUNDO A ALTURA</a:t>
            </a:r>
            <a:r>
              <a:rPr lang="es-ES" b="1">
                <a:solidFill>
                  <a:schemeClr val="tx1"/>
                </a:solidFill>
              </a:rPr>
              <a:t>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2"/>
          <c:order val="2"/>
          <c:tx>
            <c:strRef>
              <c:f>'DATOS TOTAIS'!$I$1</c:f>
              <c:strCache>
                <c:ptCount val="1"/>
                <c:pt idx="0">
                  <c:v>MEDIA DA CAPACIDADE PULMONAR (litros)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'DATOS TOTAIS'!$I$2:$I$59</c:f>
              <c:numCache>
                <c:formatCode>General</c:formatCode>
                <c:ptCount val="58"/>
                <c:pt idx="0">
                  <c:v>1.86</c:v>
                </c:pt>
                <c:pt idx="1">
                  <c:v>1.86</c:v>
                </c:pt>
                <c:pt idx="2">
                  <c:v>1.86</c:v>
                </c:pt>
                <c:pt idx="3">
                  <c:v>1.86</c:v>
                </c:pt>
                <c:pt idx="4">
                  <c:v>1.86</c:v>
                </c:pt>
                <c:pt idx="5">
                  <c:v>1.86</c:v>
                </c:pt>
                <c:pt idx="6">
                  <c:v>1.86</c:v>
                </c:pt>
                <c:pt idx="7">
                  <c:v>1.86</c:v>
                </c:pt>
                <c:pt idx="8">
                  <c:v>1.86</c:v>
                </c:pt>
                <c:pt idx="9">
                  <c:v>1.86</c:v>
                </c:pt>
                <c:pt idx="10">
                  <c:v>1.86</c:v>
                </c:pt>
                <c:pt idx="11">
                  <c:v>1.86</c:v>
                </c:pt>
                <c:pt idx="12">
                  <c:v>1.86</c:v>
                </c:pt>
                <c:pt idx="13">
                  <c:v>1.86</c:v>
                </c:pt>
                <c:pt idx="14">
                  <c:v>1.86</c:v>
                </c:pt>
                <c:pt idx="15">
                  <c:v>1.86</c:v>
                </c:pt>
                <c:pt idx="16">
                  <c:v>1.86</c:v>
                </c:pt>
                <c:pt idx="17">
                  <c:v>1.86</c:v>
                </c:pt>
                <c:pt idx="18">
                  <c:v>1.86</c:v>
                </c:pt>
                <c:pt idx="19">
                  <c:v>1.86</c:v>
                </c:pt>
                <c:pt idx="20">
                  <c:v>1.86</c:v>
                </c:pt>
                <c:pt idx="21">
                  <c:v>1.86</c:v>
                </c:pt>
                <c:pt idx="22">
                  <c:v>1.86</c:v>
                </c:pt>
                <c:pt idx="23">
                  <c:v>1.86</c:v>
                </c:pt>
                <c:pt idx="24">
                  <c:v>1.86</c:v>
                </c:pt>
                <c:pt idx="25">
                  <c:v>1.86</c:v>
                </c:pt>
                <c:pt idx="26">
                  <c:v>1.86</c:v>
                </c:pt>
                <c:pt idx="27">
                  <c:v>1.86</c:v>
                </c:pt>
                <c:pt idx="28">
                  <c:v>1.86</c:v>
                </c:pt>
                <c:pt idx="29">
                  <c:v>1.86</c:v>
                </c:pt>
                <c:pt idx="30">
                  <c:v>1.86</c:v>
                </c:pt>
                <c:pt idx="31">
                  <c:v>1.86</c:v>
                </c:pt>
                <c:pt idx="32">
                  <c:v>1.86</c:v>
                </c:pt>
                <c:pt idx="33">
                  <c:v>1.86</c:v>
                </c:pt>
                <c:pt idx="34">
                  <c:v>1.86</c:v>
                </c:pt>
                <c:pt idx="35">
                  <c:v>1.86</c:v>
                </c:pt>
                <c:pt idx="36">
                  <c:v>1.86</c:v>
                </c:pt>
                <c:pt idx="37">
                  <c:v>1.86</c:v>
                </c:pt>
                <c:pt idx="38">
                  <c:v>1.86</c:v>
                </c:pt>
                <c:pt idx="39">
                  <c:v>1.86</c:v>
                </c:pt>
                <c:pt idx="40">
                  <c:v>1.86</c:v>
                </c:pt>
                <c:pt idx="41">
                  <c:v>1.86</c:v>
                </c:pt>
                <c:pt idx="42">
                  <c:v>1.86</c:v>
                </c:pt>
                <c:pt idx="43">
                  <c:v>1.86</c:v>
                </c:pt>
                <c:pt idx="44">
                  <c:v>1.86</c:v>
                </c:pt>
                <c:pt idx="45">
                  <c:v>1.86</c:v>
                </c:pt>
                <c:pt idx="46">
                  <c:v>1.86</c:v>
                </c:pt>
                <c:pt idx="47">
                  <c:v>1.86</c:v>
                </c:pt>
                <c:pt idx="48">
                  <c:v>1.86</c:v>
                </c:pt>
                <c:pt idx="49">
                  <c:v>1.86</c:v>
                </c:pt>
                <c:pt idx="50">
                  <c:v>1.86</c:v>
                </c:pt>
                <c:pt idx="51">
                  <c:v>1.86</c:v>
                </c:pt>
                <c:pt idx="52">
                  <c:v>1.86</c:v>
                </c:pt>
                <c:pt idx="53">
                  <c:v>1.86</c:v>
                </c:pt>
                <c:pt idx="54">
                  <c:v>1.86</c:v>
                </c:pt>
                <c:pt idx="55">
                  <c:v>1.86</c:v>
                </c:pt>
                <c:pt idx="56">
                  <c:v>1.86</c:v>
                </c:pt>
                <c:pt idx="57">
                  <c:v>1.86</c:v>
                </c:pt>
              </c:numCache>
            </c:numRef>
          </c:val>
        </c:ser>
        <c:axId val="105187968"/>
        <c:axId val="105186048"/>
      </c:areaChart>
      <c:barChart>
        <c:barDir val="col"/>
        <c:grouping val="clustered"/>
        <c:ser>
          <c:idx val="1"/>
          <c:order val="1"/>
          <c:tx>
            <c:strRef>
              <c:f>'DATOS TOTAIS'!$H$1</c:f>
              <c:strCache>
                <c:ptCount val="1"/>
                <c:pt idx="0">
                  <c:v>CAPACIDADE PULMONAR (litros)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'DATOS TOTAIS'!$H$2:$H$59</c:f>
              <c:numCache>
                <c:formatCode>General</c:formatCode>
                <c:ptCount val="58"/>
                <c:pt idx="0">
                  <c:v>3</c:v>
                </c:pt>
                <c:pt idx="1">
                  <c:v>2.4</c:v>
                </c:pt>
                <c:pt idx="2">
                  <c:v>2</c:v>
                </c:pt>
                <c:pt idx="3">
                  <c:v>1.8</c:v>
                </c:pt>
                <c:pt idx="4">
                  <c:v>1.6</c:v>
                </c:pt>
                <c:pt idx="5">
                  <c:v>1.8</c:v>
                </c:pt>
                <c:pt idx="6">
                  <c:v>2.4</c:v>
                </c:pt>
                <c:pt idx="7">
                  <c:v>2.6</c:v>
                </c:pt>
                <c:pt idx="8" formatCode="#,##0">
                  <c:v>2.6</c:v>
                </c:pt>
                <c:pt idx="9">
                  <c:v>1.8</c:v>
                </c:pt>
                <c:pt idx="10">
                  <c:v>2.8</c:v>
                </c:pt>
                <c:pt idx="11">
                  <c:v>2.4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2.6</c:v>
                </c:pt>
                <c:pt idx="15">
                  <c:v>2.4</c:v>
                </c:pt>
                <c:pt idx="16">
                  <c:v>2.4</c:v>
                </c:pt>
                <c:pt idx="17">
                  <c:v>1.2</c:v>
                </c:pt>
                <c:pt idx="18">
                  <c:v>1.8</c:v>
                </c:pt>
                <c:pt idx="19">
                  <c:v>2</c:v>
                </c:pt>
                <c:pt idx="20">
                  <c:v>1.6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1.6</c:v>
                </c:pt>
                <c:pt idx="25">
                  <c:v>2</c:v>
                </c:pt>
                <c:pt idx="26">
                  <c:v>1.2</c:v>
                </c:pt>
                <c:pt idx="27">
                  <c:v>2</c:v>
                </c:pt>
                <c:pt idx="28">
                  <c:v>1.6</c:v>
                </c:pt>
                <c:pt idx="29">
                  <c:v>2</c:v>
                </c:pt>
                <c:pt idx="30">
                  <c:v>1.5</c:v>
                </c:pt>
                <c:pt idx="31">
                  <c:v>1.6</c:v>
                </c:pt>
                <c:pt idx="32">
                  <c:v>2.2000000000000002</c:v>
                </c:pt>
                <c:pt idx="33">
                  <c:v>1.8</c:v>
                </c:pt>
                <c:pt idx="34">
                  <c:v>1.8</c:v>
                </c:pt>
                <c:pt idx="35">
                  <c:v>2.4</c:v>
                </c:pt>
                <c:pt idx="36">
                  <c:v>2.2000000000000002</c:v>
                </c:pt>
                <c:pt idx="37">
                  <c:v>1.4</c:v>
                </c:pt>
                <c:pt idx="38">
                  <c:v>2.4</c:v>
                </c:pt>
                <c:pt idx="39">
                  <c:v>2</c:v>
                </c:pt>
                <c:pt idx="40">
                  <c:v>1.6</c:v>
                </c:pt>
                <c:pt idx="41">
                  <c:v>1.8</c:v>
                </c:pt>
                <c:pt idx="42">
                  <c:v>1.6</c:v>
                </c:pt>
                <c:pt idx="43">
                  <c:v>1.4</c:v>
                </c:pt>
                <c:pt idx="44">
                  <c:v>1.2</c:v>
                </c:pt>
                <c:pt idx="45">
                  <c:v>1.4</c:v>
                </c:pt>
                <c:pt idx="46">
                  <c:v>1.6</c:v>
                </c:pt>
                <c:pt idx="47">
                  <c:v>1.8</c:v>
                </c:pt>
                <c:pt idx="48">
                  <c:v>1.4</c:v>
                </c:pt>
                <c:pt idx="49">
                  <c:v>1.2</c:v>
                </c:pt>
                <c:pt idx="50">
                  <c:v>1.2</c:v>
                </c:pt>
                <c:pt idx="51">
                  <c:v>1.4</c:v>
                </c:pt>
                <c:pt idx="52">
                  <c:v>2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1.2</c:v>
                </c:pt>
                <c:pt idx="57">
                  <c:v>1.4</c:v>
                </c:pt>
              </c:numCache>
            </c:numRef>
          </c:val>
        </c:ser>
        <c:axId val="105187968"/>
        <c:axId val="105186048"/>
      </c:barChart>
      <c:lineChart>
        <c:grouping val="standard"/>
        <c:ser>
          <c:idx val="0"/>
          <c:order val="0"/>
          <c:tx>
            <c:strRef>
              <c:f>'DATOS TOTAIS'!$E$1</c:f>
              <c:strCache>
                <c:ptCount val="1"/>
                <c:pt idx="0">
                  <c:v>ALTURA (cm)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'DATOS TOTAIS'!$E$2:$E$59</c:f>
              <c:numCache>
                <c:formatCode>General</c:formatCode>
                <c:ptCount val="58"/>
                <c:pt idx="0">
                  <c:v>167</c:v>
                </c:pt>
                <c:pt idx="1">
                  <c:v>166</c:v>
                </c:pt>
                <c:pt idx="2">
                  <c:v>162</c:v>
                </c:pt>
                <c:pt idx="3">
                  <c:v>162</c:v>
                </c:pt>
                <c:pt idx="4" formatCode="0">
                  <c:v>158</c:v>
                </c:pt>
                <c:pt idx="5">
                  <c:v>156</c:v>
                </c:pt>
                <c:pt idx="6">
                  <c:v>156</c:v>
                </c:pt>
                <c:pt idx="7">
                  <c:v>155</c:v>
                </c:pt>
                <c:pt idx="8">
                  <c:v>155</c:v>
                </c:pt>
                <c:pt idx="9">
                  <c:v>155</c:v>
                </c:pt>
                <c:pt idx="10" formatCode="0">
                  <c:v>154</c:v>
                </c:pt>
                <c:pt idx="11" formatCode="0">
                  <c:v>154</c:v>
                </c:pt>
                <c:pt idx="12">
                  <c:v>154</c:v>
                </c:pt>
                <c:pt idx="13" formatCode="0">
                  <c:v>152</c:v>
                </c:pt>
                <c:pt idx="14" formatCode="0">
                  <c:v>152</c:v>
                </c:pt>
                <c:pt idx="15" formatCode="0">
                  <c:v>152</c:v>
                </c:pt>
                <c:pt idx="16">
                  <c:v>151</c:v>
                </c:pt>
                <c:pt idx="17">
                  <c:v>150</c:v>
                </c:pt>
                <c:pt idx="18">
                  <c:v>150</c:v>
                </c:pt>
                <c:pt idx="19" formatCode="0">
                  <c:v>149</c:v>
                </c:pt>
                <c:pt idx="20" formatCode="0">
                  <c:v>149</c:v>
                </c:pt>
                <c:pt idx="21">
                  <c:v>149</c:v>
                </c:pt>
                <c:pt idx="22">
                  <c:v>148</c:v>
                </c:pt>
                <c:pt idx="23" formatCode="0">
                  <c:v>148</c:v>
                </c:pt>
                <c:pt idx="24" formatCode="0">
                  <c:v>148</c:v>
                </c:pt>
                <c:pt idx="25" formatCode="0">
                  <c:v>148</c:v>
                </c:pt>
                <c:pt idx="26">
                  <c:v>147</c:v>
                </c:pt>
                <c:pt idx="27">
                  <c:v>147</c:v>
                </c:pt>
                <c:pt idx="28" formatCode="0">
                  <c:v>147</c:v>
                </c:pt>
                <c:pt idx="29" formatCode="0">
                  <c:v>147</c:v>
                </c:pt>
                <c:pt idx="30" formatCode="0">
                  <c:v>147</c:v>
                </c:pt>
                <c:pt idx="31">
                  <c:v>147</c:v>
                </c:pt>
                <c:pt idx="32">
                  <c:v>146</c:v>
                </c:pt>
                <c:pt idx="33" formatCode="0">
                  <c:v>146</c:v>
                </c:pt>
                <c:pt idx="34">
                  <c:v>146</c:v>
                </c:pt>
                <c:pt idx="35">
                  <c:v>144</c:v>
                </c:pt>
                <c:pt idx="36" formatCode="0">
                  <c:v>144</c:v>
                </c:pt>
                <c:pt idx="37" formatCode="0">
                  <c:v>144</c:v>
                </c:pt>
                <c:pt idx="38">
                  <c:v>144</c:v>
                </c:pt>
                <c:pt idx="39" formatCode="0">
                  <c:v>142</c:v>
                </c:pt>
                <c:pt idx="40">
                  <c:v>141</c:v>
                </c:pt>
                <c:pt idx="41">
                  <c:v>140</c:v>
                </c:pt>
                <c:pt idx="42" formatCode="0">
                  <c:v>140</c:v>
                </c:pt>
                <c:pt idx="43" formatCode="0">
                  <c:v>140</c:v>
                </c:pt>
                <c:pt idx="44" formatCode="0">
                  <c:v>139</c:v>
                </c:pt>
                <c:pt idx="45">
                  <c:v>138</c:v>
                </c:pt>
                <c:pt idx="46" formatCode="0">
                  <c:v>138</c:v>
                </c:pt>
                <c:pt idx="47">
                  <c:v>137</c:v>
                </c:pt>
                <c:pt idx="48">
                  <c:v>137</c:v>
                </c:pt>
                <c:pt idx="49">
                  <c:v>137</c:v>
                </c:pt>
                <c:pt idx="50">
                  <c:v>135</c:v>
                </c:pt>
                <c:pt idx="51">
                  <c:v>135</c:v>
                </c:pt>
                <c:pt idx="52" formatCode="0">
                  <c:v>134</c:v>
                </c:pt>
                <c:pt idx="53">
                  <c:v>133</c:v>
                </c:pt>
                <c:pt idx="54">
                  <c:v>132</c:v>
                </c:pt>
                <c:pt idx="55">
                  <c:v>132</c:v>
                </c:pt>
                <c:pt idx="56">
                  <c:v>131</c:v>
                </c:pt>
                <c:pt idx="57">
                  <c:v>131</c:v>
                </c:pt>
              </c:numCache>
            </c:numRef>
          </c:val>
        </c:ser>
        <c:marker val="1"/>
        <c:axId val="104776448"/>
        <c:axId val="104778368"/>
      </c:lineChart>
      <c:catAx>
        <c:axId val="104776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Alumn@s</a:t>
                </a:r>
              </a:p>
            </c:rich>
          </c:tx>
          <c:layout/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778368"/>
        <c:crosses val="autoZero"/>
        <c:auto val="1"/>
        <c:lblAlgn val="ctr"/>
        <c:lblOffset val="100"/>
      </c:catAx>
      <c:valAx>
        <c:axId val="104778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Altura (cm)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776448"/>
        <c:crosses val="autoZero"/>
        <c:crossBetween val="between"/>
      </c:valAx>
      <c:valAx>
        <c:axId val="105186048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Capacidade pulmonar (litros)</a:t>
                </a:r>
              </a:p>
            </c:rich>
          </c:tx>
          <c:layout>
            <c:manualLayout>
              <c:xMode val="edge"/>
              <c:yMode val="edge"/>
              <c:x val="0.94561012999153438"/>
              <c:y val="0.13891966759002788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187968"/>
        <c:crosses val="max"/>
        <c:crossBetween val="between"/>
      </c:valAx>
      <c:catAx>
        <c:axId val="105187968"/>
        <c:scaling>
          <c:orientation val="minMax"/>
        </c:scaling>
        <c:delete val="1"/>
        <c:axPos val="b"/>
        <c:tickLblPos val="none"/>
        <c:crossAx val="10518604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1477-2DCD-4DCA-BEC7-E70E3632BC4D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5629-9B2F-4A93-B085-A13D3E3D15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recuncholim/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ites.google.com/site/webquestsalcedo/hom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-es.facebook.com/Pontenciencia/" TargetMode="External"/><Relationship Id="rId5" Type="http://schemas.openxmlformats.org/officeDocument/2006/relationships/hyperlink" Target="http://educacion.pontevedra.gal/pontenciencia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gal/centros/ceipsanmartino/aulavirtual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clubdecienciasanmartinho.home.blo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44" y="0"/>
            <a:ext cx="8616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Club de Ciencia CEIP San </a:t>
            </a:r>
            <a:r>
              <a:rPr lang="es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Martiño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1439" y="692696"/>
            <a:ext cx="8572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Ø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Clases Informática: </a:t>
            </a:r>
          </a:p>
          <a:p>
            <a:pPr marL="725488" lvl="2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Curso de LIM: realización de actividades (Recuncho LIM:</a:t>
            </a:r>
            <a:r>
              <a:rPr lang="gl-E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smtClean="0">
                <a:hlinkClick r:id="rId3"/>
              </a:rPr>
              <a:t>https://sites.google.com/site/orecuncholim/home</a:t>
            </a:r>
            <a:r>
              <a:rPr lang="es-ES" dirty="0" smtClean="0"/>
              <a:t>).</a:t>
            </a:r>
          </a:p>
          <a:p>
            <a:pPr marL="725488" lvl="2" indent="-268288">
              <a:spcAft>
                <a:spcPts val="600"/>
              </a:spcAft>
              <a:buFont typeface="Wingdings" pitchFamily="2" charset="2"/>
              <a:buChar char="ü"/>
            </a:pPr>
            <a:endParaRPr lang="gl-ES" dirty="0" smtClean="0"/>
          </a:p>
          <a:p>
            <a:pPr marL="725488" lvl="2" indent="-268288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Curso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WebQuest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: a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WebQuest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 é unha actividade reflexiva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estructurada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, que supón unha tarefa atractiva cos recursos dispoñibles na rede, seleccionados previamente polo profesor, co obxectivo de contribuír á administración do tempo que os estudantes dedican a desenvolvela: </a:t>
            </a:r>
            <a:r>
              <a:rPr lang="es-ES" dirty="0" smtClean="0">
                <a:hlinkClick r:id="rId4"/>
              </a:rPr>
              <a:t>https://sites.google.com/site/webquestsalcedo/home</a:t>
            </a:r>
            <a:endParaRPr lang="gl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786091" y="32048"/>
            <a:ext cx="3004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Comezamos</a:t>
            </a:r>
            <a:endParaRPr lang="es-ES" sz="4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16672"/>
          <a:stretch>
            <a:fillRect/>
          </a:stretch>
        </p:blipFill>
        <p:spPr bwMode="auto">
          <a:xfrm>
            <a:off x="571472" y="3857628"/>
            <a:ext cx="8072494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926" y="31360"/>
            <a:ext cx="3956351" cy="2968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0"/>
            <a:ext cx="3939303" cy="2955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2850194" y="-23"/>
            <a:ext cx="346741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Pontenciencia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3000138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Ø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Iniciación á realización de investigacións seguindo o método científico.</a:t>
            </a:r>
          </a:p>
          <a:p>
            <a:pPr marL="0" lvl="2">
              <a:spcAft>
                <a:spcPts val="600"/>
              </a:spcAft>
            </a:pPr>
            <a:r>
              <a:rPr lang="es-ES" dirty="0" smtClean="0">
                <a:hlinkClick r:id="rId5"/>
              </a:rPr>
              <a:t>http://educacion.pontevedra.gal/pontenciencia/</a:t>
            </a:r>
            <a:endParaRPr lang="es-ES" dirty="0" smtClean="0"/>
          </a:p>
          <a:p>
            <a:pPr marL="0" lvl="2">
              <a:spcAft>
                <a:spcPts val="600"/>
              </a:spcAft>
            </a:pPr>
            <a:r>
              <a:rPr lang="es-ES" dirty="0" smtClean="0">
                <a:hlinkClick r:id="rId6"/>
              </a:rPr>
              <a:t>https://es-es.facebook.com/Pontenciencia/</a:t>
            </a:r>
            <a:endParaRPr lang="es-ES" dirty="0" smtClean="0"/>
          </a:p>
        </p:txBody>
      </p:sp>
      <p:pic>
        <p:nvPicPr>
          <p:cNvPr id="2050" name="Picture 2" descr="La imagen puede contener: 3 personas, personas de p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621" y="4152287"/>
            <a:ext cx="4115486" cy="274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La imagen puede contener: 12 personas, personas sonriendo, personas de pie, calzado e interior"/>
          <p:cNvPicPr>
            <a:picLocks noChangeAspect="1" noChangeArrowheads="1"/>
          </p:cNvPicPr>
          <p:nvPr/>
        </p:nvPicPr>
        <p:blipFill rotWithShape="1">
          <a:blip r:embed="rId8" cstate="print"/>
          <a:srcRect b="5999"/>
          <a:stretch/>
        </p:blipFill>
        <p:spPr bwMode="auto">
          <a:xfrm>
            <a:off x="5220072" y="4108134"/>
            <a:ext cx="3939304" cy="2777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0713" y="44624"/>
            <a:ext cx="5266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Aula Virtual (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Moodle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764704"/>
            <a:ext cx="857256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Ø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Sistematización do traballo, organizándoo en dous bloques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interrelacionados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secuenciados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725488" lvl="1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Contidos: explicacións, actividades, 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avaliacións…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725488" lvl="1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Proxectos: investigacións experimentais e documentais.</a:t>
            </a:r>
          </a:p>
          <a:p>
            <a:pPr marL="725488" lvl="1" indent="-268288">
              <a:spcAft>
                <a:spcPts val="600"/>
              </a:spcAft>
            </a:pPr>
            <a:r>
              <a:rPr lang="es-ES" dirty="0" smtClean="0">
                <a:hlinkClick r:id="rId3"/>
              </a:rPr>
              <a:t>https://www.edu.xunta.gal/centros/ceipsanmartino/aulavirtual2/</a:t>
            </a:r>
            <a:endParaRPr lang="gl-E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22043"/>
            <a:ext cx="4383629" cy="4064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3"/>
          <a:stretch/>
        </p:blipFill>
        <p:spPr>
          <a:xfrm>
            <a:off x="4572000" y="-34585"/>
            <a:ext cx="4738093" cy="37771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13"/>
          <a:stretch/>
        </p:blipFill>
        <p:spPr>
          <a:xfrm>
            <a:off x="-50702" y="-34585"/>
            <a:ext cx="4766718" cy="376740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28860" y="0"/>
            <a:ext cx="3744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Club de Ciencia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928670"/>
            <a:ext cx="8572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Charlas e visitas (</a:t>
            </a:r>
            <a:r>
              <a:rPr lang="gl-ES" sz="2000" b="1" dirty="0" err="1" smtClean="0">
                <a:solidFill>
                  <a:schemeClr val="tx2">
                    <a:lumMod val="50000"/>
                  </a:schemeClr>
                </a:solidFill>
              </a:rPr>
              <a:t>Videconferencia</a:t>
            </a: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pt-BR" sz="2000" b="1" dirty="0" err="1" smtClean="0">
                <a:solidFill>
                  <a:schemeClr val="tx2">
                    <a:lumMod val="50000"/>
                  </a:schemeClr>
                </a:solidFill>
              </a:rPr>
              <a:t>Begoña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Vila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Costas, </a:t>
            </a:r>
            <a:r>
              <a:rPr lang="pt-BR" sz="2000" b="1" dirty="0" err="1" smtClean="0">
                <a:solidFill>
                  <a:schemeClr val="tx2">
                    <a:lumMod val="50000"/>
                  </a:schemeClr>
                </a:solidFill>
              </a:rPr>
              <a:t>obradoiro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 sobre o método científico, </a:t>
            </a:r>
            <a:r>
              <a:rPr lang="pt-BR" sz="2000" b="1" dirty="0" err="1" smtClean="0">
                <a:solidFill>
                  <a:schemeClr val="tx2">
                    <a:lumMod val="50000"/>
                  </a:schemeClr>
                </a:solidFill>
              </a:rPr>
              <a:t>ponencia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 sobre as velutinas...)</a:t>
            </a:r>
            <a:endParaRPr lang="gl-E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Petiscos de Ciencia (Infantil e primaria).</a:t>
            </a: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Proxectos de investigación.</a:t>
            </a: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2000" b="1" dirty="0" smtClean="0">
                <a:solidFill>
                  <a:schemeClr val="tx2">
                    <a:lumMod val="50000"/>
                  </a:schemeClr>
                </a:solidFill>
              </a:rPr>
              <a:t>Animacións científicas: obradoiros de Ciencia Divertida.</a:t>
            </a:r>
          </a:p>
          <a:p>
            <a:pPr marL="261938" indent="-12700">
              <a:spcAft>
                <a:spcPts val="1200"/>
              </a:spcAft>
              <a:tabLst>
                <a:tab pos="179388" algn="l"/>
                <a:tab pos="261938" algn="l"/>
                <a:tab pos="533400" algn="l"/>
                <a:tab pos="1258888" algn="l"/>
              </a:tabLst>
            </a:pPr>
            <a:r>
              <a:rPr lang="es-ES" dirty="0" smtClean="0">
                <a:hlinkClick r:id="rId4"/>
              </a:rPr>
              <a:t>https://clubdecienciasanmartinho.home.blog/</a:t>
            </a:r>
            <a:endParaRPr lang="gl-E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4684" r="17179"/>
          <a:stretch/>
        </p:blipFill>
        <p:spPr bwMode="auto">
          <a:xfrm>
            <a:off x="96552" y="3922740"/>
            <a:ext cx="1883160" cy="29352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13756" r="11043"/>
          <a:stretch/>
        </p:blipFill>
        <p:spPr bwMode="auto">
          <a:xfrm>
            <a:off x="5429256" y="3908969"/>
            <a:ext cx="1656184" cy="29352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/>
          <a:srcRect l="11154" r="7341"/>
          <a:stretch/>
        </p:blipFill>
        <p:spPr bwMode="auto">
          <a:xfrm>
            <a:off x="7286644" y="3913248"/>
            <a:ext cx="1799756" cy="2944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9294"/>
          <a:stretch>
            <a:fillRect/>
          </a:stretch>
        </p:blipFill>
        <p:spPr bwMode="auto">
          <a:xfrm>
            <a:off x="2143108" y="3929066"/>
            <a:ext cx="3150503" cy="29289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24676" y="-148617"/>
            <a:ext cx="774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Creando un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proxecto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idea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2404" y="1052736"/>
            <a:ext cx="878497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gl-ES" sz="3600" b="1" dirty="0" smtClean="0">
                <a:solidFill>
                  <a:srgbClr val="002060"/>
                </a:solidFill>
              </a:rPr>
              <a:t>Quen a propón: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 smtClean="0">
                <a:solidFill>
                  <a:srgbClr val="002060"/>
                </a:solidFill>
              </a:rPr>
              <a:t>O mestre de Ciencias da Natureza.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 smtClean="0">
                <a:solidFill>
                  <a:srgbClr val="002060"/>
                </a:solidFill>
              </a:rPr>
              <a:t>O equipo docente.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 smtClean="0">
                <a:solidFill>
                  <a:srgbClr val="002060"/>
                </a:solidFill>
              </a:rPr>
              <a:t>Os alumnos.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>
                <a:solidFill>
                  <a:srgbClr val="002060"/>
                </a:solidFill>
              </a:rPr>
              <a:t>Os comités científicos de </a:t>
            </a:r>
            <a:r>
              <a:rPr lang="gl-ES" sz="3600" b="1" dirty="0" err="1">
                <a:solidFill>
                  <a:srgbClr val="002060"/>
                </a:solidFill>
              </a:rPr>
              <a:t>Pontenciencia</a:t>
            </a:r>
            <a:r>
              <a:rPr lang="gl-ES" sz="3600" b="1" dirty="0">
                <a:solidFill>
                  <a:srgbClr val="002060"/>
                </a:solidFill>
              </a:rPr>
              <a:t>.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 smtClean="0">
                <a:solidFill>
                  <a:srgbClr val="002060"/>
                </a:solidFill>
              </a:rPr>
              <a:t>As familias</a:t>
            </a:r>
          </a:p>
          <a:p>
            <a:pPr marL="717550" indent="-268288">
              <a:spcAft>
                <a:spcPts val="1800"/>
              </a:spcAft>
              <a:buFont typeface="Wingdings" pitchFamily="2" charset="2"/>
              <a:buChar char="ü"/>
            </a:pPr>
            <a:r>
              <a:rPr lang="gl-ES" sz="3600" b="1" dirty="0" smtClean="0">
                <a:solidFill>
                  <a:srgbClr val="002060"/>
                </a:solidFill>
              </a:rPr>
              <a:t>…</a:t>
            </a:r>
          </a:p>
          <a:p>
            <a:pPr marL="268288" indent="-268288"/>
            <a:endParaRPr lang="gl-ES" sz="3600" dirty="0" smtClean="0"/>
          </a:p>
        </p:txBody>
      </p:sp>
      <p:sp>
        <p:nvSpPr>
          <p:cNvPr id="16390" name="AutoShape 6" descr="Resultado de imagen de libros experimentos primaria parra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2" name="AutoShape 8" descr="Resultado de imagen de libros experimentos primaria parra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415" y="836712"/>
            <a:ext cx="63037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gl-ES" sz="2000" b="1" dirty="0" smtClean="0">
                <a:solidFill>
                  <a:srgbClr val="002060"/>
                </a:solidFill>
              </a:rPr>
              <a:t>Facémonos preguntas e buscamos documentación: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Libros de texto.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Libros de experimentos da biblioteca escolar.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Internet.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Comités científicos de </a:t>
            </a:r>
            <a:r>
              <a:rPr lang="gl-ES" sz="2000" b="1" dirty="0" err="1" smtClean="0">
                <a:solidFill>
                  <a:srgbClr val="002060"/>
                </a:solidFill>
              </a:rPr>
              <a:t>Pontenciencia</a:t>
            </a:r>
            <a:r>
              <a:rPr lang="gl-ES" sz="2000" b="1" dirty="0" smtClean="0">
                <a:solidFill>
                  <a:srgbClr val="002060"/>
                </a:solidFill>
              </a:rPr>
              <a:t>.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Medios audiovisuais.</a:t>
            </a:r>
          </a:p>
          <a:p>
            <a:pPr marL="717550" indent="-268288"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…</a:t>
            </a: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spcAft>
                <a:spcPts val="1200"/>
              </a:spcAft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>
              <a:solidFill>
                <a:srgbClr val="002060"/>
              </a:solidFill>
            </a:endParaRPr>
          </a:p>
          <a:p>
            <a:pPr marL="717550" indent="-268288">
              <a:buFont typeface="Wingdings" pitchFamily="2" charset="2"/>
              <a:buChar char="ü"/>
            </a:pPr>
            <a:endParaRPr lang="gl-ES" b="1" dirty="0" smtClean="0">
              <a:solidFill>
                <a:srgbClr val="002060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gl-ES" sz="2800" b="1" dirty="0" smtClean="0">
                <a:solidFill>
                  <a:srgbClr val="002060"/>
                </a:solidFill>
              </a:rPr>
              <a:t>Enúnciase unha hipótese.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8761" y="71414"/>
            <a:ext cx="8856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Creando un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proxecto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fase de documentación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10" descr="Resultado de imagen de libros experimentos primaria parra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61928"/>
            <a:ext cx="2273672" cy="2784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094" y="3259935"/>
            <a:ext cx="4590210" cy="2786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2" name="Picture 8" descr="Resultado de imagen de ciencias da natureza vicens vives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88" y="83671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4200" y="71414"/>
            <a:ext cx="8685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Creando un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proxecto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fase experimental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785794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Aft>
                <a:spcPts val="1200"/>
              </a:spcAft>
              <a:buFont typeface="Wingdings" pitchFamily="2" charset="2"/>
              <a:buChar char="Ø"/>
            </a:pPr>
            <a:r>
              <a:rPr lang="gl-ES" sz="2000" b="1" dirty="0" smtClean="0">
                <a:solidFill>
                  <a:srgbClr val="002060"/>
                </a:solidFill>
              </a:rPr>
              <a:t>Prepáranse un ou varios experimentos para confirmar ou refutar a hipótese escollida.</a:t>
            </a:r>
          </a:p>
          <a:p>
            <a:pPr marL="815975" lvl="1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Selección e busca de materiais.</a:t>
            </a:r>
          </a:p>
          <a:p>
            <a:pPr marL="815975" lvl="1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Elaboración dunha folla de recollida de datos.</a:t>
            </a:r>
          </a:p>
          <a:p>
            <a:pPr marL="815975" lvl="1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Execución practica dos experimentos propostos.</a:t>
            </a:r>
          </a:p>
          <a:p>
            <a:pPr marL="815975" lvl="1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gl-ES" sz="2000" b="1" dirty="0" smtClean="0">
                <a:solidFill>
                  <a:srgbClr val="002060"/>
                </a:solidFill>
              </a:rPr>
              <a:t>Rexistro dos datos obtidos e elaboración táboas de datos, gráficos, </a:t>
            </a:r>
            <a:r>
              <a:rPr lang="gl-ES" sz="2000" b="1" dirty="0" err="1" smtClean="0">
                <a:solidFill>
                  <a:srgbClr val="002060"/>
                </a:solidFill>
              </a:rPr>
              <a:t>etc</a:t>
            </a:r>
            <a:r>
              <a:rPr lang="gl-ES" sz="2000" b="1" dirty="0" smtClean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043484676"/>
              </p:ext>
            </p:extLst>
          </p:nvPr>
        </p:nvGraphicFramePr>
        <p:xfrm>
          <a:off x="2593584" y="3494281"/>
          <a:ext cx="6264695" cy="324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91"/>
          <a:stretch/>
        </p:blipFill>
        <p:spPr bwMode="auto">
          <a:xfrm>
            <a:off x="6372200" y="1251095"/>
            <a:ext cx="2259330" cy="169100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/>
          <a:srcRect r="53968"/>
          <a:stretch/>
        </p:blipFill>
        <p:spPr>
          <a:xfrm>
            <a:off x="539553" y="3475031"/>
            <a:ext cx="2016224" cy="326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04608" y="71414"/>
            <a:ext cx="8764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Creando un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proxecto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conclusións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158469" y="1052736"/>
            <a:ext cx="88569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gl-ES" sz="2200" b="1" dirty="0" smtClean="0">
                <a:solidFill>
                  <a:srgbClr val="002060"/>
                </a:solidFill>
              </a:rPr>
              <a:t>Teremos en conta aspectos como:</a:t>
            </a: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gl-ES" sz="2200" b="1" dirty="0" smtClean="0">
                <a:solidFill>
                  <a:srgbClr val="002060"/>
                </a:solidFill>
              </a:rPr>
              <a:t>Se a hipótese foi correcta ou errónea e explicar por que.</a:t>
            </a: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>
                <a:solidFill>
                  <a:srgbClr val="002060"/>
                </a:solidFill>
              </a:rPr>
              <a:t>Que </a:t>
            </a:r>
            <a:r>
              <a:rPr lang="es-ES" sz="2200" b="1" dirty="0" err="1">
                <a:solidFill>
                  <a:srgbClr val="002060"/>
                </a:solidFill>
              </a:rPr>
              <a:t>foi</a:t>
            </a:r>
            <a:r>
              <a:rPr lang="es-ES" sz="2200" b="1" dirty="0">
                <a:solidFill>
                  <a:srgbClr val="002060"/>
                </a:solidFill>
              </a:rPr>
              <a:t> o que non </a:t>
            </a:r>
            <a:r>
              <a:rPr lang="es-ES" sz="2200" b="1" dirty="0" err="1">
                <a:solidFill>
                  <a:srgbClr val="002060"/>
                </a:solidFill>
              </a:rPr>
              <a:t>sucedeu</a:t>
            </a:r>
            <a:r>
              <a:rPr lang="es-ES" sz="2200" b="1" dirty="0">
                <a:solidFill>
                  <a:srgbClr val="002060"/>
                </a:solidFill>
              </a:rPr>
              <a:t> como </a:t>
            </a:r>
            <a:r>
              <a:rPr lang="es-ES" sz="2200" b="1" dirty="0" smtClean="0">
                <a:solidFill>
                  <a:srgbClr val="002060"/>
                </a:solidFill>
              </a:rPr>
              <a:t>se esperaba?</a:t>
            </a: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Que cambiaría </a:t>
            </a:r>
            <a:r>
              <a:rPr lang="es-ES" sz="2200" b="1" dirty="0" err="1">
                <a:solidFill>
                  <a:srgbClr val="002060"/>
                </a:solidFill>
              </a:rPr>
              <a:t>ou</a:t>
            </a:r>
            <a:r>
              <a:rPr lang="es-ES" sz="2200" b="1" dirty="0">
                <a:solidFill>
                  <a:srgbClr val="002060"/>
                </a:solidFill>
              </a:rPr>
              <a:t> </a:t>
            </a:r>
            <a:r>
              <a:rPr lang="es-ES" sz="2200" b="1" dirty="0" err="1" smtClean="0">
                <a:solidFill>
                  <a:srgbClr val="002060"/>
                </a:solidFill>
              </a:rPr>
              <a:t>melloraría</a:t>
            </a:r>
            <a:r>
              <a:rPr lang="es-ES" sz="2200" b="1" dirty="0" smtClean="0">
                <a:solidFill>
                  <a:srgbClr val="002060"/>
                </a:solidFill>
              </a:rPr>
              <a:t>, </a:t>
            </a:r>
            <a:r>
              <a:rPr lang="es-ES" sz="2200" b="1" dirty="0" err="1">
                <a:solidFill>
                  <a:srgbClr val="002060"/>
                </a:solidFill>
              </a:rPr>
              <a:t>ao</a:t>
            </a:r>
            <a:r>
              <a:rPr lang="es-ES" sz="2200" b="1" dirty="0">
                <a:solidFill>
                  <a:srgbClr val="002060"/>
                </a:solidFill>
              </a:rPr>
              <a:t> intentar o experimento no </a:t>
            </a:r>
            <a:r>
              <a:rPr lang="es-ES" sz="2200" b="1" dirty="0" smtClean="0">
                <a:solidFill>
                  <a:srgbClr val="002060"/>
                </a:solidFill>
              </a:rPr>
              <a:t>futuro?</a:t>
            </a: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Qué </a:t>
            </a:r>
            <a:r>
              <a:rPr lang="es-ES" sz="2200" b="1" dirty="0" err="1" smtClean="0">
                <a:solidFill>
                  <a:srgbClr val="002060"/>
                </a:solidFill>
              </a:rPr>
              <a:t>aprendín</a:t>
            </a:r>
            <a:r>
              <a:rPr lang="es-ES" sz="2200" b="1" dirty="0" smtClean="0">
                <a:solidFill>
                  <a:srgbClr val="002060"/>
                </a:solidFill>
              </a:rPr>
              <a:t> e como </a:t>
            </a:r>
            <a:r>
              <a:rPr lang="es-ES" sz="2200" b="1" dirty="0" err="1" smtClean="0">
                <a:solidFill>
                  <a:srgbClr val="002060"/>
                </a:solidFill>
              </a:rPr>
              <a:t>podería</a:t>
            </a:r>
            <a:r>
              <a:rPr lang="es-ES" sz="2200" b="1" dirty="0" smtClean="0">
                <a:solidFill>
                  <a:srgbClr val="002060"/>
                </a:solidFill>
              </a:rPr>
              <a:t> </a:t>
            </a:r>
            <a:r>
              <a:rPr lang="es-ES" sz="2200" b="1" dirty="0" err="1" smtClean="0">
                <a:solidFill>
                  <a:srgbClr val="002060"/>
                </a:solidFill>
              </a:rPr>
              <a:t>eu</a:t>
            </a:r>
            <a:r>
              <a:rPr lang="es-ES" sz="2200" b="1" dirty="0" smtClean="0">
                <a:solidFill>
                  <a:srgbClr val="002060"/>
                </a:solidFill>
              </a:rPr>
              <a:t> </a:t>
            </a:r>
            <a:r>
              <a:rPr lang="es-ES" sz="2200" b="1" dirty="0">
                <a:solidFill>
                  <a:srgbClr val="002060"/>
                </a:solidFill>
              </a:rPr>
              <a:t>usar (aplicar) </a:t>
            </a:r>
            <a:r>
              <a:rPr lang="es-ES" sz="2200" b="1" dirty="0" smtClean="0">
                <a:solidFill>
                  <a:srgbClr val="002060"/>
                </a:solidFill>
              </a:rPr>
              <a:t>o </a:t>
            </a:r>
            <a:r>
              <a:rPr lang="es-ES" sz="2200" b="1" dirty="0" err="1" smtClean="0">
                <a:solidFill>
                  <a:srgbClr val="002060"/>
                </a:solidFill>
              </a:rPr>
              <a:t>novo</a:t>
            </a:r>
            <a:r>
              <a:rPr lang="es-ES" sz="2200" b="1" dirty="0" smtClean="0">
                <a:solidFill>
                  <a:srgbClr val="002060"/>
                </a:solidFill>
              </a:rPr>
              <a:t> </a:t>
            </a:r>
            <a:r>
              <a:rPr lang="es-ES" sz="2200" b="1" dirty="0" err="1" smtClean="0">
                <a:solidFill>
                  <a:srgbClr val="002060"/>
                </a:solidFill>
              </a:rPr>
              <a:t>coñecemento</a:t>
            </a:r>
            <a:r>
              <a:rPr lang="es-ES" sz="2200" b="1" dirty="0" smtClean="0">
                <a:solidFill>
                  <a:srgbClr val="002060"/>
                </a:solidFill>
              </a:rPr>
              <a:t> </a:t>
            </a:r>
            <a:r>
              <a:rPr lang="es-ES" sz="2200" b="1" dirty="0">
                <a:solidFill>
                  <a:srgbClr val="002060"/>
                </a:solidFill>
              </a:rPr>
              <a:t>que </a:t>
            </a:r>
            <a:r>
              <a:rPr lang="es-ES" sz="2200" b="1" dirty="0" err="1" smtClean="0">
                <a:solidFill>
                  <a:srgbClr val="002060"/>
                </a:solidFill>
              </a:rPr>
              <a:t>adquirín</a:t>
            </a:r>
            <a:r>
              <a:rPr lang="es-ES" sz="2200" b="1" dirty="0" smtClean="0">
                <a:solidFill>
                  <a:srgbClr val="002060"/>
                </a:solidFill>
              </a:rPr>
              <a:t>?</a:t>
            </a: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Que </a:t>
            </a:r>
            <a:r>
              <a:rPr lang="es-ES" sz="2200" b="1" dirty="0">
                <a:solidFill>
                  <a:srgbClr val="002060"/>
                </a:solidFill>
              </a:rPr>
              <a:t>é o importante </a:t>
            </a:r>
            <a:r>
              <a:rPr lang="es-ES" sz="2200" b="1" dirty="0" err="1">
                <a:solidFill>
                  <a:srgbClr val="002060"/>
                </a:solidFill>
              </a:rPr>
              <a:t>deste</a:t>
            </a:r>
            <a:r>
              <a:rPr lang="es-ES" sz="2200" b="1" dirty="0">
                <a:solidFill>
                  <a:srgbClr val="002060"/>
                </a:solidFill>
              </a:rPr>
              <a:t> experimento para a </a:t>
            </a:r>
            <a:r>
              <a:rPr lang="es-ES" sz="2200" b="1" dirty="0" err="1">
                <a:solidFill>
                  <a:srgbClr val="002060"/>
                </a:solidFill>
              </a:rPr>
              <a:t>miña</a:t>
            </a:r>
            <a:r>
              <a:rPr lang="es-ES" sz="2200" b="1" dirty="0">
                <a:solidFill>
                  <a:srgbClr val="002060"/>
                </a:solidFill>
              </a:rPr>
              <a:t> vida </a:t>
            </a:r>
            <a:r>
              <a:rPr lang="es-ES" sz="2200" b="1" dirty="0" err="1">
                <a:solidFill>
                  <a:srgbClr val="002060"/>
                </a:solidFill>
              </a:rPr>
              <a:t>ou</a:t>
            </a:r>
            <a:r>
              <a:rPr lang="es-ES" sz="2200" b="1" dirty="0">
                <a:solidFill>
                  <a:srgbClr val="002060"/>
                </a:solidFill>
              </a:rPr>
              <a:t> para a vida da </a:t>
            </a:r>
            <a:r>
              <a:rPr lang="es-ES" sz="2200" b="1" dirty="0" err="1" smtClean="0">
                <a:solidFill>
                  <a:srgbClr val="002060"/>
                </a:solidFill>
              </a:rPr>
              <a:t>xente</a:t>
            </a:r>
            <a:r>
              <a:rPr lang="es-ES" sz="2200" b="1" dirty="0" smtClean="0">
                <a:solidFill>
                  <a:srgbClr val="002060"/>
                </a:solidFill>
              </a:rPr>
              <a:t>?</a:t>
            </a:r>
            <a:endParaRPr lang="es-ES" sz="2200" b="1" dirty="0">
              <a:solidFill>
                <a:srgbClr val="002060"/>
              </a:solidFill>
            </a:endParaRP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Como </a:t>
            </a:r>
            <a:r>
              <a:rPr lang="es-ES" sz="2200" b="1" dirty="0">
                <a:solidFill>
                  <a:srgbClr val="002060"/>
                </a:solidFill>
              </a:rPr>
              <a:t>podo </a:t>
            </a:r>
            <a:r>
              <a:rPr lang="es-ES" sz="2200" b="1" dirty="0" smtClean="0">
                <a:solidFill>
                  <a:srgbClr val="002060"/>
                </a:solidFill>
              </a:rPr>
              <a:t>aplicar </a:t>
            </a:r>
            <a:r>
              <a:rPr lang="es-ES" sz="2200" b="1" dirty="0">
                <a:solidFill>
                  <a:srgbClr val="002060"/>
                </a:solidFill>
              </a:rPr>
              <a:t>este experimento na vida </a:t>
            </a:r>
            <a:r>
              <a:rPr lang="es-ES" sz="2200" b="1" dirty="0" smtClean="0">
                <a:solidFill>
                  <a:srgbClr val="002060"/>
                </a:solidFill>
              </a:rPr>
              <a:t>real?</a:t>
            </a:r>
            <a:endParaRPr lang="es-ES" sz="2200" b="1" dirty="0">
              <a:solidFill>
                <a:srgbClr val="002060"/>
              </a:solidFill>
            </a:endParaRP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Que </a:t>
            </a:r>
            <a:r>
              <a:rPr lang="es-ES" sz="2200" b="1" dirty="0" err="1">
                <a:solidFill>
                  <a:srgbClr val="002060"/>
                </a:solidFill>
              </a:rPr>
              <a:t>outros</a:t>
            </a:r>
            <a:r>
              <a:rPr lang="es-ES" sz="2200" b="1" dirty="0">
                <a:solidFill>
                  <a:srgbClr val="002060"/>
                </a:solidFill>
              </a:rPr>
              <a:t> experimentos </a:t>
            </a:r>
            <a:r>
              <a:rPr lang="es-ES" sz="2200" b="1" dirty="0" err="1">
                <a:solidFill>
                  <a:srgbClr val="002060"/>
                </a:solidFill>
              </a:rPr>
              <a:t>poderei</a:t>
            </a:r>
            <a:r>
              <a:rPr lang="es-ES" sz="2200" b="1" dirty="0">
                <a:solidFill>
                  <a:srgbClr val="002060"/>
                </a:solidFill>
              </a:rPr>
              <a:t> </a:t>
            </a:r>
            <a:r>
              <a:rPr lang="es-ES" sz="2200" b="1" dirty="0" err="1">
                <a:solidFill>
                  <a:srgbClr val="002060"/>
                </a:solidFill>
              </a:rPr>
              <a:t>eu</a:t>
            </a:r>
            <a:r>
              <a:rPr lang="es-ES" sz="2200" b="1" dirty="0">
                <a:solidFill>
                  <a:srgbClr val="002060"/>
                </a:solidFill>
              </a:rPr>
              <a:t> tratar </a:t>
            </a:r>
            <a:r>
              <a:rPr lang="es-ES" sz="2200" b="1" dirty="0" smtClean="0">
                <a:solidFill>
                  <a:srgbClr val="002060"/>
                </a:solidFill>
              </a:rPr>
              <a:t>relacionados con </a:t>
            </a:r>
            <a:r>
              <a:rPr lang="es-ES" sz="2200" b="1" dirty="0">
                <a:solidFill>
                  <a:srgbClr val="002060"/>
                </a:solidFill>
              </a:rPr>
              <a:t>este </a:t>
            </a:r>
            <a:r>
              <a:rPr lang="es-ES" sz="2200" b="1" dirty="0" smtClean="0">
                <a:solidFill>
                  <a:srgbClr val="002060"/>
                </a:solidFill>
              </a:rPr>
              <a:t>tema?</a:t>
            </a:r>
            <a:endParaRPr lang="es-ES" sz="2200" b="1" dirty="0">
              <a:solidFill>
                <a:srgbClr val="002060"/>
              </a:solidFill>
            </a:endParaRPr>
          </a:p>
          <a:p>
            <a:pPr marL="815975" lvl="1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002060"/>
                </a:solidFill>
              </a:rPr>
              <a:t>Que </a:t>
            </a:r>
            <a:r>
              <a:rPr lang="es-ES" sz="2200" b="1" dirty="0" err="1">
                <a:solidFill>
                  <a:srgbClr val="002060"/>
                </a:solidFill>
              </a:rPr>
              <a:t>máis</a:t>
            </a:r>
            <a:r>
              <a:rPr lang="es-ES" sz="2200" b="1" dirty="0">
                <a:solidFill>
                  <a:srgbClr val="002060"/>
                </a:solidFill>
              </a:rPr>
              <a:t> </a:t>
            </a:r>
            <a:r>
              <a:rPr lang="es-ES" sz="2200" b="1" dirty="0" smtClean="0">
                <a:solidFill>
                  <a:srgbClr val="002060"/>
                </a:solidFill>
              </a:rPr>
              <a:t>me gustaría </a:t>
            </a:r>
            <a:r>
              <a:rPr lang="es-ES" sz="2200" b="1" dirty="0">
                <a:solidFill>
                  <a:srgbClr val="002060"/>
                </a:solidFill>
              </a:rPr>
              <a:t>saber sobre este tema</a:t>
            </a:r>
            <a:r>
              <a:rPr lang="es-ES" sz="2200" b="1" dirty="0" smtClean="0">
                <a:solidFill>
                  <a:srgbClr val="002060"/>
                </a:solidFill>
              </a:rPr>
              <a:t>?</a:t>
            </a:r>
            <a:endParaRPr lang="gl-E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421</Words>
  <Application>Microsoft Office PowerPoint</Application>
  <PresentationFormat>Presentación en pantalla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Aulas</dc:creator>
  <cp:lastModifiedBy>Aulas</cp:lastModifiedBy>
  <cp:revision>26</cp:revision>
  <dcterms:created xsi:type="dcterms:W3CDTF">2019-05-21T14:39:05Z</dcterms:created>
  <dcterms:modified xsi:type="dcterms:W3CDTF">2019-05-22T14:41:32Z</dcterms:modified>
</cp:coreProperties>
</file>