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sldIdLst>
    <p:sldId id="279" r:id="rId5"/>
    <p:sldId id="330" r:id="rId6"/>
    <p:sldId id="316" r:id="rId7"/>
    <p:sldId id="315" r:id="rId8"/>
    <p:sldId id="299" r:id="rId9"/>
    <p:sldId id="301" r:id="rId10"/>
    <p:sldId id="303" r:id="rId11"/>
    <p:sldId id="306" r:id="rId12"/>
    <p:sldId id="310" r:id="rId13"/>
    <p:sldId id="325" r:id="rId14"/>
    <p:sldId id="308" r:id="rId15"/>
    <p:sldId id="309" r:id="rId16"/>
    <p:sldId id="285" r:id="rId17"/>
    <p:sldId id="283" r:id="rId18"/>
    <p:sldId id="319" r:id="rId19"/>
    <p:sldId id="317" r:id="rId20"/>
    <p:sldId id="320" r:id="rId21"/>
    <p:sldId id="284" r:id="rId22"/>
    <p:sldId id="321" r:id="rId23"/>
    <p:sldId id="329" r:id="rId24"/>
    <p:sldId id="323" r:id="rId25"/>
    <p:sldId id="322" r:id="rId26"/>
    <p:sldId id="331" r:id="rId27"/>
    <p:sldId id="332" r:id="rId28"/>
    <p:sldId id="333" r:id="rId29"/>
    <p:sldId id="291" r:id="rId3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4E2CB0-8B26-4296-944A-D32E3A774D66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9E31CEE7-EBC1-4CBE-825B-80612C2A7766}">
      <dgm:prSet/>
      <dgm:spPr/>
      <dgm:t>
        <a:bodyPr/>
        <a:lstStyle/>
        <a:p>
          <a:pPr rtl="0"/>
          <a:r>
            <a:rPr lang="es-ES_tradnl" dirty="0" smtClean="0">
              <a:latin typeface="+mn-lt"/>
            </a:rPr>
            <a:t>1 NIVEL.  CURRÍCULO (GOBERNO E CCAA)</a:t>
          </a:r>
          <a:endParaRPr lang="es-ES_tradnl" dirty="0">
            <a:latin typeface="+mn-lt"/>
          </a:endParaRPr>
        </a:p>
      </dgm:t>
    </dgm:pt>
    <dgm:pt modelId="{56C45F49-EF5D-48C1-8AFD-712C325C282D}" type="parTrans" cxnId="{D76FE4A9-14C6-4EEC-A99D-5556A0472921}">
      <dgm:prSet/>
      <dgm:spPr/>
      <dgm:t>
        <a:bodyPr/>
        <a:lstStyle/>
        <a:p>
          <a:endParaRPr lang="es-ES_tradnl"/>
        </a:p>
      </dgm:t>
    </dgm:pt>
    <dgm:pt modelId="{60B39D7D-8D20-444E-B54E-811A57B060D7}" type="sibTrans" cxnId="{D76FE4A9-14C6-4EEC-A99D-5556A0472921}">
      <dgm:prSet/>
      <dgm:spPr/>
      <dgm:t>
        <a:bodyPr/>
        <a:lstStyle/>
        <a:p>
          <a:endParaRPr lang="es-ES_tradnl"/>
        </a:p>
      </dgm:t>
    </dgm:pt>
    <dgm:pt modelId="{27434723-3C3A-48CF-ABC0-5C74125A6F21}">
      <dgm:prSet/>
      <dgm:spPr/>
      <dgm:t>
        <a:bodyPr/>
        <a:lstStyle/>
        <a:p>
          <a:pPr rtl="0"/>
          <a:r>
            <a:rPr lang="es-ES" dirty="0" smtClean="0"/>
            <a:t>2 NIVEL. CONCRECIÓN CURRICULAR </a:t>
          </a:r>
          <a:endParaRPr lang="es-ES_tradnl" dirty="0"/>
        </a:p>
      </dgm:t>
    </dgm:pt>
    <dgm:pt modelId="{73851E2D-1340-4655-A4AE-71898B8FA69F}" type="parTrans" cxnId="{2DE89034-67F5-4A57-8961-5A2C31AF9622}">
      <dgm:prSet/>
      <dgm:spPr/>
      <dgm:t>
        <a:bodyPr/>
        <a:lstStyle/>
        <a:p>
          <a:endParaRPr lang="es-ES_tradnl"/>
        </a:p>
      </dgm:t>
    </dgm:pt>
    <dgm:pt modelId="{CB161D36-AF23-4827-B45F-A2D9717D7645}" type="sibTrans" cxnId="{2DE89034-67F5-4A57-8961-5A2C31AF9622}">
      <dgm:prSet/>
      <dgm:spPr/>
      <dgm:t>
        <a:bodyPr/>
        <a:lstStyle/>
        <a:p>
          <a:endParaRPr lang="es-ES_tradnl"/>
        </a:p>
      </dgm:t>
    </dgm:pt>
    <dgm:pt modelId="{08006662-B811-4F3C-B485-560DC9561D54}">
      <dgm:prSet/>
      <dgm:spPr/>
      <dgm:t>
        <a:bodyPr/>
        <a:lstStyle/>
        <a:p>
          <a:pPr rtl="0"/>
          <a:r>
            <a:rPr lang="es-ES_tradnl" dirty="0" smtClean="0"/>
            <a:t>3 NIVEL. PROGRAMACIÓNS DOCENTES</a:t>
          </a:r>
          <a:endParaRPr lang="es-ES_tradnl" dirty="0"/>
        </a:p>
      </dgm:t>
    </dgm:pt>
    <dgm:pt modelId="{0AE2FAD5-0D6E-408A-9BE7-55C58FEAFA6D}" type="parTrans" cxnId="{AEB085DE-E836-4E01-96E7-E0B64BBB1FD8}">
      <dgm:prSet/>
      <dgm:spPr/>
      <dgm:t>
        <a:bodyPr/>
        <a:lstStyle/>
        <a:p>
          <a:endParaRPr lang="es-ES_tradnl"/>
        </a:p>
      </dgm:t>
    </dgm:pt>
    <dgm:pt modelId="{135AD3D9-3B04-41ED-8665-055987A24CFC}" type="sibTrans" cxnId="{AEB085DE-E836-4E01-96E7-E0B64BBB1FD8}">
      <dgm:prSet/>
      <dgm:spPr/>
      <dgm:t>
        <a:bodyPr/>
        <a:lstStyle/>
        <a:p>
          <a:endParaRPr lang="es-ES_tradnl"/>
        </a:p>
      </dgm:t>
    </dgm:pt>
    <dgm:pt modelId="{4061F2BE-77CA-4C6F-8C56-887939C24243}" type="pres">
      <dgm:prSet presAssocID="{C64E2CB0-8B26-4296-944A-D32E3A774D6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1C9737D1-124A-45E5-9A15-817347784691}" type="pres">
      <dgm:prSet presAssocID="{C64E2CB0-8B26-4296-944A-D32E3A774D66}" presName="dummyMaxCanvas" presStyleCnt="0">
        <dgm:presLayoutVars/>
      </dgm:prSet>
      <dgm:spPr/>
    </dgm:pt>
    <dgm:pt modelId="{FD8B50A5-8E7B-47C9-9244-0037DE5356E1}" type="pres">
      <dgm:prSet presAssocID="{C64E2CB0-8B26-4296-944A-D32E3A774D66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EAC254B-CFFB-4365-A305-88A4B964C349}" type="pres">
      <dgm:prSet presAssocID="{C64E2CB0-8B26-4296-944A-D32E3A774D66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1987B4A-0AC7-4012-BAB2-F702D1D9977C}" type="pres">
      <dgm:prSet presAssocID="{C64E2CB0-8B26-4296-944A-D32E3A774D66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9F1664D-B1ED-45C3-ACBD-2E726DA245A7}" type="pres">
      <dgm:prSet presAssocID="{C64E2CB0-8B26-4296-944A-D32E3A774D66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D537DF8-CAEB-4072-959B-CA832AA55D84}" type="pres">
      <dgm:prSet presAssocID="{C64E2CB0-8B26-4296-944A-D32E3A774D66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ADC1CE9-97BB-4F48-B7B4-C5553803952E}" type="pres">
      <dgm:prSet presAssocID="{C64E2CB0-8B26-4296-944A-D32E3A774D66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73702A5-C8A8-4F5A-AF2D-D23D83F86EB9}" type="pres">
      <dgm:prSet presAssocID="{C64E2CB0-8B26-4296-944A-D32E3A774D66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EC07872-C8DF-4CDC-9452-2E09FFE75A23}" type="pres">
      <dgm:prSet presAssocID="{C64E2CB0-8B26-4296-944A-D32E3A774D66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07CFB2B-3EB1-4F61-801A-780F749E6CAD}" type="presOf" srcId="{C64E2CB0-8B26-4296-944A-D32E3A774D66}" destId="{4061F2BE-77CA-4C6F-8C56-887939C24243}" srcOrd="0" destOrd="0" presId="urn:microsoft.com/office/officeart/2005/8/layout/vProcess5"/>
    <dgm:cxn modelId="{DCBB5C7B-19CA-4E18-8A4C-E05B608FFDFA}" type="presOf" srcId="{CB161D36-AF23-4827-B45F-A2D9717D7645}" destId="{2D537DF8-CAEB-4072-959B-CA832AA55D84}" srcOrd="0" destOrd="0" presId="urn:microsoft.com/office/officeart/2005/8/layout/vProcess5"/>
    <dgm:cxn modelId="{422533BA-D781-45B9-90CF-96139CF5FE15}" type="presOf" srcId="{9E31CEE7-EBC1-4CBE-825B-80612C2A7766}" destId="{1ADC1CE9-97BB-4F48-B7B4-C5553803952E}" srcOrd="1" destOrd="0" presId="urn:microsoft.com/office/officeart/2005/8/layout/vProcess5"/>
    <dgm:cxn modelId="{B45380FB-150B-4C67-9F8A-7BF5932C7461}" type="presOf" srcId="{27434723-3C3A-48CF-ABC0-5C74125A6F21}" destId="{2EAC254B-CFFB-4365-A305-88A4B964C349}" srcOrd="0" destOrd="0" presId="urn:microsoft.com/office/officeart/2005/8/layout/vProcess5"/>
    <dgm:cxn modelId="{C97B5E1F-B13C-49A2-A53D-E8776977A450}" type="presOf" srcId="{08006662-B811-4F3C-B485-560DC9561D54}" destId="{61987B4A-0AC7-4012-BAB2-F702D1D9977C}" srcOrd="0" destOrd="0" presId="urn:microsoft.com/office/officeart/2005/8/layout/vProcess5"/>
    <dgm:cxn modelId="{AB9D0452-FE41-429E-8B79-89FD46576B49}" type="presOf" srcId="{27434723-3C3A-48CF-ABC0-5C74125A6F21}" destId="{673702A5-C8A8-4F5A-AF2D-D23D83F86EB9}" srcOrd="1" destOrd="0" presId="urn:microsoft.com/office/officeart/2005/8/layout/vProcess5"/>
    <dgm:cxn modelId="{D76FE4A9-14C6-4EEC-A99D-5556A0472921}" srcId="{C64E2CB0-8B26-4296-944A-D32E3A774D66}" destId="{9E31CEE7-EBC1-4CBE-825B-80612C2A7766}" srcOrd="0" destOrd="0" parTransId="{56C45F49-EF5D-48C1-8AFD-712C325C282D}" sibTransId="{60B39D7D-8D20-444E-B54E-811A57B060D7}"/>
    <dgm:cxn modelId="{DED4D07E-DDE5-4F7D-ABE3-8248B657992C}" type="presOf" srcId="{08006662-B811-4F3C-B485-560DC9561D54}" destId="{2EC07872-C8DF-4CDC-9452-2E09FFE75A23}" srcOrd="1" destOrd="0" presId="urn:microsoft.com/office/officeart/2005/8/layout/vProcess5"/>
    <dgm:cxn modelId="{59E15CF0-94D6-47DE-81C9-342C33D0BFD0}" type="presOf" srcId="{9E31CEE7-EBC1-4CBE-825B-80612C2A7766}" destId="{FD8B50A5-8E7B-47C9-9244-0037DE5356E1}" srcOrd="0" destOrd="0" presId="urn:microsoft.com/office/officeart/2005/8/layout/vProcess5"/>
    <dgm:cxn modelId="{2DE89034-67F5-4A57-8961-5A2C31AF9622}" srcId="{C64E2CB0-8B26-4296-944A-D32E3A774D66}" destId="{27434723-3C3A-48CF-ABC0-5C74125A6F21}" srcOrd="1" destOrd="0" parTransId="{73851E2D-1340-4655-A4AE-71898B8FA69F}" sibTransId="{CB161D36-AF23-4827-B45F-A2D9717D7645}"/>
    <dgm:cxn modelId="{CA8EE7DA-9423-4578-AD55-0D9FDD87FF95}" type="presOf" srcId="{60B39D7D-8D20-444E-B54E-811A57B060D7}" destId="{D9F1664D-B1ED-45C3-ACBD-2E726DA245A7}" srcOrd="0" destOrd="0" presId="urn:microsoft.com/office/officeart/2005/8/layout/vProcess5"/>
    <dgm:cxn modelId="{AEB085DE-E836-4E01-96E7-E0B64BBB1FD8}" srcId="{C64E2CB0-8B26-4296-944A-D32E3A774D66}" destId="{08006662-B811-4F3C-B485-560DC9561D54}" srcOrd="2" destOrd="0" parTransId="{0AE2FAD5-0D6E-408A-9BE7-55C58FEAFA6D}" sibTransId="{135AD3D9-3B04-41ED-8665-055987A24CFC}"/>
    <dgm:cxn modelId="{CC2B2B64-AED2-4E5C-9F83-96131235BE89}" type="presParOf" srcId="{4061F2BE-77CA-4C6F-8C56-887939C24243}" destId="{1C9737D1-124A-45E5-9A15-817347784691}" srcOrd="0" destOrd="0" presId="urn:microsoft.com/office/officeart/2005/8/layout/vProcess5"/>
    <dgm:cxn modelId="{52D5ACBA-7EBF-4BD3-8E33-13E9ACA97C17}" type="presParOf" srcId="{4061F2BE-77CA-4C6F-8C56-887939C24243}" destId="{FD8B50A5-8E7B-47C9-9244-0037DE5356E1}" srcOrd="1" destOrd="0" presId="urn:microsoft.com/office/officeart/2005/8/layout/vProcess5"/>
    <dgm:cxn modelId="{FB225494-C144-451A-8A1E-E9CF1F6F64F7}" type="presParOf" srcId="{4061F2BE-77CA-4C6F-8C56-887939C24243}" destId="{2EAC254B-CFFB-4365-A305-88A4B964C349}" srcOrd="2" destOrd="0" presId="urn:microsoft.com/office/officeart/2005/8/layout/vProcess5"/>
    <dgm:cxn modelId="{D9F25FCA-8C12-47BE-BFD8-58148A39AEC8}" type="presParOf" srcId="{4061F2BE-77CA-4C6F-8C56-887939C24243}" destId="{61987B4A-0AC7-4012-BAB2-F702D1D9977C}" srcOrd="3" destOrd="0" presId="urn:microsoft.com/office/officeart/2005/8/layout/vProcess5"/>
    <dgm:cxn modelId="{3B54DC41-53BC-4C83-BF0C-0EE46D6E5E0F}" type="presParOf" srcId="{4061F2BE-77CA-4C6F-8C56-887939C24243}" destId="{D9F1664D-B1ED-45C3-ACBD-2E726DA245A7}" srcOrd="4" destOrd="0" presId="urn:microsoft.com/office/officeart/2005/8/layout/vProcess5"/>
    <dgm:cxn modelId="{392CD8E2-799E-4BDE-A92C-282E5EE46EC5}" type="presParOf" srcId="{4061F2BE-77CA-4C6F-8C56-887939C24243}" destId="{2D537DF8-CAEB-4072-959B-CA832AA55D84}" srcOrd="5" destOrd="0" presId="urn:microsoft.com/office/officeart/2005/8/layout/vProcess5"/>
    <dgm:cxn modelId="{3FFE537F-6049-4CB3-B0ED-48D586A2B885}" type="presParOf" srcId="{4061F2BE-77CA-4C6F-8C56-887939C24243}" destId="{1ADC1CE9-97BB-4F48-B7B4-C5553803952E}" srcOrd="6" destOrd="0" presId="urn:microsoft.com/office/officeart/2005/8/layout/vProcess5"/>
    <dgm:cxn modelId="{C08C04CE-5434-4447-946E-B5667C31B0EF}" type="presParOf" srcId="{4061F2BE-77CA-4C6F-8C56-887939C24243}" destId="{673702A5-C8A8-4F5A-AF2D-D23D83F86EB9}" srcOrd="7" destOrd="0" presId="urn:microsoft.com/office/officeart/2005/8/layout/vProcess5"/>
    <dgm:cxn modelId="{D8ADEF7C-200C-4B98-AF43-F1EB498B7618}" type="presParOf" srcId="{4061F2BE-77CA-4C6F-8C56-887939C24243}" destId="{2EC07872-C8DF-4CDC-9452-2E09FFE75A2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4E2CB0-8B26-4296-944A-D32E3A774D66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27434723-3C3A-48CF-ABC0-5C74125A6F21}">
      <dgm:prSet custT="1"/>
      <dgm:spPr/>
      <dgm:t>
        <a:bodyPr/>
        <a:lstStyle/>
        <a:p>
          <a:pPr rtl="0"/>
          <a:r>
            <a:rPr lang="gl-ES" sz="1500" dirty="0" smtClean="0">
              <a:solidFill>
                <a:schemeClr val="tx1"/>
              </a:solidFill>
            </a:rPr>
            <a:t>◊ Real Decreto 126/2014 polo que se establece o currículo básico da E. Primaria (BOE01/03/2014)</a:t>
          </a:r>
          <a:r>
            <a:rPr lang="x-none" sz="1500" smtClean="0">
              <a:solidFill>
                <a:schemeClr val="tx1"/>
              </a:solidFill>
            </a:rPr>
            <a:t> </a:t>
          </a:r>
          <a:endParaRPr lang="es-ES" sz="1500" dirty="0" smtClean="0">
            <a:solidFill>
              <a:schemeClr val="tx1"/>
            </a:solidFill>
          </a:endParaRPr>
        </a:p>
        <a:p>
          <a:pPr rtl="0"/>
          <a:r>
            <a:rPr lang="gl-ES" sz="1500" dirty="0" smtClean="0">
              <a:solidFill>
                <a:schemeClr val="tx1"/>
              </a:solidFill>
            </a:rPr>
            <a:t>◊ </a:t>
          </a:r>
          <a:r>
            <a:rPr lang="es-ES" sz="1500" dirty="0" smtClean="0">
              <a:solidFill>
                <a:schemeClr val="tx1"/>
              </a:solidFill>
            </a:rPr>
            <a:t>Real Decreto 1105/2014, de 26 de diciembre, por el que se establece el currículo básico de la Educación Secundaria Obligatoria y del Bachillerato (BOE 03/01/2015).</a:t>
          </a:r>
          <a:endParaRPr lang="es-ES_tradnl" sz="1500" dirty="0">
            <a:solidFill>
              <a:schemeClr val="tx1"/>
            </a:solidFill>
          </a:endParaRPr>
        </a:p>
      </dgm:t>
    </dgm:pt>
    <dgm:pt modelId="{73851E2D-1340-4655-A4AE-71898B8FA69F}" type="parTrans" cxnId="{2DE89034-67F5-4A57-8961-5A2C31AF9622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CB161D36-AF23-4827-B45F-A2D9717D7645}" type="sibTrans" cxnId="{2DE89034-67F5-4A57-8961-5A2C31AF9622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08006662-B811-4F3C-B485-560DC9561D54}">
      <dgm:prSet custT="1"/>
      <dgm:spPr/>
      <dgm:t>
        <a:bodyPr/>
        <a:lstStyle/>
        <a:p>
          <a:pPr rtl="0"/>
          <a:r>
            <a:rPr lang="gl-ES" sz="1500" b="0" dirty="0" smtClean="0">
              <a:solidFill>
                <a:schemeClr val="tx1"/>
              </a:solidFill>
            </a:rPr>
            <a:t>◊ Decreto 105/2014, do 4 de setembro, polo que se establece o currículo da EP na Comunidade Autónoma de Galicia (DOG 09/09/2014). </a:t>
          </a:r>
        </a:p>
        <a:p>
          <a:r>
            <a:rPr lang="gl-ES" sz="1500" b="0" dirty="0" smtClean="0">
              <a:solidFill>
                <a:schemeClr val="tx1"/>
              </a:solidFill>
            </a:rPr>
            <a:t>◊ Decreto 86/2015, do 25 de xuño, polo que se establece o currículo da ESO e do bacharelato na Comunidade Autónoma de Galicia (DOG 29/06/2015).</a:t>
          </a:r>
          <a:endParaRPr lang="es-ES_tradnl" sz="1500" b="0" dirty="0">
            <a:solidFill>
              <a:schemeClr val="tx1"/>
            </a:solidFill>
          </a:endParaRPr>
        </a:p>
      </dgm:t>
    </dgm:pt>
    <dgm:pt modelId="{0AE2FAD5-0D6E-408A-9BE7-55C58FEAFA6D}" type="parTrans" cxnId="{AEB085DE-E836-4E01-96E7-E0B64BBB1FD8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135AD3D9-3B04-41ED-8665-055987A24CFC}" type="sibTrans" cxnId="{AEB085DE-E836-4E01-96E7-E0B64BBB1FD8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4905E673-3D1B-492E-BD2E-9B5743387F01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gl-ES" sz="1800" dirty="0" smtClean="0">
              <a:solidFill>
                <a:schemeClr val="tx1"/>
              </a:solidFill>
            </a:rPr>
            <a:t>◊ Lei orgánica 2/2006, de 3 de maio, de educación (BOE, 04/05/2006), modificada pola</a:t>
          </a:r>
        </a:p>
        <a:p>
          <a:pPr>
            <a:spcAft>
              <a:spcPts val="0"/>
            </a:spcAft>
          </a:pPr>
          <a:r>
            <a:rPr lang="gl-ES" sz="1800" dirty="0" smtClean="0">
              <a:solidFill>
                <a:schemeClr val="tx1"/>
              </a:solidFill>
            </a:rPr>
            <a:t> ◊ Lei orgánica 8/2013, de 9 de decembro (BOE, 10/12/2013).</a:t>
          </a:r>
        </a:p>
      </dgm:t>
    </dgm:pt>
    <dgm:pt modelId="{24FB147C-7976-474C-9692-E90EA2337C87}" type="parTrans" cxnId="{1D54EE0F-BED0-465A-85F1-D02B12DE4B45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95CC69AD-32FD-4CC3-9781-6C4B7743467C}" type="sibTrans" cxnId="{1D54EE0F-BED0-465A-85F1-D02B12DE4B45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4061F2BE-77CA-4C6F-8C56-887939C24243}" type="pres">
      <dgm:prSet presAssocID="{C64E2CB0-8B26-4296-944A-D32E3A774D6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1C9737D1-124A-45E5-9A15-817347784691}" type="pres">
      <dgm:prSet presAssocID="{C64E2CB0-8B26-4296-944A-D32E3A774D66}" presName="dummyMaxCanvas" presStyleCnt="0">
        <dgm:presLayoutVars/>
      </dgm:prSet>
      <dgm:spPr/>
    </dgm:pt>
    <dgm:pt modelId="{8DA185C1-D1C5-4976-AAE1-C035BE849956}" type="pres">
      <dgm:prSet presAssocID="{C64E2CB0-8B26-4296-944A-D32E3A774D66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85D644E-8B3C-4B93-BDA6-0F1BDA6D5892}" type="pres">
      <dgm:prSet presAssocID="{C64E2CB0-8B26-4296-944A-D32E3A774D66}" presName="ThreeNodes_2" presStyleLbl="node1" presStyleIdx="1" presStyleCnt="3" custScaleX="9789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46BFFBD-214C-40D6-AD25-2A89BBFDE869}" type="pres">
      <dgm:prSet presAssocID="{C64E2CB0-8B26-4296-944A-D32E3A774D66}" presName="ThreeNodes_3" presStyleLbl="node1" presStyleIdx="2" presStyleCnt="3" custScaleX="10126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F02DF4B-BEC6-4AEC-940E-B1511CC887D5}" type="pres">
      <dgm:prSet presAssocID="{C64E2CB0-8B26-4296-944A-D32E3A774D66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C1ED3BE-DD99-4040-9537-43142C2F79F5}" type="pres">
      <dgm:prSet presAssocID="{C64E2CB0-8B26-4296-944A-D32E3A774D66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F1D283F-BF0A-4D82-ACB3-D75D09C53485}" type="pres">
      <dgm:prSet presAssocID="{C64E2CB0-8B26-4296-944A-D32E3A774D66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7892B36-C2AE-4391-9085-0D5347F950C0}" type="pres">
      <dgm:prSet presAssocID="{C64E2CB0-8B26-4296-944A-D32E3A774D66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5CE47C6-889B-4FD2-9184-AA1FE8905689}" type="pres">
      <dgm:prSet presAssocID="{C64E2CB0-8B26-4296-944A-D32E3A774D66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2857182-E34D-443C-A6A9-20E5840FF52B}" type="presOf" srcId="{27434723-3C3A-48CF-ABC0-5C74125A6F21}" destId="{185D644E-8B3C-4B93-BDA6-0F1BDA6D5892}" srcOrd="0" destOrd="0" presId="urn:microsoft.com/office/officeart/2005/8/layout/vProcess5"/>
    <dgm:cxn modelId="{954F41BF-3044-4EA2-ADFE-6C7F53514DC1}" type="presOf" srcId="{95CC69AD-32FD-4CC3-9781-6C4B7743467C}" destId="{DF02DF4B-BEC6-4AEC-940E-B1511CC887D5}" srcOrd="0" destOrd="0" presId="urn:microsoft.com/office/officeart/2005/8/layout/vProcess5"/>
    <dgm:cxn modelId="{BD51E297-EA3B-487D-968E-70DCD6F9CDD1}" type="presOf" srcId="{C64E2CB0-8B26-4296-944A-D32E3A774D66}" destId="{4061F2BE-77CA-4C6F-8C56-887939C24243}" srcOrd="0" destOrd="0" presId="urn:microsoft.com/office/officeart/2005/8/layout/vProcess5"/>
    <dgm:cxn modelId="{3236AFCE-19C4-4467-8350-D161D31FC7ED}" type="presOf" srcId="{08006662-B811-4F3C-B485-560DC9561D54}" destId="{446BFFBD-214C-40D6-AD25-2A89BBFDE869}" srcOrd="0" destOrd="0" presId="urn:microsoft.com/office/officeart/2005/8/layout/vProcess5"/>
    <dgm:cxn modelId="{0364CF66-397D-40EE-9990-5FA98A257FA5}" type="presOf" srcId="{4905E673-3D1B-492E-BD2E-9B5743387F01}" destId="{8DA185C1-D1C5-4976-AAE1-C035BE849956}" srcOrd="0" destOrd="0" presId="urn:microsoft.com/office/officeart/2005/8/layout/vProcess5"/>
    <dgm:cxn modelId="{C455359A-95DB-4D10-8939-1097F20DD41A}" type="presOf" srcId="{27434723-3C3A-48CF-ABC0-5C74125A6F21}" destId="{77892B36-C2AE-4391-9085-0D5347F950C0}" srcOrd="1" destOrd="0" presId="urn:microsoft.com/office/officeart/2005/8/layout/vProcess5"/>
    <dgm:cxn modelId="{1D54EE0F-BED0-465A-85F1-D02B12DE4B45}" srcId="{C64E2CB0-8B26-4296-944A-D32E3A774D66}" destId="{4905E673-3D1B-492E-BD2E-9B5743387F01}" srcOrd="0" destOrd="0" parTransId="{24FB147C-7976-474C-9692-E90EA2337C87}" sibTransId="{95CC69AD-32FD-4CC3-9781-6C4B7743467C}"/>
    <dgm:cxn modelId="{2DE89034-67F5-4A57-8961-5A2C31AF9622}" srcId="{C64E2CB0-8B26-4296-944A-D32E3A774D66}" destId="{27434723-3C3A-48CF-ABC0-5C74125A6F21}" srcOrd="1" destOrd="0" parTransId="{73851E2D-1340-4655-A4AE-71898B8FA69F}" sibTransId="{CB161D36-AF23-4827-B45F-A2D9717D7645}"/>
    <dgm:cxn modelId="{7102DC4F-1B54-4383-97CD-127255486987}" type="presOf" srcId="{4905E673-3D1B-492E-BD2E-9B5743387F01}" destId="{DF1D283F-BF0A-4D82-ACB3-D75D09C53485}" srcOrd="1" destOrd="0" presId="urn:microsoft.com/office/officeart/2005/8/layout/vProcess5"/>
    <dgm:cxn modelId="{AEAA2C69-C6F3-4F66-A6B1-B5B84B930458}" type="presOf" srcId="{08006662-B811-4F3C-B485-560DC9561D54}" destId="{25CE47C6-889B-4FD2-9184-AA1FE8905689}" srcOrd="1" destOrd="0" presId="urn:microsoft.com/office/officeart/2005/8/layout/vProcess5"/>
    <dgm:cxn modelId="{AEB085DE-E836-4E01-96E7-E0B64BBB1FD8}" srcId="{C64E2CB0-8B26-4296-944A-D32E3A774D66}" destId="{08006662-B811-4F3C-B485-560DC9561D54}" srcOrd="2" destOrd="0" parTransId="{0AE2FAD5-0D6E-408A-9BE7-55C58FEAFA6D}" sibTransId="{135AD3D9-3B04-41ED-8665-055987A24CFC}"/>
    <dgm:cxn modelId="{68F69612-450C-4156-B179-311F26031C79}" type="presOf" srcId="{CB161D36-AF23-4827-B45F-A2D9717D7645}" destId="{7C1ED3BE-DD99-4040-9537-43142C2F79F5}" srcOrd="0" destOrd="0" presId="urn:microsoft.com/office/officeart/2005/8/layout/vProcess5"/>
    <dgm:cxn modelId="{E20F0B96-F122-4C04-B044-55DF0780E579}" type="presParOf" srcId="{4061F2BE-77CA-4C6F-8C56-887939C24243}" destId="{1C9737D1-124A-45E5-9A15-817347784691}" srcOrd="0" destOrd="0" presId="urn:microsoft.com/office/officeart/2005/8/layout/vProcess5"/>
    <dgm:cxn modelId="{EC005421-5D59-4340-8723-B83C25E86109}" type="presParOf" srcId="{4061F2BE-77CA-4C6F-8C56-887939C24243}" destId="{8DA185C1-D1C5-4976-AAE1-C035BE849956}" srcOrd="1" destOrd="0" presId="urn:microsoft.com/office/officeart/2005/8/layout/vProcess5"/>
    <dgm:cxn modelId="{3D9BCC8A-527F-4A37-B86B-E82E3C5A19BC}" type="presParOf" srcId="{4061F2BE-77CA-4C6F-8C56-887939C24243}" destId="{185D644E-8B3C-4B93-BDA6-0F1BDA6D5892}" srcOrd="2" destOrd="0" presId="urn:microsoft.com/office/officeart/2005/8/layout/vProcess5"/>
    <dgm:cxn modelId="{3A94314E-D0E5-47C0-A8F9-07C83EBC1298}" type="presParOf" srcId="{4061F2BE-77CA-4C6F-8C56-887939C24243}" destId="{446BFFBD-214C-40D6-AD25-2A89BBFDE869}" srcOrd="3" destOrd="0" presId="urn:microsoft.com/office/officeart/2005/8/layout/vProcess5"/>
    <dgm:cxn modelId="{31765479-1716-4CF2-ACBE-45C32A874545}" type="presParOf" srcId="{4061F2BE-77CA-4C6F-8C56-887939C24243}" destId="{DF02DF4B-BEC6-4AEC-940E-B1511CC887D5}" srcOrd="4" destOrd="0" presId="urn:microsoft.com/office/officeart/2005/8/layout/vProcess5"/>
    <dgm:cxn modelId="{4A153354-9813-4ADC-AE3B-74B7F1929A54}" type="presParOf" srcId="{4061F2BE-77CA-4C6F-8C56-887939C24243}" destId="{7C1ED3BE-DD99-4040-9537-43142C2F79F5}" srcOrd="5" destOrd="0" presId="urn:microsoft.com/office/officeart/2005/8/layout/vProcess5"/>
    <dgm:cxn modelId="{C23B13E6-BFDE-42C9-9DA7-2225D9DCE420}" type="presParOf" srcId="{4061F2BE-77CA-4C6F-8C56-887939C24243}" destId="{DF1D283F-BF0A-4D82-ACB3-D75D09C53485}" srcOrd="6" destOrd="0" presId="urn:microsoft.com/office/officeart/2005/8/layout/vProcess5"/>
    <dgm:cxn modelId="{E2AF0DFA-BA6D-4B6B-A9A0-CB8DEDDEB903}" type="presParOf" srcId="{4061F2BE-77CA-4C6F-8C56-887939C24243}" destId="{77892B36-C2AE-4391-9085-0D5347F950C0}" srcOrd="7" destOrd="0" presId="urn:microsoft.com/office/officeart/2005/8/layout/vProcess5"/>
    <dgm:cxn modelId="{1D5BC41D-F8A3-4FA6-96AC-4D945BA3E096}" type="presParOf" srcId="{4061F2BE-77CA-4C6F-8C56-887939C24243}" destId="{25CE47C6-889B-4FD2-9184-AA1FE890568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4E2CB0-8B26-4296-944A-D32E3A774D66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27434723-3C3A-48CF-ABC0-5C74125A6F21}">
      <dgm:prSet custT="1"/>
      <dgm:spPr/>
      <dgm:t>
        <a:bodyPr/>
        <a:lstStyle/>
        <a:p>
          <a:pPr algn="l" rtl="0">
            <a:lnSpc>
              <a:spcPts val="1400"/>
            </a:lnSpc>
            <a:spcAft>
              <a:spcPts val="0"/>
            </a:spcAft>
          </a:pPr>
          <a:r>
            <a:rPr lang="gl-ES" sz="1100" b="1" u="sng" noProof="0" dirty="0" smtClean="0">
              <a:solidFill>
                <a:schemeClr val="tx1"/>
              </a:solidFill>
            </a:rPr>
            <a:t>Aspectos organizativos</a:t>
          </a:r>
        </a:p>
        <a:p>
          <a:pPr algn="l" rtl="0">
            <a:lnSpc>
              <a:spcPts val="1400"/>
            </a:lnSpc>
            <a:spcAft>
              <a:spcPts val="0"/>
            </a:spcAft>
          </a:pPr>
          <a:endParaRPr lang="gl-ES" sz="200" b="1" u="sng" noProof="0" dirty="0" smtClean="0">
            <a:solidFill>
              <a:schemeClr val="tx1"/>
            </a:solidFill>
          </a:endParaRPr>
        </a:p>
        <a:p>
          <a:pPr algn="just">
            <a:lnSpc>
              <a:spcPts val="1400"/>
            </a:lnSpc>
            <a:spcAft>
              <a:spcPts val="0"/>
            </a:spcAft>
          </a:pPr>
          <a:r>
            <a:rPr lang="gl-ES" sz="1100" noProof="0" dirty="0" smtClean="0">
              <a:solidFill>
                <a:schemeClr val="tx1"/>
              </a:solidFill>
            </a:rPr>
            <a:t>- Medidas organizativas para os que non opten polas ensinanzas de relixión</a:t>
          </a:r>
        </a:p>
        <a:p>
          <a:pPr algn="just">
            <a:lnSpc>
              <a:spcPts val="1400"/>
            </a:lnSpc>
            <a:spcAft>
              <a:spcPts val="0"/>
            </a:spcAft>
          </a:pPr>
          <a:r>
            <a:rPr lang="gl-ES" sz="1100" noProof="0" dirty="0" smtClean="0">
              <a:solidFill>
                <a:schemeClr val="tx1"/>
              </a:solidFill>
            </a:rPr>
            <a:t>- Criterios para o agrupamento e para a planificación dos espazos e a organización do tempo en EI </a:t>
          </a:r>
        </a:p>
        <a:p>
          <a:pPr algn="just">
            <a:lnSpc>
              <a:spcPts val="1400"/>
            </a:lnSpc>
            <a:spcAft>
              <a:spcPts val="0"/>
            </a:spcAft>
          </a:pPr>
          <a:r>
            <a:rPr lang="gl-ES" sz="1100" noProof="0" dirty="0" smtClean="0">
              <a:solidFill>
                <a:schemeClr val="tx1"/>
              </a:solidFill>
            </a:rPr>
            <a:t>- Medidas organizativas e pedagóxicas para o período de adaptación en EI </a:t>
          </a:r>
        </a:p>
        <a:p>
          <a:pPr algn="just">
            <a:lnSpc>
              <a:spcPts val="1400"/>
            </a:lnSpc>
            <a:spcAft>
              <a:spcPts val="0"/>
            </a:spcAft>
          </a:pPr>
          <a:r>
            <a:rPr lang="gl-ES" sz="1100" noProof="0" dirty="0" smtClean="0">
              <a:solidFill>
                <a:schemeClr val="tx1"/>
              </a:solidFill>
            </a:rPr>
            <a:t>- Plans específicos para o alumnado que permaneza un ano máis no mesmo curso</a:t>
          </a:r>
        </a:p>
        <a:p>
          <a:pPr algn="just">
            <a:lnSpc>
              <a:spcPts val="1400"/>
            </a:lnSpc>
            <a:spcAft>
              <a:spcPts val="0"/>
            </a:spcAft>
          </a:pPr>
          <a:r>
            <a:rPr lang="gl-ES" sz="1100" noProof="0" dirty="0" smtClean="0">
              <a:solidFill>
                <a:schemeClr val="tx1"/>
              </a:solidFill>
            </a:rPr>
            <a:t>- Medidas organizativas para o alumnado exento de segunda lingua estranxeira</a:t>
          </a:r>
          <a:endParaRPr lang="gl-ES" sz="1100" noProof="0" dirty="0">
            <a:solidFill>
              <a:schemeClr val="tx1"/>
            </a:solidFill>
          </a:endParaRPr>
        </a:p>
      </dgm:t>
    </dgm:pt>
    <dgm:pt modelId="{73851E2D-1340-4655-A4AE-71898B8FA69F}" type="parTrans" cxnId="{2DE89034-67F5-4A57-8961-5A2C31AF9622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CB161D36-AF23-4827-B45F-A2D9717D7645}" type="sibTrans" cxnId="{2DE89034-67F5-4A57-8961-5A2C31AF9622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08006662-B811-4F3C-B485-560DC9561D54}">
      <dgm:prSet custT="1"/>
      <dgm:spPr/>
      <dgm:t>
        <a:bodyPr/>
        <a:lstStyle/>
        <a:p>
          <a:pPr rtl="0"/>
          <a:r>
            <a:rPr lang="gl-ES" sz="1100" b="1" noProof="0" dirty="0" smtClean="0">
              <a:solidFill>
                <a:schemeClr val="tx1"/>
              </a:solidFill>
            </a:rPr>
            <a:t>Aspectos curriculares  CONCRECIÓN CURRICULAR</a:t>
          </a:r>
        </a:p>
        <a:p>
          <a:pPr rtl="0"/>
          <a:endParaRPr lang="gl-ES" sz="200" b="0" noProof="0" dirty="0" smtClean="0">
            <a:solidFill>
              <a:schemeClr val="tx1"/>
            </a:solidFill>
          </a:endParaRPr>
        </a:p>
        <a:p>
          <a:pPr rtl="0"/>
          <a:r>
            <a:rPr lang="gl-ES" sz="1100" b="0" dirty="0" smtClean="0">
              <a:solidFill>
                <a:schemeClr val="tx1"/>
              </a:solidFill>
            </a:rPr>
            <a:t>- A concreción curricular atópase incluída dentro do proxecto educativo do centro </a:t>
          </a:r>
        </a:p>
        <a:p>
          <a:r>
            <a:rPr lang="gl-ES" sz="1100" b="0" dirty="0" smtClean="0">
              <a:solidFill>
                <a:schemeClr val="tx1"/>
              </a:solidFill>
            </a:rPr>
            <a:t>- Trátase dun conxunto de decisións artelladas e  compartidas polo equipo docente do centro</a:t>
          </a:r>
        </a:p>
        <a:p>
          <a:r>
            <a:rPr lang="gl-ES" sz="1100" b="0" dirty="0" smtClean="0">
              <a:solidFill>
                <a:schemeClr val="tx1"/>
              </a:solidFill>
            </a:rPr>
            <a:t>- O seu obxectivo é dotar de maior coherencia a actuación docente, concretando o </a:t>
          </a:r>
          <a:r>
            <a:rPr lang="gl-ES" sz="1100" b="0" dirty="0" err="1" smtClean="0">
              <a:solidFill>
                <a:schemeClr val="tx1"/>
              </a:solidFill>
            </a:rPr>
            <a:t>currículum</a:t>
          </a:r>
          <a:r>
            <a:rPr lang="gl-ES" sz="1100" b="0" dirty="0" smtClean="0">
              <a:solidFill>
                <a:schemeClr val="tx1"/>
              </a:solidFill>
            </a:rPr>
            <a:t>  en propostas globais de intervención didáctica, vencelladas a un contexto específico.</a:t>
          </a:r>
          <a:endParaRPr lang="gl-ES" sz="1100" b="0" noProof="0" dirty="0">
            <a:solidFill>
              <a:schemeClr val="tx1"/>
            </a:solidFill>
          </a:endParaRPr>
        </a:p>
      </dgm:t>
    </dgm:pt>
    <dgm:pt modelId="{0AE2FAD5-0D6E-408A-9BE7-55C58FEAFA6D}" type="parTrans" cxnId="{AEB085DE-E836-4E01-96E7-E0B64BBB1FD8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135AD3D9-3B04-41ED-8665-055987A24CFC}" type="sibTrans" cxnId="{AEB085DE-E836-4E01-96E7-E0B64BBB1FD8}">
      <dgm:prSet/>
      <dgm:spPr/>
      <dgm:t>
        <a:bodyPr/>
        <a:lstStyle/>
        <a:p>
          <a:endParaRPr lang="es-ES_tradnl">
            <a:solidFill>
              <a:schemeClr val="tx1"/>
            </a:solidFill>
          </a:endParaRPr>
        </a:p>
      </dgm:t>
    </dgm:pt>
    <dgm:pt modelId="{4905E673-3D1B-492E-BD2E-9B5743387F01}">
      <dgm:prSet custT="1"/>
      <dgm:spPr/>
      <dgm:t>
        <a:bodyPr/>
        <a:lstStyle/>
        <a:p>
          <a:r>
            <a:rPr lang="gl-ES" sz="1200" b="1" u="sng" noProof="0" dirty="0" smtClean="0">
              <a:solidFill>
                <a:schemeClr val="tx1"/>
              </a:solidFill>
            </a:rPr>
            <a:t>Aspectos xerais</a:t>
          </a:r>
        </a:p>
        <a:p>
          <a:endParaRPr lang="gl-ES" sz="200" noProof="0" dirty="0" smtClean="0">
            <a:solidFill>
              <a:schemeClr val="tx1"/>
            </a:solidFill>
          </a:endParaRPr>
        </a:p>
        <a:p>
          <a:r>
            <a:rPr lang="gl-ES" sz="1200" noProof="0" dirty="0" smtClean="0">
              <a:solidFill>
                <a:schemeClr val="tx1"/>
              </a:solidFill>
            </a:rPr>
            <a:t>- Fixa valores, obxectivos, prioridades e procedementos de actuación</a:t>
          </a:r>
        </a:p>
        <a:p>
          <a:r>
            <a:rPr lang="gl-ES" sz="1200" noProof="0" dirty="0" smtClean="0">
              <a:solidFill>
                <a:schemeClr val="tx1"/>
              </a:solidFill>
            </a:rPr>
            <a:t>- Establece compromisos educativos entre as familias e o centro</a:t>
          </a:r>
        </a:p>
        <a:p>
          <a:r>
            <a:rPr lang="gl-ES" sz="1200" noProof="0" dirty="0" smtClean="0">
              <a:solidFill>
                <a:schemeClr val="tx1"/>
              </a:solidFill>
            </a:rPr>
            <a:t>- Existe unha previsión de avaliación do PE coa súa temporalización</a:t>
          </a:r>
        </a:p>
      </dgm:t>
    </dgm:pt>
    <dgm:pt modelId="{24FB147C-7976-474C-9692-E90EA2337C87}" type="parTrans" cxnId="{1D54EE0F-BED0-465A-85F1-D02B12DE4B45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95CC69AD-32FD-4CC3-9781-6C4B7743467C}" type="sibTrans" cxnId="{1D54EE0F-BED0-465A-85F1-D02B12DE4B45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4061F2BE-77CA-4C6F-8C56-887939C24243}" type="pres">
      <dgm:prSet presAssocID="{C64E2CB0-8B26-4296-944A-D32E3A774D6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1C9737D1-124A-45E5-9A15-817347784691}" type="pres">
      <dgm:prSet presAssocID="{C64E2CB0-8B26-4296-944A-D32E3A774D66}" presName="dummyMaxCanvas" presStyleCnt="0">
        <dgm:presLayoutVars/>
      </dgm:prSet>
      <dgm:spPr/>
      <dgm:t>
        <a:bodyPr/>
        <a:lstStyle/>
        <a:p>
          <a:endParaRPr lang="es-ES"/>
        </a:p>
      </dgm:t>
    </dgm:pt>
    <dgm:pt modelId="{8DA185C1-D1C5-4976-AAE1-C035BE849956}" type="pres">
      <dgm:prSet presAssocID="{C64E2CB0-8B26-4296-944A-D32E3A774D66}" presName="ThreeNodes_1" presStyleLbl="node1" presStyleIdx="0" presStyleCnt="3" custScaleY="8803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85D644E-8B3C-4B93-BDA6-0F1BDA6D5892}" type="pres">
      <dgm:prSet presAssocID="{C64E2CB0-8B26-4296-944A-D32E3A774D66}" presName="ThreeNodes_2" presStyleLbl="node1" presStyleIdx="1" presStyleCnt="3" custScaleY="12820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46BFFBD-214C-40D6-AD25-2A89BBFDE869}" type="pres">
      <dgm:prSet presAssocID="{C64E2CB0-8B26-4296-944A-D32E3A774D66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F02DF4B-BEC6-4AEC-940E-B1511CC887D5}" type="pres">
      <dgm:prSet presAssocID="{C64E2CB0-8B26-4296-944A-D32E3A774D66}" presName="ThreeConn_1-2" presStyleLbl="fgAccFollowNode1" presStyleIdx="0" presStyleCnt="2" custLinFactNeighborX="28337" custLinFactNeighborY="-489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C1ED3BE-DD99-4040-9537-43142C2F79F5}" type="pres">
      <dgm:prSet presAssocID="{C64E2CB0-8B26-4296-944A-D32E3A774D66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F1D283F-BF0A-4D82-ACB3-D75D09C53485}" type="pres">
      <dgm:prSet presAssocID="{C64E2CB0-8B26-4296-944A-D32E3A774D66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7892B36-C2AE-4391-9085-0D5347F950C0}" type="pres">
      <dgm:prSet presAssocID="{C64E2CB0-8B26-4296-944A-D32E3A774D66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5CE47C6-889B-4FD2-9184-AA1FE8905689}" type="pres">
      <dgm:prSet presAssocID="{C64E2CB0-8B26-4296-944A-D32E3A774D66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16F08E2-4231-4E08-90D8-140D7FD1FDCA}" type="presOf" srcId="{08006662-B811-4F3C-B485-560DC9561D54}" destId="{446BFFBD-214C-40D6-AD25-2A89BBFDE869}" srcOrd="0" destOrd="0" presId="urn:microsoft.com/office/officeart/2005/8/layout/vProcess5"/>
    <dgm:cxn modelId="{AE257317-95D7-468C-B8AD-E130DB66B4EB}" type="presOf" srcId="{27434723-3C3A-48CF-ABC0-5C74125A6F21}" destId="{185D644E-8B3C-4B93-BDA6-0F1BDA6D5892}" srcOrd="0" destOrd="0" presId="urn:microsoft.com/office/officeart/2005/8/layout/vProcess5"/>
    <dgm:cxn modelId="{EECAC830-0233-4B67-9C4D-AD39498A3B54}" type="presOf" srcId="{08006662-B811-4F3C-B485-560DC9561D54}" destId="{25CE47C6-889B-4FD2-9184-AA1FE8905689}" srcOrd="1" destOrd="0" presId="urn:microsoft.com/office/officeart/2005/8/layout/vProcess5"/>
    <dgm:cxn modelId="{D1311520-1A5C-4BB1-9878-DEFC43910EDD}" type="presOf" srcId="{4905E673-3D1B-492E-BD2E-9B5743387F01}" destId="{DF1D283F-BF0A-4D82-ACB3-D75D09C53485}" srcOrd="1" destOrd="0" presId="urn:microsoft.com/office/officeart/2005/8/layout/vProcess5"/>
    <dgm:cxn modelId="{827353FC-F2CB-4322-80A1-6F2A43D66278}" type="presOf" srcId="{95CC69AD-32FD-4CC3-9781-6C4B7743467C}" destId="{DF02DF4B-BEC6-4AEC-940E-B1511CC887D5}" srcOrd="0" destOrd="0" presId="urn:microsoft.com/office/officeart/2005/8/layout/vProcess5"/>
    <dgm:cxn modelId="{65E58991-D5D9-4726-8B19-F60653B70AC0}" type="presOf" srcId="{27434723-3C3A-48CF-ABC0-5C74125A6F21}" destId="{77892B36-C2AE-4391-9085-0D5347F950C0}" srcOrd="1" destOrd="0" presId="urn:microsoft.com/office/officeart/2005/8/layout/vProcess5"/>
    <dgm:cxn modelId="{AB659048-05B9-4C38-8F53-FAEA77C3EEA7}" type="presOf" srcId="{4905E673-3D1B-492E-BD2E-9B5743387F01}" destId="{8DA185C1-D1C5-4976-AAE1-C035BE849956}" srcOrd="0" destOrd="0" presId="urn:microsoft.com/office/officeart/2005/8/layout/vProcess5"/>
    <dgm:cxn modelId="{BBD399D4-4597-43AA-A78C-B40064D75492}" type="presOf" srcId="{CB161D36-AF23-4827-B45F-A2D9717D7645}" destId="{7C1ED3BE-DD99-4040-9537-43142C2F79F5}" srcOrd="0" destOrd="0" presId="urn:microsoft.com/office/officeart/2005/8/layout/vProcess5"/>
    <dgm:cxn modelId="{1D54EE0F-BED0-465A-85F1-D02B12DE4B45}" srcId="{C64E2CB0-8B26-4296-944A-D32E3A774D66}" destId="{4905E673-3D1B-492E-BD2E-9B5743387F01}" srcOrd="0" destOrd="0" parTransId="{24FB147C-7976-474C-9692-E90EA2337C87}" sibTransId="{95CC69AD-32FD-4CC3-9781-6C4B7743467C}"/>
    <dgm:cxn modelId="{2DE89034-67F5-4A57-8961-5A2C31AF9622}" srcId="{C64E2CB0-8B26-4296-944A-D32E3A774D66}" destId="{27434723-3C3A-48CF-ABC0-5C74125A6F21}" srcOrd="1" destOrd="0" parTransId="{73851E2D-1340-4655-A4AE-71898B8FA69F}" sibTransId="{CB161D36-AF23-4827-B45F-A2D9717D7645}"/>
    <dgm:cxn modelId="{364211E9-CC0A-40DF-9EEC-32D9B9393DF0}" type="presOf" srcId="{C64E2CB0-8B26-4296-944A-D32E3A774D66}" destId="{4061F2BE-77CA-4C6F-8C56-887939C24243}" srcOrd="0" destOrd="0" presId="urn:microsoft.com/office/officeart/2005/8/layout/vProcess5"/>
    <dgm:cxn modelId="{AEB085DE-E836-4E01-96E7-E0B64BBB1FD8}" srcId="{C64E2CB0-8B26-4296-944A-D32E3A774D66}" destId="{08006662-B811-4F3C-B485-560DC9561D54}" srcOrd="2" destOrd="0" parTransId="{0AE2FAD5-0D6E-408A-9BE7-55C58FEAFA6D}" sibTransId="{135AD3D9-3B04-41ED-8665-055987A24CFC}"/>
    <dgm:cxn modelId="{D9F1E95B-0DB6-434E-8060-4406B4E36803}" type="presParOf" srcId="{4061F2BE-77CA-4C6F-8C56-887939C24243}" destId="{1C9737D1-124A-45E5-9A15-817347784691}" srcOrd="0" destOrd="0" presId="urn:microsoft.com/office/officeart/2005/8/layout/vProcess5"/>
    <dgm:cxn modelId="{59F3D36C-CC4A-4EF0-928C-248473C086FC}" type="presParOf" srcId="{4061F2BE-77CA-4C6F-8C56-887939C24243}" destId="{8DA185C1-D1C5-4976-AAE1-C035BE849956}" srcOrd="1" destOrd="0" presId="urn:microsoft.com/office/officeart/2005/8/layout/vProcess5"/>
    <dgm:cxn modelId="{57EA22BC-2545-4730-BC42-9B07A6EACDD6}" type="presParOf" srcId="{4061F2BE-77CA-4C6F-8C56-887939C24243}" destId="{185D644E-8B3C-4B93-BDA6-0F1BDA6D5892}" srcOrd="2" destOrd="0" presId="urn:microsoft.com/office/officeart/2005/8/layout/vProcess5"/>
    <dgm:cxn modelId="{FAF46512-F72F-4066-A684-A7663D9C713A}" type="presParOf" srcId="{4061F2BE-77CA-4C6F-8C56-887939C24243}" destId="{446BFFBD-214C-40D6-AD25-2A89BBFDE869}" srcOrd="3" destOrd="0" presId="urn:microsoft.com/office/officeart/2005/8/layout/vProcess5"/>
    <dgm:cxn modelId="{4C922EB1-E7F5-4B6A-A91B-278323132C8F}" type="presParOf" srcId="{4061F2BE-77CA-4C6F-8C56-887939C24243}" destId="{DF02DF4B-BEC6-4AEC-940E-B1511CC887D5}" srcOrd="4" destOrd="0" presId="urn:microsoft.com/office/officeart/2005/8/layout/vProcess5"/>
    <dgm:cxn modelId="{FF6C38FE-4730-40BD-AB7C-66D1D206BD91}" type="presParOf" srcId="{4061F2BE-77CA-4C6F-8C56-887939C24243}" destId="{7C1ED3BE-DD99-4040-9537-43142C2F79F5}" srcOrd="5" destOrd="0" presId="urn:microsoft.com/office/officeart/2005/8/layout/vProcess5"/>
    <dgm:cxn modelId="{B2E55AF2-FFD1-4148-A85B-80BA1D88C4F2}" type="presParOf" srcId="{4061F2BE-77CA-4C6F-8C56-887939C24243}" destId="{DF1D283F-BF0A-4D82-ACB3-D75D09C53485}" srcOrd="6" destOrd="0" presId="urn:microsoft.com/office/officeart/2005/8/layout/vProcess5"/>
    <dgm:cxn modelId="{01F44D3F-6190-4D18-8A12-4756771944C7}" type="presParOf" srcId="{4061F2BE-77CA-4C6F-8C56-887939C24243}" destId="{77892B36-C2AE-4391-9085-0D5347F950C0}" srcOrd="7" destOrd="0" presId="urn:microsoft.com/office/officeart/2005/8/layout/vProcess5"/>
    <dgm:cxn modelId="{58558728-272C-459C-A48D-3639324DA2EC}" type="presParOf" srcId="{4061F2BE-77CA-4C6F-8C56-887939C24243}" destId="{25CE47C6-889B-4FD2-9184-AA1FE890568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038674E-0DDE-415F-BD99-662A277B7F2E}" type="doc">
      <dgm:prSet loTypeId="urn:microsoft.com/office/officeart/2005/8/layout/cycle2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s-ES"/>
        </a:p>
      </dgm:t>
    </dgm:pt>
    <dgm:pt modelId="{2979A5E4-761E-4B02-B07E-09EA15935577}">
      <dgm:prSet phldrT="[Texto]"/>
      <dgm:spPr/>
      <dgm:t>
        <a:bodyPr/>
        <a:lstStyle/>
        <a:p>
          <a:pPr algn="ctr"/>
          <a:r>
            <a:rPr lang="es-ES" dirty="0" smtClean="0"/>
            <a:t>DEPARTAMENTO</a:t>
          </a:r>
        </a:p>
        <a:p>
          <a:pPr algn="ctr"/>
          <a:r>
            <a:rPr lang="es-ES" dirty="0" smtClean="0"/>
            <a:t>EQUIPO NIVEL</a:t>
          </a:r>
          <a:endParaRPr lang="es-ES" dirty="0"/>
        </a:p>
      </dgm:t>
    </dgm:pt>
    <dgm:pt modelId="{613B9A31-6621-430F-9941-A42FB33835E8}" type="parTrans" cxnId="{77A3B7DD-7E76-4E9E-9318-6D42D338E89F}">
      <dgm:prSet/>
      <dgm:spPr/>
      <dgm:t>
        <a:bodyPr/>
        <a:lstStyle/>
        <a:p>
          <a:endParaRPr lang="es-ES"/>
        </a:p>
      </dgm:t>
    </dgm:pt>
    <dgm:pt modelId="{5075F59C-557B-4524-88D1-8492E9BF4A45}" type="sibTrans" cxnId="{77A3B7DD-7E76-4E9E-9318-6D42D338E89F}">
      <dgm:prSet/>
      <dgm:spPr/>
      <dgm:t>
        <a:bodyPr/>
        <a:lstStyle/>
        <a:p>
          <a:endParaRPr lang="es-ES"/>
        </a:p>
      </dgm:t>
    </dgm:pt>
    <dgm:pt modelId="{1C374515-A6DA-4FEE-BC56-2462C8C7B1BB}">
      <dgm:prSet phldrT="[Texto]"/>
      <dgm:spPr/>
      <dgm:t>
        <a:bodyPr/>
        <a:lstStyle/>
        <a:p>
          <a:pPr algn="ctr"/>
          <a:r>
            <a:rPr lang="es-ES" dirty="0" smtClean="0"/>
            <a:t>CCP</a:t>
          </a:r>
          <a:endParaRPr lang="es-ES" dirty="0"/>
        </a:p>
      </dgm:t>
    </dgm:pt>
    <dgm:pt modelId="{10805E0B-4030-4873-B3F1-B66BE7867E41}" type="parTrans" cxnId="{45859CD1-402E-4784-8EF8-33DBE34D022A}">
      <dgm:prSet/>
      <dgm:spPr/>
      <dgm:t>
        <a:bodyPr/>
        <a:lstStyle/>
        <a:p>
          <a:endParaRPr lang="es-ES"/>
        </a:p>
      </dgm:t>
    </dgm:pt>
    <dgm:pt modelId="{4ED72FD1-5079-4358-93D0-6DCE4B41CE06}" type="sibTrans" cxnId="{45859CD1-402E-4784-8EF8-33DBE34D022A}">
      <dgm:prSet/>
      <dgm:spPr/>
      <dgm:t>
        <a:bodyPr/>
        <a:lstStyle/>
        <a:p>
          <a:endParaRPr lang="es-ES"/>
        </a:p>
      </dgm:t>
    </dgm:pt>
    <dgm:pt modelId="{9926F3AF-8A8E-4B7F-8A8D-C60EE1BEF8CA}">
      <dgm:prSet phldrT="[Texto]"/>
      <dgm:spPr/>
      <dgm:t>
        <a:bodyPr/>
        <a:lstStyle/>
        <a:p>
          <a:pPr algn="ctr"/>
          <a:r>
            <a:rPr lang="es-ES" smtClean="0"/>
            <a:t>EQUIPO DOCENTE</a:t>
          </a:r>
        </a:p>
        <a:p>
          <a:pPr algn="ctr"/>
          <a:r>
            <a:rPr lang="es-ES" smtClean="0"/>
            <a:t>CLAUSTRO</a:t>
          </a:r>
          <a:endParaRPr lang="es-ES" dirty="0"/>
        </a:p>
      </dgm:t>
    </dgm:pt>
    <dgm:pt modelId="{4DD348B7-7D19-4608-BDFC-AEA7FE3E9550}" type="parTrans" cxnId="{6B5CB925-6FD4-4D84-8A3A-E7179A271DD3}">
      <dgm:prSet/>
      <dgm:spPr/>
      <dgm:t>
        <a:bodyPr/>
        <a:lstStyle/>
        <a:p>
          <a:endParaRPr lang="es-ES"/>
        </a:p>
      </dgm:t>
    </dgm:pt>
    <dgm:pt modelId="{630E9AEC-6956-45D6-B3F2-C81723C717CF}" type="sibTrans" cxnId="{6B5CB925-6FD4-4D84-8A3A-E7179A271DD3}">
      <dgm:prSet/>
      <dgm:spPr/>
      <dgm:t>
        <a:bodyPr/>
        <a:lstStyle/>
        <a:p>
          <a:endParaRPr lang="es-ES"/>
        </a:p>
      </dgm:t>
    </dgm:pt>
    <dgm:pt modelId="{B6957AD6-060F-46D4-B6C3-6B2DFE8C3677}" type="pres">
      <dgm:prSet presAssocID="{8038674E-0DDE-415F-BD99-662A277B7F2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872E75B-2DFC-4431-B359-A9766D1397D8}" type="pres">
      <dgm:prSet presAssocID="{2979A5E4-761E-4B02-B07E-09EA1593557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1EB3287-72CF-4C24-BF50-CD31AA35F192}" type="pres">
      <dgm:prSet presAssocID="{5075F59C-557B-4524-88D1-8492E9BF4A45}" presName="sibTrans" presStyleLbl="sibTrans2D1" presStyleIdx="0" presStyleCnt="3"/>
      <dgm:spPr/>
      <dgm:t>
        <a:bodyPr/>
        <a:lstStyle/>
        <a:p>
          <a:endParaRPr lang="es-ES"/>
        </a:p>
      </dgm:t>
    </dgm:pt>
    <dgm:pt modelId="{0CF62393-DFC9-40C8-BCA5-A4F518D59C3B}" type="pres">
      <dgm:prSet presAssocID="{5075F59C-557B-4524-88D1-8492E9BF4A45}" presName="connectorText" presStyleLbl="sibTrans2D1" presStyleIdx="0" presStyleCnt="3"/>
      <dgm:spPr/>
      <dgm:t>
        <a:bodyPr/>
        <a:lstStyle/>
        <a:p>
          <a:endParaRPr lang="es-ES"/>
        </a:p>
      </dgm:t>
    </dgm:pt>
    <dgm:pt modelId="{7D3DF77D-114A-4F7E-9461-463E92014077}" type="pres">
      <dgm:prSet presAssocID="{1C374515-A6DA-4FEE-BC56-2462C8C7B1B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819A7CE-7EBC-4894-8054-5644DEBE1912}" type="pres">
      <dgm:prSet presAssocID="{4ED72FD1-5079-4358-93D0-6DCE4B41CE06}" presName="sibTrans" presStyleLbl="sibTrans2D1" presStyleIdx="1" presStyleCnt="3"/>
      <dgm:spPr/>
      <dgm:t>
        <a:bodyPr/>
        <a:lstStyle/>
        <a:p>
          <a:endParaRPr lang="es-ES"/>
        </a:p>
      </dgm:t>
    </dgm:pt>
    <dgm:pt modelId="{DB5E252D-5F51-414C-9830-E647AD4734A7}" type="pres">
      <dgm:prSet presAssocID="{4ED72FD1-5079-4358-93D0-6DCE4B41CE06}" presName="connectorText" presStyleLbl="sibTrans2D1" presStyleIdx="1" presStyleCnt="3"/>
      <dgm:spPr/>
      <dgm:t>
        <a:bodyPr/>
        <a:lstStyle/>
        <a:p>
          <a:endParaRPr lang="es-ES"/>
        </a:p>
      </dgm:t>
    </dgm:pt>
    <dgm:pt modelId="{49869756-5BE9-4A5A-8759-D03AD5D92D7C}" type="pres">
      <dgm:prSet presAssocID="{9926F3AF-8A8E-4B7F-8A8D-C60EE1BEF8C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0941295-3ED5-4DB2-8521-B3D08DE5FF5B}" type="pres">
      <dgm:prSet presAssocID="{630E9AEC-6956-45D6-B3F2-C81723C717CF}" presName="sibTrans" presStyleLbl="sibTrans2D1" presStyleIdx="2" presStyleCnt="3"/>
      <dgm:spPr/>
      <dgm:t>
        <a:bodyPr/>
        <a:lstStyle/>
        <a:p>
          <a:endParaRPr lang="es-ES"/>
        </a:p>
      </dgm:t>
    </dgm:pt>
    <dgm:pt modelId="{672F5D3A-830B-4446-B3D9-4C7E6AAF9546}" type="pres">
      <dgm:prSet presAssocID="{630E9AEC-6956-45D6-B3F2-C81723C717CF}" presName="connectorText" presStyleLbl="sibTrans2D1" presStyleIdx="2" presStyleCnt="3"/>
      <dgm:spPr/>
      <dgm:t>
        <a:bodyPr/>
        <a:lstStyle/>
        <a:p>
          <a:endParaRPr lang="es-ES"/>
        </a:p>
      </dgm:t>
    </dgm:pt>
  </dgm:ptLst>
  <dgm:cxnLst>
    <dgm:cxn modelId="{C1F61D6B-0BA2-4C2E-A093-DF9222293C4B}" type="presOf" srcId="{8038674E-0DDE-415F-BD99-662A277B7F2E}" destId="{B6957AD6-060F-46D4-B6C3-6B2DFE8C3677}" srcOrd="0" destOrd="0" presId="urn:microsoft.com/office/officeart/2005/8/layout/cycle2"/>
    <dgm:cxn modelId="{45859CD1-402E-4784-8EF8-33DBE34D022A}" srcId="{8038674E-0DDE-415F-BD99-662A277B7F2E}" destId="{1C374515-A6DA-4FEE-BC56-2462C8C7B1BB}" srcOrd="1" destOrd="0" parTransId="{10805E0B-4030-4873-B3F1-B66BE7867E41}" sibTransId="{4ED72FD1-5079-4358-93D0-6DCE4B41CE06}"/>
    <dgm:cxn modelId="{109BB0D6-5C84-4B9B-ADED-96F5C0B30C39}" type="presOf" srcId="{9926F3AF-8A8E-4B7F-8A8D-C60EE1BEF8CA}" destId="{49869756-5BE9-4A5A-8759-D03AD5D92D7C}" srcOrd="0" destOrd="0" presId="urn:microsoft.com/office/officeart/2005/8/layout/cycle2"/>
    <dgm:cxn modelId="{4E8F11E6-9ED0-4650-9A6B-9E35C80B5799}" type="presOf" srcId="{630E9AEC-6956-45D6-B3F2-C81723C717CF}" destId="{00941295-3ED5-4DB2-8521-B3D08DE5FF5B}" srcOrd="0" destOrd="0" presId="urn:microsoft.com/office/officeart/2005/8/layout/cycle2"/>
    <dgm:cxn modelId="{382E59A5-29F5-43BE-AAAB-AD4BFB557486}" type="presOf" srcId="{630E9AEC-6956-45D6-B3F2-C81723C717CF}" destId="{672F5D3A-830B-4446-B3D9-4C7E6AAF9546}" srcOrd="1" destOrd="0" presId="urn:microsoft.com/office/officeart/2005/8/layout/cycle2"/>
    <dgm:cxn modelId="{77A3B7DD-7E76-4E9E-9318-6D42D338E89F}" srcId="{8038674E-0DDE-415F-BD99-662A277B7F2E}" destId="{2979A5E4-761E-4B02-B07E-09EA15935577}" srcOrd="0" destOrd="0" parTransId="{613B9A31-6621-430F-9941-A42FB33835E8}" sibTransId="{5075F59C-557B-4524-88D1-8492E9BF4A45}"/>
    <dgm:cxn modelId="{A0EC342E-9A9B-4D1C-B1DE-6CFE6DCEE9B3}" type="presOf" srcId="{5075F59C-557B-4524-88D1-8492E9BF4A45}" destId="{91EB3287-72CF-4C24-BF50-CD31AA35F192}" srcOrd="0" destOrd="0" presId="urn:microsoft.com/office/officeart/2005/8/layout/cycle2"/>
    <dgm:cxn modelId="{B33F3E5E-34C6-47D7-9A00-20671CF1BE71}" type="presOf" srcId="{4ED72FD1-5079-4358-93D0-6DCE4B41CE06}" destId="{6819A7CE-7EBC-4894-8054-5644DEBE1912}" srcOrd="0" destOrd="0" presId="urn:microsoft.com/office/officeart/2005/8/layout/cycle2"/>
    <dgm:cxn modelId="{C912EF74-C643-47BC-BC49-289743434F0F}" type="presOf" srcId="{2979A5E4-761E-4B02-B07E-09EA15935577}" destId="{2872E75B-2DFC-4431-B359-A9766D1397D8}" srcOrd="0" destOrd="0" presId="urn:microsoft.com/office/officeart/2005/8/layout/cycle2"/>
    <dgm:cxn modelId="{4539C46D-5DD7-4A4F-ADDF-7D98D6840703}" type="presOf" srcId="{5075F59C-557B-4524-88D1-8492E9BF4A45}" destId="{0CF62393-DFC9-40C8-BCA5-A4F518D59C3B}" srcOrd="1" destOrd="0" presId="urn:microsoft.com/office/officeart/2005/8/layout/cycle2"/>
    <dgm:cxn modelId="{6B5CB925-6FD4-4D84-8A3A-E7179A271DD3}" srcId="{8038674E-0DDE-415F-BD99-662A277B7F2E}" destId="{9926F3AF-8A8E-4B7F-8A8D-C60EE1BEF8CA}" srcOrd="2" destOrd="0" parTransId="{4DD348B7-7D19-4608-BDFC-AEA7FE3E9550}" sibTransId="{630E9AEC-6956-45D6-B3F2-C81723C717CF}"/>
    <dgm:cxn modelId="{C8B3C546-F24E-491C-B96F-B3C51DF779BD}" type="presOf" srcId="{1C374515-A6DA-4FEE-BC56-2462C8C7B1BB}" destId="{7D3DF77D-114A-4F7E-9461-463E92014077}" srcOrd="0" destOrd="0" presId="urn:microsoft.com/office/officeart/2005/8/layout/cycle2"/>
    <dgm:cxn modelId="{72B163E4-6BC2-484A-A9F6-7D9EE002230D}" type="presOf" srcId="{4ED72FD1-5079-4358-93D0-6DCE4B41CE06}" destId="{DB5E252D-5F51-414C-9830-E647AD4734A7}" srcOrd="1" destOrd="0" presId="urn:microsoft.com/office/officeart/2005/8/layout/cycle2"/>
    <dgm:cxn modelId="{EB68D9A2-231B-428B-9AD2-8B6E932E1EC9}" type="presParOf" srcId="{B6957AD6-060F-46D4-B6C3-6B2DFE8C3677}" destId="{2872E75B-2DFC-4431-B359-A9766D1397D8}" srcOrd="0" destOrd="0" presId="urn:microsoft.com/office/officeart/2005/8/layout/cycle2"/>
    <dgm:cxn modelId="{D2E7C456-59F1-4EA1-A013-910DC1BDBF22}" type="presParOf" srcId="{B6957AD6-060F-46D4-B6C3-6B2DFE8C3677}" destId="{91EB3287-72CF-4C24-BF50-CD31AA35F192}" srcOrd="1" destOrd="0" presId="urn:microsoft.com/office/officeart/2005/8/layout/cycle2"/>
    <dgm:cxn modelId="{A86D2B7C-4CCE-4E83-8674-614080620C3F}" type="presParOf" srcId="{91EB3287-72CF-4C24-BF50-CD31AA35F192}" destId="{0CF62393-DFC9-40C8-BCA5-A4F518D59C3B}" srcOrd="0" destOrd="0" presId="urn:microsoft.com/office/officeart/2005/8/layout/cycle2"/>
    <dgm:cxn modelId="{1A339CB8-6B0E-4917-AE0E-09F35AE23835}" type="presParOf" srcId="{B6957AD6-060F-46D4-B6C3-6B2DFE8C3677}" destId="{7D3DF77D-114A-4F7E-9461-463E92014077}" srcOrd="2" destOrd="0" presId="urn:microsoft.com/office/officeart/2005/8/layout/cycle2"/>
    <dgm:cxn modelId="{B58A0C3C-92A2-444D-89DD-7239C1219AD0}" type="presParOf" srcId="{B6957AD6-060F-46D4-B6C3-6B2DFE8C3677}" destId="{6819A7CE-7EBC-4894-8054-5644DEBE1912}" srcOrd="3" destOrd="0" presId="urn:microsoft.com/office/officeart/2005/8/layout/cycle2"/>
    <dgm:cxn modelId="{123B69EF-F3E5-4E32-B312-0291DC05BC8C}" type="presParOf" srcId="{6819A7CE-7EBC-4894-8054-5644DEBE1912}" destId="{DB5E252D-5F51-414C-9830-E647AD4734A7}" srcOrd="0" destOrd="0" presId="urn:microsoft.com/office/officeart/2005/8/layout/cycle2"/>
    <dgm:cxn modelId="{A6902DAF-9481-4020-A466-6FDE57E16AE2}" type="presParOf" srcId="{B6957AD6-060F-46D4-B6C3-6B2DFE8C3677}" destId="{49869756-5BE9-4A5A-8759-D03AD5D92D7C}" srcOrd="4" destOrd="0" presId="urn:microsoft.com/office/officeart/2005/8/layout/cycle2"/>
    <dgm:cxn modelId="{A625BC48-7C2A-4691-AFE6-6332570A04CA}" type="presParOf" srcId="{B6957AD6-060F-46D4-B6C3-6B2DFE8C3677}" destId="{00941295-3ED5-4DB2-8521-B3D08DE5FF5B}" srcOrd="5" destOrd="0" presId="urn:microsoft.com/office/officeart/2005/8/layout/cycle2"/>
    <dgm:cxn modelId="{8C725238-AC91-4F56-98ED-6AB5EFC301E9}" type="presParOf" srcId="{00941295-3ED5-4DB2-8521-B3D08DE5FF5B}" destId="{672F5D3A-830B-4446-B3D9-4C7E6AAF954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8B50A5-8E7B-47C9-9244-0037DE5356E1}">
      <dsp:nvSpPr>
        <dsp:cNvPr id="0" name=""/>
        <dsp:cNvSpPr/>
      </dsp:nvSpPr>
      <dsp:spPr>
        <a:xfrm>
          <a:off x="0" y="0"/>
          <a:ext cx="6347460" cy="16047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3200" kern="1200" dirty="0" smtClean="0">
              <a:latin typeface="+mn-lt"/>
            </a:rPr>
            <a:t>1 NIVEL.  CURRÍCULO (GOBERNO E CCAA)</a:t>
          </a:r>
          <a:endParaRPr lang="es-ES_tradnl" sz="3200" kern="1200" dirty="0">
            <a:latin typeface="+mn-lt"/>
          </a:endParaRPr>
        </a:p>
      </dsp:txBody>
      <dsp:txXfrm>
        <a:off x="47001" y="47001"/>
        <a:ext cx="4615836" cy="1510722"/>
      </dsp:txXfrm>
    </dsp:sp>
    <dsp:sp modelId="{2EAC254B-CFFB-4365-A305-88A4B964C349}">
      <dsp:nvSpPr>
        <dsp:cNvPr id="0" name=""/>
        <dsp:cNvSpPr/>
      </dsp:nvSpPr>
      <dsp:spPr>
        <a:xfrm>
          <a:off x="560069" y="1872178"/>
          <a:ext cx="6347460" cy="16047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2 NIVEL. CONCRECIÓN CURRICULAR </a:t>
          </a:r>
          <a:endParaRPr lang="es-ES_tradnl" sz="3200" kern="1200" dirty="0"/>
        </a:p>
      </dsp:txBody>
      <dsp:txXfrm>
        <a:off x="607070" y="1919179"/>
        <a:ext cx="4650317" cy="1510722"/>
      </dsp:txXfrm>
    </dsp:sp>
    <dsp:sp modelId="{61987B4A-0AC7-4012-BAB2-F702D1D9977C}">
      <dsp:nvSpPr>
        <dsp:cNvPr id="0" name=""/>
        <dsp:cNvSpPr/>
      </dsp:nvSpPr>
      <dsp:spPr>
        <a:xfrm>
          <a:off x="1120139" y="3744356"/>
          <a:ext cx="6347460" cy="16047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3200" kern="1200" dirty="0" smtClean="0"/>
            <a:t>3 NIVEL. PROGRAMACIÓNS DOCENTES</a:t>
          </a:r>
          <a:endParaRPr lang="es-ES_tradnl" sz="3200" kern="1200" dirty="0"/>
        </a:p>
      </dsp:txBody>
      <dsp:txXfrm>
        <a:off x="1167140" y="3791357"/>
        <a:ext cx="4650317" cy="1510722"/>
      </dsp:txXfrm>
    </dsp:sp>
    <dsp:sp modelId="{D9F1664D-B1ED-45C3-ACBD-2E726DA245A7}">
      <dsp:nvSpPr>
        <dsp:cNvPr id="0" name=""/>
        <dsp:cNvSpPr/>
      </dsp:nvSpPr>
      <dsp:spPr>
        <a:xfrm>
          <a:off x="5304389" y="1216915"/>
          <a:ext cx="1043070" cy="104307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600" kern="1200"/>
        </a:p>
      </dsp:txBody>
      <dsp:txXfrm>
        <a:off x="5539080" y="1216915"/>
        <a:ext cx="573688" cy="784910"/>
      </dsp:txXfrm>
    </dsp:sp>
    <dsp:sp modelId="{2D537DF8-CAEB-4072-959B-CA832AA55D84}">
      <dsp:nvSpPr>
        <dsp:cNvPr id="0" name=""/>
        <dsp:cNvSpPr/>
      </dsp:nvSpPr>
      <dsp:spPr>
        <a:xfrm>
          <a:off x="5864459" y="3078396"/>
          <a:ext cx="1043070" cy="104307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600" kern="1200"/>
        </a:p>
      </dsp:txBody>
      <dsp:txXfrm>
        <a:off x="6099150" y="3078396"/>
        <a:ext cx="573688" cy="7849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185C1-D1C5-4976-AAE1-C035BE849956}">
      <dsp:nvSpPr>
        <dsp:cNvPr id="0" name=""/>
        <dsp:cNvSpPr/>
      </dsp:nvSpPr>
      <dsp:spPr>
        <a:xfrm>
          <a:off x="-21610" y="0"/>
          <a:ext cx="6855161" cy="15769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gl-ES" sz="1800" kern="1200" dirty="0" smtClean="0">
              <a:solidFill>
                <a:schemeClr val="tx1"/>
              </a:solidFill>
            </a:rPr>
            <a:t>◊ Lei orgánica 2/2006, de 3 de maio, de educación (BOE, 04/05/2006), modificada pola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gl-ES" sz="1800" kern="1200" dirty="0" smtClean="0">
              <a:solidFill>
                <a:schemeClr val="tx1"/>
              </a:solidFill>
            </a:rPr>
            <a:t> ◊ Lei orgánica 8/2013, de 9 de decembro (BOE, 10/12/2013).</a:t>
          </a:r>
        </a:p>
      </dsp:txBody>
      <dsp:txXfrm>
        <a:off x="24578" y="46188"/>
        <a:ext cx="5153482" cy="1484599"/>
      </dsp:txXfrm>
    </dsp:sp>
    <dsp:sp modelId="{185D644E-8B3C-4B93-BDA6-0F1BDA6D5892}">
      <dsp:nvSpPr>
        <dsp:cNvPr id="0" name=""/>
        <dsp:cNvSpPr/>
      </dsp:nvSpPr>
      <dsp:spPr>
        <a:xfrm>
          <a:off x="655372" y="1839804"/>
          <a:ext cx="6710928" cy="15769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500" kern="1200" dirty="0" smtClean="0">
              <a:solidFill>
                <a:schemeClr val="tx1"/>
              </a:solidFill>
            </a:rPr>
            <a:t>◊ Real Decreto 126/2014 polo que se establece o currículo básico da E. Primaria (BOE01/03/2014)</a:t>
          </a:r>
          <a:r>
            <a:rPr lang="x-none" sz="1500" kern="1200" smtClean="0">
              <a:solidFill>
                <a:schemeClr val="tx1"/>
              </a:solidFill>
            </a:rPr>
            <a:t> </a:t>
          </a:r>
          <a:endParaRPr lang="es-ES" sz="1500" kern="1200" dirty="0" smtClean="0">
            <a:solidFill>
              <a:schemeClr val="tx1"/>
            </a:solidFill>
          </a:endParaRPr>
        </a:p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500" kern="1200" dirty="0" smtClean="0">
              <a:solidFill>
                <a:schemeClr val="tx1"/>
              </a:solidFill>
            </a:rPr>
            <a:t>◊ </a:t>
          </a:r>
          <a:r>
            <a:rPr lang="es-ES" sz="1500" kern="1200" dirty="0" smtClean="0">
              <a:solidFill>
                <a:schemeClr val="tx1"/>
              </a:solidFill>
            </a:rPr>
            <a:t>Real Decreto 1105/2014, de 26 de diciembre, por el que se establece el currículo básico de la Educación Secundaria Obligatoria y del Bachillerato (BOE 03/01/2015).</a:t>
          </a:r>
          <a:endParaRPr lang="es-ES_tradnl" sz="1500" kern="1200" dirty="0">
            <a:solidFill>
              <a:schemeClr val="tx1"/>
            </a:solidFill>
          </a:endParaRPr>
        </a:p>
      </dsp:txBody>
      <dsp:txXfrm>
        <a:off x="701560" y="1885992"/>
        <a:ext cx="5022945" cy="1484599"/>
      </dsp:txXfrm>
    </dsp:sp>
    <dsp:sp modelId="{446BFFBD-214C-40D6-AD25-2A89BBFDE869}">
      <dsp:nvSpPr>
        <dsp:cNvPr id="0" name=""/>
        <dsp:cNvSpPr/>
      </dsp:nvSpPr>
      <dsp:spPr>
        <a:xfrm>
          <a:off x="1144901" y="3679608"/>
          <a:ext cx="6941605" cy="15769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500" b="0" kern="1200" dirty="0" smtClean="0">
              <a:solidFill>
                <a:schemeClr val="tx1"/>
              </a:solidFill>
            </a:rPr>
            <a:t>◊ Decreto 105/2014, do 4 de setembro, polo que se establece o currículo da EP na Comunidade Autónoma de Galicia (DOG 09/09/2014). 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500" b="0" kern="1200" dirty="0" smtClean="0">
              <a:solidFill>
                <a:schemeClr val="tx1"/>
              </a:solidFill>
            </a:rPr>
            <a:t>◊ Decreto 86/2015, do 25 de xuño, polo que se establece o currículo da ESO e do bacharelato na Comunidade Autónoma de Galicia (DOG 29/06/2015).</a:t>
          </a:r>
          <a:endParaRPr lang="es-ES_tradnl" sz="1500" b="0" kern="1200" dirty="0">
            <a:solidFill>
              <a:schemeClr val="tx1"/>
            </a:solidFill>
          </a:endParaRPr>
        </a:p>
      </dsp:txBody>
      <dsp:txXfrm>
        <a:off x="1191089" y="3725796"/>
        <a:ext cx="5198775" cy="1484599"/>
      </dsp:txXfrm>
    </dsp:sp>
    <dsp:sp modelId="{DF02DF4B-BEC6-4AEC-940E-B1511CC887D5}">
      <dsp:nvSpPr>
        <dsp:cNvPr id="0" name=""/>
        <dsp:cNvSpPr/>
      </dsp:nvSpPr>
      <dsp:spPr>
        <a:xfrm>
          <a:off x="5808516" y="1195872"/>
          <a:ext cx="1025033" cy="102503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600" kern="1200">
            <a:solidFill>
              <a:schemeClr val="tx1"/>
            </a:solidFill>
          </a:endParaRPr>
        </a:p>
      </dsp:txBody>
      <dsp:txXfrm>
        <a:off x="6039148" y="1195872"/>
        <a:ext cx="563769" cy="771337"/>
      </dsp:txXfrm>
    </dsp:sp>
    <dsp:sp modelId="{7C1ED3BE-DD99-4040-9537-43142C2F79F5}">
      <dsp:nvSpPr>
        <dsp:cNvPr id="0" name=""/>
        <dsp:cNvSpPr/>
      </dsp:nvSpPr>
      <dsp:spPr>
        <a:xfrm>
          <a:off x="6413384" y="3025164"/>
          <a:ext cx="1025033" cy="102503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600" kern="1200">
            <a:solidFill>
              <a:schemeClr val="tx1"/>
            </a:solidFill>
          </a:endParaRPr>
        </a:p>
      </dsp:txBody>
      <dsp:txXfrm>
        <a:off x="6644016" y="3025164"/>
        <a:ext cx="563769" cy="7713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185C1-D1C5-4976-AAE1-C035BE849956}">
      <dsp:nvSpPr>
        <dsp:cNvPr id="0" name=""/>
        <dsp:cNvSpPr/>
      </dsp:nvSpPr>
      <dsp:spPr>
        <a:xfrm>
          <a:off x="0" y="100812"/>
          <a:ext cx="6977575" cy="14833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200" b="1" u="sng" kern="1200" noProof="0" dirty="0" smtClean="0">
              <a:solidFill>
                <a:schemeClr val="tx1"/>
              </a:solidFill>
            </a:rPr>
            <a:t>Aspectos xerais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gl-ES" sz="200" kern="1200" noProof="0" dirty="0" smtClean="0">
            <a:solidFill>
              <a:schemeClr val="tx1"/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200" kern="1200" noProof="0" dirty="0" smtClean="0">
              <a:solidFill>
                <a:schemeClr val="tx1"/>
              </a:solidFill>
            </a:rPr>
            <a:t>- Fixa valores, obxectivos, prioridades e procedementos de actuación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200" kern="1200" noProof="0" dirty="0" smtClean="0">
              <a:solidFill>
                <a:schemeClr val="tx1"/>
              </a:solidFill>
            </a:rPr>
            <a:t>- Establece compromisos educativos entre as familias e o centro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200" kern="1200" noProof="0" dirty="0" smtClean="0">
              <a:solidFill>
                <a:schemeClr val="tx1"/>
              </a:solidFill>
            </a:rPr>
            <a:t>- Existe unha previsión de avaliación do PE coa súa temporalización</a:t>
          </a:r>
        </a:p>
      </dsp:txBody>
      <dsp:txXfrm>
        <a:off x="43446" y="144258"/>
        <a:ext cx="5171153" cy="1396469"/>
      </dsp:txXfrm>
    </dsp:sp>
    <dsp:sp modelId="{185D644E-8B3C-4B93-BDA6-0F1BDA6D5892}">
      <dsp:nvSpPr>
        <dsp:cNvPr id="0" name=""/>
        <dsp:cNvSpPr/>
      </dsp:nvSpPr>
      <dsp:spPr>
        <a:xfrm>
          <a:off x="615668" y="1728193"/>
          <a:ext cx="6977575" cy="21602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ts val="1400"/>
            </a:lnSpc>
            <a:spcBef>
              <a:spcPct val="0"/>
            </a:spcBef>
            <a:spcAft>
              <a:spcPts val="0"/>
            </a:spcAft>
          </a:pPr>
          <a:r>
            <a:rPr lang="gl-ES" sz="1100" b="1" u="sng" kern="1200" noProof="0" dirty="0" smtClean="0">
              <a:solidFill>
                <a:schemeClr val="tx1"/>
              </a:solidFill>
            </a:rPr>
            <a:t>Aspectos organizativos</a:t>
          </a:r>
        </a:p>
        <a:p>
          <a:pPr lvl="0" algn="l" defTabSz="488950" rtl="0">
            <a:lnSpc>
              <a:spcPts val="1400"/>
            </a:lnSpc>
            <a:spcBef>
              <a:spcPct val="0"/>
            </a:spcBef>
            <a:spcAft>
              <a:spcPts val="0"/>
            </a:spcAft>
          </a:pPr>
          <a:endParaRPr lang="gl-ES" sz="200" b="1" u="sng" kern="1200" noProof="0" dirty="0" smtClean="0">
            <a:solidFill>
              <a:schemeClr val="tx1"/>
            </a:solidFill>
          </a:endParaRPr>
        </a:p>
        <a:p>
          <a:pPr lvl="0" algn="just" defTabSz="488950">
            <a:lnSpc>
              <a:spcPts val="1400"/>
            </a:lnSpc>
            <a:spcBef>
              <a:spcPct val="0"/>
            </a:spcBef>
            <a:spcAft>
              <a:spcPts val="0"/>
            </a:spcAft>
          </a:pPr>
          <a:r>
            <a:rPr lang="gl-ES" sz="1100" kern="1200" noProof="0" dirty="0" smtClean="0">
              <a:solidFill>
                <a:schemeClr val="tx1"/>
              </a:solidFill>
            </a:rPr>
            <a:t>- Medidas organizativas para os que non opten polas ensinanzas de relixión</a:t>
          </a:r>
        </a:p>
        <a:p>
          <a:pPr lvl="0" algn="just" defTabSz="488950">
            <a:lnSpc>
              <a:spcPts val="1400"/>
            </a:lnSpc>
            <a:spcBef>
              <a:spcPct val="0"/>
            </a:spcBef>
            <a:spcAft>
              <a:spcPts val="0"/>
            </a:spcAft>
          </a:pPr>
          <a:r>
            <a:rPr lang="gl-ES" sz="1100" kern="1200" noProof="0" dirty="0" smtClean="0">
              <a:solidFill>
                <a:schemeClr val="tx1"/>
              </a:solidFill>
            </a:rPr>
            <a:t>- Criterios para o agrupamento e para a planificación dos espazos e a organización do tempo en EI </a:t>
          </a:r>
        </a:p>
        <a:p>
          <a:pPr lvl="0" algn="just" defTabSz="488950">
            <a:lnSpc>
              <a:spcPts val="1400"/>
            </a:lnSpc>
            <a:spcBef>
              <a:spcPct val="0"/>
            </a:spcBef>
            <a:spcAft>
              <a:spcPts val="0"/>
            </a:spcAft>
          </a:pPr>
          <a:r>
            <a:rPr lang="gl-ES" sz="1100" kern="1200" noProof="0" dirty="0" smtClean="0">
              <a:solidFill>
                <a:schemeClr val="tx1"/>
              </a:solidFill>
            </a:rPr>
            <a:t>- Medidas organizativas e pedagóxicas para o período de adaptación en EI </a:t>
          </a:r>
        </a:p>
        <a:p>
          <a:pPr lvl="0" algn="just" defTabSz="488950">
            <a:lnSpc>
              <a:spcPts val="1400"/>
            </a:lnSpc>
            <a:spcBef>
              <a:spcPct val="0"/>
            </a:spcBef>
            <a:spcAft>
              <a:spcPts val="0"/>
            </a:spcAft>
          </a:pPr>
          <a:r>
            <a:rPr lang="gl-ES" sz="1100" kern="1200" noProof="0" dirty="0" smtClean="0">
              <a:solidFill>
                <a:schemeClr val="tx1"/>
              </a:solidFill>
            </a:rPr>
            <a:t>- Plans específicos para o alumnado que permaneza un ano máis no mesmo curso</a:t>
          </a:r>
        </a:p>
        <a:p>
          <a:pPr lvl="0" algn="just" defTabSz="488950">
            <a:lnSpc>
              <a:spcPts val="1400"/>
            </a:lnSpc>
            <a:spcBef>
              <a:spcPct val="0"/>
            </a:spcBef>
            <a:spcAft>
              <a:spcPts val="0"/>
            </a:spcAft>
          </a:pPr>
          <a:r>
            <a:rPr lang="gl-ES" sz="1100" kern="1200" noProof="0" dirty="0" smtClean="0">
              <a:solidFill>
                <a:schemeClr val="tx1"/>
              </a:solidFill>
            </a:rPr>
            <a:t>- Medidas organizativas para o alumnado exento de segunda lingua estranxeira</a:t>
          </a:r>
          <a:endParaRPr lang="gl-ES" sz="1100" kern="1200" noProof="0" dirty="0">
            <a:solidFill>
              <a:schemeClr val="tx1"/>
            </a:solidFill>
          </a:endParaRPr>
        </a:p>
      </dsp:txBody>
      <dsp:txXfrm>
        <a:off x="678939" y="1791464"/>
        <a:ext cx="5140123" cy="2033695"/>
      </dsp:txXfrm>
    </dsp:sp>
    <dsp:sp modelId="{446BFFBD-214C-40D6-AD25-2A89BBFDE869}">
      <dsp:nvSpPr>
        <dsp:cNvPr id="0" name=""/>
        <dsp:cNvSpPr/>
      </dsp:nvSpPr>
      <dsp:spPr>
        <a:xfrm>
          <a:off x="1231336" y="3931636"/>
          <a:ext cx="6977575" cy="16849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100" b="1" kern="1200" noProof="0" dirty="0" smtClean="0">
              <a:solidFill>
                <a:schemeClr val="tx1"/>
              </a:solidFill>
            </a:rPr>
            <a:t>Aspectos curriculares  CONCRECIÓN CURRICULAR</a:t>
          </a:r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gl-ES" sz="200" b="0" kern="1200" noProof="0" dirty="0" smtClean="0">
            <a:solidFill>
              <a:schemeClr val="tx1"/>
            </a:solidFill>
          </a:endParaRPr>
        </a:p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100" b="0" kern="1200" dirty="0" smtClean="0">
              <a:solidFill>
                <a:schemeClr val="tx1"/>
              </a:solidFill>
            </a:rPr>
            <a:t>- A concreción curricular atópase incluída dentro do proxecto educativo do centro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100" b="0" kern="1200" dirty="0" smtClean="0">
              <a:solidFill>
                <a:schemeClr val="tx1"/>
              </a:solidFill>
            </a:rPr>
            <a:t>- Trátase dun conxunto de decisións artelladas e  compartidas polo equipo docente do centro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100" b="0" kern="1200" dirty="0" smtClean="0">
              <a:solidFill>
                <a:schemeClr val="tx1"/>
              </a:solidFill>
            </a:rPr>
            <a:t>- O seu obxectivo é dotar de maior coherencia a actuación docente, concretando o </a:t>
          </a:r>
          <a:r>
            <a:rPr lang="gl-ES" sz="1100" b="0" kern="1200" dirty="0" err="1" smtClean="0">
              <a:solidFill>
                <a:schemeClr val="tx1"/>
              </a:solidFill>
            </a:rPr>
            <a:t>currículum</a:t>
          </a:r>
          <a:r>
            <a:rPr lang="gl-ES" sz="1100" b="0" kern="1200" dirty="0" smtClean="0">
              <a:solidFill>
                <a:schemeClr val="tx1"/>
              </a:solidFill>
            </a:rPr>
            <a:t>  en propostas globais de intervención didáctica, vencelladas a un contexto específico.</a:t>
          </a:r>
          <a:endParaRPr lang="gl-ES" sz="1100" b="0" kern="1200" noProof="0" dirty="0">
            <a:solidFill>
              <a:schemeClr val="tx1"/>
            </a:solidFill>
          </a:endParaRPr>
        </a:p>
      </dsp:txBody>
      <dsp:txXfrm>
        <a:off x="1280688" y="3980988"/>
        <a:ext cx="5167961" cy="1586283"/>
      </dsp:txXfrm>
    </dsp:sp>
    <dsp:sp modelId="{DF02DF4B-BEC6-4AEC-940E-B1511CC887D5}">
      <dsp:nvSpPr>
        <dsp:cNvPr id="0" name=""/>
        <dsp:cNvSpPr/>
      </dsp:nvSpPr>
      <dsp:spPr>
        <a:xfrm>
          <a:off x="6192692" y="1224137"/>
          <a:ext cx="1095241" cy="1095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600" kern="1200">
            <a:solidFill>
              <a:schemeClr val="tx1"/>
            </a:solidFill>
          </a:endParaRPr>
        </a:p>
      </dsp:txBody>
      <dsp:txXfrm>
        <a:off x="6439121" y="1224137"/>
        <a:ext cx="602383" cy="824169"/>
      </dsp:txXfrm>
    </dsp:sp>
    <dsp:sp modelId="{7C1ED3BE-DD99-4040-9537-43142C2F79F5}">
      <dsp:nvSpPr>
        <dsp:cNvPr id="0" name=""/>
        <dsp:cNvSpPr/>
      </dsp:nvSpPr>
      <dsp:spPr>
        <a:xfrm>
          <a:off x="6498001" y="3232367"/>
          <a:ext cx="1095241" cy="1095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3600" kern="1200">
            <a:solidFill>
              <a:schemeClr val="tx1"/>
            </a:solidFill>
          </a:endParaRPr>
        </a:p>
      </dsp:txBody>
      <dsp:txXfrm>
        <a:off x="6744430" y="3232367"/>
        <a:ext cx="602383" cy="8241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72E75B-2DFC-4431-B359-A9766D1397D8}">
      <dsp:nvSpPr>
        <dsp:cNvPr id="0" name=""/>
        <dsp:cNvSpPr/>
      </dsp:nvSpPr>
      <dsp:spPr>
        <a:xfrm>
          <a:off x="2850638" y="1056"/>
          <a:ext cx="1797898" cy="179789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DEPARTAMENTO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EQUIPO NIVEL</a:t>
          </a:r>
          <a:endParaRPr lang="es-ES" sz="1400" kern="1200" dirty="0"/>
        </a:p>
      </dsp:txBody>
      <dsp:txXfrm>
        <a:off x="3113934" y="264352"/>
        <a:ext cx="1271306" cy="1271306"/>
      </dsp:txXfrm>
    </dsp:sp>
    <dsp:sp modelId="{91EB3287-72CF-4C24-BF50-CD31AA35F192}">
      <dsp:nvSpPr>
        <dsp:cNvPr id="0" name=""/>
        <dsp:cNvSpPr/>
      </dsp:nvSpPr>
      <dsp:spPr>
        <a:xfrm rot="3600000">
          <a:off x="4178790" y="1753561"/>
          <a:ext cx="477528" cy="6067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4214605" y="1812886"/>
        <a:ext cx="334270" cy="364074"/>
      </dsp:txXfrm>
    </dsp:sp>
    <dsp:sp modelId="{7D3DF77D-114A-4F7E-9461-463E92014077}">
      <dsp:nvSpPr>
        <dsp:cNvPr id="0" name=""/>
        <dsp:cNvSpPr/>
      </dsp:nvSpPr>
      <dsp:spPr>
        <a:xfrm>
          <a:off x="4200086" y="2338368"/>
          <a:ext cx="1797898" cy="179789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CCP</a:t>
          </a:r>
          <a:endParaRPr lang="es-ES" sz="1400" kern="1200" dirty="0"/>
        </a:p>
      </dsp:txBody>
      <dsp:txXfrm>
        <a:off x="4463382" y="2601664"/>
        <a:ext cx="1271306" cy="1271306"/>
      </dsp:txXfrm>
    </dsp:sp>
    <dsp:sp modelId="{6819A7CE-7EBC-4894-8054-5644DEBE1912}">
      <dsp:nvSpPr>
        <dsp:cNvPr id="0" name=""/>
        <dsp:cNvSpPr/>
      </dsp:nvSpPr>
      <dsp:spPr>
        <a:xfrm rot="10800000">
          <a:off x="3524338" y="2933922"/>
          <a:ext cx="477528" cy="6067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 rot="10800000">
        <a:off x="3667596" y="3055280"/>
        <a:ext cx="334270" cy="364074"/>
      </dsp:txXfrm>
    </dsp:sp>
    <dsp:sp modelId="{49869756-5BE9-4A5A-8759-D03AD5D92D7C}">
      <dsp:nvSpPr>
        <dsp:cNvPr id="0" name=""/>
        <dsp:cNvSpPr/>
      </dsp:nvSpPr>
      <dsp:spPr>
        <a:xfrm>
          <a:off x="1501191" y="2338368"/>
          <a:ext cx="1797898" cy="17978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smtClean="0"/>
            <a:t>EQUIPO DOCENTE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smtClean="0"/>
            <a:t>CLAUSTRO</a:t>
          </a:r>
          <a:endParaRPr lang="es-ES" sz="1400" kern="1200" dirty="0"/>
        </a:p>
      </dsp:txBody>
      <dsp:txXfrm>
        <a:off x="1764487" y="2601664"/>
        <a:ext cx="1271306" cy="1271306"/>
      </dsp:txXfrm>
    </dsp:sp>
    <dsp:sp modelId="{00941295-3ED5-4DB2-8521-B3D08DE5FF5B}">
      <dsp:nvSpPr>
        <dsp:cNvPr id="0" name=""/>
        <dsp:cNvSpPr/>
      </dsp:nvSpPr>
      <dsp:spPr>
        <a:xfrm rot="18000000">
          <a:off x="2829342" y="1776970"/>
          <a:ext cx="477528" cy="6067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/>
        </a:p>
      </dsp:txBody>
      <dsp:txXfrm>
        <a:off x="2865157" y="1960361"/>
        <a:ext cx="334270" cy="364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/>
              <a:pPr/>
              <a:t>18/04/2018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/>
              <a:pPr/>
              <a:t>18/04/2018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/>
              <a:pPr/>
              <a:t>18/04/2018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Rectángulo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5 Rectángulo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6 Rectángulo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" name="15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16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17 Elipse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18 Elipse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19 Elipse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20 Elipse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22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6D2FC-228C-4D70-8E7D-B81AA5816F4A}" type="datetimeFigureOut">
              <a:rPr lang="es-ES">
                <a:solidFill>
                  <a:srgbClr val="4F271C"/>
                </a:solidFill>
              </a:rPr>
              <a:pPr>
                <a:defRPr/>
              </a:pPr>
              <a:t>18/04/2018</a:t>
            </a:fld>
            <a:endParaRPr lang="es-ES">
              <a:solidFill>
                <a:srgbClr val="4F271C"/>
              </a:solidFill>
            </a:endParaRPr>
          </a:p>
        </p:txBody>
      </p:sp>
      <p:sp>
        <p:nvSpPr>
          <p:cNvPr id="23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4F271C"/>
              </a:solidFill>
            </a:endParaRPr>
          </a:p>
        </p:txBody>
      </p:sp>
      <p:sp>
        <p:nvSpPr>
          <p:cNvPr id="24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28DFD-10BF-477F-A8CB-D417133EF14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F7008F0-A2E2-4A3D-B4FD-1FBE2A469876}" type="datetimeFigureOut">
              <a:rPr lang="es-ES">
                <a:solidFill>
                  <a:srgbClr val="4F271C"/>
                </a:solidFill>
              </a:rPr>
              <a:pPr>
                <a:defRPr/>
              </a:pPr>
              <a:t>18/04/2018</a:t>
            </a:fld>
            <a:endParaRPr lang="es-ES">
              <a:solidFill>
                <a:srgbClr val="4F271C"/>
              </a:solidFill>
            </a:endParaRPr>
          </a:p>
        </p:txBody>
      </p:sp>
      <p:sp>
        <p:nvSpPr>
          <p:cNvPr id="5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5F60E83-C296-4F97-A2FE-EF42FAEFC65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4F271C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Rectángulo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5 Rectángulo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6 Rectángulo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13" name="12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13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14 Elipse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15 Elipse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16 Elipse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17 Elipse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CB4FE-9279-487F-9DAE-D6D9EC2F92C9}" type="datetimeFigureOut">
              <a:rPr lang="es-ES">
                <a:solidFill>
                  <a:srgbClr val="E7DEC9"/>
                </a:solidFill>
              </a:rPr>
              <a:pPr>
                <a:defRPr/>
              </a:pPr>
              <a:t>18/04/2018</a:t>
            </a:fld>
            <a:endParaRPr lang="es-ES">
              <a:solidFill>
                <a:srgbClr val="E7DEC9"/>
              </a:solidFill>
            </a:endParaRPr>
          </a:p>
        </p:txBody>
      </p:sp>
      <p:sp>
        <p:nvSpPr>
          <p:cNvPr id="21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E7DEC9"/>
              </a:solidFill>
            </a:endParaRPr>
          </a:p>
        </p:txBody>
      </p:sp>
      <p:sp>
        <p:nvSpPr>
          <p:cNvPr id="22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E8E8D-F211-46FD-8114-C3414F194B2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B0FD9-3B80-47D7-9C9C-63DD48EDE4EF}" type="datetimeFigureOut">
              <a:rPr lang="es-ES">
                <a:solidFill>
                  <a:srgbClr val="4F271C"/>
                </a:solidFill>
              </a:rPr>
              <a:pPr>
                <a:defRPr/>
              </a:pPr>
              <a:t>18/04/2018</a:t>
            </a:fld>
            <a:endParaRPr lang="es-ES">
              <a:solidFill>
                <a:srgbClr val="4F271C"/>
              </a:solidFill>
            </a:endParaRPr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4F271C"/>
              </a:solidFill>
            </a:endParaRPr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C3A42-E0F0-4DEF-824F-7A716C4AA29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15DD7-1AC9-4B73-B6A0-38D101A52A5D}" type="datetimeFigureOut">
              <a:rPr lang="es-ES">
                <a:solidFill>
                  <a:srgbClr val="4F271C"/>
                </a:solidFill>
              </a:rPr>
              <a:pPr>
                <a:defRPr/>
              </a:pPr>
              <a:t>18/04/2018</a:t>
            </a:fld>
            <a:endParaRPr lang="es-ES">
              <a:solidFill>
                <a:srgbClr val="4F271C"/>
              </a:solidFill>
            </a:endParaRPr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4F271C"/>
              </a:solidFill>
            </a:endParaRPr>
          </a:p>
        </p:txBody>
      </p:sp>
      <p:sp>
        <p:nvSpPr>
          <p:cNvPr id="9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BC60-E676-4023-A867-C55919DCD28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91148D1-1641-47F2-BC70-259B63C725F0}" type="datetimeFigureOut">
              <a:rPr lang="es-ES">
                <a:solidFill>
                  <a:srgbClr val="4F271C"/>
                </a:solidFill>
              </a:rPr>
              <a:pPr>
                <a:defRPr/>
              </a:pPr>
              <a:t>18/04/2018</a:t>
            </a:fld>
            <a:endParaRPr lang="es-ES">
              <a:solidFill>
                <a:srgbClr val="4F271C"/>
              </a:solidFill>
            </a:endParaRPr>
          </a:p>
        </p:txBody>
      </p:sp>
      <p:sp>
        <p:nvSpPr>
          <p:cNvPr id="4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A9CEF85-F027-40C5-AD2E-3D437C6EABE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5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4F271C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92692-8A88-4A63-87E2-36205FD1858D}" type="datetimeFigureOut">
              <a:rPr lang="es-ES">
                <a:solidFill>
                  <a:srgbClr val="4F271C"/>
                </a:solidFill>
              </a:rPr>
              <a:pPr>
                <a:defRPr/>
              </a:pPr>
              <a:t>18/04/2018</a:t>
            </a:fld>
            <a:endParaRPr lang="es-ES">
              <a:solidFill>
                <a:srgbClr val="4F271C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4F271C"/>
              </a:solidFill>
            </a:endParaRPr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E86DC-9A7C-43C6-AE8C-49DCBA78F24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5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2" name="20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325F6CE-3B8C-4D4D-8641-3116CC493F8D}" type="datetimeFigureOut">
              <a:rPr lang="es-ES">
                <a:solidFill>
                  <a:srgbClr val="4F271C"/>
                </a:solidFill>
              </a:rPr>
              <a:pPr>
                <a:defRPr/>
              </a:pPr>
              <a:t>18/04/2018</a:t>
            </a:fld>
            <a:endParaRPr lang="es-ES">
              <a:solidFill>
                <a:srgbClr val="4F271C"/>
              </a:solidFill>
            </a:endParaRPr>
          </a:p>
        </p:txBody>
      </p:sp>
      <p:sp>
        <p:nvSpPr>
          <p:cNvPr id="13" name="21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8D95BA5-58AC-4181-8E22-15722320080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4" name="22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4F271C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/>
              <a:pPr/>
              <a:t>18/04/2018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5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7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F06F4FD-57C5-4ED7-B1D3-AED3EB8C6E20}" type="datetimeFigureOut">
              <a:rPr lang="es-ES">
                <a:solidFill>
                  <a:srgbClr val="4F271C"/>
                </a:solidFill>
              </a:rPr>
              <a:pPr>
                <a:defRPr/>
              </a:pPr>
              <a:t>18/04/2018</a:t>
            </a:fld>
            <a:endParaRPr lang="es-ES">
              <a:solidFill>
                <a:srgbClr val="4F271C"/>
              </a:solidFill>
            </a:endParaRPr>
          </a:p>
        </p:txBody>
      </p:sp>
      <p:sp>
        <p:nvSpPr>
          <p:cNvPr id="13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6013E8F-261E-499F-BE39-2D7E1A6881E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4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4F271C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AE796-29CF-4F7F-B52F-0F64C11A85AE}" type="datetimeFigureOut">
              <a:rPr lang="es-ES">
                <a:solidFill>
                  <a:srgbClr val="4F271C"/>
                </a:solidFill>
              </a:rPr>
              <a:pPr>
                <a:defRPr/>
              </a:pPr>
              <a:t>18/04/2018</a:t>
            </a:fld>
            <a:endParaRPr lang="es-ES">
              <a:solidFill>
                <a:srgbClr val="4F271C"/>
              </a:solidFill>
            </a:endParaRPr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4F271C"/>
              </a:solidFill>
            </a:endParaRPr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BABBB-AEBD-4770-A586-17B710B22E6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35327-68E8-45B2-A652-4EB2450A9F15}" type="datetimeFigureOut">
              <a:rPr lang="es-ES">
                <a:solidFill>
                  <a:srgbClr val="4F271C"/>
                </a:solidFill>
              </a:rPr>
              <a:pPr>
                <a:defRPr/>
              </a:pPr>
              <a:t>18/04/2018</a:t>
            </a:fld>
            <a:endParaRPr lang="es-ES">
              <a:solidFill>
                <a:srgbClr val="4F271C"/>
              </a:solidFill>
            </a:endParaRPr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4F271C"/>
              </a:solidFill>
            </a:endParaRPr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8F86E-8102-4367-8FFE-22D7FCF1912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/>
              <a:pPr/>
              <a:t>18/04/2018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/>
              <a:pPr/>
              <a:t>18/04/2018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/>
              <a:pPr/>
              <a:t>18/04/2018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/>
              <a:pPr/>
              <a:t>18/04/2018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/>
              <a:pPr/>
              <a:t>18/04/2018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/>
              <a:pPr/>
              <a:t>18/04/2018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56924-94B9-41DD-8C7D-54CE88C206B7}" type="datetimeFigureOut">
              <a:rPr lang="es-ES" smtClean="0"/>
              <a:pPr/>
              <a:t>18/04/2018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A0-1975-49AA-B500-7C3346B4A7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56924-94B9-41DD-8C7D-54CE88C206B7}" type="datetimeFigureOut">
              <a:rPr lang="es-ES" smtClean="0"/>
              <a:pPr/>
              <a:t>18/04/2018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A9CA0-1975-49AA-B500-7C3346B4A7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28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24A0DF-2B7E-41B3-9C61-8A7207BDF65C}" type="datetimeFigureOut">
              <a:rPr lang="es-ES">
                <a:solidFill>
                  <a:srgbClr val="4F271C"/>
                </a:solidFill>
              </a:rPr>
              <a:pPr>
                <a:defRPr/>
              </a:pPr>
              <a:t>18/04/2018</a:t>
            </a:fld>
            <a:endParaRPr lang="es-ES">
              <a:solidFill>
                <a:srgbClr val="4F271C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srgbClr val="4F271C"/>
              </a:solidFill>
            </a:endParaRPr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D238B9-9AE8-4FA9-8EA0-7099A36670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307F93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AEC7D0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FED8AA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56924-94B9-41DD-8C7D-54CE88C206B7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18/04/2018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A9CA0-1975-49AA-B500-7C3346B4A733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619672" y="1268760"/>
            <a:ext cx="7416824" cy="208823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400" dirty="0" smtClean="0"/>
              <a:t>A</a:t>
            </a:r>
            <a:r>
              <a:rPr lang="en" sz="3400" dirty="0" smtClean="0"/>
              <a:t> CONCRECIÓN CURRICULAR</a:t>
            </a:r>
            <a:br>
              <a:rPr lang="en" sz="3400" dirty="0" smtClean="0"/>
            </a:br>
            <a:r>
              <a:rPr lang="en" sz="3400" dirty="0" smtClean="0"/>
              <a:t> </a:t>
            </a:r>
            <a:br>
              <a:rPr lang="en" sz="3400" dirty="0" smtClean="0"/>
            </a:br>
            <a:r>
              <a:rPr lang="en" sz="3400" dirty="0" smtClean="0"/>
              <a:t>NORMATIVA E PROPOSTA</a:t>
            </a:r>
            <a:endParaRPr lang="es-ES" sz="3400" dirty="0"/>
          </a:p>
        </p:txBody>
      </p:sp>
      <p:sp>
        <p:nvSpPr>
          <p:cNvPr id="8195" name="2 Subtítulo"/>
          <p:cNvSpPr>
            <a:spLocks noGrp="1"/>
          </p:cNvSpPr>
          <p:nvPr>
            <p:ph type="subTitle" idx="1"/>
          </p:nvPr>
        </p:nvSpPr>
        <p:spPr>
          <a:xfrm>
            <a:off x="4857752" y="5429264"/>
            <a:ext cx="4031308" cy="1071570"/>
          </a:xfrm>
        </p:spPr>
        <p:txBody>
          <a:bodyPr/>
          <a:lstStyle/>
          <a:p>
            <a:pPr marL="342900" lvl="0" indent="-342900" algn="just" eaLnBrk="1" fontAlgn="auto" hangingPunct="1">
              <a:lnSpc>
                <a:spcPts val="1700"/>
              </a:lnSpc>
              <a:spcBef>
                <a:spcPct val="20000"/>
              </a:spcBef>
              <a:spcAft>
                <a:spcPts val="0"/>
              </a:spcAft>
              <a:buClrTx/>
              <a:buSzTx/>
              <a:defRPr/>
            </a:pPr>
            <a:r>
              <a:rPr lang="es-ES_tradnl" sz="1600" dirty="0" smtClean="0">
                <a:ln w="50800"/>
                <a:solidFill>
                  <a:schemeClr val="tx1"/>
                </a:solidFill>
              </a:rPr>
              <a:t> </a:t>
            </a:r>
            <a:r>
              <a:rPr lang="es-ES_tradnl" sz="1600" dirty="0" smtClean="0">
                <a:ln w="50800"/>
                <a:solidFill>
                  <a:schemeClr val="tx1"/>
                </a:solidFill>
                <a:latin typeface="Arial Black" pitchFamily="34" charset="0"/>
              </a:rPr>
              <a:t>MANUEL TORRES VIZCAYA</a:t>
            </a:r>
          </a:p>
          <a:p>
            <a:pPr lvl="0" indent="-342900" eaLnBrk="1" fontAlgn="auto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es-ES_tradnl" sz="1200" b="0" dirty="0" smtClean="0">
                <a:ln w="50800"/>
                <a:solidFill>
                  <a:schemeClr val="tx1"/>
                </a:solidFill>
              </a:rPr>
              <a:t> </a:t>
            </a:r>
            <a:r>
              <a:rPr lang="es-ES_tradnl" sz="1200" dirty="0" smtClean="0">
                <a:ln w="50800"/>
                <a:solidFill>
                  <a:schemeClr val="tx1"/>
                </a:solidFill>
                <a:latin typeface="Garamond" pitchFamily="18" charset="0"/>
              </a:rPr>
              <a:t>INSPECTOR DE EDUCACIÓN</a:t>
            </a:r>
          </a:p>
          <a:p>
            <a:pPr lvl="0" indent="-342900" eaLnBrk="1" fontAlgn="auto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es-ES_tradnl" sz="1200" dirty="0" smtClean="0">
                <a:ln w="50800"/>
                <a:solidFill>
                  <a:schemeClr val="tx1"/>
                </a:solidFill>
                <a:latin typeface="Garamond" pitchFamily="18" charset="0"/>
              </a:rPr>
              <a:t> XEFE DO SERVIZO TERRITORIAL DE INSPECCIÓN EDUCATIVA.    PONTEVEDRA</a:t>
            </a:r>
            <a:endParaRPr lang="es-ES" sz="12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5517232"/>
            <a:ext cx="2586633" cy="879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2400" b="1" dirty="0" smtClean="0"/>
              <a:t>ASPECTOS DE DECISIÓN DO CENTRO</a:t>
            </a:r>
            <a:endParaRPr lang="es-ES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859216" cy="5637240"/>
          </a:xfrm>
        </p:spPr>
        <p:txBody>
          <a:bodyPr/>
          <a:lstStyle/>
          <a:p>
            <a:pPr algn="ctr">
              <a:buNone/>
            </a:pPr>
            <a:r>
              <a:rPr lang="gl-ES" sz="1600" b="1" dirty="0" smtClean="0"/>
              <a:t>AUTONOMÍA PEDAGÓXICA</a:t>
            </a:r>
          </a:p>
          <a:p>
            <a:pPr>
              <a:buNone/>
            </a:pPr>
            <a:endParaRPr lang="gl-ES" sz="800" dirty="0" smtClean="0"/>
          </a:p>
          <a:p>
            <a:pPr>
              <a:buNone/>
            </a:pPr>
            <a:r>
              <a:rPr lang="gl-ES" sz="1400" dirty="0" smtClean="0"/>
              <a:t>1.- CLAUSTRO PROFESORES</a:t>
            </a:r>
          </a:p>
          <a:p>
            <a:pPr>
              <a:buNone/>
            </a:pPr>
            <a:r>
              <a:rPr lang="gl-ES" sz="1400" dirty="0" smtClean="0"/>
              <a:t>2.- Profesores mesmo curso/etapa…</a:t>
            </a:r>
          </a:p>
          <a:p>
            <a:pPr>
              <a:buNone/>
            </a:pPr>
            <a:endParaRPr lang="gl-ES" sz="800" dirty="0" smtClean="0"/>
          </a:p>
          <a:p>
            <a:pPr>
              <a:buNone/>
            </a:pPr>
            <a:r>
              <a:rPr lang="gl-ES" sz="1400" dirty="0" smtClean="0"/>
              <a:t>                                                                       </a:t>
            </a:r>
            <a:r>
              <a:rPr lang="gl-ES" sz="2000" b="1" dirty="0" smtClean="0"/>
              <a:t>CONCRECIÓN CURRICULAR</a:t>
            </a:r>
          </a:p>
          <a:p>
            <a:pPr>
              <a:buFontTx/>
              <a:buChar char="-"/>
            </a:pPr>
            <a:endParaRPr lang="gl-ES" sz="800" dirty="0" smtClean="0"/>
          </a:p>
          <a:p>
            <a:pPr>
              <a:buNone/>
            </a:pPr>
            <a:r>
              <a:rPr lang="gl-ES" sz="1600" dirty="0" smtClean="0"/>
              <a:t>                                                </a:t>
            </a:r>
          </a:p>
          <a:p>
            <a:pPr>
              <a:buNone/>
            </a:pPr>
            <a:r>
              <a:rPr lang="gl-ES" sz="1600" b="1" dirty="0" smtClean="0"/>
              <a:t>                                               </a:t>
            </a:r>
            <a:r>
              <a:rPr lang="gl-ES" sz="1800" b="1" dirty="0" smtClean="0"/>
              <a:t>Elementos</a:t>
            </a:r>
          </a:p>
          <a:p>
            <a:pPr>
              <a:buNone/>
            </a:pPr>
            <a:endParaRPr lang="gl-ES" sz="800" dirty="0" smtClean="0"/>
          </a:p>
          <a:p>
            <a:pPr>
              <a:buNone/>
            </a:pPr>
            <a:endParaRPr lang="es-ES" dirty="0"/>
          </a:p>
        </p:txBody>
      </p:sp>
      <p:sp>
        <p:nvSpPr>
          <p:cNvPr id="4" name="3 Flecha abajo"/>
          <p:cNvSpPr/>
          <p:nvPr/>
        </p:nvSpPr>
        <p:spPr>
          <a:xfrm>
            <a:off x="4139952" y="2420888"/>
            <a:ext cx="45719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white"/>
              </a:solidFill>
            </a:endParaRPr>
          </a:p>
        </p:txBody>
      </p:sp>
      <p:sp>
        <p:nvSpPr>
          <p:cNvPr id="8" name="5 Marcador de contenido"/>
          <p:cNvSpPr txBox="1">
            <a:spLocks/>
          </p:cNvSpPr>
          <p:nvPr/>
        </p:nvSpPr>
        <p:spPr>
          <a:xfrm>
            <a:off x="467544" y="3284984"/>
            <a:ext cx="4040188" cy="2592288"/>
          </a:xfrm>
          <a:prstGeom prst="rect">
            <a:avLst/>
          </a:prstGeom>
        </p:spPr>
        <p:txBody>
          <a:bodyPr/>
          <a:lstStyle/>
          <a:p>
            <a:pPr marL="273050" indent="-273050" algn="ctr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4F81BD"/>
              </a:buClr>
              <a:buSzPct val="70000"/>
              <a:buFont typeface="Wingdings" pitchFamily="2" charset="2"/>
              <a:buNone/>
              <a:defRPr/>
            </a:pPr>
            <a:r>
              <a:rPr lang="gl-ES" sz="2000" b="1" dirty="0" smtClean="0">
                <a:solidFill>
                  <a:srgbClr val="FF0000"/>
                </a:solidFill>
              </a:rPr>
              <a:t>Adaptación</a:t>
            </a:r>
          </a:p>
          <a:p>
            <a:pPr marL="457200" indent="-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4F81BD"/>
              </a:buClr>
              <a:buSzPct val="70000"/>
              <a:buFont typeface="Wingdings" pitchFamily="2" charset="2"/>
              <a:buChar char="v"/>
              <a:defRPr/>
            </a:pPr>
            <a:r>
              <a:rPr lang="gl-ES" sz="2000" dirty="0" smtClean="0">
                <a:solidFill>
                  <a:prstClr val="black"/>
                </a:solidFill>
              </a:rPr>
              <a:t>Obxectivos de etapa</a:t>
            </a:r>
          </a:p>
          <a:p>
            <a:pPr marL="457200" indent="-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4F81BD"/>
              </a:buClr>
              <a:buSzPct val="70000"/>
              <a:buFont typeface="Wingdings" pitchFamily="2" charset="2"/>
              <a:buChar char="v"/>
              <a:defRPr/>
            </a:pPr>
            <a:r>
              <a:rPr lang="gl-ES" sz="2000" dirty="0" smtClean="0">
                <a:solidFill>
                  <a:prstClr val="black"/>
                </a:solidFill>
              </a:rPr>
              <a:t>Contidos</a:t>
            </a:r>
          </a:p>
          <a:p>
            <a:pPr marL="457200" indent="-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4F81BD"/>
              </a:buClr>
              <a:buSzPct val="70000"/>
              <a:buFont typeface="Wingdings" pitchFamily="2" charset="2"/>
              <a:buChar char="v"/>
              <a:defRPr/>
            </a:pPr>
            <a:r>
              <a:rPr lang="gl-ES" sz="2000" dirty="0" smtClean="0">
                <a:solidFill>
                  <a:prstClr val="black"/>
                </a:solidFill>
              </a:rPr>
              <a:t>Criterios de avaliación</a:t>
            </a:r>
          </a:p>
          <a:p>
            <a:pPr marL="457200" indent="-4572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4F81BD"/>
              </a:buClr>
              <a:buSzPct val="70000"/>
              <a:buFont typeface="Wingdings" pitchFamily="2" charset="2"/>
              <a:buChar char="v"/>
              <a:defRPr/>
            </a:pPr>
            <a:r>
              <a:rPr lang="gl-ES" sz="2000" dirty="0" smtClean="0">
                <a:solidFill>
                  <a:prstClr val="black"/>
                </a:solidFill>
              </a:rPr>
              <a:t>Estándares de aprendizaxe</a:t>
            </a:r>
          </a:p>
          <a:p>
            <a:pPr marL="273050" indent="-27305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4F81BD"/>
              </a:buClr>
              <a:buSzPct val="70000"/>
              <a:buFont typeface="Wingdings" pitchFamily="2" charset="2"/>
              <a:buChar char=""/>
              <a:defRPr/>
            </a:pPr>
            <a:endParaRPr lang="es-ES" sz="2400" dirty="0">
              <a:solidFill>
                <a:prstClr val="black"/>
              </a:solidFill>
            </a:endParaRPr>
          </a:p>
        </p:txBody>
      </p:sp>
      <p:sp>
        <p:nvSpPr>
          <p:cNvPr id="9" name="7 Marcador de contenido"/>
          <p:cNvSpPr txBox="1">
            <a:spLocks/>
          </p:cNvSpPr>
          <p:nvPr/>
        </p:nvSpPr>
        <p:spPr>
          <a:xfrm>
            <a:off x="4644008" y="3212976"/>
            <a:ext cx="4041775" cy="2880320"/>
          </a:xfrm>
          <a:prstGeom prst="rect">
            <a:avLst/>
          </a:prstGeom>
        </p:spPr>
        <p:txBody>
          <a:bodyPr/>
          <a:lstStyle/>
          <a:p>
            <a:pPr marL="273050" indent="-273050" algn="ctr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4F81BD"/>
              </a:buClr>
              <a:buSzPct val="70000"/>
              <a:defRPr/>
            </a:pPr>
            <a:r>
              <a:rPr lang="gl-ES" sz="2000" b="1" dirty="0" smtClean="0">
                <a:solidFill>
                  <a:srgbClr val="FF0000"/>
                </a:solidFill>
              </a:rPr>
              <a:t>Proposta</a:t>
            </a:r>
          </a:p>
          <a:p>
            <a:pPr marL="273050" indent="-273050" algn="just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4F81BD"/>
              </a:buClr>
              <a:buSzPct val="70000"/>
              <a:buFont typeface="Wingdings" pitchFamily="2" charset="2"/>
              <a:buChar char="v"/>
              <a:defRPr/>
            </a:pPr>
            <a:r>
              <a:rPr lang="gl-ES" sz="2000" dirty="0" smtClean="0">
                <a:solidFill>
                  <a:prstClr val="black"/>
                </a:solidFill>
              </a:rPr>
              <a:t>Secuenciación de contidos</a:t>
            </a:r>
          </a:p>
          <a:p>
            <a:pPr marL="273050" indent="-273050" algn="just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4F81BD"/>
              </a:buClr>
              <a:buSzPct val="70000"/>
              <a:buFont typeface="Wingdings" pitchFamily="2" charset="2"/>
              <a:buChar char="v"/>
              <a:defRPr/>
            </a:pPr>
            <a:r>
              <a:rPr lang="gl-ES" sz="2000" dirty="0" smtClean="0">
                <a:solidFill>
                  <a:prstClr val="black"/>
                </a:solidFill>
              </a:rPr>
              <a:t>Relación elementos currículo</a:t>
            </a:r>
          </a:p>
          <a:p>
            <a:pPr marL="273050" indent="-273050" algn="just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4F81BD"/>
              </a:buClr>
              <a:buSzPct val="70000"/>
              <a:buFont typeface="Wingdings" pitchFamily="2" charset="2"/>
              <a:buChar char="v"/>
              <a:defRPr/>
            </a:pPr>
            <a:r>
              <a:rPr lang="gl-ES" sz="2000" dirty="0" smtClean="0">
                <a:solidFill>
                  <a:prstClr val="black"/>
                </a:solidFill>
              </a:rPr>
              <a:t>Método ensinanza</a:t>
            </a:r>
          </a:p>
          <a:p>
            <a:pPr marL="273050" indent="-273050" algn="just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4F81BD"/>
              </a:buClr>
              <a:buSzPct val="70000"/>
              <a:buFont typeface="Wingdings" pitchFamily="2" charset="2"/>
              <a:buChar char="v"/>
              <a:defRPr/>
            </a:pPr>
            <a:r>
              <a:rPr lang="gl-ES" sz="2000" dirty="0" smtClean="0">
                <a:solidFill>
                  <a:prstClr val="black"/>
                </a:solidFill>
              </a:rPr>
              <a:t>Actividades e tarefas alumnos</a:t>
            </a:r>
          </a:p>
          <a:p>
            <a:pPr marL="273050" indent="-273050" algn="just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4F81BD"/>
              </a:buClr>
              <a:buSzPct val="70000"/>
              <a:buFont typeface="Wingdings" pitchFamily="2" charset="2"/>
              <a:buChar char="v"/>
              <a:defRPr/>
            </a:pPr>
            <a:r>
              <a:rPr lang="gl-ES" sz="2000" dirty="0" smtClean="0">
                <a:solidFill>
                  <a:prstClr val="black"/>
                </a:solidFill>
              </a:rPr>
              <a:t>Instrumentos e procedementos avaliación</a:t>
            </a:r>
          </a:p>
          <a:p>
            <a:pPr marL="273050" indent="-27305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4F81BD"/>
              </a:buClr>
              <a:buSzPct val="70000"/>
              <a:buFont typeface="Wingdings" pitchFamily="2" charset="2"/>
              <a:buNone/>
              <a:defRPr/>
            </a:pPr>
            <a:endParaRPr lang="gl-ES" sz="2000" dirty="0" smtClean="0">
              <a:solidFill>
                <a:prstClr val="black"/>
              </a:solidFill>
            </a:endParaRPr>
          </a:p>
          <a:p>
            <a:pPr marL="273050" indent="-27305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4F81BD"/>
              </a:buClr>
              <a:buSzPct val="70000"/>
              <a:buFont typeface="Wingdings" pitchFamily="2" charset="2"/>
              <a:buChar char=""/>
              <a:defRPr/>
            </a:pPr>
            <a:endParaRPr lang="es-ES" sz="24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457200" y="274742"/>
          <a:ext cx="8003232" cy="6010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1616"/>
                <a:gridCol w="4001616"/>
              </a:tblGrid>
              <a:tr h="348275">
                <a:tc gridSpan="2">
                  <a:txBody>
                    <a:bodyPr/>
                    <a:lstStyle/>
                    <a:p>
                      <a:pPr algn="ctr"/>
                      <a:r>
                        <a:rPr lang="gl-ES" sz="1800" noProof="0" dirty="0" smtClean="0">
                          <a:solidFill>
                            <a:schemeClr val="tx1"/>
                          </a:solidFill>
                        </a:rPr>
                        <a:t>CONCRECIÓN CURRICULAR</a:t>
                      </a:r>
                      <a:endParaRPr lang="gl-ES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 sz="1200" noProof="0" dirty="0"/>
                    </a:p>
                  </a:txBody>
                  <a:tcPr/>
                </a:tc>
              </a:tr>
              <a:tr h="2806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gl-ES" sz="1200" noProof="0" dirty="0"/>
                    </a:p>
                  </a:txBody>
                  <a:tcPr/>
                </a:tc>
              </a:tr>
              <a:tr h="333763"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Ferramenta de reflexión  e</a:t>
                      </a:r>
                      <a:r>
                        <a:rPr lang="gl-ES" sz="1700" baseline="0" noProof="0" dirty="0" smtClean="0"/>
                        <a:t> mellora</a:t>
                      </a:r>
                      <a:endParaRPr lang="gl-ES" sz="17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Documento</a:t>
                      </a:r>
                      <a:r>
                        <a:rPr lang="gl-ES" sz="1700" baseline="0" noProof="0" dirty="0" smtClean="0"/>
                        <a:t> burocrático</a:t>
                      </a:r>
                      <a:endParaRPr lang="gl-ES" sz="1700" noProof="0" dirty="0"/>
                    </a:p>
                  </a:txBody>
                  <a:tcPr/>
                </a:tc>
              </a:tr>
              <a:tr h="333763"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Gran concreción</a:t>
                      </a:r>
                      <a:endParaRPr lang="gl-ES" sz="17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Ensaio pedagóxico-filosófico</a:t>
                      </a:r>
                      <a:endParaRPr lang="gl-ES" sz="1700" noProof="0" dirty="0"/>
                    </a:p>
                  </a:txBody>
                  <a:tcPr/>
                </a:tc>
              </a:tr>
              <a:tr h="580458"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Toma de decisión</a:t>
                      </a:r>
                      <a:r>
                        <a:rPr lang="gl-ES" sz="1700" baseline="0" noProof="0" dirty="0" smtClean="0"/>
                        <a:t> autónomas e responsables</a:t>
                      </a:r>
                      <a:endParaRPr lang="gl-ES" sz="17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Copia doutro</a:t>
                      </a:r>
                      <a:r>
                        <a:rPr lang="gl-ES" sz="1700" baseline="0" noProof="0" dirty="0" smtClean="0"/>
                        <a:t> centro</a:t>
                      </a:r>
                      <a:endParaRPr lang="gl-ES" sz="1700" noProof="0" dirty="0"/>
                    </a:p>
                  </a:txBody>
                  <a:tcPr/>
                </a:tc>
              </a:tr>
              <a:tr h="580458"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Da coherencia, cohesión e continuidade ao proceso educativo</a:t>
                      </a:r>
                      <a:endParaRPr lang="gl-ES" sz="17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Conxunto de propostas inconexas</a:t>
                      </a:r>
                      <a:endParaRPr lang="gl-ES" sz="1700" noProof="0" dirty="0"/>
                    </a:p>
                  </a:txBody>
                  <a:tcPr/>
                </a:tc>
              </a:tr>
              <a:tr h="580458"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Adaptación</a:t>
                      </a:r>
                      <a:r>
                        <a:rPr lang="gl-ES" sz="1700" baseline="0" noProof="0" dirty="0" smtClean="0"/>
                        <a:t> do currículo á realidade concreta do centro</a:t>
                      </a:r>
                      <a:endParaRPr lang="gl-ES" sz="17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Copia</a:t>
                      </a:r>
                      <a:r>
                        <a:rPr lang="gl-ES" sz="1700" baseline="0" noProof="0" dirty="0" smtClean="0"/>
                        <a:t> do decreto e dalgunha editorial</a:t>
                      </a:r>
                      <a:endParaRPr lang="gl-ES" sz="1700" noProof="0" dirty="0"/>
                    </a:p>
                  </a:txBody>
                  <a:tcPr/>
                </a:tc>
              </a:tr>
              <a:tr h="580458"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Concreción dos</a:t>
                      </a:r>
                      <a:r>
                        <a:rPr lang="gl-ES" sz="1700" baseline="0" noProof="0" dirty="0" smtClean="0"/>
                        <a:t> aspectos curriculares do PE</a:t>
                      </a:r>
                      <a:endParaRPr lang="gl-ES" sz="17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Documento </a:t>
                      </a:r>
                      <a:r>
                        <a:rPr lang="gl-ES" sz="1700" baseline="0" noProof="0" dirty="0" smtClean="0"/>
                        <a:t> á marxe do PE</a:t>
                      </a:r>
                      <a:endParaRPr lang="gl-ES" sz="1700" noProof="0" dirty="0"/>
                    </a:p>
                  </a:txBody>
                  <a:tcPr/>
                </a:tc>
              </a:tr>
              <a:tr h="580458"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Conxunto de propostas</a:t>
                      </a:r>
                      <a:r>
                        <a:rPr lang="gl-ES" sz="1700" baseline="0" noProof="0" dirty="0" smtClean="0"/>
                        <a:t> globais, vinculantes e realistas</a:t>
                      </a:r>
                      <a:endParaRPr lang="gl-ES" sz="17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Declaración teórica de intencións</a:t>
                      </a:r>
                      <a:endParaRPr lang="gl-ES" sz="1700" noProof="0" dirty="0"/>
                    </a:p>
                  </a:txBody>
                  <a:tcPr/>
                </a:tc>
              </a:tr>
              <a:tr h="580458"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Documento</a:t>
                      </a:r>
                      <a:r>
                        <a:rPr lang="gl-ES" sz="1700" baseline="0" noProof="0" dirty="0" smtClean="0"/>
                        <a:t> público ao servizo da comunidade educativa</a:t>
                      </a:r>
                      <a:endParaRPr lang="gl-ES" sz="17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Documento nunha gabeta</a:t>
                      </a:r>
                      <a:endParaRPr lang="gl-ES" sz="1700" noProof="0" dirty="0"/>
                    </a:p>
                  </a:txBody>
                  <a:tcPr/>
                </a:tc>
              </a:tr>
              <a:tr h="580458"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Documento avaliable e suxeito a melloras</a:t>
                      </a:r>
                      <a:endParaRPr lang="gl-ES" sz="17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gl-ES" sz="1700" noProof="0" dirty="0" smtClean="0"/>
                        <a:t>Documento</a:t>
                      </a:r>
                      <a:r>
                        <a:rPr lang="gl-ES" sz="1700" baseline="0" noProof="0" dirty="0" smtClean="0"/>
                        <a:t> inamovible</a:t>
                      </a:r>
                      <a:endParaRPr lang="gl-ES" sz="1700" noProof="0" dirty="0"/>
                    </a:p>
                  </a:txBody>
                  <a:tcPr/>
                </a:tc>
              </a:tr>
              <a:tr h="377297">
                <a:tc gridSpan="2">
                  <a:txBody>
                    <a:bodyPr/>
                    <a:lstStyle/>
                    <a:p>
                      <a:pPr algn="ctr"/>
                      <a:r>
                        <a:rPr lang="gl-ES" sz="2000" b="1" noProof="0" dirty="0" smtClean="0"/>
                        <a:t>TRABALLO EN EQUIPO</a:t>
                      </a:r>
                      <a:endParaRPr lang="gl-ES" sz="2000" b="1" noProof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 sz="1700" noProof="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 descr="http://www.sanidad.ccoo.es/comunes/recursos/15617/1030146-Bien_hecho_Version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88640"/>
            <a:ext cx="720080" cy="720080"/>
          </a:xfrm>
          <a:prstGeom prst="rect">
            <a:avLst/>
          </a:prstGeom>
          <a:noFill/>
        </p:spPr>
      </p:pic>
      <p:pic>
        <p:nvPicPr>
          <p:cNvPr id="9" name="Picture 4" descr="File:No hecho -x-.sv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116632"/>
            <a:ext cx="504056" cy="7230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251520" y="692696"/>
          <a:ext cx="8507538" cy="5328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808110"/>
                <a:gridCol w="3251156"/>
              </a:tblGrid>
              <a:tr h="1147991">
                <a:tc>
                  <a:txBody>
                    <a:bodyPr/>
                    <a:lstStyle/>
                    <a:p>
                      <a:endParaRPr lang="es-ES" sz="17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 smtClean="0"/>
                        <a:t>PROXECTO EDUCATIVO</a:t>
                      </a:r>
                      <a:endParaRPr lang="es-ES" sz="1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 smtClean="0"/>
                        <a:t>CONCRECIÓN CURRICULAR</a:t>
                      </a:r>
                      <a:endParaRPr lang="es-ES" sz="1700" dirty="0"/>
                    </a:p>
                  </a:txBody>
                  <a:tcPr anchor="ctr"/>
                </a:tc>
              </a:tr>
              <a:tr h="698361">
                <a:tc>
                  <a:txBody>
                    <a:bodyPr/>
                    <a:lstStyle/>
                    <a:p>
                      <a:r>
                        <a:rPr lang="es-ES" sz="1700" dirty="0" smtClean="0"/>
                        <a:t>CARÁCTER</a:t>
                      </a:r>
                      <a:endParaRPr lang="es-ES" sz="1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 smtClean="0"/>
                        <a:t>GLOBAL</a:t>
                      </a:r>
                      <a:endParaRPr lang="es-ES" sz="1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 smtClean="0"/>
                        <a:t>TÉCNICO</a:t>
                      </a:r>
                      <a:endParaRPr lang="es-ES" sz="1700" dirty="0"/>
                    </a:p>
                  </a:txBody>
                  <a:tcPr anchor="ctr"/>
                </a:tc>
              </a:tr>
              <a:tr h="1635887">
                <a:tc>
                  <a:txBody>
                    <a:bodyPr/>
                    <a:lstStyle/>
                    <a:p>
                      <a:r>
                        <a:rPr lang="es-ES" sz="1700" dirty="0" smtClean="0"/>
                        <a:t>RESPONSABLE</a:t>
                      </a:r>
                      <a:endParaRPr lang="es-ES" sz="1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 smtClean="0"/>
                        <a:t>EQUIPO DIRECTIVO/CONSELLO ESCOLAR</a:t>
                      </a:r>
                      <a:endParaRPr lang="es-ES" sz="1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 smtClean="0"/>
                        <a:t>PROFESORADO/CCP</a:t>
                      </a:r>
                      <a:endParaRPr lang="es-ES" sz="1700" dirty="0"/>
                    </a:p>
                  </a:txBody>
                  <a:tcPr anchor="ctr"/>
                </a:tc>
              </a:tr>
              <a:tr h="698361">
                <a:tc>
                  <a:txBody>
                    <a:bodyPr/>
                    <a:lstStyle/>
                    <a:p>
                      <a:r>
                        <a:rPr lang="es-ES" sz="1700" dirty="0" smtClean="0"/>
                        <a:t>ÁMBITO</a:t>
                      </a:r>
                      <a:endParaRPr lang="es-ES" sz="1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 smtClean="0"/>
                        <a:t>CENTRO EDUCATIVO</a:t>
                      </a:r>
                      <a:endParaRPr lang="es-ES" sz="1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 smtClean="0"/>
                        <a:t>ETAPAS EDUCATIVAS</a:t>
                      </a:r>
                      <a:endParaRPr lang="es-ES" sz="1700" dirty="0"/>
                    </a:p>
                  </a:txBody>
                  <a:tcPr anchor="ctr"/>
                </a:tc>
              </a:tr>
              <a:tr h="1147991">
                <a:tc>
                  <a:txBody>
                    <a:bodyPr/>
                    <a:lstStyle/>
                    <a:p>
                      <a:r>
                        <a:rPr lang="es-ES" sz="1700" dirty="0" smtClean="0"/>
                        <a:t>TEMPORALIZACIÓN</a:t>
                      </a:r>
                      <a:endParaRPr lang="es-ES" sz="1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 smtClean="0"/>
                        <a:t>LONGO PRAZO</a:t>
                      </a:r>
                      <a:endParaRPr lang="es-ES" sz="1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dirty="0" smtClean="0"/>
                        <a:t>CURTO/MEDIO PRAZO</a:t>
                      </a:r>
                      <a:endParaRPr lang="es-ES" sz="17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787208" cy="5277200"/>
          </a:xfrm>
        </p:spPr>
        <p:txBody>
          <a:bodyPr/>
          <a:lstStyle/>
          <a:p>
            <a:pPr algn="just">
              <a:buNone/>
            </a:pPr>
            <a:endParaRPr lang="gl-ES" sz="800" b="1" dirty="0" smtClean="0"/>
          </a:p>
          <a:p>
            <a:pPr algn="just">
              <a:buFont typeface="Wingdings" pitchFamily="2" charset="2"/>
              <a:buChar char="v"/>
            </a:pPr>
            <a:r>
              <a:rPr lang="gl-ES" sz="2250" dirty="0" smtClean="0"/>
              <a:t>Os centros docentes desenvolverán e </a:t>
            </a:r>
            <a:r>
              <a:rPr lang="gl-ES" sz="2250" b="1" dirty="0" smtClean="0"/>
              <a:t>completarán</a:t>
            </a:r>
            <a:r>
              <a:rPr lang="gl-ES" sz="2250" dirty="0" smtClean="0"/>
              <a:t>, de ser o caso, o </a:t>
            </a:r>
            <a:r>
              <a:rPr lang="gl-ES" sz="2250" b="1" dirty="0" smtClean="0"/>
              <a:t>currículo e as medidas de atención á diversidade</a:t>
            </a:r>
            <a:r>
              <a:rPr lang="gl-ES" sz="2250" dirty="0" smtClean="0"/>
              <a:t>, </a:t>
            </a:r>
            <a:r>
              <a:rPr lang="gl-ES" sz="2250" b="1" dirty="0" smtClean="0"/>
              <a:t>adaptándoas</a:t>
            </a:r>
            <a:r>
              <a:rPr lang="gl-ES" sz="2250" dirty="0" smtClean="0"/>
              <a:t> ás características do alumnado e á súa realidade educativa, co fin de atender a todo o alumnado. </a:t>
            </a:r>
          </a:p>
          <a:p>
            <a:pPr algn="just">
              <a:buNone/>
            </a:pPr>
            <a:endParaRPr lang="gl-ES" sz="1000" dirty="0" smtClean="0"/>
          </a:p>
          <a:p>
            <a:pPr algn="just">
              <a:buNone/>
            </a:pPr>
            <a:endParaRPr lang="gl-ES" sz="800" dirty="0" smtClean="0"/>
          </a:p>
          <a:p>
            <a:pPr algn="just">
              <a:buFont typeface="Wingdings" pitchFamily="2" charset="2"/>
              <a:buChar char="v"/>
            </a:pPr>
            <a:r>
              <a:rPr lang="gl-ES" sz="2250" dirty="0" smtClean="0"/>
              <a:t>O </a:t>
            </a:r>
            <a:r>
              <a:rPr lang="gl-ES" sz="2250" b="1" dirty="0" smtClean="0"/>
              <a:t>proxecto educativo </a:t>
            </a:r>
            <a:r>
              <a:rPr lang="gl-ES" sz="2250" dirty="0" smtClean="0"/>
              <a:t>do centro recollerá os valores, obxectivos e prioridades de actuación. Así mesmo, incorporará a </a:t>
            </a:r>
            <a:r>
              <a:rPr lang="gl-ES" sz="2250" b="1" dirty="0" smtClean="0"/>
              <a:t>concreción dos currículos</a:t>
            </a:r>
            <a:r>
              <a:rPr lang="gl-ES" sz="2250" dirty="0" smtClean="0"/>
              <a:t> establecidos pola consellería con competencias en materia de educación que lle corresponde fixar e aprobar ao claustro, así como o tratamento transversal nas áreas da educación en valores e outras ensinanzas.</a:t>
            </a:r>
            <a:endParaRPr lang="gl-ES" sz="2250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67544" y="332656"/>
            <a:ext cx="7992888" cy="7200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anchor="b">
            <a:normAutofit fontScale="75000" lnSpcReduction="20000"/>
          </a:bodyPr>
          <a:lstStyle/>
          <a:p>
            <a:pPr algn="just">
              <a:buNone/>
            </a:pPr>
            <a:r>
              <a:rPr lang="gl-ES" sz="3200" b="1" dirty="0" smtClean="0">
                <a:latin typeface="Arial Black" pitchFamily="34" charset="0"/>
              </a:rPr>
              <a:t>Autonomía dos centros docentes. </a:t>
            </a:r>
            <a:r>
              <a:rPr lang="pt-BR" sz="3200" b="1" dirty="0" smtClean="0">
                <a:latin typeface="Arial Black" pitchFamily="34" charset="0"/>
              </a:rPr>
              <a:t>Decreto 86/2015 (art.5)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400" b="1" dirty="0" smtClean="0"/>
              <a:t>PROPOSTA     CONCRECIÓN CURRICULAR (1)</a:t>
            </a:r>
            <a:endParaRPr lang="es-ES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Autofit/>
          </a:bodyPr>
          <a:lstStyle/>
          <a:p>
            <a:pPr marL="742950" indent="-742950" algn="just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gl-ES" sz="1700" cap="all" dirty="0" smtClean="0"/>
              <a:t>Contribución ao desenvolvemento das competencias clave. </a:t>
            </a:r>
          </a:p>
          <a:p>
            <a:pPr marL="742950" indent="-74295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1700" cap="all" dirty="0" smtClean="0"/>
              <a:t>              Perfís </a:t>
            </a:r>
            <a:r>
              <a:rPr lang="gl-ES" sz="1700" cap="all" dirty="0" err="1" smtClean="0"/>
              <a:t>competenciais</a:t>
            </a:r>
            <a:r>
              <a:rPr lang="gl-ES" sz="1700" cap="all" dirty="0" smtClean="0"/>
              <a:t> de area/materia. </a:t>
            </a:r>
          </a:p>
          <a:p>
            <a:pPr marL="742950" indent="-74295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1700" cap="all" dirty="0" smtClean="0"/>
              <a:t>              Relación de estándares de aprendizaxe avaliables concretados por nivel educativo.</a:t>
            </a:r>
            <a:r>
              <a:rPr lang="gl-ES" sz="1700" dirty="0" smtClean="0"/>
              <a:t> </a:t>
            </a:r>
          </a:p>
          <a:p>
            <a:pPr marL="742950" indent="-742950" algn="just">
              <a:spcBef>
                <a:spcPts val="0"/>
              </a:spcBef>
              <a:spcAft>
                <a:spcPts val="600"/>
              </a:spcAft>
              <a:buNone/>
            </a:pPr>
            <a:endParaRPr lang="gl-ES" sz="200" dirty="0" smtClean="0"/>
          </a:p>
          <a:p>
            <a:pPr marL="742950" indent="-742950" algn="just">
              <a:spcBef>
                <a:spcPts val="0"/>
              </a:spcBef>
              <a:spcAft>
                <a:spcPts val="600"/>
              </a:spcAft>
              <a:buAutoNum type="arabicPeriod" startAt="2"/>
            </a:pPr>
            <a:r>
              <a:rPr lang="gl-ES" sz="1700" cap="all" dirty="0" smtClean="0"/>
              <a:t>Concrecións xerais sobre </a:t>
            </a:r>
            <a:r>
              <a:rPr lang="gl-ES" sz="1700" b="1" cap="all" dirty="0" smtClean="0"/>
              <a:t>metodoloxía</a:t>
            </a:r>
            <a:r>
              <a:rPr lang="gl-ES" sz="1700" cap="all" dirty="0" smtClean="0"/>
              <a:t> </a:t>
            </a:r>
          </a:p>
          <a:p>
            <a:pPr marL="864000" indent="-86400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1700" cap="all" dirty="0" smtClean="0"/>
              <a:t>                    ● disposición do alumnado na aula</a:t>
            </a:r>
          </a:p>
          <a:p>
            <a:pPr marL="864000" indent="-86400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1700" cap="all" dirty="0" smtClean="0"/>
              <a:t>                    ● Aprendizaxe cooperativa</a:t>
            </a:r>
          </a:p>
          <a:p>
            <a:pPr marL="864000" indent="-86400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1700" cap="all" dirty="0" smtClean="0"/>
              <a:t>                    ● aprendizaxe por proxectos,…</a:t>
            </a:r>
            <a:r>
              <a:rPr lang="gl-ES" sz="1700" dirty="0" smtClean="0"/>
              <a:t> </a:t>
            </a:r>
          </a:p>
          <a:p>
            <a:pPr marL="742950" indent="-742950" algn="just">
              <a:spcBef>
                <a:spcPts val="0"/>
              </a:spcBef>
              <a:spcAft>
                <a:spcPts val="600"/>
              </a:spcAft>
              <a:buNone/>
            </a:pPr>
            <a:endParaRPr lang="gl-ES" sz="800" dirty="0" smtClean="0"/>
          </a:p>
          <a:p>
            <a:pPr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1700" cap="all" dirty="0" smtClean="0"/>
              <a:t>3.</a:t>
            </a:r>
            <a:r>
              <a:rPr lang="gl-ES" sz="1700" dirty="0" smtClean="0"/>
              <a:t>	</a:t>
            </a:r>
            <a:r>
              <a:rPr lang="gl-ES" sz="1700" b="1" cap="all" dirty="0" smtClean="0"/>
              <a:t>Atención á diversidade</a:t>
            </a:r>
            <a:r>
              <a:rPr lang="gl-ES" sz="1700" cap="all" dirty="0" smtClean="0"/>
              <a:t>.</a:t>
            </a:r>
            <a:r>
              <a:rPr lang="gl-ES" sz="1700" dirty="0" smtClean="0"/>
              <a:t>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1700" cap="all" dirty="0" smtClean="0"/>
              <a:t>	             ● Criterios xerais para </a:t>
            </a:r>
            <a:r>
              <a:rPr lang="gl-ES" sz="1700" b="1" cap="all" dirty="0" smtClean="0"/>
              <a:t>agrupamentos</a:t>
            </a:r>
            <a:r>
              <a:rPr lang="gl-ES" sz="1700" cap="all" dirty="0" smtClean="0"/>
              <a:t> do alumnado.</a:t>
            </a:r>
            <a:r>
              <a:rPr lang="gl-ES" sz="1700" dirty="0" smtClean="0"/>
              <a:t>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None/>
            </a:pPr>
            <a:endParaRPr lang="gl-ES" sz="200" dirty="0" smtClean="0"/>
          </a:p>
          <a:p>
            <a:pPr marL="742950" indent="-742950" algn="just">
              <a:spcBef>
                <a:spcPts val="0"/>
              </a:spcBef>
              <a:spcAft>
                <a:spcPts val="600"/>
              </a:spcAft>
              <a:buAutoNum type="arabicPeriod" startAt="4"/>
            </a:pPr>
            <a:r>
              <a:rPr lang="gl-ES" sz="1700" cap="all" dirty="0" smtClean="0"/>
              <a:t>Recursos e materiais</a:t>
            </a:r>
          </a:p>
          <a:p>
            <a:pPr marL="1080000" indent="-108000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1700" cap="all" dirty="0" smtClean="0"/>
              <a:t>                     ● Especificar, no seu caso, relación de libros de texto por nivel educativo con expresión da data de aprobación por parte da Inspección Educativa.</a:t>
            </a:r>
            <a:endParaRPr lang="es-ES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49006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s-ES" sz="2800" dirty="0" smtClean="0"/>
              <a:t>3.- ATENCIÓN Á DIVERSIDADE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544616"/>
          </a:xfrm>
        </p:spPr>
        <p:txBody>
          <a:bodyPr>
            <a:normAutofit fontScale="25000" lnSpcReduction="20000"/>
          </a:bodyPr>
          <a:lstStyle/>
          <a:p>
            <a:pPr marL="180000" indent="0">
              <a:buNone/>
            </a:pPr>
            <a:r>
              <a:rPr lang="gl-ES" sz="6400" b="1" cap="all" dirty="0" smtClean="0"/>
              <a:t>Determinación dos criterios para a organización e distribución dos recursos e a aplicación das medidas propostas</a:t>
            </a:r>
          </a:p>
          <a:p>
            <a:pPr>
              <a:buNone/>
            </a:pPr>
            <a:endParaRPr lang="gl-ES" sz="1700" dirty="0" smtClean="0"/>
          </a:p>
          <a:p>
            <a:pPr>
              <a:buNone/>
            </a:pPr>
            <a:r>
              <a:rPr lang="gl-ES" sz="6000" b="1" cap="all" dirty="0" smtClean="0"/>
              <a:t>1.- Criterios xerais para establecer medidas ordinarias:</a:t>
            </a:r>
            <a:endParaRPr lang="gl-ES" sz="6000" dirty="0" smtClean="0"/>
          </a:p>
          <a:p>
            <a:pPr marL="1404000" indent="-612000">
              <a:buNone/>
            </a:pPr>
            <a:r>
              <a:rPr lang="gl-ES" sz="6000" cap="all" dirty="0" smtClean="0"/>
              <a:t>● Desdobramentos de grupos </a:t>
            </a:r>
            <a:endParaRPr lang="gl-ES" sz="6000" dirty="0" smtClean="0"/>
          </a:p>
          <a:p>
            <a:pPr marL="1404000" indent="-612000">
              <a:buNone/>
            </a:pPr>
            <a:r>
              <a:rPr lang="gl-ES" sz="6000" cap="all" dirty="0" smtClean="0"/>
              <a:t>●  Reforzo educativo e apoio do profesorado con dispoñibilidade horaria</a:t>
            </a:r>
            <a:endParaRPr lang="gl-ES" sz="6000" dirty="0" smtClean="0"/>
          </a:p>
          <a:p>
            <a:pPr marL="1404000" indent="-612000">
              <a:buNone/>
            </a:pPr>
            <a:r>
              <a:rPr lang="gl-ES" sz="6000" cap="all" dirty="0" smtClean="0"/>
              <a:t>●  Programas de enriquecemento curricular</a:t>
            </a:r>
            <a:endParaRPr lang="gl-ES" sz="6000" dirty="0" smtClean="0"/>
          </a:p>
          <a:p>
            <a:pPr marL="1404000" indent="-612000">
              <a:buNone/>
            </a:pPr>
            <a:r>
              <a:rPr lang="gl-ES" sz="6000" cap="all" dirty="0" smtClean="0"/>
              <a:t>●  Programas de reforzo nas áreas instrumentais básicas</a:t>
            </a:r>
            <a:endParaRPr lang="gl-ES" sz="6000" dirty="0" smtClean="0"/>
          </a:p>
          <a:p>
            <a:pPr marL="1404000" indent="-612000">
              <a:buNone/>
            </a:pPr>
            <a:r>
              <a:rPr lang="gl-ES" sz="6000" cap="all" dirty="0" smtClean="0"/>
              <a:t>●  Programas de recuperación</a:t>
            </a:r>
            <a:endParaRPr lang="gl-ES" sz="6000" dirty="0" smtClean="0"/>
          </a:p>
          <a:p>
            <a:pPr marL="1404000" indent="-612000">
              <a:buNone/>
            </a:pPr>
            <a:r>
              <a:rPr lang="gl-ES" sz="6000" cap="all" dirty="0" smtClean="0"/>
              <a:t>●  Programas específicos personalizados</a:t>
            </a:r>
            <a:endParaRPr lang="gl-ES" sz="6000" dirty="0" smtClean="0"/>
          </a:p>
          <a:p>
            <a:pPr marL="1404000" indent="-612000">
              <a:buNone/>
            </a:pPr>
            <a:r>
              <a:rPr lang="gl-ES" sz="6000" cap="all" dirty="0" smtClean="0"/>
              <a:t>●  Programas de habilidades sociais</a:t>
            </a:r>
          </a:p>
          <a:p>
            <a:pPr marL="1404000" indent="-612000">
              <a:buNone/>
            </a:pPr>
            <a:endParaRPr lang="gl-ES" sz="6000" dirty="0" smtClean="0"/>
          </a:p>
          <a:p>
            <a:pPr>
              <a:buNone/>
            </a:pPr>
            <a:r>
              <a:rPr lang="gl-ES" sz="6000" b="1" dirty="0" smtClean="0"/>
              <a:t>2.- </a:t>
            </a:r>
            <a:r>
              <a:rPr lang="gl-ES" sz="6000" b="1" cap="all" dirty="0" smtClean="0"/>
              <a:t>Criterios xerais para establecer medidas extraordinarias</a:t>
            </a:r>
            <a:endParaRPr lang="gl-ES" sz="6000" b="1" dirty="0" smtClean="0"/>
          </a:p>
          <a:p>
            <a:pPr marL="756000" indent="0">
              <a:buNone/>
            </a:pPr>
            <a:r>
              <a:rPr lang="gl-ES" sz="6000" cap="all" dirty="0" smtClean="0"/>
              <a:t>●  Adaptacións curriculares</a:t>
            </a:r>
            <a:endParaRPr lang="gl-ES" sz="6000" dirty="0" smtClean="0"/>
          </a:p>
          <a:p>
            <a:pPr marL="756000" indent="0">
              <a:buNone/>
            </a:pPr>
            <a:r>
              <a:rPr lang="gl-ES" sz="6000" cap="all" dirty="0" smtClean="0"/>
              <a:t>●  Agrupamentos flexibles</a:t>
            </a:r>
            <a:endParaRPr lang="gl-ES" sz="6000" dirty="0" smtClean="0"/>
          </a:p>
          <a:p>
            <a:pPr marL="756000" indent="0">
              <a:buNone/>
            </a:pPr>
            <a:r>
              <a:rPr lang="gl-ES" sz="6000" cap="all" dirty="0" smtClean="0"/>
              <a:t>●  Apoio do profesorado especialista en Pt e/ou en AL</a:t>
            </a:r>
            <a:endParaRPr lang="gl-ES" sz="6000" dirty="0" smtClean="0"/>
          </a:p>
          <a:p>
            <a:pPr marL="756000" indent="0">
              <a:buNone/>
            </a:pPr>
            <a:r>
              <a:rPr lang="gl-ES" sz="6000" cap="all" dirty="0" smtClean="0"/>
              <a:t>●  </a:t>
            </a:r>
            <a:r>
              <a:rPr lang="gl-ES" sz="6000" cap="all" dirty="0" err="1" smtClean="0"/>
              <a:t>Flexibilización</a:t>
            </a:r>
            <a:r>
              <a:rPr lang="gl-ES" sz="6000" cap="all" dirty="0" smtClean="0"/>
              <a:t> da duración do período de escolarización</a:t>
            </a:r>
            <a:endParaRPr lang="gl-ES" sz="6000" dirty="0" smtClean="0"/>
          </a:p>
          <a:p>
            <a:pPr marL="756000" indent="0">
              <a:buNone/>
            </a:pPr>
            <a:r>
              <a:rPr lang="gl-ES" sz="6000" cap="all" dirty="0" smtClean="0"/>
              <a:t>●  Programas de mellora da aprendizaxe e do rendemento (PMAR)</a:t>
            </a:r>
            <a:endParaRPr lang="gl-ES" sz="6000" dirty="0" smtClean="0"/>
          </a:p>
          <a:p>
            <a:pPr marL="756000" indent="0">
              <a:buNone/>
            </a:pPr>
            <a:r>
              <a:rPr lang="gl-ES" sz="6000" cap="all" dirty="0" smtClean="0"/>
              <a:t>●  formación profesional básica</a:t>
            </a:r>
            <a:endParaRPr lang="gl-ES" sz="6000" dirty="0" smtClean="0"/>
          </a:p>
          <a:p>
            <a:pPr marL="756000" indent="0">
              <a:buNone/>
            </a:pPr>
            <a:r>
              <a:rPr lang="gl-ES" sz="6000" cap="all" dirty="0" smtClean="0"/>
              <a:t>●  Atención educativa ao alumnado que, por circunstancias diversas, presenta dificultades para unha asistencia continuada a un centro educativo</a:t>
            </a:r>
            <a:endParaRPr lang="gl-ES" sz="6000" dirty="0" smtClean="0"/>
          </a:p>
          <a:p>
            <a:pPr marL="756000" indent="0">
              <a:buNone/>
            </a:pPr>
            <a:r>
              <a:rPr lang="gl-ES" sz="6000" cap="all" dirty="0" smtClean="0"/>
              <a:t>● Grupos de adquisición das linguas</a:t>
            </a:r>
            <a:endParaRPr lang="gl-ES" sz="6000" dirty="0" smtClean="0"/>
          </a:p>
          <a:p>
            <a:pPr marL="756000" indent="0">
              <a:buNone/>
            </a:pPr>
            <a:r>
              <a:rPr lang="gl-ES" sz="6000" cap="all" dirty="0" smtClean="0"/>
              <a:t>● Grupos de adaptación da competencia curricular</a:t>
            </a:r>
            <a:endParaRPr lang="gl-E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400" b="1" dirty="0" smtClean="0"/>
              <a:t>CONCRECIÓN CURRICULAR (2)</a:t>
            </a:r>
            <a:endParaRPr lang="es-ES" sz="2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40000" lnSpcReduction="20000"/>
          </a:bodyPr>
          <a:lstStyle/>
          <a:p>
            <a:pPr marL="742950" indent="-742950" algn="just">
              <a:spcBef>
                <a:spcPts val="0"/>
              </a:spcBef>
              <a:spcAft>
                <a:spcPts val="600"/>
              </a:spcAft>
              <a:buAutoNum type="arabicPeriod" startAt="5"/>
            </a:pPr>
            <a:r>
              <a:rPr lang="gl-ES" sz="3800" cap="all" dirty="0" smtClean="0"/>
              <a:t>Tratamento dos elementos transversais nas áreas/materias concretados por nivel educativo.</a:t>
            </a:r>
            <a:r>
              <a:rPr lang="gl-ES" sz="3800" dirty="0" smtClean="0"/>
              <a:t> </a:t>
            </a:r>
          </a:p>
          <a:p>
            <a:pPr marL="61200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3800" dirty="0" smtClean="0"/>
              <a:t>A aprendizaxe baseada en competencias caracterízase pola súa </a:t>
            </a:r>
            <a:r>
              <a:rPr lang="gl-ES" sz="3800" dirty="0" err="1" smtClean="0"/>
              <a:t>transversalidade</a:t>
            </a:r>
            <a:r>
              <a:rPr lang="gl-ES" sz="3800" dirty="0" smtClean="0"/>
              <a:t>, o seu dinamismo e o seu carácter integral. O proceso de ensino e aprendizaxe </a:t>
            </a:r>
            <a:r>
              <a:rPr lang="gl-ES" sz="3800" dirty="0" err="1" smtClean="0"/>
              <a:t>competencial</a:t>
            </a:r>
            <a:r>
              <a:rPr lang="gl-ES" sz="3800" dirty="0" smtClean="0"/>
              <a:t> debe abordarse desde todas as áreas de coñecemento e por parte das diversas instancias que conforman a comunidade educativa, tanto nos ámbitos formais coma nos non formais e informais.</a:t>
            </a:r>
          </a:p>
          <a:p>
            <a:pPr marL="61200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3800" dirty="0" smtClean="0"/>
              <a:t>● A comprensión lectora, a expresión oral e escrita, a comunicación audiovisual, as Tecnoloxías da Información e a Comunicación, o </a:t>
            </a:r>
            <a:r>
              <a:rPr lang="gl-ES" sz="3800" dirty="0" err="1" smtClean="0"/>
              <a:t>emprendemento</a:t>
            </a:r>
            <a:r>
              <a:rPr lang="gl-ES" sz="3800" dirty="0" smtClean="0"/>
              <a:t> e a educación cívica e constitucional traballaranse en todas as materias.</a:t>
            </a:r>
          </a:p>
          <a:p>
            <a:pPr marL="61200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3800" dirty="0" smtClean="0"/>
              <a:t>● Fomentarase a calidade, equidade e inclusión educativa das persoas con discapacidade, a igualdade de oportunidades e non discriminación por razón de discapacidade, medidas de </a:t>
            </a:r>
            <a:r>
              <a:rPr lang="gl-ES" sz="3800" dirty="0" err="1" smtClean="0"/>
              <a:t>flexibilización</a:t>
            </a:r>
            <a:r>
              <a:rPr lang="gl-ES" sz="3800" dirty="0" smtClean="0"/>
              <a:t> e alternativas metodolóxicas, adaptacións curriculares, accesibilidade universal, …</a:t>
            </a:r>
          </a:p>
          <a:p>
            <a:pPr marL="61200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3800" dirty="0" smtClean="0"/>
              <a:t>● Fomentarase a igualdade efectiva entre homes e mulleres e a prevención da violencia de xénero, e dos valores inherentes ao principio de igualdade de trato e non discriminación por calquera condición ou circunstancia persoal ou social.</a:t>
            </a:r>
          </a:p>
          <a:p>
            <a:pPr marL="61200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3800" dirty="0" smtClean="0"/>
              <a:t>● Fomentarase a aprendizaxe da prevención e resolución pacífica de conflitos en todos os ámbitos da vida persoal, familiar e social, así como dos valores que sustentan a liberdade, a xustiza, a igualdade, o pluralismo político, a paz, a democracia, o respecto aos dereitos humanos…</a:t>
            </a:r>
          </a:p>
          <a:p>
            <a:pPr marL="61200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gl-ES" sz="3500" dirty="0" smtClean="0"/>
          </a:p>
          <a:p>
            <a:pPr marL="742950" indent="-742950" algn="just">
              <a:spcBef>
                <a:spcPts val="0"/>
              </a:spcBef>
              <a:spcAft>
                <a:spcPts val="600"/>
              </a:spcAft>
              <a:buNone/>
            </a:pPr>
            <a:endParaRPr lang="gl-ES" sz="3600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55000" lnSpcReduction="20000"/>
          </a:bodyPr>
          <a:lstStyle/>
          <a:p>
            <a:pPr marL="742950" indent="-742950" algn="just">
              <a:spcBef>
                <a:spcPts val="0"/>
              </a:spcBef>
              <a:spcAft>
                <a:spcPts val="600"/>
              </a:spcAft>
              <a:buAutoNum type="arabicPeriod" startAt="5"/>
            </a:pPr>
            <a:endParaRPr lang="gl-ES" sz="2000" dirty="0" smtClean="0"/>
          </a:p>
          <a:p>
            <a:pPr marL="742950" indent="-742950" algn="just">
              <a:spcBef>
                <a:spcPts val="0"/>
              </a:spcBef>
              <a:spcAft>
                <a:spcPts val="600"/>
              </a:spcAft>
              <a:buAutoNum type="arabicPeriod" startAt="6"/>
            </a:pPr>
            <a:r>
              <a:rPr lang="gl-ES" sz="3600" cap="all" dirty="0" smtClean="0"/>
              <a:t>Proxectos e programas nos que participa o centro (Especificar para cada un deles xustificación da necesidade, data de implantación,...):</a:t>
            </a:r>
            <a:r>
              <a:rPr lang="gl-ES" sz="3600" dirty="0" smtClean="0"/>
              <a:t> </a:t>
            </a:r>
          </a:p>
          <a:p>
            <a:pPr marL="742950" indent="-742950" algn="just">
              <a:spcBef>
                <a:spcPts val="0"/>
              </a:spcBef>
              <a:spcAft>
                <a:spcPts val="600"/>
              </a:spcAft>
              <a:buNone/>
            </a:pPr>
            <a:endParaRPr lang="gl-ES" sz="1500" dirty="0" smtClean="0"/>
          </a:p>
          <a:p>
            <a:pPr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gl-ES" cap="all" dirty="0" smtClean="0"/>
              <a:t>	</a:t>
            </a:r>
            <a:r>
              <a:rPr lang="gl-ES" sz="2800" cap="all" dirty="0" smtClean="0"/>
              <a:t>6.1.</a:t>
            </a:r>
            <a:r>
              <a:rPr lang="gl-ES" sz="2800" dirty="0" smtClean="0"/>
              <a:t>	</a:t>
            </a:r>
            <a:r>
              <a:rPr lang="gl-ES" sz="2800" cap="all" dirty="0" smtClean="0"/>
              <a:t>Innovación e calidade educativa (Contratos programa, plan Proxecta, plan de mellora de bibliotecas escolares, proxecto Abalar, EDIXGAL,...)</a:t>
            </a:r>
            <a:r>
              <a:rPr lang="gl-ES" sz="2800" dirty="0" smtClean="0"/>
              <a:t>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2800" cap="all" dirty="0" smtClean="0"/>
              <a:t>	6.2.</a:t>
            </a:r>
            <a:r>
              <a:rPr lang="gl-ES" sz="2800" dirty="0" smtClean="0"/>
              <a:t>	</a:t>
            </a:r>
            <a:r>
              <a:rPr lang="gl-ES" sz="2800" cap="all" dirty="0" smtClean="0"/>
              <a:t>Idiomas (centros plurilingües, seccións bilingües, CUALE,...)</a:t>
            </a:r>
            <a:r>
              <a:rPr lang="gl-ES" sz="2800" dirty="0" smtClean="0"/>
              <a:t>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None/>
            </a:pPr>
            <a:endParaRPr lang="gl-ES" sz="2000" dirty="0" smtClean="0"/>
          </a:p>
          <a:p>
            <a:pPr marL="742950" indent="-742950" algn="just">
              <a:spcBef>
                <a:spcPts val="0"/>
              </a:spcBef>
              <a:spcAft>
                <a:spcPts val="600"/>
              </a:spcAft>
              <a:buAutoNum type="arabicPeriod" startAt="7"/>
            </a:pPr>
            <a:r>
              <a:rPr lang="gl-ES" sz="3600" cap="all" dirty="0" smtClean="0"/>
              <a:t>Materias de libre configuración (facer constar data de autorización XT</a:t>
            </a:r>
            <a:r>
              <a:rPr lang="gl-ES" sz="3600" dirty="0" smtClean="0"/>
              <a:t> )</a:t>
            </a:r>
          </a:p>
          <a:p>
            <a:pPr marL="742950" indent="-742950" algn="just">
              <a:spcBef>
                <a:spcPts val="0"/>
              </a:spcBef>
              <a:spcAft>
                <a:spcPts val="600"/>
              </a:spcAft>
              <a:buAutoNum type="arabicPeriod" startAt="7"/>
            </a:pPr>
            <a:endParaRPr lang="gl-ES" sz="1800" dirty="0" smtClean="0"/>
          </a:p>
          <a:p>
            <a:pPr marL="74295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gl-ES" dirty="0" smtClean="0"/>
              <a:t>No horario establecido como de libre configuración os centros docentes poderán optar por dedicalo ao afondamento e/ou reforzo dalgunha das materias recollidas neste artigo, por establecer outra ou outras materias que determine o centro docente, segundo o seu proxecto educativo ou por impartir algunha das materias de libre configuración autonómica elixibles polos centros docentes.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400" b="1" dirty="0" smtClean="0"/>
              <a:t>CONCRECIÓN CURRICULAR (3)</a:t>
            </a:r>
            <a:endParaRPr lang="es-E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s-ES" sz="2400" b="1" dirty="0" smtClean="0">
                <a:solidFill>
                  <a:prstClr val="black"/>
                </a:solidFill>
              </a:rPr>
              <a:t>CONCRECIÓN CURRICULAR (4)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980728"/>
            <a:ext cx="8568952" cy="5760640"/>
          </a:xfrm>
        </p:spPr>
        <p:txBody>
          <a:bodyPr>
            <a:normAutofit fontScale="32500" lnSpcReduction="20000"/>
          </a:bodyPr>
          <a:lstStyle/>
          <a:p>
            <a:pPr marL="914400" indent="-914400">
              <a:spcBef>
                <a:spcPts val="0"/>
              </a:spcBef>
              <a:spcAft>
                <a:spcPts val="600"/>
              </a:spcAft>
              <a:buAutoNum type="arabicPeriod" startAt="8"/>
            </a:pPr>
            <a:endParaRPr lang="gl-ES" sz="2500" cap="all" dirty="0" smtClean="0"/>
          </a:p>
          <a:p>
            <a:pPr marL="914400" indent="-914400">
              <a:spcBef>
                <a:spcPts val="0"/>
              </a:spcBef>
              <a:spcAft>
                <a:spcPts val="600"/>
              </a:spcAft>
              <a:buAutoNum type="arabicPeriod" startAt="8"/>
            </a:pPr>
            <a:r>
              <a:rPr lang="gl-ES" sz="6200" cap="all" dirty="0" smtClean="0"/>
              <a:t>Criterios para deseñar, seleccionar, organizar e avaliar as actividades complementarias e extraescolares.</a:t>
            </a:r>
            <a:r>
              <a:rPr lang="gl-ES" sz="6200" dirty="0" smtClean="0"/>
              <a:t> </a:t>
            </a:r>
          </a:p>
          <a:p>
            <a:pPr marL="914400" indent="-914400">
              <a:spcBef>
                <a:spcPts val="0"/>
              </a:spcBef>
              <a:spcAft>
                <a:spcPts val="600"/>
              </a:spcAft>
              <a:buNone/>
            </a:pPr>
            <a:endParaRPr lang="gl-ES" sz="6200" dirty="0" smtClean="0"/>
          </a:p>
          <a:p>
            <a:pPr marL="914400" indent="-914400">
              <a:spcBef>
                <a:spcPts val="0"/>
              </a:spcBef>
              <a:spcAft>
                <a:spcPts val="600"/>
              </a:spcAft>
              <a:buAutoNum type="arabicPeriod" startAt="9"/>
            </a:pPr>
            <a:r>
              <a:rPr lang="gl-ES" sz="6200" cap="all" dirty="0" smtClean="0"/>
              <a:t>Pautas e criterios xerais sobre o uso das tarefas extraescolares (disposición adicional terceira do D.105/2014).</a:t>
            </a:r>
            <a:r>
              <a:rPr lang="gl-ES" sz="6200" dirty="0" smtClean="0"/>
              <a:t> </a:t>
            </a:r>
          </a:p>
          <a:p>
            <a:pPr marL="914400" indent="-914400">
              <a:spcBef>
                <a:spcPts val="0"/>
              </a:spcBef>
              <a:spcAft>
                <a:spcPts val="600"/>
              </a:spcAft>
              <a:buAutoNum type="arabicPeriod" startAt="9"/>
            </a:pPr>
            <a:endParaRPr lang="gl-ES" sz="6200" dirty="0" smtClean="0"/>
          </a:p>
          <a:p>
            <a:pPr marL="914400" indent="-914400">
              <a:spcBef>
                <a:spcPts val="0"/>
              </a:spcBef>
              <a:spcAft>
                <a:spcPts val="600"/>
              </a:spcAft>
              <a:buAutoNum type="arabicPeriod" startAt="10"/>
            </a:pPr>
            <a:r>
              <a:rPr lang="gl-ES" sz="6200" cap="all" dirty="0" smtClean="0"/>
              <a:t>Organización do período de adaptación na etapa de infantil (3 anos)</a:t>
            </a:r>
            <a:r>
              <a:rPr lang="gl-ES" sz="6200" dirty="0" smtClean="0"/>
              <a:t> </a:t>
            </a:r>
          </a:p>
          <a:p>
            <a:pPr marL="914400" indent="-914400">
              <a:spcBef>
                <a:spcPts val="0"/>
              </a:spcBef>
              <a:spcAft>
                <a:spcPts val="600"/>
              </a:spcAft>
              <a:buAutoNum type="arabicPeriod" startAt="10"/>
            </a:pPr>
            <a:endParaRPr lang="gl-ES" sz="6200" dirty="0" smtClean="0"/>
          </a:p>
          <a:p>
            <a:pPr marL="914400" indent="-914400">
              <a:spcBef>
                <a:spcPts val="0"/>
              </a:spcBef>
              <a:spcAft>
                <a:spcPts val="600"/>
              </a:spcAft>
              <a:buAutoNum type="arabicPeriod" startAt="11"/>
            </a:pPr>
            <a:r>
              <a:rPr lang="gl-ES" sz="6200" cap="all" dirty="0" smtClean="0"/>
              <a:t>Canais de comunicación coas familias e alumnado</a:t>
            </a:r>
          </a:p>
          <a:p>
            <a:pPr marL="7200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6200" cap="all" dirty="0" smtClean="0"/>
              <a:t>       ● modelo unificado de información sobre programacións, </a:t>
            </a:r>
          </a:p>
          <a:p>
            <a:pPr marL="7200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6200" cap="all" dirty="0" smtClean="0"/>
              <a:t>       ● uso da axenda escolar,</a:t>
            </a:r>
          </a:p>
          <a:p>
            <a:pPr marL="7200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6200" cap="all" dirty="0" smtClean="0"/>
              <a:t>       ● uso da páxina </a:t>
            </a:r>
            <a:r>
              <a:rPr lang="gl-ES" sz="6200" cap="all" dirty="0" err="1" smtClean="0"/>
              <a:t>web</a:t>
            </a:r>
            <a:r>
              <a:rPr lang="gl-ES" sz="6200" cap="all" dirty="0" smtClean="0"/>
              <a:t>,</a:t>
            </a:r>
          </a:p>
          <a:p>
            <a:pPr marL="7200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6200" cap="all" dirty="0" smtClean="0"/>
              <a:t>       ● reunións,</a:t>
            </a:r>
          </a:p>
          <a:p>
            <a:pPr marL="7200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6200" cap="all" dirty="0" smtClean="0"/>
              <a:t>       ● titorías pais,</a:t>
            </a:r>
          </a:p>
          <a:p>
            <a:pPr marL="7200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6200" cap="all" dirty="0" smtClean="0"/>
              <a:t>       ● aula virtual…</a:t>
            </a:r>
            <a:r>
              <a:rPr lang="gl-ES" sz="6200" dirty="0" smtClean="0"/>
              <a:t> 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5600" dirty="0" smtClean="0"/>
              <a:t>	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AutoNum type="arabicPeriod" startAt="12"/>
            </a:pPr>
            <a:r>
              <a:rPr lang="gl-ES" sz="5600" b="1" cap="all" dirty="0" smtClean="0"/>
              <a:t>Avaliación do alumnado:</a:t>
            </a:r>
            <a:endParaRPr lang="gl-ES" sz="5600" b="1" dirty="0" smtClean="0"/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endParaRPr lang="gl-ES" sz="4300" b="1" dirty="0" smtClean="0"/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gl-ES" sz="4300" cap="all" dirty="0" smtClean="0"/>
              <a:t>	</a:t>
            </a:r>
            <a:r>
              <a:rPr lang="gl-ES" sz="5200" cap="all" dirty="0" smtClean="0"/>
              <a:t>I.</a:t>
            </a:r>
            <a:r>
              <a:rPr lang="gl-ES" sz="5200" dirty="0" smtClean="0"/>
              <a:t>	</a:t>
            </a:r>
            <a:r>
              <a:rPr lang="gl-ES" sz="5200" cap="all" dirty="0" smtClean="0"/>
              <a:t>Datas das avaliacións</a:t>
            </a:r>
            <a:r>
              <a:rPr lang="gl-ES" sz="5200" dirty="0" smtClean="0"/>
              <a:t> 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endParaRPr lang="gl-ES" sz="1200" dirty="0" smtClean="0"/>
          </a:p>
          <a:p>
            <a:pPr>
              <a:spcBef>
                <a:spcPts val="0"/>
              </a:spcBef>
              <a:buNone/>
            </a:pPr>
            <a:r>
              <a:rPr lang="gl-ES" sz="5200" cap="all" dirty="0" smtClean="0"/>
              <a:t>	II.</a:t>
            </a:r>
            <a:r>
              <a:rPr lang="gl-ES" sz="5200" dirty="0" smtClean="0"/>
              <a:t>	</a:t>
            </a:r>
            <a:r>
              <a:rPr lang="gl-ES" sz="5200" cap="all" dirty="0" smtClean="0"/>
              <a:t>Avaliación inicial</a:t>
            </a:r>
          </a:p>
          <a:p>
            <a:pPr>
              <a:spcBef>
                <a:spcPts val="0"/>
              </a:spcBef>
              <a:buNone/>
            </a:pPr>
            <a:endParaRPr lang="gl-ES" sz="5200" dirty="0" smtClean="0"/>
          </a:p>
          <a:p>
            <a:pPr>
              <a:spcBef>
                <a:spcPts val="0"/>
              </a:spcBef>
              <a:buNone/>
            </a:pPr>
            <a:r>
              <a:rPr lang="gl-ES" sz="5200" cap="all" dirty="0" smtClean="0"/>
              <a:t>	III.</a:t>
            </a:r>
            <a:r>
              <a:rPr lang="gl-ES" sz="5200" dirty="0" smtClean="0"/>
              <a:t>	</a:t>
            </a:r>
            <a:r>
              <a:rPr lang="gl-ES" sz="5200" cap="all" dirty="0" smtClean="0"/>
              <a:t>Criterios  xerais de promoción do alumnado de curso/etapa EP/ESO/BAC</a:t>
            </a:r>
          </a:p>
          <a:p>
            <a:pPr>
              <a:spcBef>
                <a:spcPts val="0"/>
              </a:spcBef>
              <a:buNone/>
            </a:pPr>
            <a:endParaRPr lang="gl-ES" sz="5200" cap="all" dirty="0" smtClean="0"/>
          </a:p>
          <a:p>
            <a:pPr>
              <a:buNone/>
            </a:pPr>
            <a:r>
              <a:rPr lang="gl-ES" sz="5200" dirty="0" smtClean="0"/>
              <a:t>Algúns aspectos posibles a valorar na elaboración dos criterios de promoción, e sempre considerando o centro e o entorno no que se atopa, poden ser:</a:t>
            </a:r>
          </a:p>
          <a:p>
            <a:pPr>
              <a:buNone/>
            </a:pPr>
            <a:endParaRPr lang="gl-ES" sz="5200" dirty="0" smtClean="0"/>
          </a:p>
          <a:p>
            <a:pPr marL="540000" indent="0">
              <a:buNone/>
            </a:pPr>
            <a:r>
              <a:rPr lang="gl-ES" sz="5200" b="1" dirty="0" smtClean="0"/>
              <a:t>1) O grao de madurez e circunstancias persoais do alumno/a</a:t>
            </a:r>
            <a:r>
              <a:rPr lang="gl-ES" sz="5200" dirty="0" smtClean="0"/>
              <a:t> (idade cronolóxica/idade biolóxica, causas xustificadas de ausencias ao centro durante o curso escolar, situación familiar, recente traslado do menor ao centro, incorporación tardía, así como calquera outra causa que incidise no proceso de aprendizaxe do alumno/a).</a:t>
            </a:r>
          </a:p>
          <a:p>
            <a:pPr marL="540000" indent="0">
              <a:buNone/>
            </a:pPr>
            <a:endParaRPr lang="gl-ES" sz="5200" dirty="0" smtClean="0"/>
          </a:p>
          <a:p>
            <a:pPr marL="540000" indent="0">
              <a:buNone/>
            </a:pPr>
            <a:r>
              <a:rPr lang="gl-ES" sz="5200" b="1" dirty="0" smtClean="0"/>
              <a:t>2) Análise e valoración das medidas de atención a diversidade</a:t>
            </a:r>
            <a:r>
              <a:rPr lang="gl-ES" sz="5200" dirty="0" smtClean="0"/>
              <a:t> levadas a cabo en función das necesidades derivadas do diagnóstico, de ser o caso.</a:t>
            </a:r>
          </a:p>
          <a:p>
            <a:pPr marL="540000" indent="0">
              <a:buNone/>
            </a:pPr>
            <a:endParaRPr lang="gl-ES" sz="5200" dirty="0" smtClean="0"/>
          </a:p>
          <a:p>
            <a:pPr marL="540000" indent="0">
              <a:buNone/>
            </a:pPr>
            <a:r>
              <a:rPr lang="gl-ES" sz="5200" b="1" dirty="0" smtClean="0"/>
              <a:t>3) Capacidade de traballo e implicación</a:t>
            </a:r>
            <a:r>
              <a:rPr lang="gl-ES" sz="5200" dirty="0" smtClean="0"/>
              <a:t> do alumno/a no proceso de aprendizaxe.</a:t>
            </a:r>
          </a:p>
          <a:p>
            <a:pPr marL="540000" indent="0">
              <a:buNone/>
            </a:pPr>
            <a:endParaRPr lang="gl-ES" sz="5200" dirty="0" smtClean="0"/>
          </a:p>
          <a:p>
            <a:pPr marL="540000" indent="0">
              <a:buNone/>
            </a:pPr>
            <a:r>
              <a:rPr lang="gl-ES" sz="5200" b="1" dirty="0" smtClean="0"/>
              <a:t>4) Relación e inclusión grupal </a:t>
            </a:r>
            <a:r>
              <a:rPr lang="gl-ES" sz="5200" dirty="0" smtClean="0"/>
              <a:t>do alumno/a co seu grupo de referencia. </a:t>
            </a:r>
          </a:p>
          <a:p>
            <a:pPr marL="540000" indent="0">
              <a:buNone/>
            </a:pPr>
            <a:endParaRPr lang="gl-ES" sz="5200" dirty="0" smtClean="0"/>
          </a:p>
          <a:p>
            <a:pPr marL="540000" indent="0">
              <a:buNone/>
            </a:pPr>
            <a:r>
              <a:rPr lang="gl-ES" sz="5200" b="1" dirty="0" smtClean="0"/>
              <a:t>5) </a:t>
            </a:r>
            <a:r>
              <a:rPr lang="gl-ES" sz="5200" dirty="0" smtClean="0"/>
              <a:t>Progresión adecuada, ou non, dos </a:t>
            </a:r>
            <a:r>
              <a:rPr lang="gl-ES" sz="5200" b="1" dirty="0" smtClean="0"/>
              <a:t>obxectivos da etapa e grao de adquisición das Competencias</a:t>
            </a:r>
            <a:r>
              <a:rPr lang="gl-ES" sz="5200" dirty="0" smtClean="0"/>
              <a:t> con especial atención a Competencia Lingüística, Competencia Matemática e Ciencia e Tecnoloxía.</a:t>
            </a:r>
          </a:p>
          <a:p>
            <a:pPr marL="540000" indent="0">
              <a:buNone/>
            </a:pPr>
            <a:endParaRPr lang="gl-ES" sz="5200" dirty="0" smtClean="0"/>
          </a:p>
          <a:p>
            <a:pPr marL="540000" indent="0">
              <a:buNone/>
            </a:pPr>
            <a:r>
              <a:rPr lang="gl-ES" sz="5200" b="1" dirty="0" smtClean="0"/>
              <a:t>6) </a:t>
            </a:r>
            <a:r>
              <a:rPr lang="gl-ES" sz="5200" dirty="0" smtClean="0"/>
              <a:t>Resultados das </a:t>
            </a:r>
            <a:r>
              <a:rPr lang="gl-ES" sz="5200" b="1" dirty="0" smtClean="0"/>
              <a:t>probas externas ao centro,</a:t>
            </a:r>
            <a:r>
              <a:rPr lang="gl-ES" sz="5200" dirty="0" smtClean="0"/>
              <a:t> de ser o caso (Informes avaliacións individualizadas en 3º e 6º primaria).</a:t>
            </a:r>
            <a:endParaRPr lang="gl-ES" sz="5200" cap="all" dirty="0" smtClean="0"/>
          </a:p>
          <a:p>
            <a:pPr>
              <a:spcBef>
                <a:spcPts val="0"/>
              </a:spcBef>
              <a:buNone/>
            </a:pPr>
            <a:endParaRPr lang="gl-ES" sz="5200" dirty="0" smtClean="0"/>
          </a:p>
          <a:p>
            <a:pPr>
              <a:spcBef>
                <a:spcPts val="0"/>
              </a:spcBef>
              <a:buNone/>
            </a:pPr>
            <a:r>
              <a:rPr lang="gl-ES" sz="5200" cap="all" dirty="0" smtClean="0"/>
              <a:t>	</a:t>
            </a:r>
            <a:endParaRPr lang="gl-ES" sz="5200" dirty="0" smtClean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400" b="1" dirty="0" smtClean="0"/>
              <a:t>CONCRECIÓN CURRICULAR (5)</a:t>
            </a:r>
            <a:endParaRPr lang="es-E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003232" cy="5688632"/>
          </a:xfrm>
        </p:spPr>
        <p:txBody>
          <a:bodyPr/>
          <a:lstStyle/>
          <a:p>
            <a:pPr marL="0" indent="-51435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gl-ES" sz="1400" dirty="0" smtClean="0"/>
              <a:t>LEI ORGÁNICA 2/2006, DE 3 DE MAIO, DE EDUCACIÓN (BOE, 04/05/2006),  MODIFICADA POLA LEI ORGÁNICA 8/2013, DE 9 DE DECEMBRO (BOE, 10/12/2013).</a:t>
            </a:r>
          </a:p>
          <a:p>
            <a:pPr marL="0" indent="-51435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endParaRPr lang="gl-ES" sz="400" dirty="0" smtClean="0"/>
          </a:p>
          <a:p>
            <a:pPr marL="0" indent="-51435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gl-ES" sz="1350" dirty="0" smtClean="0"/>
              <a:t>Real Decreto 126/2014 polo que se establece o currículo básico da EP (BOE, 01/03/2014)</a:t>
            </a:r>
          </a:p>
          <a:p>
            <a:pPr marL="0" indent="-51435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gl-ES" sz="1350" b="1" dirty="0" smtClean="0"/>
              <a:t>Decreto 105/2014, do 4 de setembro, polo que se establece o currículo da EP na Comunidade Autónoma de Galicia (DOG 09/09/2014). </a:t>
            </a:r>
          </a:p>
          <a:p>
            <a:pPr marL="0" indent="-51435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gl-ES" sz="1350" b="1" dirty="0" smtClean="0"/>
              <a:t>Orde do 9 de xuño de 2016 pola que se regula a avaliación e a promoción do alumnado que cursa EP na Comunidade Autónoma de Galicia (DOG  10/06/2016).</a:t>
            </a:r>
          </a:p>
          <a:p>
            <a:pPr marL="0" indent="-51435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gl-ES" sz="1350" dirty="0" smtClean="0"/>
              <a:t>Orde ECD/65/2015, do 21 de xaneiro, pola que se describen as relación entre as competencias, os contidos e os criterios de avaliación da EP, a ESO, e o bacharelato (BOE 29/01/2015).</a:t>
            </a:r>
          </a:p>
          <a:p>
            <a:pPr marL="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gl-ES" sz="1350" b="1" dirty="0" smtClean="0"/>
              <a:t>Decreto 86/2015, do 25 de xuño, polo que se establece o currículo da ESO e do bacharelato na Comunidade Autónoma de Galicia (DOG 29/06/2015).</a:t>
            </a:r>
          </a:p>
          <a:p>
            <a:pPr marL="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s-ES" sz="1350" dirty="0" smtClean="0"/>
              <a:t>Real Decreto 1105/2014, de 26 de diciembre, por el que se establece el currículo básico de la ESO y del Bachillerato (BOE 03/01/2015).</a:t>
            </a:r>
          </a:p>
          <a:p>
            <a:pPr marL="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s-ES" sz="1350" dirty="0" smtClean="0"/>
              <a:t>Real Decreto 562/2017, de 2 de junio, por el que se regulan las condiciones para la obtención de los títulos de Graduado en ESO y de Bachiller, de acuerdo con lo dispuesto en el Real Decreto-ley 5/2016, de 9 de diciembre, de medidas urgentes para la ampliación del calendario de implantación de la Ley Orgánica 8/2013, de 9 de diciembre, para la mejora de la calidad educativa (BOE 03/06/2017).</a:t>
            </a:r>
          </a:p>
          <a:p>
            <a:pPr marL="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gl-ES" sz="1350" b="1" dirty="0" smtClean="0"/>
              <a:t>Resolución do 20 de xullo de 2017, da Dirección Xeral de Educación, FP e Innovación Educativa, pola que se ditan instrucións para o desenvolvemento, no curso académico 2017/18, do currículo establecido no Decreto 86/2015, do 25 de xuño, da ESO e do bacharelato de Galicia (DOG 08/09/2017).</a:t>
            </a:r>
          </a:p>
          <a:p>
            <a:pPr marL="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q"/>
            </a:pPr>
            <a:endParaRPr lang="gl-ES" sz="1200" b="1" dirty="0" smtClean="0"/>
          </a:p>
          <a:p>
            <a:pPr marL="0" algn="just">
              <a:spcBef>
                <a:spcPts val="0"/>
              </a:spcBef>
              <a:spcAft>
                <a:spcPts val="600"/>
              </a:spcAft>
              <a:buNone/>
            </a:pPr>
            <a:endParaRPr lang="gl-ES" sz="1200" b="1" dirty="0" smtClean="0"/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467544" y="260648"/>
            <a:ext cx="8229600" cy="5040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NORMATIVA</a:t>
            </a:r>
            <a:r>
              <a:rPr kumimoji="0" lang="es-ES_tradnl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BÁSICA</a:t>
            </a:r>
            <a:endParaRPr kumimoji="0" lang="es-ES_tradnl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79690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_tradnl" sz="3200" b="1" dirty="0" smtClean="0">
                <a:solidFill>
                  <a:schemeClr val="tx1"/>
                </a:solidFill>
              </a:rPr>
              <a:t>PROMOCIÓN</a:t>
            </a:r>
            <a:endParaRPr lang="es-ES_tradnl" sz="3200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s-ES_tradnl" b="1" dirty="0" smtClean="0"/>
              <a:t>ADQUISICIÓN COMPETENCIAS</a:t>
            </a:r>
          </a:p>
          <a:p>
            <a:pPr algn="ctr">
              <a:buNone/>
            </a:pPr>
            <a:endParaRPr lang="es-ES_tradnl" b="1" dirty="0" smtClean="0"/>
          </a:p>
          <a:p>
            <a:pPr algn="ctr">
              <a:buNone/>
            </a:pPr>
            <a:r>
              <a:rPr lang="es-ES_tradnl" b="1" dirty="0" smtClean="0"/>
              <a:t>REPETICIÓN</a:t>
            </a:r>
            <a:endParaRPr lang="es-ES_tradnl" sz="1800" b="1" dirty="0" smtClean="0"/>
          </a:p>
          <a:p>
            <a:pPr algn="ctr">
              <a:buNone/>
            </a:pPr>
            <a:endParaRPr lang="es-ES_tradnl" sz="1800" b="1" dirty="0" smtClean="0"/>
          </a:p>
          <a:p>
            <a:pPr algn="ctr">
              <a:buNone/>
            </a:pPr>
            <a:endParaRPr lang="es-ES_tradnl" sz="800" b="1" dirty="0" smtClean="0"/>
          </a:p>
          <a:p>
            <a:pPr algn="ctr">
              <a:buNone/>
            </a:pPr>
            <a:r>
              <a:rPr lang="es-ES_tradnl" b="1" dirty="0" smtClean="0"/>
              <a:t>MEDIDA EXCEPCIONAL  ESGOTADAS AS MEDIDAS ORDINARIAS</a:t>
            </a:r>
          </a:p>
          <a:p>
            <a:pPr algn="ctr">
              <a:buNone/>
            </a:pPr>
            <a:endParaRPr lang="es-ES_tradnl" b="1" dirty="0" smtClean="0"/>
          </a:p>
          <a:p>
            <a:pPr algn="ctr">
              <a:buNone/>
            </a:pPr>
            <a:endParaRPr lang="es-ES_tradnl" b="1" dirty="0" smtClean="0"/>
          </a:p>
          <a:p>
            <a:pPr algn="ctr">
              <a:buNone/>
            </a:pPr>
            <a:r>
              <a:rPr lang="es-ES_tradnl" b="1" dirty="0" smtClean="0"/>
              <a:t>PLAN ESPECÍFICO DE REFORZO</a:t>
            </a:r>
            <a:endParaRPr lang="es-ES_tradnl" b="1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4283968" y="1988840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4355976" y="4365104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4355976" y="299695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  <a:buNone/>
            </a:pPr>
            <a:endParaRPr lang="gl-ES" cap="all" dirty="0" smtClean="0"/>
          </a:p>
          <a:p>
            <a:pPr>
              <a:spcBef>
                <a:spcPts val="0"/>
              </a:spcBef>
              <a:buNone/>
            </a:pPr>
            <a:r>
              <a:rPr lang="gl-ES" cap="all" dirty="0" smtClean="0"/>
              <a:t>IV.</a:t>
            </a:r>
            <a:r>
              <a:rPr lang="gl-ES" dirty="0" smtClean="0"/>
              <a:t>	</a:t>
            </a:r>
            <a:r>
              <a:rPr lang="gl-ES" cap="all" dirty="0" smtClean="0"/>
              <a:t>Criterios de titulación (ESO-BAC)</a:t>
            </a:r>
            <a:r>
              <a:rPr lang="gl-ES" dirty="0" smtClean="0"/>
              <a:t> </a:t>
            </a:r>
          </a:p>
          <a:p>
            <a:pPr>
              <a:spcBef>
                <a:spcPts val="0"/>
              </a:spcBef>
              <a:buNone/>
            </a:pPr>
            <a:endParaRPr lang="gl-ES" dirty="0" smtClean="0"/>
          </a:p>
          <a:p>
            <a:pPr>
              <a:spcBef>
                <a:spcPts val="0"/>
              </a:spcBef>
              <a:buNone/>
            </a:pPr>
            <a:r>
              <a:rPr lang="gl-ES" cap="all" dirty="0" smtClean="0"/>
              <a:t>V.</a:t>
            </a:r>
            <a:r>
              <a:rPr lang="gl-ES" dirty="0" smtClean="0"/>
              <a:t>	</a:t>
            </a:r>
            <a:r>
              <a:rPr lang="gl-ES" cap="all" dirty="0" smtClean="0"/>
              <a:t>Procedemento para a acreditación de coñecementos previos en Bacharelato</a:t>
            </a:r>
          </a:p>
          <a:p>
            <a:pPr>
              <a:spcBef>
                <a:spcPts val="0"/>
              </a:spcBef>
              <a:buNone/>
            </a:pPr>
            <a:endParaRPr lang="gl-ES" dirty="0" smtClean="0"/>
          </a:p>
          <a:p>
            <a:pPr>
              <a:spcBef>
                <a:spcPts val="0"/>
              </a:spcBef>
              <a:buNone/>
            </a:pPr>
            <a:r>
              <a:rPr lang="gl-ES" cap="all" dirty="0" smtClean="0"/>
              <a:t>VI.</a:t>
            </a:r>
            <a:r>
              <a:rPr lang="gl-ES" dirty="0" smtClean="0"/>
              <a:t>	</a:t>
            </a:r>
            <a:r>
              <a:rPr lang="gl-ES" cap="all" dirty="0" smtClean="0"/>
              <a:t>Protocolo para a elaboración de plans específicos para alumnado que permaneza un ano máis no curso</a:t>
            </a:r>
          </a:p>
          <a:p>
            <a:pPr>
              <a:spcBef>
                <a:spcPts val="0"/>
              </a:spcBef>
              <a:buNone/>
            </a:pPr>
            <a:endParaRPr lang="gl-ES" dirty="0" smtClean="0"/>
          </a:p>
          <a:p>
            <a:pPr>
              <a:spcBef>
                <a:spcPts val="0"/>
              </a:spcBef>
              <a:buNone/>
            </a:pPr>
            <a:r>
              <a:rPr lang="gl-ES" cap="all" dirty="0" smtClean="0"/>
              <a:t>VII.</a:t>
            </a:r>
            <a:r>
              <a:rPr lang="gl-ES" dirty="0" smtClean="0"/>
              <a:t>	</a:t>
            </a:r>
            <a:r>
              <a:rPr lang="gl-ES" cap="all" dirty="0" smtClean="0"/>
              <a:t>Criterios xerais para tratamento das materias pendentes</a:t>
            </a:r>
          </a:p>
          <a:p>
            <a:pPr>
              <a:spcBef>
                <a:spcPts val="0"/>
              </a:spcBef>
              <a:buNone/>
            </a:pPr>
            <a:endParaRPr lang="gl-ES" dirty="0" smtClean="0"/>
          </a:p>
          <a:p>
            <a:pPr>
              <a:spcBef>
                <a:spcPts val="0"/>
              </a:spcBef>
              <a:buNone/>
            </a:pPr>
            <a:r>
              <a:rPr lang="gl-ES" cap="all" dirty="0" smtClean="0"/>
              <a:t>VIII.</a:t>
            </a:r>
            <a:r>
              <a:rPr lang="gl-ES" dirty="0" smtClean="0"/>
              <a:t>	</a:t>
            </a:r>
            <a:r>
              <a:rPr lang="gl-ES" cap="all" dirty="0" smtClean="0"/>
              <a:t>Procedemento de revisión e de reclamacións ao longo do curso e ás cualificacións finais</a:t>
            </a:r>
          </a:p>
          <a:p>
            <a:pPr>
              <a:spcBef>
                <a:spcPts val="0"/>
              </a:spcBef>
              <a:buNone/>
            </a:pPr>
            <a:endParaRPr lang="gl-ES" dirty="0" smtClean="0"/>
          </a:p>
          <a:p>
            <a:pPr>
              <a:spcBef>
                <a:spcPts val="0"/>
              </a:spcBef>
              <a:buNone/>
            </a:pPr>
            <a:r>
              <a:rPr lang="gl-ES" cap="all" dirty="0" smtClean="0"/>
              <a:t>IX.</a:t>
            </a:r>
            <a:r>
              <a:rPr lang="gl-ES" dirty="0" smtClean="0"/>
              <a:t>	</a:t>
            </a:r>
            <a:r>
              <a:rPr lang="gl-ES" cap="all" dirty="0" smtClean="0"/>
              <a:t>Criterios xerais do outorgamento de Mencións Honoríficas E MH</a:t>
            </a:r>
            <a:endParaRPr lang="es-ES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400" b="1" dirty="0" smtClean="0"/>
              <a:t>CONCRECIÓN CURRICULAR (6)</a:t>
            </a:r>
            <a:endParaRPr lang="es-E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spcBef>
                <a:spcPts val="0"/>
              </a:spcBef>
              <a:spcAft>
                <a:spcPts val="600"/>
              </a:spcAft>
              <a:buAutoNum type="arabicPeriod" startAt="13"/>
            </a:pPr>
            <a:r>
              <a:rPr lang="gl-ES" cap="all" dirty="0" smtClean="0"/>
              <a:t>Criterios xerais da avaliación da práctica docente e do proceso ensinanza aprendizaxe. 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endParaRPr lang="gl-ES" sz="900" cap="all" dirty="0" smtClean="0"/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r>
              <a:rPr lang="gl-ES" cap="all" dirty="0" smtClean="0"/>
              <a:t>Concreción dos indicadores de logro (modelo de acta)</a:t>
            </a:r>
            <a:r>
              <a:rPr lang="gl-ES" dirty="0" smtClean="0"/>
              <a:t> 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None/>
            </a:pPr>
            <a:endParaRPr lang="gl-ES" sz="900" dirty="0" smtClean="0"/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AutoNum type="arabicPeriod" startAt="14"/>
            </a:pPr>
            <a:r>
              <a:rPr lang="gl-ES" cap="all" dirty="0" smtClean="0"/>
              <a:t>Decisións e criterios xerais na elaboración e avaliación das </a:t>
            </a:r>
            <a:r>
              <a:rPr lang="gl-ES" b="1" cap="all" dirty="0" smtClean="0"/>
              <a:t>Programacións didácticas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AutoNum type="arabicPeriod" startAt="14"/>
            </a:pPr>
            <a:endParaRPr lang="gl-ES" sz="900" b="1" cap="all" dirty="0" smtClean="0"/>
          </a:p>
          <a:p>
            <a:pPr marL="8280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gl-ES" cap="all" dirty="0" smtClean="0"/>
              <a:t>● modelo unificado,</a:t>
            </a:r>
          </a:p>
          <a:p>
            <a:pPr marL="8280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gl-ES" cap="all" dirty="0" smtClean="0"/>
              <a:t>● datas de entrega</a:t>
            </a:r>
          </a:p>
          <a:p>
            <a:pPr marL="8280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gl-ES" cap="all" dirty="0" smtClean="0"/>
              <a:t>● datas de revisión </a:t>
            </a:r>
          </a:p>
          <a:p>
            <a:pPr marL="82800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gl-ES" cap="all" dirty="0" smtClean="0"/>
              <a:t>● guión revisión...</a:t>
            </a:r>
            <a:endParaRPr lang="es-ES" dirty="0" smtClean="0"/>
          </a:p>
          <a:p>
            <a:pPr>
              <a:buNone/>
            </a:pPr>
            <a:endParaRPr lang="es-E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400" b="1" dirty="0" smtClean="0"/>
              <a:t>CONCRECIÓN CURRICULAR (7)</a:t>
            </a:r>
            <a:endParaRPr lang="es-E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073427"/>
          </a:xfrm>
        </p:spPr>
        <p:txBody>
          <a:bodyPr>
            <a:normAutofit/>
          </a:bodyPr>
          <a:lstStyle/>
          <a:p>
            <a:pPr>
              <a:buNone/>
            </a:pPr>
            <a:endParaRPr lang="es-ES" sz="800" dirty="0" smtClean="0"/>
          </a:p>
          <a:p>
            <a:pPr algn="ctr">
              <a:buNone/>
            </a:pPr>
            <a:r>
              <a:rPr lang="es-ES" sz="2800" b="1" dirty="0" smtClean="0"/>
              <a:t>ESTRATEXIA </a:t>
            </a:r>
          </a:p>
          <a:p>
            <a:pPr>
              <a:buNone/>
            </a:pPr>
            <a:r>
              <a:rPr lang="es-ES" sz="2400" dirty="0" smtClean="0"/>
              <a:t>1.- SENSIBILIZACIÓN</a:t>
            </a:r>
          </a:p>
          <a:p>
            <a:pPr>
              <a:buNone/>
            </a:pPr>
            <a:endParaRPr lang="es-ES" sz="900" dirty="0" smtClean="0"/>
          </a:p>
          <a:p>
            <a:pPr>
              <a:buNone/>
            </a:pPr>
            <a:r>
              <a:rPr lang="es-ES" sz="2400" dirty="0" smtClean="0"/>
              <a:t>2.- CREACIÓN GRUPOS DE TRABALLO</a:t>
            </a:r>
          </a:p>
          <a:p>
            <a:pPr>
              <a:buNone/>
            </a:pPr>
            <a:endParaRPr lang="es-ES" sz="900" dirty="0" smtClean="0"/>
          </a:p>
          <a:p>
            <a:pPr>
              <a:buNone/>
            </a:pPr>
            <a:r>
              <a:rPr lang="es-ES" sz="2400" dirty="0" smtClean="0"/>
              <a:t>3.- ESTUDO REFERENCIAS LEGAIS BÁSICAS</a:t>
            </a:r>
          </a:p>
          <a:p>
            <a:pPr>
              <a:buNone/>
            </a:pPr>
            <a:endParaRPr lang="es-ES" sz="900" dirty="0" smtClean="0"/>
          </a:p>
          <a:p>
            <a:pPr>
              <a:buNone/>
            </a:pPr>
            <a:r>
              <a:rPr lang="es-ES" sz="2400" dirty="0" smtClean="0"/>
              <a:t>4.- PROCESO DE DELIBERACIÓN: GUÍA CONCRECIÓN CURRICULAR</a:t>
            </a:r>
          </a:p>
          <a:p>
            <a:pPr>
              <a:buNone/>
            </a:pPr>
            <a:endParaRPr lang="es-ES" sz="900" dirty="0" smtClean="0"/>
          </a:p>
          <a:p>
            <a:pPr marL="1188000" indent="-720000">
              <a:buNone/>
            </a:pPr>
            <a:r>
              <a:rPr lang="es-ES" sz="2400" dirty="0" smtClean="0"/>
              <a:t>A) PUNTO DE PARTIDA: ANÁLISE DA SITUACIÓN DO CENTRO</a:t>
            </a:r>
          </a:p>
          <a:p>
            <a:pPr marL="1188000" indent="-720000">
              <a:buNone/>
            </a:pPr>
            <a:r>
              <a:rPr lang="es-ES" sz="2400" dirty="0" smtClean="0"/>
              <a:t>B) TOMA DE DECISIÓNS</a:t>
            </a:r>
          </a:p>
          <a:p>
            <a:pPr marL="1188000" indent="-720000">
              <a:buNone/>
            </a:pPr>
            <a:r>
              <a:rPr lang="es-ES" sz="2400" dirty="0" smtClean="0"/>
              <a:t>C) REDACCIÓN DOCUMENTO</a:t>
            </a:r>
          </a:p>
          <a:p>
            <a:pPr>
              <a:buNone/>
            </a:pPr>
            <a:endParaRPr lang="es-ES" sz="1800" dirty="0" smtClean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s-ES" sz="2400" b="1" dirty="0" smtClean="0"/>
              <a:t>FASES ELABORACIÓN CONCRECIÓN CURRICULAR</a:t>
            </a:r>
            <a:br>
              <a:rPr lang="es-ES" sz="2400" b="1" dirty="0" smtClean="0"/>
            </a:br>
            <a:r>
              <a:rPr lang="es-ES" sz="2400" b="1" dirty="0" smtClean="0"/>
              <a:t>PROPOSTA</a:t>
            </a:r>
            <a:endParaRPr lang="es-E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827584" y="1988840"/>
          <a:ext cx="7499176" cy="4137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1 Título"/>
          <p:cNvSpPr txBox="1">
            <a:spLocks/>
          </p:cNvSpPr>
          <p:nvPr/>
        </p:nvSpPr>
        <p:spPr>
          <a:xfrm>
            <a:off x="457200" y="274638"/>
            <a:ext cx="8229600" cy="85010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ELABORACIÓN  PROPOSTA</a:t>
            </a: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72008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s-ES" sz="2400" b="1" dirty="0" smtClean="0"/>
              <a:t>PROCEDEMENTO</a:t>
            </a:r>
            <a:endParaRPr lang="es-E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435280" cy="52772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gl-ES" b="1" dirty="0" smtClean="0"/>
              <a:t>TRASCENDENCIA DA CONCRECIÓN CURRICULAR</a:t>
            </a:r>
          </a:p>
          <a:p>
            <a:pPr algn="ctr">
              <a:buNone/>
            </a:pPr>
            <a:endParaRPr lang="gl-ES" sz="1200" b="1" dirty="0" smtClean="0"/>
          </a:p>
          <a:p>
            <a:r>
              <a:rPr lang="gl-ES" dirty="0" smtClean="0"/>
              <a:t>Clarexa as intencións educativas. </a:t>
            </a:r>
          </a:p>
          <a:p>
            <a:endParaRPr lang="gl-ES" sz="800" dirty="0" smtClean="0"/>
          </a:p>
          <a:p>
            <a:r>
              <a:rPr lang="gl-ES" dirty="0" smtClean="0"/>
              <a:t>Identifica as necesidades, potencialidades e ámbitos de mellora. </a:t>
            </a:r>
          </a:p>
          <a:p>
            <a:endParaRPr lang="gl-ES" sz="800" dirty="0" smtClean="0"/>
          </a:p>
          <a:p>
            <a:r>
              <a:rPr lang="gl-ES" dirty="0" smtClean="0"/>
              <a:t>Garante a coherencia entre todos os implicados e as accións. </a:t>
            </a:r>
          </a:p>
          <a:p>
            <a:endParaRPr lang="gl-ES" sz="800" dirty="0" smtClean="0"/>
          </a:p>
          <a:p>
            <a:r>
              <a:rPr lang="gl-ES" dirty="0" smtClean="0"/>
              <a:t>Organiza de forma coherente o proceso educativo, dándolle continuidade e estabilidade.</a:t>
            </a:r>
          </a:p>
          <a:p>
            <a:endParaRPr lang="gl-ES" sz="800" dirty="0" smtClean="0"/>
          </a:p>
          <a:p>
            <a:r>
              <a:rPr lang="gl-ES" dirty="0" smtClean="0"/>
              <a:t>Promove a toma de decisións compartida</a:t>
            </a:r>
          </a:p>
          <a:p>
            <a:endParaRPr lang="gl-ES" sz="800" dirty="0" smtClean="0"/>
          </a:p>
          <a:p>
            <a:r>
              <a:rPr lang="gl-ES" dirty="0" smtClean="0"/>
              <a:t>Permite a avaliación orientada á mellora. </a:t>
            </a:r>
          </a:p>
          <a:p>
            <a:endParaRPr lang="gl-ES" sz="900" dirty="0" smtClean="0"/>
          </a:p>
          <a:p>
            <a:r>
              <a:rPr lang="gl-ES" dirty="0" smtClean="0"/>
              <a:t>PRECISA TRABALLO EN EQUIPO</a:t>
            </a:r>
            <a:endParaRPr lang="es-E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67544" y="332656"/>
            <a:ext cx="7467600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anchor="b">
            <a:normAutofit fontScale="97500"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z="3000" b="1" cap="small" dirty="0" smtClean="0">
                <a:latin typeface="+mj-lt"/>
                <a:ea typeface="+mj-ea"/>
                <a:cs typeface="+mj-cs"/>
              </a:rPr>
              <a:t>A MODO DE CONCLUSIÓN</a:t>
            </a:r>
            <a:endParaRPr kumimoji="0" lang="es-ES" sz="3000" b="1" i="0" u="none" strike="noStrike" kern="1200" cap="sm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endParaRPr lang="gl-ES" sz="1400" b="1" dirty="0" smtClean="0"/>
          </a:p>
          <a:p>
            <a:pPr algn="ctr">
              <a:buNone/>
            </a:pPr>
            <a:endParaRPr lang="gl-ES" sz="2800" b="1" dirty="0" smtClean="0"/>
          </a:p>
          <a:p>
            <a:pPr algn="ctr">
              <a:buNone/>
            </a:pPr>
            <a:endParaRPr lang="gl-ES" sz="2800" b="1" dirty="0" smtClean="0"/>
          </a:p>
          <a:p>
            <a:pPr algn="ctr">
              <a:buNone/>
            </a:pPr>
            <a:endParaRPr lang="gl-ES" sz="2800" b="1" dirty="0" smtClean="0"/>
          </a:p>
          <a:p>
            <a:pPr algn="ctr">
              <a:buNone/>
            </a:pPr>
            <a:r>
              <a:rPr lang="gl-ES" sz="3000" b="1" dirty="0" smtClean="0"/>
              <a:t>Grazas pola atención</a:t>
            </a:r>
          </a:p>
          <a:p>
            <a:pPr algn="ctr">
              <a:buNone/>
            </a:pPr>
            <a:endParaRPr lang="gl-ES" sz="2800" b="1" dirty="0" smtClean="0"/>
          </a:p>
          <a:p>
            <a:pPr algn="ctr">
              <a:buNone/>
            </a:pPr>
            <a:endParaRPr lang="gl-ES" sz="2800" b="1" dirty="0" smtClean="0"/>
          </a:p>
          <a:p>
            <a:pPr algn="ctr">
              <a:buNone/>
            </a:pPr>
            <a:endParaRPr lang="gl-ES" sz="2800" b="1" dirty="0" smtClean="0"/>
          </a:p>
          <a:p>
            <a:pPr algn="ctr">
              <a:buNone/>
            </a:pPr>
            <a:r>
              <a:rPr lang="gl-ES" sz="1600" b="1" dirty="0" smtClean="0"/>
              <a:t>Manuel Torres Vizcaya</a:t>
            </a:r>
          </a:p>
          <a:p>
            <a:pPr algn="ctr">
              <a:buNone/>
            </a:pPr>
            <a:r>
              <a:rPr lang="gl-ES" sz="1600" b="1" dirty="0" smtClean="0"/>
              <a:t>Servizo  Territorial de Inspección Educativa</a:t>
            </a:r>
          </a:p>
          <a:p>
            <a:pPr algn="ctr">
              <a:buNone/>
            </a:pPr>
            <a:r>
              <a:rPr lang="gl-ES" sz="1600" b="1" dirty="0" smtClean="0"/>
              <a:t>Inspector xefe</a:t>
            </a:r>
          </a:p>
          <a:p>
            <a:pPr algn="ctr">
              <a:buNone/>
            </a:pPr>
            <a:r>
              <a:rPr lang="gl-ES" sz="1600" b="1" dirty="0" smtClean="0"/>
              <a:t>Pontevedra</a:t>
            </a:r>
          </a:p>
          <a:p>
            <a:pPr>
              <a:buNone/>
            </a:pPr>
            <a:endParaRPr lang="es-E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_tradnl" sz="3200" b="1" dirty="0" smtClean="0">
                <a:solidFill>
                  <a:schemeClr val="tx1"/>
                </a:solidFill>
              </a:rPr>
              <a:t>CAMBIOS LOMCE</a:t>
            </a:r>
            <a:endParaRPr lang="es-ES_tradnl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7715200" cy="5205192"/>
          </a:xfrm>
        </p:spPr>
        <p:txBody>
          <a:bodyPr numCol="2">
            <a:normAutofit/>
          </a:bodyPr>
          <a:lstStyle/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r>
              <a:rPr lang="x-none" b="1" smtClean="0"/>
              <a:t>PRIMARIOS </a:t>
            </a:r>
            <a:endParaRPr lang="es-ES_tradnl" b="1" dirty="0" smtClean="0"/>
          </a:p>
          <a:p>
            <a:pPr>
              <a:buNone/>
            </a:pPr>
            <a:r>
              <a:rPr lang="es-ES_tradnl" b="1" dirty="0" smtClean="0"/>
              <a:t> </a:t>
            </a:r>
          </a:p>
          <a:p>
            <a:pPr>
              <a:buNone/>
            </a:pPr>
            <a:endParaRPr lang="es-ES_tradnl" b="1" dirty="0" smtClean="0"/>
          </a:p>
          <a:p>
            <a:pPr algn="ctr">
              <a:buNone/>
            </a:pPr>
            <a:endParaRPr lang="es-ES" b="1" dirty="0" smtClean="0"/>
          </a:p>
          <a:p>
            <a:pPr algn="ctr">
              <a:buNone/>
            </a:pPr>
            <a:endParaRPr lang="es-ES" b="1" dirty="0" smtClean="0"/>
          </a:p>
          <a:p>
            <a:pPr algn="ctr">
              <a:buNone/>
            </a:pPr>
            <a:r>
              <a:rPr lang="x-none" b="1" smtClean="0"/>
              <a:t>AULA</a:t>
            </a:r>
            <a:endParaRPr lang="es-ES_tradnl" b="1" dirty="0" smtClean="0"/>
          </a:p>
          <a:p>
            <a:pPr algn="ctr">
              <a:buNone/>
            </a:pPr>
            <a:r>
              <a:rPr lang="x-none" b="1" smtClean="0"/>
              <a:t>PROCESOS DE </a:t>
            </a:r>
            <a:endParaRPr lang="es-ES_tradnl" b="1" dirty="0" smtClean="0"/>
          </a:p>
          <a:p>
            <a:pPr algn="ctr">
              <a:buNone/>
            </a:pPr>
            <a:r>
              <a:rPr lang="x-none" b="1" smtClean="0"/>
              <a:t>ENS</a:t>
            </a:r>
            <a:r>
              <a:rPr lang="es-ES_tradnl" b="1" dirty="0" smtClean="0"/>
              <a:t>INANZA-</a:t>
            </a:r>
          </a:p>
          <a:p>
            <a:pPr algn="ctr">
              <a:buNone/>
            </a:pPr>
            <a:r>
              <a:rPr lang="x-none" b="1" smtClean="0"/>
              <a:t>APRENDIZA</a:t>
            </a:r>
            <a:r>
              <a:rPr lang="es-ES_tradnl" b="1" dirty="0" smtClean="0"/>
              <a:t>X</a:t>
            </a:r>
            <a:r>
              <a:rPr lang="x-none" b="1" smtClean="0"/>
              <a:t>E </a:t>
            </a:r>
            <a:endParaRPr lang="es-ES_tradnl" b="1" dirty="0" smtClean="0"/>
          </a:p>
          <a:p>
            <a:pPr algn="ctr">
              <a:buNone/>
            </a:pPr>
            <a:endParaRPr lang="es-ES" b="1" dirty="0" smtClean="0"/>
          </a:p>
          <a:p>
            <a:pPr algn="ctr">
              <a:buNone/>
            </a:pPr>
            <a:endParaRPr lang="es-ES" b="1" dirty="0" smtClean="0"/>
          </a:p>
          <a:p>
            <a:pPr algn="ctr">
              <a:buNone/>
            </a:pPr>
            <a:r>
              <a:rPr lang="x-none" b="1" smtClean="0"/>
              <a:t>SECUNDARIOS </a:t>
            </a:r>
            <a:endParaRPr lang="es-ES_tradnl" b="1" dirty="0" smtClean="0"/>
          </a:p>
          <a:p>
            <a:pPr>
              <a:buNone/>
            </a:pPr>
            <a:r>
              <a:rPr lang="es-ES_tradnl" b="1" dirty="0" smtClean="0"/>
              <a:t> </a:t>
            </a:r>
          </a:p>
          <a:p>
            <a:pPr>
              <a:buNone/>
            </a:pPr>
            <a:endParaRPr lang="es-ES_tradnl" b="1" dirty="0" smtClean="0"/>
          </a:p>
          <a:p>
            <a:pPr>
              <a:buNone/>
            </a:pPr>
            <a:endParaRPr lang="es-ES_tradnl" b="1" dirty="0" smtClean="0"/>
          </a:p>
          <a:p>
            <a:pPr algn="ctr">
              <a:buNone/>
            </a:pPr>
            <a:endParaRPr lang="es-ES" b="1" dirty="0" smtClean="0"/>
          </a:p>
          <a:p>
            <a:pPr algn="ctr">
              <a:buNone/>
            </a:pPr>
            <a:r>
              <a:rPr lang="x-none" b="1" smtClean="0"/>
              <a:t>PLANIFICACIÓN </a:t>
            </a:r>
            <a:r>
              <a:rPr lang="es-ES_tradnl" b="1" dirty="0" smtClean="0"/>
              <a:t>E</a:t>
            </a:r>
            <a:r>
              <a:rPr lang="x-none" b="1" smtClean="0"/>
              <a:t> </a:t>
            </a:r>
            <a:endParaRPr lang="es-ES" b="1" dirty="0" smtClean="0"/>
          </a:p>
          <a:p>
            <a:pPr algn="ctr">
              <a:buNone/>
            </a:pPr>
            <a:r>
              <a:rPr lang="es-ES_tradnl" b="1" dirty="0" smtClean="0"/>
              <a:t>X</a:t>
            </a:r>
            <a:r>
              <a:rPr lang="x-none" b="1" smtClean="0"/>
              <a:t>ESTIÓN </a:t>
            </a:r>
            <a:endParaRPr lang="es-ES_tradnl" b="1" dirty="0" smtClean="0"/>
          </a:p>
          <a:p>
            <a:pPr algn="ctr">
              <a:buNone/>
            </a:pPr>
            <a:r>
              <a:rPr lang="x-none" b="1" smtClean="0"/>
              <a:t>DOS CENTROS </a:t>
            </a:r>
            <a:endParaRPr lang="es-ES_tradnl" b="1" dirty="0" smtClean="0"/>
          </a:p>
          <a:p>
            <a:pPr>
              <a:buNone/>
            </a:pPr>
            <a:r>
              <a:rPr lang="es-ES" b="1" dirty="0" smtClean="0"/>
              <a:t>          </a:t>
            </a:r>
            <a:r>
              <a:rPr lang="es-ES" sz="2000" b="1" dirty="0" smtClean="0"/>
              <a:t>“BUROCRACIA”</a:t>
            </a:r>
            <a:r>
              <a:rPr lang="x-none" smtClean="0"/>
              <a:t/>
            </a:r>
            <a:br>
              <a:rPr lang="x-none" smtClean="0"/>
            </a:br>
            <a:endParaRPr lang="es-ES_tradnl" dirty="0"/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2483768" y="2348880"/>
            <a:ext cx="0" cy="12241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6084168" y="2348880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260647"/>
          <a:ext cx="8229600" cy="6193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92484">
                <a:tc gridSpan="2">
                  <a:txBody>
                    <a:bodyPr/>
                    <a:lstStyle/>
                    <a:p>
                      <a:pPr algn="ctr"/>
                      <a:r>
                        <a:rPr lang="es-ES" sz="2800" dirty="0" smtClean="0"/>
                        <a:t>DOCUMENTOS</a:t>
                      </a:r>
                      <a:r>
                        <a:rPr lang="es-ES" sz="2800" baseline="0" dirty="0" smtClean="0"/>
                        <a:t> CENTRO</a:t>
                      </a:r>
                      <a:endParaRPr lang="es-ES" sz="28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553987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ORGANIZACIÓN-PROGRAMÁTICOS</a:t>
                      </a:r>
                      <a:endParaRPr lang="es-ES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ANUAIS</a:t>
                      </a:r>
                      <a:endParaRPr lang="es-ES" b="1" dirty="0"/>
                    </a:p>
                  </a:txBody>
                  <a:tcPr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1549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ELEMENTOS</a:t>
                      </a:r>
                      <a:r>
                        <a:rPr lang="es-ES" baseline="0" dirty="0" smtClean="0"/>
                        <a:t> ESTRUCTURAIS</a:t>
                      </a:r>
                      <a:endParaRPr lang="es-ES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ELEMENTOS</a:t>
                      </a:r>
                      <a:r>
                        <a:rPr lang="es-ES" baseline="0" dirty="0" smtClean="0"/>
                        <a:t> DINÁMICOS</a:t>
                      </a:r>
                      <a:endParaRPr lang="es-ES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0114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FILOSOFÍA</a:t>
                      </a:r>
                      <a:r>
                        <a:rPr lang="es-ES" baseline="0" dirty="0" smtClean="0"/>
                        <a:t> CENTRO</a:t>
                      </a:r>
                      <a:endParaRPr lang="es-ES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PRAXE EDUCATIVA</a:t>
                      </a:r>
                      <a:endParaRPr lang="es-ES" dirty="0"/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2213216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PROXECTO EDUCATIVO </a:t>
                      </a:r>
                    </a:p>
                    <a:p>
                      <a:r>
                        <a:rPr lang="gl-ES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Plan xeral de atención á diversidade</a:t>
                      </a:r>
                    </a:p>
                    <a:p>
                      <a:r>
                        <a:rPr lang="gl-ES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Plan de convivencia</a:t>
                      </a:r>
                    </a:p>
                    <a:p>
                      <a:r>
                        <a:rPr lang="gl-ES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Concreción do protocolo do acoso</a:t>
                      </a:r>
                      <a:r>
                        <a:rPr lang="gl-ES" sz="180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gl-ES" sz="1800" kern="1200" noProof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gl-ES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Proxecto lingüístico</a:t>
                      </a:r>
                    </a:p>
                    <a:p>
                      <a:r>
                        <a:rPr lang="gl-ES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Proxecto lector </a:t>
                      </a:r>
                    </a:p>
                    <a:p>
                      <a:r>
                        <a:rPr lang="gl-ES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Plan de integración das TIC , …..</a:t>
                      </a:r>
                    </a:p>
                    <a:p>
                      <a:r>
                        <a:rPr lang="es-ES" sz="1800" b="1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</a:rPr>
                        <a:t>- (CONCRECIÓN CURRICULAR)</a:t>
                      </a:r>
                      <a:endParaRPr lang="es-ES" sz="1800" b="1" u="sng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PXA</a:t>
                      </a:r>
                      <a:endParaRPr lang="es-E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566232"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NOF</a:t>
                      </a:r>
                      <a:endParaRPr lang="es-E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MEMORIA ANUAL</a:t>
                      </a:r>
                      <a:endParaRPr lang="es-E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553987">
                <a:tc rowSpan="2">
                  <a:txBody>
                    <a:bodyPr/>
                    <a:lstStyle/>
                    <a:p>
                      <a:endParaRPr lang="es-E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PROGRAMACIÓNS</a:t>
                      </a:r>
                      <a:endParaRPr lang="es-E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675171">
                <a:tc vMerge="1">
                  <a:txBody>
                    <a:bodyPr/>
                    <a:lstStyle/>
                    <a:p>
                      <a:endParaRPr lang="es-E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PROXECTO DE XESTIÓN</a:t>
                      </a:r>
                      <a:endParaRPr lang="es-E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7467600" cy="57606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 </a:t>
            </a:r>
            <a:r>
              <a:rPr lang="es-ES" b="1" dirty="0" smtClean="0">
                <a:solidFill>
                  <a:schemeClr val="tx1"/>
                </a:solidFill>
              </a:rPr>
              <a:t>Autonomía dos centros LOE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493224"/>
          </a:xfrm>
        </p:spPr>
        <p:txBody>
          <a:bodyPr/>
          <a:lstStyle/>
          <a:p>
            <a:pPr>
              <a:buNone/>
            </a:pPr>
            <a:r>
              <a:rPr lang="gl-ES" sz="2200" dirty="0" smtClean="0"/>
              <a:t>Artigo 120. Disposicións xerais.</a:t>
            </a:r>
          </a:p>
          <a:p>
            <a:pPr>
              <a:buNone/>
            </a:pPr>
            <a:endParaRPr lang="gl-ES" sz="800" dirty="0" smtClean="0"/>
          </a:p>
          <a:p>
            <a:r>
              <a:rPr lang="gl-ES" sz="2200" dirty="0" smtClean="0"/>
              <a:t>1. Os centros disporán de autonomía </a:t>
            </a:r>
            <a:r>
              <a:rPr lang="gl-ES" sz="2200" b="1" dirty="0" smtClean="0"/>
              <a:t>pedagóxica</a:t>
            </a:r>
            <a:r>
              <a:rPr lang="gl-ES" sz="2200" dirty="0" smtClean="0"/>
              <a:t>, de </a:t>
            </a:r>
            <a:r>
              <a:rPr lang="gl-ES" sz="2200" b="1" dirty="0" smtClean="0"/>
              <a:t>organización</a:t>
            </a:r>
            <a:r>
              <a:rPr lang="gl-ES" sz="2200" dirty="0" smtClean="0"/>
              <a:t> e de </a:t>
            </a:r>
            <a:r>
              <a:rPr lang="gl-ES" sz="2200" b="1" dirty="0" smtClean="0"/>
              <a:t>xestión</a:t>
            </a:r>
            <a:r>
              <a:rPr lang="gl-ES" sz="2200" dirty="0" smtClean="0"/>
              <a:t> no marco da lexislación vixente.</a:t>
            </a:r>
          </a:p>
          <a:p>
            <a:endParaRPr lang="gl-ES" sz="800" dirty="0" smtClean="0"/>
          </a:p>
          <a:p>
            <a:r>
              <a:rPr lang="gl-ES" sz="2200" dirty="0" smtClean="0"/>
              <a:t>2. Os centros docentes disporán de autonomía para elaborar, aprobar e executar un </a:t>
            </a:r>
            <a:r>
              <a:rPr lang="gl-ES" sz="2200" b="1" dirty="0" smtClean="0"/>
              <a:t>proxecto educativo </a:t>
            </a:r>
            <a:r>
              <a:rPr lang="gl-ES" sz="2200" dirty="0" smtClean="0"/>
              <a:t>e un </a:t>
            </a:r>
            <a:r>
              <a:rPr lang="gl-ES" sz="2200" b="1" dirty="0" smtClean="0"/>
              <a:t>proxecto de xestión</a:t>
            </a:r>
            <a:r>
              <a:rPr lang="gl-ES" sz="2200" dirty="0" smtClean="0"/>
              <a:t>, así como as </a:t>
            </a:r>
            <a:r>
              <a:rPr lang="gl-ES" sz="2200" b="1" dirty="0" smtClean="0"/>
              <a:t>normas de organización e funcionamento</a:t>
            </a:r>
            <a:r>
              <a:rPr lang="gl-ES" sz="2200" dirty="0" smtClean="0"/>
              <a:t> do centro.</a:t>
            </a:r>
          </a:p>
          <a:p>
            <a:endParaRPr lang="gl-ES" sz="800" dirty="0" smtClean="0"/>
          </a:p>
          <a:p>
            <a:r>
              <a:rPr lang="gl-ES" sz="2200" dirty="0" smtClean="0"/>
              <a:t>3. As administracións educativas favoreceran a autonomía dos centros de forma que os seus recursos económicos, materiais e humanos se poidan adecuar aos plans de traballo e organización que elaboren.</a:t>
            </a:r>
          </a:p>
          <a:p>
            <a:pPr>
              <a:buNone/>
            </a:pPr>
            <a:endParaRPr lang="gl-E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457200" y="1124744"/>
          <a:ext cx="7467600" cy="53490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1 Título"/>
          <p:cNvSpPr txBox="1">
            <a:spLocks/>
          </p:cNvSpPr>
          <p:nvPr/>
        </p:nvSpPr>
        <p:spPr>
          <a:xfrm>
            <a:off x="467544" y="260648"/>
            <a:ext cx="7467600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anchor="b">
            <a:normAutofit fontScale="92500"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gl-ES" sz="2800" b="1" dirty="0" smtClean="0"/>
              <a:t>NIVEIS </a:t>
            </a:r>
            <a:r>
              <a:rPr lang="gl-ES" sz="2800" b="1" smtClean="0"/>
              <a:t>DE CONCRECIÓN CURRICULAR</a:t>
            </a:r>
            <a:endParaRPr kumimoji="0" lang="gl-ES" sz="2800" b="1" i="0" u="none" strike="noStrike" kern="1200" cap="small" spc="0" normalizeH="0" baseline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1 NIVEL</a:t>
            </a:r>
            <a:endParaRPr lang="es-ES" dirty="0"/>
          </a:p>
        </p:txBody>
      </p:sp>
      <p:graphicFrame>
        <p:nvGraphicFramePr>
          <p:cNvPr id="9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95536" y="1052736"/>
          <a:ext cx="8064896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1 Título"/>
          <p:cNvSpPr txBox="1">
            <a:spLocks/>
          </p:cNvSpPr>
          <p:nvPr/>
        </p:nvSpPr>
        <p:spPr>
          <a:xfrm>
            <a:off x="467544" y="260648"/>
            <a:ext cx="7467600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anchor="b">
            <a:norm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gl-ES" sz="2800" b="1" dirty="0" smtClean="0"/>
              <a:t>1 NIVEL CURRÍCULUM</a:t>
            </a:r>
            <a:endParaRPr kumimoji="0" lang="gl-ES" sz="2800" b="1" i="0" u="none" strike="noStrike" kern="1200" cap="small" spc="0" normalizeH="0" baseline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23528" y="1052736"/>
          <a:ext cx="820891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1 Título"/>
          <p:cNvSpPr txBox="1">
            <a:spLocks/>
          </p:cNvSpPr>
          <p:nvPr/>
        </p:nvSpPr>
        <p:spPr>
          <a:xfrm>
            <a:off x="467544" y="332656"/>
            <a:ext cx="7467600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anchor="ctr">
            <a:normAutofit fontScale="40000" lnSpcReduction="20000"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5100" b="1" dirty="0" smtClean="0"/>
              <a:t>2 CONCRECIÓN CURRICULAR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3800" b="1" dirty="0" smtClean="0"/>
              <a:t> </a:t>
            </a:r>
            <a:r>
              <a:rPr lang="es-ES" sz="2800" b="1" dirty="0" smtClean="0"/>
              <a:t>[PROXECTO EDUCATIVO]</a:t>
            </a:r>
            <a:endParaRPr kumimoji="0" lang="gl-ES" sz="2800" b="1" i="0" u="none" strike="noStrike" kern="1200" cap="small" spc="0" normalizeH="0" baseline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67600" cy="57606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PROXECTO EDUCATIVO  LOE-LOMCE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03232" cy="5349208"/>
          </a:xfrm>
        </p:spPr>
        <p:txBody>
          <a:bodyPr/>
          <a:lstStyle/>
          <a:p>
            <a:pPr>
              <a:buNone/>
            </a:pPr>
            <a:r>
              <a:rPr lang="gl-ES" sz="1600" dirty="0" smtClean="0"/>
              <a:t>Artigo 121. </a:t>
            </a:r>
            <a:r>
              <a:rPr lang="gl-ES" sz="1600" i="1" dirty="0" smtClean="0"/>
              <a:t>Proxecto educativo</a:t>
            </a:r>
          </a:p>
          <a:p>
            <a:pPr>
              <a:buNone/>
            </a:pPr>
            <a:endParaRPr lang="gl-ES" sz="800" dirty="0" smtClean="0"/>
          </a:p>
          <a:p>
            <a:pPr algn="just"/>
            <a:r>
              <a:rPr lang="gl-ES" sz="1600" dirty="0" smtClean="0"/>
              <a:t>1. Recollerá os valores, os obxectivos e as prioridades de actuación. Así mesmo, incorporará a </a:t>
            </a:r>
            <a:r>
              <a:rPr lang="gl-ES" sz="1600" b="1" dirty="0" smtClean="0"/>
              <a:t>concreción dos currículos</a:t>
            </a:r>
            <a:r>
              <a:rPr lang="gl-ES" sz="1600" dirty="0" smtClean="0"/>
              <a:t> establecidos pola Administración educativa que corresponde fixar e aprobar ao claustro, así como o tratamento transversal nas áreas, materias ou módulos da educación en valores e outras ensinanzas.</a:t>
            </a:r>
          </a:p>
          <a:p>
            <a:pPr algn="just"/>
            <a:r>
              <a:rPr lang="gl-ES" sz="1600" dirty="0" smtClean="0"/>
              <a:t>2. Este proxecto, que deberá ter en conta as </a:t>
            </a:r>
            <a:r>
              <a:rPr lang="gl-ES" sz="1600" b="1" dirty="0" smtClean="0"/>
              <a:t>características do ámbito social e cultural</a:t>
            </a:r>
            <a:r>
              <a:rPr lang="gl-ES" sz="1600" dirty="0" smtClean="0"/>
              <a:t> do centro, recollerá a forma de </a:t>
            </a:r>
            <a:r>
              <a:rPr lang="gl-ES" sz="1600" b="1" dirty="0" smtClean="0"/>
              <a:t>atención á diversidade </a:t>
            </a:r>
            <a:r>
              <a:rPr lang="gl-ES" sz="1600" dirty="0" smtClean="0"/>
              <a:t>do alumnado e a </a:t>
            </a:r>
            <a:r>
              <a:rPr lang="gl-ES" sz="1600" b="1" dirty="0" smtClean="0"/>
              <a:t>acción </a:t>
            </a:r>
            <a:r>
              <a:rPr lang="gl-ES" sz="1600" b="1" dirty="0" err="1" smtClean="0"/>
              <a:t>titorial</a:t>
            </a:r>
            <a:r>
              <a:rPr lang="gl-ES" sz="1600" dirty="0" smtClean="0"/>
              <a:t>, así como o </a:t>
            </a:r>
            <a:r>
              <a:rPr lang="gl-ES" sz="1600" b="1" dirty="0" smtClean="0"/>
              <a:t>plan de convivencia</a:t>
            </a:r>
            <a:r>
              <a:rPr lang="gl-ES" sz="1600" dirty="0" smtClean="0"/>
              <a:t>, e deberá respectar o principio de non discriminación e de inclusión educativa como valores fundamentais, así como os principios e obxectivos recollidos nesta lei e na LODE.</a:t>
            </a:r>
          </a:p>
          <a:p>
            <a:pPr algn="just"/>
            <a:r>
              <a:rPr lang="gl-ES" sz="1600" dirty="0" smtClean="0"/>
              <a:t>3. No marco do establecido polas administracións educativas, os centros establecerán os seus proxectos educativos, que se deberán </a:t>
            </a:r>
            <a:r>
              <a:rPr lang="gl-ES" sz="1600" b="1" dirty="0" smtClean="0"/>
              <a:t>facer públicos </a:t>
            </a:r>
            <a:r>
              <a:rPr lang="gl-ES" sz="1600" dirty="0" smtClean="0"/>
              <a:t>con obxecto de facilitar o seu coñecemento polo conxunto da comunidade educativa. Así mesmo, corresponde ás administracións educativas contribuír ao desenvolvemento do currículo favorecendo a elaboración de modelos abertos de programación docente e de materiais didácticos que atendan ás distintas necesidades dos alumnos e alumnas e do profesorado.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irador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olsticio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1281</TotalTime>
  <Words>2083</Words>
  <Application>Microsoft Office PowerPoint</Application>
  <PresentationFormat>Presentación en pantalla (4:3)</PresentationFormat>
  <Paragraphs>341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diapositiva</vt:lpstr>
      </vt:variant>
      <vt:variant>
        <vt:i4>26</vt:i4>
      </vt:variant>
    </vt:vector>
  </HeadingPairs>
  <TitlesOfParts>
    <vt:vector size="30" baseType="lpstr">
      <vt:lpstr>Tema de Office</vt:lpstr>
      <vt:lpstr>Mirador</vt:lpstr>
      <vt:lpstr>1_Tema de Office</vt:lpstr>
      <vt:lpstr>2_Tema de Office</vt:lpstr>
      <vt:lpstr>A CONCRECIÓN CURRICULAR   NORMATIVA E PROPOSTA</vt:lpstr>
      <vt:lpstr>Presentación de PowerPoint</vt:lpstr>
      <vt:lpstr>CAMBIOS LOMCE</vt:lpstr>
      <vt:lpstr>Presentación de PowerPoint</vt:lpstr>
      <vt:lpstr>     Autonomía dos centros LOE</vt:lpstr>
      <vt:lpstr>Presentación de PowerPoint</vt:lpstr>
      <vt:lpstr>1 NIVEL</vt:lpstr>
      <vt:lpstr>Presentación de PowerPoint</vt:lpstr>
      <vt:lpstr>PROXECTO EDUCATIVO  LOE-LOMCE</vt:lpstr>
      <vt:lpstr>ASPECTOS DE DECISIÓN DO CENTRO</vt:lpstr>
      <vt:lpstr>Presentación de PowerPoint</vt:lpstr>
      <vt:lpstr>Presentación de PowerPoint</vt:lpstr>
      <vt:lpstr>Presentación de PowerPoint</vt:lpstr>
      <vt:lpstr>PROPOSTA     CONCRECIÓN CURRICULAR (1)</vt:lpstr>
      <vt:lpstr>3.- ATENCIÓN Á DIVERSIDADE</vt:lpstr>
      <vt:lpstr>CONCRECIÓN CURRICULAR (2)</vt:lpstr>
      <vt:lpstr>CONCRECIÓN CURRICULAR (3)</vt:lpstr>
      <vt:lpstr>CONCRECIÓN CURRICULAR (4)</vt:lpstr>
      <vt:lpstr>CONCRECIÓN CURRICULAR (5)</vt:lpstr>
      <vt:lpstr>PROMOCIÓN</vt:lpstr>
      <vt:lpstr>CONCRECIÓN CURRICULAR (6)</vt:lpstr>
      <vt:lpstr>CONCRECIÓN CURRICULAR (7)</vt:lpstr>
      <vt:lpstr>FASES ELABORACIÓN CONCRECIÓN CURRICULAR PROPOSTA</vt:lpstr>
      <vt:lpstr>PROCEDEMENTO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MANUEL TORRES VIZCAY</dc:creator>
  <cp:lastModifiedBy>usuario</cp:lastModifiedBy>
  <cp:revision>205</cp:revision>
  <dcterms:created xsi:type="dcterms:W3CDTF">2018-02-19T15:26:08Z</dcterms:created>
  <dcterms:modified xsi:type="dcterms:W3CDTF">2018-04-18T17:42:13Z</dcterms:modified>
</cp:coreProperties>
</file>