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05" r:id="rId3"/>
    <p:sldId id="306" r:id="rId4"/>
    <p:sldId id="310" r:id="rId5"/>
    <p:sldId id="312" r:id="rId6"/>
    <p:sldId id="313" r:id="rId7"/>
    <p:sldId id="315" r:id="rId8"/>
    <p:sldId id="314" r:id="rId9"/>
    <p:sldId id="316" r:id="rId10"/>
    <p:sldId id="311" r:id="rId11"/>
    <p:sldId id="317" r:id="rId12"/>
    <p:sldId id="307" r:id="rId13"/>
    <p:sldId id="301" r:id="rId14"/>
    <p:sldId id="302" r:id="rId15"/>
    <p:sldId id="303" r:id="rId16"/>
    <p:sldId id="304" r:id="rId17"/>
    <p:sldId id="272" r:id="rId18"/>
  </p:sldIdLst>
  <p:sldSz cx="12192000" cy="6858000"/>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633"/>
    <a:srgbClr val="000000"/>
    <a:srgbClr val="3500FF"/>
    <a:srgbClr val="AE001A"/>
    <a:srgbClr val="FD75B0"/>
    <a:srgbClr val="AE00FF"/>
    <a:srgbClr val="011993"/>
    <a:srgbClr val="0119FF"/>
    <a:srgbClr val="0100FF"/>
    <a:srgbClr val="3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48"/>
    <p:restoredTop sz="94674"/>
  </p:normalViewPr>
  <p:slideViewPr>
    <p:cSldViewPr snapToGrid="0" snapToObjects="1">
      <p:cViewPr varScale="1">
        <p:scale>
          <a:sx n="89" d="100"/>
          <a:sy n="89" d="100"/>
        </p:scale>
        <p:origin x="192" y="92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FE86A-3D97-4682-A27B-DABE8E82580B}" type="datetimeFigureOut">
              <a:rPr lang="es-ES" smtClean="0"/>
              <a:t>5/5/22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CDA7C-E427-4EAB-A27C-A5647D89BB1D}" type="slidenum">
              <a:rPr lang="es-ES" smtClean="0"/>
              <a:t>‹Nr.›</a:t>
            </a:fld>
            <a:endParaRPr lang="es-ES"/>
          </a:p>
        </p:txBody>
      </p:sp>
    </p:spTree>
    <p:extLst>
      <p:ext uri="{BB962C8B-B14F-4D97-AF65-F5344CB8AC3E}">
        <p14:creationId xmlns:p14="http://schemas.microsoft.com/office/powerpoint/2010/main" val="34791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A578C09-5A21-E546-BE41-B706AACA0B90}" type="slidenum">
              <a:rPr lang="es-ES" smtClean="0"/>
              <a:pPr/>
              <a:t>1</a:t>
            </a:fld>
            <a:endParaRPr lang="es-ES"/>
          </a:p>
        </p:txBody>
      </p:sp>
    </p:spTree>
    <p:extLst>
      <p:ext uri="{BB962C8B-B14F-4D97-AF65-F5344CB8AC3E}">
        <p14:creationId xmlns:p14="http://schemas.microsoft.com/office/powerpoint/2010/main" val="3917097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10</a:t>
            </a:fld>
            <a:endParaRPr lang="es-ES"/>
          </a:p>
        </p:txBody>
      </p:sp>
    </p:spTree>
    <p:extLst>
      <p:ext uri="{BB962C8B-B14F-4D97-AF65-F5344CB8AC3E}">
        <p14:creationId xmlns:p14="http://schemas.microsoft.com/office/powerpoint/2010/main" val="29231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11</a:t>
            </a:fld>
            <a:endParaRPr lang="es-ES"/>
          </a:p>
        </p:txBody>
      </p:sp>
    </p:spTree>
    <p:extLst>
      <p:ext uri="{BB962C8B-B14F-4D97-AF65-F5344CB8AC3E}">
        <p14:creationId xmlns:p14="http://schemas.microsoft.com/office/powerpoint/2010/main" val="157475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12</a:t>
            </a:fld>
            <a:endParaRPr lang="es-ES"/>
          </a:p>
        </p:txBody>
      </p:sp>
    </p:spTree>
    <p:extLst>
      <p:ext uri="{BB962C8B-B14F-4D97-AF65-F5344CB8AC3E}">
        <p14:creationId xmlns:p14="http://schemas.microsoft.com/office/powerpoint/2010/main" val="1374878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13</a:t>
            </a:fld>
            <a:endParaRPr lang="es-ES"/>
          </a:p>
        </p:txBody>
      </p:sp>
    </p:spTree>
    <p:extLst>
      <p:ext uri="{BB962C8B-B14F-4D97-AF65-F5344CB8AC3E}">
        <p14:creationId xmlns:p14="http://schemas.microsoft.com/office/powerpoint/2010/main" val="72178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14</a:t>
            </a:fld>
            <a:endParaRPr lang="es-ES"/>
          </a:p>
        </p:txBody>
      </p:sp>
    </p:spTree>
    <p:extLst>
      <p:ext uri="{BB962C8B-B14F-4D97-AF65-F5344CB8AC3E}">
        <p14:creationId xmlns:p14="http://schemas.microsoft.com/office/powerpoint/2010/main" val="809343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15</a:t>
            </a:fld>
            <a:endParaRPr lang="es-ES"/>
          </a:p>
        </p:txBody>
      </p:sp>
    </p:spTree>
    <p:extLst>
      <p:ext uri="{BB962C8B-B14F-4D97-AF65-F5344CB8AC3E}">
        <p14:creationId xmlns:p14="http://schemas.microsoft.com/office/powerpoint/2010/main" val="83720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16</a:t>
            </a:fld>
            <a:endParaRPr lang="es-ES"/>
          </a:p>
        </p:txBody>
      </p:sp>
    </p:spTree>
    <p:extLst>
      <p:ext uri="{BB962C8B-B14F-4D97-AF65-F5344CB8AC3E}">
        <p14:creationId xmlns:p14="http://schemas.microsoft.com/office/powerpoint/2010/main" val="1490404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A578C09-5A21-E546-BE41-B706AACA0B90}" type="slidenum">
              <a:rPr lang="es-ES" smtClean="0"/>
              <a:pPr/>
              <a:t>17</a:t>
            </a:fld>
            <a:endParaRPr lang="es-ES"/>
          </a:p>
        </p:txBody>
      </p:sp>
    </p:spTree>
    <p:extLst>
      <p:ext uri="{BB962C8B-B14F-4D97-AF65-F5344CB8AC3E}">
        <p14:creationId xmlns:p14="http://schemas.microsoft.com/office/powerpoint/2010/main" val="211252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2</a:t>
            </a:fld>
            <a:endParaRPr lang="es-ES"/>
          </a:p>
        </p:txBody>
      </p:sp>
    </p:spTree>
    <p:extLst>
      <p:ext uri="{BB962C8B-B14F-4D97-AF65-F5344CB8AC3E}">
        <p14:creationId xmlns:p14="http://schemas.microsoft.com/office/powerpoint/2010/main" val="174650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3</a:t>
            </a:fld>
            <a:endParaRPr lang="es-ES"/>
          </a:p>
        </p:txBody>
      </p:sp>
    </p:spTree>
    <p:extLst>
      <p:ext uri="{BB962C8B-B14F-4D97-AF65-F5344CB8AC3E}">
        <p14:creationId xmlns:p14="http://schemas.microsoft.com/office/powerpoint/2010/main" val="111179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4</a:t>
            </a:fld>
            <a:endParaRPr lang="es-ES"/>
          </a:p>
        </p:txBody>
      </p:sp>
    </p:spTree>
    <p:extLst>
      <p:ext uri="{BB962C8B-B14F-4D97-AF65-F5344CB8AC3E}">
        <p14:creationId xmlns:p14="http://schemas.microsoft.com/office/powerpoint/2010/main" val="115674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5</a:t>
            </a:fld>
            <a:endParaRPr lang="es-ES"/>
          </a:p>
        </p:txBody>
      </p:sp>
    </p:spTree>
    <p:extLst>
      <p:ext uri="{BB962C8B-B14F-4D97-AF65-F5344CB8AC3E}">
        <p14:creationId xmlns:p14="http://schemas.microsoft.com/office/powerpoint/2010/main" val="145577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6</a:t>
            </a:fld>
            <a:endParaRPr lang="es-ES"/>
          </a:p>
        </p:txBody>
      </p:sp>
    </p:spTree>
    <p:extLst>
      <p:ext uri="{BB962C8B-B14F-4D97-AF65-F5344CB8AC3E}">
        <p14:creationId xmlns:p14="http://schemas.microsoft.com/office/powerpoint/2010/main" val="78441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7</a:t>
            </a:fld>
            <a:endParaRPr lang="es-ES"/>
          </a:p>
        </p:txBody>
      </p:sp>
    </p:spTree>
    <p:extLst>
      <p:ext uri="{BB962C8B-B14F-4D97-AF65-F5344CB8AC3E}">
        <p14:creationId xmlns:p14="http://schemas.microsoft.com/office/powerpoint/2010/main" val="21027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8</a:t>
            </a:fld>
            <a:endParaRPr lang="es-ES"/>
          </a:p>
        </p:txBody>
      </p:sp>
    </p:spTree>
    <p:extLst>
      <p:ext uri="{BB962C8B-B14F-4D97-AF65-F5344CB8AC3E}">
        <p14:creationId xmlns:p14="http://schemas.microsoft.com/office/powerpoint/2010/main" val="119655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78CDA7C-E427-4EAB-A27C-A5647D89BB1D}" type="slidenum">
              <a:rPr lang="es-ES" smtClean="0"/>
              <a:t>9</a:t>
            </a:fld>
            <a:endParaRPr lang="es-ES"/>
          </a:p>
        </p:txBody>
      </p:sp>
    </p:spTree>
    <p:extLst>
      <p:ext uri="{BB962C8B-B14F-4D97-AF65-F5344CB8AC3E}">
        <p14:creationId xmlns:p14="http://schemas.microsoft.com/office/powerpoint/2010/main" val="187827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8"/>
            <a:ext cx="10363200" cy="1470025"/>
          </a:xfrm>
        </p:spPr>
        <p:txBody>
          <a:bodyPr/>
          <a:lstStyle/>
          <a:p>
            <a:r>
              <a:rPr lang="es-ES_tradnl"/>
              <a:t>Clic para editar título</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73656176-A0FD-BB4F-9C33-854124094C25}" type="datetimeFigureOut">
              <a:rPr lang="es-ES_tradnl" smtClean="0"/>
              <a:pPr/>
              <a:t>5/5/22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3656176-A0FD-BB4F-9C33-854124094C25}" type="datetimeFigureOut">
              <a:rPr lang="es-ES_tradnl" smtClean="0"/>
              <a:pPr/>
              <a:t>5/5/22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41"/>
            <a:ext cx="27432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609600" y="274641"/>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3656176-A0FD-BB4F-9C33-854124094C25}" type="datetimeFigureOut">
              <a:rPr lang="es-ES_tradnl" smtClean="0"/>
              <a:pPr/>
              <a:t>5/5/22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3656176-A0FD-BB4F-9C33-854124094C25}" type="datetimeFigureOut">
              <a:rPr lang="es-ES_tradnl" smtClean="0"/>
              <a:pPr/>
              <a:t>5/5/22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3"/>
            <a:ext cx="103632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3656176-A0FD-BB4F-9C33-854124094C25}" type="datetimeFigureOut">
              <a:rPr lang="es-ES_tradnl" smtClean="0"/>
              <a:pPr/>
              <a:t>5/5/22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73656176-A0FD-BB4F-9C33-854124094C25}" type="datetimeFigureOut">
              <a:rPr lang="es-ES_tradnl" smtClean="0"/>
              <a:pPr/>
              <a:t>5/5/22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73656176-A0FD-BB4F-9C33-854124094C25}" type="datetimeFigureOut">
              <a:rPr lang="es-ES_tradnl" smtClean="0"/>
              <a:pPr/>
              <a:t>5/5/22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73656176-A0FD-BB4F-9C33-854124094C25}" type="datetimeFigureOut">
              <a:rPr lang="es-ES_tradnl" smtClean="0"/>
              <a:pPr/>
              <a:t>5/5/22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3656176-A0FD-BB4F-9C33-854124094C25}" type="datetimeFigureOut">
              <a:rPr lang="es-ES_tradnl" smtClean="0"/>
              <a:pPr/>
              <a:t>5/5/22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50"/>
            <a:ext cx="4011084"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3656176-A0FD-BB4F-9C33-854124094C25}" type="datetimeFigureOut">
              <a:rPr lang="es-ES_tradnl" smtClean="0"/>
              <a:pPr/>
              <a:t>5/5/22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3656176-A0FD-BB4F-9C33-854124094C25}" type="datetimeFigureOut">
              <a:rPr lang="es-ES_tradnl" smtClean="0"/>
              <a:pPr/>
              <a:t>5/5/22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9B3734E-527A-704C-8DE9-0CB803B75181}" type="slidenum">
              <a:rPr lang="es-ES_tradnl" smtClean="0"/>
              <a:pPr/>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56176-A0FD-BB4F-9C33-854124094C25}" type="datetimeFigureOut">
              <a:rPr lang="es-ES_tradnl" smtClean="0"/>
              <a:pPr/>
              <a:t>5/5/22</a:t>
            </a:fld>
            <a:endParaRPr lang="es-ES_tradnl"/>
          </a:p>
        </p:txBody>
      </p:sp>
      <p:sp>
        <p:nvSpPr>
          <p:cNvPr id="5" name="Marcador de pie de página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3734E-527A-704C-8DE9-0CB803B75181}" type="slidenum">
              <a:rPr lang="es-ES_tradnl" smtClean="0"/>
              <a:pPr/>
              <a:t>‹Nr.›</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emf"/><Relationship Id="rId7"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7" Type="http://schemas.openxmlformats.org/officeDocument/2006/relationships/image" Target="../media/image13.jpg"/><Relationship Id="rId8" Type="http://schemas.openxmlformats.org/officeDocument/2006/relationships/image" Target="../media/image14.jp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emf"/><Relationship Id="rId5" Type="http://schemas.openxmlformats.org/officeDocument/2006/relationships/image" Target="../media/image4.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7"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7"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tiff"/><Relationship Id="rId7"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emf"/><Relationship Id="rId7"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Un letrero de color negro&#10;&#10;Descripción generada automáticamente con confianza media">
            <a:extLst>
              <a:ext uri="{FF2B5EF4-FFF2-40B4-BE49-F238E27FC236}">
                <a16:creationId xmlns:a16="http://schemas.microsoft.com/office/drawing/2014/main" xmlns="" id="{851E1497-AD5A-49FC-9DB6-0722B3D563E5}"/>
              </a:ext>
            </a:extLst>
          </p:cNvPr>
          <p:cNvPicPr>
            <a:picLocks noChangeAspect="1"/>
          </p:cNvPicPr>
          <p:nvPr/>
        </p:nvPicPr>
        <p:blipFill>
          <a:blip r:embed="rId3"/>
          <a:stretch>
            <a:fillRect/>
          </a:stretch>
        </p:blipFill>
        <p:spPr>
          <a:xfrm>
            <a:off x="2785213" y="1621967"/>
            <a:ext cx="8199772" cy="3248165"/>
          </a:xfrm>
          <a:prstGeom prst="rect">
            <a:avLst/>
          </a:prstGeom>
        </p:spPr>
      </p:pic>
      <p:pic>
        <p:nvPicPr>
          <p:cNvPr id="6" name="Imagen 5" descr="Imagen que contiene Texto&#10;&#10;Descripción generada automáticamente">
            <a:extLst>
              <a:ext uri="{FF2B5EF4-FFF2-40B4-BE49-F238E27FC236}">
                <a16:creationId xmlns:a16="http://schemas.microsoft.com/office/drawing/2014/main" xmlns="" id="{5FA8FB1C-EF8E-405B-8657-6C4F5FF7E99D}"/>
              </a:ext>
            </a:extLst>
          </p:cNvPr>
          <p:cNvPicPr>
            <a:picLocks noChangeAspect="1"/>
          </p:cNvPicPr>
          <p:nvPr/>
        </p:nvPicPr>
        <p:blipFill>
          <a:blip r:embed="rId4"/>
          <a:stretch>
            <a:fillRect/>
          </a:stretch>
        </p:blipFill>
        <p:spPr>
          <a:xfrm>
            <a:off x="504180" y="285340"/>
            <a:ext cx="2237490" cy="1910703"/>
          </a:xfrm>
          <a:prstGeom prst="rect">
            <a:avLst/>
          </a:prstGeom>
        </p:spPr>
      </p:pic>
      <p:pic>
        <p:nvPicPr>
          <p:cNvPr id="11" name="Imagen 10">
            <a:extLst>
              <a:ext uri="{FF2B5EF4-FFF2-40B4-BE49-F238E27FC236}">
                <a16:creationId xmlns:a16="http://schemas.microsoft.com/office/drawing/2014/main" xmlns="" id="{8F5A5A9B-5ACB-4366-805A-2326BD99F92F}"/>
              </a:ext>
            </a:extLst>
          </p:cNvPr>
          <p:cNvPicPr>
            <a:picLocks noChangeAspect="1"/>
          </p:cNvPicPr>
          <p:nvPr/>
        </p:nvPicPr>
        <p:blipFill>
          <a:blip r:embed="rId5"/>
          <a:srcRect/>
          <a:stretch/>
        </p:blipFill>
        <p:spPr>
          <a:xfrm>
            <a:off x="8111077" y="3636089"/>
            <a:ext cx="3109222" cy="2794138"/>
          </a:xfrm>
          <a:prstGeom prst="rect">
            <a:avLst/>
          </a:prstGeom>
        </p:spPr>
      </p:pic>
      <p:sp>
        <p:nvSpPr>
          <p:cNvPr id="5" name="CuadroTexto 4"/>
          <p:cNvSpPr txBox="1"/>
          <p:nvPr/>
        </p:nvSpPr>
        <p:spPr>
          <a:xfrm>
            <a:off x="770562" y="5753528"/>
            <a:ext cx="3416320" cy="646331"/>
          </a:xfrm>
          <a:prstGeom prst="rect">
            <a:avLst/>
          </a:prstGeom>
          <a:noFill/>
        </p:spPr>
        <p:txBody>
          <a:bodyPr wrap="none" rtlCol="0">
            <a:spAutoFit/>
          </a:bodyPr>
          <a:lstStyle/>
          <a:p>
            <a:r>
              <a:rPr lang="es-ES_tradnl" b="1" i="1" dirty="0" smtClean="0">
                <a:latin typeface="Helvetica" charset="0"/>
                <a:ea typeface="Helvetica" charset="0"/>
                <a:cs typeface="Helvetica" charset="0"/>
              </a:rPr>
              <a:t>Taller manipulativo</a:t>
            </a:r>
          </a:p>
          <a:p>
            <a:r>
              <a:rPr lang="es-ES_tradnl" i="1" dirty="0" smtClean="0">
                <a:latin typeface="Helvetica" charset="0"/>
                <a:ea typeface="Helvetica" charset="0"/>
                <a:cs typeface="Helvetica" charset="0"/>
              </a:rPr>
              <a:t>Contenidos para el profesorado</a:t>
            </a:r>
            <a:endParaRPr lang="es-ES_tradnl" i="1" dirty="0">
              <a:latin typeface="Helvetica" charset="0"/>
              <a:ea typeface="Helvetica" charset="0"/>
              <a:cs typeface="Helvetica"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A54C0D5D-5BD6-1A44-8837-005451B10EEE}"/>
              </a:ext>
            </a:extLst>
          </p:cNvPr>
          <p:cNvPicPr>
            <a:picLocks noChangeAspect="1"/>
          </p:cNvPicPr>
          <p:nvPr/>
        </p:nvPicPr>
        <p:blipFill>
          <a:blip r:embed="rId3"/>
          <a:stretch>
            <a:fillRect/>
          </a:stretch>
        </p:blipFill>
        <p:spPr>
          <a:xfrm>
            <a:off x="4944314" y="1659231"/>
            <a:ext cx="6257538" cy="3989180"/>
          </a:xfrm>
          <a:prstGeom prst="rect">
            <a:avLst/>
          </a:prstGeom>
        </p:spPr>
      </p:pic>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4"/>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a:solidFill>
                  <a:srgbClr val="076633"/>
                </a:solidFill>
                <a:latin typeface="Helvetica"/>
                <a:cs typeface="Helvetica"/>
              </a:rPr>
              <a:t>¡</a:t>
            </a:r>
            <a:r>
              <a:rPr lang="es-ES_tradnl" sz="4000" b="1" dirty="0" smtClean="0">
                <a:solidFill>
                  <a:srgbClr val="076633"/>
                </a:solidFill>
                <a:latin typeface="Helvetica"/>
                <a:cs typeface="Helvetica"/>
              </a:rPr>
              <a:t>Atención gobernantes!</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5">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6"/>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7"/>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5">
            <a:duotone>
              <a:schemeClr val="bg1"/>
              <a:srgbClr val="FFF1C1"/>
            </a:duotone>
          </a:blip>
          <a:stretch>
            <a:fillRect/>
          </a:stretch>
        </p:blipFill>
        <p:spPr>
          <a:xfrm>
            <a:off x="6323935" y="6212581"/>
            <a:ext cx="2324359" cy="512891"/>
          </a:xfrm>
          <a:prstGeom prst="rect">
            <a:avLst/>
          </a:prstGeom>
        </p:spPr>
      </p:pic>
      <p:sp>
        <p:nvSpPr>
          <p:cNvPr id="15" name="CuadroTexto 14">
            <a:extLst>
              <a:ext uri="{FF2B5EF4-FFF2-40B4-BE49-F238E27FC236}">
                <a16:creationId xmlns:a16="http://schemas.microsoft.com/office/drawing/2014/main" xmlns="" id="{ECFA9B96-2456-8F40-B1A0-FDBEB2A1EA3D}"/>
              </a:ext>
            </a:extLst>
          </p:cNvPr>
          <p:cNvSpPr txBox="1"/>
          <p:nvPr/>
        </p:nvSpPr>
        <p:spPr>
          <a:xfrm>
            <a:off x="863159" y="2785866"/>
            <a:ext cx="3642467" cy="1323439"/>
          </a:xfrm>
          <a:prstGeom prst="rect">
            <a:avLst/>
          </a:prstGeom>
          <a:noFill/>
        </p:spPr>
        <p:txBody>
          <a:bodyPr wrap="square" rtlCol="0">
            <a:spAutoFit/>
          </a:bodyPr>
          <a:lstStyle/>
          <a:p>
            <a:pPr marL="571500" indent="-571500" algn="just">
              <a:buFont typeface="Arial" charset="0"/>
              <a:buChar char="•"/>
            </a:pPr>
            <a:r>
              <a:rPr lang="es-ES" sz="4000" dirty="0" smtClean="0"/>
              <a:t>Conserva </a:t>
            </a:r>
            <a:r>
              <a:rPr lang="es-ES" sz="4000" smtClean="0"/>
              <a:t>las áreas</a:t>
            </a:r>
            <a:endParaRPr lang="es-ES" sz="4000" dirty="0" smtClean="0"/>
          </a:p>
        </p:txBody>
      </p:sp>
    </p:spTree>
    <p:extLst>
      <p:ext uri="{BB962C8B-B14F-4D97-AF65-F5344CB8AC3E}">
        <p14:creationId xmlns:p14="http://schemas.microsoft.com/office/powerpoint/2010/main" val="21327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a:solidFill>
                  <a:srgbClr val="076633"/>
                </a:solidFill>
                <a:latin typeface="Helvetica"/>
                <a:cs typeface="Helvetica"/>
              </a:rPr>
              <a:t>Teorema Egregio de </a:t>
            </a:r>
            <a:r>
              <a:rPr lang="es-ES_tradnl" sz="4000" b="1" dirty="0" smtClean="0">
                <a:solidFill>
                  <a:srgbClr val="076633"/>
                </a:solidFill>
                <a:latin typeface="Helvetica"/>
                <a:cs typeface="Helvetica"/>
              </a:rPr>
              <a:t>Gauss (1828)</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sp>
        <p:nvSpPr>
          <p:cNvPr id="13" name="CuadroTexto 12">
            <a:extLst>
              <a:ext uri="{FF2B5EF4-FFF2-40B4-BE49-F238E27FC236}">
                <a16:creationId xmlns:a16="http://schemas.microsoft.com/office/drawing/2014/main" xmlns="" id="{A86674C0-9026-7A49-BF87-1CD7E8F4C7BD}"/>
              </a:ext>
            </a:extLst>
          </p:cNvPr>
          <p:cNvSpPr txBox="1"/>
          <p:nvPr/>
        </p:nvSpPr>
        <p:spPr>
          <a:xfrm>
            <a:off x="1667589" y="5342343"/>
            <a:ext cx="2920566" cy="461665"/>
          </a:xfrm>
          <a:prstGeom prst="rect">
            <a:avLst/>
          </a:prstGeom>
          <a:noFill/>
        </p:spPr>
        <p:txBody>
          <a:bodyPr wrap="square" rtlCol="0">
            <a:spAutoFit/>
          </a:bodyPr>
          <a:lstStyle/>
          <a:p>
            <a:pPr algn="ctr"/>
            <a:r>
              <a:rPr lang="es-ES" sz="2400" dirty="0"/>
              <a:t>Carl Friedrich Gauss</a:t>
            </a:r>
          </a:p>
        </p:txBody>
      </p:sp>
      <p:pic>
        <p:nvPicPr>
          <p:cNvPr id="14" name="Picture 2">
            <a:extLst>
              <a:ext uri="{FF2B5EF4-FFF2-40B4-BE49-F238E27FC236}">
                <a16:creationId xmlns:a16="http://schemas.microsoft.com/office/drawing/2014/main" xmlns="" id="{A1CEF99E-42AC-F543-A9CC-8F8FCB526D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7588" y="1601810"/>
            <a:ext cx="2920566" cy="372068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xmlns="" id="{458CBB27-51C6-D74C-B378-592046E64299}"/>
              </a:ext>
            </a:extLst>
          </p:cNvPr>
          <p:cNvSpPr txBox="1"/>
          <p:nvPr/>
        </p:nvSpPr>
        <p:spPr>
          <a:xfrm>
            <a:off x="5320784" y="1853730"/>
            <a:ext cx="6458896" cy="4031873"/>
          </a:xfrm>
          <a:prstGeom prst="rect">
            <a:avLst/>
          </a:prstGeom>
          <a:noFill/>
        </p:spPr>
        <p:txBody>
          <a:bodyPr wrap="square" rtlCol="0">
            <a:spAutoFit/>
          </a:bodyPr>
          <a:lstStyle/>
          <a:p>
            <a:r>
              <a:rPr lang="es-ES" sz="3200" b="1" dirty="0" smtClean="0"/>
              <a:t>La curvatura de una superficie es invariante por transformaciones que conservan distancias (y tamaños y formas)</a:t>
            </a:r>
          </a:p>
          <a:p>
            <a:endParaRPr lang="es-ES" sz="3200" b="1" dirty="0" smtClean="0"/>
          </a:p>
          <a:p>
            <a:r>
              <a:rPr lang="es-ES" sz="3200" dirty="0" smtClean="0"/>
              <a:t>El plano y la esfera tienen curvaturas distintas</a:t>
            </a:r>
            <a:endParaRPr lang="es-ES" sz="3200" dirty="0" smtClean="0"/>
          </a:p>
          <a:p>
            <a:endParaRPr lang="es-ES" sz="3200" b="1" dirty="0"/>
          </a:p>
        </p:txBody>
      </p:sp>
    </p:spTree>
    <p:extLst>
      <p:ext uri="{BB962C8B-B14F-4D97-AF65-F5344CB8AC3E}">
        <p14:creationId xmlns:p14="http://schemas.microsoft.com/office/powerpoint/2010/main" val="128242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a:solidFill>
                  <a:srgbClr val="076633"/>
                </a:solidFill>
                <a:latin typeface="Helvetica"/>
                <a:cs typeface="Helvetica"/>
              </a:rPr>
              <a:t>No hay un mapa perfecto</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sp>
        <p:nvSpPr>
          <p:cNvPr id="15" name="CuadroTexto 14">
            <a:extLst>
              <a:ext uri="{FF2B5EF4-FFF2-40B4-BE49-F238E27FC236}">
                <a16:creationId xmlns:a16="http://schemas.microsoft.com/office/drawing/2014/main" xmlns="" id="{458CBB27-51C6-D74C-B378-592046E64299}"/>
              </a:ext>
            </a:extLst>
          </p:cNvPr>
          <p:cNvSpPr txBox="1"/>
          <p:nvPr/>
        </p:nvSpPr>
        <p:spPr>
          <a:xfrm>
            <a:off x="1559719" y="1931363"/>
            <a:ext cx="9084468" cy="3293209"/>
          </a:xfrm>
          <a:prstGeom prst="rect">
            <a:avLst/>
          </a:prstGeom>
          <a:noFill/>
        </p:spPr>
        <p:txBody>
          <a:bodyPr wrap="square" rtlCol="0">
            <a:spAutoFit/>
          </a:bodyPr>
          <a:lstStyle/>
          <a:p>
            <a:r>
              <a:rPr lang="es-ES" sz="3200" b="1" dirty="0"/>
              <a:t>No puede existir </a:t>
            </a:r>
            <a:r>
              <a:rPr lang="es-ES" sz="3200" dirty="0"/>
              <a:t>un mapa de la Tierra que conserve a la vez:</a:t>
            </a:r>
          </a:p>
          <a:p>
            <a:pPr marL="342900" indent="-342900">
              <a:lnSpc>
                <a:spcPct val="150000"/>
              </a:lnSpc>
              <a:buFont typeface="Arial" panose="020B0604020202020204" pitchFamily="34" charset="0"/>
              <a:buChar char="•"/>
            </a:pPr>
            <a:r>
              <a:rPr lang="es-ES" sz="3200" b="1" dirty="0"/>
              <a:t>distancias</a:t>
            </a:r>
          </a:p>
          <a:p>
            <a:pPr marL="342900" indent="-342900">
              <a:lnSpc>
                <a:spcPct val="150000"/>
              </a:lnSpc>
              <a:buFont typeface="Arial" panose="020B0604020202020204" pitchFamily="34" charset="0"/>
              <a:buChar char="•"/>
            </a:pPr>
            <a:r>
              <a:rPr lang="es-ES" sz="3200" b="1" dirty="0"/>
              <a:t>ángulos</a:t>
            </a:r>
          </a:p>
          <a:p>
            <a:pPr marL="342900" indent="-342900">
              <a:lnSpc>
                <a:spcPct val="150000"/>
              </a:lnSpc>
              <a:buFont typeface="Arial" panose="020B0604020202020204" pitchFamily="34" charset="0"/>
              <a:buChar char="•"/>
            </a:pPr>
            <a:r>
              <a:rPr lang="es-ES" sz="3200" b="1" dirty="0" smtClean="0"/>
              <a:t>áreas</a:t>
            </a:r>
            <a:endParaRPr lang="es-ES" sz="3200" b="1" dirty="0"/>
          </a:p>
        </p:txBody>
      </p:sp>
    </p:spTree>
    <p:extLst>
      <p:ext uri="{BB962C8B-B14F-4D97-AF65-F5344CB8AC3E}">
        <p14:creationId xmlns:p14="http://schemas.microsoft.com/office/powerpoint/2010/main" val="102162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smtClean="0">
                <a:solidFill>
                  <a:srgbClr val="076633"/>
                </a:solidFill>
                <a:latin typeface="Helvetica"/>
                <a:cs typeface="Helvetica"/>
              </a:rPr>
              <a:t>Objetivos del taller</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sp>
        <p:nvSpPr>
          <p:cNvPr id="13" name="CuadroTexto 12">
            <a:extLst>
              <a:ext uri="{FF2B5EF4-FFF2-40B4-BE49-F238E27FC236}">
                <a16:creationId xmlns:a16="http://schemas.microsoft.com/office/drawing/2014/main" xmlns="" id="{DB1F2B55-83DE-BD40-AF51-5B3777930A72}"/>
              </a:ext>
            </a:extLst>
          </p:cNvPr>
          <p:cNvSpPr txBox="1"/>
          <p:nvPr/>
        </p:nvSpPr>
        <p:spPr>
          <a:xfrm>
            <a:off x="864739" y="1427024"/>
            <a:ext cx="10394296" cy="4524315"/>
          </a:xfrm>
          <a:prstGeom prst="rect">
            <a:avLst/>
          </a:prstGeom>
          <a:noFill/>
        </p:spPr>
        <p:txBody>
          <a:bodyPr wrap="square" rtlCol="0">
            <a:spAutoFit/>
          </a:bodyPr>
          <a:lstStyle/>
          <a:p>
            <a:pPr algn="just"/>
            <a:r>
              <a:rPr lang="es-ES" sz="3200" dirty="0" smtClean="0"/>
              <a:t>Se </a:t>
            </a:r>
            <a:r>
              <a:rPr lang="es-ES" sz="3200" dirty="0"/>
              <a:t>busca </a:t>
            </a:r>
            <a:r>
              <a:rPr lang="es-ES" sz="3200" dirty="0" smtClean="0"/>
              <a:t>analizar las </a:t>
            </a:r>
            <a:r>
              <a:rPr lang="es-ES" sz="3200" dirty="0"/>
              <a:t>distintas representaciones de la Tierra, motivadas por el desplazamiento entre dos ciudades. Durante el taller se trabajarán las escalas, necesarias para poder tener representaciones de tamaño adecuado de distancias que realmente son muy grandes y se comprobará empíricamente que los mapas a los que estamos acostumbrados son realmente representaciones deformadas de la realidad, los cuáles no nos sirven para calcular distancias. </a:t>
            </a:r>
            <a:endParaRPr lang="es-ES_tradnl" sz="3200" dirty="0"/>
          </a:p>
          <a:p>
            <a:pPr algn="just"/>
            <a:endParaRPr lang="es-ES" sz="3200" dirty="0"/>
          </a:p>
        </p:txBody>
      </p:sp>
    </p:spTree>
    <p:extLst>
      <p:ext uri="{BB962C8B-B14F-4D97-AF65-F5344CB8AC3E}">
        <p14:creationId xmlns:p14="http://schemas.microsoft.com/office/powerpoint/2010/main" val="68030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smtClean="0">
                <a:solidFill>
                  <a:srgbClr val="076633"/>
                </a:solidFill>
                <a:latin typeface="Helvetica"/>
                <a:cs typeface="Helvetica"/>
              </a:rPr>
              <a:t>Material necesario para el taller</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sp>
        <p:nvSpPr>
          <p:cNvPr id="19" name="Marcador de contenido 2"/>
          <p:cNvSpPr>
            <a:spLocks noGrp="1"/>
          </p:cNvSpPr>
          <p:nvPr>
            <p:ph idx="1"/>
          </p:nvPr>
        </p:nvSpPr>
        <p:spPr>
          <a:xfrm>
            <a:off x="1514158" y="1495790"/>
            <a:ext cx="9352316" cy="4273159"/>
          </a:xfrm>
        </p:spPr>
        <p:txBody>
          <a:bodyPr>
            <a:normAutofit/>
          </a:bodyPr>
          <a:lstStyle/>
          <a:p>
            <a:pPr>
              <a:spcAft>
                <a:spcPts val="600"/>
              </a:spcAft>
            </a:pPr>
            <a:r>
              <a:rPr lang="es-ES" sz="2800" dirty="0" smtClean="0">
                <a:latin typeface="Helvetica" charset="0"/>
                <a:ea typeface="Helvetica" charset="0"/>
                <a:cs typeface="Helvetica" charset="0"/>
              </a:rPr>
              <a:t>Material </a:t>
            </a:r>
            <a:r>
              <a:rPr lang="es-ES" sz="2800" dirty="0">
                <a:latin typeface="Helvetica" charset="0"/>
                <a:ea typeface="Helvetica" charset="0"/>
                <a:cs typeface="Helvetica" charset="0"/>
              </a:rPr>
              <a:t>escolar </a:t>
            </a:r>
            <a:r>
              <a:rPr lang="es-ES" sz="2800" dirty="0" smtClean="0">
                <a:latin typeface="Helvetica" charset="0"/>
                <a:ea typeface="Helvetica" charset="0"/>
                <a:cs typeface="Helvetica" charset="0"/>
              </a:rPr>
              <a:t>básico: </a:t>
            </a:r>
            <a:r>
              <a:rPr lang="es-ES" sz="2800" dirty="0" smtClean="0">
                <a:latin typeface="Helvetica" charset="0"/>
                <a:ea typeface="Helvetica" charset="0"/>
                <a:cs typeface="Helvetica" charset="0"/>
              </a:rPr>
              <a:t>folios y bolígrafo.</a:t>
            </a:r>
            <a:endParaRPr lang="es-ES" sz="2800" dirty="0" smtClean="0">
              <a:latin typeface="Helvetica" charset="0"/>
              <a:ea typeface="Helvetica" charset="0"/>
              <a:cs typeface="Helvetica" charset="0"/>
            </a:endParaRPr>
          </a:p>
          <a:p>
            <a:pPr>
              <a:spcAft>
                <a:spcPts val="600"/>
              </a:spcAft>
            </a:pPr>
            <a:r>
              <a:rPr lang="es-ES" sz="2800" dirty="0" smtClean="0">
                <a:latin typeface="Helvetica" charset="0"/>
                <a:ea typeface="Helvetica" charset="0"/>
                <a:cs typeface="Helvetica" charset="0"/>
              </a:rPr>
              <a:t>Material </a:t>
            </a:r>
            <a:r>
              <a:rPr lang="es-ES" sz="2800" dirty="0" smtClean="0">
                <a:latin typeface="Helvetica" charset="0"/>
                <a:ea typeface="Helvetica" charset="0"/>
                <a:cs typeface="Helvetica" charset="0"/>
              </a:rPr>
              <a:t>específico</a:t>
            </a:r>
            <a:endParaRPr lang="es-ES" sz="2800" dirty="0" smtClean="0">
              <a:latin typeface="Helvetica" charset="0"/>
              <a:ea typeface="Helvetica" charset="0"/>
              <a:cs typeface="Helvetica" charset="0"/>
            </a:endParaRPr>
          </a:p>
        </p:txBody>
      </p:sp>
      <p:pic>
        <p:nvPicPr>
          <p:cNvPr id="24" name="image16.jpg"/>
          <p:cNvPicPr/>
          <p:nvPr/>
        </p:nvPicPr>
        <p:blipFill>
          <a:blip r:embed="rId7"/>
          <a:srcRect/>
          <a:stretch>
            <a:fillRect/>
          </a:stretch>
        </p:blipFill>
        <p:spPr>
          <a:xfrm>
            <a:off x="2465646" y="3699497"/>
            <a:ext cx="1200150" cy="1200150"/>
          </a:xfrm>
          <a:prstGeom prst="rect">
            <a:avLst/>
          </a:prstGeom>
          <a:ln/>
        </p:spPr>
      </p:pic>
      <p:pic>
        <p:nvPicPr>
          <p:cNvPr id="34" name="image11.jpg"/>
          <p:cNvPicPr/>
          <p:nvPr/>
        </p:nvPicPr>
        <p:blipFill>
          <a:blip r:embed="rId8"/>
          <a:srcRect/>
          <a:stretch>
            <a:fillRect/>
          </a:stretch>
        </p:blipFill>
        <p:spPr>
          <a:xfrm>
            <a:off x="4248048" y="3868082"/>
            <a:ext cx="1200150" cy="905510"/>
          </a:xfrm>
          <a:prstGeom prst="rect">
            <a:avLst/>
          </a:prstGeom>
          <a:ln/>
        </p:spPr>
      </p:pic>
      <p:pic>
        <p:nvPicPr>
          <p:cNvPr id="35" name="image15.png"/>
          <p:cNvPicPr/>
          <p:nvPr/>
        </p:nvPicPr>
        <p:blipFill>
          <a:blip r:embed="rId9"/>
          <a:srcRect/>
          <a:stretch>
            <a:fillRect/>
          </a:stretch>
        </p:blipFill>
        <p:spPr>
          <a:xfrm>
            <a:off x="6225873" y="3456246"/>
            <a:ext cx="1710055" cy="1200150"/>
          </a:xfrm>
          <a:prstGeom prst="rect">
            <a:avLst/>
          </a:prstGeom>
          <a:ln/>
          <a:effectLst>
            <a:outerShdw blurRad="76200" dir="18900000" sy="23000" kx="-1200000" algn="bl" rotWithShape="0">
              <a:prstClr val="black">
                <a:alpha val="20000"/>
              </a:prstClr>
            </a:outerShdw>
          </a:effectLst>
        </p:spPr>
      </p:pic>
      <p:pic>
        <p:nvPicPr>
          <p:cNvPr id="36" name="image23.png"/>
          <p:cNvPicPr/>
          <p:nvPr/>
        </p:nvPicPr>
        <p:blipFill>
          <a:blip r:embed="rId10"/>
          <a:srcRect/>
          <a:stretch>
            <a:fillRect/>
          </a:stretch>
        </p:blipFill>
        <p:spPr>
          <a:xfrm>
            <a:off x="8611803" y="3125968"/>
            <a:ext cx="1314450" cy="1771650"/>
          </a:xfrm>
          <a:prstGeom prst="rect">
            <a:avLst/>
          </a:prstGeom>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6431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smtClean="0">
                <a:solidFill>
                  <a:srgbClr val="076633"/>
                </a:solidFill>
                <a:latin typeface="Helvetica"/>
                <a:cs typeface="Helvetica"/>
              </a:rPr>
              <a:t>Resultados de aprendizaje</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sp>
        <p:nvSpPr>
          <p:cNvPr id="3" name="CuadroTexto 2"/>
          <p:cNvSpPr txBox="1"/>
          <p:nvPr/>
        </p:nvSpPr>
        <p:spPr>
          <a:xfrm>
            <a:off x="1304258" y="1495790"/>
            <a:ext cx="9583483" cy="4247317"/>
          </a:xfrm>
          <a:prstGeom prst="rect">
            <a:avLst/>
          </a:prstGeom>
          <a:noFill/>
        </p:spPr>
        <p:txBody>
          <a:bodyPr wrap="square" rtlCol="0">
            <a:spAutoFit/>
          </a:bodyPr>
          <a:lstStyle/>
          <a:p>
            <a:pPr marL="285750" indent="-285750">
              <a:buFont typeface="Arial" charset="0"/>
              <a:buChar char="•"/>
            </a:pPr>
            <a:r>
              <a:rPr lang="es-ES_tradnl" sz="2800" dirty="0" err="1"/>
              <a:t>Diseñar</a:t>
            </a:r>
            <a:r>
              <a:rPr lang="es-ES_tradnl" sz="2800" dirty="0"/>
              <a:t> el camino </a:t>
            </a:r>
            <a:r>
              <a:rPr lang="es-ES_tradnl" sz="2800" dirty="0" err="1"/>
              <a:t>más</a:t>
            </a:r>
            <a:r>
              <a:rPr lang="es-ES_tradnl" sz="2800" dirty="0"/>
              <a:t> corto utilizando distintas representaciones de nuestro planeta Tierra (mapas y globos </a:t>
            </a:r>
            <a:r>
              <a:rPr lang="es-ES_tradnl" sz="2800" dirty="0" err="1"/>
              <a:t>terráqueos</a:t>
            </a:r>
            <a:r>
              <a:rPr lang="es-ES_tradnl" sz="2800" dirty="0"/>
              <a:t>). </a:t>
            </a:r>
          </a:p>
          <a:p>
            <a:pPr marL="285750" indent="-285750">
              <a:buFont typeface="Arial" charset="0"/>
              <a:buChar char="•"/>
            </a:pPr>
            <a:r>
              <a:rPr lang="es-ES_tradnl" sz="2800" dirty="0"/>
              <a:t>Comprobar las relaciones entre dichas representaciones. </a:t>
            </a:r>
          </a:p>
          <a:p>
            <a:pPr marL="285750" indent="-285750">
              <a:buFont typeface="Arial" charset="0"/>
              <a:buChar char="•"/>
            </a:pPr>
            <a:r>
              <a:rPr lang="es-ES_tradnl" sz="2800" dirty="0"/>
              <a:t>Manejar el concepto de escala. </a:t>
            </a:r>
          </a:p>
          <a:p>
            <a:pPr marL="285750" indent="-285750">
              <a:buFont typeface="Arial" charset="0"/>
              <a:buChar char="•"/>
            </a:pPr>
            <a:r>
              <a:rPr lang="es-ES_tradnl" sz="2800" dirty="0"/>
              <a:t>Reconocer distintos tipos de mapas (proyecciones de </a:t>
            </a:r>
            <a:r>
              <a:rPr lang="es-ES_tradnl" sz="2800" dirty="0" err="1"/>
              <a:t>Mercator</a:t>
            </a:r>
            <a:r>
              <a:rPr lang="es-ES_tradnl" sz="2800" dirty="0"/>
              <a:t> y </a:t>
            </a:r>
            <a:r>
              <a:rPr lang="es-ES_tradnl" sz="2800" dirty="0" err="1"/>
              <a:t>Gall-Peters</a:t>
            </a:r>
            <a:r>
              <a:rPr lang="es-ES_tradnl" sz="2800" dirty="0"/>
              <a:t>). </a:t>
            </a:r>
          </a:p>
          <a:p>
            <a:pPr marL="285750" indent="-285750">
              <a:buFont typeface="Arial" charset="0"/>
              <a:buChar char="•"/>
            </a:pPr>
            <a:r>
              <a:rPr lang="es-ES_tradnl" sz="2800" dirty="0"/>
              <a:t>Comprender las limitaciones de los mapas como representaciones de la realidad. </a:t>
            </a:r>
          </a:p>
          <a:p>
            <a:endParaRPr lang="es-ES_tradnl" dirty="0"/>
          </a:p>
        </p:txBody>
      </p:sp>
    </p:spTree>
    <p:extLst>
      <p:ext uri="{BB962C8B-B14F-4D97-AF65-F5344CB8AC3E}">
        <p14:creationId xmlns:p14="http://schemas.microsoft.com/office/powerpoint/2010/main" val="203483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smtClean="0">
                <a:solidFill>
                  <a:srgbClr val="076633"/>
                </a:solidFill>
                <a:latin typeface="Helvetica"/>
                <a:cs typeface="Helvetica"/>
              </a:rPr>
              <a:t>Temporalización y secuenciación</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sp>
        <p:nvSpPr>
          <p:cNvPr id="13" name="CuadroTexto 12">
            <a:extLst>
              <a:ext uri="{FF2B5EF4-FFF2-40B4-BE49-F238E27FC236}">
                <a16:creationId xmlns:a16="http://schemas.microsoft.com/office/drawing/2014/main" xmlns="" id="{DB1F2B55-83DE-BD40-AF51-5B3777930A72}"/>
              </a:ext>
            </a:extLst>
          </p:cNvPr>
          <p:cNvSpPr txBox="1"/>
          <p:nvPr/>
        </p:nvSpPr>
        <p:spPr>
          <a:xfrm>
            <a:off x="898852" y="2116805"/>
            <a:ext cx="10394296" cy="3431709"/>
          </a:xfrm>
          <a:prstGeom prst="rect">
            <a:avLst/>
          </a:prstGeom>
          <a:noFill/>
        </p:spPr>
        <p:txBody>
          <a:bodyPr wrap="square" rtlCol="0">
            <a:spAutoFit/>
          </a:bodyPr>
          <a:lstStyle/>
          <a:p>
            <a:pPr marL="457200" indent="-457200">
              <a:spcAft>
                <a:spcPts val="600"/>
              </a:spcAft>
              <a:buFont typeface="Arial" charset="0"/>
              <a:buChar char="•"/>
            </a:pPr>
            <a:r>
              <a:rPr lang="es-ES" sz="3200" dirty="0">
                <a:latin typeface="Helvetica" charset="0"/>
                <a:ea typeface="Helvetica" charset="0"/>
                <a:cs typeface="Helvetica" charset="0"/>
              </a:rPr>
              <a:t>90 min</a:t>
            </a:r>
          </a:p>
          <a:p>
            <a:pPr marL="457200" indent="-457200">
              <a:spcAft>
                <a:spcPts val="600"/>
              </a:spcAft>
              <a:buFont typeface="Arial" charset="0"/>
              <a:buChar char="•"/>
            </a:pPr>
            <a:r>
              <a:rPr lang="es-ES" sz="3200" i="1" dirty="0" err="1"/>
              <a:t>D</a:t>
            </a:r>
            <a:r>
              <a:rPr lang="es-ES" sz="3200" dirty="0" err="1" smtClean="0"/>
              <a:t>iseño</a:t>
            </a:r>
            <a:r>
              <a:rPr lang="es-ES" sz="3200" dirty="0" smtClean="0"/>
              <a:t> </a:t>
            </a:r>
            <a:r>
              <a:rPr lang="es-ES" sz="3200" dirty="0"/>
              <a:t>del camino </a:t>
            </a:r>
            <a:r>
              <a:rPr lang="es-ES" sz="3200" dirty="0" err="1"/>
              <a:t>más</a:t>
            </a:r>
            <a:r>
              <a:rPr lang="es-ES" sz="3200" dirty="0"/>
              <a:t> corto en el mapa </a:t>
            </a:r>
          </a:p>
          <a:p>
            <a:pPr marL="457200" indent="-457200">
              <a:spcAft>
                <a:spcPts val="600"/>
              </a:spcAft>
              <a:buFont typeface="Arial" charset="0"/>
              <a:buChar char="•"/>
            </a:pPr>
            <a:r>
              <a:rPr lang="es-ES" sz="3200" i="1" dirty="0" err="1"/>
              <a:t>C</a:t>
            </a:r>
            <a:r>
              <a:rPr lang="es-ES" sz="3200" dirty="0" err="1" smtClean="0"/>
              <a:t>omparación</a:t>
            </a:r>
            <a:r>
              <a:rPr lang="es-ES" sz="3200" dirty="0" smtClean="0"/>
              <a:t> </a:t>
            </a:r>
            <a:r>
              <a:rPr lang="es-ES" sz="3200" dirty="0"/>
              <a:t>del mapa y el globo </a:t>
            </a:r>
          </a:p>
          <a:p>
            <a:pPr marL="457200" indent="-457200">
              <a:spcAft>
                <a:spcPts val="600"/>
              </a:spcAft>
              <a:buFont typeface="Arial" charset="0"/>
              <a:buChar char="•"/>
            </a:pPr>
            <a:r>
              <a:rPr lang="es-ES" sz="3200" i="1" dirty="0"/>
              <a:t>L</a:t>
            </a:r>
            <a:r>
              <a:rPr lang="es-ES" sz="3200" dirty="0" smtClean="0"/>
              <a:t>os </a:t>
            </a:r>
            <a:r>
              <a:rPr lang="es-ES" sz="3200" dirty="0"/>
              <a:t>mapas nos </a:t>
            </a:r>
            <a:r>
              <a:rPr lang="es-ES" sz="3200" dirty="0" err="1"/>
              <a:t>engañan</a:t>
            </a:r>
            <a:r>
              <a:rPr lang="es-ES" sz="3200" dirty="0"/>
              <a:t> </a:t>
            </a:r>
          </a:p>
          <a:p>
            <a:pPr marL="457200" indent="-457200">
              <a:spcAft>
                <a:spcPts val="600"/>
              </a:spcAft>
              <a:buFont typeface="Arial" charset="0"/>
              <a:buChar char="•"/>
            </a:pPr>
            <a:r>
              <a:rPr lang="es-ES" sz="3200" i="1" dirty="0" err="1"/>
              <a:t>D</a:t>
            </a:r>
            <a:r>
              <a:rPr lang="es-ES" sz="3200" dirty="0" err="1" smtClean="0"/>
              <a:t>iseño</a:t>
            </a:r>
            <a:r>
              <a:rPr lang="es-ES" sz="3200" dirty="0" smtClean="0"/>
              <a:t> </a:t>
            </a:r>
            <a:r>
              <a:rPr lang="es-ES" sz="3200" dirty="0"/>
              <a:t>del camino </a:t>
            </a:r>
            <a:r>
              <a:rPr lang="es-ES" sz="3200" dirty="0" err="1"/>
              <a:t>más</a:t>
            </a:r>
            <a:r>
              <a:rPr lang="es-ES" sz="3200" dirty="0"/>
              <a:t> corto en el globo </a:t>
            </a:r>
            <a:r>
              <a:rPr lang="es-ES" sz="3200" dirty="0" err="1"/>
              <a:t>terráqueo</a:t>
            </a:r>
            <a:r>
              <a:rPr lang="es-ES" sz="3200" dirty="0"/>
              <a:t> </a:t>
            </a:r>
            <a:endParaRPr lang="es-ES" sz="3200" dirty="0" smtClean="0"/>
          </a:p>
          <a:p>
            <a:pPr marL="457200" indent="-457200">
              <a:spcAft>
                <a:spcPts val="600"/>
              </a:spcAft>
              <a:buFont typeface="Arial" charset="0"/>
              <a:buChar char="•"/>
            </a:pPr>
            <a:r>
              <a:rPr lang="es-ES" sz="3200" dirty="0" smtClean="0"/>
              <a:t>Reto</a:t>
            </a:r>
            <a:endParaRPr lang="es-ES" sz="3200" dirty="0"/>
          </a:p>
        </p:txBody>
      </p:sp>
    </p:spTree>
    <p:extLst>
      <p:ext uri="{BB962C8B-B14F-4D97-AF65-F5344CB8AC3E}">
        <p14:creationId xmlns:p14="http://schemas.microsoft.com/office/powerpoint/2010/main" val="181242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Diagrama&#10;&#10;Descripción generada automáticamente">
            <a:extLst>
              <a:ext uri="{FF2B5EF4-FFF2-40B4-BE49-F238E27FC236}">
                <a16:creationId xmlns:a16="http://schemas.microsoft.com/office/drawing/2014/main" xmlns="" id="{5918C841-4F5C-416F-A204-24CE56B0D6DA}"/>
              </a:ext>
            </a:extLst>
          </p:cNvPr>
          <p:cNvPicPr>
            <a:picLocks noChangeAspect="1"/>
          </p:cNvPicPr>
          <p:nvPr/>
        </p:nvPicPr>
        <p:blipFill>
          <a:blip r:embed="rId3"/>
          <a:stretch>
            <a:fillRect/>
          </a:stretch>
        </p:blipFill>
        <p:spPr>
          <a:xfrm>
            <a:off x="4656061" y="1041339"/>
            <a:ext cx="3055538" cy="2320165"/>
          </a:xfrm>
          <a:prstGeom prst="rect">
            <a:avLst/>
          </a:prstGeom>
        </p:spPr>
      </p:pic>
      <p:sp>
        <p:nvSpPr>
          <p:cNvPr id="3" name="Marcador de contenido 2"/>
          <p:cNvSpPr>
            <a:spLocks noGrp="1"/>
          </p:cNvSpPr>
          <p:nvPr>
            <p:ph idx="1"/>
          </p:nvPr>
        </p:nvSpPr>
        <p:spPr>
          <a:xfrm>
            <a:off x="1981200" y="1166021"/>
            <a:ext cx="8229600" cy="4525963"/>
          </a:xfrm>
        </p:spPr>
        <p:txBody>
          <a:bodyPr>
            <a:normAutofit/>
          </a:bodyPr>
          <a:lstStyle/>
          <a:p>
            <a:pPr marL="0" algn="ctr">
              <a:buNone/>
            </a:pPr>
            <a:endParaRPr lang="es-ES_tradnl" sz="2800" b="1" dirty="0">
              <a:latin typeface="Helvetica"/>
              <a:cs typeface="Helvetica"/>
            </a:endParaRPr>
          </a:p>
          <a:p>
            <a:pPr marL="0" algn="ctr">
              <a:buNone/>
            </a:pPr>
            <a:endParaRPr lang="es-ES_tradnl" sz="2800" b="1" dirty="0">
              <a:latin typeface="Helvetica"/>
              <a:cs typeface="Helvetica"/>
            </a:endParaRPr>
          </a:p>
          <a:p>
            <a:pPr marL="0" algn="ctr">
              <a:buNone/>
            </a:pPr>
            <a:endParaRPr lang="es-ES_tradnl" sz="2800" b="1" dirty="0">
              <a:latin typeface="Helvetica"/>
              <a:cs typeface="Helvetica"/>
            </a:endParaRPr>
          </a:p>
          <a:p>
            <a:pPr marL="0" algn="ctr">
              <a:buNone/>
            </a:pPr>
            <a:endParaRPr lang="es-ES_tradnl" sz="2800" b="1" dirty="0">
              <a:latin typeface="Helvetica"/>
              <a:cs typeface="Helvetica"/>
            </a:endParaRPr>
          </a:p>
        </p:txBody>
      </p:sp>
      <p:pic>
        <p:nvPicPr>
          <p:cNvPr id="10" name="Imagen 9" descr="ministerio-fecyt-negro-01.pdf"/>
          <p:cNvPicPr>
            <a:picLocks noChangeAspect="1"/>
          </p:cNvPicPr>
          <p:nvPr/>
        </p:nvPicPr>
        <p:blipFill>
          <a:blip r:embed="rId4"/>
          <a:stretch>
            <a:fillRect/>
          </a:stretch>
        </p:blipFill>
        <p:spPr>
          <a:xfrm>
            <a:off x="2595036" y="2031406"/>
            <a:ext cx="7098085" cy="5015487"/>
          </a:xfrm>
          <a:prstGeom prst="rect">
            <a:avLst/>
          </a:prstGeom>
        </p:spPr>
      </p:pic>
      <p:sp>
        <p:nvSpPr>
          <p:cNvPr id="6" name="CuadroTexto 5"/>
          <p:cNvSpPr txBox="1"/>
          <p:nvPr/>
        </p:nvSpPr>
        <p:spPr>
          <a:xfrm>
            <a:off x="5181105" y="3619503"/>
            <a:ext cx="1880323" cy="307777"/>
          </a:xfrm>
          <a:prstGeom prst="rect">
            <a:avLst/>
          </a:prstGeom>
          <a:noFill/>
        </p:spPr>
        <p:txBody>
          <a:bodyPr wrap="none" rtlCol="0">
            <a:spAutoFit/>
          </a:bodyPr>
          <a:lstStyle/>
          <a:p>
            <a:r>
              <a:rPr lang="es-ES_tradnl" sz="1400" dirty="0"/>
              <a:t>Con la colaboración de </a:t>
            </a:r>
          </a:p>
        </p:txBody>
      </p:sp>
      <p:sp>
        <p:nvSpPr>
          <p:cNvPr id="7" name="CuadroTexto 6"/>
          <p:cNvSpPr txBox="1"/>
          <p:nvPr/>
        </p:nvSpPr>
        <p:spPr>
          <a:xfrm>
            <a:off x="3055240" y="5289704"/>
            <a:ext cx="820319" cy="307777"/>
          </a:xfrm>
          <a:prstGeom prst="rect">
            <a:avLst/>
          </a:prstGeom>
          <a:noFill/>
        </p:spPr>
        <p:txBody>
          <a:bodyPr wrap="none" rtlCol="0">
            <a:spAutoFit/>
          </a:bodyPr>
          <a:lstStyle/>
          <a:p>
            <a:r>
              <a:rPr lang="es-ES_tradnl" sz="1400" dirty="0"/>
              <a:t>Organiza</a:t>
            </a:r>
          </a:p>
        </p:txBody>
      </p:sp>
      <p:sp>
        <p:nvSpPr>
          <p:cNvPr id="9" name="CuadroTexto 8"/>
          <p:cNvSpPr txBox="1"/>
          <p:nvPr/>
        </p:nvSpPr>
        <p:spPr>
          <a:xfrm>
            <a:off x="7020070" y="5289704"/>
            <a:ext cx="869849" cy="307777"/>
          </a:xfrm>
          <a:prstGeom prst="rect">
            <a:avLst/>
          </a:prstGeom>
          <a:noFill/>
        </p:spPr>
        <p:txBody>
          <a:bodyPr wrap="none" rtlCol="0">
            <a:spAutoFit/>
          </a:bodyPr>
          <a:lstStyle/>
          <a:p>
            <a:r>
              <a:rPr lang="es-ES_tradnl" sz="1400" dirty="0"/>
              <a:t>Patrocina</a:t>
            </a:r>
          </a:p>
        </p:txBody>
      </p:sp>
      <p:pic>
        <p:nvPicPr>
          <p:cNvPr id="11" name="Imagen 10" descr="Logotipo_negro_UNIVERSIDADE_DE_VIGO.png"/>
          <p:cNvPicPr>
            <a:picLocks noChangeAspect="1"/>
          </p:cNvPicPr>
          <p:nvPr/>
        </p:nvPicPr>
        <p:blipFill>
          <a:blip r:embed="rId5"/>
          <a:stretch>
            <a:fillRect/>
          </a:stretch>
        </p:blipFill>
        <p:spPr>
          <a:xfrm>
            <a:off x="3055240" y="5597478"/>
            <a:ext cx="2443863" cy="539256"/>
          </a:xfrm>
          <a:prstGeom prst="rect">
            <a:avLst/>
          </a:prstGeom>
        </p:spPr>
      </p:pic>
      <p:pic>
        <p:nvPicPr>
          <p:cNvPr id="13" name="Imagen 12"/>
          <p:cNvPicPr>
            <a:picLocks noChangeAspect="1"/>
          </p:cNvPicPr>
          <p:nvPr/>
        </p:nvPicPr>
        <p:blipFill>
          <a:blip r:embed="rId6"/>
          <a:stretch>
            <a:fillRect/>
          </a:stretch>
        </p:blipFill>
        <p:spPr>
          <a:xfrm>
            <a:off x="7026217" y="5597478"/>
            <a:ext cx="1765300" cy="787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smtClean="0">
                <a:solidFill>
                  <a:srgbClr val="076633"/>
                </a:solidFill>
                <a:latin typeface="Helvetica"/>
                <a:cs typeface="Helvetica"/>
              </a:rPr>
              <a:t>Representaciones de la Tierra</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sp>
        <p:nvSpPr>
          <p:cNvPr id="13" name="CuadroTexto 12">
            <a:extLst>
              <a:ext uri="{FF2B5EF4-FFF2-40B4-BE49-F238E27FC236}">
                <a16:creationId xmlns:a16="http://schemas.microsoft.com/office/drawing/2014/main" xmlns="" id="{DB1F2B55-83DE-BD40-AF51-5B3777930A72}"/>
              </a:ext>
            </a:extLst>
          </p:cNvPr>
          <p:cNvSpPr txBox="1"/>
          <p:nvPr/>
        </p:nvSpPr>
        <p:spPr>
          <a:xfrm>
            <a:off x="898852" y="1765070"/>
            <a:ext cx="10394296" cy="3539430"/>
          </a:xfrm>
          <a:prstGeom prst="rect">
            <a:avLst/>
          </a:prstGeom>
          <a:noFill/>
        </p:spPr>
        <p:txBody>
          <a:bodyPr wrap="square" rtlCol="0">
            <a:spAutoFit/>
          </a:bodyPr>
          <a:lstStyle/>
          <a:p>
            <a:pPr marL="457200" indent="-457200" algn="just">
              <a:buFont typeface="Arial" charset="0"/>
              <a:buChar char="•"/>
            </a:pPr>
            <a:r>
              <a:rPr lang="es-ES" sz="3200" dirty="0"/>
              <a:t>La necesidad de desplazarse </a:t>
            </a:r>
            <a:r>
              <a:rPr lang="es-ES" sz="3200" dirty="0" smtClean="0"/>
              <a:t>motivó </a:t>
            </a:r>
            <a:r>
              <a:rPr lang="es-ES" sz="3200" dirty="0"/>
              <a:t>que a lo largo de la historia aparecieran distintas representaciones de nuestro planeta. </a:t>
            </a:r>
            <a:endParaRPr lang="es-ES" sz="3200" dirty="0" smtClean="0"/>
          </a:p>
          <a:p>
            <a:pPr marL="457200" indent="-457200" algn="just">
              <a:buFont typeface="Arial" charset="0"/>
              <a:buChar char="•"/>
            </a:pPr>
            <a:r>
              <a:rPr lang="es-ES" sz="3200" dirty="0" smtClean="0"/>
              <a:t>Las representaciones </a:t>
            </a:r>
            <a:r>
              <a:rPr lang="es-ES" sz="3200" dirty="0"/>
              <a:t>en tres </a:t>
            </a:r>
            <a:r>
              <a:rPr lang="es-ES" sz="3200" dirty="0" smtClean="0"/>
              <a:t>dimensiones </a:t>
            </a:r>
            <a:r>
              <a:rPr lang="es-ES" sz="3200" dirty="0"/>
              <a:t>son </a:t>
            </a:r>
            <a:r>
              <a:rPr lang="es-ES" sz="3200" dirty="0" smtClean="0"/>
              <a:t>incómodas </a:t>
            </a:r>
            <a:r>
              <a:rPr lang="es-ES" sz="3200" dirty="0"/>
              <a:t>y </a:t>
            </a:r>
            <a:r>
              <a:rPr lang="es-ES" sz="3200" dirty="0" smtClean="0"/>
              <a:t>difíciles </a:t>
            </a:r>
            <a:r>
              <a:rPr lang="es-ES" sz="3200" dirty="0"/>
              <a:t>de </a:t>
            </a:r>
            <a:r>
              <a:rPr lang="es-ES" sz="3200" dirty="0" smtClean="0"/>
              <a:t>replicar.</a:t>
            </a:r>
          </a:p>
          <a:p>
            <a:pPr marL="457200" indent="-457200" algn="just">
              <a:buFont typeface="Arial" charset="0"/>
              <a:buChar char="•"/>
            </a:pPr>
            <a:r>
              <a:rPr lang="es-ES" sz="3200" dirty="0" smtClean="0"/>
              <a:t>Un </a:t>
            </a:r>
            <a:r>
              <a:rPr lang="es-ES" sz="3200" b="1" dirty="0" smtClean="0">
                <a:solidFill>
                  <a:srgbClr val="92D050"/>
                </a:solidFill>
              </a:rPr>
              <a:t>mapa</a:t>
            </a:r>
            <a:r>
              <a:rPr lang="es-ES" sz="3200" dirty="0" smtClean="0">
                <a:solidFill>
                  <a:srgbClr val="92D050"/>
                </a:solidFill>
              </a:rPr>
              <a:t> </a:t>
            </a:r>
            <a:r>
              <a:rPr lang="es-ES" sz="3200" dirty="0" smtClean="0"/>
              <a:t>es una representación mediante una proyección cartográfica de la Tierra en una superficie plana.</a:t>
            </a:r>
            <a:endParaRPr lang="es-ES_tradnl" sz="3200" dirty="0"/>
          </a:p>
        </p:txBody>
      </p:sp>
    </p:spTree>
    <p:extLst>
      <p:ext uri="{BB962C8B-B14F-4D97-AF65-F5344CB8AC3E}">
        <p14:creationId xmlns:p14="http://schemas.microsoft.com/office/powerpoint/2010/main" val="208370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smtClean="0">
                <a:solidFill>
                  <a:srgbClr val="076633"/>
                </a:solidFill>
                <a:latin typeface="Helvetica"/>
                <a:cs typeface="Helvetica"/>
              </a:rPr>
              <a:t>Escalas</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sp>
        <p:nvSpPr>
          <p:cNvPr id="13" name="CuadroTexto 12">
            <a:extLst>
              <a:ext uri="{FF2B5EF4-FFF2-40B4-BE49-F238E27FC236}">
                <a16:creationId xmlns:a16="http://schemas.microsoft.com/office/drawing/2014/main" xmlns="" id="{DB1F2B55-83DE-BD40-AF51-5B3777930A72}"/>
              </a:ext>
            </a:extLst>
          </p:cNvPr>
          <p:cNvSpPr txBox="1"/>
          <p:nvPr/>
        </p:nvSpPr>
        <p:spPr>
          <a:xfrm>
            <a:off x="898852" y="1765070"/>
            <a:ext cx="10394296" cy="2554545"/>
          </a:xfrm>
          <a:prstGeom prst="rect">
            <a:avLst/>
          </a:prstGeom>
          <a:noFill/>
        </p:spPr>
        <p:txBody>
          <a:bodyPr wrap="square" rtlCol="0">
            <a:spAutoFit/>
          </a:bodyPr>
          <a:lstStyle/>
          <a:p>
            <a:pPr marL="457200" indent="-457200" algn="just">
              <a:buFont typeface="Arial" charset="0"/>
              <a:buChar char="•"/>
            </a:pPr>
            <a:r>
              <a:rPr lang="es-ES" sz="3200" dirty="0" smtClean="0"/>
              <a:t>Los mapas son representaciones </a:t>
            </a:r>
            <a:r>
              <a:rPr lang="es-ES" sz="3200" dirty="0"/>
              <a:t>a un tamaño más pequeño que el real pero proporcionales al mismo. </a:t>
            </a:r>
            <a:endParaRPr lang="es-ES" sz="3200" dirty="0" smtClean="0"/>
          </a:p>
          <a:p>
            <a:pPr marL="457200" indent="-457200" algn="just">
              <a:buFont typeface="Arial" charset="0"/>
              <a:buChar char="•"/>
            </a:pPr>
            <a:r>
              <a:rPr lang="es-ES" sz="3200" dirty="0" smtClean="0"/>
              <a:t>Las </a:t>
            </a:r>
            <a:r>
              <a:rPr lang="es-ES" sz="3200" b="1" dirty="0" smtClean="0">
                <a:solidFill>
                  <a:srgbClr val="92D050"/>
                </a:solidFill>
              </a:rPr>
              <a:t>escalas</a:t>
            </a:r>
            <a:r>
              <a:rPr lang="es-ES" sz="3200" dirty="0" smtClean="0">
                <a:solidFill>
                  <a:srgbClr val="92D050"/>
                </a:solidFill>
              </a:rPr>
              <a:t> </a:t>
            </a:r>
            <a:r>
              <a:rPr lang="es-ES" sz="3200" dirty="0" smtClean="0"/>
              <a:t>representan esa relación </a:t>
            </a:r>
            <a:r>
              <a:rPr lang="es-ES" sz="3200" dirty="0"/>
              <a:t>de proporcionalidad y suelen escribirse con dos puntos que separan la medida del mapa que corresponde a la medida en la realidad. </a:t>
            </a:r>
            <a:endParaRPr lang="es-ES" sz="3200" dirty="0" smtClean="0"/>
          </a:p>
        </p:txBody>
      </p:sp>
      <p:sp>
        <p:nvSpPr>
          <p:cNvPr id="3" name="CuadroTexto 2"/>
          <p:cNvSpPr txBox="1"/>
          <p:nvPr/>
        </p:nvSpPr>
        <p:spPr>
          <a:xfrm>
            <a:off x="2400300" y="4663929"/>
            <a:ext cx="1194558" cy="523220"/>
          </a:xfrm>
          <a:prstGeom prst="rect">
            <a:avLst/>
          </a:prstGeom>
          <a:noFill/>
        </p:spPr>
        <p:txBody>
          <a:bodyPr wrap="none" rtlCol="0">
            <a:spAutoFit/>
          </a:bodyPr>
          <a:lstStyle/>
          <a:p>
            <a:r>
              <a:rPr lang="es-ES_tradnl" sz="2800" b="1" dirty="0" smtClean="0">
                <a:solidFill>
                  <a:srgbClr val="92D050"/>
                </a:solidFill>
              </a:rPr>
              <a:t>1:1000</a:t>
            </a:r>
            <a:endParaRPr lang="es-ES_tradnl" sz="2800" b="1" dirty="0">
              <a:solidFill>
                <a:srgbClr val="92D050"/>
              </a:solidFill>
            </a:endParaRPr>
          </a:p>
        </p:txBody>
      </p:sp>
      <p:sp>
        <p:nvSpPr>
          <p:cNvPr id="4" name="CuadroTexto 3"/>
          <p:cNvSpPr txBox="1"/>
          <p:nvPr/>
        </p:nvSpPr>
        <p:spPr>
          <a:xfrm>
            <a:off x="5348869" y="4670133"/>
            <a:ext cx="5631199" cy="523220"/>
          </a:xfrm>
          <a:prstGeom prst="rect">
            <a:avLst/>
          </a:prstGeom>
          <a:noFill/>
        </p:spPr>
        <p:txBody>
          <a:bodyPr wrap="square" rtlCol="0">
            <a:spAutoFit/>
          </a:bodyPr>
          <a:lstStyle/>
          <a:p>
            <a:r>
              <a:rPr lang="es-ES_tradnl" sz="2800" b="1" dirty="0" smtClean="0">
                <a:solidFill>
                  <a:srgbClr val="92D050"/>
                </a:solidFill>
              </a:rPr>
              <a:t>1 cm en el </a:t>
            </a:r>
            <a:r>
              <a:rPr lang="es-ES_tradnl" sz="2800" b="1" smtClean="0">
                <a:solidFill>
                  <a:srgbClr val="92D050"/>
                </a:solidFill>
              </a:rPr>
              <a:t>mapa representa </a:t>
            </a:r>
            <a:r>
              <a:rPr lang="es-ES_tradnl" sz="2800" b="1" dirty="0" smtClean="0">
                <a:solidFill>
                  <a:srgbClr val="92D050"/>
                </a:solidFill>
              </a:rPr>
              <a:t>1000 cm</a:t>
            </a:r>
            <a:endParaRPr lang="es-ES_tradnl" sz="2800" b="1" dirty="0">
              <a:solidFill>
                <a:srgbClr val="92D050"/>
              </a:solidFill>
            </a:endParaRPr>
          </a:p>
        </p:txBody>
      </p:sp>
      <p:sp>
        <p:nvSpPr>
          <p:cNvPr id="5" name="CuadroTexto 4"/>
          <p:cNvSpPr txBox="1"/>
          <p:nvPr/>
        </p:nvSpPr>
        <p:spPr>
          <a:xfrm>
            <a:off x="3948162" y="4670133"/>
            <a:ext cx="1047403" cy="523220"/>
          </a:xfrm>
          <a:prstGeom prst="rect">
            <a:avLst/>
          </a:prstGeom>
          <a:noFill/>
        </p:spPr>
        <p:txBody>
          <a:bodyPr wrap="none" rtlCol="0">
            <a:spAutoFit/>
          </a:bodyPr>
          <a:lstStyle/>
          <a:p>
            <a:r>
              <a:rPr lang="es-ES_tradnl" sz="2800" dirty="0" smtClean="0"/>
              <a:t>indica</a:t>
            </a:r>
            <a:endParaRPr lang="es-ES_tradnl" sz="2800" dirty="0"/>
          </a:p>
        </p:txBody>
      </p:sp>
    </p:spTree>
    <p:extLst>
      <p:ext uri="{BB962C8B-B14F-4D97-AF65-F5344CB8AC3E}">
        <p14:creationId xmlns:p14="http://schemas.microsoft.com/office/powerpoint/2010/main" val="8426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a:solidFill>
                  <a:srgbClr val="076633"/>
                </a:solidFill>
                <a:latin typeface="Helvetica"/>
                <a:cs typeface="Helvetica"/>
              </a:rPr>
              <a:t>Proyección de </a:t>
            </a:r>
            <a:r>
              <a:rPr lang="es-ES_tradnl" sz="4000" b="1" dirty="0" err="1" smtClean="0">
                <a:solidFill>
                  <a:srgbClr val="076633"/>
                </a:solidFill>
                <a:latin typeface="Helvetica"/>
                <a:cs typeface="Helvetica"/>
              </a:rPr>
              <a:t>Mercator</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pic>
        <p:nvPicPr>
          <p:cNvPr id="17" name="image26.jpg" descr="/var/folders/sm/x3n9dvsn6q5f_lj0xy54jrmc0000gq/T/com.microsoft.Word/WebArchiveCopyPasteTempFiles/Mercator_1569.png"/>
          <p:cNvPicPr/>
          <p:nvPr/>
        </p:nvPicPr>
        <p:blipFill>
          <a:blip r:embed="rId7"/>
          <a:srcRect/>
          <a:stretch>
            <a:fillRect/>
          </a:stretch>
        </p:blipFill>
        <p:spPr>
          <a:xfrm>
            <a:off x="2991678" y="1495790"/>
            <a:ext cx="6208644" cy="3707772"/>
          </a:xfrm>
          <a:prstGeom prst="rect">
            <a:avLst/>
          </a:prstGeom>
          <a:ln/>
        </p:spPr>
      </p:pic>
      <p:sp>
        <p:nvSpPr>
          <p:cNvPr id="3" name="CuadroTexto 2"/>
          <p:cNvSpPr txBox="1"/>
          <p:nvPr/>
        </p:nvSpPr>
        <p:spPr>
          <a:xfrm>
            <a:off x="6751575" y="5290174"/>
            <a:ext cx="2448747" cy="523220"/>
          </a:xfrm>
          <a:prstGeom prst="rect">
            <a:avLst/>
          </a:prstGeom>
          <a:noFill/>
        </p:spPr>
        <p:txBody>
          <a:bodyPr wrap="none" rtlCol="0">
            <a:spAutoFit/>
          </a:bodyPr>
          <a:lstStyle/>
          <a:p>
            <a:r>
              <a:rPr lang="es-ES_tradnl" sz="2800" b="1" dirty="0" err="1" smtClean="0">
                <a:solidFill>
                  <a:srgbClr val="92D050"/>
                </a:solidFill>
              </a:rPr>
              <a:t>Mercator</a:t>
            </a:r>
            <a:r>
              <a:rPr lang="es-ES_tradnl" sz="2800" b="1" dirty="0" smtClean="0">
                <a:solidFill>
                  <a:srgbClr val="92D050"/>
                </a:solidFill>
              </a:rPr>
              <a:t>, 1569</a:t>
            </a:r>
            <a:endParaRPr lang="es-ES_tradnl" sz="2800" b="1" dirty="0">
              <a:solidFill>
                <a:srgbClr val="92D050"/>
              </a:solidFill>
            </a:endParaRPr>
          </a:p>
        </p:txBody>
      </p:sp>
    </p:spTree>
    <p:extLst>
      <p:ext uri="{BB962C8B-B14F-4D97-AF65-F5344CB8AC3E}">
        <p14:creationId xmlns:p14="http://schemas.microsoft.com/office/powerpoint/2010/main" val="195742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smtClean="0">
                <a:solidFill>
                  <a:srgbClr val="076633"/>
                </a:solidFill>
                <a:latin typeface="Helvetica"/>
                <a:cs typeface="Helvetica"/>
              </a:rPr>
              <a:t>Proyección de </a:t>
            </a:r>
            <a:r>
              <a:rPr lang="es-ES_tradnl" sz="4000" b="1" dirty="0" err="1" smtClean="0">
                <a:solidFill>
                  <a:srgbClr val="076633"/>
                </a:solidFill>
                <a:latin typeface="Helvetica"/>
                <a:cs typeface="Helvetica"/>
              </a:rPr>
              <a:t>Mercator</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sp>
        <p:nvSpPr>
          <p:cNvPr id="13" name="CuadroTexto 12">
            <a:extLst>
              <a:ext uri="{FF2B5EF4-FFF2-40B4-BE49-F238E27FC236}">
                <a16:creationId xmlns:a16="http://schemas.microsoft.com/office/drawing/2014/main" xmlns="" id="{DB1F2B55-83DE-BD40-AF51-5B3777930A72}"/>
              </a:ext>
            </a:extLst>
          </p:cNvPr>
          <p:cNvSpPr txBox="1"/>
          <p:nvPr/>
        </p:nvSpPr>
        <p:spPr>
          <a:xfrm>
            <a:off x="1188290" y="911284"/>
            <a:ext cx="4230361" cy="5016758"/>
          </a:xfrm>
          <a:prstGeom prst="rect">
            <a:avLst/>
          </a:prstGeom>
          <a:noFill/>
        </p:spPr>
        <p:txBody>
          <a:bodyPr wrap="square" rtlCol="0">
            <a:spAutoFit/>
          </a:bodyPr>
          <a:lstStyle/>
          <a:p>
            <a:pPr marL="457200" indent="-457200" algn="just">
              <a:buFont typeface="Arial" charset="0"/>
              <a:buChar char="•"/>
            </a:pPr>
            <a:endParaRPr lang="es-ES" sz="3200" dirty="0" smtClean="0"/>
          </a:p>
          <a:p>
            <a:pPr marL="457200" indent="-457200" algn="just">
              <a:buFont typeface="Arial" charset="0"/>
              <a:buChar char="•"/>
            </a:pPr>
            <a:r>
              <a:rPr lang="es-ES" sz="3200" dirty="0" smtClean="0"/>
              <a:t>Proyección cilíndrica tangente al ecuador</a:t>
            </a:r>
          </a:p>
          <a:p>
            <a:pPr marL="457200" indent="-457200" algn="just">
              <a:buFont typeface="Arial" charset="0"/>
              <a:buChar char="•"/>
            </a:pPr>
            <a:r>
              <a:rPr lang="es-ES" sz="3200" dirty="0" smtClean="0"/>
              <a:t>Se inscribe la esfera en un cilindro</a:t>
            </a:r>
          </a:p>
          <a:p>
            <a:pPr marL="457200" indent="-457200" algn="just">
              <a:buFont typeface="Arial" charset="0"/>
              <a:buChar char="•"/>
            </a:pPr>
            <a:r>
              <a:rPr lang="es-ES" sz="3200" dirty="0" smtClean="0"/>
              <a:t>Se proyectan los puntos de la esfera en un cilindro.</a:t>
            </a:r>
          </a:p>
          <a:p>
            <a:pPr marL="457200" indent="-457200" algn="just">
              <a:buFont typeface="Arial" charset="0"/>
              <a:buChar char="•"/>
            </a:pPr>
            <a:r>
              <a:rPr lang="es-ES" sz="3200" dirty="0" smtClean="0"/>
              <a:t>Se “</a:t>
            </a:r>
            <a:r>
              <a:rPr lang="es-ES" sz="3200" dirty="0" err="1" smtClean="0"/>
              <a:t>desenrrolla</a:t>
            </a:r>
            <a:r>
              <a:rPr lang="es-ES" sz="3200" dirty="0" smtClean="0"/>
              <a:t>” el cilindro</a:t>
            </a:r>
          </a:p>
        </p:txBody>
      </p:sp>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4508" y="1857678"/>
            <a:ext cx="6041635" cy="2646362"/>
          </a:xfrm>
          <a:prstGeom prst="rect">
            <a:avLst/>
          </a:prstGeom>
        </p:spPr>
      </p:pic>
    </p:spTree>
    <p:extLst>
      <p:ext uri="{BB962C8B-B14F-4D97-AF65-F5344CB8AC3E}">
        <p14:creationId xmlns:p14="http://schemas.microsoft.com/office/powerpoint/2010/main" val="15826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smtClean="0">
                <a:solidFill>
                  <a:srgbClr val="076633"/>
                </a:solidFill>
                <a:latin typeface="Helvetica"/>
                <a:cs typeface="Helvetica"/>
              </a:rPr>
              <a:t>Proyección de </a:t>
            </a:r>
            <a:r>
              <a:rPr lang="es-ES_tradnl" sz="4000" b="1" dirty="0" err="1" smtClean="0">
                <a:solidFill>
                  <a:srgbClr val="076633"/>
                </a:solidFill>
                <a:latin typeface="Helvetica"/>
                <a:cs typeface="Helvetica"/>
              </a:rPr>
              <a:t>Mercator</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sp>
        <p:nvSpPr>
          <p:cNvPr id="13" name="CuadroTexto 12">
            <a:extLst>
              <a:ext uri="{FF2B5EF4-FFF2-40B4-BE49-F238E27FC236}">
                <a16:creationId xmlns:a16="http://schemas.microsoft.com/office/drawing/2014/main" xmlns="" id="{DB1F2B55-83DE-BD40-AF51-5B3777930A72}"/>
              </a:ext>
            </a:extLst>
          </p:cNvPr>
          <p:cNvSpPr txBox="1"/>
          <p:nvPr/>
        </p:nvSpPr>
        <p:spPr>
          <a:xfrm>
            <a:off x="1388314" y="1912201"/>
            <a:ext cx="4230361" cy="3046988"/>
          </a:xfrm>
          <a:prstGeom prst="rect">
            <a:avLst/>
          </a:prstGeom>
          <a:noFill/>
        </p:spPr>
        <p:txBody>
          <a:bodyPr wrap="square" rtlCol="0">
            <a:spAutoFit/>
          </a:bodyPr>
          <a:lstStyle/>
          <a:p>
            <a:pPr marL="457200" indent="-457200" algn="just">
              <a:buFont typeface="Arial" charset="0"/>
              <a:buChar char="•"/>
            </a:pPr>
            <a:r>
              <a:rPr lang="es-ES" sz="3200" dirty="0" smtClean="0"/>
              <a:t>No conserva las distancias entre meridianos</a:t>
            </a:r>
          </a:p>
          <a:p>
            <a:pPr marL="457200" indent="-457200" algn="just">
              <a:buFont typeface="Arial" charset="0"/>
              <a:buChar char="•"/>
            </a:pPr>
            <a:r>
              <a:rPr lang="es-ES" sz="3200" dirty="0" smtClean="0"/>
              <a:t>No conserva la longitud de los  paralelos</a:t>
            </a:r>
          </a:p>
        </p:txBody>
      </p:sp>
      <p:pic>
        <p:nvPicPr>
          <p:cNvPr id="14" name="image24.jpg"/>
          <p:cNvPicPr/>
          <p:nvPr/>
        </p:nvPicPr>
        <p:blipFill>
          <a:blip r:embed="rId7"/>
          <a:srcRect t="4671" b="14950"/>
          <a:stretch>
            <a:fillRect/>
          </a:stretch>
        </p:blipFill>
        <p:spPr>
          <a:xfrm>
            <a:off x="6492962" y="1884788"/>
            <a:ext cx="4310663" cy="2907812"/>
          </a:xfrm>
          <a:prstGeom prst="rect">
            <a:avLst/>
          </a:prstGeom>
          <a:ln/>
        </p:spPr>
      </p:pic>
    </p:spTree>
    <p:extLst>
      <p:ext uri="{BB962C8B-B14F-4D97-AF65-F5344CB8AC3E}">
        <p14:creationId xmlns:p14="http://schemas.microsoft.com/office/powerpoint/2010/main" val="171220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smtClean="0">
                <a:solidFill>
                  <a:srgbClr val="076633"/>
                </a:solidFill>
                <a:latin typeface="Helvetica"/>
                <a:cs typeface="Helvetica"/>
              </a:rPr>
              <a:t>¡Atención navegantes!</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sp>
        <p:nvSpPr>
          <p:cNvPr id="13" name="CuadroTexto 12">
            <a:extLst>
              <a:ext uri="{FF2B5EF4-FFF2-40B4-BE49-F238E27FC236}">
                <a16:creationId xmlns:a16="http://schemas.microsoft.com/office/drawing/2014/main" xmlns="" id="{DB1F2B55-83DE-BD40-AF51-5B3777930A72}"/>
              </a:ext>
            </a:extLst>
          </p:cNvPr>
          <p:cNvSpPr txBox="1"/>
          <p:nvPr/>
        </p:nvSpPr>
        <p:spPr>
          <a:xfrm>
            <a:off x="958404" y="2139923"/>
            <a:ext cx="5137596" cy="2554545"/>
          </a:xfrm>
          <a:prstGeom prst="rect">
            <a:avLst/>
          </a:prstGeom>
          <a:noFill/>
        </p:spPr>
        <p:txBody>
          <a:bodyPr wrap="square" rtlCol="0">
            <a:spAutoFit/>
          </a:bodyPr>
          <a:lstStyle/>
          <a:p>
            <a:pPr marL="457200" indent="-457200" algn="just">
              <a:buFont typeface="Arial" charset="0"/>
              <a:buChar char="•"/>
            </a:pPr>
            <a:r>
              <a:rPr lang="es-ES" sz="3200" dirty="0" smtClean="0"/>
              <a:t>Conserva los ángulos</a:t>
            </a:r>
          </a:p>
          <a:p>
            <a:pPr marL="457200" indent="-457200" algn="just">
              <a:buFont typeface="Arial" charset="0"/>
              <a:buChar char="•"/>
            </a:pPr>
            <a:r>
              <a:rPr lang="es-ES" sz="3200" dirty="0" smtClean="0"/>
              <a:t>Diseño de rutas con  </a:t>
            </a:r>
            <a:r>
              <a:rPr lang="es-ES" sz="3200" dirty="0"/>
              <a:t>rumbo constante trazando simplemente líneas rectas</a:t>
            </a:r>
            <a:r>
              <a:rPr lang="es-ES_tradnl" sz="3200" dirty="0"/>
              <a:t> </a:t>
            </a:r>
            <a:r>
              <a:rPr lang="es-ES_tradnl" sz="3200" dirty="0" smtClean="0"/>
              <a:t>en el mapa</a:t>
            </a:r>
            <a:endParaRPr lang="es-ES" sz="3200" dirty="0" smtClean="0"/>
          </a:p>
        </p:txBody>
      </p:sp>
      <p:pic>
        <p:nvPicPr>
          <p:cNvPr id="14" name="image24.jpg"/>
          <p:cNvPicPr/>
          <p:nvPr/>
        </p:nvPicPr>
        <p:blipFill>
          <a:blip r:embed="rId7"/>
          <a:srcRect t="4671" b="14950"/>
          <a:stretch>
            <a:fillRect/>
          </a:stretch>
        </p:blipFill>
        <p:spPr>
          <a:xfrm>
            <a:off x="6492962" y="1884788"/>
            <a:ext cx="4310663" cy="2907812"/>
          </a:xfrm>
          <a:prstGeom prst="rect">
            <a:avLst/>
          </a:prstGeom>
          <a:ln/>
        </p:spPr>
      </p:pic>
    </p:spTree>
    <p:extLst>
      <p:ext uri="{BB962C8B-B14F-4D97-AF65-F5344CB8AC3E}">
        <p14:creationId xmlns:p14="http://schemas.microsoft.com/office/powerpoint/2010/main" val="29734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3"/>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a:solidFill>
                  <a:srgbClr val="076633"/>
                </a:solidFill>
                <a:latin typeface="Helvetica"/>
                <a:cs typeface="Helvetica"/>
              </a:rPr>
              <a:t>Proyección de </a:t>
            </a:r>
            <a:r>
              <a:rPr lang="es-ES_tradnl" sz="4000" b="1" dirty="0" err="1">
                <a:solidFill>
                  <a:srgbClr val="076633"/>
                </a:solidFill>
                <a:latin typeface="Helvetica"/>
                <a:cs typeface="Helvetica"/>
              </a:rPr>
              <a:t>Gall-Peters</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4">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5"/>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6"/>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4">
            <a:duotone>
              <a:schemeClr val="bg1"/>
              <a:srgbClr val="FFF1C1"/>
            </a:duotone>
          </a:blip>
          <a:stretch>
            <a:fillRect/>
          </a:stretch>
        </p:blipFill>
        <p:spPr>
          <a:xfrm>
            <a:off x="6323935" y="6212581"/>
            <a:ext cx="2324359" cy="512891"/>
          </a:xfrm>
          <a:prstGeom prst="rect">
            <a:avLst/>
          </a:prstGeom>
        </p:spPr>
      </p:pic>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1278" y="1454592"/>
            <a:ext cx="5009443" cy="3162607"/>
          </a:xfrm>
          <a:prstGeom prst="rect">
            <a:avLst/>
          </a:prstGeom>
        </p:spPr>
      </p:pic>
      <p:sp>
        <p:nvSpPr>
          <p:cNvPr id="18" name="CuadroTexto 17"/>
          <p:cNvSpPr txBox="1"/>
          <p:nvPr/>
        </p:nvSpPr>
        <p:spPr>
          <a:xfrm>
            <a:off x="6578823" y="4751121"/>
            <a:ext cx="2022798" cy="954107"/>
          </a:xfrm>
          <a:prstGeom prst="rect">
            <a:avLst/>
          </a:prstGeom>
          <a:noFill/>
        </p:spPr>
        <p:txBody>
          <a:bodyPr wrap="none" rtlCol="0">
            <a:spAutoFit/>
          </a:bodyPr>
          <a:lstStyle/>
          <a:p>
            <a:r>
              <a:rPr lang="es-ES_tradnl" sz="2800" b="1" dirty="0" err="1" smtClean="0">
                <a:solidFill>
                  <a:srgbClr val="92D050"/>
                </a:solidFill>
              </a:rPr>
              <a:t>Gall</a:t>
            </a:r>
            <a:r>
              <a:rPr lang="es-ES_tradnl" sz="2800" b="1" dirty="0" smtClean="0">
                <a:solidFill>
                  <a:srgbClr val="92D050"/>
                </a:solidFill>
              </a:rPr>
              <a:t>, 1885</a:t>
            </a:r>
          </a:p>
          <a:p>
            <a:r>
              <a:rPr lang="es-ES_tradnl" sz="2800" b="1" dirty="0" err="1" smtClean="0">
                <a:solidFill>
                  <a:srgbClr val="92D050"/>
                </a:solidFill>
              </a:rPr>
              <a:t>Peters</a:t>
            </a:r>
            <a:r>
              <a:rPr lang="es-ES_tradnl" sz="2800" b="1" dirty="0" smtClean="0">
                <a:solidFill>
                  <a:srgbClr val="92D050"/>
                </a:solidFill>
              </a:rPr>
              <a:t>, 1974</a:t>
            </a:r>
            <a:endParaRPr lang="es-ES_tradnl" sz="2800" b="1" dirty="0">
              <a:solidFill>
                <a:srgbClr val="92D050"/>
              </a:solidFill>
            </a:endParaRPr>
          </a:p>
        </p:txBody>
      </p:sp>
    </p:spTree>
    <p:extLst>
      <p:ext uri="{BB962C8B-B14F-4D97-AF65-F5344CB8AC3E}">
        <p14:creationId xmlns:p14="http://schemas.microsoft.com/office/powerpoint/2010/main" val="208762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A54C0D5D-5BD6-1A44-8837-005451B10EEE}"/>
              </a:ext>
            </a:extLst>
          </p:cNvPr>
          <p:cNvPicPr>
            <a:picLocks noChangeAspect="1"/>
          </p:cNvPicPr>
          <p:nvPr/>
        </p:nvPicPr>
        <p:blipFill>
          <a:blip r:embed="rId3"/>
          <a:stretch>
            <a:fillRect/>
          </a:stretch>
        </p:blipFill>
        <p:spPr>
          <a:xfrm>
            <a:off x="4944314" y="1659231"/>
            <a:ext cx="6257538" cy="3989180"/>
          </a:xfrm>
          <a:prstGeom prst="rect">
            <a:avLst/>
          </a:prstGeom>
        </p:spPr>
      </p:pic>
      <p:pic>
        <p:nvPicPr>
          <p:cNvPr id="16" name="Imagen 15" descr="Imagen que contiene Texto&#10;&#10;Descripción generada automáticamente">
            <a:extLst>
              <a:ext uri="{FF2B5EF4-FFF2-40B4-BE49-F238E27FC236}">
                <a16:creationId xmlns:a16="http://schemas.microsoft.com/office/drawing/2014/main" xmlns="" id="{863E5F11-708D-4AA5-9BDB-9474C6F784F7}"/>
              </a:ext>
            </a:extLst>
          </p:cNvPr>
          <p:cNvPicPr>
            <a:picLocks noChangeAspect="1"/>
          </p:cNvPicPr>
          <p:nvPr/>
        </p:nvPicPr>
        <p:blipFill>
          <a:blip r:embed="rId4"/>
          <a:stretch>
            <a:fillRect/>
          </a:stretch>
        </p:blipFill>
        <p:spPr>
          <a:xfrm>
            <a:off x="331831" y="196486"/>
            <a:ext cx="1712918" cy="1462745"/>
          </a:xfrm>
          <a:prstGeom prst="rect">
            <a:avLst/>
          </a:prstGeom>
        </p:spPr>
      </p:pic>
      <p:sp>
        <p:nvSpPr>
          <p:cNvPr id="2" name="Título 1"/>
          <p:cNvSpPr>
            <a:spLocks noGrp="1"/>
          </p:cNvSpPr>
          <p:nvPr>
            <p:ph type="title"/>
          </p:nvPr>
        </p:nvSpPr>
        <p:spPr>
          <a:xfrm>
            <a:off x="0" y="274638"/>
            <a:ext cx="12192000" cy="1143000"/>
          </a:xfrm>
        </p:spPr>
        <p:txBody>
          <a:bodyPr>
            <a:normAutofit/>
          </a:bodyPr>
          <a:lstStyle/>
          <a:p>
            <a:r>
              <a:rPr lang="es-ES_tradnl" sz="4000" b="1" dirty="0">
                <a:solidFill>
                  <a:srgbClr val="076633"/>
                </a:solidFill>
                <a:latin typeface="Helvetica"/>
                <a:cs typeface="Helvetica"/>
              </a:rPr>
              <a:t>Proyección de </a:t>
            </a:r>
            <a:r>
              <a:rPr lang="es-ES_tradnl" sz="4000" b="1" dirty="0" err="1">
                <a:solidFill>
                  <a:srgbClr val="076633"/>
                </a:solidFill>
                <a:latin typeface="Helvetica"/>
                <a:cs typeface="Helvetica"/>
              </a:rPr>
              <a:t>Gall-Peters</a:t>
            </a:r>
            <a:endParaRPr lang="es-ES_tradnl" sz="4000" b="1" dirty="0">
              <a:solidFill>
                <a:srgbClr val="076633"/>
              </a:solidFill>
              <a:latin typeface="Helvetica"/>
              <a:cs typeface="Helvetica"/>
            </a:endParaRPr>
          </a:p>
        </p:txBody>
      </p:sp>
      <p:pic>
        <p:nvPicPr>
          <p:cNvPr id="25" name="Imagen 24" descr="Logotipo_negro_UNIVERSIDADE_DE_VIGO.png">
            <a:extLst>
              <a:ext uri="{FF2B5EF4-FFF2-40B4-BE49-F238E27FC236}">
                <a16:creationId xmlns:a16="http://schemas.microsoft.com/office/drawing/2014/main" xmlns="" id="{113FB22A-15E7-4F05-BB4A-20A03FF8E31F}"/>
              </a:ext>
            </a:extLst>
          </p:cNvPr>
          <p:cNvPicPr>
            <a:picLocks noChangeAspect="1"/>
          </p:cNvPicPr>
          <p:nvPr/>
        </p:nvPicPr>
        <p:blipFill>
          <a:blip r:embed="rId5">
            <a:duotone>
              <a:schemeClr val="bg1"/>
              <a:srgbClr val="FFF1C1"/>
            </a:duotone>
          </a:blip>
          <a:stretch>
            <a:fillRect/>
          </a:stretch>
        </p:blipFill>
        <p:spPr>
          <a:xfrm>
            <a:off x="6225873" y="6203195"/>
            <a:ext cx="2324359" cy="512891"/>
          </a:xfrm>
          <a:prstGeom prst="rect">
            <a:avLst/>
          </a:prstGeom>
        </p:spPr>
      </p:pic>
      <p:grpSp>
        <p:nvGrpSpPr>
          <p:cNvPr id="26" name="Grupo 25">
            <a:extLst>
              <a:ext uri="{FF2B5EF4-FFF2-40B4-BE49-F238E27FC236}">
                <a16:creationId xmlns:a16="http://schemas.microsoft.com/office/drawing/2014/main" xmlns="" id="{363D20B0-36FE-4C07-8018-7B41BB115B2C}"/>
              </a:ext>
            </a:extLst>
          </p:cNvPr>
          <p:cNvGrpSpPr/>
          <p:nvPr/>
        </p:nvGrpSpPr>
        <p:grpSpPr>
          <a:xfrm>
            <a:off x="0" y="5928042"/>
            <a:ext cx="12192000" cy="929959"/>
            <a:chOff x="0" y="5928041"/>
            <a:chExt cx="9144000" cy="929959"/>
          </a:xfrm>
          <a:solidFill>
            <a:srgbClr val="076633"/>
          </a:solidFill>
        </p:grpSpPr>
        <p:sp>
          <p:nvSpPr>
            <p:cNvPr id="27" name="Rectángulo 26">
              <a:extLst>
                <a:ext uri="{FF2B5EF4-FFF2-40B4-BE49-F238E27FC236}">
                  <a16:creationId xmlns:a16="http://schemas.microsoft.com/office/drawing/2014/main" xmlns="" id="{CB1420EB-2C02-484D-9D9D-184EA20AB1A5}"/>
                </a:ext>
              </a:extLst>
            </p:cNvPr>
            <p:cNvSpPr/>
            <p:nvPr/>
          </p:nvSpPr>
          <p:spPr>
            <a:xfrm>
              <a:off x="0" y="5928041"/>
              <a:ext cx="9144000" cy="92995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8" name="CuadroTexto 27">
              <a:extLst>
                <a:ext uri="{FF2B5EF4-FFF2-40B4-BE49-F238E27FC236}">
                  <a16:creationId xmlns:a16="http://schemas.microsoft.com/office/drawing/2014/main" xmlns="" id="{4127187C-E400-4D6F-B007-C4C61F9715B7}"/>
                </a:ext>
              </a:extLst>
            </p:cNvPr>
            <p:cNvSpPr txBox="1"/>
            <p:nvPr/>
          </p:nvSpPr>
          <p:spPr>
            <a:xfrm>
              <a:off x="324508" y="5946865"/>
              <a:ext cx="1272498" cy="215444"/>
            </a:xfrm>
            <a:prstGeom prst="rect">
              <a:avLst/>
            </a:prstGeom>
            <a:grpFill/>
          </p:spPr>
          <p:txBody>
            <a:bodyPr wrap="square" rtlCol="0">
              <a:spAutoFit/>
            </a:bodyPr>
            <a:lstStyle/>
            <a:p>
              <a:r>
                <a:rPr lang="es-ES" sz="800" dirty="0">
                  <a:solidFill>
                    <a:schemeClr val="bg1"/>
                  </a:solidFill>
                </a:rPr>
                <a:t>Con la colaboración de</a:t>
              </a:r>
            </a:p>
          </p:txBody>
        </p:sp>
        <p:sp>
          <p:nvSpPr>
            <p:cNvPr id="29" name="CuadroTexto 28">
              <a:extLst>
                <a:ext uri="{FF2B5EF4-FFF2-40B4-BE49-F238E27FC236}">
                  <a16:creationId xmlns:a16="http://schemas.microsoft.com/office/drawing/2014/main" xmlns="" id="{294F0DF7-A893-4A80-ACF2-F3F922729F60}"/>
                </a:ext>
              </a:extLst>
            </p:cNvPr>
            <p:cNvSpPr txBox="1"/>
            <p:nvPr/>
          </p:nvSpPr>
          <p:spPr>
            <a:xfrm>
              <a:off x="4710293" y="5945922"/>
              <a:ext cx="658089" cy="215444"/>
            </a:xfrm>
            <a:prstGeom prst="rect">
              <a:avLst/>
            </a:prstGeom>
            <a:grpFill/>
          </p:spPr>
          <p:txBody>
            <a:bodyPr wrap="square" rtlCol="0">
              <a:spAutoFit/>
            </a:bodyPr>
            <a:lstStyle/>
            <a:p>
              <a:r>
                <a:rPr lang="es-ES" sz="800" dirty="0">
                  <a:solidFill>
                    <a:schemeClr val="bg1"/>
                  </a:solidFill>
                </a:rPr>
                <a:t>Organiza</a:t>
              </a:r>
            </a:p>
          </p:txBody>
        </p:sp>
        <p:sp>
          <p:nvSpPr>
            <p:cNvPr id="30" name="CuadroTexto 29">
              <a:extLst>
                <a:ext uri="{FF2B5EF4-FFF2-40B4-BE49-F238E27FC236}">
                  <a16:creationId xmlns:a16="http://schemas.microsoft.com/office/drawing/2014/main" xmlns="" id="{B09EC88A-52A4-411E-A0EE-DAE608127653}"/>
                </a:ext>
              </a:extLst>
            </p:cNvPr>
            <p:cNvSpPr txBox="1"/>
            <p:nvPr/>
          </p:nvSpPr>
          <p:spPr>
            <a:xfrm>
              <a:off x="7307240" y="5964796"/>
              <a:ext cx="1094149" cy="215444"/>
            </a:xfrm>
            <a:prstGeom prst="rect">
              <a:avLst/>
            </a:prstGeom>
            <a:grpFill/>
          </p:spPr>
          <p:txBody>
            <a:bodyPr wrap="square" rtlCol="0">
              <a:spAutoFit/>
            </a:bodyPr>
            <a:lstStyle/>
            <a:p>
              <a:r>
                <a:rPr lang="es-ES" sz="800" dirty="0">
                  <a:solidFill>
                    <a:schemeClr val="bg1"/>
                  </a:solidFill>
                </a:rPr>
                <a:t>Patrocina</a:t>
              </a:r>
            </a:p>
          </p:txBody>
        </p:sp>
      </p:grpSp>
      <p:pic>
        <p:nvPicPr>
          <p:cNvPr id="31" name="Imagen 30">
            <a:extLst>
              <a:ext uri="{FF2B5EF4-FFF2-40B4-BE49-F238E27FC236}">
                <a16:creationId xmlns:a16="http://schemas.microsoft.com/office/drawing/2014/main" xmlns="" id="{B1F7F20B-B3B1-4425-9708-04C6124EF268}"/>
              </a:ext>
            </a:extLst>
          </p:cNvPr>
          <p:cNvPicPr>
            <a:picLocks noChangeAspect="1"/>
          </p:cNvPicPr>
          <p:nvPr/>
        </p:nvPicPr>
        <p:blipFill>
          <a:blip r:embed="rId6"/>
          <a:stretch>
            <a:fillRect/>
          </a:stretch>
        </p:blipFill>
        <p:spPr>
          <a:xfrm>
            <a:off x="528822" y="6217382"/>
            <a:ext cx="4311142" cy="535704"/>
          </a:xfrm>
          <a:prstGeom prst="rect">
            <a:avLst/>
          </a:prstGeom>
        </p:spPr>
      </p:pic>
      <p:pic>
        <p:nvPicPr>
          <p:cNvPr id="32" name="Imagen 31">
            <a:extLst>
              <a:ext uri="{FF2B5EF4-FFF2-40B4-BE49-F238E27FC236}">
                <a16:creationId xmlns:a16="http://schemas.microsoft.com/office/drawing/2014/main" xmlns="" id="{7CB0D895-630A-4557-B409-A07B54700493}"/>
              </a:ext>
            </a:extLst>
          </p:cNvPr>
          <p:cNvPicPr>
            <a:picLocks noChangeAspect="1"/>
          </p:cNvPicPr>
          <p:nvPr/>
        </p:nvPicPr>
        <p:blipFill>
          <a:blip r:embed="rId7"/>
          <a:stretch>
            <a:fillRect/>
          </a:stretch>
        </p:blipFill>
        <p:spPr>
          <a:xfrm>
            <a:off x="9926253" y="6217241"/>
            <a:ext cx="1339613" cy="535845"/>
          </a:xfrm>
          <a:prstGeom prst="rect">
            <a:avLst/>
          </a:prstGeom>
        </p:spPr>
      </p:pic>
      <p:pic>
        <p:nvPicPr>
          <p:cNvPr id="33" name="Imagen 32" descr="Logotipo_negro_UNIVERSIDADE_DE_VIGO.png">
            <a:extLst>
              <a:ext uri="{FF2B5EF4-FFF2-40B4-BE49-F238E27FC236}">
                <a16:creationId xmlns:a16="http://schemas.microsoft.com/office/drawing/2014/main" xmlns="" id="{25F708A6-64C7-45C4-B8BA-C4C41B4945E3}"/>
              </a:ext>
            </a:extLst>
          </p:cNvPr>
          <p:cNvPicPr>
            <a:picLocks noChangeAspect="1"/>
          </p:cNvPicPr>
          <p:nvPr/>
        </p:nvPicPr>
        <p:blipFill>
          <a:blip r:embed="rId5">
            <a:duotone>
              <a:schemeClr val="bg1"/>
              <a:srgbClr val="FFF1C1"/>
            </a:duotone>
          </a:blip>
          <a:stretch>
            <a:fillRect/>
          </a:stretch>
        </p:blipFill>
        <p:spPr>
          <a:xfrm>
            <a:off x="6323935" y="6212581"/>
            <a:ext cx="2324359" cy="512891"/>
          </a:xfrm>
          <a:prstGeom prst="rect">
            <a:avLst/>
          </a:prstGeom>
        </p:spPr>
      </p:pic>
      <p:sp>
        <p:nvSpPr>
          <p:cNvPr id="15" name="CuadroTexto 14">
            <a:extLst>
              <a:ext uri="{FF2B5EF4-FFF2-40B4-BE49-F238E27FC236}">
                <a16:creationId xmlns:a16="http://schemas.microsoft.com/office/drawing/2014/main" xmlns="" id="{ECFA9B96-2456-8F40-B1A0-FDBEB2A1EA3D}"/>
              </a:ext>
            </a:extLst>
          </p:cNvPr>
          <p:cNvSpPr txBox="1"/>
          <p:nvPr/>
        </p:nvSpPr>
        <p:spPr>
          <a:xfrm>
            <a:off x="863159" y="2395567"/>
            <a:ext cx="3642467" cy="2554545"/>
          </a:xfrm>
          <a:prstGeom prst="rect">
            <a:avLst/>
          </a:prstGeom>
          <a:noFill/>
        </p:spPr>
        <p:txBody>
          <a:bodyPr wrap="square" rtlCol="0">
            <a:spAutoFit/>
          </a:bodyPr>
          <a:lstStyle/>
          <a:p>
            <a:pPr marL="571500" indent="-571500" algn="just">
              <a:buFont typeface="Arial" charset="0"/>
              <a:buChar char="•"/>
            </a:pPr>
            <a:r>
              <a:rPr lang="es-ES" sz="4000" smtClean="0"/>
              <a:t>N</a:t>
            </a:r>
            <a:r>
              <a:rPr lang="es-ES" sz="4000" smtClean="0"/>
              <a:t>o </a:t>
            </a:r>
            <a:r>
              <a:rPr lang="es-ES" sz="4000" dirty="0" smtClean="0"/>
              <a:t>conserva  las distancias</a:t>
            </a:r>
          </a:p>
          <a:p>
            <a:pPr marL="571500" indent="-571500" algn="just">
              <a:buFont typeface="Arial" charset="0"/>
              <a:buChar char="•"/>
            </a:pPr>
            <a:r>
              <a:rPr lang="es-ES" sz="4000" dirty="0" smtClean="0"/>
              <a:t>No conserva los ángulos</a:t>
            </a:r>
            <a:endParaRPr lang="es-ES" sz="4000" dirty="0"/>
          </a:p>
        </p:txBody>
      </p:sp>
    </p:spTree>
    <p:extLst>
      <p:ext uri="{BB962C8B-B14F-4D97-AF65-F5344CB8AC3E}">
        <p14:creationId xmlns:p14="http://schemas.microsoft.com/office/powerpoint/2010/main" val="5570749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565</Words>
  <Application>Microsoft Macintosh PowerPoint</Application>
  <PresentationFormat>Panorámica</PresentationFormat>
  <Paragraphs>129</Paragraphs>
  <Slides>17</Slides>
  <Notes>17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Calibri</vt:lpstr>
      <vt:lpstr>Helvetica</vt:lpstr>
      <vt:lpstr>Arial</vt:lpstr>
      <vt:lpstr>Tema de Office</vt:lpstr>
      <vt:lpstr>Presentación de PowerPoint</vt:lpstr>
      <vt:lpstr>Representaciones de la Tierra</vt:lpstr>
      <vt:lpstr>Escalas</vt:lpstr>
      <vt:lpstr>Proyección de Mercator</vt:lpstr>
      <vt:lpstr>Proyección de Mercator</vt:lpstr>
      <vt:lpstr>Proyección de Mercator</vt:lpstr>
      <vt:lpstr>¡Atención navegantes!</vt:lpstr>
      <vt:lpstr>Proyección de Gall-Peters</vt:lpstr>
      <vt:lpstr>Proyección de Gall-Peters</vt:lpstr>
      <vt:lpstr>¡Atención gobernantes!</vt:lpstr>
      <vt:lpstr>Teorema Egregio de Gauss (1828)</vt:lpstr>
      <vt:lpstr>No hay un mapa perfecto</vt:lpstr>
      <vt:lpstr>Objetivos del taller</vt:lpstr>
      <vt:lpstr>Material necesario para el taller</vt:lpstr>
      <vt:lpstr>Resultados de aprendizaje</vt:lpstr>
      <vt:lpstr>Temporalización y secuenciación</vt:lpstr>
      <vt:lpstr>Presentación de PowerPoint</vt:lpstr>
    </vt:vector>
  </TitlesOfParts>
  <Company>USC</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Marta</dc:creator>
  <cp:lastModifiedBy>Usuario de Microsoft Office</cp:lastModifiedBy>
  <cp:revision>95</cp:revision>
  <cp:lastPrinted>2020-10-31T18:29:40Z</cp:lastPrinted>
  <dcterms:created xsi:type="dcterms:W3CDTF">2020-10-31T16:02:50Z</dcterms:created>
  <dcterms:modified xsi:type="dcterms:W3CDTF">2022-05-05T09:00:56Z</dcterms:modified>
</cp:coreProperties>
</file>