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4" r:id="rId4"/>
    <p:sldId id="259" r:id="rId5"/>
    <p:sldId id="260" r:id="rId6"/>
    <p:sldId id="262" r:id="rId7"/>
    <p:sldId id="261" r:id="rId8"/>
    <p:sldId id="265" r:id="rId9"/>
    <p:sldId id="266" r:id="rId10"/>
    <p:sldId id="267" r:id="rId11"/>
    <p:sldId id="269" r:id="rId12"/>
    <p:sldId id="268" r:id="rId13"/>
    <p:sldId id="270" r:id="rId1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77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24637-175A-44C7-A2D6-E0179C6E69B8}" type="datetimeFigureOut">
              <a:rPr lang="es-ES" smtClean="0"/>
              <a:t>20/05/2019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B908-6C2A-4797-8516-DE1637641B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572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24637-175A-44C7-A2D6-E0179C6E69B8}" type="datetimeFigureOut">
              <a:rPr lang="es-ES" smtClean="0"/>
              <a:t>20/05/2019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B908-6C2A-4797-8516-DE1637641B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041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24637-175A-44C7-A2D6-E0179C6E69B8}" type="datetimeFigureOut">
              <a:rPr lang="es-ES" smtClean="0"/>
              <a:t>20/05/2019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B908-6C2A-4797-8516-DE1637641B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017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24637-175A-44C7-A2D6-E0179C6E69B8}" type="datetimeFigureOut">
              <a:rPr lang="es-ES" smtClean="0"/>
              <a:t>20/05/2019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B908-6C2A-4797-8516-DE1637641B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028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24637-175A-44C7-A2D6-E0179C6E69B8}" type="datetimeFigureOut">
              <a:rPr lang="es-ES" smtClean="0"/>
              <a:t>20/05/2019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B908-6C2A-4797-8516-DE1637641B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701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24637-175A-44C7-A2D6-E0179C6E69B8}" type="datetimeFigureOut">
              <a:rPr lang="es-ES" smtClean="0"/>
              <a:t>20/05/2019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B908-6C2A-4797-8516-DE1637641B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327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24637-175A-44C7-A2D6-E0179C6E69B8}" type="datetimeFigureOut">
              <a:rPr lang="es-ES" smtClean="0"/>
              <a:t>20/05/2019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B908-6C2A-4797-8516-DE1637641B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291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24637-175A-44C7-A2D6-E0179C6E69B8}" type="datetimeFigureOut">
              <a:rPr lang="es-ES" smtClean="0"/>
              <a:t>20/05/2019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B908-6C2A-4797-8516-DE1637641B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683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24637-175A-44C7-A2D6-E0179C6E69B8}" type="datetimeFigureOut">
              <a:rPr lang="es-ES" smtClean="0"/>
              <a:t>20/05/2019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B908-6C2A-4797-8516-DE1637641B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362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24637-175A-44C7-A2D6-E0179C6E69B8}" type="datetimeFigureOut">
              <a:rPr lang="es-ES" smtClean="0"/>
              <a:t>20/05/2019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B908-6C2A-4797-8516-DE1637641B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643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24637-175A-44C7-A2D6-E0179C6E69B8}" type="datetimeFigureOut">
              <a:rPr lang="es-ES" smtClean="0"/>
              <a:t>20/05/2019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B908-6C2A-4797-8516-DE1637641B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776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>
                <a:lumMod val="0"/>
                <a:lumOff val="100000"/>
                <a:alpha val="0"/>
              </a:srgbClr>
            </a:gs>
            <a:gs pos="62000">
              <a:srgbClr val="66008F"/>
            </a:gs>
            <a:gs pos="81000">
              <a:srgbClr val="FF0000"/>
            </a:gs>
            <a:gs pos="100000">
              <a:srgbClr val="FF82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24637-175A-44C7-A2D6-E0179C6E69B8}" type="datetimeFigureOut">
              <a:rPr lang="es-ES" smtClean="0"/>
              <a:t>20/05/2019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CB908-6C2A-4797-8516-DE1637641B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4380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7" Type="http://schemas.openxmlformats.org/officeDocument/2006/relationships/image" Target="../media/image28.jpeg"/><Relationship Id="rId2" Type="http://schemas.openxmlformats.org/officeDocument/2006/relationships/image" Target="../media/image25.jpeg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6.jpeg"/><Relationship Id="rId14" Type="http://schemas.openxmlformats.org/officeDocument/2006/relationships/hyperlink" Target="https://bebes.uno/los-6-mejores-juegos-de-ciencia-y-para-aprender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jpeg"/><Relationship Id="rId3" Type="http://schemas.openxmlformats.org/officeDocument/2006/relationships/hyperlink" Target="https://creativecommons.org/licenses/by-nc-nd/3.0/" TargetMode="External"/><Relationship Id="rId12" Type="http://schemas.openxmlformats.org/officeDocument/2006/relationships/hyperlink" Target="https://aquintadoslibros.blogspot.com/2016/10/proxecto-escornabot.html" TargetMode="External"/><Relationship Id="rId2" Type="http://schemas.openxmlformats.org/officeDocument/2006/relationships/hyperlink" Target="http://www.redesymarketing.com/la-automatizacion-no-tiene-porque-hacernos-menos-humanos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14" Type="http://schemas.openxmlformats.org/officeDocument/2006/relationships/hyperlink" Target="https://bebes.uno/los-6-mejores-juegos-de-ciencia-y-para-aprender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>
                <a:lumMod val="0"/>
                <a:lumOff val="100000"/>
                <a:alpha val="0"/>
              </a:srgbClr>
            </a:gs>
            <a:gs pos="62000">
              <a:srgbClr val="66008F"/>
            </a:gs>
            <a:gs pos="89000">
              <a:srgbClr val="FF0000"/>
            </a:gs>
            <a:gs pos="100000">
              <a:srgbClr val="FF82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6600" b="1" dirty="0" smtClean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Bahnschrift" panose="020B0502040204020203" pitchFamily="34" charset="0"/>
              </a:rPr>
              <a:t>  </a:t>
            </a:r>
            <a:r>
              <a:rPr lang="es-ES" sz="8800" b="1" dirty="0" smtClean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Agency FB" pitchFamily="34" charset="0"/>
              </a:rPr>
              <a:t>COA</a:t>
            </a:r>
            <a:r>
              <a:rPr lang="es-ES" sz="8800" b="1" dirty="0" smtClean="0">
                <a:solidFill>
                  <a:srgbClr val="3E3D2D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Agency FB" pitchFamily="34" charset="0"/>
              </a:rPr>
              <a:t> </a:t>
            </a:r>
            <a:r>
              <a:rPr lang="es-ES" sz="8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gency FB" pitchFamily="34" charset="0"/>
              </a:rPr>
              <a:t>R</a:t>
            </a:r>
            <a:r>
              <a:rPr lang="es-ES" sz="8800" b="1" dirty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Agency FB" pitchFamily="34" charset="0"/>
              </a:rPr>
              <a:t> DE</a:t>
            </a:r>
            <a:r>
              <a:rPr lang="es-ES" sz="8800" b="1" dirty="0" smtClean="0">
                <a:solidFill>
                  <a:srgbClr val="3E3D2D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Agency FB" pitchFamily="34" charset="0"/>
              </a:rPr>
              <a:t> </a:t>
            </a:r>
            <a:r>
              <a:rPr lang="es-ES" sz="8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gency FB" pitchFamily="34" charset="0"/>
              </a:rPr>
              <a:t>R</a:t>
            </a:r>
            <a:r>
              <a:rPr lang="es-ES" sz="8800" b="1" dirty="0" smtClean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Agency FB" pitchFamily="34" charset="0"/>
              </a:rPr>
              <a:t>OBÓTICA</a:t>
            </a:r>
          </a:p>
          <a:p>
            <a:pPr marL="0" indent="0">
              <a:buNone/>
            </a:pPr>
            <a:endParaRPr lang="es-ES" b="1" dirty="0" smtClean="0">
              <a:solidFill>
                <a:prstClr val="black"/>
              </a:solidFill>
              <a:effectLst>
                <a:reflection blurRad="6350" stA="55000" endA="300" endPos="45500" dir="5400000" sy="-100000" algn="bl" rotWithShape="0"/>
              </a:effectLst>
              <a:latin typeface="Agency FB" pitchFamily="34" charset="0"/>
            </a:endParaRPr>
          </a:p>
          <a:p>
            <a:pPr marL="0" indent="0">
              <a:buNone/>
            </a:pPr>
            <a:r>
              <a:rPr lang="es-ES" dirty="0" smtClean="0">
                <a:latin typeface="Agency FB" pitchFamily="34" charset="0"/>
              </a:rPr>
              <a:t>                  </a:t>
            </a:r>
            <a:r>
              <a:rPr lang="es-ES" b="1" dirty="0" smtClean="0">
                <a:solidFill>
                  <a:schemeClr val="bg1"/>
                </a:solidFill>
                <a:latin typeface="Agency FB" pitchFamily="34" charset="0"/>
              </a:rPr>
              <a:t>NAS AULAS DE INFANTIL E PRIMARIA</a:t>
            </a:r>
          </a:p>
          <a:p>
            <a:pPr marL="0" indent="0">
              <a:buNone/>
            </a:pPr>
            <a:endParaRPr lang="es-ES" b="1" dirty="0">
              <a:solidFill>
                <a:schemeClr val="bg1"/>
              </a:solidFill>
              <a:latin typeface="Agency FB" pitchFamily="34" charset="0"/>
            </a:endParaRPr>
          </a:p>
          <a:p>
            <a:pPr marL="0" indent="0">
              <a:buNone/>
            </a:pPr>
            <a:endParaRPr lang="es-ES" b="1" dirty="0" smtClean="0">
              <a:latin typeface="Agency FB" pitchFamily="34" charset="0"/>
            </a:endParaRPr>
          </a:p>
          <a:p>
            <a:pPr marL="0" indent="0">
              <a:buNone/>
            </a:pPr>
            <a:r>
              <a:rPr lang="es-ES" sz="2800" dirty="0" smtClean="0">
                <a:latin typeface="Agency FB" pitchFamily="34" charset="0"/>
              </a:rPr>
              <a:t>                   XORNADAS DE COORDINADORES-SANXENXO 19</a:t>
            </a:r>
            <a:endParaRPr lang="es-ES" sz="28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40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 Imagen" descr="C:\Users\PC\AppData\Local\Microsoft\Windows\INetCache\Content.Word\IMG-20180314-WA0002.jpg">
            <a:extLst>
              <a:ext uri="{FF2B5EF4-FFF2-40B4-BE49-F238E27FC236}">
                <a16:creationId xmlns="" xmlns:a16="http://schemas.microsoft.com/office/drawing/2014/main" xmlns:lc="http://schemas.openxmlformats.org/drawingml/2006/lockedCanvas" id="{F6A86D7E-8F72-46CC-A353-AE548D80DAE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10" y="188640"/>
            <a:ext cx="1885950" cy="2468880"/>
          </a:xfrm>
          <a:prstGeom prst="rect">
            <a:avLst/>
          </a:prstGeom>
          <a:noFill/>
          <a:ln>
            <a:noFill/>
          </a:ln>
          <a:effectLst>
            <a:softEdge rad="165100"/>
          </a:effectLst>
          <a:extLst/>
        </p:spPr>
      </p:pic>
      <p:pic>
        <p:nvPicPr>
          <p:cNvPr id="3" name="5 Imagen" descr="C:\Users\PC\AppData\Local\Microsoft\Windows\INetCache\Content.Word\IMG_20180313_160917.jpg">
            <a:extLst>
              <a:ext uri="{FF2B5EF4-FFF2-40B4-BE49-F238E27FC236}">
                <a16:creationId xmlns="" xmlns:a16="http://schemas.microsoft.com/office/drawing/2014/main" id="{41C6B8B8-5FE3-4B8D-AD86-ABDDA7730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245" y="154328"/>
            <a:ext cx="2077672" cy="2839000"/>
          </a:xfrm>
          <a:prstGeom prst="rect">
            <a:avLst/>
          </a:prstGeom>
          <a:noFill/>
          <a:ln>
            <a:noFill/>
          </a:ln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VID-20180314-WA0066">
            <a:hlinkClick r:id="" action="ppaction://media"/>
            <a:extLst>
              <a:ext uri="{FF2B5EF4-FFF2-40B4-BE49-F238E27FC236}">
                <a16:creationId xmlns="" xmlns:a16="http://schemas.microsoft.com/office/drawing/2014/main" id="{1F7E5D31-131C-42D2-8337-0FA94EE42C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16031"/>
          <a:stretch/>
        </p:blipFill>
        <p:spPr>
          <a:xfrm rot="5400000">
            <a:off x="4240003" y="432706"/>
            <a:ext cx="2968251" cy="230425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6761"/>
          <a:stretch/>
        </p:blipFill>
        <p:spPr bwMode="auto">
          <a:xfrm>
            <a:off x="7230856" y="332656"/>
            <a:ext cx="1786883" cy="3104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5 Imagen" descr="C:\Users\PC\Desktop\FOTOS IPHONE\100APPLE\IMG_0646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512" y="4484543"/>
            <a:ext cx="3386810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2" t="21850" r="13019" b="19715"/>
          <a:stretch/>
        </p:blipFill>
        <p:spPr bwMode="auto">
          <a:xfrm>
            <a:off x="179512" y="2993328"/>
            <a:ext cx="2311400" cy="1460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10 Imagen" descr="C:\Users\PC\Desktop\robotica\Robótica 2018-19\Fotos e vídeos Robots\IMG_0700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6" y="4797152"/>
            <a:ext cx="2402226" cy="1675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11 Imagen" descr="C:\Users\PC\Desktop\robotica\Robótica 2018-19\Fotos e vídeos Robots\IMG_20180417_130739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4453828"/>
            <a:ext cx="2789555" cy="20923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CuadroTexto"/>
          <p:cNvSpPr txBox="1"/>
          <p:nvPr/>
        </p:nvSpPr>
        <p:spPr>
          <a:xfrm>
            <a:off x="395037" y="2472854"/>
            <a:ext cx="2291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VARIOS DISPOSITIVOS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439544" y="3129183"/>
            <a:ext cx="2636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VARIAS </a:t>
            </a:r>
            <a:r>
              <a:rPr lang="es-ES" b="1" dirty="0">
                <a:solidFill>
                  <a:schemeClr val="bg1"/>
                </a:solidFill>
              </a:rPr>
              <a:t>Á</a:t>
            </a:r>
            <a:r>
              <a:rPr lang="es-ES" b="1" dirty="0" smtClean="0">
                <a:solidFill>
                  <a:schemeClr val="bg1"/>
                </a:solidFill>
              </a:rPr>
              <a:t>REAS E LINGUAS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068705" y="3456447"/>
            <a:ext cx="2085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VARIOS PROXECTOS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55724" y="4453828"/>
            <a:ext cx="1722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VARIAS PROBAS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028732" y="4084496"/>
            <a:ext cx="3186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VARIAS E DIVERSAS MONTAXES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67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5400" b="1" dirty="0">
                <a:latin typeface="Agency FB" pitchFamily="34" charset="0"/>
              </a:rPr>
              <a:t>RESUMO DOS DOUS CURSOS PFPP</a:t>
            </a:r>
            <a:endParaRPr lang="es-ES" sz="54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  <a:latin typeface="Agency FB" pitchFamily="34" charset="0"/>
              </a:rPr>
              <a:t>DIFICULTADES ATOPADAS.</a:t>
            </a:r>
          </a:p>
          <a:p>
            <a:r>
              <a:rPr lang="es-ES" b="1" dirty="0" smtClean="0">
                <a:solidFill>
                  <a:schemeClr val="bg1"/>
                </a:solidFill>
                <a:latin typeface="Agency FB" pitchFamily="34" charset="0"/>
              </a:rPr>
              <a:t>MELLORAS ACADADAS.</a:t>
            </a:r>
          </a:p>
          <a:p>
            <a:r>
              <a:rPr lang="es-ES" b="1" dirty="0" smtClean="0">
                <a:solidFill>
                  <a:schemeClr val="bg1"/>
                </a:solidFill>
                <a:latin typeface="Agency FB" pitchFamily="34" charset="0"/>
              </a:rPr>
              <a:t>COHEXIÓN DO CENTRO.</a:t>
            </a:r>
          </a:p>
          <a:p>
            <a:r>
              <a:rPr lang="es-ES" b="1" dirty="0" smtClean="0">
                <a:solidFill>
                  <a:schemeClr val="bg1"/>
                </a:solidFill>
                <a:latin typeface="Agency FB" pitchFamily="34" charset="0"/>
              </a:rPr>
              <a:t>DOTACIÓN DE MATERIAIS.</a:t>
            </a:r>
          </a:p>
          <a:p>
            <a:r>
              <a:rPr lang="es-ES" b="1" dirty="0" smtClean="0">
                <a:solidFill>
                  <a:schemeClr val="bg1"/>
                </a:solidFill>
                <a:latin typeface="Agency FB" pitchFamily="34" charset="0"/>
              </a:rPr>
              <a:t>DOCENCIAS RECIBIDAS.</a:t>
            </a:r>
          </a:p>
          <a:p>
            <a:r>
              <a:rPr lang="es-ES" b="1" dirty="0" smtClean="0">
                <a:solidFill>
                  <a:schemeClr val="bg1"/>
                </a:solidFill>
                <a:latin typeface="Agency FB" pitchFamily="34" charset="0"/>
              </a:rPr>
              <a:t>DOCENCIAS IMPARTIDAS, OUTRA VISIÓN QUE APORTA.</a:t>
            </a:r>
          </a:p>
          <a:p>
            <a:pPr marL="0" indent="0">
              <a:buNone/>
            </a:pPr>
            <a:endParaRPr lang="es-ES" b="1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10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lipse"/>
          <p:cNvSpPr/>
          <p:nvPr/>
        </p:nvSpPr>
        <p:spPr>
          <a:xfrm>
            <a:off x="3430974" y="340123"/>
            <a:ext cx="1385582" cy="129658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Elipse"/>
          <p:cNvSpPr/>
          <p:nvPr/>
        </p:nvSpPr>
        <p:spPr>
          <a:xfrm>
            <a:off x="5709916" y="1247232"/>
            <a:ext cx="1742403" cy="19657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Elipse"/>
          <p:cNvSpPr/>
          <p:nvPr/>
        </p:nvSpPr>
        <p:spPr>
          <a:xfrm>
            <a:off x="1331640" y="1017996"/>
            <a:ext cx="1749257" cy="182750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Flecha abajo"/>
          <p:cNvSpPr/>
          <p:nvPr/>
        </p:nvSpPr>
        <p:spPr>
          <a:xfrm rot="14388358">
            <a:off x="5215931" y="2411435"/>
            <a:ext cx="407138" cy="5491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Flecha abajo"/>
          <p:cNvSpPr/>
          <p:nvPr/>
        </p:nvSpPr>
        <p:spPr>
          <a:xfrm rot="10554313">
            <a:off x="4041086" y="1704239"/>
            <a:ext cx="432048" cy="7798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Flecha abajo"/>
          <p:cNvSpPr/>
          <p:nvPr/>
        </p:nvSpPr>
        <p:spPr>
          <a:xfrm rot="8097967">
            <a:off x="2936804" y="2543756"/>
            <a:ext cx="432048" cy="6779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5">
            <a:extLst>
              <a:ext uri="{FF2B5EF4-FFF2-40B4-BE49-F238E27FC236}">
                <a16:creationId xmlns:a16="http://schemas.microsoft.com/office/drawing/2014/main" xmlns="" id="{3BFD6C5C-42CC-4B7B-A37E-EBC7DB9AC7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>
            <a:off x="1819511" y="1636709"/>
            <a:ext cx="773514" cy="590081"/>
          </a:xfrm>
          <a:prstGeom prst="rect">
            <a:avLst/>
          </a:prstGeom>
        </p:spPr>
      </p:pic>
      <p:pic>
        <p:nvPicPr>
          <p:cNvPr id="11" name="Imagen 5">
            <a:extLst>
              <a:ext uri="{FF2B5EF4-FFF2-40B4-BE49-F238E27FC236}">
                <a16:creationId xmlns:a16="http://schemas.microsoft.com/office/drawing/2014/main" xmlns="" id="{3BFD6C5C-42CC-4B7B-A37E-EBC7DB9AC7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>
            <a:off x="6194360" y="1871302"/>
            <a:ext cx="773514" cy="590081"/>
          </a:xfrm>
          <a:prstGeom prst="rect">
            <a:avLst/>
          </a:prstGeom>
        </p:spPr>
      </p:pic>
      <p:sp>
        <p:nvSpPr>
          <p:cNvPr id="3" name="2 Elipse"/>
          <p:cNvSpPr/>
          <p:nvPr/>
        </p:nvSpPr>
        <p:spPr>
          <a:xfrm>
            <a:off x="3648782" y="2662173"/>
            <a:ext cx="1635794" cy="18336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5">
            <a:extLst>
              <a:ext uri="{FF2B5EF4-FFF2-40B4-BE49-F238E27FC236}">
                <a16:creationId xmlns:a16="http://schemas.microsoft.com/office/drawing/2014/main" xmlns="" id="{3BFD6C5C-42CC-4B7B-A37E-EBC7DB9AC7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>
            <a:off x="4113667" y="3216369"/>
            <a:ext cx="773514" cy="590081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13" name="Imagen 5">
            <a:extLst>
              <a:ext uri="{FF2B5EF4-FFF2-40B4-BE49-F238E27FC236}">
                <a16:creationId xmlns:a16="http://schemas.microsoft.com/office/drawing/2014/main" xmlns="" id="{3BFD6C5C-42CC-4B7B-A37E-EBC7DB9AC7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>
            <a:off x="3711340" y="693375"/>
            <a:ext cx="773514" cy="590081"/>
          </a:xfrm>
          <a:prstGeom prst="rect">
            <a:avLst/>
          </a:prstGeom>
        </p:spPr>
      </p:pic>
      <p:sp>
        <p:nvSpPr>
          <p:cNvPr id="15" name="14 Elipse"/>
          <p:cNvSpPr/>
          <p:nvPr/>
        </p:nvSpPr>
        <p:spPr>
          <a:xfrm>
            <a:off x="5649531" y="4415131"/>
            <a:ext cx="1749257" cy="182750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5">
            <a:extLst>
              <a:ext uri="{FF2B5EF4-FFF2-40B4-BE49-F238E27FC236}">
                <a16:creationId xmlns:a16="http://schemas.microsoft.com/office/drawing/2014/main" xmlns="" id="{3BFD6C5C-42CC-4B7B-A37E-EBC7DB9AC7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>
            <a:off x="6194360" y="4918260"/>
            <a:ext cx="773514" cy="590081"/>
          </a:xfrm>
          <a:prstGeom prst="rect">
            <a:avLst/>
          </a:prstGeom>
        </p:spPr>
      </p:pic>
      <p:sp>
        <p:nvSpPr>
          <p:cNvPr id="17" name="16 Flecha abajo"/>
          <p:cNvSpPr/>
          <p:nvPr/>
        </p:nvSpPr>
        <p:spPr>
          <a:xfrm rot="18823763">
            <a:off x="5339085" y="4267666"/>
            <a:ext cx="432048" cy="5847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Elipse"/>
          <p:cNvSpPr/>
          <p:nvPr/>
        </p:nvSpPr>
        <p:spPr>
          <a:xfrm>
            <a:off x="1326793" y="4386909"/>
            <a:ext cx="1749257" cy="182750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5">
            <a:extLst>
              <a:ext uri="{FF2B5EF4-FFF2-40B4-BE49-F238E27FC236}">
                <a16:creationId xmlns:a16="http://schemas.microsoft.com/office/drawing/2014/main" xmlns="" id="{3BFD6C5C-42CC-4B7B-A37E-EBC7DB9AC7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>
            <a:off x="1763829" y="5069170"/>
            <a:ext cx="773514" cy="590081"/>
          </a:xfrm>
          <a:prstGeom prst="rect">
            <a:avLst/>
          </a:prstGeom>
        </p:spPr>
      </p:pic>
      <p:sp>
        <p:nvSpPr>
          <p:cNvPr id="20" name="19 Flecha abajo"/>
          <p:cNvSpPr/>
          <p:nvPr/>
        </p:nvSpPr>
        <p:spPr>
          <a:xfrm rot="3923809">
            <a:off x="3214949" y="4066561"/>
            <a:ext cx="432048" cy="7882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Flecha abajo"/>
          <p:cNvSpPr/>
          <p:nvPr/>
        </p:nvSpPr>
        <p:spPr>
          <a:xfrm rot="14388358">
            <a:off x="7522838" y="1117323"/>
            <a:ext cx="432048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1 Elipse"/>
          <p:cNvSpPr/>
          <p:nvPr/>
        </p:nvSpPr>
        <p:spPr>
          <a:xfrm>
            <a:off x="8026301" y="420479"/>
            <a:ext cx="774290" cy="9274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3" name="Imagen 5">
            <a:extLst>
              <a:ext uri="{FF2B5EF4-FFF2-40B4-BE49-F238E27FC236}">
                <a16:creationId xmlns:a16="http://schemas.microsoft.com/office/drawing/2014/main" xmlns="" id="{3BFD6C5C-42CC-4B7B-A37E-EBC7DB9AC7B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>
            <a:off x="8220067" y="736669"/>
            <a:ext cx="386757" cy="295041"/>
          </a:xfrm>
          <a:prstGeom prst="rect">
            <a:avLst/>
          </a:prstGeom>
        </p:spPr>
      </p:pic>
      <p:sp>
        <p:nvSpPr>
          <p:cNvPr id="24" name="23 Flecha abajo"/>
          <p:cNvSpPr/>
          <p:nvPr/>
        </p:nvSpPr>
        <p:spPr>
          <a:xfrm rot="18064540">
            <a:off x="7522874" y="2485465"/>
            <a:ext cx="432048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Elipse"/>
          <p:cNvSpPr/>
          <p:nvPr/>
        </p:nvSpPr>
        <p:spPr>
          <a:xfrm>
            <a:off x="7929388" y="2892532"/>
            <a:ext cx="968113" cy="9828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6" name="Imagen 5">
            <a:extLst>
              <a:ext uri="{FF2B5EF4-FFF2-40B4-BE49-F238E27FC236}">
                <a16:creationId xmlns:a16="http://schemas.microsoft.com/office/drawing/2014/main" xmlns="" id="{3BFD6C5C-42CC-4B7B-A37E-EBC7DB9AC7B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>
            <a:off x="8158700" y="3303923"/>
            <a:ext cx="425975" cy="324958"/>
          </a:xfrm>
          <a:prstGeom prst="rect">
            <a:avLst/>
          </a:prstGeom>
        </p:spPr>
      </p:pic>
      <p:sp>
        <p:nvSpPr>
          <p:cNvPr id="27" name="26 Flecha abajo"/>
          <p:cNvSpPr/>
          <p:nvPr/>
        </p:nvSpPr>
        <p:spPr>
          <a:xfrm rot="17829250">
            <a:off x="2956289" y="5706546"/>
            <a:ext cx="432048" cy="5331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Elipse"/>
          <p:cNvSpPr/>
          <p:nvPr/>
        </p:nvSpPr>
        <p:spPr>
          <a:xfrm>
            <a:off x="3371814" y="5722982"/>
            <a:ext cx="968113" cy="9828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9" name="Imagen 5">
            <a:extLst>
              <a:ext uri="{FF2B5EF4-FFF2-40B4-BE49-F238E27FC236}">
                <a16:creationId xmlns:a16="http://schemas.microsoft.com/office/drawing/2014/main" xmlns="" id="{3BFD6C5C-42CC-4B7B-A37E-EBC7DB9AC7B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>
            <a:off x="3642882" y="6052480"/>
            <a:ext cx="425975" cy="324958"/>
          </a:xfrm>
          <a:prstGeom prst="rect">
            <a:avLst/>
          </a:prstGeom>
        </p:spPr>
      </p:pic>
      <p:sp>
        <p:nvSpPr>
          <p:cNvPr id="30" name="29 Flecha abajo"/>
          <p:cNvSpPr/>
          <p:nvPr/>
        </p:nvSpPr>
        <p:spPr>
          <a:xfrm rot="9219117">
            <a:off x="1195711" y="4028181"/>
            <a:ext cx="432048" cy="4886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30 Elipse"/>
          <p:cNvSpPr/>
          <p:nvPr/>
        </p:nvSpPr>
        <p:spPr>
          <a:xfrm>
            <a:off x="625648" y="2974966"/>
            <a:ext cx="968113" cy="9828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2" name="Imagen 5">
            <a:extLst>
              <a:ext uri="{FF2B5EF4-FFF2-40B4-BE49-F238E27FC236}">
                <a16:creationId xmlns:a16="http://schemas.microsoft.com/office/drawing/2014/main" xmlns="" id="{3BFD6C5C-42CC-4B7B-A37E-EBC7DB9AC7B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>
            <a:off x="896718" y="3347220"/>
            <a:ext cx="425975" cy="324958"/>
          </a:xfrm>
          <a:prstGeom prst="rect">
            <a:avLst/>
          </a:prstGeom>
        </p:spPr>
      </p:pic>
      <p:sp>
        <p:nvSpPr>
          <p:cNvPr id="34" name="33 Flecha abajo"/>
          <p:cNvSpPr/>
          <p:nvPr/>
        </p:nvSpPr>
        <p:spPr>
          <a:xfrm rot="16826119">
            <a:off x="4600532" y="6115819"/>
            <a:ext cx="432048" cy="5232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34 Elipse"/>
          <p:cNvSpPr/>
          <p:nvPr/>
        </p:nvSpPr>
        <p:spPr>
          <a:xfrm>
            <a:off x="5149728" y="6052480"/>
            <a:ext cx="719261" cy="714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6" name="Imagen 5">
            <a:extLst>
              <a:ext uri="{FF2B5EF4-FFF2-40B4-BE49-F238E27FC236}">
                <a16:creationId xmlns:a16="http://schemas.microsoft.com/office/drawing/2014/main" xmlns="" id="{3BFD6C5C-42CC-4B7B-A37E-EBC7DB9AC7B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>
            <a:off x="5402864" y="6328454"/>
            <a:ext cx="212987" cy="162479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5864670" y="6295902"/>
            <a:ext cx="1795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Agency FB" pitchFamily="34" charset="0"/>
              </a:rPr>
              <a:t>&lt;&lt;VIRALÍZATE&gt;&gt;</a:t>
            </a:r>
            <a:endParaRPr lang="es-ES" sz="2400" b="1" dirty="0">
              <a:solidFill>
                <a:schemeClr val="bg1"/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71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3" grpId="0" animBg="1"/>
      <p:bldP spid="15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619672" y="1412776"/>
            <a:ext cx="507382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s-ES" sz="8000" b="1" dirty="0" smtClean="0">
                <a:solidFill>
                  <a:schemeClr val="bg1"/>
                </a:solidFill>
                <a:latin typeface="Agency FB" pitchFamily="34" charset="0"/>
              </a:rPr>
              <a:t>   GRACIÑAS </a:t>
            </a:r>
          </a:p>
          <a:p>
            <a:pPr algn="just"/>
            <a:r>
              <a:rPr lang="es-ES" sz="8000" b="1" dirty="0" smtClean="0">
                <a:solidFill>
                  <a:schemeClr val="bg1"/>
                </a:solidFill>
                <a:latin typeface="Agency FB" pitchFamily="34" charset="0"/>
              </a:rPr>
              <a:t>       POLA </a:t>
            </a:r>
          </a:p>
          <a:p>
            <a:pPr algn="just"/>
            <a:r>
              <a:rPr lang="es-ES" sz="8000" b="1" dirty="0" smtClean="0">
                <a:solidFill>
                  <a:schemeClr val="bg1"/>
                </a:solidFill>
                <a:latin typeface="Agency FB" pitchFamily="34" charset="0"/>
              </a:rPr>
              <a:t>  EXPERIENCIA</a:t>
            </a:r>
            <a:endParaRPr lang="es-ES" sz="8000" b="1" dirty="0">
              <a:solidFill>
                <a:schemeClr val="bg1"/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26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>
                <a:lumMod val="0"/>
                <a:lumOff val="100000"/>
                <a:alpha val="0"/>
              </a:srgbClr>
            </a:gs>
            <a:gs pos="62000">
              <a:srgbClr val="66008F"/>
            </a:gs>
            <a:gs pos="94000">
              <a:srgbClr val="FF0000"/>
            </a:gs>
            <a:gs pos="100000">
              <a:srgbClr val="FF82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6600" b="1" dirty="0" smtClean="0">
                <a:latin typeface="Agency FB" pitchFamily="34" charset="0"/>
              </a:rPr>
              <a:t>DE ONDE PARTIMOS?</a:t>
            </a:r>
            <a:endParaRPr lang="es-ES" sz="6600" b="1" dirty="0">
              <a:latin typeface="Agency FB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Agency FB" pitchFamily="34" charset="0"/>
              </a:rPr>
              <a:t>POUCOS COÑECEMENTOS E MOITAS GANAS.</a:t>
            </a:r>
          </a:p>
          <a:p>
            <a:pPr marL="0" indent="0">
              <a:buNone/>
            </a:pPr>
            <a:endParaRPr lang="es-ES" sz="2400" b="1" dirty="0" smtClean="0">
              <a:solidFill>
                <a:schemeClr val="bg1"/>
              </a:solidFill>
              <a:latin typeface="Agency FB" pitchFamily="34" charset="0"/>
            </a:endParaRPr>
          </a:p>
          <a:p>
            <a:r>
              <a:rPr lang="es-ES" sz="2400" b="1" dirty="0" smtClean="0">
                <a:solidFill>
                  <a:schemeClr val="bg1"/>
                </a:solidFill>
                <a:latin typeface="Agency FB" pitchFamily="34" charset="0"/>
              </a:rPr>
              <a:t>DISPOSICIÓN PARA APRENDER E COMPARTIR APRENDIZAXES.</a:t>
            </a:r>
          </a:p>
          <a:p>
            <a:pPr marL="0" indent="0">
              <a:buNone/>
            </a:pPr>
            <a:endParaRPr lang="es-ES" sz="2400" b="1" dirty="0" smtClean="0">
              <a:solidFill>
                <a:schemeClr val="bg1"/>
              </a:solidFill>
              <a:latin typeface="Agency FB" pitchFamily="34" charset="0"/>
            </a:endParaRPr>
          </a:p>
          <a:p>
            <a:r>
              <a:rPr lang="es-ES" sz="2400" b="1" dirty="0" smtClean="0">
                <a:solidFill>
                  <a:schemeClr val="bg1"/>
                </a:solidFill>
                <a:latin typeface="Agency FB" pitchFamily="34" charset="0"/>
              </a:rPr>
              <a:t>AXUDA PRESTADA POLO CFR EN CANTO A MEDIOS E FORMACIÓN.</a:t>
            </a:r>
          </a:p>
          <a:p>
            <a:pPr marL="0" indent="0">
              <a:buNone/>
            </a:pPr>
            <a:endParaRPr lang="es-ES" sz="2400" b="1" dirty="0" smtClean="0">
              <a:solidFill>
                <a:schemeClr val="bg1"/>
              </a:solidFill>
              <a:latin typeface="Agency FB" pitchFamily="34" charset="0"/>
            </a:endParaRPr>
          </a:p>
          <a:p>
            <a:r>
              <a:rPr lang="es-ES" sz="2400" b="1" dirty="0" smtClean="0">
                <a:solidFill>
                  <a:schemeClr val="bg1"/>
                </a:solidFill>
                <a:latin typeface="Agency FB" pitchFamily="34" charset="0"/>
              </a:rPr>
              <a:t>IMPLICACIÓN, BOS RESULTADOS, BOAS PRÁCTICAS DOCENTES,…</a:t>
            </a:r>
          </a:p>
          <a:p>
            <a:pPr marL="0" indent="0">
              <a:buNone/>
            </a:pPr>
            <a:endParaRPr lang="es-ES" sz="2400" b="1" dirty="0" smtClean="0">
              <a:solidFill>
                <a:schemeClr val="bg1"/>
              </a:solidFill>
              <a:latin typeface="Agency FB" pitchFamily="34" charset="0"/>
            </a:endParaRPr>
          </a:p>
          <a:p>
            <a:r>
              <a:rPr lang="es-ES" sz="2400" b="1" dirty="0" smtClean="0">
                <a:solidFill>
                  <a:schemeClr val="bg1"/>
                </a:solidFill>
                <a:latin typeface="Agency FB" pitchFamily="34" charset="0"/>
              </a:rPr>
              <a:t>QUERER COMPARTIR OS COÑECEMENTOS E TRABALLOS AOS QUE CHEGAMOS, E FACILITAR O TRABALLO AOS COMPAÑEIROS NA MEDIDA DO POSIBLE.</a:t>
            </a:r>
            <a:endParaRPr lang="es-ES" sz="2400" b="1" dirty="0">
              <a:solidFill>
                <a:schemeClr val="bg1"/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25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>
                <a:lumMod val="0"/>
                <a:lumOff val="100000"/>
                <a:alpha val="0"/>
              </a:srgbClr>
            </a:gs>
            <a:gs pos="62000">
              <a:srgbClr val="66008F"/>
            </a:gs>
            <a:gs pos="94000">
              <a:srgbClr val="FF0000"/>
            </a:gs>
            <a:gs pos="100000">
              <a:srgbClr val="FF82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5400" b="1" dirty="0" smtClean="0">
                <a:latin typeface="Agency FB" pitchFamily="34" charset="0"/>
              </a:rPr>
              <a:t>PARTIMOS DESA </a:t>
            </a:r>
            <a:r>
              <a:rPr lang="es-ES" sz="5400" b="1" dirty="0" smtClean="0">
                <a:solidFill>
                  <a:srgbClr val="FF0000"/>
                </a:solidFill>
                <a:latin typeface="Agency FB" pitchFamily="34" charset="0"/>
              </a:rPr>
              <a:t>R </a:t>
            </a:r>
            <a:r>
              <a:rPr lang="es-ES" sz="5400" b="1" dirty="0" smtClean="0">
                <a:latin typeface="Agency FB" pitchFamily="34" charset="0"/>
              </a:rPr>
              <a:t>DE ROBÓTICA</a:t>
            </a:r>
            <a:endParaRPr lang="es-ES" sz="5400" b="1" dirty="0">
              <a:latin typeface="Agency FB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755576" y="1916832"/>
            <a:ext cx="74168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2400" b="1" dirty="0" smtClean="0">
                <a:solidFill>
                  <a:srgbClr val="FF0000"/>
                </a:solidFill>
                <a:latin typeface="Agency FB" pitchFamily="34" charset="0"/>
              </a:rPr>
              <a:t>R</a:t>
            </a:r>
            <a:r>
              <a:rPr lang="gl-ES" sz="2400" b="1" dirty="0" smtClean="0">
                <a:latin typeface="Agency FB" pitchFamily="34" charset="0"/>
              </a:rPr>
              <a:t>ECICLAR</a:t>
            </a:r>
            <a:r>
              <a:rPr lang="gl-ES" sz="2400" b="1" dirty="0" smtClean="0">
                <a:solidFill>
                  <a:schemeClr val="bg1"/>
                </a:solidFill>
                <a:latin typeface="Agency FB" pitchFamily="34" charset="0"/>
              </a:rPr>
              <a:t>, adaptarse aos nativos dixitais.</a:t>
            </a:r>
          </a:p>
          <a:p>
            <a:r>
              <a:rPr lang="gl-ES" sz="2400" b="1" dirty="0" smtClean="0">
                <a:solidFill>
                  <a:srgbClr val="FF0000"/>
                </a:solidFill>
                <a:latin typeface="Agency FB" pitchFamily="34" charset="0"/>
              </a:rPr>
              <a:t>R</a:t>
            </a:r>
            <a:r>
              <a:rPr lang="gl-ES" sz="2400" b="1" dirty="0" smtClean="0">
                <a:latin typeface="Agency FB" pitchFamily="34" charset="0"/>
              </a:rPr>
              <a:t>EAXUSTAR</a:t>
            </a:r>
            <a:r>
              <a:rPr lang="gl-ES" sz="2400" b="1" dirty="0" smtClean="0">
                <a:solidFill>
                  <a:schemeClr val="bg1"/>
                </a:solidFill>
                <a:latin typeface="Agency FB" pitchFamily="34" charset="0"/>
              </a:rPr>
              <a:t>, as nosas programacións.</a:t>
            </a:r>
          </a:p>
          <a:p>
            <a:r>
              <a:rPr lang="gl-ES" sz="2400" b="1" dirty="0" smtClean="0">
                <a:solidFill>
                  <a:srgbClr val="FF0000"/>
                </a:solidFill>
                <a:latin typeface="Agency FB" pitchFamily="34" charset="0"/>
              </a:rPr>
              <a:t>R</a:t>
            </a:r>
            <a:r>
              <a:rPr lang="gl-ES" sz="2400" b="1" dirty="0" smtClean="0">
                <a:latin typeface="Agency FB" pitchFamily="34" charset="0"/>
              </a:rPr>
              <a:t>EORGANIZAR</a:t>
            </a:r>
            <a:r>
              <a:rPr lang="gl-ES" sz="2400" b="1" dirty="0" smtClean="0">
                <a:solidFill>
                  <a:schemeClr val="bg1"/>
                </a:solidFill>
                <a:latin typeface="Agency FB" pitchFamily="34" charset="0"/>
              </a:rPr>
              <a:t>, grupo de alumnado, profesorado.</a:t>
            </a:r>
          </a:p>
          <a:p>
            <a:r>
              <a:rPr lang="gl-ES" sz="2400" b="1" dirty="0" smtClean="0">
                <a:solidFill>
                  <a:srgbClr val="FF0000"/>
                </a:solidFill>
                <a:latin typeface="Agency FB" pitchFamily="34" charset="0"/>
              </a:rPr>
              <a:t>R</a:t>
            </a:r>
            <a:r>
              <a:rPr lang="gl-ES" sz="2400" b="1" dirty="0" smtClean="0">
                <a:latin typeface="Agency FB" pitchFamily="34" charset="0"/>
              </a:rPr>
              <a:t>EUNIR</a:t>
            </a:r>
            <a:r>
              <a:rPr lang="gl-ES" sz="2400" b="1" dirty="0" smtClean="0">
                <a:solidFill>
                  <a:schemeClr val="bg1"/>
                </a:solidFill>
                <a:latin typeface="Agency FB" pitchFamily="34" charset="0"/>
              </a:rPr>
              <a:t>, familiares e resto da comunidade educativa.</a:t>
            </a:r>
          </a:p>
          <a:p>
            <a:r>
              <a:rPr lang="gl-ES" sz="2400" b="1" dirty="0" smtClean="0">
                <a:solidFill>
                  <a:srgbClr val="FF0000"/>
                </a:solidFill>
                <a:latin typeface="Agency FB" pitchFamily="34" charset="0"/>
              </a:rPr>
              <a:t>R</a:t>
            </a:r>
            <a:r>
              <a:rPr lang="gl-ES" sz="2400" b="1" dirty="0" smtClean="0">
                <a:latin typeface="Agency FB" pitchFamily="34" charset="0"/>
              </a:rPr>
              <a:t>ECURRIR</a:t>
            </a:r>
            <a:r>
              <a:rPr lang="gl-ES" sz="2400" b="1" dirty="0" smtClean="0">
                <a:solidFill>
                  <a:schemeClr val="bg1"/>
                </a:solidFill>
                <a:latin typeface="Agency FB" pitchFamily="34" charset="0"/>
              </a:rPr>
              <a:t>,ao CFR para apoio, medios e formación.</a:t>
            </a:r>
          </a:p>
          <a:p>
            <a:r>
              <a:rPr lang="gl-ES" sz="2400" b="1" dirty="0" smtClean="0">
                <a:solidFill>
                  <a:srgbClr val="FF0000"/>
                </a:solidFill>
                <a:latin typeface="Agency FB" pitchFamily="34" charset="0"/>
              </a:rPr>
              <a:t>R</a:t>
            </a:r>
            <a:r>
              <a:rPr lang="gl-ES" sz="2400" b="1" dirty="0" smtClean="0">
                <a:latin typeface="Agency FB" pitchFamily="34" charset="0"/>
              </a:rPr>
              <a:t>ECIBIR</a:t>
            </a:r>
            <a:r>
              <a:rPr lang="gl-ES" sz="2400" b="1" dirty="0" smtClean="0">
                <a:solidFill>
                  <a:schemeClr val="bg1"/>
                </a:solidFill>
                <a:latin typeface="Agency FB" pitchFamily="34" charset="0"/>
              </a:rPr>
              <a:t>,  aos robots como parte do noso centro.</a:t>
            </a:r>
          </a:p>
          <a:p>
            <a:r>
              <a:rPr lang="gl-ES" sz="2400" b="1" dirty="0" smtClean="0">
                <a:solidFill>
                  <a:srgbClr val="FF0000"/>
                </a:solidFill>
                <a:latin typeface="Agency FB" pitchFamily="34" charset="0"/>
              </a:rPr>
              <a:t>R</a:t>
            </a:r>
            <a:r>
              <a:rPr lang="gl-ES" sz="2400" b="1" dirty="0" smtClean="0">
                <a:latin typeface="Agency FB" pitchFamily="34" charset="0"/>
              </a:rPr>
              <a:t>EVISAR</a:t>
            </a:r>
            <a:r>
              <a:rPr lang="gl-ES" sz="2400" b="1" dirty="0" smtClean="0">
                <a:solidFill>
                  <a:schemeClr val="bg1"/>
                </a:solidFill>
                <a:latin typeface="Agency FB" pitchFamily="34" charset="0"/>
              </a:rPr>
              <a:t>, afondamos no manexo dos robots.</a:t>
            </a:r>
          </a:p>
          <a:p>
            <a:r>
              <a:rPr lang="gl-ES" sz="2400" b="1" dirty="0" smtClean="0">
                <a:solidFill>
                  <a:srgbClr val="FF0000"/>
                </a:solidFill>
                <a:latin typeface="Agency FB" pitchFamily="34" charset="0"/>
              </a:rPr>
              <a:t>R</a:t>
            </a:r>
            <a:r>
              <a:rPr lang="gl-ES" sz="2400" b="1" dirty="0" smtClean="0">
                <a:latin typeface="Agency FB" pitchFamily="34" charset="0"/>
              </a:rPr>
              <a:t>ESULTADOS</a:t>
            </a:r>
            <a:r>
              <a:rPr lang="gl-ES" sz="2400" b="1" dirty="0" smtClean="0">
                <a:solidFill>
                  <a:schemeClr val="bg1"/>
                </a:solidFill>
                <a:latin typeface="Agency FB" pitchFamily="34" charset="0"/>
              </a:rPr>
              <a:t>, analizamos os resultados do uso de cada robot.</a:t>
            </a:r>
          </a:p>
          <a:p>
            <a:r>
              <a:rPr lang="gl-ES" sz="2400" b="1" dirty="0" smtClean="0">
                <a:solidFill>
                  <a:srgbClr val="FF0000"/>
                </a:solidFill>
                <a:latin typeface="Agency FB" pitchFamily="34" charset="0"/>
              </a:rPr>
              <a:t>R</a:t>
            </a:r>
            <a:r>
              <a:rPr lang="gl-ES" sz="2400" b="1" dirty="0" smtClean="0">
                <a:latin typeface="Agency FB" pitchFamily="34" charset="0"/>
              </a:rPr>
              <a:t>ECAPITULAR</a:t>
            </a:r>
            <a:r>
              <a:rPr lang="gl-ES" sz="2400" b="1" dirty="0" smtClean="0">
                <a:solidFill>
                  <a:schemeClr val="bg1"/>
                </a:solidFill>
                <a:latin typeface="Agency FB" pitchFamily="34" charset="0"/>
              </a:rPr>
              <a:t>, toda a información obtida.</a:t>
            </a:r>
          </a:p>
          <a:p>
            <a:r>
              <a:rPr lang="gl-ES" sz="2400" b="1" dirty="0" smtClean="0">
                <a:solidFill>
                  <a:srgbClr val="FF0000"/>
                </a:solidFill>
                <a:latin typeface="Agency FB" pitchFamily="34" charset="0"/>
              </a:rPr>
              <a:t>R</a:t>
            </a:r>
            <a:r>
              <a:rPr lang="gl-ES" sz="2400" b="1" dirty="0" smtClean="0">
                <a:latin typeface="Agency FB" pitchFamily="34" charset="0"/>
              </a:rPr>
              <a:t>ESUMIR</a:t>
            </a:r>
            <a:r>
              <a:rPr lang="gl-ES" sz="2400" b="1" dirty="0" smtClean="0">
                <a:solidFill>
                  <a:schemeClr val="bg1"/>
                </a:solidFill>
                <a:latin typeface="Agency FB" pitchFamily="34" charset="0"/>
              </a:rPr>
              <a:t>, a nosa tarefa, resultados, erros, dificultades,...</a:t>
            </a:r>
            <a:endParaRPr lang="gl-ES" sz="2400" b="1" dirty="0">
              <a:solidFill>
                <a:schemeClr val="bg1"/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19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4800" b="1" dirty="0" smtClean="0">
                <a:latin typeface="Agency FB" pitchFamily="34" charset="0"/>
              </a:rPr>
              <a:t>PALABRAS CLAVE DO NOSO TRABALLO</a:t>
            </a:r>
            <a:endParaRPr lang="es-ES" sz="4800" b="1" dirty="0">
              <a:latin typeface="Agency FB" pitchFamily="34" charset="0"/>
            </a:endParaRPr>
          </a:p>
        </p:txBody>
      </p:sp>
      <p:sp>
        <p:nvSpPr>
          <p:cNvPr id="4" name="3 Elipse"/>
          <p:cNvSpPr/>
          <p:nvPr/>
        </p:nvSpPr>
        <p:spPr>
          <a:xfrm>
            <a:off x="5557811" y="1418714"/>
            <a:ext cx="2353405" cy="158417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rgbClr val="7030A0"/>
                </a:solidFill>
                <a:latin typeface="Agency FB" pitchFamily="34" charset="0"/>
              </a:rPr>
              <a:t>COOPERACIÓN</a:t>
            </a:r>
            <a:endParaRPr lang="es-ES" sz="2000" b="1" dirty="0">
              <a:solidFill>
                <a:srgbClr val="7030A0"/>
              </a:solidFill>
              <a:latin typeface="Agency FB" pitchFamily="34" charset="0"/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6516216" y="3140968"/>
            <a:ext cx="2222187" cy="158417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>
              <a:buNone/>
            </a:pPr>
            <a:r>
              <a:rPr lang="es-ES" sz="2000" b="1" dirty="0" smtClean="0">
                <a:solidFill>
                  <a:srgbClr val="7030A0"/>
                </a:solidFill>
                <a:latin typeface="Agency FB" pitchFamily="34" charset="0"/>
              </a:rPr>
              <a:t>    CURRÍCULUM</a:t>
            </a:r>
            <a:endParaRPr lang="es-ES" sz="2000" b="1" dirty="0">
              <a:solidFill>
                <a:srgbClr val="7030A0"/>
              </a:solidFill>
              <a:latin typeface="Agency FB" pitchFamily="34" charset="0"/>
            </a:endParaRPr>
          </a:p>
        </p:txBody>
      </p:sp>
      <p:sp>
        <p:nvSpPr>
          <p:cNvPr id="7" name="6 Elipse"/>
          <p:cNvSpPr/>
          <p:nvPr/>
        </p:nvSpPr>
        <p:spPr>
          <a:xfrm>
            <a:off x="3450363" y="5229200"/>
            <a:ext cx="2232248" cy="158417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rgbClr val="7030A0"/>
                </a:solidFill>
                <a:latin typeface="Agency FB" pitchFamily="34" charset="0"/>
              </a:rPr>
              <a:t>GANAS DE AXUDAR</a:t>
            </a:r>
            <a:endParaRPr lang="es-ES" sz="2000" b="1" dirty="0">
              <a:solidFill>
                <a:srgbClr val="7030A0"/>
              </a:solidFill>
              <a:latin typeface="Agency FB" pitchFamily="34" charset="0"/>
            </a:endParaRPr>
          </a:p>
        </p:txBody>
      </p:sp>
      <p:sp>
        <p:nvSpPr>
          <p:cNvPr id="8" name="7 Elipse"/>
          <p:cNvSpPr/>
          <p:nvPr/>
        </p:nvSpPr>
        <p:spPr>
          <a:xfrm>
            <a:off x="3450363" y="1418714"/>
            <a:ext cx="1944216" cy="158417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rgbClr val="7030A0"/>
                </a:solidFill>
                <a:latin typeface="Agency FB" pitchFamily="34" charset="0"/>
              </a:rPr>
              <a:t>VIRALIDADE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9" name="Picture 2" descr="C:\Users\PC\Desktop\FOTOS IPHONE\100APPLE\IMG_E083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7" r="5990"/>
          <a:stretch/>
        </p:blipFill>
        <p:spPr bwMode="auto">
          <a:xfrm>
            <a:off x="350098" y="3101105"/>
            <a:ext cx="3100265" cy="223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Elipse"/>
          <p:cNvSpPr/>
          <p:nvPr/>
        </p:nvSpPr>
        <p:spPr>
          <a:xfrm>
            <a:off x="5967000" y="5013176"/>
            <a:ext cx="2133392" cy="158417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14" name="13 CuadroTexto"/>
          <p:cNvSpPr txBox="1"/>
          <p:nvPr/>
        </p:nvSpPr>
        <p:spPr>
          <a:xfrm>
            <a:off x="6278841" y="5620598"/>
            <a:ext cx="1439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2000" b="1" dirty="0" smtClean="0">
                <a:solidFill>
                  <a:srgbClr val="7030A0"/>
                </a:solidFill>
                <a:latin typeface="Agency FB" pitchFamily="34" charset="0"/>
              </a:rPr>
              <a:t>SATISFACCIÓN</a:t>
            </a:r>
            <a:endParaRPr lang="gl-ES" sz="2000" b="1" dirty="0">
              <a:solidFill>
                <a:srgbClr val="7030A0"/>
              </a:solidFill>
              <a:latin typeface="Agency FB" pitchFamily="34" charset="0"/>
            </a:endParaRPr>
          </a:p>
        </p:txBody>
      </p:sp>
      <p:cxnSp>
        <p:nvCxnSpPr>
          <p:cNvPr id="16" name="15 Conector recto de flecha"/>
          <p:cNvCxnSpPr/>
          <p:nvPr/>
        </p:nvCxnSpPr>
        <p:spPr>
          <a:xfrm flipV="1">
            <a:off x="3563888" y="3101105"/>
            <a:ext cx="720080" cy="903959"/>
          </a:xfrm>
          <a:prstGeom prst="straightConnector1">
            <a:avLst/>
          </a:prstGeom>
          <a:ln>
            <a:solidFill>
              <a:srgbClr val="92D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 flipV="1">
            <a:off x="3563888" y="3002890"/>
            <a:ext cx="2403112" cy="1002174"/>
          </a:xfrm>
          <a:prstGeom prst="straightConnector1">
            <a:avLst/>
          </a:prstGeom>
          <a:ln>
            <a:solidFill>
              <a:srgbClr val="92D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>
            <a:endCxn id="6" idx="2"/>
          </p:cNvCxnSpPr>
          <p:nvPr/>
        </p:nvCxnSpPr>
        <p:spPr>
          <a:xfrm flipV="1">
            <a:off x="3563888" y="3933056"/>
            <a:ext cx="2952328" cy="72008"/>
          </a:xfrm>
          <a:prstGeom prst="straightConnector1">
            <a:avLst/>
          </a:prstGeom>
          <a:ln>
            <a:solidFill>
              <a:srgbClr val="92D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>
            <a:off x="3563888" y="4005064"/>
            <a:ext cx="2808312" cy="1080120"/>
          </a:xfrm>
          <a:prstGeom prst="straightConnector1">
            <a:avLst/>
          </a:prstGeom>
          <a:ln>
            <a:solidFill>
              <a:srgbClr val="92D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>
            <a:off x="3522371" y="3977860"/>
            <a:ext cx="900100" cy="1251340"/>
          </a:xfrm>
          <a:prstGeom prst="straightConnector1">
            <a:avLst/>
          </a:prstGeom>
          <a:ln>
            <a:solidFill>
              <a:srgbClr val="92D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13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>
                <a:lumMod val="0"/>
                <a:lumOff val="100000"/>
                <a:alpha val="0"/>
              </a:srgbClr>
            </a:gs>
            <a:gs pos="62000">
              <a:srgbClr val="66008F"/>
            </a:gs>
            <a:gs pos="94000">
              <a:srgbClr val="FF0000"/>
            </a:gs>
            <a:gs pos="100000">
              <a:srgbClr val="FF82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5400" b="1" dirty="0" smtClean="0">
                <a:latin typeface="Agency FB" pitchFamily="34" charset="0"/>
              </a:rPr>
              <a:t>ONDE ESTAMOS E A ONDE IMOS?</a:t>
            </a:r>
            <a:endParaRPr lang="es-ES" sz="5400" b="1" dirty="0">
              <a:latin typeface="Agency FB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-"/>
            </a:pPr>
            <a:r>
              <a:rPr lang="es-ES" sz="2400" b="1" dirty="0" smtClean="0">
                <a:solidFill>
                  <a:schemeClr val="bg1"/>
                </a:solidFill>
                <a:latin typeface="Agency FB" pitchFamily="34" charset="0"/>
              </a:rPr>
              <a:t>2017/18 ANO DE MOITAS EXPERIENCIAS DE TRABALLO, DE MOITA APRENDIZAXE E DE MOI BOS RESULTADOS.</a:t>
            </a:r>
          </a:p>
          <a:p>
            <a:pPr>
              <a:buFontTx/>
              <a:buChar char="-"/>
            </a:pPr>
            <a:endParaRPr lang="es-ES" sz="2400" b="1" dirty="0" smtClean="0">
              <a:solidFill>
                <a:schemeClr val="bg1"/>
              </a:solidFill>
              <a:latin typeface="Agency FB" pitchFamily="34" charset="0"/>
            </a:endParaRPr>
          </a:p>
          <a:p>
            <a:pPr>
              <a:buFontTx/>
              <a:buChar char="-"/>
            </a:pPr>
            <a:r>
              <a:rPr lang="es-ES" sz="2400" b="1" dirty="0" smtClean="0">
                <a:solidFill>
                  <a:schemeClr val="bg1"/>
                </a:solidFill>
                <a:latin typeface="Agency FB" pitchFamily="34" charset="0"/>
              </a:rPr>
              <a:t>2018/19 ANO DE AMPLIACIÓN, NOVOS CAMPOS DO STEAM, MATERIA DE LIBRE CONFIGURACIÓN, FORMACIÓN DE NOVOS COMPAÑEIROS DO CENTRO, COMPARTIR EXPERIENCIAS CO GRUPO DO ANTERIOR ANO</a:t>
            </a:r>
            <a:r>
              <a:rPr lang="es-ES" b="1" dirty="0" smtClean="0">
                <a:solidFill>
                  <a:schemeClr val="bg1"/>
                </a:solidFill>
                <a:latin typeface="Agency FB" pitchFamily="34" charset="0"/>
              </a:rPr>
              <a:t> </a:t>
            </a:r>
            <a:r>
              <a:rPr lang="es-ES" sz="2400" b="1" dirty="0" smtClean="0">
                <a:solidFill>
                  <a:schemeClr val="bg1"/>
                </a:solidFill>
                <a:latin typeface="Agency FB" pitchFamily="34" charset="0"/>
              </a:rPr>
              <a:t>CON DESTINO NOUTROS CENTROS</a:t>
            </a:r>
            <a:r>
              <a:rPr lang="es-ES" b="1" dirty="0" smtClean="0">
                <a:solidFill>
                  <a:schemeClr val="bg1"/>
                </a:solidFill>
                <a:latin typeface="Agency FB" pitchFamily="34" charset="0"/>
              </a:rPr>
              <a:t>.</a:t>
            </a:r>
          </a:p>
          <a:p>
            <a:pPr>
              <a:buFontTx/>
              <a:buChar char="-"/>
            </a:pPr>
            <a:endParaRPr lang="es-ES" b="1" dirty="0" smtClean="0">
              <a:solidFill>
                <a:schemeClr val="bg1"/>
              </a:solidFill>
              <a:latin typeface="Agency FB" pitchFamily="34" charset="0"/>
            </a:endParaRPr>
          </a:p>
          <a:p>
            <a:pPr>
              <a:buFontTx/>
              <a:buChar char="-"/>
            </a:pPr>
            <a:r>
              <a:rPr lang="es-ES" sz="2400" b="1" dirty="0" smtClean="0">
                <a:solidFill>
                  <a:schemeClr val="bg1"/>
                </a:solidFill>
                <a:latin typeface="Agency FB" pitchFamily="34" charset="0"/>
              </a:rPr>
              <a:t>2018/19 COLABORACIÓN CON CFR, 22 DÍAS DE DOCENCIAS, «DAR E RECOLLER», ORGULLOSOS DOS PARABÉNS RECIBIDOS E SOBRE TODO DE VER QUE TRAS O NOSO PASO INÍCIANSE NOVOS PROXECTOS, SEGUEN A CONSULTAR DÚBIDAS,…</a:t>
            </a:r>
          </a:p>
          <a:p>
            <a:pPr marL="0" indent="0">
              <a:buNone/>
            </a:pPr>
            <a:endParaRPr lang="es-ES" sz="2400" b="1" dirty="0" smtClean="0">
              <a:solidFill>
                <a:schemeClr val="bg1"/>
              </a:solidFill>
              <a:latin typeface="Agency FB" pitchFamily="34" charset="0"/>
            </a:endParaRPr>
          </a:p>
          <a:p>
            <a:pPr>
              <a:buFontTx/>
              <a:buChar char="-"/>
            </a:pPr>
            <a:r>
              <a:rPr lang="es-ES" sz="2400" b="1" dirty="0" smtClean="0">
                <a:solidFill>
                  <a:schemeClr val="bg1"/>
                </a:solidFill>
                <a:latin typeface="Agency FB" pitchFamily="34" charset="0"/>
              </a:rPr>
              <a:t>2019/20 CENTRARNOS EN NOVAS PROPOSTAS STEAM NO CENTRO, MODESTAS E PROGRESIVAS, ALCANZABLES = BIBLIOMAKER.</a:t>
            </a:r>
          </a:p>
        </p:txBody>
      </p:sp>
    </p:spTree>
    <p:extLst>
      <p:ext uri="{BB962C8B-B14F-4D97-AF65-F5344CB8AC3E}">
        <p14:creationId xmlns:p14="http://schemas.microsoft.com/office/powerpoint/2010/main" val="343128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6000" b="1" dirty="0" smtClean="0">
                <a:latin typeface="Agency FB" pitchFamily="34" charset="0"/>
              </a:rPr>
              <a:t>QUE TEMOS MOI CLARO</a:t>
            </a:r>
            <a:endParaRPr lang="es-ES" sz="6000" b="1" dirty="0">
              <a:latin typeface="Agency FB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Tx/>
              <a:buChar char="-"/>
            </a:pPr>
            <a:r>
              <a:rPr lang="es-ES" sz="2400" b="1" dirty="0" smtClean="0">
                <a:solidFill>
                  <a:schemeClr val="bg1"/>
                </a:solidFill>
                <a:latin typeface="Agency FB" pitchFamily="34" charset="0"/>
              </a:rPr>
              <a:t>NON PODE SER SÓ TAREFA DUN PROFE DOS ÚLTIMOS CURSOS.</a:t>
            </a:r>
          </a:p>
          <a:p>
            <a:pPr marL="285750" indent="-285750">
              <a:buFontTx/>
              <a:buChar char="-"/>
            </a:pPr>
            <a:endParaRPr lang="es-ES" sz="2400" b="1" dirty="0" smtClean="0">
              <a:solidFill>
                <a:schemeClr val="bg1"/>
              </a:solidFill>
              <a:latin typeface="Agency FB" pitchFamily="34" charset="0"/>
            </a:endParaRPr>
          </a:p>
          <a:p>
            <a:pPr marL="285750" indent="-285750">
              <a:buFontTx/>
              <a:buChar char="-"/>
            </a:pPr>
            <a:r>
              <a:rPr lang="es-ES" sz="2400" b="1" dirty="0" smtClean="0">
                <a:solidFill>
                  <a:schemeClr val="bg1"/>
                </a:solidFill>
                <a:latin typeface="Agency FB" pitchFamily="34" charset="0"/>
              </a:rPr>
              <a:t>COMPARIR EXPERIENCIAS, LOGROS ACADADOS.</a:t>
            </a:r>
          </a:p>
          <a:p>
            <a:pPr marL="285750" indent="-285750">
              <a:buFontTx/>
              <a:buChar char="-"/>
            </a:pPr>
            <a:endParaRPr lang="es-ES" sz="2400" b="1" dirty="0" smtClean="0">
              <a:solidFill>
                <a:schemeClr val="bg1"/>
              </a:solidFill>
              <a:latin typeface="Agency FB" pitchFamily="34" charset="0"/>
            </a:endParaRPr>
          </a:p>
          <a:p>
            <a:pPr marL="285750" indent="-285750">
              <a:buFontTx/>
              <a:buChar char="-"/>
            </a:pPr>
            <a:r>
              <a:rPr lang="es-ES" sz="2400" b="1" dirty="0" smtClean="0">
                <a:solidFill>
                  <a:schemeClr val="bg1"/>
                </a:solidFill>
                <a:latin typeface="Agency FB" pitchFamily="34" charset="0"/>
              </a:rPr>
              <a:t> FACER VISIBLES E PROTAGONISTAS OS ROBOTS NAS CONMEMORACIÓNS, NA BIBLIOTECA COMO MOTOR ARTICULADOR DO CENTRO.</a:t>
            </a:r>
          </a:p>
          <a:p>
            <a:pPr marL="285750" indent="-285750">
              <a:buFontTx/>
              <a:buChar char="-"/>
            </a:pPr>
            <a:endParaRPr lang="es-ES" sz="2400" b="1" dirty="0" smtClean="0">
              <a:solidFill>
                <a:schemeClr val="bg1"/>
              </a:solidFill>
              <a:latin typeface="Agency FB" pitchFamily="34" charset="0"/>
            </a:endParaRPr>
          </a:p>
          <a:p>
            <a:pPr marL="285750" indent="-285750">
              <a:buFontTx/>
              <a:buChar char="-"/>
            </a:pPr>
            <a:r>
              <a:rPr lang="es-ES" sz="2400" b="1" dirty="0" smtClean="0">
                <a:solidFill>
                  <a:schemeClr val="bg1"/>
                </a:solidFill>
                <a:latin typeface="Agency FB" pitchFamily="34" charset="0"/>
              </a:rPr>
              <a:t>FORMAR XERACIÓNS DENDE  INFANTIL.</a:t>
            </a:r>
          </a:p>
          <a:p>
            <a:pPr marL="285750" indent="-285750">
              <a:buFontTx/>
              <a:buChar char="-"/>
            </a:pPr>
            <a:endParaRPr lang="es-ES" sz="2400" b="1" dirty="0" smtClean="0">
              <a:solidFill>
                <a:schemeClr val="bg1"/>
              </a:solidFill>
              <a:latin typeface="Agency FB" pitchFamily="34" charset="0"/>
            </a:endParaRPr>
          </a:p>
          <a:p>
            <a:pPr marL="285750" indent="-285750">
              <a:buFontTx/>
              <a:buChar char="-"/>
            </a:pPr>
            <a:r>
              <a:rPr lang="es-ES" sz="2400" b="1" dirty="0" smtClean="0">
                <a:solidFill>
                  <a:schemeClr val="bg1"/>
                </a:solidFill>
                <a:latin typeface="Agency FB" pitchFamily="34" charset="0"/>
              </a:rPr>
              <a:t>ORGANIZAR HORARIOS, MATERIAL.</a:t>
            </a:r>
          </a:p>
          <a:p>
            <a:pPr marL="285750" indent="-285750">
              <a:buFontTx/>
              <a:buChar char="-"/>
            </a:pPr>
            <a:endParaRPr lang="es-ES" sz="2400" b="1" dirty="0" smtClean="0">
              <a:solidFill>
                <a:schemeClr val="bg1"/>
              </a:solidFill>
              <a:latin typeface="Agency FB" pitchFamily="34" charset="0"/>
            </a:endParaRPr>
          </a:p>
          <a:p>
            <a:pPr marL="285750" indent="-285750">
              <a:buFontTx/>
              <a:buChar char="-"/>
            </a:pPr>
            <a:r>
              <a:rPr lang="es-ES" sz="2400" b="1" dirty="0" smtClean="0">
                <a:solidFill>
                  <a:schemeClr val="bg1"/>
                </a:solidFill>
                <a:latin typeface="Agency FB" pitchFamily="34" charset="0"/>
              </a:rPr>
              <a:t>POÑER A MAN DE TODOS O MATERIAL.</a:t>
            </a:r>
          </a:p>
          <a:p>
            <a:pPr marL="285750" indent="-285750">
              <a:buFontTx/>
              <a:buChar char="-"/>
            </a:pPr>
            <a:endParaRPr lang="es-ES" sz="2400" b="1" dirty="0" smtClean="0">
              <a:solidFill>
                <a:schemeClr val="bg1"/>
              </a:solidFill>
              <a:latin typeface="Agency FB" pitchFamily="34" charset="0"/>
            </a:endParaRPr>
          </a:p>
          <a:p>
            <a:pPr marL="285750" indent="-285750">
              <a:buFontTx/>
              <a:buChar char="-"/>
            </a:pPr>
            <a:r>
              <a:rPr lang="es-ES" sz="2400" b="1" dirty="0" smtClean="0">
                <a:solidFill>
                  <a:schemeClr val="bg1"/>
                </a:solidFill>
                <a:latin typeface="Agency FB" pitchFamily="34" charset="0"/>
              </a:rPr>
              <a:t>CONTAR  CO RESTO DA COMUNIDADE EDUCATIVA.</a:t>
            </a:r>
          </a:p>
          <a:p>
            <a:pPr marL="285750" indent="-285750">
              <a:buFontTx/>
              <a:buChar char="-"/>
            </a:pPr>
            <a:endParaRPr lang="es-ES" sz="2400" b="1" dirty="0" smtClean="0">
              <a:solidFill>
                <a:schemeClr val="bg1"/>
              </a:solidFill>
              <a:latin typeface="Agency FB" pitchFamily="34" charset="0"/>
            </a:endParaRPr>
          </a:p>
          <a:p>
            <a:pPr marL="285750" indent="-285750">
              <a:buFontTx/>
              <a:buChar char="-"/>
            </a:pPr>
            <a:r>
              <a:rPr lang="es-ES" sz="2400" b="1" dirty="0" smtClean="0">
                <a:solidFill>
                  <a:schemeClr val="bg1"/>
                </a:solidFill>
                <a:latin typeface="Agency FB" pitchFamily="34" charset="0"/>
              </a:rPr>
              <a:t>TRABALLAR CON OUTROS CENTROS</a:t>
            </a:r>
            <a:r>
              <a:rPr lang="es-ES" sz="2400" b="1" dirty="0">
                <a:solidFill>
                  <a:schemeClr val="bg1"/>
                </a:solidFill>
                <a:latin typeface="Agency FB" pitchFamily="34" charset="0"/>
              </a:rPr>
              <a:t> </a:t>
            </a:r>
            <a:r>
              <a:rPr lang="es-ES" sz="2400" b="1" dirty="0" smtClean="0">
                <a:solidFill>
                  <a:schemeClr val="bg1"/>
                </a:solidFill>
                <a:latin typeface="Agency FB" pitchFamily="34" charset="0"/>
              </a:rPr>
              <a:t>(CEIPS, IES, CPI, ETC.)</a:t>
            </a:r>
          </a:p>
        </p:txBody>
      </p:sp>
    </p:spTree>
    <p:extLst>
      <p:ext uri="{BB962C8B-B14F-4D97-AF65-F5344CB8AC3E}">
        <p14:creationId xmlns:p14="http://schemas.microsoft.com/office/powerpoint/2010/main" val="302505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es-ES" sz="6000" b="1" dirty="0" smtClean="0">
                <a:latin typeface="Agency FB" pitchFamily="34" charset="0"/>
              </a:rPr>
              <a:t>PEQUENA MOSTRA RESUMO </a:t>
            </a:r>
            <a:endParaRPr lang="es-ES" sz="6000" b="1" dirty="0">
              <a:latin typeface="Agency FB" pitchFamily="34" charset="0"/>
            </a:endParaRPr>
          </a:p>
        </p:txBody>
      </p:sp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1944" r="7079" b="4445"/>
          <a:stretch/>
        </p:blipFill>
        <p:spPr bwMode="auto">
          <a:xfrm>
            <a:off x="107504" y="2224441"/>
            <a:ext cx="3677315" cy="3210370"/>
          </a:xfrm>
          <a:prstGeom prst="hexagon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B15AC497-BA6F-4555-B139-1231C174AF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4"/>
          <a:stretch/>
        </p:blipFill>
        <p:spPr>
          <a:xfrm>
            <a:off x="3779912" y="1700808"/>
            <a:ext cx="5170521" cy="4320480"/>
          </a:xfrm>
          <a:prstGeom prst="rect">
            <a:avLst/>
          </a:prstGeom>
          <a:effectLst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val="66476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57193" y="31750"/>
            <a:ext cx="8316924" cy="1127319"/>
          </a:xfrm>
          <a:extLst/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s-ES" sz="4800" b="1" dirty="0">
              <a:effectLst>
                <a:reflection blurRad="6350" stA="55000" endA="300" endPos="45500" dir="5400000" sy="-100000" algn="bl" rotWithShape="0"/>
              </a:effectLst>
              <a:latin typeface="Bahnschrift" panose="020B0502040204020203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203575" y="6140450"/>
            <a:ext cx="6264275" cy="1008063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160000"/>
              </a:lnSpc>
              <a:spcAft>
                <a:spcPts val="0"/>
              </a:spcAft>
              <a:defRPr/>
            </a:pPr>
            <a:r>
              <a:rPr lang="es-ES" sz="1050" b="1" dirty="0">
                <a:solidFill>
                  <a:schemeClr val="accent4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                                             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F3BA9C37-266D-4967-BA3D-D46B015385D4}"/>
              </a:ext>
            </a:extLst>
          </p:cNvPr>
          <p:cNvSpPr txBox="1"/>
          <p:nvPr/>
        </p:nvSpPr>
        <p:spPr>
          <a:xfrm>
            <a:off x="3707904" y="7083970"/>
            <a:ext cx="35678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900">
                <a:solidFill>
                  <a:prstClr val="black"/>
                </a:solidFill>
                <a:hlinkClick r:id="rId2" tooltip="http://www.redesymarketing.com/la-automatizacion-no-tiene-porque-hacernos-menos-humanos/"/>
              </a:rPr>
              <a:t>Esta foto</a:t>
            </a:r>
            <a:r>
              <a:rPr lang="gl-ES" sz="900">
                <a:solidFill>
                  <a:prstClr val="black"/>
                </a:solidFill>
              </a:rPr>
              <a:t> de Autor desconocido está bajo licencia </a:t>
            </a:r>
            <a:r>
              <a:rPr lang="gl-ES" sz="900">
                <a:solidFill>
                  <a:prstClr val="black"/>
                </a:solidFill>
                <a:hlinkClick r:id="rId3" tooltip="https://creativecommons.org/licenses/by-nc-nd/3.0/"/>
              </a:rPr>
              <a:t>CC BY-NC-ND</a:t>
            </a:r>
            <a:endParaRPr lang="gl-ES" sz="900">
              <a:solidFill>
                <a:prstClr val="black"/>
              </a:solidFill>
            </a:endParaRPr>
          </a:p>
        </p:txBody>
      </p:sp>
      <p:sp>
        <p:nvSpPr>
          <p:cNvPr id="4" name="AutoShape 2" descr="Resultado de imagen de beebot"/>
          <p:cNvSpPr>
            <a:spLocks noChangeAspect="1" noChangeArrowheads="1"/>
          </p:cNvSpPr>
          <p:nvPr/>
        </p:nvSpPr>
        <p:spPr bwMode="auto">
          <a:xfrm>
            <a:off x="63500" y="-754063"/>
            <a:ext cx="1590675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AutoShape 4" descr="Resultado de imagen de beebot"/>
          <p:cNvSpPr>
            <a:spLocks noChangeAspect="1" noChangeArrowheads="1"/>
          </p:cNvSpPr>
          <p:nvPr/>
        </p:nvSpPr>
        <p:spPr bwMode="auto">
          <a:xfrm>
            <a:off x="215900" y="-601663"/>
            <a:ext cx="1590675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 descr="C:\Users\PC\Desktop\BE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96" y="958100"/>
            <a:ext cx="1503470" cy="150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PC\Desktop\BLU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41" y="2564904"/>
            <a:ext cx="1448756" cy="151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4">
            <a:extLst>
              <a:ext uri="{FF2B5EF4-FFF2-40B4-BE49-F238E27FC236}">
                <a16:creationId xmlns:a16="http://schemas.microsoft.com/office/drawing/2014/main" xmlns="" id="{57D91D99-B7B9-479F-8662-6B5358A939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>
            <a:off x="627026" y="4221088"/>
            <a:ext cx="1450511" cy="1087884"/>
          </a:xfrm>
          <a:prstGeom prst="rect">
            <a:avLst/>
          </a:prstGeom>
        </p:spPr>
      </p:pic>
      <p:pic>
        <p:nvPicPr>
          <p:cNvPr id="12" name="Imagen 5">
            <a:extLst>
              <a:ext uri="{FF2B5EF4-FFF2-40B4-BE49-F238E27FC236}">
                <a16:creationId xmlns:a16="http://schemas.microsoft.com/office/drawing/2014/main" xmlns="" id="{3BFD6C5C-42CC-4B7B-A37E-EBC7DB9AC7B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>
            <a:off x="574066" y="5445224"/>
            <a:ext cx="1503471" cy="1146934"/>
          </a:xfrm>
          <a:prstGeom prst="rect">
            <a:avLst/>
          </a:prstGeom>
        </p:spPr>
      </p:pic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147488"/>
              </p:ext>
            </p:extLst>
          </p:nvPr>
        </p:nvGraphicFramePr>
        <p:xfrm>
          <a:off x="2278398" y="969961"/>
          <a:ext cx="6398060" cy="5627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9515"/>
                <a:gridCol w="1599515"/>
                <a:gridCol w="1599515"/>
                <a:gridCol w="1599515"/>
              </a:tblGrid>
              <a:tr h="436828"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>   3</a:t>
                      </a:r>
                      <a:r>
                        <a:rPr lang="es-ES" baseline="0" dirty="0" smtClean="0">
                          <a:solidFill>
                            <a:srgbClr val="002060"/>
                          </a:solidFill>
                        </a:rPr>
                        <a:t> - 5 ANOS</a:t>
                      </a:r>
                      <a:endParaRPr lang="es-E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>   6</a:t>
                      </a:r>
                      <a:r>
                        <a:rPr lang="es-ES" baseline="0" dirty="0" smtClean="0">
                          <a:solidFill>
                            <a:srgbClr val="002060"/>
                          </a:solidFill>
                        </a:rPr>
                        <a:t> - 8 ANOS</a:t>
                      </a:r>
                      <a:endParaRPr lang="es-E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   </a:t>
                      </a:r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>9</a:t>
                      </a:r>
                      <a:r>
                        <a:rPr lang="es-ES" baseline="0" dirty="0" smtClean="0">
                          <a:solidFill>
                            <a:srgbClr val="002060"/>
                          </a:solidFill>
                        </a:rPr>
                        <a:t> - 11 ANOS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> 12</a:t>
                      </a:r>
                      <a:r>
                        <a:rPr lang="es-ES" baseline="0" dirty="0" smtClean="0">
                          <a:solidFill>
                            <a:srgbClr val="002060"/>
                          </a:solidFill>
                        </a:rPr>
                        <a:t> -</a:t>
                      </a:r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>  …  ANOS</a:t>
                      </a:r>
                      <a:endParaRPr lang="es-E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1086107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512168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296342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1296342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14" name="13 CuadroTexto"/>
          <p:cNvSpPr txBox="1"/>
          <p:nvPr/>
        </p:nvSpPr>
        <p:spPr>
          <a:xfrm>
            <a:off x="6300192" y="2564904"/>
            <a:ext cx="792088" cy="1440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5" name="14 CuadroTexto"/>
          <p:cNvSpPr txBox="1"/>
          <p:nvPr/>
        </p:nvSpPr>
        <p:spPr>
          <a:xfrm>
            <a:off x="6300192" y="2461570"/>
            <a:ext cx="7920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6" name="15 CuadroTexto"/>
          <p:cNvSpPr txBox="1"/>
          <p:nvPr/>
        </p:nvSpPr>
        <p:spPr>
          <a:xfrm>
            <a:off x="610996" y="958100"/>
            <a:ext cx="933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BEEBOT</a:t>
            </a:r>
            <a:endParaRPr lang="es-ES" b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610996" y="2564904"/>
            <a:ext cx="1063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BLUEBOT</a:t>
            </a:r>
            <a:endParaRPr lang="es-ES" b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621698" y="4939640"/>
            <a:ext cx="1494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ESCORNABOT</a:t>
            </a:r>
            <a:endParaRPr lang="es-ES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1011237" y="6592158"/>
            <a:ext cx="78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MBOT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09280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7" name="Picture 3" descr="C:\Users\PC\Desktop\robotica\Robótica 2018-19\Fotos e vídeos Robots\GRYF461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2"/>
          <a:stretch/>
        </p:blipFill>
        <p:spPr bwMode="auto">
          <a:xfrm>
            <a:off x="611560" y="234202"/>
            <a:ext cx="2073677" cy="237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8 Imagen" descr="C:\Users\PC\Desktop\robotica\Robótica 2018-19\Fotos e vídeos Robots\IMG_077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929" y="188640"/>
            <a:ext cx="2260600" cy="169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9 Imagen" descr="C:\Users\PC\Desktop\robotica\Robótica 2018-19\Fotos e vídeos Robots\IMG_121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814" y="188640"/>
            <a:ext cx="2340610" cy="175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10 Imagen" descr="C:\Users\PC\Desktop\robotica\Robótica 2018-19\Fotos e vídeos Robots\IMG_150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8"/>
          <a:stretch/>
        </p:blipFill>
        <p:spPr bwMode="auto">
          <a:xfrm>
            <a:off x="549553" y="2957208"/>
            <a:ext cx="2294255" cy="1472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13 Imagen" descr="C:\Users\PC\Desktop\robotica\Robótica 2018-19\Fotos e vídeos Robots\IMG_20171213_13295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08" y="4853973"/>
            <a:ext cx="2501900" cy="18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14 Imagen" descr="C:\Users\PC\Desktop\robotica\Robótica 2018-19\Fotos e vídeos Robots\IMG_20171213_133224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3"/>
          <a:stretch/>
        </p:blipFill>
        <p:spPr bwMode="auto">
          <a:xfrm>
            <a:off x="5922679" y="2276872"/>
            <a:ext cx="2965450" cy="193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3" descr="C:\Users\PC\Desktop\FOTOS IPHONE\100APPLE\IMG_090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793" y="4576206"/>
            <a:ext cx="3024336" cy="201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PC\Desktop\IMG_20180312_101155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91" y="4925479"/>
            <a:ext cx="2232248" cy="17334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QR día de Rosalía">
            <a:hlinkClick r:id="" action="ppaction://media"/>
            <a:extLst>
              <a:ext uri="{FF2B5EF4-FFF2-40B4-BE49-F238E27FC236}">
                <a16:creationId xmlns="" xmlns:a16="http://schemas.microsoft.com/office/drawing/2014/main" xmlns:lc="http://schemas.openxmlformats.org/drawingml/2006/lockedCanvas" id="{81A4469E-E04B-4250-88BB-B9ED99AB41C5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3190089" y="2276872"/>
            <a:ext cx="2520279" cy="168259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201346" y="2587876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MAKER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403019" y="1862304"/>
            <a:ext cx="2094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INTERNIVEIS MATES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296777" y="1888025"/>
            <a:ext cx="1842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LECTOESCRITURA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656770" y="3959468"/>
            <a:ext cx="1422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COS CONTOS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479273" y="4245103"/>
            <a:ext cx="1837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PROGRAMACIÓN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41908" y="4463333"/>
            <a:ext cx="241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LIBRE CONFIGURACIÓN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481822" y="4603830"/>
            <a:ext cx="1936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ROBOTMATESABN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82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472</Words>
  <Application>Microsoft Office PowerPoint</Application>
  <PresentationFormat>Presentación en pantalla (4:3)</PresentationFormat>
  <Paragraphs>92</Paragraphs>
  <Slides>13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Tema de Office</vt:lpstr>
      <vt:lpstr>Presentación de PowerPoint</vt:lpstr>
      <vt:lpstr>DE ONDE PARTIMOS?</vt:lpstr>
      <vt:lpstr>PARTIMOS DESA R DE ROBÓTICA</vt:lpstr>
      <vt:lpstr>PALABRAS CLAVE DO NOSO TRABALLO</vt:lpstr>
      <vt:lpstr>ONDE ESTAMOS E A ONDE IMOS?</vt:lpstr>
      <vt:lpstr>QUE TEMOS MOI CLARO</vt:lpstr>
      <vt:lpstr>PEQUENA MOSTRA RESUMO </vt:lpstr>
      <vt:lpstr>Presentación de PowerPoint</vt:lpstr>
      <vt:lpstr>Presentación de PowerPoint</vt:lpstr>
      <vt:lpstr>Presentación de PowerPoint</vt:lpstr>
      <vt:lpstr>RESUMO DOS DOUS CURSOS PFPP</vt:lpstr>
      <vt:lpstr>Presentación de PowerPoint</vt:lpstr>
      <vt:lpstr>Presentación de PowerPoint</vt:lpstr>
    </vt:vector>
  </TitlesOfParts>
  <Company>Personal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PC</dc:creator>
  <cp:lastModifiedBy>direccion</cp:lastModifiedBy>
  <cp:revision>23</cp:revision>
  <dcterms:created xsi:type="dcterms:W3CDTF">2019-05-12T20:49:50Z</dcterms:created>
  <dcterms:modified xsi:type="dcterms:W3CDTF">2019-05-20T09:04:19Z</dcterms:modified>
</cp:coreProperties>
</file>