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76" r:id="rId4"/>
    <p:sldId id="278" r:id="rId5"/>
    <p:sldId id="280" r:id="rId6"/>
    <p:sldId id="281" r:id="rId7"/>
    <p:sldId id="283" r:id="rId8"/>
    <p:sldId id="284" r:id="rId9"/>
    <p:sldId id="274" r:id="rId10"/>
    <p:sldId id="279" r:id="rId11"/>
    <p:sldId id="273" r:id="rId12"/>
    <p:sldId id="285" r:id="rId13"/>
    <p:sldId id="288" r:id="rId14"/>
    <p:sldId id="286" r:id="rId15"/>
    <p:sldId id="289" r:id="rId16"/>
    <p:sldId id="291" r:id="rId17"/>
    <p:sldId id="290" r:id="rId18"/>
    <p:sldId id="287" r:id="rId19"/>
    <p:sldId id="293" r:id="rId20"/>
    <p:sldId id="296" r:id="rId21"/>
    <p:sldId id="294" r:id="rId22"/>
    <p:sldId id="295" r:id="rId23"/>
    <p:sldId id="298" r:id="rId24"/>
    <p:sldId id="299" r:id="rId25"/>
    <p:sldId id="272" r:id="rId26"/>
  </p:sldIdLst>
  <p:sldSz cx="12192000" cy="6858000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633"/>
    <a:srgbClr val="000000"/>
    <a:srgbClr val="3500FF"/>
    <a:srgbClr val="AE001A"/>
    <a:srgbClr val="FD75B0"/>
    <a:srgbClr val="AE00FF"/>
    <a:srgbClr val="011993"/>
    <a:srgbClr val="0119FF"/>
    <a:srgbClr val="0100FF"/>
    <a:srgbClr val="3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75"/>
    <p:restoredTop sz="94674"/>
  </p:normalViewPr>
  <p:slideViewPr>
    <p:cSldViewPr snapToGrid="0" snapToObjects="1">
      <p:cViewPr varScale="1">
        <p:scale>
          <a:sx n="59" d="100"/>
          <a:sy n="59" d="100"/>
        </p:scale>
        <p:origin x="52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E86A-3D97-4682-A27B-DABE8E82580B}" type="datetimeFigureOut">
              <a:rPr lang="es-ES" smtClean="0"/>
              <a:t>27/04/2021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DA7C-E427-4EAB-A27C-A5647D89BB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1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09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225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302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53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241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44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41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1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976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281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846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9043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202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020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96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820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846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52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370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328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415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98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602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700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4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6176-A0FD-BB4F-9C33-854124094C25}" type="datetimeFigureOut">
              <a:rPr lang="es-ES_tradnl" smtClean="0"/>
              <a:pPr/>
              <a:t>27/04/2021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34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letrero de color negro&#10;&#10;Descripción generada automáticamente con confianza media">
            <a:extLst>
              <a:ext uri="{FF2B5EF4-FFF2-40B4-BE49-F238E27FC236}">
                <a16:creationId xmlns:a16="http://schemas.microsoft.com/office/drawing/2014/main" id="{851E1497-AD5A-49FC-9DB6-0722B3D56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213" y="1621967"/>
            <a:ext cx="8199772" cy="3248165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5FA8FB1C-EF8E-405B-8657-6C4F5FF7E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80" y="285340"/>
            <a:ext cx="2237490" cy="19107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F5A5A9B-5ACB-4366-805A-2326BD99F9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11077" y="3636089"/>
            <a:ext cx="3109222" cy="27941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2BFA2045-6926-4C4E-BFD7-146104ECC7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4235927" y="2813612"/>
            <a:ext cx="2986905" cy="283664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25D5E9E-6FC1-5142-968B-A935C3E46ED8}"/>
              </a:ext>
            </a:extLst>
          </p:cNvPr>
          <p:cNvSpPr txBox="1"/>
          <p:nvPr/>
        </p:nvSpPr>
        <p:spPr>
          <a:xfrm>
            <a:off x="2376580" y="1417638"/>
            <a:ext cx="7427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Midamos ahora el mismo camino en el globo terráqueo directamente</a:t>
            </a:r>
            <a:endParaRPr lang="es-E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0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graphicFrame>
        <p:nvGraphicFramePr>
          <p:cNvPr id="13" name="Tabla 3">
            <a:extLst>
              <a:ext uri="{FF2B5EF4-FFF2-40B4-BE49-F238E27FC236}">
                <a16:creationId xmlns:a16="http://schemas.microsoft.com/office/drawing/2014/main" id="{F899B098-65B6-D34C-9FAA-086861F46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72505"/>
              </p:ext>
            </p:extLst>
          </p:nvPr>
        </p:nvGraphicFramePr>
        <p:xfrm>
          <a:off x="2044749" y="2291351"/>
          <a:ext cx="8189289" cy="3286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763">
                  <a:extLst>
                    <a:ext uri="{9D8B030D-6E8A-4147-A177-3AD203B41FA5}">
                      <a16:colId xmlns:a16="http://schemas.microsoft.com/office/drawing/2014/main" val="722832794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770461872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1578759796"/>
                    </a:ext>
                  </a:extLst>
                </a:gridCol>
              </a:tblGrid>
              <a:tr h="52427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En el globo terráqueo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Hasta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Distancia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1621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DESDE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HASTA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DISTANCIA (en cm)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73400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Santiago de Compostela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49563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95055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Hong Kong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1524"/>
                  </a:ext>
                </a:extLst>
              </a:tr>
              <a:tr h="499946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63518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0A33F923-95D6-914B-B293-B687C28DF588}"/>
              </a:ext>
            </a:extLst>
          </p:cNvPr>
          <p:cNvSpPr txBox="1"/>
          <p:nvPr/>
        </p:nvSpPr>
        <p:spPr>
          <a:xfrm>
            <a:off x="1949510" y="1609386"/>
            <a:ext cx="870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Para el mismo camino mide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71DB88-F542-F94F-8F4C-90DAC55D404F}"/>
              </a:ext>
            </a:extLst>
          </p:cNvPr>
          <p:cNvSpPr txBox="1"/>
          <p:nvPr/>
        </p:nvSpPr>
        <p:spPr>
          <a:xfrm>
            <a:off x="5395501" y="5025432"/>
            <a:ext cx="2130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76633"/>
                </a:solidFill>
              </a:rPr>
              <a:t>Distancia total:</a:t>
            </a:r>
          </a:p>
        </p:txBody>
      </p:sp>
    </p:spTree>
    <p:extLst>
      <p:ext uri="{BB962C8B-B14F-4D97-AF65-F5344CB8AC3E}">
        <p14:creationId xmlns:p14="http://schemas.microsoft.com/office/powerpoint/2010/main" val="69188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7F7A81C3-8171-B541-9EEE-5E8A98E3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6872284" y="1630384"/>
            <a:ext cx="2034571" cy="19322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148765C-1907-074B-B9F3-9B2C1861E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74" y="1614439"/>
            <a:ext cx="2731081" cy="1932216"/>
          </a:xfrm>
          <a:prstGeom prst="rect">
            <a:avLst/>
          </a:prstGeom>
        </p:spPr>
      </p:pic>
      <p:graphicFrame>
        <p:nvGraphicFramePr>
          <p:cNvPr id="15" name="Tabla 3">
            <a:extLst>
              <a:ext uri="{FF2B5EF4-FFF2-40B4-BE49-F238E27FC236}">
                <a16:creationId xmlns:a16="http://schemas.microsoft.com/office/drawing/2014/main" id="{C6C8059B-FD97-2242-80DF-59FE7D0D6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431737"/>
              </p:ext>
            </p:extLst>
          </p:nvPr>
        </p:nvGraphicFramePr>
        <p:xfrm>
          <a:off x="2225551" y="3699160"/>
          <a:ext cx="7700702" cy="2027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351">
                  <a:extLst>
                    <a:ext uri="{9D8B030D-6E8A-4147-A177-3AD203B41FA5}">
                      <a16:colId xmlns:a16="http://schemas.microsoft.com/office/drawing/2014/main" val="2611736792"/>
                    </a:ext>
                  </a:extLst>
                </a:gridCol>
                <a:gridCol w="3850351">
                  <a:extLst>
                    <a:ext uri="{9D8B030D-6E8A-4147-A177-3AD203B41FA5}">
                      <a16:colId xmlns:a16="http://schemas.microsoft.com/office/drawing/2014/main" val="1581667544"/>
                    </a:ext>
                  </a:extLst>
                </a:gridCol>
              </a:tblGrid>
              <a:tr h="562202">
                <a:tc gridSpan="2"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1"/>
                          </a:solidFill>
                        </a:rPr>
                        <a:t>Longitud del camino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880495"/>
                  </a:ext>
                </a:extLst>
              </a:tr>
              <a:tr h="562202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Midiendo en</a:t>
                      </a:r>
                    </a:p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el mapa y escalando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Midiendo en</a:t>
                      </a:r>
                    </a:p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el globo terráqueo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33545"/>
                  </a:ext>
                </a:extLst>
              </a:tr>
              <a:tr h="503023"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19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585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CD8B7F-FF63-6A46-A814-DCABBBE89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187" y="1482497"/>
            <a:ext cx="5942056" cy="420395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860667B-BEC1-D04C-9152-49D3B2AB53C9}"/>
              </a:ext>
            </a:extLst>
          </p:cNvPr>
          <p:cNvSpPr txBox="1"/>
          <p:nvPr/>
        </p:nvSpPr>
        <p:spPr>
          <a:xfrm>
            <a:off x="2539574" y="2114245"/>
            <a:ext cx="7095281" cy="830997"/>
          </a:xfrm>
          <a:prstGeom prst="rect">
            <a:avLst/>
          </a:prstGeom>
          <a:solidFill>
            <a:srgbClr val="EAFA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76633"/>
                </a:solidFill>
              </a:rPr>
              <a:t>¡¡Los mapas nos engañan!!</a:t>
            </a:r>
          </a:p>
        </p:txBody>
      </p:sp>
    </p:spTree>
    <p:extLst>
      <p:ext uri="{BB962C8B-B14F-4D97-AF65-F5344CB8AC3E}">
        <p14:creationId xmlns:p14="http://schemas.microsoft.com/office/powerpoint/2010/main" val="21082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Los mapas nos engañan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86674C0-9026-7A49-BF87-1CD7E8F4C7BD}"/>
              </a:ext>
            </a:extLst>
          </p:cNvPr>
          <p:cNvSpPr txBox="1"/>
          <p:nvPr/>
        </p:nvSpPr>
        <p:spPr>
          <a:xfrm>
            <a:off x="1667589" y="5342343"/>
            <a:ext cx="292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Carl Friedrich Gauss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1CEF99E-42AC-F543-A9CC-8F8FCB52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88" y="1601810"/>
            <a:ext cx="2920566" cy="37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58CBB27-51C6-D74C-B378-592046E64299}"/>
              </a:ext>
            </a:extLst>
          </p:cNvPr>
          <p:cNvSpPr txBox="1"/>
          <p:nvPr/>
        </p:nvSpPr>
        <p:spPr>
          <a:xfrm>
            <a:off x="5320784" y="1853730"/>
            <a:ext cx="6458896" cy="321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No puede existir </a:t>
            </a:r>
            <a:r>
              <a:rPr lang="es-ES" sz="3200" dirty="0"/>
              <a:t>un mapa de la Tierra que conserve a la vez: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dirty="0"/>
              <a:t>distancias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dirty="0"/>
              <a:t>áreas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b="1" dirty="0"/>
              <a:t>ángulos</a:t>
            </a:r>
          </a:p>
        </p:txBody>
      </p:sp>
    </p:spTree>
    <p:extLst>
      <p:ext uri="{BB962C8B-B14F-4D97-AF65-F5344CB8AC3E}">
        <p14:creationId xmlns:p14="http://schemas.microsoft.com/office/powerpoint/2010/main" val="57888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Proyección de </a:t>
            </a:r>
            <a:r>
              <a:rPr lang="es-ES_tradnl" sz="4000" b="1" dirty="0" err="1">
                <a:solidFill>
                  <a:srgbClr val="076633"/>
                </a:solidFill>
                <a:latin typeface="Helvetica"/>
                <a:cs typeface="Helvetica"/>
              </a:rPr>
              <a:t>Mercator</a:t>
            </a:r>
            <a:endParaRPr lang="es-ES_tradnl" sz="4000" b="1" dirty="0">
              <a:solidFill>
                <a:srgbClr val="076633"/>
              </a:solidFill>
              <a:latin typeface="Helvetica"/>
              <a:cs typeface="Helvetica"/>
            </a:endParaRP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48B5FA1-A410-7041-8950-559117A501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71" b="14950"/>
          <a:stretch/>
        </p:blipFill>
        <p:spPr>
          <a:xfrm>
            <a:off x="4444394" y="1260765"/>
            <a:ext cx="6758763" cy="46093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CFA9B96-2456-8F40-B1A0-FDBEB2A1EA3D}"/>
              </a:ext>
            </a:extLst>
          </p:cNvPr>
          <p:cNvSpPr txBox="1"/>
          <p:nvPr/>
        </p:nvSpPr>
        <p:spPr>
          <a:xfrm>
            <a:off x="46911" y="2595928"/>
            <a:ext cx="4397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Conserva</a:t>
            </a:r>
          </a:p>
          <a:p>
            <a:pPr algn="ctr"/>
            <a:r>
              <a:rPr lang="es-ES" sz="4000" b="1" dirty="0"/>
              <a:t>los </a:t>
            </a:r>
          </a:p>
          <a:p>
            <a:pPr algn="ctr"/>
            <a:r>
              <a:rPr lang="es-ES" sz="4000" b="1" dirty="0"/>
              <a:t>ángulos</a:t>
            </a:r>
          </a:p>
        </p:txBody>
      </p:sp>
    </p:spTree>
    <p:extLst>
      <p:ext uri="{BB962C8B-B14F-4D97-AF65-F5344CB8AC3E}">
        <p14:creationId xmlns:p14="http://schemas.microsoft.com/office/powerpoint/2010/main" val="82390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A54C0D5D-5BD6-1A44-8837-005451B10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650" y="1289340"/>
            <a:ext cx="7214302" cy="4599117"/>
          </a:xfrm>
          <a:prstGeom prst="rect">
            <a:avLst/>
          </a:prstGeom>
        </p:spPr>
      </p:pic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Proyección de </a:t>
            </a:r>
            <a:r>
              <a:rPr lang="es-ES_tradnl" sz="4000" b="1" dirty="0" err="1">
                <a:solidFill>
                  <a:srgbClr val="076633"/>
                </a:solidFill>
                <a:latin typeface="Helvetica"/>
                <a:cs typeface="Helvetica"/>
              </a:rPr>
              <a:t>Gall-Peters</a:t>
            </a:r>
            <a:endParaRPr lang="es-ES_tradnl" sz="4000" b="1" dirty="0">
              <a:solidFill>
                <a:srgbClr val="076633"/>
              </a:solidFill>
              <a:latin typeface="Helvetica"/>
              <a:cs typeface="Helvetica"/>
            </a:endParaRP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CFA9B96-2456-8F40-B1A0-FDBEB2A1EA3D}"/>
              </a:ext>
            </a:extLst>
          </p:cNvPr>
          <p:cNvSpPr txBox="1"/>
          <p:nvPr/>
        </p:nvSpPr>
        <p:spPr>
          <a:xfrm>
            <a:off x="0" y="2590826"/>
            <a:ext cx="43974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Conserva</a:t>
            </a:r>
          </a:p>
          <a:p>
            <a:pPr algn="ctr"/>
            <a:r>
              <a:rPr lang="es-ES" sz="4000" b="1" dirty="0"/>
              <a:t>las </a:t>
            </a:r>
          </a:p>
          <a:p>
            <a:pPr algn="ctr"/>
            <a:r>
              <a:rPr lang="es-ES" sz="4000" b="1" dirty="0"/>
              <a:t>áreas</a:t>
            </a:r>
          </a:p>
        </p:txBody>
      </p:sp>
    </p:spTree>
    <p:extLst>
      <p:ext uri="{BB962C8B-B14F-4D97-AF65-F5344CB8AC3E}">
        <p14:creationId xmlns:p14="http://schemas.microsoft.com/office/powerpoint/2010/main" val="38775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3AF2206-3D43-1D4E-A045-7A8FBEAA8A3A}"/>
              </a:ext>
            </a:extLst>
          </p:cNvPr>
          <p:cNvSpPr txBox="1"/>
          <p:nvPr/>
        </p:nvSpPr>
        <p:spPr>
          <a:xfrm>
            <a:off x="1056930" y="1440472"/>
            <a:ext cx="915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¿Quién conseguirá encontrar el camino más corto entre Santiago y Hong Kong en la esfera?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F7FD56-1000-4A4F-9858-6F4EF2D8BD80}"/>
              </a:ext>
            </a:extLst>
          </p:cNvPr>
          <p:cNvSpPr txBox="1"/>
          <p:nvPr/>
        </p:nvSpPr>
        <p:spPr>
          <a:xfrm>
            <a:off x="5848798" y="3627661"/>
            <a:ext cx="5131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Tiene que pasar al menos</a:t>
            </a:r>
          </a:p>
          <a:p>
            <a:pPr algn="ctr"/>
            <a:r>
              <a:rPr lang="es-ES" sz="3200" dirty="0"/>
              <a:t>por dos ciudades</a:t>
            </a:r>
          </a:p>
        </p:txBody>
      </p:sp>
      <p:pic>
        <p:nvPicPr>
          <p:cNvPr id="15" name="Imagen 14" descr="Mapa&#10;&#10;Descripción generada automáticamente">
            <a:extLst>
              <a:ext uri="{FF2B5EF4-FFF2-40B4-BE49-F238E27FC236}">
                <a16:creationId xmlns:a16="http://schemas.microsoft.com/office/drawing/2014/main" id="{15042D27-2620-0146-B036-628DB354B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1495322" y="2786797"/>
            <a:ext cx="3113434" cy="295680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8182DA96-5680-0F4E-9B77-098BCDCA1EA1}"/>
              </a:ext>
            </a:extLst>
          </p:cNvPr>
          <p:cNvGrpSpPr/>
          <p:nvPr/>
        </p:nvGrpSpPr>
        <p:grpSpPr>
          <a:xfrm>
            <a:off x="10472419" y="718329"/>
            <a:ext cx="1311591" cy="1319878"/>
            <a:chOff x="6688121" y="2943565"/>
            <a:chExt cx="1311591" cy="1319878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78DE2C3D-693D-6E47-8486-1720C20568C3}"/>
                </a:ext>
              </a:extLst>
            </p:cNvPr>
            <p:cNvSpPr/>
            <p:nvPr/>
          </p:nvSpPr>
          <p:spPr>
            <a:xfrm>
              <a:off x="6688121" y="2943565"/>
              <a:ext cx="1311591" cy="1319878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C558899-197E-AC44-AA52-9D7C4F90A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18" y="3087693"/>
              <a:ext cx="1038956" cy="1038956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09B820E-3191-C44D-AB7A-06E1F32F7673}"/>
                </a:ext>
              </a:extLst>
            </p:cNvPr>
            <p:cNvCxnSpPr/>
            <p:nvPr/>
          </p:nvCxnSpPr>
          <p:spPr>
            <a:xfrm rot="5400000" flipH="1" flipV="1">
              <a:off x="7189728" y="3626456"/>
              <a:ext cx="206484" cy="1933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F0181A05-F6CE-D24C-AA1F-4187DDAAD5BE}"/>
                </a:ext>
              </a:extLst>
            </p:cNvPr>
            <p:cNvCxnSpPr/>
            <p:nvPr/>
          </p:nvCxnSpPr>
          <p:spPr>
            <a:xfrm rot="16200000" flipH="1">
              <a:off x="7160451" y="3390691"/>
              <a:ext cx="420248" cy="38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603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207DC07-EB7A-A04D-8F9A-06E085C11FF4}"/>
              </a:ext>
            </a:extLst>
          </p:cNvPr>
          <p:cNvGrpSpPr/>
          <p:nvPr/>
        </p:nvGrpSpPr>
        <p:grpSpPr>
          <a:xfrm>
            <a:off x="10472419" y="718329"/>
            <a:ext cx="1311591" cy="1319878"/>
            <a:chOff x="6688121" y="2943565"/>
            <a:chExt cx="1311591" cy="1319878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7FFE251-856A-DA40-BFB0-67C0110C47DC}"/>
                </a:ext>
              </a:extLst>
            </p:cNvPr>
            <p:cNvSpPr/>
            <p:nvPr/>
          </p:nvSpPr>
          <p:spPr>
            <a:xfrm>
              <a:off x="6688121" y="2943565"/>
              <a:ext cx="1311591" cy="1319878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C92CFB0-0097-5142-9E3D-C31F0B81F0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18" y="3087693"/>
              <a:ext cx="1038956" cy="1038956"/>
            </a:xfrm>
            <a:prstGeom prst="ellips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5B430750-513B-4E4A-8166-C4F5A34B7434}"/>
                </a:ext>
              </a:extLst>
            </p:cNvPr>
            <p:cNvCxnSpPr/>
            <p:nvPr/>
          </p:nvCxnSpPr>
          <p:spPr>
            <a:xfrm rot="5400000" flipH="1" flipV="1">
              <a:off x="7189728" y="3626456"/>
              <a:ext cx="206484" cy="1933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FA075584-FDF6-3348-AD32-C5AAEE1E4D96}"/>
                </a:ext>
              </a:extLst>
            </p:cNvPr>
            <p:cNvCxnSpPr/>
            <p:nvPr/>
          </p:nvCxnSpPr>
          <p:spPr>
            <a:xfrm rot="16200000" flipH="1">
              <a:off x="7160451" y="3390691"/>
              <a:ext cx="420248" cy="38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BDF0078-F307-9845-A6E0-5CD938941038}"/>
              </a:ext>
            </a:extLst>
          </p:cNvPr>
          <p:cNvSpPr txBox="1"/>
          <p:nvPr/>
        </p:nvSpPr>
        <p:spPr>
          <a:xfrm>
            <a:off x="1056930" y="1440472"/>
            <a:ext cx="915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¿Quién conseguirá encontrar el camino más corto entre Santiago y Hong Kong en la esfera?</a:t>
            </a:r>
          </a:p>
        </p:txBody>
      </p:sp>
      <p:graphicFrame>
        <p:nvGraphicFramePr>
          <p:cNvPr id="20" name="Tabla 3">
            <a:extLst>
              <a:ext uri="{FF2B5EF4-FFF2-40B4-BE49-F238E27FC236}">
                <a16:creationId xmlns:a16="http://schemas.microsoft.com/office/drawing/2014/main" id="{B3BE985F-2D2B-5A42-B7AD-1617FE006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917900"/>
              </p:ext>
            </p:extLst>
          </p:nvPr>
        </p:nvGraphicFramePr>
        <p:xfrm>
          <a:off x="2044749" y="2801323"/>
          <a:ext cx="8189289" cy="295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763">
                  <a:extLst>
                    <a:ext uri="{9D8B030D-6E8A-4147-A177-3AD203B41FA5}">
                      <a16:colId xmlns:a16="http://schemas.microsoft.com/office/drawing/2014/main" val="722832794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770461872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1578759796"/>
                    </a:ext>
                  </a:extLst>
                </a:gridCol>
              </a:tblGrid>
              <a:tr h="490484">
                <a:tc gridSpan="3"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Buscando el camino en el globo terráqueo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Hasta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Distancia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1621"/>
                  </a:ext>
                </a:extLst>
              </a:tr>
              <a:tr h="41881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DESDE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HASTA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DISTANCIA (en cm)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B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73400"/>
                  </a:ext>
                </a:extLst>
              </a:tr>
              <a:tr h="4188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Santiago de Compostela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49563"/>
                  </a:ext>
                </a:extLst>
              </a:tr>
              <a:tr h="418810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95055"/>
                  </a:ext>
                </a:extLst>
              </a:tr>
              <a:tr h="418810">
                <a:tc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Hong Kong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1524"/>
                  </a:ext>
                </a:extLst>
              </a:tr>
              <a:tr h="721300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63518"/>
                  </a:ext>
                </a:extLst>
              </a:tr>
            </a:tbl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B305216D-4291-0E42-9C89-97B9FF37EAF9}"/>
              </a:ext>
            </a:extLst>
          </p:cNvPr>
          <p:cNvSpPr txBox="1"/>
          <p:nvPr/>
        </p:nvSpPr>
        <p:spPr>
          <a:xfrm>
            <a:off x="5320301" y="5197814"/>
            <a:ext cx="2130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76633"/>
                </a:solidFill>
              </a:rPr>
              <a:t>Distancia total:</a:t>
            </a:r>
          </a:p>
        </p:txBody>
      </p:sp>
    </p:spTree>
    <p:extLst>
      <p:ext uri="{BB962C8B-B14F-4D97-AF65-F5344CB8AC3E}">
        <p14:creationId xmlns:p14="http://schemas.microsoft.com/office/powerpoint/2010/main" val="2210570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22" name="Picture 2" descr="map (720×360)">
            <a:extLst>
              <a:ext uri="{FF2B5EF4-FFF2-40B4-BE49-F238E27FC236}">
                <a16:creationId xmlns:a16="http://schemas.microsoft.com/office/drawing/2014/main" id="{1231A998-D2B6-8A40-96E6-3FD96763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58" y="1498231"/>
            <a:ext cx="8740680" cy="437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21C2541-663F-A54F-87DC-8B9D1702DE79}"/>
              </a:ext>
            </a:extLst>
          </p:cNvPr>
          <p:cNvSpPr txBox="1"/>
          <p:nvPr/>
        </p:nvSpPr>
        <p:spPr>
          <a:xfrm>
            <a:off x="4616899" y="3208575"/>
            <a:ext cx="2378642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24 cm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7FEE0AA-B4D6-5C42-B7F6-FD48EE73892E}"/>
              </a:ext>
            </a:extLst>
          </p:cNvPr>
          <p:cNvSpPr txBox="1"/>
          <p:nvPr/>
        </p:nvSpPr>
        <p:spPr>
          <a:xfrm>
            <a:off x="1493796" y="3403158"/>
            <a:ext cx="18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Santiago de</a:t>
            </a:r>
          </a:p>
          <a:p>
            <a:pPr algn="ctr"/>
            <a:r>
              <a:rPr lang="es-ES" dirty="0">
                <a:solidFill>
                  <a:srgbClr val="C1DB7F"/>
                </a:solidFill>
              </a:rPr>
              <a:t>Compostela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D61A1E-8E9C-2A45-912D-A133F1EC674D}"/>
              </a:ext>
            </a:extLst>
          </p:cNvPr>
          <p:cNvSpPr txBox="1"/>
          <p:nvPr/>
        </p:nvSpPr>
        <p:spPr>
          <a:xfrm>
            <a:off x="2545831" y="2778946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París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D1FBA6C-5A46-8945-BB79-C142B5116515}"/>
              </a:ext>
            </a:extLst>
          </p:cNvPr>
          <p:cNvSpPr txBox="1"/>
          <p:nvPr/>
        </p:nvSpPr>
        <p:spPr>
          <a:xfrm>
            <a:off x="3790015" y="2971196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Berlín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30F7E47-DD94-5943-A689-56002779C541}"/>
              </a:ext>
            </a:extLst>
          </p:cNvPr>
          <p:cNvSpPr txBox="1"/>
          <p:nvPr/>
        </p:nvSpPr>
        <p:spPr>
          <a:xfrm>
            <a:off x="4616899" y="2357538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Moscú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860D62E-2ADA-954B-B9B5-015442C935DC}"/>
              </a:ext>
            </a:extLst>
          </p:cNvPr>
          <p:cNvSpPr txBox="1"/>
          <p:nvPr/>
        </p:nvSpPr>
        <p:spPr>
          <a:xfrm>
            <a:off x="6602725" y="2579416"/>
            <a:ext cx="123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C1DB7F"/>
                </a:solidFill>
              </a:rPr>
              <a:t>Nur</a:t>
            </a:r>
            <a:r>
              <a:rPr lang="es-ES" dirty="0">
                <a:solidFill>
                  <a:srgbClr val="C1DB7F"/>
                </a:solidFill>
              </a:rPr>
              <a:t> </a:t>
            </a:r>
            <a:r>
              <a:rPr lang="es-ES" dirty="0" err="1">
                <a:solidFill>
                  <a:srgbClr val="C1DB7F"/>
                </a:solidFill>
              </a:rPr>
              <a:t>Sultan</a:t>
            </a:r>
            <a:endParaRPr lang="es-ES" dirty="0">
              <a:solidFill>
                <a:srgbClr val="C1DB7F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E1223BB-F730-B04B-9289-D99D0D9C8D46}"/>
              </a:ext>
            </a:extLst>
          </p:cNvPr>
          <p:cNvSpPr txBox="1"/>
          <p:nvPr/>
        </p:nvSpPr>
        <p:spPr>
          <a:xfrm>
            <a:off x="9249770" y="4292330"/>
            <a:ext cx="106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Hong </a:t>
            </a:r>
          </a:p>
          <a:p>
            <a:pPr algn="ctr"/>
            <a:r>
              <a:rPr lang="es-ES" dirty="0">
                <a:solidFill>
                  <a:srgbClr val="C1DB7F"/>
                </a:solidFill>
              </a:rPr>
              <a:t>Kong</a:t>
            </a:r>
          </a:p>
        </p:txBody>
      </p:sp>
    </p:spTree>
    <p:extLst>
      <p:ext uri="{BB962C8B-B14F-4D97-AF65-F5344CB8AC3E}">
        <p14:creationId xmlns:p14="http://schemas.microsoft.com/office/powerpoint/2010/main" val="329723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292919-AA54-474D-AB22-47DF0994CA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438" t="19187" r="6255" b="31279"/>
          <a:stretch/>
        </p:blipFill>
        <p:spPr>
          <a:xfrm>
            <a:off x="1799655" y="1490400"/>
            <a:ext cx="8852436" cy="435060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38E37F8-BAFB-7848-8F2A-3C0F7770B34F}"/>
              </a:ext>
            </a:extLst>
          </p:cNvPr>
          <p:cNvSpPr txBox="1"/>
          <p:nvPr/>
        </p:nvSpPr>
        <p:spPr>
          <a:xfrm>
            <a:off x="3340699" y="2463854"/>
            <a:ext cx="1464152" cy="646331"/>
          </a:xfrm>
          <a:prstGeom prst="rect">
            <a:avLst/>
          </a:prstGeom>
          <a:solidFill>
            <a:srgbClr val="EAFA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76633"/>
                </a:solidFill>
              </a:rPr>
              <a:t>Santiago de </a:t>
            </a:r>
          </a:p>
          <a:p>
            <a:pPr algn="ctr"/>
            <a:r>
              <a:rPr lang="es-ES" b="1" dirty="0">
                <a:solidFill>
                  <a:srgbClr val="076633"/>
                </a:solidFill>
              </a:rPr>
              <a:t>Compostela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FDC2E9D-A857-9D40-848B-FAA045635436}"/>
              </a:ext>
            </a:extLst>
          </p:cNvPr>
          <p:cNvSpPr txBox="1"/>
          <p:nvPr/>
        </p:nvSpPr>
        <p:spPr>
          <a:xfrm>
            <a:off x="9293364" y="3851254"/>
            <a:ext cx="1277690" cy="369332"/>
          </a:xfrm>
          <a:prstGeom prst="rect">
            <a:avLst/>
          </a:prstGeom>
          <a:solidFill>
            <a:srgbClr val="EAFAC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76633"/>
                </a:solidFill>
              </a:rPr>
              <a:t>Hong Kong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AF7AAF6-456E-B14B-9F19-DAF456E37C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037" y="2997819"/>
            <a:ext cx="173553" cy="1735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F4671CF-6693-7F48-B618-7D335EE2E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336" y="3953434"/>
            <a:ext cx="173553" cy="1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91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22" name="Picture 2" descr="map (720×360)">
            <a:extLst>
              <a:ext uri="{FF2B5EF4-FFF2-40B4-BE49-F238E27FC236}">
                <a16:creationId xmlns:a16="http://schemas.microsoft.com/office/drawing/2014/main" id="{1231A998-D2B6-8A40-96E6-3FD96763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058" y="1498231"/>
            <a:ext cx="8740680" cy="437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21C2541-663F-A54F-87DC-8B9D1702DE79}"/>
              </a:ext>
            </a:extLst>
          </p:cNvPr>
          <p:cNvSpPr txBox="1"/>
          <p:nvPr/>
        </p:nvSpPr>
        <p:spPr>
          <a:xfrm>
            <a:off x="4616899" y="3208575"/>
            <a:ext cx="2378642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Helvetica" panose="020B0604020202020204" pitchFamily="34" charset="0"/>
              </a:rPr>
              <a:t>10.695 km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8D8BF25-815B-734D-A164-7B8D085F976B}"/>
              </a:ext>
            </a:extLst>
          </p:cNvPr>
          <p:cNvSpPr txBox="1"/>
          <p:nvPr/>
        </p:nvSpPr>
        <p:spPr>
          <a:xfrm>
            <a:off x="1493796" y="3403158"/>
            <a:ext cx="18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Santiago de</a:t>
            </a:r>
          </a:p>
          <a:p>
            <a:pPr algn="ctr"/>
            <a:r>
              <a:rPr lang="es-ES" dirty="0">
                <a:solidFill>
                  <a:srgbClr val="C1DB7F"/>
                </a:solidFill>
              </a:rPr>
              <a:t>Compostela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5D73DA-22A6-DB47-9C25-6617C1E3E114}"/>
              </a:ext>
            </a:extLst>
          </p:cNvPr>
          <p:cNvSpPr txBox="1"/>
          <p:nvPr/>
        </p:nvSpPr>
        <p:spPr>
          <a:xfrm>
            <a:off x="2545831" y="2778946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París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4FF93D2-0072-CF49-8022-C36F84A6FAA8}"/>
              </a:ext>
            </a:extLst>
          </p:cNvPr>
          <p:cNvSpPr txBox="1"/>
          <p:nvPr/>
        </p:nvSpPr>
        <p:spPr>
          <a:xfrm>
            <a:off x="3790015" y="2971196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Berlín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6E0D6EA-8C42-C144-BC4B-BE5294A77D21}"/>
              </a:ext>
            </a:extLst>
          </p:cNvPr>
          <p:cNvSpPr txBox="1"/>
          <p:nvPr/>
        </p:nvSpPr>
        <p:spPr>
          <a:xfrm>
            <a:off x="4616899" y="2357538"/>
            <a:ext cx="98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Moscú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544F524-04E0-9B49-AECF-395075FBB878}"/>
              </a:ext>
            </a:extLst>
          </p:cNvPr>
          <p:cNvSpPr txBox="1"/>
          <p:nvPr/>
        </p:nvSpPr>
        <p:spPr>
          <a:xfrm>
            <a:off x="6602725" y="2579416"/>
            <a:ext cx="123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rgbClr val="C1DB7F"/>
                </a:solidFill>
              </a:rPr>
              <a:t>Nur</a:t>
            </a:r>
            <a:r>
              <a:rPr lang="es-ES" dirty="0">
                <a:solidFill>
                  <a:srgbClr val="C1DB7F"/>
                </a:solidFill>
              </a:rPr>
              <a:t> </a:t>
            </a:r>
            <a:r>
              <a:rPr lang="es-ES" dirty="0" err="1">
                <a:solidFill>
                  <a:srgbClr val="C1DB7F"/>
                </a:solidFill>
              </a:rPr>
              <a:t>Sultan</a:t>
            </a:r>
            <a:endParaRPr lang="es-ES" dirty="0">
              <a:solidFill>
                <a:srgbClr val="C1DB7F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78ADDB-AEFB-8B41-841B-B61AD73DD886}"/>
              </a:ext>
            </a:extLst>
          </p:cNvPr>
          <p:cNvSpPr txBox="1"/>
          <p:nvPr/>
        </p:nvSpPr>
        <p:spPr>
          <a:xfrm>
            <a:off x="9249770" y="4292330"/>
            <a:ext cx="106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1DB7F"/>
                </a:solidFill>
              </a:rPr>
              <a:t>Hong </a:t>
            </a:r>
          </a:p>
          <a:p>
            <a:pPr algn="ctr"/>
            <a:r>
              <a:rPr lang="es-ES" dirty="0">
                <a:solidFill>
                  <a:srgbClr val="C1DB7F"/>
                </a:solidFill>
              </a:rPr>
              <a:t>Kong</a:t>
            </a:r>
          </a:p>
        </p:txBody>
      </p:sp>
    </p:spTree>
    <p:extLst>
      <p:ext uri="{BB962C8B-B14F-4D97-AF65-F5344CB8AC3E}">
        <p14:creationId xmlns:p14="http://schemas.microsoft.com/office/powerpoint/2010/main" val="1190443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Picture 4" descr="map">
            <a:extLst>
              <a:ext uri="{FF2B5EF4-FFF2-40B4-BE49-F238E27FC236}">
                <a16:creationId xmlns:a16="http://schemas.microsoft.com/office/drawing/2014/main" id="{ACE64578-3001-254B-88E5-75BB99B45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17" y="1333069"/>
            <a:ext cx="4367668" cy="43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C3A6A8F-E154-2447-BEFB-4127C24C71A6}"/>
              </a:ext>
            </a:extLst>
          </p:cNvPr>
          <p:cNvSpPr txBox="1"/>
          <p:nvPr/>
        </p:nvSpPr>
        <p:spPr>
          <a:xfrm>
            <a:off x="7853407" y="3193472"/>
            <a:ext cx="274977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10.690 km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5D9F1DC-3575-094F-9585-4533FE771CC1}"/>
              </a:ext>
            </a:extLst>
          </p:cNvPr>
          <p:cNvSpPr txBox="1"/>
          <p:nvPr/>
        </p:nvSpPr>
        <p:spPr>
          <a:xfrm>
            <a:off x="6590510" y="1751550"/>
            <a:ext cx="527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El camino más corto mide en realidad</a:t>
            </a:r>
          </a:p>
        </p:txBody>
      </p:sp>
    </p:spTree>
    <p:extLst>
      <p:ext uri="{BB962C8B-B14F-4D97-AF65-F5344CB8AC3E}">
        <p14:creationId xmlns:p14="http://schemas.microsoft.com/office/powerpoint/2010/main" val="3705242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Ejemplos reales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Picture 6" descr="map">
            <a:extLst>
              <a:ext uri="{FF2B5EF4-FFF2-40B4-BE49-F238E27FC236}">
                <a16:creationId xmlns:a16="http://schemas.microsoft.com/office/drawing/2014/main" id="{6EFE6F1F-37B5-144D-B848-047F48E7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59" y="1402285"/>
            <a:ext cx="8859966" cy="44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0CB7FD1-8AFC-064C-8FF2-CF5E86F2517D}"/>
              </a:ext>
            </a:extLst>
          </p:cNvPr>
          <p:cNvSpPr txBox="1"/>
          <p:nvPr/>
        </p:nvSpPr>
        <p:spPr>
          <a:xfrm>
            <a:off x="1681158" y="5404433"/>
            <a:ext cx="3559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http://www.gcmap.com/</a:t>
            </a:r>
          </a:p>
        </p:txBody>
      </p:sp>
    </p:spTree>
    <p:extLst>
      <p:ext uri="{BB962C8B-B14F-4D97-AF65-F5344CB8AC3E}">
        <p14:creationId xmlns:p14="http://schemas.microsoft.com/office/powerpoint/2010/main" val="3488809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Ejemplos reales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Picture 4" descr="map">
            <a:extLst>
              <a:ext uri="{FF2B5EF4-FFF2-40B4-BE49-F238E27FC236}">
                <a16:creationId xmlns:a16="http://schemas.microsoft.com/office/drawing/2014/main" id="{C9D148AD-FC31-B648-B3E9-4A34F6D6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85" y="1342233"/>
            <a:ext cx="4344216" cy="43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47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Reto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B1F2B55-83DE-BD40-AF51-5B3777930A72}"/>
              </a:ext>
            </a:extLst>
          </p:cNvPr>
          <p:cNvSpPr txBox="1"/>
          <p:nvPr/>
        </p:nvSpPr>
        <p:spPr>
          <a:xfrm>
            <a:off x="864739" y="1427024"/>
            <a:ext cx="1039429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/>
              <a:t>¿Cuál de los dos tipos de mapas utilizarías para comprobar qué </a:t>
            </a:r>
            <a:r>
              <a:rPr lang="es-ES" sz="3600" dirty="0">
                <a:solidFill>
                  <a:srgbClr val="076633"/>
                </a:solidFill>
              </a:rPr>
              <a:t>continente es el más grande </a:t>
            </a:r>
            <a:r>
              <a:rPr lang="es-ES" sz="3600" dirty="0"/>
              <a:t>de todos?</a:t>
            </a:r>
          </a:p>
          <a:p>
            <a:pPr algn="ctr"/>
            <a:endParaRPr lang="es-ES" sz="300" dirty="0"/>
          </a:p>
          <a:p>
            <a:pPr algn="ctr"/>
            <a:r>
              <a:rPr lang="es-ES" sz="3600" dirty="0"/>
              <a:t>¿Y para diseñar un </a:t>
            </a:r>
            <a:r>
              <a:rPr lang="es-ES" sz="3600" dirty="0">
                <a:solidFill>
                  <a:srgbClr val="076633"/>
                </a:solidFill>
              </a:rPr>
              <a:t>viaje en barco</a:t>
            </a:r>
            <a:r>
              <a:rPr lang="es-ES" sz="3600" dirty="0"/>
              <a:t>? 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C682E52-5F32-174C-8CEC-1FF8F17E7B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71" b="14950"/>
          <a:stretch/>
        </p:blipFill>
        <p:spPr>
          <a:xfrm>
            <a:off x="2017124" y="3313143"/>
            <a:ext cx="3088957" cy="210659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986BFFC-08EC-DA47-9697-2A8970B50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641" y="3309780"/>
            <a:ext cx="3295306" cy="210075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674B553-85CE-EA42-B293-E3307A2DDCC8}"/>
              </a:ext>
            </a:extLst>
          </p:cNvPr>
          <p:cNvSpPr txBox="1"/>
          <p:nvPr/>
        </p:nvSpPr>
        <p:spPr>
          <a:xfrm>
            <a:off x="1368863" y="5393242"/>
            <a:ext cx="438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76633"/>
                </a:solidFill>
              </a:rPr>
              <a:t>Proyección de </a:t>
            </a:r>
            <a:r>
              <a:rPr lang="es-ES" sz="2400" b="1" dirty="0" err="1">
                <a:solidFill>
                  <a:srgbClr val="076633"/>
                </a:solidFill>
              </a:rPr>
              <a:t>Mercator</a:t>
            </a:r>
            <a:endParaRPr lang="es-ES" sz="2400" b="1" dirty="0">
              <a:solidFill>
                <a:srgbClr val="076633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BF007AE-9509-C64F-86A9-1A73348B28C7}"/>
              </a:ext>
            </a:extLst>
          </p:cNvPr>
          <p:cNvSpPr txBox="1"/>
          <p:nvPr/>
        </p:nvSpPr>
        <p:spPr>
          <a:xfrm>
            <a:off x="6948812" y="5393242"/>
            <a:ext cx="339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76633"/>
                </a:solidFill>
              </a:rPr>
              <a:t>Proyección</a:t>
            </a:r>
            <a:r>
              <a:rPr lang="es-ES" sz="2000" b="1" dirty="0">
                <a:solidFill>
                  <a:srgbClr val="076633"/>
                </a:solidFill>
              </a:rPr>
              <a:t> de </a:t>
            </a:r>
            <a:r>
              <a:rPr lang="es-ES" sz="2000" b="1" dirty="0" err="1">
                <a:solidFill>
                  <a:srgbClr val="076633"/>
                </a:solidFill>
              </a:rPr>
              <a:t>Gall-Peters</a:t>
            </a:r>
            <a:endParaRPr lang="es-ES" sz="2000" b="1" dirty="0">
              <a:solidFill>
                <a:srgbClr val="07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14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918C841-4F5C-416F-A204-24CE56B0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061" y="1041339"/>
            <a:ext cx="3055538" cy="232016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166021"/>
            <a:ext cx="8229600" cy="4525963"/>
          </a:xfrm>
        </p:spPr>
        <p:txBody>
          <a:bodyPr>
            <a:normAutofit/>
          </a:bodyPr>
          <a:lstStyle/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</p:txBody>
      </p:sp>
      <p:pic>
        <p:nvPicPr>
          <p:cNvPr id="10" name="Imagen 9" descr="ministerio-fecyt-negro-0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95036" y="2031406"/>
            <a:ext cx="7098085" cy="50154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81105" y="3619503"/>
            <a:ext cx="188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Con la colaboración de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055240" y="5289704"/>
            <a:ext cx="82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Organiza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020070" y="5289704"/>
            <a:ext cx="869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Patrocina</a:t>
            </a:r>
          </a:p>
        </p:txBody>
      </p:sp>
      <p:pic>
        <p:nvPicPr>
          <p:cNvPr id="11" name="Imagen 10" descr="Logotipo_negro_UNIVERSIDADE_DE_VI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240" y="5597478"/>
            <a:ext cx="2443863" cy="5392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6217" y="5597478"/>
            <a:ext cx="1765300" cy="78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El camino más corto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42D2F38-3880-284C-9565-2D063AAD4D5A}"/>
              </a:ext>
            </a:extLst>
          </p:cNvPr>
          <p:cNvSpPr txBox="1"/>
          <p:nvPr/>
        </p:nvSpPr>
        <p:spPr>
          <a:xfrm>
            <a:off x="904501" y="1710806"/>
            <a:ext cx="1075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Escoge un camino que pase exactamente por </a:t>
            </a:r>
            <a:r>
              <a:rPr lang="es-ES" sz="2800" b="1" dirty="0"/>
              <a:t>dos ciudades </a:t>
            </a:r>
            <a:r>
              <a:rPr lang="es-ES" sz="2800" dirty="0"/>
              <a:t>intermedias</a:t>
            </a:r>
          </a:p>
        </p:txBody>
      </p:sp>
      <p:graphicFrame>
        <p:nvGraphicFramePr>
          <p:cNvPr id="15" name="Tabla 3">
            <a:extLst>
              <a:ext uri="{FF2B5EF4-FFF2-40B4-BE49-F238E27FC236}">
                <a16:creationId xmlns:a16="http://schemas.microsoft.com/office/drawing/2014/main" id="{96CF8E9E-DE72-2742-9742-97F60C31E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05032"/>
              </p:ext>
            </p:extLst>
          </p:nvPr>
        </p:nvGraphicFramePr>
        <p:xfrm>
          <a:off x="1908405" y="2400395"/>
          <a:ext cx="8189289" cy="3286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763">
                  <a:extLst>
                    <a:ext uri="{9D8B030D-6E8A-4147-A177-3AD203B41FA5}">
                      <a16:colId xmlns:a16="http://schemas.microsoft.com/office/drawing/2014/main" val="722832794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770461872"/>
                    </a:ext>
                  </a:extLst>
                </a:gridCol>
                <a:gridCol w="2729763">
                  <a:extLst>
                    <a:ext uri="{9D8B030D-6E8A-4147-A177-3AD203B41FA5}">
                      <a16:colId xmlns:a16="http://schemas.microsoft.com/office/drawing/2014/main" val="1578759796"/>
                    </a:ext>
                  </a:extLst>
                </a:gridCol>
              </a:tblGrid>
              <a:tr h="52427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En el mapa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Hasta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s-ES" dirty="0"/>
                        <a:t>Distancia</a:t>
                      </a:r>
                    </a:p>
                  </a:txBody>
                  <a:tcPr anchor="ctr">
                    <a:solidFill>
                      <a:srgbClr val="A0C8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1621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DESDE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HASTA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B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76633"/>
                          </a:solidFill>
                        </a:rPr>
                        <a:t>DISTANCIA (en cm)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B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73400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Santiago de Compostela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749563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95055"/>
                  </a:ext>
                </a:extLst>
              </a:tr>
              <a:tr h="499946">
                <a:tc>
                  <a:txBody>
                    <a:bodyPr/>
                    <a:lstStyle/>
                    <a:p>
                      <a:pPr algn="ctr"/>
                      <a:endParaRPr lang="es-ES" sz="200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Hong Kong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1524"/>
                  </a:ext>
                </a:extLst>
              </a:tr>
              <a:tr h="499946">
                <a:tc gridSpan="2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44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63518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7657E00-AC9A-F543-8425-FECDBCF06391}"/>
              </a:ext>
            </a:extLst>
          </p:cNvPr>
          <p:cNvSpPr txBox="1"/>
          <p:nvPr/>
        </p:nvSpPr>
        <p:spPr>
          <a:xfrm>
            <a:off x="5259157" y="5134476"/>
            <a:ext cx="2130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76633"/>
                </a:solidFill>
              </a:rPr>
              <a:t>Distancia total:</a:t>
            </a:r>
          </a:p>
        </p:txBody>
      </p:sp>
    </p:spTree>
    <p:extLst>
      <p:ext uri="{BB962C8B-B14F-4D97-AF65-F5344CB8AC3E}">
        <p14:creationId xmlns:p14="http://schemas.microsoft.com/office/powerpoint/2010/main" val="138222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30B395CF-D597-4542-8A95-C99362921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7657634" y="1495790"/>
            <a:ext cx="3238643" cy="30757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E2674E-7CA7-4742-86B0-87425EB9C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281" y="1459466"/>
            <a:ext cx="4631861" cy="327700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D645D49-DE0A-A041-BE3C-F3F3B46257DC}"/>
              </a:ext>
            </a:extLst>
          </p:cNvPr>
          <p:cNvSpPr txBox="1"/>
          <p:nvPr/>
        </p:nvSpPr>
        <p:spPr>
          <a:xfrm>
            <a:off x="2588405" y="5046953"/>
            <a:ext cx="7015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¿Podemos comparar las distancias?</a:t>
            </a:r>
            <a:endParaRPr lang="es-E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5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id="{369D1506-4F6F-7146-8A97-DD53788639B3}"/>
              </a:ext>
            </a:extLst>
          </p:cNvPr>
          <p:cNvSpPr txBox="1"/>
          <p:nvPr/>
        </p:nvSpPr>
        <p:spPr>
          <a:xfrm>
            <a:off x="3169817" y="5035584"/>
            <a:ext cx="1834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tx1"/>
                </a:solidFill>
              </a:rPr>
              <a:t>1 cm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BC812C01-2E15-5741-A8E3-61F48F0AF651}"/>
              </a:ext>
            </a:extLst>
          </p:cNvPr>
          <p:cNvCxnSpPr>
            <a:cxnSpLocks/>
          </p:cNvCxnSpPr>
          <p:nvPr/>
        </p:nvCxnSpPr>
        <p:spPr>
          <a:xfrm>
            <a:off x="4995878" y="5397931"/>
            <a:ext cx="3363683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3F6A0D-F1F7-174A-AEB4-0BDA35ED5807}"/>
              </a:ext>
            </a:extLst>
          </p:cNvPr>
          <p:cNvSpPr txBox="1"/>
          <p:nvPr/>
        </p:nvSpPr>
        <p:spPr>
          <a:xfrm>
            <a:off x="8359561" y="5035585"/>
            <a:ext cx="1834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tx1"/>
                </a:solidFill>
              </a:rPr>
              <a:t>3 cm</a:t>
            </a:r>
          </a:p>
        </p:txBody>
      </p: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4" name="Imagen 13" descr="Mapa&#10;&#10;Descripción generada automáticamente">
            <a:extLst>
              <a:ext uri="{FF2B5EF4-FFF2-40B4-BE49-F238E27FC236}">
                <a16:creationId xmlns:a16="http://schemas.microsoft.com/office/drawing/2014/main" id="{30B395CF-D597-4542-8A95-C99362921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7657634" y="1495790"/>
            <a:ext cx="3238643" cy="30757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3E2674E-7CA7-4742-86B0-87425EB9C7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281" y="1459466"/>
            <a:ext cx="4631861" cy="3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8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a 3">
            <a:extLst>
              <a:ext uri="{FF2B5EF4-FFF2-40B4-BE49-F238E27FC236}">
                <a16:creationId xmlns:a16="http://schemas.microsoft.com/office/drawing/2014/main" id="{C8C10617-8577-374A-9682-082E3A1C7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219856"/>
              </p:ext>
            </p:extLst>
          </p:nvPr>
        </p:nvGraphicFramePr>
        <p:xfrm>
          <a:off x="3074895" y="2811529"/>
          <a:ext cx="7126438" cy="301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479">
                  <a:extLst>
                    <a:ext uri="{9D8B030D-6E8A-4147-A177-3AD203B41FA5}">
                      <a16:colId xmlns:a16="http://schemas.microsoft.com/office/drawing/2014/main" val="2611736792"/>
                    </a:ext>
                  </a:extLst>
                </a:gridCol>
                <a:gridCol w="562236">
                  <a:extLst>
                    <a:ext uri="{9D8B030D-6E8A-4147-A177-3AD203B41FA5}">
                      <a16:colId xmlns:a16="http://schemas.microsoft.com/office/drawing/2014/main" val="322468614"/>
                    </a:ext>
                  </a:extLst>
                </a:gridCol>
                <a:gridCol w="4188723">
                  <a:extLst>
                    <a:ext uri="{9D8B030D-6E8A-4147-A177-3AD203B41FA5}">
                      <a16:colId xmlns:a16="http://schemas.microsoft.com/office/drawing/2014/main" val="1581667544"/>
                    </a:ext>
                  </a:extLst>
                </a:gridCol>
              </a:tblGrid>
              <a:tr h="879760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Mapa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Globo terráqueo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33545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3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375797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2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994294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10 cm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4770"/>
                  </a:ext>
                </a:extLst>
              </a:tr>
            </a:tbl>
          </a:graphicData>
        </a:graphic>
      </p:graphicFrame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73E50E9E-7FA6-804B-9233-AC5484368B0B}"/>
              </a:ext>
            </a:extLst>
          </p:cNvPr>
          <p:cNvCxnSpPr>
            <a:cxnSpLocks/>
          </p:cNvCxnSpPr>
          <p:nvPr/>
        </p:nvCxnSpPr>
        <p:spPr>
          <a:xfrm>
            <a:off x="5228954" y="5489163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148DEAD-B34E-0B48-900D-98A0527FEC27}"/>
              </a:ext>
            </a:extLst>
          </p:cNvPr>
          <p:cNvCxnSpPr>
            <a:cxnSpLocks/>
          </p:cNvCxnSpPr>
          <p:nvPr/>
        </p:nvCxnSpPr>
        <p:spPr>
          <a:xfrm>
            <a:off x="5214777" y="475231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D1A0663D-7819-2C42-9639-FFC82842947A}"/>
              </a:ext>
            </a:extLst>
          </p:cNvPr>
          <p:cNvCxnSpPr>
            <a:cxnSpLocks/>
          </p:cNvCxnSpPr>
          <p:nvPr/>
        </p:nvCxnSpPr>
        <p:spPr>
          <a:xfrm>
            <a:off x="5214777" y="406085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1F56F7F-856B-4B4E-BAF5-5F266D024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031" y="1163359"/>
            <a:ext cx="2532355" cy="1791620"/>
          </a:xfrm>
          <a:prstGeom prst="rect">
            <a:avLst/>
          </a:prstGeom>
        </p:spPr>
      </p:pic>
      <p:pic>
        <p:nvPicPr>
          <p:cNvPr id="23" name="Imagen 22" descr="Mapa&#10;&#10;Descripción generada automáticamente">
            <a:extLst>
              <a:ext uri="{FF2B5EF4-FFF2-40B4-BE49-F238E27FC236}">
                <a16:creationId xmlns:a16="http://schemas.microsoft.com/office/drawing/2014/main" id="{A3451F6F-C6C6-5048-AFB9-C922738E4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7" r="10709"/>
          <a:stretch/>
        </p:blipFill>
        <p:spPr>
          <a:xfrm>
            <a:off x="7157843" y="1114046"/>
            <a:ext cx="1908364" cy="18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a 3">
            <a:extLst>
              <a:ext uri="{FF2B5EF4-FFF2-40B4-BE49-F238E27FC236}">
                <a16:creationId xmlns:a16="http://schemas.microsoft.com/office/drawing/2014/main" id="{C8C10617-8577-374A-9682-082E3A1C7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5442"/>
              </p:ext>
            </p:extLst>
          </p:nvPr>
        </p:nvGraphicFramePr>
        <p:xfrm>
          <a:off x="3074895" y="2811529"/>
          <a:ext cx="7126438" cy="301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479">
                  <a:extLst>
                    <a:ext uri="{9D8B030D-6E8A-4147-A177-3AD203B41FA5}">
                      <a16:colId xmlns:a16="http://schemas.microsoft.com/office/drawing/2014/main" val="2611736792"/>
                    </a:ext>
                  </a:extLst>
                </a:gridCol>
                <a:gridCol w="562236">
                  <a:extLst>
                    <a:ext uri="{9D8B030D-6E8A-4147-A177-3AD203B41FA5}">
                      <a16:colId xmlns:a16="http://schemas.microsoft.com/office/drawing/2014/main" val="322468614"/>
                    </a:ext>
                  </a:extLst>
                </a:gridCol>
                <a:gridCol w="4188723">
                  <a:extLst>
                    <a:ext uri="{9D8B030D-6E8A-4147-A177-3AD203B41FA5}">
                      <a16:colId xmlns:a16="http://schemas.microsoft.com/office/drawing/2014/main" val="1581667544"/>
                    </a:ext>
                  </a:extLst>
                </a:gridCol>
              </a:tblGrid>
              <a:tr h="879760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Mapa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Globo terráqueo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33545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3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375797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2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6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994294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10 cm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30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4770"/>
                  </a:ext>
                </a:extLst>
              </a:tr>
            </a:tbl>
          </a:graphicData>
        </a:graphic>
      </p:graphicFrame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73E50E9E-7FA6-804B-9233-AC5484368B0B}"/>
              </a:ext>
            </a:extLst>
          </p:cNvPr>
          <p:cNvCxnSpPr>
            <a:cxnSpLocks/>
          </p:cNvCxnSpPr>
          <p:nvPr/>
        </p:nvCxnSpPr>
        <p:spPr>
          <a:xfrm>
            <a:off x="5228954" y="5489163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148DEAD-B34E-0B48-900D-98A0527FEC27}"/>
              </a:ext>
            </a:extLst>
          </p:cNvPr>
          <p:cNvCxnSpPr>
            <a:cxnSpLocks/>
          </p:cNvCxnSpPr>
          <p:nvPr/>
        </p:nvCxnSpPr>
        <p:spPr>
          <a:xfrm>
            <a:off x="5214777" y="475231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D1A0663D-7819-2C42-9639-FFC82842947A}"/>
              </a:ext>
            </a:extLst>
          </p:cNvPr>
          <p:cNvCxnSpPr>
            <a:cxnSpLocks/>
          </p:cNvCxnSpPr>
          <p:nvPr/>
        </p:nvCxnSpPr>
        <p:spPr>
          <a:xfrm>
            <a:off x="5214777" y="406085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1F56F7F-856B-4B4E-BAF5-5F266D024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031" y="1163359"/>
            <a:ext cx="2532355" cy="1791620"/>
          </a:xfrm>
          <a:prstGeom prst="rect">
            <a:avLst/>
          </a:prstGeom>
        </p:spPr>
      </p:pic>
      <p:pic>
        <p:nvPicPr>
          <p:cNvPr id="23" name="Imagen 22" descr="Mapa&#10;&#10;Descripción generada automáticamente">
            <a:extLst>
              <a:ext uri="{FF2B5EF4-FFF2-40B4-BE49-F238E27FC236}">
                <a16:creationId xmlns:a16="http://schemas.microsoft.com/office/drawing/2014/main" id="{A3451F6F-C6C6-5048-AFB9-C922738E4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17" r="10709"/>
          <a:stretch/>
        </p:blipFill>
        <p:spPr>
          <a:xfrm>
            <a:off x="7157843" y="1114046"/>
            <a:ext cx="1908364" cy="18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2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a 3">
            <a:extLst>
              <a:ext uri="{FF2B5EF4-FFF2-40B4-BE49-F238E27FC236}">
                <a16:creationId xmlns:a16="http://schemas.microsoft.com/office/drawing/2014/main" id="{C8C10617-8577-374A-9682-082E3A1C7257}"/>
              </a:ext>
            </a:extLst>
          </p:cNvPr>
          <p:cNvGraphicFramePr>
            <a:graphicFrameLocks noGrp="1"/>
          </p:cNvGraphicFramePr>
          <p:nvPr/>
        </p:nvGraphicFramePr>
        <p:xfrm>
          <a:off x="3074895" y="2811529"/>
          <a:ext cx="7126438" cy="3016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479">
                  <a:extLst>
                    <a:ext uri="{9D8B030D-6E8A-4147-A177-3AD203B41FA5}">
                      <a16:colId xmlns:a16="http://schemas.microsoft.com/office/drawing/2014/main" val="2611736792"/>
                    </a:ext>
                  </a:extLst>
                </a:gridCol>
                <a:gridCol w="562236">
                  <a:extLst>
                    <a:ext uri="{9D8B030D-6E8A-4147-A177-3AD203B41FA5}">
                      <a16:colId xmlns:a16="http://schemas.microsoft.com/office/drawing/2014/main" val="322468614"/>
                    </a:ext>
                  </a:extLst>
                </a:gridCol>
                <a:gridCol w="4188723">
                  <a:extLst>
                    <a:ext uri="{9D8B030D-6E8A-4147-A177-3AD203B41FA5}">
                      <a16:colId xmlns:a16="http://schemas.microsoft.com/office/drawing/2014/main" val="1581667544"/>
                    </a:ext>
                  </a:extLst>
                </a:gridCol>
              </a:tblGrid>
              <a:tr h="879760"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Mapa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600" dirty="0">
                          <a:solidFill>
                            <a:schemeClr val="tx1"/>
                          </a:solidFill>
                        </a:rPr>
                        <a:t>Globo terráqueo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433545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3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375797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2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6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994294"/>
                  </a:ext>
                </a:extLst>
              </a:tr>
              <a:tr h="71213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10 cm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chemeClr val="tx1"/>
                          </a:solidFill>
                        </a:rPr>
                        <a:t>30 cm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94770"/>
                  </a:ext>
                </a:extLst>
              </a:tr>
            </a:tbl>
          </a:graphicData>
        </a:graphic>
      </p:graphicFrame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73E50E9E-7FA6-804B-9233-AC5484368B0B}"/>
              </a:ext>
            </a:extLst>
          </p:cNvPr>
          <p:cNvCxnSpPr>
            <a:cxnSpLocks/>
          </p:cNvCxnSpPr>
          <p:nvPr/>
        </p:nvCxnSpPr>
        <p:spPr>
          <a:xfrm>
            <a:off x="5228954" y="5489163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8148DEAD-B34E-0B48-900D-98A0527FEC27}"/>
              </a:ext>
            </a:extLst>
          </p:cNvPr>
          <p:cNvCxnSpPr>
            <a:cxnSpLocks/>
          </p:cNvCxnSpPr>
          <p:nvPr/>
        </p:nvCxnSpPr>
        <p:spPr>
          <a:xfrm>
            <a:off x="5214777" y="475231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D1A0663D-7819-2C42-9639-FFC82842947A}"/>
              </a:ext>
            </a:extLst>
          </p:cNvPr>
          <p:cNvCxnSpPr>
            <a:cxnSpLocks/>
          </p:cNvCxnSpPr>
          <p:nvPr/>
        </p:nvCxnSpPr>
        <p:spPr>
          <a:xfrm>
            <a:off x="5214777" y="4060855"/>
            <a:ext cx="1973060" cy="0"/>
          </a:xfrm>
          <a:prstGeom prst="straightConnector1">
            <a:avLst/>
          </a:prstGeom>
          <a:ln>
            <a:solidFill>
              <a:srgbClr val="A0C839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sp>
        <p:nvSpPr>
          <p:cNvPr id="19" name="Flecha: curvada hacia arriba 27">
            <a:extLst>
              <a:ext uri="{FF2B5EF4-FFF2-40B4-BE49-F238E27FC236}">
                <a16:creationId xmlns:a16="http://schemas.microsoft.com/office/drawing/2014/main" id="{0C56BDF3-42FA-6D40-B6AE-065A336DE768}"/>
              </a:ext>
            </a:extLst>
          </p:cNvPr>
          <p:cNvSpPr/>
          <p:nvPr/>
        </p:nvSpPr>
        <p:spPr>
          <a:xfrm flipV="1">
            <a:off x="4136999" y="2246386"/>
            <a:ext cx="4086744" cy="599559"/>
          </a:xfrm>
          <a:prstGeom prst="curvedUpArrow">
            <a:avLst/>
          </a:prstGeom>
          <a:solidFill>
            <a:srgbClr val="076633"/>
          </a:solidFill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F8CDAA1-5856-754F-8B29-4DAE06C42D8C}"/>
              </a:ext>
            </a:extLst>
          </p:cNvPr>
          <p:cNvSpPr txBox="1"/>
          <p:nvPr/>
        </p:nvSpPr>
        <p:spPr>
          <a:xfrm>
            <a:off x="7275509" y="1600056"/>
            <a:ext cx="2824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76633"/>
                </a:solidFill>
              </a:rPr>
              <a:t>Multiplicamos </a:t>
            </a:r>
          </a:p>
          <a:p>
            <a:pPr algn="ctr"/>
            <a:r>
              <a:rPr lang="es-ES" sz="3200" b="1" dirty="0">
                <a:solidFill>
                  <a:srgbClr val="076633"/>
                </a:solidFill>
              </a:rPr>
              <a:t>por 3</a:t>
            </a:r>
          </a:p>
        </p:txBody>
      </p:sp>
    </p:spTree>
    <p:extLst>
      <p:ext uri="{BB962C8B-B14F-4D97-AF65-F5344CB8AC3E}">
        <p14:creationId xmlns:p14="http://schemas.microsoft.com/office/powerpoint/2010/main" val="357840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63E5F11-708D-4AA5-9BDB-9474C6F7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31" y="196486"/>
            <a:ext cx="1712918" cy="14627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rgbClr val="076633"/>
                </a:solidFill>
                <a:latin typeface="Helvetica"/>
                <a:cs typeface="Helvetica"/>
              </a:rPr>
              <a:t>Escalas</a:t>
            </a:r>
          </a:p>
        </p:txBody>
      </p:sp>
      <p:pic>
        <p:nvPicPr>
          <p:cNvPr id="25" name="Imagen 24" descr="Logotipo_negro_UNIVERSIDADE_DE_VIGO.png">
            <a:extLst>
              <a:ext uri="{FF2B5EF4-FFF2-40B4-BE49-F238E27FC236}">
                <a16:creationId xmlns:a16="http://schemas.microsoft.com/office/drawing/2014/main" id="{113FB22A-15E7-4F05-BB4A-20A03FF8E3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225873" y="6203195"/>
            <a:ext cx="2324359" cy="512891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363D20B0-36FE-4C07-8018-7B41BB115B2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1"/>
            <a:chExt cx="9144000" cy="929959"/>
          </a:xfrm>
          <a:solidFill>
            <a:srgbClr val="076633"/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CB1420EB-2C02-484D-9D9D-184EA20AB1A5}"/>
                </a:ext>
              </a:extLst>
            </p:cNvPr>
            <p:cNvSpPr/>
            <p:nvPr/>
          </p:nvSpPr>
          <p:spPr>
            <a:xfrm>
              <a:off x="0" y="5928041"/>
              <a:ext cx="9144000" cy="929959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127187C-E400-4D6F-B007-C4C61F9715B7}"/>
                </a:ext>
              </a:extLst>
            </p:cNvPr>
            <p:cNvSpPr txBox="1"/>
            <p:nvPr/>
          </p:nvSpPr>
          <p:spPr>
            <a:xfrm>
              <a:off x="324508" y="5946865"/>
              <a:ext cx="1272498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294F0DF7-A893-4A80-ACF2-F3F922729F60}"/>
                </a:ext>
              </a:extLst>
            </p:cNvPr>
            <p:cNvSpPr txBox="1"/>
            <p:nvPr/>
          </p:nvSpPr>
          <p:spPr>
            <a:xfrm>
              <a:off x="4710293" y="5945922"/>
              <a:ext cx="65808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09EC88A-52A4-411E-A0EE-DAE608127653}"/>
                </a:ext>
              </a:extLst>
            </p:cNvPr>
            <p:cNvSpPr txBox="1"/>
            <p:nvPr/>
          </p:nvSpPr>
          <p:spPr>
            <a:xfrm>
              <a:off x="7307240" y="5964796"/>
              <a:ext cx="1094149" cy="21544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B1F7F20B-B3B1-4425-9708-04C6124EF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2" y="6217382"/>
            <a:ext cx="4311142" cy="5357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CB0D895-630A-4557-B409-A07B54700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53" y="6217241"/>
            <a:ext cx="1339613" cy="535845"/>
          </a:xfrm>
          <a:prstGeom prst="rect">
            <a:avLst/>
          </a:prstGeom>
        </p:spPr>
      </p:pic>
      <p:pic>
        <p:nvPicPr>
          <p:cNvPr id="33" name="Imagen 32" descr="Logotipo_negro_UNIVERSIDADE_DE_VIGO.png">
            <a:extLst>
              <a:ext uri="{FF2B5EF4-FFF2-40B4-BE49-F238E27FC236}">
                <a16:creationId xmlns:a16="http://schemas.microsoft.com/office/drawing/2014/main" id="{25F708A6-64C7-45C4-B8BA-C4C41B4945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1"/>
              <a:srgbClr val="FFF1C1"/>
            </a:duotone>
          </a:blip>
          <a:stretch>
            <a:fillRect/>
          </a:stretch>
        </p:blipFill>
        <p:spPr>
          <a:xfrm>
            <a:off x="6323935" y="6212581"/>
            <a:ext cx="2324359" cy="512891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28CF6417-CCC7-1E43-9E04-79E59746D1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r="10709"/>
          <a:stretch/>
        </p:blipFill>
        <p:spPr>
          <a:xfrm>
            <a:off x="6941170" y="1432341"/>
            <a:ext cx="2034571" cy="19322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786A5E-DD08-A744-AD44-32963C840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4831" y="1532146"/>
            <a:ext cx="2731081" cy="1932216"/>
          </a:xfrm>
          <a:prstGeom prst="rect">
            <a:avLst/>
          </a:prstGeom>
        </p:spPr>
      </p:pic>
      <p:graphicFrame>
        <p:nvGraphicFramePr>
          <p:cNvPr id="15" name="Tabla 3">
            <a:extLst>
              <a:ext uri="{FF2B5EF4-FFF2-40B4-BE49-F238E27FC236}">
                <a16:creationId xmlns:a16="http://schemas.microsoft.com/office/drawing/2014/main" id="{5C5A1001-8CB3-244B-8781-029F2BD4F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63032"/>
              </p:ext>
            </p:extLst>
          </p:nvPr>
        </p:nvGraphicFramePr>
        <p:xfrm>
          <a:off x="2279202" y="3588024"/>
          <a:ext cx="7700702" cy="2083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351">
                  <a:extLst>
                    <a:ext uri="{9D8B030D-6E8A-4147-A177-3AD203B41FA5}">
                      <a16:colId xmlns:a16="http://schemas.microsoft.com/office/drawing/2014/main" val="2611736792"/>
                    </a:ext>
                  </a:extLst>
                </a:gridCol>
                <a:gridCol w="3850351">
                  <a:extLst>
                    <a:ext uri="{9D8B030D-6E8A-4147-A177-3AD203B41FA5}">
                      <a16:colId xmlns:a16="http://schemas.microsoft.com/office/drawing/2014/main" val="1581667544"/>
                    </a:ext>
                  </a:extLst>
                </a:gridCol>
              </a:tblGrid>
              <a:tr h="562202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1"/>
                          </a:solidFill>
                        </a:rPr>
                        <a:t>Distancia en 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1"/>
                          </a:solidFill>
                        </a:rPr>
                        <a:t>el mapa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solidFill>
                            <a:schemeClr val="bg1"/>
                          </a:solidFill>
                        </a:rPr>
                        <a:t>Distancia en </a:t>
                      </a:r>
                    </a:p>
                    <a:p>
                      <a:pPr algn="ctr"/>
                      <a:r>
                        <a:rPr lang="es-ES" sz="3200" dirty="0">
                          <a:solidFill>
                            <a:schemeClr val="bg1"/>
                          </a:solidFill>
                        </a:rPr>
                        <a:t>el globo terráqueo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8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33545"/>
                  </a:ext>
                </a:extLst>
              </a:tr>
              <a:tr h="513666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1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</a:rPr>
                        <a:t>3 cm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94294"/>
                  </a:ext>
                </a:extLst>
              </a:tr>
              <a:tr h="503023"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19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621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556</Words>
  <Application>Microsoft Office PowerPoint</Application>
  <PresentationFormat>Panorámica</PresentationFormat>
  <Paragraphs>231</Paragraphs>
  <Slides>25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El camino más corto</vt:lpstr>
      <vt:lpstr>El camino más corto</vt:lpstr>
      <vt:lpstr>Escalas</vt:lpstr>
      <vt:lpstr>Escalas</vt:lpstr>
      <vt:lpstr>Escalas</vt:lpstr>
      <vt:lpstr>Escalas</vt:lpstr>
      <vt:lpstr>Escalas</vt:lpstr>
      <vt:lpstr>Escalas</vt:lpstr>
      <vt:lpstr>El camino más corto</vt:lpstr>
      <vt:lpstr>El camino más corto</vt:lpstr>
      <vt:lpstr>El camino más corto</vt:lpstr>
      <vt:lpstr>El camino más corto</vt:lpstr>
      <vt:lpstr>Los mapas nos engañan</vt:lpstr>
      <vt:lpstr>Proyección de Mercator</vt:lpstr>
      <vt:lpstr>Proyección de Gall-Peters</vt:lpstr>
      <vt:lpstr>El camino más corto</vt:lpstr>
      <vt:lpstr>El camino más corto</vt:lpstr>
      <vt:lpstr>El camino más corto</vt:lpstr>
      <vt:lpstr>El camino más corto</vt:lpstr>
      <vt:lpstr>El camino más corto</vt:lpstr>
      <vt:lpstr>Ejemplos reales</vt:lpstr>
      <vt:lpstr>Ejemplos reales</vt:lpstr>
      <vt:lpstr>Reto</vt:lpstr>
      <vt:lpstr>Presentación de PowerPoint</vt:lpstr>
    </vt:vector>
  </TitlesOfParts>
  <Company>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Álvarez Díaz Beatriz</cp:lastModifiedBy>
  <cp:revision>80</cp:revision>
  <cp:lastPrinted>2020-10-31T18:29:40Z</cp:lastPrinted>
  <dcterms:created xsi:type="dcterms:W3CDTF">2020-10-31T16:02:50Z</dcterms:created>
  <dcterms:modified xsi:type="dcterms:W3CDTF">2021-04-27T07:47:10Z</dcterms:modified>
</cp:coreProperties>
</file>