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4" r:id="rId4"/>
    <p:sldId id="330" r:id="rId5"/>
    <p:sldId id="331" r:id="rId6"/>
    <p:sldId id="309" r:id="rId7"/>
    <p:sldId id="293" r:id="rId8"/>
    <p:sldId id="333" r:id="rId9"/>
    <p:sldId id="332" r:id="rId10"/>
    <p:sldId id="325" r:id="rId11"/>
    <p:sldId id="326" r:id="rId12"/>
    <p:sldId id="327" r:id="rId13"/>
    <p:sldId id="328" r:id="rId14"/>
    <p:sldId id="329" r:id="rId15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33"/>
    <a:srgbClr val="A0C839"/>
    <a:srgbClr val="C1DB7F"/>
    <a:srgbClr val="DCEBB7"/>
    <a:srgbClr val="B6DABF"/>
    <a:srgbClr val="759329"/>
    <a:srgbClr val="EAFAC3"/>
    <a:srgbClr val="000000"/>
    <a:srgbClr val="3500FF"/>
    <a:srgbClr val="AE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8"/>
    <p:restoredTop sz="94740"/>
  </p:normalViewPr>
  <p:slideViewPr>
    <p:cSldViewPr snapToGrid="0" snapToObjects="1">
      <p:cViewPr>
        <p:scale>
          <a:sx n="62" d="100"/>
          <a:sy n="62" d="100"/>
        </p:scale>
        <p:origin x="-1576" y="-6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FE86A-3D97-4682-A27B-DABE8E82580B}" type="datetimeFigureOut">
              <a:rPr lang="es-ES" smtClean="0"/>
              <a:pPr/>
              <a:t>12/5/22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DA7C-E427-4EAB-A27C-A5647D89BB1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1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09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78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343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20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404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52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02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02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02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0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2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28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28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6" Type="http://schemas.openxmlformats.org/officeDocument/2006/relationships/image" Target="../media/image5.tiff"/><Relationship Id="rId7" Type="http://schemas.openxmlformats.org/officeDocument/2006/relationships/hyperlink" Target="https://www.geogebra.org/m/gtxxwutz" TargetMode="External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6AD3C14-0D84-48F9-98F8-25E5D019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43603" y="3329575"/>
            <a:ext cx="3012795" cy="2707483"/>
          </a:xfrm>
          <a:prstGeom prst="rect">
            <a:avLst/>
          </a:prstGeom>
        </p:spPr>
      </p:pic>
      <p:pic>
        <p:nvPicPr>
          <p:cNvPr id="10" name="Imagen 9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xmlns="" id="{FE271432-0A7B-4110-B015-D16FECA46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09" y="1664657"/>
            <a:ext cx="6025587" cy="2386908"/>
          </a:xfrm>
          <a:prstGeom prst="rect">
            <a:avLst/>
          </a:prstGeom>
        </p:spPr>
      </p:pic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439EF24-436E-4580-85AC-92B43265A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96" y="511372"/>
            <a:ext cx="2240851" cy="19135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0562" y="5753528"/>
            <a:ext cx="346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i="1" dirty="0" smtClean="0">
                <a:latin typeface="Helvetica" charset="0"/>
                <a:ea typeface="Helvetica" charset="0"/>
                <a:cs typeface="Helvetica" charset="0"/>
              </a:rPr>
              <a:t>Taller </a:t>
            </a:r>
            <a:r>
              <a:rPr lang="es-ES_tradnl" b="1" i="1" dirty="0" smtClean="0">
                <a:latin typeface="Helvetica" charset="0"/>
                <a:ea typeface="Helvetica" charset="0"/>
                <a:cs typeface="Helvetica" charset="0"/>
              </a:rPr>
              <a:t>tecnol</a:t>
            </a:r>
            <a:r>
              <a:rPr lang="es-ES_tradnl" b="1" i="1" dirty="0" smtClean="0">
                <a:latin typeface="Helvetica" charset="0"/>
                <a:ea typeface="Helvetica" charset="0"/>
                <a:cs typeface="Helvetica" charset="0"/>
              </a:rPr>
              <a:t>ógico</a:t>
            </a:r>
            <a:endParaRPr lang="es-ES_tradnl" b="1" i="1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s-ES_tradnl" i="1" dirty="0" smtClean="0">
                <a:latin typeface="Helvetica" charset="0"/>
                <a:ea typeface="Helvetica" charset="0"/>
                <a:cs typeface="Helvetica" charset="0"/>
              </a:rPr>
              <a:t>Contenidos para el profesorado</a:t>
            </a:r>
            <a:endParaRPr lang="es-ES_tradnl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Texto&#10;&#10;Descripción generada automáticamente">
            <a:extLst>
              <a:ext uri="{FF2B5EF4-FFF2-40B4-BE49-F238E27FC236}">
                <a16:creationId xmlns="" xmlns:a16="http://schemas.microsoft.com/office/drawing/2014/main" id="{863E5F11-708D-4AA5-9BDB-9474C6F7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31" y="196486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Objetivos del taller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pic>
        <p:nvPicPr>
          <p:cNvPr id="25" name="Imagen 24" descr="Logotipo_negro_UNIVERSIDADE_DE_VIGO.png">
            <a:extLst>
              <a:ext uri="{FF2B5EF4-FFF2-40B4-BE49-F238E27FC236}">
                <a16:creationId xmlns="" xmlns:a16="http://schemas.microsoft.com/office/drawing/2014/main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225873" y="6203195"/>
            <a:ext cx="2324359" cy="512891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363D20B0-36FE-4C07-8018-7B41BB115B2C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27" name="Rectángulo 26">
              <a:extLst>
                <a:ext uri="{FF2B5EF4-FFF2-40B4-BE49-F238E27FC236}">
                  <a16:creationId xmlns="" xmlns:a16="http://schemas.microsoft.com/office/drawing/2014/main" id="{CB1420EB-2C02-484D-9D9D-184EA20AB1A5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="" xmlns:a16="http://schemas.microsoft.com/office/drawing/2014/main" id="{4127187C-E400-4D6F-B007-C4C61F9715B7}"/>
                </a:ext>
              </a:extLst>
            </p:cNvPr>
            <p:cNvSpPr txBox="1"/>
            <p:nvPr/>
          </p:nvSpPr>
          <p:spPr>
            <a:xfrm>
              <a:off x="324508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294F0DF7-A893-4A80-ACF2-F3F922729F60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B09EC88A-52A4-411E-A0EE-DAE608127653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B1F7F20B-B3B1-4425-9708-04C6124EF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22" y="6217382"/>
            <a:ext cx="4311142" cy="53570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7CB0D895-630A-4557-B409-A07B54700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253" y="6217241"/>
            <a:ext cx="1339613" cy="535845"/>
          </a:xfrm>
          <a:prstGeom prst="rect">
            <a:avLst/>
          </a:prstGeom>
        </p:spPr>
      </p:pic>
      <p:pic>
        <p:nvPicPr>
          <p:cNvPr id="33" name="Imagen 32" descr="Logotipo_negro_UNIVERSIDADE_DE_VIGO.png">
            <a:extLst>
              <a:ext uri="{FF2B5EF4-FFF2-40B4-BE49-F238E27FC236}">
                <a16:creationId xmlns="" xmlns:a16="http://schemas.microsoft.com/office/drawing/2014/main" id="{25F708A6-64C7-45C4-B8BA-C4C41B4945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323935" y="6212581"/>
            <a:ext cx="2324359" cy="51289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DB1F2B55-83DE-BD40-AF51-5B3777930A72}"/>
              </a:ext>
            </a:extLst>
          </p:cNvPr>
          <p:cNvSpPr txBox="1"/>
          <p:nvPr/>
        </p:nvSpPr>
        <p:spPr>
          <a:xfrm>
            <a:off x="1126787" y="1652170"/>
            <a:ext cx="1039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4000" dirty="0"/>
              <a:t>E</a:t>
            </a:r>
            <a:r>
              <a:rPr lang="es-ES" sz="4000" dirty="0" smtClean="0"/>
              <a:t>studiar </a:t>
            </a:r>
            <a:r>
              <a:rPr lang="es-ES" sz="4000" dirty="0"/>
              <a:t>las coordenadas geográficas y los caminos más cortos en el globo terráqueo a través del software </a:t>
            </a:r>
            <a:r>
              <a:rPr lang="es-ES" sz="4000" dirty="0" err="1"/>
              <a:t>GeoGebra</a:t>
            </a:r>
            <a:r>
              <a:rPr lang="es-ES" sz="4000" dirty="0"/>
              <a:t>. </a:t>
            </a:r>
            <a:endParaRPr lang="es-ES" sz="4000" dirty="0" smtClean="0"/>
          </a:p>
          <a:p>
            <a:pPr marL="457200" indent="-457200">
              <a:buFont typeface="Arial"/>
              <a:buChar char="•"/>
            </a:pPr>
            <a:r>
              <a:rPr lang="es-ES" sz="4000" dirty="0" smtClean="0"/>
              <a:t>Analizar las </a:t>
            </a:r>
            <a:r>
              <a:rPr lang="es-ES" sz="4000" dirty="0"/>
              <a:t>diferencias entre el globo terráqueo y su representación mediante la proyección de </a:t>
            </a:r>
            <a:r>
              <a:rPr lang="es-ES" sz="4000" dirty="0" err="1"/>
              <a:t>Mercator</a:t>
            </a:r>
            <a:r>
              <a:rPr lang="es-ES" sz="4000" dirty="0"/>
              <a:t>.</a:t>
            </a:r>
            <a:endParaRPr lang="es-ES_tradnl" sz="4000" dirty="0"/>
          </a:p>
          <a:p>
            <a:pPr algn="just"/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4289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Texto&#10;&#10;Descripción generada automáticamente">
            <a:extLst>
              <a:ext uri="{FF2B5EF4-FFF2-40B4-BE49-F238E27FC236}">
                <a16:creationId xmlns="" xmlns:a16="http://schemas.microsoft.com/office/drawing/2014/main" id="{863E5F11-708D-4AA5-9BDB-9474C6F7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31" y="196486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Material necesario para el taller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pic>
        <p:nvPicPr>
          <p:cNvPr id="25" name="Imagen 24" descr="Logotipo_negro_UNIVERSIDADE_DE_VIGO.png">
            <a:extLst>
              <a:ext uri="{FF2B5EF4-FFF2-40B4-BE49-F238E27FC236}">
                <a16:creationId xmlns="" xmlns:a16="http://schemas.microsoft.com/office/drawing/2014/main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225873" y="6203195"/>
            <a:ext cx="2324359" cy="512891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363D20B0-36FE-4C07-8018-7B41BB115B2C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27" name="Rectángulo 26">
              <a:extLst>
                <a:ext uri="{FF2B5EF4-FFF2-40B4-BE49-F238E27FC236}">
                  <a16:creationId xmlns="" xmlns:a16="http://schemas.microsoft.com/office/drawing/2014/main" id="{CB1420EB-2C02-484D-9D9D-184EA20AB1A5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="" xmlns:a16="http://schemas.microsoft.com/office/drawing/2014/main" id="{4127187C-E400-4D6F-B007-C4C61F9715B7}"/>
                </a:ext>
              </a:extLst>
            </p:cNvPr>
            <p:cNvSpPr txBox="1"/>
            <p:nvPr/>
          </p:nvSpPr>
          <p:spPr>
            <a:xfrm>
              <a:off x="324508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294F0DF7-A893-4A80-ACF2-F3F922729F60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B09EC88A-52A4-411E-A0EE-DAE608127653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B1F7F20B-B3B1-4425-9708-04C6124EF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22" y="6217382"/>
            <a:ext cx="4311142" cy="53570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7CB0D895-630A-4557-B409-A07B54700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253" y="6217241"/>
            <a:ext cx="1339613" cy="535845"/>
          </a:xfrm>
          <a:prstGeom prst="rect">
            <a:avLst/>
          </a:prstGeom>
        </p:spPr>
      </p:pic>
      <p:pic>
        <p:nvPicPr>
          <p:cNvPr id="33" name="Imagen 32" descr="Logotipo_negro_UNIVERSIDADE_DE_VIGO.png">
            <a:extLst>
              <a:ext uri="{FF2B5EF4-FFF2-40B4-BE49-F238E27FC236}">
                <a16:creationId xmlns="" xmlns:a16="http://schemas.microsoft.com/office/drawing/2014/main" id="{25F708A6-64C7-45C4-B8BA-C4C41B4945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323935" y="6212581"/>
            <a:ext cx="2324359" cy="512891"/>
          </a:xfrm>
          <a:prstGeom prst="rect">
            <a:avLst/>
          </a:prstGeom>
        </p:spPr>
      </p:pic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1514158" y="1495790"/>
            <a:ext cx="9352316" cy="427315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Enlace </a:t>
            </a:r>
            <a:r>
              <a:rPr lang="es-ES" sz="2800" dirty="0" smtClean="0"/>
              <a:t> </a:t>
            </a:r>
            <a:r>
              <a:rPr lang="es-ES" sz="2800" dirty="0">
                <a:hlinkClick r:id="rId7"/>
              </a:rPr>
              <a:t>Te lo cuentan los mapas – GeoGebra</a:t>
            </a:r>
            <a:r>
              <a:rPr lang="es-ES_tradnl" sz="2800" dirty="0"/>
              <a:t> </a:t>
            </a:r>
            <a:endParaRPr lang="es-ES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Material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específico</a:t>
            </a:r>
          </a:p>
        </p:txBody>
      </p:sp>
      <p:pic>
        <p:nvPicPr>
          <p:cNvPr id="24" name="image16.jp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2465646" y="3699497"/>
            <a:ext cx="1200150" cy="1200150"/>
          </a:xfrm>
          <a:prstGeom prst="rect">
            <a:avLst/>
          </a:prstGeom>
          <a:ln/>
        </p:spPr>
      </p:pic>
      <p:pic>
        <p:nvPicPr>
          <p:cNvPr id="34" name="image11.jpg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4248048" y="3868082"/>
            <a:ext cx="1200150" cy="905510"/>
          </a:xfrm>
          <a:prstGeom prst="rect">
            <a:avLst/>
          </a:prstGeom>
          <a:ln/>
        </p:spPr>
      </p:pic>
      <p:pic>
        <p:nvPicPr>
          <p:cNvPr id="35" name="image15.png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6225873" y="3456246"/>
            <a:ext cx="1710055" cy="1200150"/>
          </a:xfrm>
          <a:prstGeom prst="rect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image23.png"/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8611803" y="3125968"/>
            <a:ext cx="1314450" cy="1771650"/>
          </a:xfrm>
          <a:prstGeom prst="rect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81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Texto&#10;&#10;Descripción generada automáticamente">
            <a:extLst>
              <a:ext uri="{FF2B5EF4-FFF2-40B4-BE49-F238E27FC236}">
                <a16:creationId xmlns="" xmlns:a16="http://schemas.microsoft.com/office/drawing/2014/main" id="{863E5F11-708D-4AA5-9BDB-9474C6F7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31" y="196486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Resultados de aprendizaje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pic>
        <p:nvPicPr>
          <p:cNvPr id="25" name="Imagen 24" descr="Logotipo_negro_UNIVERSIDADE_DE_VIGO.png">
            <a:extLst>
              <a:ext uri="{FF2B5EF4-FFF2-40B4-BE49-F238E27FC236}">
                <a16:creationId xmlns="" xmlns:a16="http://schemas.microsoft.com/office/drawing/2014/main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225873" y="6203195"/>
            <a:ext cx="2324359" cy="512891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363D20B0-36FE-4C07-8018-7B41BB115B2C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27" name="Rectángulo 26">
              <a:extLst>
                <a:ext uri="{FF2B5EF4-FFF2-40B4-BE49-F238E27FC236}">
                  <a16:creationId xmlns="" xmlns:a16="http://schemas.microsoft.com/office/drawing/2014/main" id="{CB1420EB-2C02-484D-9D9D-184EA20AB1A5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="" xmlns:a16="http://schemas.microsoft.com/office/drawing/2014/main" id="{4127187C-E400-4D6F-B007-C4C61F9715B7}"/>
                </a:ext>
              </a:extLst>
            </p:cNvPr>
            <p:cNvSpPr txBox="1"/>
            <p:nvPr/>
          </p:nvSpPr>
          <p:spPr>
            <a:xfrm>
              <a:off x="324508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294F0DF7-A893-4A80-ACF2-F3F922729F60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B09EC88A-52A4-411E-A0EE-DAE608127653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B1F7F20B-B3B1-4425-9708-04C6124EF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22" y="6217382"/>
            <a:ext cx="4311142" cy="53570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7CB0D895-630A-4557-B409-A07B54700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253" y="6217241"/>
            <a:ext cx="1339613" cy="535845"/>
          </a:xfrm>
          <a:prstGeom prst="rect">
            <a:avLst/>
          </a:prstGeom>
        </p:spPr>
      </p:pic>
      <p:pic>
        <p:nvPicPr>
          <p:cNvPr id="33" name="Imagen 32" descr="Logotipo_negro_UNIVERSIDADE_DE_VIGO.png">
            <a:extLst>
              <a:ext uri="{FF2B5EF4-FFF2-40B4-BE49-F238E27FC236}">
                <a16:creationId xmlns="" xmlns:a16="http://schemas.microsoft.com/office/drawing/2014/main" id="{25F708A6-64C7-45C4-B8BA-C4C41B4945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323935" y="6212581"/>
            <a:ext cx="2324359" cy="512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04258" y="1495790"/>
            <a:ext cx="95834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Identificar las coordenadas geogr</a:t>
            </a:r>
            <a:r>
              <a:rPr lang="es-ES_tradnl" sz="2800" dirty="0" smtClean="0"/>
              <a:t>áficas de un punto del globo terráqueo</a:t>
            </a:r>
            <a:endParaRPr lang="es-ES_tradnl" sz="2800" dirty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Encontrar el camino m</a:t>
            </a:r>
            <a:r>
              <a:rPr lang="es-ES_tradnl" sz="2800" dirty="0" smtClean="0"/>
              <a:t>ás corto entre dos ciudades del globo terráqueo</a:t>
            </a:r>
            <a:endParaRPr lang="es-ES_tradnl" sz="2800" dirty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Reconocer las geod</a:t>
            </a:r>
            <a:r>
              <a:rPr lang="es-ES_tradnl" sz="2800" dirty="0" smtClean="0"/>
              <a:t>ésicas en una esfera</a:t>
            </a:r>
            <a:endParaRPr lang="es-ES_tradnl" sz="2800" dirty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Probar emp</a:t>
            </a:r>
            <a:r>
              <a:rPr lang="es-ES_tradnl" sz="2800" dirty="0" smtClean="0"/>
              <a:t>íricamente que las geodésicas de una esfera son los círculos máximos</a:t>
            </a:r>
            <a:endParaRPr lang="es-ES_tradnl" sz="2800" dirty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Percibir las diferencias entre los caminos establecidos por las geod</a:t>
            </a:r>
            <a:r>
              <a:rPr lang="es-ES_tradnl" sz="2800" dirty="0" smtClean="0"/>
              <a:t>ésicas del plano y por las geodésicas de la esfera</a:t>
            </a:r>
            <a:endParaRPr lang="es-ES_tradnl" sz="28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244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Texto&#10;&#10;Descripción generada automáticamente">
            <a:extLst>
              <a:ext uri="{FF2B5EF4-FFF2-40B4-BE49-F238E27FC236}">
                <a16:creationId xmlns="" xmlns:a16="http://schemas.microsoft.com/office/drawing/2014/main" id="{863E5F11-708D-4AA5-9BDB-9474C6F7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31" y="196486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Temporalización y secuenciación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pic>
        <p:nvPicPr>
          <p:cNvPr id="25" name="Imagen 24" descr="Logotipo_negro_UNIVERSIDADE_DE_VIGO.png">
            <a:extLst>
              <a:ext uri="{FF2B5EF4-FFF2-40B4-BE49-F238E27FC236}">
                <a16:creationId xmlns="" xmlns:a16="http://schemas.microsoft.com/office/drawing/2014/main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225873" y="6203195"/>
            <a:ext cx="2324359" cy="512891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363D20B0-36FE-4C07-8018-7B41BB115B2C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27" name="Rectángulo 26">
              <a:extLst>
                <a:ext uri="{FF2B5EF4-FFF2-40B4-BE49-F238E27FC236}">
                  <a16:creationId xmlns="" xmlns:a16="http://schemas.microsoft.com/office/drawing/2014/main" id="{CB1420EB-2C02-484D-9D9D-184EA20AB1A5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="" xmlns:a16="http://schemas.microsoft.com/office/drawing/2014/main" id="{4127187C-E400-4D6F-B007-C4C61F9715B7}"/>
                </a:ext>
              </a:extLst>
            </p:cNvPr>
            <p:cNvSpPr txBox="1"/>
            <p:nvPr/>
          </p:nvSpPr>
          <p:spPr>
            <a:xfrm>
              <a:off x="324508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294F0DF7-A893-4A80-ACF2-F3F922729F60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B09EC88A-52A4-411E-A0EE-DAE608127653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B1F7F20B-B3B1-4425-9708-04C6124EF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22" y="6217382"/>
            <a:ext cx="4311142" cy="53570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7CB0D895-630A-4557-B409-A07B54700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253" y="6217241"/>
            <a:ext cx="1339613" cy="535845"/>
          </a:xfrm>
          <a:prstGeom prst="rect">
            <a:avLst/>
          </a:prstGeom>
        </p:spPr>
      </p:pic>
      <p:pic>
        <p:nvPicPr>
          <p:cNvPr id="33" name="Imagen 32" descr="Logotipo_negro_UNIVERSIDADE_DE_VIGO.png">
            <a:extLst>
              <a:ext uri="{FF2B5EF4-FFF2-40B4-BE49-F238E27FC236}">
                <a16:creationId xmlns="" xmlns:a16="http://schemas.microsoft.com/office/drawing/2014/main" id="{25F708A6-64C7-45C4-B8BA-C4C41B4945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323935" y="6212581"/>
            <a:ext cx="2324359" cy="51289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DB1F2B55-83DE-BD40-AF51-5B3777930A72}"/>
              </a:ext>
            </a:extLst>
          </p:cNvPr>
          <p:cNvSpPr txBox="1"/>
          <p:nvPr/>
        </p:nvSpPr>
        <p:spPr>
          <a:xfrm>
            <a:off x="2291241" y="2116805"/>
            <a:ext cx="6258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s-ES" sz="3200" dirty="0">
                <a:latin typeface="Helvetica" charset="0"/>
                <a:ea typeface="Helvetica" charset="0"/>
                <a:cs typeface="Helvetica" charset="0"/>
              </a:rPr>
              <a:t>90 min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s-ES" sz="3200" dirty="0" smtClean="0"/>
              <a:t>Coordenadas geogr</a:t>
            </a:r>
            <a:r>
              <a:rPr lang="es-ES" sz="3200" dirty="0" smtClean="0"/>
              <a:t>áficas</a:t>
            </a:r>
            <a:endParaRPr lang="es-ES" sz="3200" dirty="0"/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s-ES" sz="3200" dirty="0" smtClean="0"/>
              <a:t>Geod</a:t>
            </a:r>
            <a:r>
              <a:rPr lang="es-ES" sz="3200" dirty="0" smtClean="0"/>
              <a:t>ésicas, el camino más corto</a:t>
            </a:r>
            <a:endParaRPr lang="es-ES" sz="3200" dirty="0"/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s-ES" sz="3200" i="1" dirty="0"/>
              <a:t>L</a:t>
            </a:r>
            <a:r>
              <a:rPr lang="es-ES" sz="3200" dirty="0" smtClean="0"/>
              <a:t>os </a:t>
            </a:r>
            <a:r>
              <a:rPr lang="es-ES" sz="3200" dirty="0"/>
              <a:t>mapas nos </a:t>
            </a:r>
            <a:r>
              <a:rPr lang="es-ES" sz="3200" dirty="0" err="1"/>
              <a:t>engañan</a:t>
            </a:r>
            <a:r>
              <a:rPr lang="es-ES" sz="3200" dirty="0"/>
              <a:t> 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s-ES" sz="3200" dirty="0" smtClean="0"/>
              <a:t>Reto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17943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5918C841-4F5C-416F-A204-24CE56B0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61" y="1041339"/>
            <a:ext cx="3055538" cy="232016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166021"/>
            <a:ext cx="8229600" cy="4525963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</p:txBody>
      </p:sp>
      <p:pic>
        <p:nvPicPr>
          <p:cNvPr id="10" name="Imagen 9" descr="ministerio-fecyt-negro-0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036" y="2031406"/>
            <a:ext cx="7098085" cy="50154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81105" y="3619503"/>
            <a:ext cx="188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Con la colaboración de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55240" y="5289704"/>
            <a:ext cx="82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Organiza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20070" y="5289704"/>
            <a:ext cx="869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Patrocina</a:t>
            </a:r>
          </a:p>
        </p:txBody>
      </p:sp>
      <p:pic>
        <p:nvPicPr>
          <p:cNvPr id="11" name="Imagen 10" descr="Logotipo_negro_UNIVERSIDADE_DE_VI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240" y="5597478"/>
            <a:ext cx="2443863" cy="5392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217" y="5597478"/>
            <a:ext cx="17653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3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90" y="411144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0549" y="112837"/>
            <a:ext cx="7229290" cy="1239011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Coordenadas geogr</a:t>
            </a:r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áficas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534871"/>
            <a:ext cx="12192000" cy="1323131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75194" y="6087503"/>
            <a:ext cx="2324359" cy="51289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DB1F2B55-83DE-BD40-AF51-5B3777930A72}"/>
              </a:ext>
            </a:extLst>
          </p:cNvPr>
          <p:cNvSpPr txBox="1"/>
          <p:nvPr/>
        </p:nvSpPr>
        <p:spPr>
          <a:xfrm>
            <a:off x="1126787" y="1954798"/>
            <a:ext cx="10394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4400" dirty="0" smtClean="0"/>
              <a:t>Son coordenadas angulares</a:t>
            </a:r>
          </a:p>
          <a:p>
            <a:pPr marL="457200" indent="-457200">
              <a:buFont typeface="Arial"/>
              <a:buChar char="•"/>
            </a:pPr>
            <a:r>
              <a:rPr lang="es-ES" sz="4400" dirty="0" smtClean="0"/>
              <a:t>Localizaci</a:t>
            </a:r>
            <a:r>
              <a:rPr lang="es-ES" sz="4400" dirty="0" smtClean="0"/>
              <a:t>ón de cualquier punto en el globo terrestre</a:t>
            </a:r>
            <a:endParaRPr lang="es-ES" sz="4400" dirty="0" smtClean="0"/>
          </a:p>
          <a:p>
            <a:pPr marL="457200" indent="-457200">
              <a:buFont typeface="Arial"/>
              <a:buChar char="•"/>
            </a:pPr>
            <a:r>
              <a:rPr lang="es-ES" sz="4400" dirty="0"/>
              <a:t>L</a:t>
            </a:r>
            <a:r>
              <a:rPr lang="es-ES" sz="4400" dirty="0" smtClean="0"/>
              <a:t>ongitud </a:t>
            </a:r>
            <a:r>
              <a:rPr lang="es-ES" sz="4400" dirty="0"/>
              <a:t>(este/oeste) y latitud (norte/sur</a:t>
            </a:r>
            <a:r>
              <a:rPr lang="es-ES" sz="44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s-ES" sz="4400" dirty="0" smtClean="0"/>
              <a:t>Paralelos y meridianos</a:t>
            </a:r>
            <a:r>
              <a:rPr lang="es-ES_tradnl" sz="4400" dirty="0" smtClean="0"/>
              <a:t> 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49521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2" y="429733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50" y="131602"/>
            <a:ext cx="7681625" cy="1331284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Paralelos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15001"/>
            <a:ext cx="12192000" cy="1143000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461870" y="6170511"/>
            <a:ext cx="2324359" cy="512891"/>
          </a:xfrm>
          <a:prstGeom prst="rect">
            <a:avLst/>
          </a:prstGeom>
        </p:spPr>
      </p:pic>
      <p:pic>
        <p:nvPicPr>
          <p:cNvPr id="16" name="Picture 2" descr="https://lh3.googleusercontent.com/nyEZ8r05K0FuFI1I4fl_8ExmKyD75L1OxqaobPFwQt1EUyzhOgKzihYG5YRNaeR-2VmlLgl1B4uPJEu0LobZLM_DDpjB8CixWUYX8XDyKQvzxGhylrZ97AyldnRPy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52" y="1196556"/>
            <a:ext cx="5161287" cy="38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15350" y="1961315"/>
            <a:ext cx="7112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3200" dirty="0"/>
              <a:t>S</a:t>
            </a:r>
            <a:r>
              <a:rPr lang="es-ES" sz="3200" dirty="0" smtClean="0"/>
              <a:t>on </a:t>
            </a:r>
            <a:r>
              <a:rPr lang="es-ES" sz="3200" dirty="0"/>
              <a:t>líneas imaginarias circulares perpendiculares al eje de la Tierra. </a:t>
            </a:r>
            <a:endParaRPr lang="es-ES" sz="3200" dirty="0" smtClean="0"/>
          </a:p>
          <a:p>
            <a:pPr marL="457200" indent="-457200">
              <a:buFont typeface="Arial"/>
              <a:buChar char="•"/>
            </a:pPr>
            <a:r>
              <a:rPr lang="es-ES" sz="3200" dirty="0" smtClean="0"/>
              <a:t>A </a:t>
            </a:r>
            <a:r>
              <a:rPr lang="es-ES" sz="3200" dirty="0"/>
              <a:t>medida que se van acercando a los polos son cada vez más pequeñas. </a:t>
            </a:r>
            <a:endParaRPr lang="es-ES" sz="3200" dirty="0" smtClean="0"/>
          </a:p>
          <a:p>
            <a:pPr marL="457200" indent="-457200">
              <a:buFont typeface="Arial"/>
              <a:buChar char="•"/>
            </a:pPr>
            <a:r>
              <a:rPr lang="es-ES" sz="3200" dirty="0" smtClean="0"/>
              <a:t>El </a:t>
            </a:r>
            <a:r>
              <a:rPr lang="es-ES" sz="3200" b="1" dirty="0" smtClean="0"/>
              <a:t>Ecuador</a:t>
            </a:r>
            <a:r>
              <a:rPr lang="es-ES" sz="3200" dirty="0" smtClean="0"/>
              <a:t> </a:t>
            </a:r>
            <a:r>
              <a:rPr lang="es-ES" sz="3200" dirty="0"/>
              <a:t>es el paralelo más grande de la </a:t>
            </a:r>
            <a:r>
              <a:rPr lang="es-ES" sz="3200" dirty="0" smtClean="0"/>
              <a:t>Tierra y </a:t>
            </a:r>
            <a:r>
              <a:rPr lang="es-ES" sz="3200" dirty="0"/>
              <a:t>divide a la Tierra en </a:t>
            </a:r>
            <a:r>
              <a:rPr lang="es-ES" sz="3200" dirty="0" smtClean="0"/>
              <a:t>el hemisferio </a:t>
            </a:r>
            <a:r>
              <a:rPr lang="es-ES" sz="3200" dirty="0"/>
              <a:t>Norte y el hemisferio Sur.</a:t>
            </a:r>
            <a:r>
              <a:rPr lang="es-ES_tradnl" sz="3200" dirty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6663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9829" y="1176069"/>
            <a:ext cx="5235172" cy="3419996"/>
          </a:xfrm>
          <a:prstGeom prst="rect">
            <a:avLst/>
          </a:prstGeom>
          <a:ln/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2" y="429733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50" y="131602"/>
            <a:ext cx="7681625" cy="1331284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Meridianos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15001"/>
            <a:ext cx="12192000" cy="1143000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461870" y="6170511"/>
            <a:ext cx="2324359" cy="51289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2932" y="1683128"/>
            <a:ext cx="76723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3200" dirty="0"/>
              <a:t>S</a:t>
            </a:r>
            <a:r>
              <a:rPr lang="es-ES" sz="3200" dirty="0" smtClean="0"/>
              <a:t>on semicircunferencias máximas imaginarias que </a:t>
            </a:r>
            <a:r>
              <a:rPr lang="es-ES" sz="3200" dirty="0"/>
              <a:t>van desde el Polo Norte hasta el Polo Sur. </a:t>
            </a:r>
            <a:endParaRPr lang="es-ES" sz="3200" dirty="0" smtClean="0"/>
          </a:p>
          <a:p>
            <a:pPr marL="457200" indent="-457200">
              <a:buFont typeface="Arial"/>
              <a:buChar char="•"/>
            </a:pPr>
            <a:r>
              <a:rPr lang="es-ES" sz="3200" dirty="0" smtClean="0"/>
              <a:t>Son perpendiculares </a:t>
            </a:r>
            <a:r>
              <a:rPr lang="es-ES" sz="3200" dirty="0"/>
              <a:t>a los </a:t>
            </a:r>
            <a:r>
              <a:rPr lang="es-ES" sz="3200" dirty="0" smtClean="0"/>
              <a:t>paralelos.</a:t>
            </a:r>
          </a:p>
          <a:p>
            <a:pPr marL="457200" indent="-457200">
              <a:buFont typeface="Arial"/>
              <a:buChar char="•"/>
            </a:pPr>
            <a:r>
              <a:rPr lang="es-ES" sz="3200" dirty="0" smtClean="0"/>
              <a:t>El meridiano 0 o </a:t>
            </a:r>
            <a:r>
              <a:rPr lang="es-ES" sz="3200" b="1" dirty="0"/>
              <a:t>Meridiano de </a:t>
            </a:r>
            <a:r>
              <a:rPr lang="es-ES" sz="3200" b="1" dirty="0" smtClean="0"/>
              <a:t>Greenwich</a:t>
            </a:r>
            <a:r>
              <a:rPr lang="es-ES" sz="3200" dirty="0" smtClean="0"/>
              <a:t> pasa </a:t>
            </a:r>
            <a:r>
              <a:rPr lang="es-ES" sz="3200" dirty="0"/>
              <a:t>por </a:t>
            </a:r>
            <a:r>
              <a:rPr lang="es-ES" sz="3200" dirty="0" err="1"/>
              <a:t>London’s</a:t>
            </a:r>
            <a:r>
              <a:rPr lang="es-ES" sz="3200" dirty="0"/>
              <a:t> Greenwich </a:t>
            </a:r>
            <a:r>
              <a:rPr lang="es-ES" sz="3200" dirty="0" err="1" smtClean="0"/>
              <a:t>Observatory</a:t>
            </a:r>
            <a:r>
              <a:rPr lang="es-ES" sz="3200" dirty="0" smtClean="0"/>
              <a:t> y </a:t>
            </a:r>
            <a:r>
              <a:rPr lang="es-ES" sz="3200" dirty="0"/>
              <a:t>divide la superficie terrestre en hemisferio Este y hemisferio Oeste.</a:t>
            </a:r>
            <a:r>
              <a:rPr lang="es-ES_tradnl" sz="3200" dirty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29102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2" y="429733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50" y="131602"/>
            <a:ext cx="7681625" cy="1331284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Hemisferios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15001"/>
            <a:ext cx="12192000" cy="1143000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461870" y="6170511"/>
            <a:ext cx="2324359" cy="512891"/>
          </a:xfrm>
          <a:prstGeom prst="rect">
            <a:avLst/>
          </a:prstGeom>
        </p:spPr>
      </p:pic>
      <p:pic>
        <p:nvPicPr>
          <p:cNvPr id="16" name="image6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58034" y="1395001"/>
            <a:ext cx="5207671" cy="4320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8742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lh5.googleusercontent.com/6cqWSJWTf-XOafsFibeCUXZO6sx8ZHuJsp_e6eEAWfts2qhHx1AWlhIZg3RXdNTYIuNFK00IvXNa6NJ9pmGqO0Mnb86zXCLVfi3fdJ5SaZth7IbHzDz7YPL5sDT3_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43" y="1409684"/>
            <a:ext cx="4965882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81" y="409185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400" y="188927"/>
            <a:ext cx="6934198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Latitud (Norte/Sur)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19964"/>
            <a:ext cx="12192000" cy="1238038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10600" y="6002725"/>
            <a:ext cx="2324359" cy="512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013218" y="5153892"/>
            <a:ext cx="345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solidFill>
                  <a:srgbClr val="076633"/>
                </a:solidFill>
              </a:rPr>
              <a:t>São Paulo: </a:t>
            </a:r>
            <a:r>
              <a:rPr lang="es-ES_tradnl" sz="2400" dirty="0">
                <a:solidFill>
                  <a:srgbClr val="A0C839"/>
                </a:solidFill>
              </a:rPr>
              <a:t>23</a:t>
            </a:r>
            <a:r>
              <a:rPr lang="es-ES_tradnl" sz="2400" b="1" baseline="42000" dirty="0">
                <a:solidFill>
                  <a:srgbClr val="A0C839"/>
                </a:solidFill>
              </a:rPr>
              <a:t>o</a:t>
            </a:r>
            <a:r>
              <a:rPr lang="es-ES_tradnl" sz="2400" dirty="0">
                <a:solidFill>
                  <a:srgbClr val="A0C839"/>
                </a:solidFill>
              </a:rPr>
              <a:t> 32’ 56’’ Sur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22933" y="1683128"/>
            <a:ext cx="697594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3400" dirty="0"/>
              <a:t>L</a:t>
            </a:r>
            <a:r>
              <a:rPr lang="es-ES" sz="3400" dirty="0" smtClean="0"/>
              <a:t>ocalización en </a:t>
            </a:r>
            <a:r>
              <a:rPr lang="es-ES" sz="3400" dirty="0"/>
              <a:t>dirección Norte o Sur tomando como referencia el Ecuador. </a:t>
            </a:r>
            <a:endParaRPr lang="es-ES" sz="3400" dirty="0" smtClean="0"/>
          </a:p>
          <a:p>
            <a:pPr marL="457200" indent="-457200">
              <a:buFont typeface="Arial"/>
              <a:buChar char="•"/>
            </a:pPr>
            <a:r>
              <a:rPr lang="es-ES" sz="3400" dirty="0"/>
              <a:t>M</a:t>
            </a:r>
            <a:r>
              <a:rPr lang="es-ES" sz="3400" dirty="0" smtClean="0"/>
              <a:t>edida </a:t>
            </a:r>
            <a:r>
              <a:rPr lang="es-ES" sz="3400" dirty="0"/>
              <a:t>angular, </a:t>
            </a:r>
            <a:r>
              <a:rPr lang="es-ES" sz="3400" dirty="0" smtClean="0"/>
              <a:t>la localización está </a:t>
            </a:r>
            <a:r>
              <a:rPr lang="es-ES" sz="3400" dirty="0"/>
              <a:t>separada un </a:t>
            </a:r>
            <a:r>
              <a:rPr lang="es-ES" sz="3400" dirty="0" smtClean="0"/>
              <a:t>ángulo del </a:t>
            </a:r>
            <a:r>
              <a:rPr lang="es-ES" sz="3400" dirty="0"/>
              <a:t>Ecuador. </a:t>
            </a:r>
            <a:endParaRPr lang="es-ES" sz="3400" dirty="0" smtClean="0"/>
          </a:p>
          <a:p>
            <a:pPr marL="457200" indent="-457200">
              <a:buFont typeface="Arial"/>
              <a:buChar char="•"/>
            </a:pPr>
            <a:r>
              <a:rPr lang="es-ES" sz="3400" dirty="0" smtClean="0"/>
              <a:t>Varía </a:t>
            </a:r>
            <a:r>
              <a:rPr lang="es-ES" sz="3400" dirty="0"/>
              <a:t>entre 0</a:t>
            </a:r>
            <a:r>
              <a:rPr lang="es-ES" sz="3400" baseline="30000" dirty="0"/>
              <a:t>o</a:t>
            </a:r>
            <a:r>
              <a:rPr lang="es-ES" sz="3400" dirty="0"/>
              <a:t>, </a:t>
            </a:r>
            <a:r>
              <a:rPr lang="es-ES" sz="3400" dirty="0" smtClean="0"/>
              <a:t>en </a:t>
            </a:r>
            <a:r>
              <a:rPr lang="es-ES" sz="3400" dirty="0"/>
              <a:t>el Ecuador, y 90</a:t>
            </a:r>
            <a:r>
              <a:rPr lang="es-ES" sz="3400" baseline="30000" dirty="0"/>
              <a:t>o</a:t>
            </a:r>
            <a:r>
              <a:rPr lang="es-ES" sz="3400" dirty="0"/>
              <a:t>, </a:t>
            </a:r>
            <a:r>
              <a:rPr lang="es-ES" sz="3400" dirty="0" smtClean="0"/>
              <a:t>en </a:t>
            </a:r>
            <a:r>
              <a:rPr lang="es-ES" sz="3400" dirty="0"/>
              <a:t>los polos.</a:t>
            </a:r>
            <a:r>
              <a:rPr lang="es-ES_tradnl" sz="3400" dirty="0"/>
              <a:t> </a:t>
            </a:r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90644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h5.googleusercontent.com/9aUrOLzyiwY98obeimKUvHkMdO7nIjtZlzPhR3mceUZmwyclf08IXsoJz1hP68TqOAAD2E8kyXGCg7cqw7KRw7SdXyhI2nrk3E_INJPMPDnbPBHa0cm-w5Q4y9Bv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17" y="1055381"/>
            <a:ext cx="4616283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65" y="458537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9153" y="158224"/>
            <a:ext cx="7251700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Longitud (Este/Oeste)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71335"/>
            <a:ext cx="12192000" cy="1223421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45003" y="6099049"/>
            <a:ext cx="2324359" cy="51289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151336" y="5177481"/>
            <a:ext cx="362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solidFill>
                  <a:srgbClr val="076633"/>
                </a:solidFill>
              </a:rPr>
              <a:t>São Paulo: </a:t>
            </a:r>
            <a:r>
              <a:rPr lang="tr-TR" sz="2400" dirty="0">
                <a:solidFill>
                  <a:srgbClr val="A0C839"/>
                </a:solidFill>
              </a:rPr>
              <a:t>46</a:t>
            </a:r>
            <a:r>
              <a:rPr lang="es-ES_tradnl" sz="2400" b="1" baseline="42000" dirty="0">
                <a:solidFill>
                  <a:srgbClr val="A0C839"/>
                </a:solidFill>
              </a:rPr>
              <a:t>o</a:t>
            </a:r>
            <a:r>
              <a:rPr lang="tr-TR" sz="2400" dirty="0">
                <a:solidFill>
                  <a:srgbClr val="A0C839"/>
                </a:solidFill>
              </a:rPr>
              <a:t>38’20’’ </a:t>
            </a:r>
            <a:r>
              <a:rPr lang="tr-TR" sz="2400" dirty="0" err="1">
                <a:solidFill>
                  <a:srgbClr val="A0C839"/>
                </a:solidFill>
              </a:rPr>
              <a:t>Oeste</a:t>
            </a:r>
            <a:endParaRPr lang="es-ES_tradnl" sz="2400" dirty="0">
              <a:solidFill>
                <a:srgbClr val="A0C83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8678" y="1875819"/>
            <a:ext cx="81109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3200" dirty="0"/>
              <a:t>L</a:t>
            </a:r>
            <a:r>
              <a:rPr lang="es-ES" sz="3200" dirty="0" smtClean="0"/>
              <a:t>ocalización en </a:t>
            </a:r>
            <a:r>
              <a:rPr lang="es-ES" sz="3200" dirty="0"/>
              <a:t>dirección Este u Oeste tomando como referencia el meridiano de Greenwich. </a:t>
            </a:r>
            <a:endParaRPr lang="es-ES" sz="3200" dirty="0" smtClean="0"/>
          </a:p>
          <a:p>
            <a:pPr marL="457200" indent="-457200">
              <a:buFont typeface="Arial"/>
              <a:buChar char="•"/>
            </a:pPr>
            <a:r>
              <a:rPr lang="es-ES" sz="3200" dirty="0"/>
              <a:t>M</a:t>
            </a:r>
            <a:r>
              <a:rPr lang="es-ES" sz="3200" dirty="0" smtClean="0"/>
              <a:t>edida </a:t>
            </a:r>
            <a:r>
              <a:rPr lang="es-ES" sz="3200" dirty="0"/>
              <a:t>angular, </a:t>
            </a:r>
            <a:r>
              <a:rPr lang="es-ES" sz="3200" dirty="0" smtClean="0"/>
              <a:t>la </a:t>
            </a:r>
            <a:r>
              <a:rPr lang="es-ES" sz="3200" dirty="0"/>
              <a:t>localización </a:t>
            </a:r>
            <a:r>
              <a:rPr lang="es-ES" sz="3200" dirty="0" smtClean="0"/>
              <a:t>está </a:t>
            </a:r>
            <a:r>
              <a:rPr lang="es-ES" sz="3200" dirty="0"/>
              <a:t>separada un ángulo </a:t>
            </a:r>
            <a:r>
              <a:rPr lang="es-ES" sz="3200" dirty="0" smtClean="0"/>
              <a:t>del </a:t>
            </a:r>
            <a:r>
              <a:rPr lang="es-ES" sz="3200" dirty="0"/>
              <a:t>meridiano de Greenwich. </a:t>
            </a:r>
            <a:endParaRPr lang="es-ES" sz="3200" dirty="0"/>
          </a:p>
          <a:p>
            <a:pPr marL="457200" indent="-457200">
              <a:buFont typeface="Arial"/>
              <a:buChar char="•"/>
            </a:pPr>
            <a:r>
              <a:rPr lang="es-ES" sz="3200" dirty="0"/>
              <a:t>V</a:t>
            </a:r>
            <a:r>
              <a:rPr lang="es-ES" sz="3200" dirty="0" smtClean="0"/>
              <a:t>aría </a:t>
            </a:r>
            <a:r>
              <a:rPr lang="es-ES" sz="3200" dirty="0"/>
              <a:t>entre 0</a:t>
            </a:r>
            <a:r>
              <a:rPr lang="es-ES" sz="3200" baseline="30000" dirty="0"/>
              <a:t>o</a:t>
            </a:r>
            <a:r>
              <a:rPr lang="es-ES" sz="3200" dirty="0"/>
              <a:t>, </a:t>
            </a:r>
            <a:r>
              <a:rPr lang="es-ES" sz="3200" dirty="0" smtClean="0"/>
              <a:t>en el </a:t>
            </a:r>
            <a:r>
              <a:rPr lang="es-ES" sz="3200" dirty="0"/>
              <a:t>meridiano de Greenwich, y 180</a:t>
            </a:r>
            <a:r>
              <a:rPr lang="es-ES" sz="3200" baseline="30000" dirty="0"/>
              <a:t>o</a:t>
            </a:r>
            <a:r>
              <a:rPr lang="es-ES" sz="3200" dirty="0"/>
              <a:t>, </a:t>
            </a:r>
            <a:r>
              <a:rPr lang="es-ES" sz="3200" dirty="0" smtClean="0"/>
              <a:t>en </a:t>
            </a:r>
            <a:r>
              <a:rPr lang="es-ES" sz="3200" dirty="0"/>
              <a:t>el meridiano opuesto.</a:t>
            </a:r>
            <a:r>
              <a:rPr lang="es-ES_tradnl" sz="3200" dirty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7755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55973" y="1613980"/>
            <a:ext cx="4300535" cy="3311998"/>
          </a:xfrm>
          <a:prstGeom prst="rect">
            <a:avLst/>
          </a:prstGeom>
          <a:ln/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65" y="458537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4541" y="158224"/>
            <a:ext cx="7251700" cy="11430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Geod</a:t>
            </a:r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ésicas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71335"/>
            <a:ext cx="12192000" cy="1223421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45003" y="6099049"/>
            <a:ext cx="2324359" cy="5128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7908" y="1860707"/>
            <a:ext cx="8015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3200" dirty="0" smtClean="0"/>
              <a:t>Son curvas que determinan el camino m</a:t>
            </a:r>
            <a:r>
              <a:rPr lang="es-ES" sz="3200" dirty="0" smtClean="0"/>
              <a:t>ás corto entre dos puntos de una superficie.</a:t>
            </a:r>
            <a:endParaRPr lang="es-ES" sz="3200" dirty="0" smtClean="0"/>
          </a:p>
          <a:p>
            <a:pPr marL="457200" indent="-457200">
              <a:buFont typeface="Arial"/>
              <a:buChar char="•"/>
            </a:pPr>
            <a:r>
              <a:rPr lang="es-ES" sz="3200" dirty="0" smtClean="0"/>
              <a:t>En el </a:t>
            </a:r>
            <a:r>
              <a:rPr lang="es-ES" sz="3200" b="1" dirty="0" smtClean="0"/>
              <a:t>plano</a:t>
            </a:r>
            <a:r>
              <a:rPr lang="es-ES" sz="3200" dirty="0" smtClean="0"/>
              <a:t> las geod</a:t>
            </a:r>
            <a:r>
              <a:rPr lang="es-ES" sz="3200" dirty="0" smtClean="0"/>
              <a:t>ésicas son las </a:t>
            </a:r>
            <a:r>
              <a:rPr lang="es-ES" sz="3200" b="1" dirty="0" smtClean="0">
                <a:solidFill>
                  <a:srgbClr val="A0C839"/>
                </a:solidFill>
              </a:rPr>
              <a:t>líneas rectas</a:t>
            </a:r>
          </a:p>
          <a:p>
            <a:pPr marL="457200" indent="-457200">
              <a:buFont typeface="Arial"/>
              <a:buChar char="•"/>
            </a:pPr>
            <a:r>
              <a:rPr lang="es-ES_tradnl" sz="3200" dirty="0" smtClean="0"/>
              <a:t>En la </a:t>
            </a:r>
            <a:r>
              <a:rPr lang="es-ES_tradnl" sz="3200" b="1" dirty="0"/>
              <a:t>esfera</a:t>
            </a:r>
            <a:r>
              <a:rPr lang="es-ES_tradnl" sz="3200" dirty="0"/>
              <a:t> son los </a:t>
            </a:r>
            <a:r>
              <a:rPr lang="es-ES_tradnl" sz="3200" b="1" dirty="0">
                <a:solidFill>
                  <a:srgbClr val="A0C839"/>
                </a:solidFill>
              </a:rPr>
              <a:t>círculos </a:t>
            </a:r>
            <a:r>
              <a:rPr lang="es-ES_tradnl" sz="3200" b="1" dirty="0" smtClean="0">
                <a:solidFill>
                  <a:srgbClr val="A0C839"/>
                </a:solidFill>
              </a:rPr>
              <a:t>máximos</a:t>
            </a:r>
            <a:r>
              <a:rPr lang="es-ES_tradnl" sz="3200" dirty="0" smtClean="0"/>
              <a:t>, que se </a:t>
            </a:r>
            <a:r>
              <a:rPr lang="es-ES_tradnl" sz="3200" dirty="0"/>
              <a:t>obtienen cortando la esfera con un plano que pase por su centro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6558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65" y="458537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5909" y="309457"/>
            <a:ext cx="9388963" cy="11430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Camino m</a:t>
            </a:r>
            <a:r>
              <a:rPr lang="es-ES_tradnl" sz="4000" b="1" dirty="0" smtClean="0">
                <a:solidFill>
                  <a:srgbClr val="076633"/>
                </a:solidFill>
                <a:latin typeface="Helvetica"/>
                <a:cs typeface="Helvetica"/>
              </a:rPr>
              <a:t>ás corto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71335"/>
            <a:ext cx="12192000" cy="1223421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45003" y="6099049"/>
            <a:ext cx="2324359" cy="5128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466" y="1607273"/>
            <a:ext cx="66273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3200" dirty="0"/>
              <a:t>El </a:t>
            </a:r>
            <a:r>
              <a:rPr lang="es-ES" sz="3200" b="1" dirty="0">
                <a:solidFill>
                  <a:srgbClr val="A0C839"/>
                </a:solidFill>
              </a:rPr>
              <a:t>camino más corto </a:t>
            </a:r>
            <a:r>
              <a:rPr lang="es-ES" sz="3200" dirty="0"/>
              <a:t>entre dos puntos de la superficie de una esfera </a:t>
            </a:r>
            <a:r>
              <a:rPr lang="es-ES" sz="3200" dirty="0" smtClean="0"/>
              <a:t>est</a:t>
            </a:r>
            <a:r>
              <a:rPr lang="es-ES" sz="3200" dirty="0" smtClean="0"/>
              <a:t>á determinado por el </a:t>
            </a:r>
            <a:r>
              <a:rPr lang="es-ES" sz="3200" b="1" dirty="0" smtClean="0"/>
              <a:t>círculo máximo </a:t>
            </a:r>
            <a:r>
              <a:rPr lang="es-ES" sz="3200" dirty="0" smtClean="0"/>
              <a:t>que </a:t>
            </a:r>
            <a:r>
              <a:rPr lang="es-ES" sz="3200" dirty="0"/>
              <a:t>pasa por esos dos </a:t>
            </a:r>
            <a:r>
              <a:rPr lang="es-ES" sz="3200" dirty="0" smtClean="0"/>
              <a:t>puntos</a:t>
            </a:r>
            <a:r>
              <a:rPr lang="es-ES_tradnl" sz="3200" dirty="0" smtClean="0"/>
              <a:t>. </a:t>
            </a:r>
          </a:p>
          <a:p>
            <a:pPr marL="457200" indent="-457200">
              <a:buFont typeface="Arial"/>
              <a:buChar char="•"/>
            </a:pPr>
            <a:r>
              <a:rPr lang="es-ES_tradnl" sz="3200" dirty="0" smtClean="0"/>
              <a:t>Se obtiene cortando la esfera con un plano que pase por su centro y por los dos puntos.</a:t>
            </a:r>
            <a:endParaRPr lang="es-ES_tradnl" sz="3200" dirty="0" smtClean="0"/>
          </a:p>
        </p:txBody>
      </p:sp>
      <p:pic>
        <p:nvPicPr>
          <p:cNvPr id="24" name="image9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61859" y="1921282"/>
            <a:ext cx="4800363" cy="3600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3235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566</Words>
  <Application>Microsoft Macintosh PowerPoint</Application>
  <PresentationFormat>Personalizado</PresentationFormat>
  <Paragraphs>106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Coordenadas geográficas</vt:lpstr>
      <vt:lpstr>Paralelos</vt:lpstr>
      <vt:lpstr>Meridianos</vt:lpstr>
      <vt:lpstr>Hemisferios</vt:lpstr>
      <vt:lpstr>Latitud (Norte/Sur)</vt:lpstr>
      <vt:lpstr>Longitud (Este/Oeste)</vt:lpstr>
      <vt:lpstr>Geodésicas</vt:lpstr>
      <vt:lpstr>Camino más corto</vt:lpstr>
      <vt:lpstr>Objetivos del taller</vt:lpstr>
      <vt:lpstr>Material necesario para el taller</vt:lpstr>
      <vt:lpstr>Resultados de aprendizaje</vt:lpstr>
      <vt:lpstr>Temporalización y secuenciación</vt:lpstr>
      <vt:lpstr>Presentación de PowerPoint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Marta  Pérez Rodríguez</cp:lastModifiedBy>
  <cp:revision>289</cp:revision>
  <cp:lastPrinted>2020-10-31T18:29:40Z</cp:lastPrinted>
  <dcterms:created xsi:type="dcterms:W3CDTF">2021-05-06T17:27:18Z</dcterms:created>
  <dcterms:modified xsi:type="dcterms:W3CDTF">2022-05-12T08:30:08Z</dcterms:modified>
</cp:coreProperties>
</file>