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412" r:id="rId2"/>
    <p:sldId id="257" r:id="rId3"/>
    <p:sldId id="269" r:id="rId4"/>
    <p:sldId id="414" r:id="rId5"/>
    <p:sldId id="256" r:id="rId6"/>
    <p:sldId id="264" r:id="rId7"/>
    <p:sldId id="408" r:id="rId8"/>
    <p:sldId id="407" r:id="rId9"/>
    <p:sldId id="367" r:id="rId10"/>
    <p:sldId id="306" r:id="rId11"/>
    <p:sldId id="307" r:id="rId12"/>
    <p:sldId id="308" r:id="rId13"/>
    <p:sldId id="397" r:id="rId14"/>
    <p:sldId id="334" r:id="rId15"/>
    <p:sldId id="335" r:id="rId16"/>
    <p:sldId id="395" r:id="rId17"/>
    <p:sldId id="396" r:id="rId18"/>
    <p:sldId id="337" r:id="rId19"/>
    <p:sldId id="369" r:id="rId20"/>
    <p:sldId id="371" r:id="rId21"/>
    <p:sldId id="372" r:id="rId22"/>
    <p:sldId id="345" r:id="rId23"/>
    <p:sldId id="374" r:id="rId24"/>
    <p:sldId id="376" r:id="rId25"/>
    <p:sldId id="353" r:id="rId26"/>
    <p:sldId id="399" r:id="rId27"/>
    <p:sldId id="379" r:id="rId28"/>
    <p:sldId id="413" r:id="rId29"/>
    <p:sldId id="411" r:id="rId30"/>
    <p:sldId id="410" r:id="rId31"/>
    <p:sldId id="271" r:id="rId32"/>
    <p:sldId id="277" r:id="rId33"/>
    <p:sldId id="398" r:id="rId34"/>
    <p:sldId id="402" r:id="rId35"/>
    <p:sldId id="406" r:id="rId36"/>
    <p:sldId id="401" r:id="rId37"/>
    <p:sldId id="415" r:id="rId38"/>
    <p:sldId id="403" r:id="rId39"/>
    <p:sldId id="302" r:id="rId40"/>
    <p:sldId id="303" r:id="rId41"/>
    <p:sldId id="404" r:id="rId42"/>
    <p:sldId id="322" r:id="rId43"/>
    <p:sldId id="405" r:id="rId44"/>
    <p:sldId id="383" r:id="rId45"/>
    <p:sldId id="293" r:id="rId46"/>
    <p:sldId id="354" r:id="rId47"/>
    <p:sldId id="417" r:id="rId48"/>
    <p:sldId id="305" r:id="rId49"/>
    <p:sldId id="392" r:id="rId50"/>
    <p:sldId id="387" r:id="rId51"/>
    <p:sldId id="391" r:id="rId52"/>
    <p:sldId id="318" r:id="rId53"/>
    <p:sldId id="320" r:id="rId54"/>
    <p:sldId id="388" r:id="rId55"/>
    <p:sldId id="319" r:id="rId56"/>
    <p:sldId id="323" r:id="rId57"/>
    <p:sldId id="324" r:id="rId58"/>
    <p:sldId id="326" r:id="rId59"/>
    <p:sldId id="327" r:id="rId60"/>
    <p:sldId id="389" r:id="rId61"/>
    <p:sldId id="390" r:id="rId62"/>
  </p:sldIdLst>
  <p:sldSz cx="972185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06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FF0066"/>
    <a:srgbClr val="00FF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260" y="66"/>
      </p:cViewPr>
      <p:guideLst>
        <p:guide orient="horz" pos="2160"/>
        <p:guide pos="3062"/>
      </p:guideLst>
    </p:cSldViewPr>
  </p:slideViewPr>
  <p:notesTextViewPr>
    <p:cViewPr>
      <p:scale>
        <a:sx n="100" d="100"/>
        <a:sy n="100" d="100"/>
      </p:scale>
      <p:origin x="0" y="0"/>
    </p:cViewPr>
  </p:notesTextViewPr>
  <p:sorterViewPr>
    <p:cViewPr>
      <p:scale>
        <a:sx n="100" d="100"/>
        <a:sy n="100" d="100"/>
      </p:scale>
      <p:origin x="0" y="26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671F65-BC54-4F0B-874B-93C3C1145C24}" type="datetimeFigureOut">
              <a:rPr lang="es-ES" smtClean="0"/>
              <a:t>14/12/2019</a:t>
            </a:fld>
            <a:endParaRPr lang="es-ES"/>
          </a:p>
        </p:txBody>
      </p:sp>
      <p:sp>
        <p:nvSpPr>
          <p:cNvPr id="4" name="3 Marcador de imagen de diapositiva"/>
          <p:cNvSpPr>
            <a:spLocks noGrp="1" noRot="1" noChangeAspect="1"/>
          </p:cNvSpPr>
          <p:nvPr>
            <p:ph type="sldImg" idx="2"/>
          </p:nvPr>
        </p:nvSpPr>
        <p:spPr>
          <a:xfrm>
            <a:off x="998538" y="685800"/>
            <a:ext cx="4860925"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0C98E6-0CFB-490E-99AB-C2606A7DC3B0}" type="slidenum">
              <a:rPr lang="es-ES" smtClean="0"/>
              <a:t>‹Nº›</a:t>
            </a:fld>
            <a:endParaRPr lang="es-ES"/>
          </a:p>
        </p:txBody>
      </p:sp>
    </p:spTree>
    <p:extLst>
      <p:ext uri="{BB962C8B-B14F-4D97-AF65-F5344CB8AC3E}">
        <p14:creationId xmlns:p14="http://schemas.microsoft.com/office/powerpoint/2010/main" val="3326739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98538" y="685800"/>
            <a:ext cx="4860925" cy="34290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0975051C-3E1B-46CF-B42E-721CDD8FB0C4}" type="slidenum">
              <a:rPr lang="es-ES" smtClean="0"/>
              <a:t>2</a:t>
            </a:fld>
            <a:endParaRPr lang="es-ES"/>
          </a:p>
        </p:txBody>
      </p:sp>
    </p:spTree>
    <p:extLst>
      <p:ext uri="{BB962C8B-B14F-4D97-AF65-F5344CB8AC3E}">
        <p14:creationId xmlns:p14="http://schemas.microsoft.com/office/powerpoint/2010/main" val="4220597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998538" y="685800"/>
            <a:ext cx="48609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228188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29139" y="2130426"/>
            <a:ext cx="8263573"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458278" y="3886200"/>
            <a:ext cx="6805295"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t>14/12/2019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A847CFC-816F-41D0-AAC0-9BF4FEBC753E}" type="datetimeFigureOut">
              <a:rPr lang="es-ES" smtClean="0"/>
              <a:t>14/12/2019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048341" y="274639"/>
            <a:ext cx="2187416"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86092" y="274639"/>
            <a:ext cx="6400218"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A847CFC-816F-41D0-AAC0-9BF4FEBC753E}" type="datetimeFigureOut">
              <a:rPr lang="es-ES" smtClean="0"/>
              <a:t>14/12/2019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A847CFC-816F-41D0-AAC0-9BF4FEBC753E}" type="datetimeFigureOut">
              <a:rPr lang="es-ES" smtClean="0"/>
              <a:t>14/12/2019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67959" y="4406901"/>
            <a:ext cx="8263573"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67959" y="2906713"/>
            <a:ext cx="8263573"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t>14/12/2019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86093" y="1600201"/>
            <a:ext cx="429381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941940" y="1600201"/>
            <a:ext cx="429381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7A847CFC-816F-41D0-AAC0-9BF4FEBC753E}" type="datetimeFigureOut">
              <a:rPr lang="es-ES" smtClean="0"/>
              <a:t>14/12/2019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86093" y="1535113"/>
            <a:ext cx="429550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86093" y="2174875"/>
            <a:ext cx="429550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938565" y="1535113"/>
            <a:ext cx="429719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938565" y="2174875"/>
            <a:ext cx="429719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7A847CFC-816F-41D0-AAC0-9BF4FEBC753E}" type="datetimeFigureOut">
              <a:rPr lang="es-ES" smtClean="0"/>
              <a:t>14/12/2019</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7A847CFC-816F-41D0-AAC0-9BF4FEBC753E}" type="datetimeFigureOut">
              <a:rPr lang="es-ES" smtClean="0"/>
              <a:t>14/12/2019</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t>14/12/2019</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86093" y="273050"/>
            <a:ext cx="3198422"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800973" y="273051"/>
            <a:ext cx="543478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86093" y="1435101"/>
            <a:ext cx="319842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t>14/12/2019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05551" y="4800600"/>
            <a:ext cx="583311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905551" y="612775"/>
            <a:ext cx="583311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905551" y="5367338"/>
            <a:ext cx="583311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t>14/12/2019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86093" y="274638"/>
            <a:ext cx="8749665"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86093" y="1600201"/>
            <a:ext cx="8749665"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86092" y="6356351"/>
            <a:ext cx="226843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47CFC-816F-41D0-AAC0-9BF4FEBC753E}" type="datetimeFigureOut">
              <a:rPr lang="es-ES" smtClean="0"/>
              <a:t>14/12/2019</a:t>
            </a:fld>
            <a:endParaRPr lang="es-ES"/>
          </a:p>
        </p:txBody>
      </p:sp>
      <p:sp>
        <p:nvSpPr>
          <p:cNvPr id="5" name="4 Marcador de pie de página"/>
          <p:cNvSpPr>
            <a:spLocks noGrp="1"/>
          </p:cNvSpPr>
          <p:nvPr>
            <p:ph type="ftr" sz="quarter" idx="3"/>
          </p:nvPr>
        </p:nvSpPr>
        <p:spPr>
          <a:xfrm>
            <a:off x="3321632" y="6356351"/>
            <a:ext cx="307858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967326" y="6356351"/>
            <a:ext cx="226843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FADFE-3B8F-471C-ABF0-DBC7717ECBBC}" type="slidenum">
              <a:rPr lang="es-ES" smtClean="0"/>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microsoft.com/office/2007/relationships/hdphoto" Target="../media/hdphoto3.wdp"/></Relationships>
</file>

<file path=ppt/slides/_rels/slide3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edu.xunta.gal/portal/sites/web/files/identidade_de_xenero_caderno.pdf" TargetMode="External"/><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microsoft.com/office/2007/relationships/hdphoto" Target="../media/hdphoto7.wdp"/></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www.naizen.eus/" TargetMode="External"/><Relationship Id="rId1" Type="http://schemas.openxmlformats.org/officeDocument/2006/relationships/slideLayout" Target="../slideLayouts/slideLayout7.xml"/><Relationship Id="rId6" Type="http://schemas.openxmlformats.org/officeDocument/2006/relationships/image" Target="../media/image58.png"/><Relationship Id="rId5" Type="http://schemas.microsoft.com/office/2007/relationships/hdphoto" Target="../media/hdphoto10.wdp"/><Relationship Id="rId4" Type="http://schemas.openxmlformats.org/officeDocument/2006/relationships/image" Target="../media/image57.png"/></Relationships>
</file>

<file path=ppt/slides/_rels/slide5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61.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gif"/><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492773" y="4904065"/>
            <a:ext cx="6089937" cy="1181221"/>
          </a:xfrm>
          <a:prstGeom prst="rect">
            <a:avLst/>
          </a:prstGeom>
          <a:noFill/>
        </p:spPr>
        <p:txBody>
          <a:bodyPr wrap="square" rtlCol="0">
            <a:spAutoFit/>
          </a:bodyPr>
          <a:lstStyle/>
          <a:p>
            <a:pPr algn="r"/>
            <a:r>
              <a:rPr lang="es-ES" sz="1862" i="1" dirty="0" smtClean="0">
                <a:effectLst>
                  <a:outerShdw blurRad="38100" dist="38100" dir="2700000" algn="tl">
                    <a:srgbClr val="000000">
                      <a:alpha val="43137"/>
                    </a:srgbClr>
                  </a:outerShdw>
                </a:effectLst>
                <a:latin typeface="Arial Narrow" pitchFamily="34" charset="0"/>
              </a:rPr>
              <a:t>«A </a:t>
            </a:r>
            <a:r>
              <a:rPr lang="es-ES" sz="1862" i="1" dirty="0" err="1" smtClean="0">
                <a:effectLst>
                  <a:outerShdw blurRad="38100" dist="38100" dir="2700000" algn="tl">
                    <a:srgbClr val="000000">
                      <a:alpha val="43137"/>
                    </a:srgbClr>
                  </a:outerShdw>
                </a:effectLst>
                <a:latin typeface="Arial Narrow" pitchFamily="34" charset="0"/>
              </a:rPr>
              <a:t>realidade</a:t>
            </a:r>
            <a:r>
              <a:rPr lang="es-ES" sz="1862" i="1" dirty="0" smtClean="0">
                <a:effectLst>
                  <a:outerShdw blurRad="38100" dist="38100" dir="2700000" algn="tl">
                    <a:srgbClr val="000000">
                      <a:alpha val="43137"/>
                    </a:srgbClr>
                  </a:outerShdw>
                </a:effectLst>
                <a:latin typeface="Arial Narrow" pitchFamily="34" charset="0"/>
              </a:rPr>
              <a:t> </a:t>
            </a:r>
            <a:r>
              <a:rPr lang="es-ES" sz="1862" i="1" dirty="0" err="1" smtClean="0">
                <a:effectLst>
                  <a:outerShdw blurRad="38100" dist="38100" dir="2700000" algn="tl">
                    <a:srgbClr val="000000">
                      <a:alpha val="43137"/>
                    </a:srgbClr>
                  </a:outerShdw>
                </a:effectLst>
                <a:latin typeface="Arial Narrow" pitchFamily="34" charset="0"/>
              </a:rPr>
              <a:t>trans</a:t>
            </a:r>
            <a:r>
              <a:rPr lang="es-ES" sz="1862" i="1" dirty="0" smtClean="0">
                <a:effectLst>
                  <a:outerShdw blurRad="38100" dist="38100" dir="2700000" algn="tl">
                    <a:srgbClr val="000000">
                      <a:alpha val="43137"/>
                    </a:srgbClr>
                  </a:outerShdw>
                </a:effectLst>
                <a:latin typeface="Arial Narrow" pitchFamily="34" charset="0"/>
              </a:rPr>
              <a:t> </a:t>
            </a:r>
            <a:r>
              <a:rPr lang="es-ES" sz="1862" i="1" dirty="0" err="1" smtClean="0">
                <a:effectLst>
                  <a:outerShdw blurRad="38100" dist="38100" dir="2700000" algn="tl">
                    <a:srgbClr val="000000">
                      <a:alpha val="43137"/>
                    </a:srgbClr>
                  </a:outerShdw>
                </a:effectLst>
                <a:latin typeface="Arial Narrow" pitchFamily="34" charset="0"/>
              </a:rPr>
              <a:t>infanto-xuvenil</a:t>
            </a:r>
            <a:r>
              <a:rPr lang="es-ES" sz="1862" i="1" dirty="0" smtClean="0">
                <a:effectLst>
                  <a:outerShdw blurRad="38100" dist="38100" dir="2700000" algn="tl">
                    <a:srgbClr val="000000">
                      <a:alpha val="43137"/>
                    </a:srgbClr>
                  </a:outerShdw>
                </a:effectLst>
                <a:latin typeface="Arial Narrow" pitchFamily="34" charset="0"/>
              </a:rPr>
              <a:t>. </a:t>
            </a:r>
            <a:r>
              <a:rPr lang="es-ES" sz="1862" i="1" dirty="0" err="1" smtClean="0">
                <a:effectLst>
                  <a:outerShdw blurRad="38100" dist="38100" dir="2700000" algn="tl">
                    <a:srgbClr val="000000">
                      <a:alpha val="43137"/>
                    </a:srgbClr>
                  </a:outerShdw>
                </a:effectLst>
                <a:latin typeface="Arial Narrow" pitchFamily="34" charset="0"/>
              </a:rPr>
              <a:t>Coñecer</a:t>
            </a:r>
            <a:r>
              <a:rPr lang="es-ES" sz="1862" i="1" dirty="0" smtClean="0">
                <a:effectLst>
                  <a:outerShdw blurRad="38100" dist="38100" dir="2700000" algn="tl">
                    <a:srgbClr val="000000">
                      <a:alpha val="43137"/>
                    </a:srgbClr>
                  </a:outerShdw>
                </a:effectLst>
                <a:latin typeface="Arial Narrow" pitchFamily="34" charset="0"/>
              </a:rPr>
              <a:t> para acompañar»</a:t>
            </a:r>
            <a:endParaRPr lang="es-ES" sz="1862" i="1" dirty="0">
              <a:effectLst>
                <a:outerShdw blurRad="38100" dist="38100" dir="2700000" algn="tl">
                  <a:srgbClr val="000000">
                    <a:alpha val="43137"/>
                  </a:srgbClr>
                </a:outerShdw>
              </a:effectLst>
              <a:latin typeface="Arial Narrow" pitchFamily="34" charset="0"/>
            </a:endParaRPr>
          </a:p>
          <a:p>
            <a:pPr algn="r"/>
            <a:endParaRPr lang="es-ES" sz="1862" i="1" dirty="0">
              <a:effectLst>
                <a:outerShdw blurRad="38100" dist="38100" dir="2700000" algn="tl">
                  <a:srgbClr val="000000">
                    <a:alpha val="43137"/>
                  </a:srgbClr>
                </a:outerShdw>
              </a:effectLst>
              <a:latin typeface="Arial Narrow" pitchFamily="34" charset="0"/>
            </a:endParaRPr>
          </a:p>
          <a:p>
            <a:pPr algn="r"/>
            <a:r>
              <a:rPr lang="es-ES" sz="1676" dirty="0">
                <a:effectLst>
                  <a:outerShdw blurRad="38100" dist="38100" dir="2700000" algn="tl">
                    <a:srgbClr val="000000">
                      <a:alpha val="43137"/>
                    </a:srgbClr>
                  </a:outerShdw>
                </a:effectLst>
                <a:latin typeface="Arial Narrow" pitchFamily="34" charset="0"/>
              </a:rPr>
              <a:t>Cristina Palacios</a:t>
            </a:r>
          </a:p>
          <a:p>
            <a:pPr algn="r"/>
            <a:r>
              <a:rPr lang="es-ES" sz="1676" dirty="0">
                <a:effectLst>
                  <a:outerShdw blurRad="38100" dist="38100" dir="2700000" algn="tl">
                    <a:srgbClr val="000000">
                      <a:alpha val="43137"/>
                    </a:srgbClr>
                  </a:outerShdw>
                </a:effectLst>
                <a:latin typeface="Arial Narrow" pitchFamily="34" charset="0"/>
              </a:rPr>
              <a:t>Presidenta de ARELAS</a:t>
            </a:r>
          </a:p>
        </p:txBody>
      </p:sp>
      <p:pic>
        <p:nvPicPr>
          <p:cNvPr id="1026" name="Picture 2" descr="C:\Users\CRISTINA PALACIOS.DESKTOP-UQQ274E\Desktop\ARELAS\LOGOS\logo arelas sin fond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494" y="545921"/>
            <a:ext cx="7848872" cy="4022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1980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7627" y="2886019"/>
            <a:ext cx="9721850" cy="990015"/>
          </a:xfrm>
          <a:prstGeom prst="rect">
            <a:avLst/>
          </a:prstGeom>
          <a:noFill/>
        </p:spPr>
        <p:txBody>
          <a:bodyPr wrap="square" rtlCol="0">
            <a:spAutoFit/>
          </a:bodyPr>
          <a:lstStyle/>
          <a:p>
            <a:pPr algn="ctr">
              <a:lnSpc>
                <a:spcPts val="3500"/>
              </a:lnSpc>
            </a:pPr>
            <a:r>
              <a:rPr lang="pt-BR" sz="2000" dirty="0">
                <a:latin typeface="Arial" panose="020B0604020202020204" pitchFamily="34" charset="0"/>
                <a:cs typeface="Arial" panose="020B0604020202020204" pitchFamily="34" charset="0"/>
              </a:rPr>
              <a:t>Non todos </a:t>
            </a:r>
            <a:r>
              <a:rPr lang="pt-BR" sz="2000" dirty="0" err="1" smtClean="0">
                <a:latin typeface="Arial" panose="020B0604020202020204" pitchFamily="34" charset="0"/>
                <a:cs typeface="Arial" panose="020B0604020202020204" pitchFamily="34" charset="0"/>
              </a:rPr>
              <a:t>xs</a:t>
            </a:r>
            <a:r>
              <a:rPr lang="pt-BR" sz="2000" dirty="0" smtClean="0">
                <a:latin typeface="Arial" panose="020B0604020202020204" pitchFamily="34" charset="0"/>
                <a:cs typeface="Arial" panose="020B0604020202020204" pitchFamily="34" charset="0"/>
              </a:rPr>
              <a:t> </a:t>
            </a:r>
            <a:r>
              <a:rPr lang="pt-BR" sz="2000" dirty="0">
                <a:latin typeface="Arial" panose="020B0604020202020204" pitchFamily="34" charset="0"/>
                <a:cs typeface="Arial" panose="020B0604020202020204" pitchFamily="34" charset="0"/>
              </a:rPr>
              <a:t>bebés </a:t>
            </a:r>
            <a:r>
              <a:rPr lang="pt-BR" sz="2000" dirty="0" err="1">
                <a:latin typeface="Arial" panose="020B0604020202020204" pitchFamily="34" charset="0"/>
                <a:cs typeface="Arial" panose="020B0604020202020204" pitchFamily="34" charset="0"/>
              </a:rPr>
              <a:t>con</a:t>
            </a:r>
            <a:r>
              <a:rPr lang="pt-BR" sz="2000" dirty="0">
                <a:latin typeface="Arial" panose="020B0604020202020204" pitchFamily="34" charset="0"/>
                <a:cs typeface="Arial" panose="020B0604020202020204" pitchFamily="34" charset="0"/>
              </a:rPr>
              <a:t> pene       sexo masculino, </a:t>
            </a:r>
            <a:r>
              <a:rPr lang="pt-BR" sz="2000" dirty="0" err="1">
                <a:latin typeface="Arial" panose="020B0604020202020204" pitchFamily="34" charset="0"/>
                <a:cs typeface="Arial" panose="020B0604020202020204" pitchFamily="34" charset="0"/>
              </a:rPr>
              <a:t>medrarán</a:t>
            </a:r>
            <a:r>
              <a:rPr lang="pt-BR" sz="2000" dirty="0">
                <a:latin typeface="Arial" panose="020B0604020202020204" pitchFamily="34" charset="0"/>
                <a:cs typeface="Arial" panose="020B0604020202020204" pitchFamily="34" charset="0"/>
              </a:rPr>
              <a:t> sendo </a:t>
            </a:r>
            <a:r>
              <a:rPr lang="pt-BR" sz="2000" dirty="0" err="1">
                <a:latin typeface="Arial" panose="020B0604020202020204" pitchFamily="34" charset="0"/>
                <a:cs typeface="Arial" panose="020B0604020202020204" pitchFamily="34" charset="0"/>
              </a:rPr>
              <a:t>nenos</a:t>
            </a:r>
            <a:r>
              <a:rPr lang="pt-BR" sz="2000" dirty="0">
                <a:latin typeface="Arial" panose="020B0604020202020204" pitchFamily="34" charset="0"/>
                <a:cs typeface="Arial" panose="020B0604020202020204" pitchFamily="34" charset="0"/>
              </a:rPr>
              <a:t> </a:t>
            </a:r>
          </a:p>
          <a:p>
            <a:pPr algn="ctr">
              <a:lnSpc>
                <a:spcPts val="3500"/>
              </a:lnSpc>
            </a:pPr>
            <a:r>
              <a:rPr lang="pt-BR" sz="2000" dirty="0">
                <a:latin typeface="Arial" panose="020B0604020202020204" pitchFamily="34" charset="0"/>
                <a:cs typeface="Arial" panose="020B0604020202020204" pitchFamily="34" charset="0"/>
              </a:rPr>
              <a:t>Non todas </a:t>
            </a:r>
            <a:r>
              <a:rPr lang="pt-BR" sz="2000" dirty="0" err="1" smtClean="0">
                <a:latin typeface="Arial" panose="020B0604020202020204" pitchFamily="34" charset="0"/>
                <a:cs typeface="Arial" panose="020B0604020202020204" pitchFamily="34" charset="0"/>
              </a:rPr>
              <a:t>xs</a:t>
            </a:r>
            <a:r>
              <a:rPr lang="pt-BR" sz="2000" dirty="0" smtClean="0">
                <a:latin typeface="Arial" panose="020B0604020202020204" pitchFamily="34" charset="0"/>
                <a:cs typeface="Arial" panose="020B0604020202020204" pitchFamily="34" charset="0"/>
              </a:rPr>
              <a:t> </a:t>
            </a:r>
            <a:r>
              <a:rPr lang="pt-BR" sz="2000" dirty="0">
                <a:latin typeface="Arial" panose="020B0604020202020204" pitchFamily="34" charset="0"/>
                <a:cs typeface="Arial" panose="020B0604020202020204" pitchFamily="34" charset="0"/>
              </a:rPr>
              <a:t>bebés </a:t>
            </a:r>
            <a:r>
              <a:rPr lang="pt-BR" sz="2000" dirty="0" err="1">
                <a:latin typeface="Arial" panose="020B0604020202020204" pitchFamily="34" charset="0"/>
                <a:cs typeface="Arial" panose="020B0604020202020204" pitchFamily="34" charset="0"/>
              </a:rPr>
              <a:t>con</a:t>
            </a:r>
            <a:r>
              <a:rPr lang="pt-BR" sz="2000" dirty="0">
                <a:latin typeface="Arial" panose="020B0604020202020204" pitchFamily="34" charset="0"/>
                <a:cs typeface="Arial" panose="020B0604020202020204" pitchFamily="34" charset="0"/>
              </a:rPr>
              <a:t> vulva       sexo </a:t>
            </a:r>
            <a:r>
              <a:rPr lang="pt-BR" sz="2000" dirty="0" err="1">
                <a:latin typeface="Arial" panose="020B0604020202020204" pitchFamily="34" charset="0"/>
                <a:cs typeface="Arial" panose="020B0604020202020204" pitchFamily="34" charset="0"/>
              </a:rPr>
              <a:t>femenino</a:t>
            </a:r>
            <a:r>
              <a:rPr lang="pt-BR" sz="2000" dirty="0">
                <a:latin typeface="Arial" panose="020B0604020202020204" pitchFamily="34" charset="0"/>
                <a:cs typeface="Arial" panose="020B0604020202020204" pitchFamily="34" charset="0"/>
              </a:rPr>
              <a:t>, </a:t>
            </a:r>
            <a:r>
              <a:rPr lang="pt-BR" sz="2000" dirty="0" err="1">
                <a:latin typeface="Arial" panose="020B0604020202020204" pitchFamily="34" charset="0"/>
                <a:cs typeface="Arial" panose="020B0604020202020204" pitchFamily="34" charset="0"/>
              </a:rPr>
              <a:t>medrarán</a:t>
            </a:r>
            <a:r>
              <a:rPr lang="pt-BR" sz="2000" dirty="0">
                <a:latin typeface="Arial" panose="020B0604020202020204" pitchFamily="34" charset="0"/>
                <a:cs typeface="Arial" panose="020B0604020202020204" pitchFamily="34" charset="0"/>
              </a:rPr>
              <a:t> sendo </a:t>
            </a:r>
            <a:r>
              <a:rPr lang="pt-BR" sz="2000" dirty="0" err="1">
                <a:latin typeface="Arial" panose="020B0604020202020204" pitchFamily="34" charset="0"/>
                <a:cs typeface="Arial" panose="020B0604020202020204" pitchFamily="34" charset="0"/>
              </a:rPr>
              <a:t>nenas</a:t>
            </a:r>
            <a:endParaRPr lang="es-ES" sz="2000" dirty="0">
              <a:latin typeface="Arial" panose="020B0604020202020204" pitchFamily="34" charset="0"/>
              <a:cs typeface="Arial" panose="020B0604020202020204" pitchFamily="34" charset="0"/>
            </a:endParaRPr>
          </a:p>
        </p:txBody>
      </p:sp>
      <p:cxnSp>
        <p:nvCxnSpPr>
          <p:cNvPr id="5" name="4 Conector recto de flecha"/>
          <p:cNvCxnSpPr/>
          <p:nvPr/>
        </p:nvCxnSpPr>
        <p:spPr>
          <a:xfrm>
            <a:off x="4007769" y="3212976"/>
            <a:ext cx="420939"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6" name="5 Conector recto de flecha"/>
          <p:cNvCxnSpPr/>
          <p:nvPr/>
        </p:nvCxnSpPr>
        <p:spPr>
          <a:xfrm>
            <a:off x="4007768" y="3645024"/>
            <a:ext cx="420939" cy="0"/>
          </a:xfrm>
          <a:prstGeom prst="straightConnector1">
            <a:avLst/>
          </a:prstGeom>
          <a:ln w="25400">
            <a:solidFill>
              <a:srgbClr val="ED19A6"/>
            </a:solidFill>
            <a:tailEnd type="arrow"/>
          </a:ln>
        </p:spPr>
        <p:style>
          <a:lnRef idx="1">
            <a:schemeClr val="accent1"/>
          </a:lnRef>
          <a:fillRef idx="0">
            <a:schemeClr val="accent1"/>
          </a:fillRef>
          <a:effectRef idx="0">
            <a:schemeClr val="accent1"/>
          </a:effectRef>
          <a:fontRef idx="minor">
            <a:schemeClr val="tx1"/>
          </a:fontRef>
        </p:style>
      </p:cxnSp>
      <p:sp>
        <p:nvSpPr>
          <p:cNvPr id="7" name="6 CuadroTexto"/>
          <p:cNvSpPr txBox="1"/>
          <p:nvPr/>
        </p:nvSpPr>
        <p:spPr>
          <a:xfrm>
            <a:off x="243481" y="966406"/>
            <a:ext cx="9530994" cy="1220847"/>
          </a:xfrm>
          <a:prstGeom prst="rect">
            <a:avLst/>
          </a:prstGeom>
          <a:noFill/>
        </p:spPr>
        <p:txBody>
          <a:bodyPr wrap="square" rtlCol="0">
            <a:spAutoFit/>
          </a:bodyPr>
          <a:lstStyle/>
          <a:p>
            <a:pPr algn="ctr">
              <a:lnSpc>
                <a:spcPts val="4400"/>
              </a:lnSpc>
            </a:pPr>
            <a:r>
              <a:rPr lang="pt-BR" sz="3600" dirty="0">
                <a:latin typeface="Tahoma" panose="020B0604030504040204" pitchFamily="34" charset="0"/>
                <a:ea typeface="Tahoma" panose="020B0604030504040204" pitchFamily="34" charset="0"/>
                <a:cs typeface="Tahoma" panose="020B0604030504040204" pitchFamily="34" charset="0"/>
              </a:rPr>
              <a:t>O </a:t>
            </a:r>
            <a:r>
              <a:rPr lang="pt-BR" sz="3600" u="sng" dirty="0">
                <a:solidFill>
                  <a:srgbClr val="FF0066"/>
                </a:solidFill>
                <a:latin typeface="Tahoma" panose="020B0604030504040204" pitchFamily="34" charset="0"/>
                <a:ea typeface="Tahoma" panose="020B0604030504040204" pitchFamily="34" charset="0"/>
                <a:cs typeface="Tahoma" panose="020B0604030504040204" pitchFamily="34" charset="0"/>
              </a:rPr>
              <a:t>sexo </a:t>
            </a:r>
            <a:r>
              <a:rPr lang="pt-BR" sz="3600" u="sng" dirty="0" err="1">
                <a:solidFill>
                  <a:srgbClr val="FF0066"/>
                </a:solidFill>
                <a:latin typeface="Tahoma" panose="020B0604030504040204" pitchFamily="34" charset="0"/>
                <a:ea typeface="Tahoma" panose="020B0604030504040204" pitchFamily="34" charset="0"/>
                <a:cs typeface="Tahoma" panose="020B0604030504040204" pitchFamily="34" charset="0"/>
              </a:rPr>
              <a:t>asignado</a:t>
            </a:r>
            <a:r>
              <a:rPr lang="pt-BR" sz="3600" dirty="0">
                <a:solidFill>
                  <a:srgbClr val="FF0066"/>
                </a:solidFill>
                <a:latin typeface="Tahoma" panose="020B0604030504040204" pitchFamily="34" charset="0"/>
                <a:ea typeface="Tahoma" panose="020B0604030504040204" pitchFamily="34" charset="0"/>
                <a:cs typeface="Tahoma" panose="020B0604030504040204" pitchFamily="34" charset="0"/>
              </a:rPr>
              <a:t> </a:t>
            </a:r>
            <a:r>
              <a:rPr lang="pt-BR" sz="3200" b="1" strike="sngStrike" dirty="0">
                <a:solidFill>
                  <a:srgbClr val="FF0000"/>
                </a:solidFill>
                <a:latin typeface="Tahoma" panose="020B0604030504040204" pitchFamily="34" charset="0"/>
                <a:ea typeface="Tahoma" panose="020B0604030504040204" pitchFamily="34" charset="0"/>
                <a:cs typeface="Tahoma" panose="020B0604030504040204" pitchFamily="34" charset="0"/>
              </a:rPr>
              <a:t>non sempre</a:t>
            </a:r>
            <a:r>
              <a:rPr lang="pt-BR" sz="3600" dirty="0">
                <a:latin typeface="Tahoma" panose="020B0604030504040204" pitchFamily="34" charset="0"/>
                <a:ea typeface="Tahoma" panose="020B0604030504040204" pitchFamily="34" charset="0"/>
                <a:cs typeface="Tahoma" panose="020B0604030504040204" pitchFamily="34" charset="0"/>
              </a:rPr>
              <a:t> coincide </a:t>
            </a:r>
            <a:r>
              <a:rPr lang="pt-BR" sz="3600" dirty="0" smtClean="0">
                <a:latin typeface="Tahoma" panose="020B0604030504040204" pitchFamily="34" charset="0"/>
                <a:ea typeface="Tahoma" panose="020B0604030504040204" pitchFamily="34" charset="0"/>
                <a:cs typeface="Tahoma" panose="020B0604030504040204" pitchFamily="34" charset="0"/>
              </a:rPr>
              <a:t>coa </a:t>
            </a:r>
            <a:r>
              <a:rPr lang="pt-BR" sz="3600" u="sng" dirty="0">
                <a:solidFill>
                  <a:srgbClr val="7030A0"/>
                </a:solidFill>
                <a:latin typeface="Tahoma" panose="020B0604030504040204" pitchFamily="34" charset="0"/>
                <a:ea typeface="Tahoma" panose="020B0604030504040204" pitchFamily="34" charset="0"/>
                <a:cs typeface="Tahoma" panose="020B0604030504040204" pitchFamily="34" charset="0"/>
              </a:rPr>
              <a:t>identidade sexual</a:t>
            </a:r>
          </a:p>
        </p:txBody>
      </p:sp>
      <p:sp>
        <p:nvSpPr>
          <p:cNvPr id="2" name="1 CuadroTexto"/>
          <p:cNvSpPr txBox="1"/>
          <p:nvPr/>
        </p:nvSpPr>
        <p:spPr>
          <a:xfrm>
            <a:off x="367753" y="4869160"/>
            <a:ext cx="9282449" cy="923330"/>
          </a:xfrm>
          <a:prstGeom prst="rect">
            <a:avLst/>
          </a:prstGeom>
          <a:noFill/>
        </p:spPr>
        <p:txBody>
          <a:bodyPr wrap="square" rtlCol="0">
            <a:spAutoFit/>
          </a:bodyPr>
          <a:lstStyle/>
          <a:p>
            <a:r>
              <a:rPr lang="es-ES" sz="4400" dirty="0">
                <a:latin typeface="Tahoma" panose="020B0604030504040204" pitchFamily="34" charset="0"/>
                <a:ea typeface="Tahoma" panose="020B0604030504040204" pitchFamily="34" charset="0"/>
                <a:cs typeface="Tahoma" panose="020B0604030504040204" pitchFamily="34" charset="0"/>
              </a:rPr>
              <a:t>É o caso das crianzas/</a:t>
            </a:r>
            <a:r>
              <a:rPr lang="es-ES" sz="4400" dirty="0" err="1">
                <a:latin typeface="Tahoma" panose="020B0604030504040204" pitchFamily="34" charset="0"/>
                <a:ea typeface="Tahoma" panose="020B0604030504040204" pitchFamily="34" charset="0"/>
                <a:cs typeface="Tahoma" panose="020B0604030504040204" pitchFamily="34" charset="0"/>
              </a:rPr>
              <a:t>mozxs</a:t>
            </a:r>
            <a:r>
              <a:rPr lang="es-ES" sz="4400" dirty="0">
                <a:latin typeface="Tahoma" panose="020B0604030504040204" pitchFamily="34" charset="0"/>
                <a:ea typeface="Tahoma" panose="020B0604030504040204" pitchFamily="34" charset="0"/>
                <a:cs typeface="Tahoma" panose="020B0604030504040204" pitchFamily="34" charset="0"/>
              </a:rPr>
              <a:t> </a:t>
            </a:r>
            <a:r>
              <a:rPr lang="es-ES" sz="5400" dirty="0" err="1">
                <a:solidFill>
                  <a:srgbClr val="00B0F0"/>
                </a:solidFill>
                <a:latin typeface="Tahoma" panose="020B0604030504040204" pitchFamily="34" charset="0"/>
                <a:ea typeface="Tahoma" panose="020B0604030504040204" pitchFamily="34" charset="0"/>
                <a:cs typeface="Tahoma" panose="020B0604030504040204" pitchFamily="34" charset="0"/>
              </a:rPr>
              <a:t>t</a:t>
            </a:r>
            <a:r>
              <a:rPr lang="es-ES" sz="5400" dirty="0" err="1">
                <a:solidFill>
                  <a:srgbClr val="FF3399"/>
                </a:solidFill>
                <a:latin typeface="Tahoma" panose="020B0604030504040204" pitchFamily="34" charset="0"/>
                <a:ea typeface="Tahoma" panose="020B0604030504040204" pitchFamily="34" charset="0"/>
                <a:cs typeface="Tahoma" panose="020B0604030504040204" pitchFamily="34" charset="0"/>
              </a:rPr>
              <a:t>r</a:t>
            </a:r>
            <a:r>
              <a:rPr lang="es-ES" sz="5400" dirty="0" err="1">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a</a:t>
            </a:r>
            <a:r>
              <a:rPr lang="es-ES" sz="5400" dirty="0" err="1">
                <a:solidFill>
                  <a:srgbClr val="FF3399"/>
                </a:solidFill>
                <a:latin typeface="Tahoma" panose="020B0604030504040204" pitchFamily="34" charset="0"/>
                <a:ea typeface="Tahoma" panose="020B0604030504040204" pitchFamily="34" charset="0"/>
                <a:cs typeface="Tahoma" panose="020B0604030504040204" pitchFamily="34" charset="0"/>
              </a:rPr>
              <a:t>n</a:t>
            </a:r>
            <a:r>
              <a:rPr lang="es-ES" sz="5400" dirty="0" err="1">
                <a:solidFill>
                  <a:srgbClr val="00B0F0"/>
                </a:solidFill>
                <a:latin typeface="Tahoma" panose="020B0604030504040204" pitchFamily="34" charset="0"/>
                <a:ea typeface="Tahoma" panose="020B0604030504040204" pitchFamily="34" charset="0"/>
                <a:cs typeface="Tahoma" panose="020B0604030504040204" pitchFamily="34" charset="0"/>
              </a:rPr>
              <a:t>s</a:t>
            </a:r>
            <a:endParaRPr lang="es-ES" sz="5400"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824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CRISTINA PALACIOS.DESKTOP-UQQ274E\Desktop\CHARLAS\portada-LP-chrysallis-1024x683-compressor.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2411" y="-166688"/>
            <a:ext cx="10029033" cy="7024688"/>
          </a:xfrm>
          <a:noFill/>
        </p:spPr>
      </p:pic>
    </p:spTree>
    <p:extLst>
      <p:ext uri="{BB962C8B-B14F-4D97-AF65-F5344CB8AC3E}">
        <p14:creationId xmlns:p14="http://schemas.microsoft.com/office/powerpoint/2010/main" val="35870191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55362" y="878239"/>
            <a:ext cx="5397651" cy="3670236"/>
          </a:xfrm>
          <a:prstGeom prst="rect">
            <a:avLst/>
          </a:prstGeom>
          <a:noFill/>
        </p:spPr>
        <p:txBody>
          <a:bodyPr wrap="square" rtlCol="0">
            <a:spAutoFit/>
          </a:bodyPr>
          <a:lstStyle/>
          <a:p>
            <a:pPr algn="just">
              <a:lnSpc>
                <a:spcPts val="3100"/>
              </a:lnSpc>
            </a:pPr>
            <a:r>
              <a:rPr lang="es-ES" sz="22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É a atracción física, romántica e/</a:t>
            </a:r>
            <a:r>
              <a:rPr lang="es-ES" sz="2200" dirty="0" err="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ou</a:t>
            </a:r>
            <a:r>
              <a:rPr lang="es-ES" sz="22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sexual hacia </a:t>
            </a:r>
            <a:r>
              <a:rPr lang="es-ES" sz="2200" dirty="0" err="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unha</a:t>
            </a:r>
            <a:r>
              <a:rPr lang="es-ES" sz="22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t>
            </a:r>
            <a:r>
              <a:rPr lang="es-ES" sz="2200" dirty="0" err="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persoa</a:t>
            </a:r>
            <a:r>
              <a:rPr lang="es-ES" sz="22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Responde a </a:t>
            </a:r>
            <a:r>
              <a:rPr lang="es-ES" sz="2200" dirty="0">
                <a:solidFill>
                  <a:schemeClr val="tx1">
                    <a:lumMod val="65000"/>
                    <a:lumOff val="3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QUEN AMO OU </a:t>
            </a:r>
            <a:r>
              <a:rPr lang="es-ES" sz="2200" dirty="0" smtClean="0">
                <a:solidFill>
                  <a:schemeClr val="tx1">
                    <a:lumMod val="65000"/>
                    <a:lumOff val="3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DESEXO </a:t>
            </a:r>
            <a:r>
              <a:rPr lang="es-ES" sz="22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como </a:t>
            </a:r>
            <a:r>
              <a:rPr lang="es-ES" sz="22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parella: aquí </a:t>
            </a:r>
            <a:r>
              <a:rPr lang="es-ES" sz="2200" dirty="0" err="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atopamos</a:t>
            </a:r>
            <a:r>
              <a:rPr lang="es-ES" sz="22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 </a:t>
            </a:r>
            <a:r>
              <a:rPr lang="es-ES" sz="2200" dirty="0" err="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persoa</a:t>
            </a:r>
            <a:r>
              <a:rPr lang="es-ES" sz="22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heterosexual, </a:t>
            </a:r>
            <a:r>
              <a:rPr lang="es-ES" sz="2200" dirty="0" err="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gai</a:t>
            </a:r>
            <a:r>
              <a:rPr lang="es-ES" sz="22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lesbiana, bisexual, asexual</a:t>
            </a:r>
            <a:r>
              <a:rPr lang="es-ES" sz="22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t>
            </a:r>
            <a:r>
              <a:rPr lang="es-ES" sz="2200" dirty="0" err="1"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pansexual</a:t>
            </a:r>
            <a:r>
              <a:rPr lang="es-ES" sz="22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a:t>
            </a:r>
            <a:endParaRPr lang="es-ES" sz="22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algn="just">
              <a:lnSpc>
                <a:spcPts val="3100"/>
              </a:lnSpc>
            </a:pPr>
            <a:r>
              <a:rPr lang="es-ES" sz="2400" b="1" strike="sngStrike"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Non</a:t>
            </a:r>
            <a:r>
              <a:rPr lang="es-ES" sz="22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s-ES" sz="22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ten que ver </a:t>
            </a:r>
            <a:r>
              <a:rPr lang="es-ES" sz="2200" dirty="0" err="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ca</a:t>
            </a:r>
            <a:r>
              <a:rPr lang="es-ES" sz="22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t>
            </a:r>
            <a:r>
              <a:rPr lang="es-ES" sz="2200" dirty="0" err="1">
                <a:solidFill>
                  <a:srgbClr val="7030A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identidade</a:t>
            </a:r>
            <a:r>
              <a:rPr lang="es-ES" sz="2200" dirty="0">
                <a:solidFill>
                  <a:srgbClr val="7030A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s-ES" sz="2200" dirty="0" smtClean="0">
                <a:solidFill>
                  <a:srgbClr val="7030A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sexual/</a:t>
            </a:r>
            <a:r>
              <a:rPr lang="es-ES" sz="2200" dirty="0" err="1" smtClean="0">
                <a:solidFill>
                  <a:srgbClr val="7030A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xénero</a:t>
            </a:r>
            <a:r>
              <a:rPr lang="es-ES" sz="2200" dirty="0" smtClean="0">
                <a:solidFill>
                  <a:srgbClr val="7030A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s-ES"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a:t>
            </a:r>
            <a:r>
              <a:rPr lang="es-ES" sz="2000" dirty="0" err="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unha</a:t>
            </a:r>
            <a:r>
              <a:rPr lang="es-E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t>
            </a:r>
            <a:r>
              <a:rPr lang="es-ES" sz="2000" dirty="0" err="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persoa</a:t>
            </a:r>
            <a:r>
              <a:rPr lang="es-E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t>
            </a:r>
            <a:r>
              <a:rPr lang="es-ES" sz="2000" dirty="0" err="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trans</a:t>
            </a:r>
            <a:r>
              <a:rPr lang="es-E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pode ser </a:t>
            </a:r>
            <a:r>
              <a:rPr lang="es-ES" sz="2000" dirty="0" err="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hetero</a:t>
            </a:r>
            <a:r>
              <a:rPr lang="es-E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t>
            </a:r>
            <a:r>
              <a:rPr lang="es-ES" sz="2000" dirty="0" err="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gai</a:t>
            </a:r>
            <a:r>
              <a:rPr lang="es-E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lesbiana, bisexual</a:t>
            </a:r>
            <a:r>
              <a:rPr lang="es-ES"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t>
            </a:r>
            <a:r>
              <a:rPr lang="es-E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Igual que o resto de </a:t>
            </a:r>
            <a:r>
              <a:rPr lang="es-ES" sz="2000" dirty="0" err="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persoas</a:t>
            </a:r>
            <a:r>
              <a:rPr lang="es-E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a:t>
            </a:r>
          </a:p>
        </p:txBody>
      </p:sp>
      <p:pic>
        <p:nvPicPr>
          <p:cNvPr id="3" name="Picture 2" descr="C:\Users\CRISTINA PALACIOS.DESKTOP-UQQ274E\Desktop\CHARLAS\0001 - copia - copia.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8000"/>
                    </a14:imgEffect>
                    <a14:imgEffect>
                      <a14:brightnessContrast contrast="7000"/>
                    </a14:imgEffect>
                  </a14:imgLayer>
                </a14:imgProps>
              </a:ext>
              <a:ext uri="{28A0092B-C50C-407E-A947-70E740481C1C}">
                <a14:useLocalDpi xmlns:a14="http://schemas.microsoft.com/office/drawing/2010/main" val="0"/>
              </a:ext>
            </a:extLst>
          </a:blip>
          <a:srcRect/>
          <a:stretch>
            <a:fillRect/>
          </a:stretch>
        </p:blipFill>
        <p:spPr bwMode="auto">
          <a:xfrm>
            <a:off x="5797029" y="1196752"/>
            <a:ext cx="3539448" cy="2958375"/>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284483" y="117466"/>
            <a:ext cx="5261032" cy="646331"/>
          </a:xfrm>
          <a:prstGeom prst="rect">
            <a:avLst/>
          </a:prstGeom>
          <a:noFill/>
        </p:spPr>
        <p:txBody>
          <a:bodyPr wrap="square" rtlCol="0">
            <a:spAutoFit/>
          </a:bodyPr>
          <a:lstStyle/>
          <a:p>
            <a:r>
              <a:rPr lang="es-ES" sz="3600" dirty="0">
                <a:solidFill>
                  <a:srgbClr val="FF3399"/>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Orientación sexual: </a:t>
            </a:r>
            <a:endParaRPr lang="es-ES" sz="3600" dirty="0">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Dedos Dibujo Amor Pareja CorazÃ³n Rojo Em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43671">
            <a:off x="2914023" y="4478648"/>
            <a:ext cx="1831196" cy="17361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dos Dibujo Amor Pareja CorazÃ³n Corazon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71263">
            <a:off x="5260596" y="4450224"/>
            <a:ext cx="1857892" cy="1761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69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700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17535" y="950397"/>
            <a:ext cx="9048604" cy="2015936"/>
          </a:xfrm>
          <a:prstGeom prst="rect">
            <a:avLst/>
          </a:prstGeom>
        </p:spPr>
        <p:txBody>
          <a:bodyPr wrap="square">
            <a:spAutoFit/>
          </a:bodyPr>
          <a:lstStyle/>
          <a:p>
            <a:pPr algn="just">
              <a:lnSpc>
                <a:spcPts val="2957"/>
              </a:lnSpc>
            </a:pPr>
            <a:r>
              <a:rPr lang="es-ES" sz="2290" dirty="0">
                <a:latin typeface="Tahoma" panose="020B0604030504040204" pitchFamily="34" charset="0"/>
                <a:ea typeface="Tahoma" panose="020B0604030504040204" pitchFamily="34" charset="0"/>
                <a:cs typeface="Tahoma" panose="020B0604030504040204" pitchFamily="34" charset="0"/>
              </a:rPr>
              <a:t>É a forma </a:t>
            </a:r>
            <a:r>
              <a:rPr lang="es-ES" sz="2290" dirty="0" err="1">
                <a:latin typeface="Tahoma" panose="020B0604030504040204" pitchFamily="34" charset="0"/>
                <a:ea typeface="Tahoma" panose="020B0604030504040204" pitchFamily="34" charset="0"/>
                <a:cs typeface="Tahoma" panose="020B0604030504040204" pitchFamily="34" charset="0"/>
              </a:rPr>
              <a:t>persoal</a:t>
            </a:r>
            <a:r>
              <a:rPr lang="es-ES" sz="2290" dirty="0">
                <a:latin typeface="Tahoma" panose="020B0604030504040204" pitchFamily="34" charset="0"/>
                <a:ea typeface="Tahoma" panose="020B0604030504040204" pitchFamily="34" charset="0"/>
                <a:cs typeface="Tahoma" panose="020B0604030504040204" pitchFamily="34" charset="0"/>
              </a:rPr>
              <a:t> </a:t>
            </a:r>
            <a:r>
              <a:rPr lang="es-ES" sz="2290" dirty="0" err="1">
                <a:latin typeface="Tahoma" panose="020B0604030504040204" pitchFamily="34" charset="0"/>
                <a:ea typeface="Tahoma" panose="020B0604030504040204" pitchFamily="34" charset="0"/>
                <a:cs typeface="Tahoma" panose="020B0604030504040204" pitchFamily="34" charset="0"/>
              </a:rPr>
              <a:t>ca</a:t>
            </a:r>
            <a:r>
              <a:rPr lang="es-ES" sz="2290" dirty="0">
                <a:latin typeface="Tahoma" panose="020B0604030504040204" pitchFamily="34" charset="0"/>
                <a:ea typeface="Tahoma" panose="020B0604030504040204" pitchFamily="34" charset="0"/>
                <a:cs typeface="Tahoma" panose="020B0604030504040204" pitchFamily="34" charset="0"/>
              </a:rPr>
              <a:t> que </a:t>
            </a:r>
            <a:r>
              <a:rPr lang="es-ES" sz="2290" b="1" dirty="0">
                <a:solidFill>
                  <a:srgbClr val="7030A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expresamos a </a:t>
            </a:r>
            <a:r>
              <a:rPr lang="es-ES" sz="2290" b="1" dirty="0" err="1">
                <a:solidFill>
                  <a:srgbClr val="7030A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nosa</a:t>
            </a:r>
            <a:r>
              <a:rPr lang="es-ES" sz="2290" b="1" dirty="0">
                <a:solidFill>
                  <a:srgbClr val="7030A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s-ES" sz="2290" b="1" dirty="0" err="1">
                <a:solidFill>
                  <a:srgbClr val="7030A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identidade</a:t>
            </a:r>
            <a:r>
              <a:rPr lang="es-ES" sz="2290" b="1" dirty="0">
                <a:solidFill>
                  <a:srgbClr val="7030A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s-ES" sz="2290" dirty="0">
                <a:latin typeface="Tahoma" panose="020B0604030504040204" pitchFamily="34" charset="0"/>
                <a:ea typeface="Tahoma" panose="020B0604030504040204" pitchFamily="34" charset="0"/>
                <a:cs typeface="Tahoma" panose="020B0604030504040204" pitchFamily="34" charset="0"/>
              </a:rPr>
              <a:t>a través do aspecto físico, </a:t>
            </a:r>
            <a:r>
              <a:rPr lang="es-ES" sz="2290" dirty="0" err="1">
                <a:latin typeface="Tahoma" panose="020B0604030504040204" pitchFamily="34" charset="0"/>
                <a:ea typeface="Tahoma" panose="020B0604030504040204" pitchFamily="34" charset="0"/>
                <a:cs typeface="Tahoma" panose="020B0604030504040204" pitchFamily="34" charset="0"/>
              </a:rPr>
              <a:t>comportamentos</a:t>
            </a:r>
            <a:r>
              <a:rPr lang="es-ES" sz="2290" dirty="0">
                <a:latin typeface="Tahoma" panose="020B0604030504040204" pitchFamily="34" charset="0"/>
                <a:ea typeface="Tahoma" panose="020B0604030504040204" pitchFamily="34" charset="0"/>
                <a:cs typeface="Tahoma" panose="020B0604030504040204" pitchFamily="34" charset="0"/>
              </a:rPr>
              <a:t>, roles, forma de </a:t>
            </a:r>
            <a:r>
              <a:rPr lang="es-ES" sz="2290" dirty="0" err="1">
                <a:latin typeface="Tahoma" panose="020B0604030504040204" pitchFamily="34" charset="0"/>
                <a:ea typeface="Tahoma" panose="020B0604030504040204" pitchFamily="34" charset="0"/>
                <a:cs typeface="Tahoma" panose="020B0604030504040204" pitchFamily="34" charset="0"/>
              </a:rPr>
              <a:t>falar</a:t>
            </a:r>
            <a:r>
              <a:rPr lang="es-ES" sz="2290" dirty="0">
                <a:latin typeface="Tahoma" panose="020B0604030504040204" pitchFamily="34" charset="0"/>
                <a:ea typeface="Tahoma" panose="020B0604030504040204" pitchFamily="34" charset="0"/>
                <a:cs typeface="Tahoma" panose="020B0604030504040204" pitchFamily="34" charset="0"/>
              </a:rPr>
              <a:t>,... </a:t>
            </a:r>
            <a:r>
              <a:rPr lang="es-ES" sz="2290" dirty="0" err="1">
                <a:latin typeface="Tahoma" panose="020B0604030504040204" pitchFamily="34" charset="0"/>
                <a:ea typeface="Tahoma" panose="020B0604030504040204" pitchFamily="34" charset="0"/>
                <a:cs typeface="Tahoma" panose="020B0604030504040204" pitchFamily="34" charset="0"/>
              </a:rPr>
              <a:t>Unhas</a:t>
            </a:r>
            <a:r>
              <a:rPr lang="es-ES" sz="2290" dirty="0">
                <a:latin typeface="Tahoma" panose="020B0604030504040204" pitchFamily="34" charset="0"/>
                <a:ea typeface="Tahoma" panose="020B0604030504040204" pitchFamily="34" charset="0"/>
                <a:cs typeface="Tahoma" panose="020B0604030504040204" pitchFamily="34" charset="0"/>
              </a:rPr>
              <a:t> veces tense atribuido socialmente cómo </a:t>
            </a:r>
            <a:r>
              <a:rPr lang="es-ES" sz="2290" b="1" dirty="0">
                <a:solidFill>
                  <a:srgbClr val="FF33CC"/>
                </a:solidFill>
                <a:latin typeface="Tahoma" panose="020B0604030504040204" pitchFamily="34" charset="0"/>
                <a:ea typeface="Tahoma" panose="020B0604030504040204" pitchFamily="34" charset="0"/>
                <a:cs typeface="Tahoma" panose="020B0604030504040204" pitchFamily="34" charset="0"/>
              </a:rPr>
              <a:t>masculina</a:t>
            </a:r>
            <a:r>
              <a:rPr lang="es-ES" sz="2290" b="1" dirty="0">
                <a:latin typeface="Tahoma" panose="020B0604030504040204" pitchFamily="34" charset="0"/>
                <a:ea typeface="Tahoma" panose="020B0604030504040204" pitchFamily="34" charset="0"/>
                <a:cs typeface="Tahoma" panose="020B0604030504040204" pitchFamily="34" charset="0"/>
              </a:rPr>
              <a:t> </a:t>
            </a:r>
            <a:r>
              <a:rPr lang="es-ES" sz="2290" dirty="0">
                <a:latin typeface="Tahoma" panose="020B0604030504040204" pitchFamily="34" charset="0"/>
                <a:ea typeface="Tahoma" panose="020B0604030504040204" pitchFamily="34" charset="0"/>
                <a:cs typeface="Tahoma" panose="020B0604030504040204" pitchFamily="34" charset="0"/>
              </a:rPr>
              <a:t>e </a:t>
            </a:r>
            <a:r>
              <a:rPr lang="es-ES" sz="2290" dirty="0" err="1">
                <a:latin typeface="Tahoma" panose="020B0604030504040204" pitchFamily="34" charset="0"/>
                <a:ea typeface="Tahoma" panose="020B0604030504040204" pitchFamily="34" charset="0"/>
                <a:cs typeface="Tahoma" panose="020B0604030504040204" pitchFamily="34" charset="0"/>
              </a:rPr>
              <a:t>outras</a:t>
            </a:r>
            <a:r>
              <a:rPr lang="es-ES" sz="2290" dirty="0">
                <a:latin typeface="Tahoma" panose="020B0604030504040204" pitchFamily="34" charset="0"/>
                <a:ea typeface="Tahoma" panose="020B0604030504040204" pitchFamily="34" charset="0"/>
                <a:cs typeface="Tahoma" panose="020B0604030504040204" pitchFamily="34" charset="0"/>
              </a:rPr>
              <a:t> </a:t>
            </a:r>
            <a:r>
              <a:rPr lang="es-ES" sz="2290" b="1" dirty="0">
                <a:solidFill>
                  <a:srgbClr val="FF33CC"/>
                </a:solidFill>
                <a:latin typeface="Tahoma" panose="020B0604030504040204" pitchFamily="34" charset="0"/>
                <a:ea typeface="Tahoma" panose="020B0604030504040204" pitchFamily="34" charset="0"/>
                <a:cs typeface="Tahoma" panose="020B0604030504040204" pitchFamily="34" charset="0"/>
              </a:rPr>
              <a:t>femenina</a:t>
            </a:r>
            <a:r>
              <a:rPr lang="es-ES" sz="2290" dirty="0">
                <a:solidFill>
                  <a:srgbClr val="FF33CC"/>
                </a:solidFill>
                <a:latin typeface="Tahoma" panose="020B0604030504040204" pitchFamily="34" charset="0"/>
                <a:ea typeface="Tahoma" panose="020B0604030504040204" pitchFamily="34" charset="0"/>
                <a:cs typeface="Tahoma" panose="020B0604030504040204" pitchFamily="34" charset="0"/>
              </a:rPr>
              <a:t>, </a:t>
            </a:r>
            <a:r>
              <a:rPr lang="es-ES" sz="2290" dirty="0" err="1">
                <a:latin typeface="Tahoma" panose="020B0604030504040204" pitchFamily="34" charset="0"/>
                <a:ea typeface="Tahoma" panose="020B0604030504040204" pitchFamily="34" charset="0"/>
                <a:cs typeface="Tahoma" panose="020B0604030504040204" pitchFamily="34" charset="0"/>
              </a:rPr>
              <a:t>dependendo</a:t>
            </a:r>
            <a:r>
              <a:rPr lang="es-ES" sz="2290" dirty="0">
                <a:latin typeface="Tahoma" panose="020B0604030504040204" pitchFamily="34" charset="0"/>
                <a:ea typeface="Tahoma" panose="020B0604030504040204" pitchFamily="34" charset="0"/>
                <a:cs typeface="Tahoma" panose="020B0604030504040204" pitchFamily="34" charset="0"/>
              </a:rPr>
              <a:t> da cultura </a:t>
            </a:r>
            <a:r>
              <a:rPr lang="es-ES" sz="2290" dirty="0" err="1">
                <a:latin typeface="Tahoma" panose="020B0604030504040204" pitchFamily="34" charset="0"/>
                <a:ea typeface="Tahoma" panose="020B0604030504040204" pitchFamily="34" charset="0"/>
                <a:cs typeface="Tahoma" panose="020B0604030504040204" pitchFamily="34" charset="0"/>
              </a:rPr>
              <a:t>ou</a:t>
            </a:r>
            <a:r>
              <a:rPr lang="es-ES" sz="2290" dirty="0">
                <a:latin typeface="Tahoma" panose="020B0604030504040204" pitchFamily="34" charset="0"/>
                <a:ea typeface="Tahoma" panose="020B0604030504040204" pitchFamily="34" charset="0"/>
                <a:cs typeface="Tahoma" panose="020B0604030504040204" pitchFamily="34" charset="0"/>
              </a:rPr>
              <a:t> </a:t>
            </a:r>
            <a:r>
              <a:rPr lang="es-ES" sz="2290" dirty="0" err="1">
                <a:latin typeface="Tahoma" panose="020B0604030504040204" pitchFamily="34" charset="0"/>
                <a:ea typeface="Tahoma" panose="020B0604030504040204" pitchFamily="34" charset="0"/>
                <a:cs typeface="Tahoma" panose="020B0604030504040204" pitchFamily="34" charset="0"/>
              </a:rPr>
              <a:t>sociedade</a:t>
            </a:r>
            <a:r>
              <a:rPr lang="es-ES" sz="2290" dirty="0">
                <a:latin typeface="Tahoma" panose="020B0604030504040204" pitchFamily="34" charset="0"/>
                <a:ea typeface="Tahoma" panose="020B0604030504040204" pitchFamily="34" charset="0"/>
                <a:cs typeface="Tahoma" panose="020B0604030504040204" pitchFamily="34" charset="0"/>
              </a:rPr>
              <a:t> </a:t>
            </a:r>
            <a:r>
              <a:rPr lang="es-ES" sz="2290" dirty="0" err="1">
                <a:latin typeface="Tahoma" panose="020B0604030504040204" pitchFamily="34" charset="0"/>
                <a:ea typeface="Tahoma" panose="020B0604030504040204" pitchFamily="34" charset="0"/>
                <a:cs typeface="Tahoma" panose="020B0604030504040204" pitchFamily="34" charset="0"/>
              </a:rPr>
              <a:t>na</a:t>
            </a:r>
            <a:r>
              <a:rPr lang="es-ES" sz="2290" dirty="0">
                <a:latin typeface="Tahoma" panose="020B0604030504040204" pitchFamily="34" charset="0"/>
                <a:ea typeface="Tahoma" panose="020B0604030504040204" pitchFamily="34" charset="0"/>
                <a:cs typeface="Tahoma" panose="020B0604030504040204" pitchFamily="34" charset="0"/>
              </a:rPr>
              <a:t> que nos </a:t>
            </a:r>
            <a:r>
              <a:rPr lang="es-ES" sz="2290" dirty="0" err="1">
                <a:latin typeface="Tahoma" panose="020B0604030504040204" pitchFamily="34" charset="0"/>
                <a:ea typeface="Tahoma" panose="020B0604030504040204" pitchFamily="34" charset="0"/>
                <a:cs typeface="Tahoma" panose="020B0604030504040204" pitchFamily="34" charset="0"/>
              </a:rPr>
              <a:t>atopemos</a:t>
            </a:r>
            <a:r>
              <a:rPr lang="es-ES" sz="2290" dirty="0">
                <a:latin typeface="Tahoma" panose="020B0604030504040204" pitchFamily="34" charset="0"/>
                <a:ea typeface="Tahoma" panose="020B0604030504040204" pitchFamily="34" charset="0"/>
                <a:cs typeface="Tahoma" panose="020B0604030504040204" pitchFamily="34" charset="0"/>
              </a:rPr>
              <a:t>. </a:t>
            </a:r>
          </a:p>
        </p:txBody>
      </p:sp>
      <p:sp>
        <p:nvSpPr>
          <p:cNvPr id="3" name="2 CuadroTexto"/>
          <p:cNvSpPr txBox="1"/>
          <p:nvPr/>
        </p:nvSpPr>
        <p:spPr>
          <a:xfrm>
            <a:off x="217535" y="333769"/>
            <a:ext cx="5626434" cy="620811"/>
          </a:xfrm>
          <a:prstGeom prst="rect">
            <a:avLst/>
          </a:prstGeom>
          <a:noFill/>
        </p:spPr>
        <p:txBody>
          <a:bodyPr wrap="square" rtlCol="0">
            <a:spAutoFit/>
          </a:bodyPr>
          <a:lstStyle/>
          <a:p>
            <a:r>
              <a:rPr lang="es-ES" sz="3434" dirty="0">
                <a:solidFill>
                  <a:srgbClr val="FF3399"/>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Expresión de </a:t>
            </a:r>
            <a:r>
              <a:rPr lang="es-ES" sz="3434" dirty="0" err="1">
                <a:solidFill>
                  <a:srgbClr val="FF3399"/>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xénero</a:t>
            </a:r>
            <a:r>
              <a:rPr lang="es-ES" sz="3434" dirty="0">
                <a:solidFill>
                  <a:srgbClr val="FF3399"/>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endParaRPr lang="es-ES" sz="3434" dirty="0">
              <a:latin typeface="Tahoma" panose="020B0604030504040204" pitchFamily="34" charset="0"/>
              <a:ea typeface="Tahoma" panose="020B0604030504040204" pitchFamily="34" charset="0"/>
              <a:cs typeface="Tahoma" panose="020B0604030504040204" pitchFamily="34" charset="0"/>
            </a:endParaRPr>
          </a:p>
        </p:txBody>
      </p:sp>
      <p:sp>
        <p:nvSpPr>
          <p:cNvPr id="4" name="3 CuadroTexto"/>
          <p:cNvSpPr txBox="1"/>
          <p:nvPr/>
        </p:nvSpPr>
        <p:spPr>
          <a:xfrm>
            <a:off x="217535" y="3582961"/>
            <a:ext cx="5136569" cy="2015936"/>
          </a:xfrm>
          <a:prstGeom prst="rect">
            <a:avLst/>
          </a:prstGeom>
          <a:noFill/>
        </p:spPr>
        <p:txBody>
          <a:bodyPr wrap="square" rtlCol="0">
            <a:spAutoFit/>
          </a:bodyPr>
          <a:lstStyle/>
          <a:p>
            <a:pPr algn="just">
              <a:lnSpc>
                <a:spcPts val="2957"/>
              </a:lnSpc>
            </a:pPr>
            <a:r>
              <a:rPr lang="es-ES" sz="2099" b="1" dirty="0" err="1">
                <a:solidFill>
                  <a:srgbClr val="7030A0"/>
                </a:solidFill>
                <a:latin typeface="Tahoma" panose="020B0604030504040204" pitchFamily="34" charset="0"/>
                <a:ea typeface="Tahoma" panose="020B0604030504040204" pitchFamily="34" charset="0"/>
                <a:cs typeface="Tahoma" panose="020B0604030504040204" pitchFamily="34" charset="0"/>
              </a:rPr>
              <a:t>Andróxina</a:t>
            </a:r>
            <a:r>
              <a:rPr lang="es-ES" sz="2099" dirty="0">
                <a:latin typeface="Tahoma" panose="020B0604030504040204" pitchFamily="34" charset="0"/>
                <a:ea typeface="Tahoma" panose="020B0604030504040204" pitchFamily="34" charset="0"/>
                <a:cs typeface="Tahoma" panose="020B0604030504040204" pitchFamily="34" charset="0"/>
              </a:rPr>
              <a:t> é a </a:t>
            </a:r>
            <a:r>
              <a:rPr lang="es-ES" sz="2099" dirty="0" err="1">
                <a:latin typeface="Tahoma" panose="020B0604030504040204" pitchFamily="34" charset="0"/>
                <a:ea typeface="Tahoma" panose="020B0604030504040204" pitchFamily="34" charset="0"/>
                <a:cs typeface="Tahoma" panose="020B0604030504040204" pitchFamily="34" charset="0"/>
              </a:rPr>
              <a:t>persoa</a:t>
            </a:r>
            <a:r>
              <a:rPr lang="es-ES" sz="2099" dirty="0">
                <a:latin typeface="Tahoma" panose="020B0604030504040204" pitchFamily="34" charset="0"/>
                <a:ea typeface="Tahoma" panose="020B0604030504040204" pitchFamily="34" charset="0"/>
                <a:cs typeface="Tahoma" panose="020B0604030504040204" pitchFamily="34" charset="0"/>
              </a:rPr>
              <a:t> que ten aspectos, características e roles </a:t>
            </a:r>
            <a:r>
              <a:rPr lang="es-ES" sz="2099" dirty="0" err="1">
                <a:latin typeface="Tahoma" panose="020B0604030504040204" pitchFamily="34" charset="0"/>
                <a:ea typeface="Tahoma" panose="020B0604030504040204" pitchFamily="34" charset="0"/>
                <a:cs typeface="Tahoma" panose="020B0604030504040204" pitchFamily="34" charset="0"/>
              </a:rPr>
              <a:t>moi</a:t>
            </a:r>
            <a:r>
              <a:rPr lang="es-ES" sz="2099" dirty="0">
                <a:latin typeface="Tahoma" panose="020B0604030504040204" pitchFamily="34" charset="0"/>
                <a:ea typeface="Tahoma" panose="020B0604030504040204" pitchFamily="34" charset="0"/>
                <a:cs typeface="Tahoma" panose="020B0604030504040204" pitchFamily="34" charset="0"/>
              </a:rPr>
              <a:t> ambiguos </a:t>
            </a:r>
            <a:r>
              <a:rPr lang="es-ES" sz="2099" dirty="0" err="1">
                <a:latin typeface="Tahoma" panose="020B0604030504040204" pitchFamily="34" charset="0"/>
                <a:ea typeface="Tahoma" panose="020B0604030504040204" pitchFamily="34" charset="0"/>
                <a:cs typeface="Tahoma" panose="020B0604030504040204" pitchFamily="34" charset="0"/>
              </a:rPr>
              <a:t>ou</a:t>
            </a:r>
            <a:r>
              <a:rPr lang="es-ES" sz="2099" dirty="0">
                <a:latin typeface="Tahoma" panose="020B0604030504040204" pitchFamily="34" charset="0"/>
                <a:ea typeface="Tahoma" panose="020B0604030504040204" pitchFamily="34" charset="0"/>
                <a:cs typeface="Tahoma" panose="020B0604030504040204" pitchFamily="34" charset="0"/>
              </a:rPr>
              <a:t> poco claras, polo que a simple vista non se sabe cal é a </a:t>
            </a:r>
            <a:r>
              <a:rPr lang="es-ES" sz="2099" dirty="0" err="1">
                <a:latin typeface="Tahoma" panose="020B0604030504040204" pitchFamily="34" charset="0"/>
                <a:ea typeface="Tahoma" panose="020B0604030504040204" pitchFamily="34" charset="0"/>
                <a:cs typeface="Tahoma" panose="020B0604030504040204" pitchFamily="34" charset="0"/>
              </a:rPr>
              <a:t>sua</a:t>
            </a:r>
            <a:r>
              <a:rPr lang="es-ES" sz="2099" dirty="0">
                <a:latin typeface="Tahoma" panose="020B0604030504040204" pitchFamily="34" charset="0"/>
                <a:ea typeface="Tahoma" panose="020B0604030504040204" pitchFamily="34" charset="0"/>
                <a:cs typeface="Tahoma" panose="020B0604030504040204" pitchFamily="34" charset="0"/>
              </a:rPr>
              <a:t> </a:t>
            </a:r>
            <a:r>
              <a:rPr lang="es-ES" sz="2099" dirty="0" err="1">
                <a:latin typeface="Tahoma" panose="020B0604030504040204" pitchFamily="34" charset="0"/>
                <a:ea typeface="Tahoma" panose="020B0604030504040204" pitchFamily="34" charset="0"/>
                <a:cs typeface="Tahoma" panose="020B0604030504040204" pitchFamily="34" charset="0"/>
              </a:rPr>
              <a:t>identidade</a:t>
            </a:r>
            <a:r>
              <a:rPr lang="es-ES" sz="2099" dirty="0">
                <a:latin typeface="Tahoma" panose="020B0604030504040204" pitchFamily="34" charset="0"/>
                <a:ea typeface="Tahoma" panose="020B0604030504040204" pitchFamily="34" charset="0"/>
                <a:cs typeface="Tahoma" panose="020B0604030504040204" pitchFamily="34" charset="0"/>
              </a:rPr>
              <a:t>. </a:t>
            </a:r>
            <a:r>
              <a:rPr lang="es-ES" sz="2099" dirty="0" err="1" smtClean="0">
                <a:latin typeface="Tahoma" panose="020B0604030504040204" pitchFamily="34" charset="0"/>
                <a:ea typeface="Tahoma" panose="020B0604030504040204" pitchFamily="34" charset="0"/>
                <a:cs typeface="Tahoma" panose="020B0604030504040204" pitchFamily="34" charset="0"/>
              </a:rPr>
              <a:t>Diso</a:t>
            </a:r>
            <a:r>
              <a:rPr lang="es-ES" sz="2099" dirty="0" smtClean="0">
                <a:latin typeface="Tahoma" panose="020B0604030504040204" pitchFamily="34" charset="0"/>
                <a:ea typeface="Tahoma" panose="020B0604030504040204" pitchFamily="34" charset="0"/>
                <a:cs typeface="Tahoma" panose="020B0604030504040204" pitchFamily="34" charset="0"/>
              </a:rPr>
              <a:t> se trata.</a:t>
            </a:r>
            <a:endParaRPr lang="es-ES" sz="2099"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2" descr="Resultado de imaxes para personas andrÃ³ginas zggy stardu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4103" y="3291603"/>
            <a:ext cx="4252807" cy="2443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73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166219" y="27886"/>
            <a:ext cx="1974751" cy="1077218"/>
          </a:xfrm>
          <a:prstGeom prst="rect">
            <a:avLst/>
          </a:prstGeom>
          <a:noFill/>
        </p:spPr>
        <p:txBody>
          <a:bodyPr wrap="square" rtlCol="0">
            <a:spAutoFit/>
          </a:bodyPr>
          <a:lstStyle/>
          <a:p>
            <a:pPr algn="ctr"/>
            <a:r>
              <a:rPr lang="es-ES" sz="3200" b="1" dirty="0">
                <a:solidFill>
                  <a:srgbClr val="FF3399"/>
                </a:solidFill>
                <a:effectLst>
                  <a:outerShdw blurRad="38100" dist="38100" dir="2700000" algn="tl">
                    <a:srgbClr val="000000">
                      <a:alpha val="43137"/>
                    </a:srgbClr>
                  </a:outerShdw>
                </a:effectLst>
              </a:rPr>
              <a:t>Sexo </a:t>
            </a:r>
          </a:p>
          <a:p>
            <a:pPr algn="ctr"/>
            <a:r>
              <a:rPr lang="es-ES" sz="3200" b="1" dirty="0">
                <a:solidFill>
                  <a:srgbClr val="FF3399"/>
                </a:solidFill>
                <a:effectLst>
                  <a:outerShdw blurRad="38100" dist="38100" dir="2700000" algn="tl">
                    <a:srgbClr val="000000">
                      <a:alpha val="43137"/>
                    </a:srgbClr>
                  </a:outerShdw>
                </a:effectLst>
              </a:rPr>
              <a:t>asignado </a:t>
            </a:r>
          </a:p>
        </p:txBody>
      </p:sp>
      <p:cxnSp>
        <p:nvCxnSpPr>
          <p:cNvPr id="8" name="7 Conector recto de flecha"/>
          <p:cNvCxnSpPr/>
          <p:nvPr/>
        </p:nvCxnSpPr>
        <p:spPr>
          <a:xfrm>
            <a:off x="2392118" y="842644"/>
            <a:ext cx="4557117" cy="0"/>
          </a:xfrm>
          <a:prstGeom prst="straightConnector1">
            <a:avLst/>
          </a:prstGeom>
          <a:ln w="38100">
            <a:solidFill>
              <a:srgbClr val="FFCC00"/>
            </a:solidFill>
            <a:tailEnd type="arrow"/>
          </a:ln>
        </p:spPr>
        <p:style>
          <a:lnRef idx="1">
            <a:schemeClr val="accent1"/>
          </a:lnRef>
          <a:fillRef idx="0">
            <a:schemeClr val="accent1"/>
          </a:fillRef>
          <a:effectRef idx="0">
            <a:schemeClr val="accent1"/>
          </a:effectRef>
          <a:fontRef idx="minor">
            <a:schemeClr val="tx1"/>
          </a:fontRef>
        </p:style>
      </p:cxnSp>
      <p:sp>
        <p:nvSpPr>
          <p:cNvPr id="9" name="8 CuadroTexto"/>
          <p:cNvSpPr txBox="1"/>
          <p:nvPr/>
        </p:nvSpPr>
        <p:spPr>
          <a:xfrm>
            <a:off x="6821094" y="109791"/>
            <a:ext cx="2886174" cy="1077218"/>
          </a:xfrm>
          <a:prstGeom prst="rect">
            <a:avLst/>
          </a:prstGeom>
          <a:noFill/>
        </p:spPr>
        <p:txBody>
          <a:bodyPr wrap="square" rtlCol="0">
            <a:spAutoFit/>
          </a:bodyPr>
          <a:lstStyle/>
          <a:p>
            <a:pPr algn="ctr"/>
            <a:r>
              <a:rPr lang="es-ES" sz="3200" b="1" dirty="0" err="1">
                <a:solidFill>
                  <a:schemeClr val="accent4">
                    <a:lumMod val="75000"/>
                  </a:schemeClr>
                </a:solidFill>
                <a:effectLst>
                  <a:outerShdw blurRad="38100" dist="38100" dir="2700000" algn="tl">
                    <a:srgbClr val="000000">
                      <a:alpha val="43137"/>
                    </a:srgbClr>
                  </a:outerShdw>
                </a:effectLst>
              </a:rPr>
              <a:t>Identidade</a:t>
            </a:r>
            <a:r>
              <a:rPr lang="es-ES" sz="3200" b="1" dirty="0">
                <a:solidFill>
                  <a:schemeClr val="accent4">
                    <a:lumMod val="75000"/>
                  </a:schemeClr>
                </a:solidFill>
                <a:effectLst>
                  <a:outerShdw blurRad="38100" dist="38100" dir="2700000" algn="tl">
                    <a:srgbClr val="000000">
                      <a:alpha val="43137"/>
                    </a:srgbClr>
                  </a:outerShdw>
                </a:effectLst>
              </a:rPr>
              <a:t> </a:t>
            </a:r>
          </a:p>
          <a:p>
            <a:pPr algn="ctr"/>
            <a:r>
              <a:rPr lang="es-ES" sz="3200" b="1" dirty="0">
                <a:solidFill>
                  <a:schemeClr val="accent4">
                    <a:lumMod val="75000"/>
                  </a:schemeClr>
                </a:solidFill>
                <a:effectLst>
                  <a:outerShdw blurRad="38100" dist="38100" dir="2700000" algn="tl">
                    <a:srgbClr val="000000">
                      <a:alpha val="43137"/>
                    </a:srgbClr>
                  </a:outerShdw>
                </a:effectLst>
              </a:rPr>
              <a:t>de </a:t>
            </a:r>
            <a:r>
              <a:rPr lang="es-ES" sz="3200" b="1" dirty="0" err="1">
                <a:solidFill>
                  <a:schemeClr val="accent4">
                    <a:lumMod val="75000"/>
                  </a:schemeClr>
                </a:solidFill>
                <a:effectLst>
                  <a:outerShdw blurRad="38100" dist="38100" dir="2700000" algn="tl">
                    <a:srgbClr val="000000">
                      <a:alpha val="43137"/>
                    </a:srgbClr>
                  </a:outerShdw>
                </a:effectLst>
              </a:rPr>
              <a:t>xénero</a:t>
            </a:r>
            <a:endParaRPr lang="es-ES" sz="3200" b="1" dirty="0">
              <a:solidFill>
                <a:schemeClr val="accent4">
                  <a:lumMod val="75000"/>
                </a:schemeClr>
              </a:solidFill>
              <a:effectLst>
                <a:outerShdw blurRad="38100" dist="38100" dir="2700000" algn="tl">
                  <a:srgbClr val="000000">
                    <a:alpha val="43137"/>
                  </a:srgbClr>
                </a:outerShdw>
              </a:effectLst>
            </a:endParaRPr>
          </a:p>
        </p:txBody>
      </p:sp>
      <p:cxnSp>
        <p:nvCxnSpPr>
          <p:cNvPr id="11" name="10 Conector recto de flecha"/>
          <p:cNvCxnSpPr/>
          <p:nvPr/>
        </p:nvCxnSpPr>
        <p:spPr>
          <a:xfrm>
            <a:off x="8765409" y="1419786"/>
            <a:ext cx="0" cy="3953431"/>
          </a:xfrm>
          <a:prstGeom prst="straightConnector1">
            <a:avLst/>
          </a:prstGeom>
          <a:ln w="38100">
            <a:solidFill>
              <a:srgbClr val="FFCC00"/>
            </a:solidFill>
            <a:tailEnd type="arrow"/>
          </a:ln>
        </p:spPr>
        <p:style>
          <a:lnRef idx="1">
            <a:schemeClr val="accent1"/>
          </a:lnRef>
          <a:fillRef idx="0">
            <a:schemeClr val="accent1"/>
          </a:fillRef>
          <a:effectRef idx="0">
            <a:schemeClr val="accent1"/>
          </a:effectRef>
          <a:fontRef idx="minor">
            <a:schemeClr val="tx1"/>
          </a:fontRef>
        </p:style>
      </p:cxnSp>
      <p:sp>
        <p:nvSpPr>
          <p:cNvPr id="14" name="13 CuadroTexto"/>
          <p:cNvSpPr txBox="1"/>
          <p:nvPr/>
        </p:nvSpPr>
        <p:spPr>
          <a:xfrm>
            <a:off x="6966916" y="5472688"/>
            <a:ext cx="2658318" cy="1077218"/>
          </a:xfrm>
          <a:prstGeom prst="rect">
            <a:avLst/>
          </a:prstGeom>
          <a:noFill/>
        </p:spPr>
        <p:txBody>
          <a:bodyPr wrap="square" rtlCol="0">
            <a:spAutoFit/>
          </a:bodyPr>
          <a:lstStyle/>
          <a:p>
            <a:pPr algn="ctr"/>
            <a:r>
              <a:rPr lang="es-ES" sz="3200" b="1" dirty="0">
                <a:solidFill>
                  <a:srgbClr val="92D050"/>
                </a:solidFill>
                <a:effectLst>
                  <a:outerShdw blurRad="38100" dist="38100" dir="2700000" algn="tl">
                    <a:srgbClr val="000000">
                      <a:alpha val="43137"/>
                    </a:srgbClr>
                  </a:outerShdw>
                </a:effectLst>
              </a:rPr>
              <a:t>Orientación</a:t>
            </a:r>
          </a:p>
          <a:p>
            <a:pPr algn="ctr"/>
            <a:r>
              <a:rPr lang="es-ES" sz="3200" b="1" dirty="0">
                <a:solidFill>
                  <a:srgbClr val="92D050"/>
                </a:solidFill>
                <a:effectLst>
                  <a:outerShdw blurRad="38100" dist="38100" dir="2700000" algn="tl">
                    <a:srgbClr val="000000">
                      <a:alpha val="43137"/>
                    </a:srgbClr>
                  </a:outerShdw>
                </a:effectLst>
              </a:rPr>
              <a:t>sexual</a:t>
            </a:r>
          </a:p>
        </p:txBody>
      </p:sp>
      <p:cxnSp>
        <p:nvCxnSpPr>
          <p:cNvPr id="22" name="21 Conector recto de flecha"/>
          <p:cNvCxnSpPr/>
          <p:nvPr/>
        </p:nvCxnSpPr>
        <p:spPr>
          <a:xfrm flipV="1">
            <a:off x="956441" y="1419786"/>
            <a:ext cx="0" cy="4052903"/>
          </a:xfrm>
          <a:prstGeom prst="straightConnector1">
            <a:avLst/>
          </a:prstGeom>
          <a:ln w="38100">
            <a:solidFill>
              <a:srgbClr val="FFCC00"/>
            </a:solidFill>
            <a:tailEnd type="arrow"/>
          </a:ln>
        </p:spPr>
        <p:style>
          <a:lnRef idx="1">
            <a:schemeClr val="accent1"/>
          </a:lnRef>
          <a:fillRef idx="0">
            <a:schemeClr val="accent1"/>
          </a:fillRef>
          <a:effectRef idx="0">
            <a:schemeClr val="accent1"/>
          </a:effectRef>
          <a:fontRef idx="minor">
            <a:schemeClr val="tx1"/>
          </a:fontRef>
        </p:style>
      </p:cxnSp>
      <p:sp>
        <p:nvSpPr>
          <p:cNvPr id="28" name="27 CuadroTexto"/>
          <p:cNvSpPr txBox="1"/>
          <p:nvPr/>
        </p:nvSpPr>
        <p:spPr>
          <a:xfrm>
            <a:off x="76604" y="5539744"/>
            <a:ext cx="2202606" cy="1077218"/>
          </a:xfrm>
          <a:prstGeom prst="rect">
            <a:avLst/>
          </a:prstGeom>
          <a:noFill/>
        </p:spPr>
        <p:txBody>
          <a:bodyPr wrap="square" rtlCol="0">
            <a:spAutoFit/>
          </a:bodyPr>
          <a:lstStyle/>
          <a:p>
            <a:pPr algn="ctr"/>
            <a:r>
              <a:rPr lang="es-ES" sz="3200" b="1" dirty="0">
                <a:solidFill>
                  <a:srgbClr val="00B0F0"/>
                </a:solidFill>
                <a:effectLst>
                  <a:outerShdw blurRad="38100" dist="38100" dir="2700000" algn="tl">
                    <a:srgbClr val="000000">
                      <a:alpha val="43137"/>
                    </a:srgbClr>
                  </a:outerShdw>
                </a:effectLst>
              </a:rPr>
              <a:t>Expresión</a:t>
            </a:r>
          </a:p>
          <a:p>
            <a:pPr algn="ctr"/>
            <a:r>
              <a:rPr lang="es-ES" sz="3200" b="1" dirty="0">
                <a:solidFill>
                  <a:srgbClr val="00B0F0"/>
                </a:solidFill>
                <a:effectLst>
                  <a:outerShdw blurRad="38100" dist="38100" dir="2700000" algn="tl">
                    <a:srgbClr val="000000">
                      <a:alpha val="43137"/>
                    </a:srgbClr>
                  </a:outerShdw>
                </a:effectLst>
              </a:rPr>
              <a:t>De </a:t>
            </a:r>
            <a:r>
              <a:rPr lang="es-ES" sz="3200" b="1" dirty="0" err="1">
                <a:solidFill>
                  <a:srgbClr val="00B0F0"/>
                </a:solidFill>
                <a:effectLst>
                  <a:outerShdw blurRad="38100" dist="38100" dir="2700000" algn="tl">
                    <a:srgbClr val="000000">
                      <a:alpha val="43137"/>
                    </a:srgbClr>
                  </a:outerShdw>
                </a:effectLst>
              </a:rPr>
              <a:t>xénero</a:t>
            </a:r>
            <a:endParaRPr lang="es-ES" sz="3200" b="1" dirty="0">
              <a:solidFill>
                <a:srgbClr val="00B0F0"/>
              </a:solidFill>
              <a:effectLst>
                <a:outerShdw blurRad="38100" dist="38100" dir="2700000" algn="tl">
                  <a:srgbClr val="000000">
                    <a:alpha val="43137"/>
                  </a:srgbClr>
                </a:outerShdw>
              </a:effectLst>
            </a:endParaRPr>
          </a:p>
        </p:txBody>
      </p:sp>
      <p:cxnSp>
        <p:nvCxnSpPr>
          <p:cNvPr id="29" name="28 Conector recto de flecha"/>
          <p:cNvCxnSpPr/>
          <p:nvPr/>
        </p:nvCxnSpPr>
        <p:spPr>
          <a:xfrm flipH="1">
            <a:off x="2481050" y="6011297"/>
            <a:ext cx="4548274" cy="0"/>
          </a:xfrm>
          <a:prstGeom prst="straightConnector1">
            <a:avLst/>
          </a:prstGeom>
          <a:ln w="38100">
            <a:solidFill>
              <a:srgbClr val="FFCC00"/>
            </a:solidFill>
            <a:tailEnd type="arrow"/>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1558940" y="4206231"/>
            <a:ext cx="6716301" cy="1400383"/>
          </a:xfrm>
          <a:prstGeom prst="rect">
            <a:avLst/>
          </a:prstGeom>
          <a:noFill/>
        </p:spPr>
        <p:txBody>
          <a:bodyPr wrap="square" rtlCol="0">
            <a:spAutoFit/>
          </a:bodyPr>
          <a:lstStyle/>
          <a:p>
            <a:pPr algn="ctr">
              <a:lnSpc>
                <a:spcPts val="3400"/>
              </a:lnSpc>
              <a:spcAft>
                <a:spcPts val="1200"/>
              </a:spcAft>
            </a:pPr>
            <a:r>
              <a:rPr lang="es-ES" sz="2400" dirty="0" err="1">
                <a:solidFill>
                  <a:srgbClr val="7030A0"/>
                </a:solidFill>
                <a:latin typeface="Arial Rounded MT Bold" pitchFamily="34" charset="0"/>
              </a:rPr>
              <a:t>Temos</a:t>
            </a:r>
            <a:r>
              <a:rPr lang="es-ES" sz="2400" dirty="0">
                <a:solidFill>
                  <a:srgbClr val="7030A0"/>
                </a:solidFill>
                <a:latin typeface="Arial Rounded MT Bold" pitchFamily="34" charset="0"/>
              </a:rPr>
              <a:t> que </a:t>
            </a:r>
            <a:r>
              <a:rPr lang="es-ES" sz="2400" dirty="0" err="1">
                <a:solidFill>
                  <a:srgbClr val="7030A0"/>
                </a:solidFill>
                <a:latin typeface="Arial Rounded MT Bold" pitchFamily="34" charset="0"/>
              </a:rPr>
              <a:t>loitar</a:t>
            </a:r>
            <a:r>
              <a:rPr lang="es-ES" sz="2400" dirty="0">
                <a:solidFill>
                  <a:srgbClr val="7030A0"/>
                </a:solidFill>
                <a:latin typeface="Arial Rounded MT Bold" pitchFamily="34" charset="0"/>
              </a:rPr>
              <a:t> contra a </a:t>
            </a:r>
            <a:r>
              <a:rPr lang="es-ES" sz="2400" b="1" dirty="0" err="1">
                <a:solidFill>
                  <a:schemeClr val="tx1">
                    <a:lumMod val="75000"/>
                    <a:lumOff val="25000"/>
                  </a:schemeClr>
                </a:solidFill>
                <a:effectLst>
                  <a:outerShdw blurRad="38100" dist="38100" dir="2700000" algn="tl">
                    <a:srgbClr val="000000">
                      <a:alpha val="43137"/>
                    </a:srgbClr>
                  </a:outerShdw>
                </a:effectLst>
                <a:latin typeface="Arial Rounded MT Bold" pitchFamily="34" charset="0"/>
              </a:rPr>
              <a:t>LGTBIfobia</a:t>
            </a:r>
            <a:r>
              <a:rPr lang="es-ES" sz="2400" dirty="0">
                <a:solidFill>
                  <a:schemeClr val="tx1">
                    <a:lumMod val="75000"/>
                    <a:lumOff val="25000"/>
                  </a:schemeClr>
                </a:solidFill>
                <a:latin typeface="Arial Rounded MT Bold" pitchFamily="34" charset="0"/>
              </a:rPr>
              <a:t> </a:t>
            </a:r>
            <a:r>
              <a:rPr lang="es-ES" sz="2400" dirty="0" err="1">
                <a:solidFill>
                  <a:srgbClr val="7030A0"/>
                </a:solidFill>
                <a:latin typeface="Arial Rounded MT Bold" pitchFamily="34" charset="0"/>
              </a:rPr>
              <a:t>entendendo</a:t>
            </a:r>
            <a:r>
              <a:rPr lang="es-ES" sz="2400" dirty="0">
                <a:solidFill>
                  <a:srgbClr val="7030A0"/>
                </a:solidFill>
                <a:latin typeface="Arial Rounded MT Bold" pitchFamily="34" charset="0"/>
              </a:rPr>
              <a:t> que dentro </a:t>
            </a:r>
            <a:r>
              <a:rPr lang="es-ES" sz="2400" dirty="0" err="1">
                <a:solidFill>
                  <a:srgbClr val="7030A0"/>
                </a:solidFill>
                <a:latin typeface="Arial Rounded MT Bold" pitchFamily="34" charset="0"/>
              </a:rPr>
              <a:t>destas</a:t>
            </a:r>
            <a:r>
              <a:rPr lang="es-ES" sz="2400" dirty="0">
                <a:solidFill>
                  <a:srgbClr val="7030A0"/>
                </a:solidFill>
                <a:latin typeface="Arial Rounded MT Bold" pitchFamily="34" charset="0"/>
              </a:rPr>
              <a:t> </a:t>
            </a:r>
            <a:r>
              <a:rPr lang="es-ES" sz="2400" dirty="0" err="1">
                <a:solidFill>
                  <a:srgbClr val="7030A0"/>
                </a:solidFill>
                <a:latin typeface="Arial Rounded MT Bold" pitchFamily="34" charset="0"/>
              </a:rPr>
              <a:t>catro</a:t>
            </a:r>
            <a:r>
              <a:rPr lang="es-ES" sz="2400" dirty="0">
                <a:solidFill>
                  <a:srgbClr val="7030A0"/>
                </a:solidFill>
                <a:latin typeface="Arial Rounded MT Bold" pitchFamily="34" charset="0"/>
              </a:rPr>
              <a:t> esquinas, estamos </a:t>
            </a:r>
            <a:r>
              <a:rPr lang="es-ES" sz="2400" dirty="0" err="1">
                <a:solidFill>
                  <a:srgbClr val="7030A0"/>
                </a:solidFill>
                <a:latin typeface="Arial Rounded MT Bold" pitchFamily="34" charset="0"/>
              </a:rPr>
              <a:t>todxs</a:t>
            </a:r>
            <a:endParaRPr lang="es-ES" sz="2400" dirty="0">
              <a:solidFill>
                <a:srgbClr val="7030A0"/>
              </a:solidFill>
              <a:latin typeface="Arial Rounded MT Bold" pitchFamily="34" charset="0"/>
            </a:endParaRPr>
          </a:p>
        </p:txBody>
      </p:sp>
      <p:sp>
        <p:nvSpPr>
          <p:cNvPr id="2" name="1 CuadroTexto"/>
          <p:cNvSpPr txBox="1"/>
          <p:nvPr/>
        </p:nvSpPr>
        <p:spPr>
          <a:xfrm>
            <a:off x="876925" y="1419786"/>
            <a:ext cx="7587504" cy="3247043"/>
          </a:xfrm>
          <a:prstGeom prst="rect">
            <a:avLst/>
          </a:prstGeom>
          <a:noFill/>
        </p:spPr>
        <p:txBody>
          <a:bodyPr wrap="square" rtlCol="0">
            <a:spAutoFit/>
          </a:bodyPr>
          <a:lstStyle/>
          <a:p>
            <a:pPr algn="ctr">
              <a:lnSpc>
                <a:spcPts val="3000"/>
              </a:lnSpc>
              <a:spcBef>
                <a:spcPts val="600"/>
              </a:spcBef>
              <a:spcAft>
                <a:spcPts val="600"/>
              </a:spcAft>
            </a:pPr>
            <a:r>
              <a:rPr lang="es-ES" sz="2400" dirty="0">
                <a:solidFill>
                  <a:srgbClr val="7030A0"/>
                </a:solidFill>
                <a:latin typeface="Tahoma" panose="020B0604030504040204" pitchFamily="34" charset="0"/>
                <a:ea typeface="Tahoma" panose="020B0604030504040204" pitchFamily="34" charset="0"/>
                <a:cs typeface="Tahoma" panose="020B0604030504040204" pitchFamily="34" charset="0"/>
              </a:rPr>
              <a:t>É necesario comprender que en toda esta </a:t>
            </a:r>
            <a:r>
              <a:rPr lang="es-ES" sz="2400" dirty="0" err="1">
                <a:solidFill>
                  <a:srgbClr val="7030A0"/>
                </a:solidFill>
                <a:latin typeface="Tahoma" panose="020B0604030504040204" pitchFamily="34" charset="0"/>
                <a:ea typeface="Tahoma" panose="020B0604030504040204" pitchFamily="34" charset="0"/>
                <a:cs typeface="Tahoma" panose="020B0604030504040204" pitchFamily="34" charset="0"/>
              </a:rPr>
              <a:t>diversidade</a:t>
            </a:r>
            <a:r>
              <a:rPr lang="es-ES" sz="2400" dirty="0">
                <a:solidFill>
                  <a:srgbClr val="7030A0"/>
                </a:solidFill>
                <a:latin typeface="Tahoma" panose="020B0604030504040204" pitchFamily="34" charset="0"/>
                <a:ea typeface="Tahoma" panose="020B0604030504040204" pitchFamily="34" charset="0"/>
                <a:cs typeface="Tahoma" panose="020B0604030504040204" pitchFamily="34" charset="0"/>
              </a:rPr>
              <a:t> non </a:t>
            </a:r>
            <a:r>
              <a:rPr lang="es-ES" sz="2400" dirty="0" err="1">
                <a:solidFill>
                  <a:srgbClr val="7030A0"/>
                </a:solidFill>
                <a:latin typeface="Tahoma" panose="020B0604030504040204" pitchFamily="34" charset="0"/>
                <a:ea typeface="Tahoma" panose="020B0604030504040204" pitchFamily="34" charset="0"/>
                <a:cs typeface="Tahoma" panose="020B0604030504040204" pitchFamily="34" charset="0"/>
              </a:rPr>
              <a:t>hai</a:t>
            </a:r>
            <a:r>
              <a:rPr lang="es-ES" sz="240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s-ES" sz="2400" dirty="0" err="1">
                <a:solidFill>
                  <a:srgbClr val="7030A0"/>
                </a:solidFill>
                <a:latin typeface="Tahoma" panose="020B0604030504040204" pitchFamily="34" charset="0"/>
                <a:ea typeface="Tahoma" panose="020B0604030504040204" pitchFamily="34" charset="0"/>
                <a:cs typeface="Tahoma" panose="020B0604030504040204" pitchFamily="34" charset="0"/>
              </a:rPr>
              <a:t>ningunha</a:t>
            </a:r>
            <a:endParaRPr lang="es-ES" sz="2400" dirty="0">
              <a:solidFill>
                <a:srgbClr val="7030A0"/>
              </a:solidFill>
              <a:latin typeface="Tahoma" panose="020B0604030504040204" pitchFamily="34" charset="0"/>
              <a:ea typeface="Tahoma" panose="020B0604030504040204" pitchFamily="34" charset="0"/>
              <a:cs typeface="Tahoma" panose="020B0604030504040204" pitchFamily="34" charset="0"/>
            </a:endParaRPr>
          </a:p>
          <a:p>
            <a:pPr algn="ctr">
              <a:lnSpc>
                <a:spcPts val="3000"/>
              </a:lnSpc>
              <a:spcBef>
                <a:spcPts val="600"/>
              </a:spcBef>
              <a:spcAft>
                <a:spcPts val="600"/>
              </a:spcAft>
            </a:pPr>
            <a:r>
              <a:rPr lang="es-E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es-ES" sz="2400"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anormalidade</a:t>
            </a:r>
            <a:r>
              <a:rPr lang="es-E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es-ES" sz="2400" dirty="0" err="1">
                <a:solidFill>
                  <a:srgbClr val="7030A0"/>
                </a:solidFill>
                <a:latin typeface="Tahoma" panose="020B0604030504040204" pitchFamily="34" charset="0"/>
                <a:ea typeface="Tahoma" panose="020B0604030504040204" pitchFamily="34" charset="0"/>
                <a:cs typeface="Tahoma" panose="020B0604030504040204" pitchFamily="34" charset="0"/>
              </a:rPr>
              <a:t>ou</a:t>
            </a:r>
            <a:r>
              <a:rPr lang="es-ES" sz="240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s-ES" sz="2400"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enfermidade</a:t>
            </a:r>
            <a:r>
              <a:rPr lang="es-E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p>
          <a:p>
            <a:pPr algn="ctr">
              <a:lnSpc>
                <a:spcPts val="3000"/>
              </a:lnSpc>
              <a:spcBef>
                <a:spcPts val="600"/>
              </a:spcBef>
              <a:spcAft>
                <a:spcPts val="600"/>
              </a:spcAft>
            </a:pPr>
            <a:r>
              <a:rPr lang="es-ES" sz="2400" dirty="0">
                <a:solidFill>
                  <a:srgbClr val="7030A0"/>
                </a:solidFill>
                <a:latin typeface="Tahoma" panose="020B0604030504040204" pitchFamily="34" charset="0"/>
                <a:ea typeface="Tahoma" panose="020B0604030504040204" pitchFamily="34" charset="0"/>
                <a:cs typeface="Tahoma" panose="020B0604030504040204" pitchFamily="34" charset="0"/>
              </a:rPr>
              <a:t>As </a:t>
            </a:r>
            <a:r>
              <a:rPr lang="es-ES" sz="2400" b="1" dirty="0">
                <a:solidFill>
                  <a:srgbClr val="D60093"/>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identidades e </a:t>
            </a:r>
            <a:r>
              <a:rPr lang="es-ES" sz="2400" b="1" dirty="0" err="1">
                <a:solidFill>
                  <a:srgbClr val="D60093"/>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orientacións</a:t>
            </a:r>
            <a:r>
              <a:rPr lang="es-ES" sz="2400" b="1" dirty="0">
                <a:solidFill>
                  <a:srgbClr val="D60093"/>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s-ES" sz="2400" b="1" dirty="0" err="1">
                <a:solidFill>
                  <a:srgbClr val="D60093"/>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sexuais</a:t>
            </a:r>
            <a:r>
              <a:rPr lang="es-ES" sz="2400" b="1" dirty="0">
                <a:solidFill>
                  <a:srgbClr val="D60093"/>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s-ES" sz="2400" dirty="0">
                <a:solidFill>
                  <a:srgbClr val="FF0000"/>
                </a:solidFill>
                <a:latin typeface="Tahoma" panose="020B0604030504040204" pitchFamily="34" charset="0"/>
                <a:ea typeface="Tahoma" panose="020B0604030504040204" pitchFamily="34" charset="0"/>
                <a:cs typeface="Tahoma" panose="020B0604030504040204" pitchFamily="34" charset="0"/>
              </a:rPr>
              <a:t>non</a:t>
            </a:r>
            <a:r>
              <a:rPr lang="es-ES" sz="2400" dirty="0">
                <a:solidFill>
                  <a:srgbClr val="7030A0"/>
                </a:solidFill>
                <a:latin typeface="Tahoma" panose="020B0604030504040204" pitchFamily="34" charset="0"/>
                <a:ea typeface="Tahoma" panose="020B0604030504040204" pitchFamily="34" charset="0"/>
                <a:cs typeface="Tahoma" panose="020B0604030504040204" pitchFamily="34" charset="0"/>
              </a:rPr>
              <a:t> se </a:t>
            </a:r>
            <a:r>
              <a:rPr lang="es-ES" sz="2400" dirty="0" err="1">
                <a:solidFill>
                  <a:schemeClr val="tx1">
                    <a:lumMod val="75000"/>
                    <a:lumOff val="2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prefiren</a:t>
            </a:r>
            <a:r>
              <a:rPr lang="es-E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es-ES" sz="2400" dirty="0">
                <a:solidFill>
                  <a:srgbClr val="FF0000"/>
                </a:solidFill>
                <a:latin typeface="Tahoma" panose="020B0604030504040204" pitchFamily="34" charset="0"/>
                <a:ea typeface="Tahoma" panose="020B0604030504040204" pitchFamily="34" charset="0"/>
                <a:cs typeface="Tahoma" panose="020B0604030504040204" pitchFamily="34" charset="0"/>
              </a:rPr>
              <a:t>non</a:t>
            </a:r>
            <a:r>
              <a:rPr lang="es-ES" sz="2400" dirty="0">
                <a:solidFill>
                  <a:srgbClr val="7030A0"/>
                </a:solidFill>
                <a:latin typeface="Tahoma" panose="020B0604030504040204" pitchFamily="34" charset="0"/>
                <a:ea typeface="Tahoma" panose="020B0604030504040204" pitchFamily="34" charset="0"/>
                <a:cs typeface="Tahoma" panose="020B0604030504040204" pitchFamily="34" charset="0"/>
              </a:rPr>
              <a:t> se </a:t>
            </a:r>
            <a:r>
              <a:rPr lang="es-ES" sz="2400" dirty="0" err="1">
                <a:solidFill>
                  <a:schemeClr val="tx1">
                    <a:lumMod val="75000"/>
                    <a:lumOff val="2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contaxian</a:t>
            </a:r>
            <a:r>
              <a:rPr lang="es-E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es-ES" sz="2400" dirty="0">
                <a:solidFill>
                  <a:srgbClr val="FF0000"/>
                </a:solidFill>
                <a:latin typeface="Tahoma" panose="020B0604030504040204" pitchFamily="34" charset="0"/>
                <a:ea typeface="Tahoma" panose="020B0604030504040204" pitchFamily="34" charset="0"/>
                <a:cs typeface="Tahoma" panose="020B0604030504040204" pitchFamily="34" charset="0"/>
              </a:rPr>
              <a:t>non</a:t>
            </a:r>
            <a:r>
              <a:rPr lang="es-ES" sz="2400" dirty="0">
                <a:solidFill>
                  <a:srgbClr val="7030A0"/>
                </a:solidFill>
                <a:latin typeface="Tahoma" panose="020B0604030504040204" pitchFamily="34" charset="0"/>
                <a:ea typeface="Tahoma" panose="020B0604030504040204" pitchFamily="34" charset="0"/>
                <a:cs typeface="Tahoma" panose="020B0604030504040204" pitchFamily="34" charset="0"/>
              </a:rPr>
              <a:t> se </a:t>
            </a:r>
            <a:r>
              <a:rPr lang="es-ES" sz="2400" dirty="0">
                <a:solidFill>
                  <a:schemeClr val="tx1">
                    <a:lumMod val="75000"/>
                    <a:lumOff val="2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aprenden</a:t>
            </a:r>
            <a:r>
              <a:rPr lang="es-ES" sz="2400" dirty="0">
                <a:solidFill>
                  <a:srgbClr val="7030A0"/>
                </a:solidFill>
                <a:latin typeface="Tahoma" panose="020B0604030504040204" pitchFamily="34" charset="0"/>
                <a:ea typeface="Tahoma" panose="020B0604030504040204" pitchFamily="34" charset="0"/>
                <a:cs typeface="Tahoma" panose="020B0604030504040204" pitchFamily="34" charset="0"/>
              </a:rPr>
              <a:t>, simplemente </a:t>
            </a:r>
            <a:r>
              <a:rPr lang="es-ES" sz="2400" b="1" dirty="0">
                <a:solidFill>
                  <a:srgbClr val="7030A0"/>
                </a:solidFill>
                <a:latin typeface="Tahoma" panose="020B0604030504040204" pitchFamily="34" charset="0"/>
                <a:ea typeface="Tahoma" panose="020B0604030504040204" pitchFamily="34" charset="0"/>
                <a:cs typeface="Tahoma" panose="020B0604030504040204" pitchFamily="34" charset="0"/>
              </a:rPr>
              <a:t>se </a:t>
            </a:r>
            <a:r>
              <a:rPr lang="es-ES" sz="2400" b="1" dirty="0" err="1">
                <a:solidFill>
                  <a:srgbClr val="7030A0"/>
                </a:solidFill>
                <a:latin typeface="Tahoma" panose="020B0604030504040204" pitchFamily="34" charset="0"/>
                <a:ea typeface="Tahoma" panose="020B0604030504040204" pitchFamily="34" charset="0"/>
                <a:cs typeface="Tahoma" panose="020B0604030504040204" pitchFamily="34" charset="0"/>
              </a:rPr>
              <a:t>senten</a:t>
            </a:r>
            <a:r>
              <a:rPr lang="es-ES" sz="2400" b="1" dirty="0">
                <a:solidFill>
                  <a:srgbClr val="7030A0"/>
                </a:solidFill>
                <a:latin typeface="Tahoma" panose="020B0604030504040204" pitchFamily="34" charset="0"/>
                <a:ea typeface="Tahoma" panose="020B0604030504040204" pitchFamily="34" charset="0"/>
                <a:cs typeface="Tahoma" panose="020B0604030504040204" pitchFamily="34" charset="0"/>
              </a:rPr>
              <a:t>, ES</a:t>
            </a:r>
            <a:r>
              <a:rPr lang="es-ES" sz="2400" dirty="0">
                <a:solidFill>
                  <a:srgbClr val="7030A0"/>
                </a:solidFill>
                <a:latin typeface="Tahoma" panose="020B0604030504040204" pitchFamily="34" charset="0"/>
                <a:ea typeface="Tahoma" panose="020B0604030504040204" pitchFamily="34" charset="0"/>
                <a:cs typeface="Tahoma" panose="020B0604030504040204" pitchFamily="34" charset="0"/>
              </a:rPr>
              <a:t>.</a:t>
            </a:r>
          </a:p>
          <a:p>
            <a:pPr>
              <a:lnSpc>
                <a:spcPts val="3000"/>
              </a:lnSpc>
              <a:spcBef>
                <a:spcPts val="600"/>
              </a:spcBef>
            </a:pPr>
            <a:endParaRPr lang="es-ES" dirty="0"/>
          </a:p>
        </p:txBody>
      </p:sp>
    </p:spTree>
    <p:extLst>
      <p:ext uri="{BB962C8B-B14F-4D97-AF65-F5344CB8AC3E}">
        <p14:creationId xmlns:p14="http://schemas.microsoft.com/office/powerpoint/2010/main" val="324178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4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up)">
                                      <p:cBhvr>
                                        <p:cTn id="12" dur="1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67415" y="5589241"/>
            <a:ext cx="9454435" cy="1092607"/>
          </a:xfrm>
          <a:prstGeom prst="rect">
            <a:avLst/>
          </a:prstGeom>
        </p:spPr>
        <p:txBody>
          <a:bodyPr wrap="square">
            <a:spAutoFit/>
          </a:bodyPr>
          <a:lstStyle/>
          <a:p>
            <a:pPr algn="r">
              <a:lnSpc>
                <a:spcPts val="2600"/>
              </a:lnSpc>
            </a:pPr>
            <a:r>
              <a:rPr lang="es-ES" sz="2000" b="1" dirty="0">
                <a:latin typeface="Bahnschrift Light" pitchFamily="34" charset="0"/>
              </a:rPr>
              <a:t>2.-A REALIDADE TRANS INFANTO-XUVENIL.</a:t>
            </a:r>
          </a:p>
          <a:p>
            <a:pPr algn="r">
              <a:lnSpc>
                <a:spcPts val="2600"/>
              </a:lnSpc>
            </a:pPr>
            <a:r>
              <a:rPr lang="es-ES" sz="2000" b="1" dirty="0">
                <a:latin typeface="Bahnschrift Light" pitchFamily="34" charset="0"/>
              </a:rPr>
              <a:t> COÑECER PARA ACOMPAÑAR</a:t>
            </a:r>
          </a:p>
          <a:p>
            <a:pPr algn="r">
              <a:lnSpc>
                <a:spcPts val="2600"/>
              </a:lnSpc>
            </a:pPr>
            <a:endParaRPr lang="es-ES" sz="2000" b="1" dirty="0">
              <a:latin typeface="Bahnschrift Light" pitchFamily="34" charset="0"/>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1378" y="1052736"/>
            <a:ext cx="5282536" cy="3324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43599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67415" y="3964414"/>
            <a:ext cx="7732409" cy="369332"/>
          </a:xfrm>
          <a:prstGeom prst="rect">
            <a:avLst/>
          </a:prstGeom>
          <a:noFill/>
        </p:spPr>
        <p:txBody>
          <a:bodyPr wrap="square" rtlCol="0">
            <a:spAutoFit/>
          </a:bodyPr>
          <a:lstStyle/>
          <a:p>
            <a:endParaRPr lang="es-ES" dirty="0"/>
          </a:p>
        </p:txBody>
      </p:sp>
      <p:sp>
        <p:nvSpPr>
          <p:cNvPr id="8" name="1 Título"/>
          <p:cNvSpPr>
            <a:spLocks noGrp="1"/>
          </p:cNvSpPr>
          <p:nvPr>
            <p:ph type="title"/>
          </p:nvPr>
        </p:nvSpPr>
        <p:spPr>
          <a:xfrm>
            <a:off x="180405" y="1556792"/>
            <a:ext cx="9110462" cy="728484"/>
          </a:xfrm>
        </p:spPr>
        <p:txBody>
          <a:bodyPr>
            <a:noAutofit/>
          </a:bodyPr>
          <a:lstStyle/>
          <a:p>
            <a:r>
              <a:rPr lang="es-ES" sz="2400" b="1" dirty="0"/>
              <a:t>Academia Americana de Pediatría (APA</a:t>
            </a:r>
            <a:r>
              <a:rPr lang="es-ES" sz="2400" dirty="0"/>
              <a:t>) </a:t>
            </a:r>
            <a:r>
              <a:rPr lang="es-ES" sz="2400" dirty="0" smtClean="0"/>
              <a:t/>
            </a:r>
            <a:br>
              <a:rPr lang="es-ES" sz="2400" dirty="0" smtClean="0"/>
            </a:br>
            <a:r>
              <a:rPr lang="es-ES" sz="2400" dirty="0"/>
              <a:t/>
            </a:r>
            <a:br>
              <a:rPr lang="es-ES" sz="2400" dirty="0"/>
            </a:br>
            <a:r>
              <a:rPr lang="es-ES" sz="2400" dirty="0"/>
              <a:t>“… alrededor del primer y segundo año de vida, los niños se hacen conscientes de las diferencias físicas entre niños y niñas; para antes de su tercer cumpleaños ya se etiquetan a sí mismos con facilidad como niño o como  niña, pues a esta edad ya adquieren un fuerte concepto de su yo. A </a:t>
            </a:r>
            <a:r>
              <a:rPr lang="es-ES" sz="2400" u="sng" dirty="0">
                <a:effectLst>
                  <a:outerShdw blurRad="38100" dist="38100" dir="2700000" algn="tl">
                    <a:srgbClr val="000000">
                      <a:alpha val="43137"/>
                    </a:srgbClr>
                  </a:outerShdw>
                </a:effectLst>
              </a:rPr>
              <a:t>los 4 años la identidad de género de los niños es estable y saben que siempre serán un niño o una niña</a:t>
            </a:r>
            <a:r>
              <a:rPr lang="es-ES" sz="2400" dirty="0"/>
              <a:t>”. </a:t>
            </a:r>
            <a:r>
              <a:rPr lang="es-ES" dirty="0"/>
              <a:t/>
            </a:r>
            <a:br>
              <a:rPr lang="es-ES" dirty="0"/>
            </a:br>
            <a:endParaRPr lang="es-ES" dirty="0"/>
          </a:p>
        </p:txBody>
      </p:sp>
      <p:sp>
        <p:nvSpPr>
          <p:cNvPr id="5" name="6 CuadroTexto"/>
          <p:cNvSpPr txBox="1"/>
          <p:nvPr/>
        </p:nvSpPr>
        <p:spPr>
          <a:xfrm>
            <a:off x="108397" y="3375727"/>
            <a:ext cx="9072555" cy="810478"/>
          </a:xfrm>
          <a:prstGeom prst="rect">
            <a:avLst/>
          </a:prstGeom>
          <a:noFill/>
        </p:spPr>
        <p:txBody>
          <a:bodyPr wrap="square" rtlCol="0">
            <a:spAutoFit/>
          </a:bodyPr>
          <a:lstStyle/>
          <a:p>
            <a:pPr algn="ctr">
              <a:lnSpc>
                <a:spcPts val="2800"/>
              </a:lnSpc>
              <a:spcBef>
                <a:spcPts val="600"/>
              </a:spcBef>
            </a:pPr>
            <a:r>
              <a:rPr lang="es-ES" sz="2200" b="1"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Cando </a:t>
            </a:r>
            <a:r>
              <a:rPr lang="es-ES" sz="2200" b="1"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una crianza </a:t>
            </a:r>
            <a:r>
              <a:rPr lang="es-ES" sz="2200" b="1" dirty="0" err="1"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cisexual</a:t>
            </a:r>
            <a:r>
              <a:rPr lang="es-ES" sz="2200" b="1"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s-ES" sz="2200" b="1" dirty="0" err="1"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refírese</a:t>
            </a:r>
            <a:r>
              <a:rPr lang="es-ES" sz="2200" b="1"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 el/</a:t>
            </a:r>
            <a:r>
              <a:rPr lang="es-ES" sz="2200" b="1" dirty="0" err="1"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ela</a:t>
            </a:r>
            <a:r>
              <a:rPr lang="es-ES" sz="2200" b="1"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s-ES" sz="2200" b="1" dirty="0" err="1"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mesma</a:t>
            </a:r>
            <a:r>
              <a:rPr lang="es-ES" sz="2200" b="1"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como </a:t>
            </a:r>
            <a:r>
              <a:rPr lang="es-ES" sz="2200" b="1" dirty="0" err="1"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neno</a:t>
            </a:r>
            <a:r>
              <a:rPr lang="es-ES" sz="2200" b="1"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/nena, non existe </a:t>
            </a:r>
            <a:r>
              <a:rPr lang="es-ES" sz="2200" b="1" dirty="0" err="1"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cuestionamento</a:t>
            </a:r>
            <a:r>
              <a:rPr lang="es-ES" sz="2200" b="1"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s-ES" sz="2200" b="1" dirty="0" err="1"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nin</a:t>
            </a:r>
            <a:r>
              <a:rPr lang="es-ES" sz="2200" b="1"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saltan as alarmas. </a:t>
            </a:r>
            <a:endParaRPr lang="es-ES" sz="2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uadroTexto 1"/>
          <p:cNvSpPr txBox="1"/>
          <p:nvPr/>
        </p:nvSpPr>
        <p:spPr>
          <a:xfrm>
            <a:off x="-1691803" y="4910916"/>
            <a:ext cx="8928992" cy="887422"/>
          </a:xfrm>
          <a:prstGeom prst="rect">
            <a:avLst/>
          </a:prstGeom>
          <a:noFill/>
        </p:spPr>
        <p:txBody>
          <a:bodyPr wrap="square" rtlCol="0">
            <a:spAutoFit/>
          </a:bodyPr>
          <a:lstStyle/>
          <a:p>
            <a:pPr algn="ctr">
              <a:lnSpc>
                <a:spcPts val="2800"/>
              </a:lnSpc>
              <a:spcBef>
                <a:spcPts val="600"/>
              </a:spcBef>
            </a:pPr>
            <a:r>
              <a:rPr lang="es-ES" sz="2800" b="1" dirty="0" smtClean="0">
                <a:solidFill>
                  <a:srgbClr val="FF3399"/>
                </a:solidFill>
                <a:effectLst>
                  <a:outerShdw blurRad="38100" dist="38100" dir="2700000" algn="tl">
                    <a:srgbClr val="000000">
                      <a:alpha val="43137"/>
                    </a:srgbClr>
                  </a:outerShdw>
                </a:effectLst>
                <a:latin typeface="Bahnschrift" pitchFamily="34" charset="0"/>
              </a:rPr>
              <a:t>¿Por </a:t>
            </a:r>
            <a:r>
              <a:rPr lang="es-ES" sz="2800" b="1" dirty="0">
                <a:solidFill>
                  <a:srgbClr val="FF3399"/>
                </a:solidFill>
                <a:effectLst>
                  <a:outerShdw blurRad="38100" dist="38100" dir="2700000" algn="tl">
                    <a:srgbClr val="000000">
                      <a:alpha val="43137"/>
                    </a:srgbClr>
                  </a:outerShdw>
                </a:effectLst>
                <a:latin typeface="Bahnschrift" pitchFamily="34" charset="0"/>
              </a:rPr>
              <a:t>qué </a:t>
            </a:r>
            <a:r>
              <a:rPr lang="es-ES" sz="2800" b="1" dirty="0" smtClean="0">
                <a:solidFill>
                  <a:srgbClr val="FF3399"/>
                </a:solidFill>
                <a:effectLst>
                  <a:outerShdw blurRad="38100" dist="38100" dir="2700000" algn="tl">
                    <a:srgbClr val="000000">
                      <a:alpha val="43137"/>
                    </a:srgbClr>
                  </a:outerShdw>
                </a:effectLst>
                <a:latin typeface="Bahnschrift" pitchFamily="34" charset="0"/>
              </a:rPr>
              <a:t>saltan todas as alarmas</a:t>
            </a:r>
          </a:p>
          <a:p>
            <a:pPr algn="ctr">
              <a:lnSpc>
                <a:spcPts val="2800"/>
              </a:lnSpc>
              <a:spcBef>
                <a:spcPts val="600"/>
              </a:spcBef>
            </a:pPr>
            <a:r>
              <a:rPr lang="es-ES" sz="2800" b="1" dirty="0" smtClean="0">
                <a:solidFill>
                  <a:srgbClr val="FF3399"/>
                </a:solidFill>
                <a:effectLst>
                  <a:outerShdw blurRad="38100" dist="38100" dir="2700000" algn="tl">
                    <a:srgbClr val="000000">
                      <a:alpha val="43137"/>
                    </a:srgbClr>
                  </a:outerShdw>
                </a:effectLst>
                <a:latin typeface="Bahnschrift" pitchFamily="34" charset="0"/>
              </a:rPr>
              <a:t>cas </a:t>
            </a:r>
            <a:r>
              <a:rPr lang="es-ES" sz="2800" b="1" dirty="0">
                <a:solidFill>
                  <a:srgbClr val="FF3399"/>
                </a:solidFill>
                <a:effectLst>
                  <a:outerShdw blurRad="38100" dist="38100" dir="2700000" algn="tl">
                    <a:srgbClr val="000000">
                      <a:alpha val="43137"/>
                    </a:srgbClr>
                  </a:outerShdw>
                </a:effectLst>
                <a:latin typeface="Bahnschrift" pitchFamily="34" charset="0"/>
              </a:rPr>
              <a:t>crianzas/</a:t>
            </a:r>
            <a:r>
              <a:rPr lang="es-ES" sz="2800" b="1" dirty="0" err="1">
                <a:solidFill>
                  <a:srgbClr val="FF3399"/>
                </a:solidFill>
                <a:effectLst>
                  <a:outerShdw blurRad="38100" dist="38100" dir="2700000" algn="tl">
                    <a:srgbClr val="000000">
                      <a:alpha val="43137"/>
                    </a:srgbClr>
                  </a:outerShdw>
                </a:effectLst>
                <a:latin typeface="Bahnschrift" pitchFamily="34" charset="0"/>
              </a:rPr>
              <a:t>mozxs</a:t>
            </a:r>
            <a:r>
              <a:rPr lang="es-ES" sz="2800" b="1" dirty="0">
                <a:solidFill>
                  <a:srgbClr val="FF3399"/>
                </a:solidFill>
                <a:effectLst>
                  <a:outerShdw blurRad="38100" dist="38100" dir="2700000" algn="tl">
                    <a:srgbClr val="000000">
                      <a:alpha val="43137"/>
                    </a:srgbClr>
                  </a:outerShdw>
                </a:effectLst>
                <a:latin typeface="Bahnschrift" pitchFamily="34" charset="0"/>
              </a:rPr>
              <a:t> </a:t>
            </a:r>
            <a:r>
              <a:rPr lang="es-ES" sz="2800" b="1" dirty="0" err="1">
                <a:solidFill>
                  <a:srgbClr val="FF3399"/>
                </a:solidFill>
                <a:effectLst>
                  <a:outerShdw blurRad="38100" dist="38100" dir="2700000" algn="tl">
                    <a:srgbClr val="000000">
                      <a:alpha val="43137"/>
                    </a:srgbClr>
                  </a:outerShdw>
                </a:effectLst>
                <a:latin typeface="Bahnschrift" pitchFamily="34" charset="0"/>
              </a:rPr>
              <a:t>trans</a:t>
            </a:r>
            <a:r>
              <a:rPr lang="es-ES" sz="2800" b="1" dirty="0">
                <a:solidFill>
                  <a:srgbClr val="FF3399"/>
                </a:solidFill>
                <a:effectLst>
                  <a:outerShdw blurRad="38100" dist="38100" dir="2700000" algn="tl">
                    <a:srgbClr val="000000">
                      <a:alpha val="43137"/>
                    </a:srgbClr>
                  </a:outerShdw>
                </a:effectLst>
                <a:latin typeface="Bahnschrift" pitchFamily="34" charset="0"/>
              </a:rPr>
              <a:t>?</a:t>
            </a:r>
          </a:p>
        </p:txBody>
      </p:sp>
      <p:pic>
        <p:nvPicPr>
          <p:cNvPr id="6" name="Picture 2" descr="C:\Users\CRISTINA PALACIOS.DESKTOP-UQQ274E\Desktop\ARELAS\CHARLAS\2018\disney\lucas_platero_tran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1005" y="4333746"/>
            <a:ext cx="3905709" cy="2243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8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 presetClass="entr" presetSubtype="0" fill="hold" nodeType="afterEffect">
                                  <p:stCondLst>
                                    <p:cond delay="1500"/>
                                  </p:stCondLst>
                                  <p:childTnLst>
                                    <p:set>
                                      <p:cBhvr>
                                        <p:cTn id="15" dur="1" fill="hold">
                                          <p:stCondLst>
                                            <p:cond delay="19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52413" y="980728"/>
            <a:ext cx="6150722" cy="2246769"/>
          </a:xfrm>
          <a:prstGeom prst="rect">
            <a:avLst/>
          </a:prstGeom>
          <a:noFill/>
        </p:spPr>
        <p:txBody>
          <a:bodyPr wrap="square" rtlCol="0">
            <a:spAutoFit/>
          </a:bodyPr>
          <a:lstStyle/>
          <a:p>
            <a:pPr algn="ctr">
              <a:lnSpc>
                <a:spcPts val="2800"/>
              </a:lnSpc>
            </a:pPr>
            <a:r>
              <a:rPr lang="es-ES" sz="2200" dirty="0">
                <a:latin typeface="Bahnschrift" pitchFamily="34" charset="0"/>
              </a:rPr>
              <a:t>Esta </a:t>
            </a:r>
            <a:r>
              <a:rPr lang="es-ES" sz="2200" dirty="0" err="1">
                <a:latin typeface="Bahnschrift" pitchFamily="34" charset="0"/>
              </a:rPr>
              <a:t>identidade</a:t>
            </a:r>
            <a:r>
              <a:rPr lang="es-ES" sz="2200" dirty="0">
                <a:latin typeface="Bahnschrift" pitchFamily="34" charset="0"/>
              </a:rPr>
              <a:t> </a:t>
            </a:r>
            <a:r>
              <a:rPr lang="es-ES" sz="2200" dirty="0" smtClean="0">
                <a:latin typeface="Bahnschrift" pitchFamily="34" charset="0"/>
              </a:rPr>
              <a:t>en </a:t>
            </a:r>
            <a:r>
              <a:rPr lang="es-ES" sz="2200" dirty="0" err="1" smtClean="0">
                <a:latin typeface="Bahnschrift" pitchFamily="34" charset="0"/>
              </a:rPr>
              <a:t>constasnte</a:t>
            </a:r>
            <a:r>
              <a:rPr lang="es-ES" sz="2200" dirty="0" smtClean="0">
                <a:latin typeface="Bahnschrift" pitchFamily="34" charset="0"/>
              </a:rPr>
              <a:t> </a:t>
            </a:r>
            <a:r>
              <a:rPr lang="es-ES" sz="2200" dirty="0" smtClean="0">
                <a:latin typeface="Bahnschrift" pitchFamily="34" charset="0"/>
              </a:rPr>
              <a:t>formación  </a:t>
            </a:r>
            <a:r>
              <a:rPr lang="es-ES" sz="2200" dirty="0">
                <a:latin typeface="Bahnschrift" pitchFamily="34" charset="0"/>
              </a:rPr>
              <a:t>pode  </a:t>
            </a:r>
            <a:r>
              <a:rPr lang="es-ES" sz="2200" b="1" dirty="0">
                <a:effectLst>
                  <a:outerShdw blurRad="38100" dist="38100" dir="2700000" algn="tl">
                    <a:srgbClr val="000000">
                      <a:alpha val="43137"/>
                    </a:srgbClr>
                  </a:outerShdw>
                </a:effectLst>
                <a:latin typeface="Bahnschrift" pitchFamily="34" charset="0"/>
              </a:rPr>
              <a:t>seguir</a:t>
            </a:r>
            <a:r>
              <a:rPr lang="es-ES" sz="2200" dirty="0">
                <a:latin typeface="Bahnschrift" pitchFamily="34" charset="0"/>
              </a:rPr>
              <a:t>  </a:t>
            </a:r>
            <a:r>
              <a:rPr lang="es-ES" sz="2200" dirty="0" err="1">
                <a:latin typeface="Bahnschrift" pitchFamily="34" charset="0"/>
              </a:rPr>
              <a:t>ou</a:t>
            </a:r>
            <a:r>
              <a:rPr lang="es-ES" sz="2200" dirty="0">
                <a:latin typeface="Bahnschrift" pitchFamily="34" charset="0"/>
              </a:rPr>
              <a:t>  </a:t>
            </a:r>
            <a:r>
              <a:rPr lang="es-ES" sz="2200" b="1" dirty="0">
                <a:solidFill>
                  <a:srgbClr val="FF0066"/>
                </a:solidFill>
                <a:effectLst>
                  <a:outerShdw blurRad="38100" dist="38100" dir="2700000" algn="tl">
                    <a:srgbClr val="000000">
                      <a:alpha val="43137"/>
                    </a:srgbClr>
                  </a:outerShdw>
                </a:effectLst>
                <a:latin typeface="Bahnschrift" pitchFamily="34" charset="0"/>
              </a:rPr>
              <a:t>transgredir</a:t>
            </a:r>
            <a:r>
              <a:rPr lang="es-ES" sz="2200" dirty="0">
                <a:latin typeface="Bahnschrift" pitchFamily="34" charset="0"/>
              </a:rPr>
              <a:t>  as </a:t>
            </a:r>
            <a:r>
              <a:rPr lang="es-ES" sz="2200" dirty="0" smtClean="0">
                <a:latin typeface="Bahnschrift" pitchFamily="34" charset="0"/>
              </a:rPr>
              <a:t> </a:t>
            </a:r>
            <a:r>
              <a:rPr lang="es-ES" sz="2200" dirty="0">
                <a:latin typeface="Bahnschrift" pitchFamily="34" charset="0"/>
              </a:rPr>
              <a:t>«normas de </a:t>
            </a:r>
            <a:r>
              <a:rPr lang="es-ES" sz="2200" dirty="0" err="1">
                <a:latin typeface="Bahnschrift" pitchFamily="34" charset="0"/>
              </a:rPr>
              <a:t>xénero</a:t>
            </a:r>
            <a:r>
              <a:rPr lang="es-ES" sz="2200" dirty="0">
                <a:latin typeface="Bahnschrift" pitchFamily="34" charset="0"/>
              </a:rPr>
              <a:t>» socialmente dominantes. </a:t>
            </a:r>
            <a:r>
              <a:rPr lang="es-ES" sz="2200" dirty="0" err="1">
                <a:latin typeface="Bahnschrift" pitchFamily="34" charset="0"/>
              </a:rPr>
              <a:t>Falamos</a:t>
            </a:r>
            <a:r>
              <a:rPr lang="es-ES" sz="2200" dirty="0">
                <a:latin typeface="Bahnschrift" pitchFamily="34" charset="0"/>
              </a:rPr>
              <a:t>  de </a:t>
            </a:r>
            <a:r>
              <a:rPr lang="es-ES" sz="2200" dirty="0" err="1">
                <a:latin typeface="Bahnschrift" pitchFamily="34" charset="0"/>
              </a:rPr>
              <a:t>persoas</a:t>
            </a:r>
            <a:r>
              <a:rPr lang="es-ES" sz="2200" dirty="0">
                <a:latin typeface="Bahnschrift" pitchFamily="34" charset="0"/>
              </a:rPr>
              <a:t>  que </a:t>
            </a:r>
            <a:r>
              <a:rPr lang="es-ES" sz="2200" b="1" dirty="0">
                <a:effectLst>
                  <a:outerShdw blurRad="38100" dist="38100" dir="2700000" algn="tl">
                    <a:srgbClr val="000000">
                      <a:alpha val="43137"/>
                    </a:srgbClr>
                  </a:outerShdw>
                </a:effectLst>
                <a:latin typeface="Bahnschrift" pitchFamily="34" charset="0"/>
              </a:rPr>
              <a:t>non </a:t>
            </a:r>
            <a:r>
              <a:rPr lang="es-ES" sz="2200" b="1" dirty="0" err="1">
                <a:effectLst>
                  <a:outerShdw blurRad="38100" dist="38100" dir="2700000" algn="tl">
                    <a:srgbClr val="000000">
                      <a:alpha val="43137"/>
                    </a:srgbClr>
                  </a:outerShdw>
                </a:effectLst>
                <a:latin typeface="Bahnschrift" pitchFamily="34" charset="0"/>
              </a:rPr>
              <a:t>transixen</a:t>
            </a:r>
            <a:r>
              <a:rPr lang="es-ES" sz="2200" b="1" dirty="0">
                <a:effectLst>
                  <a:outerShdw blurRad="38100" dist="38100" dir="2700000" algn="tl">
                    <a:srgbClr val="000000">
                      <a:alpha val="43137"/>
                    </a:srgbClr>
                  </a:outerShdw>
                </a:effectLst>
                <a:latin typeface="Bahnschrift" pitchFamily="34" charset="0"/>
              </a:rPr>
              <a:t>  </a:t>
            </a:r>
            <a:r>
              <a:rPr lang="es-ES" sz="2200" b="1" dirty="0" err="1">
                <a:effectLst>
                  <a:outerShdw blurRad="38100" dist="38100" dir="2700000" algn="tl">
                    <a:srgbClr val="000000">
                      <a:alpha val="43137"/>
                    </a:srgbClr>
                  </a:outerShdw>
                </a:effectLst>
                <a:latin typeface="Bahnschrift" pitchFamily="34" charset="0"/>
              </a:rPr>
              <a:t>cos</a:t>
            </a:r>
            <a:r>
              <a:rPr lang="es-ES" sz="2200" b="1" dirty="0">
                <a:effectLst>
                  <a:outerShdw blurRad="38100" dist="38100" dir="2700000" algn="tl">
                    <a:srgbClr val="000000">
                      <a:alpha val="43137"/>
                    </a:srgbClr>
                  </a:outerShdw>
                </a:effectLst>
                <a:latin typeface="Bahnschrift" pitchFamily="34" charset="0"/>
              </a:rPr>
              <a:t>  roles  de  </a:t>
            </a:r>
            <a:r>
              <a:rPr lang="es-ES" sz="2200" b="1" dirty="0" err="1">
                <a:effectLst>
                  <a:outerShdw blurRad="38100" dist="38100" dir="2700000" algn="tl">
                    <a:srgbClr val="000000">
                      <a:alpha val="43137"/>
                    </a:srgbClr>
                  </a:outerShdw>
                </a:effectLst>
                <a:latin typeface="Bahnschrift" pitchFamily="34" charset="0"/>
              </a:rPr>
              <a:t>xénero</a:t>
            </a:r>
            <a:r>
              <a:rPr lang="es-ES" sz="2200" b="1" dirty="0">
                <a:effectLst>
                  <a:outerShdw blurRad="38100" dist="38100" dir="2700000" algn="tl">
                    <a:srgbClr val="000000">
                      <a:alpha val="43137"/>
                    </a:srgbClr>
                  </a:outerShdw>
                </a:effectLst>
                <a:latin typeface="Bahnschrift" pitchFamily="34" charset="0"/>
              </a:rPr>
              <a:t>  asignados</a:t>
            </a:r>
            <a:r>
              <a:rPr lang="es-ES" sz="2200" dirty="0">
                <a:latin typeface="Bahnschrift" pitchFamily="34" charset="0"/>
              </a:rPr>
              <a:t> e que </a:t>
            </a:r>
            <a:r>
              <a:rPr lang="es-ES" sz="2200" dirty="0" smtClean="0">
                <a:latin typeface="Bahnschrift" pitchFamily="34" charset="0"/>
              </a:rPr>
              <a:t>exceden </a:t>
            </a:r>
            <a:r>
              <a:rPr lang="es-ES" sz="2200" dirty="0">
                <a:latin typeface="Bahnschrift" pitchFamily="34" charset="0"/>
              </a:rPr>
              <a:t>os  límites do que se espera  </a:t>
            </a:r>
            <a:r>
              <a:rPr lang="es-ES" sz="2200" dirty="0" err="1">
                <a:latin typeface="Bahnschrift" pitchFamily="34" charset="0"/>
              </a:rPr>
              <a:t>dun</a:t>
            </a:r>
            <a:r>
              <a:rPr lang="es-ES" sz="2200" dirty="0">
                <a:latin typeface="Bahnschrift" pitchFamily="34" charset="0"/>
              </a:rPr>
              <a:t> </a:t>
            </a:r>
            <a:r>
              <a:rPr lang="es-ES" sz="2200" dirty="0" err="1">
                <a:latin typeface="Bahnschrift" pitchFamily="34" charset="0"/>
              </a:rPr>
              <a:t>neno</a:t>
            </a:r>
            <a:r>
              <a:rPr lang="es-ES" sz="2200" dirty="0">
                <a:latin typeface="Bahnschrift" pitchFamily="34" charset="0"/>
              </a:rPr>
              <a:t> </a:t>
            </a:r>
            <a:r>
              <a:rPr lang="es-ES" sz="2200" dirty="0" err="1">
                <a:latin typeface="Bahnschrift" pitchFamily="34" charset="0"/>
              </a:rPr>
              <a:t>ou</a:t>
            </a:r>
            <a:r>
              <a:rPr lang="es-ES" sz="2200" dirty="0">
                <a:latin typeface="Bahnschrift" pitchFamily="34" charset="0"/>
              </a:rPr>
              <a:t> </a:t>
            </a:r>
            <a:r>
              <a:rPr lang="es-ES" sz="2200" dirty="0" err="1">
                <a:latin typeface="Bahnschrift" pitchFamily="34" charset="0"/>
              </a:rPr>
              <a:t>unha</a:t>
            </a:r>
            <a:r>
              <a:rPr lang="es-ES" sz="2200" dirty="0">
                <a:latin typeface="Bahnschrift" pitchFamily="34" charset="0"/>
              </a:rPr>
              <a:t> nena.</a:t>
            </a:r>
          </a:p>
        </p:txBody>
      </p:sp>
      <p:sp>
        <p:nvSpPr>
          <p:cNvPr id="6" name="2 Marcador de contenido"/>
          <p:cNvSpPr>
            <a:spLocks noGrp="1"/>
          </p:cNvSpPr>
          <p:nvPr>
            <p:ph idx="1"/>
          </p:nvPr>
        </p:nvSpPr>
        <p:spPr>
          <a:xfrm>
            <a:off x="343973" y="4653137"/>
            <a:ext cx="8749665" cy="1612775"/>
          </a:xfrm>
        </p:spPr>
        <p:txBody>
          <a:bodyPr>
            <a:normAutofit/>
          </a:bodyPr>
          <a:lstStyle/>
          <a:p>
            <a:pPr marL="0" indent="0" algn="ctr">
              <a:buNone/>
            </a:pPr>
            <a:r>
              <a:rPr lang="es-ES" dirty="0"/>
              <a:t>Os “</a:t>
            </a:r>
            <a:r>
              <a:rPr lang="es-ES" dirty="0" err="1">
                <a:solidFill>
                  <a:srgbClr val="7030A0"/>
                </a:solidFill>
                <a:effectLst>
                  <a:outerShdw blurRad="38100" dist="38100" dir="2700000" algn="tl">
                    <a:srgbClr val="000000">
                      <a:alpha val="43137"/>
                    </a:srgbClr>
                  </a:outerShdw>
                </a:effectLst>
              </a:rPr>
              <a:t>comportamentos</a:t>
            </a:r>
            <a:r>
              <a:rPr lang="es-ES" dirty="0">
                <a:solidFill>
                  <a:srgbClr val="7030A0"/>
                </a:solidFill>
                <a:effectLst>
                  <a:outerShdw blurRad="38100" dist="38100" dir="2700000" algn="tl">
                    <a:srgbClr val="000000">
                      <a:alpha val="43137"/>
                    </a:srgbClr>
                  </a:outerShdw>
                </a:effectLst>
              </a:rPr>
              <a:t> de </a:t>
            </a:r>
            <a:r>
              <a:rPr lang="es-ES" dirty="0" err="1">
                <a:solidFill>
                  <a:srgbClr val="7030A0"/>
                </a:solidFill>
                <a:effectLst>
                  <a:outerShdw blurRad="38100" dist="38100" dir="2700000" algn="tl">
                    <a:srgbClr val="000000">
                      <a:alpha val="43137"/>
                    </a:srgbClr>
                  </a:outerShdw>
                </a:effectLst>
              </a:rPr>
              <a:t>xénero</a:t>
            </a:r>
            <a:r>
              <a:rPr lang="es-ES" dirty="0">
                <a:solidFill>
                  <a:srgbClr val="7030A0"/>
                </a:solidFill>
                <a:effectLst>
                  <a:outerShdw blurRad="38100" dist="38100" dir="2700000" algn="tl">
                    <a:srgbClr val="000000">
                      <a:alpha val="43137"/>
                    </a:srgbClr>
                  </a:outerShdw>
                </a:effectLst>
              </a:rPr>
              <a:t> non normativos</a:t>
            </a:r>
            <a:r>
              <a:rPr lang="es-ES" dirty="0"/>
              <a:t>”, a </a:t>
            </a:r>
            <a:r>
              <a:rPr lang="es-ES" dirty="0" err="1"/>
              <a:t>miúdo</a:t>
            </a:r>
            <a:r>
              <a:rPr lang="es-ES" dirty="0"/>
              <a:t> </a:t>
            </a:r>
            <a:r>
              <a:rPr lang="es-ES" dirty="0" err="1"/>
              <a:t>vai</a:t>
            </a:r>
            <a:r>
              <a:rPr lang="es-ES" dirty="0"/>
              <a:t> acompañado de </a:t>
            </a:r>
            <a:r>
              <a:rPr lang="es-ES" b="1" dirty="0">
                <a:effectLst>
                  <a:outerShdw blurRad="38100" dist="38100" dir="2700000" algn="tl">
                    <a:srgbClr val="000000">
                      <a:alpha val="43137"/>
                    </a:srgbClr>
                  </a:outerShdw>
                </a:effectLst>
              </a:rPr>
              <a:t>resistencias</a:t>
            </a:r>
            <a:r>
              <a:rPr lang="es-ES" b="1" dirty="0"/>
              <a:t> </a:t>
            </a:r>
            <a:r>
              <a:rPr lang="es-ES" dirty="0"/>
              <a:t>, </a:t>
            </a:r>
            <a:r>
              <a:rPr lang="es-ES" b="1" dirty="0">
                <a:effectLst>
                  <a:outerShdw blurRad="38100" dist="38100" dir="2700000" algn="tl">
                    <a:srgbClr val="000000">
                      <a:alpha val="43137"/>
                    </a:srgbClr>
                  </a:outerShdw>
                </a:effectLst>
              </a:rPr>
              <a:t>castigos</a:t>
            </a:r>
            <a:r>
              <a:rPr lang="es-ES" b="1" dirty="0"/>
              <a:t> </a:t>
            </a:r>
            <a:r>
              <a:rPr lang="es-ES" dirty="0"/>
              <a:t>e </a:t>
            </a:r>
            <a:r>
              <a:rPr lang="es-ES" b="1" dirty="0" err="1">
                <a:effectLst>
                  <a:outerShdw blurRad="38100" dist="38100" dir="2700000" algn="tl">
                    <a:srgbClr val="000000">
                      <a:alpha val="43137"/>
                    </a:srgbClr>
                  </a:outerShdw>
                </a:effectLst>
              </a:rPr>
              <a:t>reaccións</a:t>
            </a:r>
            <a:r>
              <a:rPr lang="es-ES" b="1" dirty="0">
                <a:effectLst>
                  <a:outerShdw blurRad="38100" dist="38100" dir="2700000" algn="tl">
                    <a:srgbClr val="000000">
                      <a:alpha val="43137"/>
                    </a:srgbClr>
                  </a:outerShdw>
                </a:effectLst>
              </a:rPr>
              <a:t> negativas </a:t>
            </a:r>
            <a:r>
              <a:rPr lang="es-ES" dirty="0">
                <a:effectLst>
                  <a:outerShdw blurRad="38100" dist="38100" dir="2700000" algn="tl">
                    <a:srgbClr val="000000">
                      <a:alpha val="43137"/>
                    </a:srgbClr>
                  </a:outerShdw>
                </a:effectLst>
              </a:rPr>
              <a:t>da contorna.</a:t>
            </a:r>
          </a:p>
        </p:txBody>
      </p:sp>
      <p:pic>
        <p:nvPicPr>
          <p:cNvPr id="7" name="Picture 2" descr="C:\Users\CRISTINA PALACIOS.DESKTOP-UQQ274E\Desktop\ARELAS\CHARLAS\2018\disney\Niño-disfrazado-de-Elsa-genera-caos-en-redes-socia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8622" y="332656"/>
            <a:ext cx="2405016" cy="407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0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3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up)">
                                      <p:cBhvr>
                                        <p:cTn id="12" dur="3000"/>
                                        <p:tgtEl>
                                          <p:spTgt spid="6">
                                            <p:txEl>
                                              <p:pRg st="0" end="0"/>
                                            </p:txEl>
                                          </p:spTgt>
                                        </p:tgtEl>
                                      </p:cBhvr>
                                    </p:animEffect>
                                  </p:childTnLst>
                                </p:cTn>
                              </p:par>
                            </p:childTnLst>
                          </p:cTn>
                        </p:par>
                        <p:par>
                          <p:cTn id="13" fill="hold">
                            <p:stCondLst>
                              <p:cond delay="3000"/>
                            </p:stCondLst>
                            <p:childTnLst>
                              <p:par>
                                <p:cTn id="14" presetID="10" presetClass="entr" presetSubtype="0" fill="hold" nodeType="afterEffect">
                                  <p:stCondLst>
                                    <p:cond delay="60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315" y="-264693"/>
            <a:ext cx="5723691" cy="3355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0" y="3277611"/>
            <a:ext cx="9721850" cy="2923877"/>
          </a:xfrm>
          <a:prstGeom prst="rect">
            <a:avLst/>
          </a:prstGeom>
          <a:noFill/>
        </p:spPr>
        <p:txBody>
          <a:bodyPr wrap="square" rtlCol="0">
            <a:spAutoFit/>
          </a:bodyPr>
          <a:lstStyle/>
          <a:p>
            <a:pPr algn="ctr"/>
            <a:r>
              <a:rPr lang="es-ES" sz="3600" b="1" dirty="0" err="1">
                <a:solidFill>
                  <a:schemeClr val="tx1">
                    <a:lumMod val="75000"/>
                    <a:lumOff val="25000"/>
                  </a:schemeClr>
                </a:solidFill>
                <a:latin typeface="Arial Narrow" pitchFamily="34" charset="0"/>
              </a:rPr>
              <a:t>Comportamentos</a:t>
            </a:r>
            <a:r>
              <a:rPr lang="es-ES" sz="3600" b="1" dirty="0">
                <a:solidFill>
                  <a:schemeClr val="tx1">
                    <a:lumMod val="75000"/>
                    <a:lumOff val="25000"/>
                  </a:schemeClr>
                </a:solidFill>
                <a:latin typeface="Arial Narrow" pitchFamily="34" charset="0"/>
              </a:rPr>
              <a:t>/roles de </a:t>
            </a:r>
            <a:r>
              <a:rPr lang="es-ES" sz="3600" b="1" dirty="0" err="1">
                <a:solidFill>
                  <a:schemeClr val="tx1">
                    <a:lumMod val="75000"/>
                    <a:lumOff val="25000"/>
                  </a:schemeClr>
                </a:solidFill>
                <a:latin typeface="Arial Narrow" pitchFamily="34" charset="0"/>
              </a:rPr>
              <a:t>xénero</a:t>
            </a:r>
            <a:r>
              <a:rPr lang="es-ES" sz="3600" b="1" dirty="0">
                <a:solidFill>
                  <a:schemeClr val="tx1">
                    <a:lumMod val="75000"/>
                    <a:lumOff val="25000"/>
                  </a:schemeClr>
                </a:solidFill>
                <a:latin typeface="Arial Narrow" pitchFamily="34" charset="0"/>
              </a:rPr>
              <a:t> </a:t>
            </a:r>
            <a:r>
              <a:rPr lang="es-ES" sz="3600" b="1" dirty="0" smtClean="0">
                <a:solidFill>
                  <a:schemeClr val="tx1">
                    <a:lumMod val="75000"/>
                    <a:lumOff val="25000"/>
                  </a:schemeClr>
                </a:solidFill>
                <a:latin typeface="Arial Narrow" pitchFamily="34" charset="0"/>
              </a:rPr>
              <a:t>“non normativos”</a:t>
            </a:r>
            <a:endParaRPr lang="es-ES" sz="3600" b="1" dirty="0">
              <a:solidFill>
                <a:schemeClr val="tx1">
                  <a:lumMod val="75000"/>
                  <a:lumOff val="25000"/>
                </a:schemeClr>
              </a:solidFill>
              <a:latin typeface="Arial Narrow" pitchFamily="34" charset="0"/>
            </a:endParaRPr>
          </a:p>
          <a:p>
            <a:endParaRPr lang="es-ES" sz="3600" dirty="0"/>
          </a:p>
          <a:p>
            <a:endParaRPr lang="es-ES" dirty="0"/>
          </a:p>
          <a:p>
            <a:endParaRPr lang="es-ES" dirty="0"/>
          </a:p>
          <a:p>
            <a:endParaRPr lang="es-ES" dirty="0"/>
          </a:p>
          <a:p>
            <a:endParaRPr lang="es-ES" dirty="0"/>
          </a:p>
          <a:p>
            <a:pPr algn="ctr"/>
            <a:r>
              <a:rPr lang="es-ES" sz="4000" b="1" dirty="0" err="1">
                <a:solidFill>
                  <a:schemeClr val="tx1">
                    <a:lumMod val="75000"/>
                    <a:lumOff val="25000"/>
                  </a:schemeClr>
                </a:solidFill>
                <a:latin typeface="Arial Narrow" pitchFamily="34" charset="0"/>
              </a:rPr>
              <a:t>Transexualidade</a:t>
            </a:r>
            <a:endParaRPr lang="es-ES" sz="4000" b="1" dirty="0">
              <a:solidFill>
                <a:schemeClr val="tx1">
                  <a:lumMod val="75000"/>
                  <a:lumOff val="25000"/>
                </a:schemeClr>
              </a:solidFill>
              <a:latin typeface="Arial Narrow" pitchFamily="34" charset="0"/>
            </a:endParaRP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2277" y="4107407"/>
            <a:ext cx="1344179" cy="1264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05141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793846" y="0"/>
            <a:ext cx="5359095" cy="604664"/>
          </a:xfrm>
        </p:spPr>
        <p:txBody>
          <a:bodyPr>
            <a:normAutofit/>
          </a:bodyPr>
          <a:lstStyle/>
          <a:p>
            <a:pPr marL="0" indent="0">
              <a:buNone/>
            </a:pPr>
            <a:r>
              <a:rPr lang="es-ES" sz="2800" dirty="0">
                <a:solidFill>
                  <a:schemeClr val="accent5">
                    <a:lumMod val="75000"/>
                  </a:schemeClr>
                </a:solidFill>
                <a:effectLst>
                  <a:outerShdw blurRad="38100" dist="38100" dir="2700000" algn="tl">
                    <a:srgbClr val="000000">
                      <a:alpha val="43137"/>
                    </a:srgbClr>
                  </a:outerShdw>
                </a:effectLst>
                <a:latin typeface="Bahnschrift" pitchFamily="34" charset="0"/>
              </a:rPr>
              <a:t>Crianza/</a:t>
            </a:r>
            <a:r>
              <a:rPr lang="es-ES" sz="2800" dirty="0" err="1">
                <a:solidFill>
                  <a:schemeClr val="accent5">
                    <a:lumMod val="75000"/>
                  </a:schemeClr>
                </a:solidFill>
                <a:effectLst>
                  <a:outerShdw blurRad="38100" dist="38100" dir="2700000" algn="tl">
                    <a:srgbClr val="000000">
                      <a:alpha val="43137"/>
                    </a:srgbClr>
                  </a:outerShdw>
                </a:effectLst>
                <a:latin typeface="Bahnschrift" pitchFamily="34" charset="0"/>
              </a:rPr>
              <a:t>mozx</a:t>
            </a:r>
            <a:r>
              <a:rPr lang="es-ES" sz="2800" dirty="0">
                <a:solidFill>
                  <a:schemeClr val="accent5">
                    <a:lumMod val="75000"/>
                  </a:schemeClr>
                </a:solidFill>
                <a:effectLst>
                  <a:outerShdw blurRad="38100" dist="38100" dir="2700000" algn="tl">
                    <a:srgbClr val="000000">
                      <a:alpha val="43137"/>
                    </a:srgbClr>
                  </a:outerShdw>
                </a:effectLst>
                <a:latin typeface="Bahnschrift" pitchFamily="34" charset="0"/>
              </a:rPr>
              <a:t>  transexual</a:t>
            </a:r>
          </a:p>
        </p:txBody>
      </p:sp>
      <p:sp>
        <p:nvSpPr>
          <p:cNvPr id="4" name="3 CuadroTexto"/>
          <p:cNvSpPr txBox="1"/>
          <p:nvPr/>
        </p:nvSpPr>
        <p:spPr>
          <a:xfrm>
            <a:off x="47794" y="3239061"/>
            <a:ext cx="9674056" cy="3618939"/>
          </a:xfrm>
          <a:prstGeom prst="rect">
            <a:avLst/>
          </a:prstGeom>
          <a:noFill/>
        </p:spPr>
        <p:txBody>
          <a:bodyPr wrap="square" rtlCol="0">
            <a:spAutoFit/>
          </a:bodyPr>
          <a:lstStyle/>
          <a:p>
            <a:pPr algn="just">
              <a:lnSpc>
                <a:spcPts val="2900"/>
              </a:lnSpc>
              <a:spcAft>
                <a:spcPts val="600"/>
              </a:spcAft>
            </a:pPr>
            <a:r>
              <a:rPr lang="es-ES" sz="2000" dirty="0">
                <a:solidFill>
                  <a:schemeClr val="tx1">
                    <a:lumMod val="85000"/>
                    <a:lumOff val="15000"/>
                  </a:schemeClr>
                </a:solidFill>
                <a:latin typeface="Bahnschrift" pitchFamily="34" charset="0"/>
              </a:rPr>
              <a:t>Comunica </a:t>
            </a:r>
            <a:r>
              <a:rPr lang="es-ES" sz="2000" dirty="0" err="1">
                <a:solidFill>
                  <a:schemeClr val="tx1">
                    <a:lumMod val="85000"/>
                    <a:lumOff val="15000"/>
                  </a:schemeClr>
                </a:solidFill>
                <a:latin typeface="Bahnschrift" pitchFamily="34" charset="0"/>
              </a:rPr>
              <a:t>xs</a:t>
            </a:r>
            <a:r>
              <a:rPr lang="es-ES" sz="2000" dirty="0">
                <a:solidFill>
                  <a:schemeClr val="tx1">
                    <a:lumMod val="85000"/>
                    <a:lumOff val="15000"/>
                  </a:schemeClr>
                </a:solidFill>
                <a:latin typeface="Bahnschrift" pitchFamily="34" charset="0"/>
              </a:rPr>
              <a:t> </a:t>
            </a:r>
            <a:r>
              <a:rPr lang="es-ES" sz="2000" dirty="0" err="1">
                <a:solidFill>
                  <a:schemeClr val="tx1">
                    <a:lumMod val="85000"/>
                    <a:lumOff val="15000"/>
                  </a:schemeClr>
                </a:solidFill>
                <a:latin typeface="Bahnschrift" pitchFamily="34" charset="0"/>
              </a:rPr>
              <a:t>adultxs</a:t>
            </a:r>
            <a:r>
              <a:rPr lang="es-ES" sz="2000" dirty="0">
                <a:solidFill>
                  <a:schemeClr val="tx1">
                    <a:lumMod val="85000"/>
                    <a:lumOff val="15000"/>
                  </a:schemeClr>
                </a:solidFill>
                <a:latin typeface="Bahnschrift" pitchFamily="34" charset="0"/>
              </a:rPr>
              <a:t> que </a:t>
            </a:r>
            <a:r>
              <a:rPr lang="es-ES" sz="2000" b="1" strike="sngStrike" dirty="0">
                <a:solidFill>
                  <a:srgbClr val="FF0000"/>
                </a:solidFill>
                <a:effectLst>
                  <a:outerShdw blurRad="38100" dist="38100" dir="2700000" algn="tl">
                    <a:srgbClr val="000000">
                      <a:alpha val="43137"/>
                    </a:srgbClr>
                  </a:outerShdw>
                </a:effectLst>
                <a:latin typeface="Bahnschrift" pitchFamily="34" charset="0"/>
              </a:rPr>
              <a:t>non</a:t>
            </a:r>
            <a:r>
              <a:rPr lang="es-ES" sz="2000" dirty="0">
                <a:solidFill>
                  <a:srgbClr val="FF0000"/>
                </a:solidFill>
                <a:latin typeface="Bahnschrift" pitchFamily="34" charset="0"/>
              </a:rPr>
              <a:t> </a:t>
            </a:r>
            <a:r>
              <a:rPr lang="es-ES" sz="2000" dirty="0">
                <a:solidFill>
                  <a:schemeClr val="tx1">
                    <a:lumMod val="85000"/>
                    <a:lumOff val="15000"/>
                  </a:schemeClr>
                </a:solidFill>
                <a:latin typeface="Bahnschrift" pitchFamily="34" charset="0"/>
              </a:rPr>
              <a:t>se identifica </a:t>
            </a:r>
            <a:r>
              <a:rPr lang="es-ES" sz="2000" dirty="0" err="1">
                <a:solidFill>
                  <a:schemeClr val="tx1">
                    <a:lumMod val="85000"/>
                    <a:lumOff val="15000"/>
                  </a:schemeClr>
                </a:solidFill>
                <a:latin typeface="Bahnschrift" pitchFamily="34" charset="0"/>
              </a:rPr>
              <a:t>co</a:t>
            </a:r>
            <a:r>
              <a:rPr lang="es-ES" sz="2000" dirty="0">
                <a:solidFill>
                  <a:schemeClr val="tx1">
                    <a:lumMod val="85000"/>
                    <a:lumOff val="15000"/>
                  </a:schemeClr>
                </a:solidFill>
                <a:latin typeface="Bahnschrift" pitchFamily="34" charset="0"/>
              </a:rPr>
              <a:t> </a:t>
            </a:r>
            <a:r>
              <a:rPr lang="es-ES" sz="2000" dirty="0" smtClean="0">
                <a:solidFill>
                  <a:schemeClr val="tx1">
                    <a:lumMod val="85000"/>
                    <a:lumOff val="15000"/>
                  </a:schemeClr>
                </a:solidFill>
                <a:latin typeface="Bahnschrift" pitchFamily="34" charset="0"/>
              </a:rPr>
              <a:t>sexo/</a:t>
            </a:r>
            <a:r>
              <a:rPr lang="es-ES" sz="2000" dirty="0" err="1" smtClean="0">
                <a:solidFill>
                  <a:schemeClr val="tx1">
                    <a:lumMod val="85000"/>
                    <a:lumOff val="15000"/>
                  </a:schemeClr>
                </a:solidFill>
                <a:latin typeface="Bahnschrift" pitchFamily="34" charset="0"/>
              </a:rPr>
              <a:t>xénero</a:t>
            </a:r>
            <a:r>
              <a:rPr lang="es-ES" sz="2000" dirty="0" smtClean="0">
                <a:solidFill>
                  <a:schemeClr val="tx1">
                    <a:lumMod val="85000"/>
                    <a:lumOff val="15000"/>
                  </a:schemeClr>
                </a:solidFill>
                <a:latin typeface="Bahnschrift" pitchFamily="34" charset="0"/>
              </a:rPr>
              <a:t> </a:t>
            </a:r>
            <a:r>
              <a:rPr lang="es-ES" sz="2000" dirty="0">
                <a:solidFill>
                  <a:schemeClr val="tx1">
                    <a:lumMod val="85000"/>
                    <a:lumOff val="15000"/>
                  </a:schemeClr>
                </a:solidFill>
                <a:latin typeface="Bahnschrift" pitchFamily="34" charset="0"/>
              </a:rPr>
              <a:t>que se </a:t>
            </a:r>
            <a:r>
              <a:rPr lang="es-ES" sz="2000" dirty="0" err="1">
                <a:solidFill>
                  <a:schemeClr val="tx1">
                    <a:lumMod val="85000"/>
                    <a:lumOff val="15000"/>
                  </a:schemeClr>
                </a:solidFill>
                <a:latin typeface="Bahnschrift" pitchFamily="34" charset="0"/>
              </a:rPr>
              <a:t>lle</a:t>
            </a:r>
            <a:r>
              <a:rPr lang="es-ES" sz="2000" dirty="0">
                <a:solidFill>
                  <a:schemeClr val="tx1">
                    <a:lumMod val="85000"/>
                    <a:lumOff val="15000"/>
                  </a:schemeClr>
                </a:solidFill>
                <a:latin typeface="Bahnschrift" pitchFamily="34" charset="0"/>
              </a:rPr>
              <a:t>  </a:t>
            </a:r>
            <a:r>
              <a:rPr lang="es-ES" sz="2000" dirty="0" err="1">
                <a:solidFill>
                  <a:schemeClr val="tx1">
                    <a:lumMod val="85000"/>
                    <a:lumOff val="15000"/>
                  </a:schemeClr>
                </a:solidFill>
                <a:latin typeface="Bahnschrift" pitchFamily="34" charset="0"/>
              </a:rPr>
              <a:t>asignou</a:t>
            </a:r>
            <a:r>
              <a:rPr lang="es-ES" sz="2000" dirty="0">
                <a:solidFill>
                  <a:schemeClr val="tx1">
                    <a:lumMod val="85000"/>
                    <a:lumOff val="15000"/>
                  </a:schemeClr>
                </a:solidFill>
                <a:latin typeface="Bahnschrift" pitchFamily="34" charset="0"/>
              </a:rPr>
              <a:t> :</a:t>
            </a:r>
          </a:p>
          <a:p>
            <a:pPr marL="285750" indent="-285750" algn="just">
              <a:lnSpc>
                <a:spcPts val="3000"/>
              </a:lnSpc>
              <a:buFontTx/>
              <a:buChar char="-"/>
            </a:pPr>
            <a:r>
              <a:rPr lang="es-ES" sz="2000" dirty="0">
                <a:solidFill>
                  <a:schemeClr val="tx1">
                    <a:lumMod val="85000"/>
                    <a:lumOff val="15000"/>
                  </a:schemeClr>
                </a:solidFill>
                <a:latin typeface="Bahnschrift" pitchFamily="34" charset="0"/>
              </a:rPr>
              <a:t>Cando </a:t>
            </a:r>
            <a:r>
              <a:rPr lang="es-ES" sz="2000" dirty="0" err="1">
                <a:solidFill>
                  <a:schemeClr val="tx1">
                    <a:lumMod val="85000"/>
                    <a:lumOff val="15000"/>
                  </a:schemeClr>
                </a:solidFill>
                <a:latin typeface="Bahnschrift" pitchFamily="34" charset="0"/>
              </a:rPr>
              <a:t>comeza</a:t>
            </a:r>
            <a:r>
              <a:rPr lang="es-ES" sz="2000" dirty="0">
                <a:solidFill>
                  <a:schemeClr val="tx1">
                    <a:lumMod val="85000"/>
                    <a:lumOff val="15000"/>
                  </a:schemeClr>
                </a:solidFill>
                <a:latin typeface="Bahnschrift" pitchFamily="34" charset="0"/>
              </a:rPr>
              <a:t> a </a:t>
            </a:r>
            <a:r>
              <a:rPr lang="es-ES" sz="2000" dirty="0" err="1">
                <a:solidFill>
                  <a:schemeClr val="tx1">
                    <a:lumMod val="85000"/>
                    <a:lumOff val="15000"/>
                  </a:schemeClr>
                </a:solidFill>
                <a:latin typeface="Bahnschrift" pitchFamily="34" charset="0"/>
              </a:rPr>
              <a:t>falar</a:t>
            </a:r>
            <a:r>
              <a:rPr lang="es-ES" sz="2000" dirty="0">
                <a:solidFill>
                  <a:schemeClr val="tx1">
                    <a:lumMod val="85000"/>
                    <a:lumOff val="15000"/>
                  </a:schemeClr>
                </a:solidFill>
                <a:latin typeface="Bahnschrift" pitchFamily="34" charset="0"/>
              </a:rPr>
              <a:t> </a:t>
            </a:r>
            <a:r>
              <a:rPr lang="es-ES" sz="2000" b="1" dirty="0" err="1">
                <a:solidFill>
                  <a:schemeClr val="tx1">
                    <a:lumMod val="85000"/>
                    <a:lumOff val="15000"/>
                  </a:schemeClr>
                </a:solidFill>
                <a:latin typeface="Bahnschrift" pitchFamily="34" charset="0"/>
              </a:rPr>
              <a:t>empezan</a:t>
            </a:r>
            <a:r>
              <a:rPr lang="es-ES" sz="2000" b="1" dirty="0">
                <a:solidFill>
                  <a:schemeClr val="tx1">
                    <a:lumMod val="85000"/>
                    <a:lumOff val="15000"/>
                  </a:schemeClr>
                </a:solidFill>
                <a:latin typeface="Bahnschrift" pitchFamily="34" charset="0"/>
              </a:rPr>
              <a:t> a </a:t>
            </a:r>
            <a:r>
              <a:rPr lang="es-ES" sz="2000" b="1" dirty="0" err="1">
                <a:solidFill>
                  <a:schemeClr val="tx1">
                    <a:lumMod val="85000"/>
                    <a:lumOff val="15000"/>
                  </a:schemeClr>
                </a:solidFill>
                <a:latin typeface="Bahnschrift" pitchFamily="34" charset="0"/>
              </a:rPr>
              <a:t>nomearse</a:t>
            </a:r>
            <a:r>
              <a:rPr lang="es-ES" sz="2000" b="1" dirty="0">
                <a:solidFill>
                  <a:schemeClr val="tx1">
                    <a:lumMod val="85000"/>
                    <a:lumOff val="15000"/>
                  </a:schemeClr>
                </a:solidFill>
                <a:latin typeface="Bahnschrift" pitchFamily="34" charset="0"/>
              </a:rPr>
              <a:t> a si </a:t>
            </a:r>
            <a:r>
              <a:rPr lang="es-ES" sz="2000" b="1" dirty="0" err="1">
                <a:solidFill>
                  <a:schemeClr val="tx1">
                    <a:lumMod val="85000"/>
                    <a:lumOff val="15000"/>
                  </a:schemeClr>
                </a:solidFill>
                <a:latin typeface="Bahnschrift" pitchFamily="34" charset="0"/>
              </a:rPr>
              <a:t>mesmx</a:t>
            </a:r>
            <a:r>
              <a:rPr lang="es-ES" sz="2000" b="1" dirty="0">
                <a:solidFill>
                  <a:schemeClr val="tx1">
                    <a:lumMod val="85000"/>
                    <a:lumOff val="15000"/>
                  </a:schemeClr>
                </a:solidFill>
                <a:latin typeface="Bahnschrift" pitchFamily="34" charset="0"/>
              </a:rPr>
              <a:t> </a:t>
            </a:r>
            <a:r>
              <a:rPr lang="es-ES" sz="2000" b="1" dirty="0" err="1">
                <a:solidFill>
                  <a:schemeClr val="tx1">
                    <a:lumMod val="85000"/>
                    <a:lumOff val="15000"/>
                  </a:schemeClr>
                </a:solidFill>
                <a:latin typeface="Bahnschrift" pitchFamily="34" charset="0"/>
              </a:rPr>
              <a:t>co</a:t>
            </a:r>
            <a:r>
              <a:rPr lang="es-ES" sz="2000" b="1" dirty="0">
                <a:solidFill>
                  <a:schemeClr val="tx1">
                    <a:lumMod val="85000"/>
                    <a:lumOff val="15000"/>
                  </a:schemeClr>
                </a:solidFill>
                <a:latin typeface="Bahnschrift" pitchFamily="34" charset="0"/>
              </a:rPr>
              <a:t> </a:t>
            </a:r>
            <a:r>
              <a:rPr lang="es-ES" sz="2000" b="1" dirty="0" smtClean="0">
                <a:solidFill>
                  <a:schemeClr val="tx1">
                    <a:lumMod val="85000"/>
                    <a:lumOff val="15000"/>
                  </a:schemeClr>
                </a:solidFill>
                <a:latin typeface="Bahnschrift" pitchFamily="34" charset="0"/>
              </a:rPr>
              <a:t>sexo sentido.</a:t>
            </a:r>
            <a:endParaRPr lang="es-ES" sz="2000" b="1" dirty="0">
              <a:solidFill>
                <a:schemeClr val="tx1">
                  <a:lumMod val="85000"/>
                  <a:lumOff val="15000"/>
                </a:schemeClr>
              </a:solidFill>
              <a:latin typeface="Bahnschrift" pitchFamily="34" charset="0"/>
            </a:endParaRPr>
          </a:p>
          <a:p>
            <a:pPr marL="285750" indent="-285750" algn="just">
              <a:lnSpc>
                <a:spcPts val="3000"/>
              </a:lnSpc>
              <a:buFontTx/>
              <a:buChar char="-"/>
            </a:pPr>
            <a:r>
              <a:rPr lang="es-ES" sz="2000" dirty="0" err="1">
                <a:solidFill>
                  <a:schemeClr val="tx1">
                    <a:lumMod val="85000"/>
                    <a:lumOff val="15000"/>
                  </a:schemeClr>
                </a:solidFill>
                <a:latin typeface="Bahnschrift" pitchFamily="34" charset="0"/>
              </a:rPr>
              <a:t>Pídelle</a:t>
            </a:r>
            <a:r>
              <a:rPr lang="es-ES" sz="2000" dirty="0">
                <a:solidFill>
                  <a:schemeClr val="tx1">
                    <a:lumMod val="85000"/>
                    <a:lumOff val="15000"/>
                  </a:schemeClr>
                </a:solidFill>
                <a:latin typeface="Bahnschrift" pitchFamily="34" charset="0"/>
              </a:rPr>
              <a:t> a </a:t>
            </a:r>
            <a:r>
              <a:rPr lang="es-ES" sz="2000" dirty="0" err="1">
                <a:solidFill>
                  <a:schemeClr val="tx1">
                    <a:lumMod val="85000"/>
                    <a:lumOff val="15000"/>
                  </a:schemeClr>
                </a:solidFill>
                <a:latin typeface="Bahnschrift" pitchFamily="34" charset="0"/>
              </a:rPr>
              <a:t>súa</a:t>
            </a:r>
            <a:r>
              <a:rPr lang="es-ES" sz="2000" dirty="0">
                <a:solidFill>
                  <a:schemeClr val="tx1">
                    <a:lumMod val="85000"/>
                    <a:lumOff val="15000"/>
                  </a:schemeClr>
                </a:solidFill>
                <a:latin typeface="Bahnschrift" pitchFamily="34" charset="0"/>
              </a:rPr>
              <a:t> familia que </a:t>
            </a:r>
            <a:r>
              <a:rPr lang="es-ES" sz="2000" dirty="0" err="1">
                <a:solidFill>
                  <a:schemeClr val="tx1">
                    <a:lumMod val="85000"/>
                    <a:lumOff val="15000"/>
                  </a:schemeClr>
                </a:solidFill>
                <a:latin typeface="Bahnschrift" pitchFamily="34" charset="0"/>
              </a:rPr>
              <a:t>lle</a:t>
            </a:r>
            <a:r>
              <a:rPr lang="es-ES" sz="2000" dirty="0">
                <a:solidFill>
                  <a:schemeClr val="tx1">
                    <a:lumMod val="85000"/>
                    <a:lumOff val="15000"/>
                  </a:schemeClr>
                </a:solidFill>
                <a:latin typeface="Bahnschrift" pitchFamily="34" charset="0"/>
              </a:rPr>
              <a:t> </a:t>
            </a:r>
            <a:r>
              <a:rPr lang="es-ES" sz="2000" b="1" dirty="0">
                <a:solidFill>
                  <a:schemeClr val="tx1">
                    <a:lumMod val="85000"/>
                    <a:lumOff val="15000"/>
                  </a:schemeClr>
                </a:solidFill>
                <a:latin typeface="Bahnschrift" pitchFamily="34" charset="0"/>
              </a:rPr>
              <a:t>chamen por un </a:t>
            </a:r>
            <a:r>
              <a:rPr lang="es-ES" sz="2000" b="1" dirty="0" err="1">
                <a:solidFill>
                  <a:schemeClr val="tx1">
                    <a:lumMod val="85000"/>
                    <a:lumOff val="15000"/>
                  </a:schemeClr>
                </a:solidFill>
                <a:latin typeface="Bahnschrift" pitchFamily="34" charset="0"/>
              </a:rPr>
              <a:t>nome</a:t>
            </a:r>
            <a:r>
              <a:rPr lang="es-ES" sz="2000" b="1" dirty="0">
                <a:solidFill>
                  <a:schemeClr val="tx1">
                    <a:lumMod val="85000"/>
                    <a:lumOff val="15000"/>
                  </a:schemeClr>
                </a:solidFill>
                <a:latin typeface="Bahnschrift" pitchFamily="34" charset="0"/>
              </a:rPr>
              <a:t> que </a:t>
            </a:r>
            <a:r>
              <a:rPr lang="es-ES" sz="2000" b="1" dirty="0" err="1">
                <a:solidFill>
                  <a:schemeClr val="tx1">
                    <a:lumMod val="85000"/>
                    <a:lumOff val="15000"/>
                  </a:schemeClr>
                </a:solidFill>
                <a:latin typeface="Bahnschrift" pitchFamily="34" charset="0"/>
              </a:rPr>
              <a:t>pertence</a:t>
            </a:r>
            <a:r>
              <a:rPr lang="es-ES" sz="2000" b="1" dirty="0">
                <a:solidFill>
                  <a:schemeClr val="tx1">
                    <a:lumMod val="85000"/>
                    <a:lumOff val="15000"/>
                  </a:schemeClr>
                </a:solidFill>
                <a:latin typeface="Bahnschrift" pitchFamily="34" charset="0"/>
              </a:rPr>
              <a:t> o “</a:t>
            </a:r>
            <a:r>
              <a:rPr lang="es-ES" sz="2000" b="1" dirty="0" err="1">
                <a:solidFill>
                  <a:schemeClr val="tx1">
                    <a:lumMod val="85000"/>
                    <a:lumOff val="15000"/>
                  </a:schemeClr>
                </a:solidFill>
                <a:latin typeface="Bahnschrift" pitchFamily="34" charset="0"/>
              </a:rPr>
              <a:t>outro</a:t>
            </a:r>
            <a:r>
              <a:rPr lang="es-ES" sz="2000" b="1" dirty="0">
                <a:solidFill>
                  <a:schemeClr val="tx1">
                    <a:lumMod val="85000"/>
                    <a:lumOff val="15000"/>
                  </a:schemeClr>
                </a:solidFill>
                <a:latin typeface="Bahnschrift" pitchFamily="34" charset="0"/>
              </a:rPr>
              <a:t> </a:t>
            </a:r>
            <a:r>
              <a:rPr lang="es-ES" sz="2000" b="1" dirty="0" err="1" smtClean="0">
                <a:solidFill>
                  <a:schemeClr val="tx1">
                    <a:lumMod val="85000"/>
                    <a:lumOff val="15000"/>
                  </a:schemeClr>
                </a:solidFill>
                <a:latin typeface="Bahnschrift" pitchFamily="34" charset="0"/>
              </a:rPr>
              <a:t>xenero</a:t>
            </a:r>
            <a:r>
              <a:rPr lang="es-ES" sz="2000" dirty="0" smtClean="0">
                <a:solidFill>
                  <a:schemeClr val="tx1">
                    <a:lumMod val="85000"/>
                    <a:lumOff val="15000"/>
                  </a:schemeClr>
                </a:solidFill>
                <a:latin typeface="Bahnschrift" pitchFamily="34" charset="0"/>
              </a:rPr>
              <a:t>”.</a:t>
            </a:r>
            <a:endParaRPr lang="es-ES" sz="2000" dirty="0">
              <a:solidFill>
                <a:schemeClr val="tx1">
                  <a:lumMod val="85000"/>
                  <a:lumOff val="15000"/>
                </a:schemeClr>
              </a:solidFill>
              <a:latin typeface="Bahnschrift" pitchFamily="34" charset="0"/>
            </a:endParaRPr>
          </a:p>
          <a:p>
            <a:pPr marL="285750" indent="-285750" algn="just">
              <a:lnSpc>
                <a:spcPts val="3000"/>
              </a:lnSpc>
              <a:buFontTx/>
              <a:buChar char="-"/>
            </a:pPr>
            <a:r>
              <a:rPr lang="es-ES" sz="2000" b="1" dirty="0" err="1" smtClean="0">
                <a:solidFill>
                  <a:schemeClr val="tx1">
                    <a:lumMod val="85000"/>
                    <a:lumOff val="15000"/>
                  </a:schemeClr>
                </a:solidFill>
                <a:latin typeface="Bahnschrift" pitchFamily="34" charset="0"/>
              </a:rPr>
              <a:t>Imaxina</a:t>
            </a:r>
            <a:r>
              <a:rPr lang="es-ES" sz="2000" b="1" dirty="0" smtClean="0">
                <a:solidFill>
                  <a:schemeClr val="tx1">
                    <a:lumMod val="85000"/>
                    <a:lumOff val="15000"/>
                  </a:schemeClr>
                </a:solidFill>
                <a:latin typeface="Bahnschrift" pitchFamily="34" charset="0"/>
              </a:rPr>
              <a:t> </a:t>
            </a:r>
            <a:r>
              <a:rPr lang="es-ES" sz="2000" b="1" dirty="0">
                <a:solidFill>
                  <a:schemeClr val="tx1">
                    <a:lumMod val="85000"/>
                    <a:lumOff val="15000"/>
                  </a:schemeClr>
                </a:solidFill>
                <a:latin typeface="Bahnschrift" pitchFamily="34" charset="0"/>
              </a:rPr>
              <a:t>e </a:t>
            </a:r>
            <a:r>
              <a:rPr lang="es-ES" sz="2000" b="1" dirty="0" err="1">
                <a:solidFill>
                  <a:schemeClr val="tx1">
                    <a:lumMod val="85000"/>
                    <a:lumOff val="15000"/>
                  </a:schemeClr>
                </a:solidFill>
                <a:latin typeface="Bahnschrift" pitchFamily="34" charset="0"/>
              </a:rPr>
              <a:t>proxecta</a:t>
            </a:r>
            <a:r>
              <a:rPr lang="es-ES" sz="2000" b="1" dirty="0">
                <a:solidFill>
                  <a:schemeClr val="tx1">
                    <a:lumMod val="85000"/>
                    <a:lumOff val="15000"/>
                  </a:schemeClr>
                </a:solidFill>
                <a:latin typeface="Bahnschrift" pitchFamily="34" charset="0"/>
              </a:rPr>
              <a:t> o </a:t>
            </a:r>
            <a:r>
              <a:rPr lang="es-ES" sz="2000" b="1" dirty="0" err="1">
                <a:solidFill>
                  <a:schemeClr val="tx1">
                    <a:lumMod val="85000"/>
                    <a:lumOff val="15000"/>
                  </a:schemeClr>
                </a:solidFill>
                <a:latin typeface="Bahnschrift" pitchFamily="34" charset="0"/>
              </a:rPr>
              <a:t>seu</a:t>
            </a:r>
            <a:r>
              <a:rPr lang="es-ES" sz="2000" b="1" dirty="0">
                <a:solidFill>
                  <a:schemeClr val="tx1">
                    <a:lumMod val="85000"/>
                    <a:lumOff val="15000"/>
                  </a:schemeClr>
                </a:solidFill>
                <a:latin typeface="Bahnschrift" pitchFamily="34" charset="0"/>
              </a:rPr>
              <a:t> futuro </a:t>
            </a:r>
            <a:r>
              <a:rPr lang="es-ES" sz="2000" b="1" dirty="0" err="1" smtClean="0">
                <a:solidFill>
                  <a:schemeClr val="tx1">
                    <a:lumMod val="85000"/>
                    <a:lumOff val="15000"/>
                  </a:schemeClr>
                </a:solidFill>
                <a:latin typeface="Bahnschrift" pitchFamily="34" charset="0"/>
              </a:rPr>
              <a:t>co</a:t>
            </a:r>
            <a:r>
              <a:rPr lang="es-ES" sz="2000" b="1" dirty="0">
                <a:solidFill>
                  <a:schemeClr val="tx1">
                    <a:lumMod val="85000"/>
                    <a:lumOff val="15000"/>
                  </a:schemeClr>
                </a:solidFill>
                <a:latin typeface="Bahnschrift" pitchFamily="34" charset="0"/>
              </a:rPr>
              <a:t> </a:t>
            </a:r>
            <a:r>
              <a:rPr lang="es-ES" sz="2000" b="1" dirty="0" smtClean="0">
                <a:solidFill>
                  <a:schemeClr val="tx1">
                    <a:lumMod val="85000"/>
                    <a:lumOff val="15000"/>
                  </a:schemeClr>
                </a:solidFill>
                <a:latin typeface="Bahnschrift" pitchFamily="34" charset="0"/>
              </a:rPr>
              <a:t>sexo </a:t>
            </a:r>
            <a:r>
              <a:rPr lang="es-ES" sz="2000" b="1" dirty="0">
                <a:solidFill>
                  <a:schemeClr val="tx1">
                    <a:lumMod val="85000"/>
                    <a:lumOff val="15000"/>
                  </a:schemeClr>
                </a:solidFill>
                <a:latin typeface="Bahnschrift" pitchFamily="34" charset="0"/>
              </a:rPr>
              <a:t>sentido. </a:t>
            </a:r>
            <a:endParaRPr lang="es-ES" sz="2000" dirty="0">
              <a:solidFill>
                <a:schemeClr val="tx1">
                  <a:lumMod val="85000"/>
                  <a:lumOff val="15000"/>
                </a:schemeClr>
              </a:solidFill>
              <a:latin typeface="Bahnschrift" pitchFamily="34" charset="0"/>
            </a:endParaRPr>
          </a:p>
          <a:p>
            <a:pPr marL="285750" indent="-285750" algn="just">
              <a:lnSpc>
                <a:spcPts val="3000"/>
              </a:lnSpc>
              <a:buFontTx/>
              <a:buChar char="-"/>
            </a:pPr>
            <a:r>
              <a:rPr lang="es-ES" sz="2000" b="1" dirty="0" err="1" smtClean="0">
                <a:solidFill>
                  <a:schemeClr val="tx1">
                    <a:lumMod val="85000"/>
                    <a:lumOff val="15000"/>
                  </a:schemeClr>
                </a:solidFill>
                <a:latin typeface="Bahnschrift" pitchFamily="34" charset="0"/>
              </a:rPr>
              <a:t>Debúxase</a:t>
            </a:r>
            <a:r>
              <a:rPr lang="es-ES" sz="2000" dirty="0" smtClean="0">
                <a:solidFill>
                  <a:schemeClr val="tx1">
                    <a:lumMod val="85000"/>
                    <a:lumOff val="15000"/>
                  </a:schemeClr>
                </a:solidFill>
                <a:latin typeface="Bahnschrift" pitchFamily="34" charset="0"/>
              </a:rPr>
              <a:t> </a:t>
            </a:r>
            <a:r>
              <a:rPr lang="es-ES" sz="2000" dirty="0">
                <a:solidFill>
                  <a:schemeClr val="tx1">
                    <a:lumMod val="85000"/>
                    <a:lumOff val="15000"/>
                  </a:schemeClr>
                </a:solidFill>
                <a:latin typeface="Bahnschrift" pitchFamily="34" charset="0"/>
              </a:rPr>
              <a:t>en </a:t>
            </a:r>
            <a:r>
              <a:rPr lang="es-ES" sz="2000" dirty="0" err="1">
                <a:solidFill>
                  <a:schemeClr val="tx1">
                    <a:lumMod val="85000"/>
                    <a:lumOff val="15000"/>
                  </a:schemeClr>
                </a:solidFill>
                <a:latin typeface="Bahnschrift" pitchFamily="34" charset="0"/>
              </a:rPr>
              <a:t>xeral</a:t>
            </a:r>
            <a:r>
              <a:rPr lang="es-ES" sz="2000" dirty="0">
                <a:solidFill>
                  <a:schemeClr val="tx1">
                    <a:lumMod val="85000"/>
                    <a:lumOff val="15000"/>
                  </a:schemeClr>
                </a:solidFill>
                <a:latin typeface="Bahnschrift" pitchFamily="34" charset="0"/>
              </a:rPr>
              <a:t> </a:t>
            </a:r>
            <a:r>
              <a:rPr lang="es-ES" sz="2000" dirty="0" err="1">
                <a:solidFill>
                  <a:schemeClr val="tx1">
                    <a:lumMod val="85000"/>
                    <a:lumOff val="15000"/>
                  </a:schemeClr>
                </a:solidFill>
                <a:latin typeface="Bahnschrift" pitchFamily="34" charset="0"/>
              </a:rPr>
              <a:t>moi</a:t>
            </a:r>
            <a:r>
              <a:rPr lang="es-ES" sz="2000" dirty="0">
                <a:solidFill>
                  <a:schemeClr val="tx1">
                    <a:lumMod val="85000"/>
                    <a:lumOff val="15000"/>
                  </a:schemeClr>
                </a:solidFill>
                <a:latin typeface="Bahnschrift" pitchFamily="34" charset="0"/>
              </a:rPr>
              <a:t> «feminizada» </a:t>
            </a:r>
            <a:r>
              <a:rPr lang="es-ES" sz="2000" dirty="0" err="1">
                <a:solidFill>
                  <a:schemeClr val="tx1">
                    <a:lumMod val="85000"/>
                    <a:lumOff val="15000"/>
                  </a:schemeClr>
                </a:solidFill>
                <a:latin typeface="Bahnschrift" pitchFamily="34" charset="0"/>
              </a:rPr>
              <a:t>ou</a:t>
            </a:r>
            <a:r>
              <a:rPr lang="es-ES" sz="2000" dirty="0">
                <a:solidFill>
                  <a:schemeClr val="tx1">
                    <a:lumMod val="85000"/>
                    <a:lumOff val="15000"/>
                  </a:schemeClr>
                </a:solidFill>
                <a:latin typeface="Bahnschrift" pitchFamily="34" charset="0"/>
              </a:rPr>
              <a:t> «masculinizada».</a:t>
            </a:r>
          </a:p>
          <a:p>
            <a:pPr marL="285750" indent="-285750" algn="just">
              <a:lnSpc>
                <a:spcPts val="3000"/>
              </a:lnSpc>
              <a:buFontTx/>
              <a:buChar char="-"/>
            </a:pPr>
            <a:r>
              <a:rPr lang="es-ES" sz="2000" dirty="0">
                <a:solidFill>
                  <a:schemeClr val="tx1">
                    <a:lumMod val="85000"/>
                    <a:lumOff val="15000"/>
                  </a:schemeClr>
                </a:solidFill>
                <a:latin typeface="Bahnschrift" pitchFamily="34" charset="0"/>
              </a:rPr>
              <a:t>No </a:t>
            </a:r>
            <a:r>
              <a:rPr lang="es-ES" sz="2000" b="1" dirty="0" err="1">
                <a:solidFill>
                  <a:schemeClr val="tx1">
                    <a:lumMod val="85000"/>
                    <a:lumOff val="15000"/>
                  </a:schemeClr>
                </a:solidFill>
                <a:latin typeface="Bahnschrift" pitchFamily="34" charset="0"/>
              </a:rPr>
              <a:t>xogo</a:t>
            </a:r>
            <a:r>
              <a:rPr lang="es-ES" sz="2000" b="1" dirty="0">
                <a:solidFill>
                  <a:schemeClr val="tx1">
                    <a:lumMod val="85000"/>
                    <a:lumOff val="15000"/>
                  </a:schemeClr>
                </a:solidFill>
                <a:latin typeface="Bahnschrift" pitchFamily="34" charset="0"/>
              </a:rPr>
              <a:t> simbólico adopta os roles do «sexo sentido</a:t>
            </a:r>
            <a:r>
              <a:rPr lang="es-ES" sz="2000" dirty="0">
                <a:solidFill>
                  <a:schemeClr val="tx1">
                    <a:lumMod val="85000"/>
                    <a:lumOff val="15000"/>
                  </a:schemeClr>
                </a:solidFill>
                <a:latin typeface="Bahnschrift" pitchFamily="34" charset="0"/>
              </a:rPr>
              <a:t>».</a:t>
            </a:r>
          </a:p>
          <a:p>
            <a:pPr marL="285750" indent="-285750" algn="just">
              <a:lnSpc>
                <a:spcPts val="3000"/>
              </a:lnSpc>
              <a:buFontTx/>
              <a:buChar char="-"/>
            </a:pPr>
            <a:r>
              <a:rPr lang="es-ES" sz="2000" dirty="0">
                <a:solidFill>
                  <a:schemeClr val="tx1">
                    <a:lumMod val="85000"/>
                    <a:lumOff val="15000"/>
                  </a:schemeClr>
                </a:solidFill>
                <a:latin typeface="Bahnschrift" pitchFamily="34" charset="0"/>
              </a:rPr>
              <a:t>Cando son más </a:t>
            </a:r>
            <a:r>
              <a:rPr lang="es-ES" sz="2000" dirty="0" err="1">
                <a:solidFill>
                  <a:schemeClr val="tx1">
                    <a:lumMod val="85000"/>
                    <a:lumOff val="15000"/>
                  </a:schemeClr>
                </a:solidFill>
                <a:latin typeface="Bahnschrift" pitchFamily="34" charset="0"/>
              </a:rPr>
              <a:t>maiores</a:t>
            </a:r>
            <a:r>
              <a:rPr lang="es-ES" sz="2000" dirty="0">
                <a:solidFill>
                  <a:schemeClr val="tx1">
                    <a:lumMod val="85000"/>
                    <a:lumOff val="15000"/>
                  </a:schemeClr>
                </a:solidFill>
                <a:latin typeface="Bahnschrift" pitchFamily="34" charset="0"/>
              </a:rPr>
              <a:t>, pide </a:t>
            </a:r>
            <a:r>
              <a:rPr lang="es-ES" sz="2000" dirty="0" err="1" smtClean="0">
                <a:solidFill>
                  <a:schemeClr val="tx1">
                    <a:lumMod val="85000"/>
                    <a:lumOff val="15000"/>
                  </a:schemeClr>
                </a:solidFill>
                <a:latin typeface="Bahnschrift" pitchFamily="34" charset="0"/>
              </a:rPr>
              <a:t>aos</a:t>
            </a:r>
            <a:r>
              <a:rPr lang="es-ES" sz="2000" dirty="0" smtClean="0">
                <a:solidFill>
                  <a:schemeClr val="tx1">
                    <a:lumMod val="85000"/>
                    <a:lumOff val="15000"/>
                  </a:schemeClr>
                </a:solidFill>
                <a:latin typeface="Bahnschrift" pitchFamily="34" charset="0"/>
              </a:rPr>
              <a:t> </a:t>
            </a:r>
            <a:r>
              <a:rPr lang="es-ES" sz="2000" dirty="0" err="1">
                <a:solidFill>
                  <a:schemeClr val="tx1">
                    <a:lumMod val="85000"/>
                    <a:lumOff val="15000"/>
                  </a:schemeClr>
                </a:solidFill>
                <a:latin typeface="Bahnschrift" pitchFamily="34" charset="0"/>
              </a:rPr>
              <a:t>seus</a:t>
            </a:r>
            <a:r>
              <a:rPr lang="es-ES" sz="2000" dirty="0">
                <a:solidFill>
                  <a:schemeClr val="tx1">
                    <a:lumMod val="85000"/>
                    <a:lumOff val="15000"/>
                  </a:schemeClr>
                </a:solidFill>
                <a:latin typeface="Bahnschrift" pitchFamily="34" charset="0"/>
              </a:rPr>
              <a:t> </a:t>
            </a:r>
            <a:r>
              <a:rPr lang="es-ES" sz="2000" dirty="0" err="1">
                <a:solidFill>
                  <a:schemeClr val="tx1">
                    <a:lumMod val="85000"/>
                    <a:lumOff val="15000"/>
                  </a:schemeClr>
                </a:solidFill>
                <a:latin typeface="Bahnschrift" pitchFamily="34" charset="0"/>
              </a:rPr>
              <a:t>amigxs</a:t>
            </a:r>
            <a:r>
              <a:rPr lang="es-ES" sz="2000" dirty="0">
                <a:solidFill>
                  <a:schemeClr val="tx1">
                    <a:lumMod val="85000"/>
                    <a:lumOff val="15000"/>
                  </a:schemeClr>
                </a:solidFill>
                <a:latin typeface="Bahnschrift" pitchFamily="34" charset="0"/>
              </a:rPr>
              <a:t> e compas de </a:t>
            </a:r>
            <a:r>
              <a:rPr lang="es-ES" sz="2000" dirty="0" smtClean="0">
                <a:solidFill>
                  <a:schemeClr val="tx1">
                    <a:lumMod val="85000"/>
                    <a:lumOff val="15000"/>
                  </a:schemeClr>
                </a:solidFill>
                <a:latin typeface="Bahnschrift" pitchFamily="34" charset="0"/>
              </a:rPr>
              <a:t>clase ser </a:t>
            </a:r>
            <a:r>
              <a:rPr lang="es-ES" sz="2000" b="1" dirty="0" err="1">
                <a:solidFill>
                  <a:schemeClr val="tx1">
                    <a:lumMod val="85000"/>
                    <a:lumOff val="15000"/>
                  </a:schemeClr>
                </a:solidFill>
                <a:latin typeface="Bahnschrift" pitchFamily="34" charset="0"/>
              </a:rPr>
              <a:t>chamadx</a:t>
            </a:r>
            <a:r>
              <a:rPr lang="es-ES" sz="2000" b="1" dirty="0">
                <a:solidFill>
                  <a:schemeClr val="tx1">
                    <a:lumMod val="85000"/>
                    <a:lumOff val="15000"/>
                  </a:schemeClr>
                </a:solidFill>
                <a:latin typeface="Bahnschrift" pitchFamily="34" charset="0"/>
              </a:rPr>
              <a:t> por un </a:t>
            </a:r>
            <a:r>
              <a:rPr lang="es-ES" sz="2000" b="1" dirty="0" err="1">
                <a:solidFill>
                  <a:schemeClr val="tx1">
                    <a:lumMod val="85000"/>
                    <a:lumOff val="15000"/>
                  </a:schemeClr>
                </a:solidFill>
                <a:latin typeface="Bahnschrift" pitchFamily="34" charset="0"/>
              </a:rPr>
              <a:t>nome</a:t>
            </a:r>
            <a:r>
              <a:rPr lang="es-ES" sz="2000" b="1" dirty="0">
                <a:solidFill>
                  <a:schemeClr val="tx1">
                    <a:lumMod val="85000"/>
                    <a:lumOff val="15000"/>
                  </a:schemeClr>
                </a:solidFill>
                <a:latin typeface="Bahnschrift" pitchFamily="34" charset="0"/>
              </a:rPr>
              <a:t>/</a:t>
            </a:r>
            <a:r>
              <a:rPr lang="es-ES" sz="2000" b="1" dirty="0" err="1">
                <a:solidFill>
                  <a:schemeClr val="tx1">
                    <a:lumMod val="85000"/>
                    <a:lumOff val="15000"/>
                  </a:schemeClr>
                </a:solidFill>
                <a:latin typeface="Bahnschrift" pitchFamily="34" charset="0"/>
              </a:rPr>
              <a:t>xénero</a:t>
            </a:r>
            <a:r>
              <a:rPr lang="es-ES" sz="2000" b="1" dirty="0">
                <a:solidFill>
                  <a:schemeClr val="tx1">
                    <a:lumMod val="85000"/>
                    <a:lumOff val="15000"/>
                  </a:schemeClr>
                </a:solidFill>
                <a:latin typeface="Bahnschrift" pitchFamily="34" charset="0"/>
              </a:rPr>
              <a:t> </a:t>
            </a:r>
            <a:r>
              <a:rPr lang="es-ES" sz="2000" dirty="0">
                <a:solidFill>
                  <a:schemeClr val="tx1">
                    <a:lumMod val="85000"/>
                    <a:lumOff val="15000"/>
                  </a:schemeClr>
                </a:solidFill>
                <a:latin typeface="Bahnschrift" pitchFamily="34" charset="0"/>
              </a:rPr>
              <a:t>diferente </a:t>
            </a:r>
            <a:r>
              <a:rPr lang="es-ES" sz="2000" dirty="0" err="1" smtClean="0">
                <a:solidFill>
                  <a:schemeClr val="tx1">
                    <a:lumMod val="85000"/>
                    <a:lumOff val="15000"/>
                  </a:schemeClr>
                </a:solidFill>
                <a:latin typeface="Bahnschrift" pitchFamily="34" charset="0"/>
              </a:rPr>
              <a:t>ao</a:t>
            </a:r>
            <a:r>
              <a:rPr lang="es-ES" sz="2000" dirty="0" smtClean="0">
                <a:solidFill>
                  <a:schemeClr val="tx1">
                    <a:lumMod val="85000"/>
                    <a:lumOff val="15000"/>
                  </a:schemeClr>
                </a:solidFill>
                <a:latin typeface="Bahnschrift" pitchFamily="34" charset="0"/>
              </a:rPr>
              <a:t> </a:t>
            </a:r>
            <a:r>
              <a:rPr lang="es-ES" sz="2000" dirty="0">
                <a:solidFill>
                  <a:schemeClr val="tx1">
                    <a:lumMod val="85000"/>
                    <a:lumOff val="15000"/>
                  </a:schemeClr>
                </a:solidFill>
                <a:latin typeface="Bahnschrift" pitchFamily="34" charset="0"/>
              </a:rPr>
              <a:t>asignado. </a:t>
            </a:r>
            <a:r>
              <a:rPr lang="es-ES" sz="2000" dirty="0" err="1">
                <a:solidFill>
                  <a:schemeClr val="tx1">
                    <a:lumMod val="85000"/>
                    <a:lumOff val="15000"/>
                  </a:schemeClr>
                </a:solidFill>
                <a:latin typeface="Bahnschrift" pitchFamily="34" charset="0"/>
              </a:rPr>
              <a:t>Máis</a:t>
            </a:r>
            <a:r>
              <a:rPr lang="es-ES" sz="2000" dirty="0">
                <a:solidFill>
                  <a:schemeClr val="tx1">
                    <a:lumMod val="85000"/>
                    <a:lumOff val="15000"/>
                  </a:schemeClr>
                </a:solidFill>
                <a:latin typeface="Bahnschrift" pitchFamily="34" charset="0"/>
              </a:rPr>
              <a:t> tarde a </a:t>
            </a:r>
            <a:r>
              <a:rPr lang="es-ES" sz="2000" dirty="0" err="1">
                <a:solidFill>
                  <a:schemeClr val="tx1">
                    <a:lumMod val="85000"/>
                    <a:lumOff val="15000"/>
                  </a:schemeClr>
                </a:solidFill>
                <a:latin typeface="Bahnschrift" pitchFamily="34" charset="0"/>
              </a:rPr>
              <a:t>súa</a:t>
            </a:r>
            <a:r>
              <a:rPr lang="es-ES" sz="2000" dirty="0">
                <a:solidFill>
                  <a:schemeClr val="tx1">
                    <a:lumMod val="85000"/>
                    <a:lumOff val="15000"/>
                  </a:schemeClr>
                </a:solidFill>
                <a:latin typeface="Bahnschrift" pitchFamily="34" charset="0"/>
              </a:rPr>
              <a:t> familia </a:t>
            </a:r>
            <a:r>
              <a:rPr lang="es-ES" sz="2000" dirty="0" smtClean="0">
                <a:solidFill>
                  <a:schemeClr val="tx1">
                    <a:lumMod val="85000"/>
                    <a:lumOff val="15000"/>
                  </a:schemeClr>
                </a:solidFill>
                <a:latin typeface="Bahnschrift" pitchFamily="34" charset="0"/>
              </a:rPr>
              <a:t>e/</a:t>
            </a:r>
            <a:r>
              <a:rPr lang="es-ES" sz="2000" dirty="0" err="1" smtClean="0">
                <a:solidFill>
                  <a:schemeClr val="tx1">
                    <a:lumMod val="85000"/>
                    <a:lumOff val="15000"/>
                  </a:schemeClr>
                </a:solidFill>
                <a:latin typeface="Bahnschrift" pitchFamily="34" charset="0"/>
              </a:rPr>
              <a:t>ou</a:t>
            </a:r>
            <a:r>
              <a:rPr lang="es-ES" sz="2000" dirty="0" smtClean="0">
                <a:solidFill>
                  <a:schemeClr val="tx1">
                    <a:lumMod val="85000"/>
                    <a:lumOff val="15000"/>
                  </a:schemeClr>
                </a:solidFill>
                <a:latin typeface="Bahnschrift" pitchFamily="34" charset="0"/>
              </a:rPr>
              <a:t> </a:t>
            </a:r>
            <a:r>
              <a:rPr lang="es-ES" sz="2000" dirty="0">
                <a:solidFill>
                  <a:schemeClr val="tx1">
                    <a:lumMod val="85000"/>
                    <a:lumOff val="15000"/>
                  </a:schemeClr>
                </a:solidFill>
                <a:latin typeface="Bahnschrift" pitchFamily="34" charset="0"/>
              </a:rPr>
              <a:t>profes.</a:t>
            </a:r>
          </a:p>
          <a:p>
            <a:pPr algn="just">
              <a:lnSpc>
                <a:spcPts val="3000"/>
              </a:lnSpc>
              <a:spcAft>
                <a:spcPts val="600"/>
              </a:spcAft>
            </a:pPr>
            <a:endParaRPr lang="es-ES" sz="2000" dirty="0">
              <a:solidFill>
                <a:schemeClr val="tx1">
                  <a:lumMod val="85000"/>
                  <a:lumOff val="15000"/>
                </a:schemeClr>
              </a:solidFill>
              <a:latin typeface="Bahnschrift Light" pitchFamily="34" charset="0"/>
            </a:endParaRPr>
          </a:p>
        </p:txBody>
      </p:sp>
      <p:sp>
        <p:nvSpPr>
          <p:cNvPr id="2" name="1 CuadroTexto"/>
          <p:cNvSpPr txBox="1"/>
          <p:nvPr/>
        </p:nvSpPr>
        <p:spPr>
          <a:xfrm>
            <a:off x="171859" y="476672"/>
            <a:ext cx="9264617" cy="2913618"/>
          </a:xfrm>
          <a:prstGeom prst="rect">
            <a:avLst/>
          </a:prstGeom>
          <a:noFill/>
        </p:spPr>
        <p:txBody>
          <a:bodyPr wrap="square" rtlCol="0">
            <a:spAutoFit/>
          </a:bodyPr>
          <a:lstStyle/>
          <a:p>
            <a:pPr algn="just">
              <a:lnSpc>
                <a:spcPts val="3000"/>
              </a:lnSpc>
            </a:pPr>
            <a:r>
              <a:rPr lang="es-ES" sz="2000" dirty="0" err="1">
                <a:solidFill>
                  <a:schemeClr val="tx1">
                    <a:lumMod val="85000"/>
                    <a:lumOff val="15000"/>
                  </a:schemeClr>
                </a:solidFill>
                <a:latin typeface="Bahnschrift" pitchFamily="34" charset="0"/>
              </a:rPr>
              <a:t>Soe</a:t>
            </a:r>
            <a:r>
              <a:rPr lang="es-ES" sz="2000" dirty="0">
                <a:solidFill>
                  <a:schemeClr val="tx1">
                    <a:lumMod val="85000"/>
                    <a:lumOff val="15000"/>
                  </a:schemeClr>
                </a:solidFill>
                <a:latin typeface="Bahnschrift" pitchFamily="34" charset="0"/>
              </a:rPr>
              <a:t> ter </a:t>
            </a:r>
            <a:r>
              <a:rPr lang="es-ES" sz="2000" dirty="0" err="1">
                <a:solidFill>
                  <a:schemeClr val="tx1">
                    <a:lumMod val="85000"/>
                    <a:lumOff val="15000"/>
                  </a:schemeClr>
                </a:solidFill>
                <a:latin typeface="Bahnschrift" pitchFamily="34" charset="0"/>
              </a:rPr>
              <a:t>comportamentos</a:t>
            </a:r>
            <a:r>
              <a:rPr lang="es-ES" sz="2000" dirty="0">
                <a:solidFill>
                  <a:schemeClr val="tx1">
                    <a:lumMod val="85000"/>
                    <a:lumOff val="15000"/>
                  </a:schemeClr>
                </a:solidFill>
                <a:latin typeface="Bahnschrift" pitchFamily="34" charset="0"/>
              </a:rPr>
              <a:t>/</a:t>
            </a:r>
            <a:r>
              <a:rPr lang="es-ES" sz="2000" dirty="0" err="1">
                <a:solidFill>
                  <a:schemeClr val="tx1">
                    <a:lumMod val="85000"/>
                    <a:lumOff val="15000"/>
                  </a:schemeClr>
                </a:solidFill>
                <a:latin typeface="Bahnschrift" pitchFamily="34" charset="0"/>
              </a:rPr>
              <a:t>expresións</a:t>
            </a:r>
            <a:r>
              <a:rPr lang="es-ES" sz="2000" dirty="0">
                <a:solidFill>
                  <a:schemeClr val="tx1">
                    <a:lumMod val="85000"/>
                    <a:lumOff val="15000"/>
                  </a:schemeClr>
                </a:solidFill>
                <a:latin typeface="Bahnschrift" pitchFamily="34" charset="0"/>
              </a:rPr>
              <a:t> de </a:t>
            </a:r>
            <a:r>
              <a:rPr lang="es-ES" sz="2000" dirty="0" err="1" smtClean="0">
                <a:solidFill>
                  <a:schemeClr val="tx1">
                    <a:lumMod val="85000"/>
                    <a:lumOff val="15000"/>
                  </a:schemeClr>
                </a:solidFill>
                <a:latin typeface="Bahnschrift" pitchFamily="34" charset="0"/>
              </a:rPr>
              <a:t>xénero</a:t>
            </a:r>
            <a:r>
              <a:rPr lang="es-ES" sz="2000" dirty="0" smtClean="0">
                <a:solidFill>
                  <a:schemeClr val="tx1">
                    <a:lumMod val="85000"/>
                    <a:lumOff val="15000"/>
                  </a:schemeClr>
                </a:solidFill>
                <a:latin typeface="Bahnschrift" pitchFamily="34" charset="0"/>
              </a:rPr>
              <a:t> “non normativos”: </a:t>
            </a:r>
            <a:endParaRPr lang="es-ES" sz="2000" dirty="0">
              <a:solidFill>
                <a:schemeClr val="tx1">
                  <a:lumMod val="85000"/>
                  <a:lumOff val="15000"/>
                </a:schemeClr>
              </a:solidFill>
              <a:latin typeface="Bahnschrift" pitchFamily="34" charset="0"/>
            </a:endParaRPr>
          </a:p>
          <a:p>
            <a:pPr marL="176213" indent="-176213" algn="just">
              <a:lnSpc>
                <a:spcPts val="3200"/>
              </a:lnSpc>
              <a:buFont typeface="Arial" pitchFamily="34" charset="0"/>
              <a:buChar char="•"/>
            </a:pPr>
            <a:r>
              <a:rPr lang="es-ES" sz="2000" dirty="0">
                <a:solidFill>
                  <a:schemeClr val="tx1">
                    <a:lumMod val="85000"/>
                    <a:lumOff val="15000"/>
                  </a:schemeClr>
                </a:solidFill>
                <a:latin typeface="Bahnschrift" pitchFamily="34" charset="0"/>
              </a:rPr>
              <a:t>Adopta as vestimentas e </a:t>
            </a:r>
            <a:r>
              <a:rPr lang="es-ES" sz="2000" dirty="0" err="1">
                <a:solidFill>
                  <a:schemeClr val="tx1">
                    <a:lumMod val="85000"/>
                    <a:lumOff val="15000"/>
                  </a:schemeClr>
                </a:solidFill>
                <a:latin typeface="Bahnschrift" pitchFamily="34" charset="0"/>
              </a:rPr>
              <a:t>expresións</a:t>
            </a:r>
            <a:r>
              <a:rPr lang="es-ES" sz="2000" dirty="0">
                <a:solidFill>
                  <a:schemeClr val="tx1">
                    <a:lumMod val="85000"/>
                    <a:lumOff val="15000"/>
                  </a:schemeClr>
                </a:solidFill>
                <a:latin typeface="Bahnschrift" pitchFamily="34" charset="0"/>
              </a:rPr>
              <a:t> de </a:t>
            </a:r>
            <a:r>
              <a:rPr lang="es-ES" sz="2000" dirty="0" err="1">
                <a:solidFill>
                  <a:schemeClr val="tx1">
                    <a:lumMod val="85000"/>
                    <a:lumOff val="15000"/>
                  </a:schemeClr>
                </a:solidFill>
                <a:latin typeface="Bahnschrift" pitchFamily="34" charset="0"/>
              </a:rPr>
              <a:t>xénero</a:t>
            </a:r>
            <a:r>
              <a:rPr lang="es-ES" sz="2000" dirty="0">
                <a:solidFill>
                  <a:schemeClr val="tx1">
                    <a:lumMod val="85000"/>
                    <a:lumOff val="15000"/>
                  </a:schemeClr>
                </a:solidFill>
                <a:latin typeface="Bahnschrift" pitchFamily="34" charset="0"/>
              </a:rPr>
              <a:t> do «</a:t>
            </a:r>
            <a:r>
              <a:rPr lang="es-ES" sz="2000" dirty="0" err="1">
                <a:solidFill>
                  <a:schemeClr val="tx1">
                    <a:lumMod val="85000"/>
                    <a:lumOff val="15000"/>
                  </a:schemeClr>
                </a:solidFill>
                <a:latin typeface="Bahnschrift" pitchFamily="34" charset="0"/>
              </a:rPr>
              <a:t>outro</a:t>
            </a:r>
            <a:r>
              <a:rPr lang="es-ES" sz="2000" dirty="0">
                <a:solidFill>
                  <a:schemeClr val="tx1">
                    <a:lumMod val="85000"/>
                    <a:lumOff val="15000"/>
                  </a:schemeClr>
                </a:solidFill>
                <a:latin typeface="Bahnschrift" pitchFamily="34" charset="0"/>
              </a:rPr>
              <a:t> sexo».</a:t>
            </a:r>
          </a:p>
          <a:p>
            <a:pPr marL="176213" indent="-176213" algn="just">
              <a:lnSpc>
                <a:spcPts val="3200"/>
              </a:lnSpc>
              <a:buFont typeface="Arial" pitchFamily="34" charset="0"/>
              <a:buChar char="•"/>
            </a:pPr>
            <a:r>
              <a:rPr lang="es-ES" sz="2000" dirty="0" err="1">
                <a:solidFill>
                  <a:schemeClr val="tx1">
                    <a:lumMod val="85000"/>
                    <a:lumOff val="15000"/>
                  </a:schemeClr>
                </a:solidFill>
                <a:latin typeface="Bahnschrift" pitchFamily="34" charset="0"/>
              </a:rPr>
              <a:t>xoga</a:t>
            </a:r>
            <a:r>
              <a:rPr lang="es-ES" sz="2000" dirty="0">
                <a:solidFill>
                  <a:schemeClr val="tx1">
                    <a:lumMod val="85000"/>
                    <a:lumOff val="15000"/>
                  </a:schemeClr>
                </a:solidFill>
                <a:latin typeface="Bahnschrift" pitchFamily="34" charset="0"/>
              </a:rPr>
              <a:t> </a:t>
            </a:r>
            <a:r>
              <a:rPr lang="es-ES" sz="2000" dirty="0" err="1">
                <a:solidFill>
                  <a:schemeClr val="tx1">
                    <a:lumMod val="85000"/>
                    <a:lumOff val="15000"/>
                  </a:schemeClr>
                </a:solidFill>
                <a:latin typeface="Bahnschrift" pitchFamily="34" charset="0"/>
              </a:rPr>
              <a:t>cos</a:t>
            </a:r>
            <a:r>
              <a:rPr lang="es-ES" sz="2000" dirty="0">
                <a:solidFill>
                  <a:schemeClr val="tx1">
                    <a:lumMod val="85000"/>
                    <a:lumOff val="15000"/>
                  </a:schemeClr>
                </a:solidFill>
                <a:latin typeface="Bahnschrift" pitchFamily="34" charset="0"/>
              </a:rPr>
              <a:t> </a:t>
            </a:r>
            <a:r>
              <a:rPr lang="es-ES" sz="2000" dirty="0" err="1">
                <a:solidFill>
                  <a:schemeClr val="tx1">
                    <a:lumMod val="85000"/>
                    <a:lumOff val="15000"/>
                  </a:schemeClr>
                </a:solidFill>
                <a:latin typeface="Bahnschrift" pitchFamily="34" charset="0"/>
              </a:rPr>
              <a:t>xoguetes</a:t>
            </a:r>
            <a:r>
              <a:rPr lang="es-ES" sz="2000" dirty="0">
                <a:solidFill>
                  <a:schemeClr val="tx1">
                    <a:lumMod val="85000"/>
                    <a:lumOff val="15000"/>
                  </a:schemeClr>
                </a:solidFill>
                <a:latin typeface="Bahnschrift" pitchFamily="34" charset="0"/>
              </a:rPr>
              <a:t> normalmente </a:t>
            </a:r>
            <a:r>
              <a:rPr lang="es-ES" sz="2000" dirty="0" err="1">
                <a:solidFill>
                  <a:schemeClr val="tx1">
                    <a:lumMod val="85000"/>
                    <a:lumOff val="15000"/>
                  </a:schemeClr>
                </a:solidFill>
                <a:latin typeface="Bahnschrift" pitchFamily="34" charset="0"/>
              </a:rPr>
              <a:t>atribuídos</a:t>
            </a:r>
            <a:r>
              <a:rPr lang="es-ES" sz="2000" dirty="0">
                <a:solidFill>
                  <a:schemeClr val="tx1">
                    <a:lumMod val="85000"/>
                    <a:lumOff val="15000"/>
                  </a:schemeClr>
                </a:solidFill>
                <a:latin typeface="Bahnschrift" pitchFamily="34" charset="0"/>
              </a:rPr>
              <a:t> o “</a:t>
            </a:r>
            <a:r>
              <a:rPr lang="es-ES" sz="2000" dirty="0" err="1">
                <a:solidFill>
                  <a:schemeClr val="tx1">
                    <a:lumMod val="85000"/>
                    <a:lumOff val="15000"/>
                  </a:schemeClr>
                </a:solidFill>
                <a:latin typeface="Bahnschrift" pitchFamily="34" charset="0"/>
              </a:rPr>
              <a:t>outro</a:t>
            </a:r>
            <a:r>
              <a:rPr lang="es-ES" sz="2000" dirty="0">
                <a:solidFill>
                  <a:schemeClr val="tx1">
                    <a:lumMod val="85000"/>
                    <a:lumOff val="15000"/>
                  </a:schemeClr>
                </a:solidFill>
                <a:latin typeface="Bahnschrift" pitchFamily="34" charset="0"/>
              </a:rPr>
              <a:t> </a:t>
            </a:r>
            <a:r>
              <a:rPr lang="es-ES" sz="2000" dirty="0" smtClean="0">
                <a:solidFill>
                  <a:schemeClr val="tx1">
                    <a:lumMod val="85000"/>
                    <a:lumOff val="15000"/>
                  </a:schemeClr>
                </a:solidFill>
                <a:latin typeface="Bahnschrift" pitchFamily="34" charset="0"/>
              </a:rPr>
              <a:t>sexo</a:t>
            </a:r>
            <a:r>
              <a:rPr lang="es-ES" sz="2000" dirty="0">
                <a:solidFill>
                  <a:schemeClr val="tx1">
                    <a:lumMod val="85000"/>
                    <a:lumOff val="15000"/>
                  </a:schemeClr>
                </a:solidFill>
                <a:latin typeface="Bahnschrift" pitchFamily="34" charset="0"/>
              </a:rPr>
              <a:t>”</a:t>
            </a:r>
          </a:p>
          <a:p>
            <a:pPr marL="176213" indent="-176213" algn="just">
              <a:lnSpc>
                <a:spcPts val="3200"/>
              </a:lnSpc>
              <a:buFont typeface="Arial" pitchFamily="34" charset="0"/>
              <a:buChar char="•"/>
            </a:pPr>
            <a:r>
              <a:rPr lang="es-ES" sz="2000" dirty="0">
                <a:solidFill>
                  <a:schemeClr val="tx1">
                    <a:lumMod val="85000"/>
                    <a:lumOff val="15000"/>
                  </a:schemeClr>
                </a:solidFill>
                <a:latin typeface="Bahnschrift" pitchFamily="34" charset="0"/>
              </a:rPr>
              <a:t>adopta </a:t>
            </a:r>
            <a:r>
              <a:rPr lang="es-ES" sz="2000" dirty="0" err="1">
                <a:solidFill>
                  <a:schemeClr val="tx1">
                    <a:lumMod val="85000"/>
                    <a:lumOff val="15000"/>
                  </a:schemeClr>
                </a:solidFill>
                <a:latin typeface="Bahnschrift" pitchFamily="34" charset="0"/>
              </a:rPr>
              <a:t>comportamentos</a:t>
            </a:r>
            <a:r>
              <a:rPr lang="es-ES" sz="2000" dirty="0">
                <a:solidFill>
                  <a:schemeClr val="tx1">
                    <a:lumMod val="85000"/>
                    <a:lumOff val="15000"/>
                  </a:schemeClr>
                </a:solidFill>
                <a:latin typeface="Bahnschrift" pitchFamily="34" charset="0"/>
              </a:rPr>
              <a:t> e roles do “</a:t>
            </a:r>
            <a:r>
              <a:rPr lang="es-ES" sz="2000" dirty="0" err="1">
                <a:solidFill>
                  <a:schemeClr val="tx1">
                    <a:lumMod val="85000"/>
                    <a:lumOff val="15000"/>
                  </a:schemeClr>
                </a:solidFill>
                <a:latin typeface="Bahnschrift" pitchFamily="34" charset="0"/>
              </a:rPr>
              <a:t>outro</a:t>
            </a:r>
            <a:r>
              <a:rPr lang="es-ES" sz="2000" dirty="0">
                <a:solidFill>
                  <a:schemeClr val="tx1">
                    <a:lumMod val="85000"/>
                    <a:lumOff val="15000"/>
                  </a:schemeClr>
                </a:solidFill>
                <a:latin typeface="Bahnschrift" pitchFamily="34" charset="0"/>
              </a:rPr>
              <a:t> </a:t>
            </a:r>
            <a:r>
              <a:rPr lang="es-ES" sz="2000" dirty="0" err="1">
                <a:solidFill>
                  <a:schemeClr val="tx1">
                    <a:lumMod val="85000"/>
                    <a:lumOff val="15000"/>
                  </a:schemeClr>
                </a:solidFill>
                <a:latin typeface="Bahnschrift" pitchFamily="34" charset="0"/>
              </a:rPr>
              <a:t>xénero</a:t>
            </a:r>
            <a:r>
              <a:rPr lang="es-ES" sz="2000" dirty="0">
                <a:solidFill>
                  <a:schemeClr val="tx1">
                    <a:lumMod val="85000"/>
                    <a:lumOff val="15000"/>
                  </a:schemeClr>
                </a:solidFill>
                <a:latin typeface="Bahnschrift" pitchFamily="34" charset="0"/>
              </a:rPr>
              <a:t>”.</a:t>
            </a:r>
          </a:p>
          <a:p>
            <a:pPr marL="176213" indent="-176213" algn="just">
              <a:lnSpc>
                <a:spcPts val="3200"/>
              </a:lnSpc>
              <a:buFont typeface="Arial" pitchFamily="34" charset="0"/>
              <a:buChar char="•"/>
            </a:pPr>
            <a:r>
              <a:rPr lang="es-ES" sz="2000" dirty="0">
                <a:solidFill>
                  <a:schemeClr val="tx1">
                    <a:lumMod val="85000"/>
                    <a:lumOff val="15000"/>
                  </a:schemeClr>
                </a:solidFill>
                <a:latin typeface="Bahnschrift" pitchFamily="34" charset="0"/>
              </a:rPr>
              <a:t> </a:t>
            </a:r>
            <a:r>
              <a:rPr lang="es-ES" sz="2000" dirty="0" err="1">
                <a:solidFill>
                  <a:schemeClr val="tx1">
                    <a:lumMod val="85000"/>
                    <a:lumOff val="15000"/>
                  </a:schemeClr>
                </a:solidFill>
                <a:latin typeface="Bahnschrift" pitchFamily="34" charset="0"/>
              </a:rPr>
              <a:t>prefire</a:t>
            </a:r>
            <a:r>
              <a:rPr lang="es-ES" sz="2000" dirty="0">
                <a:solidFill>
                  <a:schemeClr val="tx1">
                    <a:lumMod val="85000"/>
                    <a:lumOff val="15000"/>
                  </a:schemeClr>
                </a:solidFill>
                <a:latin typeface="Bahnschrift" pitchFamily="34" charset="0"/>
              </a:rPr>
              <a:t> relacionarse con crianzas/</a:t>
            </a:r>
            <a:r>
              <a:rPr lang="es-ES" sz="2000" dirty="0" err="1">
                <a:solidFill>
                  <a:schemeClr val="tx1">
                    <a:lumMod val="85000"/>
                    <a:lumOff val="15000"/>
                  </a:schemeClr>
                </a:solidFill>
                <a:latin typeface="Bahnschrift" pitchFamily="34" charset="0"/>
              </a:rPr>
              <a:t>mozxs</a:t>
            </a:r>
            <a:r>
              <a:rPr lang="es-ES" sz="2000" dirty="0">
                <a:solidFill>
                  <a:schemeClr val="tx1">
                    <a:lumMod val="85000"/>
                    <a:lumOff val="15000"/>
                  </a:schemeClr>
                </a:solidFill>
                <a:latin typeface="Bahnschrift" pitchFamily="34" charset="0"/>
              </a:rPr>
              <a:t> que </a:t>
            </a:r>
            <a:r>
              <a:rPr lang="es-ES" sz="2000" dirty="0" err="1">
                <a:solidFill>
                  <a:schemeClr val="tx1">
                    <a:lumMod val="85000"/>
                    <a:lumOff val="15000"/>
                  </a:schemeClr>
                </a:solidFill>
                <a:latin typeface="Bahnschrift" pitchFamily="34" charset="0"/>
              </a:rPr>
              <a:t>pertencen</a:t>
            </a:r>
            <a:r>
              <a:rPr lang="es-ES" sz="2000" dirty="0">
                <a:solidFill>
                  <a:schemeClr val="tx1">
                    <a:lumMod val="85000"/>
                    <a:lumOff val="15000"/>
                  </a:schemeClr>
                </a:solidFill>
                <a:latin typeface="Bahnschrift" pitchFamily="34" charset="0"/>
              </a:rPr>
              <a:t> o </a:t>
            </a:r>
            <a:r>
              <a:rPr lang="es-ES" sz="2000" dirty="0" err="1">
                <a:solidFill>
                  <a:schemeClr val="tx1">
                    <a:lumMod val="85000"/>
                    <a:lumOff val="15000"/>
                  </a:schemeClr>
                </a:solidFill>
                <a:latin typeface="Bahnschrift" pitchFamily="34" charset="0"/>
              </a:rPr>
              <a:t>mesmo</a:t>
            </a:r>
            <a:r>
              <a:rPr lang="es-ES" sz="2000" dirty="0">
                <a:solidFill>
                  <a:schemeClr val="tx1">
                    <a:lumMod val="85000"/>
                    <a:lumOff val="15000"/>
                  </a:schemeClr>
                </a:solidFill>
                <a:latin typeface="Bahnschrift" pitchFamily="34" charset="0"/>
              </a:rPr>
              <a:t> </a:t>
            </a:r>
            <a:r>
              <a:rPr lang="es-ES" sz="2000" dirty="0" smtClean="0">
                <a:solidFill>
                  <a:schemeClr val="tx1">
                    <a:lumMod val="85000"/>
                    <a:lumOff val="15000"/>
                  </a:schemeClr>
                </a:solidFill>
                <a:latin typeface="Bahnschrift" pitchFamily="34" charset="0"/>
              </a:rPr>
              <a:t>sexo/</a:t>
            </a:r>
            <a:r>
              <a:rPr lang="es-ES" sz="2000" dirty="0" err="1" smtClean="0">
                <a:solidFill>
                  <a:schemeClr val="tx1">
                    <a:lumMod val="85000"/>
                    <a:lumOff val="15000"/>
                  </a:schemeClr>
                </a:solidFill>
                <a:latin typeface="Bahnschrift" pitchFamily="34" charset="0"/>
              </a:rPr>
              <a:t>xénero</a:t>
            </a:r>
            <a:r>
              <a:rPr lang="es-ES" sz="2000" dirty="0" smtClean="0">
                <a:solidFill>
                  <a:schemeClr val="tx1">
                    <a:lumMod val="85000"/>
                    <a:lumOff val="15000"/>
                  </a:schemeClr>
                </a:solidFill>
                <a:latin typeface="Bahnschrift" pitchFamily="34" charset="0"/>
              </a:rPr>
              <a:t> </a:t>
            </a:r>
            <a:r>
              <a:rPr lang="es-ES" sz="2000" dirty="0" err="1">
                <a:solidFill>
                  <a:schemeClr val="tx1">
                    <a:lumMod val="85000"/>
                    <a:lumOff val="15000"/>
                  </a:schemeClr>
                </a:solidFill>
                <a:latin typeface="Bahnschrift" pitchFamily="34" charset="0"/>
              </a:rPr>
              <a:t>co</a:t>
            </a:r>
            <a:r>
              <a:rPr lang="es-ES" sz="2000" dirty="0">
                <a:solidFill>
                  <a:schemeClr val="tx1">
                    <a:lumMod val="85000"/>
                    <a:lumOff val="15000"/>
                  </a:schemeClr>
                </a:solidFill>
                <a:latin typeface="Bahnschrift" pitchFamily="34" charset="0"/>
              </a:rPr>
              <a:t> que se identifica, ...) </a:t>
            </a:r>
          </a:p>
          <a:p>
            <a:pPr marL="176213" indent="-176213" algn="just">
              <a:lnSpc>
                <a:spcPts val="3000"/>
              </a:lnSpc>
              <a:spcAft>
                <a:spcPts val="600"/>
              </a:spcAft>
              <a:buFont typeface="Arial" pitchFamily="34" charset="0"/>
              <a:buChar char="•"/>
            </a:pPr>
            <a:endParaRPr lang="es-ES" sz="2200" dirty="0">
              <a:solidFill>
                <a:schemeClr val="tx1">
                  <a:lumMod val="85000"/>
                  <a:lumOff val="15000"/>
                </a:schemeClr>
              </a:solidFill>
              <a:latin typeface="Bahnschrift Light" pitchFamily="34" charset="0"/>
            </a:endParaRPr>
          </a:p>
        </p:txBody>
      </p:sp>
      <p:sp>
        <p:nvSpPr>
          <p:cNvPr id="6" name="5 CuadroTexto"/>
          <p:cNvSpPr txBox="1"/>
          <p:nvPr/>
        </p:nvSpPr>
        <p:spPr>
          <a:xfrm>
            <a:off x="4277364" y="2480621"/>
            <a:ext cx="880423" cy="1015663"/>
          </a:xfrm>
          <a:prstGeom prst="rect">
            <a:avLst/>
          </a:prstGeom>
          <a:noFill/>
        </p:spPr>
        <p:txBody>
          <a:bodyPr wrap="square" rtlCol="0">
            <a:spAutoFit/>
          </a:bodyPr>
          <a:lstStyle/>
          <a:p>
            <a:r>
              <a:rPr lang="es-ES" sz="6000" b="1" dirty="0">
                <a:solidFill>
                  <a:srgbClr val="FF3399"/>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77161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75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wipe(up)">
                                      <p:cBhvr>
                                        <p:cTn id="21" dur="30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wipe(up)">
                                      <p:cBhvr>
                                        <p:cTn id="26" dur="3000"/>
                                        <p:tgtEl>
                                          <p:spTgt spid="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Effect transition="in" filter="wipe(up)">
                                      <p:cBhvr>
                                        <p:cTn id="31" dur="2500"/>
                                        <p:tgtEl>
                                          <p:spTgt spid="4">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Effect transition="in" filter="wipe(up)">
                                      <p:cBhvr>
                                        <p:cTn id="36" dur="2500"/>
                                        <p:tgtEl>
                                          <p:spTgt spid="4">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animEffect transition="in" filter="wipe(up)">
                                      <p:cBhvr>
                                        <p:cTn id="41" dur="2500"/>
                                        <p:tgtEl>
                                          <p:spTgt spid="4">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4">
                                            <p:txEl>
                                              <p:pRg st="5" end="5"/>
                                            </p:txEl>
                                          </p:spTgt>
                                        </p:tgtEl>
                                        <p:attrNameLst>
                                          <p:attrName>style.visibility</p:attrName>
                                        </p:attrNameLst>
                                      </p:cBhvr>
                                      <p:to>
                                        <p:strVal val="visible"/>
                                      </p:to>
                                    </p:set>
                                    <p:animEffect transition="in" filter="wipe(up)">
                                      <p:cBhvr>
                                        <p:cTn id="46" dur="2500"/>
                                        <p:tgtEl>
                                          <p:spTgt spid="4">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4">
                                            <p:txEl>
                                              <p:pRg st="6" end="6"/>
                                            </p:txEl>
                                          </p:spTgt>
                                        </p:tgtEl>
                                        <p:attrNameLst>
                                          <p:attrName>style.visibility</p:attrName>
                                        </p:attrNameLst>
                                      </p:cBhvr>
                                      <p:to>
                                        <p:strVal val="visible"/>
                                      </p:to>
                                    </p:set>
                                    <p:animEffect transition="in" filter="wipe(up)">
                                      <p:cBhvr>
                                        <p:cTn id="51" dur="2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498" y="594191"/>
            <a:ext cx="9301318" cy="5430190"/>
          </a:xfrm>
          <a:prstGeom prst="rect">
            <a:avLst/>
          </a:prstGeom>
          <a:extLst>
            <a:ext uri="{909E8E84-426E-40DD-AFC4-6F175D3DCCD1}">
              <a14:hiddenFill xmlns:a14="http://schemas.microsoft.com/office/drawing/2010/main">
                <a:solidFill>
                  <a:srgbClr val="FFFFFF"/>
                </a:solidFill>
              </a14:hiddenFill>
            </a:ext>
          </a:extLst>
        </p:spPr>
      </p:pic>
      <p:sp>
        <p:nvSpPr>
          <p:cNvPr id="4" name="Rectangle 2"/>
          <p:cNvSpPr>
            <a:spLocks noChangeArrowheads="1"/>
          </p:cNvSpPr>
          <p:nvPr/>
        </p:nvSpPr>
        <p:spPr bwMode="auto">
          <a:xfrm>
            <a:off x="201931" y="2"/>
            <a:ext cx="5192084" cy="532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0785" tIns="50393" rIns="100785" bIns="50393" numCol="1" anchor="ctr" anchorCtr="0" compatLnSpc="1">
            <a:prstTxWarp prst="textNoShape">
              <a:avLst/>
            </a:prstTxWarp>
            <a:spAutoFit/>
          </a:bodyPr>
          <a:lstStyle/>
          <a:p>
            <a:pPr fontAlgn="base">
              <a:spcBef>
                <a:spcPct val="0"/>
              </a:spcBef>
              <a:spcAft>
                <a:spcPct val="0"/>
              </a:spcAft>
            </a:pPr>
            <a:r>
              <a:rPr lang="es-ES" altLang="es-ES" sz="2800" b="1" dirty="0">
                <a:solidFill>
                  <a:srgbClr val="FF66CC"/>
                </a:solidFill>
                <a:latin typeface="Comic Sans MS" panose="030F0702030302020204" pitchFamily="66" charset="0"/>
              </a:rPr>
              <a:t>É </a:t>
            </a:r>
            <a:r>
              <a:rPr lang="es-ES" altLang="es-ES" sz="2800" b="1" dirty="0" err="1">
                <a:solidFill>
                  <a:srgbClr val="FF66CC"/>
                </a:solidFill>
                <a:latin typeface="Comic Sans MS" panose="030F0702030302020204" pitchFamily="66" charset="0"/>
              </a:rPr>
              <a:t>neno</a:t>
            </a:r>
            <a:r>
              <a:rPr lang="es-ES" altLang="es-ES" sz="2800" b="1" dirty="0">
                <a:solidFill>
                  <a:srgbClr val="FF66CC"/>
                </a:solidFill>
                <a:latin typeface="Comic Sans MS" panose="030F0702030302020204" pitchFamily="66" charset="0"/>
              </a:rPr>
              <a:t> </a:t>
            </a:r>
            <a:r>
              <a:rPr lang="es-ES" altLang="es-ES" sz="2800" b="1" dirty="0" err="1">
                <a:solidFill>
                  <a:srgbClr val="FF66CC"/>
                </a:solidFill>
                <a:latin typeface="Comic Sans MS" panose="030F0702030302020204" pitchFamily="66" charset="0"/>
              </a:rPr>
              <a:t>ou</a:t>
            </a:r>
            <a:r>
              <a:rPr lang="es-ES" altLang="es-ES" sz="2800" b="1" dirty="0">
                <a:solidFill>
                  <a:srgbClr val="FF66CC"/>
                </a:solidFill>
                <a:latin typeface="Comic Sans MS" panose="030F0702030302020204" pitchFamily="66" charset="0"/>
              </a:rPr>
              <a:t> nena? </a:t>
            </a:r>
            <a:r>
              <a:rPr lang="es-ES" altLang="es-ES" sz="2000" b="1" dirty="0">
                <a:solidFill>
                  <a:srgbClr val="FF66CC"/>
                </a:solidFill>
                <a:latin typeface="Comic Sans MS" panose="030F0702030302020204" pitchFamily="66" charset="0"/>
              </a:rPr>
              <a:t>por Isa Vázquez</a:t>
            </a:r>
          </a:p>
        </p:txBody>
      </p:sp>
      <p:sp>
        <p:nvSpPr>
          <p:cNvPr id="6" name="Rectangle 3"/>
          <p:cNvSpPr>
            <a:spLocks noChangeArrowheads="1"/>
          </p:cNvSpPr>
          <p:nvPr/>
        </p:nvSpPr>
        <p:spPr bwMode="auto">
          <a:xfrm>
            <a:off x="122315" y="6024382"/>
            <a:ext cx="9332122" cy="778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0785" tIns="50393" rIns="100785" bIns="50393" numCol="1" anchor="ctr" anchorCtr="0" compatLnSpc="1">
            <a:prstTxWarp prst="textNoShape">
              <a:avLst/>
            </a:prstTxWarp>
            <a:spAutoFit/>
          </a:bodyPr>
          <a:lstStyle/>
          <a:p>
            <a:pPr algn="ctr" fontAlgn="base">
              <a:spcBef>
                <a:spcPct val="0"/>
              </a:spcBef>
              <a:spcAft>
                <a:spcPct val="0"/>
              </a:spcAft>
            </a:pPr>
            <a:endParaRPr lang="es-ES" altLang="es-ES" sz="1000" dirty="0">
              <a:solidFill>
                <a:srgbClr val="231F20"/>
              </a:solidFill>
              <a:latin typeface="Verdana" pitchFamily="34" charset="0"/>
              <a:ea typeface="Calibri" pitchFamily="34" charset="0"/>
              <a:cs typeface="Times New Roman" pitchFamily="18" charset="0"/>
            </a:endParaRPr>
          </a:p>
          <a:p>
            <a:pPr algn="ctr" fontAlgn="base">
              <a:spcBef>
                <a:spcPct val="0"/>
              </a:spcBef>
              <a:spcAft>
                <a:spcPct val="0"/>
              </a:spcAft>
            </a:pPr>
            <a:r>
              <a:rPr lang="es-ES" altLang="es-ES" sz="1600" b="1" dirty="0">
                <a:latin typeface="Verdana" pitchFamily="34" charset="0"/>
                <a:ea typeface="Calibri" pitchFamily="34" charset="0"/>
                <a:cs typeface="Times New Roman" pitchFamily="18" charset="0"/>
              </a:rPr>
              <a:t>Ilustraci</a:t>
            </a:r>
            <a:r>
              <a:rPr lang="es-ES" altLang="es-ES" sz="1600" b="1" dirty="0">
                <a:latin typeface="Calibri"/>
                <a:ea typeface="Calibri" pitchFamily="34" charset="0"/>
                <a:cs typeface="Times New Roman" pitchFamily="18" charset="0"/>
              </a:rPr>
              <a:t>ó</a:t>
            </a:r>
            <a:r>
              <a:rPr lang="es-ES" altLang="es-ES" sz="1600" b="1" dirty="0">
                <a:latin typeface="Verdana" pitchFamily="34" charset="0"/>
                <a:ea typeface="Calibri" pitchFamily="34" charset="0"/>
                <a:cs typeface="Times New Roman" pitchFamily="18" charset="0"/>
              </a:rPr>
              <a:t>n do libro, </a:t>
            </a:r>
            <a:r>
              <a:rPr lang="es-ES" altLang="es-ES" sz="1600" b="1" dirty="0">
                <a:latin typeface="Calibri"/>
                <a:ea typeface="Calibri" pitchFamily="34" charset="0"/>
                <a:cs typeface="Times New Roman" pitchFamily="18" charset="0"/>
              </a:rPr>
              <a:t>“</a:t>
            </a:r>
            <a:r>
              <a:rPr lang="es-ES" altLang="es-ES" sz="1600" b="1" i="1" dirty="0">
                <a:latin typeface="Verdana" pitchFamily="34" charset="0"/>
                <a:ea typeface="Calibri" pitchFamily="34" charset="0"/>
                <a:cs typeface="Times New Roman" pitchFamily="18" charset="0"/>
              </a:rPr>
              <a:t>TRANS*EXUALIDADES,  Acompa</a:t>
            </a:r>
            <a:r>
              <a:rPr lang="es-ES" altLang="es-ES" sz="1600" b="1" i="1" dirty="0">
                <a:latin typeface="Calibri"/>
                <a:ea typeface="Calibri" pitchFamily="34" charset="0"/>
                <a:cs typeface="Times New Roman" pitchFamily="18" charset="0"/>
              </a:rPr>
              <a:t>ñ</a:t>
            </a:r>
            <a:r>
              <a:rPr lang="es-ES" altLang="es-ES" sz="1600" b="1" i="1" dirty="0">
                <a:latin typeface="Verdana" pitchFamily="34" charset="0"/>
                <a:ea typeface="Calibri" pitchFamily="34" charset="0"/>
                <a:cs typeface="Times New Roman" pitchFamily="18" charset="0"/>
              </a:rPr>
              <a:t>amiento,</a:t>
            </a:r>
          </a:p>
          <a:p>
            <a:pPr algn="ctr" fontAlgn="base">
              <a:spcBef>
                <a:spcPct val="0"/>
              </a:spcBef>
              <a:spcAft>
                <a:spcPct val="0"/>
              </a:spcAft>
            </a:pPr>
            <a:r>
              <a:rPr lang="es-ES" altLang="es-ES" sz="1600" b="1" i="1" dirty="0">
                <a:latin typeface="Verdana" pitchFamily="34" charset="0"/>
                <a:ea typeface="Calibri" pitchFamily="34" charset="0"/>
                <a:cs typeface="Times New Roman" pitchFamily="18" charset="0"/>
              </a:rPr>
              <a:t> Factores de salud y recursos educativos</a:t>
            </a:r>
            <a:r>
              <a:rPr lang="es-ES" altLang="es-ES" sz="1600" b="1" i="1" dirty="0">
                <a:latin typeface="Calibri"/>
                <a:ea typeface="Calibri" pitchFamily="34" charset="0"/>
                <a:cs typeface="Times New Roman" pitchFamily="18" charset="0"/>
              </a:rPr>
              <a:t>”</a:t>
            </a:r>
            <a:r>
              <a:rPr lang="es-ES" altLang="es-ES" sz="1600" b="1" i="1" dirty="0">
                <a:latin typeface="Verdana" pitchFamily="34" charset="0"/>
                <a:ea typeface="Calibri" pitchFamily="34" charset="0"/>
                <a:cs typeface="Times New Roman" pitchFamily="18" charset="0"/>
              </a:rPr>
              <a:t>,</a:t>
            </a:r>
            <a:r>
              <a:rPr lang="es-ES" altLang="es-ES" sz="1600" b="1" dirty="0">
                <a:latin typeface="Verdana" pitchFamily="34" charset="0"/>
                <a:ea typeface="Calibri" pitchFamily="34" charset="0"/>
                <a:cs typeface="Times New Roman" pitchFamily="18" charset="0"/>
              </a:rPr>
              <a:t>  </a:t>
            </a:r>
            <a:r>
              <a:rPr lang="es-ES" altLang="es-ES" sz="1800" b="1" dirty="0">
                <a:latin typeface="Verdana" pitchFamily="34" charset="0"/>
                <a:ea typeface="Calibri" pitchFamily="34" charset="0"/>
                <a:cs typeface="Times New Roman" pitchFamily="18" charset="0"/>
              </a:rPr>
              <a:t>Lucas Platero</a:t>
            </a:r>
            <a:endParaRPr lang="es-ES" altLang="es-ES" sz="1800" b="1" dirty="0">
              <a:latin typeface="Arial" pitchFamily="34" charset="0"/>
              <a:cs typeface="Arial" pitchFamily="34" charset="0"/>
            </a:endParaRPr>
          </a:p>
        </p:txBody>
      </p:sp>
    </p:spTree>
    <p:extLst>
      <p:ext uri="{BB962C8B-B14F-4D97-AF65-F5344CB8AC3E}">
        <p14:creationId xmlns:p14="http://schemas.microsoft.com/office/powerpoint/2010/main" val="39947265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5834" y="1916835"/>
            <a:ext cx="5282537" cy="2938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1 Título"/>
          <p:cNvSpPr>
            <a:spLocks noGrp="1"/>
          </p:cNvSpPr>
          <p:nvPr>
            <p:ph type="title"/>
          </p:nvPr>
        </p:nvSpPr>
        <p:spPr>
          <a:xfrm>
            <a:off x="0" y="603987"/>
            <a:ext cx="9721850" cy="1143000"/>
          </a:xfrm>
        </p:spPr>
        <p:txBody>
          <a:bodyPr>
            <a:noAutofit/>
          </a:bodyPr>
          <a:lstStyle/>
          <a:p>
            <a:pPr>
              <a:lnSpc>
                <a:spcPts val="3200"/>
              </a:lnSpc>
              <a:spcBef>
                <a:spcPts val="600"/>
              </a:spcBef>
              <a:spcAft>
                <a:spcPts val="600"/>
              </a:spcAft>
            </a:pPr>
            <a:r>
              <a:rPr lang="es-ES" sz="2400" b="1" dirty="0">
                <a:solidFill>
                  <a:schemeClr val="tx1">
                    <a:lumMod val="65000"/>
                    <a:lumOff val="35000"/>
                  </a:schemeClr>
                </a:solidFill>
                <a:latin typeface="+mn-lt"/>
                <a:ea typeface="+mn-ea"/>
                <a:cs typeface="+mn-cs"/>
              </a:rPr>
              <a:t>Cada vez </a:t>
            </a:r>
            <a:r>
              <a:rPr lang="es-ES" sz="2400" b="1" dirty="0" err="1">
                <a:solidFill>
                  <a:schemeClr val="tx1">
                    <a:lumMod val="65000"/>
                    <a:lumOff val="35000"/>
                  </a:schemeClr>
                </a:solidFill>
                <a:latin typeface="+mn-lt"/>
                <a:ea typeface="+mn-ea"/>
                <a:cs typeface="+mn-cs"/>
              </a:rPr>
              <a:t>máis</a:t>
            </a:r>
            <a:r>
              <a:rPr lang="es-ES" sz="2400" b="1" dirty="0">
                <a:solidFill>
                  <a:schemeClr val="tx1">
                    <a:lumMod val="65000"/>
                    <a:lumOff val="35000"/>
                  </a:schemeClr>
                </a:solidFill>
                <a:latin typeface="+mn-lt"/>
                <a:ea typeface="+mn-ea"/>
                <a:cs typeface="+mn-cs"/>
              </a:rPr>
              <a:t>, é visible o que </a:t>
            </a:r>
            <a:r>
              <a:rPr lang="es-ES" sz="2400" b="1" dirty="0" err="1">
                <a:solidFill>
                  <a:schemeClr val="tx1">
                    <a:lumMod val="65000"/>
                    <a:lumOff val="35000"/>
                  </a:schemeClr>
                </a:solidFill>
                <a:latin typeface="+mn-lt"/>
                <a:ea typeface="+mn-ea"/>
                <a:cs typeface="+mn-cs"/>
              </a:rPr>
              <a:t>senten</a:t>
            </a:r>
            <a:r>
              <a:rPr lang="es-ES" sz="2400" b="1" dirty="0">
                <a:solidFill>
                  <a:schemeClr val="tx1">
                    <a:lumMod val="65000"/>
                    <a:lumOff val="35000"/>
                  </a:schemeClr>
                </a:solidFill>
                <a:latin typeface="+mn-lt"/>
                <a:ea typeface="+mn-ea"/>
                <a:cs typeface="+mn-cs"/>
              </a:rPr>
              <a:t> estas crianzas desde </a:t>
            </a:r>
            <a:r>
              <a:rPr lang="es-ES" sz="2400" b="1" dirty="0" err="1">
                <a:solidFill>
                  <a:schemeClr val="tx1">
                    <a:lumMod val="65000"/>
                    <a:lumOff val="35000"/>
                  </a:schemeClr>
                </a:solidFill>
                <a:latin typeface="+mn-lt"/>
                <a:ea typeface="+mn-ea"/>
                <a:cs typeface="+mn-cs"/>
              </a:rPr>
              <a:t>idades</a:t>
            </a:r>
            <a:r>
              <a:rPr lang="es-ES" sz="2400" b="1" dirty="0">
                <a:solidFill>
                  <a:schemeClr val="tx1">
                    <a:lumMod val="65000"/>
                    <a:lumOff val="35000"/>
                  </a:schemeClr>
                </a:solidFill>
                <a:latin typeface="+mn-lt"/>
                <a:ea typeface="+mn-ea"/>
                <a:cs typeface="+mn-cs"/>
              </a:rPr>
              <a:t> </a:t>
            </a:r>
            <a:r>
              <a:rPr lang="es-ES" sz="2400" b="1" dirty="0" err="1">
                <a:solidFill>
                  <a:schemeClr val="tx1">
                    <a:lumMod val="65000"/>
                    <a:lumOff val="35000"/>
                  </a:schemeClr>
                </a:solidFill>
                <a:latin typeface="+mn-lt"/>
                <a:ea typeface="+mn-ea"/>
                <a:cs typeface="+mn-cs"/>
              </a:rPr>
              <a:t>moi</a:t>
            </a:r>
            <a:r>
              <a:rPr lang="es-ES" sz="2400" b="1" dirty="0">
                <a:solidFill>
                  <a:schemeClr val="tx1">
                    <a:lumMod val="65000"/>
                    <a:lumOff val="35000"/>
                  </a:schemeClr>
                </a:solidFill>
                <a:latin typeface="+mn-lt"/>
                <a:ea typeface="+mn-ea"/>
                <a:cs typeface="+mn-cs"/>
              </a:rPr>
              <a:t> </a:t>
            </a:r>
            <a:r>
              <a:rPr lang="es-ES" sz="2400" b="1" dirty="0" err="1">
                <a:solidFill>
                  <a:schemeClr val="tx1">
                    <a:lumMod val="65000"/>
                    <a:lumOff val="35000"/>
                  </a:schemeClr>
                </a:solidFill>
                <a:latin typeface="+mn-lt"/>
                <a:ea typeface="+mn-ea"/>
                <a:cs typeface="+mn-cs"/>
              </a:rPr>
              <a:t>temperás</a:t>
            </a:r>
            <a:r>
              <a:rPr lang="es-ES" sz="2400" b="1" dirty="0">
                <a:solidFill>
                  <a:schemeClr val="tx1">
                    <a:lumMod val="65000"/>
                    <a:lumOff val="35000"/>
                  </a:schemeClr>
                </a:solidFill>
                <a:latin typeface="+mn-lt"/>
                <a:ea typeface="+mn-ea"/>
                <a:cs typeface="+mn-cs"/>
              </a:rPr>
              <a:t>. Serán as </a:t>
            </a:r>
            <a:r>
              <a:rPr lang="es-ES" sz="2400" b="1" u="sng" dirty="0">
                <a:solidFill>
                  <a:schemeClr val="tx1">
                    <a:lumMod val="65000"/>
                    <a:lumOff val="35000"/>
                  </a:schemeClr>
                </a:solidFill>
                <a:effectLst>
                  <a:outerShdw blurRad="38100" dist="38100" dir="2700000" algn="tl">
                    <a:srgbClr val="000000">
                      <a:alpha val="43137"/>
                    </a:srgbClr>
                  </a:outerShdw>
                </a:effectLst>
                <a:latin typeface="+mn-lt"/>
                <a:ea typeface="+mn-ea"/>
                <a:cs typeface="+mn-cs"/>
              </a:rPr>
              <a:t>diferentes </a:t>
            </a:r>
            <a:r>
              <a:rPr lang="es-ES" sz="2400" b="1" u="sng" dirty="0" err="1">
                <a:solidFill>
                  <a:schemeClr val="tx1">
                    <a:lumMod val="65000"/>
                    <a:lumOff val="35000"/>
                  </a:schemeClr>
                </a:solidFill>
                <a:effectLst>
                  <a:outerShdw blurRad="38100" dist="38100" dir="2700000" algn="tl">
                    <a:srgbClr val="000000">
                      <a:alpha val="43137"/>
                    </a:srgbClr>
                  </a:outerShdw>
                </a:effectLst>
                <a:latin typeface="+mn-lt"/>
                <a:ea typeface="+mn-ea"/>
                <a:cs typeface="+mn-cs"/>
              </a:rPr>
              <a:t>respostas</a:t>
            </a:r>
            <a:r>
              <a:rPr lang="es-ES" sz="2400" b="1" u="sng" dirty="0">
                <a:solidFill>
                  <a:schemeClr val="tx1">
                    <a:lumMod val="65000"/>
                    <a:lumOff val="35000"/>
                  </a:schemeClr>
                </a:solidFill>
                <a:effectLst>
                  <a:outerShdw blurRad="38100" dist="38100" dir="2700000" algn="tl">
                    <a:srgbClr val="000000">
                      <a:alpha val="43137"/>
                    </a:srgbClr>
                  </a:outerShdw>
                </a:effectLst>
                <a:latin typeface="+mn-lt"/>
                <a:ea typeface="+mn-ea"/>
                <a:cs typeface="+mn-cs"/>
              </a:rPr>
              <a:t> da </a:t>
            </a:r>
            <a:r>
              <a:rPr lang="es-ES" sz="2400" b="1" u="sng" dirty="0" err="1">
                <a:solidFill>
                  <a:schemeClr val="tx1">
                    <a:lumMod val="65000"/>
                    <a:lumOff val="35000"/>
                  </a:schemeClr>
                </a:solidFill>
                <a:effectLst>
                  <a:outerShdw blurRad="38100" dist="38100" dir="2700000" algn="tl">
                    <a:srgbClr val="000000">
                      <a:alpha val="43137"/>
                    </a:srgbClr>
                  </a:outerShdw>
                </a:effectLst>
                <a:latin typeface="+mn-lt"/>
                <a:ea typeface="+mn-ea"/>
                <a:cs typeface="+mn-cs"/>
              </a:rPr>
              <a:t>súa</a:t>
            </a:r>
            <a:r>
              <a:rPr lang="es-ES" sz="2400" b="1" u="sng" dirty="0">
                <a:solidFill>
                  <a:schemeClr val="tx1">
                    <a:lumMod val="65000"/>
                    <a:lumOff val="35000"/>
                  </a:schemeClr>
                </a:solidFill>
                <a:effectLst>
                  <a:outerShdw blurRad="38100" dist="38100" dir="2700000" algn="tl">
                    <a:srgbClr val="000000">
                      <a:alpha val="43137"/>
                    </a:srgbClr>
                  </a:outerShdw>
                </a:effectLst>
                <a:latin typeface="+mn-lt"/>
                <a:ea typeface="+mn-ea"/>
                <a:cs typeface="+mn-cs"/>
              </a:rPr>
              <a:t> familia  e contorna</a:t>
            </a:r>
            <a:r>
              <a:rPr lang="es-ES" sz="2400" b="1" dirty="0">
                <a:solidFill>
                  <a:schemeClr val="tx1">
                    <a:lumMod val="65000"/>
                    <a:lumOff val="35000"/>
                  </a:schemeClr>
                </a:solidFill>
                <a:latin typeface="+mn-lt"/>
                <a:ea typeface="+mn-ea"/>
                <a:cs typeface="+mn-cs"/>
              </a:rPr>
              <a:t> o que determine si seguirán </a:t>
            </a:r>
            <a:r>
              <a:rPr lang="es-ES" sz="2400" b="1" dirty="0" err="1">
                <a:solidFill>
                  <a:schemeClr val="tx1">
                    <a:lumMod val="65000"/>
                    <a:lumOff val="35000"/>
                  </a:schemeClr>
                </a:solidFill>
                <a:latin typeface="+mn-lt"/>
                <a:ea typeface="+mn-ea"/>
                <a:cs typeface="+mn-cs"/>
              </a:rPr>
              <a:t>amosando</a:t>
            </a:r>
            <a:r>
              <a:rPr lang="es-ES" sz="2400" b="1" dirty="0">
                <a:solidFill>
                  <a:schemeClr val="tx1">
                    <a:lumMod val="65000"/>
                    <a:lumOff val="35000"/>
                  </a:schemeClr>
                </a:solidFill>
                <a:latin typeface="+mn-lt"/>
                <a:ea typeface="+mn-ea"/>
                <a:cs typeface="+mn-cs"/>
              </a:rPr>
              <a:t> o que </a:t>
            </a:r>
            <a:r>
              <a:rPr lang="es-ES" sz="2400" b="1" dirty="0" err="1">
                <a:solidFill>
                  <a:schemeClr val="tx1">
                    <a:lumMod val="65000"/>
                    <a:lumOff val="35000"/>
                  </a:schemeClr>
                </a:solidFill>
                <a:latin typeface="+mn-lt"/>
                <a:ea typeface="+mn-ea"/>
                <a:cs typeface="+mn-cs"/>
              </a:rPr>
              <a:t>senten</a:t>
            </a:r>
            <a:r>
              <a:rPr lang="es-ES" sz="2400" b="1" dirty="0">
                <a:solidFill>
                  <a:schemeClr val="tx1">
                    <a:lumMod val="65000"/>
                    <a:lumOff val="35000"/>
                  </a:schemeClr>
                </a:solidFill>
                <a:latin typeface="+mn-lt"/>
                <a:ea typeface="+mn-ea"/>
                <a:cs typeface="+mn-cs"/>
              </a:rPr>
              <a:t> </a:t>
            </a:r>
            <a:r>
              <a:rPr lang="es-ES" sz="2400" b="1" dirty="0" err="1">
                <a:solidFill>
                  <a:schemeClr val="tx1">
                    <a:lumMod val="65000"/>
                    <a:lumOff val="35000"/>
                  </a:schemeClr>
                </a:solidFill>
                <a:latin typeface="+mn-lt"/>
                <a:ea typeface="+mn-ea"/>
                <a:cs typeface="+mn-cs"/>
              </a:rPr>
              <a:t>ou</a:t>
            </a:r>
            <a:r>
              <a:rPr lang="es-ES" sz="2400" b="1" dirty="0">
                <a:solidFill>
                  <a:schemeClr val="tx1">
                    <a:lumMod val="65000"/>
                    <a:lumOff val="35000"/>
                  </a:schemeClr>
                </a:solidFill>
                <a:latin typeface="+mn-lt"/>
                <a:ea typeface="+mn-ea"/>
                <a:cs typeface="+mn-cs"/>
              </a:rPr>
              <a:t> non, </a:t>
            </a:r>
            <a:r>
              <a:rPr lang="es-ES" sz="2400" b="1" dirty="0" err="1">
                <a:solidFill>
                  <a:srgbClr val="FF0000"/>
                </a:solidFill>
                <a:latin typeface="+mn-lt"/>
                <a:ea typeface="+mn-ea"/>
                <a:cs typeface="+mn-cs"/>
              </a:rPr>
              <a:t>agochando</a:t>
            </a:r>
            <a:r>
              <a:rPr lang="es-ES" sz="2400" b="1" dirty="0">
                <a:solidFill>
                  <a:srgbClr val="FF0000"/>
                </a:solidFill>
                <a:latin typeface="+mn-lt"/>
                <a:ea typeface="+mn-ea"/>
                <a:cs typeface="+mn-cs"/>
              </a:rPr>
              <a:t> a </a:t>
            </a:r>
            <a:r>
              <a:rPr lang="es-ES" sz="2400" b="1" dirty="0" err="1">
                <a:solidFill>
                  <a:srgbClr val="FF0000"/>
                </a:solidFill>
                <a:latin typeface="+mn-lt"/>
                <a:ea typeface="+mn-ea"/>
                <a:cs typeface="+mn-cs"/>
              </a:rPr>
              <a:t>súa</a:t>
            </a:r>
            <a:r>
              <a:rPr lang="es-ES" sz="2400" b="1" dirty="0">
                <a:solidFill>
                  <a:srgbClr val="FF0000"/>
                </a:solidFill>
                <a:latin typeface="+mn-lt"/>
                <a:ea typeface="+mn-ea"/>
                <a:cs typeface="+mn-cs"/>
              </a:rPr>
              <a:t> </a:t>
            </a:r>
            <a:r>
              <a:rPr lang="es-ES" sz="2400" b="1" dirty="0" err="1">
                <a:solidFill>
                  <a:srgbClr val="FF0000"/>
                </a:solidFill>
                <a:latin typeface="+mn-lt"/>
                <a:ea typeface="+mn-ea"/>
                <a:cs typeface="+mn-cs"/>
              </a:rPr>
              <a:t>verdadeira</a:t>
            </a:r>
            <a:r>
              <a:rPr lang="es-ES" sz="2400" b="1" dirty="0">
                <a:solidFill>
                  <a:srgbClr val="FF0000"/>
                </a:solidFill>
                <a:latin typeface="+mn-lt"/>
                <a:ea typeface="+mn-ea"/>
                <a:cs typeface="+mn-cs"/>
              </a:rPr>
              <a:t> </a:t>
            </a:r>
            <a:r>
              <a:rPr lang="es-ES" sz="2400" b="1" dirty="0" err="1">
                <a:solidFill>
                  <a:srgbClr val="FF0000"/>
                </a:solidFill>
                <a:latin typeface="+mn-lt"/>
                <a:ea typeface="+mn-ea"/>
                <a:cs typeface="+mn-cs"/>
              </a:rPr>
              <a:t>identidade</a:t>
            </a:r>
            <a:r>
              <a:rPr lang="es-ES" sz="2400" b="1" dirty="0">
                <a:solidFill>
                  <a:schemeClr val="tx1">
                    <a:lumMod val="65000"/>
                    <a:lumOff val="35000"/>
                  </a:schemeClr>
                </a:solidFill>
                <a:latin typeface="+mn-lt"/>
                <a:ea typeface="+mn-ea"/>
                <a:cs typeface="+mn-cs"/>
              </a:rPr>
              <a:t>, </a:t>
            </a:r>
            <a:r>
              <a:rPr lang="es-ES" sz="2400" b="1" u="sng" dirty="0">
                <a:solidFill>
                  <a:schemeClr val="tx1">
                    <a:lumMod val="65000"/>
                    <a:lumOff val="35000"/>
                  </a:schemeClr>
                </a:solidFill>
                <a:effectLst>
                  <a:outerShdw blurRad="38100" dist="38100" dir="2700000" algn="tl">
                    <a:srgbClr val="000000">
                      <a:alpha val="43137"/>
                    </a:srgbClr>
                  </a:outerShdw>
                </a:effectLst>
                <a:latin typeface="+mn-lt"/>
                <a:ea typeface="+mn-ea"/>
                <a:cs typeface="+mn-cs"/>
              </a:rPr>
              <a:t>as veces durante anos</a:t>
            </a:r>
            <a:r>
              <a:rPr lang="es-ES" sz="2400" b="1" dirty="0">
                <a:solidFill>
                  <a:schemeClr val="tx1">
                    <a:lumMod val="65000"/>
                    <a:lumOff val="35000"/>
                  </a:schemeClr>
                </a:solidFill>
                <a:latin typeface="+mn-lt"/>
                <a:ea typeface="+mn-ea"/>
                <a:cs typeface="+mn-cs"/>
              </a:rPr>
              <a:t>.</a:t>
            </a:r>
            <a:r>
              <a:rPr lang="es-ES" sz="2000" u="sng" dirty="0">
                <a:solidFill>
                  <a:srgbClr val="002060"/>
                </a:solidFill>
                <a:latin typeface="Arial Rounded MT Bold" pitchFamily="34" charset="0"/>
              </a:rPr>
              <a:t/>
            </a:r>
            <a:br>
              <a:rPr lang="es-ES" sz="2000" u="sng" dirty="0">
                <a:solidFill>
                  <a:srgbClr val="002060"/>
                </a:solidFill>
                <a:latin typeface="Arial Rounded MT Bold" pitchFamily="34" charset="0"/>
              </a:rPr>
            </a:br>
            <a:r>
              <a:rPr lang="es-ES" sz="2400" dirty="0">
                <a:solidFill>
                  <a:srgbClr val="002060"/>
                </a:solidFill>
                <a:latin typeface="Arial Rounded MT Bold" pitchFamily="34" charset="0"/>
              </a:rPr>
              <a:t>.</a:t>
            </a:r>
          </a:p>
        </p:txBody>
      </p:sp>
      <p:sp>
        <p:nvSpPr>
          <p:cNvPr id="6" name="2 Marcador de contenido"/>
          <p:cNvSpPr>
            <a:spLocks noGrp="1"/>
          </p:cNvSpPr>
          <p:nvPr>
            <p:ph idx="1"/>
          </p:nvPr>
        </p:nvSpPr>
        <p:spPr>
          <a:xfrm>
            <a:off x="0" y="5085184"/>
            <a:ext cx="9721850" cy="1900808"/>
          </a:xfrm>
        </p:spPr>
        <p:txBody>
          <a:bodyPr>
            <a:normAutofit/>
          </a:bodyPr>
          <a:lstStyle/>
          <a:p>
            <a:pPr marL="0" indent="0" algn="ctr">
              <a:buNone/>
            </a:pPr>
            <a:r>
              <a:rPr lang="es-ES" sz="2800" dirty="0">
                <a:solidFill>
                  <a:schemeClr val="tx1">
                    <a:lumMod val="65000"/>
                    <a:lumOff val="35000"/>
                  </a:schemeClr>
                </a:solidFill>
              </a:rPr>
              <a:t>Esa</a:t>
            </a:r>
            <a:r>
              <a:rPr lang="es-ES" sz="2800" dirty="0"/>
              <a:t> </a:t>
            </a:r>
            <a:r>
              <a:rPr lang="es-ES" sz="2800" dirty="0">
                <a:solidFill>
                  <a:srgbClr val="FF0000"/>
                </a:solidFill>
                <a:effectLst>
                  <a:outerShdw blurRad="38100" dist="38100" dir="2700000" algn="tl">
                    <a:srgbClr val="000000">
                      <a:alpha val="43137"/>
                    </a:srgbClr>
                  </a:outerShdw>
                </a:effectLst>
              </a:rPr>
              <a:t>mirada adulta sancionadora </a:t>
            </a:r>
            <a:r>
              <a:rPr lang="es-ES" sz="2800" dirty="0">
                <a:solidFill>
                  <a:schemeClr val="tx1">
                    <a:lumMod val="65000"/>
                    <a:lumOff val="35000"/>
                  </a:schemeClr>
                </a:solidFill>
              </a:rPr>
              <a:t>ignora o </a:t>
            </a:r>
            <a:r>
              <a:rPr lang="es-ES" sz="2800" b="1" u="sng" dirty="0">
                <a:solidFill>
                  <a:schemeClr val="tx1">
                    <a:lumMod val="65000"/>
                    <a:lumOff val="35000"/>
                  </a:schemeClr>
                </a:solidFill>
                <a:effectLst>
                  <a:outerShdw blurRad="38100" dist="38100" dir="2700000" algn="tl">
                    <a:srgbClr val="000000">
                      <a:alpha val="43137"/>
                    </a:srgbClr>
                  </a:outerShdw>
                </a:effectLst>
              </a:rPr>
              <a:t>gran </a:t>
            </a:r>
            <a:r>
              <a:rPr lang="es-ES" sz="2800" b="1" u="sng" dirty="0" err="1">
                <a:solidFill>
                  <a:schemeClr val="tx1">
                    <a:lumMod val="65000"/>
                    <a:lumOff val="35000"/>
                  </a:schemeClr>
                </a:solidFill>
                <a:effectLst>
                  <a:outerShdw blurRad="38100" dist="38100" dir="2700000" algn="tl">
                    <a:srgbClr val="000000">
                      <a:alpha val="43137"/>
                    </a:srgbClr>
                  </a:outerShdw>
                </a:effectLst>
              </a:rPr>
              <a:t>esforzo</a:t>
            </a:r>
            <a:r>
              <a:rPr lang="es-ES" sz="2800" b="1" u="sng" dirty="0">
                <a:solidFill>
                  <a:schemeClr val="tx1">
                    <a:lumMod val="65000"/>
                    <a:lumOff val="35000"/>
                  </a:schemeClr>
                </a:solidFill>
                <a:effectLst>
                  <a:outerShdw blurRad="38100" dist="38100" dir="2700000" algn="tl">
                    <a:srgbClr val="000000">
                      <a:alpha val="43137"/>
                    </a:srgbClr>
                  </a:outerShdw>
                </a:effectLst>
              </a:rPr>
              <a:t> comunicativo </a:t>
            </a:r>
            <a:r>
              <a:rPr lang="es-ES" sz="2800" b="1" u="sng" dirty="0" err="1">
                <a:solidFill>
                  <a:schemeClr val="tx1">
                    <a:lumMod val="65000"/>
                    <a:lumOff val="35000"/>
                  </a:schemeClr>
                </a:solidFill>
                <a:effectLst>
                  <a:outerShdw blurRad="38100" dist="38100" dir="2700000" algn="tl">
                    <a:srgbClr val="000000">
                      <a:alpha val="43137"/>
                    </a:srgbClr>
                  </a:outerShdw>
                </a:effectLst>
              </a:rPr>
              <a:t>dunha</a:t>
            </a:r>
            <a:r>
              <a:rPr lang="es-ES" sz="2800" b="1" u="sng" dirty="0">
                <a:solidFill>
                  <a:schemeClr val="tx1">
                    <a:lumMod val="65000"/>
                    <a:lumOff val="35000"/>
                  </a:schemeClr>
                </a:solidFill>
                <a:effectLst>
                  <a:outerShdw blurRad="38100" dist="38100" dir="2700000" algn="tl">
                    <a:srgbClr val="000000">
                      <a:alpha val="43137"/>
                    </a:srgbClr>
                  </a:outerShdw>
                </a:effectLst>
              </a:rPr>
              <a:t> </a:t>
            </a:r>
            <a:r>
              <a:rPr lang="es-ES" sz="2800" b="1" u="sng" dirty="0" err="1">
                <a:solidFill>
                  <a:schemeClr val="tx1">
                    <a:lumMod val="65000"/>
                    <a:lumOff val="35000"/>
                  </a:schemeClr>
                </a:solidFill>
                <a:effectLst>
                  <a:outerShdw blurRad="38100" dist="38100" dir="2700000" algn="tl">
                    <a:srgbClr val="000000">
                      <a:alpha val="43137"/>
                    </a:srgbClr>
                  </a:outerShdw>
                </a:effectLst>
              </a:rPr>
              <a:t>persoa</a:t>
            </a:r>
            <a:r>
              <a:rPr lang="es-ES" sz="2800" b="1" u="sng" dirty="0">
                <a:solidFill>
                  <a:schemeClr val="tx1">
                    <a:lumMod val="65000"/>
                    <a:lumOff val="35000"/>
                  </a:schemeClr>
                </a:solidFill>
                <a:effectLst>
                  <a:outerShdw blurRad="38100" dist="38100" dir="2700000" algn="tl">
                    <a:srgbClr val="000000">
                      <a:alpha val="43137"/>
                    </a:srgbClr>
                  </a:outerShdw>
                </a:effectLst>
              </a:rPr>
              <a:t> </a:t>
            </a:r>
            <a:r>
              <a:rPr lang="es-ES" sz="2800" b="1" u="sng" dirty="0" err="1">
                <a:solidFill>
                  <a:schemeClr val="tx1">
                    <a:lumMod val="65000"/>
                    <a:lumOff val="35000"/>
                  </a:schemeClr>
                </a:solidFill>
                <a:effectLst>
                  <a:outerShdw blurRad="38100" dist="38100" dir="2700000" algn="tl">
                    <a:srgbClr val="000000">
                      <a:alpha val="43137"/>
                    </a:srgbClr>
                  </a:outerShdw>
                </a:effectLst>
              </a:rPr>
              <a:t>moi</a:t>
            </a:r>
            <a:r>
              <a:rPr lang="es-ES" sz="2800" b="1" u="sng" dirty="0">
                <a:solidFill>
                  <a:schemeClr val="tx1">
                    <a:lumMod val="65000"/>
                    <a:lumOff val="35000"/>
                  </a:schemeClr>
                </a:solidFill>
                <a:effectLst>
                  <a:outerShdw blurRad="38100" dist="38100" dir="2700000" algn="tl">
                    <a:srgbClr val="000000">
                      <a:alpha val="43137"/>
                    </a:srgbClr>
                  </a:outerShdw>
                </a:effectLst>
              </a:rPr>
              <a:t> nova</a:t>
            </a:r>
            <a:r>
              <a:rPr lang="es-ES" sz="2800" dirty="0">
                <a:solidFill>
                  <a:schemeClr val="tx1">
                    <a:lumMod val="65000"/>
                    <a:lumOff val="35000"/>
                  </a:schemeClr>
                </a:solidFill>
              </a:rPr>
              <a:t>, que non </a:t>
            </a:r>
            <a:r>
              <a:rPr lang="es-ES" sz="2800" dirty="0" err="1">
                <a:solidFill>
                  <a:schemeClr val="tx1">
                    <a:lumMod val="65000"/>
                    <a:lumOff val="35000"/>
                  </a:schemeClr>
                </a:solidFill>
              </a:rPr>
              <a:t>entende</a:t>
            </a:r>
            <a:r>
              <a:rPr lang="es-ES" sz="2800" dirty="0">
                <a:solidFill>
                  <a:schemeClr val="tx1">
                    <a:lumMod val="65000"/>
                    <a:lumOff val="35000"/>
                  </a:schemeClr>
                </a:solidFill>
              </a:rPr>
              <a:t> </a:t>
            </a:r>
            <a:r>
              <a:rPr lang="es-ES" sz="2800" dirty="0" err="1">
                <a:solidFill>
                  <a:schemeClr val="tx1">
                    <a:lumMod val="65000"/>
                    <a:lumOff val="35000"/>
                  </a:schemeClr>
                </a:solidFill>
              </a:rPr>
              <a:t>moi</a:t>
            </a:r>
            <a:r>
              <a:rPr lang="es-ES" sz="2800" dirty="0">
                <a:solidFill>
                  <a:schemeClr val="tx1">
                    <a:lumMod val="65000"/>
                    <a:lumOff val="35000"/>
                  </a:schemeClr>
                </a:solidFill>
              </a:rPr>
              <a:t> </a:t>
            </a:r>
            <a:r>
              <a:rPr lang="es-ES" sz="2800" dirty="0" smtClean="0">
                <a:solidFill>
                  <a:schemeClr val="tx1">
                    <a:lumMod val="65000"/>
                    <a:lumOff val="35000"/>
                  </a:schemeClr>
                </a:solidFill>
              </a:rPr>
              <a:t>    ben </a:t>
            </a:r>
            <a:r>
              <a:rPr lang="es-ES" sz="2800" dirty="0">
                <a:solidFill>
                  <a:schemeClr val="tx1">
                    <a:lumMod val="65000"/>
                    <a:lumOff val="35000"/>
                  </a:schemeClr>
                </a:solidFill>
              </a:rPr>
              <a:t>que </a:t>
            </a:r>
            <a:r>
              <a:rPr lang="es-ES" sz="2800" dirty="0" smtClean="0">
                <a:solidFill>
                  <a:schemeClr val="tx1">
                    <a:lumMod val="65000"/>
                    <a:lumOff val="35000"/>
                  </a:schemeClr>
                </a:solidFill>
              </a:rPr>
              <a:t>pasa (</a:t>
            </a:r>
            <a:r>
              <a:rPr lang="es-ES" sz="2800" dirty="0" err="1" smtClean="0">
                <a:solidFill>
                  <a:schemeClr val="tx1">
                    <a:lumMod val="65000"/>
                    <a:lumOff val="35000"/>
                  </a:schemeClr>
                </a:solidFill>
              </a:rPr>
              <a:t>ninguén</a:t>
            </a:r>
            <a:r>
              <a:rPr lang="es-ES" sz="2800" dirty="0" smtClean="0">
                <a:solidFill>
                  <a:schemeClr val="tx1">
                    <a:lumMod val="65000"/>
                    <a:lumOff val="35000"/>
                  </a:schemeClr>
                </a:solidFill>
              </a:rPr>
              <a:t> </a:t>
            </a:r>
            <a:r>
              <a:rPr lang="es-ES" sz="2800" dirty="0" err="1" smtClean="0">
                <a:solidFill>
                  <a:schemeClr val="tx1">
                    <a:lumMod val="65000"/>
                    <a:lumOff val="35000"/>
                  </a:schemeClr>
                </a:solidFill>
              </a:rPr>
              <a:t>lle</a:t>
            </a:r>
            <a:r>
              <a:rPr lang="es-ES" sz="2800" dirty="0" smtClean="0">
                <a:solidFill>
                  <a:schemeClr val="tx1">
                    <a:lumMod val="65000"/>
                    <a:lumOff val="35000"/>
                  </a:schemeClr>
                </a:solidFill>
              </a:rPr>
              <a:t> fala do que está a sentir) </a:t>
            </a:r>
            <a:r>
              <a:rPr lang="es-ES" sz="2800" dirty="0">
                <a:solidFill>
                  <a:schemeClr val="tx1">
                    <a:lumMod val="65000"/>
                    <a:lumOff val="35000"/>
                  </a:schemeClr>
                </a:solidFill>
              </a:rPr>
              <a:t>e que non </a:t>
            </a:r>
            <a:r>
              <a:rPr lang="es-ES" sz="2800" dirty="0" err="1">
                <a:solidFill>
                  <a:schemeClr val="tx1">
                    <a:lumMod val="65000"/>
                    <a:lumOff val="35000"/>
                  </a:schemeClr>
                </a:solidFill>
              </a:rPr>
              <a:t>atopa</a:t>
            </a:r>
            <a:r>
              <a:rPr lang="es-ES" sz="2800" dirty="0">
                <a:solidFill>
                  <a:schemeClr val="tx1">
                    <a:lumMod val="65000"/>
                    <a:lumOff val="35000"/>
                  </a:schemeClr>
                </a:solidFill>
              </a:rPr>
              <a:t> a </a:t>
            </a:r>
            <a:r>
              <a:rPr lang="es-ES" sz="2800" dirty="0" err="1">
                <a:solidFill>
                  <a:schemeClr val="tx1">
                    <a:lumMod val="65000"/>
                    <a:lumOff val="35000"/>
                  </a:schemeClr>
                </a:solidFill>
              </a:rPr>
              <a:t>resposta</a:t>
            </a:r>
            <a:r>
              <a:rPr lang="es-ES" sz="2800" dirty="0">
                <a:solidFill>
                  <a:schemeClr val="tx1">
                    <a:lumMod val="65000"/>
                    <a:lumOff val="35000"/>
                  </a:schemeClr>
                </a:solidFill>
              </a:rPr>
              <a:t> que necesita.</a:t>
            </a:r>
          </a:p>
        </p:txBody>
      </p:sp>
    </p:spTree>
    <p:extLst>
      <p:ext uri="{BB962C8B-B14F-4D97-AF65-F5344CB8AC3E}">
        <p14:creationId xmlns:p14="http://schemas.microsoft.com/office/powerpoint/2010/main" val="295615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6000"/>
                                        <p:tgtEl>
                                          <p:spTgt spid="5"/>
                                        </p:tgtEl>
                                      </p:cBhvr>
                                    </p:animEffect>
                                  </p:childTnLst>
                                </p:cTn>
                              </p:par>
                            </p:childTnLst>
                          </p:cTn>
                        </p:par>
                        <p:par>
                          <p:cTn id="8" fill="hold">
                            <p:stCondLst>
                              <p:cond delay="6000"/>
                            </p:stCondLst>
                            <p:childTnLst>
                              <p:par>
                                <p:cTn id="9" presetID="1" presetClass="entr" presetSubtype="0" fill="hold" nodeType="afterEffect">
                                  <p:stCondLst>
                                    <p:cond delay="1000"/>
                                  </p:stCondLst>
                                  <p:childTnLst>
                                    <p:set>
                                      <p:cBhvr>
                                        <p:cTn id="10" dur="1" fill="hold">
                                          <p:stCondLst>
                                            <p:cond delay="999"/>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up)">
                                      <p:cBhvr>
                                        <p:cTn id="15" dur="475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15793" y="692696"/>
            <a:ext cx="9225652" cy="1296144"/>
          </a:xfrm>
        </p:spPr>
        <p:txBody>
          <a:bodyPr>
            <a:normAutofit fontScale="92500"/>
          </a:bodyPr>
          <a:lstStyle/>
          <a:p>
            <a:pPr marL="0" indent="0" algn="ctr">
              <a:buNone/>
            </a:pPr>
            <a:r>
              <a:rPr lang="es-ES" sz="2400" dirty="0"/>
              <a:t>Para cando son </a:t>
            </a:r>
            <a:r>
              <a:rPr lang="es-ES" sz="2400" b="1" dirty="0">
                <a:solidFill>
                  <a:srgbClr val="00B0F0"/>
                </a:solidFill>
              </a:rPr>
              <a:t>preadolescentes</a:t>
            </a:r>
            <a:r>
              <a:rPr lang="es-ES" sz="2400" b="1" dirty="0"/>
              <a:t> </a:t>
            </a:r>
            <a:r>
              <a:rPr lang="es-ES" sz="2400" dirty="0"/>
              <a:t>e </a:t>
            </a:r>
            <a:r>
              <a:rPr lang="es-ES" sz="2400" dirty="0" err="1"/>
              <a:t>empézanse</a:t>
            </a:r>
            <a:r>
              <a:rPr lang="es-ES" sz="2400" dirty="0"/>
              <a:t> a dar </a:t>
            </a:r>
            <a:r>
              <a:rPr lang="es-ES" sz="2400" dirty="0" err="1"/>
              <a:t>conta</a:t>
            </a:r>
            <a:r>
              <a:rPr lang="es-ES" sz="2400" dirty="0"/>
              <a:t> que </a:t>
            </a:r>
            <a:r>
              <a:rPr lang="es-ES" sz="2400" b="1" dirty="0"/>
              <a:t>o </a:t>
            </a:r>
            <a:r>
              <a:rPr lang="es-ES" sz="2400" b="1" dirty="0" err="1"/>
              <a:t>seu</a:t>
            </a:r>
            <a:r>
              <a:rPr lang="es-ES" sz="2400" b="1" dirty="0"/>
              <a:t> </a:t>
            </a:r>
            <a:r>
              <a:rPr lang="es-ES" sz="2400" b="1" dirty="0" err="1"/>
              <a:t>corpo</a:t>
            </a:r>
            <a:r>
              <a:rPr lang="es-ES" sz="2400" b="1" dirty="0"/>
              <a:t> </a:t>
            </a:r>
            <a:r>
              <a:rPr lang="es-ES" sz="2400" b="1" dirty="0" err="1"/>
              <a:t>vai</a:t>
            </a:r>
            <a:r>
              <a:rPr lang="es-ES" sz="2400" b="1" dirty="0"/>
              <a:t> na dirección contraria </a:t>
            </a:r>
            <a:r>
              <a:rPr lang="es-ES" sz="2400" b="1" dirty="0" err="1"/>
              <a:t>ao</a:t>
            </a:r>
            <a:r>
              <a:rPr lang="es-ES" sz="2400" b="1" dirty="0"/>
              <a:t> que </a:t>
            </a:r>
            <a:r>
              <a:rPr lang="es-ES" sz="2400" b="1" dirty="0" err="1" smtClean="0"/>
              <a:t>desexan</a:t>
            </a:r>
            <a:r>
              <a:rPr lang="es-ES" sz="2400" b="1" dirty="0" smtClean="0"/>
              <a:t> </a:t>
            </a:r>
            <a:r>
              <a:rPr lang="es-ES" sz="2400" dirty="0" smtClean="0"/>
              <a:t>(e non </a:t>
            </a:r>
            <a:r>
              <a:rPr lang="es-ES" sz="2400" dirty="0" err="1" smtClean="0"/>
              <a:t>teñen</a:t>
            </a:r>
            <a:r>
              <a:rPr lang="es-ES" sz="2400" dirty="0" smtClean="0"/>
              <a:t> acceso </a:t>
            </a:r>
            <a:r>
              <a:rPr lang="es-ES" sz="2400" dirty="0" err="1" smtClean="0"/>
              <a:t>aos</a:t>
            </a:r>
            <a:r>
              <a:rPr lang="es-ES" sz="2400" dirty="0" smtClean="0"/>
              <a:t> bloqueadores </a:t>
            </a:r>
            <a:r>
              <a:rPr lang="es-ES" sz="2400" dirty="0" err="1" smtClean="0"/>
              <a:t>puberais</a:t>
            </a:r>
            <a:r>
              <a:rPr lang="es-ES" sz="2400" dirty="0" smtClean="0"/>
              <a:t>), </a:t>
            </a:r>
            <a:r>
              <a:rPr lang="es-ES" sz="2400" dirty="0" err="1"/>
              <a:t>xorden</a:t>
            </a:r>
            <a:r>
              <a:rPr lang="es-ES" sz="2400" dirty="0"/>
              <a:t> </a:t>
            </a:r>
            <a:r>
              <a:rPr lang="es-ES" sz="2400" dirty="0" err="1"/>
              <a:t>moitas</a:t>
            </a:r>
            <a:r>
              <a:rPr lang="es-ES" sz="2400" dirty="0"/>
              <a:t> inquietudes que se </a:t>
            </a:r>
            <a:r>
              <a:rPr lang="es-ES" sz="2400" dirty="0" err="1"/>
              <a:t>manifesta</a:t>
            </a:r>
            <a:r>
              <a:rPr lang="es-ES" sz="2400" dirty="0"/>
              <a:t> de </a:t>
            </a:r>
            <a:r>
              <a:rPr lang="es-ES" sz="2400" dirty="0" err="1"/>
              <a:t>moitas</a:t>
            </a:r>
            <a:r>
              <a:rPr lang="es-ES" sz="2400" dirty="0"/>
              <a:t> </a:t>
            </a:r>
            <a:r>
              <a:rPr lang="es-ES" sz="2400" dirty="0" err="1"/>
              <a:t>maneiras</a:t>
            </a:r>
            <a:r>
              <a:rPr lang="es-ES" sz="2400" dirty="0"/>
              <a:t>: </a:t>
            </a:r>
          </a:p>
          <a:p>
            <a:endParaRPr lang="es-ES" dirty="0"/>
          </a:p>
        </p:txBody>
      </p:sp>
      <p:sp>
        <p:nvSpPr>
          <p:cNvPr id="4" name="3 CuadroTexto"/>
          <p:cNvSpPr txBox="1"/>
          <p:nvPr/>
        </p:nvSpPr>
        <p:spPr>
          <a:xfrm>
            <a:off x="315793" y="2132857"/>
            <a:ext cx="9116765" cy="3303468"/>
          </a:xfrm>
          <a:prstGeom prst="rect">
            <a:avLst/>
          </a:prstGeom>
          <a:noFill/>
        </p:spPr>
        <p:txBody>
          <a:bodyPr wrap="square" rtlCol="0">
            <a:spAutoFit/>
          </a:bodyPr>
          <a:lstStyle/>
          <a:p>
            <a:pPr marL="285750" indent="-285750" algn="just">
              <a:lnSpc>
                <a:spcPts val="2800"/>
              </a:lnSpc>
              <a:buFontTx/>
              <a:buChar char="-"/>
            </a:pPr>
            <a:r>
              <a:rPr lang="es-ES" sz="2200" b="1" dirty="0"/>
              <a:t>Cambios no </a:t>
            </a:r>
            <a:r>
              <a:rPr lang="es-ES" sz="2200" b="1" dirty="0" err="1"/>
              <a:t>comportamento</a:t>
            </a:r>
            <a:r>
              <a:rPr lang="es-ES" sz="2200" b="1" dirty="0"/>
              <a:t>.</a:t>
            </a:r>
          </a:p>
          <a:p>
            <a:pPr marL="285750" indent="-285750" algn="just">
              <a:lnSpc>
                <a:spcPts val="2800"/>
              </a:lnSpc>
              <a:buFontTx/>
              <a:buChar char="-"/>
            </a:pPr>
            <a:r>
              <a:rPr lang="es-ES" sz="2200" b="1" dirty="0"/>
              <a:t>Depresión e </a:t>
            </a:r>
            <a:r>
              <a:rPr lang="es-ES" sz="2200" b="1" dirty="0" err="1"/>
              <a:t>ansiedade</a:t>
            </a:r>
            <a:r>
              <a:rPr lang="es-ES" sz="2200" b="1" dirty="0"/>
              <a:t>.</a:t>
            </a:r>
          </a:p>
          <a:p>
            <a:pPr marL="285750" indent="-285750" algn="just">
              <a:lnSpc>
                <a:spcPts val="2800"/>
              </a:lnSpc>
              <a:buFontTx/>
              <a:buChar char="-"/>
            </a:pPr>
            <a:r>
              <a:rPr lang="es-ES" sz="2200" b="1" dirty="0"/>
              <a:t>Apatía</a:t>
            </a:r>
          </a:p>
          <a:p>
            <a:pPr marL="285750" indent="-285750" algn="just">
              <a:lnSpc>
                <a:spcPts val="2800"/>
              </a:lnSpc>
              <a:buFontTx/>
              <a:buChar char="-"/>
            </a:pPr>
            <a:r>
              <a:rPr lang="es-ES" sz="2200" b="1" dirty="0"/>
              <a:t>Introversión.</a:t>
            </a:r>
          </a:p>
          <a:p>
            <a:pPr marL="285750" indent="-285750" algn="just">
              <a:lnSpc>
                <a:spcPts val="2800"/>
              </a:lnSpc>
              <a:buFontTx/>
              <a:buChar char="-"/>
            </a:pPr>
            <a:r>
              <a:rPr lang="es-ES" sz="2200" b="1" dirty="0" err="1"/>
              <a:t>Baixo</a:t>
            </a:r>
            <a:r>
              <a:rPr lang="es-ES" sz="2200" b="1" dirty="0"/>
              <a:t> </a:t>
            </a:r>
            <a:r>
              <a:rPr lang="es-ES" sz="2200" b="1" dirty="0" err="1"/>
              <a:t>rendemento</a:t>
            </a:r>
            <a:r>
              <a:rPr lang="es-ES" sz="2200" b="1" dirty="0"/>
              <a:t> académico.</a:t>
            </a:r>
          </a:p>
          <a:p>
            <a:pPr marL="285750" indent="-285750" algn="just">
              <a:lnSpc>
                <a:spcPts val="2800"/>
              </a:lnSpc>
              <a:buFontTx/>
              <a:buChar char="-"/>
            </a:pPr>
            <a:r>
              <a:rPr lang="es-ES" sz="2200" b="1" dirty="0"/>
              <a:t>Mostrar mal </a:t>
            </a:r>
            <a:r>
              <a:rPr lang="es-ES" sz="2200" b="1" dirty="0" err="1"/>
              <a:t>comportamento</a:t>
            </a:r>
            <a:r>
              <a:rPr lang="es-ES" sz="2200" b="1" dirty="0"/>
              <a:t> </a:t>
            </a:r>
            <a:r>
              <a:rPr lang="es-ES" sz="2200" b="1" dirty="0" err="1"/>
              <a:t>froito</a:t>
            </a:r>
            <a:r>
              <a:rPr lang="es-ES" sz="2200" b="1" dirty="0"/>
              <a:t> da tristeza, frustración </a:t>
            </a:r>
            <a:r>
              <a:rPr lang="es-ES" sz="2200" b="1" dirty="0" err="1"/>
              <a:t>ou</a:t>
            </a:r>
            <a:r>
              <a:rPr lang="es-ES" sz="2200" b="1" dirty="0"/>
              <a:t> enfado</a:t>
            </a:r>
            <a:r>
              <a:rPr lang="es-ES" sz="2200" dirty="0"/>
              <a:t>, que </a:t>
            </a:r>
            <a:r>
              <a:rPr lang="es-ES" sz="2200" dirty="0" err="1"/>
              <a:t>ás</a:t>
            </a:r>
            <a:r>
              <a:rPr lang="es-ES" sz="2200" dirty="0"/>
              <a:t> veces chama a atención </a:t>
            </a:r>
            <a:r>
              <a:rPr lang="es-ES" sz="2200" dirty="0" err="1"/>
              <a:t>dxs</a:t>
            </a:r>
            <a:r>
              <a:rPr lang="es-ES" sz="2200" dirty="0"/>
              <a:t> familiares </a:t>
            </a:r>
            <a:r>
              <a:rPr lang="es-ES" sz="2200" dirty="0" err="1"/>
              <a:t>ou</a:t>
            </a:r>
            <a:r>
              <a:rPr lang="es-ES" sz="2200" dirty="0"/>
              <a:t> profesorado.</a:t>
            </a:r>
          </a:p>
          <a:p>
            <a:pPr marL="285750" indent="-285750" algn="just">
              <a:lnSpc>
                <a:spcPts val="2800"/>
              </a:lnSpc>
              <a:buFontTx/>
              <a:buChar char="-"/>
            </a:pPr>
            <a:r>
              <a:rPr lang="es-ES" sz="2200" b="1" dirty="0"/>
              <a:t>Trastornos da alimentación.</a:t>
            </a:r>
          </a:p>
          <a:p>
            <a:pPr marL="285750" indent="-285750" algn="just">
              <a:buFontTx/>
              <a:buChar char="-"/>
            </a:pPr>
            <a:r>
              <a:rPr lang="es-ES" sz="2200" dirty="0"/>
              <a:t>…</a:t>
            </a:r>
          </a:p>
        </p:txBody>
      </p:sp>
      <p:sp>
        <p:nvSpPr>
          <p:cNvPr id="5" name="4 CuadroTexto"/>
          <p:cNvSpPr txBox="1"/>
          <p:nvPr/>
        </p:nvSpPr>
        <p:spPr>
          <a:xfrm>
            <a:off x="126134" y="5436325"/>
            <a:ext cx="9496081" cy="1107996"/>
          </a:xfrm>
          <a:prstGeom prst="rect">
            <a:avLst/>
          </a:prstGeom>
          <a:noFill/>
        </p:spPr>
        <p:txBody>
          <a:bodyPr wrap="square" rtlCol="0">
            <a:spAutoFit/>
          </a:bodyPr>
          <a:lstStyle/>
          <a:p>
            <a:pPr algn="ctr"/>
            <a:r>
              <a:rPr lang="es-ES" sz="2200" dirty="0" err="1"/>
              <a:t>Nestas</a:t>
            </a:r>
            <a:r>
              <a:rPr lang="es-ES" sz="2200" dirty="0"/>
              <a:t> </a:t>
            </a:r>
            <a:r>
              <a:rPr lang="es-ES" sz="2200" dirty="0" err="1"/>
              <a:t>situacións</a:t>
            </a:r>
            <a:r>
              <a:rPr lang="es-ES" sz="2200" dirty="0"/>
              <a:t> é posible que a </a:t>
            </a:r>
            <a:r>
              <a:rPr lang="es-ES" sz="2200" dirty="0" err="1"/>
              <a:t>sospeita</a:t>
            </a:r>
            <a:r>
              <a:rPr lang="es-ES" sz="2200" dirty="0"/>
              <a:t> </a:t>
            </a:r>
            <a:r>
              <a:rPr lang="es-ES" sz="2200" dirty="0" err="1"/>
              <a:t>estea</a:t>
            </a:r>
            <a:r>
              <a:rPr lang="es-ES" sz="2200" dirty="0"/>
              <a:t> </a:t>
            </a:r>
            <a:r>
              <a:rPr lang="es-ES" sz="2200" dirty="0" err="1"/>
              <a:t>máis</a:t>
            </a:r>
            <a:r>
              <a:rPr lang="es-ES" sz="2200" dirty="0"/>
              <a:t> </a:t>
            </a:r>
            <a:r>
              <a:rPr lang="es-ES" sz="2200" dirty="0" err="1"/>
              <a:t>baseada</a:t>
            </a:r>
            <a:r>
              <a:rPr lang="es-ES" sz="2200" dirty="0"/>
              <a:t> </a:t>
            </a:r>
            <a:r>
              <a:rPr lang="es-ES" sz="2200" dirty="0" err="1"/>
              <a:t>na</a:t>
            </a:r>
            <a:r>
              <a:rPr lang="es-ES" sz="2200" dirty="0"/>
              <a:t> </a:t>
            </a:r>
            <a:r>
              <a:rPr lang="es-ES" sz="2200" b="1" dirty="0">
                <a:solidFill>
                  <a:srgbClr val="FF0066"/>
                </a:solidFill>
                <a:effectLst>
                  <a:outerShdw blurRad="38100" dist="38100" dir="2700000" algn="tl">
                    <a:srgbClr val="000000">
                      <a:alpha val="43137"/>
                    </a:srgbClr>
                  </a:outerShdw>
                </a:effectLst>
              </a:rPr>
              <a:t>orientación sexual non heterosexual</a:t>
            </a:r>
            <a:r>
              <a:rPr lang="es-ES" sz="2200" dirty="0"/>
              <a:t>, en lugar de preguntarse </a:t>
            </a:r>
            <a:r>
              <a:rPr lang="es-ES" sz="2200" dirty="0" err="1"/>
              <a:t>pola</a:t>
            </a:r>
            <a:r>
              <a:rPr lang="es-ES" sz="2200" dirty="0"/>
              <a:t> </a:t>
            </a:r>
            <a:r>
              <a:rPr lang="es-ES" sz="2200" b="1" dirty="0" err="1">
                <a:solidFill>
                  <a:srgbClr val="7030A0"/>
                </a:solidFill>
                <a:effectLst>
                  <a:outerShdw blurRad="38100" dist="38100" dir="2700000" algn="tl">
                    <a:srgbClr val="000000">
                      <a:alpha val="43137"/>
                    </a:srgbClr>
                  </a:outerShdw>
                </a:effectLst>
              </a:rPr>
              <a:t>identidade</a:t>
            </a:r>
            <a:r>
              <a:rPr lang="es-ES" sz="2200" b="1" dirty="0">
                <a:solidFill>
                  <a:srgbClr val="7030A0"/>
                </a:solidFill>
                <a:effectLst>
                  <a:outerShdw blurRad="38100" dist="38100" dir="2700000" algn="tl">
                    <a:srgbClr val="000000">
                      <a:alpha val="43137"/>
                    </a:srgbClr>
                  </a:outerShdw>
                </a:effectLst>
              </a:rPr>
              <a:t> sexual</a:t>
            </a:r>
            <a:r>
              <a:rPr lang="es-ES" sz="2200" dirty="0"/>
              <a:t>, </a:t>
            </a:r>
            <a:r>
              <a:rPr lang="es-ES" sz="2200" b="1" dirty="0">
                <a:effectLst>
                  <a:outerShdw blurRad="38100" dist="38100" dir="2700000" algn="tl">
                    <a:srgbClr val="000000">
                      <a:alpha val="43137"/>
                    </a:srgbClr>
                  </a:outerShdw>
                </a:effectLst>
              </a:rPr>
              <a:t>cuestión que </a:t>
            </a:r>
            <a:r>
              <a:rPr lang="es-ES" sz="2200" b="1" dirty="0" err="1">
                <a:effectLst>
                  <a:outerShdw blurRad="38100" dist="38100" dir="2700000" algn="tl">
                    <a:srgbClr val="000000">
                      <a:alpha val="43137"/>
                    </a:srgbClr>
                  </a:outerShdw>
                </a:effectLst>
              </a:rPr>
              <a:t>xera</a:t>
            </a:r>
            <a:r>
              <a:rPr lang="es-ES" sz="2200" b="1" dirty="0">
                <a:effectLst>
                  <a:outerShdw blurRad="38100" dist="38100" dir="2700000" algn="tl">
                    <a:srgbClr val="000000">
                      <a:alpha val="43137"/>
                    </a:srgbClr>
                  </a:outerShdw>
                </a:effectLst>
              </a:rPr>
              <a:t> </a:t>
            </a:r>
            <a:r>
              <a:rPr lang="es-ES" sz="2200" b="1" dirty="0" err="1">
                <a:effectLst>
                  <a:outerShdw blurRad="38100" dist="38100" dir="2700000" algn="tl">
                    <a:srgbClr val="000000">
                      <a:alpha val="43137"/>
                    </a:srgbClr>
                  </a:outerShdw>
                </a:effectLst>
              </a:rPr>
              <a:t>moito</a:t>
            </a:r>
            <a:r>
              <a:rPr lang="es-ES" sz="2200" b="1" dirty="0">
                <a:effectLst>
                  <a:outerShdw blurRad="38100" dist="38100" dir="2700000" algn="tl">
                    <a:srgbClr val="000000">
                      <a:alpha val="43137"/>
                    </a:srgbClr>
                  </a:outerShdw>
                </a:effectLst>
              </a:rPr>
              <a:t> </a:t>
            </a:r>
            <a:r>
              <a:rPr lang="es-ES" sz="2200" b="1" dirty="0" err="1">
                <a:effectLst>
                  <a:outerShdw blurRad="38100" dist="38100" dir="2700000" algn="tl">
                    <a:srgbClr val="000000">
                      <a:alpha val="43137"/>
                    </a:srgbClr>
                  </a:outerShdw>
                </a:effectLst>
              </a:rPr>
              <a:t>máis</a:t>
            </a:r>
            <a:r>
              <a:rPr lang="es-ES" sz="2200" b="1" dirty="0">
                <a:effectLst>
                  <a:outerShdw blurRad="38100" dist="38100" dir="2700000" algn="tl">
                    <a:srgbClr val="000000">
                      <a:alpha val="43137"/>
                    </a:srgbClr>
                  </a:outerShdw>
                </a:effectLst>
              </a:rPr>
              <a:t> </a:t>
            </a:r>
            <a:r>
              <a:rPr lang="es-ES" sz="2200" b="1" dirty="0" err="1">
                <a:effectLst>
                  <a:outerShdw blurRad="38100" dist="38100" dir="2700000" algn="tl">
                    <a:srgbClr val="000000">
                      <a:alpha val="43137"/>
                    </a:srgbClr>
                  </a:outerShdw>
                </a:effectLst>
              </a:rPr>
              <a:t>rexeitamento</a:t>
            </a:r>
            <a:r>
              <a:rPr lang="es-ES" sz="2200" b="1" dirty="0">
                <a:effectLst>
                  <a:outerShdw blurRad="38100" dist="38100" dir="2700000" algn="tl">
                    <a:srgbClr val="000000">
                      <a:alpha val="43137"/>
                    </a:srgbClr>
                  </a:outerShdw>
                </a:effectLst>
              </a:rPr>
              <a:t> e temor</a:t>
            </a:r>
            <a:r>
              <a:rPr lang="es-ES" sz="2200" dirty="0"/>
              <a:t>.</a:t>
            </a:r>
          </a:p>
        </p:txBody>
      </p:sp>
    </p:spTree>
    <p:extLst>
      <p:ext uri="{BB962C8B-B14F-4D97-AF65-F5344CB8AC3E}">
        <p14:creationId xmlns:p14="http://schemas.microsoft.com/office/powerpoint/2010/main" val="1910869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4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9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33258" y="116632"/>
            <a:ext cx="8936939" cy="1143000"/>
          </a:xfrm>
        </p:spPr>
        <p:txBody>
          <a:bodyPr>
            <a:noAutofit/>
          </a:bodyPr>
          <a:lstStyle/>
          <a:p>
            <a:r>
              <a:rPr lang="es-ES" sz="2400" dirty="0"/>
              <a:t>Algo que sabemos con certeza é que </a:t>
            </a:r>
            <a:r>
              <a:rPr lang="es-ES" sz="2400" b="1" dirty="0">
                <a:solidFill>
                  <a:schemeClr val="accent2">
                    <a:lumMod val="75000"/>
                  </a:schemeClr>
                </a:solidFill>
              </a:rPr>
              <a:t>o acoso escolar e o </a:t>
            </a:r>
            <a:r>
              <a:rPr lang="es-ES" sz="2400" b="1" dirty="0" err="1">
                <a:solidFill>
                  <a:schemeClr val="accent2">
                    <a:lumMod val="75000"/>
                  </a:schemeClr>
                </a:solidFill>
              </a:rPr>
              <a:t>rexeitamento</a:t>
            </a:r>
            <a:r>
              <a:rPr lang="es-ES" sz="2400" b="1" dirty="0">
                <a:solidFill>
                  <a:schemeClr val="accent2">
                    <a:lumMod val="75000"/>
                  </a:schemeClr>
                </a:solidFill>
              </a:rPr>
              <a:t> </a:t>
            </a:r>
            <a:r>
              <a:rPr lang="es-ES" sz="2400" dirty="0"/>
              <a:t>aparece cada vez </a:t>
            </a:r>
            <a:r>
              <a:rPr lang="es-ES" sz="2400" dirty="0" err="1"/>
              <a:t>máis</a:t>
            </a:r>
            <a:r>
              <a:rPr lang="es-ES" sz="2400" dirty="0"/>
              <a:t> </a:t>
            </a:r>
            <a:r>
              <a:rPr lang="es-ES" sz="2400" dirty="0" smtClean="0"/>
              <a:t>cedo </a:t>
            </a:r>
            <a:endParaRPr lang="es-ES" sz="2400" dirty="0"/>
          </a:p>
        </p:txBody>
      </p:sp>
      <p:sp>
        <p:nvSpPr>
          <p:cNvPr id="4" name="3 CuadroTexto"/>
          <p:cNvSpPr txBox="1"/>
          <p:nvPr/>
        </p:nvSpPr>
        <p:spPr>
          <a:xfrm>
            <a:off x="210182" y="6304927"/>
            <a:ext cx="9263579" cy="800219"/>
          </a:xfrm>
          <a:prstGeom prst="rect">
            <a:avLst/>
          </a:prstGeom>
          <a:noFill/>
        </p:spPr>
        <p:txBody>
          <a:bodyPr wrap="square" rtlCol="0">
            <a:spAutoFit/>
          </a:bodyPr>
          <a:lstStyle/>
          <a:p>
            <a:pPr algn="ctr"/>
            <a:r>
              <a:rPr lang="es-ES" sz="1400" i="1" dirty="0"/>
              <a:t>*“Diversidad sexual y convivencia: una oportunidad educativa”, </a:t>
            </a:r>
            <a:r>
              <a:rPr lang="es-ES" sz="1400" dirty="0"/>
              <a:t>Mercedes Sánchez Sainz. Profesora Dpto. de Didáctica e Organización Escolar da </a:t>
            </a:r>
            <a:r>
              <a:rPr lang="es-ES" sz="1400" dirty="0" err="1"/>
              <a:t>Universidade</a:t>
            </a:r>
            <a:r>
              <a:rPr lang="es-ES" sz="1400" dirty="0"/>
              <a:t> Complutense de Madrid</a:t>
            </a:r>
            <a:r>
              <a:rPr lang="es-ES" dirty="0"/>
              <a:t/>
            </a:r>
            <a:br>
              <a:rPr lang="es-ES" dirty="0"/>
            </a:br>
            <a:endParaRPr lang="es-E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324" y="1124744"/>
            <a:ext cx="7863356" cy="342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Rectángulo"/>
          <p:cNvSpPr/>
          <p:nvPr/>
        </p:nvSpPr>
        <p:spPr>
          <a:xfrm>
            <a:off x="140335" y="4577196"/>
            <a:ext cx="9403271" cy="1733808"/>
          </a:xfrm>
          <a:prstGeom prst="rect">
            <a:avLst/>
          </a:prstGeom>
        </p:spPr>
        <p:txBody>
          <a:bodyPr wrap="square">
            <a:spAutoFit/>
          </a:bodyPr>
          <a:lstStyle/>
          <a:p>
            <a:pPr marL="50799" indent="0" algn="ctr">
              <a:lnSpc>
                <a:spcPts val="3200"/>
              </a:lnSpc>
              <a:buNone/>
            </a:pPr>
            <a:r>
              <a:rPr lang="es-ES" sz="2400" i="1" dirty="0">
                <a:solidFill>
                  <a:srgbClr val="7030A0"/>
                </a:solidFill>
                <a:latin typeface="Arial Narrow" pitchFamily="34" charset="0"/>
              </a:rPr>
              <a:t>Os insultos* tipo "maricón, mariquita, marimacho, bollera" </a:t>
            </a:r>
            <a:r>
              <a:rPr lang="es-ES" sz="2400" i="1" dirty="0" err="1">
                <a:solidFill>
                  <a:srgbClr val="7030A0"/>
                </a:solidFill>
                <a:latin typeface="Arial Narrow" pitchFamily="34" charset="0"/>
              </a:rPr>
              <a:t>comezan</a:t>
            </a:r>
            <a:r>
              <a:rPr lang="es-ES" sz="2400" i="1" dirty="0">
                <a:solidFill>
                  <a:srgbClr val="7030A0"/>
                </a:solidFill>
                <a:latin typeface="Arial Narrow" pitchFamily="34" charset="0"/>
              </a:rPr>
              <a:t> normalmente os </a:t>
            </a:r>
            <a:r>
              <a:rPr lang="es-ES" sz="2400" i="1" dirty="0">
                <a:solidFill>
                  <a:srgbClr val="7030A0"/>
                </a:solidFill>
                <a:effectLst>
                  <a:outerShdw blurRad="38100" dist="38100" dir="2700000" algn="tl">
                    <a:srgbClr val="000000">
                      <a:alpha val="43137"/>
                    </a:srgbClr>
                  </a:outerShdw>
                </a:effectLst>
                <a:latin typeface="Arial Narrow" pitchFamily="34" charset="0"/>
              </a:rPr>
              <a:t>5-6 anos </a:t>
            </a:r>
            <a:r>
              <a:rPr lang="es-ES" sz="2400" i="1" dirty="0">
                <a:solidFill>
                  <a:srgbClr val="7030A0"/>
                </a:solidFill>
                <a:latin typeface="Arial Narrow" pitchFamily="34" charset="0"/>
              </a:rPr>
              <a:t>para referirse </a:t>
            </a:r>
            <a:r>
              <a:rPr lang="es-ES" sz="2400" i="1" dirty="0" err="1">
                <a:solidFill>
                  <a:srgbClr val="7030A0"/>
                </a:solidFill>
                <a:latin typeface="Arial Narrow" pitchFamily="34" charset="0"/>
              </a:rPr>
              <a:t>aos</a:t>
            </a:r>
            <a:r>
              <a:rPr lang="es-ES" sz="2400" i="1" dirty="0">
                <a:solidFill>
                  <a:srgbClr val="7030A0"/>
                </a:solidFill>
                <a:latin typeface="Arial Narrow" pitchFamily="34" charset="0"/>
              </a:rPr>
              <a:t> </a:t>
            </a:r>
          </a:p>
          <a:p>
            <a:pPr marL="50799" indent="0" algn="ctr">
              <a:lnSpc>
                <a:spcPts val="3200"/>
              </a:lnSpc>
              <a:buNone/>
            </a:pPr>
            <a:r>
              <a:rPr lang="es-ES" sz="2400" i="1" dirty="0" err="1" smtClean="0">
                <a:solidFill>
                  <a:srgbClr val="FF33CC"/>
                </a:solidFill>
                <a:effectLst>
                  <a:outerShdw blurRad="38100" dist="38100" dir="2700000" algn="tl">
                    <a:srgbClr val="000000">
                      <a:alpha val="43137"/>
                    </a:srgbClr>
                  </a:outerShdw>
                </a:effectLst>
                <a:latin typeface="Arial Narrow" pitchFamily="34" charset="0"/>
              </a:rPr>
              <a:t>nenos</a:t>
            </a:r>
            <a:r>
              <a:rPr lang="es-ES" sz="2400" i="1" dirty="0" smtClean="0">
                <a:solidFill>
                  <a:srgbClr val="FF33CC"/>
                </a:solidFill>
                <a:effectLst>
                  <a:outerShdw blurRad="38100" dist="38100" dir="2700000" algn="tl">
                    <a:srgbClr val="000000">
                      <a:alpha val="43137"/>
                    </a:srgbClr>
                  </a:outerShdw>
                </a:effectLst>
                <a:latin typeface="Arial Narrow" pitchFamily="34" charset="0"/>
              </a:rPr>
              <a:t> </a:t>
            </a:r>
            <a:r>
              <a:rPr lang="es-ES" sz="2400" i="1" dirty="0">
                <a:solidFill>
                  <a:srgbClr val="FF33CC"/>
                </a:solidFill>
                <a:effectLst>
                  <a:outerShdw blurRad="38100" dist="38100" dir="2700000" algn="tl">
                    <a:srgbClr val="000000">
                      <a:alpha val="43137"/>
                    </a:srgbClr>
                  </a:outerShdw>
                </a:effectLst>
                <a:latin typeface="Arial Narrow" pitchFamily="34" charset="0"/>
              </a:rPr>
              <a:t>que fan </a:t>
            </a:r>
            <a:r>
              <a:rPr lang="es-ES" sz="2400" i="1" dirty="0" smtClean="0">
                <a:solidFill>
                  <a:srgbClr val="FF33CC"/>
                </a:solidFill>
                <a:effectLst>
                  <a:outerShdw blurRad="38100" dist="38100" dir="2700000" algn="tl">
                    <a:srgbClr val="000000">
                      <a:alpha val="43137"/>
                    </a:srgbClr>
                  </a:outerShdw>
                </a:effectLst>
                <a:latin typeface="Arial Narrow" pitchFamily="34" charset="0"/>
              </a:rPr>
              <a:t>“</a:t>
            </a:r>
            <a:r>
              <a:rPr lang="es-ES" sz="2400" i="1" dirty="0" err="1" smtClean="0">
                <a:solidFill>
                  <a:srgbClr val="FF33CC"/>
                </a:solidFill>
                <a:effectLst>
                  <a:outerShdw blurRad="38100" dist="38100" dir="2700000" algn="tl">
                    <a:srgbClr val="000000">
                      <a:alpha val="43137"/>
                    </a:srgbClr>
                  </a:outerShdw>
                </a:effectLst>
                <a:latin typeface="Arial Narrow" pitchFamily="34" charset="0"/>
              </a:rPr>
              <a:t>cousas</a:t>
            </a:r>
            <a:r>
              <a:rPr lang="es-ES" sz="2400" i="1" dirty="0" smtClean="0">
                <a:solidFill>
                  <a:srgbClr val="FF33CC"/>
                </a:solidFill>
                <a:effectLst>
                  <a:outerShdw blurRad="38100" dist="38100" dir="2700000" algn="tl">
                    <a:srgbClr val="000000">
                      <a:alpha val="43137"/>
                    </a:srgbClr>
                  </a:outerShdw>
                </a:effectLst>
                <a:latin typeface="Arial Narrow" pitchFamily="34" charset="0"/>
              </a:rPr>
              <a:t> </a:t>
            </a:r>
            <a:r>
              <a:rPr lang="es-ES" sz="2400" i="1" dirty="0">
                <a:solidFill>
                  <a:srgbClr val="FF33CC"/>
                </a:solidFill>
                <a:effectLst>
                  <a:outerShdw blurRad="38100" dist="38100" dir="2700000" algn="tl">
                    <a:srgbClr val="000000">
                      <a:alpha val="43137"/>
                    </a:srgbClr>
                  </a:outerShdw>
                </a:effectLst>
                <a:latin typeface="Arial Narrow" pitchFamily="34" charset="0"/>
              </a:rPr>
              <a:t>de </a:t>
            </a:r>
            <a:r>
              <a:rPr lang="es-ES" sz="2400" i="1" dirty="0" smtClean="0">
                <a:solidFill>
                  <a:srgbClr val="FF33CC"/>
                </a:solidFill>
                <a:effectLst>
                  <a:outerShdw blurRad="38100" dist="38100" dir="2700000" algn="tl">
                    <a:srgbClr val="000000">
                      <a:alpha val="43137"/>
                    </a:srgbClr>
                  </a:outerShdw>
                </a:effectLst>
                <a:latin typeface="Arial Narrow" pitchFamily="34" charset="0"/>
              </a:rPr>
              <a:t>nenas”</a:t>
            </a:r>
            <a:r>
              <a:rPr lang="es-ES" sz="2400" i="1" dirty="0" smtClean="0">
                <a:solidFill>
                  <a:srgbClr val="CC0066"/>
                </a:solidFill>
                <a:effectLst>
                  <a:outerShdw blurRad="38100" dist="38100" dir="2700000" algn="tl">
                    <a:srgbClr val="000000">
                      <a:alpha val="43137"/>
                    </a:srgbClr>
                  </a:outerShdw>
                </a:effectLst>
                <a:latin typeface="Arial Narrow" pitchFamily="34" charset="0"/>
              </a:rPr>
              <a:t>, </a:t>
            </a:r>
            <a:r>
              <a:rPr lang="es-ES" sz="2400" i="1" dirty="0" err="1">
                <a:solidFill>
                  <a:srgbClr val="0070C0"/>
                </a:solidFill>
                <a:effectLst>
                  <a:outerShdw blurRad="38100" dist="38100" dir="2700000" algn="tl">
                    <a:srgbClr val="000000">
                      <a:alpha val="43137"/>
                    </a:srgbClr>
                  </a:outerShdw>
                </a:effectLst>
                <a:latin typeface="Arial Narrow" pitchFamily="34" charset="0"/>
              </a:rPr>
              <a:t>ou</a:t>
            </a:r>
            <a:r>
              <a:rPr lang="es-ES" sz="2400" i="1" dirty="0">
                <a:solidFill>
                  <a:srgbClr val="0070C0"/>
                </a:solidFill>
                <a:effectLst>
                  <a:outerShdw blurRad="38100" dist="38100" dir="2700000" algn="tl">
                    <a:srgbClr val="000000">
                      <a:alpha val="43137"/>
                    </a:srgbClr>
                  </a:outerShdw>
                </a:effectLst>
                <a:latin typeface="Arial Narrow" pitchFamily="34" charset="0"/>
              </a:rPr>
              <a:t> nenas que fan </a:t>
            </a:r>
            <a:r>
              <a:rPr lang="es-ES" sz="2400" i="1" dirty="0" smtClean="0">
                <a:solidFill>
                  <a:srgbClr val="0070C0"/>
                </a:solidFill>
                <a:effectLst>
                  <a:outerShdw blurRad="38100" dist="38100" dir="2700000" algn="tl">
                    <a:srgbClr val="000000">
                      <a:alpha val="43137"/>
                    </a:srgbClr>
                  </a:outerShdw>
                </a:effectLst>
                <a:latin typeface="Arial Narrow" pitchFamily="34" charset="0"/>
              </a:rPr>
              <a:t>“</a:t>
            </a:r>
            <a:r>
              <a:rPr lang="es-ES" sz="2400" i="1" dirty="0" err="1" smtClean="0">
                <a:solidFill>
                  <a:srgbClr val="0070C0"/>
                </a:solidFill>
                <a:effectLst>
                  <a:outerShdw blurRad="38100" dist="38100" dir="2700000" algn="tl">
                    <a:srgbClr val="000000">
                      <a:alpha val="43137"/>
                    </a:srgbClr>
                  </a:outerShdw>
                </a:effectLst>
                <a:latin typeface="Arial Narrow" pitchFamily="34" charset="0"/>
              </a:rPr>
              <a:t>cousas</a:t>
            </a:r>
            <a:r>
              <a:rPr lang="es-ES" sz="2400" i="1" dirty="0" smtClean="0">
                <a:solidFill>
                  <a:srgbClr val="0070C0"/>
                </a:solidFill>
                <a:effectLst>
                  <a:outerShdw blurRad="38100" dist="38100" dir="2700000" algn="tl">
                    <a:srgbClr val="000000">
                      <a:alpha val="43137"/>
                    </a:srgbClr>
                  </a:outerShdw>
                </a:effectLst>
                <a:latin typeface="Arial Narrow" pitchFamily="34" charset="0"/>
              </a:rPr>
              <a:t> </a:t>
            </a:r>
            <a:r>
              <a:rPr lang="es-ES" sz="2400" i="1" dirty="0">
                <a:solidFill>
                  <a:srgbClr val="0070C0"/>
                </a:solidFill>
                <a:effectLst>
                  <a:outerShdw blurRad="38100" dist="38100" dir="2700000" algn="tl">
                    <a:srgbClr val="000000">
                      <a:alpha val="43137"/>
                    </a:srgbClr>
                  </a:outerShdw>
                </a:effectLst>
                <a:latin typeface="Arial Narrow" pitchFamily="34" charset="0"/>
              </a:rPr>
              <a:t>de </a:t>
            </a:r>
            <a:r>
              <a:rPr lang="es-ES" sz="2400" i="1" dirty="0" err="1" smtClean="0">
                <a:solidFill>
                  <a:srgbClr val="0070C0"/>
                </a:solidFill>
                <a:effectLst>
                  <a:outerShdw blurRad="38100" dist="38100" dir="2700000" algn="tl">
                    <a:srgbClr val="000000">
                      <a:alpha val="43137"/>
                    </a:srgbClr>
                  </a:outerShdw>
                </a:effectLst>
                <a:latin typeface="Arial Narrow" pitchFamily="34" charset="0"/>
              </a:rPr>
              <a:t>nenos</a:t>
            </a:r>
            <a:r>
              <a:rPr lang="es-ES" sz="2400" i="1" dirty="0" smtClean="0">
                <a:solidFill>
                  <a:srgbClr val="0070C0"/>
                </a:solidFill>
                <a:latin typeface="Arial Narrow" pitchFamily="34" charset="0"/>
              </a:rPr>
              <a:t>”</a:t>
            </a:r>
          </a:p>
          <a:p>
            <a:pPr marL="50799" indent="0" algn="ctr">
              <a:lnSpc>
                <a:spcPts val="3200"/>
              </a:lnSpc>
              <a:buNone/>
            </a:pPr>
            <a:r>
              <a:rPr lang="es-ES" sz="2400" i="1" dirty="0" smtClean="0">
                <a:latin typeface="Arial Narrow" pitchFamily="34" charset="0"/>
              </a:rPr>
              <a:t> (Policías do </a:t>
            </a:r>
            <a:r>
              <a:rPr lang="es-ES" sz="2400" i="1" dirty="0" err="1" smtClean="0">
                <a:latin typeface="Arial Narrow" pitchFamily="34" charset="0"/>
              </a:rPr>
              <a:t>xénero</a:t>
            </a:r>
            <a:r>
              <a:rPr lang="es-ES" sz="2400" i="1" dirty="0" smtClean="0">
                <a:latin typeface="Arial Narrow" pitchFamily="34" charset="0"/>
              </a:rPr>
              <a:t>)</a:t>
            </a:r>
            <a:endParaRPr lang="es-ES" sz="2400" dirty="0"/>
          </a:p>
        </p:txBody>
      </p:sp>
    </p:spTree>
    <p:extLst>
      <p:ext uri="{BB962C8B-B14F-4D97-AF65-F5344CB8AC3E}">
        <p14:creationId xmlns:p14="http://schemas.microsoft.com/office/powerpoint/2010/main" val="242756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par>
                          <p:cTn id="8" fill="hold">
                            <p:stCondLst>
                              <p:cond delay="2000"/>
                            </p:stCondLst>
                            <p:childTnLst>
                              <p:par>
                                <p:cTn id="9" presetID="10" presetClass="entr" presetSubtype="0" fill="hold" nodeType="afterEffect">
                                  <p:stCondLst>
                                    <p:cond delay="2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3000"/>
                                        <p:tgtEl>
                                          <p:spTgt spid="8"/>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0" y="476673"/>
            <a:ext cx="9721850" cy="2015936"/>
          </a:xfrm>
          <a:prstGeom prst="rect">
            <a:avLst/>
          </a:prstGeom>
          <a:noFill/>
        </p:spPr>
        <p:txBody>
          <a:bodyPr wrap="square" rtlCol="0">
            <a:spAutoFit/>
          </a:bodyPr>
          <a:lstStyle/>
          <a:p>
            <a:pPr algn="ctr">
              <a:lnSpc>
                <a:spcPts val="3000"/>
              </a:lnSpc>
            </a:pPr>
            <a:r>
              <a:rPr lang="es-ES" sz="2000" dirty="0">
                <a:latin typeface="Tahoma" panose="020B0604030504040204" pitchFamily="34" charset="0"/>
                <a:ea typeface="Tahoma" panose="020B0604030504040204" pitchFamily="34" charset="0"/>
                <a:cs typeface="Tahoma" panose="020B0604030504040204" pitchFamily="34" charset="0"/>
              </a:rPr>
              <a:t>O </a:t>
            </a:r>
            <a:r>
              <a:rPr lang="es-ES" sz="2000" b="1" dirty="0">
                <a:solidFill>
                  <a:srgbClr val="FF0066"/>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acoso escolar </a:t>
            </a:r>
            <a:r>
              <a:rPr lang="es-ES" sz="2000" dirty="0">
                <a:latin typeface="Tahoma" panose="020B0604030504040204" pitchFamily="34" charset="0"/>
                <a:ea typeface="Tahoma" panose="020B0604030504040204" pitchFamily="34" charset="0"/>
                <a:cs typeface="Tahoma" panose="020B0604030504040204" pitchFamily="34" charset="0"/>
              </a:rPr>
              <a:t>alcanza o </a:t>
            </a:r>
            <a:r>
              <a:rPr lang="es-ES" sz="2000" dirty="0" err="1">
                <a:latin typeface="Tahoma" panose="020B0604030504040204" pitchFamily="34" charset="0"/>
                <a:ea typeface="Tahoma" panose="020B0604030504040204" pitchFamily="34" charset="0"/>
                <a:cs typeface="Tahoma" panose="020B0604030504040204" pitchFamily="34" charset="0"/>
              </a:rPr>
              <a:t>seu</a:t>
            </a:r>
            <a:r>
              <a:rPr lang="es-ES" sz="2000" dirty="0">
                <a:latin typeface="Tahoma" panose="020B0604030504040204" pitchFamily="34" charset="0"/>
                <a:ea typeface="Tahoma" panose="020B0604030504040204" pitchFamily="34" charset="0"/>
                <a:cs typeface="Tahoma" panose="020B0604030504040204" pitchFamily="34" charset="0"/>
              </a:rPr>
              <a:t> </a:t>
            </a:r>
            <a:r>
              <a:rPr lang="es-ES" sz="2000" b="1" dirty="0" err="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maior</a:t>
            </a:r>
            <a:r>
              <a:rPr lang="es-ES" sz="20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impacto na secundaria </a:t>
            </a:r>
            <a:r>
              <a:rPr lang="es-ES" sz="2000" dirty="0">
                <a:latin typeface="Tahoma" panose="020B0604030504040204" pitchFamily="34" charset="0"/>
                <a:ea typeface="Tahoma" panose="020B0604030504040204" pitchFamily="34" charset="0"/>
                <a:cs typeface="Tahoma" panose="020B0604030504040204" pitchFamily="34" charset="0"/>
              </a:rPr>
              <a:t>(</a:t>
            </a:r>
            <a:r>
              <a:rPr lang="es-ES" sz="2000" dirty="0" err="1">
                <a:latin typeface="Tahoma" panose="020B0604030504040204" pitchFamily="34" charset="0"/>
                <a:ea typeface="Tahoma" panose="020B0604030504040204" pitchFamily="34" charset="0"/>
                <a:cs typeface="Tahoma" panose="020B0604030504040204" pitchFamily="34" charset="0"/>
              </a:rPr>
              <a:t>onde</a:t>
            </a:r>
            <a:r>
              <a:rPr lang="es-ES" sz="2000" dirty="0">
                <a:latin typeface="Tahoma" panose="020B0604030504040204" pitchFamily="34" charset="0"/>
                <a:ea typeface="Tahoma" panose="020B0604030504040204" pitchFamily="34" charset="0"/>
                <a:cs typeface="Tahoma" panose="020B0604030504040204" pitchFamily="34" charset="0"/>
              </a:rPr>
              <a:t> os cambios  físicos </a:t>
            </a:r>
            <a:r>
              <a:rPr lang="es-ES" sz="2000" dirty="0" smtClean="0">
                <a:latin typeface="Tahoma" panose="020B0604030504040204" pitchFamily="34" charset="0"/>
                <a:ea typeface="Tahoma" panose="020B0604030504040204" pitchFamily="34" charset="0"/>
                <a:cs typeface="Tahoma" panose="020B0604030504040204" pitchFamily="34" charset="0"/>
              </a:rPr>
              <a:t>son </a:t>
            </a:r>
            <a:r>
              <a:rPr lang="es-ES" sz="2000" dirty="0" err="1">
                <a:latin typeface="Tahoma" panose="020B0604030504040204" pitchFamily="34" charset="0"/>
                <a:ea typeface="Tahoma" panose="020B0604030504040204" pitchFamily="34" charset="0"/>
                <a:cs typeface="Tahoma" panose="020B0604030504040204" pitchFamily="34" charset="0"/>
              </a:rPr>
              <a:t>máis</a:t>
            </a:r>
            <a:r>
              <a:rPr lang="es-ES" sz="2000" dirty="0">
                <a:latin typeface="Tahoma" panose="020B0604030504040204" pitchFamily="34" charset="0"/>
                <a:ea typeface="Tahoma" panose="020B0604030504040204" pitchFamily="34" charset="0"/>
                <a:cs typeface="Tahoma" panose="020B0604030504040204" pitchFamily="34" charset="0"/>
              </a:rPr>
              <a:t> evidentes), </a:t>
            </a:r>
            <a:r>
              <a:rPr lang="es-ES" sz="2000" dirty="0" err="1">
                <a:latin typeface="Tahoma" panose="020B0604030504040204" pitchFamily="34" charset="0"/>
                <a:ea typeface="Tahoma" panose="020B0604030504040204" pitchFamily="34" charset="0"/>
                <a:cs typeface="Tahoma" panose="020B0604030504040204" pitchFamily="34" charset="0"/>
              </a:rPr>
              <a:t>aquelxs</a:t>
            </a:r>
            <a:r>
              <a:rPr lang="es-ES" sz="2000" dirty="0">
                <a:latin typeface="Tahoma" panose="020B0604030504040204" pitchFamily="34" charset="0"/>
                <a:ea typeface="Tahoma" panose="020B0604030504040204" pitchFamily="34" charset="0"/>
                <a:cs typeface="Tahoma" panose="020B0604030504040204" pitchFamily="34" charset="0"/>
              </a:rPr>
              <a:t> </a:t>
            </a:r>
            <a:r>
              <a:rPr lang="es-ES" sz="2000" dirty="0" err="1">
                <a:latin typeface="Tahoma" panose="020B0604030504040204" pitchFamily="34" charset="0"/>
                <a:ea typeface="Tahoma" panose="020B0604030504040204" pitchFamily="34" charset="0"/>
                <a:cs typeface="Tahoma" panose="020B0604030504040204" pitchFamily="34" charset="0"/>
              </a:rPr>
              <a:t>mozxs</a:t>
            </a:r>
            <a:r>
              <a:rPr lang="es-ES" sz="2000" dirty="0">
                <a:latin typeface="Tahoma" panose="020B0604030504040204" pitchFamily="34" charset="0"/>
                <a:ea typeface="Tahoma" panose="020B0604030504040204" pitchFamily="34" charset="0"/>
                <a:cs typeface="Tahoma" panose="020B0604030504040204" pitchFamily="34" charset="0"/>
              </a:rPr>
              <a:t> que </a:t>
            </a:r>
            <a:r>
              <a:rPr lang="es-ES" sz="2000" dirty="0" err="1">
                <a:latin typeface="Tahoma" panose="020B0604030504040204" pitchFamily="34" charset="0"/>
                <a:ea typeface="Tahoma" panose="020B0604030504040204" pitchFamily="34" charset="0"/>
                <a:cs typeface="Tahoma" panose="020B0604030504040204" pitchFamily="34" charset="0"/>
              </a:rPr>
              <a:t>rexeitan</a:t>
            </a:r>
            <a:r>
              <a:rPr lang="es-ES" sz="2000" dirty="0">
                <a:latin typeface="Tahoma" panose="020B0604030504040204" pitchFamily="34" charset="0"/>
                <a:ea typeface="Tahoma" panose="020B0604030504040204" pitchFamily="34" charset="0"/>
                <a:cs typeface="Tahoma" panose="020B0604030504040204" pitchFamily="34" charset="0"/>
              </a:rPr>
              <a:t> a </a:t>
            </a:r>
            <a:r>
              <a:rPr lang="es-ES" sz="2000" dirty="0" err="1">
                <a:latin typeface="Tahoma" panose="020B0604030504040204" pitchFamily="34" charset="0"/>
                <a:ea typeface="Tahoma" panose="020B0604030504040204" pitchFamily="34" charset="0"/>
                <a:cs typeface="Tahoma" panose="020B0604030504040204" pitchFamily="34" charset="0"/>
              </a:rPr>
              <a:t>diversidade</a:t>
            </a:r>
            <a:r>
              <a:rPr lang="es-ES" sz="2000" dirty="0">
                <a:latin typeface="Tahoma" panose="020B0604030504040204" pitchFamily="34" charset="0"/>
                <a:ea typeface="Tahoma" panose="020B0604030504040204" pitchFamily="34" charset="0"/>
                <a:cs typeface="Tahoma" panose="020B0604030504040204" pitchFamily="34" charset="0"/>
              </a:rPr>
              <a:t> castigan </a:t>
            </a:r>
            <a:r>
              <a:rPr lang="es-ES" sz="2000" dirty="0" err="1">
                <a:latin typeface="Tahoma" panose="020B0604030504040204" pitchFamily="34" charset="0"/>
                <a:ea typeface="Tahoma" panose="020B0604030504040204" pitchFamily="34" charset="0"/>
                <a:cs typeface="Tahoma" panose="020B0604030504040204" pitchFamily="34" charset="0"/>
              </a:rPr>
              <a:t>moi</a:t>
            </a:r>
            <a:r>
              <a:rPr lang="es-ES" sz="2000" dirty="0">
                <a:latin typeface="Tahoma" panose="020B0604030504040204" pitchFamily="34" charset="0"/>
                <a:ea typeface="Tahoma" panose="020B0604030504040204" pitchFamily="34" charset="0"/>
                <a:cs typeface="Tahoma" panose="020B0604030504040204" pitchFamily="34" charset="0"/>
              </a:rPr>
              <a:t> duramente (a exclusión é brutal), o cal causa </a:t>
            </a:r>
            <a:r>
              <a:rPr lang="es-ES" sz="2000" b="1" dirty="0">
                <a:latin typeface="Tahoma" panose="020B0604030504040204" pitchFamily="34" charset="0"/>
                <a:ea typeface="Tahoma" panose="020B0604030504040204" pitchFamily="34" charset="0"/>
                <a:cs typeface="Tahoma" panose="020B0604030504040204" pitchFamily="34" charset="0"/>
              </a:rPr>
              <a:t>abandonos </a:t>
            </a:r>
            <a:r>
              <a:rPr lang="es-ES" sz="2000" b="1" dirty="0" smtClean="0">
                <a:latin typeface="Tahoma" panose="020B0604030504040204" pitchFamily="34" charset="0"/>
                <a:ea typeface="Tahoma" panose="020B0604030504040204" pitchFamily="34" charset="0"/>
                <a:cs typeface="Tahoma" panose="020B0604030504040204" pitchFamily="34" charset="0"/>
              </a:rPr>
              <a:t>escolares </a:t>
            </a:r>
            <a:r>
              <a:rPr lang="es-ES" sz="2000" b="1" dirty="0">
                <a:latin typeface="Tahoma" panose="020B0604030504040204" pitchFamily="34" charset="0"/>
                <a:ea typeface="Tahoma" panose="020B0604030504040204" pitchFamily="34" charset="0"/>
                <a:cs typeface="Tahoma" panose="020B0604030504040204" pitchFamily="34" charset="0"/>
              </a:rPr>
              <a:t>tempranos</a:t>
            </a:r>
            <a:r>
              <a:rPr lang="es-ES" sz="2000" dirty="0">
                <a:latin typeface="Tahoma" panose="020B0604030504040204" pitchFamily="34" charset="0"/>
                <a:ea typeface="Tahoma" panose="020B0604030504040204" pitchFamily="34" charset="0"/>
                <a:cs typeface="Tahoma" panose="020B0604030504040204" pitchFamily="34" charset="0"/>
              </a:rPr>
              <a:t>, con </a:t>
            </a:r>
            <a:r>
              <a:rPr lang="es-ES" sz="2000" b="1" dirty="0" err="1">
                <a:latin typeface="Tahoma" panose="020B0604030504040204" pitchFamily="34" charset="0"/>
                <a:ea typeface="Tahoma" panose="020B0604030504040204" pitchFamily="34" charset="0"/>
                <a:cs typeface="Tahoma" panose="020B0604030504040204" pitchFamily="34" charset="0"/>
              </a:rPr>
              <a:t>condutas</a:t>
            </a:r>
            <a:r>
              <a:rPr lang="es-ES" sz="2000" b="1" dirty="0">
                <a:latin typeface="Tahoma" panose="020B0604030504040204" pitchFamily="34" charset="0"/>
                <a:ea typeface="Tahoma" panose="020B0604030504040204" pitchFamily="34" charset="0"/>
                <a:cs typeface="Tahoma" panose="020B0604030504040204" pitchFamily="34" charset="0"/>
              </a:rPr>
              <a:t> de risco e </a:t>
            </a:r>
            <a:r>
              <a:rPr lang="es-ES" sz="2000" b="1" dirty="0" err="1">
                <a:latin typeface="Tahoma" panose="020B0604030504040204" pitchFamily="34" charset="0"/>
                <a:ea typeface="Tahoma" panose="020B0604030504040204" pitchFamily="34" charset="0"/>
                <a:cs typeface="Tahoma" panose="020B0604030504040204" pitchFamily="34" charset="0"/>
              </a:rPr>
              <a:t>autolesivas</a:t>
            </a:r>
            <a:r>
              <a:rPr lang="es-ES" sz="2000" dirty="0">
                <a:latin typeface="Tahoma" panose="020B0604030504040204" pitchFamily="34" charset="0"/>
                <a:ea typeface="Tahoma" panose="020B0604030504040204" pitchFamily="34" charset="0"/>
                <a:cs typeface="Tahoma" panose="020B0604030504040204" pitchFamily="34" charset="0"/>
              </a:rPr>
              <a:t>, </a:t>
            </a:r>
            <a:r>
              <a:rPr lang="es-ES" sz="2000" dirty="0" err="1">
                <a:latin typeface="Tahoma" panose="020B0604030504040204" pitchFamily="34" charset="0"/>
                <a:ea typeface="Tahoma" panose="020B0604030504040204" pitchFamily="34" charset="0"/>
                <a:cs typeface="Tahoma" panose="020B0604030504040204" pitchFamily="34" charset="0"/>
              </a:rPr>
              <a:t>cun</a:t>
            </a:r>
            <a:r>
              <a:rPr lang="es-ES" sz="2000" dirty="0">
                <a:latin typeface="Tahoma" panose="020B0604030504040204" pitchFamily="34" charset="0"/>
                <a:ea typeface="Tahoma" panose="020B0604030504040204" pitchFamily="34" charset="0"/>
                <a:cs typeface="Tahoma" panose="020B0604030504040204" pitchFamily="34" charset="0"/>
              </a:rPr>
              <a:t> peligro </a:t>
            </a:r>
            <a:r>
              <a:rPr lang="es-ES" sz="2000" dirty="0" err="1">
                <a:latin typeface="Tahoma" panose="020B0604030504040204" pitchFamily="34" charset="0"/>
                <a:ea typeface="Tahoma" panose="020B0604030504040204" pitchFamily="34" charset="0"/>
                <a:cs typeface="Tahoma" panose="020B0604030504040204" pitchFamily="34" charset="0"/>
              </a:rPr>
              <a:t>manifesto</a:t>
            </a:r>
            <a:r>
              <a:rPr lang="es-ES" sz="2000" dirty="0">
                <a:latin typeface="Tahoma" panose="020B0604030504040204" pitchFamily="34" charset="0"/>
                <a:ea typeface="Tahoma" panose="020B0604030504040204" pitchFamily="34" charset="0"/>
                <a:cs typeface="Tahoma" panose="020B0604030504040204" pitchFamily="34" charset="0"/>
              </a:rPr>
              <a:t>  de  </a:t>
            </a:r>
            <a:r>
              <a:rPr lang="es-ES" sz="2000" b="1" dirty="0">
                <a:latin typeface="Tahoma" panose="020B0604030504040204" pitchFamily="34" charset="0"/>
                <a:ea typeface="Tahoma" panose="020B0604030504040204" pitchFamily="34" charset="0"/>
                <a:cs typeface="Tahoma" panose="020B0604030504040204" pitchFamily="34" charset="0"/>
              </a:rPr>
              <a:t>intento de suicidio </a:t>
            </a:r>
            <a:r>
              <a:rPr lang="es-ES" sz="2000" dirty="0">
                <a:latin typeface="Tahoma" panose="020B0604030504040204" pitchFamily="34" charset="0"/>
                <a:ea typeface="Tahoma" panose="020B0604030504040204" pitchFamily="34" charset="0"/>
                <a:cs typeface="Tahoma" panose="020B0604030504040204" pitchFamily="34" charset="0"/>
              </a:rPr>
              <a:t>(sobretodo cando non </a:t>
            </a:r>
            <a:r>
              <a:rPr lang="es-ES" sz="2000" dirty="0" err="1">
                <a:latin typeface="Tahoma" panose="020B0604030504040204" pitchFamily="34" charset="0"/>
                <a:ea typeface="Tahoma" panose="020B0604030504040204" pitchFamily="34" charset="0"/>
                <a:cs typeface="Tahoma" panose="020B0604030504040204" pitchFamily="34" charset="0"/>
              </a:rPr>
              <a:t>hai</a:t>
            </a:r>
            <a:r>
              <a:rPr lang="es-ES" sz="2000" dirty="0">
                <a:latin typeface="Tahoma" panose="020B0604030504040204" pitchFamily="34" charset="0"/>
                <a:ea typeface="Tahoma" panose="020B0604030504040204" pitchFamily="34" charset="0"/>
                <a:cs typeface="Tahoma" panose="020B0604030504040204" pitchFamily="34" charset="0"/>
              </a:rPr>
              <a:t> </a:t>
            </a:r>
            <a:r>
              <a:rPr lang="es-ES" sz="2000" dirty="0" err="1">
                <a:latin typeface="Tahoma" panose="020B0604030504040204" pitchFamily="34" charset="0"/>
                <a:ea typeface="Tahoma" panose="020B0604030504040204" pitchFamily="34" charset="0"/>
                <a:cs typeface="Tahoma" panose="020B0604030504040204" pitchFamily="34" charset="0"/>
              </a:rPr>
              <a:t>apoio</a:t>
            </a:r>
            <a:r>
              <a:rPr lang="es-ES" sz="2000" dirty="0">
                <a:latin typeface="Tahoma" panose="020B0604030504040204" pitchFamily="34" charset="0"/>
                <a:ea typeface="Tahoma" panose="020B0604030504040204" pitchFamily="34" charset="0"/>
                <a:cs typeface="Tahoma" panose="020B0604030504040204" pitchFamily="34" charset="0"/>
              </a:rPr>
              <a:t> familiar).</a:t>
            </a:r>
            <a:r>
              <a:rPr lang="es-ES" sz="2000" b="1" dirty="0">
                <a:latin typeface="Tahoma" panose="020B0604030504040204" pitchFamily="34" charset="0"/>
                <a:ea typeface="Tahoma" panose="020B0604030504040204" pitchFamily="34" charset="0"/>
                <a:cs typeface="Tahoma" panose="020B0604030504040204" pitchFamily="34" charset="0"/>
              </a:rPr>
              <a:t> </a:t>
            </a:r>
            <a:endParaRPr lang="es-ES" sz="2000" dirty="0">
              <a:latin typeface="Tahoma" panose="020B0604030504040204" pitchFamily="34" charset="0"/>
              <a:ea typeface="Tahoma" panose="020B0604030504040204" pitchFamily="34" charset="0"/>
              <a:cs typeface="Tahoma" panose="020B0604030504040204" pitchFamily="34"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3904" y="2924944"/>
            <a:ext cx="5694378"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087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nodeType="withEffect">
                                  <p:stCondLst>
                                    <p:cond delay="1000"/>
                                  </p:stCondLst>
                                  <p:childTnLst>
                                    <p:set>
                                      <p:cBhvr>
                                        <p:cTn id="9" dur="1" fill="hold">
                                          <p:stCondLst>
                                            <p:cond delay="0"/>
                                          </p:stCondLst>
                                        </p:cTn>
                                        <p:tgtEl>
                                          <p:spTgt spid="10242"/>
                                        </p:tgtEl>
                                        <p:attrNameLst>
                                          <p:attrName>style.visibility</p:attrName>
                                        </p:attrNameLst>
                                      </p:cBhvr>
                                      <p:to>
                                        <p:strVal val="visible"/>
                                      </p:to>
                                    </p:set>
                                    <p:animEffect transition="in" filter="fade">
                                      <p:cBhvr>
                                        <p:cTn id="10" dur="1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43973" y="5013177"/>
            <a:ext cx="8578219" cy="1384995"/>
          </a:xfrm>
          <a:prstGeom prst="rect">
            <a:avLst/>
          </a:prstGeom>
        </p:spPr>
        <p:txBody>
          <a:bodyPr wrap="square">
            <a:spAutoFit/>
          </a:bodyPr>
          <a:lstStyle/>
          <a:p>
            <a:pPr algn="ctr"/>
            <a:r>
              <a:rPr lang="es-ES" sz="2800" b="1" dirty="0">
                <a:solidFill>
                  <a:schemeClr val="accent2">
                    <a:lumMod val="75000"/>
                  </a:schemeClr>
                </a:solidFill>
              </a:rPr>
              <a:t>Un dos procesos </a:t>
            </a:r>
            <a:r>
              <a:rPr lang="es-ES" sz="2800" b="1" dirty="0" err="1">
                <a:solidFill>
                  <a:schemeClr val="accent2">
                    <a:lumMod val="75000"/>
                  </a:schemeClr>
                </a:solidFill>
              </a:rPr>
              <a:t>máis</a:t>
            </a:r>
            <a:r>
              <a:rPr lang="es-ES" sz="2800" b="1" dirty="0">
                <a:solidFill>
                  <a:schemeClr val="accent2">
                    <a:lumMod val="75000"/>
                  </a:schemeClr>
                </a:solidFill>
              </a:rPr>
              <a:t> complexos e difíciles para </a:t>
            </a:r>
            <a:r>
              <a:rPr lang="es-ES" sz="2800" b="1" dirty="0" err="1">
                <a:solidFill>
                  <a:schemeClr val="accent2">
                    <a:lumMod val="75000"/>
                  </a:schemeClr>
                </a:solidFill>
              </a:rPr>
              <a:t>xs</a:t>
            </a:r>
            <a:r>
              <a:rPr lang="es-ES" sz="2800" b="1" dirty="0">
                <a:solidFill>
                  <a:schemeClr val="accent2">
                    <a:lumMod val="75000"/>
                  </a:schemeClr>
                </a:solidFill>
              </a:rPr>
              <a:t> menores </a:t>
            </a:r>
            <a:r>
              <a:rPr lang="es-ES" sz="2800" b="1" dirty="0" err="1">
                <a:solidFill>
                  <a:schemeClr val="accent2">
                    <a:lumMod val="75000"/>
                  </a:schemeClr>
                </a:solidFill>
              </a:rPr>
              <a:t>trans</a:t>
            </a:r>
            <a:r>
              <a:rPr lang="es-ES" sz="2800" b="1" dirty="0">
                <a:solidFill>
                  <a:schemeClr val="accent2">
                    <a:lumMod val="75000"/>
                  </a:schemeClr>
                </a:solidFill>
              </a:rPr>
              <a:t>, é o momento de </a:t>
            </a:r>
            <a:r>
              <a:rPr lang="es-ES" sz="2800" b="1" u="sng" dirty="0" err="1">
                <a:solidFill>
                  <a:schemeClr val="accent2">
                    <a:lumMod val="75000"/>
                  </a:schemeClr>
                </a:solidFill>
                <a:effectLst>
                  <a:outerShdw blurRad="38100" dist="38100" dir="2700000" algn="tl">
                    <a:srgbClr val="000000">
                      <a:alpha val="43137"/>
                    </a:srgbClr>
                  </a:outerShdw>
                </a:effectLst>
              </a:rPr>
              <a:t>facer</a:t>
            </a:r>
            <a:r>
              <a:rPr lang="es-ES" sz="2800" b="1" u="sng" dirty="0">
                <a:solidFill>
                  <a:schemeClr val="accent2">
                    <a:lumMod val="75000"/>
                  </a:schemeClr>
                </a:solidFill>
                <a:effectLst>
                  <a:outerShdw blurRad="38100" dist="38100" dir="2700000" algn="tl">
                    <a:srgbClr val="000000">
                      <a:alpha val="43137"/>
                    </a:srgbClr>
                  </a:outerShdw>
                </a:effectLst>
              </a:rPr>
              <a:t> o tránsito </a:t>
            </a:r>
            <a:r>
              <a:rPr lang="es-ES" sz="2800" b="1" u="sng" dirty="0" smtClean="0">
                <a:solidFill>
                  <a:schemeClr val="accent2">
                    <a:lumMod val="75000"/>
                  </a:schemeClr>
                </a:solidFill>
                <a:effectLst>
                  <a:outerShdw blurRad="38100" dist="38100" dir="2700000" algn="tl">
                    <a:srgbClr val="000000">
                      <a:alpha val="43137"/>
                    </a:srgbClr>
                  </a:outerShdw>
                </a:effectLst>
              </a:rPr>
              <a:t>social </a:t>
            </a:r>
            <a:r>
              <a:rPr lang="es-ES" sz="2800" dirty="0" smtClean="0">
                <a:solidFill>
                  <a:schemeClr val="accent2">
                    <a:lumMod val="75000"/>
                  </a:schemeClr>
                </a:solidFill>
                <a:effectLst>
                  <a:outerShdw blurRad="38100" dist="38100" dir="2700000" algn="tl">
                    <a:srgbClr val="000000">
                      <a:alpha val="43137"/>
                    </a:srgbClr>
                  </a:outerShdw>
                </a:effectLst>
              </a:rPr>
              <a:t>(presentación social da </a:t>
            </a:r>
            <a:r>
              <a:rPr lang="es-ES" sz="2800" dirty="0" err="1" smtClean="0">
                <a:solidFill>
                  <a:schemeClr val="accent2">
                    <a:lumMod val="75000"/>
                  </a:schemeClr>
                </a:solidFill>
                <a:effectLst>
                  <a:outerShdw blurRad="38100" dist="38100" dir="2700000" algn="tl">
                    <a:srgbClr val="000000">
                      <a:alpha val="43137"/>
                    </a:srgbClr>
                  </a:outerShdw>
                </a:effectLst>
              </a:rPr>
              <a:t>miña</a:t>
            </a:r>
            <a:r>
              <a:rPr lang="es-ES" sz="2800" dirty="0" smtClean="0">
                <a:solidFill>
                  <a:schemeClr val="accent2">
                    <a:lumMod val="75000"/>
                  </a:schemeClr>
                </a:solidFill>
                <a:effectLst>
                  <a:outerShdw blurRad="38100" dist="38100" dir="2700000" algn="tl">
                    <a:srgbClr val="000000">
                      <a:alpha val="43137"/>
                    </a:srgbClr>
                  </a:outerShdw>
                </a:effectLst>
              </a:rPr>
              <a:t> </a:t>
            </a:r>
            <a:r>
              <a:rPr lang="es-ES" sz="2800" dirty="0" err="1" smtClean="0">
                <a:solidFill>
                  <a:schemeClr val="accent2">
                    <a:lumMod val="75000"/>
                  </a:schemeClr>
                </a:solidFill>
                <a:effectLst>
                  <a:outerShdw blurRad="38100" dist="38100" dir="2700000" algn="tl">
                    <a:srgbClr val="000000">
                      <a:alpha val="43137"/>
                    </a:srgbClr>
                  </a:outerShdw>
                </a:effectLst>
              </a:rPr>
              <a:t>verdadeira</a:t>
            </a:r>
            <a:r>
              <a:rPr lang="es-ES" sz="2800" dirty="0" smtClean="0">
                <a:solidFill>
                  <a:schemeClr val="accent2">
                    <a:lumMod val="75000"/>
                  </a:schemeClr>
                </a:solidFill>
                <a:effectLst>
                  <a:outerShdw blurRad="38100" dist="38100" dir="2700000" algn="tl">
                    <a:srgbClr val="000000">
                      <a:alpha val="43137"/>
                    </a:srgbClr>
                  </a:outerShdw>
                </a:effectLst>
              </a:rPr>
              <a:t> </a:t>
            </a:r>
            <a:r>
              <a:rPr lang="es-ES" sz="2800" dirty="0" err="1" smtClean="0">
                <a:solidFill>
                  <a:schemeClr val="accent2">
                    <a:lumMod val="75000"/>
                  </a:schemeClr>
                </a:solidFill>
                <a:effectLst>
                  <a:outerShdw blurRad="38100" dist="38100" dir="2700000" algn="tl">
                    <a:srgbClr val="000000">
                      <a:alpha val="43137"/>
                    </a:srgbClr>
                  </a:outerShdw>
                </a:effectLst>
              </a:rPr>
              <a:t>identidade</a:t>
            </a:r>
            <a:r>
              <a:rPr lang="es-ES" sz="2800" dirty="0" smtClean="0">
                <a:solidFill>
                  <a:schemeClr val="accent2">
                    <a:lumMod val="75000"/>
                  </a:schemeClr>
                </a:solidFill>
                <a:effectLst>
                  <a:outerShdw blurRad="38100" dist="38100" dir="2700000" algn="tl">
                    <a:srgbClr val="000000">
                      <a:alpha val="43137"/>
                    </a:srgbClr>
                  </a:outerShdw>
                </a:effectLst>
              </a:rPr>
              <a:t>)</a:t>
            </a:r>
            <a:endParaRPr lang="es-ES" sz="2800" dirty="0">
              <a:solidFill>
                <a:schemeClr val="accent2">
                  <a:lumMod val="75000"/>
                </a:schemeClr>
              </a:solidFill>
              <a:effectLst>
                <a:outerShdw blurRad="38100" dist="38100" dir="2700000" algn="tl">
                  <a:srgbClr val="000000">
                    <a:alpha val="43137"/>
                  </a:srgbClr>
                </a:outerShdw>
              </a:effectLst>
            </a:endParaRPr>
          </a:p>
        </p:txBody>
      </p:sp>
      <p:pic>
        <p:nvPicPr>
          <p:cNvPr id="2050" name="Picture 2" descr="Resultado de imagen de trÃ¡nsito social transexualid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558" y="548680"/>
            <a:ext cx="7291388"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46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solidFill>
                  <a:srgbClr val="FF0066"/>
                </a:solidFill>
              </a:rPr>
              <a:t>O momento do tránsito social</a:t>
            </a:r>
          </a:p>
        </p:txBody>
      </p:sp>
      <p:sp>
        <p:nvSpPr>
          <p:cNvPr id="3" name="2 Marcador de contenido"/>
          <p:cNvSpPr>
            <a:spLocks noGrp="1"/>
          </p:cNvSpPr>
          <p:nvPr>
            <p:ph idx="1"/>
          </p:nvPr>
        </p:nvSpPr>
        <p:spPr>
          <a:xfrm>
            <a:off x="223636" y="2996953"/>
            <a:ext cx="8968343" cy="1512167"/>
          </a:xfrm>
        </p:spPr>
        <p:txBody>
          <a:bodyPr>
            <a:normAutofit/>
          </a:bodyPr>
          <a:lstStyle/>
          <a:p>
            <a:pPr marL="0" indent="0" algn="ctr">
              <a:lnSpc>
                <a:spcPts val="3300"/>
              </a:lnSpc>
              <a:spcBef>
                <a:spcPts val="1200"/>
              </a:spcBef>
              <a:spcAft>
                <a:spcPts val="600"/>
              </a:spcAft>
              <a:buNone/>
            </a:pPr>
            <a:r>
              <a:rPr lang="es-ES" sz="2800" dirty="0" err="1">
                <a:latin typeface="Tahoma" panose="020B0604030504040204" pitchFamily="34" charset="0"/>
                <a:ea typeface="Tahoma" panose="020B0604030504040204" pitchFamily="34" charset="0"/>
                <a:cs typeface="Tahoma" panose="020B0604030504040204" pitchFamily="34" charset="0"/>
              </a:rPr>
              <a:t>Hai</a:t>
            </a:r>
            <a:r>
              <a:rPr lang="es-ES" sz="2800" dirty="0">
                <a:latin typeface="Tahoma" panose="020B0604030504040204" pitchFamily="34" charset="0"/>
                <a:ea typeface="Tahoma" panose="020B0604030504040204" pitchFamily="34" charset="0"/>
                <a:cs typeface="Tahoma" panose="020B0604030504040204" pitchFamily="34" charset="0"/>
              </a:rPr>
              <a:t> que</a:t>
            </a:r>
            <a:r>
              <a:rPr lang="es-ES" sz="2600" dirty="0">
                <a:solidFill>
                  <a:srgbClr val="00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atender </a:t>
            </a:r>
            <a:r>
              <a:rPr lang="es-ES" sz="2800" dirty="0">
                <a:latin typeface="Tahoma" panose="020B0604030504040204" pitchFamily="34" charset="0"/>
                <a:ea typeface="Tahoma" panose="020B0604030504040204" pitchFamily="34" charset="0"/>
                <a:cs typeface="Tahoma" panose="020B0604030504040204" pitchFamily="34" charset="0"/>
              </a:rPr>
              <a:t>e </a:t>
            </a:r>
            <a:r>
              <a:rPr lang="es-ES" sz="2600" dirty="0">
                <a:solidFill>
                  <a:srgbClr val="00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acompañar</a:t>
            </a:r>
            <a:r>
              <a:rPr lang="es-ES" sz="2800" dirty="0">
                <a:latin typeface="Tahoma" panose="020B0604030504040204" pitchFamily="34" charset="0"/>
                <a:ea typeface="Tahoma" panose="020B0604030504040204" pitchFamily="34" charset="0"/>
                <a:cs typeface="Tahoma" panose="020B0604030504040204" pitchFamily="34" charset="0"/>
              </a:rPr>
              <a:t> no tránsito cando x menor o demande </a:t>
            </a:r>
            <a:r>
              <a:rPr lang="es-ES" sz="2800" dirty="0" err="1">
                <a:latin typeface="Tahoma" panose="020B0604030504040204" pitchFamily="34" charset="0"/>
                <a:ea typeface="Tahoma" panose="020B0604030504040204" pitchFamily="34" charset="0"/>
                <a:cs typeface="Tahoma" panose="020B0604030504040204" pitchFamily="34" charset="0"/>
              </a:rPr>
              <a:t>ou</a:t>
            </a:r>
            <a:r>
              <a:rPr lang="es-ES" sz="2800" dirty="0">
                <a:latin typeface="Tahoma" panose="020B0604030504040204" pitchFamily="34" charset="0"/>
                <a:ea typeface="Tahoma" panose="020B0604030504040204" pitchFamily="34" charset="0"/>
                <a:cs typeface="Tahoma" panose="020B0604030504040204" pitchFamily="34" charset="0"/>
              </a:rPr>
              <a:t> porque </a:t>
            </a:r>
            <a:r>
              <a:rPr lang="es-ES" sz="2800" dirty="0" err="1">
                <a:latin typeface="Tahoma" panose="020B0604030504040204" pitchFamily="34" charset="0"/>
                <a:ea typeface="Tahoma" panose="020B0604030504040204" pitchFamily="34" charset="0"/>
                <a:cs typeface="Tahoma" panose="020B0604030504040204" pitchFamily="34" charset="0"/>
              </a:rPr>
              <a:t>xa</a:t>
            </a:r>
            <a:r>
              <a:rPr lang="es-ES" sz="2800" dirty="0">
                <a:latin typeface="Tahoma" panose="020B0604030504040204" pitchFamily="34" charset="0"/>
                <a:ea typeface="Tahoma" panose="020B0604030504040204" pitchFamily="34" charset="0"/>
                <a:cs typeface="Tahoma" panose="020B0604030504040204" pitchFamily="34" charset="0"/>
              </a:rPr>
              <a:t> </a:t>
            </a:r>
            <a:r>
              <a:rPr lang="es-ES" sz="2800" dirty="0" err="1">
                <a:latin typeface="Tahoma" panose="020B0604030504040204" pitchFamily="34" charset="0"/>
                <a:ea typeface="Tahoma" panose="020B0604030504040204" pitchFamily="34" charset="0"/>
                <a:cs typeface="Tahoma" panose="020B0604030504040204" pitchFamily="34" charset="0"/>
              </a:rPr>
              <a:t>hai</a:t>
            </a:r>
            <a:r>
              <a:rPr lang="es-ES" sz="2800" dirty="0">
                <a:latin typeface="Tahoma" panose="020B0604030504040204" pitchFamily="34" charset="0"/>
                <a:ea typeface="Tahoma" panose="020B0604030504040204" pitchFamily="34" charset="0"/>
                <a:cs typeface="Tahoma" panose="020B0604030504040204" pitchFamily="34" charset="0"/>
              </a:rPr>
              <a:t> un </a:t>
            </a:r>
            <a:r>
              <a:rPr lang="es-ES" sz="2800" dirty="0" err="1">
                <a:latin typeface="Tahoma" panose="020B0604030504040204" pitchFamily="34" charset="0"/>
                <a:ea typeface="Tahoma" panose="020B0604030504040204" pitchFamily="34" charset="0"/>
                <a:cs typeface="Tahoma" panose="020B0604030504040204" pitchFamily="34" charset="0"/>
              </a:rPr>
              <a:t>certo</a:t>
            </a:r>
            <a:r>
              <a:rPr lang="es-ES" sz="2800" dirty="0">
                <a:latin typeface="Tahoma" panose="020B0604030504040204" pitchFamily="34" charset="0"/>
                <a:ea typeface="Tahoma" panose="020B0604030504040204" pitchFamily="34" charset="0"/>
                <a:cs typeface="Tahoma" panose="020B0604030504040204" pitchFamily="34" charset="0"/>
              </a:rPr>
              <a:t> </a:t>
            </a:r>
            <a:r>
              <a:rPr lang="es-ES" sz="2800" dirty="0" err="1" smtClean="0">
                <a:latin typeface="Tahoma" panose="020B0604030504040204" pitchFamily="34" charset="0"/>
                <a:ea typeface="Tahoma" panose="020B0604030504040204" pitchFamily="34" charset="0"/>
                <a:cs typeface="Tahoma" panose="020B0604030504040204" pitchFamily="34" charset="0"/>
              </a:rPr>
              <a:t>sufrimento</a:t>
            </a:r>
            <a:r>
              <a:rPr lang="es-ES" sz="2800" dirty="0" smtClean="0">
                <a:latin typeface="Tahoma" panose="020B0604030504040204" pitchFamily="34" charset="0"/>
                <a:ea typeface="Tahoma" panose="020B0604030504040204" pitchFamily="34" charset="0"/>
                <a:cs typeface="Tahoma" panose="020B0604030504040204" pitchFamily="34" charset="0"/>
              </a:rPr>
              <a:t> </a:t>
            </a:r>
            <a:r>
              <a:rPr lang="es-ES" sz="2600" dirty="0" smtClean="0">
                <a:latin typeface="Tahoma" panose="020B0604030504040204" pitchFamily="34" charset="0"/>
                <a:ea typeface="Tahoma" panose="020B0604030504040204" pitchFamily="34" charset="0"/>
                <a:cs typeface="Tahoma" panose="020B0604030504040204" pitchFamily="34" charset="0"/>
              </a:rPr>
              <a:t>(</a:t>
            </a:r>
            <a:r>
              <a:rPr lang="es-ES" sz="2600" dirty="0" err="1" smtClean="0">
                <a:latin typeface="Tahoma" panose="020B0604030504040204" pitchFamily="34" charset="0"/>
                <a:ea typeface="Tahoma" panose="020B0604030504040204" pitchFamily="34" charset="0"/>
                <a:cs typeface="Tahoma" panose="020B0604030504040204" pitchFamily="34" charset="0"/>
              </a:rPr>
              <a:t>ansiedade</a:t>
            </a:r>
            <a:r>
              <a:rPr lang="es-ES" sz="2600" dirty="0" smtClean="0">
                <a:latin typeface="Tahoma" panose="020B0604030504040204" pitchFamily="34" charset="0"/>
                <a:ea typeface="Tahoma" panose="020B0604030504040204" pitchFamily="34" charset="0"/>
                <a:cs typeface="Tahoma" panose="020B0604030504040204" pitchFamily="34" charset="0"/>
              </a:rPr>
              <a:t>, terrores nocturnos, non </a:t>
            </a:r>
            <a:r>
              <a:rPr lang="es-ES" sz="2600" dirty="0" err="1" smtClean="0">
                <a:latin typeface="Tahoma" panose="020B0604030504040204" pitchFamily="34" charset="0"/>
                <a:ea typeface="Tahoma" panose="020B0604030504040204" pitchFamily="34" charset="0"/>
                <a:cs typeface="Tahoma" panose="020B0604030504040204" pitchFamily="34" charset="0"/>
              </a:rPr>
              <a:t>queren</a:t>
            </a:r>
            <a:r>
              <a:rPr lang="es-ES" sz="2600" dirty="0" smtClean="0">
                <a:latin typeface="Tahoma" panose="020B0604030504040204" pitchFamily="34" charset="0"/>
                <a:ea typeface="Tahoma" panose="020B0604030504040204" pitchFamily="34" charset="0"/>
                <a:cs typeface="Tahoma" panose="020B0604030504040204" pitchFamily="34" charset="0"/>
              </a:rPr>
              <a:t> ir a </a:t>
            </a:r>
            <a:r>
              <a:rPr lang="es-ES" sz="2600" dirty="0" err="1" smtClean="0">
                <a:latin typeface="Tahoma" panose="020B0604030504040204" pitchFamily="34" charset="0"/>
                <a:ea typeface="Tahoma" panose="020B0604030504040204" pitchFamily="34" charset="0"/>
                <a:cs typeface="Tahoma" panose="020B0604030504040204" pitchFamily="34" charset="0"/>
              </a:rPr>
              <a:t>escola</a:t>
            </a:r>
            <a:r>
              <a:rPr lang="es-ES" sz="2600" dirty="0" smtClean="0">
                <a:latin typeface="Tahoma" panose="020B0604030504040204" pitchFamily="34" charset="0"/>
                <a:ea typeface="Tahoma" panose="020B0604030504040204" pitchFamily="34" charset="0"/>
                <a:cs typeface="Tahoma" panose="020B0604030504040204" pitchFamily="34" charset="0"/>
              </a:rPr>
              <a:t>,…). </a:t>
            </a:r>
            <a:endParaRPr lang="es-ES" sz="2800" dirty="0">
              <a:latin typeface="Tahoma" panose="020B0604030504040204" pitchFamily="34" charset="0"/>
              <a:ea typeface="Tahoma" panose="020B0604030504040204" pitchFamily="34" charset="0"/>
              <a:cs typeface="Tahoma" panose="020B0604030504040204" pitchFamily="34" charset="0"/>
            </a:endParaRPr>
          </a:p>
        </p:txBody>
      </p:sp>
      <p:sp>
        <p:nvSpPr>
          <p:cNvPr id="4" name="3 CuadroTexto"/>
          <p:cNvSpPr txBox="1"/>
          <p:nvPr/>
        </p:nvSpPr>
        <p:spPr>
          <a:xfrm>
            <a:off x="235952" y="1556793"/>
            <a:ext cx="9225714" cy="1200329"/>
          </a:xfrm>
          <a:prstGeom prst="rect">
            <a:avLst/>
          </a:prstGeom>
          <a:noFill/>
        </p:spPr>
        <p:txBody>
          <a:bodyPr wrap="square" rtlCol="0">
            <a:spAutoFit/>
          </a:bodyPr>
          <a:lstStyle/>
          <a:p>
            <a:pPr algn="ctr" fontAlgn="t"/>
            <a:r>
              <a:rPr lang="es-ES" sz="2400" dirty="0">
                <a:latin typeface="Tahoma" panose="020B0604030504040204" pitchFamily="34" charset="0"/>
                <a:ea typeface="Tahoma" panose="020B0604030504040204" pitchFamily="34" charset="0"/>
                <a:cs typeface="Tahoma" panose="020B0604030504040204" pitchFamily="34" charset="0"/>
              </a:rPr>
              <a:t>Pode haber menores que non demanden nada ata os 12-14 e </a:t>
            </a:r>
            <a:r>
              <a:rPr lang="es-ES" sz="2400" dirty="0" err="1">
                <a:latin typeface="Tahoma" panose="020B0604030504040204" pitchFamily="34" charset="0"/>
                <a:ea typeface="Tahoma" panose="020B0604030504040204" pitchFamily="34" charset="0"/>
                <a:cs typeface="Tahoma" panose="020B0604030504040204" pitchFamily="34" charset="0"/>
              </a:rPr>
              <a:t>outrxs</a:t>
            </a:r>
            <a:r>
              <a:rPr lang="es-ES" sz="2400" dirty="0">
                <a:latin typeface="Tahoma" panose="020B0604030504040204" pitchFamily="34" charset="0"/>
                <a:ea typeface="Tahoma" panose="020B0604030504040204" pitchFamily="34" charset="0"/>
                <a:cs typeface="Tahoma" panose="020B0604030504040204" pitchFamily="34" charset="0"/>
              </a:rPr>
              <a:t> que </a:t>
            </a:r>
            <a:r>
              <a:rPr lang="es-ES" sz="2400" dirty="0" err="1">
                <a:latin typeface="Tahoma" panose="020B0604030504040204" pitchFamily="34" charset="0"/>
                <a:ea typeface="Tahoma" panose="020B0604030504040204" pitchFamily="34" charset="0"/>
                <a:cs typeface="Tahoma" panose="020B0604030504040204" pitchFamily="34" charset="0"/>
              </a:rPr>
              <a:t>sintan</a:t>
            </a:r>
            <a:r>
              <a:rPr lang="es-ES" sz="2400" dirty="0">
                <a:latin typeface="Tahoma" panose="020B0604030504040204" pitchFamily="34" charset="0"/>
                <a:ea typeface="Tahoma" panose="020B0604030504040204" pitchFamily="34" charset="0"/>
                <a:cs typeface="Tahoma" panose="020B0604030504040204" pitchFamily="34" charset="0"/>
              </a:rPr>
              <a:t> </a:t>
            </a:r>
            <a:r>
              <a:rPr lang="es-ES" sz="2400" dirty="0" err="1">
                <a:latin typeface="Tahoma" panose="020B0604030504040204" pitchFamily="34" charset="0"/>
                <a:ea typeface="Tahoma" panose="020B0604030504040204" pitchFamily="34" charset="0"/>
                <a:cs typeface="Tahoma" panose="020B0604030504040204" pitchFamily="34" charset="0"/>
              </a:rPr>
              <a:t>sufrimento</a:t>
            </a:r>
            <a:r>
              <a:rPr lang="es-ES" sz="2400" dirty="0">
                <a:latin typeface="Tahoma" panose="020B0604030504040204" pitchFamily="34" charset="0"/>
                <a:ea typeface="Tahoma" panose="020B0604030504040204" pitchFamily="34" charset="0"/>
                <a:cs typeface="Tahoma" panose="020B0604030504040204" pitchFamily="34" charset="0"/>
              </a:rPr>
              <a:t> e demanden vivir socialmente </a:t>
            </a:r>
            <a:r>
              <a:rPr lang="es-ES" sz="2400" dirty="0" err="1">
                <a:latin typeface="Tahoma" panose="020B0604030504040204" pitchFamily="34" charset="0"/>
                <a:ea typeface="Tahoma" panose="020B0604030504040204" pitchFamily="34" charset="0"/>
                <a:cs typeface="Tahoma" panose="020B0604030504040204" pitchFamily="34" charset="0"/>
              </a:rPr>
              <a:t>co</a:t>
            </a:r>
            <a:r>
              <a:rPr lang="es-ES" sz="2400" dirty="0">
                <a:latin typeface="Tahoma" panose="020B0604030504040204" pitchFamily="34" charset="0"/>
                <a:ea typeface="Tahoma" panose="020B0604030504040204" pitchFamily="34" charset="0"/>
                <a:cs typeface="Tahoma" panose="020B0604030504040204" pitchFamily="34" charset="0"/>
              </a:rPr>
              <a:t> </a:t>
            </a:r>
            <a:r>
              <a:rPr lang="es-ES" sz="2400" dirty="0" smtClean="0">
                <a:latin typeface="Tahoma" panose="020B0604030504040204" pitchFamily="34" charset="0"/>
                <a:ea typeface="Tahoma" panose="020B0604030504040204" pitchFamily="34" charset="0"/>
                <a:cs typeface="Tahoma" panose="020B0604030504040204" pitchFamily="34" charset="0"/>
              </a:rPr>
              <a:t>   </a:t>
            </a:r>
            <a:r>
              <a:rPr lang="es-ES" sz="2400" dirty="0" err="1" smtClean="0">
                <a:latin typeface="Tahoma" panose="020B0604030504040204" pitchFamily="34" charset="0"/>
                <a:ea typeface="Tahoma" panose="020B0604030504040204" pitchFamily="34" charset="0"/>
                <a:cs typeface="Tahoma" panose="020B0604030504040204" pitchFamily="34" charset="0"/>
              </a:rPr>
              <a:t>seu</a:t>
            </a:r>
            <a:r>
              <a:rPr lang="es-ES" sz="2400" dirty="0" smtClean="0">
                <a:latin typeface="Tahoma" panose="020B0604030504040204" pitchFamily="34" charset="0"/>
                <a:ea typeface="Tahoma" panose="020B0604030504040204" pitchFamily="34" charset="0"/>
                <a:cs typeface="Tahoma" panose="020B0604030504040204" pitchFamily="34" charset="0"/>
              </a:rPr>
              <a:t> </a:t>
            </a:r>
            <a:r>
              <a:rPr lang="es-ES" sz="2400" dirty="0">
                <a:latin typeface="Tahoma" panose="020B0604030504040204" pitchFamily="34" charset="0"/>
                <a:ea typeface="Tahoma" panose="020B0604030504040204" pitchFamily="34" charset="0"/>
                <a:cs typeface="Tahoma" panose="020B0604030504040204" pitchFamily="34" charset="0"/>
              </a:rPr>
              <a:t>sexo sentido con 5-6 anos. </a:t>
            </a:r>
          </a:p>
        </p:txBody>
      </p:sp>
      <p:sp>
        <p:nvSpPr>
          <p:cNvPr id="5" name="4 CuadroTexto"/>
          <p:cNvSpPr txBox="1"/>
          <p:nvPr/>
        </p:nvSpPr>
        <p:spPr>
          <a:xfrm>
            <a:off x="117976" y="4509120"/>
            <a:ext cx="9461666" cy="1733808"/>
          </a:xfrm>
          <a:prstGeom prst="rect">
            <a:avLst/>
          </a:prstGeom>
          <a:noFill/>
        </p:spPr>
        <p:txBody>
          <a:bodyPr wrap="square" rtlCol="0">
            <a:spAutoFit/>
          </a:bodyPr>
          <a:lstStyle/>
          <a:p>
            <a:pPr algn="ctr">
              <a:lnSpc>
                <a:spcPts val="3200"/>
              </a:lnSpc>
            </a:pPr>
            <a:r>
              <a:rPr lang="es-ES" sz="2400" dirty="0">
                <a:latin typeface="Tahoma" panose="020B0604030504040204" pitchFamily="34" charset="0"/>
                <a:ea typeface="Tahoma" panose="020B0604030504040204" pitchFamily="34" charset="0"/>
                <a:cs typeface="Tahoma" panose="020B0604030504040204" pitchFamily="34" charset="0"/>
              </a:rPr>
              <a:t>O </a:t>
            </a:r>
            <a:r>
              <a:rPr lang="es-ES" sz="2400" dirty="0" err="1">
                <a:solidFill>
                  <a:srgbClr val="00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apoio</a:t>
            </a:r>
            <a:r>
              <a:rPr lang="es-ES" sz="2400" dirty="0">
                <a:latin typeface="Tahoma" panose="020B0604030504040204" pitchFamily="34" charset="0"/>
                <a:ea typeface="Tahoma" panose="020B0604030504040204" pitchFamily="34" charset="0"/>
                <a:cs typeface="Tahoma" panose="020B0604030504040204" pitchFamily="34" charset="0"/>
              </a:rPr>
              <a:t>, </a:t>
            </a:r>
            <a:r>
              <a:rPr lang="es-ES" sz="2400" dirty="0">
                <a:solidFill>
                  <a:srgbClr val="00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aceptación</a:t>
            </a:r>
            <a:r>
              <a:rPr lang="es-ES" sz="2400" dirty="0">
                <a:latin typeface="Tahoma" panose="020B0604030504040204" pitchFamily="34" charset="0"/>
                <a:ea typeface="Tahoma" panose="020B0604030504040204" pitchFamily="34" charset="0"/>
                <a:cs typeface="Tahoma" panose="020B0604030504040204" pitchFamily="34" charset="0"/>
              </a:rPr>
              <a:t> e </a:t>
            </a:r>
            <a:r>
              <a:rPr lang="es-ES" sz="2400" dirty="0" err="1" smtClean="0">
                <a:solidFill>
                  <a:srgbClr val="00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acompañamento</a:t>
            </a:r>
            <a:r>
              <a:rPr lang="es-ES" sz="2400" dirty="0" smtClean="0">
                <a:solidFill>
                  <a:srgbClr val="00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s-ES" sz="2400" dirty="0" smtClean="0">
                <a:latin typeface="Tahoma" panose="020B0604030504040204" pitchFamily="34" charset="0"/>
                <a:ea typeface="Tahoma" panose="020B0604030504040204" pitchFamily="34" charset="0"/>
                <a:cs typeface="Tahoma" panose="020B0604030504040204" pitchFamily="34" charset="0"/>
              </a:rPr>
              <a:t>das </a:t>
            </a:r>
            <a:r>
              <a:rPr lang="es-ES" sz="2400" dirty="0">
                <a:latin typeface="Tahoma" panose="020B0604030504040204" pitchFamily="34" charset="0"/>
                <a:ea typeface="Tahoma" panose="020B0604030504040204" pitchFamily="34" charset="0"/>
                <a:cs typeface="Tahoma" panose="020B0604030504040204" pitchFamily="34" charset="0"/>
              </a:rPr>
              <a:t>identidades </a:t>
            </a:r>
            <a:r>
              <a:rPr lang="es-ES" sz="2400" dirty="0" err="1">
                <a:latin typeface="Tahoma" panose="020B0604030504040204" pitchFamily="34" charset="0"/>
                <a:ea typeface="Tahoma" panose="020B0604030504040204" pitchFamily="34" charset="0"/>
                <a:cs typeface="Tahoma" panose="020B0604030504040204" pitchFamily="34" charset="0"/>
              </a:rPr>
              <a:t>trans</a:t>
            </a:r>
            <a:r>
              <a:rPr lang="es-ES" sz="2400" dirty="0">
                <a:latin typeface="Tahoma" panose="020B0604030504040204" pitchFamily="34" charset="0"/>
                <a:ea typeface="Tahoma" panose="020B0604030504040204" pitchFamily="34" charset="0"/>
                <a:cs typeface="Tahoma" panose="020B0604030504040204" pitchFamily="34" charset="0"/>
              </a:rPr>
              <a:t> </a:t>
            </a:r>
            <a:r>
              <a:rPr lang="es-ES" sz="2400" dirty="0" err="1">
                <a:latin typeface="Tahoma" panose="020B0604030504040204" pitchFamily="34" charset="0"/>
                <a:ea typeface="Tahoma" panose="020B0604030504040204" pitchFamily="34" charset="0"/>
                <a:cs typeface="Tahoma" panose="020B0604030504040204" pitchFamily="34" charset="0"/>
              </a:rPr>
              <a:t>supoñen</a:t>
            </a:r>
            <a:r>
              <a:rPr lang="es-ES" sz="2400" dirty="0">
                <a:latin typeface="Tahoma" panose="020B0604030504040204" pitchFamily="34" charset="0"/>
                <a:ea typeface="Tahoma" panose="020B0604030504040204" pitchFamily="34" charset="0"/>
                <a:cs typeface="Tahoma" panose="020B0604030504040204" pitchFamily="34" charset="0"/>
              </a:rPr>
              <a:t> un </a:t>
            </a:r>
            <a:r>
              <a:rPr lang="es-ES" sz="2400" u="sng" dirty="0">
                <a:solidFill>
                  <a:srgbClr val="FF0066"/>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cambio emocional transcendental</a:t>
            </a:r>
            <a:r>
              <a:rPr lang="es-ES" sz="2400" dirty="0">
                <a:latin typeface="Tahoma" panose="020B0604030504040204" pitchFamily="34" charset="0"/>
                <a:ea typeface="Tahoma" panose="020B0604030504040204" pitchFamily="34" charset="0"/>
                <a:cs typeface="Tahoma" panose="020B0604030504040204" pitchFamily="34" charset="0"/>
              </a:rPr>
              <a:t>, non </a:t>
            </a:r>
            <a:r>
              <a:rPr lang="es-ES" sz="2400" dirty="0" err="1">
                <a:latin typeface="Tahoma" panose="020B0604030504040204" pitchFamily="34" charset="0"/>
                <a:ea typeface="Tahoma" panose="020B0604030504040204" pitchFamily="34" charset="0"/>
                <a:cs typeface="Tahoma" panose="020B0604030504040204" pitchFamily="34" charset="0"/>
              </a:rPr>
              <a:t>só</a:t>
            </a:r>
            <a:r>
              <a:rPr lang="es-ES" sz="2400" dirty="0">
                <a:latin typeface="Tahoma" panose="020B0604030504040204" pitchFamily="34" charset="0"/>
                <a:ea typeface="Tahoma" panose="020B0604030504040204" pitchFamily="34" charset="0"/>
                <a:cs typeface="Tahoma" panose="020B0604030504040204" pitchFamily="34" charset="0"/>
              </a:rPr>
              <a:t> </a:t>
            </a:r>
            <a:r>
              <a:rPr lang="es-ES" sz="2400" dirty="0" err="1" smtClean="0">
                <a:latin typeface="Tahoma" panose="020B0604030504040204" pitchFamily="34" charset="0"/>
                <a:ea typeface="Tahoma" panose="020B0604030504040204" pitchFamily="34" charset="0"/>
                <a:cs typeface="Tahoma" panose="020B0604030504040204" pitchFamily="34" charset="0"/>
              </a:rPr>
              <a:t>nxs</a:t>
            </a:r>
            <a:r>
              <a:rPr lang="es-ES" sz="2400" dirty="0" smtClean="0">
                <a:latin typeface="Tahoma" panose="020B0604030504040204" pitchFamily="34" charset="0"/>
                <a:ea typeface="Tahoma" panose="020B0604030504040204" pitchFamily="34" charset="0"/>
                <a:cs typeface="Tahoma" panose="020B0604030504040204" pitchFamily="34" charset="0"/>
              </a:rPr>
              <a:t> </a:t>
            </a:r>
            <a:r>
              <a:rPr lang="es-ES" sz="2400" dirty="0">
                <a:latin typeface="Tahoma" panose="020B0604030504040204" pitchFamily="34" charset="0"/>
                <a:ea typeface="Tahoma" panose="020B0604030504040204" pitchFamily="34" charset="0"/>
                <a:cs typeface="Tahoma" panose="020B0604030504040204" pitchFamily="34" charset="0"/>
              </a:rPr>
              <a:t>menores </a:t>
            </a:r>
            <a:r>
              <a:rPr lang="es-ES" sz="2400" dirty="0" err="1">
                <a:latin typeface="Tahoma" panose="020B0604030504040204" pitchFamily="34" charset="0"/>
                <a:ea typeface="Tahoma" panose="020B0604030504040204" pitchFamily="34" charset="0"/>
                <a:cs typeface="Tahoma" panose="020B0604030504040204" pitchFamily="34" charset="0"/>
              </a:rPr>
              <a:t>senón</a:t>
            </a:r>
            <a:r>
              <a:rPr lang="es-ES" sz="2400" dirty="0">
                <a:latin typeface="Tahoma" panose="020B0604030504040204" pitchFamily="34" charset="0"/>
                <a:ea typeface="Tahoma" panose="020B0604030504040204" pitchFamily="34" charset="0"/>
                <a:cs typeface="Tahoma" panose="020B0604030504040204" pitchFamily="34" charset="0"/>
              </a:rPr>
              <a:t> </a:t>
            </a:r>
            <a:r>
              <a:rPr lang="es-ES" sz="2400" dirty="0" err="1">
                <a:latin typeface="Tahoma" panose="020B0604030504040204" pitchFamily="34" charset="0"/>
                <a:ea typeface="Tahoma" panose="020B0604030504040204" pitchFamily="34" charset="0"/>
                <a:cs typeface="Tahoma" panose="020B0604030504040204" pitchFamily="34" charset="0"/>
              </a:rPr>
              <a:t>tamén</a:t>
            </a:r>
            <a:r>
              <a:rPr lang="es-ES" sz="2400" dirty="0">
                <a:latin typeface="Tahoma" panose="020B0604030504040204" pitchFamily="34" charset="0"/>
                <a:ea typeface="Tahoma" panose="020B0604030504040204" pitchFamily="34" charset="0"/>
                <a:cs typeface="Tahoma" panose="020B0604030504040204" pitchFamily="34" charset="0"/>
              </a:rPr>
              <a:t> entre </a:t>
            </a:r>
            <a:r>
              <a:rPr lang="es-ES" sz="2400" dirty="0" err="1">
                <a:latin typeface="Tahoma" panose="020B0604030504040204" pitchFamily="34" charset="0"/>
                <a:ea typeface="Tahoma" panose="020B0604030504040204" pitchFamily="34" charset="0"/>
                <a:cs typeface="Tahoma" panose="020B0604030504040204" pitchFamily="34" charset="0"/>
              </a:rPr>
              <a:t>xs</a:t>
            </a:r>
            <a:r>
              <a:rPr lang="es-ES" sz="2400" dirty="0">
                <a:latin typeface="Tahoma" panose="020B0604030504040204" pitchFamily="34" charset="0"/>
                <a:ea typeface="Tahoma" panose="020B0604030504040204" pitchFamily="34" charset="0"/>
                <a:cs typeface="Tahoma" panose="020B0604030504040204" pitchFamily="34" charset="0"/>
              </a:rPr>
              <a:t> </a:t>
            </a:r>
            <a:r>
              <a:rPr lang="es-ES" sz="2400" dirty="0" err="1">
                <a:latin typeface="Tahoma" panose="020B0604030504040204" pitchFamily="34" charset="0"/>
                <a:ea typeface="Tahoma" panose="020B0604030504040204" pitchFamily="34" charset="0"/>
                <a:cs typeface="Tahoma" panose="020B0604030504040204" pitchFamily="34" charset="0"/>
              </a:rPr>
              <a:t>membrxs</a:t>
            </a:r>
            <a:r>
              <a:rPr lang="es-ES" sz="2400" dirty="0">
                <a:latin typeface="Tahoma" panose="020B0604030504040204" pitchFamily="34" charset="0"/>
                <a:ea typeface="Tahoma" panose="020B0604030504040204" pitchFamily="34" charset="0"/>
                <a:cs typeface="Tahoma" panose="020B0604030504040204" pitchFamily="34" charset="0"/>
              </a:rPr>
              <a:t> das </a:t>
            </a:r>
            <a:r>
              <a:rPr lang="es-ES" sz="2400" dirty="0" smtClean="0">
                <a:latin typeface="Tahoma" panose="020B0604030504040204" pitchFamily="34" charset="0"/>
                <a:ea typeface="Tahoma" panose="020B0604030504040204" pitchFamily="34" charset="0"/>
                <a:cs typeface="Tahoma" panose="020B0604030504040204" pitchFamily="34" charset="0"/>
              </a:rPr>
              <a:t>familias (</a:t>
            </a:r>
            <a:r>
              <a:rPr lang="es-ES" sz="2400" dirty="0" err="1" smtClean="0">
                <a:latin typeface="Tahoma" panose="020B0604030504040204" pitchFamily="34" charset="0"/>
                <a:ea typeface="Tahoma" panose="020B0604030504040204" pitchFamily="34" charset="0"/>
                <a:cs typeface="Tahoma" panose="020B0604030504040204" pitchFamily="34" charset="0"/>
              </a:rPr>
              <a:t>melloran</a:t>
            </a:r>
            <a:r>
              <a:rPr lang="es-ES" sz="2400" dirty="0" smtClean="0">
                <a:latin typeface="Tahoma" panose="020B0604030504040204" pitchFamily="34" charset="0"/>
                <a:ea typeface="Tahoma" panose="020B0604030504040204" pitchFamily="34" charset="0"/>
                <a:cs typeface="Tahoma" panose="020B0604030504040204" pitchFamily="34" charset="0"/>
              </a:rPr>
              <a:t> </a:t>
            </a:r>
            <a:r>
              <a:rPr lang="es-ES" sz="2400" dirty="0">
                <a:latin typeface="Tahoma" panose="020B0604030504040204" pitchFamily="34" charset="0"/>
                <a:ea typeface="Tahoma" panose="020B0604030504040204" pitchFamily="34" charset="0"/>
                <a:cs typeface="Tahoma" panose="020B0604030504040204" pitchFamily="34" charset="0"/>
              </a:rPr>
              <a:t>notablemente as </a:t>
            </a:r>
            <a:r>
              <a:rPr lang="es-ES" sz="2400" dirty="0" err="1">
                <a:latin typeface="Tahoma" panose="020B0604030504040204" pitchFamily="34" charset="0"/>
                <a:ea typeface="Tahoma" panose="020B0604030504040204" pitchFamily="34" charset="0"/>
                <a:cs typeface="Tahoma" panose="020B0604030504040204" pitchFamily="34" charset="0"/>
              </a:rPr>
              <a:t>relacións</a:t>
            </a:r>
            <a:r>
              <a:rPr lang="es-ES" sz="2400" dirty="0">
                <a:latin typeface="Tahoma" panose="020B0604030504040204" pitchFamily="34" charset="0"/>
                <a:ea typeface="Tahoma" panose="020B0604030504040204" pitchFamily="34" charset="0"/>
                <a:cs typeface="Tahoma" panose="020B0604030504040204" pitchFamily="34" charset="0"/>
              </a:rPr>
              <a:t> </a:t>
            </a:r>
            <a:r>
              <a:rPr lang="es-ES" sz="2400" dirty="0" smtClean="0">
                <a:latin typeface="Tahoma" panose="020B0604030504040204" pitchFamily="34" charset="0"/>
                <a:ea typeface="Tahoma" panose="020B0604030504040204" pitchFamily="34" charset="0"/>
                <a:cs typeface="Tahoma" panose="020B0604030504040204" pitchFamily="34" charset="0"/>
              </a:rPr>
              <a:t>familiares). </a:t>
            </a:r>
            <a:r>
              <a:rPr lang="es-ES" sz="2400" dirty="0" err="1" smtClean="0">
                <a:latin typeface="Tahoma" panose="020B0604030504040204" pitchFamily="34" charset="0"/>
                <a:ea typeface="Tahoma" panose="020B0604030504040204" pitchFamily="34" charset="0"/>
                <a:cs typeface="Tahoma" panose="020B0604030504040204" pitchFamily="34" charset="0"/>
              </a:rPr>
              <a:t>Tamén</a:t>
            </a:r>
            <a:r>
              <a:rPr lang="es-ES" sz="2400" dirty="0" smtClean="0">
                <a:latin typeface="Tahoma" panose="020B0604030504040204" pitchFamily="34" charset="0"/>
                <a:ea typeface="Tahoma" panose="020B0604030504040204" pitchFamily="34" charset="0"/>
                <a:cs typeface="Tahoma" panose="020B0604030504040204" pitchFamily="34" charset="0"/>
              </a:rPr>
              <a:t> o </a:t>
            </a:r>
            <a:r>
              <a:rPr lang="es-ES" sz="2400" dirty="0" err="1"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rendemento</a:t>
            </a:r>
            <a:r>
              <a:rPr lang="es-ES" sz="2400"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escolar</a:t>
            </a:r>
            <a:r>
              <a:rPr lang="es-ES" sz="2400" dirty="0" smtClean="0">
                <a:latin typeface="Tahoma" panose="020B0604030504040204" pitchFamily="34" charset="0"/>
                <a:ea typeface="Tahoma" panose="020B0604030504040204" pitchFamily="34" charset="0"/>
                <a:cs typeface="Tahoma" panose="020B0604030504040204" pitchFamily="34" charset="0"/>
              </a:rPr>
              <a:t>.</a:t>
            </a:r>
            <a:endParaRPr lang="es-ES"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4887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up)">
                                      <p:cBhvr>
                                        <p:cTn id="16" dur="2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4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593639" y="3244334"/>
            <a:ext cx="4071935" cy="369332"/>
          </a:xfrm>
          <a:prstGeom prst="rect">
            <a:avLst/>
          </a:prstGeom>
        </p:spPr>
        <p:txBody>
          <a:bodyPr wrap="square">
            <a:spAutoFit/>
          </a:bodyPr>
          <a:lstStyle/>
          <a:p>
            <a:r>
              <a:rPr lang="es-ES" dirty="0"/>
              <a:t>INVISIBILIZACION </a:t>
            </a:r>
          </a:p>
        </p:txBody>
      </p:sp>
      <p:pic>
        <p:nvPicPr>
          <p:cNvPr id="11266" name="Picture 2" descr="C:\Users\CRISTINA PALACIOS.DESKTOP-UQQ274E\Desktop\CHARLAS\Screen-Shot-2016-12-18-at-8.03.54-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721850"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5240845" y="4856607"/>
            <a:ext cx="5003497" cy="830997"/>
          </a:xfrm>
          <a:prstGeom prst="rect">
            <a:avLst/>
          </a:prstGeom>
          <a:noFill/>
        </p:spPr>
        <p:txBody>
          <a:bodyPr wrap="square" rtlCol="0">
            <a:spAutoFit/>
          </a:bodyPr>
          <a:lstStyle/>
          <a:p>
            <a:r>
              <a:rPr lang="es-ES" sz="2400" b="1" i="1" dirty="0">
                <a:solidFill>
                  <a:schemeClr val="bg1">
                    <a:lumMod val="85000"/>
                  </a:schemeClr>
                </a:solidFill>
                <a:latin typeface="Baskerville Old Face" pitchFamily="18" charset="0"/>
              </a:rPr>
              <a:t>«O </a:t>
            </a:r>
            <a:r>
              <a:rPr lang="es-ES" sz="2400" b="1" i="1" dirty="0" err="1">
                <a:solidFill>
                  <a:schemeClr val="bg1">
                    <a:lumMod val="85000"/>
                  </a:schemeClr>
                </a:solidFill>
                <a:latin typeface="Baskerville Old Face" pitchFamily="18" charset="0"/>
              </a:rPr>
              <a:t>mellor</a:t>
            </a:r>
            <a:r>
              <a:rPr lang="es-ES" sz="2400" b="1" i="1" dirty="0">
                <a:solidFill>
                  <a:schemeClr val="bg1">
                    <a:lumMod val="85000"/>
                  </a:schemeClr>
                </a:solidFill>
                <a:latin typeface="Baskerville Old Face" pitchFamily="18" charset="0"/>
              </a:rPr>
              <a:t> de ser </a:t>
            </a:r>
            <a:r>
              <a:rPr lang="es-ES" sz="2400" b="1" i="1" dirty="0" err="1">
                <a:solidFill>
                  <a:schemeClr val="bg1">
                    <a:lumMod val="85000"/>
                  </a:schemeClr>
                </a:solidFill>
                <a:latin typeface="Baskerville Old Face" pitchFamily="18" charset="0"/>
              </a:rPr>
              <a:t>unha</a:t>
            </a:r>
            <a:r>
              <a:rPr lang="es-ES" sz="2400" b="1" i="1" dirty="0">
                <a:solidFill>
                  <a:schemeClr val="bg1">
                    <a:lumMod val="85000"/>
                  </a:schemeClr>
                </a:solidFill>
                <a:latin typeface="Baskerville Old Face" pitchFamily="18" charset="0"/>
              </a:rPr>
              <a:t> nena, é non </a:t>
            </a:r>
          </a:p>
          <a:p>
            <a:r>
              <a:rPr lang="es-ES" sz="2400" b="1" i="1" dirty="0">
                <a:solidFill>
                  <a:schemeClr val="bg1">
                    <a:lumMod val="85000"/>
                  </a:schemeClr>
                </a:solidFill>
                <a:latin typeface="Baskerville Old Face" pitchFamily="18" charset="0"/>
              </a:rPr>
              <a:t>ter que </a:t>
            </a:r>
            <a:r>
              <a:rPr lang="es-ES" sz="2400" b="1" i="1" dirty="0" err="1">
                <a:solidFill>
                  <a:schemeClr val="bg1">
                    <a:lumMod val="85000"/>
                  </a:schemeClr>
                </a:solidFill>
                <a:latin typeface="Baskerville Old Face" pitchFamily="18" charset="0"/>
              </a:rPr>
              <a:t>finxir</a:t>
            </a:r>
            <a:r>
              <a:rPr lang="es-ES" sz="2400" b="1" i="1" dirty="0">
                <a:solidFill>
                  <a:schemeClr val="bg1">
                    <a:lumMod val="85000"/>
                  </a:schemeClr>
                </a:solidFill>
                <a:latin typeface="Baskerville Old Face" pitchFamily="18" charset="0"/>
              </a:rPr>
              <a:t> que eres un </a:t>
            </a:r>
            <a:r>
              <a:rPr lang="es-ES" sz="2400" b="1" i="1" dirty="0" err="1">
                <a:solidFill>
                  <a:schemeClr val="bg1">
                    <a:lumMod val="85000"/>
                  </a:schemeClr>
                </a:solidFill>
                <a:latin typeface="Baskerville Old Face" pitchFamily="18" charset="0"/>
              </a:rPr>
              <a:t>neno</a:t>
            </a:r>
            <a:r>
              <a:rPr lang="es-ES" sz="2000" b="1" i="1" dirty="0">
                <a:solidFill>
                  <a:schemeClr val="bg1">
                    <a:lumMod val="85000"/>
                  </a:schemeClr>
                </a:solidFill>
                <a:latin typeface="Baskerville Old Face" pitchFamily="18" charset="0"/>
              </a:rPr>
              <a:t>»</a:t>
            </a:r>
          </a:p>
        </p:txBody>
      </p:sp>
    </p:spTree>
    <p:extLst>
      <p:ext uri="{BB962C8B-B14F-4D97-AF65-F5344CB8AC3E}">
        <p14:creationId xmlns:p14="http://schemas.microsoft.com/office/powerpoint/2010/main" val="42621394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7856" y="-23119"/>
            <a:ext cx="9464430" cy="810478"/>
          </a:xfrm>
          <a:prstGeom prst="rect">
            <a:avLst/>
          </a:prstGeom>
        </p:spPr>
        <p:txBody>
          <a:bodyPr wrap="square">
            <a:spAutoFit/>
          </a:bodyPr>
          <a:lstStyle/>
          <a:p>
            <a:pPr algn="ctr">
              <a:lnSpc>
                <a:spcPts val="2800"/>
              </a:lnSpc>
            </a:pPr>
            <a:r>
              <a:rPr lang="es-ES" sz="2000" dirty="0">
                <a:latin typeface="Arial Rounded MT Bold" pitchFamily="34" charset="0"/>
              </a:rPr>
              <a:t>Cando </a:t>
            </a:r>
            <a:r>
              <a:rPr lang="es-ES" sz="2000" dirty="0" err="1">
                <a:latin typeface="Arial Rounded MT Bold" pitchFamily="34" charset="0"/>
              </a:rPr>
              <a:t>falamos</a:t>
            </a:r>
            <a:r>
              <a:rPr lang="es-ES" sz="2000" dirty="0">
                <a:latin typeface="Arial Rounded MT Bold" pitchFamily="34" charset="0"/>
              </a:rPr>
              <a:t> de </a:t>
            </a:r>
            <a:r>
              <a:rPr lang="es-ES" sz="2000" dirty="0" err="1">
                <a:solidFill>
                  <a:srgbClr val="FF0000"/>
                </a:solidFill>
                <a:effectLst>
                  <a:outerShdw blurRad="38100" dist="38100" dir="2700000" algn="tl">
                    <a:srgbClr val="000000">
                      <a:alpha val="43137"/>
                    </a:srgbClr>
                  </a:outerShdw>
                </a:effectLst>
                <a:latin typeface="Arial Rounded MT Bold" pitchFamily="34" charset="0"/>
              </a:rPr>
              <a:t>apoio</a:t>
            </a:r>
            <a:r>
              <a:rPr lang="es-ES" sz="2000" dirty="0">
                <a:solidFill>
                  <a:srgbClr val="FF0000"/>
                </a:solidFill>
                <a:effectLst>
                  <a:outerShdw blurRad="38100" dist="38100" dir="2700000" algn="tl">
                    <a:srgbClr val="000000">
                      <a:alpha val="43137"/>
                    </a:srgbClr>
                  </a:outerShdw>
                </a:effectLst>
                <a:latin typeface="Arial Rounded MT Bold" pitchFamily="34" charset="0"/>
              </a:rPr>
              <a:t> e </a:t>
            </a:r>
            <a:r>
              <a:rPr lang="es-ES" sz="2000" dirty="0" err="1">
                <a:solidFill>
                  <a:srgbClr val="FF0000"/>
                </a:solidFill>
                <a:effectLst>
                  <a:outerShdw blurRad="38100" dist="38100" dir="2700000" algn="tl">
                    <a:srgbClr val="000000">
                      <a:alpha val="43137"/>
                    </a:srgbClr>
                  </a:outerShdw>
                </a:effectLst>
                <a:latin typeface="Arial Rounded MT Bold" pitchFamily="34" charset="0"/>
              </a:rPr>
              <a:t>acompañamento</a:t>
            </a:r>
            <a:r>
              <a:rPr lang="es-ES" sz="2000" dirty="0">
                <a:solidFill>
                  <a:srgbClr val="FF0000"/>
                </a:solidFill>
                <a:effectLst>
                  <a:outerShdw blurRad="38100" dist="38100" dir="2700000" algn="tl">
                    <a:srgbClr val="000000">
                      <a:alpha val="43137"/>
                    </a:srgbClr>
                  </a:outerShdw>
                </a:effectLst>
                <a:latin typeface="Arial Rounded MT Bold" pitchFamily="34" charset="0"/>
              </a:rPr>
              <a:t> no tránsito</a:t>
            </a:r>
            <a:r>
              <a:rPr lang="es-ES" sz="2000" dirty="0">
                <a:latin typeface="Arial Rounded MT Bold" pitchFamily="34" charset="0"/>
              </a:rPr>
              <a:t>, </a:t>
            </a:r>
            <a:r>
              <a:rPr lang="es-ES" sz="2000" dirty="0" err="1">
                <a:latin typeface="Arial Rounded MT Bold" pitchFamily="34" charset="0"/>
              </a:rPr>
              <a:t>falamos</a:t>
            </a:r>
            <a:r>
              <a:rPr lang="es-ES" sz="2000" dirty="0">
                <a:latin typeface="Arial Rounded MT Bold" pitchFamily="34" charset="0"/>
              </a:rPr>
              <a:t> de </a:t>
            </a:r>
            <a:r>
              <a:rPr lang="es-ES" sz="2000" dirty="0" err="1">
                <a:latin typeface="Arial Rounded MT Bold" pitchFamily="34" charset="0"/>
              </a:rPr>
              <a:t>facilitarlle</a:t>
            </a:r>
            <a:r>
              <a:rPr lang="es-ES" sz="2000" dirty="0">
                <a:latin typeface="Arial Rounded MT Bold" pitchFamily="34" charset="0"/>
              </a:rPr>
              <a:t> x </a:t>
            </a:r>
            <a:r>
              <a:rPr lang="es-ES" sz="2000" dirty="0" smtClean="0">
                <a:latin typeface="Arial Rounded MT Bold" pitchFamily="34" charset="0"/>
              </a:rPr>
              <a:t>menor </a:t>
            </a:r>
            <a:r>
              <a:rPr lang="es-ES" sz="2000" dirty="0">
                <a:latin typeface="Arial Rounded MT Bold" pitchFamily="34" charset="0"/>
              </a:rPr>
              <a:t>levar a cabo as </a:t>
            </a:r>
            <a:r>
              <a:rPr lang="es-ES" sz="2000" dirty="0" err="1">
                <a:latin typeface="Arial Rounded MT Bold" pitchFamily="34" charset="0"/>
              </a:rPr>
              <a:t>seguintes</a:t>
            </a:r>
            <a:r>
              <a:rPr lang="es-ES" sz="2000" dirty="0">
                <a:latin typeface="Arial Rounded MT Bold" pitchFamily="34" charset="0"/>
              </a:rPr>
              <a:t> </a:t>
            </a:r>
            <a:r>
              <a:rPr lang="es-ES" sz="2000" dirty="0" err="1">
                <a:latin typeface="Arial Rounded MT Bold" pitchFamily="34" charset="0"/>
              </a:rPr>
              <a:t>accións</a:t>
            </a:r>
            <a:r>
              <a:rPr lang="es-ES" sz="2000" dirty="0">
                <a:latin typeface="Arial Rounded MT Bold" pitchFamily="34" charset="0"/>
              </a:rPr>
              <a:t>:</a:t>
            </a:r>
          </a:p>
        </p:txBody>
      </p:sp>
      <p:sp>
        <p:nvSpPr>
          <p:cNvPr id="3" name="2 CuadroTexto"/>
          <p:cNvSpPr txBox="1"/>
          <p:nvPr/>
        </p:nvSpPr>
        <p:spPr>
          <a:xfrm>
            <a:off x="10028" y="2448991"/>
            <a:ext cx="9482651" cy="1338828"/>
          </a:xfrm>
          <a:prstGeom prst="rect">
            <a:avLst/>
          </a:prstGeom>
          <a:noFill/>
        </p:spPr>
        <p:txBody>
          <a:bodyPr wrap="square" rtlCol="0">
            <a:spAutoFit/>
          </a:bodyPr>
          <a:lstStyle/>
          <a:p>
            <a:pPr algn="just"/>
            <a:r>
              <a:rPr lang="es-ES" sz="2000" dirty="0"/>
              <a:t>Ø </a:t>
            </a:r>
            <a:r>
              <a:rPr lang="es-ES" sz="2000" b="1" dirty="0"/>
              <a:t>Acompañar e respetar na casa</a:t>
            </a:r>
            <a:r>
              <a:rPr lang="es-ES" sz="2000" dirty="0"/>
              <a:t>: </a:t>
            </a:r>
            <a:r>
              <a:rPr lang="es-ES" sz="2000" dirty="0" smtClean="0"/>
              <a:t>cambiar </a:t>
            </a:r>
            <a:r>
              <a:rPr lang="es-ES" sz="2000" dirty="0"/>
              <a:t>a </a:t>
            </a:r>
            <a:r>
              <a:rPr lang="es-ES" sz="2000" dirty="0" err="1"/>
              <a:t>roupa</a:t>
            </a:r>
            <a:r>
              <a:rPr lang="es-ES" sz="2000" dirty="0"/>
              <a:t> </a:t>
            </a:r>
            <a:r>
              <a:rPr lang="es-ES" sz="2000" dirty="0" err="1" smtClean="0"/>
              <a:t>ao</a:t>
            </a:r>
            <a:r>
              <a:rPr lang="es-ES" sz="2000" dirty="0" smtClean="0"/>
              <a:t> </a:t>
            </a:r>
            <a:r>
              <a:rPr lang="es-ES" sz="2000" dirty="0"/>
              <a:t>gusto dx </a:t>
            </a:r>
            <a:r>
              <a:rPr lang="es-ES" sz="2000" dirty="0" err="1"/>
              <a:t>menxr</a:t>
            </a:r>
            <a:r>
              <a:rPr lang="es-ES" sz="2000" dirty="0"/>
              <a:t>, </a:t>
            </a:r>
            <a:r>
              <a:rPr lang="es-ES" sz="2000" dirty="0" err="1"/>
              <a:t>dirixirnos</a:t>
            </a:r>
            <a:r>
              <a:rPr lang="es-ES" sz="2000" dirty="0"/>
              <a:t> a </a:t>
            </a:r>
            <a:r>
              <a:rPr lang="es-ES" sz="2000" dirty="0" err="1"/>
              <a:t>elxs</a:t>
            </a:r>
            <a:r>
              <a:rPr lang="es-ES" sz="2000" dirty="0"/>
              <a:t> polos </a:t>
            </a:r>
            <a:r>
              <a:rPr lang="es-ES" sz="2000" dirty="0" err="1"/>
              <a:t>nomes</a:t>
            </a:r>
            <a:r>
              <a:rPr lang="es-ES" sz="2000" dirty="0"/>
              <a:t> </a:t>
            </a:r>
            <a:r>
              <a:rPr lang="es-ES" sz="2000" dirty="0" smtClean="0"/>
              <a:t>e </a:t>
            </a:r>
            <a:r>
              <a:rPr lang="es-ES" sz="2000" dirty="0" err="1" smtClean="0"/>
              <a:t>xénero</a:t>
            </a:r>
            <a:r>
              <a:rPr lang="es-ES" sz="2000" dirty="0" smtClean="0"/>
              <a:t> </a:t>
            </a:r>
            <a:r>
              <a:rPr lang="es-ES" sz="2000" dirty="0"/>
              <a:t>sentido, </a:t>
            </a:r>
            <a:r>
              <a:rPr lang="es-ES" sz="2000" dirty="0" err="1"/>
              <a:t>facilitarlles</a:t>
            </a:r>
            <a:r>
              <a:rPr lang="es-ES" sz="2000" dirty="0"/>
              <a:t> </a:t>
            </a:r>
            <a:r>
              <a:rPr lang="es-ES" sz="2000" dirty="0" err="1"/>
              <a:t>certas</a:t>
            </a:r>
            <a:r>
              <a:rPr lang="es-ES" sz="2000" dirty="0"/>
              <a:t> </a:t>
            </a:r>
            <a:r>
              <a:rPr lang="es-ES" sz="2000" dirty="0" err="1"/>
              <a:t>modificacións</a:t>
            </a:r>
            <a:r>
              <a:rPr lang="es-ES" sz="2000" dirty="0"/>
              <a:t> estéticas coas que se van sentir </a:t>
            </a:r>
            <a:r>
              <a:rPr lang="es-ES" sz="2000" dirty="0" err="1" smtClean="0"/>
              <a:t>mellor</a:t>
            </a:r>
            <a:r>
              <a:rPr lang="es-ES" sz="2000" dirty="0" smtClean="0"/>
              <a:t>, pero </a:t>
            </a:r>
            <a:r>
              <a:rPr lang="es-ES" sz="2000" dirty="0" err="1"/>
              <a:t>traballando</a:t>
            </a:r>
            <a:r>
              <a:rPr lang="es-ES" sz="2000" dirty="0"/>
              <a:t> a idea de que non precisan “adornos” para se </a:t>
            </a:r>
            <a:r>
              <a:rPr lang="es-ES" sz="2000" dirty="0" err="1"/>
              <a:t>respetadxs</a:t>
            </a:r>
            <a:r>
              <a:rPr lang="es-ES" sz="2000" dirty="0"/>
              <a:t> </a:t>
            </a:r>
            <a:r>
              <a:rPr lang="es-ES" sz="2000" dirty="0" err="1"/>
              <a:t>nin</a:t>
            </a:r>
            <a:r>
              <a:rPr lang="es-ES" sz="2000" dirty="0"/>
              <a:t> estar a gusto </a:t>
            </a:r>
            <a:r>
              <a:rPr lang="es-ES" sz="2000" dirty="0" err="1"/>
              <a:t>ca</a:t>
            </a:r>
            <a:r>
              <a:rPr lang="es-ES" sz="2000" dirty="0"/>
              <a:t> </a:t>
            </a:r>
            <a:r>
              <a:rPr lang="es-ES" sz="2000" dirty="0" err="1"/>
              <a:t>súa</a:t>
            </a:r>
            <a:r>
              <a:rPr lang="es-ES" sz="2000" dirty="0"/>
              <a:t> </a:t>
            </a:r>
            <a:r>
              <a:rPr lang="es-ES" sz="2000" dirty="0" err="1"/>
              <a:t>identidade</a:t>
            </a:r>
            <a:r>
              <a:rPr lang="es-ES" sz="2000" dirty="0"/>
              <a:t>.</a:t>
            </a:r>
          </a:p>
        </p:txBody>
      </p:sp>
      <p:sp>
        <p:nvSpPr>
          <p:cNvPr id="4" name="3 CuadroTexto"/>
          <p:cNvSpPr txBox="1"/>
          <p:nvPr/>
        </p:nvSpPr>
        <p:spPr>
          <a:xfrm>
            <a:off x="-11247" y="1794574"/>
            <a:ext cx="9493898" cy="692497"/>
          </a:xfrm>
          <a:prstGeom prst="rect">
            <a:avLst/>
          </a:prstGeom>
          <a:noFill/>
        </p:spPr>
        <p:txBody>
          <a:bodyPr wrap="square" rtlCol="0">
            <a:spAutoFit/>
          </a:bodyPr>
          <a:lstStyle/>
          <a:p>
            <a:pPr algn="just"/>
            <a:r>
              <a:rPr lang="es-ES" dirty="0"/>
              <a:t>Ø </a:t>
            </a:r>
            <a:r>
              <a:rPr lang="es-ES" sz="2100" b="1" dirty="0" err="1"/>
              <a:t>Facer</a:t>
            </a:r>
            <a:r>
              <a:rPr lang="es-ES" sz="2100" b="1" dirty="0"/>
              <a:t> uso dos espacios que </a:t>
            </a:r>
            <a:r>
              <a:rPr lang="es-ES" sz="2100" b="1" dirty="0" err="1"/>
              <a:t>lle</a:t>
            </a:r>
            <a:r>
              <a:rPr lang="es-ES" sz="2100" b="1" dirty="0"/>
              <a:t> corresponden por </a:t>
            </a:r>
            <a:r>
              <a:rPr lang="es-ES" sz="2100" b="1" dirty="0" err="1"/>
              <a:t>xénero</a:t>
            </a:r>
            <a:r>
              <a:rPr lang="es-ES" sz="2100" b="1" dirty="0"/>
              <a:t> cando non son neutros</a:t>
            </a:r>
            <a:r>
              <a:rPr lang="es-ES" sz="2100" dirty="0"/>
              <a:t> </a:t>
            </a:r>
            <a:r>
              <a:rPr lang="es-ES" dirty="0"/>
              <a:t>(</a:t>
            </a:r>
            <a:r>
              <a:rPr lang="es-ES" dirty="0" err="1"/>
              <a:t>habitacións</a:t>
            </a:r>
            <a:r>
              <a:rPr lang="es-ES" dirty="0"/>
              <a:t>, baño, aseo, </a:t>
            </a:r>
            <a:r>
              <a:rPr lang="es-ES" dirty="0" err="1"/>
              <a:t>vestiarios</a:t>
            </a:r>
            <a:r>
              <a:rPr lang="es-ES" dirty="0"/>
              <a:t>)</a:t>
            </a:r>
          </a:p>
        </p:txBody>
      </p:sp>
      <p:sp>
        <p:nvSpPr>
          <p:cNvPr id="6" name="5 Rectángulo"/>
          <p:cNvSpPr/>
          <p:nvPr/>
        </p:nvSpPr>
        <p:spPr>
          <a:xfrm>
            <a:off x="10028" y="1438168"/>
            <a:ext cx="8984479" cy="415498"/>
          </a:xfrm>
          <a:prstGeom prst="rect">
            <a:avLst/>
          </a:prstGeom>
        </p:spPr>
        <p:txBody>
          <a:bodyPr wrap="square">
            <a:spAutoFit/>
          </a:bodyPr>
          <a:lstStyle/>
          <a:p>
            <a:r>
              <a:rPr lang="es-ES" dirty="0"/>
              <a:t>Ø </a:t>
            </a:r>
            <a:r>
              <a:rPr lang="es-ES" sz="2100" b="1" dirty="0"/>
              <a:t>Ser </a:t>
            </a:r>
            <a:r>
              <a:rPr lang="es-ES" sz="2100" b="1" dirty="0" err="1"/>
              <a:t>nomeadx</a:t>
            </a:r>
            <a:r>
              <a:rPr lang="es-ES" sz="2100" b="1" dirty="0"/>
              <a:t> e </a:t>
            </a:r>
            <a:r>
              <a:rPr lang="es-ES" sz="2100" b="1" dirty="0" err="1"/>
              <a:t>recoñecidx</a:t>
            </a:r>
            <a:r>
              <a:rPr lang="es-ES" sz="2100" b="1" dirty="0"/>
              <a:t> polo </a:t>
            </a:r>
            <a:r>
              <a:rPr lang="es-ES" sz="2100" b="1" dirty="0" err="1"/>
              <a:t>seu</a:t>
            </a:r>
            <a:r>
              <a:rPr lang="es-ES" sz="2100" b="1" dirty="0"/>
              <a:t> </a:t>
            </a:r>
            <a:r>
              <a:rPr lang="es-ES" sz="2100" b="1" dirty="0" err="1"/>
              <a:t>nome</a:t>
            </a:r>
            <a:r>
              <a:rPr lang="es-ES" sz="2100" b="1" dirty="0"/>
              <a:t> e </a:t>
            </a:r>
            <a:r>
              <a:rPr lang="es-ES" sz="2100" b="1" dirty="0" err="1"/>
              <a:t>xénero</a:t>
            </a:r>
            <a:r>
              <a:rPr lang="es-ES" sz="2100" b="1" dirty="0"/>
              <a:t> sentido</a:t>
            </a:r>
            <a:r>
              <a:rPr lang="es-ES" sz="2100" dirty="0"/>
              <a:t>. </a:t>
            </a:r>
          </a:p>
        </p:txBody>
      </p:sp>
      <p:sp>
        <p:nvSpPr>
          <p:cNvPr id="7" name="6 Rectángulo"/>
          <p:cNvSpPr/>
          <p:nvPr/>
        </p:nvSpPr>
        <p:spPr>
          <a:xfrm>
            <a:off x="27926" y="3711990"/>
            <a:ext cx="9400179" cy="723275"/>
          </a:xfrm>
          <a:prstGeom prst="rect">
            <a:avLst/>
          </a:prstGeom>
        </p:spPr>
        <p:txBody>
          <a:bodyPr wrap="square">
            <a:spAutoFit/>
          </a:bodyPr>
          <a:lstStyle/>
          <a:p>
            <a:pPr algn="just"/>
            <a:r>
              <a:rPr lang="es-ES" sz="2000" dirty="0"/>
              <a:t>Ø</a:t>
            </a:r>
            <a:r>
              <a:rPr lang="es-ES" sz="2100" dirty="0"/>
              <a:t> </a:t>
            </a:r>
            <a:r>
              <a:rPr lang="es-ES" sz="2000" b="1" dirty="0"/>
              <a:t>Acompañar no centro educativo</a:t>
            </a:r>
            <a:r>
              <a:rPr lang="es-ES" sz="2000" dirty="0"/>
              <a:t>: </a:t>
            </a:r>
            <a:r>
              <a:rPr lang="es-ES" sz="2000" dirty="0" err="1"/>
              <a:t>poñendo</a:t>
            </a:r>
            <a:r>
              <a:rPr lang="es-ES" sz="2000" dirty="0"/>
              <a:t> en marcha o </a:t>
            </a:r>
            <a:r>
              <a:rPr lang="es-ES" sz="2000" b="1" dirty="0"/>
              <a:t>Protocolo educativo para garantir a </a:t>
            </a:r>
            <a:r>
              <a:rPr lang="es-ES" sz="2000" b="1" dirty="0" err="1"/>
              <a:t>igualdade</a:t>
            </a:r>
            <a:r>
              <a:rPr lang="es-ES" sz="2000" b="1" dirty="0"/>
              <a:t>, a non discriminación e a </a:t>
            </a:r>
            <a:r>
              <a:rPr lang="es-ES" sz="2000" b="1" dirty="0" err="1"/>
              <a:t>liberdade</a:t>
            </a:r>
            <a:r>
              <a:rPr lang="es-ES" sz="2000" b="1" dirty="0"/>
              <a:t> de </a:t>
            </a:r>
            <a:r>
              <a:rPr lang="es-ES" sz="2000" b="1" dirty="0" err="1"/>
              <a:t>identidade</a:t>
            </a:r>
            <a:r>
              <a:rPr lang="es-ES" sz="2000" b="1" dirty="0"/>
              <a:t> de </a:t>
            </a:r>
            <a:r>
              <a:rPr lang="es-ES" sz="2000" b="1" dirty="0" err="1"/>
              <a:t>xénero</a:t>
            </a:r>
            <a:r>
              <a:rPr lang="es-ES" sz="2000" b="1" dirty="0"/>
              <a:t>.</a:t>
            </a:r>
            <a:endParaRPr lang="es-ES" sz="2000" dirty="0"/>
          </a:p>
        </p:txBody>
      </p:sp>
      <p:sp>
        <p:nvSpPr>
          <p:cNvPr id="8" name="7 CuadroTexto"/>
          <p:cNvSpPr txBox="1"/>
          <p:nvPr/>
        </p:nvSpPr>
        <p:spPr>
          <a:xfrm>
            <a:off x="0" y="800163"/>
            <a:ext cx="9456033" cy="723275"/>
          </a:xfrm>
          <a:prstGeom prst="rect">
            <a:avLst/>
          </a:prstGeom>
          <a:noFill/>
        </p:spPr>
        <p:txBody>
          <a:bodyPr wrap="square" rtlCol="0">
            <a:spAutoFit/>
          </a:bodyPr>
          <a:lstStyle/>
          <a:p>
            <a:pPr lvl="0" algn="just"/>
            <a:r>
              <a:rPr lang="es-ES" dirty="0">
                <a:solidFill>
                  <a:prstClr val="black"/>
                </a:solidFill>
              </a:rPr>
              <a:t>Ø </a:t>
            </a:r>
            <a:r>
              <a:rPr lang="es-ES" sz="2100" b="1" dirty="0" err="1">
                <a:solidFill>
                  <a:prstClr val="black"/>
                </a:solidFill>
              </a:rPr>
              <a:t>Recoñecer</a:t>
            </a:r>
            <a:r>
              <a:rPr lang="es-ES" sz="2100" b="1" dirty="0">
                <a:solidFill>
                  <a:prstClr val="black"/>
                </a:solidFill>
              </a:rPr>
              <a:t> a </a:t>
            </a:r>
            <a:r>
              <a:rPr lang="es-ES" sz="2100" b="1" dirty="0" err="1">
                <a:solidFill>
                  <a:prstClr val="black"/>
                </a:solidFill>
              </a:rPr>
              <a:t>súa</a:t>
            </a:r>
            <a:r>
              <a:rPr lang="es-ES" sz="2100" b="1" dirty="0">
                <a:solidFill>
                  <a:prstClr val="black"/>
                </a:solidFill>
              </a:rPr>
              <a:t> Autodeterminación de </a:t>
            </a:r>
            <a:r>
              <a:rPr lang="es-ES" sz="2100" b="1" dirty="0" err="1">
                <a:solidFill>
                  <a:prstClr val="black"/>
                </a:solidFill>
              </a:rPr>
              <a:t>Xénero</a:t>
            </a:r>
            <a:r>
              <a:rPr lang="es-ES" dirty="0">
                <a:solidFill>
                  <a:prstClr val="black"/>
                </a:solidFill>
              </a:rPr>
              <a:t>: </a:t>
            </a:r>
            <a:r>
              <a:rPr lang="es-ES" sz="2000" dirty="0">
                <a:solidFill>
                  <a:prstClr val="black"/>
                </a:solidFill>
              </a:rPr>
              <a:t>toda </a:t>
            </a:r>
            <a:r>
              <a:rPr lang="es-ES" sz="2000" dirty="0" err="1">
                <a:solidFill>
                  <a:prstClr val="black"/>
                </a:solidFill>
              </a:rPr>
              <a:t>persoa</a:t>
            </a:r>
            <a:r>
              <a:rPr lang="es-ES" sz="2000" dirty="0">
                <a:solidFill>
                  <a:prstClr val="black"/>
                </a:solidFill>
              </a:rPr>
              <a:t> ten </a:t>
            </a:r>
            <a:r>
              <a:rPr lang="es-ES" sz="2000" dirty="0" err="1">
                <a:solidFill>
                  <a:prstClr val="black"/>
                </a:solidFill>
              </a:rPr>
              <a:t>dereito</a:t>
            </a:r>
            <a:r>
              <a:rPr lang="es-ES" sz="2000" dirty="0">
                <a:solidFill>
                  <a:prstClr val="black"/>
                </a:solidFill>
              </a:rPr>
              <a:t> a </a:t>
            </a:r>
            <a:r>
              <a:rPr lang="es-ES" sz="2000" dirty="0" smtClean="0">
                <a:solidFill>
                  <a:prstClr val="black"/>
                </a:solidFill>
              </a:rPr>
              <a:t>poder </a:t>
            </a:r>
            <a:r>
              <a:rPr lang="es-ES" sz="2000" dirty="0">
                <a:solidFill>
                  <a:prstClr val="black"/>
                </a:solidFill>
              </a:rPr>
              <a:t>decir </a:t>
            </a:r>
            <a:r>
              <a:rPr lang="es-ES" sz="2000" dirty="0" err="1">
                <a:solidFill>
                  <a:prstClr val="black"/>
                </a:solidFill>
              </a:rPr>
              <a:t>quen</a:t>
            </a:r>
            <a:r>
              <a:rPr lang="es-ES" sz="2000" dirty="0">
                <a:solidFill>
                  <a:prstClr val="black"/>
                </a:solidFill>
              </a:rPr>
              <a:t> é e decidir como vivir a </a:t>
            </a:r>
            <a:r>
              <a:rPr lang="es-ES" sz="2000" dirty="0" err="1">
                <a:solidFill>
                  <a:prstClr val="black"/>
                </a:solidFill>
              </a:rPr>
              <a:t>súa</a:t>
            </a:r>
            <a:r>
              <a:rPr lang="es-ES" sz="2000" dirty="0">
                <a:solidFill>
                  <a:prstClr val="black"/>
                </a:solidFill>
              </a:rPr>
              <a:t> </a:t>
            </a:r>
            <a:r>
              <a:rPr lang="es-ES" sz="2000" dirty="0" err="1">
                <a:solidFill>
                  <a:prstClr val="black"/>
                </a:solidFill>
              </a:rPr>
              <a:t>identidade</a:t>
            </a:r>
            <a:r>
              <a:rPr lang="es-ES" sz="2000" dirty="0">
                <a:solidFill>
                  <a:prstClr val="black"/>
                </a:solidFill>
              </a:rPr>
              <a:t>, </a:t>
            </a:r>
            <a:r>
              <a:rPr lang="es-ES" sz="2000" b="1" dirty="0" err="1">
                <a:solidFill>
                  <a:prstClr val="black"/>
                </a:solidFill>
                <a:effectLst>
                  <a:outerShdw blurRad="38100" dist="38100" dir="2700000" algn="tl">
                    <a:srgbClr val="000000">
                      <a:alpha val="43137"/>
                    </a:srgbClr>
                  </a:outerShdw>
                </a:effectLst>
              </a:rPr>
              <a:t>tamén</a:t>
            </a:r>
            <a:r>
              <a:rPr lang="es-ES" sz="2000" b="1" dirty="0">
                <a:solidFill>
                  <a:prstClr val="black"/>
                </a:solidFill>
                <a:effectLst>
                  <a:outerShdw blurRad="38100" dist="38100" dir="2700000" algn="tl">
                    <a:srgbClr val="000000">
                      <a:alpha val="43137"/>
                    </a:srgbClr>
                  </a:outerShdw>
                </a:effectLst>
              </a:rPr>
              <a:t> as crianzas </a:t>
            </a:r>
            <a:r>
              <a:rPr lang="es-ES" sz="2000" b="1" dirty="0" err="1">
                <a:solidFill>
                  <a:prstClr val="black"/>
                </a:solidFill>
                <a:effectLst>
                  <a:outerShdw blurRad="38100" dist="38100" dir="2700000" algn="tl">
                    <a:srgbClr val="000000">
                      <a:alpha val="43137"/>
                    </a:srgbClr>
                  </a:outerShdw>
                </a:effectLst>
              </a:rPr>
              <a:t>trans</a:t>
            </a:r>
            <a:r>
              <a:rPr lang="es-ES" sz="2000" dirty="0">
                <a:solidFill>
                  <a:prstClr val="black"/>
                </a:solidFill>
              </a:rPr>
              <a:t>.</a:t>
            </a:r>
          </a:p>
        </p:txBody>
      </p:sp>
      <p:sp>
        <p:nvSpPr>
          <p:cNvPr id="9" name="1 Rectángulo"/>
          <p:cNvSpPr/>
          <p:nvPr/>
        </p:nvSpPr>
        <p:spPr>
          <a:xfrm>
            <a:off x="10028" y="4384788"/>
            <a:ext cx="9607552" cy="415498"/>
          </a:xfrm>
          <a:prstGeom prst="rect">
            <a:avLst/>
          </a:prstGeom>
        </p:spPr>
        <p:txBody>
          <a:bodyPr wrap="square">
            <a:spAutoFit/>
          </a:bodyPr>
          <a:lstStyle/>
          <a:p>
            <a:r>
              <a:rPr lang="es-ES" dirty="0"/>
              <a:t>Ø </a:t>
            </a:r>
            <a:r>
              <a:rPr lang="es-ES" dirty="0" smtClean="0"/>
              <a:t> </a:t>
            </a:r>
            <a:r>
              <a:rPr lang="es-ES" sz="2000" b="1" dirty="0" err="1" smtClean="0"/>
              <a:t>Dereito</a:t>
            </a:r>
            <a:r>
              <a:rPr lang="es-ES" sz="2000" b="1" dirty="0" smtClean="0"/>
              <a:t> </a:t>
            </a:r>
            <a:r>
              <a:rPr lang="es-ES" sz="2000" b="1" dirty="0"/>
              <a:t>a rectificación do </a:t>
            </a:r>
            <a:r>
              <a:rPr lang="es-ES" sz="2000" b="1" dirty="0" err="1"/>
              <a:t>nome</a:t>
            </a:r>
            <a:r>
              <a:rPr lang="es-ES" sz="2000" b="1" dirty="0"/>
              <a:t> e sexo </a:t>
            </a:r>
            <a:r>
              <a:rPr lang="es-ES" sz="2000" b="1" dirty="0" err="1"/>
              <a:t>rexistral</a:t>
            </a:r>
            <a:r>
              <a:rPr lang="es-ES" sz="2000" b="1" dirty="0"/>
              <a:t> legalmente</a:t>
            </a:r>
            <a:r>
              <a:rPr lang="es-ES" dirty="0"/>
              <a:t>: </a:t>
            </a:r>
            <a:r>
              <a:rPr lang="es-ES" sz="2000" dirty="0" err="1" smtClean="0"/>
              <a:t>Rexistro</a:t>
            </a:r>
            <a:r>
              <a:rPr lang="es-ES" sz="2000" dirty="0" smtClean="0"/>
              <a:t> Civil </a:t>
            </a:r>
            <a:r>
              <a:rPr lang="es-ES" sz="2000" dirty="0"/>
              <a:t>de referencia</a:t>
            </a:r>
          </a:p>
        </p:txBody>
      </p:sp>
      <p:sp>
        <p:nvSpPr>
          <p:cNvPr id="10" name="7 CuadroTexto"/>
          <p:cNvSpPr txBox="1"/>
          <p:nvPr/>
        </p:nvSpPr>
        <p:spPr>
          <a:xfrm>
            <a:off x="27926" y="4832978"/>
            <a:ext cx="9400179" cy="723275"/>
          </a:xfrm>
          <a:prstGeom prst="rect">
            <a:avLst/>
          </a:prstGeom>
          <a:noFill/>
        </p:spPr>
        <p:txBody>
          <a:bodyPr wrap="square" rtlCol="0">
            <a:spAutoFit/>
          </a:bodyPr>
          <a:lstStyle/>
          <a:p>
            <a:pPr algn="just"/>
            <a:r>
              <a:rPr lang="es-ES" sz="2000" dirty="0"/>
              <a:t>Ø </a:t>
            </a:r>
            <a:r>
              <a:rPr lang="es-ES" sz="2000" b="1" dirty="0" err="1"/>
              <a:t>Facilitarlle</a:t>
            </a:r>
            <a:r>
              <a:rPr lang="es-ES" sz="2000" b="1" dirty="0"/>
              <a:t> o acceso a </a:t>
            </a:r>
            <a:r>
              <a:rPr lang="es-ES" sz="2000" b="1" dirty="0" err="1"/>
              <a:t>tratamentos</a:t>
            </a:r>
            <a:r>
              <a:rPr lang="es-ES" sz="2000" b="1" dirty="0"/>
              <a:t> médicos que demande</a:t>
            </a:r>
            <a:r>
              <a:rPr lang="es-ES" sz="2000" dirty="0"/>
              <a:t>: Bloqueadores </a:t>
            </a:r>
            <a:r>
              <a:rPr lang="es-ES" sz="2000" dirty="0" err="1"/>
              <a:t>puberais</a:t>
            </a:r>
            <a:r>
              <a:rPr lang="es-ES" sz="2000" dirty="0"/>
              <a:t> </a:t>
            </a:r>
            <a:r>
              <a:rPr lang="es-ES" sz="2000" dirty="0" err="1"/>
              <a:t>ou</a:t>
            </a:r>
            <a:r>
              <a:rPr lang="es-ES" sz="2000" dirty="0"/>
              <a:t> </a:t>
            </a:r>
            <a:r>
              <a:rPr lang="es-ES" sz="2000" dirty="0" err="1"/>
              <a:t>tratamentos</a:t>
            </a:r>
            <a:r>
              <a:rPr lang="es-ES" sz="2000" dirty="0"/>
              <a:t> </a:t>
            </a:r>
            <a:r>
              <a:rPr lang="es-ES" sz="2000" dirty="0" err="1"/>
              <a:t>hormonais</a:t>
            </a:r>
            <a:r>
              <a:rPr lang="es-ES" sz="2000" dirty="0"/>
              <a:t> </a:t>
            </a:r>
            <a:r>
              <a:rPr lang="es-ES" sz="2000" dirty="0" err="1"/>
              <a:t>feminizantes</a:t>
            </a:r>
            <a:r>
              <a:rPr lang="es-ES" sz="2000" dirty="0"/>
              <a:t> </a:t>
            </a:r>
            <a:r>
              <a:rPr lang="es-ES" sz="2000" dirty="0" smtClean="0"/>
              <a:t>/ </a:t>
            </a:r>
            <a:r>
              <a:rPr lang="es-ES" sz="2000" dirty="0" err="1"/>
              <a:t>masculinizantes</a:t>
            </a:r>
            <a:r>
              <a:rPr lang="es-ES" sz="2000" dirty="0"/>
              <a:t>.</a:t>
            </a:r>
          </a:p>
        </p:txBody>
      </p:sp>
      <p:sp>
        <p:nvSpPr>
          <p:cNvPr id="13" name="4 CuadroTexto"/>
          <p:cNvSpPr txBox="1"/>
          <p:nvPr/>
        </p:nvSpPr>
        <p:spPr>
          <a:xfrm>
            <a:off x="-11855" y="5481154"/>
            <a:ext cx="9599996" cy="723275"/>
          </a:xfrm>
          <a:prstGeom prst="rect">
            <a:avLst/>
          </a:prstGeom>
          <a:noFill/>
        </p:spPr>
        <p:txBody>
          <a:bodyPr wrap="square" rtlCol="0">
            <a:spAutoFit/>
          </a:bodyPr>
          <a:lstStyle/>
          <a:p>
            <a:r>
              <a:rPr lang="es-ES" sz="2000" dirty="0"/>
              <a:t>Ø </a:t>
            </a:r>
            <a:r>
              <a:rPr lang="es-ES" sz="2000" b="1" dirty="0"/>
              <a:t>Búsqueda de </a:t>
            </a:r>
            <a:r>
              <a:rPr lang="es-ES" sz="2000" b="1" dirty="0" err="1"/>
              <a:t>asociacións</a:t>
            </a:r>
            <a:r>
              <a:rPr lang="es-ES" sz="2000" b="1" dirty="0"/>
              <a:t> de familias de menores </a:t>
            </a:r>
            <a:r>
              <a:rPr lang="es-ES" sz="2000" b="1" dirty="0" err="1"/>
              <a:t>trans</a:t>
            </a:r>
            <a:r>
              <a:rPr lang="es-ES" sz="2000" dirty="0"/>
              <a:t> para poder </a:t>
            </a:r>
            <a:r>
              <a:rPr lang="es-ES" sz="2000" dirty="0" err="1"/>
              <a:t>coñecer</a:t>
            </a:r>
            <a:r>
              <a:rPr lang="es-ES" sz="2000" dirty="0"/>
              <a:t>, compartir e convivir con </a:t>
            </a:r>
            <a:r>
              <a:rPr lang="es-ES" sz="2000" dirty="0" err="1"/>
              <a:t>outras</a:t>
            </a:r>
            <a:r>
              <a:rPr lang="es-ES" sz="2000" dirty="0"/>
              <a:t> </a:t>
            </a:r>
            <a:r>
              <a:rPr lang="es-ES" sz="2000" dirty="0" err="1"/>
              <a:t>persoas</a:t>
            </a:r>
            <a:r>
              <a:rPr lang="es-ES" sz="2000" dirty="0"/>
              <a:t> </a:t>
            </a:r>
            <a:r>
              <a:rPr lang="es-ES" sz="2000" dirty="0" err="1"/>
              <a:t>trans</a:t>
            </a:r>
            <a:r>
              <a:rPr lang="es-ES" sz="2000" dirty="0"/>
              <a:t>.</a:t>
            </a:r>
          </a:p>
        </p:txBody>
      </p:sp>
      <p:sp>
        <p:nvSpPr>
          <p:cNvPr id="14" name="2 CuadroTexto"/>
          <p:cNvSpPr txBox="1"/>
          <p:nvPr/>
        </p:nvSpPr>
        <p:spPr>
          <a:xfrm>
            <a:off x="-26151" y="6150523"/>
            <a:ext cx="9748001" cy="1015663"/>
          </a:xfrm>
          <a:prstGeom prst="rect">
            <a:avLst/>
          </a:prstGeom>
          <a:noFill/>
        </p:spPr>
        <p:txBody>
          <a:bodyPr wrap="square" rtlCol="0">
            <a:spAutoFit/>
          </a:bodyPr>
          <a:lstStyle/>
          <a:p>
            <a:r>
              <a:rPr lang="es-ES" sz="1600" dirty="0"/>
              <a:t>Ø</a:t>
            </a:r>
            <a:r>
              <a:rPr lang="es-ES" sz="2000" dirty="0"/>
              <a:t> </a:t>
            </a:r>
            <a:r>
              <a:rPr lang="es-ES" sz="2000" b="1" dirty="0"/>
              <a:t>Ser </a:t>
            </a:r>
            <a:r>
              <a:rPr lang="es-ES" sz="2000" b="1" dirty="0" err="1"/>
              <a:t>tratadx</a:t>
            </a:r>
            <a:r>
              <a:rPr lang="es-ES" sz="2000" b="1" dirty="0"/>
              <a:t> e </a:t>
            </a:r>
            <a:r>
              <a:rPr lang="es-ES" sz="2000" b="1" dirty="0" err="1"/>
              <a:t>acompañadx</a:t>
            </a:r>
            <a:r>
              <a:rPr lang="es-ES" sz="2000" b="1" dirty="0"/>
              <a:t> por </a:t>
            </a:r>
            <a:r>
              <a:rPr lang="es-ES" sz="2000" b="1" dirty="0" err="1"/>
              <a:t>profesionais</a:t>
            </a:r>
            <a:r>
              <a:rPr lang="es-ES" sz="2000" b="1" dirty="0"/>
              <a:t> ben </a:t>
            </a:r>
            <a:r>
              <a:rPr lang="es-ES" sz="2000" b="1" dirty="0" smtClean="0"/>
              <a:t>informados/formados </a:t>
            </a:r>
            <a:r>
              <a:rPr lang="es-ES" sz="2000" b="1" dirty="0"/>
              <a:t>sobre </a:t>
            </a:r>
            <a:r>
              <a:rPr lang="es-ES" sz="2000" b="1" dirty="0" err="1"/>
              <a:t>diversidade</a:t>
            </a:r>
            <a:r>
              <a:rPr lang="es-ES" sz="2000" b="1" dirty="0"/>
              <a:t> </a:t>
            </a:r>
            <a:r>
              <a:rPr lang="es-ES" sz="2000" b="1" dirty="0" smtClean="0"/>
              <a:t>sexual </a:t>
            </a:r>
            <a:r>
              <a:rPr lang="es-ES" sz="2000" b="1" dirty="0"/>
              <a:t>e sobre a </a:t>
            </a:r>
            <a:r>
              <a:rPr lang="es-ES" sz="2000" b="1" dirty="0" err="1"/>
              <a:t>realidade</a:t>
            </a:r>
            <a:r>
              <a:rPr lang="es-ES" sz="2000" b="1" dirty="0"/>
              <a:t> </a:t>
            </a:r>
            <a:r>
              <a:rPr lang="es-ES" sz="2000" b="1" dirty="0" err="1"/>
              <a:t>trans</a:t>
            </a:r>
            <a:r>
              <a:rPr lang="es-ES" sz="2000" b="1" dirty="0"/>
              <a:t> </a:t>
            </a:r>
            <a:r>
              <a:rPr lang="es-ES" sz="2000" b="1" dirty="0" err="1"/>
              <a:t>infanto-xuvenil</a:t>
            </a:r>
            <a:r>
              <a:rPr lang="es-ES" sz="2000" dirty="0" smtClean="0"/>
              <a:t>. </a:t>
            </a:r>
            <a:r>
              <a:rPr lang="es-ES" sz="2000" b="1" dirty="0" smtClean="0">
                <a:effectLst>
                  <a:outerShdw blurRad="38100" dist="38100" dir="2700000" algn="tl">
                    <a:srgbClr val="000000">
                      <a:alpha val="43137"/>
                    </a:srgbClr>
                  </a:outerShdw>
                </a:effectLst>
              </a:rPr>
              <a:t>Información </a:t>
            </a:r>
            <a:r>
              <a:rPr lang="es-ES" sz="2000" b="1" dirty="0" err="1" smtClean="0">
                <a:effectLst>
                  <a:outerShdw blurRad="38100" dist="38100" dir="2700000" algn="tl">
                    <a:srgbClr val="000000">
                      <a:alpha val="43137"/>
                    </a:srgbClr>
                  </a:outerShdw>
                </a:effectLst>
              </a:rPr>
              <a:t>sen</a:t>
            </a:r>
            <a:r>
              <a:rPr lang="es-ES" sz="2000" b="1" dirty="0" smtClean="0">
                <a:effectLst>
                  <a:outerShdw blurRad="38100" dist="38100" dir="2700000" algn="tl">
                    <a:srgbClr val="000000">
                      <a:alpha val="43137"/>
                    </a:srgbClr>
                  </a:outerShdw>
                </a:effectLst>
              </a:rPr>
              <a:t> estereotipos</a:t>
            </a:r>
            <a:r>
              <a:rPr lang="es-ES" sz="2000" dirty="0" smtClean="0"/>
              <a:t>.</a:t>
            </a:r>
            <a:endParaRPr lang="es-ES" sz="2000" dirty="0"/>
          </a:p>
          <a:p>
            <a:r>
              <a:rPr lang="es-ES" dirty="0"/>
              <a:t> </a:t>
            </a:r>
          </a:p>
        </p:txBody>
      </p:sp>
    </p:spTree>
    <p:extLst>
      <p:ext uri="{BB962C8B-B14F-4D97-AF65-F5344CB8AC3E}">
        <p14:creationId xmlns:p14="http://schemas.microsoft.com/office/powerpoint/2010/main" val="180258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1000"/>
                                        <p:tgtEl>
                                          <p:spTgt spid="7"/>
                                        </p:tgtEl>
                                      </p:cBhvr>
                                    </p:animEffect>
                                    <p:anim calcmode="lin" valueType="num">
                                      <p:cBhvr>
                                        <p:cTn id="41" dur="1000" fill="hold"/>
                                        <p:tgtEl>
                                          <p:spTgt spid="7"/>
                                        </p:tgtEl>
                                        <p:attrNameLst>
                                          <p:attrName>ppt_x</p:attrName>
                                        </p:attrNameLst>
                                      </p:cBhvr>
                                      <p:tavLst>
                                        <p:tav tm="0">
                                          <p:val>
                                            <p:strVal val="#ppt_x"/>
                                          </p:val>
                                        </p:tav>
                                        <p:tav tm="100000">
                                          <p:val>
                                            <p:strVal val="#ppt_x"/>
                                          </p:val>
                                        </p:tav>
                                      </p:tavLst>
                                    </p:anim>
                                    <p:anim calcmode="lin" valueType="num">
                                      <p:cBhvr>
                                        <p:cTn id="4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1000"/>
                                        <p:tgtEl>
                                          <p:spTgt spid="10"/>
                                        </p:tgtEl>
                                      </p:cBhvr>
                                    </p:animEffect>
                                    <p:anim calcmode="lin" valueType="num">
                                      <p:cBhvr>
                                        <p:cTn id="55" dur="1000" fill="hold"/>
                                        <p:tgtEl>
                                          <p:spTgt spid="10"/>
                                        </p:tgtEl>
                                        <p:attrNameLst>
                                          <p:attrName>ppt_x</p:attrName>
                                        </p:attrNameLst>
                                      </p:cBhvr>
                                      <p:tavLst>
                                        <p:tav tm="0">
                                          <p:val>
                                            <p:strVal val="#ppt_x"/>
                                          </p:val>
                                        </p:tav>
                                        <p:tav tm="100000">
                                          <p:val>
                                            <p:strVal val="#ppt_x"/>
                                          </p:val>
                                        </p:tav>
                                      </p:tavLst>
                                    </p:anim>
                                    <p:anim calcmode="lin" valueType="num">
                                      <p:cBhvr>
                                        <p:cTn id="5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1000"/>
                                        <p:tgtEl>
                                          <p:spTgt spid="13"/>
                                        </p:tgtEl>
                                      </p:cBhvr>
                                    </p:animEffect>
                                    <p:anim calcmode="lin" valueType="num">
                                      <p:cBhvr>
                                        <p:cTn id="62" dur="1000" fill="hold"/>
                                        <p:tgtEl>
                                          <p:spTgt spid="13"/>
                                        </p:tgtEl>
                                        <p:attrNameLst>
                                          <p:attrName>ppt_x</p:attrName>
                                        </p:attrNameLst>
                                      </p:cBhvr>
                                      <p:tavLst>
                                        <p:tav tm="0">
                                          <p:val>
                                            <p:strVal val="#ppt_x"/>
                                          </p:val>
                                        </p:tav>
                                        <p:tav tm="100000">
                                          <p:val>
                                            <p:strVal val="#ppt_x"/>
                                          </p:val>
                                        </p:tav>
                                      </p:tavLst>
                                    </p:anim>
                                    <p:anim calcmode="lin" valueType="num">
                                      <p:cBhvr>
                                        <p:cTn id="6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1000"/>
                                        <p:tgtEl>
                                          <p:spTgt spid="14"/>
                                        </p:tgtEl>
                                      </p:cBhvr>
                                    </p:animEffect>
                                    <p:anim calcmode="lin" valueType="num">
                                      <p:cBhvr>
                                        <p:cTn id="69" dur="1000" fill="hold"/>
                                        <p:tgtEl>
                                          <p:spTgt spid="14"/>
                                        </p:tgtEl>
                                        <p:attrNameLst>
                                          <p:attrName>ppt_x</p:attrName>
                                        </p:attrNameLst>
                                      </p:cBhvr>
                                      <p:tavLst>
                                        <p:tav tm="0">
                                          <p:val>
                                            <p:strVal val="#ppt_x"/>
                                          </p:val>
                                        </p:tav>
                                        <p:tav tm="100000">
                                          <p:val>
                                            <p:strVal val="#ppt_x"/>
                                          </p:val>
                                        </p:tav>
                                      </p:tavLst>
                                    </p:anim>
                                    <p:anim calcmode="lin" valueType="num">
                                      <p:cBhvr>
                                        <p:cTn id="7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P spid="8" grpId="0"/>
      <p:bldP spid="9" grpId="0"/>
      <p:bldP spid="10" grpId="0"/>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CRISTINA PALACIOS.DESKTOP-UQQ274E\Desktop\ARELAS\ENCUENTROSFAMILIAS\ENCUENTROPANXON\2019\FOTOS\PANXON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3566398"/>
            <a:ext cx="4207948" cy="32916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07950" y="3566399"/>
            <a:ext cx="7505825" cy="338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C:\Users\CRISTINA PALACIOS.DESKTOP-UQQ274E\Desktop\ARELAS\ENCUENTROSFAMILIAS\ENCUENTROPANXON\2019\FOTOS\PANXON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157587"/>
            <a:ext cx="9721850" cy="3683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88175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CRISTINA PALACIOS.DESKTOP-UQQ274E\Desktop\CHARLAS\13397642_1780897332141819_589314386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29" y="236177"/>
            <a:ext cx="5531024" cy="331117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CRISTINA PALACIOS.DESKTOP-UQQ274E\Desktop\CHARLAS\DISCRIMINACION-LGB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6454" y="236180"/>
            <a:ext cx="4135397" cy="640921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139947" y="3610749"/>
            <a:ext cx="5726400" cy="2993753"/>
          </a:xfrm>
          <a:prstGeom prst="rect">
            <a:avLst/>
          </a:prstGeom>
          <a:noFill/>
        </p:spPr>
        <p:txBody>
          <a:bodyPr wrap="square" lIns="94601" tIns="47300" rIns="94601" bIns="47300" rtlCol="0">
            <a:spAutoFit/>
          </a:bodyPr>
          <a:lstStyle/>
          <a:p>
            <a:pPr algn="ctr">
              <a:lnSpc>
                <a:spcPts val="2793"/>
              </a:lnSpc>
            </a:pPr>
            <a:r>
              <a:rPr lang="pt-BR" sz="1676" dirty="0">
                <a:effectLst>
                  <a:outerShdw blurRad="38100" dist="38100" dir="2700000" algn="tl">
                    <a:srgbClr val="000000">
                      <a:alpha val="43137"/>
                    </a:srgbClr>
                  </a:outerShdw>
                </a:effectLst>
                <a:latin typeface="Agency FB" pitchFamily="34" charset="0"/>
              </a:rPr>
              <a:t>“</a:t>
            </a:r>
            <a:r>
              <a:rPr lang="pt-BR" sz="1676" b="1" dirty="0">
                <a:effectLst>
                  <a:outerShdw blurRad="38100" dist="38100" dir="2700000" algn="tl">
                    <a:srgbClr val="000000">
                      <a:alpha val="43137"/>
                    </a:srgbClr>
                  </a:outerShdw>
                </a:effectLst>
                <a:latin typeface="Arial Rounded MT Bold" pitchFamily="34" charset="0"/>
              </a:rPr>
              <a:t>RECHAZO, CENSURA, EXCLUSIÓN,   </a:t>
            </a:r>
          </a:p>
          <a:p>
            <a:pPr algn="ctr">
              <a:lnSpc>
                <a:spcPts val="2793"/>
              </a:lnSpc>
            </a:pPr>
            <a:r>
              <a:rPr lang="pt-BR" sz="1676" b="1" dirty="0">
                <a:effectLst>
                  <a:outerShdw blurRad="38100" dist="38100" dir="2700000" algn="tl">
                    <a:srgbClr val="000000">
                      <a:alpha val="43137"/>
                    </a:srgbClr>
                  </a:outerShdw>
                </a:effectLst>
                <a:latin typeface="Arial Rounded MT Bold" pitchFamily="34" charset="0"/>
              </a:rPr>
              <a:t>DISCRIMINACIÓN OU VIOLENCIA          </a:t>
            </a:r>
            <a:r>
              <a:rPr lang="pt-BR" sz="1676" dirty="0">
                <a:latin typeface="Arial Rounded MT Bold" pitchFamily="34" charset="0"/>
              </a:rPr>
              <a:t>QUE  SE DIRIXE CONTRA AS PERSOAS QUE </a:t>
            </a:r>
          </a:p>
          <a:p>
            <a:pPr algn="ctr">
              <a:lnSpc>
                <a:spcPts val="2793"/>
              </a:lnSpc>
            </a:pPr>
            <a:r>
              <a:rPr lang="pt-BR" sz="1676" b="1" dirty="0">
                <a:solidFill>
                  <a:srgbClr val="FF0000"/>
                </a:solidFill>
                <a:effectLst>
                  <a:outerShdw blurRad="38100" dist="38100" dir="2700000" algn="tl">
                    <a:srgbClr val="000000">
                      <a:alpha val="43137"/>
                    </a:srgbClr>
                  </a:outerShdw>
                </a:effectLst>
                <a:latin typeface="Arial Rounded MT Bold" pitchFamily="34" charset="0"/>
              </a:rPr>
              <a:t>RACHAN CAS NORMAS DE XÉNERO</a:t>
            </a:r>
            <a:r>
              <a:rPr lang="pt-BR" sz="1676" dirty="0">
                <a:latin typeface="Arial Rounded MT Bold" pitchFamily="34" charset="0"/>
              </a:rPr>
              <a:t>  E AS </a:t>
            </a:r>
          </a:p>
          <a:p>
            <a:pPr algn="ctr">
              <a:lnSpc>
                <a:spcPts val="2793"/>
              </a:lnSpc>
            </a:pPr>
            <a:r>
              <a:rPr lang="pt-BR" sz="1676" dirty="0">
                <a:latin typeface="Arial Rounded MT Bold" pitchFamily="34" charset="0"/>
              </a:rPr>
              <a:t>PERSOAS QUE SENTEN </a:t>
            </a:r>
            <a:r>
              <a:rPr lang="pt-BR" sz="1676" b="1" dirty="0">
                <a:solidFill>
                  <a:srgbClr val="FF0000"/>
                </a:solidFill>
                <a:effectLst>
                  <a:outerShdw blurRad="38100" dist="38100" dir="2700000" algn="tl">
                    <a:srgbClr val="000000">
                      <a:alpha val="43137"/>
                    </a:srgbClr>
                  </a:outerShdw>
                </a:effectLst>
                <a:latin typeface="Arial Rounded MT Bold" pitchFamily="34" charset="0"/>
              </a:rPr>
              <a:t>ATRACCIÓN E DESEXO </a:t>
            </a:r>
          </a:p>
          <a:p>
            <a:pPr algn="ctr">
              <a:lnSpc>
                <a:spcPts val="2793"/>
              </a:lnSpc>
            </a:pPr>
            <a:r>
              <a:rPr lang="pt-BR" sz="1676" b="1" dirty="0">
                <a:solidFill>
                  <a:srgbClr val="FF0000"/>
                </a:solidFill>
                <a:effectLst>
                  <a:outerShdw blurRad="38100" dist="38100" dir="2700000" algn="tl">
                    <a:srgbClr val="000000">
                      <a:alpha val="43137"/>
                    </a:srgbClr>
                  </a:outerShdw>
                </a:effectLst>
                <a:latin typeface="Arial Rounded MT Bold" pitchFamily="34" charset="0"/>
              </a:rPr>
              <a:t>SEXUAL POR PERSOAS DO SEU MESMO  SEXO</a:t>
            </a:r>
            <a:r>
              <a:rPr lang="pt-BR" sz="1676" dirty="0">
                <a:effectLst>
                  <a:outerShdw blurRad="38100" dist="38100" dir="2700000" algn="tl">
                    <a:srgbClr val="000000">
                      <a:alpha val="43137"/>
                    </a:srgbClr>
                  </a:outerShdw>
                </a:effectLst>
                <a:latin typeface="Agency FB" pitchFamily="34" charset="0"/>
              </a:rPr>
              <a:t>”</a:t>
            </a:r>
          </a:p>
          <a:p>
            <a:pPr algn="ctr">
              <a:lnSpc>
                <a:spcPts val="2897"/>
              </a:lnSpc>
            </a:pPr>
            <a:r>
              <a:rPr lang="pt-BR" sz="1676" dirty="0" err="1">
                <a:effectLst>
                  <a:outerShdw blurRad="38100" dist="38100" dir="2700000" algn="tl">
                    <a:srgbClr val="000000">
                      <a:alpha val="43137"/>
                    </a:srgbClr>
                  </a:outerShdw>
                </a:effectLst>
                <a:latin typeface="Agency FB" pitchFamily="34" charset="0"/>
              </a:rPr>
              <a:t>Pichardo</a:t>
            </a:r>
            <a:r>
              <a:rPr lang="pt-BR" sz="1676" dirty="0">
                <a:effectLst>
                  <a:outerShdw blurRad="38100" dist="38100" dir="2700000" algn="tl">
                    <a:srgbClr val="000000">
                      <a:alpha val="43137"/>
                    </a:srgbClr>
                  </a:outerShdw>
                </a:effectLst>
                <a:latin typeface="Agency FB" pitchFamily="34" charset="0"/>
              </a:rPr>
              <a:t>, 2012</a:t>
            </a:r>
          </a:p>
          <a:p>
            <a:pPr algn="ctr">
              <a:lnSpc>
                <a:spcPts val="2897"/>
              </a:lnSpc>
            </a:pPr>
            <a:endParaRPr lang="es-ES" sz="2048" dirty="0">
              <a:effectLst>
                <a:outerShdw blurRad="38100" dist="38100" dir="2700000" algn="tl">
                  <a:srgbClr val="000000">
                    <a:alpha val="43137"/>
                  </a:srgbClr>
                </a:outerShdw>
              </a:effectLst>
              <a:latin typeface="Agency FB" pitchFamily="34" charset="0"/>
            </a:endParaRPr>
          </a:p>
        </p:txBody>
      </p:sp>
      <p:sp>
        <p:nvSpPr>
          <p:cNvPr id="4" name="3 CuadroTexto"/>
          <p:cNvSpPr txBox="1"/>
          <p:nvPr/>
        </p:nvSpPr>
        <p:spPr>
          <a:xfrm>
            <a:off x="7400280" y="4777702"/>
            <a:ext cx="2686926" cy="1900954"/>
          </a:xfrm>
          <a:prstGeom prst="rect">
            <a:avLst/>
          </a:prstGeom>
          <a:noFill/>
        </p:spPr>
        <p:txBody>
          <a:bodyPr wrap="square" lIns="94601" tIns="47300" rIns="94601" bIns="47300" rtlCol="0">
            <a:spAutoFit/>
          </a:bodyPr>
          <a:lstStyle/>
          <a:p>
            <a:pPr algn="ctr"/>
            <a:r>
              <a:rPr lang="es-ES" sz="2700" b="1" dirty="0"/>
              <a:t>TRANSFOBIA</a:t>
            </a:r>
          </a:p>
          <a:p>
            <a:pPr algn="ctr"/>
            <a:r>
              <a:rPr lang="es-ES" sz="2514" b="1" dirty="0"/>
              <a:t>HOMOFOBIA</a:t>
            </a:r>
          </a:p>
          <a:p>
            <a:pPr algn="ctr"/>
            <a:r>
              <a:rPr lang="es-ES" sz="2421" b="1" dirty="0"/>
              <a:t>SEXISMO</a:t>
            </a:r>
          </a:p>
          <a:p>
            <a:pPr algn="ctr"/>
            <a:r>
              <a:rPr lang="es-ES" sz="2235" b="1" dirty="0"/>
              <a:t>RACISMO</a:t>
            </a:r>
          </a:p>
          <a:p>
            <a:pPr algn="ctr"/>
            <a:r>
              <a:rPr lang="es-ES" sz="1862" b="1" dirty="0"/>
              <a:t>CLASISMO</a:t>
            </a:r>
          </a:p>
        </p:txBody>
      </p:sp>
    </p:spTree>
    <p:extLst>
      <p:ext uri="{BB962C8B-B14F-4D97-AF65-F5344CB8AC3E}">
        <p14:creationId xmlns:p14="http://schemas.microsoft.com/office/powerpoint/2010/main" val="317488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0"/>
                                        <p:tgtEl>
                                          <p:spTgt spid="4"/>
                                        </p:tgtEl>
                                      </p:cBhvr>
                                    </p:animEffect>
                                  </p:childTnLst>
                                </p:cTn>
                              </p:par>
                            </p:childTnLst>
                          </p:cTn>
                        </p:par>
                        <p:par>
                          <p:cTn id="8" fill="hold">
                            <p:stCondLst>
                              <p:cond delay="5000"/>
                            </p:stCondLst>
                            <p:childTnLst>
                              <p:par>
                                <p:cTn id="9" presetID="22" presetClass="entr" presetSubtype="1" fill="hold" grpId="0"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6000"/>
                                        <p:tgtEl>
                                          <p:spTgt spid="2"/>
                                        </p:tgtEl>
                                      </p:cBhvr>
                                    </p:animEffect>
                                  </p:childTnLst>
                                </p:cTn>
                              </p:par>
                            </p:childTnLst>
                          </p:cTn>
                        </p:par>
                        <p:par>
                          <p:cTn id="12" fill="hold">
                            <p:stCondLst>
                              <p:cond delay="12000"/>
                            </p:stCondLst>
                            <p:childTnLst>
                              <p:par>
                                <p:cTn id="13" presetID="10" presetClass="entr" presetSubtype="0" fill="hold" nodeType="afterEffect">
                                  <p:stCondLst>
                                    <p:cond delay="400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1000"/>
                                        <p:tgtEl>
                                          <p:spTgt spid="1028"/>
                                        </p:tgtEl>
                                      </p:cBhvr>
                                    </p:animEffect>
                                  </p:childTnLst>
                                </p:cTn>
                              </p:par>
                            </p:childTnLst>
                          </p:cTn>
                        </p:par>
                        <p:par>
                          <p:cTn id="16" fill="hold">
                            <p:stCondLst>
                              <p:cond delay="17000"/>
                            </p:stCondLst>
                            <p:childTnLst>
                              <p:par>
                                <p:cTn id="17" presetID="10" presetClass="entr" presetSubtype="0" fill="hold" nodeType="afterEffect">
                                  <p:stCondLst>
                                    <p:cond delay="1500"/>
                                  </p:stCondLst>
                                  <p:childTnLst>
                                    <p:set>
                                      <p:cBhvr>
                                        <p:cTn id="18" dur="1" fill="hold">
                                          <p:stCondLst>
                                            <p:cond delay="0"/>
                                          </p:stCondLst>
                                        </p:cTn>
                                        <p:tgtEl>
                                          <p:spTgt spid="1030"/>
                                        </p:tgtEl>
                                        <p:attrNameLst>
                                          <p:attrName>style.visibility</p:attrName>
                                        </p:attrNameLst>
                                      </p:cBhvr>
                                      <p:to>
                                        <p:strVal val="visible"/>
                                      </p:to>
                                    </p:set>
                                    <p:animEffect transition="in" filter="fade">
                                      <p:cBhvr>
                                        <p:cTn id="19" dur="1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05154" y="5445225"/>
            <a:ext cx="9416696" cy="3373835"/>
          </a:xfrm>
        </p:spPr>
        <p:txBody>
          <a:bodyPr/>
          <a:lstStyle/>
          <a:p>
            <a:pPr marL="0" indent="0" algn="r">
              <a:buNone/>
            </a:pPr>
            <a:r>
              <a:rPr lang="es-ES" sz="2400" b="1" dirty="0">
                <a:latin typeface="Arial Narrow" pitchFamily="34" charset="0"/>
              </a:rPr>
              <a:t>1.- OS CATRO ELEMENTOS QUE CONFORMAN A DIVERSIDADE </a:t>
            </a:r>
            <a:r>
              <a:rPr lang="es-ES" sz="2400" b="1" dirty="0" smtClean="0">
                <a:latin typeface="Arial Narrow" pitchFamily="34" charset="0"/>
              </a:rPr>
              <a:t>SEXUAL</a:t>
            </a:r>
            <a:r>
              <a:rPr lang="es-ES" sz="2400" b="1" dirty="0">
                <a:latin typeface="Arial Narrow" pitchFamily="34" charset="0"/>
              </a:rPr>
              <a:t>: </a:t>
            </a:r>
            <a:r>
              <a:rPr lang="es-ES" sz="2400" b="1" dirty="0">
                <a:effectLst>
                  <a:outerShdw blurRad="38100" dist="38100" dir="2700000" algn="tl">
                    <a:srgbClr val="000000">
                      <a:alpha val="43137"/>
                    </a:srgbClr>
                  </a:outerShdw>
                </a:effectLst>
                <a:latin typeface="Arial Narrow" pitchFamily="34" charset="0"/>
              </a:rPr>
              <a:t>SEXO ASIGNADO, IDENTIDADE SEXUAL, EXPRESIÓN DE XÉNERO E ORIENTACIÓN SEXUAL</a:t>
            </a:r>
            <a:r>
              <a:rPr lang="es-ES" sz="2400" b="1" dirty="0">
                <a:latin typeface="Arial Narrow" pitchFamily="34" charset="0"/>
              </a:rPr>
              <a:t>. </a:t>
            </a:r>
            <a:endParaRPr lang="es-ES" sz="2400" dirty="0">
              <a:latin typeface="Arial Narrow" pitchFamily="34" charset="0"/>
            </a:endParaRPr>
          </a:p>
          <a:p>
            <a:endParaRPr lang="es-ES" dirty="0"/>
          </a:p>
        </p:txBody>
      </p:sp>
      <p:pic>
        <p:nvPicPr>
          <p:cNvPr id="1026" name="Picture 2" descr="C:\Users\CRISTINA PALACIOS.DESKTOP-UQQ274E\Desktop\ARELAS\LOGOS\logo arelas fondo blanc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6589" y="836712"/>
            <a:ext cx="6248036" cy="345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5799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7707" y="253306"/>
            <a:ext cx="8749665" cy="1143000"/>
          </a:xfrm>
        </p:spPr>
        <p:txBody>
          <a:bodyPr>
            <a:normAutofit fontScale="90000"/>
          </a:bodyPr>
          <a:lstStyle/>
          <a:p>
            <a:r>
              <a:rPr lang="es-ES_tradnl" b="1" dirty="0">
                <a:effectLst>
                  <a:outerShdw blurRad="38100" dist="38100" dir="2700000" algn="tl">
                    <a:srgbClr val="000000">
                      <a:alpha val="43137"/>
                    </a:srgbClr>
                  </a:outerShdw>
                </a:effectLst>
              </a:rPr>
              <a:t>O tabú</a:t>
            </a:r>
            <a:r>
              <a:rPr lang="es-ES" dirty="0">
                <a:effectLst>
                  <a:outerShdw blurRad="38100" dist="38100" dir="2700000" algn="tl">
                    <a:srgbClr val="000000">
                      <a:alpha val="43137"/>
                    </a:srgbClr>
                  </a:outerShdw>
                </a:effectLst>
                <a:latin typeface="Algerian" pitchFamily="82" charset="0"/>
              </a:rPr>
              <a:t/>
            </a:r>
            <a:br>
              <a:rPr lang="es-ES" dirty="0">
                <a:effectLst>
                  <a:outerShdw blurRad="38100" dist="38100" dir="2700000" algn="tl">
                    <a:srgbClr val="000000">
                      <a:alpha val="43137"/>
                    </a:srgbClr>
                  </a:outerShdw>
                </a:effectLst>
                <a:latin typeface="Algerian" pitchFamily="82" charset="0"/>
              </a:rPr>
            </a:br>
            <a:endParaRPr lang="es-ES" dirty="0"/>
          </a:p>
        </p:txBody>
      </p:sp>
      <p:sp>
        <p:nvSpPr>
          <p:cNvPr id="4" name="6 Rectángulo"/>
          <p:cNvSpPr/>
          <p:nvPr/>
        </p:nvSpPr>
        <p:spPr>
          <a:xfrm>
            <a:off x="378978" y="2481466"/>
            <a:ext cx="4860925" cy="1446550"/>
          </a:xfrm>
          <a:prstGeom prst="rect">
            <a:avLst/>
          </a:prstGeom>
        </p:spPr>
        <p:txBody>
          <a:bodyPr>
            <a:spAutoFit/>
          </a:bodyPr>
          <a:lstStyle/>
          <a:p>
            <a:r>
              <a:rPr lang="es-ES" sz="3200" b="1" i="1" dirty="0">
                <a:solidFill>
                  <a:srgbClr val="660033"/>
                </a:solidFill>
                <a:latin typeface="Comic Sans MS" panose="030F0702030302020204" pitchFamily="66" charset="0"/>
              </a:rPr>
              <a:t>O QUE </a:t>
            </a:r>
            <a:r>
              <a:rPr lang="es-ES" sz="4000" b="1" i="1" strike="sngStrike" dirty="0">
                <a:latin typeface="Comic Sans MS" panose="030F0702030302020204" pitchFamily="66" charset="0"/>
              </a:rPr>
              <a:t>NON</a:t>
            </a:r>
            <a:r>
              <a:rPr lang="es-ES" sz="4000" b="1" i="1" dirty="0">
                <a:solidFill>
                  <a:srgbClr val="FF3399"/>
                </a:solidFill>
                <a:latin typeface="Comic Sans MS" panose="030F0702030302020204" pitchFamily="66" charset="0"/>
              </a:rPr>
              <a:t> </a:t>
            </a:r>
            <a:r>
              <a:rPr lang="es-ES" sz="3200" b="1" i="1" dirty="0">
                <a:solidFill>
                  <a:srgbClr val="660033"/>
                </a:solidFill>
                <a:latin typeface="Comic Sans MS" panose="030F0702030302020204" pitchFamily="66" charset="0"/>
              </a:rPr>
              <a:t>SE VE </a:t>
            </a:r>
          </a:p>
          <a:p>
            <a:r>
              <a:rPr lang="es-ES" sz="3200" b="1" i="1" dirty="0">
                <a:solidFill>
                  <a:srgbClr val="660033"/>
                </a:solidFill>
                <a:latin typeface="Comic Sans MS" panose="030F0702030302020204" pitchFamily="66" charset="0"/>
              </a:rPr>
              <a:t> </a:t>
            </a:r>
            <a:r>
              <a:rPr lang="es-ES" sz="4800" b="1" i="1" strike="sngStrike" dirty="0">
                <a:latin typeface="Comic Sans MS" panose="030F0702030302020204" pitchFamily="66" charset="0"/>
              </a:rPr>
              <a:t>NON</a:t>
            </a:r>
            <a:r>
              <a:rPr lang="es-ES" sz="4800" b="1" i="1" dirty="0">
                <a:solidFill>
                  <a:srgbClr val="FF3399"/>
                </a:solidFill>
                <a:latin typeface="Comic Sans MS" panose="030F0702030302020204" pitchFamily="66" charset="0"/>
              </a:rPr>
              <a:t> </a:t>
            </a:r>
            <a:r>
              <a:rPr lang="es-ES" sz="3200" b="1" i="1" dirty="0">
                <a:solidFill>
                  <a:srgbClr val="660033"/>
                </a:solidFill>
                <a:latin typeface="Comic Sans MS" panose="030F0702030302020204" pitchFamily="66" charset="0"/>
              </a:rPr>
              <a:t>EXISTE</a:t>
            </a:r>
          </a:p>
        </p:txBody>
      </p:sp>
      <p:sp>
        <p:nvSpPr>
          <p:cNvPr id="5" name="CuadroTexto 4"/>
          <p:cNvSpPr txBox="1"/>
          <p:nvPr/>
        </p:nvSpPr>
        <p:spPr>
          <a:xfrm>
            <a:off x="252413" y="5157192"/>
            <a:ext cx="9145016" cy="1246495"/>
          </a:xfrm>
          <a:prstGeom prst="rect">
            <a:avLst/>
          </a:prstGeom>
          <a:noFill/>
        </p:spPr>
        <p:txBody>
          <a:bodyPr wrap="square" rtlCol="0">
            <a:spAutoFit/>
          </a:bodyPr>
          <a:lstStyle/>
          <a:p>
            <a:pPr algn="ctr">
              <a:lnSpc>
                <a:spcPts val="3000"/>
              </a:lnSpc>
            </a:pPr>
            <a:r>
              <a:rPr lang="es-ES" sz="2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a:t>
            </a:r>
            <a:r>
              <a:rPr lang="es-ES" sz="2400"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 crianzas/</a:t>
            </a:r>
            <a:r>
              <a:rPr lang="es-ES" sz="2400" dirty="0" err="1"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mozxs</a:t>
            </a:r>
            <a:r>
              <a:rPr lang="es-ES" sz="2400"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s-ES" sz="2400" dirty="0" err="1"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trans</a:t>
            </a:r>
            <a:r>
              <a:rPr lang="es-ES" sz="2400"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s-ES" sz="2400" b="1"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non </a:t>
            </a:r>
            <a:r>
              <a:rPr lang="es-ES" sz="2400" b="1" dirty="0" err="1"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escoitan</a:t>
            </a:r>
            <a:r>
              <a:rPr lang="es-ES" sz="2400" b="1"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nada da </a:t>
            </a:r>
            <a:r>
              <a:rPr lang="es-ES" sz="2400" b="1" dirty="0" err="1"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súa</a:t>
            </a:r>
            <a:r>
              <a:rPr lang="es-ES" sz="2400" b="1"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s-ES" sz="2400" b="1" dirty="0" err="1"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realidade</a:t>
            </a:r>
            <a:r>
              <a:rPr lang="es-ES" sz="2400"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s-ES" sz="2400" b="1"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non reciben información veraz </a:t>
            </a:r>
            <a:r>
              <a:rPr lang="es-ES" sz="2400"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e </a:t>
            </a:r>
            <a:r>
              <a:rPr lang="es-ES" sz="2400" b="1"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non </a:t>
            </a:r>
            <a:r>
              <a:rPr lang="es-ES" sz="2400" b="1" dirty="0" err="1"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teñen</a:t>
            </a:r>
            <a:r>
              <a:rPr lang="es-ES" sz="2400" b="1"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referentes </a:t>
            </a:r>
            <a:r>
              <a:rPr lang="es-ES" sz="2400" b="1" dirty="0" err="1"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trans</a:t>
            </a:r>
            <a:r>
              <a:rPr lang="es-ES" sz="2400"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polo que </a:t>
            </a:r>
            <a:r>
              <a:rPr lang="es-ES" sz="2400" dirty="0" err="1"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lles</a:t>
            </a:r>
            <a:r>
              <a:rPr lang="es-ES" sz="2400"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resulta </a:t>
            </a:r>
            <a:r>
              <a:rPr lang="es-ES" sz="2400" dirty="0" err="1"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moi</a:t>
            </a:r>
            <a:r>
              <a:rPr lang="es-ES" sz="2400"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difícil </a:t>
            </a:r>
            <a:r>
              <a:rPr lang="es-ES" sz="2400" dirty="0" err="1"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poñer</a:t>
            </a:r>
            <a:r>
              <a:rPr lang="es-ES" sz="2400"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s-ES" sz="2400" dirty="0" err="1"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nome</a:t>
            </a:r>
            <a:r>
              <a:rPr lang="es-ES" sz="2400"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o que </a:t>
            </a:r>
            <a:r>
              <a:rPr lang="es-ES" sz="2400" dirty="0" err="1"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senten</a:t>
            </a:r>
            <a:r>
              <a:rPr lang="es-ES" sz="2400"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endParaRPr lang="es-ES" sz="2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6" name="4 Imagen" descr="C:\Users\cris\Desktop\Ninos-transgenero-wwwatandaluciaorg_EDIIMA20130326_0207_1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8957" y="824806"/>
            <a:ext cx="4097736" cy="3664575"/>
          </a:xfrm>
          <a:prstGeom prst="rect">
            <a:avLst/>
          </a:prstGeom>
          <a:noFill/>
          <a:ln>
            <a:noFill/>
          </a:ln>
        </p:spPr>
      </p:pic>
    </p:spTree>
    <p:extLst>
      <p:ext uri="{BB962C8B-B14F-4D97-AF65-F5344CB8AC3E}">
        <p14:creationId xmlns:p14="http://schemas.microsoft.com/office/powerpoint/2010/main" val="267429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000"/>
                            </p:stCondLst>
                            <p:childTnLst>
                              <p:par>
                                <p:cTn id="17" presetID="22" presetClass="entr" presetSubtype="1"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1108" y="4941169"/>
            <a:ext cx="9710742" cy="2240817"/>
          </a:xfrm>
          <a:prstGeom prst="rect">
            <a:avLst/>
          </a:prstGeom>
        </p:spPr>
        <p:txBody>
          <a:bodyPr wrap="square" lIns="100785" tIns="50393" rIns="100785" bIns="50393">
            <a:spAutoFit/>
          </a:bodyPr>
          <a:lstStyle/>
          <a:p>
            <a:pPr algn="ctr"/>
            <a:r>
              <a:rPr lang="es-ES" sz="3600" b="1" i="1" dirty="0">
                <a:solidFill>
                  <a:srgbClr val="660033"/>
                </a:solidFill>
                <a:effectLst>
                  <a:outerShdw blurRad="38100" dist="38100" dir="2700000" algn="tl">
                    <a:srgbClr val="000000">
                      <a:alpha val="43137"/>
                    </a:srgbClr>
                  </a:outerShdw>
                </a:effectLst>
                <a:latin typeface="Comic Sans MS" panose="030F0702030302020204" pitchFamily="66" charset="0"/>
              </a:rPr>
              <a:t>A </a:t>
            </a:r>
            <a:r>
              <a:rPr lang="es-ES" sz="3600" b="1" i="1" dirty="0">
                <a:effectLst>
                  <a:outerShdw blurRad="38100" dist="38100" dir="2700000" algn="tl">
                    <a:srgbClr val="000000">
                      <a:alpha val="43137"/>
                    </a:srgbClr>
                  </a:outerShdw>
                </a:effectLst>
                <a:latin typeface="Comic Sans MS" panose="030F0702030302020204" pitchFamily="66" charset="0"/>
              </a:rPr>
              <a:t>negación da </a:t>
            </a:r>
            <a:r>
              <a:rPr lang="es-ES" sz="3600" b="1" i="1" dirty="0" err="1">
                <a:effectLst>
                  <a:outerShdw blurRad="38100" dist="38100" dir="2700000" algn="tl">
                    <a:srgbClr val="000000">
                      <a:alpha val="43137"/>
                    </a:srgbClr>
                  </a:outerShdw>
                </a:effectLst>
                <a:latin typeface="Comic Sans MS" panose="030F0702030302020204" pitchFamily="66" charset="0"/>
              </a:rPr>
              <a:t>identidade</a:t>
            </a:r>
            <a:r>
              <a:rPr lang="es-ES" sz="3600" b="1" i="1" dirty="0">
                <a:latin typeface="Comic Sans MS" panose="030F0702030302020204" pitchFamily="66" charset="0"/>
              </a:rPr>
              <a:t> </a:t>
            </a:r>
            <a:r>
              <a:rPr lang="es-ES" sz="3600" b="1" i="1" dirty="0">
                <a:solidFill>
                  <a:srgbClr val="660033"/>
                </a:solidFill>
                <a:latin typeface="Comic Sans MS" panose="030F0702030302020204" pitchFamily="66" charset="0"/>
              </a:rPr>
              <a:t>é </a:t>
            </a:r>
            <a:r>
              <a:rPr lang="es-ES" sz="3600" b="1" i="1" dirty="0" err="1">
                <a:solidFill>
                  <a:srgbClr val="660033"/>
                </a:solidFill>
                <a:latin typeface="Comic Sans MS" panose="030F0702030302020204" pitchFamily="66" charset="0"/>
              </a:rPr>
              <a:t>unha</a:t>
            </a:r>
            <a:r>
              <a:rPr lang="es-ES" sz="3600" b="1" i="1" dirty="0">
                <a:solidFill>
                  <a:srgbClr val="660033"/>
                </a:solidFill>
                <a:latin typeface="Comic Sans MS" panose="030F0702030302020204" pitchFamily="66" charset="0"/>
              </a:rPr>
              <a:t> </a:t>
            </a:r>
            <a:r>
              <a:rPr lang="es-ES" sz="3600" b="1" i="1" dirty="0">
                <a:solidFill>
                  <a:srgbClr val="660033"/>
                </a:solidFill>
                <a:effectLst>
                  <a:outerShdw blurRad="38100" dist="38100" dir="2700000" algn="tl">
                    <a:srgbClr val="000000">
                      <a:alpha val="43137"/>
                    </a:srgbClr>
                  </a:outerShdw>
                </a:effectLst>
                <a:latin typeface="Comic Sans MS" panose="030F0702030302020204" pitchFamily="66" charset="0"/>
              </a:rPr>
              <a:t>das </a:t>
            </a:r>
            <a:r>
              <a:rPr lang="es-ES" sz="3600" b="1" i="1" dirty="0" err="1">
                <a:solidFill>
                  <a:srgbClr val="660033"/>
                </a:solidFill>
                <a:effectLst>
                  <a:outerShdw blurRad="38100" dist="38100" dir="2700000" algn="tl">
                    <a:srgbClr val="000000">
                      <a:alpha val="43137"/>
                    </a:srgbClr>
                  </a:outerShdw>
                </a:effectLst>
                <a:latin typeface="Comic Sans MS" panose="030F0702030302020204" pitchFamily="66" charset="0"/>
              </a:rPr>
              <a:t>accións</a:t>
            </a:r>
            <a:r>
              <a:rPr lang="es-ES" sz="3600" b="1" i="1" dirty="0">
                <a:solidFill>
                  <a:srgbClr val="660033"/>
                </a:solidFill>
                <a:effectLst>
                  <a:outerShdw blurRad="38100" dist="38100" dir="2700000" algn="tl">
                    <a:srgbClr val="000000">
                      <a:alpha val="43137"/>
                    </a:srgbClr>
                  </a:outerShdw>
                </a:effectLst>
                <a:latin typeface="Comic Sans MS" panose="030F0702030302020204" pitchFamily="66" charset="0"/>
              </a:rPr>
              <a:t> </a:t>
            </a:r>
            <a:r>
              <a:rPr lang="es-ES" sz="3600" b="1" i="1" dirty="0" err="1">
                <a:solidFill>
                  <a:srgbClr val="660033"/>
                </a:solidFill>
                <a:effectLst>
                  <a:outerShdw blurRad="38100" dist="38100" dir="2700000" algn="tl">
                    <a:srgbClr val="000000">
                      <a:alpha val="43137"/>
                    </a:srgbClr>
                  </a:outerShdw>
                </a:effectLst>
                <a:latin typeface="Comic Sans MS" panose="030F0702030302020204" pitchFamily="66" charset="0"/>
              </a:rPr>
              <a:t>máis</a:t>
            </a:r>
            <a:r>
              <a:rPr lang="es-ES" sz="3600" b="1" i="1" dirty="0">
                <a:solidFill>
                  <a:srgbClr val="660033"/>
                </a:solidFill>
                <a:effectLst>
                  <a:outerShdw blurRad="38100" dist="38100" dir="2700000" algn="tl">
                    <a:srgbClr val="000000">
                      <a:alpha val="43137"/>
                    </a:srgbClr>
                  </a:outerShdw>
                </a:effectLst>
                <a:latin typeface="Comic Sans MS" panose="030F0702030302020204" pitchFamily="66" charset="0"/>
              </a:rPr>
              <a:t> </a:t>
            </a:r>
            <a:r>
              <a:rPr lang="es-ES" sz="3600" b="1" i="1" dirty="0" err="1">
                <a:solidFill>
                  <a:srgbClr val="660033"/>
                </a:solidFill>
                <a:effectLst>
                  <a:outerShdw blurRad="38100" dist="38100" dir="2700000" algn="tl">
                    <a:srgbClr val="000000">
                      <a:alpha val="43137"/>
                    </a:srgbClr>
                  </a:outerShdw>
                </a:effectLst>
                <a:latin typeface="Comic Sans MS" panose="030F0702030302020204" pitchFamily="66" charset="0"/>
              </a:rPr>
              <a:t>crueis</a:t>
            </a:r>
            <a:r>
              <a:rPr lang="es-ES" sz="3600" b="1" i="1" dirty="0">
                <a:solidFill>
                  <a:srgbClr val="660033"/>
                </a:solidFill>
                <a:effectLst>
                  <a:outerShdw blurRad="38100" dist="38100" dir="2700000" algn="tl">
                    <a:srgbClr val="000000">
                      <a:alpha val="43137"/>
                    </a:srgbClr>
                  </a:outerShdw>
                </a:effectLst>
                <a:latin typeface="Comic Sans MS" panose="030F0702030302020204" pitchFamily="66" charset="0"/>
              </a:rPr>
              <a:t> </a:t>
            </a:r>
            <a:r>
              <a:rPr lang="es-ES" sz="3600" b="1" i="1" dirty="0">
                <a:solidFill>
                  <a:srgbClr val="660033"/>
                </a:solidFill>
                <a:latin typeface="Comic Sans MS" panose="030F0702030302020204" pitchFamily="66" charset="0"/>
              </a:rPr>
              <a:t>que se pode </a:t>
            </a:r>
            <a:r>
              <a:rPr lang="es-ES" sz="3600" b="1" i="1" dirty="0" err="1">
                <a:solidFill>
                  <a:srgbClr val="660033"/>
                </a:solidFill>
                <a:latin typeface="Comic Sans MS" panose="030F0702030302020204" pitchFamily="66" charset="0"/>
              </a:rPr>
              <a:t>exercer</a:t>
            </a:r>
            <a:r>
              <a:rPr lang="es-ES" sz="3600" b="1" i="1" dirty="0">
                <a:solidFill>
                  <a:srgbClr val="660033"/>
                </a:solidFill>
                <a:latin typeface="Comic Sans MS" panose="030F0702030302020204" pitchFamily="66" charset="0"/>
              </a:rPr>
              <a:t> sobre un/</a:t>
            </a:r>
            <a:r>
              <a:rPr lang="es-ES" sz="3600" b="1" i="1" dirty="0" err="1">
                <a:solidFill>
                  <a:srgbClr val="660033"/>
                </a:solidFill>
                <a:latin typeface="Comic Sans MS" panose="030F0702030302020204" pitchFamily="66" charset="0"/>
              </a:rPr>
              <a:t>unha</a:t>
            </a:r>
            <a:r>
              <a:rPr lang="es-ES" sz="3600" b="1" i="1" dirty="0">
                <a:solidFill>
                  <a:srgbClr val="660033"/>
                </a:solidFill>
                <a:latin typeface="Comic Sans MS" panose="030F0702030302020204" pitchFamily="66" charset="0"/>
              </a:rPr>
              <a:t> </a:t>
            </a:r>
            <a:r>
              <a:rPr lang="es-ES" sz="3600" b="1" i="1" dirty="0" smtClean="0">
                <a:solidFill>
                  <a:srgbClr val="660033"/>
                </a:solidFill>
                <a:latin typeface="Comic Sans MS" panose="030F0702030302020204" pitchFamily="66" charset="0"/>
              </a:rPr>
              <a:t>menor </a:t>
            </a:r>
            <a:r>
              <a:rPr lang="es-ES" sz="3600" b="1" i="1" dirty="0" err="1" smtClean="0">
                <a:solidFill>
                  <a:srgbClr val="660033"/>
                </a:solidFill>
                <a:latin typeface="Comic Sans MS" panose="030F0702030302020204" pitchFamily="66" charset="0"/>
              </a:rPr>
              <a:t>trans</a:t>
            </a:r>
            <a:r>
              <a:rPr lang="es-ES" sz="3600" b="1" i="1" dirty="0" smtClean="0">
                <a:solidFill>
                  <a:srgbClr val="660033"/>
                </a:solidFill>
                <a:latin typeface="Comic Sans MS" panose="030F0702030302020204" pitchFamily="66" charset="0"/>
              </a:rPr>
              <a:t>. </a:t>
            </a:r>
            <a:r>
              <a:rPr lang="es-ES" sz="3600" b="1" i="1" dirty="0">
                <a:solidFill>
                  <a:srgbClr val="660033"/>
                </a:solidFill>
                <a:latin typeface="Comic Sans MS" panose="030F0702030302020204" pitchFamily="66" charset="0"/>
              </a:rPr>
              <a:t>É </a:t>
            </a:r>
            <a:r>
              <a:rPr lang="es-ES" sz="3600" b="1" i="1" dirty="0">
                <a:latin typeface="Comic Sans MS" panose="030F0702030302020204" pitchFamily="66" charset="0"/>
              </a:rPr>
              <a:t>maltrato</a:t>
            </a:r>
            <a:r>
              <a:rPr lang="es-ES" sz="3600" b="1" i="1" dirty="0">
                <a:solidFill>
                  <a:srgbClr val="660033"/>
                </a:solidFill>
                <a:latin typeface="Comic Sans MS" panose="030F0702030302020204" pitchFamily="66" charset="0"/>
              </a:rPr>
              <a:t>.</a:t>
            </a:r>
            <a:endParaRPr lang="es-ES" sz="3600" dirty="0">
              <a:solidFill>
                <a:srgbClr val="660033"/>
              </a:solidFill>
              <a:latin typeface="Comic Sans MS" panose="030F0702030302020204" pitchFamily="66" charset="0"/>
            </a:endParaRPr>
          </a:p>
          <a:p>
            <a:r>
              <a:rPr lang="es-ES" sz="3100" b="1" i="1" dirty="0">
                <a:latin typeface="Comic Sans MS" panose="030F0702030302020204" pitchFamily="66" charset="0"/>
              </a:rPr>
              <a:t> 	</a:t>
            </a:r>
            <a:r>
              <a:rPr lang="es-ES" b="1" i="1" dirty="0"/>
              <a:t> </a:t>
            </a:r>
            <a:endParaRPr lang="es-ES" dirty="0"/>
          </a:p>
        </p:txBody>
      </p:sp>
      <p:sp>
        <p:nvSpPr>
          <p:cNvPr id="2" name="1 CuadroTexto"/>
          <p:cNvSpPr txBox="1"/>
          <p:nvPr/>
        </p:nvSpPr>
        <p:spPr>
          <a:xfrm>
            <a:off x="0" y="188641"/>
            <a:ext cx="9721850" cy="523220"/>
          </a:xfrm>
          <a:prstGeom prst="rect">
            <a:avLst/>
          </a:prstGeom>
          <a:noFill/>
        </p:spPr>
        <p:txBody>
          <a:bodyPr wrap="square" rtlCol="0">
            <a:spAutoFit/>
          </a:bodyPr>
          <a:lstStyle/>
          <a:p>
            <a:pPr algn="ctr"/>
            <a:r>
              <a:rPr lang="es-ES_tradnl" sz="2800" dirty="0" err="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Transfobia</a:t>
            </a:r>
            <a:r>
              <a:rPr lang="es-ES_tradnl" sz="28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en forma de </a:t>
            </a:r>
            <a:r>
              <a:rPr lang="es-ES_tradnl" sz="2800" u="sng" dirty="0" err="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rexeitamento</a:t>
            </a:r>
            <a:r>
              <a:rPr lang="es-ES_tradnl" sz="28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familiar e social</a:t>
            </a:r>
            <a:r>
              <a:rPr lang="es-ES_tradnl" sz="2700" b="1" dirty="0">
                <a:effectLst>
                  <a:outerShdw blurRad="38100" dist="38100" dir="2700000" algn="tl">
                    <a:srgbClr val="000000">
                      <a:alpha val="43137"/>
                    </a:srgbClr>
                  </a:outerShdw>
                </a:effectLst>
              </a:rPr>
              <a:t>. </a:t>
            </a:r>
            <a:endParaRPr lang="es-ES" sz="2700" dirty="0">
              <a:effectLst>
                <a:outerShdw blurRad="38100" dist="38100" dir="2700000" algn="tl">
                  <a:srgbClr val="000000">
                    <a:alpha val="43137"/>
                  </a:srgbClr>
                </a:outerShdw>
              </a:effectLst>
              <a:latin typeface="Algerian" pitchFamily="82" charset="0"/>
            </a:endParaRPr>
          </a:p>
        </p:txBody>
      </p:sp>
      <p:pic>
        <p:nvPicPr>
          <p:cNvPr id="8" name="Picture 4"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6629" y="1213042"/>
            <a:ext cx="5328592" cy="3440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33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75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248545" y="116633"/>
            <a:ext cx="9340138" cy="954107"/>
          </a:xfrm>
          <a:prstGeom prst="rect">
            <a:avLst/>
          </a:prstGeom>
        </p:spPr>
        <p:txBody>
          <a:bodyPr wrap="square">
            <a:spAutoFit/>
          </a:bodyPr>
          <a:lstStyle/>
          <a:p>
            <a:pPr algn="ctr"/>
            <a:r>
              <a:rPr lang="es-ES" sz="2800" b="1" dirty="0" err="1">
                <a:solidFill>
                  <a:schemeClr val="accent1">
                    <a:lumMod val="75000"/>
                  </a:schemeClr>
                </a:solidFill>
                <a:latin typeface="Arial Rounded MT Bold" pitchFamily="34" charset="0"/>
              </a:rPr>
              <a:t>Lei</a:t>
            </a:r>
            <a:r>
              <a:rPr lang="es-ES" sz="2800" b="1" dirty="0">
                <a:solidFill>
                  <a:schemeClr val="accent1">
                    <a:lumMod val="75000"/>
                  </a:schemeClr>
                </a:solidFill>
                <a:latin typeface="Arial Rounded MT Bold" pitchFamily="34" charset="0"/>
              </a:rPr>
              <a:t> 26/2015, de 28 de </a:t>
            </a:r>
            <a:r>
              <a:rPr lang="es-ES" sz="2800" b="1" dirty="0" err="1">
                <a:solidFill>
                  <a:schemeClr val="accent1">
                    <a:lumMod val="75000"/>
                  </a:schemeClr>
                </a:solidFill>
                <a:latin typeface="Arial Rounded MT Bold" pitchFamily="34" charset="0"/>
              </a:rPr>
              <a:t>xullo</a:t>
            </a:r>
            <a:r>
              <a:rPr lang="es-ES" sz="2800" b="1" dirty="0">
                <a:solidFill>
                  <a:schemeClr val="accent1">
                    <a:lumMod val="75000"/>
                  </a:schemeClr>
                </a:solidFill>
                <a:latin typeface="Arial Rounded MT Bold" pitchFamily="34" charset="0"/>
              </a:rPr>
              <a:t>, de modificación do sistema de protección  á infancia e adolescencia</a:t>
            </a:r>
          </a:p>
        </p:txBody>
      </p:sp>
      <p:sp>
        <p:nvSpPr>
          <p:cNvPr id="7" name="6 CuadroTexto"/>
          <p:cNvSpPr txBox="1"/>
          <p:nvPr/>
        </p:nvSpPr>
        <p:spPr>
          <a:xfrm>
            <a:off x="0" y="1550175"/>
            <a:ext cx="9837228" cy="1743811"/>
          </a:xfrm>
          <a:prstGeom prst="rect">
            <a:avLst/>
          </a:prstGeom>
          <a:noFill/>
        </p:spPr>
        <p:txBody>
          <a:bodyPr wrap="square" rtlCol="0">
            <a:spAutoFit/>
          </a:bodyPr>
          <a:lstStyle/>
          <a:p>
            <a:pPr algn="ctr">
              <a:lnSpc>
                <a:spcPts val="2600"/>
              </a:lnSpc>
            </a:pPr>
            <a:r>
              <a:rPr lang="es-ES" b="1" dirty="0"/>
              <a:t>Art. 2. 2</a:t>
            </a:r>
            <a:r>
              <a:rPr lang="es-ES" dirty="0"/>
              <a:t>: </a:t>
            </a:r>
            <a:r>
              <a:rPr lang="es-ES" sz="2000" dirty="0"/>
              <a:t>“</a:t>
            </a:r>
            <a:r>
              <a:rPr lang="es-ES" sz="2000" i="1" dirty="0"/>
              <a:t>A efectos de la interpretación y aplicación en cada caso del </a:t>
            </a:r>
            <a:r>
              <a:rPr lang="es-ES" sz="2400" b="1" i="1" dirty="0"/>
              <a:t>interés superior del menor</a:t>
            </a:r>
            <a:r>
              <a:rPr lang="es-ES" sz="2400" i="1" dirty="0"/>
              <a:t>,</a:t>
            </a:r>
            <a:r>
              <a:rPr lang="es-ES" sz="2000" i="1" dirty="0"/>
              <a:t> se tendrán en cuenta los siguientes criterios generales (…) d) La preservación de la identidad, cultura, religión, convicciones, </a:t>
            </a:r>
            <a:r>
              <a:rPr lang="es-ES" sz="2000" b="1" i="1" dirty="0"/>
              <a:t>orientación e identidad sexual</a:t>
            </a:r>
            <a:r>
              <a:rPr lang="es-ES" i="1" dirty="0"/>
              <a:t> </a:t>
            </a:r>
            <a:r>
              <a:rPr lang="es-ES" sz="2000" i="1" dirty="0"/>
              <a:t>o idioma del menor, así como la </a:t>
            </a:r>
            <a:r>
              <a:rPr lang="es-ES" sz="2000" b="1" i="1" dirty="0"/>
              <a:t>no discriminación del mismo </a:t>
            </a:r>
            <a:r>
              <a:rPr lang="es-ES" sz="2000" i="1" dirty="0"/>
              <a:t>por éstas o </a:t>
            </a:r>
            <a:r>
              <a:rPr lang="es-ES" sz="2000" i="1" dirty="0" smtClean="0"/>
              <a:t>cualesquiera </a:t>
            </a:r>
            <a:r>
              <a:rPr lang="es-ES" sz="2000" i="1" dirty="0"/>
              <a:t>otras condiciones, incluida la discapacidad, </a:t>
            </a:r>
            <a:r>
              <a:rPr lang="es-ES" sz="2000" b="1" i="1" u="sng" dirty="0"/>
              <a:t>garantizando  el desarrollo armónico de su personalidad</a:t>
            </a:r>
            <a:r>
              <a:rPr lang="es-ES" sz="2000" i="1" dirty="0"/>
              <a:t>”</a:t>
            </a:r>
          </a:p>
        </p:txBody>
      </p:sp>
      <p:sp>
        <p:nvSpPr>
          <p:cNvPr id="8" name="7 CuadroTexto"/>
          <p:cNvSpPr txBox="1"/>
          <p:nvPr/>
        </p:nvSpPr>
        <p:spPr>
          <a:xfrm>
            <a:off x="0" y="3563071"/>
            <a:ext cx="9470369" cy="1323439"/>
          </a:xfrm>
          <a:prstGeom prst="rect">
            <a:avLst/>
          </a:prstGeom>
          <a:noFill/>
        </p:spPr>
        <p:txBody>
          <a:bodyPr wrap="square" rtlCol="0">
            <a:spAutoFit/>
          </a:bodyPr>
          <a:lstStyle/>
          <a:p>
            <a:pPr algn="ctr">
              <a:lnSpc>
                <a:spcPts val="2400"/>
              </a:lnSpc>
            </a:pPr>
            <a:r>
              <a:rPr lang="es-ES" sz="2200" b="1" dirty="0"/>
              <a:t>Art 2. 3</a:t>
            </a:r>
            <a:r>
              <a:rPr lang="es-ES" sz="2200" dirty="0"/>
              <a:t>:</a:t>
            </a:r>
            <a:r>
              <a:rPr lang="es-ES" sz="2200" i="1" dirty="0"/>
              <a:t>“Estos criterios se ponderarán teniendo en cuenta los siguientes elementos generales (…) b) La necesidad </a:t>
            </a:r>
            <a:r>
              <a:rPr lang="es-ES" sz="2200" b="1" i="1" dirty="0"/>
              <a:t>de garantizar su igualdad y no discriminación por su especial vulnerabilidad</a:t>
            </a:r>
            <a:r>
              <a:rPr lang="es-ES" sz="2200" i="1" dirty="0"/>
              <a:t>, ya sea por la carencia de entorno familiar, sufrir maltrato, su discapacidad, su </a:t>
            </a:r>
            <a:r>
              <a:rPr lang="es-ES" sz="2200" b="1" i="1" dirty="0"/>
              <a:t>orientación e identidad sexual </a:t>
            </a:r>
            <a:r>
              <a:rPr lang="es-ES" sz="2200" i="1" dirty="0"/>
              <a:t>(…)”.</a:t>
            </a:r>
          </a:p>
        </p:txBody>
      </p:sp>
      <p:sp>
        <p:nvSpPr>
          <p:cNvPr id="9" name="8 CuadroTexto"/>
          <p:cNvSpPr txBox="1"/>
          <p:nvPr/>
        </p:nvSpPr>
        <p:spPr>
          <a:xfrm>
            <a:off x="131937" y="5229200"/>
            <a:ext cx="9338432" cy="1292662"/>
          </a:xfrm>
          <a:prstGeom prst="rect">
            <a:avLst/>
          </a:prstGeom>
          <a:noFill/>
        </p:spPr>
        <p:txBody>
          <a:bodyPr wrap="square" rtlCol="0">
            <a:spAutoFit/>
          </a:bodyPr>
          <a:lstStyle/>
          <a:p>
            <a:pPr algn="ctr"/>
            <a:r>
              <a:rPr lang="es-ES" sz="2000" b="1" dirty="0"/>
              <a:t>Art 11: </a:t>
            </a:r>
            <a:r>
              <a:rPr lang="es-ES" sz="2600" i="1" dirty="0"/>
              <a:t>«</a:t>
            </a:r>
            <a:r>
              <a:rPr lang="es-ES" sz="2400" i="1" dirty="0"/>
              <a:t>Serán principios rectores de la actuación de los poderes públicos en relación con los menores (…) l)</a:t>
            </a:r>
            <a:r>
              <a:rPr lang="es-ES" sz="2600" i="1" dirty="0"/>
              <a:t> </a:t>
            </a:r>
            <a:r>
              <a:rPr lang="es-ES" sz="2600" b="1" i="1" u="sng" dirty="0"/>
              <a:t>El libre desarrollo de su personalidad conforme a su orientación </a:t>
            </a:r>
            <a:r>
              <a:rPr lang="es-ES" sz="2600" b="1" u="sng" dirty="0"/>
              <a:t>e</a:t>
            </a:r>
            <a:r>
              <a:rPr lang="es-ES" sz="2600" i="1" u="sng" dirty="0"/>
              <a:t> </a:t>
            </a:r>
            <a:r>
              <a:rPr lang="es-ES" sz="2600" b="1" i="1" u="sng" dirty="0"/>
              <a:t>identidad sexual</a:t>
            </a:r>
            <a:r>
              <a:rPr lang="es-ES" sz="2600" i="1" dirty="0"/>
              <a:t>”.</a:t>
            </a:r>
          </a:p>
        </p:txBody>
      </p:sp>
    </p:spTree>
    <p:extLst>
      <p:ext uri="{BB962C8B-B14F-4D97-AF65-F5344CB8AC3E}">
        <p14:creationId xmlns:p14="http://schemas.microsoft.com/office/powerpoint/2010/main" val="9139641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07627" y="6532"/>
            <a:ext cx="9721080" cy="8076570"/>
          </a:xfrm>
          <a:prstGeom prst="rect">
            <a:avLst/>
          </a:prstGeom>
        </p:spPr>
        <p:txBody>
          <a:bodyPr wrap="square">
            <a:spAutoFit/>
          </a:bodyPr>
          <a:lstStyle/>
          <a:p>
            <a:pPr algn="ctr">
              <a:lnSpc>
                <a:spcPct val="150000"/>
              </a:lnSpc>
              <a:spcAft>
                <a:spcPts val="0"/>
              </a:spcAft>
            </a:pPr>
            <a:r>
              <a:rPr lang="es-ES" sz="1500" b="1" dirty="0">
                <a:solidFill>
                  <a:srgbClr val="000000"/>
                </a:solidFill>
                <a:effectLst>
                  <a:outerShdw blurRad="38100" dist="38100" dir="2700000" algn="tl">
                    <a:srgbClr val="000000">
                      <a:alpha val="43137"/>
                    </a:srgbClr>
                  </a:outerShdw>
                </a:effectLst>
                <a:latin typeface="Arimo"/>
                <a:ea typeface="Times New Roman" panose="02020603050405020304" pitchFamily="18" charset="0"/>
                <a:cs typeface="Arimo"/>
              </a:rPr>
              <a:t>Tribunal Supremo (Vid. FD QUINTO del Auto de 10 de marzo de 2016</a:t>
            </a:r>
            <a:r>
              <a:rPr lang="es-ES" sz="1500" b="1" dirty="0" smtClean="0">
                <a:solidFill>
                  <a:srgbClr val="000000"/>
                </a:solidFill>
                <a:effectLst>
                  <a:outerShdw blurRad="38100" dist="38100" dir="2700000" algn="tl">
                    <a:srgbClr val="000000">
                      <a:alpha val="43137"/>
                    </a:srgbClr>
                  </a:outerShdw>
                </a:effectLst>
                <a:latin typeface="Arimo"/>
                <a:ea typeface="Times New Roman" panose="02020603050405020304" pitchFamily="18" charset="0"/>
                <a:cs typeface="Arimo"/>
              </a:rPr>
              <a:t>)</a:t>
            </a:r>
            <a:r>
              <a:rPr lang="es-ES" sz="1500" dirty="0" smtClean="0">
                <a:solidFill>
                  <a:srgbClr val="000000"/>
                </a:solidFill>
                <a:latin typeface="Arimo"/>
                <a:ea typeface="Times New Roman" panose="02020603050405020304" pitchFamily="18" charset="0"/>
                <a:cs typeface="Arimo"/>
              </a:rPr>
              <a:t>:</a:t>
            </a:r>
          </a:p>
          <a:p>
            <a:pPr marL="342900" lvl="0" indent="-342900" algn="just">
              <a:lnSpc>
                <a:spcPts val="2300"/>
              </a:lnSpc>
              <a:spcBef>
                <a:spcPts val="1200"/>
              </a:spcBef>
              <a:spcAft>
                <a:spcPts val="600"/>
              </a:spcAft>
              <a:buClr>
                <a:srgbClr val="000000"/>
              </a:buClr>
              <a:buFont typeface="Wingdings" panose="05000000000000000000" pitchFamily="2" charset="2"/>
              <a:buChar char=""/>
              <a:tabLst>
                <a:tab pos="457200" algn="l"/>
              </a:tabLst>
            </a:pPr>
            <a:r>
              <a:rPr lang="es-ES" sz="1500" i="1" dirty="0" smtClean="0">
                <a:latin typeface="Arimo"/>
                <a:ea typeface="Times New Roman" panose="02020603050405020304" pitchFamily="18" charset="0"/>
                <a:cs typeface="Arimo"/>
              </a:rPr>
              <a:t>En </a:t>
            </a:r>
            <a:r>
              <a:rPr lang="es-ES" sz="1500" i="1" dirty="0">
                <a:latin typeface="Arimo"/>
                <a:ea typeface="Times New Roman" panose="02020603050405020304" pitchFamily="18" charset="0"/>
                <a:cs typeface="Arimo"/>
              </a:rPr>
              <a:t>el reconocimiento de la identidad de género a las personas </a:t>
            </a:r>
            <a:r>
              <a:rPr lang="es-ES" sz="1500" i="1" dirty="0" err="1" smtClean="0">
                <a:latin typeface="Arimo"/>
                <a:ea typeface="Times New Roman" panose="02020603050405020304" pitchFamily="18" charset="0"/>
                <a:cs typeface="Arimo"/>
              </a:rPr>
              <a:t>trans</a:t>
            </a:r>
            <a:r>
              <a:rPr lang="es-ES" sz="1500" i="1" dirty="0" smtClean="0">
                <a:latin typeface="Arimo"/>
                <a:ea typeface="Times New Roman" panose="02020603050405020304" pitchFamily="18" charset="0"/>
                <a:cs typeface="Arimo"/>
              </a:rPr>
              <a:t> </a:t>
            </a:r>
            <a:r>
              <a:rPr lang="es-ES" sz="1500" b="1" i="1" u="sng" dirty="0">
                <a:latin typeface="Arimo"/>
                <a:ea typeface="Times New Roman" panose="02020603050405020304" pitchFamily="18" charset="0"/>
                <a:cs typeface="Arimo"/>
              </a:rPr>
              <a:t>debe primar el aspecto psicológico y psicosocial sobre el puramente </a:t>
            </a:r>
            <a:r>
              <a:rPr lang="es-ES" sz="1500" b="1" i="1" u="sng" dirty="0" err="1">
                <a:latin typeface="Arimo"/>
                <a:ea typeface="Times New Roman" panose="02020603050405020304" pitchFamily="18" charset="0"/>
                <a:cs typeface="Arimo"/>
              </a:rPr>
              <a:t>cromosomático</a:t>
            </a:r>
            <a:r>
              <a:rPr lang="es-ES" sz="1500" i="1" u="sng" dirty="0">
                <a:latin typeface="Arimo"/>
                <a:ea typeface="Times New Roman" panose="02020603050405020304" pitchFamily="18" charset="0"/>
                <a:cs typeface="Arimo"/>
              </a:rPr>
              <a:t>, </a:t>
            </a:r>
            <a:r>
              <a:rPr lang="es-ES" sz="1500" b="1" i="1" u="sng" dirty="0">
                <a:latin typeface="Arimo"/>
                <a:ea typeface="Times New Roman" panose="02020603050405020304" pitchFamily="18" charset="0"/>
                <a:cs typeface="Arimo"/>
              </a:rPr>
              <a:t>gonadal e incluso morfológico</a:t>
            </a:r>
            <a:r>
              <a:rPr lang="es-ES" sz="1500" i="1" dirty="0">
                <a:latin typeface="Arimo"/>
                <a:ea typeface="Times New Roman" panose="02020603050405020304" pitchFamily="18" charset="0"/>
                <a:cs typeface="Arimo"/>
              </a:rPr>
              <a:t>.</a:t>
            </a:r>
            <a:endParaRPr lang="es-ES" sz="1500" dirty="0">
              <a:latin typeface="Symbol" panose="05050102010706020507" pitchFamily="18" charset="2"/>
              <a:ea typeface="Times New Roman" panose="02020603050405020304" pitchFamily="18" charset="0"/>
              <a:cs typeface="Times New Roman" panose="02020603050405020304" pitchFamily="18" charset="0"/>
            </a:endParaRPr>
          </a:p>
          <a:p>
            <a:pPr marL="342900" lvl="0" indent="-342900" algn="just">
              <a:lnSpc>
                <a:spcPts val="2300"/>
              </a:lnSpc>
              <a:spcBef>
                <a:spcPts val="600"/>
              </a:spcBef>
              <a:spcAft>
                <a:spcPts val="600"/>
              </a:spcAft>
              <a:buClr>
                <a:srgbClr val="000000"/>
              </a:buClr>
              <a:buFont typeface="Wingdings" panose="05000000000000000000" pitchFamily="2" charset="2"/>
              <a:buChar char=""/>
              <a:tabLst>
                <a:tab pos="457200" algn="l"/>
              </a:tabLst>
            </a:pPr>
            <a:r>
              <a:rPr lang="es-ES" sz="1500" b="1" i="1" dirty="0" smtClean="0">
                <a:latin typeface="Arimo"/>
                <a:ea typeface="Times New Roman" panose="02020603050405020304" pitchFamily="18" charset="0"/>
                <a:cs typeface="Arimo"/>
              </a:rPr>
              <a:t>Ha </a:t>
            </a:r>
            <a:r>
              <a:rPr lang="es-ES" sz="1500" b="1" i="1" dirty="0">
                <a:latin typeface="Arimo"/>
                <a:ea typeface="Times New Roman" panose="02020603050405020304" pitchFamily="18" charset="0"/>
                <a:cs typeface="Arimo"/>
              </a:rPr>
              <a:t>de facilitarse a las personas transexuales </a:t>
            </a:r>
            <a:r>
              <a:rPr lang="es-ES" sz="1500" b="1" i="1" u="sng" dirty="0">
                <a:latin typeface="Arimo"/>
                <a:ea typeface="Times New Roman" panose="02020603050405020304" pitchFamily="18" charset="0"/>
                <a:cs typeface="Arimo"/>
              </a:rPr>
              <a:t>el cambio de la mención del sexo y el nombre en la inscripción de nacimiento</a:t>
            </a:r>
            <a:r>
              <a:rPr lang="es-ES" sz="1500" i="1" dirty="0">
                <a:latin typeface="Arimo"/>
                <a:ea typeface="Times New Roman" panose="02020603050405020304" pitchFamily="18" charset="0"/>
                <a:cs typeface="Arimo"/>
              </a:rPr>
              <a:t> y demás documentos de identidad mediante procedimientos rápidos y eficaces.</a:t>
            </a:r>
            <a:endParaRPr lang="es-ES" sz="1500" dirty="0">
              <a:latin typeface="Symbol" panose="05050102010706020507" pitchFamily="18" charset="2"/>
              <a:ea typeface="Times New Roman" panose="02020603050405020304" pitchFamily="18" charset="0"/>
              <a:cs typeface="Times New Roman" panose="02020603050405020304" pitchFamily="18" charset="0"/>
            </a:endParaRPr>
          </a:p>
          <a:p>
            <a:pPr marL="342900" lvl="0" indent="-342900" algn="just">
              <a:lnSpc>
                <a:spcPts val="2300"/>
              </a:lnSpc>
              <a:spcBef>
                <a:spcPts val="600"/>
              </a:spcBef>
              <a:spcAft>
                <a:spcPts val="600"/>
              </a:spcAft>
              <a:buClr>
                <a:srgbClr val="000000"/>
              </a:buClr>
              <a:buFont typeface="Wingdings" panose="05000000000000000000" pitchFamily="2" charset="2"/>
              <a:buChar char=""/>
              <a:tabLst>
                <a:tab pos="457200" algn="l"/>
              </a:tabLst>
            </a:pPr>
            <a:r>
              <a:rPr lang="es-ES" sz="1500" b="1" i="1" u="sng" dirty="0">
                <a:latin typeface="Arimo"/>
                <a:ea typeface="Times New Roman" panose="02020603050405020304" pitchFamily="18" charset="0"/>
                <a:cs typeface="Arimo"/>
              </a:rPr>
              <a:t>Ha de protegerse la intimidad y dignidad de la persona transexual, y evitar que se vea sometida a situaciones humillantes</a:t>
            </a:r>
            <a:r>
              <a:rPr lang="es-ES" sz="1500" i="1" dirty="0">
                <a:latin typeface="Arimo"/>
                <a:ea typeface="Times New Roman" panose="02020603050405020304" pitchFamily="18" charset="0"/>
                <a:cs typeface="Arimo"/>
              </a:rPr>
              <a:t>, de modo que cuando tenga que identificarse en ámbitos como el escolar, el laboral, en sus relaciones con las autoridades públicas, </a:t>
            </a:r>
            <a:r>
              <a:rPr lang="es-ES" sz="1500" i="1" dirty="0" err="1">
                <a:latin typeface="Arimo"/>
                <a:ea typeface="Times New Roman" panose="02020603050405020304" pitchFamily="18" charset="0"/>
                <a:cs typeface="Arimo"/>
              </a:rPr>
              <a:t>etc</a:t>
            </a:r>
            <a:r>
              <a:rPr lang="es-ES" sz="1500" i="1" dirty="0">
                <a:latin typeface="Arimo"/>
                <a:ea typeface="Times New Roman" panose="02020603050405020304" pitchFamily="18" charset="0"/>
                <a:cs typeface="Arimo"/>
              </a:rPr>
              <a:t>, no quede de manifiesto su condición de persona transexual, permitiendo que sea la persona transexual quien decida sobre el conocimiento que los demás puedan tener de esa circunstancia, minimizando de este modo que pueda ser víctima de reacciones hostiles de su entorno.</a:t>
            </a:r>
            <a:endParaRPr lang="es-ES" sz="1500" dirty="0">
              <a:latin typeface="Symbol" panose="05050102010706020507" pitchFamily="18" charset="2"/>
              <a:ea typeface="Times New Roman" panose="02020603050405020304" pitchFamily="18" charset="0"/>
              <a:cs typeface="Times New Roman" panose="02020603050405020304" pitchFamily="18" charset="0"/>
            </a:endParaRPr>
          </a:p>
          <a:p>
            <a:pPr marL="342900" indent="-342900" algn="just">
              <a:lnSpc>
                <a:spcPts val="2300"/>
              </a:lnSpc>
              <a:spcBef>
                <a:spcPts val="600"/>
              </a:spcBef>
              <a:spcAft>
                <a:spcPts val="600"/>
              </a:spcAft>
              <a:buClr>
                <a:srgbClr val="000000"/>
              </a:buClr>
              <a:buFont typeface="Wingdings" panose="05000000000000000000" pitchFamily="2" charset="2"/>
              <a:buChar char=""/>
              <a:tabLst>
                <a:tab pos="457200" algn="l"/>
              </a:tabLst>
            </a:pPr>
            <a:r>
              <a:rPr lang="es-ES" sz="1500" b="1" i="1" dirty="0">
                <a:latin typeface="Arimo"/>
                <a:ea typeface="Times New Roman" panose="02020603050405020304" pitchFamily="18" charset="0"/>
                <a:cs typeface="Arimo"/>
              </a:rPr>
              <a:t>Este tratamiento jurídico de la transexualidad es consecuencia directa del principio de </a:t>
            </a:r>
            <a:r>
              <a:rPr lang="es-ES" sz="1500" b="1" i="1" u="sng" dirty="0">
                <a:effectLst>
                  <a:outerShdw blurRad="38100" dist="38100" dir="2700000" algn="tl">
                    <a:srgbClr val="000000">
                      <a:alpha val="43137"/>
                    </a:srgbClr>
                  </a:outerShdw>
                </a:effectLst>
                <a:latin typeface="Arimo"/>
                <a:ea typeface="Times New Roman" panose="02020603050405020304" pitchFamily="18" charset="0"/>
                <a:cs typeface="Arimo"/>
              </a:rPr>
              <a:t>respeto a la dignidad de la persona y al libre desarrollo de la personalidad</a:t>
            </a:r>
            <a:r>
              <a:rPr lang="es-ES" sz="1500" i="1" u="sng" dirty="0">
                <a:effectLst>
                  <a:outerShdw blurRad="38100" dist="38100" dir="2700000" algn="tl">
                    <a:srgbClr val="000000">
                      <a:alpha val="43137"/>
                    </a:srgbClr>
                  </a:outerShdw>
                </a:effectLst>
                <a:latin typeface="Arimo"/>
                <a:ea typeface="Times New Roman" panose="02020603050405020304" pitchFamily="18" charset="0"/>
                <a:cs typeface="Arimo"/>
              </a:rPr>
              <a:t> </a:t>
            </a:r>
            <a:r>
              <a:rPr lang="es-ES" sz="1500" i="1" dirty="0">
                <a:latin typeface="Arimo"/>
                <a:ea typeface="Times New Roman" panose="02020603050405020304" pitchFamily="18" charset="0"/>
                <a:cs typeface="Arimo"/>
              </a:rPr>
              <a:t>( art. 10.1 de la Constitución ), </a:t>
            </a:r>
            <a:r>
              <a:rPr lang="es-ES" sz="1500" b="1" i="1" dirty="0">
                <a:latin typeface="Arimo"/>
                <a:ea typeface="Times New Roman" panose="02020603050405020304" pitchFamily="18" charset="0"/>
                <a:cs typeface="Arimo"/>
              </a:rPr>
              <a:t>del </a:t>
            </a:r>
            <a:r>
              <a:rPr lang="es-ES" sz="1500" b="1" i="1" u="sng" dirty="0">
                <a:latin typeface="Arimo"/>
                <a:ea typeface="Times New Roman" panose="02020603050405020304" pitchFamily="18" charset="0"/>
                <a:cs typeface="Arimo"/>
              </a:rPr>
              <a:t>derecho a la integridad física y moral</a:t>
            </a:r>
            <a:r>
              <a:rPr lang="es-ES" sz="1500" i="1" u="sng" dirty="0">
                <a:latin typeface="Arimo"/>
                <a:ea typeface="Times New Roman" panose="02020603050405020304" pitchFamily="18" charset="0"/>
                <a:cs typeface="Arimo"/>
              </a:rPr>
              <a:t> </a:t>
            </a:r>
            <a:r>
              <a:rPr lang="es-ES" sz="1500" i="1" dirty="0">
                <a:latin typeface="Arimo"/>
                <a:ea typeface="Times New Roman" panose="02020603050405020304" pitchFamily="18" charset="0"/>
                <a:cs typeface="Arimo"/>
              </a:rPr>
              <a:t>( art. 15 de la Constitución ), </a:t>
            </a:r>
            <a:r>
              <a:rPr lang="es-ES" sz="1500" b="1" i="1" dirty="0">
                <a:latin typeface="Arimo"/>
                <a:ea typeface="Times New Roman" panose="02020603050405020304" pitchFamily="18" charset="0"/>
                <a:cs typeface="Arimo"/>
              </a:rPr>
              <a:t>del </a:t>
            </a:r>
            <a:r>
              <a:rPr lang="es-ES" sz="1500" b="1" i="1" u="sng" dirty="0">
                <a:latin typeface="Arimo"/>
                <a:ea typeface="Times New Roman" panose="02020603050405020304" pitchFamily="18" charset="0"/>
                <a:cs typeface="Arimo"/>
              </a:rPr>
              <a:t>derecho a la intimidad</a:t>
            </a:r>
            <a:r>
              <a:rPr lang="es-ES" sz="1500" i="1" u="sng" dirty="0">
                <a:latin typeface="Arimo"/>
                <a:ea typeface="Times New Roman" panose="02020603050405020304" pitchFamily="18" charset="0"/>
                <a:cs typeface="Arimo"/>
              </a:rPr>
              <a:t> </a:t>
            </a:r>
            <a:r>
              <a:rPr lang="es-ES" sz="1500" i="1" dirty="0">
                <a:latin typeface="Arimo"/>
                <a:ea typeface="Times New Roman" panose="02020603050405020304" pitchFamily="18" charset="0"/>
                <a:cs typeface="Arimo"/>
              </a:rPr>
              <a:t>( art. 18.1 de la Constitución ) y </a:t>
            </a:r>
            <a:r>
              <a:rPr lang="es-ES" sz="1500" b="1" i="1" dirty="0">
                <a:latin typeface="Arimo"/>
                <a:ea typeface="Times New Roman" panose="02020603050405020304" pitchFamily="18" charset="0"/>
                <a:cs typeface="Arimo"/>
              </a:rPr>
              <a:t>del derecho a la protección de la salud</a:t>
            </a:r>
            <a:r>
              <a:rPr lang="es-ES" sz="1500" i="1" dirty="0">
                <a:latin typeface="Arimo"/>
                <a:ea typeface="Times New Roman" panose="02020603050405020304" pitchFamily="18" charset="0"/>
                <a:cs typeface="Arimo"/>
              </a:rPr>
              <a:t> ( art. 43 de la Constitución ), </a:t>
            </a:r>
            <a:r>
              <a:rPr lang="es-ES" sz="1500" b="1" i="1" u="sng" dirty="0" smtClean="0">
                <a:solidFill>
                  <a:srgbClr val="000000"/>
                </a:solidFill>
                <a:latin typeface="Arimo"/>
                <a:ea typeface="Times New Roman" panose="02020603050405020304" pitchFamily="18" charset="0"/>
                <a:cs typeface="Arimo"/>
              </a:rPr>
              <a:t>Los </a:t>
            </a:r>
            <a:r>
              <a:rPr lang="es-ES" sz="1500" b="1" i="1" u="sng" dirty="0">
                <a:solidFill>
                  <a:srgbClr val="000000"/>
                </a:solidFill>
                <a:latin typeface="Arimo"/>
                <a:ea typeface="Times New Roman" panose="02020603050405020304" pitchFamily="18" charset="0"/>
                <a:cs typeface="Arimo"/>
              </a:rPr>
              <a:t>menores no son ajenos a la problemática de las personas transexuales. En ellos, a los problemas que atañen a las personas transexuales en general se añaden los que son inherentes a la etapa de la infancia y la adolescencia</a:t>
            </a:r>
            <a:r>
              <a:rPr lang="es-ES" sz="1500" i="1" u="sng" dirty="0" smtClean="0">
                <a:solidFill>
                  <a:srgbClr val="000000"/>
                </a:solidFill>
                <a:latin typeface="Arimo"/>
                <a:ea typeface="Times New Roman" panose="02020603050405020304" pitchFamily="18" charset="0"/>
                <a:cs typeface="Arimo"/>
              </a:rPr>
              <a:t>.</a:t>
            </a:r>
          </a:p>
          <a:p>
            <a:pPr marL="342900" indent="-342900" algn="just">
              <a:lnSpc>
                <a:spcPts val="2300"/>
              </a:lnSpc>
              <a:spcBef>
                <a:spcPts val="600"/>
              </a:spcBef>
              <a:spcAft>
                <a:spcPts val="600"/>
              </a:spcAft>
              <a:buClr>
                <a:srgbClr val="000000"/>
              </a:buClr>
              <a:buFont typeface="Wingdings" panose="05000000000000000000" pitchFamily="2" charset="2"/>
              <a:buChar char=""/>
              <a:tabLst>
                <a:tab pos="457200" algn="l"/>
              </a:tabLst>
            </a:pPr>
            <a:r>
              <a:rPr lang="es-ES" sz="1500" i="1" dirty="0" smtClean="0">
                <a:latin typeface="Arimo"/>
                <a:ea typeface="Times New Roman" panose="02020603050405020304" pitchFamily="18" charset="0"/>
                <a:cs typeface="Arimo"/>
              </a:rPr>
              <a:t>Debe</a:t>
            </a:r>
            <a:r>
              <a:rPr lang="es-ES" sz="1500" b="1" i="1" dirty="0" smtClean="0">
                <a:latin typeface="Arimo"/>
                <a:ea typeface="Times New Roman" panose="02020603050405020304" pitchFamily="18" charset="0"/>
                <a:cs typeface="Arimo"/>
              </a:rPr>
              <a:t> </a:t>
            </a:r>
            <a:r>
              <a:rPr lang="es-ES" sz="1500" b="1" i="1" u="sng" dirty="0">
                <a:latin typeface="Arimo"/>
                <a:ea typeface="Times New Roman" panose="02020603050405020304" pitchFamily="18" charset="0"/>
                <a:cs typeface="Arimo"/>
              </a:rPr>
              <a:t>abandonarse la consideración de la transexualidad como una patología psiquiátrica necesitada de curación</a:t>
            </a:r>
            <a:r>
              <a:rPr lang="es-ES" sz="1500" b="1" i="1" dirty="0">
                <a:latin typeface="Arimo"/>
                <a:ea typeface="Times New Roman" panose="02020603050405020304" pitchFamily="18" charset="0"/>
                <a:cs typeface="Arimo"/>
              </a:rPr>
              <a:t>.</a:t>
            </a:r>
            <a:endParaRPr lang="es-ES" sz="1500" b="1" dirty="0">
              <a:latin typeface="Symbol" panose="05050102010706020507" pitchFamily="18" charset="2"/>
              <a:ea typeface="Times New Roman" panose="02020603050405020304" pitchFamily="18" charset="0"/>
              <a:cs typeface="Times New Roman" panose="02020603050405020304" pitchFamily="18" charset="0"/>
            </a:endParaRPr>
          </a:p>
          <a:p>
            <a:pPr marL="342900" lvl="0" indent="-342900" algn="just">
              <a:lnSpc>
                <a:spcPts val="2300"/>
              </a:lnSpc>
              <a:spcBef>
                <a:spcPts val="600"/>
              </a:spcBef>
              <a:spcAft>
                <a:spcPts val="600"/>
              </a:spcAft>
              <a:buClr>
                <a:srgbClr val="000000"/>
              </a:buClr>
              <a:buFont typeface="Wingdings" panose="05000000000000000000" pitchFamily="2" charset="2"/>
              <a:buChar char=""/>
              <a:tabLst>
                <a:tab pos="457200" algn="l"/>
              </a:tabLst>
            </a:pPr>
            <a:endParaRPr lang="es-ES" sz="1500" u="sng" dirty="0">
              <a:latin typeface="Symbol" panose="05050102010706020507" pitchFamily="18" charset="2"/>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Clr>
                <a:srgbClr val="000000"/>
              </a:buClr>
              <a:buFont typeface="Wingdings" panose="05000000000000000000" pitchFamily="2" charset="2"/>
              <a:buChar char=""/>
              <a:tabLst>
                <a:tab pos="457200" algn="l"/>
              </a:tabLst>
            </a:pPr>
            <a:endParaRPr lang="es-ES" sz="1600" i="1" dirty="0" smtClean="0">
              <a:latin typeface="Arimo"/>
              <a:ea typeface="Times New Roman" panose="02020603050405020304" pitchFamily="18" charset="0"/>
              <a:cs typeface="Arimo"/>
            </a:endParaRPr>
          </a:p>
          <a:p>
            <a:pPr marL="342900" lvl="0" indent="-342900" algn="just">
              <a:lnSpc>
                <a:spcPct val="150000"/>
              </a:lnSpc>
              <a:spcAft>
                <a:spcPts val="0"/>
              </a:spcAft>
              <a:buClr>
                <a:srgbClr val="000000"/>
              </a:buClr>
              <a:buFont typeface="Wingdings" panose="05000000000000000000" pitchFamily="2" charset="2"/>
              <a:buChar char=""/>
              <a:tabLst>
                <a:tab pos="457200" algn="l"/>
              </a:tabLst>
            </a:pPr>
            <a:endParaRPr lang="es-ES" sz="1600" dirty="0">
              <a:latin typeface="Symbol" panose="05050102010706020507" pitchFamily="18" charset="2"/>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781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2000"/>
                                        <p:tgtEl>
                                          <p:spTgt spid="2">
                                            <p:txEl>
                                              <p:pRg st="1" end="1"/>
                                            </p:txEl>
                                          </p:spTgt>
                                        </p:tgtEl>
                                      </p:cBhvr>
                                    </p:animEffect>
                                  </p:childTnLst>
                                </p:cTn>
                              </p:par>
                            </p:childTnLst>
                          </p:cTn>
                        </p:par>
                        <p:par>
                          <p:cTn id="8" fill="hold">
                            <p:stCondLst>
                              <p:cond delay="4500"/>
                            </p:stCondLst>
                            <p:childTnLst>
                              <p:par>
                                <p:cTn id="9" presetID="10" presetClass="entr" presetSubtype="0" fill="hold" nodeType="afterEffect">
                                  <p:stCondLst>
                                    <p:cond delay="600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fade">
                                      <p:cBhvr>
                                        <p:cTn id="11" dur="2000"/>
                                        <p:tgtEl>
                                          <p:spTgt spid="2">
                                            <p:txEl>
                                              <p:pRg st="2" end="2"/>
                                            </p:txEl>
                                          </p:spTgt>
                                        </p:tgtEl>
                                      </p:cBhvr>
                                    </p:animEffect>
                                  </p:childTnLst>
                                </p:cTn>
                              </p:par>
                            </p:childTnLst>
                          </p:cTn>
                        </p:par>
                        <p:par>
                          <p:cTn id="12" fill="hold">
                            <p:stCondLst>
                              <p:cond delay="12500"/>
                            </p:stCondLst>
                            <p:childTnLst>
                              <p:par>
                                <p:cTn id="13" presetID="10" presetClass="entr" presetSubtype="0" fill="hold" nodeType="afterEffect">
                                  <p:stCondLst>
                                    <p:cond delay="600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2000"/>
                                        <p:tgtEl>
                                          <p:spTgt spid="2">
                                            <p:txEl>
                                              <p:pRg st="3" end="3"/>
                                            </p:txEl>
                                          </p:spTgt>
                                        </p:tgtEl>
                                      </p:cBhvr>
                                    </p:animEffect>
                                  </p:childTnLst>
                                </p:cTn>
                              </p:par>
                            </p:childTnLst>
                          </p:cTn>
                        </p:par>
                        <p:par>
                          <p:cTn id="16" fill="hold">
                            <p:stCondLst>
                              <p:cond delay="20500"/>
                            </p:stCondLst>
                            <p:childTnLst>
                              <p:par>
                                <p:cTn id="17" presetID="10" presetClass="entr" presetSubtype="0" fill="hold" nodeType="afterEffect">
                                  <p:stCondLst>
                                    <p:cond delay="600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2000"/>
                                        <p:tgtEl>
                                          <p:spTgt spid="2">
                                            <p:txEl>
                                              <p:pRg st="4" end="4"/>
                                            </p:txEl>
                                          </p:spTgt>
                                        </p:tgtEl>
                                      </p:cBhvr>
                                    </p:animEffect>
                                  </p:childTnLst>
                                </p:cTn>
                              </p:par>
                            </p:childTnLst>
                          </p:cTn>
                        </p:par>
                        <p:par>
                          <p:cTn id="20" fill="hold">
                            <p:stCondLst>
                              <p:cond delay="28500"/>
                            </p:stCondLst>
                            <p:childTnLst>
                              <p:par>
                                <p:cTn id="21" presetID="10" presetClass="entr" presetSubtype="0" fill="hold" nodeType="afterEffect">
                                  <p:stCondLst>
                                    <p:cond delay="6000"/>
                                  </p:stCondLst>
                                  <p:childTnLst>
                                    <p:set>
                                      <p:cBhvr>
                                        <p:cTn id="22" dur="1" fill="hold">
                                          <p:stCondLst>
                                            <p:cond delay="0"/>
                                          </p:stCondLst>
                                        </p:cTn>
                                        <p:tgtEl>
                                          <p:spTgt spid="2">
                                            <p:txEl>
                                              <p:pRg st="5" end="5"/>
                                            </p:txEl>
                                          </p:spTgt>
                                        </p:tgtEl>
                                        <p:attrNameLst>
                                          <p:attrName>style.visibility</p:attrName>
                                        </p:attrNameLst>
                                      </p:cBhvr>
                                      <p:to>
                                        <p:strVal val="visible"/>
                                      </p:to>
                                    </p:set>
                                    <p:animEffect transition="in" filter="fade">
                                      <p:cBhvr>
                                        <p:cTn id="23"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2400" y="566632"/>
            <a:ext cx="4580129" cy="3220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descr="C:\Users\CRISTINA PALACIOS.DESKTOP-UQQ274E\Desktop\ARELAS\CAMPAÑAFOTOS\transexualidad-thumb.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6000"/>
                    </a14:imgEffect>
                    <a14:imgEffect>
                      <a14:brightnessContrast bright="4000" contrast="3000"/>
                    </a14:imgEffect>
                  </a14:imgLayer>
                </a14:imgProps>
              </a:ext>
              <a:ext uri="{28A0092B-C50C-407E-A947-70E740481C1C}">
                <a14:useLocalDpi xmlns:a14="http://schemas.microsoft.com/office/drawing/2010/main" val="0"/>
              </a:ext>
            </a:extLst>
          </a:blip>
          <a:srcRect/>
          <a:stretch>
            <a:fillRect/>
          </a:stretch>
        </p:blipFill>
        <p:spPr bwMode="auto">
          <a:xfrm>
            <a:off x="5501314" y="1578317"/>
            <a:ext cx="4377066" cy="520176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2894858" y="3787490"/>
            <a:ext cx="2347564" cy="287256"/>
          </a:xfrm>
          <a:prstGeom prst="rect">
            <a:avLst/>
          </a:prstGeom>
        </p:spPr>
        <p:txBody>
          <a:bodyPr wrap="none" lIns="101599" tIns="50799" rIns="101599" bIns="50799">
            <a:spAutoFit/>
          </a:bodyPr>
          <a:lstStyle/>
          <a:p>
            <a:r>
              <a:rPr lang="es-ES" sz="1200" dirty="0"/>
              <a:t>(Alexander </a:t>
            </a:r>
            <a:r>
              <a:rPr lang="es-ES" sz="1200" dirty="0" err="1"/>
              <a:t>Demianchuk</a:t>
            </a:r>
            <a:r>
              <a:rPr lang="es-ES" sz="1200" dirty="0"/>
              <a:t> / Reuters)</a:t>
            </a:r>
          </a:p>
        </p:txBody>
      </p:sp>
      <p:sp>
        <p:nvSpPr>
          <p:cNvPr id="5" name="4 CuadroTexto"/>
          <p:cNvSpPr txBox="1"/>
          <p:nvPr/>
        </p:nvSpPr>
        <p:spPr>
          <a:xfrm>
            <a:off x="-109155" y="36066"/>
            <a:ext cx="9999205" cy="441144"/>
          </a:xfrm>
          <a:prstGeom prst="rect">
            <a:avLst/>
          </a:prstGeom>
          <a:noFill/>
        </p:spPr>
        <p:txBody>
          <a:bodyPr wrap="square" lIns="101599" tIns="50799" rIns="101599" bIns="50799" rtlCol="0">
            <a:spAutoFit/>
          </a:bodyPr>
          <a:lstStyle/>
          <a:p>
            <a:pPr algn="ctr"/>
            <a:r>
              <a:rPr lang="es-ES" sz="2000" dirty="0">
                <a:effectLst>
                  <a:outerShdw blurRad="38100" dist="38100" dir="2700000" algn="tl">
                    <a:srgbClr val="000000">
                      <a:alpha val="43137"/>
                    </a:srgbClr>
                  </a:outerShdw>
                </a:effectLst>
              </a:rPr>
              <a:t>No ano 1990 a OMS </a:t>
            </a:r>
            <a:r>
              <a:rPr lang="es-ES" sz="2000" dirty="0" err="1">
                <a:effectLst>
                  <a:outerShdw blurRad="38100" dist="38100" dir="2700000" algn="tl">
                    <a:srgbClr val="000000">
                      <a:alpha val="43137"/>
                    </a:srgbClr>
                  </a:outerShdw>
                </a:effectLst>
              </a:rPr>
              <a:t>deixou</a:t>
            </a:r>
            <a:r>
              <a:rPr lang="es-ES" sz="2000" dirty="0">
                <a:effectLst>
                  <a:outerShdw blurRad="38100" dist="38100" dir="2700000" algn="tl">
                    <a:srgbClr val="000000">
                      <a:alpha val="43137"/>
                    </a:srgbClr>
                  </a:outerShdw>
                </a:effectLst>
              </a:rPr>
              <a:t> de considerar a </a:t>
            </a:r>
            <a:r>
              <a:rPr lang="es-ES" sz="2200" dirty="0" err="1">
                <a:solidFill>
                  <a:srgbClr val="ED19A6"/>
                </a:solidFill>
                <a:effectLst>
                  <a:outerShdw blurRad="38100" dist="38100" dir="2700000" algn="tl">
                    <a:srgbClr val="000000">
                      <a:alpha val="43137"/>
                    </a:srgbClr>
                  </a:outerShdw>
                </a:effectLst>
              </a:rPr>
              <a:t>homosexualidade</a:t>
            </a:r>
            <a:r>
              <a:rPr lang="es-ES" sz="2000" dirty="0">
                <a:effectLst>
                  <a:outerShdw blurRad="38100" dist="38100" dir="2700000" algn="tl">
                    <a:srgbClr val="000000">
                      <a:alpha val="43137"/>
                    </a:srgbClr>
                  </a:outerShdw>
                </a:effectLst>
              </a:rPr>
              <a:t> como un </a:t>
            </a:r>
            <a:r>
              <a:rPr lang="es-ES" sz="2000" u="sng" dirty="0">
                <a:effectLst>
                  <a:outerShdw blurRad="38100" dist="38100" dir="2700000" algn="tl">
                    <a:srgbClr val="000000">
                      <a:alpha val="43137"/>
                    </a:srgbClr>
                  </a:outerShdw>
                </a:effectLst>
              </a:rPr>
              <a:t>trastorno mental</a:t>
            </a:r>
          </a:p>
        </p:txBody>
      </p:sp>
      <p:sp>
        <p:nvSpPr>
          <p:cNvPr id="6" name="5 CuadroTexto"/>
          <p:cNvSpPr txBox="1"/>
          <p:nvPr/>
        </p:nvSpPr>
        <p:spPr>
          <a:xfrm>
            <a:off x="-138537" y="4509837"/>
            <a:ext cx="6066790" cy="1897953"/>
          </a:xfrm>
          <a:prstGeom prst="rect">
            <a:avLst/>
          </a:prstGeom>
          <a:noFill/>
        </p:spPr>
        <p:txBody>
          <a:bodyPr wrap="square" lIns="101599" tIns="50799" rIns="101599" bIns="50799" rtlCol="0">
            <a:spAutoFit/>
          </a:bodyPr>
          <a:lstStyle/>
          <a:p>
            <a:pPr algn="ctr">
              <a:lnSpc>
                <a:spcPts val="2800"/>
              </a:lnSpc>
            </a:pPr>
            <a:r>
              <a:rPr lang="es-ES" sz="20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Actualmente todas as </a:t>
            </a:r>
            <a:r>
              <a:rPr lang="es-ES" sz="2000" b="1" dirty="0" err="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persoas</a:t>
            </a:r>
            <a:r>
              <a:rPr lang="es-ES" sz="20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s-ES" sz="2000" b="1" dirty="0" err="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trans</a:t>
            </a:r>
            <a:r>
              <a:rPr lang="es-ES" sz="20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son</a:t>
            </a:r>
            <a:r>
              <a:rPr lang="es-ES" sz="2000" b="1" u="sng"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s-ES" sz="2000" b="1" u="sng" dirty="0" smtClean="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diagnosticadas/</a:t>
            </a:r>
            <a:r>
              <a:rPr lang="es-ES" sz="2000" b="1" u="sng" dirty="0" err="1" smtClean="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tueladas</a:t>
            </a:r>
            <a:r>
              <a:rPr lang="es-ES" sz="2000" dirty="0" smtClean="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s-ES" sz="2000" dirty="0" err="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dende</a:t>
            </a:r>
            <a:r>
              <a:rPr lang="es-ES" sz="20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s-ES" sz="2000" b="1" u="sng"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SAÚDE MENTAL</a:t>
            </a:r>
            <a:r>
              <a:rPr lang="es-ES" sz="20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s-ES" sz="2000"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para ter acceso a </a:t>
            </a:r>
            <a:r>
              <a:rPr lang="es-ES" sz="2000" dirty="0" err="1"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dereitos</a:t>
            </a:r>
            <a:r>
              <a:rPr lang="es-ES" sz="2000"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Humanos </a:t>
            </a:r>
            <a:r>
              <a:rPr lang="es-ES" sz="2000" dirty="0" err="1"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fundamentais</a:t>
            </a:r>
            <a:r>
              <a:rPr lang="es-ES" sz="2000"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que </a:t>
            </a:r>
            <a:r>
              <a:rPr lang="es-ES" sz="2000" dirty="0" err="1"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calquera</a:t>
            </a:r>
            <a:r>
              <a:rPr lang="es-ES" sz="2000"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s-ES" sz="2000" dirty="0" err="1"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outra</a:t>
            </a:r>
            <a:r>
              <a:rPr lang="es-ES" sz="2000"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s-ES" sz="2000" dirty="0" err="1"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persoa</a:t>
            </a:r>
            <a:r>
              <a:rPr lang="es-ES" sz="2000"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ten</a:t>
            </a:r>
          </a:p>
          <a:p>
            <a:pPr algn="ctr">
              <a:lnSpc>
                <a:spcPts val="2800"/>
              </a:lnSpc>
            </a:pPr>
            <a:r>
              <a:rPr lang="es-ES" sz="1200" b="1" dirty="0" smtClean="0">
                <a:latin typeface="Tahoma" panose="020B0604030504040204" pitchFamily="34" charset="0"/>
                <a:ea typeface="Tahoma" panose="020B0604030504040204" pitchFamily="34" charset="0"/>
                <a:cs typeface="Tahoma" panose="020B0604030504040204" pitchFamily="34" charset="0"/>
              </a:rPr>
              <a:t>(Acceso </a:t>
            </a:r>
            <a:r>
              <a:rPr lang="es-ES" sz="1200" b="1" dirty="0" err="1">
                <a:latin typeface="Tahoma" panose="020B0604030504040204" pitchFamily="34" charset="0"/>
                <a:ea typeface="Tahoma" panose="020B0604030504040204" pitchFamily="34" charset="0"/>
                <a:cs typeface="Tahoma" panose="020B0604030504040204" pitchFamily="34" charset="0"/>
              </a:rPr>
              <a:t>tratamentos</a:t>
            </a:r>
            <a:r>
              <a:rPr lang="es-ES" sz="1200" b="1" dirty="0">
                <a:latin typeface="Tahoma" panose="020B0604030504040204" pitchFamily="34" charset="0"/>
                <a:ea typeface="Tahoma" panose="020B0604030504040204" pitchFamily="34" charset="0"/>
                <a:cs typeface="Tahoma" panose="020B0604030504040204" pitchFamily="34" charset="0"/>
              </a:rPr>
              <a:t> médicos, cambios DNI, </a:t>
            </a:r>
            <a:r>
              <a:rPr lang="es-ES" sz="1200" b="1" dirty="0" err="1">
                <a:latin typeface="Tahoma" panose="020B0604030504040204" pitchFamily="34" charset="0"/>
                <a:ea typeface="Tahoma" panose="020B0604030504040204" pitchFamily="34" charset="0"/>
                <a:cs typeface="Tahoma" panose="020B0604030504040204" pitchFamily="34" charset="0"/>
              </a:rPr>
              <a:t>tarxeta</a:t>
            </a:r>
            <a:r>
              <a:rPr lang="es-ES" sz="1200" b="1" dirty="0">
                <a:latin typeface="Tahoma" panose="020B0604030504040204" pitchFamily="34" charset="0"/>
                <a:ea typeface="Tahoma" panose="020B0604030504040204" pitchFamily="34" charset="0"/>
                <a:cs typeface="Tahoma" panose="020B0604030504040204" pitchFamily="34" charset="0"/>
              </a:rPr>
              <a:t> sanitaria..) </a:t>
            </a:r>
          </a:p>
        </p:txBody>
      </p:sp>
      <p:sp>
        <p:nvSpPr>
          <p:cNvPr id="2" name="1 CuadroTexto"/>
          <p:cNvSpPr txBox="1"/>
          <p:nvPr/>
        </p:nvSpPr>
        <p:spPr>
          <a:xfrm>
            <a:off x="5501315" y="870431"/>
            <a:ext cx="4184025" cy="707886"/>
          </a:xfrm>
          <a:prstGeom prst="rect">
            <a:avLst/>
          </a:prstGeom>
          <a:noFill/>
        </p:spPr>
        <p:txBody>
          <a:bodyPr wrap="square" rtlCol="0">
            <a:spAutoFit/>
          </a:bodyPr>
          <a:lstStyle/>
          <a:p>
            <a:pPr algn="ctr"/>
            <a:r>
              <a:rPr lang="es-ES" sz="2000" dirty="0" err="1">
                <a:effectLst>
                  <a:outerShdw blurRad="38100" dist="38100" dir="2700000" algn="tl">
                    <a:srgbClr val="000000">
                      <a:alpha val="43137"/>
                    </a:srgbClr>
                  </a:outerShdw>
                </a:effectLst>
              </a:rPr>
              <a:t>Na</a:t>
            </a:r>
            <a:r>
              <a:rPr lang="es-ES" sz="2000" dirty="0">
                <a:effectLst>
                  <a:outerShdw blurRad="38100" dist="38100" dir="2700000" algn="tl">
                    <a:srgbClr val="000000">
                      <a:alpha val="43137"/>
                    </a:srgbClr>
                  </a:outerShdw>
                </a:effectLst>
              </a:rPr>
              <a:t> </a:t>
            </a:r>
            <a:r>
              <a:rPr lang="es-ES" sz="2000" dirty="0" err="1">
                <a:effectLst>
                  <a:outerShdw blurRad="38100" dist="38100" dir="2700000" algn="tl">
                    <a:srgbClr val="000000">
                      <a:alpha val="43137"/>
                    </a:srgbClr>
                  </a:outerShdw>
                </a:effectLst>
              </a:rPr>
              <a:t>actualidade</a:t>
            </a:r>
            <a:r>
              <a:rPr lang="es-ES" sz="2000" dirty="0">
                <a:effectLst>
                  <a:outerShdw blurRad="38100" dist="38100" dir="2700000" algn="tl">
                    <a:srgbClr val="000000">
                      <a:alpha val="43137"/>
                    </a:srgbClr>
                  </a:outerShdw>
                </a:effectLst>
              </a:rPr>
              <a:t> a </a:t>
            </a:r>
            <a:r>
              <a:rPr lang="es-ES" sz="2000" dirty="0" err="1">
                <a:solidFill>
                  <a:srgbClr val="ED19A6"/>
                </a:solidFill>
                <a:effectLst>
                  <a:outerShdw blurRad="38100" dist="38100" dir="2700000" algn="tl">
                    <a:srgbClr val="000000">
                      <a:alpha val="43137"/>
                    </a:srgbClr>
                  </a:outerShdw>
                </a:effectLst>
              </a:rPr>
              <a:t>Transexualidade</a:t>
            </a:r>
            <a:r>
              <a:rPr lang="es-ES" sz="2000" dirty="0">
                <a:solidFill>
                  <a:srgbClr val="ED19A6"/>
                </a:solidFill>
                <a:effectLst>
                  <a:outerShdw blurRad="38100" dist="38100" dir="2700000" algn="tl">
                    <a:srgbClr val="000000">
                      <a:alpha val="43137"/>
                    </a:srgbClr>
                  </a:outerShdw>
                </a:effectLst>
              </a:rPr>
              <a:t> </a:t>
            </a:r>
            <a:r>
              <a:rPr lang="es-ES" sz="2000" dirty="0">
                <a:effectLst>
                  <a:outerShdw blurRad="38100" dist="38100" dir="2700000" algn="tl">
                    <a:srgbClr val="000000">
                      <a:alpha val="43137"/>
                    </a:srgbClr>
                  </a:outerShdw>
                </a:effectLst>
              </a:rPr>
              <a:t>é considerada un desorden mental </a:t>
            </a:r>
          </a:p>
        </p:txBody>
      </p:sp>
    </p:spTree>
    <p:extLst>
      <p:ext uri="{BB962C8B-B14F-4D97-AF65-F5344CB8AC3E}">
        <p14:creationId xmlns:p14="http://schemas.microsoft.com/office/powerpoint/2010/main" val="58639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9000"/>
                    </a14:imgEffect>
                    <a14:imgEffect>
                      <a14:brightnessContrast contrast="6000"/>
                    </a14:imgEffect>
                  </a14:imgLayer>
                </a14:imgProps>
              </a:ext>
              <a:ext uri="{28A0092B-C50C-407E-A947-70E740481C1C}">
                <a14:useLocalDpi xmlns:a14="http://schemas.microsoft.com/office/drawing/2010/main" val="0"/>
              </a:ext>
            </a:extLst>
          </a:blip>
          <a:srcRect/>
          <a:stretch>
            <a:fillRect/>
          </a:stretch>
        </p:blipFill>
        <p:spPr bwMode="auto">
          <a:xfrm rot="21220205">
            <a:off x="132334" y="938714"/>
            <a:ext cx="2806041" cy="1986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CuadroTexto"/>
          <p:cNvSpPr txBox="1"/>
          <p:nvPr/>
        </p:nvSpPr>
        <p:spPr>
          <a:xfrm>
            <a:off x="205511" y="3675153"/>
            <a:ext cx="9298161" cy="682692"/>
          </a:xfrm>
          <a:prstGeom prst="rect">
            <a:avLst/>
          </a:prstGeom>
          <a:noFill/>
        </p:spPr>
        <p:txBody>
          <a:bodyPr wrap="square" rtlCol="0">
            <a:spAutoFit/>
          </a:bodyPr>
          <a:lstStyle/>
          <a:p>
            <a:pPr algn="just"/>
            <a:r>
              <a:rPr lang="es-ES" sz="1736" dirty="0"/>
              <a:t>1.- </a:t>
            </a:r>
            <a:r>
              <a:rPr lang="es-ES" sz="1929" dirty="0"/>
              <a:t>X profesional de </a:t>
            </a:r>
            <a:r>
              <a:rPr lang="es-ES" sz="1929" dirty="0" err="1"/>
              <a:t>Saúde</a:t>
            </a:r>
            <a:r>
              <a:rPr lang="es-ES" sz="1929" dirty="0"/>
              <a:t> Mental debe </a:t>
            </a:r>
            <a:r>
              <a:rPr lang="es-ES" sz="1929" b="1" dirty="0">
                <a:effectLst>
                  <a:outerShdw blurRad="38100" dist="38100" dir="2700000" algn="tl">
                    <a:srgbClr val="000000">
                      <a:alpha val="43137"/>
                    </a:srgbClr>
                  </a:outerShdw>
                </a:effectLst>
              </a:rPr>
              <a:t>descartar un trastorno mental </a:t>
            </a:r>
            <a:r>
              <a:rPr lang="es-ES" sz="1929" b="1" dirty="0" err="1">
                <a:effectLst>
                  <a:outerShdw blurRad="38100" dist="38100" dir="2700000" algn="tl">
                    <a:srgbClr val="000000">
                      <a:alpha val="43137"/>
                    </a:srgbClr>
                  </a:outerShdw>
                </a:effectLst>
              </a:rPr>
              <a:t>ou</a:t>
            </a:r>
            <a:r>
              <a:rPr lang="es-ES" sz="1929" b="1" dirty="0">
                <a:effectLst>
                  <a:outerShdw blurRad="38100" dist="38100" dir="2700000" algn="tl">
                    <a:srgbClr val="000000">
                      <a:alpha val="43137"/>
                    </a:srgbClr>
                  </a:outerShdw>
                </a:effectLst>
              </a:rPr>
              <a:t> da </a:t>
            </a:r>
            <a:r>
              <a:rPr lang="es-ES" sz="1929" b="1" dirty="0" err="1">
                <a:effectLst>
                  <a:outerShdw blurRad="38100" dist="38100" dir="2700000" algn="tl">
                    <a:srgbClr val="000000">
                      <a:alpha val="43137"/>
                    </a:srgbClr>
                  </a:outerShdw>
                </a:effectLst>
              </a:rPr>
              <a:t>personalidade</a:t>
            </a:r>
            <a:r>
              <a:rPr lang="es-ES" sz="1929" b="1" dirty="0">
                <a:effectLst>
                  <a:outerShdw blurRad="38100" dist="38100" dir="2700000" algn="tl">
                    <a:srgbClr val="000000">
                      <a:alpha val="43137"/>
                    </a:srgbClr>
                  </a:outerShdw>
                </a:effectLst>
              </a:rPr>
              <a:t> </a:t>
            </a:r>
            <a:r>
              <a:rPr lang="es-ES" sz="1929" dirty="0"/>
              <a:t>que esté a confundir a crianza/</a:t>
            </a:r>
            <a:r>
              <a:rPr lang="es-ES" sz="1929" dirty="0" err="1"/>
              <a:t>mozx</a:t>
            </a:r>
            <a:r>
              <a:rPr lang="es-ES" sz="1929" dirty="0"/>
              <a:t> </a:t>
            </a:r>
            <a:r>
              <a:rPr lang="es-ES" sz="1929" dirty="0" err="1"/>
              <a:t>trans</a:t>
            </a:r>
            <a:r>
              <a:rPr lang="es-ES" sz="1929" dirty="0"/>
              <a:t>.</a:t>
            </a:r>
          </a:p>
        </p:txBody>
      </p:sp>
      <p:sp>
        <p:nvSpPr>
          <p:cNvPr id="7" name="6 CuadroTexto"/>
          <p:cNvSpPr txBox="1"/>
          <p:nvPr/>
        </p:nvSpPr>
        <p:spPr>
          <a:xfrm>
            <a:off x="222217" y="4357845"/>
            <a:ext cx="9372748" cy="682692"/>
          </a:xfrm>
          <a:prstGeom prst="rect">
            <a:avLst/>
          </a:prstGeom>
          <a:noFill/>
        </p:spPr>
        <p:txBody>
          <a:bodyPr wrap="square" rtlCol="0">
            <a:spAutoFit/>
          </a:bodyPr>
          <a:lstStyle/>
          <a:p>
            <a:pPr algn="just"/>
            <a:r>
              <a:rPr lang="es-ES" sz="1736" dirty="0"/>
              <a:t>2.- </a:t>
            </a:r>
            <a:r>
              <a:rPr lang="es-ES" sz="1929" b="1" dirty="0">
                <a:effectLst>
                  <a:outerShdw blurRad="38100" dist="38100" dir="2700000" algn="tl">
                    <a:srgbClr val="000000">
                      <a:alpha val="43137"/>
                    </a:srgbClr>
                  </a:outerShdw>
                </a:effectLst>
              </a:rPr>
              <a:t>Diagnóstico da </a:t>
            </a:r>
            <a:r>
              <a:rPr lang="es-ES" sz="1929" b="1" dirty="0" err="1">
                <a:effectLst>
                  <a:outerShdw blurRad="38100" dist="38100" dir="2700000" algn="tl">
                    <a:srgbClr val="000000">
                      <a:alpha val="43137"/>
                    </a:srgbClr>
                  </a:outerShdw>
                </a:effectLst>
              </a:rPr>
              <a:t>identidade</a:t>
            </a:r>
            <a:r>
              <a:rPr lang="es-ES" sz="1929" dirty="0"/>
              <a:t>. X profesional de S.M debe acreditar que a </a:t>
            </a:r>
            <a:r>
              <a:rPr lang="es-ES" sz="1929" dirty="0" err="1"/>
              <a:t>persoa</a:t>
            </a:r>
            <a:r>
              <a:rPr lang="es-ES" sz="1929" dirty="0"/>
              <a:t> é </a:t>
            </a:r>
            <a:r>
              <a:rPr lang="es-ES" sz="1929" dirty="0" err="1"/>
              <a:t>trans</a:t>
            </a:r>
            <a:r>
              <a:rPr lang="es-ES" sz="1929" dirty="0"/>
              <a:t>, e acreditar que </a:t>
            </a:r>
            <a:r>
              <a:rPr lang="es-ES" sz="1929" dirty="0" err="1"/>
              <a:t>cumpre</a:t>
            </a:r>
            <a:r>
              <a:rPr lang="es-ES" sz="1929" dirty="0"/>
              <a:t> </a:t>
            </a:r>
            <a:r>
              <a:rPr lang="es-ES" sz="1929" dirty="0" err="1"/>
              <a:t>cos</a:t>
            </a:r>
            <a:r>
              <a:rPr lang="es-ES" sz="1929" b="1" u="sng" dirty="0"/>
              <a:t> </a:t>
            </a:r>
            <a:r>
              <a:rPr lang="es-ES" sz="1929" b="1" u="sng" dirty="0" err="1"/>
              <a:t>patróns</a:t>
            </a:r>
            <a:r>
              <a:rPr lang="es-ES" sz="1929" b="1" u="sng" dirty="0"/>
              <a:t> de </a:t>
            </a:r>
            <a:r>
              <a:rPr lang="es-ES" sz="1929" b="1" u="sng" dirty="0" err="1"/>
              <a:t>masculinidade</a:t>
            </a:r>
            <a:r>
              <a:rPr lang="es-ES" sz="1929" b="1" u="sng" dirty="0"/>
              <a:t>/</a:t>
            </a:r>
            <a:r>
              <a:rPr lang="es-ES" sz="1929" b="1" u="sng" dirty="0" err="1"/>
              <a:t>feminidad</a:t>
            </a:r>
            <a:r>
              <a:rPr lang="es-ES" sz="1736" b="1" u="sng" dirty="0" err="1"/>
              <a:t>e</a:t>
            </a:r>
            <a:r>
              <a:rPr lang="es-ES" sz="1736" b="1" u="sng" dirty="0"/>
              <a:t> (Policías do </a:t>
            </a:r>
            <a:r>
              <a:rPr lang="es-ES" sz="1736" b="1" u="sng" dirty="0" err="1"/>
              <a:t>Xénero</a:t>
            </a:r>
            <a:r>
              <a:rPr lang="es-ES" sz="1736" b="1" u="sng" dirty="0"/>
              <a:t>)</a:t>
            </a:r>
            <a:endParaRPr lang="es-ES" sz="1736" dirty="0"/>
          </a:p>
        </p:txBody>
      </p:sp>
      <p:sp>
        <p:nvSpPr>
          <p:cNvPr id="8" name="7 CuadroTexto"/>
          <p:cNvSpPr txBox="1"/>
          <p:nvPr/>
        </p:nvSpPr>
        <p:spPr>
          <a:xfrm>
            <a:off x="222217" y="5041961"/>
            <a:ext cx="9406162" cy="979515"/>
          </a:xfrm>
          <a:prstGeom prst="rect">
            <a:avLst/>
          </a:prstGeom>
          <a:noFill/>
        </p:spPr>
        <p:txBody>
          <a:bodyPr wrap="square" rtlCol="0">
            <a:spAutoFit/>
          </a:bodyPr>
          <a:lstStyle/>
          <a:p>
            <a:pPr algn="just"/>
            <a:r>
              <a:rPr lang="es-ES" sz="1736" dirty="0"/>
              <a:t>3</a:t>
            </a:r>
            <a:r>
              <a:rPr lang="es-ES" sz="1736" b="1" dirty="0"/>
              <a:t>.- </a:t>
            </a:r>
            <a:r>
              <a:rPr lang="es-ES" sz="1929" b="1" dirty="0">
                <a:effectLst>
                  <a:outerShdw blurRad="38100" dist="38100" dir="2700000" algn="tl">
                    <a:srgbClr val="000000">
                      <a:alpha val="43137"/>
                    </a:srgbClr>
                  </a:outerShdw>
                </a:effectLst>
              </a:rPr>
              <a:t>Imposición do diagnóstico de desorden mental (disforia de </a:t>
            </a:r>
            <a:r>
              <a:rPr lang="es-ES" sz="1929" b="1" dirty="0" err="1">
                <a:effectLst>
                  <a:outerShdw blurRad="38100" dist="38100" dir="2700000" algn="tl">
                    <a:srgbClr val="000000">
                      <a:alpha val="43137"/>
                    </a:srgbClr>
                  </a:outerShdw>
                </a:effectLst>
              </a:rPr>
              <a:t>xénero</a:t>
            </a:r>
            <a:r>
              <a:rPr lang="es-ES" sz="1929" dirty="0"/>
              <a:t>) para </a:t>
            </a:r>
            <a:r>
              <a:rPr lang="es-ES" sz="1929" dirty="0" err="1"/>
              <a:t>acadar</a:t>
            </a:r>
            <a:r>
              <a:rPr lang="es-ES" sz="1929" dirty="0"/>
              <a:t> </a:t>
            </a:r>
            <a:r>
              <a:rPr lang="es-ES" sz="1929" dirty="0" err="1"/>
              <a:t>dereitos</a:t>
            </a:r>
            <a:r>
              <a:rPr lang="es-ES" sz="1929" dirty="0"/>
              <a:t> </a:t>
            </a:r>
            <a:r>
              <a:rPr lang="es-ES" sz="1929" dirty="0" err="1"/>
              <a:t>civís</a:t>
            </a:r>
            <a:r>
              <a:rPr lang="es-ES" sz="1929" dirty="0"/>
              <a:t> básicos como acceder a </a:t>
            </a:r>
            <a:r>
              <a:rPr lang="es-ES" sz="1929" dirty="0" err="1"/>
              <a:t>tratamentos</a:t>
            </a:r>
            <a:r>
              <a:rPr lang="es-ES" sz="1929" dirty="0"/>
              <a:t> médicos o cambiar o DNI , </a:t>
            </a:r>
            <a:r>
              <a:rPr lang="es-ES" sz="1929" dirty="0" err="1"/>
              <a:t>tarxeta</a:t>
            </a:r>
            <a:r>
              <a:rPr lang="es-ES" sz="1929" dirty="0"/>
              <a:t> sanitaria, pasaporte, carné biblioteca,…</a:t>
            </a:r>
          </a:p>
        </p:txBody>
      </p:sp>
      <p:sp>
        <p:nvSpPr>
          <p:cNvPr id="9" name="8 CuadroTexto"/>
          <p:cNvSpPr txBox="1"/>
          <p:nvPr/>
        </p:nvSpPr>
        <p:spPr>
          <a:xfrm>
            <a:off x="205511" y="6076298"/>
            <a:ext cx="8752012" cy="385870"/>
          </a:xfrm>
          <a:prstGeom prst="rect">
            <a:avLst/>
          </a:prstGeom>
          <a:noFill/>
        </p:spPr>
        <p:txBody>
          <a:bodyPr wrap="square" rtlCol="0">
            <a:spAutoFit/>
          </a:bodyPr>
          <a:lstStyle/>
          <a:p>
            <a:r>
              <a:rPr lang="es-ES" sz="1736" dirty="0"/>
              <a:t>4.- </a:t>
            </a:r>
            <a:r>
              <a:rPr lang="es-ES" sz="1929" b="1" dirty="0" err="1">
                <a:effectLst>
                  <a:outerShdw blurRad="38100" dist="38100" dir="2700000" algn="tl">
                    <a:srgbClr val="000000">
                      <a:alpha val="43137"/>
                    </a:srgbClr>
                  </a:outerShdw>
                </a:effectLst>
              </a:rPr>
              <a:t>Tutelaxe</a:t>
            </a:r>
            <a:r>
              <a:rPr lang="es-ES" sz="1929" b="1" dirty="0">
                <a:effectLst>
                  <a:outerShdw blurRad="38100" dist="38100" dir="2700000" algn="tl">
                    <a:srgbClr val="000000">
                      <a:alpha val="43137"/>
                    </a:srgbClr>
                  </a:outerShdw>
                </a:effectLst>
              </a:rPr>
              <a:t> das vivencias </a:t>
            </a:r>
            <a:r>
              <a:rPr lang="es-ES" sz="1929" b="1" dirty="0" err="1">
                <a:effectLst>
                  <a:outerShdw blurRad="38100" dist="38100" dir="2700000" algn="tl">
                    <a:srgbClr val="000000">
                      <a:alpha val="43137"/>
                    </a:srgbClr>
                  </a:outerShdw>
                </a:effectLst>
              </a:rPr>
              <a:t>trans</a:t>
            </a:r>
            <a:r>
              <a:rPr lang="es-ES" sz="1929" b="1" dirty="0">
                <a:effectLst>
                  <a:outerShdw blurRad="38100" dist="38100" dir="2700000" algn="tl">
                    <a:srgbClr val="000000">
                      <a:alpha val="43137"/>
                    </a:srgbClr>
                  </a:outerShdw>
                </a:effectLst>
              </a:rPr>
              <a:t> </a:t>
            </a:r>
            <a:r>
              <a:rPr lang="es-ES" sz="1929" dirty="0"/>
              <a:t>por parte </a:t>
            </a:r>
            <a:r>
              <a:rPr lang="es-ES" sz="1929" dirty="0" err="1"/>
              <a:t>dxs</a:t>
            </a:r>
            <a:r>
              <a:rPr lang="es-ES" sz="1929" dirty="0"/>
              <a:t> </a:t>
            </a:r>
            <a:r>
              <a:rPr lang="es-ES" sz="1929" dirty="0" err="1"/>
              <a:t>profesionais</a:t>
            </a:r>
            <a:r>
              <a:rPr lang="es-ES" sz="1929" dirty="0"/>
              <a:t> de </a:t>
            </a:r>
            <a:r>
              <a:rPr lang="es-ES" sz="1929" dirty="0" err="1"/>
              <a:t>Saúde</a:t>
            </a:r>
            <a:r>
              <a:rPr lang="es-ES" sz="1929" dirty="0"/>
              <a:t> Mental.</a:t>
            </a:r>
          </a:p>
        </p:txBody>
      </p:sp>
      <p:sp>
        <p:nvSpPr>
          <p:cNvPr id="3" name="2 Rectángulo"/>
          <p:cNvSpPr/>
          <p:nvPr/>
        </p:nvSpPr>
        <p:spPr>
          <a:xfrm>
            <a:off x="2777570" y="1206754"/>
            <a:ext cx="6726103" cy="2463627"/>
          </a:xfrm>
          <a:prstGeom prst="rect">
            <a:avLst/>
          </a:prstGeom>
        </p:spPr>
        <p:txBody>
          <a:bodyPr wrap="square">
            <a:spAutoFit/>
          </a:bodyPr>
          <a:lstStyle/>
          <a:p>
            <a:pPr algn="ctr">
              <a:lnSpc>
                <a:spcPts val="2893"/>
              </a:lnSpc>
              <a:spcBef>
                <a:spcPts val="579"/>
              </a:spcBef>
              <a:spcAft>
                <a:spcPts val="579"/>
              </a:spcAft>
            </a:pPr>
            <a:r>
              <a:rPr lang="es-ES" sz="1929" dirty="0">
                <a:latin typeface="Bahnschrift" pitchFamily="34" charset="0"/>
              </a:rPr>
              <a:t>A </a:t>
            </a:r>
            <a:r>
              <a:rPr lang="es-ES" sz="1929" b="1" dirty="0">
                <a:latin typeface="Bahnschrift" pitchFamily="34" charset="0"/>
              </a:rPr>
              <a:t>Disforia de </a:t>
            </a:r>
            <a:r>
              <a:rPr lang="es-ES" sz="1929" b="1" dirty="0" err="1">
                <a:latin typeface="Bahnschrift" pitchFamily="34" charset="0"/>
              </a:rPr>
              <a:t>xénero</a:t>
            </a:r>
            <a:r>
              <a:rPr lang="es-ES" sz="1929" dirty="0">
                <a:latin typeface="Bahnschrift" pitchFamily="34" charset="0"/>
              </a:rPr>
              <a:t>, é un termo psiquiátrico que describe  o «</a:t>
            </a:r>
            <a:r>
              <a:rPr lang="es-ES" sz="1929" dirty="0" err="1">
                <a:latin typeface="Bahnschrift" pitchFamily="34" charset="0"/>
              </a:rPr>
              <a:t>sufrimento</a:t>
            </a:r>
            <a:r>
              <a:rPr lang="es-ES" sz="1929" dirty="0">
                <a:latin typeface="Bahnschrift" pitchFamily="34" charset="0"/>
              </a:rPr>
              <a:t>» debido </a:t>
            </a:r>
            <a:r>
              <a:rPr lang="es-ES" sz="1929" dirty="0" err="1">
                <a:latin typeface="Bahnschrift" pitchFamily="34" charset="0"/>
              </a:rPr>
              <a:t>ao</a:t>
            </a:r>
            <a:r>
              <a:rPr lang="es-ES" sz="1929" dirty="0">
                <a:latin typeface="Bahnschrift" pitchFamily="34" charset="0"/>
              </a:rPr>
              <a:t> sexo/</a:t>
            </a:r>
            <a:r>
              <a:rPr lang="es-ES" sz="1929" dirty="0" err="1">
                <a:latin typeface="Bahnschrift" pitchFamily="34" charset="0"/>
              </a:rPr>
              <a:t>xénero</a:t>
            </a:r>
            <a:r>
              <a:rPr lang="es-ES" sz="1929" dirty="0">
                <a:latin typeface="Bahnschrift" pitchFamily="34" charset="0"/>
              </a:rPr>
              <a:t> asignados no </a:t>
            </a:r>
            <a:r>
              <a:rPr lang="es-ES" sz="1929" dirty="0" err="1">
                <a:latin typeface="Bahnschrift" pitchFamily="34" charset="0"/>
              </a:rPr>
              <a:t>nacemento</a:t>
            </a:r>
            <a:r>
              <a:rPr lang="es-ES" sz="1929" dirty="0">
                <a:latin typeface="Bahnschrift" pitchFamily="34" charset="0"/>
              </a:rPr>
              <a:t> e como conciben o </a:t>
            </a:r>
            <a:r>
              <a:rPr lang="es-ES" sz="1929" dirty="0" err="1">
                <a:latin typeface="Bahnschrift" pitchFamily="34" charset="0"/>
              </a:rPr>
              <a:t>seu</a:t>
            </a:r>
            <a:r>
              <a:rPr lang="es-ES" sz="1929" dirty="0">
                <a:latin typeface="Bahnschrift" pitchFamily="34" charset="0"/>
              </a:rPr>
              <a:t> propio </a:t>
            </a:r>
            <a:r>
              <a:rPr lang="es-ES" sz="1929" dirty="0" err="1">
                <a:latin typeface="Bahnschrift" pitchFamily="34" charset="0"/>
              </a:rPr>
              <a:t>corpo</a:t>
            </a:r>
            <a:r>
              <a:rPr lang="es-ES" sz="1929" dirty="0">
                <a:latin typeface="Bahnschrift" pitchFamily="34" charset="0"/>
              </a:rPr>
              <a:t>. </a:t>
            </a:r>
          </a:p>
          <a:p>
            <a:pPr algn="ctr">
              <a:lnSpc>
                <a:spcPts val="2893"/>
              </a:lnSpc>
              <a:spcBef>
                <a:spcPts val="579"/>
              </a:spcBef>
              <a:spcAft>
                <a:spcPts val="579"/>
              </a:spcAft>
            </a:pPr>
            <a:r>
              <a:rPr lang="es-ES" sz="1929" dirty="0">
                <a:latin typeface="Bahnschrift" pitchFamily="34" charset="0"/>
              </a:rPr>
              <a:t>Esta noción de disforia de </a:t>
            </a:r>
            <a:r>
              <a:rPr lang="es-ES" sz="1929" dirty="0" err="1">
                <a:latin typeface="Bahnschrift" pitchFamily="34" charset="0"/>
              </a:rPr>
              <a:t>xénero</a:t>
            </a:r>
            <a:r>
              <a:rPr lang="es-ES" sz="1929" dirty="0">
                <a:latin typeface="Bahnschrift" pitchFamily="34" charset="0"/>
              </a:rPr>
              <a:t> non </a:t>
            </a:r>
            <a:r>
              <a:rPr lang="es-ES" sz="1929" dirty="0" err="1">
                <a:latin typeface="Bahnschrift" pitchFamily="34" charset="0"/>
              </a:rPr>
              <a:t>adoita</a:t>
            </a:r>
            <a:r>
              <a:rPr lang="es-ES" sz="1929" dirty="0">
                <a:latin typeface="Bahnschrift" pitchFamily="34" charset="0"/>
              </a:rPr>
              <a:t> ter en </a:t>
            </a:r>
            <a:r>
              <a:rPr lang="es-ES" sz="1929" dirty="0" err="1">
                <a:latin typeface="Bahnschrift" pitchFamily="34" charset="0"/>
              </a:rPr>
              <a:t>conta</a:t>
            </a:r>
            <a:r>
              <a:rPr lang="es-ES" sz="1929" dirty="0">
                <a:latin typeface="Bahnschrift" pitchFamily="34" charset="0"/>
              </a:rPr>
              <a:t> o impacto da </a:t>
            </a:r>
            <a:r>
              <a:rPr lang="es-ES" sz="1929" dirty="0" err="1">
                <a:solidFill>
                  <a:srgbClr val="FF0000"/>
                </a:solidFill>
                <a:effectLst>
                  <a:outerShdw blurRad="38100" dist="38100" dir="2700000" algn="tl">
                    <a:srgbClr val="000000">
                      <a:alpha val="43137"/>
                    </a:srgbClr>
                  </a:outerShdw>
                </a:effectLst>
                <a:latin typeface="Bahnschrift" pitchFamily="34" charset="0"/>
              </a:rPr>
              <a:t>transfobia</a:t>
            </a:r>
            <a:r>
              <a:rPr lang="es-ES" sz="1929" dirty="0">
                <a:effectLst>
                  <a:outerShdw blurRad="38100" dist="38100" dir="2700000" algn="tl">
                    <a:srgbClr val="000000">
                      <a:alpha val="43137"/>
                    </a:srgbClr>
                  </a:outerShdw>
                </a:effectLst>
                <a:latin typeface="Bahnschrift" pitchFamily="34" charset="0"/>
              </a:rPr>
              <a:t> </a:t>
            </a:r>
            <a:r>
              <a:rPr lang="es-ES" sz="1929" dirty="0">
                <a:latin typeface="Bahnschrift" pitchFamily="34" charset="0"/>
              </a:rPr>
              <a:t>e o </a:t>
            </a:r>
            <a:r>
              <a:rPr lang="es-ES" sz="1929" dirty="0" err="1">
                <a:solidFill>
                  <a:srgbClr val="FF0000"/>
                </a:solidFill>
                <a:effectLst>
                  <a:outerShdw blurRad="38100" dist="38100" dir="2700000" algn="tl">
                    <a:srgbClr val="000000">
                      <a:alpha val="43137"/>
                    </a:srgbClr>
                  </a:outerShdw>
                </a:effectLst>
                <a:latin typeface="Bahnschrift" pitchFamily="34" charset="0"/>
              </a:rPr>
              <a:t>rexeitamento</a:t>
            </a:r>
            <a:r>
              <a:rPr lang="es-ES" sz="1929" dirty="0">
                <a:solidFill>
                  <a:srgbClr val="FF0000"/>
                </a:solidFill>
                <a:effectLst>
                  <a:outerShdw blurRad="38100" dist="38100" dir="2700000" algn="tl">
                    <a:srgbClr val="000000">
                      <a:alpha val="43137"/>
                    </a:srgbClr>
                  </a:outerShdw>
                </a:effectLst>
                <a:latin typeface="Bahnschrift" pitchFamily="34" charset="0"/>
              </a:rPr>
              <a:t> social e familiar</a:t>
            </a:r>
            <a:r>
              <a:rPr lang="es-ES" sz="1929" dirty="0">
                <a:latin typeface="Bahnschrift" pitchFamily="34" charset="0"/>
              </a:rPr>
              <a:t> á </a:t>
            </a:r>
            <a:r>
              <a:rPr lang="es-ES" sz="1929" dirty="0" err="1">
                <a:latin typeface="Bahnschrift" pitchFamily="34" charset="0"/>
              </a:rPr>
              <a:t>diversidade</a:t>
            </a:r>
            <a:r>
              <a:rPr lang="es-ES" sz="1929" dirty="0">
                <a:latin typeface="Bahnschrift" pitchFamily="34" charset="0"/>
              </a:rPr>
              <a:t> de identidades e de </a:t>
            </a:r>
            <a:r>
              <a:rPr lang="es-ES" sz="1929" dirty="0" err="1">
                <a:latin typeface="Bahnschrift" pitchFamily="34" charset="0"/>
              </a:rPr>
              <a:t>corpos</a:t>
            </a:r>
            <a:r>
              <a:rPr lang="es-ES" sz="1929" dirty="0">
                <a:latin typeface="Bahnschrift" pitchFamily="34" charset="0"/>
              </a:rPr>
              <a:t>.</a:t>
            </a:r>
          </a:p>
        </p:txBody>
      </p:sp>
      <p:sp>
        <p:nvSpPr>
          <p:cNvPr id="10" name="1 Título"/>
          <p:cNvSpPr>
            <a:spLocks noGrp="1"/>
          </p:cNvSpPr>
          <p:nvPr>
            <p:ph type="title"/>
          </p:nvPr>
        </p:nvSpPr>
        <p:spPr>
          <a:xfrm>
            <a:off x="28496" y="88023"/>
            <a:ext cx="9721850" cy="1102320"/>
          </a:xfrm>
        </p:spPr>
        <p:txBody>
          <a:bodyPr>
            <a:normAutofit/>
          </a:bodyPr>
          <a:lstStyle/>
          <a:p>
            <a:r>
              <a:rPr lang="es-ES" sz="2893" b="1" kern="2000" dirty="0">
                <a:solidFill>
                  <a:srgbClr val="0070C0"/>
                </a:solidFill>
                <a:latin typeface="Bahnschrift Light SemiCondensed" pitchFamily="34" charset="0"/>
              </a:rPr>
              <a:t>PATOLOXIZACIÓN/PSIQUIATRIZACIÓN  E  TUTELAXE  DESDE  SAÚDE MENTAL  DAS  IDENTIDADES  TRANS - </a:t>
            </a:r>
            <a:r>
              <a:rPr lang="es-ES" sz="2122" b="1" kern="2000" dirty="0">
                <a:solidFill>
                  <a:srgbClr val="0070C0"/>
                </a:solidFill>
                <a:latin typeface="Bahnschrift Light SemiCondensed" pitchFamily="34" charset="0"/>
              </a:rPr>
              <a:t>Mental  </a:t>
            </a:r>
            <a:r>
              <a:rPr lang="es-ES" sz="2122" b="1" kern="2000" dirty="0" err="1">
                <a:solidFill>
                  <a:srgbClr val="0070C0"/>
                </a:solidFill>
                <a:latin typeface="Bahnschrift Light SemiCondensed" pitchFamily="34" charset="0"/>
              </a:rPr>
              <a:t>disorder</a:t>
            </a:r>
            <a:r>
              <a:rPr lang="es-ES" sz="2122" b="1" kern="2000" dirty="0">
                <a:solidFill>
                  <a:srgbClr val="0070C0"/>
                </a:solidFill>
                <a:latin typeface="Bahnschrift Light SemiCondensed" pitchFamily="34" charset="0"/>
              </a:rPr>
              <a:t> (DSM-V , CIE-10)</a:t>
            </a:r>
            <a:endParaRPr lang="es-ES" sz="2122" kern="2000" dirty="0">
              <a:solidFill>
                <a:srgbClr val="0070C0"/>
              </a:solidFill>
              <a:latin typeface="Bahnschrift Light SemiCondensed" pitchFamily="34" charset="0"/>
            </a:endParaRPr>
          </a:p>
        </p:txBody>
      </p:sp>
    </p:spTree>
    <p:extLst>
      <p:ext uri="{BB962C8B-B14F-4D97-AF65-F5344CB8AC3E}">
        <p14:creationId xmlns:p14="http://schemas.microsoft.com/office/powerpoint/2010/main" val="23612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000"/>
                            </p:stCondLst>
                            <p:childTnLst>
                              <p:par>
                                <p:cTn id="9" presetID="10" presetClass="entr" presetSubtype="0" fill="hold" nodeType="afterEffect">
                                  <p:stCondLst>
                                    <p:cond delay="2000"/>
                                  </p:stCondLst>
                                  <p:childTnLst>
                                    <p:set>
                                      <p:cBhvr>
                                        <p:cTn id="10" dur="1" fill="hold">
                                          <p:stCondLst>
                                            <p:cond delay="0"/>
                                          </p:stCondLst>
                                        </p:cTn>
                                        <p:tgtEl>
                                          <p:spTgt spid="17410"/>
                                        </p:tgtEl>
                                        <p:attrNameLst>
                                          <p:attrName>style.visibility</p:attrName>
                                        </p:attrNameLst>
                                      </p:cBhvr>
                                      <p:to>
                                        <p:strVal val="visible"/>
                                      </p:to>
                                    </p:set>
                                    <p:animEffect transition="in" filter="fade">
                                      <p:cBhvr>
                                        <p:cTn id="11" dur="1000"/>
                                        <p:tgtEl>
                                          <p:spTgt spid="17410"/>
                                        </p:tgtEl>
                                      </p:cBhvr>
                                    </p:animEffect>
                                  </p:childTnLst>
                                </p:cTn>
                              </p:par>
                              <p:par>
                                <p:cTn id="12" presetID="1" presetClass="entr" presetSubtype="0" fill="hold" grpId="0" nodeType="withEffect">
                                  <p:stCondLst>
                                    <p:cond delay="2250"/>
                                  </p:stCondLst>
                                  <p:childTnLst>
                                    <p:set>
                                      <p:cBhvr>
                                        <p:cTn id="13" dur="1" fill="hold">
                                          <p:stCondLst>
                                            <p:cond delay="999"/>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999"/>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999"/>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9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3"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46570" y="116632"/>
            <a:ext cx="9438768" cy="461665"/>
          </a:xfrm>
          <a:prstGeom prst="rect">
            <a:avLst/>
          </a:prstGeom>
          <a:noFill/>
        </p:spPr>
        <p:txBody>
          <a:bodyPr wrap="square" rtlCol="0">
            <a:spAutoFit/>
          </a:bodyPr>
          <a:lstStyle/>
          <a:p>
            <a:r>
              <a:rPr lang="es-ES" sz="2400" dirty="0">
                <a:latin typeface="Tahoma" panose="020B0604030504040204" pitchFamily="34" charset="0"/>
                <a:ea typeface="Tahoma" panose="020B0604030504040204" pitchFamily="34" charset="0"/>
                <a:cs typeface="Tahoma" panose="020B0604030504040204" pitchFamily="34" charset="0"/>
              </a:rPr>
              <a:t>TRANSFOBIA en forma de </a:t>
            </a:r>
            <a:r>
              <a:rPr lang="es-ES" sz="2400" b="1" dirty="0" err="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rexeitamento</a:t>
            </a:r>
            <a:r>
              <a:rPr lang="es-ES" sz="24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s-ES" sz="2400" dirty="0" smtClean="0">
                <a:latin typeface="Tahoma" panose="020B0604030504040204" pitchFamily="34" charset="0"/>
                <a:ea typeface="Tahoma" panose="020B0604030504040204" pitchFamily="34" charset="0"/>
                <a:cs typeface="Tahoma" panose="020B0604030504040204" pitchFamily="34" charset="0"/>
              </a:rPr>
              <a:t>á </a:t>
            </a:r>
            <a:r>
              <a:rPr lang="es-ES" sz="2400" dirty="0" err="1">
                <a:latin typeface="Tahoma" panose="020B0604030504040204" pitchFamily="34" charset="0"/>
                <a:ea typeface="Tahoma" panose="020B0604030504040204" pitchFamily="34" charset="0"/>
                <a:cs typeface="Tahoma" panose="020B0604030504040204" pitchFamily="34" charset="0"/>
              </a:rPr>
              <a:t>diversidade</a:t>
            </a:r>
            <a:r>
              <a:rPr lang="es-ES" sz="2400" dirty="0">
                <a:latin typeface="Tahoma" panose="020B0604030504040204" pitchFamily="34" charset="0"/>
                <a:ea typeface="Tahoma" panose="020B0604030504040204" pitchFamily="34" charset="0"/>
                <a:cs typeface="Tahoma" panose="020B0604030504040204" pitchFamily="34" charset="0"/>
              </a:rPr>
              <a:t> de </a:t>
            </a:r>
            <a:r>
              <a:rPr lang="es-ES" sz="2400" dirty="0" err="1">
                <a:latin typeface="Tahoma" panose="020B0604030504040204" pitchFamily="34" charset="0"/>
                <a:ea typeface="Tahoma" panose="020B0604030504040204" pitchFamily="34" charset="0"/>
                <a:cs typeface="Tahoma" panose="020B0604030504040204" pitchFamily="34" charset="0"/>
              </a:rPr>
              <a:t>corpos</a:t>
            </a:r>
            <a:endParaRPr lang="es-ES" sz="2400" dirty="0">
              <a:latin typeface="Tahoma" panose="020B0604030504040204" pitchFamily="34" charset="0"/>
              <a:ea typeface="Tahoma" panose="020B0604030504040204" pitchFamily="34" charset="0"/>
              <a:cs typeface="Tahoma" panose="020B0604030504040204" pitchFamily="34" charset="0"/>
            </a:endParaRPr>
          </a:p>
        </p:txBody>
      </p:sp>
      <p:pic>
        <p:nvPicPr>
          <p:cNvPr id="1027" name="Picture 3" descr="C:\Users\CRISTINA PALACIOS.DESKTOP-UQQ274E\Desktop\CHARLAS\IMG-20170909-WA0019.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4000"/>
                    </a14:imgEffect>
                  </a14:imgLayer>
                </a14:imgProps>
              </a:ext>
              <a:ext uri="{28A0092B-C50C-407E-A947-70E740481C1C}">
                <a14:useLocalDpi xmlns:a14="http://schemas.microsoft.com/office/drawing/2010/main" val="0"/>
              </a:ext>
            </a:extLst>
          </a:blip>
          <a:srcRect/>
          <a:stretch>
            <a:fillRect/>
          </a:stretch>
        </p:blipFill>
        <p:spPr bwMode="auto">
          <a:xfrm>
            <a:off x="4965954" y="814400"/>
            <a:ext cx="4334698" cy="5926968"/>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421" y="831936"/>
            <a:ext cx="4468560" cy="6026063"/>
          </a:xfrm>
          <a:prstGeom prst="rect">
            <a:avLst/>
          </a:prstGeom>
        </p:spPr>
      </p:pic>
    </p:spTree>
    <p:extLst>
      <p:ext uri="{BB962C8B-B14F-4D97-AF65-F5344CB8AC3E}">
        <p14:creationId xmlns:p14="http://schemas.microsoft.com/office/powerpoint/2010/main" val="78822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1000"/>
                                  </p:stCondLst>
                                  <p:childTnLst>
                                    <p:set>
                                      <p:cBhvr>
                                        <p:cTn id="8" dur="1" fill="hold">
                                          <p:stCondLst>
                                            <p:cond delay="249"/>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733731" cy="6858000"/>
          </a:xfrm>
        </p:spPr>
      </p:pic>
    </p:spTree>
    <p:extLst>
      <p:ext uri="{BB962C8B-B14F-4D97-AF65-F5344CB8AC3E}">
        <p14:creationId xmlns:p14="http://schemas.microsoft.com/office/powerpoint/2010/main" val="5362932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908597" y="5589241"/>
            <a:ext cx="7813253" cy="1092607"/>
          </a:xfrm>
          <a:prstGeom prst="rect">
            <a:avLst/>
          </a:prstGeom>
        </p:spPr>
        <p:txBody>
          <a:bodyPr wrap="square">
            <a:spAutoFit/>
          </a:bodyPr>
          <a:lstStyle/>
          <a:p>
            <a:pPr algn="r">
              <a:lnSpc>
                <a:spcPts val="2600"/>
              </a:lnSpc>
            </a:pPr>
            <a:r>
              <a:rPr lang="es-ES" sz="2000" b="1" dirty="0" smtClean="0">
                <a:latin typeface="Bahnschrift Light" pitchFamily="34" charset="0"/>
              </a:rPr>
              <a:t>3.-PROTOCOLO EDUCATIVO SOBRE IDENTIDADE DE XÉNERO E NON DISCRIMINACIÓN.</a:t>
            </a:r>
            <a:endParaRPr lang="es-ES" sz="2000" b="1" dirty="0">
              <a:latin typeface="Bahnschrift Light" pitchFamily="34" charset="0"/>
            </a:endParaRPr>
          </a:p>
          <a:p>
            <a:pPr algn="r">
              <a:lnSpc>
                <a:spcPts val="2600"/>
              </a:lnSpc>
            </a:pPr>
            <a:endParaRPr lang="es-ES" sz="2000" b="1" dirty="0">
              <a:latin typeface="Bahnschrift Light" pitchFamily="34" charset="0"/>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1378" y="1052736"/>
            <a:ext cx="5282536" cy="3324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30843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CRISTINA PALACIOS.DESKTOP-UQQ274E\Desktop\ARELAS\EDUCACION\PROTOCOLOEDUCATIVOIMAGENES\0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7415" y="332656"/>
            <a:ext cx="4796444" cy="5688632"/>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53468" y="6199244"/>
            <a:ext cx="8957345" cy="369332"/>
          </a:xfrm>
          <a:prstGeom prst="rect">
            <a:avLst/>
          </a:prstGeom>
        </p:spPr>
        <p:txBody>
          <a:bodyPr wrap="square">
            <a:spAutoFit/>
          </a:bodyPr>
          <a:lstStyle/>
          <a:p>
            <a:r>
              <a:rPr lang="es-ES" b="1" u="sng" dirty="0">
                <a:hlinkClick r:id="rId3"/>
              </a:rPr>
              <a:t>http://www.edu.xunta.gal/portal/sites/web/files/identidade_de_xenero_caderno.pdf</a:t>
            </a:r>
            <a:endParaRPr lang="es-ES" b="1" dirty="0"/>
          </a:p>
        </p:txBody>
      </p:sp>
      <p:sp>
        <p:nvSpPr>
          <p:cNvPr id="3" name="CuadroTexto 2"/>
          <p:cNvSpPr txBox="1"/>
          <p:nvPr/>
        </p:nvSpPr>
        <p:spPr>
          <a:xfrm>
            <a:off x="6301085" y="764704"/>
            <a:ext cx="2679548" cy="400110"/>
          </a:xfrm>
          <a:prstGeom prst="rect">
            <a:avLst/>
          </a:prstGeom>
          <a:noFill/>
        </p:spPr>
        <p:txBody>
          <a:bodyPr wrap="square" rtlCol="0">
            <a:spAutoFit/>
          </a:bodyPr>
          <a:lstStyle/>
          <a:p>
            <a:r>
              <a:rPr lang="es-ES" sz="2000" b="1" dirty="0"/>
              <a:t>Abril 2016</a:t>
            </a:r>
          </a:p>
        </p:txBody>
      </p:sp>
      <p:sp>
        <p:nvSpPr>
          <p:cNvPr id="6" name="CuadroTexto 5"/>
          <p:cNvSpPr txBox="1"/>
          <p:nvPr/>
        </p:nvSpPr>
        <p:spPr>
          <a:xfrm>
            <a:off x="5396834" y="1700808"/>
            <a:ext cx="3904484" cy="2308324"/>
          </a:xfrm>
          <a:prstGeom prst="rect">
            <a:avLst/>
          </a:prstGeom>
          <a:noFill/>
        </p:spPr>
        <p:txBody>
          <a:bodyPr wrap="square" rtlCol="0">
            <a:spAutoFit/>
          </a:bodyPr>
          <a:lstStyle/>
          <a:p>
            <a:r>
              <a:rPr lang="es-ES_tradnl" b="1" dirty="0">
                <a:solidFill>
                  <a:srgbClr val="FF6600"/>
                </a:solidFill>
              </a:rPr>
              <a:t>Insuficiente en sí </a:t>
            </a:r>
            <a:r>
              <a:rPr lang="es-ES_tradnl" b="1" dirty="0" err="1">
                <a:solidFill>
                  <a:srgbClr val="FF6600"/>
                </a:solidFill>
              </a:rPr>
              <a:t>mesmo</a:t>
            </a:r>
            <a:endParaRPr lang="es-ES_tradnl" b="1" dirty="0">
              <a:solidFill>
                <a:srgbClr val="FF6600"/>
              </a:solidFill>
            </a:endParaRPr>
          </a:p>
          <a:p>
            <a:endParaRPr lang="es-ES_tradnl" b="1" dirty="0"/>
          </a:p>
          <a:p>
            <a:pPr algn="just"/>
            <a:r>
              <a:rPr lang="es-ES_tradnl" b="1" dirty="0" err="1"/>
              <a:t>Require</a:t>
            </a:r>
            <a:r>
              <a:rPr lang="es-ES_tradnl" b="1" dirty="0"/>
              <a:t> a posta en marcha de </a:t>
            </a:r>
            <a:r>
              <a:rPr lang="es-ES_tradnl" b="1" dirty="0" err="1"/>
              <a:t>accións</a:t>
            </a:r>
            <a:r>
              <a:rPr lang="es-ES_tradnl" b="1" dirty="0"/>
              <a:t> que garantan o respeto </a:t>
            </a:r>
            <a:r>
              <a:rPr lang="es-ES_tradnl" b="1" dirty="0" smtClean="0"/>
              <a:t>á </a:t>
            </a:r>
            <a:r>
              <a:rPr lang="es-ES_tradnl" b="1" dirty="0" err="1"/>
              <a:t>identidade</a:t>
            </a:r>
            <a:r>
              <a:rPr lang="es-ES_tradnl" b="1" dirty="0"/>
              <a:t> dx </a:t>
            </a:r>
            <a:r>
              <a:rPr lang="es-ES_tradnl" b="1" dirty="0" err="1" smtClean="0"/>
              <a:t>menxr</a:t>
            </a:r>
            <a:r>
              <a:rPr lang="es-ES_tradnl" b="1" dirty="0"/>
              <a:t>, formación, sensibilización, </a:t>
            </a:r>
            <a:r>
              <a:rPr lang="es-ES_tradnl" b="1" dirty="0" err="1"/>
              <a:t>procedementos</a:t>
            </a:r>
            <a:r>
              <a:rPr lang="es-ES_tradnl" b="1" dirty="0"/>
              <a:t> administrativos, adaptación de </a:t>
            </a:r>
            <a:r>
              <a:rPr lang="es-ES_tradnl" b="1" dirty="0" err="1"/>
              <a:t>espazos</a:t>
            </a:r>
            <a:r>
              <a:rPr lang="es-ES_tradnl" b="1" dirty="0"/>
              <a:t> </a:t>
            </a:r>
            <a:r>
              <a:rPr lang="es-ES_tradnl" b="1" dirty="0" smtClean="0"/>
              <a:t>divididos </a:t>
            </a:r>
            <a:r>
              <a:rPr lang="es-ES_tradnl" b="1" dirty="0"/>
              <a:t>por </a:t>
            </a:r>
            <a:r>
              <a:rPr lang="es-ES_tradnl" b="1" dirty="0" err="1"/>
              <a:t>xénero</a:t>
            </a:r>
            <a:r>
              <a:rPr lang="mr-IN" b="1" dirty="0"/>
              <a:t>…</a:t>
            </a:r>
            <a:endParaRPr lang="es-ES" b="1" dirty="0"/>
          </a:p>
        </p:txBody>
      </p:sp>
    </p:spTree>
    <p:extLst>
      <p:ext uri="{BB962C8B-B14F-4D97-AF65-F5344CB8AC3E}">
        <p14:creationId xmlns:p14="http://schemas.microsoft.com/office/powerpoint/2010/main" val="27793809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marL="0" indent="0" algn="just">
              <a:lnSpc>
                <a:spcPts val="3800"/>
              </a:lnSpc>
              <a:spcAft>
                <a:spcPts val="600"/>
              </a:spcAft>
              <a:buNone/>
            </a:pPr>
            <a:r>
              <a:rPr lang="pt-BR" sz="2800" dirty="0" err="1">
                <a:solidFill>
                  <a:srgbClr val="002060"/>
                </a:solidFill>
                <a:latin typeface="Tahoma" panose="020B0604030504040204" pitchFamily="34" charset="0"/>
                <a:ea typeface="Tahoma" panose="020B0604030504040204" pitchFamily="34" charset="0"/>
                <a:cs typeface="Tahoma" panose="020B0604030504040204" pitchFamily="34" charset="0"/>
              </a:rPr>
              <a:t>Cando</a:t>
            </a:r>
            <a:r>
              <a:rPr lang="pt-BR" sz="2800" dirty="0">
                <a:solidFill>
                  <a:srgbClr val="002060"/>
                </a:solidFill>
                <a:latin typeface="Tahoma" panose="020B0604030504040204" pitchFamily="34" charset="0"/>
                <a:ea typeface="Tahoma" panose="020B0604030504040204" pitchFamily="34" charset="0"/>
                <a:cs typeface="Tahoma" panose="020B0604030504040204" pitchFamily="34" charset="0"/>
              </a:rPr>
              <a:t> nos referimos a </a:t>
            </a:r>
            <a:r>
              <a:rPr lang="pt-BR" sz="2800" dirty="0" smtClean="0">
                <a:solidFill>
                  <a:srgbClr val="FF3399"/>
                </a:solidFill>
                <a:latin typeface="Tahoma" panose="020B0604030504040204" pitchFamily="34" charset="0"/>
                <a:ea typeface="Tahoma" panose="020B0604030504040204" pitchFamily="34" charset="0"/>
                <a:cs typeface="Tahoma" panose="020B0604030504040204" pitchFamily="34" charset="0"/>
              </a:rPr>
              <a:t>DIVERSIDADE SEXUAL </a:t>
            </a:r>
            <a:r>
              <a:rPr lang="pt-BR" sz="2800" dirty="0">
                <a:solidFill>
                  <a:srgbClr val="002060"/>
                </a:solidFill>
                <a:latin typeface="Tahoma" panose="020B0604030504040204" pitchFamily="34" charset="0"/>
                <a:ea typeface="Tahoma" panose="020B0604030504040204" pitchFamily="34" charset="0"/>
                <a:cs typeface="Tahoma" panose="020B0604030504040204" pitchFamily="34" charset="0"/>
              </a:rPr>
              <a:t>falamos de </a:t>
            </a:r>
            <a:r>
              <a:rPr lang="pt-BR" sz="2800" dirty="0" err="1">
                <a:solidFill>
                  <a:srgbClr val="002060"/>
                </a:solidFill>
                <a:latin typeface="Tahoma" panose="020B0604030504040204" pitchFamily="34" charset="0"/>
                <a:ea typeface="Tahoma" panose="020B0604030504040204" pitchFamily="34" charset="0"/>
                <a:cs typeface="Tahoma" panose="020B0604030504040204" pitchFamily="34" charset="0"/>
              </a:rPr>
              <a:t>persoas</a:t>
            </a:r>
            <a:r>
              <a:rPr lang="pt-BR" sz="2800" dirty="0">
                <a:solidFill>
                  <a:srgbClr val="002060"/>
                </a:solidFill>
                <a:latin typeface="Tahoma" panose="020B0604030504040204" pitchFamily="34" charset="0"/>
                <a:ea typeface="Tahoma" panose="020B0604030504040204" pitchFamily="34" charset="0"/>
                <a:cs typeface="Tahoma" panose="020B0604030504040204" pitchFamily="34" charset="0"/>
              </a:rPr>
              <a:t>, realidades e vivencias moi amplas e diversas. </a:t>
            </a:r>
            <a:r>
              <a:rPr lang="pt-BR" sz="2800" dirty="0" smtClean="0">
                <a:solidFill>
                  <a:srgbClr val="002060"/>
                </a:solidFill>
                <a:latin typeface="Tahoma" panose="020B0604030504040204" pitchFamily="34" charset="0"/>
                <a:ea typeface="Tahoma" panose="020B0604030504040204" pitchFamily="34" charset="0"/>
                <a:cs typeface="Tahoma" panose="020B0604030504040204" pitchFamily="34" charset="0"/>
              </a:rPr>
              <a:t>É </a:t>
            </a:r>
            <a:r>
              <a:rPr lang="pt-BR" sz="2800" dirty="0" err="1">
                <a:solidFill>
                  <a:srgbClr val="002060"/>
                </a:solidFill>
                <a:latin typeface="Tahoma" panose="020B0604030504040204" pitchFamily="34" charset="0"/>
                <a:ea typeface="Tahoma" panose="020B0604030504040204" pitchFamily="34" charset="0"/>
                <a:cs typeface="Tahoma" panose="020B0604030504040204" pitchFamily="34" charset="0"/>
              </a:rPr>
              <a:t>un</a:t>
            </a:r>
            <a:r>
              <a:rPr lang="pt-BR" sz="2800" dirty="0">
                <a:solidFill>
                  <a:srgbClr val="002060"/>
                </a:solidFill>
                <a:latin typeface="Tahoma" panose="020B0604030504040204" pitchFamily="34" charset="0"/>
                <a:ea typeface="Tahoma" panose="020B0604030504040204" pitchFamily="34" charset="0"/>
                <a:cs typeface="Tahoma" panose="020B0604030504040204" pitchFamily="34" charset="0"/>
              </a:rPr>
              <a:t> termo que se usa para </a:t>
            </a:r>
            <a:r>
              <a:rPr lang="pt-BR" sz="2800" dirty="0" err="1">
                <a:solidFill>
                  <a:srgbClr val="002060"/>
                </a:solidFill>
                <a:latin typeface="Tahoma" panose="020B0604030504040204" pitchFamily="34" charset="0"/>
                <a:ea typeface="Tahoma" panose="020B0604030504040204" pitchFamily="34" charset="0"/>
                <a:cs typeface="Tahoma" panose="020B0604030504040204" pitchFamily="34" charset="0"/>
              </a:rPr>
              <a:t>referirse</a:t>
            </a:r>
            <a:r>
              <a:rPr lang="pt-BR" sz="2800" dirty="0">
                <a:solidFill>
                  <a:srgbClr val="002060"/>
                </a:solidFill>
                <a:latin typeface="Tahoma" panose="020B0604030504040204" pitchFamily="34" charset="0"/>
                <a:ea typeface="Tahoma" panose="020B0604030504040204" pitchFamily="34" charset="0"/>
                <a:cs typeface="Tahoma" panose="020B0604030504040204" pitchFamily="34" charset="0"/>
              </a:rPr>
              <a:t> de maneira inclusiva </a:t>
            </a:r>
            <a:r>
              <a:rPr lang="pt-BR" sz="2800" dirty="0" smtClean="0">
                <a:solidFill>
                  <a:srgbClr val="002060"/>
                </a:solidFill>
                <a:latin typeface="Tahoma" panose="020B0604030504040204" pitchFamily="34" charset="0"/>
                <a:ea typeface="Tahoma" panose="020B0604030504040204" pitchFamily="34" charset="0"/>
                <a:cs typeface="Tahoma" panose="020B0604030504040204" pitchFamily="34" charset="0"/>
              </a:rPr>
              <a:t>as </a:t>
            </a:r>
            <a:r>
              <a:rPr lang="pt-BR" sz="2800" dirty="0">
                <a:solidFill>
                  <a:srgbClr val="002060"/>
                </a:solidFill>
                <a:latin typeface="Tahoma" panose="020B0604030504040204" pitchFamily="34" charset="0"/>
                <a:ea typeface="Tahoma" panose="020B0604030504040204" pitchFamily="34" charset="0"/>
                <a:cs typeface="Tahoma" panose="020B0604030504040204" pitchFamily="34" charset="0"/>
              </a:rPr>
              <a:t>diferentes formas de </a:t>
            </a:r>
            <a:r>
              <a:rPr lang="pt-BR" sz="2800" b="1" dirty="0">
                <a:solidFill>
                  <a:srgbClr val="002060"/>
                </a:solidFill>
                <a:latin typeface="Tahoma" panose="020B0604030504040204" pitchFamily="34" charset="0"/>
                <a:ea typeface="Tahoma" panose="020B0604030504040204" pitchFamily="34" charset="0"/>
                <a:cs typeface="Tahoma" panose="020B0604030504040204" pitchFamily="34" charset="0"/>
              </a:rPr>
              <a:t>ser</a:t>
            </a:r>
            <a:r>
              <a:rPr lang="pt-BR" sz="28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pt-BR" sz="2800" b="1" dirty="0">
                <a:solidFill>
                  <a:srgbClr val="002060"/>
                </a:solidFill>
                <a:latin typeface="Tahoma" panose="020B0604030504040204" pitchFamily="34" charset="0"/>
                <a:ea typeface="Tahoma" panose="020B0604030504040204" pitchFamily="34" charset="0"/>
                <a:cs typeface="Tahoma" panose="020B0604030504040204" pitchFamily="34" charset="0"/>
              </a:rPr>
              <a:t>amar</a:t>
            </a:r>
            <a:r>
              <a:rPr lang="pt-BR" sz="28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pt-BR" sz="2800" b="1" dirty="0" err="1">
                <a:solidFill>
                  <a:srgbClr val="002060"/>
                </a:solidFill>
                <a:latin typeface="Tahoma" panose="020B0604030504040204" pitchFamily="34" charset="0"/>
                <a:ea typeface="Tahoma" panose="020B0604030504040204" pitchFamily="34" charset="0"/>
                <a:cs typeface="Tahoma" panose="020B0604030504040204" pitchFamily="34" charset="0"/>
              </a:rPr>
              <a:t>vivir</a:t>
            </a:r>
            <a:r>
              <a:rPr lang="pt-BR" sz="2800" dirty="0">
                <a:solidFill>
                  <a:srgbClr val="002060"/>
                </a:solidFill>
                <a:latin typeface="Tahoma" panose="020B0604030504040204" pitchFamily="34" charset="0"/>
                <a:ea typeface="Tahoma" panose="020B0604030504040204" pitchFamily="34" charset="0"/>
                <a:cs typeface="Tahoma" panose="020B0604030504040204" pitchFamily="34" charset="0"/>
              </a:rPr>
              <a:t> e </a:t>
            </a:r>
            <a:r>
              <a:rPr lang="pt-BR" sz="2800" b="1" dirty="0" err="1">
                <a:solidFill>
                  <a:srgbClr val="002060"/>
                </a:solidFill>
                <a:latin typeface="Tahoma" panose="020B0604030504040204" pitchFamily="34" charset="0"/>
                <a:ea typeface="Tahoma" panose="020B0604030504040204" pitchFamily="34" charset="0"/>
                <a:cs typeface="Tahoma" panose="020B0604030504040204" pitchFamily="34" charset="0"/>
              </a:rPr>
              <a:t>expresar</a:t>
            </a:r>
            <a:r>
              <a:rPr lang="pt-BR" sz="2800" b="1" dirty="0">
                <a:solidFill>
                  <a:srgbClr val="002060"/>
                </a:solidFill>
                <a:latin typeface="Tahoma" panose="020B0604030504040204" pitchFamily="34" charset="0"/>
                <a:ea typeface="Tahoma" panose="020B0604030504040204" pitchFamily="34" charset="0"/>
                <a:cs typeface="Tahoma" panose="020B0604030504040204" pitchFamily="34" charset="0"/>
              </a:rPr>
              <a:t> o </a:t>
            </a:r>
            <a:r>
              <a:rPr lang="pt-BR" sz="28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xénero</a:t>
            </a:r>
            <a:r>
              <a:rPr lang="pt-BR" sz="28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pt-BR" sz="2800" dirty="0" err="1">
                <a:solidFill>
                  <a:srgbClr val="002060"/>
                </a:solidFill>
                <a:latin typeface="Tahoma" panose="020B0604030504040204" pitchFamily="34" charset="0"/>
                <a:ea typeface="Tahoma" panose="020B0604030504040204" pitchFamily="34" charset="0"/>
                <a:cs typeface="Tahoma" panose="020B0604030504040204" pitchFamily="34" charset="0"/>
              </a:rPr>
              <a:t>sen</a:t>
            </a:r>
            <a:r>
              <a:rPr lang="pt-BR" sz="28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pt-BR" sz="2800" dirty="0" err="1">
                <a:solidFill>
                  <a:srgbClr val="002060"/>
                </a:solidFill>
                <a:latin typeface="Tahoma" panose="020B0604030504040204" pitchFamily="34" charset="0"/>
                <a:ea typeface="Tahoma" panose="020B0604030504040204" pitchFamily="34" charset="0"/>
                <a:cs typeface="Tahoma" panose="020B0604030504040204" pitchFamily="34" charset="0"/>
              </a:rPr>
              <a:t>necesidade</a:t>
            </a:r>
            <a:r>
              <a:rPr lang="pt-BR" sz="2800" dirty="0">
                <a:solidFill>
                  <a:srgbClr val="002060"/>
                </a:solidFill>
                <a:latin typeface="Tahoma" panose="020B0604030504040204" pitchFamily="34" charset="0"/>
                <a:ea typeface="Tahoma" panose="020B0604030504040204" pitchFamily="34" charset="0"/>
                <a:cs typeface="Tahoma" panose="020B0604030504040204" pitchFamily="34" charset="0"/>
              </a:rPr>
              <a:t> de especificar cada unha das formas de </a:t>
            </a:r>
            <a:r>
              <a:rPr lang="pt-BR" sz="2800" dirty="0" smtClean="0">
                <a:solidFill>
                  <a:srgbClr val="002060"/>
                </a:solidFill>
                <a:latin typeface="Tahoma" panose="020B0604030504040204" pitchFamily="34" charset="0"/>
                <a:ea typeface="Tahoma" panose="020B0604030504040204" pitchFamily="34" charset="0"/>
                <a:cs typeface="Tahoma" panose="020B0604030504040204" pitchFamily="34" charset="0"/>
              </a:rPr>
              <a:t>ser </a:t>
            </a:r>
            <a:r>
              <a:rPr lang="pt-BR" sz="2800" dirty="0">
                <a:solidFill>
                  <a:srgbClr val="002060"/>
                </a:solidFill>
                <a:latin typeface="Tahoma" panose="020B0604030504040204" pitchFamily="34" charset="0"/>
                <a:ea typeface="Tahoma" panose="020B0604030504040204" pitchFamily="34" charset="0"/>
                <a:cs typeface="Tahoma" panose="020B0604030504040204" pitchFamily="34" charset="0"/>
              </a:rPr>
              <a:t>e características que </a:t>
            </a:r>
            <a:r>
              <a:rPr lang="pt-BR" sz="2800" dirty="0" err="1">
                <a:solidFill>
                  <a:srgbClr val="002060"/>
                </a:solidFill>
                <a:latin typeface="Tahoma" panose="020B0604030504040204" pitchFamily="34" charset="0"/>
                <a:ea typeface="Tahoma" panose="020B0604030504040204" pitchFamily="34" charset="0"/>
                <a:cs typeface="Tahoma" panose="020B0604030504040204" pitchFamily="34" charset="0"/>
              </a:rPr>
              <a:t>conforman</a:t>
            </a:r>
            <a:r>
              <a:rPr lang="pt-BR" sz="2800" dirty="0">
                <a:solidFill>
                  <a:srgbClr val="002060"/>
                </a:solidFill>
                <a:latin typeface="Tahoma" panose="020B0604030504040204" pitchFamily="34" charset="0"/>
                <a:ea typeface="Tahoma" panose="020B0604030504040204" pitchFamily="34" charset="0"/>
                <a:cs typeface="Tahoma" panose="020B0604030504040204" pitchFamily="34" charset="0"/>
              </a:rPr>
              <a:t> esta pluralidade. </a:t>
            </a:r>
            <a:endParaRPr lang="es-ES" sz="2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4" name="1 CuadroTexto"/>
          <p:cNvSpPr txBox="1">
            <a:spLocks noGrp="1"/>
          </p:cNvSpPr>
          <p:nvPr>
            <p:ph type="title"/>
          </p:nvPr>
        </p:nvSpPr>
        <p:spPr>
          <a:xfrm>
            <a:off x="180405" y="553750"/>
            <a:ext cx="9433048" cy="584775"/>
          </a:xfrm>
          <a:prstGeom prst="rect">
            <a:avLst/>
          </a:prstGeom>
          <a:noFill/>
        </p:spPr>
        <p:txBody>
          <a:bodyPr wrap="square" rtlCol="0">
            <a:spAutoFit/>
          </a:bodyPr>
          <a:lstStyle/>
          <a:p>
            <a:pPr algn="l"/>
            <a:r>
              <a:rPr lang="pt-BR" sz="3200" dirty="0" smtClean="0">
                <a:solidFill>
                  <a:srgbClr val="002060"/>
                </a:solidFill>
                <a:latin typeface="Arial Rounded MT Bold" pitchFamily="34" charset="0"/>
              </a:rPr>
              <a:t>  </a:t>
            </a:r>
            <a:r>
              <a:rPr lang="pt-BR" sz="3200" dirty="0" err="1" smtClean="0">
                <a:solidFill>
                  <a:srgbClr val="002060"/>
                </a:solidFill>
                <a:latin typeface="Arial Rounded MT Bold" pitchFamily="34" charset="0"/>
              </a:rPr>
              <a:t>Qué</a:t>
            </a:r>
            <a:r>
              <a:rPr lang="pt-BR" sz="3200" dirty="0" smtClean="0">
                <a:solidFill>
                  <a:srgbClr val="002060"/>
                </a:solidFill>
                <a:latin typeface="Arial Rounded MT Bold" pitchFamily="34" charset="0"/>
              </a:rPr>
              <a:t> </a:t>
            </a:r>
            <a:r>
              <a:rPr lang="pt-BR" sz="3200" dirty="0" err="1" smtClean="0">
                <a:solidFill>
                  <a:srgbClr val="002060"/>
                </a:solidFill>
                <a:latin typeface="Arial Rounded MT Bold" pitchFamily="34" charset="0"/>
              </a:rPr>
              <a:t>iso</a:t>
            </a:r>
            <a:r>
              <a:rPr lang="pt-BR" sz="3200" dirty="0" smtClean="0">
                <a:solidFill>
                  <a:srgbClr val="002060"/>
                </a:solidFill>
                <a:latin typeface="Arial Rounded MT Bold" pitchFamily="34" charset="0"/>
              </a:rPr>
              <a:t> da </a:t>
            </a:r>
            <a:r>
              <a:rPr lang="pt-BR" sz="3200" dirty="0" smtClean="0">
                <a:solidFill>
                  <a:srgbClr val="FF3399"/>
                </a:solidFill>
                <a:latin typeface="Arial Rounded MT Bold" pitchFamily="34" charset="0"/>
              </a:rPr>
              <a:t>diversidade </a:t>
            </a:r>
            <a:r>
              <a:rPr lang="pt-BR" sz="3200" dirty="0">
                <a:solidFill>
                  <a:srgbClr val="FF3399"/>
                </a:solidFill>
                <a:latin typeface="Arial Rounded MT Bold" pitchFamily="34" charset="0"/>
              </a:rPr>
              <a:t>sexual </a:t>
            </a:r>
            <a:r>
              <a:rPr lang="pt-BR" sz="3200" dirty="0">
                <a:solidFill>
                  <a:srgbClr val="002060"/>
                </a:solidFill>
                <a:latin typeface="Arial Rounded MT Bold" pitchFamily="34" charset="0"/>
              </a:rPr>
              <a:t>e de </a:t>
            </a:r>
            <a:r>
              <a:rPr lang="pt-BR" sz="3200" dirty="0" err="1">
                <a:solidFill>
                  <a:srgbClr val="FF3399"/>
                </a:solidFill>
                <a:latin typeface="Arial Rounded MT Bold" pitchFamily="34" charset="0"/>
              </a:rPr>
              <a:t>xénero</a:t>
            </a:r>
            <a:r>
              <a:rPr lang="es-ES" sz="3200" dirty="0" smtClean="0">
                <a:solidFill>
                  <a:srgbClr val="002060"/>
                </a:solidFill>
                <a:latin typeface="Arial Rounded MT Bold" pitchFamily="34" charset="0"/>
              </a:rPr>
              <a:t>??</a:t>
            </a:r>
            <a:endParaRPr lang="es-ES" sz="3200" dirty="0">
              <a:solidFill>
                <a:srgbClr val="002060"/>
              </a:solidFill>
              <a:latin typeface="Arial Rounded MT Bold" pitchFamily="34" charset="0"/>
            </a:endParaRPr>
          </a:p>
        </p:txBody>
      </p:sp>
    </p:spTree>
    <p:extLst>
      <p:ext uri="{BB962C8B-B14F-4D97-AF65-F5344CB8AC3E}">
        <p14:creationId xmlns:p14="http://schemas.microsoft.com/office/powerpoint/2010/main" val="94587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999"/>
                                          </p:stCondLst>
                                        </p:cTn>
                                        <p:tgtEl>
                                          <p:spTgt spid="4"/>
                                        </p:tgtEl>
                                        <p:attrNameLst>
                                          <p:attrName>style.visibility</p:attrName>
                                        </p:attrNameLst>
                                      </p:cBhvr>
                                      <p:to>
                                        <p:strVal val="visible"/>
                                      </p:to>
                                    </p:set>
                                  </p:childTnLst>
                                </p:cTn>
                              </p:par>
                            </p:childTnLst>
                          </p:cTn>
                        </p:par>
                        <p:par>
                          <p:cTn id="7" fill="hold">
                            <p:stCondLst>
                              <p:cond delay="3000"/>
                            </p:stCondLst>
                            <p:childTnLst>
                              <p:par>
                                <p:cTn id="8" presetID="21" presetClass="emph" presetSubtype="0" fill="hold" grpId="1" nodeType="afterEffect">
                                  <p:stCondLst>
                                    <p:cond delay="0"/>
                                  </p:stCondLst>
                                  <p:childTnLst>
                                    <p:animClr clrSpc="hsl" dir="cw">
                                      <p:cBhvr override="childStyle">
                                        <p:cTn id="9" dur="2000" fill="hold"/>
                                        <p:tgtEl>
                                          <p:spTgt spid="4"/>
                                        </p:tgtEl>
                                        <p:attrNameLst>
                                          <p:attrName>style.color</p:attrName>
                                        </p:attrNameLst>
                                      </p:cBhvr>
                                      <p:by>
                                        <p:hsl h="7200000" s="0" l="0"/>
                                      </p:by>
                                    </p:animClr>
                                    <p:animClr clrSpc="hsl" dir="cw">
                                      <p:cBhvr>
                                        <p:cTn id="10" dur="2000" fill="hold"/>
                                        <p:tgtEl>
                                          <p:spTgt spid="4"/>
                                        </p:tgtEl>
                                        <p:attrNameLst>
                                          <p:attrName>fillcolor</p:attrName>
                                        </p:attrNameLst>
                                      </p:cBhvr>
                                      <p:by>
                                        <p:hsl h="7200000" s="0" l="0"/>
                                      </p:by>
                                    </p:animClr>
                                    <p:animClr clrSpc="hsl" dir="cw">
                                      <p:cBhvr>
                                        <p:cTn id="11" dur="2000" fill="hold"/>
                                        <p:tgtEl>
                                          <p:spTgt spid="4"/>
                                        </p:tgtEl>
                                        <p:attrNameLst>
                                          <p:attrName>stroke.color</p:attrName>
                                        </p:attrNameLst>
                                      </p:cBhvr>
                                      <p:by>
                                        <p:hsl h="7200000" s="0" l="0"/>
                                      </p:by>
                                    </p:animClr>
                                    <p:set>
                                      <p:cBhvr>
                                        <p:cTn id="12" dur="20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4298" y="116632"/>
            <a:ext cx="9121460" cy="1143000"/>
          </a:xfrm>
        </p:spPr>
        <p:txBody>
          <a:bodyPr>
            <a:normAutofit/>
          </a:bodyPr>
          <a:lstStyle/>
          <a:p>
            <a:r>
              <a:rPr lang="es-ES" sz="2800" b="1" dirty="0">
                <a:solidFill>
                  <a:schemeClr val="accent6">
                    <a:lumMod val="75000"/>
                  </a:schemeClr>
                </a:solidFill>
                <a:effectLst>
                  <a:outerShdw blurRad="38100" dist="38100" dir="2700000" algn="tl">
                    <a:srgbClr val="000000">
                      <a:alpha val="43137"/>
                    </a:srgbClr>
                  </a:outerShdw>
                </a:effectLst>
              </a:rPr>
              <a:t>O Protocolo Educativo sobre </a:t>
            </a:r>
            <a:r>
              <a:rPr lang="es-ES" sz="2800" b="1" dirty="0" err="1">
                <a:solidFill>
                  <a:schemeClr val="accent6">
                    <a:lumMod val="75000"/>
                  </a:schemeClr>
                </a:solidFill>
                <a:effectLst>
                  <a:outerShdw blurRad="38100" dist="38100" dir="2700000" algn="tl">
                    <a:srgbClr val="000000">
                      <a:alpha val="43137"/>
                    </a:srgbClr>
                  </a:outerShdw>
                </a:effectLst>
              </a:rPr>
              <a:t>Identidade</a:t>
            </a:r>
            <a:r>
              <a:rPr lang="es-ES" sz="2800" b="1" dirty="0">
                <a:solidFill>
                  <a:schemeClr val="accent6">
                    <a:lumMod val="75000"/>
                  </a:schemeClr>
                </a:solidFill>
                <a:effectLst>
                  <a:outerShdw blurRad="38100" dist="38100" dir="2700000" algn="tl">
                    <a:srgbClr val="000000">
                      <a:alpha val="43137"/>
                    </a:srgbClr>
                  </a:outerShdw>
                </a:effectLst>
              </a:rPr>
              <a:t> de </a:t>
            </a:r>
            <a:r>
              <a:rPr lang="es-ES" sz="2800" b="1" dirty="0" err="1">
                <a:solidFill>
                  <a:schemeClr val="accent6">
                    <a:lumMod val="75000"/>
                  </a:schemeClr>
                </a:solidFill>
                <a:effectLst>
                  <a:outerShdw blurRad="38100" dist="38100" dir="2700000" algn="tl">
                    <a:srgbClr val="000000">
                      <a:alpha val="43137"/>
                    </a:srgbClr>
                  </a:outerShdw>
                </a:effectLst>
              </a:rPr>
              <a:t>Xénero</a:t>
            </a:r>
            <a:r>
              <a:rPr lang="es-ES" sz="2800" b="1" dirty="0">
                <a:solidFill>
                  <a:schemeClr val="accent6">
                    <a:lumMod val="75000"/>
                  </a:schemeClr>
                </a:solidFill>
                <a:effectLst>
                  <a:outerShdw blurRad="38100" dist="38100" dir="2700000" algn="tl">
                    <a:srgbClr val="000000">
                      <a:alpha val="43137"/>
                    </a:srgbClr>
                  </a:outerShdw>
                </a:effectLst>
              </a:rPr>
              <a:t/>
            </a:r>
            <a:br>
              <a:rPr lang="es-ES" sz="2800" b="1" dirty="0">
                <a:solidFill>
                  <a:schemeClr val="accent6">
                    <a:lumMod val="75000"/>
                  </a:schemeClr>
                </a:solidFill>
                <a:effectLst>
                  <a:outerShdw blurRad="38100" dist="38100" dir="2700000" algn="tl">
                    <a:srgbClr val="000000">
                      <a:alpha val="43137"/>
                    </a:srgbClr>
                  </a:outerShdw>
                </a:effectLst>
              </a:rPr>
            </a:br>
            <a:r>
              <a:rPr lang="es-ES" sz="2800" b="1" dirty="0">
                <a:solidFill>
                  <a:schemeClr val="accent6">
                    <a:lumMod val="75000"/>
                  </a:schemeClr>
                </a:solidFill>
                <a:effectLst>
                  <a:outerShdw blurRad="38100" dist="38100" dir="2700000" algn="tl">
                    <a:srgbClr val="000000">
                      <a:alpha val="43137"/>
                    </a:srgbClr>
                  </a:outerShdw>
                </a:effectLst>
              </a:rPr>
              <a:t> </a:t>
            </a:r>
            <a:r>
              <a:rPr lang="es-ES" sz="2800" b="1" dirty="0" err="1">
                <a:solidFill>
                  <a:schemeClr val="accent6">
                    <a:lumMod val="75000"/>
                  </a:schemeClr>
                </a:solidFill>
                <a:effectLst>
                  <a:outerShdw blurRad="38100" dist="38100" dir="2700000" algn="tl">
                    <a:srgbClr val="000000">
                      <a:alpha val="43137"/>
                    </a:srgbClr>
                  </a:outerShdw>
                </a:effectLst>
              </a:rPr>
              <a:t>inclúe</a:t>
            </a:r>
            <a:r>
              <a:rPr lang="es-ES" sz="2800" b="1" dirty="0">
                <a:solidFill>
                  <a:schemeClr val="accent6">
                    <a:lumMod val="75000"/>
                  </a:schemeClr>
                </a:solidFill>
                <a:effectLst>
                  <a:outerShdw blurRad="38100" dist="38100" dir="2700000" algn="tl">
                    <a:srgbClr val="000000">
                      <a:alpha val="43137"/>
                    </a:srgbClr>
                  </a:outerShdw>
                </a:effectLst>
              </a:rPr>
              <a:t> </a:t>
            </a:r>
            <a:r>
              <a:rPr lang="es-ES" sz="2800" b="1" dirty="0" err="1">
                <a:solidFill>
                  <a:schemeClr val="accent6">
                    <a:lumMod val="75000"/>
                  </a:schemeClr>
                </a:solidFill>
                <a:effectLst>
                  <a:outerShdw blurRad="38100" dist="38100" dir="2700000" algn="tl">
                    <a:srgbClr val="000000">
                      <a:alpha val="43137"/>
                    </a:srgbClr>
                  </a:outerShdw>
                </a:effectLst>
              </a:rPr>
              <a:t>cuestións</a:t>
            </a:r>
            <a:r>
              <a:rPr lang="es-ES" sz="2800" b="1" dirty="0">
                <a:solidFill>
                  <a:schemeClr val="accent6">
                    <a:lumMod val="75000"/>
                  </a:schemeClr>
                </a:solidFill>
                <a:effectLst>
                  <a:outerShdw blurRad="38100" dist="38100" dir="2700000" algn="tl">
                    <a:srgbClr val="000000">
                      <a:alpha val="43137"/>
                    </a:srgbClr>
                  </a:outerShdw>
                </a:effectLst>
              </a:rPr>
              <a:t> como:</a:t>
            </a:r>
          </a:p>
        </p:txBody>
      </p:sp>
      <p:sp>
        <p:nvSpPr>
          <p:cNvPr id="3" name="2 Marcador de contenido"/>
          <p:cNvSpPr>
            <a:spLocks noGrp="1"/>
          </p:cNvSpPr>
          <p:nvPr>
            <p:ph idx="1"/>
          </p:nvPr>
        </p:nvSpPr>
        <p:spPr>
          <a:xfrm>
            <a:off x="0" y="1260426"/>
            <a:ext cx="9607552" cy="5904656"/>
          </a:xfrm>
        </p:spPr>
        <p:txBody>
          <a:bodyPr>
            <a:normAutofit/>
          </a:bodyPr>
          <a:lstStyle/>
          <a:p>
            <a:pPr marL="265113" indent="-265113" algn="just">
              <a:lnSpc>
                <a:spcPts val="3200"/>
              </a:lnSpc>
              <a:spcBef>
                <a:spcPts val="600"/>
              </a:spcBef>
            </a:pPr>
            <a:r>
              <a:rPr lang="es-ES" sz="2200" dirty="0">
                <a:latin typeface="Tahoma" panose="020B0604030504040204" pitchFamily="34" charset="0"/>
                <a:ea typeface="Tahoma" panose="020B0604030504040204" pitchFamily="34" charset="0"/>
                <a:cs typeface="Tahoma" panose="020B0604030504040204" pitchFamily="34" charset="0"/>
              </a:rPr>
              <a:t>O profesorado debe establecer os mecanismos para que </a:t>
            </a:r>
            <a:r>
              <a:rPr lang="es-ES" sz="2200" b="1" dirty="0">
                <a:latin typeface="Tahoma" panose="020B0604030504040204" pitchFamily="34" charset="0"/>
                <a:ea typeface="Tahoma" panose="020B0604030504040204" pitchFamily="34" charset="0"/>
                <a:cs typeface="Tahoma" panose="020B0604030504040204" pitchFamily="34" charset="0"/>
              </a:rPr>
              <a:t>todo o </a:t>
            </a:r>
            <a:r>
              <a:rPr lang="es-ES" sz="2200" b="1" dirty="0" err="1">
                <a:latin typeface="Tahoma" panose="020B0604030504040204" pitchFamily="34" charset="0"/>
                <a:ea typeface="Tahoma" panose="020B0604030504040204" pitchFamily="34" charset="0"/>
                <a:cs typeface="Tahoma" panose="020B0604030504040204" pitchFamily="34" charset="0"/>
              </a:rPr>
              <a:t>persoal</a:t>
            </a:r>
            <a:r>
              <a:rPr lang="es-ES" sz="2200" b="1" dirty="0">
                <a:latin typeface="Tahoma" panose="020B0604030504040204" pitchFamily="34" charset="0"/>
                <a:ea typeface="Tahoma" panose="020B0604030504040204" pitchFamily="34" charset="0"/>
                <a:cs typeface="Tahoma" panose="020B0604030504040204" pitchFamily="34" charset="0"/>
              </a:rPr>
              <a:t> do centro trate </a:t>
            </a:r>
            <a:r>
              <a:rPr lang="es-ES" sz="2200" b="1" dirty="0" err="1">
                <a:latin typeface="Tahoma" panose="020B0604030504040204" pitchFamily="34" charset="0"/>
                <a:ea typeface="Tahoma" panose="020B0604030504040204" pitchFamily="34" charset="0"/>
                <a:cs typeface="Tahoma" panose="020B0604030504040204" pitchFamily="34" charset="0"/>
              </a:rPr>
              <a:t>ao</a:t>
            </a:r>
            <a:r>
              <a:rPr lang="es-ES" sz="2200" b="1" dirty="0">
                <a:latin typeface="Tahoma" panose="020B0604030504040204" pitchFamily="34" charset="0"/>
                <a:ea typeface="Tahoma" panose="020B0604030504040204" pitchFamily="34" charset="0"/>
                <a:cs typeface="Tahoma" panose="020B0604030504040204" pitchFamily="34" charset="0"/>
              </a:rPr>
              <a:t> alumnado </a:t>
            </a:r>
            <a:r>
              <a:rPr lang="es-ES" sz="2200" b="1" dirty="0" err="1">
                <a:latin typeface="Tahoma" panose="020B0604030504040204" pitchFamily="34" charset="0"/>
                <a:ea typeface="Tahoma" panose="020B0604030504040204" pitchFamily="34" charset="0"/>
                <a:cs typeface="Tahoma" panose="020B0604030504040204" pitchFamily="34" charset="0"/>
              </a:rPr>
              <a:t>trans</a:t>
            </a:r>
            <a:r>
              <a:rPr lang="es-ES" sz="2200" b="1" dirty="0">
                <a:latin typeface="Tahoma" panose="020B0604030504040204" pitchFamily="34" charset="0"/>
                <a:ea typeface="Tahoma" panose="020B0604030504040204" pitchFamily="34" charset="0"/>
                <a:cs typeface="Tahoma" panose="020B0604030504040204" pitchFamily="34" charset="0"/>
              </a:rPr>
              <a:t> conforme </a:t>
            </a:r>
            <a:r>
              <a:rPr lang="es-ES" sz="2200" b="1" dirty="0" err="1">
                <a:latin typeface="Tahoma" panose="020B0604030504040204" pitchFamily="34" charset="0"/>
                <a:ea typeface="Tahoma" panose="020B0604030504040204" pitchFamily="34" charset="0"/>
                <a:cs typeface="Tahoma" panose="020B0604030504040204" pitchFamily="34" charset="0"/>
              </a:rPr>
              <a:t>ao</a:t>
            </a:r>
            <a:r>
              <a:rPr lang="es-ES" sz="2200" b="1" dirty="0">
                <a:latin typeface="Tahoma" panose="020B0604030504040204" pitchFamily="34" charset="0"/>
                <a:ea typeface="Tahoma" panose="020B0604030504040204" pitchFamily="34" charset="0"/>
                <a:cs typeface="Tahoma" panose="020B0604030504040204" pitchFamily="34" charset="0"/>
              </a:rPr>
              <a:t> </a:t>
            </a:r>
            <a:r>
              <a:rPr lang="es-ES" sz="2200" b="1" dirty="0" err="1">
                <a:latin typeface="Tahoma" panose="020B0604030504040204" pitchFamily="34" charset="0"/>
                <a:ea typeface="Tahoma" panose="020B0604030504040204" pitchFamily="34" charset="0"/>
                <a:cs typeface="Tahoma" panose="020B0604030504040204" pitchFamily="34" charset="0"/>
              </a:rPr>
              <a:t>xénero</a:t>
            </a:r>
            <a:r>
              <a:rPr lang="es-ES" sz="2200" b="1" dirty="0">
                <a:latin typeface="Tahoma" panose="020B0604030504040204" pitchFamily="34" charset="0"/>
                <a:ea typeface="Tahoma" panose="020B0604030504040204" pitchFamily="34" charset="0"/>
                <a:cs typeface="Tahoma" panose="020B0604030504040204" pitchFamily="34" charset="0"/>
              </a:rPr>
              <a:t> e </a:t>
            </a:r>
            <a:r>
              <a:rPr lang="es-ES" sz="2200" b="1" dirty="0" err="1">
                <a:latin typeface="Tahoma" panose="020B0604030504040204" pitchFamily="34" charset="0"/>
                <a:ea typeface="Tahoma" panose="020B0604030504040204" pitchFamily="34" charset="0"/>
                <a:cs typeface="Tahoma" panose="020B0604030504040204" pitchFamily="34" charset="0"/>
              </a:rPr>
              <a:t>nome</a:t>
            </a:r>
            <a:r>
              <a:rPr lang="es-ES" sz="2200" b="1" dirty="0">
                <a:latin typeface="Tahoma" panose="020B0604030504040204" pitchFamily="34" charset="0"/>
                <a:ea typeface="Tahoma" panose="020B0604030504040204" pitchFamily="34" charset="0"/>
                <a:cs typeface="Tahoma" panose="020B0604030504040204" pitchFamily="34" charset="0"/>
              </a:rPr>
              <a:t> </a:t>
            </a:r>
            <a:r>
              <a:rPr lang="es-ES" sz="2200" b="1" dirty="0" err="1">
                <a:latin typeface="Tahoma" panose="020B0604030504040204" pitchFamily="34" charset="0"/>
                <a:ea typeface="Tahoma" panose="020B0604030504040204" pitchFamily="34" charset="0"/>
                <a:cs typeface="Tahoma" panose="020B0604030504040204" pitchFamily="34" charset="0"/>
              </a:rPr>
              <a:t>elixido</a:t>
            </a:r>
            <a:r>
              <a:rPr lang="es-ES" sz="2200" dirty="0">
                <a:latin typeface="Tahoma" panose="020B0604030504040204" pitchFamily="34" charset="0"/>
                <a:ea typeface="Tahoma" panose="020B0604030504040204" pitchFamily="34" charset="0"/>
                <a:cs typeface="Tahoma" panose="020B0604030504040204" pitchFamily="34" charset="0"/>
              </a:rPr>
              <a:t>. Todo documento non oficial </a:t>
            </a:r>
            <a:r>
              <a:rPr lang="es-ES" sz="2200" dirty="0" err="1">
                <a:latin typeface="Tahoma" panose="020B0604030504040204" pitchFamily="34" charset="0"/>
                <a:ea typeface="Tahoma" panose="020B0604030504040204" pitchFamily="34" charset="0"/>
                <a:cs typeface="Tahoma" panose="020B0604030504040204" pitchFamily="34" charset="0"/>
              </a:rPr>
              <a:t>recollerá</a:t>
            </a:r>
            <a:r>
              <a:rPr lang="es-ES" sz="2200" dirty="0">
                <a:latin typeface="Tahoma" panose="020B0604030504040204" pitchFamily="34" charset="0"/>
                <a:ea typeface="Tahoma" panose="020B0604030504040204" pitchFamily="34" charset="0"/>
                <a:cs typeface="Tahoma" panose="020B0604030504040204" pitchFamily="34" charset="0"/>
              </a:rPr>
              <a:t> o </a:t>
            </a:r>
            <a:r>
              <a:rPr lang="es-ES" sz="2200" dirty="0" err="1">
                <a:latin typeface="Tahoma" panose="020B0604030504040204" pitchFamily="34" charset="0"/>
                <a:ea typeface="Tahoma" panose="020B0604030504040204" pitchFamily="34" charset="0"/>
                <a:cs typeface="Tahoma" panose="020B0604030504040204" pitchFamily="34" charset="0"/>
              </a:rPr>
              <a:t>novo</a:t>
            </a:r>
            <a:r>
              <a:rPr lang="es-ES" sz="2200" dirty="0">
                <a:latin typeface="Tahoma" panose="020B0604030504040204" pitchFamily="34" charset="0"/>
                <a:ea typeface="Tahoma" panose="020B0604030504040204" pitchFamily="34" charset="0"/>
                <a:cs typeface="Tahoma" panose="020B0604030504040204" pitchFamily="34" charset="0"/>
              </a:rPr>
              <a:t> </a:t>
            </a:r>
            <a:r>
              <a:rPr lang="es-ES" sz="2200" dirty="0" err="1">
                <a:latin typeface="Tahoma" panose="020B0604030504040204" pitchFamily="34" charset="0"/>
                <a:ea typeface="Tahoma" panose="020B0604030504040204" pitchFamily="34" charset="0"/>
                <a:cs typeface="Tahoma" panose="020B0604030504040204" pitchFamily="34" charset="0"/>
              </a:rPr>
              <a:t>nome</a:t>
            </a:r>
            <a:r>
              <a:rPr lang="es-ES" sz="2200" dirty="0">
                <a:latin typeface="Tahoma" panose="020B0604030504040204" pitchFamily="34" charset="0"/>
                <a:ea typeface="Tahoma" panose="020B0604030504040204" pitchFamily="34" charset="0"/>
                <a:cs typeface="Tahoma" panose="020B0604030504040204" pitchFamily="34" charset="0"/>
              </a:rPr>
              <a:t>.</a:t>
            </a:r>
          </a:p>
          <a:p>
            <a:pPr marL="265113" indent="-265113" algn="just">
              <a:lnSpc>
                <a:spcPts val="3200"/>
              </a:lnSpc>
              <a:spcBef>
                <a:spcPts val="600"/>
              </a:spcBef>
            </a:pPr>
            <a:r>
              <a:rPr lang="es-ES" sz="2200" b="1" dirty="0">
                <a:latin typeface="Tahoma" panose="020B0604030504040204" pitchFamily="34" charset="0"/>
                <a:ea typeface="Tahoma" panose="020B0604030504040204" pitchFamily="34" charset="0"/>
                <a:cs typeface="Tahoma" panose="020B0604030504040204" pitchFamily="34" charset="0"/>
              </a:rPr>
              <a:t>O alumnado ten </a:t>
            </a:r>
            <a:r>
              <a:rPr lang="es-ES" sz="2200" b="1" dirty="0" err="1">
                <a:latin typeface="Tahoma" panose="020B0604030504040204" pitchFamily="34" charset="0"/>
                <a:ea typeface="Tahoma" panose="020B0604030504040204" pitchFamily="34" charset="0"/>
                <a:cs typeface="Tahoma" panose="020B0604030504040204" pitchFamily="34" charset="0"/>
              </a:rPr>
              <a:t>dereito</a:t>
            </a:r>
            <a:r>
              <a:rPr lang="es-ES" sz="2200" b="1" dirty="0">
                <a:latin typeface="Tahoma" panose="020B0604030504040204" pitchFamily="34" charset="0"/>
                <a:ea typeface="Tahoma" panose="020B0604030504040204" pitchFamily="34" charset="0"/>
                <a:cs typeface="Tahoma" panose="020B0604030504040204" pitchFamily="34" charset="0"/>
              </a:rPr>
              <a:t> a expresar libremente </a:t>
            </a:r>
            <a:r>
              <a:rPr lang="es-ES" sz="2200" b="1" dirty="0" smtClean="0">
                <a:latin typeface="Tahoma" panose="020B0604030504040204" pitchFamily="34" charset="0"/>
                <a:ea typeface="Tahoma" panose="020B0604030504040204" pitchFamily="34" charset="0"/>
                <a:cs typeface="Tahoma" panose="020B0604030504040204" pitchFamily="34" charset="0"/>
              </a:rPr>
              <a:t>a </a:t>
            </a:r>
            <a:r>
              <a:rPr lang="es-ES" sz="2200" b="1" dirty="0" err="1" smtClean="0">
                <a:latin typeface="Tahoma" panose="020B0604030504040204" pitchFamily="34" charset="0"/>
                <a:ea typeface="Tahoma" panose="020B0604030504040204" pitchFamily="34" charset="0"/>
                <a:cs typeface="Tahoma" panose="020B0604030504040204" pitchFamily="34" charset="0"/>
              </a:rPr>
              <a:t>súa</a:t>
            </a:r>
            <a:r>
              <a:rPr lang="es-ES" sz="2200" b="1" dirty="0" smtClean="0">
                <a:latin typeface="Tahoma" panose="020B0604030504040204" pitchFamily="34" charset="0"/>
                <a:ea typeface="Tahoma" panose="020B0604030504040204" pitchFamily="34" charset="0"/>
                <a:cs typeface="Tahoma" panose="020B0604030504040204" pitchFamily="34" charset="0"/>
              </a:rPr>
              <a:t> </a:t>
            </a:r>
            <a:r>
              <a:rPr lang="es-ES" sz="2200" b="1" dirty="0" err="1" smtClean="0">
                <a:latin typeface="Tahoma" panose="020B0604030504040204" pitchFamily="34" charset="0"/>
                <a:ea typeface="Tahoma" panose="020B0604030504040204" pitchFamily="34" charset="0"/>
                <a:cs typeface="Tahoma" panose="020B0604030504040204" pitchFamily="34" charset="0"/>
              </a:rPr>
              <a:t>identidade</a:t>
            </a:r>
            <a:r>
              <a:rPr lang="es-ES" sz="2200" dirty="0" smtClean="0">
                <a:latin typeface="Tahoma" panose="020B0604030504040204" pitchFamily="34" charset="0"/>
                <a:ea typeface="Tahoma" panose="020B0604030504040204" pitchFamily="34" charset="0"/>
                <a:cs typeface="Tahoma" panose="020B0604030504040204" pitchFamily="34" charset="0"/>
              </a:rPr>
              <a:t> </a:t>
            </a:r>
            <a:r>
              <a:rPr lang="es-ES" sz="2200" dirty="0">
                <a:latin typeface="Tahoma" panose="020B0604030504040204" pitchFamily="34" charset="0"/>
                <a:ea typeface="Tahoma" panose="020B0604030504040204" pitchFamily="34" charset="0"/>
                <a:cs typeface="Tahoma" panose="020B0604030504040204" pitchFamily="34" charset="0"/>
              </a:rPr>
              <a:t>e a vestir como </a:t>
            </a:r>
            <a:r>
              <a:rPr lang="es-ES" sz="2200" dirty="0" err="1">
                <a:latin typeface="Tahoma" panose="020B0604030504040204" pitchFamily="34" charset="0"/>
                <a:ea typeface="Tahoma" panose="020B0604030504040204" pitchFamily="34" charset="0"/>
                <a:cs typeface="Tahoma" panose="020B0604030504040204" pitchFamily="34" charset="0"/>
              </a:rPr>
              <a:t>elixa</a:t>
            </a:r>
            <a:r>
              <a:rPr lang="es-ES" sz="2200" dirty="0">
                <a:latin typeface="Tahoma" panose="020B0604030504040204" pitchFamily="34" charset="0"/>
                <a:ea typeface="Tahoma" panose="020B0604030504040204" pitchFamily="34" charset="0"/>
                <a:cs typeface="Tahoma" panose="020B0604030504040204" pitchFamily="34" charset="0"/>
              </a:rPr>
              <a:t>: a </a:t>
            </a:r>
            <a:r>
              <a:rPr lang="es-ES" sz="2200" dirty="0" err="1">
                <a:latin typeface="Tahoma" panose="020B0604030504040204" pitchFamily="34" charset="0"/>
                <a:ea typeface="Tahoma" panose="020B0604030504040204" pitchFamily="34" charset="0"/>
                <a:cs typeface="Tahoma" panose="020B0604030504040204" pitchFamily="34" charset="0"/>
              </a:rPr>
              <a:t>visibilidade</a:t>
            </a:r>
            <a:r>
              <a:rPr lang="es-ES" sz="2200" dirty="0">
                <a:latin typeface="Tahoma" panose="020B0604030504040204" pitchFamily="34" charset="0"/>
                <a:ea typeface="Tahoma" panose="020B0604030504040204" pitchFamily="34" charset="0"/>
                <a:cs typeface="Tahoma" panose="020B0604030504040204" pitchFamily="34" charset="0"/>
              </a:rPr>
              <a:t> que implica o cambio de vestimenta\aspecto físico forma parte </a:t>
            </a:r>
            <a:r>
              <a:rPr lang="es-ES" sz="2200" dirty="0" err="1">
                <a:latin typeface="Tahoma" panose="020B0604030504040204" pitchFamily="34" charset="0"/>
                <a:ea typeface="Tahoma" panose="020B0604030504040204" pitchFamily="34" charset="0"/>
                <a:cs typeface="Tahoma" panose="020B0604030504040204" pitchFamily="34" charset="0"/>
              </a:rPr>
              <a:t>dun</a:t>
            </a:r>
            <a:r>
              <a:rPr lang="es-ES" sz="2200" dirty="0">
                <a:latin typeface="Tahoma" panose="020B0604030504040204" pitchFamily="34" charset="0"/>
                <a:ea typeface="Tahoma" panose="020B0604030504040204" pitchFamily="34" charset="0"/>
                <a:cs typeface="Tahoma" panose="020B0604030504040204" pitchFamily="34" charset="0"/>
              </a:rPr>
              <a:t> proceso que debe ser </a:t>
            </a:r>
            <a:r>
              <a:rPr lang="es-ES" sz="2200" dirty="0" err="1">
                <a:latin typeface="Tahoma" panose="020B0604030504040204" pitchFamily="34" charset="0"/>
                <a:ea typeface="Tahoma" panose="020B0604030504040204" pitchFamily="34" charset="0"/>
                <a:cs typeface="Tahoma" panose="020B0604030504040204" pitchFamily="34" charset="0"/>
              </a:rPr>
              <a:t>apoiado</a:t>
            </a:r>
            <a:r>
              <a:rPr lang="es-ES" sz="2200" dirty="0">
                <a:latin typeface="Tahoma" panose="020B0604030504040204" pitchFamily="34" charset="0"/>
                <a:ea typeface="Tahoma" panose="020B0604030504040204" pitchFamily="34" charset="0"/>
                <a:cs typeface="Tahoma" panose="020B0604030504040204" pitchFamily="34" charset="0"/>
              </a:rPr>
              <a:t> e acompañado.</a:t>
            </a:r>
          </a:p>
          <a:p>
            <a:pPr marL="265113" indent="-265113" algn="just">
              <a:lnSpc>
                <a:spcPts val="3200"/>
              </a:lnSpc>
              <a:spcBef>
                <a:spcPts val="600"/>
              </a:spcBef>
            </a:pPr>
            <a:r>
              <a:rPr lang="es-ES" sz="2200" dirty="0">
                <a:latin typeface="Tahoma" panose="020B0604030504040204" pitchFamily="34" charset="0"/>
                <a:ea typeface="Tahoma" panose="020B0604030504040204" pitchFamily="34" charset="0"/>
                <a:cs typeface="Tahoma" panose="020B0604030504040204" pitchFamily="34" charset="0"/>
              </a:rPr>
              <a:t>Ten </a:t>
            </a:r>
            <a:r>
              <a:rPr lang="es-ES" sz="2200" dirty="0" err="1">
                <a:latin typeface="Tahoma" panose="020B0604030504040204" pitchFamily="34" charset="0"/>
                <a:ea typeface="Tahoma" panose="020B0604030504040204" pitchFamily="34" charset="0"/>
                <a:cs typeface="Tahoma" panose="020B0604030504040204" pitchFamily="34" charset="0"/>
              </a:rPr>
              <a:t>dereito</a:t>
            </a:r>
            <a:r>
              <a:rPr lang="es-ES" sz="2200" dirty="0">
                <a:latin typeface="Tahoma" panose="020B0604030504040204" pitchFamily="34" charset="0"/>
                <a:ea typeface="Tahoma" panose="020B0604030504040204" pitchFamily="34" charset="0"/>
                <a:cs typeface="Tahoma" panose="020B0604030504040204" pitchFamily="34" charset="0"/>
              </a:rPr>
              <a:t> a </a:t>
            </a:r>
            <a:r>
              <a:rPr lang="es-ES" sz="2200" b="1" dirty="0">
                <a:latin typeface="Tahoma" panose="020B0604030504040204" pitchFamily="34" charset="0"/>
                <a:ea typeface="Tahoma" panose="020B0604030504040204" pitchFamily="34" charset="0"/>
                <a:cs typeface="Tahoma" panose="020B0604030504040204" pitchFamily="34" charset="0"/>
              </a:rPr>
              <a:t>usar os </a:t>
            </a:r>
            <a:r>
              <a:rPr lang="es-ES" sz="2200" b="1" dirty="0" err="1">
                <a:latin typeface="Tahoma" panose="020B0604030504040204" pitchFamily="34" charset="0"/>
                <a:ea typeface="Tahoma" panose="020B0604030504040204" pitchFamily="34" charset="0"/>
                <a:cs typeface="Tahoma" panose="020B0604030504040204" pitchFamily="34" charset="0"/>
              </a:rPr>
              <a:t>espazos</a:t>
            </a:r>
            <a:r>
              <a:rPr lang="es-ES" sz="2200" b="1" dirty="0">
                <a:latin typeface="Tahoma" panose="020B0604030504040204" pitchFamily="34" charset="0"/>
                <a:ea typeface="Tahoma" panose="020B0604030504040204" pitchFamily="34" charset="0"/>
                <a:cs typeface="Tahoma" panose="020B0604030504040204" pitchFamily="34" charset="0"/>
              </a:rPr>
              <a:t> </a:t>
            </a:r>
            <a:r>
              <a:rPr lang="es-ES" sz="2200" b="1" dirty="0" err="1">
                <a:latin typeface="Tahoma" panose="020B0604030504040204" pitchFamily="34" charset="0"/>
                <a:ea typeface="Tahoma" panose="020B0604030504040204" pitchFamily="34" charset="0"/>
                <a:cs typeface="Tahoma" panose="020B0604030504040204" pitchFamily="34" charset="0"/>
              </a:rPr>
              <a:t>dividos</a:t>
            </a:r>
            <a:r>
              <a:rPr lang="es-ES" sz="2200" b="1" dirty="0">
                <a:latin typeface="Tahoma" panose="020B0604030504040204" pitchFamily="34" charset="0"/>
                <a:ea typeface="Tahoma" panose="020B0604030504040204" pitchFamily="34" charset="0"/>
                <a:cs typeface="Tahoma" panose="020B0604030504040204" pitchFamily="34" charset="0"/>
              </a:rPr>
              <a:t> por </a:t>
            </a:r>
            <a:r>
              <a:rPr lang="es-ES" sz="2200" b="1" dirty="0" err="1">
                <a:latin typeface="Tahoma" panose="020B0604030504040204" pitchFamily="34" charset="0"/>
                <a:ea typeface="Tahoma" panose="020B0604030504040204" pitchFamily="34" charset="0"/>
                <a:cs typeface="Tahoma" panose="020B0604030504040204" pitchFamily="34" charset="0"/>
              </a:rPr>
              <a:t>xénero</a:t>
            </a:r>
            <a:r>
              <a:rPr lang="es-ES" sz="2200" b="1" dirty="0">
                <a:latin typeface="Tahoma" panose="020B0604030504040204" pitchFamily="34" charset="0"/>
                <a:ea typeface="Tahoma" panose="020B0604030504040204" pitchFamily="34" charset="0"/>
                <a:cs typeface="Tahoma" panose="020B0604030504040204" pitchFamily="34" charset="0"/>
              </a:rPr>
              <a:t> nos que se </a:t>
            </a:r>
            <a:r>
              <a:rPr lang="es-ES" sz="2200" b="1" dirty="0" err="1">
                <a:latin typeface="Tahoma" panose="020B0604030504040204" pitchFamily="34" charset="0"/>
                <a:ea typeface="Tahoma" panose="020B0604030504040204" pitchFamily="34" charset="0"/>
                <a:cs typeface="Tahoma" panose="020B0604030504040204" pitchFamily="34" charset="0"/>
              </a:rPr>
              <a:t>sinta</a:t>
            </a:r>
            <a:r>
              <a:rPr lang="es-ES" sz="2200" b="1" dirty="0">
                <a:latin typeface="Tahoma" panose="020B0604030504040204" pitchFamily="34" charset="0"/>
                <a:ea typeface="Tahoma" panose="020B0604030504040204" pitchFamily="34" charset="0"/>
                <a:cs typeface="Tahoma" panose="020B0604030504040204" pitchFamily="34" charset="0"/>
              </a:rPr>
              <a:t> </a:t>
            </a:r>
            <a:r>
              <a:rPr lang="es-ES" sz="2200" b="1" dirty="0" err="1">
                <a:latin typeface="Tahoma" panose="020B0604030504040204" pitchFamily="34" charset="0"/>
                <a:ea typeface="Tahoma" panose="020B0604030504040204" pitchFamily="34" charset="0"/>
                <a:cs typeface="Tahoma" panose="020B0604030504040204" pitchFamily="34" charset="0"/>
              </a:rPr>
              <a:t>máis</a:t>
            </a:r>
            <a:r>
              <a:rPr lang="es-ES" sz="2200" b="1" dirty="0">
                <a:latin typeface="Tahoma" panose="020B0604030504040204" pitchFamily="34" charset="0"/>
                <a:ea typeface="Tahoma" panose="020B0604030504040204" pitchFamily="34" charset="0"/>
                <a:cs typeface="Tahoma" panose="020B0604030504040204" pitchFamily="34" charset="0"/>
              </a:rPr>
              <a:t> a </a:t>
            </a:r>
            <a:r>
              <a:rPr lang="es-ES" sz="2200" b="1" dirty="0" smtClean="0">
                <a:latin typeface="Tahoma" panose="020B0604030504040204" pitchFamily="34" charset="0"/>
                <a:ea typeface="Tahoma" panose="020B0604030504040204" pitchFamily="34" charset="0"/>
                <a:cs typeface="Tahoma" panose="020B0604030504040204" pitchFamily="34" charset="0"/>
              </a:rPr>
              <a:t>gusto</a:t>
            </a:r>
            <a:r>
              <a:rPr lang="es-ES" sz="2200" dirty="0" smtClean="0">
                <a:latin typeface="Tahoma" panose="020B0604030504040204" pitchFamily="34" charset="0"/>
                <a:ea typeface="Tahoma" panose="020B0604030504040204" pitchFamily="34" charset="0"/>
                <a:cs typeface="Tahoma" panose="020B0604030504040204" pitchFamily="34" charset="0"/>
              </a:rPr>
              <a:t>. </a:t>
            </a:r>
            <a:endParaRPr lang="es-ES" sz="2200" dirty="0">
              <a:latin typeface="Tahoma" panose="020B0604030504040204" pitchFamily="34" charset="0"/>
              <a:ea typeface="Tahoma" panose="020B0604030504040204" pitchFamily="34" charset="0"/>
              <a:cs typeface="Tahoma" panose="020B0604030504040204" pitchFamily="34" charset="0"/>
            </a:endParaRPr>
          </a:p>
          <a:p>
            <a:pPr marL="265113" indent="-265113" algn="just">
              <a:lnSpc>
                <a:spcPts val="3200"/>
              </a:lnSpc>
              <a:spcBef>
                <a:spcPts val="600"/>
              </a:spcBef>
            </a:pPr>
            <a:r>
              <a:rPr lang="pt-BR" sz="2200" b="1" dirty="0" err="1">
                <a:latin typeface="Tahoma" panose="020B0604030504040204" pitchFamily="34" charset="0"/>
                <a:ea typeface="Tahoma" panose="020B0604030504040204" pitchFamily="34" charset="0"/>
                <a:cs typeface="Tahoma" panose="020B0604030504040204" pitchFamily="34" charset="0"/>
              </a:rPr>
              <a:t>Dereito</a:t>
            </a:r>
            <a:r>
              <a:rPr lang="pt-BR" sz="2200" b="1" dirty="0">
                <a:latin typeface="Tahoma" panose="020B0604030504040204" pitchFamily="34" charset="0"/>
                <a:ea typeface="Tahoma" panose="020B0604030504040204" pitchFamily="34" charset="0"/>
                <a:cs typeface="Tahoma" panose="020B0604030504040204" pitchFamily="34" charset="0"/>
              </a:rPr>
              <a:t> á privacidade e honra</a:t>
            </a:r>
            <a:r>
              <a:rPr lang="pt-BR" sz="2200" dirty="0">
                <a:latin typeface="Tahoma" panose="020B0604030504040204" pitchFamily="34" charset="0"/>
                <a:ea typeface="Tahoma" panose="020B0604030504040204" pitchFamily="34" charset="0"/>
                <a:cs typeface="Tahoma" panose="020B0604030504040204" pitchFamily="34" charset="0"/>
              </a:rPr>
              <a:t> e </a:t>
            </a:r>
            <a:r>
              <a:rPr lang="pt-BR" sz="2200" b="1" dirty="0" err="1">
                <a:latin typeface="Tahoma" panose="020B0604030504040204" pitchFamily="34" charset="0"/>
                <a:ea typeface="Tahoma" panose="020B0604030504040204" pitchFamily="34" charset="0"/>
                <a:cs typeface="Tahoma" panose="020B0604030504040204" pitchFamily="34" charset="0"/>
              </a:rPr>
              <a:t>dereito</a:t>
            </a:r>
            <a:r>
              <a:rPr lang="pt-BR" sz="2200" b="1" dirty="0">
                <a:latin typeface="Tahoma" panose="020B0604030504040204" pitchFamily="34" charset="0"/>
                <a:ea typeface="Tahoma" panose="020B0604030504040204" pitchFamily="34" charset="0"/>
                <a:cs typeface="Tahoma" panose="020B0604030504040204" pitchFamily="34" charset="0"/>
              </a:rPr>
              <a:t> a decidir </a:t>
            </a:r>
            <a:r>
              <a:rPr lang="pt-BR" sz="2200" b="1" dirty="0" err="1">
                <a:latin typeface="Tahoma" panose="020B0604030504040204" pitchFamily="34" charset="0"/>
                <a:ea typeface="Tahoma" panose="020B0604030504040204" pitchFamily="34" charset="0"/>
                <a:cs typeface="Tahoma" panose="020B0604030504040204" pitchFamily="34" charset="0"/>
              </a:rPr>
              <a:t>dxs</a:t>
            </a:r>
            <a:r>
              <a:rPr lang="pt-BR" sz="2200" b="1" dirty="0">
                <a:latin typeface="Tahoma" panose="020B0604030504040204" pitchFamily="34" charset="0"/>
                <a:ea typeface="Tahoma" panose="020B0604030504040204" pitchFamily="34" charset="0"/>
                <a:cs typeface="Tahoma" panose="020B0604030504040204" pitchFamily="34" charset="0"/>
              </a:rPr>
              <a:t> menores</a:t>
            </a:r>
            <a:r>
              <a:rPr lang="pt-BR" sz="2200" dirty="0">
                <a:latin typeface="Tahoma" panose="020B0604030504040204" pitchFamily="34" charset="0"/>
                <a:ea typeface="Tahoma" panose="020B0604030504040204" pitchFamily="34" charset="0"/>
                <a:cs typeface="Tahoma" panose="020B0604030504040204" pitchFamily="34" charset="0"/>
              </a:rPr>
              <a:t>: todas as </a:t>
            </a:r>
            <a:r>
              <a:rPr lang="pt-BR" sz="2200" dirty="0" err="1">
                <a:latin typeface="Tahoma" panose="020B0604030504040204" pitchFamily="34" charset="0"/>
                <a:ea typeface="Tahoma" panose="020B0604030504040204" pitchFamily="34" charset="0"/>
                <a:cs typeface="Tahoma" panose="020B0604030504040204" pitchFamily="34" charset="0"/>
              </a:rPr>
              <a:t>decisións</a:t>
            </a:r>
            <a:r>
              <a:rPr lang="pt-BR" sz="2200" dirty="0">
                <a:latin typeface="Tahoma" panose="020B0604030504040204" pitchFamily="34" charset="0"/>
                <a:ea typeface="Tahoma" panose="020B0604030504040204" pitchFamily="34" charset="0"/>
                <a:cs typeface="Tahoma" panose="020B0604030504040204" pitchFamily="34" charset="0"/>
              </a:rPr>
              <a:t> </a:t>
            </a:r>
            <a:r>
              <a:rPr lang="pt-BR" sz="2200" dirty="0" err="1">
                <a:latin typeface="Tahoma" panose="020B0604030504040204" pitchFamily="34" charset="0"/>
                <a:ea typeface="Tahoma" panose="020B0604030504040204" pitchFamily="34" charset="0"/>
                <a:cs typeface="Tahoma" panose="020B0604030504040204" pitchFamily="34" charset="0"/>
              </a:rPr>
              <a:t>serán</a:t>
            </a:r>
            <a:r>
              <a:rPr lang="pt-BR" sz="2200" dirty="0">
                <a:latin typeface="Tahoma" panose="020B0604030504040204" pitchFamily="34" charset="0"/>
                <a:ea typeface="Tahoma" panose="020B0604030504040204" pitchFamily="34" charset="0"/>
                <a:cs typeface="Tahoma" panose="020B0604030504040204" pitchFamily="34" charset="0"/>
              </a:rPr>
              <a:t> informadas e consultadas </a:t>
            </a:r>
            <a:r>
              <a:rPr lang="pt-BR" sz="2200" dirty="0" err="1">
                <a:latin typeface="Tahoma" panose="020B0604030504040204" pitchFamily="34" charset="0"/>
                <a:ea typeface="Tahoma" panose="020B0604030504040204" pitchFamily="34" charset="0"/>
                <a:cs typeface="Tahoma" panose="020B0604030504040204" pitchFamily="34" charset="0"/>
              </a:rPr>
              <a:t>cx</a:t>
            </a:r>
            <a:r>
              <a:rPr lang="pt-BR" sz="2200" dirty="0">
                <a:latin typeface="Tahoma" panose="020B0604030504040204" pitchFamily="34" charset="0"/>
                <a:ea typeface="Tahoma" panose="020B0604030504040204" pitchFamily="34" charset="0"/>
                <a:cs typeface="Tahoma" panose="020B0604030504040204" pitchFamily="34" charset="0"/>
              </a:rPr>
              <a:t> menor considerando a </a:t>
            </a:r>
            <a:r>
              <a:rPr lang="pt-BR" sz="2200" dirty="0" err="1">
                <a:latin typeface="Tahoma" panose="020B0604030504040204" pitchFamily="34" charset="0"/>
                <a:ea typeface="Tahoma" panose="020B0604030504040204" pitchFamily="34" charset="0"/>
                <a:cs typeface="Tahoma" panose="020B0604030504040204" pitchFamily="34" charset="0"/>
              </a:rPr>
              <a:t>súa</a:t>
            </a:r>
            <a:r>
              <a:rPr lang="pt-BR" sz="2200" dirty="0">
                <a:latin typeface="Tahoma" panose="020B0604030504040204" pitchFamily="34" charset="0"/>
                <a:ea typeface="Tahoma" panose="020B0604030504040204" pitchFamily="34" charset="0"/>
                <a:cs typeface="Tahoma" panose="020B0604030504040204" pitchFamily="34" charset="0"/>
              </a:rPr>
              <a:t> </a:t>
            </a:r>
            <a:r>
              <a:rPr lang="pt-BR" sz="2200" dirty="0" err="1">
                <a:latin typeface="Tahoma" panose="020B0604030504040204" pitchFamily="34" charset="0"/>
                <a:ea typeface="Tahoma" panose="020B0604030504040204" pitchFamily="34" charset="0"/>
                <a:cs typeface="Tahoma" panose="020B0604030504040204" pitchFamily="34" charset="0"/>
              </a:rPr>
              <a:t>opinión</a:t>
            </a:r>
            <a:r>
              <a:rPr lang="pt-BR" sz="2200" dirty="0">
                <a:latin typeface="Tahoma" panose="020B0604030504040204" pitchFamily="34" charset="0"/>
                <a:ea typeface="Tahoma" panose="020B0604030504040204" pitchFamily="34" charset="0"/>
                <a:cs typeface="Tahoma" panose="020B0604030504040204" pitchFamily="34" charset="0"/>
              </a:rPr>
              <a:t>.</a:t>
            </a:r>
          </a:p>
          <a:p>
            <a:pPr marL="265113" indent="-265113">
              <a:lnSpc>
                <a:spcPct val="120000"/>
              </a:lnSpc>
              <a:spcBef>
                <a:spcPts val="600"/>
              </a:spcBef>
            </a:pPr>
            <a:endParaRPr lang="es-ES" sz="3600" dirty="0"/>
          </a:p>
          <a:p>
            <a:pPr marL="0" indent="0">
              <a:buNone/>
            </a:pPr>
            <a:endParaRPr lang="es-ES" dirty="0"/>
          </a:p>
        </p:txBody>
      </p:sp>
    </p:spTree>
    <p:extLst>
      <p:ext uri="{BB962C8B-B14F-4D97-AF65-F5344CB8AC3E}">
        <p14:creationId xmlns:p14="http://schemas.microsoft.com/office/powerpoint/2010/main" val="115639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74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397" y="2343810"/>
            <a:ext cx="9505056" cy="4514190"/>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420" y="332656"/>
            <a:ext cx="8606285" cy="2013436"/>
          </a:xfrm>
          <a:prstGeom prst="rect">
            <a:avLst/>
          </a:prstGeom>
        </p:spPr>
      </p:pic>
    </p:spTree>
    <p:extLst>
      <p:ext uri="{BB962C8B-B14F-4D97-AF65-F5344CB8AC3E}">
        <p14:creationId xmlns:p14="http://schemas.microsoft.com/office/powerpoint/2010/main" val="22201971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7415" y="274638"/>
            <a:ext cx="9340138" cy="1143000"/>
          </a:xfrm>
        </p:spPr>
        <p:txBody>
          <a:bodyPr>
            <a:noAutofit/>
          </a:bodyPr>
          <a:lstStyle/>
          <a:p>
            <a:r>
              <a:rPr lang="es-ES" sz="2800" b="1" dirty="0">
                <a:solidFill>
                  <a:schemeClr val="accent6">
                    <a:lumMod val="75000"/>
                  </a:schemeClr>
                </a:solidFill>
                <a:effectLst>
                  <a:outerShdw blurRad="38100" dist="38100" dir="2700000" algn="tl">
                    <a:srgbClr val="000000">
                      <a:alpha val="43137"/>
                    </a:srgbClr>
                  </a:outerShdw>
                </a:effectLst>
              </a:rPr>
              <a:t>O Protocolo Educativo sobre </a:t>
            </a:r>
            <a:r>
              <a:rPr lang="es-ES" sz="2800" b="1" dirty="0" err="1">
                <a:solidFill>
                  <a:schemeClr val="accent6">
                    <a:lumMod val="75000"/>
                  </a:schemeClr>
                </a:solidFill>
                <a:effectLst>
                  <a:outerShdw blurRad="38100" dist="38100" dir="2700000" algn="tl">
                    <a:srgbClr val="000000">
                      <a:alpha val="43137"/>
                    </a:srgbClr>
                  </a:outerShdw>
                </a:effectLst>
              </a:rPr>
              <a:t>Identidade</a:t>
            </a:r>
            <a:r>
              <a:rPr lang="es-ES" sz="2800" b="1" dirty="0">
                <a:solidFill>
                  <a:schemeClr val="accent6">
                    <a:lumMod val="75000"/>
                  </a:schemeClr>
                </a:solidFill>
                <a:effectLst>
                  <a:outerShdw blurRad="38100" dist="38100" dir="2700000" algn="tl">
                    <a:srgbClr val="000000">
                      <a:alpha val="43137"/>
                    </a:srgbClr>
                  </a:outerShdw>
                </a:effectLst>
              </a:rPr>
              <a:t> de </a:t>
            </a:r>
            <a:r>
              <a:rPr lang="es-ES" sz="2800" b="1" dirty="0" err="1">
                <a:solidFill>
                  <a:schemeClr val="accent6">
                    <a:lumMod val="75000"/>
                  </a:schemeClr>
                </a:solidFill>
                <a:effectLst>
                  <a:outerShdw blurRad="38100" dist="38100" dir="2700000" algn="tl">
                    <a:srgbClr val="000000">
                      <a:alpha val="43137"/>
                    </a:srgbClr>
                  </a:outerShdw>
                </a:effectLst>
              </a:rPr>
              <a:t>Xénero</a:t>
            </a:r>
            <a:r>
              <a:rPr lang="es-ES" sz="2800" b="1" dirty="0">
                <a:solidFill>
                  <a:schemeClr val="accent6">
                    <a:lumMod val="75000"/>
                  </a:schemeClr>
                </a:solidFill>
                <a:effectLst>
                  <a:outerShdw blurRad="38100" dist="38100" dir="2700000" algn="tl">
                    <a:srgbClr val="000000">
                      <a:alpha val="43137"/>
                    </a:srgbClr>
                  </a:outerShdw>
                </a:effectLst>
              </a:rPr>
              <a:t> </a:t>
            </a:r>
            <a:r>
              <a:rPr lang="es-ES" sz="2800" b="1" dirty="0" err="1">
                <a:solidFill>
                  <a:schemeClr val="accent6">
                    <a:lumMod val="75000"/>
                  </a:schemeClr>
                </a:solidFill>
                <a:effectLst>
                  <a:outerShdw blurRad="38100" dist="38100" dir="2700000" algn="tl">
                    <a:srgbClr val="000000">
                      <a:alpha val="43137"/>
                    </a:srgbClr>
                  </a:outerShdw>
                </a:effectLst>
              </a:rPr>
              <a:t>inclúe</a:t>
            </a:r>
            <a:r>
              <a:rPr lang="es-ES" sz="2800" b="1" dirty="0">
                <a:solidFill>
                  <a:schemeClr val="accent6">
                    <a:lumMod val="75000"/>
                  </a:schemeClr>
                </a:solidFill>
                <a:effectLst>
                  <a:outerShdw blurRad="38100" dist="38100" dir="2700000" algn="tl">
                    <a:srgbClr val="000000">
                      <a:alpha val="43137"/>
                    </a:srgbClr>
                  </a:outerShdw>
                </a:effectLst>
              </a:rPr>
              <a:t> </a:t>
            </a:r>
            <a:r>
              <a:rPr lang="es-ES" sz="2800" b="1" dirty="0" err="1">
                <a:solidFill>
                  <a:schemeClr val="accent6">
                    <a:lumMod val="75000"/>
                  </a:schemeClr>
                </a:solidFill>
                <a:effectLst>
                  <a:outerShdw blurRad="38100" dist="38100" dir="2700000" algn="tl">
                    <a:srgbClr val="000000">
                      <a:alpha val="43137"/>
                    </a:srgbClr>
                  </a:outerShdw>
                </a:effectLst>
              </a:rPr>
              <a:t>cuestións</a:t>
            </a:r>
            <a:r>
              <a:rPr lang="es-ES" sz="2800" b="1" dirty="0">
                <a:solidFill>
                  <a:schemeClr val="accent6">
                    <a:lumMod val="75000"/>
                  </a:schemeClr>
                </a:solidFill>
                <a:effectLst>
                  <a:outerShdw blurRad="38100" dist="38100" dir="2700000" algn="tl">
                    <a:srgbClr val="000000">
                      <a:alpha val="43137"/>
                    </a:srgbClr>
                  </a:outerShdw>
                </a:effectLst>
              </a:rPr>
              <a:t> como:</a:t>
            </a:r>
            <a:endParaRPr lang="es-ES" sz="2800" dirty="0"/>
          </a:p>
        </p:txBody>
      </p:sp>
      <p:sp>
        <p:nvSpPr>
          <p:cNvPr id="3" name="2 Marcador de contenido"/>
          <p:cNvSpPr>
            <a:spLocks noGrp="1"/>
          </p:cNvSpPr>
          <p:nvPr>
            <p:ph idx="1"/>
          </p:nvPr>
        </p:nvSpPr>
        <p:spPr>
          <a:xfrm>
            <a:off x="114298" y="1772816"/>
            <a:ext cx="9607552" cy="4896544"/>
          </a:xfrm>
        </p:spPr>
        <p:txBody>
          <a:bodyPr>
            <a:normAutofit fontScale="40000" lnSpcReduction="20000"/>
          </a:bodyPr>
          <a:lstStyle/>
          <a:p>
            <a:pPr marL="265113" indent="-265113" algn="just">
              <a:lnSpc>
                <a:spcPct val="120000"/>
              </a:lnSpc>
              <a:spcBef>
                <a:spcPts val="600"/>
              </a:spcBef>
            </a:pPr>
            <a:r>
              <a:rPr lang="es-ES" sz="6000" dirty="0"/>
              <a:t>Evaluación </a:t>
            </a:r>
            <a:r>
              <a:rPr lang="es-ES" sz="6000" dirty="0" err="1"/>
              <a:t>psicopedagógxca</a:t>
            </a:r>
            <a:r>
              <a:rPr lang="es-ES" sz="6000" dirty="0"/>
              <a:t> para </a:t>
            </a:r>
            <a:r>
              <a:rPr lang="es-ES" sz="6000" b="1" dirty="0"/>
              <a:t>detectar necesidades educativas  </a:t>
            </a:r>
            <a:r>
              <a:rPr lang="es-ES" sz="6000" dirty="0"/>
              <a:t>e </a:t>
            </a:r>
            <a:r>
              <a:rPr lang="es-ES" sz="6000" b="1" dirty="0" err="1" smtClean="0"/>
              <a:t>orientacións</a:t>
            </a:r>
            <a:r>
              <a:rPr lang="es-ES" sz="6000" b="1" dirty="0" smtClean="0"/>
              <a:t>/medidas </a:t>
            </a:r>
            <a:r>
              <a:rPr lang="es-ES" sz="6000" b="1" dirty="0"/>
              <a:t>de atención </a:t>
            </a:r>
            <a:r>
              <a:rPr lang="es-ES" sz="6000" dirty="0" err="1"/>
              <a:t>dirixidas</a:t>
            </a:r>
            <a:r>
              <a:rPr lang="es-ES" sz="6000" dirty="0"/>
              <a:t> </a:t>
            </a:r>
            <a:r>
              <a:rPr lang="es-ES" sz="6000" dirty="0" smtClean="0"/>
              <a:t>x </a:t>
            </a:r>
            <a:r>
              <a:rPr lang="es-ES" sz="6000" dirty="0"/>
              <a:t>menor e a </a:t>
            </a:r>
            <a:r>
              <a:rPr lang="es-ES" sz="6000" dirty="0" err="1"/>
              <a:t>todxs</a:t>
            </a:r>
            <a:r>
              <a:rPr lang="es-ES" sz="6000" dirty="0"/>
              <a:t> </a:t>
            </a:r>
            <a:r>
              <a:rPr lang="es-ES" sz="6000" dirty="0" err="1" smtClean="0"/>
              <a:t>xs</a:t>
            </a:r>
            <a:r>
              <a:rPr lang="es-ES" sz="6000" dirty="0" smtClean="0"/>
              <a:t> </a:t>
            </a:r>
            <a:r>
              <a:rPr lang="es-ES" sz="6000" dirty="0" err="1"/>
              <a:t>membrxs</a:t>
            </a:r>
            <a:r>
              <a:rPr lang="es-ES" sz="6000" dirty="0"/>
              <a:t> do centro.</a:t>
            </a:r>
          </a:p>
          <a:p>
            <a:pPr marL="265113" indent="-265113" algn="just">
              <a:lnSpc>
                <a:spcPct val="120000"/>
              </a:lnSpc>
              <a:spcBef>
                <a:spcPts val="600"/>
              </a:spcBef>
            </a:pPr>
            <a:r>
              <a:rPr lang="pt-BR" sz="6000" dirty="0"/>
              <a:t>Importante o papel que se </a:t>
            </a:r>
            <a:r>
              <a:rPr lang="pt-BR" sz="6000" dirty="0" err="1"/>
              <a:t>lle</a:t>
            </a:r>
            <a:r>
              <a:rPr lang="pt-BR" sz="6000" dirty="0"/>
              <a:t> outorga </a:t>
            </a:r>
            <a:r>
              <a:rPr lang="pt-BR" sz="6000" dirty="0" err="1"/>
              <a:t>x</a:t>
            </a:r>
            <a:r>
              <a:rPr lang="pt-BR" sz="6000" dirty="0" err="1" smtClean="0"/>
              <a:t>s</a:t>
            </a:r>
            <a:r>
              <a:rPr lang="pt-BR" sz="6000" dirty="0" smtClean="0"/>
              <a:t> </a:t>
            </a:r>
            <a:r>
              <a:rPr lang="pt-BR" sz="6000" b="1" dirty="0" err="1"/>
              <a:t>orientadorxs</a:t>
            </a:r>
            <a:r>
              <a:rPr lang="pt-BR" sz="6000" b="1" dirty="0"/>
              <a:t> como </a:t>
            </a:r>
            <a:r>
              <a:rPr lang="pt-BR" sz="6000" b="1" dirty="0" err="1"/>
              <a:t>mediadorxs</a:t>
            </a:r>
            <a:r>
              <a:rPr lang="pt-BR" sz="6000" b="1" dirty="0"/>
              <a:t> </a:t>
            </a:r>
            <a:r>
              <a:rPr lang="pt-BR" sz="6000" dirty="0"/>
              <a:t>entre o </a:t>
            </a:r>
            <a:r>
              <a:rPr lang="pt-BR" sz="6000" dirty="0" err="1"/>
              <a:t>alumnado</a:t>
            </a:r>
            <a:r>
              <a:rPr lang="pt-BR" sz="6000" dirty="0"/>
              <a:t> </a:t>
            </a:r>
            <a:r>
              <a:rPr lang="pt-BR" sz="6000" dirty="0" err="1"/>
              <a:t>trans</a:t>
            </a:r>
            <a:r>
              <a:rPr lang="pt-BR" sz="6000" dirty="0"/>
              <a:t> e as </a:t>
            </a:r>
            <a:r>
              <a:rPr lang="pt-BR" sz="6000" dirty="0" err="1"/>
              <a:t>familias</a:t>
            </a:r>
            <a:r>
              <a:rPr lang="pt-BR" sz="6000" dirty="0"/>
              <a:t> </a:t>
            </a:r>
            <a:r>
              <a:rPr lang="pt-BR" sz="6000" dirty="0" err="1"/>
              <a:t>cando</a:t>
            </a:r>
            <a:r>
              <a:rPr lang="pt-BR" sz="6000" dirty="0"/>
              <a:t> estas non </a:t>
            </a:r>
            <a:r>
              <a:rPr lang="pt-BR" sz="6000" dirty="0" err="1"/>
              <a:t>apoian</a:t>
            </a:r>
            <a:r>
              <a:rPr lang="pt-BR" sz="6000" dirty="0"/>
              <a:t> </a:t>
            </a:r>
            <a:r>
              <a:rPr lang="pt-BR" sz="6000" dirty="0" err="1"/>
              <a:t>nin</a:t>
            </a:r>
            <a:r>
              <a:rPr lang="pt-BR" sz="6000" dirty="0"/>
              <a:t> </a:t>
            </a:r>
            <a:r>
              <a:rPr lang="pt-BR" sz="6000" dirty="0" err="1"/>
              <a:t>respectan</a:t>
            </a:r>
            <a:r>
              <a:rPr lang="pt-BR" sz="6000" dirty="0"/>
              <a:t>, para </a:t>
            </a:r>
            <a:r>
              <a:rPr lang="pt-BR" sz="6000" dirty="0" err="1"/>
              <a:t>iso</a:t>
            </a:r>
            <a:r>
              <a:rPr lang="pt-BR" sz="6000" dirty="0"/>
              <a:t> é fundamental o </a:t>
            </a:r>
            <a:r>
              <a:rPr lang="pt-BR" sz="6000" dirty="0" err="1"/>
              <a:t>coñecemento</a:t>
            </a:r>
            <a:r>
              <a:rPr lang="pt-BR" sz="6000" dirty="0"/>
              <a:t> da realidade e </a:t>
            </a:r>
            <a:r>
              <a:rPr lang="pt-BR" sz="6000" dirty="0" err="1"/>
              <a:t>necesidades</a:t>
            </a:r>
            <a:r>
              <a:rPr lang="pt-BR" sz="6000" dirty="0"/>
              <a:t> do </a:t>
            </a:r>
            <a:r>
              <a:rPr lang="pt-BR" sz="6000" dirty="0" err="1"/>
              <a:t>alumnado</a:t>
            </a:r>
            <a:r>
              <a:rPr lang="pt-BR" sz="6000" dirty="0"/>
              <a:t> </a:t>
            </a:r>
            <a:r>
              <a:rPr lang="pt-BR" sz="6000" dirty="0" err="1"/>
              <a:t>trans</a:t>
            </a:r>
            <a:r>
              <a:rPr lang="pt-BR" sz="6000" dirty="0"/>
              <a:t> por parte </a:t>
            </a:r>
            <a:r>
              <a:rPr lang="pt-BR" sz="6000" dirty="0" err="1" smtClean="0"/>
              <a:t>destxs</a:t>
            </a:r>
            <a:r>
              <a:rPr lang="pt-BR" sz="6000" dirty="0" smtClean="0"/>
              <a:t> </a:t>
            </a:r>
            <a:r>
              <a:rPr lang="pt-BR" sz="6000" dirty="0" err="1" smtClean="0"/>
              <a:t>profesionais</a:t>
            </a:r>
            <a:r>
              <a:rPr lang="pt-BR" sz="6000" dirty="0" smtClean="0"/>
              <a:t>.</a:t>
            </a:r>
            <a:r>
              <a:rPr lang="pt-BR" sz="6000" b="1" dirty="0" smtClean="0"/>
              <a:t> </a:t>
            </a:r>
            <a:endParaRPr lang="pt-BR" sz="6000" b="1" dirty="0"/>
          </a:p>
          <a:p>
            <a:pPr marL="265113" indent="-265113" algn="just">
              <a:lnSpc>
                <a:spcPct val="120000"/>
              </a:lnSpc>
              <a:spcBef>
                <a:spcPts val="600"/>
              </a:spcBef>
            </a:pPr>
            <a:r>
              <a:rPr lang="pt-BR" sz="6000" b="1" dirty="0" err="1"/>
              <a:t>Actuacións</a:t>
            </a:r>
            <a:r>
              <a:rPr lang="pt-BR" sz="6000" b="1" dirty="0"/>
              <a:t> formativas e de </a:t>
            </a:r>
            <a:r>
              <a:rPr lang="pt-BR" sz="6000" b="1" dirty="0" err="1"/>
              <a:t>sensibilización</a:t>
            </a:r>
            <a:r>
              <a:rPr lang="pt-BR" sz="6000" b="1" dirty="0"/>
              <a:t> sobre diversidade </a:t>
            </a:r>
            <a:r>
              <a:rPr lang="pt-BR" sz="6000" b="1" dirty="0" err="1"/>
              <a:t>afectivo</a:t>
            </a:r>
            <a:r>
              <a:rPr lang="pt-BR" sz="6000" b="1" dirty="0"/>
              <a:t>- sexual </a:t>
            </a:r>
            <a:r>
              <a:rPr lang="pt-BR" sz="6000" dirty="0"/>
              <a:t>para o </a:t>
            </a:r>
            <a:r>
              <a:rPr lang="pt-BR" sz="6000" dirty="0" err="1"/>
              <a:t>alumnado</a:t>
            </a:r>
            <a:r>
              <a:rPr lang="pt-BR" sz="6000" dirty="0"/>
              <a:t>, </a:t>
            </a:r>
            <a:r>
              <a:rPr lang="pt-BR" sz="6000" dirty="0" err="1"/>
              <a:t>profesorado</a:t>
            </a:r>
            <a:r>
              <a:rPr lang="pt-BR" sz="6000" dirty="0"/>
              <a:t> e </a:t>
            </a:r>
            <a:r>
              <a:rPr lang="pt-BR" sz="6000" dirty="0" err="1"/>
              <a:t>familias</a:t>
            </a:r>
            <a:r>
              <a:rPr lang="pt-BR" sz="6000" dirty="0"/>
              <a:t> (especial </a:t>
            </a:r>
            <a:r>
              <a:rPr lang="pt-BR" sz="6000" dirty="0" err="1"/>
              <a:t>énfase</a:t>
            </a:r>
            <a:r>
              <a:rPr lang="pt-BR" sz="6000" dirty="0"/>
              <a:t> na realidade </a:t>
            </a:r>
            <a:r>
              <a:rPr lang="pt-BR" sz="6000" dirty="0" err="1"/>
              <a:t>trans</a:t>
            </a:r>
            <a:r>
              <a:rPr lang="pt-BR" sz="6000" dirty="0"/>
              <a:t> </a:t>
            </a:r>
            <a:r>
              <a:rPr lang="pt-BR" sz="6000" dirty="0" err="1"/>
              <a:t>infanto-xuvenil</a:t>
            </a:r>
            <a:r>
              <a:rPr lang="pt-BR" sz="6000" dirty="0"/>
              <a:t>)</a:t>
            </a:r>
          </a:p>
          <a:p>
            <a:pPr marL="265113" indent="-265113" algn="just">
              <a:lnSpc>
                <a:spcPct val="120000"/>
              </a:lnSpc>
              <a:spcBef>
                <a:spcPts val="600"/>
              </a:spcBef>
            </a:pPr>
            <a:r>
              <a:rPr lang="pt-BR" sz="6000" dirty="0" err="1"/>
              <a:t>Importancia</a:t>
            </a:r>
            <a:r>
              <a:rPr lang="pt-BR" sz="6000" dirty="0"/>
              <a:t> de incluir estas temáticas (diversidade </a:t>
            </a:r>
            <a:r>
              <a:rPr lang="pt-BR" sz="6000" dirty="0" smtClean="0"/>
              <a:t>sexual</a:t>
            </a:r>
            <a:r>
              <a:rPr lang="pt-BR" sz="6000" dirty="0"/>
              <a:t>) no </a:t>
            </a:r>
            <a:r>
              <a:rPr lang="pt-BR" sz="6000" b="1" dirty="0" err="1"/>
              <a:t>fondo</a:t>
            </a:r>
            <a:r>
              <a:rPr lang="pt-BR" sz="6000" b="1" dirty="0"/>
              <a:t> de </a:t>
            </a:r>
            <a:r>
              <a:rPr lang="pt-BR" sz="6000" b="1" dirty="0" err="1"/>
              <a:t>libros</a:t>
            </a:r>
            <a:r>
              <a:rPr lang="pt-BR" sz="6000" b="1" dirty="0"/>
              <a:t> e materiais na Biblioteca do centro</a:t>
            </a:r>
            <a:r>
              <a:rPr lang="pt-BR" sz="6000" dirty="0"/>
              <a:t>.</a:t>
            </a:r>
          </a:p>
          <a:p>
            <a:endParaRPr lang="es-ES" dirty="0"/>
          </a:p>
        </p:txBody>
      </p:sp>
    </p:spTree>
    <p:extLst>
      <p:ext uri="{BB962C8B-B14F-4D97-AF65-F5344CB8AC3E}">
        <p14:creationId xmlns:p14="http://schemas.microsoft.com/office/powerpoint/2010/main" val="21744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404" y="27831"/>
            <a:ext cx="9433049" cy="3761209"/>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421" y="3781400"/>
            <a:ext cx="9289032" cy="3068960"/>
          </a:xfrm>
          <a:prstGeom prst="rect">
            <a:avLst/>
          </a:prstGeom>
        </p:spPr>
      </p:pic>
    </p:spTree>
    <p:extLst>
      <p:ext uri="{BB962C8B-B14F-4D97-AF65-F5344CB8AC3E}">
        <p14:creationId xmlns:p14="http://schemas.microsoft.com/office/powerpoint/2010/main" val="34393216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40445" y="-99392"/>
            <a:ext cx="8749665" cy="884046"/>
          </a:xfrm>
        </p:spPr>
        <p:txBody>
          <a:bodyPr>
            <a:normAutofit/>
          </a:bodyPr>
          <a:lstStyle/>
          <a:p>
            <a:r>
              <a:rPr lang="es-ES" sz="2800" b="1" dirty="0">
                <a:solidFill>
                  <a:srgbClr val="7030A0"/>
                </a:solidFill>
                <a:effectLst>
                  <a:outerShdw blurRad="38100" dist="38100" dir="2700000" algn="tl">
                    <a:srgbClr val="000000">
                      <a:alpha val="43137"/>
                    </a:srgbClr>
                  </a:outerShdw>
                </a:effectLst>
              </a:rPr>
              <a:t>Pasos a establecer </a:t>
            </a:r>
            <a:r>
              <a:rPr lang="es-ES" sz="2800" b="1" dirty="0" err="1">
                <a:solidFill>
                  <a:srgbClr val="7030A0"/>
                </a:solidFill>
                <a:effectLst>
                  <a:outerShdw blurRad="38100" dist="38100" dir="2700000" algn="tl">
                    <a:srgbClr val="000000">
                      <a:alpha val="43137"/>
                    </a:srgbClr>
                  </a:outerShdw>
                </a:effectLst>
              </a:rPr>
              <a:t>na</a:t>
            </a:r>
            <a:r>
              <a:rPr lang="es-ES" sz="2800" b="1" dirty="0">
                <a:solidFill>
                  <a:srgbClr val="7030A0"/>
                </a:solidFill>
                <a:effectLst>
                  <a:outerShdw blurRad="38100" dist="38100" dir="2700000" algn="tl">
                    <a:srgbClr val="000000">
                      <a:alpha val="43137"/>
                    </a:srgbClr>
                  </a:outerShdw>
                </a:effectLst>
              </a:rPr>
              <a:t> activación do Protocolo</a:t>
            </a:r>
          </a:p>
        </p:txBody>
      </p:sp>
      <p:sp>
        <p:nvSpPr>
          <p:cNvPr id="3" name="2 Marcador de contenido"/>
          <p:cNvSpPr>
            <a:spLocks noGrp="1"/>
          </p:cNvSpPr>
          <p:nvPr>
            <p:ph idx="1"/>
          </p:nvPr>
        </p:nvSpPr>
        <p:spPr>
          <a:xfrm>
            <a:off x="0" y="764704"/>
            <a:ext cx="9613453" cy="6192688"/>
          </a:xfrm>
        </p:spPr>
        <p:txBody>
          <a:bodyPr>
            <a:normAutofit fontScale="77500" lnSpcReduction="20000"/>
          </a:bodyPr>
          <a:lstStyle/>
          <a:p>
            <a:pPr marL="176213" indent="-176213" algn="just">
              <a:lnSpc>
                <a:spcPts val="2600"/>
              </a:lnSpc>
              <a:spcBef>
                <a:spcPts val="600"/>
              </a:spcBef>
              <a:spcAft>
                <a:spcPts val="600"/>
              </a:spcAft>
            </a:pPr>
            <a:r>
              <a:rPr lang="es-ES" sz="2600" b="1" dirty="0">
                <a:effectLst>
                  <a:outerShdw blurRad="38100" dist="38100" dir="2700000" algn="tl">
                    <a:srgbClr val="000000">
                      <a:alpha val="43137"/>
                    </a:srgbClr>
                  </a:outerShdw>
                </a:effectLst>
                <a:latin typeface="Bahnschrift" pitchFamily="34" charset="0"/>
                <a:ea typeface="Times New Roman"/>
                <a:cs typeface="Calibri"/>
              </a:rPr>
              <a:t>X menor debe comunicarnos a que </a:t>
            </a:r>
            <a:r>
              <a:rPr lang="es-ES" sz="2600" b="1" dirty="0" err="1">
                <a:effectLst>
                  <a:outerShdw blurRad="38100" dist="38100" dir="2700000" algn="tl">
                    <a:srgbClr val="000000">
                      <a:alpha val="43137"/>
                    </a:srgbClr>
                  </a:outerShdw>
                </a:effectLst>
                <a:latin typeface="Bahnschrift" pitchFamily="34" charset="0"/>
                <a:ea typeface="Times New Roman"/>
                <a:cs typeface="Calibri"/>
              </a:rPr>
              <a:t>persoas</a:t>
            </a:r>
            <a:r>
              <a:rPr lang="es-ES" sz="2600" b="1" dirty="0">
                <a:effectLst>
                  <a:outerShdw blurRad="38100" dist="38100" dir="2700000" algn="tl">
                    <a:srgbClr val="000000">
                      <a:alpha val="43137"/>
                    </a:srgbClr>
                  </a:outerShdw>
                </a:effectLst>
                <a:latin typeface="Bahnschrift" pitchFamily="34" charset="0"/>
                <a:ea typeface="Times New Roman"/>
                <a:cs typeface="Calibri"/>
              </a:rPr>
              <a:t> </a:t>
            </a:r>
            <a:r>
              <a:rPr lang="es-ES" sz="2600" b="1" dirty="0" err="1">
                <a:effectLst>
                  <a:outerShdw blurRad="38100" dist="38100" dir="2700000" algn="tl">
                    <a:srgbClr val="000000">
                      <a:alpha val="43137"/>
                    </a:srgbClr>
                  </a:outerShdw>
                </a:effectLst>
                <a:latin typeface="Bahnschrift" pitchFamily="34" charset="0"/>
                <a:ea typeface="Times New Roman"/>
                <a:cs typeface="Calibri"/>
              </a:rPr>
              <a:t>quere</a:t>
            </a:r>
            <a:r>
              <a:rPr lang="es-ES" sz="2600" b="1" dirty="0">
                <a:effectLst>
                  <a:outerShdw blurRad="38100" dist="38100" dir="2700000" algn="tl">
                    <a:srgbClr val="000000">
                      <a:alpha val="43137"/>
                    </a:srgbClr>
                  </a:outerShdw>
                </a:effectLst>
                <a:latin typeface="Bahnschrift" pitchFamily="34" charset="0"/>
                <a:ea typeface="Times New Roman"/>
                <a:cs typeface="Calibri"/>
              </a:rPr>
              <a:t> que se </a:t>
            </a:r>
            <a:r>
              <a:rPr lang="es-ES" sz="2600" b="1" dirty="0" err="1">
                <a:effectLst>
                  <a:outerShdw blurRad="38100" dist="38100" dir="2700000" algn="tl">
                    <a:srgbClr val="000000">
                      <a:alpha val="43137"/>
                    </a:srgbClr>
                  </a:outerShdw>
                </a:effectLst>
                <a:latin typeface="Bahnschrift" pitchFamily="34" charset="0"/>
                <a:ea typeface="Times New Roman"/>
                <a:cs typeface="Calibri"/>
              </a:rPr>
              <a:t>lle</a:t>
            </a:r>
            <a:r>
              <a:rPr lang="es-ES" sz="2600" b="1" dirty="0">
                <a:effectLst>
                  <a:outerShdw blurRad="38100" dist="38100" dir="2700000" algn="tl">
                    <a:srgbClr val="000000">
                      <a:alpha val="43137"/>
                    </a:srgbClr>
                  </a:outerShdw>
                </a:effectLst>
                <a:latin typeface="Bahnschrift" pitchFamily="34" charset="0"/>
                <a:ea typeface="Times New Roman"/>
                <a:cs typeface="Calibri"/>
              </a:rPr>
              <a:t> traslade a información do paso que </a:t>
            </a:r>
            <a:r>
              <a:rPr lang="es-ES" sz="2600" b="1" dirty="0" err="1">
                <a:effectLst>
                  <a:outerShdw blurRad="38100" dist="38100" dir="2700000" algn="tl">
                    <a:srgbClr val="000000">
                      <a:alpha val="43137"/>
                    </a:srgbClr>
                  </a:outerShdw>
                </a:effectLst>
                <a:latin typeface="Bahnschrift" pitchFamily="34" charset="0"/>
                <a:ea typeface="Times New Roman"/>
                <a:cs typeface="Calibri"/>
              </a:rPr>
              <a:t>vai</a:t>
            </a:r>
            <a:r>
              <a:rPr lang="es-ES" sz="2600" b="1" dirty="0">
                <a:effectLst>
                  <a:outerShdw blurRad="38100" dist="38100" dir="2700000" algn="tl">
                    <a:srgbClr val="000000">
                      <a:alpha val="43137"/>
                    </a:srgbClr>
                  </a:outerShdw>
                </a:effectLst>
                <a:latin typeface="Bahnschrift" pitchFamily="34" charset="0"/>
                <a:ea typeface="Times New Roman"/>
                <a:cs typeface="Calibri"/>
              </a:rPr>
              <a:t> a realizar</a:t>
            </a:r>
            <a:r>
              <a:rPr lang="es-ES" sz="2600" dirty="0">
                <a:latin typeface="Bahnschrift" pitchFamily="34" charset="0"/>
                <a:ea typeface="Times New Roman"/>
                <a:cs typeface="Calibri"/>
              </a:rPr>
              <a:t>, </a:t>
            </a:r>
            <a:r>
              <a:rPr lang="es-ES" sz="2600" dirty="0">
                <a:latin typeface="Bahnschrift" pitchFamily="34" charset="0"/>
              </a:rPr>
              <a:t>cómo </a:t>
            </a:r>
            <a:r>
              <a:rPr lang="es-ES" sz="2600" dirty="0" err="1">
                <a:latin typeface="Bahnschrift" pitchFamily="34" charset="0"/>
              </a:rPr>
              <a:t>quere</a:t>
            </a:r>
            <a:r>
              <a:rPr lang="es-ES" sz="2600" dirty="0">
                <a:latin typeface="Bahnschrift" pitchFamily="34" charset="0"/>
              </a:rPr>
              <a:t> que se solucione a cuestión do </a:t>
            </a:r>
            <a:r>
              <a:rPr lang="es-ES" sz="2600" b="1" dirty="0">
                <a:effectLst>
                  <a:outerShdw blurRad="38100" dist="38100" dir="2700000" algn="tl">
                    <a:srgbClr val="000000">
                      <a:alpha val="43137"/>
                    </a:srgbClr>
                  </a:outerShdw>
                </a:effectLst>
                <a:latin typeface="Bahnschrift" pitchFamily="34" charset="0"/>
              </a:rPr>
              <a:t>uso do aseo/</a:t>
            </a:r>
            <a:r>
              <a:rPr lang="es-ES" sz="2600" b="1" dirty="0" err="1">
                <a:effectLst>
                  <a:outerShdw blurRad="38100" dist="38100" dir="2700000" algn="tl">
                    <a:srgbClr val="000000">
                      <a:alpha val="43137"/>
                    </a:srgbClr>
                  </a:outerShdw>
                </a:effectLst>
                <a:latin typeface="Bahnschrift" pitchFamily="34" charset="0"/>
              </a:rPr>
              <a:t>vestiarios</a:t>
            </a:r>
            <a:r>
              <a:rPr lang="es-ES" sz="2600" b="1" dirty="0">
                <a:effectLst>
                  <a:outerShdw blurRad="38100" dist="38100" dir="2700000" algn="tl">
                    <a:srgbClr val="000000">
                      <a:alpha val="43137"/>
                    </a:srgbClr>
                  </a:outerShdw>
                </a:effectLst>
                <a:latin typeface="Bahnschrift" pitchFamily="34" charset="0"/>
              </a:rPr>
              <a:t> </a:t>
            </a:r>
            <a:r>
              <a:rPr lang="es-ES" sz="2600" dirty="0">
                <a:latin typeface="Bahnschrift" pitchFamily="34" charset="0"/>
              </a:rPr>
              <a:t>e en qué </a:t>
            </a:r>
            <a:r>
              <a:rPr lang="es-ES" sz="2600" b="1" dirty="0">
                <a:effectLst>
                  <a:outerShdw blurRad="38100" dist="38100" dir="2700000" algn="tl">
                    <a:srgbClr val="000000">
                      <a:alpha val="43137"/>
                    </a:srgbClr>
                  </a:outerShdw>
                </a:effectLst>
                <a:latin typeface="Bahnschrift" pitchFamily="34" charset="0"/>
              </a:rPr>
              <a:t>momento/plazos </a:t>
            </a:r>
            <a:r>
              <a:rPr lang="es-ES" sz="2600" b="1" dirty="0" err="1">
                <a:effectLst>
                  <a:outerShdw blurRad="38100" dist="38100" dir="2700000" algn="tl">
                    <a:srgbClr val="000000">
                      <a:alpha val="43137"/>
                    </a:srgbClr>
                  </a:outerShdw>
                </a:effectLst>
                <a:latin typeface="Bahnschrift" pitchFamily="34" charset="0"/>
              </a:rPr>
              <a:t>quere</a:t>
            </a:r>
            <a:r>
              <a:rPr lang="es-ES" sz="2600" b="1" dirty="0">
                <a:effectLst>
                  <a:outerShdw blurRad="38100" dist="38100" dir="2700000" algn="tl">
                    <a:srgbClr val="000000">
                      <a:alpha val="43137"/>
                    </a:srgbClr>
                  </a:outerShdw>
                </a:effectLst>
                <a:latin typeface="Bahnschrift" pitchFamily="34" charset="0"/>
              </a:rPr>
              <a:t> realizar o tránsito</a:t>
            </a:r>
            <a:r>
              <a:rPr lang="es-ES" sz="2600" dirty="0">
                <a:latin typeface="Bahnschrift" pitchFamily="34" charset="0"/>
              </a:rPr>
              <a:t>.</a:t>
            </a:r>
          </a:p>
          <a:p>
            <a:pPr marL="176213" lvl="0" indent="-176213" algn="just">
              <a:lnSpc>
                <a:spcPts val="2600"/>
              </a:lnSpc>
              <a:spcBef>
                <a:spcPts val="600"/>
              </a:spcBef>
              <a:spcAft>
                <a:spcPts val="600"/>
              </a:spcAft>
            </a:pPr>
            <a:r>
              <a:rPr lang="es-ES" sz="2600" dirty="0">
                <a:latin typeface="Bahnschrift" pitchFamily="34" charset="0"/>
                <a:ea typeface="Times New Roman"/>
                <a:cs typeface="Calibri"/>
              </a:rPr>
              <a:t>É </a:t>
            </a:r>
            <a:r>
              <a:rPr lang="es-ES" sz="2600" b="1" dirty="0">
                <a:effectLst>
                  <a:outerShdw blurRad="38100" dist="38100" dir="2700000" algn="tl">
                    <a:srgbClr val="000000">
                      <a:alpha val="43137"/>
                    </a:srgbClr>
                  </a:outerShdw>
                </a:effectLst>
                <a:latin typeface="Bahnschrift" pitchFamily="34" charset="0"/>
                <a:ea typeface="Times New Roman"/>
                <a:cs typeface="Calibri"/>
              </a:rPr>
              <a:t>fundamental a formación/sensibilización previa sobre </a:t>
            </a:r>
            <a:r>
              <a:rPr lang="es-ES" sz="2600" b="1" dirty="0" err="1">
                <a:effectLst>
                  <a:outerShdw blurRad="38100" dist="38100" dir="2700000" algn="tl">
                    <a:srgbClr val="000000">
                      <a:alpha val="43137"/>
                    </a:srgbClr>
                  </a:outerShdw>
                </a:effectLst>
                <a:latin typeface="Bahnschrift" pitchFamily="34" charset="0"/>
                <a:ea typeface="Times New Roman"/>
                <a:cs typeface="Calibri"/>
              </a:rPr>
              <a:t>diversidade</a:t>
            </a:r>
            <a:r>
              <a:rPr lang="es-ES" sz="2600" b="1" dirty="0">
                <a:effectLst>
                  <a:outerShdw blurRad="38100" dist="38100" dir="2700000" algn="tl">
                    <a:srgbClr val="000000">
                      <a:alpha val="43137"/>
                    </a:srgbClr>
                  </a:outerShdw>
                </a:effectLst>
                <a:latin typeface="Bahnschrift" pitchFamily="34" charset="0"/>
                <a:ea typeface="Times New Roman"/>
                <a:cs typeface="Calibri"/>
              </a:rPr>
              <a:t> afectivo-sexual, </a:t>
            </a:r>
            <a:r>
              <a:rPr lang="es-ES" sz="2600" b="1" dirty="0" err="1">
                <a:effectLst>
                  <a:outerShdw blurRad="38100" dist="38100" dir="2700000" algn="tl">
                    <a:srgbClr val="000000">
                      <a:alpha val="43137"/>
                    </a:srgbClr>
                  </a:outerShdw>
                </a:effectLst>
                <a:latin typeface="Bahnschrift" pitchFamily="34" charset="0"/>
                <a:ea typeface="Times New Roman"/>
                <a:cs typeface="Calibri"/>
              </a:rPr>
              <a:t>máis</a:t>
            </a:r>
            <a:r>
              <a:rPr lang="es-ES" sz="2600" b="1" dirty="0">
                <a:effectLst>
                  <a:outerShdw blurRad="38100" dist="38100" dir="2700000" algn="tl">
                    <a:srgbClr val="000000">
                      <a:alpha val="43137"/>
                    </a:srgbClr>
                  </a:outerShdw>
                </a:effectLst>
                <a:latin typeface="Bahnschrift" pitchFamily="34" charset="0"/>
                <a:ea typeface="Times New Roman"/>
                <a:cs typeface="Calibri"/>
              </a:rPr>
              <a:t> </a:t>
            </a:r>
            <a:r>
              <a:rPr lang="es-ES" sz="2600" b="1" dirty="0" err="1">
                <a:effectLst>
                  <a:outerShdw blurRad="38100" dist="38100" dir="2700000" algn="tl">
                    <a:srgbClr val="000000">
                      <a:alpha val="43137"/>
                    </a:srgbClr>
                  </a:outerShdw>
                </a:effectLst>
                <a:latin typeface="Bahnschrift" pitchFamily="34" charset="0"/>
                <a:ea typeface="Times New Roman"/>
                <a:cs typeface="Calibri"/>
              </a:rPr>
              <a:t>nomeadamente</a:t>
            </a:r>
            <a:r>
              <a:rPr lang="es-ES" sz="2600" b="1" dirty="0">
                <a:effectLst>
                  <a:outerShdw blurRad="38100" dist="38100" dir="2700000" algn="tl">
                    <a:srgbClr val="000000">
                      <a:alpha val="43137"/>
                    </a:srgbClr>
                  </a:outerShdw>
                </a:effectLst>
                <a:latin typeface="Bahnschrift" pitchFamily="34" charset="0"/>
                <a:ea typeface="Times New Roman"/>
                <a:cs typeface="Calibri"/>
              </a:rPr>
              <a:t> sobre a </a:t>
            </a:r>
            <a:r>
              <a:rPr lang="es-ES" sz="2600" b="1" dirty="0" err="1">
                <a:effectLst>
                  <a:outerShdw blurRad="38100" dist="38100" dir="2700000" algn="tl">
                    <a:srgbClr val="000000">
                      <a:alpha val="43137"/>
                    </a:srgbClr>
                  </a:outerShdw>
                </a:effectLst>
                <a:latin typeface="Bahnschrift" pitchFamily="34" charset="0"/>
                <a:ea typeface="Times New Roman"/>
                <a:cs typeface="Calibri"/>
              </a:rPr>
              <a:t>realidade</a:t>
            </a:r>
            <a:r>
              <a:rPr lang="es-ES" sz="2600" b="1" dirty="0">
                <a:effectLst>
                  <a:outerShdw blurRad="38100" dist="38100" dir="2700000" algn="tl">
                    <a:srgbClr val="000000">
                      <a:alpha val="43137"/>
                    </a:srgbClr>
                  </a:outerShdw>
                </a:effectLst>
                <a:latin typeface="Bahnschrift" pitchFamily="34" charset="0"/>
                <a:ea typeface="Times New Roman"/>
                <a:cs typeface="Calibri"/>
              </a:rPr>
              <a:t> </a:t>
            </a:r>
            <a:r>
              <a:rPr lang="es-ES" sz="2600" b="1" dirty="0" err="1">
                <a:effectLst>
                  <a:outerShdw blurRad="38100" dist="38100" dir="2700000" algn="tl">
                    <a:srgbClr val="000000">
                      <a:alpha val="43137"/>
                    </a:srgbClr>
                  </a:outerShdw>
                </a:effectLst>
                <a:latin typeface="Bahnschrift" pitchFamily="34" charset="0"/>
                <a:ea typeface="Times New Roman"/>
                <a:cs typeface="Calibri"/>
              </a:rPr>
              <a:t>trans</a:t>
            </a:r>
            <a:r>
              <a:rPr lang="es-ES" sz="2600" b="1" dirty="0">
                <a:effectLst>
                  <a:outerShdw blurRad="38100" dist="38100" dir="2700000" algn="tl">
                    <a:srgbClr val="000000">
                      <a:alpha val="43137"/>
                    </a:srgbClr>
                  </a:outerShdw>
                </a:effectLst>
                <a:latin typeface="Bahnschrift" pitchFamily="34" charset="0"/>
                <a:ea typeface="Times New Roman"/>
                <a:cs typeface="Calibri"/>
              </a:rPr>
              <a:t> </a:t>
            </a:r>
            <a:r>
              <a:rPr lang="es-ES" sz="2600" b="1" dirty="0" err="1">
                <a:effectLst>
                  <a:outerShdw blurRad="38100" dist="38100" dir="2700000" algn="tl">
                    <a:srgbClr val="000000">
                      <a:alpha val="43137"/>
                    </a:srgbClr>
                  </a:outerShdw>
                </a:effectLst>
                <a:latin typeface="Bahnschrift" pitchFamily="34" charset="0"/>
                <a:ea typeface="Times New Roman"/>
                <a:cs typeface="Calibri"/>
              </a:rPr>
              <a:t>infanto-xuvenil</a:t>
            </a:r>
            <a:r>
              <a:rPr lang="es-ES" sz="2600" b="1" dirty="0">
                <a:effectLst>
                  <a:outerShdw blurRad="38100" dist="38100" dir="2700000" algn="tl">
                    <a:srgbClr val="000000">
                      <a:alpha val="43137"/>
                    </a:srgbClr>
                  </a:outerShdw>
                </a:effectLst>
                <a:latin typeface="Bahnschrift" pitchFamily="34" charset="0"/>
                <a:ea typeface="Times New Roman"/>
                <a:cs typeface="Calibri"/>
              </a:rPr>
              <a:t> e sobre o acoso por </a:t>
            </a:r>
            <a:r>
              <a:rPr lang="es-ES" sz="2600" b="1" dirty="0" err="1">
                <a:effectLst>
                  <a:outerShdw blurRad="38100" dist="38100" dir="2700000" algn="tl">
                    <a:srgbClr val="000000">
                      <a:alpha val="43137"/>
                    </a:srgbClr>
                  </a:outerShdw>
                </a:effectLst>
                <a:latin typeface="Bahnschrift" pitchFamily="34" charset="0"/>
                <a:ea typeface="Times New Roman"/>
                <a:cs typeface="Calibri"/>
              </a:rPr>
              <a:t>LGTBIfobia</a:t>
            </a:r>
            <a:r>
              <a:rPr lang="es-ES" sz="2600" dirty="0">
                <a:latin typeface="Bahnschrift" pitchFamily="34" charset="0"/>
                <a:ea typeface="Times New Roman"/>
                <a:cs typeface="Calibri"/>
              </a:rPr>
              <a:t>, para estar </a:t>
            </a:r>
            <a:r>
              <a:rPr lang="es-ES" sz="2600" dirty="0" err="1">
                <a:latin typeface="Bahnschrift" pitchFamily="34" charset="0"/>
                <a:ea typeface="Times New Roman"/>
                <a:cs typeface="Calibri"/>
              </a:rPr>
              <a:t>preparadx</a:t>
            </a:r>
            <a:r>
              <a:rPr lang="es-ES" sz="2600" dirty="0">
                <a:latin typeface="Bahnschrift" pitchFamily="34" charset="0"/>
                <a:ea typeface="Times New Roman"/>
                <a:cs typeface="Calibri"/>
              </a:rPr>
              <a:t> ante </a:t>
            </a:r>
            <a:r>
              <a:rPr lang="es-ES" sz="2600" dirty="0" err="1">
                <a:latin typeface="Bahnschrift" pitchFamily="34" charset="0"/>
                <a:ea typeface="Times New Roman"/>
                <a:cs typeface="Calibri"/>
              </a:rPr>
              <a:t>calquera</a:t>
            </a:r>
            <a:r>
              <a:rPr lang="es-ES" sz="2600" dirty="0">
                <a:latin typeface="Bahnschrift" pitchFamily="34" charset="0"/>
                <a:ea typeface="Times New Roman"/>
                <a:cs typeface="Calibri"/>
              </a:rPr>
              <a:t> cuestión que </a:t>
            </a:r>
            <a:r>
              <a:rPr lang="es-ES" sz="2600" dirty="0" err="1">
                <a:latin typeface="Bahnschrift" pitchFamily="34" charset="0"/>
                <a:ea typeface="Times New Roman"/>
                <a:cs typeface="Calibri"/>
              </a:rPr>
              <a:t>xurda</a:t>
            </a:r>
            <a:r>
              <a:rPr lang="es-ES" sz="2600" dirty="0">
                <a:latin typeface="Bahnschrift" pitchFamily="34" charset="0"/>
                <a:ea typeface="Times New Roman"/>
                <a:cs typeface="Calibri"/>
              </a:rPr>
              <a:t> </a:t>
            </a:r>
            <a:r>
              <a:rPr lang="es-ES" sz="2600" dirty="0" err="1">
                <a:latin typeface="Bahnschrift" pitchFamily="34" charset="0"/>
                <a:ea typeface="Times New Roman"/>
                <a:cs typeface="Calibri"/>
              </a:rPr>
              <a:t>ao</a:t>
            </a:r>
            <a:r>
              <a:rPr lang="es-ES" sz="2600" dirty="0">
                <a:latin typeface="Bahnschrift" pitchFamily="34" charset="0"/>
                <a:ea typeface="Times New Roman"/>
                <a:cs typeface="Calibri"/>
              </a:rPr>
              <a:t> redor do proceso de tránsito social dx </a:t>
            </a:r>
            <a:r>
              <a:rPr lang="es-ES" sz="2600" dirty="0" err="1">
                <a:latin typeface="Bahnschrift" pitchFamily="34" charset="0"/>
                <a:ea typeface="Times New Roman"/>
                <a:cs typeface="Calibri"/>
              </a:rPr>
              <a:t>alumnx</a:t>
            </a:r>
            <a:r>
              <a:rPr lang="es-ES" sz="2600" dirty="0">
                <a:latin typeface="Bahnschrift" pitchFamily="34" charset="0"/>
                <a:ea typeface="Times New Roman"/>
                <a:cs typeface="Calibri"/>
              </a:rPr>
              <a:t> (contar con entidades </a:t>
            </a:r>
            <a:r>
              <a:rPr lang="es-ES" sz="2600" dirty="0" err="1">
                <a:latin typeface="Bahnschrift" pitchFamily="34" charset="0"/>
                <a:ea typeface="Times New Roman"/>
                <a:cs typeface="Calibri"/>
              </a:rPr>
              <a:t>sociais</a:t>
            </a:r>
            <a:r>
              <a:rPr lang="es-ES" sz="2600" dirty="0">
                <a:latin typeface="Bahnschrift" pitchFamily="34" charset="0"/>
                <a:ea typeface="Times New Roman"/>
                <a:cs typeface="Calibri"/>
              </a:rPr>
              <a:t>).</a:t>
            </a:r>
          </a:p>
          <a:p>
            <a:pPr marL="176213" indent="-176213" algn="just">
              <a:lnSpc>
                <a:spcPts val="2600"/>
              </a:lnSpc>
              <a:spcBef>
                <a:spcPts val="600"/>
              </a:spcBef>
              <a:spcAft>
                <a:spcPts val="600"/>
              </a:spcAft>
            </a:pPr>
            <a:r>
              <a:rPr lang="es-ES" sz="2600" dirty="0" err="1">
                <a:latin typeface="Bahnschrift" pitchFamily="34" charset="0"/>
                <a:ea typeface="Times New Roman"/>
                <a:cs typeface="Calibri"/>
              </a:rPr>
              <a:t>Unha</a:t>
            </a:r>
            <a:r>
              <a:rPr lang="es-ES" sz="2600" dirty="0">
                <a:latin typeface="Bahnschrift" pitchFamily="34" charset="0"/>
                <a:ea typeface="Times New Roman"/>
                <a:cs typeface="Calibri"/>
              </a:rPr>
              <a:t> vez se ten </a:t>
            </a:r>
            <a:r>
              <a:rPr lang="es-ES" sz="2600" dirty="0" err="1">
                <a:latin typeface="Bahnschrift" pitchFamily="34" charset="0"/>
                <a:ea typeface="Times New Roman"/>
                <a:cs typeface="Calibri"/>
              </a:rPr>
              <a:t>feito</a:t>
            </a:r>
            <a:r>
              <a:rPr lang="es-ES" sz="2600" dirty="0">
                <a:latin typeface="Bahnschrift" pitchFamily="34" charset="0"/>
                <a:ea typeface="Times New Roman"/>
                <a:cs typeface="Calibri"/>
              </a:rPr>
              <a:t> as actividades de sensibilización-formación é necesario que </a:t>
            </a:r>
            <a:r>
              <a:rPr lang="es-ES" sz="2600" b="1" dirty="0">
                <a:effectLst>
                  <a:outerShdw blurRad="38100" dist="38100" dir="2700000" algn="tl">
                    <a:srgbClr val="000000">
                      <a:alpha val="43137"/>
                    </a:srgbClr>
                  </a:outerShdw>
                </a:effectLst>
                <a:latin typeface="Bahnschrift" pitchFamily="34" charset="0"/>
                <a:ea typeface="Times New Roman"/>
                <a:cs typeface="Calibri"/>
              </a:rPr>
              <a:t>cada </a:t>
            </a:r>
            <a:r>
              <a:rPr lang="es-ES" sz="2600" b="1" dirty="0" err="1">
                <a:effectLst>
                  <a:outerShdw blurRad="38100" dist="38100" dir="2700000" algn="tl">
                    <a:srgbClr val="000000">
                      <a:alpha val="43137"/>
                    </a:srgbClr>
                  </a:outerShdw>
                </a:effectLst>
                <a:latin typeface="Bahnschrift" pitchFamily="34" charset="0"/>
                <a:ea typeface="Times New Roman"/>
                <a:cs typeface="Calibri"/>
              </a:rPr>
              <a:t>titor</a:t>
            </a:r>
            <a:r>
              <a:rPr lang="es-ES" sz="2600" b="1" dirty="0">
                <a:effectLst>
                  <a:outerShdw blurRad="38100" dist="38100" dir="2700000" algn="tl">
                    <a:srgbClr val="000000">
                      <a:alpha val="43137"/>
                    </a:srgbClr>
                  </a:outerShdw>
                </a:effectLst>
                <a:latin typeface="Bahnschrift" pitchFamily="34" charset="0"/>
                <a:ea typeface="Times New Roman"/>
                <a:cs typeface="Calibri"/>
              </a:rPr>
              <a:t>/a comunique </a:t>
            </a:r>
            <a:r>
              <a:rPr lang="es-ES" sz="2600" b="1" dirty="0" err="1">
                <a:effectLst>
                  <a:outerShdw blurRad="38100" dist="38100" dir="2700000" algn="tl">
                    <a:srgbClr val="000000">
                      <a:alpha val="43137"/>
                    </a:srgbClr>
                  </a:outerShdw>
                </a:effectLst>
                <a:latin typeface="Bahnschrift" pitchFamily="34" charset="0"/>
                <a:ea typeface="Times New Roman"/>
                <a:cs typeface="Calibri"/>
              </a:rPr>
              <a:t>na</a:t>
            </a:r>
            <a:r>
              <a:rPr lang="es-ES" sz="2600" b="1" dirty="0">
                <a:effectLst>
                  <a:outerShdw blurRad="38100" dist="38100" dir="2700000" algn="tl">
                    <a:srgbClr val="000000">
                      <a:alpha val="43137"/>
                    </a:srgbClr>
                  </a:outerShdw>
                </a:effectLst>
                <a:latin typeface="Bahnschrift" pitchFamily="34" charset="0"/>
                <a:ea typeface="Times New Roman"/>
                <a:cs typeface="Calibri"/>
              </a:rPr>
              <a:t> </a:t>
            </a:r>
            <a:r>
              <a:rPr lang="es-ES" sz="2600" b="1" dirty="0" err="1">
                <a:effectLst>
                  <a:outerShdw blurRad="38100" dist="38100" dir="2700000" algn="tl">
                    <a:srgbClr val="000000">
                      <a:alpha val="43137"/>
                    </a:srgbClr>
                  </a:outerShdw>
                </a:effectLst>
                <a:latin typeface="Bahnschrift" pitchFamily="34" charset="0"/>
                <a:ea typeface="Times New Roman"/>
                <a:cs typeface="Calibri"/>
              </a:rPr>
              <a:t>súa</a:t>
            </a:r>
            <a:r>
              <a:rPr lang="es-ES" sz="2600" b="1" dirty="0">
                <a:effectLst>
                  <a:outerShdw blurRad="38100" dist="38100" dir="2700000" algn="tl">
                    <a:srgbClr val="000000">
                      <a:alpha val="43137"/>
                    </a:srgbClr>
                  </a:outerShdw>
                </a:effectLst>
                <a:latin typeface="Bahnschrift" pitchFamily="34" charset="0"/>
                <a:ea typeface="Times New Roman"/>
                <a:cs typeface="Calibri"/>
              </a:rPr>
              <a:t> aula o paso que </a:t>
            </a:r>
            <a:r>
              <a:rPr lang="es-ES" sz="2600" b="1" dirty="0" err="1">
                <a:effectLst>
                  <a:outerShdw blurRad="38100" dist="38100" dir="2700000" algn="tl">
                    <a:srgbClr val="000000">
                      <a:alpha val="43137"/>
                    </a:srgbClr>
                  </a:outerShdw>
                </a:effectLst>
                <a:latin typeface="Bahnschrift" pitchFamily="34" charset="0"/>
                <a:ea typeface="Times New Roman"/>
                <a:cs typeface="Calibri"/>
              </a:rPr>
              <a:t>vai</a:t>
            </a:r>
            <a:r>
              <a:rPr lang="es-ES" sz="2600" b="1" dirty="0">
                <a:effectLst>
                  <a:outerShdw blurRad="38100" dist="38100" dir="2700000" algn="tl">
                    <a:srgbClr val="000000">
                      <a:alpha val="43137"/>
                    </a:srgbClr>
                  </a:outerShdw>
                </a:effectLst>
                <a:latin typeface="Bahnschrift" pitchFamily="34" charset="0"/>
                <a:ea typeface="Times New Roman"/>
                <a:cs typeface="Calibri"/>
              </a:rPr>
              <a:t> a dar x </a:t>
            </a:r>
            <a:r>
              <a:rPr lang="es-ES" sz="2600" b="1" dirty="0" err="1">
                <a:effectLst>
                  <a:outerShdw blurRad="38100" dist="38100" dir="2700000" algn="tl">
                    <a:srgbClr val="000000">
                      <a:alpha val="43137"/>
                    </a:srgbClr>
                  </a:outerShdw>
                </a:effectLst>
                <a:latin typeface="Bahnschrift" pitchFamily="34" charset="0"/>
                <a:ea typeface="Times New Roman"/>
                <a:cs typeface="Calibri"/>
              </a:rPr>
              <a:t>alumnx</a:t>
            </a:r>
            <a:r>
              <a:rPr lang="es-ES" sz="2600" b="1" dirty="0">
                <a:effectLst>
                  <a:outerShdw blurRad="38100" dist="38100" dir="2700000" algn="tl">
                    <a:srgbClr val="000000">
                      <a:alpha val="43137"/>
                    </a:srgbClr>
                  </a:outerShdw>
                </a:effectLst>
                <a:latin typeface="Bahnschrift" pitchFamily="34" charset="0"/>
                <a:ea typeface="Times New Roman"/>
                <a:cs typeface="Calibri"/>
              </a:rPr>
              <a:t> </a:t>
            </a:r>
            <a:r>
              <a:rPr lang="es-ES" sz="2600" b="1" dirty="0" err="1">
                <a:effectLst>
                  <a:outerShdw blurRad="38100" dist="38100" dir="2700000" algn="tl">
                    <a:srgbClr val="000000">
                      <a:alpha val="43137"/>
                    </a:srgbClr>
                  </a:outerShdw>
                </a:effectLst>
                <a:latin typeface="Bahnschrift" pitchFamily="34" charset="0"/>
                <a:ea typeface="Times New Roman"/>
                <a:cs typeface="Calibri"/>
              </a:rPr>
              <a:t>trans</a:t>
            </a:r>
            <a:r>
              <a:rPr lang="es-ES" sz="2600" b="1" dirty="0">
                <a:effectLst>
                  <a:outerShdw blurRad="38100" dist="38100" dir="2700000" algn="tl">
                    <a:srgbClr val="000000">
                      <a:alpha val="43137"/>
                    </a:srgbClr>
                  </a:outerShdw>
                </a:effectLst>
                <a:latin typeface="Bahnschrift" pitchFamily="34" charset="0"/>
                <a:ea typeface="Times New Roman"/>
                <a:cs typeface="Calibri"/>
              </a:rPr>
              <a:t> </a:t>
            </a:r>
            <a:r>
              <a:rPr lang="es-ES" sz="2600" dirty="0">
                <a:latin typeface="Bahnschrift" pitchFamily="34" charset="0"/>
                <a:ea typeface="Times New Roman"/>
                <a:cs typeface="Calibri"/>
              </a:rPr>
              <a:t>(se </a:t>
            </a:r>
            <a:r>
              <a:rPr lang="es-ES" sz="2600" dirty="0" err="1">
                <a:latin typeface="Bahnschrift" pitchFamily="34" charset="0"/>
                <a:ea typeface="Times New Roman"/>
                <a:cs typeface="Calibri"/>
              </a:rPr>
              <a:t>foi</a:t>
            </a:r>
            <a:r>
              <a:rPr lang="es-ES" sz="2600" dirty="0">
                <a:latin typeface="Bahnschrift" pitchFamily="34" charset="0"/>
                <a:ea typeface="Times New Roman"/>
                <a:cs typeface="Calibri"/>
              </a:rPr>
              <a:t> esta a decisión que </a:t>
            </a:r>
            <a:r>
              <a:rPr lang="es-ES" sz="2600" dirty="0" err="1">
                <a:latin typeface="Bahnschrift" pitchFamily="34" charset="0"/>
                <a:ea typeface="Times New Roman"/>
                <a:cs typeface="Calibri"/>
              </a:rPr>
              <a:t>adoptou</a:t>
            </a:r>
            <a:r>
              <a:rPr lang="es-ES" sz="2600" dirty="0">
                <a:latin typeface="Bahnschrift" pitchFamily="34" charset="0"/>
                <a:ea typeface="Times New Roman"/>
                <a:cs typeface="Calibri"/>
              </a:rPr>
              <a:t>). É </a:t>
            </a:r>
            <a:r>
              <a:rPr lang="es-ES" sz="2600" dirty="0" err="1">
                <a:latin typeface="Bahnschrift" pitchFamily="34" charset="0"/>
                <a:ea typeface="Times New Roman"/>
                <a:cs typeface="Calibri"/>
              </a:rPr>
              <a:t>moi</a:t>
            </a:r>
            <a:r>
              <a:rPr lang="es-ES" sz="2600" dirty="0">
                <a:latin typeface="Bahnschrift" pitchFamily="34" charset="0"/>
                <a:ea typeface="Times New Roman"/>
                <a:cs typeface="Calibri"/>
              </a:rPr>
              <a:t> importante buscar a empatía do alumnado,  explicando a </a:t>
            </a:r>
            <a:r>
              <a:rPr lang="es-ES" sz="2600" dirty="0" err="1">
                <a:latin typeface="Bahnschrift" pitchFamily="34" charset="0"/>
                <a:ea typeface="Times New Roman"/>
                <a:cs typeface="Calibri"/>
              </a:rPr>
              <a:t>ansiedade</a:t>
            </a:r>
            <a:r>
              <a:rPr lang="es-ES" sz="2600" dirty="0">
                <a:latin typeface="Bahnschrift" pitchFamily="34" charset="0"/>
                <a:ea typeface="Times New Roman"/>
                <a:cs typeface="Calibri"/>
              </a:rPr>
              <a:t> e preocupación que </a:t>
            </a:r>
            <a:r>
              <a:rPr lang="es-ES" sz="2600" dirty="0" err="1">
                <a:latin typeface="Bahnschrift" pitchFamily="34" charset="0"/>
                <a:ea typeface="Times New Roman"/>
                <a:cs typeface="Calibri"/>
              </a:rPr>
              <a:t>xera</a:t>
            </a:r>
            <a:r>
              <a:rPr lang="es-ES" sz="2600" dirty="0">
                <a:latin typeface="Bahnschrift" pitchFamily="34" charset="0"/>
                <a:ea typeface="Times New Roman"/>
                <a:cs typeface="Calibri"/>
              </a:rPr>
              <a:t> este proceso </a:t>
            </a:r>
            <a:r>
              <a:rPr lang="es-ES" sz="2600" dirty="0" err="1">
                <a:latin typeface="Bahnschrift" pitchFamily="34" charset="0"/>
                <a:ea typeface="Times New Roman"/>
                <a:cs typeface="Calibri"/>
              </a:rPr>
              <a:t>nx</a:t>
            </a:r>
            <a:r>
              <a:rPr lang="es-ES" sz="2600" dirty="0">
                <a:latin typeface="Bahnschrift" pitchFamily="34" charset="0"/>
                <a:ea typeface="Times New Roman"/>
                <a:cs typeface="Calibri"/>
              </a:rPr>
              <a:t> menor, que </a:t>
            </a:r>
            <a:r>
              <a:rPr lang="es-ES" sz="2600" dirty="0" err="1">
                <a:latin typeface="Bahnschrift" pitchFamily="34" charset="0"/>
                <a:ea typeface="Times New Roman"/>
                <a:cs typeface="Calibri"/>
              </a:rPr>
              <a:t>entendan</a:t>
            </a:r>
            <a:r>
              <a:rPr lang="es-ES" sz="2600" dirty="0">
                <a:latin typeface="Bahnschrift" pitchFamily="34" charset="0"/>
                <a:ea typeface="Times New Roman"/>
                <a:cs typeface="Calibri"/>
              </a:rPr>
              <a:t> que </a:t>
            </a:r>
            <a:r>
              <a:rPr lang="es-ES" sz="2600" dirty="0" err="1">
                <a:latin typeface="Bahnschrift" pitchFamily="34" charset="0"/>
                <a:ea typeface="Times New Roman"/>
                <a:cs typeface="Calibri"/>
              </a:rPr>
              <a:t>tamén</a:t>
            </a:r>
            <a:r>
              <a:rPr lang="es-ES" sz="2600" dirty="0">
                <a:latin typeface="Bahnschrift" pitchFamily="34" charset="0"/>
                <a:ea typeface="Times New Roman"/>
                <a:cs typeface="Calibri"/>
              </a:rPr>
              <a:t> </a:t>
            </a:r>
            <a:r>
              <a:rPr lang="es-ES" sz="2600" b="1" dirty="0" err="1">
                <a:latin typeface="Bahnschrift" pitchFamily="34" charset="0"/>
                <a:ea typeface="Times New Roman"/>
                <a:cs typeface="Calibri"/>
              </a:rPr>
              <a:t>elxs</a:t>
            </a:r>
            <a:r>
              <a:rPr lang="es-ES" sz="2600" b="1" dirty="0">
                <a:latin typeface="Bahnschrift" pitchFamily="34" charset="0"/>
                <a:ea typeface="Times New Roman"/>
                <a:cs typeface="Calibri"/>
              </a:rPr>
              <a:t> forman parte do proceso e que ese </a:t>
            </a:r>
            <a:r>
              <a:rPr lang="es-ES" sz="2600" b="1" dirty="0" err="1">
                <a:latin typeface="Bahnschrift" pitchFamily="34" charset="0"/>
                <a:ea typeface="Times New Roman"/>
                <a:cs typeface="Calibri"/>
              </a:rPr>
              <a:t>primeiro</a:t>
            </a:r>
            <a:r>
              <a:rPr lang="es-ES" sz="2600" b="1" dirty="0">
                <a:latin typeface="Bahnschrift" pitchFamily="34" charset="0"/>
                <a:ea typeface="Times New Roman"/>
                <a:cs typeface="Calibri"/>
              </a:rPr>
              <a:t> </a:t>
            </a:r>
            <a:r>
              <a:rPr lang="es-ES" sz="2600" b="1" dirty="0" err="1">
                <a:latin typeface="Bahnschrift" pitchFamily="34" charset="0"/>
                <a:ea typeface="Times New Roman"/>
                <a:cs typeface="Calibri"/>
              </a:rPr>
              <a:t>recibimento</a:t>
            </a:r>
            <a:r>
              <a:rPr lang="es-ES" sz="2600" dirty="0">
                <a:latin typeface="Bahnschrift" pitchFamily="34" charset="0"/>
                <a:ea typeface="Times New Roman"/>
                <a:cs typeface="Calibri"/>
              </a:rPr>
              <a:t>, marcará o </a:t>
            </a:r>
            <a:r>
              <a:rPr lang="es-ES" sz="2600" dirty="0" err="1">
                <a:latin typeface="Bahnschrift" pitchFamily="34" charset="0"/>
                <a:ea typeface="Times New Roman"/>
                <a:cs typeface="Calibri"/>
              </a:rPr>
              <a:t>seu</a:t>
            </a:r>
            <a:r>
              <a:rPr lang="es-ES" sz="2600" dirty="0">
                <a:latin typeface="Bahnschrift" pitchFamily="34" charset="0"/>
                <a:ea typeface="Times New Roman"/>
                <a:cs typeface="Calibri"/>
              </a:rPr>
              <a:t> futuro no centro (é </a:t>
            </a:r>
            <a:r>
              <a:rPr lang="es-ES" sz="2600" dirty="0" err="1">
                <a:latin typeface="Bahnschrift" pitchFamily="34" charset="0"/>
                <a:ea typeface="Times New Roman"/>
                <a:cs typeface="Calibri"/>
              </a:rPr>
              <a:t>mellor</a:t>
            </a:r>
            <a:r>
              <a:rPr lang="es-ES" sz="2600" dirty="0">
                <a:latin typeface="Bahnschrift" pitchFamily="34" charset="0"/>
                <a:ea typeface="Times New Roman"/>
                <a:cs typeface="Calibri"/>
              </a:rPr>
              <a:t> que este día x </a:t>
            </a:r>
            <a:r>
              <a:rPr lang="es-ES" sz="2600" dirty="0" err="1">
                <a:latin typeface="Bahnschrift" pitchFamily="34" charset="0"/>
                <a:ea typeface="Times New Roman"/>
                <a:cs typeface="Calibri"/>
              </a:rPr>
              <a:t>alumnx</a:t>
            </a:r>
            <a:r>
              <a:rPr lang="es-ES" sz="2600" dirty="0">
                <a:latin typeface="Bahnschrift" pitchFamily="34" charset="0"/>
                <a:ea typeface="Times New Roman"/>
                <a:cs typeface="Calibri"/>
              </a:rPr>
              <a:t> non </a:t>
            </a:r>
            <a:r>
              <a:rPr lang="es-ES" sz="2600" dirty="0" err="1">
                <a:latin typeface="Bahnschrift" pitchFamily="34" charset="0"/>
                <a:ea typeface="Times New Roman"/>
                <a:cs typeface="Calibri"/>
              </a:rPr>
              <a:t>vaia</a:t>
            </a:r>
            <a:r>
              <a:rPr lang="es-ES" sz="2600" dirty="0">
                <a:latin typeface="Bahnschrift" pitchFamily="34" charset="0"/>
                <a:ea typeface="Times New Roman"/>
                <a:cs typeface="Calibri"/>
              </a:rPr>
              <a:t> </a:t>
            </a:r>
            <a:r>
              <a:rPr lang="es-ES" sz="2600" dirty="0" err="1">
                <a:latin typeface="Bahnschrift" pitchFamily="34" charset="0"/>
                <a:ea typeface="Times New Roman"/>
                <a:cs typeface="Calibri"/>
              </a:rPr>
              <a:t>ao</a:t>
            </a:r>
            <a:r>
              <a:rPr lang="es-ES" sz="2600" dirty="0">
                <a:latin typeface="Bahnschrift" pitchFamily="34" charset="0"/>
                <a:ea typeface="Times New Roman"/>
                <a:cs typeface="Calibri"/>
              </a:rPr>
              <a:t> centro).</a:t>
            </a:r>
          </a:p>
          <a:p>
            <a:pPr marL="176213" lvl="0" indent="-176213" algn="just">
              <a:lnSpc>
                <a:spcPts val="2600"/>
              </a:lnSpc>
              <a:spcBef>
                <a:spcPts val="600"/>
              </a:spcBef>
              <a:spcAft>
                <a:spcPts val="600"/>
              </a:spcAft>
            </a:pPr>
            <a:r>
              <a:rPr lang="es-ES" sz="2600" b="1" dirty="0">
                <a:effectLst>
                  <a:outerShdw blurRad="38100" dist="38100" dir="2700000" algn="tl">
                    <a:srgbClr val="000000">
                      <a:alpha val="43137"/>
                    </a:srgbClr>
                  </a:outerShdw>
                </a:effectLst>
                <a:latin typeface="Bahnschrift" pitchFamily="34" charset="0"/>
                <a:ea typeface="Times New Roman"/>
                <a:cs typeface="Calibri"/>
              </a:rPr>
              <a:t>No momento en que x menor </a:t>
            </a:r>
            <a:r>
              <a:rPr lang="es-ES" sz="2600" b="1" dirty="0" err="1">
                <a:effectLst>
                  <a:outerShdw blurRad="38100" dist="38100" dir="2700000" algn="tl">
                    <a:srgbClr val="000000">
                      <a:alpha val="43137"/>
                    </a:srgbClr>
                  </a:outerShdw>
                </a:effectLst>
                <a:latin typeface="Bahnschrift" pitchFamily="34" charset="0"/>
                <a:ea typeface="Times New Roman"/>
                <a:cs typeface="Calibri"/>
              </a:rPr>
              <a:t>trans</a:t>
            </a:r>
            <a:r>
              <a:rPr lang="es-ES" sz="2600" b="1" dirty="0">
                <a:effectLst>
                  <a:outerShdw blurRad="38100" dist="38100" dir="2700000" algn="tl">
                    <a:srgbClr val="000000">
                      <a:alpha val="43137"/>
                    </a:srgbClr>
                  </a:outerShdw>
                </a:effectLst>
                <a:latin typeface="Bahnschrift" pitchFamily="34" charset="0"/>
                <a:ea typeface="Times New Roman"/>
                <a:cs typeface="Calibri"/>
              </a:rPr>
              <a:t> </a:t>
            </a:r>
            <a:r>
              <a:rPr lang="es-ES" sz="2600" b="1" dirty="0" err="1">
                <a:effectLst>
                  <a:outerShdw blurRad="38100" dist="38100" dir="2700000" algn="tl">
                    <a:srgbClr val="000000">
                      <a:alpha val="43137"/>
                    </a:srgbClr>
                  </a:outerShdw>
                </a:effectLst>
                <a:latin typeface="Bahnschrift" pitchFamily="34" charset="0"/>
                <a:ea typeface="Times New Roman"/>
                <a:cs typeface="Calibri"/>
              </a:rPr>
              <a:t>xa</a:t>
            </a:r>
            <a:r>
              <a:rPr lang="es-ES" sz="2600" b="1" dirty="0">
                <a:effectLst>
                  <a:outerShdw blurRad="38100" dist="38100" dir="2700000" algn="tl">
                    <a:srgbClr val="000000">
                      <a:alpha val="43137"/>
                    </a:srgbClr>
                  </a:outerShdw>
                </a:effectLst>
                <a:latin typeface="Bahnschrift" pitchFamily="34" charset="0"/>
                <a:ea typeface="Times New Roman"/>
                <a:cs typeface="Calibri"/>
              </a:rPr>
              <a:t> acuda ó centro </a:t>
            </a:r>
            <a:r>
              <a:rPr lang="es-ES" sz="2600" b="1" dirty="0" err="1">
                <a:effectLst>
                  <a:outerShdw blurRad="38100" dist="38100" dir="2700000" algn="tl">
                    <a:srgbClr val="000000">
                      <a:alpha val="43137"/>
                    </a:srgbClr>
                  </a:outerShdw>
                </a:effectLst>
                <a:latin typeface="Bahnschrift" pitchFamily="34" charset="0"/>
                <a:ea typeface="Times New Roman"/>
                <a:cs typeface="Calibri"/>
              </a:rPr>
              <a:t>ca</a:t>
            </a:r>
            <a:r>
              <a:rPr lang="es-ES" sz="2600" b="1" dirty="0">
                <a:effectLst>
                  <a:outerShdw blurRad="38100" dist="38100" dir="2700000" algn="tl">
                    <a:srgbClr val="000000">
                      <a:alpha val="43137"/>
                    </a:srgbClr>
                  </a:outerShdw>
                </a:effectLst>
                <a:latin typeface="Bahnschrift" pitchFamily="34" charset="0"/>
                <a:ea typeface="Times New Roman"/>
                <a:cs typeface="Calibri"/>
              </a:rPr>
              <a:t> </a:t>
            </a:r>
            <a:r>
              <a:rPr lang="es-ES" sz="2600" b="1" dirty="0" err="1">
                <a:effectLst>
                  <a:outerShdw blurRad="38100" dist="38100" dir="2700000" algn="tl">
                    <a:srgbClr val="000000">
                      <a:alpha val="43137"/>
                    </a:srgbClr>
                  </a:outerShdw>
                </a:effectLst>
                <a:latin typeface="Bahnschrift" pitchFamily="34" charset="0"/>
                <a:ea typeface="Times New Roman"/>
                <a:cs typeface="Calibri"/>
              </a:rPr>
              <a:t>súa</a:t>
            </a:r>
            <a:r>
              <a:rPr lang="es-ES" sz="2600" b="1" dirty="0">
                <a:effectLst>
                  <a:outerShdw blurRad="38100" dist="38100" dir="2700000" algn="tl">
                    <a:srgbClr val="000000">
                      <a:alpha val="43137"/>
                    </a:srgbClr>
                  </a:outerShdw>
                </a:effectLst>
                <a:latin typeface="Bahnschrift" pitchFamily="34" charset="0"/>
                <a:ea typeface="Times New Roman"/>
                <a:cs typeface="Calibri"/>
              </a:rPr>
              <a:t> </a:t>
            </a:r>
            <a:r>
              <a:rPr lang="es-ES" sz="2600" b="1" dirty="0" err="1">
                <a:effectLst>
                  <a:outerShdw blurRad="38100" dist="38100" dir="2700000" algn="tl">
                    <a:srgbClr val="000000">
                      <a:alpha val="43137"/>
                    </a:srgbClr>
                  </a:outerShdw>
                </a:effectLst>
                <a:latin typeface="Bahnschrift" pitchFamily="34" charset="0"/>
                <a:ea typeface="Times New Roman"/>
                <a:cs typeface="Calibri"/>
              </a:rPr>
              <a:t>verdadeira</a:t>
            </a:r>
            <a:r>
              <a:rPr lang="es-ES" sz="2600" b="1" dirty="0">
                <a:effectLst>
                  <a:outerShdw blurRad="38100" dist="38100" dir="2700000" algn="tl">
                    <a:srgbClr val="000000">
                      <a:alpha val="43137"/>
                    </a:srgbClr>
                  </a:outerShdw>
                </a:effectLst>
                <a:latin typeface="Bahnschrift" pitchFamily="34" charset="0"/>
                <a:ea typeface="Times New Roman"/>
                <a:cs typeface="Calibri"/>
              </a:rPr>
              <a:t> </a:t>
            </a:r>
            <a:r>
              <a:rPr lang="es-ES" sz="2600" b="1" dirty="0" err="1" smtClean="0">
                <a:effectLst>
                  <a:outerShdw blurRad="38100" dist="38100" dir="2700000" algn="tl">
                    <a:srgbClr val="000000">
                      <a:alpha val="43137"/>
                    </a:srgbClr>
                  </a:outerShdw>
                </a:effectLst>
                <a:latin typeface="Bahnschrift" pitchFamily="34" charset="0"/>
                <a:ea typeface="Times New Roman"/>
                <a:cs typeface="Calibri"/>
              </a:rPr>
              <a:t>identidade</a:t>
            </a:r>
            <a:r>
              <a:rPr lang="es-ES" sz="2600" b="1" dirty="0" smtClean="0">
                <a:effectLst>
                  <a:outerShdw blurRad="38100" dist="38100" dir="2700000" algn="tl">
                    <a:srgbClr val="000000">
                      <a:alpha val="43137"/>
                    </a:srgbClr>
                  </a:outerShdw>
                </a:effectLst>
                <a:latin typeface="Bahnschrift" pitchFamily="34" charset="0"/>
                <a:ea typeface="Times New Roman"/>
                <a:cs typeface="Calibri"/>
              </a:rPr>
              <a:t>, </a:t>
            </a:r>
            <a:r>
              <a:rPr lang="es-ES" sz="2600" b="1" dirty="0">
                <a:effectLst>
                  <a:outerShdw blurRad="38100" dist="38100" dir="2700000" algn="tl">
                    <a:srgbClr val="000000">
                      <a:alpha val="43137"/>
                    </a:srgbClr>
                  </a:outerShdw>
                </a:effectLst>
                <a:latin typeface="Bahnschrift" pitchFamily="34" charset="0"/>
                <a:ea typeface="Times New Roman"/>
                <a:cs typeface="Calibri"/>
              </a:rPr>
              <a:t>deberá ser </a:t>
            </a:r>
            <a:r>
              <a:rPr lang="es-ES" sz="2600" b="1" dirty="0" err="1">
                <a:effectLst>
                  <a:outerShdw blurRad="38100" dist="38100" dir="2700000" algn="tl">
                    <a:srgbClr val="000000">
                      <a:alpha val="43137"/>
                    </a:srgbClr>
                  </a:outerShdw>
                </a:effectLst>
                <a:latin typeface="Bahnschrift" pitchFamily="34" charset="0"/>
                <a:ea typeface="Times New Roman"/>
                <a:cs typeface="Calibri"/>
              </a:rPr>
              <a:t>nomeadx</a:t>
            </a:r>
            <a:r>
              <a:rPr lang="es-ES" sz="2600" b="1" dirty="0">
                <a:effectLst>
                  <a:outerShdw blurRad="38100" dist="38100" dir="2700000" algn="tl">
                    <a:srgbClr val="000000">
                      <a:alpha val="43137"/>
                    </a:srgbClr>
                  </a:outerShdw>
                </a:effectLst>
                <a:latin typeface="Bahnschrift" pitchFamily="34" charset="0"/>
                <a:ea typeface="Times New Roman"/>
                <a:cs typeface="Calibri"/>
              </a:rPr>
              <a:t> </a:t>
            </a:r>
            <a:r>
              <a:rPr lang="es-ES" sz="2600" b="1" dirty="0" err="1">
                <a:effectLst>
                  <a:outerShdw blurRad="38100" dist="38100" dir="2700000" algn="tl">
                    <a:srgbClr val="000000">
                      <a:alpha val="43137"/>
                    </a:srgbClr>
                  </a:outerShdw>
                </a:effectLst>
                <a:latin typeface="Bahnschrift" pitchFamily="34" charset="0"/>
                <a:ea typeface="Times New Roman"/>
                <a:cs typeface="Calibri"/>
              </a:rPr>
              <a:t>co</a:t>
            </a:r>
            <a:r>
              <a:rPr lang="es-ES" sz="2600" b="1" dirty="0">
                <a:effectLst>
                  <a:outerShdw blurRad="38100" dist="38100" dir="2700000" algn="tl">
                    <a:srgbClr val="000000">
                      <a:alpha val="43137"/>
                    </a:srgbClr>
                  </a:outerShdw>
                </a:effectLst>
                <a:latin typeface="Bahnschrift" pitchFamily="34" charset="0"/>
                <a:ea typeface="Times New Roman"/>
                <a:cs typeface="Calibri"/>
              </a:rPr>
              <a:t> </a:t>
            </a:r>
            <a:r>
              <a:rPr lang="es-ES" sz="2600" b="1" dirty="0" err="1">
                <a:effectLst>
                  <a:outerShdw blurRad="38100" dist="38100" dir="2700000" algn="tl">
                    <a:srgbClr val="000000">
                      <a:alpha val="43137"/>
                    </a:srgbClr>
                  </a:outerShdw>
                </a:effectLst>
                <a:latin typeface="Bahnschrift" pitchFamily="34" charset="0"/>
                <a:ea typeface="Times New Roman"/>
                <a:cs typeface="Calibri"/>
              </a:rPr>
              <a:t>nome</a:t>
            </a:r>
            <a:r>
              <a:rPr lang="es-ES" sz="2600" b="1" dirty="0">
                <a:effectLst>
                  <a:outerShdw blurRad="38100" dist="38100" dir="2700000" algn="tl">
                    <a:srgbClr val="000000">
                      <a:alpha val="43137"/>
                    </a:srgbClr>
                  </a:outerShdw>
                </a:effectLst>
                <a:latin typeface="Bahnschrift" pitchFamily="34" charset="0"/>
                <a:ea typeface="Times New Roman"/>
                <a:cs typeface="Calibri"/>
              </a:rPr>
              <a:t> e o </a:t>
            </a:r>
            <a:r>
              <a:rPr lang="es-ES" sz="2600" b="1" dirty="0" err="1">
                <a:effectLst>
                  <a:outerShdw blurRad="38100" dist="38100" dir="2700000" algn="tl">
                    <a:srgbClr val="000000">
                      <a:alpha val="43137"/>
                    </a:srgbClr>
                  </a:outerShdw>
                </a:effectLst>
                <a:latin typeface="Bahnschrift" pitchFamily="34" charset="0"/>
                <a:ea typeface="Times New Roman"/>
                <a:cs typeface="Calibri"/>
              </a:rPr>
              <a:t>seu</a:t>
            </a:r>
            <a:r>
              <a:rPr lang="es-ES" sz="2600" b="1" dirty="0">
                <a:effectLst>
                  <a:outerShdw blurRad="38100" dist="38100" dir="2700000" algn="tl">
                    <a:srgbClr val="000000">
                      <a:alpha val="43137"/>
                    </a:srgbClr>
                  </a:outerShdw>
                </a:effectLst>
                <a:latin typeface="Bahnschrift" pitchFamily="34" charset="0"/>
                <a:ea typeface="Times New Roman"/>
                <a:cs typeface="Calibri"/>
              </a:rPr>
              <a:t> </a:t>
            </a:r>
            <a:r>
              <a:rPr lang="es-ES" sz="2600" b="1" dirty="0" err="1">
                <a:effectLst>
                  <a:outerShdw blurRad="38100" dist="38100" dir="2700000" algn="tl">
                    <a:srgbClr val="000000">
                      <a:alpha val="43137"/>
                    </a:srgbClr>
                  </a:outerShdw>
                </a:effectLst>
                <a:latin typeface="Bahnschrift" pitchFamily="34" charset="0"/>
                <a:ea typeface="Times New Roman"/>
                <a:cs typeface="Calibri"/>
              </a:rPr>
              <a:t>xénero</a:t>
            </a:r>
            <a:r>
              <a:rPr lang="es-ES" sz="2600" b="1" dirty="0">
                <a:effectLst>
                  <a:outerShdw blurRad="38100" dist="38100" dir="2700000" algn="tl">
                    <a:srgbClr val="000000">
                      <a:alpha val="43137"/>
                    </a:srgbClr>
                  </a:outerShdw>
                </a:effectLst>
                <a:latin typeface="Bahnschrift" pitchFamily="34" charset="0"/>
                <a:ea typeface="Times New Roman"/>
                <a:cs typeface="Calibri"/>
              </a:rPr>
              <a:t> sentido</a:t>
            </a:r>
            <a:r>
              <a:rPr lang="es-ES" sz="2600" dirty="0">
                <a:latin typeface="Bahnschrift" pitchFamily="34" charset="0"/>
                <a:ea typeface="Times New Roman"/>
                <a:cs typeface="Calibri"/>
              </a:rPr>
              <a:t>, </a:t>
            </a:r>
            <a:r>
              <a:rPr lang="es-ES" sz="2600" dirty="0" err="1">
                <a:latin typeface="Bahnschrift" pitchFamily="34" charset="0"/>
                <a:ea typeface="Times New Roman"/>
                <a:cs typeface="Calibri"/>
              </a:rPr>
              <a:t>poñendo</a:t>
            </a:r>
            <a:r>
              <a:rPr lang="es-ES" sz="2600" dirty="0">
                <a:latin typeface="Bahnschrift" pitchFamily="34" charset="0"/>
                <a:ea typeface="Times New Roman"/>
                <a:cs typeface="Calibri"/>
              </a:rPr>
              <a:t> especial atención de que non suceda ningún acto que cuestione a </a:t>
            </a:r>
            <a:r>
              <a:rPr lang="es-ES" sz="2600" dirty="0" err="1">
                <a:latin typeface="Bahnschrift" pitchFamily="34" charset="0"/>
                <a:ea typeface="Times New Roman"/>
                <a:cs typeface="Calibri"/>
              </a:rPr>
              <a:t>identidade</a:t>
            </a:r>
            <a:r>
              <a:rPr lang="es-ES" sz="2600" dirty="0">
                <a:latin typeface="Bahnschrift" pitchFamily="34" charset="0"/>
                <a:ea typeface="Times New Roman"/>
                <a:cs typeface="Calibri"/>
              </a:rPr>
              <a:t> </a:t>
            </a:r>
            <a:r>
              <a:rPr lang="es-ES" sz="2600" dirty="0" err="1">
                <a:latin typeface="Bahnschrift" pitchFamily="34" charset="0"/>
                <a:ea typeface="Times New Roman"/>
                <a:cs typeface="Calibri"/>
              </a:rPr>
              <a:t>ou</a:t>
            </a:r>
            <a:r>
              <a:rPr lang="es-ES" sz="2600" dirty="0">
                <a:latin typeface="Bahnschrift" pitchFamily="34" charset="0"/>
                <a:ea typeface="Times New Roman"/>
                <a:cs typeface="Calibri"/>
              </a:rPr>
              <a:t> violente </a:t>
            </a:r>
            <a:r>
              <a:rPr lang="es-ES" sz="2600" dirty="0" err="1" smtClean="0">
                <a:latin typeface="Bahnschrift" pitchFamily="34" charset="0"/>
                <a:ea typeface="Times New Roman"/>
                <a:cs typeface="Calibri"/>
              </a:rPr>
              <a:t>ao</a:t>
            </a:r>
            <a:r>
              <a:rPr lang="es-ES" sz="2600" dirty="0" smtClean="0">
                <a:latin typeface="Bahnschrift" pitchFamily="34" charset="0"/>
                <a:ea typeface="Times New Roman"/>
                <a:cs typeface="Calibri"/>
              </a:rPr>
              <a:t> </a:t>
            </a:r>
            <a:r>
              <a:rPr lang="es-ES" sz="2600" dirty="0">
                <a:latin typeface="Bahnschrift" pitchFamily="34" charset="0"/>
                <a:ea typeface="Times New Roman"/>
                <a:cs typeface="Calibri"/>
              </a:rPr>
              <a:t>menor.</a:t>
            </a:r>
          </a:p>
          <a:p>
            <a:pPr marL="176213" indent="-176213" algn="just"/>
            <a:endParaRPr lang="es-ES" sz="2000" dirty="0">
              <a:latin typeface="Bahnschrift" pitchFamily="34" charset="0"/>
            </a:endParaRPr>
          </a:p>
        </p:txBody>
      </p:sp>
    </p:spTree>
    <p:extLst>
      <p:ext uri="{BB962C8B-B14F-4D97-AF65-F5344CB8AC3E}">
        <p14:creationId xmlns:p14="http://schemas.microsoft.com/office/powerpoint/2010/main" val="241782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1499"/>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1499"/>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1499"/>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1499"/>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dirty="0"/>
          </a:p>
        </p:txBody>
      </p:sp>
      <p:sp>
        <p:nvSpPr>
          <p:cNvPr id="3" name="2 Marcador de contenido"/>
          <p:cNvSpPr>
            <a:spLocks noGrp="1"/>
          </p:cNvSpPr>
          <p:nvPr>
            <p:ph idx="1"/>
          </p:nvPr>
        </p:nvSpPr>
        <p:spPr>
          <a:xfrm>
            <a:off x="151340" y="2060849"/>
            <a:ext cx="9433048" cy="3096344"/>
          </a:xfrm>
        </p:spPr>
        <p:txBody>
          <a:bodyPr>
            <a:noAutofit/>
          </a:bodyPr>
          <a:lstStyle/>
          <a:p>
            <a:pPr marL="0" indent="0" algn="ctr">
              <a:lnSpc>
                <a:spcPts val="3700"/>
              </a:lnSpc>
              <a:spcBef>
                <a:spcPts val="600"/>
              </a:spcBef>
              <a:spcAft>
                <a:spcPts val="600"/>
              </a:spcAft>
              <a:buNone/>
            </a:pPr>
            <a:r>
              <a:rPr lang="es-ES_tradnl" sz="2400" b="1" dirty="0">
                <a:solidFill>
                  <a:srgbClr val="47375B"/>
                </a:solidFill>
                <a:latin typeface="Tahoma" panose="020B0604030504040204" pitchFamily="34" charset="0"/>
                <a:ea typeface="Tahoma" panose="020B0604030504040204" pitchFamily="34" charset="0"/>
                <a:cs typeface="Tahoma" panose="020B0604030504040204" pitchFamily="34" charset="0"/>
              </a:rPr>
              <a:t>As </a:t>
            </a:r>
            <a:r>
              <a:rPr lang="es-ES_tradnl" sz="2400" b="1" u="sng" dirty="0" err="1">
                <a:solidFill>
                  <a:srgbClr val="47375B"/>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pedagoxías</a:t>
            </a:r>
            <a:r>
              <a:rPr lang="es-ES_tradnl" sz="2400" b="1" u="sng" dirty="0">
                <a:solidFill>
                  <a:srgbClr val="47375B"/>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s-ES_tradnl" sz="2400" b="1" u="sng" dirty="0" err="1">
                <a:solidFill>
                  <a:srgbClr val="47375B"/>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tran</a:t>
            </a:r>
            <a:r>
              <a:rPr lang="es-ES_tradnl" sz="2400" b="1" u="sng" dirty="0">
                <a:solidFill>
                  <a:srgbClr val="47375B"/>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r>
              <a:rPr lang="es-ES_tradnl" sz="2400" b="1" u="sng" dirty="0" err="1">
                <a:solidFill>
                  <a:srgbClr val="47375B"/>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spositivas</a:t>
            </a:r>
            <a:r>
              <a:rPr lang="es-ES_tradnl" sz="2400" b="1" u="sng" dirty="0">
                <a:solidFill>
                  <a:srgbClr val="47375B"/>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s-ES_tradnl" sz="2400" b="1" dirty="0">
                <a:solidFill>
                  <a:srgbClr val="47375B"/>
                </a:solidFill>
                <a:latin typeface="Tahoma" panose="020B0604030504040204" pitchFamily="34" charset="0"/>
                <a:ea typeface="Tahoma" panose="020B0604030504040204" pitchFamily="34" charset="0"/>
                <a:cs typeface="Tahoma" panose="020B0604030504040204" pitchFamily="34" charset="0"/>
              </a:rPr>
              <a:t>deben non </a:t>
            </a:r>
            <a:r>
              <a:rPr lang="es-ES_tradnl" sz="2400" b="1" dirty="0" err="1">
                <a:solidFill>
                  <a:srgbClr val="47375B"/>
                </a:solidFill>
                <a:latin typeface="Tahoma" panose="020B0604030504040204" pitchFamily="34" charset="0"/>
                <a:ea typeface="Tahoma" panose="020B0604030504040204" pitchFamily="34" charset="0"/>
                <a:cs typeface="Tahoma" panose="020B0604030504040204" pitchFamily="34" charset="0"/>
              </a:rPr>
              <a:t>só</a:t>
            </a:r>
            <a:r>
              <a:rPr lang="es-ES_tradnl" sz="2400" b="1" dirty="0">
                <a:solidFill>
                  <a:srgbClr val="47375B"/>
                </a:solidFill>
                <a:latin typeface="Tahoma" panose="020B0604030504040204" pitchFamily="34" charset="0"/>
                <a:ea typeface="Tahoma" panose="020B0604030504040204" pitchFamily="34" charset="0"/>
                <a:cs typeface="Tahoma" panose="020B0604030504040204" pitchFamily="34" charset="0"/>
              </a:rPr>
              <a:t> </a:t>
            </a:r>
            <a:r>
              <a:rPr lang="es-ES_tradnl" sz="2400" b="1" dirty="0" err="1">
                <a:solidFill>
                  <a:srgbClr val="92D05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previr</a:t>
            </a:r>
            <a:r>
              <a:rPr lang="es-ES_tradnl" sz="2400" b="1" dirty="0">
                <a:solidFill>
                  <a:srgbClr val="92D05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detectar e erradicar</a:t>
            </a:r>
            <a:r>
              <a:rPr lang="es-ES_tradnl" sz="2400" b="1" dirty="0">
                <a:solidFill>
                  <a:srgbClr val="47375B"/>
                </a:solidFill>
                <a:latin typeface="Tahoma" panose="020B0604030504040204" pitchFamily="34" charset="0"/>
                <a:ea typeface="Tahoma" panose="020B0604030504040204" pitchFamily="34" charset="0"/>
                <a:cs typeface="Tahoma" panose="020B0604030504040204" pitchFamily="34" charset="0"/>
              </a:rPr>
              <a:t> o acoso </a:t>
            </a:r>
            <a:r>
              <a:rPr lang="es-ES_tradnl" sz="2400" b="1" dirty="0" err="1">
                <a:solidFill>
                  <a:srgbClr val="47375B"/>
                </a:solidFill>
                <a:latin typeface="Tahoma" panose="020B0604030504040204" pitchFamily="34" charset="0"/>
                <a:ea typeface="Tahoma" panose="020B0604030504040204" pitchFamily="34" charset="0"/>
                <a:cs typeface="Tahoma" panose="020B0604030504040204" pitchFamily="34" charset="0"/>
              </a:rPr>
              <a:t>LGTBIfóbico</a:t>
            </a:r>
            <a:r>
              <a:rPr lang="es-ES_tradnl" sz="2400" b="1" dirty="0">
                <a:solidFill>
                  <a:srgbClr val="47375B"/>
                </a:solidFill>
                <a:latin typeface="Tahoma" panose="020B0604030504040204" pitchFamily="34" charset="0"/>
                <a:ea typeface="Tahoma" panose="020B0604030504040204" pitchFamily="34" charset="0"/>
                <a:cs typeface="Tahoma" panose="020B0604030504040204" pitchFamily="34" charset="0"/>
              </a:rPr>
              <a:t>, debe </a:t>
            </a:r>
            <a:r>
              <a:rPr lang="es-ES_tradnl" sz="2400" b="1" dirty="0" err="1">
                <a:solidFill>
                  <a:srgbClr val="47375B"/>
                </a:solidFill>
                <a:latin typeface="Tahoma" panose="020B0604030504040204" pitchFamily="34" charset="0"/>
                <a:ea typeface="Tahoma" panose="020B0604030504040204" pitchFamily="34" charset="0"/>
                <a:cs typeface="Tahoma" panose="020B0604030504040204" pitchFamily="34" charset="0"/>
              </a:rPr>
              <a:t>traballar</a:t>
            </a:r>
            <a:r>
              <a:rPr lang="es-ES_tradnl" sz="2400" b="1" dirty="0">
                <a:solidFill>
                  <a:srgbClr val="47375B"/>
                </a:solidFill>
                <a:latin typeface="Tahoma" panose="020B0604030504040204" pitchFamily="34" charset="0"/>
                <a:ea typeface="Tahoma" panose="020B0604030504040204" pitchFamily="34" charset="0"/>
                <a:cs typeface="Tahoma" panose="020B0604030504040204" pitchFamily="34" charset="0"/>
              </a:rPr>
              <a:t> e fomentar o </a:t>
            </a:r>
            <a:r>
              <a:rPr lang="es-ES_tradnl" sz="2400" b="1" u="sng" dirty="0">
                <a:solidFill>
                  <a:srgbClr val="FF0066"/>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respecto e a celebración da </a:t>
            </a:r>
            <a:r>
              <a:rPr lang="es-ES_tradnl" sz="2400" b="1" u="sng" dirty="0" err="1">
                <a:solidFill>
                  <a:srgbClr val="FF0066"/>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diversidade</a:t>
            </a:r>
            <a:r>
              <a:rPr lang="es-ES_tradnl" sz="2400" b="1" u="sng" dirty="0">
                <a:solidFill>
                  <a:srgbClr val="FF0066"/>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de identidades, sexual e familiar</a:t>
            </a:r>
            <a:r>
              <a:rPr lang="es-ES_tradnl" sz="2400" b="1" dirty="0">
                <a:solidFill>
                  <a:srgbClr val="47375B"/>
                </a:solidFill>
                <a:latin typeface="Tahoma" panose="020B0604030504040204" pitchFamily="34" charset="0"/>
                <a:ea typeface="Tahoma" panose="020B0604030504040204" pitchFamily="34" charset="0"/>
                <a:cs typeface="Tahoma" panose="020B0604030504040204" pitchFamily="34" charset="0"/>
              </a:rPr>
              <a:t>, o que ademáis </a:t>
            </a:r>
            <a:r>
              <a:rPr lang="es-ES_tradnl" sz="2400" b="1" dirty="0" err="1">
                <a:solidFill>
                  <a:srgbClr val="47375B"/>
                </a:solidFill>
                <a:latin typeface="Tahoma" panose="020B0604030504040204" pitchFamily="34" charset="0"/>
                <a:ea typeface="Tahoma" panose="020B0604030504040204" pitchFamily="34" charset="0"/>
                <a:cs typeface="Tahoma" panose="020B0604030504040204" pitchFamily="34" charset="0"/>
              </a:rPr>
              <a:t>constitúe</a:t>
            </a:r>
            <a:r>
              <a:rPr lang="es-ES_tradnl" sz="2400" b="1" dirty="0">
                <a:solidFill>
                  <a:srgbClr val="47375B"/>
                </a:solidFill>
                <a:latin typeface="Tahoma" panose="020B0604030504040204" pitchFamily="34" charset="0"/>
                <a:ea typeface="Tahoma" panose="020B0604030504040204" pitchFamily="34" charset="0"/>
                <a:cs typeface="Tahoma" panose="020B0604030504040204" pitchFamily="34" charset="0"/>
              </a:rPr>
              <a:t> </a:t>
            </a:r>
            <a:r>
              <a:rPr lang="es-ES_tradnl" sz="2400" b="1" dirty="0" err="1">
                <a:solidFill>
                  <a:srgbClr val="47375B"/>
                </a:solidFill>
                <a:latin typeface="Tahoma" panose="020B0604030504040204" pitchFamily="34" charset="0"/>
                <a:ea typeface="Tahoma" panose="020B0604030504040204" pitchFamily="34" charset="0"/>
                <a:cs typeface="Tahoma" panose="020B0604030504040204" pitchFamily="34" charset="0"/>
              </a:rPr>
              <a:t>unha</a:t>
            </a:r>
            <a:r>
              <a:rPr lang="es-ES_tradnl" sz="2400" b="1" dirty="0">
                <a:solidFill>
                  <a:srgbClr val="47375B"/>
                </a:solidFill>
                <a:latin typeface="Tahoma" panose="020B0604030504040204" pitchFamily="34" charset="0"/>
                <a:ea typeface="Tahoma" panose="020B0604030504040204" pitchFamily="34" charset="0"/>
                <a:cs typeface="Tahoma" panose="020B0604030504040204" pitchFamily="34" charset="0"/>
              </a:rPr>
              <a:t> excelente </a:t>
            </a:r>
            <a:r>
              <a:rPr lang="es-ES_tradnl" sz="2400" b="1" dirty="0" err="1">
                <a:solidFill>
                  <a:srgbClr val="47375B"/>
                </a:solidFill>
                <a:latin typeface="Tahoma" panose="020B0604030504040204" pitchFamily="34" charset="0"/>
                <a:ea typeface="Tahoma" panose="020B0604030504040204" pitchFamily="34" charset="0"/>
                <a:cs typeface="Tahoma" panose="020B0604030504040204" pitchFamily="34" charset="0"/>
              </a:rPr>
              <a:t>oportunidade</a:t>
            </a:r>
            <a:r>
              <a:rPr lang="es-ES_tradnl" sz="2400" b="1" dirty="0">
                <a:solidFill>
                  <a:srgbClr val="47375B"/>
                </a:solidFill>
                <a:latin typeface="Tahoma" panose="020B0604030504040204" pitchFamily="34" charset="0"/>
                <a:ea typeface="Tahoma" panose="020B0604030504040204" pitchFamily="34" charset="0"/>
                <a:cs typeface="Tahoma" panose="020B0604030504040204" pitchFamily="34" charset="0"/>
              </a:rPr>
              <a:t> educativa para </a:t>
            </a:r>
            <a:r>
              <a:rPr lang="es-ES_tradnl" sz="2400" b="1" dirty="0">
                <a:solidFill>
                  <a:srgbClr val="92D05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construir </a:t>
            </a:r>
            <a:r>
              <a:rPr lang="es-ES_tradnl" sz="2400" b="1" dirty="0" err="1">
                <a:solidFill>
                  <a:srgbClr val="92D05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outra</a:t>
            </a:r>
            <a:r>
              <a:rPr lang="es-ES_tradnl" sz="2400" b="1" dirty="0">
                <a:solidFill>
                  <a:srgbClr val="92D05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s-ES_tradnl" sz="2400" b="1" dirty="0" err="1">
                <a:solidFill>
                  <a:srgbClr val="92D05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escola</a:t>
            </a:r>
            <a:r>
              <a:rPr lang="es-ES_tradnl" sz="2400" b="1" dirty="0">
                <a:solidFill>
                  <a:srgbClr val="92D05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posible</a:t>
            </a:r>
            <a:r>
              <a:rPr lang="es-ES_tradnl" sz="2400" b="1" dirty="0">
                <a:solidFill>
                  <a:srgbClr val="47375B"/>
                </a:solidFill>
                <a:latin typeface="Tahoma" panose="020B0604030504040204" pitchFamily="34" charset="0"/>
                <a:ea typeface="Tahoma" panose="020B0604030504040204" pitchFamily="34" charset="0"/>
                <a:cs typeface="Tahoma" panose="020B0604030504040204" pitchFamily="34" charset="0"/>
              </a:rPr>
              <a:t> na que todas as </a:t>
            </a:r>
            <a:r>
              <a:rPr lang="es-ES_tradnl" sz="2400" b="1" dirty="0" err="1" smtClean="0">
                <a:solidFill>
                  <a:srgbClr val="47375B"/>
                </a:solidFill>
                <a:latin typeface="Tahoma" panose="020B0604030504040204" pitchFamily="34" charset="0"/>
                <a:ea typeface="Tahoma" panose="020B0604030504040204" pitchFamily="34" charset="0"/>
                <a:cs typeface="Tahoma" panose="020B0604030504040204" pitchFamily="34" charset="0"/>
              </a:rPr>
              <a:t>persoas</a:t>
            </a:r>
            <a:r>
              <a:rPr lang="es-ES_tradnl" sz="2400" b="1" dirty="0" smtClean="0">
                <a:solidFill>
                  <a:srgbClr val="47375B"/>
                </a:solidFill>
                <a:latin typeface="Tahoma" panose="020B0604030504040204" pitchFamily="34" charset="0"/>
                <a:ea typeface="Tahoma" panose="020B0604030504040204" pitchFamily="34" charset="0"/>
                <a:cs typeface="Tahoma" panose="020B0604030504040204" pitchFamily="34" charset="0"/>
              </a:rPr>
              <a:t> </a:t>
            </a:r>
            <a:r>
              <a:rPr lang="es-ES_tradnl" sz="2400" b="1" dirty="0" err="1">
                <a:solidFill>
                  <a:srgbClr val="47375B"/>
                </a:solidFill>
                <a:latin typeface="Tahoma" panose="020B0604030504040204" pitchFamily="34" charset="0"/>
                <a:ea typeface="Tahoma" panose="020B0604030504040204" pitchFamily="34" charset="0"/>
                <a:cs typeface="Tahoma" panose="020B0604030504040204" pitchFamily="34" charset="0"/>
              </a:rPr>
              <a:t>sexan</a:t>
            </a:r>
            <a:r>
              <a:rPr lang="es-ES_tradnl" sz="2400" b="1" dirty="0">
                <a:solidFill>
                  <a:srgbClr val="47375B"/>
                </a:solidFill>
                <a:latin typeface="Tahoma" panose="020B0604030504040204" pitchFamily="34" charset="0"/>
                <a:ea typeface="Tahoma" panose="020B0604030504040204" pitchFamily="34" charset="0"/>
                <a:cs typeface="Tahoma" panose="020B0604030504040204" pitchFamily="34" charset="0"/>
              </a:rPr>
              <a:t> </a:t>
            </a:r>
            <a:r>
              <a:rPr lang="es-ES_tradnl" sz="2400" b="1" dirty="0">
                <a:solidFill>
                  <a:srgbClr val="FF3399"/>
                </a:solidFill>
                <a:latin typeface="Tahoma" panose="020B0604030504040204" pitchFamily="34" charset="0"/>
                <a:ea typeface="Tahoma" panose="020B0604030504040204" pitchFamily="34" charset="0"/>
                <a:cs typeface="Tahoma" panose="020B0604030504040204" pitchFamily="34" charset="0"/>
              </a:rPr>
              <a:t>visibilizadas</a:t>
            </a:r>
            <a:r>
              <a:rPr lang="es-ES_tradnl" sz="2400" b="1" dirty="0">
                <a:solidFill>
                  <a:srgbClr val="47375B"/>
                </a:solidFill>
                <a:latin typeface="Tahoma" panose="020B0604030504040204" pitchFamily="34" charset="0"/>
                <a:ea typeface="Tahoma" panose="020B0604030504040204" pitchFamily="34" charset="0"/>
                <a:cs typeface="Tahoma" panose="020B0604030504040204" pitchFamily="34" charset="0"/>
              </a:rPr>
              <a:t> e </a:t>
            </a:r>
            <a:r>
              <a:rPr lang="es-ES_tradnl" sz="2400" b="1" dirty="0" err="1">
                <a:solidFill>
                  <a:srgbClr val="FF3399"/>
                </a:solidFill>
                <a:latin typeface="Tahoma" panose="020B0604030504040204" pitchFamily="34" charset="0"/>
                <a:ea typeface="Tahoma" panose="020B0604030504040204" pitchFamily="34" charset="0"/>
                <a:cs typeface="Tahoma" panose="020B0604030504040204" pitchFamily="34" charset="0"/>
              </a:rPr>
              <a:t>recoñecidas</a:t>
            </a:r>
            <a:r>
              <a:rPr lang="es-ES_tradnl" sz="2400" b="1" dirty="0">
                <a:solidFill>
                  <a:srgbClr val="47375B"/>
                </a:solidFill>
                <a:latin typeface="Tahoma" panose="020B0604030504040204" pitchFamily="34" charset="0"/>
                <a:ea typeface="Tahoma" panose="020B0604030504040204" pitchFamily="34" charset="0"/>
                <a:cs typeface="Tahoma" panose="020B0604030504040204" pitchFamily="34" charset="0"/>
              </a:rPr>
              <a:t>.</a:t>
            </a:r>
          </a:p>
        </p:txBody>
      </p:sp>
      <p:pic>
        <p:nvPicPr>
          <p:cNvPr id="1026"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79" y="399"/>
            <a:ext cx="9707971" cy="1894470"/>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13879" y="5373216"/>
            <a:ext cx="9599574" cy="980653"/>
          </a:xfrm>
          <a:prstGeom prst="rect">
            <a:avLst/>
          </a:prstGeom>
          <a:noFill/>
        </p:spPr>
        <p:txBody>
          <a:bodyPr wrap="square" rtlCol="0">
            <a:spAutoFit/>
          </a:bodyPr>
          <a:lstStyle/>
          <a:p>
            <a:pPr algn="ctr">
              <a:lnSpc>
                <a:spcPts val="3700"/>
              </a:lnSpc>
              <a:spcBef>
                <a:spcPts val="600"/>
              </a:spcBef>
              <a:spcAft>
                <a:spcPts val="600"/>
              </a:spcAft>
            </a:pPr>
            <a:r>
              <a:rPr lang="es-ES_tradnl" sz="2200" b="1" dirty="0" err="1">
                <a:solidFill>
                  <a:srgbClr val="47375B"/>
                </a:solidFill>
                <a:latin typeface="Tahoma" panose="020B0604030504040204" pitchFamily="34" charset="0"/>
                <a:ea typeface="Tahoma" panose="020B0604030504040204" pitchFamily="34" charset="0"/>
                <a:cs typeface="Tahoma" panose="020B0604030504040204" pitchFamily="34" charset="0"/>
              </a:rPr>
              <a:t>Trátase</a:t>
            </a:r>
            <a:r>
              <a:rPr lang="es-ES_tradnl" sz="2200" b="1" dirty="0">
                <a:solidFill>
                  <a:srgbClr val="47375B"/>
                </a:solidFill>
                <a:latin typeface="Tahoma" panose="020B0604030504040204" pitchFamily="34" charset="0"/>
                <a:ea typeface="Tahoma" panose="020B0604030504040204" pitchFamily="34" charset="0"/>
                <a:cs typeface="Tahoma" panose="020B0604030504040204" pitchFamily="34" charset="0"/>
              </a:rPr>
              <a:t> de crear </a:t>
            </a:r>
            <a:r>
              <a:rPr lang="es-ES_tradnl" sz="2200" b="1" dirty="0" err="1">
                <a:solidFill>
                  <a:srgbClr val="92D05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espazos</a:t>
            </a:r>
            <a:r>
              <a:rPr lang="es-ES_tradnl" sz="2200" b="1" dirty="0">
                <a:solidFill>
                  <a:srgbClr val="92D05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educativos positivos e </a:t>
            </a:r>
            <a:r>
              <a:rPr lang="es-ES_tradnl" sz="2200" b="1" dirty="0" err="1">
                <a:solidFill>
                  <a:srgbClr val="92D05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empoderantes</a:t>
            </a:r>
            <a:r>
              <a:rPr lang="es-ES_tradnl" sz="2200" b="1" dirty="0">
                <a:solidFill>
                  <a:srgbClr val="92D05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s-ES_tradnl" sz="2200" b="1" dirty="0">
                <a:solidFill>
                  <a:srgbClr val="47375B"/>
                </a:solidFill>
                <a:latin typeface="Tahoma" panose="020B0604030504040204" pitchFamily="34" charset="0"/>
                <a:ea typeface="Tahoma" panose="020B0604030504040204" pitchFamily="34" charset="0"/>
                <a:cs typeface="Tahoma" panose="020B0604030504040204" pitchFamily="34" charset="0"/>
              </a:rPr>
              <a:t>nos que poder desenvolver todas as </a:t>
            </a:r>
            <a:r>
              <a:rPr lang="es-ES_tradnl" sz="2200" b="1" dirty="0" smtClean="0">
                <a:solidFill>
                  <a:srgbClr val="47375B"/>
                </a:solidFill>
                <a:latin typeface="Tahoma" panose="020B0604030504040204" pitchFamily="34" charset="0"/>
                <a:ea typeface="Tahoma" panose="020B0604030504040204" pitchFamily="34" charset="0"/>
                <a:cs typeface="Tahoma" panose="020B0604030504040204" pitchFamily="34" charset="0"/>
              </a:rPr>
              <a:t>capacidades libremente.</a:t>
            </a:r>
            <a:endParaRPr lang="es-ES" sz="2200" b="1" dirty="0">
              <a:solidFill>
                <a:srgbClr val="47375B"/>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0988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 y="172258"/>
            <a:ext cx="9721849" cy="1656184"/>
          </a:xfrm>
        </p:spPr>
        <p:txBody>
          <a:bodyPr>
            <a:normAutofit/>
          </a:bodyPr>
          <a:lstStyle/>
          <a:p>
            <a:pPr marL="0" indent="0" algn="ctr">
              <a:buNone/>
            </a:pPr>
            <a:r>
              <a:rPr lang="es-ES" sz="2100" dirty="0">
                <a:latin typeface="Arial Narrow" pitchFamily="34" charset="0"/>
              </a:rPr>
              <a:t>É </a:t>
            </a:r>
            <a:r>
              <a:rPr lang="es-ES" sz="2100" dirty="0" err="1">
                <a:latin typeface="Arial Narrow" pitchFamily="34" charset="0"/>
              </a:rPr>
              <a:t>moi</a:t>
            </a:r>
            <a:r>
              <a:rPr lang="es-ES" sz="2100" dirty="0">
                <a:latin typeface="Arial Narrow" pitchFamily="34" charset="0"/>
              </a:rPr>
              <a:t> importante </a:t>
            </a:r>
            <a:r>
              <a:rPr lang="es-ES" sz="2100" b="1" dirty="0">
                <a:solidFill>
                  <a:schemeClr val="accent5">
                    <a:lumMod val="75000"/>
                  </a:schemeClr>
                </a:solidFill>
                <a:effectLst>
                  <a:outerShdw blurRad="38100" dist="38100" dir="2700000" algn="tl">
                    <a:srgbClr val="000000">
                      <a:alpha val="43137"/>
                    </a:srgbClr>
                  </a:outerShdw>
                </a:effectLst>
                <a:latin typeface="Arial Narrow" pitchFamily="34" charset="0"/>
              </a:rPr>
              <a:t>visibilizar </a:t>
            </a:r>
            <a:r>
              <a:rPr lang="es-ES" sz="2100" dirty="0">
                <a:latin typeface="Arial Narrow" pitchFamily="34" charset="0"/>
              </a:rPr>
              <a:t>e </a:t>
            </a:r>
            <a:r>
              <a:rPr lang="es-ES" sz="2100" b="1" dirty="0" err="1">
                <a:solidFill>
                  <a:schemeClr val="accent5">
                    <a:lumMod val="75000"/>
                  </a:schemeClr>
                </a:solidFill>
                <a:effectLst>
                  <a:outerShdw blurRad="38100" dist="38100" dir="2700000" algn="tl">
                    <a:srgbClr val="000000">
                      <a:alpha val="43137"/>
                    </a:srgbClr>
                  </a:outerShdw>
                </a:effectLst>
                <a:latin typeface="Arial Narrow" pitchFamily="34" charset="0"/>
              </a:rPr>
              <a:t>nomear</a:t>
            </a:r>
            <a:r>
              <a:rPr lang="es-ES" sz="2100" dirty="0">
                <a:latin typeface="Arial Narrow" pitchFamily="34" charset="0"/>
              </a:rPr>
              <a:t> todas as realidades en torno a </a:t>
            </a:r>
            <a:r>
              <a:rPr lang="es-ES" sz="2100" dirty="0" err="1">
                <a:solidFill>
                  <a:srgbClr val="FF0066"/>
                </a:solidFill>
                <a:effectLst>
                  <a:outerShdw blurRad="38100" dist="38100" dir="2700000" algn="tl">
                    <a:srgbClr val="000000">
                      <a:alpha val="43137"/>
                    </a:srgbClr>
                  </a:outerShdw>
                </a:effectLst>
                <a:latin typeface="Arial Narrow" pitchFamily="34" charset="0"/>
              </a:rPr>
              <a:t>diversidade</a:t>
            </a:r>
            <a:r>
              <a:rPr lang="es-ES" sz="2100" dirty="0">
                <a:solidFill>
                  <a:srgbClr val="FF0066"/>
                </a:solidFill>
                <a:effectLst>
                  <a:outerShdw blurRad="38100" dist="38100" dir="2700000" algn="tl">
                    <a:srgbClr val="000000">
                      <a:alpha val="43137"/>
                    </a:srgbClr>
                  </a:outerShdw>
                </a:effectLst>
                <a:latin typeface="Arial Narrow" pitchFamily="34" charset="0"/>
              </a:rPr>
              <a:t> </a:t>
            </a:r>
            <a:r>
              <a:rPr lang="es-ES" sz="2100" dirty="0" smtClean="0">
                <a:solidFill>
                  <a:srgbClr val="FF0066"/>
                </a:solidFill>
                <a:effectLst>
                  <a:outerShdw blurRad="38100" dist="38100" dir="2700000" algn="tl">
                    <a:srgbClr val="000000">
                      <a:alpha val="43137"/>
                    </a:srgbClr>
                  </a:outerShdw>
                </a:effectLst>
                <a:latin typeface="Arial Narrow" pitchFamily="34" charset="0"/>
              </a:rPr>
              <a:t>sexual</a:t>
            </a:r>
            <a:r>
              <a:rPr lang="es-ES" sz="2100" dirty="0">
                <a:latin typeface="Arial Narrow" pitchFamily="34" charset="0"/>
              </a:rPr>
              <a:t>, </a:t>
            </a:r>
            <a:r>
              <a:rPr lang="es-ES" sz="2100" dirty="0" err="1">
                <a:latin typeface="Arial Narrow" pitchFamily="34" charset="0"/>
              </a:rPr>
              <a:t>traballar</a:t>
            </a:r>
            <a:r>
              <a:rPr lang="es-ES" sz="2100" dirty="0">
                <a:latin typeface="Arial Narrow" pitchFamily="34" charset="0"/>
              </a:rPr>
              <a:t> a </a:t>
            </a:r>
            <a:r>
              <a:rPr lang="es-ES" sz="2100" b="1" dirty="0">
                <a:effectLst>
                  <a:outerShdw blurRad="38100" dist="38100" dir="2700000" algn="tl">
                    <a:srgbClr val="000000">
                      <a:alpha val="43137"/>
                    </a:srgbClr>
                  </a:outerShdw>
                </a:effectLst>
                <a:latin typeface="Arial Narrow" pitchFamily="34" charset="0"/>
              </a:rPr>
              <a:t>existencia de </a:t>
            </a:r>
            <a:r>
              <a:rPr lang="es-ES" sz="2100" b="1" dirty="0" err="1">
                <a:solidFill>
                  <a:srgbClr val="7030A0"/>
                </a:solidFill>
                <a:effectLst>
                  <a:outerShdw blurRad="38100" dist="38100" dir="2700000" algn="tl">
                    <a:srgbClr val="000000">
                      <a:alpha val="43137"/>
                    </a:srgbClr>
                  </a:outerShdw>
                </a:effectLst>
                <a:latin typeface="Arial Narrow" pitchFamily="34" charset="0"/>
              </a:rPr>
              <a:t>corpos</a:t>
            </a:r>
            <a:r>
              <a:rPr lang="es-ES" sz="2100" b="1" dirty="0">
                <a:solidFill>
                  <a:srgbClr val="7030A0"/>
                </a:solidFill>
                <a:effectLst>
                  <a:outerShdw blurRad="38100" dist="38100" dir="2700000" algn="tl">
                    <a:srgbClr val="000000">
                      <a:alpha val="43137"/>
                    </a:srgbClr>
                  </a:outerShdw>
                </a:effectLst>
                <a:latin typeface="Arial Narrow" pitchFamily="34" charset="0"/>
              </a:rPr>
              <a:t> e vivencias diversas </a:t>
            </a:r>
            <a:r>
              <a:rPr lang="es-ES" sz="2100" dirty="0">
                <a:latin typeface="Arial Narrow" pitchFamily="34" charset="0"/>
              </a:rPr>
              <a:t>e </a:t>
            </a:r>
            <a:r>
              <a:rPr lang="es-ES" sz="2100" b="1" dirty="0" err="1">
                <a:solidFill>
                  <a:srgbClr val="7030A0"/>
                </a:solidFill>
                <a:effectLst>
                  <a:outerShdw blurRad="38100" dist="38100" dir="2700000" algn="tl">
                    <a:srgbClr val="000000">
                      <a:alpha val="43137"/>
                    </a:srgbClr>
                  </a:outerShdw>
                </a:effectLst>
                <a:latin typeface="Arial Narrow" pitchFamily="34" charset="0"/>
              </a:rPr>
              <a:t>amosar</a:t>
            </a:r>
            <a:r>
              <a:rPr lang="es-ES" sz="2100" b="1" dirty="0">
                <a:solidFill>
                  <a:srgbClr val="7030A0"/>
                </a:solidFill>
                <a:effectLst>
                  <a:outerShdw blurRad="38100" dist="38100" dir="2700000" algn="tl">
                    <a:srgbClr val="000000">
                      <a:alpha val="43137"/>
                    </a:srgbClr>
                  </a:outerShdw>
                </a:effectLst>
                <a:latin typeface="Arial Narrow" pitchFamily="34" charset="0"/>
              </a:rPr>
              <a:t> referentes </a:t>
            </a:r>
            <a:r>
              <a:rPr lang="es-ES" sz="2100" dirty="0">
                <a:latin typeface="Arial Narrow" pitchFamily="34" charset="0"/>
              </a:rPr>
              <a:t>que </a:t>
            </a:r>
            <a:r>
              <a:rPr lang="es-ES" sz="2100" dirty="0" err="1">
                <a:latin typeface="Arial Narrow" pitchFamily="34" charset="0"/>
              </a:rPr>
              <a:t>xs</a:t>
            </a:r>
            <a:r>
              <a:rPr lang="es-ES" sz="2100" dirty="0">
                <a:latin typeface="Arial Narrow" pitchFamily="34" charset="0"/>
              </a:rPr>
              <a:t> </a:t>
            </a:r>
            <a:r>
              <a:rPr lang="es-ES" sz="2100" dirty="0" err="1">
                <a:latin typeface="Arial Narrow" pitchFamily="34" charset="0"/>
              </a:rPr>
              <a:t>axuden</a:t>
            </a:r>
            <a:r>
              <a:rPr lang="es-ES" sz="2100" dirty="0">
                <a:latin typeface="Arial Narrow" pitchFamily="34" charset="0"/>
              </a:rPr>
              <a:t>  </a:t>
            </a:r>
            <a:r>
              <a:rPr lang="es-ES" sz="2100" dirty="0" smtClean="0">
                <a:latin typeface="Arial Narrow" pitchFamily="34" charset="0"/>
              </a:rPr>
              <a:t>     a </a:t>
            </a:r>
            <a:r>
              <a:rPr lang="es-ES" sz="2100" dirty="0" err="1">
                <a:latin typeface="Arial Narrow" pitchFamily="34" charset="0"/>
              </a:rPr>
              <a:t>darlle</a:t>
            </a:r>
            <a:r>
              <a:rPr lang="es-ES" sz="2100" dirty="0">
                <a:latin typeface="Arial Narrow" pitchFamily="34" charset="0"/>
              </a:rPr>
              <a:t> explicación o que </a:t>
            </a:r>
            <a:r>
              <a:rPr lang="es-ES" sz="2100" dirty="0" err="1">
                <a:latin typeface="Arial Narrow" pitchFamily="34" charset="0"/>
              </a:rPr>
              <a:t>senten</a:t>
            </a:r>
            <a:r>
              <a:rPr lang="es-ES" sz="2100" dirty="0">
                <a:latin typeface="Arial Narrow" pitchFamily="34" charset="0"/>
              </a:rPr>
              <a:t>, que </a:t>
            </a:r>
            <a:r>
              <a:rPr lang="es-ES" sz="2100" dirty="0" err="1">
                <a:latin typeface="Arial Narrow" pitchFamily="34" charset="0"/>
              </a:rPr>
              <a:t>entendan</a:t>
            </a:r>
            <a:r>
              <a:rPr lang="es-ES" sz="2100" dirty="0">
                <a:latin typeface="Arial Narrow" pitchFamily="34" charset="0"/>
              </a:rPr>
              <a:t> que </a:t>
            </a:r>
            <a:r>
              <a:rPr lang="es-ES" sz="2100" b="1" dirty="0">
                <a:effectLst>
                  <a:outerShdw blurRad="38100" dist="38100" dir="2700000" algn="tl">
                    <a:srgbClr val="000000">
                      <a:alpha val="43137"/>
                    </a:srgbClr>
                  </a:outerShdw>
                </a:effectLst>
                <a:latin typeface="Arial Narrow" pitchFamily="34" charset="0"/>
              </a:rPr>
              <a:t>non </a:t>
            </a:r>
            <a:r>
              <a:rPr lang="es-ES" sz="2100" b="1" dirty="0" smtClean="0">
                <a:effectLst>
                  <a:outerShdw blurRad="38100" dist="38100" dir="2700000" algn="tl">
                    <a:srgbClr val="000000">
                      <a:alpha val="43137"/>
                    </a:srgbClr>
                  </a:outerShdw>
                </a:effectLst>
                <a:latin typeface="Arial Narrow" pitchFamily="34" charset="0"/>
              </a:rPr>
              <a:t>son </a:t>
            </a:r>
            <a:r>
              <a:rPr lang="es-ES" sz="2100" b="1" dirty="0" err="1">
                <a:effectLst>
                  <a:outerShdw blurRad="38100" dist="38100" dir="2700000" algn="tl">
                    <a:srgbClr val="000000">
                      <a:alpha val="43137"/>
                    </a:srgbClr>
                  </a:outerShdw>
                </a:effectLst>
                <a:latin typeface="Arial Narrow" pitchFamily="34" charset="0"/>
              </a:rPr>
              <a:t>xs</a:t>
            </a:r>
            <a:r>
              <a:rPr lang="es-ES" sz="2100" b="1" dirty="0">
                <a:effectLst>
                  <a:outerShdw blurRad="38100" dist="38100" dir="2700000" algn="tl">
                    <a:srgbClr val="000000">
                      <a:alpha val="43137"/>
                    </a:srgbClr>
                  </a:outerShdw>
                </a:effectLst>
                <a:latin typeface="Arial Narrow" pitchFamily="34" charset="0"/>
              </a:rPr>
              <a:t> </a:t>
            </a:r>
            <a:r>
              <a:rPr lang="es-ES" sz="2100" b="1" dirty="0" err="1">
                <a:effectLst>
                  <a:outerShdw blurRad="38100" dist="38100" dir="2700000" algn="tl">
                    <a:srgbClr val="000000">
                      <a:alpha val="43137"/>
                    </a:srgbClr>
                  </a:outerShdw>
                </a:effectLst>
                <a:latin typeface="Arial Narrow" pitchFamily="34" charset="0"/>
              </a:rPr>
              <a:t>únicxs</a:t>
            </a:r>
            <a:r>
              <a:rPr lang="es-ES" sz="2100" b="1" dirty="0">
                <a:effectLst>
                  <a:outerShdw blurRad="38100" dist="38100" dir="2700000" algn="tl">
                    <a:srgbClr val="000000">
                      <a:alpha val="43137"/>
                    </a:srgbClr>
                  </a:outerShdw>
                </a:effectLst>
                <a:latin typeface="Arial Narrow" pitchFamily="34" charset="0"/>
              </a:rPr>
              <a:t> no mundo</a:t>
            </a:r>
            <a:r>
              <a:rPr lang="es-ES" sz="2100" dirty="0">
                <a:latin typeface="Arial Narrow" pitchFamily="34" charset="0"/>
              </a:rPr>
              <a:t>.</a:t>
            </a:r>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062" y="2185840"/>
            <a:ext cx="8141960" cy="4199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CuadroTexto"/>
          <p:cNvSpPr txBox="1"/>
          <p:nvPr/>
        </p:nvSpPr>
        <p:spPr>
          <a:xfrm>
            <a:off x="120463" y="6385611"/>
            <a:ext cx="9454435" cy="430887"/>
          </a:xfrm>
          <a:prstGeom prst="rect">
            <a:avLst/>
          </a:prstGeom>
          <a:noFill/>
        </p:spPr>
        <p:txBody>
          <a:bodyPr wrap="square" rtlCol="0">
            <a:spAutoFit/>
          </a:bodyPr>
          <a:lstStyle/>
          <a:p>
            <a:pPr lvl="0" algn="ctr">
              <a:spcBef>
                <a:spcPts val="600"/>
              </a:spcBef>
            </a:pPr>
            <a:r>
              <a:rPr lang="es-ES" sz="2200" dirty="0">
                <a:solidFill>
                  <a:srgbClr val="FF0000"/>
                </a:solidFill>
                <a:effectLst>
                  <a:outerShdw blurRad="38100" dist="38100" dir="2700000" algn="tl">
                    <a:srgbClr val="000000">
                      <a:alpha val="43137"/>
                    </a:srgbClr>
                  </a:outerShdw>
                </a:effectLst>
                <a:latin typeface="Arial Narrow" pitchFamily="34" charset="0"/>
              </a:rPr>
              <a:t>É </a:t>
            </a:r>
            <a:r>
              <a:rPr lang="es-ES" sz="2200" dirty="0" err="1">
                <a:solidFill>
                  <a:srgbClr val="FF0000"/>
                </a:solidFill>
                <a:effectLst>
                  <a:outerShdw blurRad="38100" dist="38100" dir="2700000" algn="tl">
                    <a:srgbClr val="000000">
                      <a:alpha val="43137"/>
                    </a:srgbClr>
                  </a:outerShdw>
                </a:effectLst>
                <a:latin typeface="Arial Narrow" pitchFamily="34" charset="0"/>
              </a:rPr>
              <a:t>moi</a:t>
            </a:r>
            <a:r>
              <a:rPr lang="es-ES" sz="2200" dirty="0">
                <a:solidFill>
                  <a:srgbClr val="FF0000"/>
                </a:solidFill>
                <a:effectLst>
                  <a:outerShdw blurRad="38100" dist="38100" dir="2700000" algn="tl">
                    <a:srgbClr val="000000">
                      <a:alpha val="43137"/>
                    </a:srgbClr>
                  </a:outerShdw>
                </a:effectLst>
                <a:latin typeface="Arial Narrow" pitchFamily="34" charset="0"/>
              </a:rPr>
              <a:t> importante perder os </a:t>
            </a:r>
            <a:r>
              <a:rPr lang="es-ES" sz="2200" b="1" dirty="0">
                <a:solidFill>
                  <a:srgbClr val="FF0000"/>
                </a:solidFill>
                <a:effectLst>
                  <a:outerShdw blurRad="38100" dist="38100" dir="2700000" algn="tl">
                    <a:srgbClr val="000000">
                      <a:alpha val="43137"/>
                    </a:srgbClr>
                  </a:outerShdw>
                </a:effectLst>
                <a:latin typeface="Arial Narrow" pitchFamily="34" charset="0"/>
              </a:rPr>
              <a:t>medos</a:t>
            </a:r>
            <a:r>
              <a:rPr lang="es-ES" sz="2200" dirty="0">
                <a:solidFill>
                  <a:srgbClr val="FF0000"/>
                </a:solidFill>
                <a:effectLst>
                  <a:outerShdw blurRad="38100" dist="38100" dir="2700000" algn="tl">
                    <a:srgbClr val="000000">
                      <a:alpha val="43137"/>
                    </a:srgbClr>
                  </a:outerShdw>
                </a:effectLst>
                <a:latin typeface="Arial Narrow" pitchFamily="34" charset="0"/>
              </a:rPr>
              <a:t> e os </a:t>
            </a:r>
            <a:r>
              <a:rPr lang="es-ES" sz="2200" b="1" dirty="0" err="1">
                <a:solidFill>
                  <a:srgbClr val="FF0000"/>
                </a:solidFill>
                <a:effectLst>
                  <a:outerShdw blurRad="38100" dist="38100" dir="2700000" algn="tl">
                    <a:srgbClr val="000000">
                      <a:alpha val="43137"/>
                    </a:srgbClr>
                  </a:outerShdw>
                </a:effectLst>
                <a:latin typeface="Arial Narrow" pitchFamily="34" charset="0"/>
              </a:rPr>
              <a:t>prexuízos</a:t>
            </a:r>
            <a:r>
              <a:rPr lang="es-ES" sz="2200" dirty="0">
                <a:solidFill>
                  <a:srgbClr val="FF0000"/>
                </a:solidFill>
                <a:effectLst>
                  <a:outerShdw blurRad="38100" dist="38100" dir="2700000" algn="tl">
                    <a:srgbClr val="000000">
                      <a:alpha val="43137"/>
                    </a:srgbClr>
                  </a:outerShdw>
                </a:effectLst>
                <a:latin typeface="Arial Narrow" pitchFamily="34" charset="0"/>
              </a:rPr>
              <a:t> a hora de abordar estas </a:t>
            </a:r>
            <a:r>
              <a:rPr lang="es-ES" sz="2200" dirty="0" err="1">
                <a:solidFill>
                  <a:srgbClr val="FF0000"/>
                </a:solidFill>
                <a:effectLst>
                  <a:outerShdw blurRad="38100" dist="38100" dir="2700000" algn="tl">
                    <a:srgbClr val="000000">
                      <a:alpha val="43137"/>
                    </a:srgbClr>
                  </a:outerShdw>
                </a:effectLst>
                <a:latin typeface="Arial Narrow" pitchFamily="34" charset="0"/>
              </a:rPr>
              <a:t>cuestións</a:t>
            </a:r>
            <a:r>
              <a:rPr lang="es-ES" sz="2000" dirty="0">
                <a:solidFill>
                  <a:srgbClr val="FF0000"/>
                </a:solidFill>
                <a:latin typeface="Arial Narrow" pitchFamily="34" charset="0"/>
              </a:rPr>
              <a:t>.</a:t>
            </a:r>
          </a:p>
        </p:txBody>
      </p:sp>
      <p:sp>
        <p:nvSpPr>
          <p:cNvPr id="4" name="3 CuadroTexto"/>
          <p:cNvSpPr txBox="1"/>
          <p:nvPr/>
        </p:nvSpPr>
        <p:spPr>
          <a:xfrm>
            <a:off x="120463" y="1268760"/>
            <a:ext cx="9437917" cy="738664"/>
          </a:xfrm>
          <a:prstGeom prst="rect">
            <a:avLst/>
          </a:prstGeom>
          <a:noFill/>
        </p:spPr>
        <p:txBody>
          <a:bodyPr wrap="square" rtlCol="0">
            <a:spAutoFit/>
          </a:bodyPr>
          <a:lstStyle/>
          <a:p>
            <a:r>
              <a:rPr lang="es-ES" sz="2100" dirty="0" err="1">
                <a:latin typeface="Arial Narrow" pitchFamily="34" charset="0"/>
              </a:rPr>
              <a:t>Falar</a:t>
            </a:r>
            <a:r>
              <a:rPr lang="es-ES" sz="2100" dirty="0">
                <a:latin typeface="Arial Narrow" pitchFamily="34" charset="0"/>
              </a:rPr>
              <a:t> </a:t>
            </a:r>
            <a:r>
              <a:rPr lang="es-ES" sz="2100" dirty="0" err="1">
                <a:latin typeface="Arial Narrow" pitchFamily="34" charset="0"/>
              </a:rPr>
              <a:t>abertamente</a:t>
            </a:r>
            <a:r>
              <a:rPr lang="es-ES" sz="2100" dirty="0">
                <a:latin typeface="Arial Narrow" pitchFamily="34" charset="0"/>
              </a:rPr>
              <a:t> </a:t>
            </a:r>
            <a:r>
              <a:rPr lang="es-ES" sz="2100" dirty="0" err="1">
                <a:latin typeface="Arial Narrow" pitchFamily="34" charset="0"/>
              </a:rPr>
              <a:t>destas</a:t>
            </a:r>
            <a:r>
              <a:rPr lang="es-ES" sz="2100" dirty="0">
                <a:latin typeface="Arial Narrow" pitchFamily="34" charset="0"/>
              </a:rPr>
              <a:t> </a:t>
            </a:r>
            <a:r>
              <a:rPr lang="es-ES" sz="2100" dirty="0" err="1">
                <a:latin typeface="Arial Narrow" pitchFamily="34" charset="0"/>
              </a:rPr>
              <a:t>cuestións</a:t>
            </a:r>
            <a:r>
              <a:rPr lang="es-ES" sz="2100" dirty="0">
                <a:latin typeface="Arial Narrow" pitchFamily="34" charset="0"/>
              </a:rPr>
              <a:t> </a:t>
            </a:r>
            <a:r>
              <a:rPr lang="es-ES" sz="2100" dirty="0">
                <a:effectLst>
                  <a:outerShdw blurRad="38100" dist="38100" dir="2700000" algn="tl">
                    <a:srgbClr val="000000">
                      <a:alpha val="43137"/>
                    </a:srgbClr>
                  </a:outerShdw>
                </a:effectLst>
                <a:latin typeface="Arial Narrow" pitchFamily="34" charset="0"/>
              </a:rPr>
              <a:t>non é </a:t>
            </a:r>
            <a:r>
              <a:rPr lang="es-ES" sz="2100" dirty="0" err="1">
                <a:effectLst>
                  <a:outerShdw blurRad="38100" dist="38100" dir="2700000" algn="tl">
                    <a:srgbClr val="000000">
                      <a:alpha val="43137"/>
                    </a:srgbClr>
                  </a:outerShdw>
                </a:effectLst>
                <a:latin typeface="Arial Narrow" pitchFamily="34" charset="0"/>
              </a:rPr>
              <a:t>confundilxs</a:t>
            </a:r>
            <a:r>
              <a:rPr lang="es-ES" sz="2100" dirty="0">
                <a:latin typeface="Arial Narrow" pitchFamily="34" charset="0"/>
              </a:rPr>
              <a:t>, é </a:t>
            </a:r>
            <a:r>
              <a:rPr lang="es-ES" sz="2100" dirty="0" err="1">
                <a:latin typeface="Arial Narrow" pitchFamily="34" charset="0"/>
              </a:rPr>
              <a:t>ensiñarlles</a:t>
            </a:r>
            <a:r>
              <a:rPr lang="es-ES" sz="2100" dirty="0">
                <a:latin typeface="Arial Narrow" pitchFamily="34" charset="0"/>
              </a:rPr>
              <a:t> a </a:t>
            </a:r>
            <a:r>
              <a:rPr lang="es-ES" sz="2100" dirty="0" err="1">
                <a:latin typeface="Arial Narrow" pitchFamily="34" charset="0"/>
              </a:rPr>
              <a:t>súa</a:t>
            </a:r>
            <a:r>
              <a:rPr lang="es-ES" sz="2100" dirty="0">
                <a:latin typeface="Arial Narrow" pitchFamily="34" charset="0"/>
              </a:rPr>
              <a:t> </a:t>
            </a:r>
            <a:r>
              <a:rPr lang="es-ES" sz="2100" dirty="0" err="1">
                <a:latin typeface="Arial Narrow" pitchFamily="34" charset="0"/>
              </a:rPr>
              <a:t>realidade</a:t>
            </a:r>
            <a:r>
              <a:rPr lang="es-ES" sz="2100" dirty="0">
                <a:latin typeface="Arial Narrow" pitchFamily="34" charset="0"/>
              </a:rPr>
              <a:t> o que </a:t>
            </a:r>
            <a:r>
              <a:rPr lang="es-ES" sz="2100" dirty="0" err="1">
                <a:latin typeface="Arial Narrow" pitchFamily="34" charset="0"/>
              </a:rPr>
              <a:t>fará</a:t>
            </a:r>
            <a:r>
              <a:rPr lang="es-ES" sz="2100" dirty="0">
                <a:latin typeface="Arial Narrow" pitchFamily="34" charset="0"/>
              </a:rPr>
              <a:t> que se </a:t>
            </a:r>
            <a:r>
              <a:rPr lang="es-ES" sz="2100" b="1" dirty="0">
                <a:solidFill>
                  <a:srgbClr val="00B050"/>
                </a:solidFill>
                <a:effectLst>
                  <a:outerShdw blurRad="38100" dist="38100" dir="2700000" algn="tl">
                    <a:srgbClr val="000000">
                      <a:alpha val="43137"/>
                    </a:srgbClr>
                  </a:outerShdw>
                </a:effectLst>
                <a:latin typeface="Arial Narrow" pitchFamily="34" charset="0"/>
              </a:rPr>
              <a:t>empoderen</a:t>
            </a:r>
            <a:r>
              <a:rPr lang="es-ES" sz="2100" dirty="0">
                <a:latin typeface="Arial Narrow" pitchFamily="34" charset="0"/>
              </a:rPr>
              <a:t> e </a:t>
            </a:r>
            <a:r>
              <a:rPr lang="es-ES" sz="2100" dirty="0" err="1">
                <a:latin typeface="Arial Narrow" pitchFamily="34" charset="0"/>
              </a:rPr>
              <a:t>sintan</a:t>
            </a:r>
            <a:r>
              <a:rPr lang="es-ES" sz="2100" dirty="0">
                <a:latin typeface="Arial Narrow" pitchFamily="34" charset="0"/>
              </a:rPr>
              <a:t> que están en entornos seguros cando </a:t>
            </a:r>
            <a:r>
              <a:rPr lang="es-ES" sz="2100" dirty="0" err="1">
                <a:latin typeface="Arial Narrow" pitchFamily="34" charset="0"/>
              </a:rPr>
              <a:t>queiran</a:t>
            </a:r>
            <a:r>
              <a:rPr lang="es-ES" sz="2100" dirty="0">
                <a:latin typeface="Arial Narrow" pitchFamily="34" charset="0"/>
              </a:rPr>
              <a:t> </a:t>
            </a:r>
            <a:r>
              <a:rPr lang="es-ES" sz="2100" dirty="0" smtClean="0">
                <a:latin typeface="Arial Narrow" pitchFamily="34" charset="0"/>
              </a:rPr>
              <a:t>“</a:t>
            </a:r>
            <a:r>
              <a:rPr lang="es-ES" sz="2100" dirty="0" err="1" smtClean="0">
                <a:latin typeface="Arial Narrow" pitchFamily="34" charset="0"/>
              </a:rPr>
              <a:t>sair</a:t>
            </a:r>
            <a:r>
              <a:rPr lang="es-ES" sz="2100" dirty="0" smtClean="0">
                <a:latin typeface="Arial Narrow" pitchFamily="34" charset="0"/>
              </a:rPr>
              <a:t> </a:t>
            </a:r>
            <a:r>
              <a:rPr lang="es-ES" sz="2100" dirty="0">
                <a:latin typeface="Arial Narrow" pitchFamily="34" charset="0"/>
              </a:rPr>
              <a:t>do </a:t>
            </a:r>
            <a:r>
              <a:rPr lang="es-ES" sz="2100" dirty="0" smtClean="0">
                <a:latin typeface="Arial Narrow" pitchFamily="34" charset="0"/>
              </a:rPr>
              <a:t>armario”.</a:t>
            </a:r>
            <a:endParaRPr lang="es-ES" sz="2100" dirty="0">
              <a:latin typeface="Arial Narrow" pitchFamily="34" charset="0"/>
            </a:endParaRPr>
          </a:p>
        </p:txBody>
      </p:sp>
    </p:spTree>
    <p:extLst>
      <p:ext uri="{BB962C8B-B14F-4D97-AF65-F5344CB8AC3E}">
        <p14:creationId xmlns:p14="http://schemas.microsoft.com/office/powerpoint/2010/main" val="290050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3500"/>
                                        <p:tgtEl>
                                          <p:spTgt spid="3">
                                            <p:txEl>
                                              <p:pRg st="0" end="0"/>
                                            </p:txEl>
                                          </p:spTgt>
                                        </p:tgtEl>
                                      </p:cBhvr>
                                    </p:animEffect>
                                  </p:childTnLst>
                                </p:cTn>
                              </p:par>
                            </p:childTnLst>
                          </p:cTn>
                        </p:par>
                        <p:par>
                          <p:cTn id="8" fill="hold">
                            <p:stCondLst>
                              <p:cond delay="3500"/>
                            </p:stCondLst>
                            <p:childTnLst>
                              <p:par>
                                <p:cTn id="9" presetID="10" presetClass="entr" presetSubtype="0" fill="hold" nodeType="afterEffect">
                                  <p:stCondLst>
                                    <p:cond delay="1500"/>
                                  </p:stCondLst>
                                  <p:childTnLst>
                                    <p:set>
                                      <p:cBhvr>
                                        <p:cTn id="10" dur="1" fill="hold">
                                          <p:stCondLst>
                                            <p:cond delay="0"/>
                                          </p:stCondLst>
                                        </p:cTn>
                                        <p:tgtEl>
                                          <p:spTgt spid="16387"/>
                                        </p:tgtEl>
                                        <p:attrNameLst>
                                          <p:attrName>style.visibility</p:attrName>
                                        </p:attrNameLst>
                                      </p:cBhvr>
                                      <p:to>
                                        <p:strVal val="visible"/>
                                      </p:to>
                                    </p:set>
                                    <p:animEffect transition="in" filter="fade">
                                      <p:cBhvr>
                                        <p:cTn id="11" dur="750"/>
                                        <p:tgtEl>
                                          <p:spTgt spid="1638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940441" y="859068"/>
            <a:ext cx="3781409" cy="2669600"/>
          </a:xfrm>
        </p:spPr>
        <p:txBody>
          <a:bodyPr>
            <a:normAutofit/>
          </a:bodyPr>
          <a:lstStyle/>
          <a:p>
            <a:pPr marL="0" indent="0" algn="ctr">
              <a:lnSpc>
                <a:spcPts val="2893"/>
              </a:lnSpc>
              <a:buNone/>
            </a:pPr>
            <a:r>
              <a:rPr lang="es-ES" sz="2000" b="1" dirty="0" err="1">
                <a:latin typeface="Arial Rounded MT Bold" pitchFamily="34" charset="0"/>
              </a:rPr>
              <a:t>Tamén</a:t>
            </a:r>
            <a:r>
              <a:rPr lang="es-ES" sz="2000" b="1" dirty="0">
                <a:latin typeface="Arial Rounded MT Bold" pitchFamily="34" charset="0"/>
              </a:rPr>
              <a:t> é importante </a:t>
            </a:r>
            <a:r>
              <a:rPr lang="es-ES" sz="2000" b="1" dirty="0" err="1">
                <a:latin typeface="Arial Rounded MT Bold" pitchFamily="34" charset="0"/>
              </a:rPr>
              <a:t>amosarlles</a:t>
            </a:r>
            <a:r>
              <a:rPr lang="es-ES" sz="2000" b="1" dirty="0">
                <a:latin typeface="Arial Rounded MT Bold" pitchFamily="34" charset="0"/>
              </a:rPr>
              <a:t> referentes e realidades de </a:t>
            </a:r>
            <a:r>
              <a:rPr lang="es-ES" sz="2000" b="1" dirty="0">
                <a:solidFill>
                  <a:srgbClr val="FF0066"/>
                </a:solidFill>
                <a:latin typeface="Arial Rounded MT Bold" pitchFamily="34" charset="0"/>
              </a:rPr>
              <a:t>vivencias positivas</a:t>
            </a:r>
            <a:r>
              <a:rPr lang="es-ES" sz="2000" b="1" dirty="0">
                <a:latin typeface="Arial Rounded MT Bold" pitchFamily="34" charset="0"/>
              </a:rPr>
              <a:t>,  e o </a:t>
            </a:r>
            <a:r>
              <a:rPr lang="es-ES" sz="2000" b="1" dirty="0" err="1">
                <a:solidFill>
                  <a:srgbClr val="FF0066"/>
                </a:solidFill>
                <a:latin typeface="Arial Rounded MT Bold" pitchFamily="34" charset="0"/>
              </a:rPr>
              <a:t>apoio</a:t>
            </a:r>
            <a:r>
              <a:rPr lang="es-ES" sz="2000" b="1" dirty="0">
                <a:latin typeface="Arial Rounded MT Bold" pitchFamily="34" charset="0"/>
              </a:rPr>
              <a:t> que reciben </a:t>
            </a:r>
            <a:r>
              <a:rPr lang="es-ES" sz="2000" b="1" dirty="0" err="1">
                <a:latin typeface="Arial Rounded MT Bold" pitchFamily="34" charset="0"/>
              </a:rPr>
              <a:t>moitxs</a:t>
            </a:r>
            <a:r>
              <a:rPr lang="es-ES" sz="2000" b="1" dirty="0">
                <a:latin typeface="Arial Rounded MT Bold" pitchFamily="34" charset="0"/>
              </a:rPr>
              <a:t> menores das </a:t>
            </a:r>
            <a:r>
              <a:rPr lang="es-ES" sz="2000" b="1" dirty="0" err="1">
                <a:latin typeface="Arial Rounded MT Bold" pitchFamily="34" charset="0"/>
              </a:rPr>
              <a:t>súas</a:t>
            </a:r>
            <a:r>
              <a:rPr lang="es-ES" sz="2000" b="1" dirty="0">
                <a:latin typeface="Arial Rounded MT Bold" pitchFamily="34" charset="0"/>
              </a:rPr>
              <a:t> familias.</a:t>
            </a:r>
            <a:endParaRPr lang="es-ES" sz="2000" dirty="0">
              <a:latin typeface="Arial Rounded MT Bold" pitchFamily="34" charset="0"/>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785" y="3493197"/>
            <a:ext cx="4521576" cy="3049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descr="C:\Users\CRISTINA PALACIOS.DESKTOP-UQQ274E\Desktop\ARELAS\ENCUENTROSFAMILIAS\ENCUENTROPANXON\FOTOS\FACEBOOK\ENCONTROPANXÓN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785" y="537835"/>
            <a:ext cx="5764657" cy="278295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CRISTINA PALACIOS.DESKTOP-UQQ274E\Desktop\ARELAS\ENCUENTROSFAMILIAS\ENCUENTROPANXON\2019\FOTOS\PANXON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0746" y="3481420"/>
            <a:ext cx="4766563" cy="3060838"/>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6190083" y="353169"/>
            <a:ext cx="3523482" cy="369332"/>
          </a:xfrm>
          <a:prstGeom prst="rect">
            <a:avLst/>
          </a:prstGeom>
          <a:noFill/>
        </p:spPr>
        <p:txBody>
          <a:bodyPr wrap="square" rtlCol="0">
            <a:spAutoFit/>
          </a:bodyPr>
          <a:lstStyle/>
          <a:p>
            <a:r>
              <a:rPr lang="es-ES" dirty="0" smtClean="0">
                <a:solidFill>
                  <a:srgbClr val="00B0F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FAMILIAS DE ARELAS TRANS+</a:t>
            </a:r>
            <a:endParaRPr lang="es-ES" dirty="0">
              <a:solidFill>
                <a:srgbClr val="00B0F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1272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0"/>
                                        <p:tgtEl>
                                          <p:spTgt spid="3">
                                            <p:txEl>
                                              <p:pRg st="0" end="0"/>
                                            </p:txEl>
                                          </p:spTgt>
                                        </p:tgtEl>
                                      </p:cBhvr>
                                    </p:animEffect>
                                  </p:childTnLst>
                                </p:cTn>
                              </p:par>
                            </p:childTnLst>
                          </p:cTn>
                        </p:par>
                        <p:par>
                          <p:cTn id="8" fill="hold">
                            <p:stCondLst>
                              <p:cond delay="2500"/>
                            </p:stCondLst>
                            <p:childTnLst>
                              <p:par>
                                <p:cTn id="9" presetID="10" presetClass="entr" presetSubtype="0" fill="hold" nodeType="afterEffect">
                                  <p:stCondLst>
                                    <p:cond delay="2000"/>
                                  </p:stCondLst>
                                  <p:childTnLst>
                                    <p:set>
                                      <p:cBhvr>
                                        <p:cTn id="10" dur="1" fill="hold">
                                          <p:stCondLst>
                                            <p:cond delay="0"/>
                                          </p:stCondLst>
                                        </p:cTn>
                                        <p:tgtEl>
                                          <p:spTgt spid="14338"/>
                                        </p:tgtEl>
                                        <p:attrNameLst>
                                          <p:attrName>style.visibility</p:attrName>
                                        </p:attrNameLst>
                                      </p:cBhvr>
                                      <p:to>
                                        <p:strVal val="visible"/>
                                      </p:to>
                                    </p:set>
                                    <p:animEffect transition="in" filter="fade">
                                      <p:cBhvr>
                                        <p:cTn id="11" dur="1000"/>
                                        <p:tgtEl>
                                          <p:spTgt spid="14338"/>
                                        </p:tgtEl>
                                      </p:cBhvr>
                                    </p:animEffect>
                                  </p:childTnLst>
                                </p:cTn>
                              </p:par>
                            </p:childTnLst>
                          </p:cTn>
                        </p:par>
                        <p:par>
                          <p:cTn id="12" fill="hold">
                            <p:stCondLst>
                              <p:cond delay="5500"/>
                            </p:stCondLst>
                            <p:childTnLst>
                              <p:par>
                                <p:cTn id="13" presetID="10" presetClass="entr" presetSubtype="0" fill="hold" nodeType="afterEffect">
                                  <p:stCondLst>
                                    <p:cond delay="1250"/>
                                  </p:stCondLst>
                                  <p:childTnLst>
                                    <p:set>
                                      <p:cBhvr>
                                        <p:cTn id="14" dur="1" fill="hold">
                                          <p:stCondLst>
                                            <p:cond delay="0"/>
                                          </p:stCondLst>
                                        </p:cTn>
                                        <p:tgtEl>
                                          <p:spTgt spid="14340"/>
                                        </p:tgtEl>
                                        <p:attrNameLst>
                                          <p:attrName>style.visibility</p:attrName>
                                        </p:attrNameLst>
                                      </p:cBhvr>
                                      <p:to>
                                        <p:strVal val="visible"/>
                                      </p:to>
                                    </p:set>
                                    <p:animEffect transition="in" filter="fade">
                                      <p:cBhvr>
                                        <p:cTn id="15" dur="10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Shape 59"/>
          <p:cNvPicPr preferRelativeResize="0"/>
          <p:nvPr/>
        </p:nvPicPr>
        <p:blipFill>
          <a:blip r:embed="rId3">
            <a:alphaModFix/>
          </a:blip>
          <a:stretch>
            <a:fillRect/>
          </a:stretch>
        </p:blipFill>
        <p:spPr>
          <a:xfrm>
            <a:off x="1311147" y="843138"/>
            <a:ext cx="6820234" cy="6014862"/>
          </a:xfrm>
          <a:prstGeom prst="rect">
            <a:avLst/>
          </a:prstGeom>
          <a:noFill/>
          <a:ln>
            <a:noFill/>
          </a:ln>
        </p:spPr>
      </p:pic>
      <p:pic>
        <p:nvPicPr>
          <p:cNvPr id="3" name="Shape 54"/>
          <p:cNvPicPr preferRelativeResize="0"/>
          <p:nvPr/>
        </p:nvPicPr>
        <p:blipFill>
          <a:blip r:embed="rId4">
            <a:alphaModFix/>
            <a:extLst>
              <a:ext uri="{BEBA8EAE-BF5A-486C-A8C5-ECC9F3942E4B}">
                <a14:imgProps xmlns:a14="http://schemas.microsoft.com/office/drawing/2010/main">
                  <a14:imgLayer r:embed="rId5">
                    <a14:imgEffect>
                      <a14:sharpenSoften amount="9000"/>
                    </a14:imgEffect>
                  </a14:imgLayer>
                </a14:imgProps>
              </a:ext>
            </a:extLst>
          </a:blip>
          <a:stretch>
            <a:fillRect/>
          </a:stretch>
        </p:blipFill>
        <p:spPr>
          <a:xfrm>
            <a:off x="1311146" y="-1827584"/>
            <a:ext cx="6820234" cy="2670723"/>
          </a:xfrm>
          <a:prstGeom prst="rect">
            <a:avLst/>
          </a:prstGeom>
          <a:noFill/>
          <a:ln>
            <a:noFill/>
          </a:ln>
        </p:spPr>
      </p:pic>
    </p:spTree>
    <p:extLst>
      <p:ext uri="{BB962C8B-B14F-4D97-AF65-F5344CB8AC3E}">
        <p14:creationId xmlns:p14="http://schemas.microsoft.com/office/powerpoint/2010/main" val="16618675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927" b="13451"/>
          <a:stretch/>
        </p:blipFill>
        <p:spPr bwMode="auto">
          <a:xfrm>
            <a:off x="684461" y="-1332148"/>
            <a:ext cx="7992888"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4000"/>
                    </a14:imgEffect>
                  </a14:imgLayer>
                </a14:imgProps>
              </a:ext>
              <a:ext uri="{28A0092B-C50C-407E-A947-70E740481C1C}">
                <a14:useLocalDpi xmlns:a14="http://schemas.microsoft.com/office/drawing/2010/main" val="0"/>
              </a:ext>
            </a:extLst>
          </a:blip>
          <a:srcRect l="-366" t="13388" r="1586" b="-8887"/>
          <a:stretch/>
        </p:blipFill>
        <p:spPr bwMode="auto">
          <a:xfrm>
            <a:off x="-1547787" y="1196752"/>
            <a:ext cx="12686138" cy="6624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2 Conector recto"/>
          <p:cNvCxnSpPr/>
          <p:nvPr/>
        </p:nvCxnSpPr>
        <p:spPr>
          <a:xfrm>
            <a:off x="1044501" y="1988840"/>
            <a:ext cx="2952328"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8" name="7 Conector recto"/>
          <p:cNvCxnSpPr/>
          <p:nvPr/>
        </p:nvCxnSpPr>
        <p:spPr>
          <a:xfrm>
            <a:off x="900485" y="4068841"/>
            <a:ext cx="1800200"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0" name="9 Conector recto"/>
          <p:cNvCxnSpPr/>
          <p:nvPr/>
        </p:nvCxnSpPr>
        <p:spPr>
          <a:xfrm>
            <a:off x="1044501" y="5589240"/>
            <a:ext cx="2304256"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3" name="12 Conector recto"/>
          <p:cNvCxnSpPr/>
          <p:nvPr/>
        </p:nvCxnSpPr>
        <p:spPr>
          <a:xfrm>
            <a:off x="609247" y="5877272"/>
            <a:ext cx="835613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14 Conector recto"/>
          <p:cNvCxnSpPr/>
          <p:nvPr/>
        </p:nvCxnSpPr>
        <p:spPr>
          <a:xfrm>
            <a:off x="502838" y="6381328"/>
            <a:ext cx="8966599"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7" name="16 Conector recto"/>
          <p:cNvCxnSpPr/>
          <p:nvPr/>
        </p:nvCxnSpPr>
        <p:spPr>
          <a:xfrm>
            <a:off x="197605" y="6563803"/>
            <a:ext cx="9271832"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9" name="18 Conector recto"/>
          <p:cNvCxnSpPr/>
          <p:nvPr/>
        </p:nvCxnSpPr>
        <p:spPr>
          <a:xfrm>
            <a:off x="106913" y="6741368"/>
            <a:ext cx="5474092" cy="0"/>
          </a:xfrm>
          <a:prstGeom prst="line">
            <a:avLst/>
          </a:prstGeom>
          <a:ln w="317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39187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ES"/>
          </a:p>
        </p:txBody>
      </p:sp>
      <p:sp>
        <p:nvSpPr>
          <p:cNvPr id="3" name="2 Subtítulo"/>
          <p:cNvSpPr>
            <a:spLocks noGrp="1"/>
          </p:cNvSpPr>
          <p:nvPr>
            <p:ph type="subTitle" idx="1"/>
          </p:nvPr>
        </p:nvSpPr>
        <p:spPr/>
        <p:txBody>
          <a:bodyPr/>
          <a:lstStyle/>
          <a:p>
            <a:endParaRPr lang="es-ES"/>
          </a:p>
        </p:txBody>
      </p:sp>
      <p:pic>
        <p:nvPicPr>
          <p:cNvPr id="1027" name="Picture 3" descr="C:\Users\CRISTINA PALACIOS.DESKTOP-UQQ274E\Desktop\CHARLAS\0001 - cop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659" y="-1557808"/>
            <a:ext cx="10117509" cy="9145016"/>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5014042" y="-51363"/>
            <a:ext cx="4860925" cy="1246495"/>
          </a:xfrm>
          <a:prstGeom prst="rect">
            <a:avLst/>
          </a:prstGeom>
        </p:spPr>
        <p:txBody>
          <a:bodyPr>
            <a:spAutoFit/>
          </a:bodyPr>
          <a:lstStyle/>
          <a:p>
            <a:pPr algn="ctr"/>
            <a:r>
              <a:rPr lang="es-ES" sz="1500" b="1" dirty="0">
                <a:solidFill>
                  <a:schemeClr val="bg1"/>
                </a:solidFill>
                <a:latin typeface="Arial Narrow" pitchFamily="34" charset="0"/>
                <a:ea typeface="Ebrima" pitchFamily="2" charset="0"/>
                <a:cs typeface="Ebrima" pitchFamily="2" charset="0"/>
              </a:rPr>
              <a:t>Estas 4 </a:t>
            </a:r>
            <a:r>
              <a:rPr lang="es-ES" sz="1500" b="1" dirty="0" err="1">
                <a:solidFill>
                  <a:schemeClr val="bg1"/>
                </a:solidFill>
                <a:latin typeface="Arial Narrow" pitchFamily="34" charset="0"/>
                <a:ea typeface="Ebrima" pitchFamily="2" charset="0"/>
                <a:cs typeface="Ebrima" pitchFamily="2" charset="0"/>
              </a:rPr>
              <a:t>dimensións</a:t>
            </a:r>
            <a:r>
              <a:rPr lang="es-ES" sz="1500" b="1" dirty="0">
                <a:solidFill>
                  <a:schemeClr val="bg1"/>
                </a:solidFill>
                <a:latin typeface="Arial Narrow" pitchFamily="34" charset="0"/>
                <a:ea typeface="Ebrima" pitchFamily="2" charset="0"/>
                <a:cs typeface="Ebrima" pitchFamily="2" charset="0"/>
              </a:rPr>
              <a:t> </a:t>
            </a:r>
            <a:r>
              <a:rPr lang="es-ES" sz="1500" b="1" dirty="0" err="1">
                <a:solidFill>
                  <a:schemeClr val="bg1"/>
                </a:solidFill>
                <a:latin typeface="Arial Narrow" pitchFamily="34" charset="0"/>
                <a:ea typeface="Ebrima" pitchFamily="2" charset="0"/>
                <a:cs typeface="Ebrima" pitchFamily="2" charset="0"/>
              </a:rPr>
              <a:t>constitúen</a:t>
            </a:r>
            <a:r>
              <a:rPr lang="es-ES" sz="1500" b="1" dirty="0">
                <a:solidFill>
                  <a:schemeClr val="bg1"/>
                </a:solidFill>
                <a:latin typeface="Arial Narrow" pitchFamily="34" charset="0"/>
                <a:ea typeface="Ebrima" pitchFamily="2" charset="0"/>
                <a:cs typeface="Ebrima" pitchFamily="2" charset="0"/>
              </a:rPr>
              <a:t> aspectos </a:t>
            </a:r>
          </a:p>
          <a:p>
            <a:pPr algn="ctr"/>
            <a:r>
              <a:rPr lang="es-ES" sz="1500" b="1" dirty="0">
                <a:solidFill>
                  <a:schemeClr val="bg1"/>
                </a:solidFill>
                <a:latin typeface="Arial Narrow" pitchFamily="34" charset="0"/>
                <a:ea typeface="Ebrima" pitchFamily="2" charset="0"/>
                <a:cs typeface="Ebrima" pitchFamily="2" charset="0"/>
              </a:rPr>
              <a:t>importantes da vida das </a:t>
            </a:r>
            <a:r>
              <a:rPr lang="es-ES" sz="1500" b="1" dirty="0" err="1">
                <a:solidFill>
                  <a:schemeClr val="bg1"/>
                </a:solidFill>
                <a:latin typeface="Arial Narrow" pitchFamily="34" charset="0"/>
                <a:ea typeface="Ebrima" pitchFamily="2" charset="0"/>
                <a:cs typeface="Ebrima" pitchFamily="2" charset="0"/>
              </a:rPr>
              <a:t>persoas</a:t>
            </a:r>
            <a:r>
              <a:rPr lang="es-ES" sz="1500" b="1" dirty="0">
                <a:solidFill>
                  <a:schemeClr val="bg1"/>
                </a:solidFill>
                <a:latin typeface="Arial Narrow" pitchFamily="34" charset="0"/>
                <a:ea typeface="Ebrima" pitchFamily="2" charset="0"/>
                <a:cs typeface="Ebrima" pitchFamily="2" charset="0"/>
              </a:rPr>
              <a:t> ,  e </a:t>
            </a:r>
            <a:r>
              <a:rPr lang="es-ES" sz="1500" b="1" dirty="0" err="1">
                <a:solidFill>
                  <a:schemeClr val="bg1"/>
                </a:solidFill>
                <a:latin typeface="Arial Narrow" pitchFamily="34" charset="0"/>
                <a:ea typeface="Ebrima" pitchFamily="2" charset="0"/>
                <a:cs typeface="Ebrima" pitchFamily="2" charset="0"/>
              </a:rPr>
              <a:t>aínda</a:t>
            </a:r>
            <a:r>
              <a:rPr lang="es-ES" sz="1500" b="1" dirty="0">
                <a:solidFill>
                  <a:schemeClr val="bg1"/>
                </a:solidFill>
                <a:latin typeface="Arial Narrow" pitchFamily="34" charset="0"/>
                <a:ea typeface="Ebrima" pitchFamily="2" charset="0"/>
                <a:cs typeface="Ebrima" pitchFamily="2" charset="0"/>
              </a:rPr>
              <a:t> que están interrelacionadas, son diferentes entre sí. Existen tantas </a:t>
            </a:r>
            <a:r>
              <a:rPr lang="es-ES" sz="1500" b="1" dirty="0" err="1">
                <a:solidFill>
                  <a:schemeClr val="bg1"/>
                </a:solidFill>
                <a:latin typeface="Arial Narrow" pitchFamily="34" charset="0"/>
                <a:ea typeface="Ebrima" pitchFamily="2" charset="0"/>
                <a:cs typeface="Ebrima" pitchFamily="2" charset="0"/>
              </a:rPr>
              <a:t>combinacións</a:t>
            </a:r>
            <a:r>
              <a:rPr lang="es-ES" sz="1500" b="1" dirty="0">
                <a:solidFill>
                  <a:schemeClr val="bg1"/>
                </a:solidFill>
                <a:latin typeface="Arial Narrow" pitchFamily="34" charset="0"/>
                <a:ea typeface="Ebrima" pitchFamily="2" charset="0"/>
                <a:cs typeface="Ebrima" pitchFamily="2" charset="0"/>
              </a:rPr>
              <a:t> entre </a:t>
            </a:r>
            <a:r>
              <a:rPr lang="es-ES" sz="1500" b="1" dirty="0" err="1">
                <a:solidFill>
                  <a:schemeClr val="bg1"/>
                </a:solidFill>
                <a:latin typeface="Arial Narrow" pitchFamily="34" charset="0"/>
                <a:ea typeface="Ebrima" pitchFamily="2" charset="0"/>
                <a:cs typeface="Ebrima" pitchFamily="2" charset="0"/>
              </a:rPr>
              <a:t>estes</a:t>
            </a:r>
            <a:r>
              <a:rPr lang="es-ES" sz="1500" b="1" dirty="0">
                <a:solidFill>
                  <a:schemeClr val="bg1"/>
                </a:solidFill>
                <a:latin typeface="Arial Narrow" pitchFamily="34" charset="0"/>
                <a:ea typeface="Ebrima" pitchFamily="2" charset="0"/>
                <a:cs typeface="Ebrima" pitchFamily="2" charset="0"/>
              </a:rPr>
              <a:t> elementos como </a:t>
            </a:r>
            <a:r>
              <a:rPr lang="es-ES" sz="1500" b="1" dirty="0" err="1" smtClean="0">
                <a:solidFill>
                  <a:schemeClr val="bg1"/>
                </a:solidFill>
                <a:latin typeface="Arial Narrow" pitchFamily="34" charset="0"/>
                <a:ea typeface="Ebrima" pitchFamily="2" charset="0"/>
                <a:cs typeface="Ebrima" pitchFamily="2" charset="0"/>
              </a:rPr>
              <a:t>persoas</a:t>
            </a:r>
            <a:r>
              <a:rPr lang="es-ES" sz="1500" b="1" dirty="0" smtClean="0">
                <a:solidFill>
                  <a:schemeClr val="bg1"/>
                </a:solidFill>
                <a:latin typeface="Arial Narrow" pitchFamily="34" charset="0"/>
                <a:ea typeface="Ebrima" pitchFamily="2" charset="0"/>
                <a:cs typeface="Ebrima" pitchFamily="2" charset="0"/>
              </a:rPr>
              <a:t>        </a:t>
            </a:r>
            <a:r>
              <a:rPr lang="es-ES" sz="1500" b="1" dirty="0">
                <a:solidFill>
                  <a:schemeClr val="bg1"/>
                </a:solidFill>
                <a:latin typeface="Arial Narrow" pitchFamily="34" charset="0"/>
                <a:ea typeface="Ebrima" pitchFamily="2" charset="0"/>
                <a:cs typeface="Ebrima" pitchFamily="2" charset="0"/>
              </a:rPr>
              <a:t>existen  no mundo.  </a:t>
            </a:r>
            <a:r>
              <a:rPr lang="es-ES" sz="1500" b="1" dirty="0" err="1">
                <a:solidFill>
                  <a:schemeClr val="bg1"/>
                </a:solidFill>
                <a:latin typeface="Arial Narrow" pitchFamily="34" charset="0"/>
                <a:ea typeface="Ebrima" pitchFamily="2" charset="0"/>
                <a:cs typeface="Ebrima" pitchFamily="2" charset="0"/>
              </a:rPr>
              <a:t>Coñezamos</a:t>
            </a:r>
            <a:r>
              <a:rPr lang="es-ES" sz="1500" b="1" dirty="0">
                <a:solidFill>
                  <a:schemeClr val="bg1"/>
                </a:solidFill>
                <a:latin typeface="Arial Narrow" pitchFamily="34" charset="0"/>
                <a:ea typeface="Ebrima" pitchFamily="2" charset="0"/>
                <a:cs typeface="Ebrima" pitchFamily="2" charset="0"/>
              </a:rPr>
              <a:t> </a:t>
            </a:r>
            <a:r>
              <a:rPr lang="es-ES" sz="1500" b="1" dirty="0" err="1">
                <a:solidFill>
                  <a:schemeClr val="bg1"/>
                </a:solidFill>
                <a:latin typeface="Arial Narrow" pitchFamily="34" charset="0"/>
                <a:ea typeface="Ebrima" pitchFamily="2" charset="0"/>
                <a:cs typeface="Ebrima" pitchFamily="2" charset="0"/>
              </a:rPr>
              <a:t>algunhas</a:t>
            </a:r>
            <a:r>
              <a:rPr lang="es-ES" sz="1500" b="1" dirty="0">
                <a:solidFill>
                  <a:schemeClr val="bg1"/>
                </a:solidFill>
                <a:latin typeface="Arial Narrow" pitchFamily="34" charset="0"/>
                <a:ea typeface="Ebrima" pitchFamily="2" charset="0"/>
                <a:cs typeface="Ebrima" pitchFamily="2" charset="0"/>
              </a:rPr>
              <a:t> delas </a:t>
            </a:r>
            <a:r>
              <a:rPr lang="es-ES" sz="1500" b="1" dirty="0">
                <a:solidFill>
                  <a:schemeClr val="bg1"/>
                </a:solidFill>
                <a:latin typeface="Arial Narrow" pitchFamily="34" charset="0"/>
              </a:rPr>
              <a:t>…. </a:t>
            </a:r>
          </a:p>
        </p:txBody>
      </p:sp>
    </p:spTree>
    <p:extLst>
      <p:ext uri="{BB962C8B-B14F-4D97-AF65-F5344CB8AC3E}">
        <p14:creationId xmlns:p14="http://schemas.microsoft.com/office/powerpoint/2010/main" val="88389145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7000"/>
                    </a14:imgEffect>
                    <a14:imgEffect>
                      <a14:brightnessContrast bright="-7000" contrast="22000"/>
                    </a14:imgEffect>
                  </a14:imgLayer>
                </a14:imgProps>
              </a:ext>
              <a:ext uri="{28A0092B-C50C-407E-A947-70E740481C1C}">
                <a14:useLocalDpi xmlns:a14="http://schemas.microsoft.com/office/drawing/2010/main" val="0"/>
              </a:ext>
            </a:extLst>
          </a:blip>
          <a:srcRect/>
          <a:stretch>
            <a:fillRect/>
          </a:stretch>
        </p:blipFill>
        <p:spPr bwMode="auto">
          <a:xfrm>
            <a:off x="2" y="0"/>
            <a:ext cx="4557804" cy="7173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a:off x="4624519" y="260648"/>
            <a:ext cx="5083184" cy="861774"/>
          </a:xfrm>
          <a:prstGeom prst="rect">
            <a:avLst/>
          </a:prstGeom>
          <a:noFill/>
        </p:spPr>
        <p:txBody>
          <a:bodyPr wrap="square" rtlCol="0">
            <a:spAutoFit/>
          </a:bodyPr>
          <a:lstStyle/>
          <a:p>
            <a:pPr algn="ctr"/>
            <a:r>
              <a:rPr lang="es-ES" sz="2400" dirty="0">
                <a:solidFill>
                  <a:srgbClr val="7030A0"/>
                </a:solidFill>
                <a:latin typeface="Arial Rounded MT Bold" pitchFamily="34" charset="0"/>
              </a:rPr>
              <a:t>CENTROS EDUCATIVOS GALEGOS</a:t>
            </a:r>
            <a:r>
              <a:rPr lang="es-ES" sz="2400" dirty="0">
                <a:solidFill>
                  <a:schemeClr val="tx2">
                    <a:lumMod val="60000"/>
                    <a:lumOff val="40000"/>
                  </a:schemeClr>
                </a:solidFill>
                <a:latin typeface="Arial Rounded MT Bold" pitchFamily="34" charset="0"/>
              </a:rPr>
              <a:t> </a:t>
            </a:r>
            <a:r>
              <a:rPr lang="es-ES" sz="2600" dirty="0" smtClean="0">
                <a:solidFill>
                  <a:srgbClr val="FF0000"/>
                </a:solidFill>
                <a:latin typeface="Arial Rounded MT Bold" pitchFamily="34" charset="0"/>
              </a:rPr>
              <a:t>L</a:t>
            </a:r>
            <a:r>
              <a:rPr lang="es-ES" sz="2600" dirty="0" smtClean="0">
                <a:solidFill>
                  <a:schemeClr val="accent6">
                    <a:lumMod val="75000"/>
                  </a:schemeClr>
                </a:solidFill>
                <a:latin typeface="Arial Rounded MT Bold" pitchFamily="34" charset="0"/>
              </a:rPr>
              <a:t>G</a:t>
            </a:r>
            <a:r>
              <a:rPr lang="es-ES" sz="2600" dirty="0" smtClean="0">
                <a:solidFill>
                  <a:srgbClr val="FFFF00"/>
                </a:solidFill>
                <a:latin typeface="Arial Rounded MT Bold" pitchFamily="34" charset="0"/>
              </a:rPr>
              <a:t>T</a:t>
            </a:r>
            <a:r>
              <a:rPr lang="es-ES" sz="2600" dirty="0" smtClean="0">
                <a:solidFill>
                  <a:srgbClr val="00B050"/>
                </a:solidFill>
                <a:latin typeface="Arial Rounded MT Bold" pitchFamily="34" charset="0"/>
              </a:rPr>
              <a:t>B</a:t>
            </a:r>
            <a:r>
              <a:rPr lang="es-ES" sz="2600" dirty="0" smtClean="0">
                <a:solidFill>
                  <a:schemeClr val="tx2">
                    <a:lumMod val="60000"/>
                    <a:lumOff val="40000"/>
                  </a:schemeClr>
                </a:solidFill>
                <a:latin typeface="Arial Rounded MT Bold" pitchFamily="34" charset="0"/>
              </a:rPr>
              <a:t>I</a:t>
            </a:r>
            <a:r>
              <a:rPr lang="es-ES" sz="2600" dirty="0" smtClean="0">
                <a:solidFill>
                  <a:schemeClr val="accent4"/>
                </a:solidFill>
                <a:latin typeface="Arial Rounded MT Bold" pitchFamily="34" charset="0"/>
              </a:rPr>
              <a:t>+ALIADXS</a:t>
            </a:r>
            <a:endParaRPr lang="es-ES" sz="2400" dirty="0">
              <a:solidFill>
                <a:srgbClr val="7030A0"/>
              </a:solidFill>
              <a:latin typeface="Arial Rounded MT Bold" pitchFamily="34" charset="0"/>
            </a:endParaRPr>
          </a:p>
        </p:txBody>
      </p:sp>
      <p:sp>
        <p:nvSpPr>
          <p:cNvPr id="6" name="5 CuadroTexto"/>
          <p:cNvSpPr txBox="1"/>
          <p:nvPr/>
        </p:nvSpPr>
        <p:spPr>
          <a:xfrm>
            <a:off x="4715491" y="1452661"/>
            <a:ext cx="4918355" cy="646331"/>
          </a:xfrm>
          <a:prstGeom prst="rect">
            <a:avLst/>
          </a:prstGeom>
          <a:noFill/>
        </p:spPr>
        <p:txBody>
          <a:bodyPr wrap="square" rtlCol="0">
            <a:spAutoFit/>
          </a:bodyPr>
          <a:lstStyle/>
          <a:p>
            <a:pPr marL="285750" indent="-285750">
              <a:buFontTx/>
              <a:buChar char="-"/>
            </a:pPr>
            <a:r>
              <a:rPr lang="es-ES" dirty="0">
                <a:latin typeface="Arial Rounded MT Bold" pitchFamily="34" charset="0"/>
              </a:rPr>
              <a:t>Adaptan baños para que </a:t>
            </a:r>
            <a:r>
              <a:rPr lang="es-ES" dirty="0" err="1">
                <a:latin typeface="Arial Rounded MT Bold" pitchFamily="34" charset="0"/>
              </a:rPr>
              <a:t>sexan</a:t>
            </a:r>
            <a:r>
              <a:rPr lang="es-ES" dirty="0">
                <a:latin typeface="Arial Rounded MT Bold" pitchFamily="34" charset="0"/>
              </a:rPr>
              <a:t> neutros </a:t>
            </a:r>
            <a:r>
              <a:rPr lang="es-ES" dirty="0" err="1">
                <a:latin typeface="Arial Rounded MT Bold" pitchFamily="34" charset="0"/>
              </a:rPr>
              <a:t>ou</a:t>
            </a:r>
            <a:r>
              <a:rPr lang="es-ES" dirty="0">
                <a:latin typeface="Arial Rounded MT Bold" pitchFamily="34" charset="0"/>
              </a:rPr>
              <a:t> sin </a:t>
            </a:r>
            <a:r>
              <a:rPr lang="es-ES" dirty="0" err="1">
                <a:latin typeface="Arial Rounded MT Bold" pitchFamily="34" charset="0"/>
              </a:rPr>
              <a:t>xénero</a:t>
            </a:r>
            <a:r>
              <a:rPr lang="es-ES" dirty="0">
                <a:latin typeface="Arial Rounded MT Bold" pitchFamily="34" charset="0"/>
              </a:rPr>
              <a:t>.</a:t>
            </a:r>
            <a:endParaRPr lang="es-ES" dirty="0"/>
          </a:p>
        </p:txBody>
      </p:sp>
      <p:sp>
        <p:nvSpPr>
          <p:cNvPr id="7" name="6 CuadroTexto"/>
          <p:cNvSpPr txBox="1"/>
          <p:nvPr/>
        </p:nvSpPr>
        <p:spPr>
          <a:xfrm>
            <a:off x="4717819" y="2204086"/>
            <a:ext cx="4913701" cy="923330"/>
          </a:xfrm>
          <a:prstGeom prst="rect">
            <a:avLst/>
          </a:prstGeom>
          <a:noFill/>
        </p:spPr>
        <p:txBody>
          <a:bodyPr wrap="square" rtlCol="0">
            <a:spAutoFit/>
          </a:bodyPr>
          <a:lstStyle/>
          <a:p>
            <a:pPr marL="95250" indent="-95250" algn="just"/>
            <a:r>
              <a:rPr lang="es-ES" dirty="0">
                <a:latin typeface="Arial Rounded MT Bold" pitchFamily="34" charset="0"/>
              </a:rPr>
              <a:t>- Celebran semanas da </a:t>
            </a:r>
            <a:r>
              <a:rPr lang="es-ES" dirty="0" err="1">
                <a:latin typeface="Arial Rounded MT Bold" pitchFamily="34" charset="0"/>
              </a:rPr>
              <a:t>diversidade</a:t>
            </a:r>
            <a:r>
              <a:rPr lang="es-ES" dirty="0">
                <a:latin typeface="Arial Rounded MT Bold" pitchFamily="34" charset="0"/>
              </a:rPr>
              <a:t> </a:t>
            </a:r>
            <a:r>
              <a:rPr lang="es-ES" dirty="0" smtClean="0">
                <a:latin typeface="Arial Rounded MT Bold" pitchFamily="34" charset="0"/>
              </a:rPr>
              <a:t>sexual e familiar convidando </a:t>
            </a:r>
            <a:r>
              <a:rPr lang="es-ES" dirty="0">
                <a:latin typeface="Arial Rounded MT Bold" pitchFamily="34" charset="0"/>
              </a:rPr>
              <a:t>a </a:t>
            </a:r>
            <a:r>
              <a:rPr lang="es-ES" dirty="0" err="1">
                <a:latin typeface="Arial Rounded MT Bold" pitchFamily="34" charset="0"/>
              </a:rPr>
              <a:t>persoas</a:t>
            </a:r>
            <a:r>
              <a:rPr lang="es-ES" dirty="0">
                <a:latin typeface="Arial Rounded MT Bold" pitchFamily="34" charset="0"/>
              </a:rPr>
              <a:t> que son referentes.</a:t>
            </a:r>
          </a:p>
        </p:txBody>
      </p:sp>
      <p:sp>
        <p:nvSpPr>
          <p:cNvPr id="8" name="7 CuadroTexto"/>
          <p:cNvSpPr txBox="1"/>
          <p:nvPr/>
        </p:nvSpPr>
        <p:spPr>
          <a:xfrm>
            <a:off x="4702596" y="4050935"/>
            <a:ext cx="4984631" cy="369332"/>
          </a:xfrm>
          <a:prstGeom prst="rect">
            <a:avLst/>
          </a:prstGeom>
          <a:noFill/>
        </p:spPr>
        <p:txBody>
          <a:bodyPr wrap="square" rtlCol="0">
            <a:spAutoFit/>
          </a:bodyPr>
          <a:lstStyle/>
          <a:p>
            <a:r>
              <a:rPr lang="es-ES" dirty="0">
                <a:latin typeface="Arial Rounded MT Bold" pitchFamily="34" charset="0"/>
              </a:rPr>
              <a:t>-   Crean grupos de </a:t>
            </a:r>
            <a:r>
              <a:rPr lang="es-ES" dirty="0" err="1">
                <a:latin typeface="Arial Rounded MT Bold" pitchFamily="34" charset="0"/>
              </a:rPr>
              <a:t>autoapoio</a:t>
            </a:r>
            <a:r>
              <a:rPr lang="es-ES" dirty="0">
                <a:latin typeface="Arial Rounded MT Bold" pitchFamily="34" charset="0"/>
              </a:rPr>
              <a:t> LGTBI.</a:t>
            </a:r>
          </a:p>
        </p:txBody>
      </p:sp>
      <p:sp>
        <p:nvSpPr>
          <p:cNvPr id="10" name="9 CuadroTexto"/>
          <p:cNvSpPr txBox="1"/>
          <p:nvPr/>
        </p:nvSpPr>
        <p:spPr>
          <a:xfrm>
            <a:off x="4717820" y="4686650"/>
            <a:ext cx="4954182" cy="369332"/>
          </a:xfrm>
          <a:prstGeom prst="rect">
            <a:avLst/>
          </a:prstGeom>
          <a:noFill/>
        </p:spPr>
        <p:txBody>
          <a:bodyPr wrap="square" rtlCol="0">
            <a:spAutoFit/>
          </a:bodyPr>
          <a:lstStyle/>
          <a:p>
            <a:r>
              <a:rPr lang="es-ES" dirty="0">
                <a:latin typeface="Arial Rounded MT Bold" pitchFamily="34" charset="0"/>
              </a:rPr>
              <a:t>-   Crean Clubs de lectura LGTBI</a:t>
            </a:r>
            <a:r>
              <a:rPr lang="es-ES" dirty="0"/>
              <a:t>.</a:t>
            </a:r>
          </a:p>
        </p:txBody>
      </p:sp>
      <p:sp>
        <p:nvSpPr>
          <p:cNvPr id="11" name="10 CuadroTexto"/>
          <p:cNvSpPr txBox="1"/>
          <p:nvPr/>
        </p:nvSpPr>
        <p:spPr>
          <a:xfrm>
            <a:off x="4717819" y="3206259"/>
            <a:ext cx="4786496" cy="646331"/>
          </a:xfrm>
          <a:prstGeom prst="rect">
            <a:avLst/>
          </a:prstGeom>
          <a:noFill/>
        </p:spPr>
        <p:txBody>
          <a:bodyPr wrap="square" rtlCol="0">
            <a:spAutoFit/>
          </a:bodyPr>
          <a:lstStyle/>
          <a:p>
            <a:pPr marL="173038" indent="-173038" algn="just"/>
            <a:r>
              <a:rPr lang="es-ES" dirty="0">
                <a:latin typeface="Arial Rounded MT Bold" pitchFamily="34" charset="0"/>
              </a:rPr>
              <a:t>- Colaboran e </a:t>
            </a:r>
            <a:r>
              <a:rPr lang="es-ES" dirty="0" err="1">
                <a:latin typeface="Arial Rounded MT Bold" pitchFamily="34" charset="0"/>
              </a:rPr>
              <a:t>traballan</a:t>
            </a:r>
            <a:r>
              <a:rPr lang="es-ES" dirty="0">
                <a:latin typeface="Arial Rounded MT Bold" pitchFamily="34" charset="0"/>
              </a:rPr>
              <a:t> en rede con  entidades LGTBI.</a:t>
            </a:r>
          </a:p>
        </p:txBody>
      </p:sp>
      <p:sp>
        <p:nvSpPr>
          <p:cNvPr id="12" name="11 CuadroTexto"/>
          <p:cNvSpPr txBox="1"/>
          <p:nvPr/>
        </p:nvSpPr>
        <p:spPr>
          <a:xfrm>
            <a:off x="4702596" y="5225747"/>
            <a:ext cx="4954182" cy="369332"/>
          </a:xfrm>
          <a:prstGeom prst="rect">
            <a:avLst/>
          </a:prstGeom>
          <a:noFill/>
        </p:spPr>
        <p:txBody>
          <a:bodyPr wrap="square" rtlCol="0">
            <a:spAutoFit/>
          </a:bodyPr>
          <a:lstStyle/>
          <a:p>
            <a:r>
              <a:rPr lang="es-ES" dirty="0">
                <a:latin typeface="Arial Rounded MT Bold" pitchFamily="34" charset="0"/>
              </a:rPr>
              <a:t>-   O profesorado LGTBI é visible</a:t>
            </a:r>
            <a:r>
              <a:rPr lang="es-ES" dirty="0"/>
              <a:t>.</a:t>
            </a:r>
          </a:p>
        </p:txBody>
      </p:sp>
      <p:sp>
        <p:nvSpPr>
          <p:cNvPr id="3" name="2 CuadroTexto"/>
          <p:cNvSpPr txBox="1"/>
          <p:nvPr/>
        </p:nvSpPr>
        <p:spPr>
          <a:xfrm>
            <a:off x="4687538" y="5805266"/>
            <a:ext cx="4671672" cy="646331"/>
          </a:xfrm>
          <a:prstGeom prst="rect">
            <a:avLst/>
          </a:prstGeom>
          <a:noFill/>
        </p:spPr>
        <p:txBody>
          <a:bodyPr wrap="square" rtlCol="0">
            <a:spAutoFit/>
          </a:bodyPr>
          <a:lstStyle/>
          <a:p>
            <a:pPr algn="just"/>
            <a:r>
              <a:rPr lang="es-ES" dirty="0">
                <a:latin typeface="Arial Rounded MT Bold" pitchFamily="34" charset="0"/>
              </a:rPr>
              <a:t>- Celebran datas importantes do </a:t>
            </a:r>
            <a:r>
              <a:rPr lang="es-ES" dirty="0" err="1">
                <a:latin typeface="Arial Rounded MT Bold" pitchFamily="34" charset="0"/>
              </a:rPr>
              <a:t>movemento</a:t>
            </a:r>
            <a:r>
              <a:rPr lang="es-ES" dirty="0">
                <a:latin typeface="Arial Rounded MT Bold" pitchFamily="34" charset="0"/>
              </a:rPr>
              <a:t> LGTBI+.</a:t>
            </a:r>
          </a:p>
        </p:txBody>
      </p:sp>
    </p:spTree>
    <p:extLst>
      <p:ext uri="{BB962C8B-B14F-4D97-AF65-F5344CB8AC3E}">
        <p14:creationId xmlns:p14="http://schemas.microsoft.com/office/powerpoint/2010/main" val="272230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102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499"/>
                                          </p:stCondLst>
                                        </p:cTn>
                                        <p:tgtEl>
                                          <p:spTgt spid="8">
                                            <p:txEl>
                                              <p:pRg st="0" end="0"/>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499"/>
                                          </p:stCondLst>
                                        </p:cTn>
                                        <p:tgtEl>
                                          <p:spTgt spid="1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50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P spid="11" grpId="0"/>
      <p:bldP spid="12" grpId="0"/>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 name="Picture 13" descr="https://media-public.canva.com/MACvdUvshRo/1/thumbnail_large.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
                    </a14:imgEffect>
                    <a14:imgEffect>
                      <a14:brightnessContrast bright="-11000"/>
                    </a14:imgEffect>
                  </a14:imgLayer>
                </a14:imgProps>
              </a:ext>
              <a:ext uri="{28A0092B-C50C-407E-A947-70E740481C1C}">
                <a14:useLocalDpi xmlns:a14="http://schemas.microsoft.com/office/drawing/2010/main" val="0"/>
              </a:ext>
            </a:extLst>
          </a:blip>
          <a:srcRect/>
          <a:stretch>
            <a:fillRect/>
          </a:stretch>
        </p:blipFill>
        <p:spPr bwMode="auto">
          <a:xfrm>
            <a:off x="1710818" y="908721"/>
            <a:ext cx="6376166" cy="6045071"/>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655898" y="476672"/>
            <a:ext cx="8486005" cy="1107996"/>
          </a:xfrm>
          <a:prstGeom prst="rect">
            <a:avLst/>
          </a:prstGeom>
          <a:noFill/>
        </p:spPr>
        <p:txBody>
          <a:bodyPr wrap="square" rtlCol="0">
            <a:spAutoFit/>
          </a:bodyPr>
          <a:lstStyle/>
          <a:p>
            <a:r>
              <a:rPr lang="es-ES" sz="6600" dirty="0" smtClean="0">
                <a:solidFill>
                  <a:schemeClr val="accent5">
                    <a:lumMod val="50000"/>
                  </a:schemeClr>
                </a:solidFill>
                <a:latin typeface="Bahnschrift Condensed" pitchFamily="34" charset="0"/>
              </a:rPr>
              <a:t>Estamos creando </a:t>
            </a:r>
            <a:r>
              <a:rPr lang="es-ES" sz="6600" dirty="0" err="1">
                <a:solidFill>
                  <a:schemeClr val="accent5">
                    <a:lumMod val="50000"/>
                  </a:schemeClr>
                </a:solidFill>
                <a:latin typeface="Bahnschrift Condensed" pitchFamily="34" charset="0"/>
              </a:rPr>
              <a:t>e</a:t>
            </a:r>
            <a:r>
              <a:rPr lang="es-ES" sz="6600" dirty="0" err="1" smtClean="0">
                <a:solidFill>
                  <a:schemeClr val="accent5">
                    <a:lumMod val="50000"/>
                  </a:schemeClr>
                </a:solidFill>
                <a:latin typeface="Bahnschrift Condensed" pitchFamily="34" charset="0"/>
              </a:rPr>
              <a:t>scolas</a:t>
            </a:r>
            <a:r>
              <a:rPr lang="es-ES" sz="6600" dirty="0" smtClean="0">
                <a:solidFill>
                  <a:schemeClr val="accent5">
                    <a:lumMod val="50000"/>
                  </a:schemeClr>
                </a:solidFill>
                <a:latin typeface="Bahnschrift Condensed" pitchFamily="34" charset="0"/>
              </a:rPr>
              <a:t> </a:t>
            </a:r>
            <a:r>
              <a:rPr lang="es-ES" sz="6600" dirty="0" err="1">
                <a:solidFill>
                  <a:schemeClr val="accent5">
                    <a:lumMod val="50000"/>
                  </a:schemeClr>
                </a:solidFill>
                <a:latin typeface="Bahnschrift Condensed" pitchFamily="34" charset="0"/>
              </a:rPr>
              <a:t>sen</a:t>
            </a:r>
            <a:endParaRPr lang="es-ES" sz="6600" dirty="0">
              <a:solidFill>
                <a:schemeClr val="accent5">
                  <a:lumMod val="50000"/>
                </a:schemeClr>
              </a:solidFill>
              <a:latin typeface="Bahnschrift Condensed" pitchFamily="34" charset="0"/>
            </a:endParaRPr>
          </a:p>
        </p:txBody>
      </p:sp>
      <p:sp>
        <p:nvSpPr>
          <p:cNvPr id="6" name="5 CuadroTexto"/>
          <p:cNvSpPr txBox="1"/>
          <p:nvPr/>
        </p:nvSpPr>
        <p:spPr>
          <a:xfrm>
            <a:off x="1404541" y="2947495"/>
            <a:ext cx="7367339" cy="2554545"/>
          </a:xfrm>
          <a:prstGeom prst="rect">
            <a:avLst/>
          </a:prstGeom>
          <a:noFill/>
        </p:spPr>
        <p:txBody>
          <a:bodyPr wrap="square" rtlCol="0">
            <a:spAutoFit/>
          </a:bodyPr>
          <a:lstStyle/>
          <a:p>
            <a:r>
              <a:rPr lang="es-ES" sz="16000" dirty="0">
                <a:solidFill>
                  <a:srgbClr val="FF3399"/>
                </a:solidFill>
                <a:latin typeface="Bahnschrift Condensed" pitchFamily="34" charset="0"/>
              </a:rPr>
              <a:t>a</a:t>
            </a:r>
            <a:r>
              <a:rPr lang="es-ES" sz="16000" dirty="0">
                <a:solidFill>
                  <a:srgbClr val="FF0000"/>
                </a:solidFill>
                <a:latin typeface="Bahnschrift Condensed" pitchFamily="34" charset="0"/>
              </a:rPr>
              <a:t>r</a:t>
            </a:r>
            <a:r>
              <a:rPr lang="es-ES" sz="16000" dirty="0">
                <a:solidFill>
                  <a:schemeClr val="accent6">
                    <a:lumMod val="75000"/>
                  </a:schemeClr>
                </a:solidFill>
                <a:latin typeface="Bahnschrift Condensed" pitchFamily="34" charset="0"/>
              </a:rPr>
              <a:t>m</a:t>
            </a:r>
            <a:r>
              <a:rPr lang="es-ES" sz="16000" dirty="0">
                <a:solidFill>
                  <a:srgbClr val="FFFF00"/>
                </a:solidFill>
                <a:latin typeface="Bahnschrift Condensed" pitchFamily="34" charset="0"/>
              </a:rPr>
              <a:t>a</a:t>
            </a:r>
            <a:r>
              <a:rPr lang="es-ES" sz="16000" dirty="0">
                <a:solidFill>
                  <a:srgbClr val="009900"/>
                </a:solidFill>
                <a:latin typeface="Bahnschrift Condensed" pitchFamily="34" charset="0"/>
              </a:rPr>
              <a:t>r</a:t>
            </a:r>
            <a:r>
              <a:rPr lang="es-ES" sz="16000" dirty="0">
                <a:solidFill>
                  <a:srgbClr val="00B0F0"/>
                </a:solidFill>
                <a:latin typeface="Bahnschrift Condensed" pitchFamily="34" charset="0"/>
              </a:rPr>
              <a:t>i</a:t>
            </a:r>
            <a:r>
              <a:rPr lang="es-ES" sz="16000" dirty="0">
                <a:solidFill>
                  <a:srgbClr val="7030A0"/>
                </a:solidFill>
                <a:latin typeface="Bahnschrift Condensed" pitchFamily="34" charset="0"/>
              </a:rPr>
              <a:t>o</a:t>
            </a:r>
            <a:r>
              <a:rPr lang="es-ES" sz="16000" dirty="0">
                <a:solidFill>
                  <a:srgbClr val="CC0099"/>
                </a:solidFill>
                <a:latin typeface="Bahnschrift Condensed" pitchFamily="34" charset="0"/>
              </a:rPr>
              <a:t>s</a:t>
            </a:r>
            <a:endParaRPr lang="es-ES" sz="11000" dirty="0">
              <a:solidFill>
                <a:srgbClr val="002060"/>
              </a:solidFill>
              <a:latin typeface="Bahnschrift Condensed" pitchFamily="34" charset="0"/>
            </a:endParaRPr>
          </a:p>
        </p:txBody>
      </p:sp>
    </p:spTree>
    <p:extLst>
      <p:ext uri="{BB962C8B-B14F-4D97-AF65-F5344CB8AC3E}">
        <p14:creationId xmlns:p14="http://schemas.microsoft.com/office/powerpoint/2010/main" val="1222926383"/>
      </p:ext>
    </p:extLst>
  </p:cSld>
  <p:clrMapOvr>
    <a:masterClrMapping/>
  </p:clrMapOvr>
  <mc:AlternateContent xmlns:mc="http://schemas.openxmlformats.org/markup-compatibility/2006" xmlns:p14="http://schemas.microsoft.com/office/powerpoint/2010/main">
    <mc:Choice Requires="p14">
      <p:transition p14:dur="250" advClick="0" advTm="8000"/>
    </mc:Choice>
    <mc:Fallback xmlns="">
      <p:transition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par>
                          <p:cTn id="8" fill="hold">
                            <p:stCondLst>
                              <p:cond delay="125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2000"/>
                                        <p:tgtEl>
                                          <p:spTgt spid="6"/>
                                        </p:tgtEl>
                                      </p:cBhvr>
                                    </p:animEffect>
                                  </p:childTnLst>
                                </p:cTn>
                              </p:par>
                            </p:childTnLst>
                          </p:cTn>
                        </p:par>
                        <p:par>
                          <p:cTn id="12" fill="hold">
                            <p:stCondLst>
                              <p:cond delay="3250"/>
                            </p:stCondLst>
                            <p:childTnLst>
                              <p:par>
                                <p:cTn id="13" presetID="10" presetClass="entr" presetSubtype="0" fill="hold" nodeType="afterEffect">
                                  <p:stCondLst>
                                    <p:cond delay="500"/>
                                  </p:stCondLst>
                                  <p:childTnLst>
                                    <p:set>
                                      <p:cBhvr>
                                        <p:cTn id="14" dur="1" fill="hold">
                                          <p:stCondLst>
                                            <p:cond delay="0"/>
                                          </p:stCondLst>
                                        </p:cTn>
                                        <p:tgtEl>
                                          <p:spTgt spid="1037"/>
                                        </p:tgtEl>
                                        <p:attrNameLst>
                                          <p:attrName>style.visibility</p:attrName>
                                        </p:attrNameLst>
                                      </p:cBhvr>
                                      <p:to>
                                        <p:strVal val="visible"/>
                                      </p:to>
                                    </p:set>
                                    <p:animEffect transition="in" filter="fade">
                                      <p:cBhvr>
                                        <p:cTn id="15" dur="750"/>
                                        <p:tgtEl>
                                          <p:spTgt spid="1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50207" y="5301209"/>
            <a:ext cx="9071643" cy="1015663"/>
          </a:xfrm>
          <a:prstGeom prst="rect">
            <a:avLst/>
          </a:prstGeom>
          <a:noFill/>
        </p:spPr>
        <p:txBody>
          <a:bodyPr wrap="square" rtlCol="0">
            <a:spAutoFit/>
          </a:bodyPr>
          <a:lstStyle/>
          <a:p>
            <a:pPr indent="987425" algn="r">
              <a:lnSpc>
                <a:spcPct val="150000"/>
              </a:lnSpc>
              <a:spcBef>
                <a:spcPts val="600"/>
              </a:spcBef>
              <a:spcAft>
                <a:spcPts val="600"/>
              </a:spcAft>
              <a:tabLst>
                <a:tab pos="1887538" algn="l"/>
              </a:tabLst>
            </a:pPr>
            <a:r>
              <a:rPr lang="es-ES" sz="2000" b="1" dirty="0">
                <a:latin typeface="Arial Narrow" pitchFamily="34" charset="0"/>
              </a:rPr>
              <a:t>4</a:t>
            </a:r>
            <a:r>
              <a:rPr lang="es-ES" dirty="0" smtClean="0"/>
              <a:t>. </a:t>
            </a:r>
            <a:r>
              <a:rPr lang="es-ES" sz="2000" b="1" dirty="0">
                <a:latin typeface="Arial Narrow" pitchFamily="34" charset="0"/>
              </a:rPr>
              <a:t>GUIAS DIDÁCTICAS, RECURSOS SOBRE DIVERSIDADE SEXUAL,     LIBROS, CONTOS, MATERIAL AUDIOVISUAL SOBRE TRANSEXUALIDADE</a:t>
            </a: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75143" y="1050544"/>
            <a:ext cx="5807385" cy="3324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436943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80405" y="4128576"/>
            <a:ext cx="4480899" cy="369332"/>
          </a:xfrm>
          <a:prstGeom prst="rect">
            <a:avLst/>
          </a:prstGeom>
        </p:spPr>
        <p:txBody>
          <a:bodyPr wrap="square">
            <a:spAutoFit/>
          </a:bodyPr>
          <a:lstStyle/>
          <a:p>
            <a:r>
              <a:rPr lang="es-ES" b="1" dirty="0"/>
              <a:t>www.asociacionarelas.org</a:t>
            </a:r>
          </a:p>
        </p:txBody>
      </p:sp>
      <p:sp>
        <p:nvSpPr>
          <p:cNvPr id="3" name="2 Rectángulo"/>
          <p:cNvSpPr/>
          <p:nvPr/>
        </p:nvSpPr>
        <p:spPr>
          <a:xfrm>
            <a:off x="5815917" y="4132920"/>
            <a:ext cx="3916432" cy="369332"/>
          </a:xfrm>
          <a:prstGeom prst="rect">
            <a:avLst/>
          </a:prstGeom>
        </p:spPr>
        <p:txBody>
          <a:bodyPr wrap="square">
            <a:spAutoFit/>
          </a:bodyPr>
          <a:lstStyle/>
          <a:p>
            <a:pPr algn="r"/>
            <a:r>
              <a:rPr lang="es-ES" b="1" dirty="0"/>
              <a:t>www.educatolerancia.com</a:t>
            </a:r>
          </a:p>
        </p:txBody>
      </p:sp>
      <p:sp>
        <p:nvSpPr>
          <p:cNvPr id="4" name="3 Rectángulo"/>
          <p:cNvSpPr/>
          <p:nvPr/>
        </p:nvSpPr>
        <p:spPr>
          <a:xfrm>
            <a:off x="4742199" y="2675104"/>
            <a:ext cx="1759841" cy="369332"/>
          </a:xfrm>
          <a:prstGeom prst="rect">
            <a:avLst/>
          </a:prstGeom>
        </p:spPr>
        <p:txBody>
          <a:bodyPr wrap="none">
            <a:spAutoFit/>
          </a:bodyPr>
          <a:lstStyle/>
          <a:p>
            <a:r>
              <a:rPr lang="es-ES" b="1" dirty="0">
                <a:hlinkClick r:id="rId2"/>
              </a:rPr>
              <a:t>www.naizen.eus</a:t>
            </a:r>
            <a:endParaRPr lang="es-ES" b="1"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4891" y="-1"/>
            <a:ext cx="2957950" cy="3939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contrast="8000"/>
                    </a14:imgEffect>
                  </a14:imgLayer>
                </a14:imgProps>
              </a:ext>
              <a:ext uri="{28A0092B-C50C-407E-A947-70E740481C1C}">
                <a14:useLocalDpi xmlns:a14="http://schemas.microsoft.com/office/drawing/2010/main" val="0"/>
              </a:ext>
            </a:extLst>
          </a:blip>
          <a:srcRect l="6093" t="370" r="6102" b="6297"/>
          <a:stretch/>
        </p:blipFill>
        <p:spPr bwMode="auto">
          <a:xfrm>
            <a:off x="-1" y="-596146"/>
            <a:ext cx="4500886" cy="4729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11850" t="13257" r="13583" b="-5428"/>
          <a:stretch/>
        </p:blipFill>
        <p:spPr bwMode="auto">
          <a:xfrm>
            <a:off x="3267031" y="3140968"/>
            <a:ext cx="3488279"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974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12000"/>
                    </a14:imgEffect>
                  </a14:imgLayer>
                </a14:imgProps>
              </a:ext>
              <a:ext uri="{28A0092B-C50C-407E-A947-70E740481C1C}">
                <a14:useLocalDpi xmlns:a14="http://schemas.microsoft.com/office/drawing/2010/main" val="0"/>
              </a:ext>
            </a:extLst>
          </a:blip>
          <a:srcRect/>
          <a:stretch>
            <a:fillRect/>
          </a:stretch>
        </p:blipFill>
        <p:spPr bwMode="auto">
          <a:xfrm>
            <a:off x="-251643" y="0"/>
            <a:ext cx="11665296" cy="6912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161712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CRISTINA PALACIOS.DESKTOP-UQQ274E\Desktop\Abrazar_la_diversidad.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8000"/>
                    </a14:imgEffect>
                  </a14:imgLayer>
                </a14:imgProps>
              </a:ext>
              <a:ext uri="{28A0092B-C50C-407E-A947-70E740481C1C}">
                <a14:useLocalDpi xmlns:a14="http://schemas.microsoft.com/office/drawing/2010/main" val="0"/>
              </a:ext>
            </a:extLst>
          </a:blip>
          <a:srcRect/>
          <a:stretch>
            <a:fillRect/>
          </a:stretch>
        </p:blipFill>
        <p:spPr bwMode="auto">
          <a:xfrm>
            <a:off x="1116509" y="1340768"/>
            <a:ext cx="7488326" cy="468052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612453" y="476672"/>
            <a:ext cx="9397429" cy="400110"/>
          </a:xfrm>
          <a:prstGeom prst="rect">
            <a:avLst/>
          </a:prstGeom>
          <a:noFill/>
        </p:spPr>
        <p:txBody>
          <a:bodyPr wrap="square" rtlCol="0">
            <a:spAutoFit/>
          </a:bodyPr>
          <a:lstStyle/>
          <a:p>
            <a:r>
              <a:rPr lang="es-ES" sz="2000" b="1" dirty="0">
                <a:solidFill>
                  <a:srgbClr val="92D050"/>
                </a:solidFill>
                <a:effectLst>
                  <a:outerShdw blurRad="38100" dist="38100" dir="2700000" algn="tl">
                    <a:srgbClr val="000000">
                      <a:alpha val="43137"/>
                    </a:srgbClr>
                  </a:outerShdw>
                </a:effectLst>
              </a:rPr>
              <a:t>GUIA EDUCATIVA  SOBRE DIVERSIDADE </a:t>
            </a:r>
            <a:r>
              <a:rPr lang="es-ES" sz="2000" b="1" dirty="0" smtClean="0">
                <a:solidFill>
                  <a:srgbClr val="92D050"/>
                </a:solidFill>
                <a:effectLst>
                  <a:outerShdw blurRad="38100" dist="38100" dir="2700000" algn="tl">
                    <a:srgbClr val="000000">
                      <a:alpha val="43137"/>
                    </a:srgbClr>
                  </a:outerShdw>
                </a:effectLst>
              </a:rPr>
              <a:t>SEXUAL DIRIXIDA </a:t>
            </a:r>
            <a:r>
              <a:rPr lang="es-ES" sz="2000" b="1" dirty="0">
                <a:solidFill>
                  <a:srgbClr val="92D050"/>
                </a:solidFill>
                <a:effectLst>
                  <a:outerShdw blurRad="38100" dist="38100" dir="2700000" algn="tl">
                    <a:srgbClr val="000000">
                      <a:alpha val="43137"/>
                    </a:srgbClr>
                  </a:outerShdw>
                </a:effectLst>
              </a:rPr>
              <a:t>AO PROFESORADO</a:t>
            </a:r>
          </a:p>
        </p:txBody>
      </p:sp>
    </p:spTree>
    <p:extLst>
      <p:ext uri="{BB962C8B-B14F-4D97-AF65-F5344CB8AC3E}">
        <p14:creationId xmlns:p14="http://schemas.microsoft.com/office/powerpoint/2010/main" val="222938449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730" y="-1323528"/>
            <a:ext cx="11952778" cy="8190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97744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715" y="-459432"/>
            <a:ext cx="11737304" cy="7776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https://lambdavalencia.org/novaweb/wp-content/uploads/2018/08/Este-libro-es-ga-biblioteca-de-colors-LGTB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8757" y="3952694"/>
            <a:ext cx="1286582" cy="18826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ambdavalencia.org/novaweb/wp-content/uploads/2018/08/Sin-Complejos-biblioteca-de-colors-LGTB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0965" y="3968718"/>
            <a:ext cx="1293808" cy="18339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sultado de imagen de mama quiero ser ziggy">
            <a:extLst>
              <a:ext uri="{FF2B5EF4-FFF2-40B4-BE49-F238E27FC236}">
                <a16:creationId xmlns:a16="http://schemas.microsoft.com/office/drawing/2014/main" xmlns="" id="{E281A6B0-5CCF-44C7-870A-B5F50A81F1E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9157" y="3952694"/>
            <a:ext cx="1365331" cy="1882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87084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99" y="-1107504"/>
            <a:ext cx="11233248" cy="8352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720927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404" y="-603448"/>
            <a:ext cx="11407217" cy="7461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29058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CRISTINA PALACIOS.DESKTOP-UQQ274E\Desktop\CHARLAS\0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10621" y="908720"/>
            <a:ext cx="3588196" cy="2648252"/>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108397" y="670742"/>
            <a:ext cx="5802224" cy="3054682"/>
          </a:xfrm>
          <a:prstGeom prst="rect">
            <a:avLst/>
          </a:prstGeom>
          <a:noFill/>
        </p:spPr>
        <p:txBody>
          <a:bodyPr wrap="square" rtlCol="0">
            <a:spAutoFit/>
          </a:bodyPr>
          <a:lstStyle/>
          <a:p>
            <a:pPr>
              <a:lnSpc>
                <a:spcPts val="3300"/>
              </a:lnSpc>
            </a:pPr>
            <a:r>
              <a:rPr lang="pt-BR" sz="2000" dirty="0" smtClean="0">
                <a:latin typeface="Tahoma" panose="020B0604030504040204" pitchFamily="34" charset="0"/>
                <a:ea typeface="Tahoma" panose="020B0604030504040204" pitchFamily="34" charset="0"/>
                <a:cs typeface="Tahoma" panose="020B0604030504040204" pitchFamily="34" charset="0"/>
              </a:rPr>
              <a:t>Responde </a:t>
            </a:r>
            <a:r>
              <a:rPr lang="pt-BR" sz="2000" dirty="0">
                <a:latin typeface="Tahoma" panose="020B0604030504040204" pitchFamily="34" charset="0"/>
                <a:ea typeface="Tahoma" panose="020B0604030504040204" pitchFamily="34" charset="0"/>
                <a:cs typeface="Tahoma" panose="020B0604030504040204" pitchFamily="34" charset="0"/>
              </a:rPr>
              <a:t>a como </a:t>
            </a:r>
            <a:r>
              <a:rPr lang="pt-BR" sz="2000" b="1" dirty="0">
                <a:latin typeface="Tahoma" panose="020B0604030504040204" pitchFamily="34" charset="0"/>
                <a:ea typeface="Tahoma" panose="020B0604030504040204" pitchFamily="34" charset="0"/>
                <a:cs typeface="Tahoma" panose="020B0604030504040204" pitchFamily="34" charset="0"/>
              </a:rPr>
              <a:t>NOS CLASIFICAN </a:t>
            </a:r>
            <a:r>
              <a:rPr lang="pt-BR" sz="2000" dirty="0" err="1">
                <a:latin typeface="Tahoma" panose="020B0604030504040204" pitchFamily="34" charset="0"/>
                <a:ea typeface="Tahoma" panose="020B0604030504040204" pitchFamily="34" charset="0"/>
                <a:cs typeface="Tahoma" panose="020B0604030504040204" pitchFamily="34" charset="0"/>
              </a:rPr>
              <a:t>según</a:t>
            </a:r>
            <a:r>
              <a:rPr lang="pt-BR" sz="2000" dirty="0">
                <a:latin typeface="Tahoma" panose="020B0604030504040204" pitchFamily="34" charset="0"/>
                <a:ea typeface="Tahoma" panose="020B0604030504040204" pitchFamily="34" charset="0"/>
                <a:cs typeface="Tahoma" panose="020B0604030504040204" pitchFamily="34" charset="0"/>
              </a:rPr>
              <a:t> a </a:t>
            </a:r>
            <a:r>
              <a:rPr lang="pt-BR" sz="2000" dirty="0" err="1">
                <a:latin typeface="Tahoma" panose="020B0604030504040204" pitchFamily="34" charset="0"/>
                <a:ea typeface="Tahoma" panose="020B0604030504040204" pitchFamily="34" charset="0"/>
                <a:cs typeface="Tahoma" panose="020B0604030504040204" pitchFamily="34" charset="0"/>
              </a:rPr>
              <a:t>xenitalidade</a:t>
            </a:r>
            <a:r>
              <a:rPr lang="pt-BR" sz="2000" dirty="0">
                <a:latin typeface="Tahoma" panose="020B0604030504040204" pitchFamily="34" charset="0"/>
                <a:ea typeface="Tahoma" panose="020B0604030504040204" pitchFamily="34" charset="0"/>
                <a:cs typeface="Tahoma" panose="020B0604030504040204" pitchFamily="34" charset="0"/>
              </a:rPr>
              <a:t> </a:t>
            </a:r>
            <a:r>
              <a:rPr lang="pt-BR" sz="2000" dirty="0" smtClean="0">
                <a:latin typeface="Tahoma" panose="020B0604030504040204" pitchFamily="34" charset="0"/>
                <a:ea typeface="Tahoma" panose="020B0604030504040204" pitchFamily="34" charset="0"/>
                <a:cs typeface="Tahoma" panose="020B0604030504040204" pitchFamily="34" charset="0"/>
              </a:rPr>
              <a:t>coa </a:t>
            </a:r>
            <a:r>
              <a:rPr lang="pt-BR" sz="2000" dirty="0">
                <a:latin typeface="Tahoma" panose="020B0604030504040204" pitchFamily="34" charset="0"/>
                <a:ea typeface="Tahoma" panose="020B0604030504040204" pitchFamily="34" charset="0"/>
                <a:cs typeface="Tahoma" panose="020B0604030504040204" pitchFamily="34" charset="0"/>
              </a:rPr>
              <a:t>que </a:t>
            </a:r>
            <a:r>
              <a:rPr lang="pt-BR" sz="2000" dirty="0" err="1" smtClean="0">
                <a:latin typeface="Tahoma" panose="020B0604030504040204" pitchFamily="34" charset="0"/>
                <a:ea typeface="Tahoma" panose="020B0604030504040204" pitchFamily="34" charset="0"/>
                <a:cs typeface="Tahoma" panose="020B0604030504040204" pitchFamily="34" charset="0"/>
              </a:rPr>
              <a:t>nacemos</a:t>
            </a:r>
            <a:r>
              <a:rPr lang="pt-BR" sz="2000" dirty="0" smtClean="0">
                <a:latin typeface="Tahoma" panose="020B0604030504040204" pitchFamily="34" charset="0"/>
                <a:ea typeface="Tahoma" panose="020B0604030504040204" pitchFamily="34" charset="0"/>
                <a:cs typeface="Tahoma" panose="020B0604030504040204" pitchFamily="34" charset="0"/>
              </a:rPr>
              <a:t>.  </a:t>
            </a:r>
            <a:r>
              <a:rPr lang="pt-BR" sz="2000" dirty="0">
                <a:latin typeface="Tahoma" panose="020B0604030504040204" pitchFamily="34" charset="0"/>
                <a:ea typeface="Tahoma" panose="020B0604030504040204" pitchFamily="34" charset="0"/>
                <a:cs typeface="Tahoma" panose="020B0604030504040204" pitchFamily="34" charset="0"/>
              </a:rPr>
              <a:t>Ao </a:t>
            </a:r>
            <a:r>
              <a:rPr lang="pt-BR" sz="2000" dirty="0" err="1">
                <a:latin typeface="Tahoma" panose="020B0604030504040204" pitchFamily="34" charset="0"/>
                <a:ea typeface="Tahoma" panose="020B0604030504040204" pitchFamily="34" charset="0"/>
                <a:cs typeface="Tahoma" panose="020B0604030504040204" pitchFamily="34" charset="0"/>
              </a:rPr>
              <a:t>nacer</a:t>
            </a:r>
            <a:r>
              <a:rPr lang="pt-BR" sz="2000" dirty="0">
                <a:latin typeface="Tahoma" panose="020B0604030504040204" pitchFamily="34" charset="0"/>
                <a:ea typeface="Tahoma" panose="020B0604030504040204" pitchFamily="34" charset="0"/>
                <a:cs typeface="Tahoma" panose="020B0604030504040204" pitchFamily="34" charset="0"/>
              </a:rPr>
              <a:t>, por </a:t>
            </a:r>
            <a:r>
              <a:rPr lang="pt-BR" sz="2000" dirty="0" err="1">
                <a:latin typeface="Tahoma" panose="020B0604030504040204" pitchFamily="34" charset="0"/>
                <a:ea typeface="Tahoma" panose="020B0604030504040204" pitchFamily="34" charset="0"/>
                <a:cs typeface="Tahoma" panose="020B0604030504040204" pitchFamily="34" charset="0"/>
              </a:rPr>
              <a:t>interpretación</a:t>
            </a:r>
            <a:r>
              <a:rPr lang="pt-BR" sz="2000" dirty="0">
                <a:latin typeface="Tahoma" panose="020B0604030504040204" pitchFamily="34" charset="0"/>
                <a:ea typeface="Tahoma" panose="020B0604030504040204" pitchFamily="34" charset="0"/>
                <a:cs typeface="Tahoma" panose="020B0604030504040204" pitchFamily="34" charset="0"/>
              </a:rPr>
              <a:t> visual dos </a:t>
            </a:r>
            <a:r>
              <a:rPr lang="pt-BR" sz="2000" dirty="0" err="1">
                <a:latin typeface="Tahoma" panose="020B0604030504040204" pitchFamily="34" charset="0"/>
                <a:ea typeface="Tahoma" panose="020B0604030504040204" pitchFamily="34" charset="0"/>
                <a:cs typeface="Tahoma" panose="020B0604030504040204" pitchFamily="34" charset="0"/>
              </a:rPr>
              <a:t>xenitais</a:t>
            </a:r>
            <a:r>
              <a:rPr lang="pt-BR" sz="2000" dirty="0">
                <a:latin typeface="Tahoma" panose="020B0604030504040204" pitchFamily="34" charset="0"/>
                <a:ea typeface="Tahoma" panose="020B0604030504040204" pitchFamily="34" charset="0"/>
                <a:cs typeface="Tahoma" panose="020B0604030504040204" pitchFamily="34" charset="0"/>
              </a:rPr>
              <a:t> </a:t>
            </a:r>
            <a:r>
              <a:rPr lang="pt-BR" sz="2000" dirty="0" err="1">
                <a:latin typeface="Tahoma" panose="020B0604030504040204" pitchFamily="34" charset="0"/>
                <a:ea typeface="Tahoma" panose="020B0604030504040204" pitchFamily="34" charset="0"/>
                <a:cs typeface="Tahoma" panose="020B0604030504040204" pitchFamily="34" charset="0"/>
              </a:rPr>
              <a:t>asígnase</a:t>
            </a:r>
            <a:r>
              <a:rPr lang="pt-BR" sz="2000" dirty="0">
                <a:latin typeface="Tahoma" panose="020B0604030504040204" pitchFamily="34" charset="0"/>
                <a:ea typeface="Tahoma" panose="020B0604030504040204" pitchFamily="34" charset="0"/>
                <a:cs typeface="Tahoma" panose="020B0604030504040204" pitchFamily="34" charset="0"/>
              </a:rPr>
              <a:t> </a:t>
            </a:r>
            <a:r>
              <a:rPr lang="pt-BR" sz="2000" dirty="0" err="1">
                <a:latin typeface="Tahoma" panose="020B0604030504040204" pitchFamily="34" charset="0"/>
                <a:ea typeface="Tahoma" panose="020B0604030504040204" pitchFamily="34" charset="0"/>
                <a:cs typeface="Tahoma" panose="020B0604030504040204" pitchFamily="34" charset="0"/>
              </a:rPr>
              <a:t>un</a:t>
            </a:r>
            <a:r>
              <a:rPr lang="pt-BR" sz="2000" dirty="0">
                <a:latin typeface="Tahoma" panose="020B0604030504040204" pitchFamily="34" charset="0"/>
                <a:ea typeface="Tahoma" panose="020B0604030504040204" pitchFamily="34" charset="0"/>
                <a:cs typeface="Tahoma" panose="020B0604030504040204" pitchFamily="34" charset="0"/>
              </a:rPr>
              <a:t> sexo </a:t>
            </a:r>
            <a:r>
              <a:rPr lang="pt-BR" sz="2000" dirty="0" smtClean="0">
                <a:latin typeface="Tahoma" panose="020B0604030504040204" pitchFamily="34" charset="0"/>
                <a:ea typeface="Tahoma" panose="020B0604030504040204" pitchFamily="34" charset="0"/>
                <a:cs typeface="Tahoma" panose="020B0604030504040204" pitchFamily="34" charset="0"/>
              </a:rPr>
              <a:t>a/o </a:t>
            </a:r>
            <a:r>
              <a:rPr lang="pt-BR" sz="2000" dirty="0">
                <a:latin typeface="Tahoma" panose="020B0604030504040204" pitchFamily="34" charset="0"/>
                <a:ea typeface="Tahoma" panose="020B0604030504040204" pitchFamily="34" charset="0"/>
                <a:cs typeface="Tahoma" panose="020B0604030504040204" pitchFamily="34" charset="0"/>
              </a:rPr>
              <a:t>bebé: </a:t>
            </a:r>
            <a:endParaRPr lang="pt-BR" sz="2000" dirty="0" smtClean="0">
              <a:latin typeface="Tahoma" panose="020B0604030504040204" pitchFamily="34" charset="0"/>
              <a:ea typeface="Tahoma" panose="020B0604030504040204" pitchFamily="34" charset="0"/>
              <a:cs typeface="Tahoma" panose="020B0604030504040204" pitchFamily="34" charset="0"/>
            </a:endParaRPr>
          </a:p>
          <a:p>
            <a:pPr algn="ctr">
              <a:lnSpc>
                <a:spcPts val="3300"/>
              </a:lnSpc>
            </a:pPr>
            <a:r>
              <a:rPr lang="pt-BR" sz="2000" dirty="0" smtClean="0">
                <a:latin typeface="Tahoma" panose="020B0604030504040204" pitchFamily="34" charset="0"/>
                <a:ea typeface="Tahoma" panose="020B0604030504040204" pitchFamily="34" charset="0"/>
                <a:cs typeface="Tahoma" panose="020B0604030504040204" pitchFamily="34" charset="0"/>
              </a:rPr>
              <a:t>Se </a:t>
            </a:r>
            <a:r>
              <a:rPr lang="pt-BR" sz="2000" dirty="0" err="1">
                <a:latin typeface="Tahoma" panose="020B0604030504040204" pitchFamily="34" charset="0"/>
                <a:ea typeface="Tahoma" panose="020B0604030504040204" pitchFamily="34" charset="0"/>
                <a:cs typeface="Tahoma" panose="020B0604030504040204" pitchFamily="34" charset="0"/>
              </a:rPr>
              <a:t>ten</a:t>
            </a:r>
            <a:r>
              <a:rPr lang="pt-BR" sz="2000" dirty="0">
                <a:latin typeface="Tahoma" panose="020B0604030504040204" pitchFamily="34" charset="0"/>
                <a:ea typeface="Tahoma" panose="020B0604030504040204" pitchFamily="34" charset="0"/>
                <a:cs typeface="Tahoma" panose="020B0604030504040204" pitchFamily="34" charset="0"/>
              </a:rPr>
              <a:t> pene- </a:t>
            </a:r>
            <a:r>
              <a:rPr lang="pt-BR" sz="2000" dirty="0" smtClean="0">
                <a:latin typeface="Tahoma" panose="020B0604030504040204" pitchFamily="34" charset="0"/>
                <a:ea typeface="Tahoma" panose="020B0604030504040204" pitchFamily="34" charset="0"/>
                <a:cs typeface="Tahoma" panose="020B0604030504040204" pitchFamily="34" charset="0"/>
              </a:rPr>
              <a:t>sexo </a:t>
            </a:r>
            <a:r>
              <a:rPr lang="pt-BR" sz="2000" dirty="0">
                <a:latin typeface="Tahoma" panose="020B0604030504040204" pitchFamily="34" charset="0"/>
                <a:ea typeface="Tahoma" panose="020B0604030504040204" pitchFamily="34" charset="0"/>
                <a:cs typeface="Tahoma" panose="020B0604030504040204" pitchFamily="34" charset="0"/>
              </a:rPr>
              <a:t>masculino (macho) </a:t>
            </a:r>
            <a:endParaRPr lang="pt-BR" sz="2000" dirty="0" smtClean="0">
              <a:latin typeface="Tahoma" panose="020B0604030504040204" pitchFamily="34" charset="0"/>
              <a:ea typeface="Tahoma" panose="020B0604030504040204" pitchFamily="34" charset="0"/>
              <a:cs typeface="Tahoma" panose="020B0604030504040204" pitchFamily="34" charset="0"/>
            </a:endParaRPr>
          </a:p>
          <a:p>
            <a:pPr algn="ctr">
              <a:lnSpc>
                <a:spcPts val="3300"/>
              </a:lnSpc>
            </a:pPr>
            <a:r>
              <a:rPr lang="pt-BR" sz="2000" dirty="0" smtClean="0">
                <a:latin typeface="Tahoma" panose="020B0604030504040204" pitchFamily="34" charset="0"/>
                <a:ea typeface="Tahoma" panose="020B0604030504040204" pitchFamily="34" charset="0"/>
                <a:cs typeface="Tahoma" panose="020B0604030504040204" pitchFamily="34" charset="0"/>
              </a:rPr>
              <a:t>Se </a:t>
            </a:r>
            <a:r>
              <a:rPr lang="pt-BR" sz="2000" dirty="0" err="1" smtClean="0">
                <a:latin typeface="Tahoma" panose="020B0604030504040204" pitchFamily="34" charset="0"/>
                <a:ea typeface="Tahoma" panose="020B0604030504040204" pitchFamily="34" charset="0"/>
                <a:cs typeface="Tahoma" panose="020B0604030504040204" pitchFamily="34" charset="0"/>
              </a:rPr>
              <a:t>ten</a:t>
            </a:r>
            <a:r>
              <a:rPr lang="pt-BR" sz="2000" dirty="0" smtClean="0">
                <a:latin typeface="Tahoma" panose="020B0604030504040204" pitchFamily="34" charset="0"/>
                <a:ea typeface="Tahoma" panose="020B0604030504040204" pitchFamily="34" charset="0"/>
                <a:cs typeface="Tahoma" panose="020B0604030504040204" pitchFamily="34" charset="0"/>
              </a:rPr>
              <a:t> vulva- </a:t>
            </a:r>
            <a:r>
              <a:rPr lang="pt-BR" sz="2000" dirty="0">
                <a:latin typeface="Tahoma" panose="020B0604030504040204" pitchFamily="34" charset="0"/>
                <a:ea typeface="Tahoma" panose="020B0604030504040204" pitchFamily="34" charset="0"/>
                <a:cs typeface="Tahoma" panose="020B0604030504040204" pitchFamily="34" charset="0"/>
              </a:rPr>
              <a:t>sexo </a:t>
            </a:r>
            <a:r>
              <a:rPr lang="pt-BR" sz="2000" dirty="0" err="1">
                <a:latin typeface="Tahoma" panose="020B0604030504040204" pitchFamily="34" charset="0"/>
                <a:ea typeface="Tahoma" panose="020B0604030504040204" pitchFamily="34" charset="0"/>
                <a:cs typeface="Tahoma" panose="020B0604030504040204" pitchFamily="34" charset="0"/>
              </a:rPr>
              <a:t>femenino</a:t>
            </a:r>
            <a:r>
              <a:rPr lang="pt-BR" sz="2000" dirty="0">
                <a:latin typeface="Tahoma" panose="020B0604030504040204" pitchFamily="34" charset="0"/>
                <a:ea typeface="Tahoma" panose="020B0604030504040204" pitchFamily="34" charset="0"/>
                <a:cs typeface="Tahoma" panose="020B0604030504040204" pitchFamily="34" charset="0"/>
              </a:rPr>
              <a:t> (</a:t>
            </a:r>
            <a:r>
              <a:rPr lang="pt-BR" sz="2000" dirty="0" err="1">
                <a:latin typeface="Tahoma" panose="020B0604030504040204" pitchFamily="34" charset="0"/>
                <a:ea typeface="Tahoma" panose="020B0604030504040204" pitchFamily="34" charset="0"/>
                <a:cs typeface="Tahoma" panose="020B0604030504040204" pitchFamily="34" charset="0"/>
              </a:rPr>
              <a:t>femia</a:t>
            </a:r>
            <a:r>
              <a:rPr lang="pt-BR" sz="2000" dirty="0">
                <a:latin typeface="Tahoma" panose="020B0604030504040204" pitchFamily="34" charset="0"/>
                <a:ea typeface="Tahoma" panose="020B0604030504040204" pitchFamily="34" charset="0"/>
                <a:cs typeface="Tahoma" panose="020B0604030504040204" pitchFamily="34" charset="0"/>
              </a:rPr>
              <a:t>), </a:t>
            </a:r>
            <a:endParaRPr lang="pt-BR" sz="2000" dirty="0" smtClean="0">
              <a:latin typeface="Tahoma" panose="020B0604030504040204" pitchFamily="34" charset="0"/>
              <a:ea typeface="Tahoma" panose="020B0604030504040204" pitchFamily="34" charset="0"/>
              <a:cs typeface="Tahoma" panose="020B0604030504040204" pitchFamily="34" charset="0"/>
            </a:endParaRPr>
          </a:p>
          <a:p>
            <a:pPr>
              <a:lnSpc>
                <a:spcPts val="3300"/>
              </a:lnSpc>
            </a:pPr>
            <a:endParaRPr lang="pt-BR" dirty="0">
              <a:latin typeface="Tahoma" panose="020B0604030504040204" pitchFamily="34" charset="0"/>
              <a:ea typeface="Tahoma" panose="020B0604030504040204" pitchFamily="34" charset="0"/>
              <a:cs typeface="Tahoma" panose="020B0604030504040204" pitchFamily="34" charset="0"/>
            </a:endParaRPr>
          </a:p>
        </p:txBody>
      </p:sp>
      <p:cxnSp>
        <p:nvCxnSpPr>
          <p:cNvPr id="5" name="4 Conector recto de flecha"/>
          <p:cNvCxnSpPr/>
          <p:nvPr/>
        </p:nvCxnSpPr>
        <p:spPr>
          <a:xfrm>
            <a:off x="5578316" y="5733256"/>
            <a:ext cx="420939"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0" name="9 Conector recto de flecha"/>
          <p:cNvCxnSpPr/>
          <p:nvPr/>
        </p:nvCxnSpPr>
        <p:spPr>
          <a:xfrm>
            <a:off x="5367847" y="6309320"/>
            <a:ext cx="420939" cy="0"/>
          </a:xfrm>
          <a:prstGeom prst="straightConnector1">
            <a:avLst/>
          </a:prstGeom>
          <a:ln w="25400">
            <a:solidFill>
              <a:srgbClr val="ED19A6"/>
            </a:solidFill>
            <a:tailEnd type="arrow"/>
          </a:ln>
        </p:spPr>
        <p:style>
          <a:lnRef idx="1">
            <a:schemeClr val="accent1"/>
          </a:lnRef>
          <a:fillRef idx="0">
            <a:schemeClr val="accent1"/>
          </a:fillRef>
          <a:effectRef idx="0">
            <a:schemeClr val="accent1"/>
          </a:effectRef>
          <a:fontRef idx="minor">
            <a:schemeClr val="tx1"/>
          </a:fontRef>
        </p:style>
      </p:cxnSp>
      <p:sp>
        <p:nvSpPr>
          <p:cNvPr id="7" name="6 CuadroTexto"/>
          <p:cNvSpPr txBox="1"/>
          <p:nvPr/>
        </p:nvSpPr>
        <p:spPr>
          <a:xfrm>
            <a:off x="108397" y="4936884"/>
            <a:ext cx="9754122" cy="1592744"/>
          </a:xfrm>
          <a:prstGeom prst="rect">
            <a:avLst/>
          </a:prstGeom>
          <a:noFill/>
        </p:spPr>
        <p:txBody>
          <a:bodyPr wrap="square" rtlCol="0">
            <a:spAutoFit/>
          </a:bodyPr>
          <a:lstStyle/>
          <a:p>
            <a:pPr algn="ctr">
              <a:lnSpc>
                <a:spcPts val="3900"/>
              </a:lnSpc>
            </a:pPr>
            <a:r>
              <a:rPr lang="pt-BR" dirty="0" err="1">
                <a:latin typeface="Tahoma" panose="020B0604030504040204" pitchFamily="34" charset="0"/>
                <a:ea typeface="Tahoma" panose="020B0604030504040204" pitchFamily="34" charset="0"/>
                <a:cs typeface="Tahoma" panose="020B0604030504040204" pitchFamily="34" charset="0"/>
              </a:rPr>
              <a:t>En</a:t>
            </a:r>
            <a:r>
              <a:rPr lang="pt-BR" dirty="0">
                <a:latin typeface="Tahoma" panose="020B0604030504040204" pitchFamily="34" charset="0"/>
                <a:ea typeface="Tahoma" panose="020B0604030504040204" pitchFamily="34" charset="0"/>
                <a:cs typeface="Tahoma" panose="020B0604030504040204" pitchFamily="34" charset="0"/>
              </a:rPr>
              <a:t> </a:t>
            </a:r>
            <a:r>
              <a:rPr lang="pt-BR" dirty="0" err="1">
                <a:latin typeface="Tahoma" panose="020B0604030504040204" pitchFamily="34" charset="0"/>
                <a:ea typeface="Tahoma" panose="020B0604030504040204" pitchFamily="34" charset="0"/>
                <a:cs typeface="Tahoma" panose="020B0604030504040204" pitchFamily="34" charset="0"/>
              </a:rPr>
              <a:t>función</a:t>
            </a:r>
            <a:r>
              <a:rPr lang="pt-BR" dirty="0">
                <a:latin typeface="Tahoma" panose="020B0604030504040204" pitchFamily="34" charset="0"/>
                <a:ea typeface="Tahoma" panose="020B0604030504040204" pitchFamily="34" charset="0"/>
                <a:cs typeface="Tahoma" panose="020B0604030504040204" pitchFamily="34" charset="0"/>
              </a:rPr>
              <a:t> deste sexo </a:t>
            </a:r>
            <a:r>
              <a:rPr lang="pt-BR" dirty="0" err="1">
                <a:latin typeface="Tahoma" panose="020B0604030504040204" pitchFamily="34" charset="0"/>
                <a:ea typeface="Tahoma" panose="020B0604030504040204" pitchFamily="34" charset="0"/>
                <a:cs typeface="Tahoma" panose="020B0604030504040204" pitchFamily="34" charset="0"/>
              </a:rPr>
              <a:t>asígnaselle</a:t>
            </a:r>
            <a:r>
              <a:rPr lang="pt-BR" dirty="0">
                <a:latin typeface="Tahoma" panose="020B0604030504040204" pitchFamily="34" charset="0"/>
                <a:ea typeface="Tahoma" panose="020B0604030504040204" pitchFamily="34" charset="0"/>
                <a:cs typeface="Tahoma" panose="020B0604030504040204" pitchFamily="34" charset="0"/>
              </a:rPr>
              <a:t> </a:t>
            </a:r>
            <a:r>
              <a:rPr lang="pt-BR" dirty="0" err="1">
                <a:latin typeface="Tahoma" panose="020B0604030504040204" pitchFamily="34" charset="0"/>
                <a:ea typeface="Tahoma" panose="020B0604030504040204" pitchFamily="34" charset="0"/>
                <a:cs typeface="Tahoma" panose="020B0604030504040204" pitchFamily="34" charset="0"/>
              </a:rPr>
              <a:t>un</a:t>
            </a:r>
            <a:r>
              <a:rPr lang="pt-BR" dirty="0">
                <a:latin typeface="Tahoma" panose="020B0604030504040204" pitchFamily="34" charset="0"/>
                <a:ea typeface="Tahoma" panose="020B0604030504040204" pitchFamily="34" charset="0"/>
                <a:cs typeface="Tahoma" panose="020B0604030504040204" pitchFamily="34" charset="0"/>
              </a:rPr>
              <a:t> </a:t>
            </a:r>
            <a:r>
              <a:rPr lang="pt-BR"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xénero</a:t>
            </a:r>
            <a:r>
              <a:rPr lang="pt-BR"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a:t>
            </a:r>
            <a:r>
              <a:rPr lang="pt-BR" dirty="0">
                <a:latin typeface="Tahoma" panose="020B0604030504040204" pitchFamily="34" charset="0"/>
                <a:ea typeface="Tahoma" panose="020B0604030504040204" pitchFamily="34" charset="0"/>
                <a:cs typeface="Tahoma" panose="020B0604030504040204" pitchFamily="34" charset="0"/>
              </a:rPr>
              <a:t>e </a:t>
            </a:r>
            <a:r>
              <a:rPr lang="pt-BR"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nome </a:t>
            </a:r>
            <a:r>
              <a:rPr lang="pt-BR"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rexistral</a:t>
            </a:r>
            <a:r>
              <a:rPr lang="pt-BR"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pt-BR"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a/o</a:t>
            </a:r>
            <a:r>
              <a:rPr lang="pt-BR" dirty="0" smtClean="0">
                <a:latin typeface="Tahoma" panose="020B0604030504040204" pitchFamily="34" charset="0"/>
                <a:ea typeface="Tahoma" panose="020B0604030504040204" pitchFamily="34" charset="0"/>
                <a:cs typeface="Tahoma" panose="020B0604030504040204" pitchFamily="34" charset="0"/>
              </a:rPr>
              <a:t> </a:t>
            </a:r>
            <a:r>
              <a:rPr lang="pt-BR" dirty="0">
                <a:latin typeface="Tahoma" panose="020B0604030504040204" pitchFamily="34" charset="0"/>
                <a:ea typeface="Tahoma" panose="020B0604030504040204" pitchFamily="34" charset="0"/>
                <a:cs typeface="Tahoma" panose="020B0604030504040204" pitchFamily="34" charset="0"/>
              </a:rPr>
              <a:t>bebé:</a:t>
            </a:r>
          </a:p>
          <a:p>
            <a:pPr algn="ctr">
              <a:lnSpc>
                <a:spcPts val="3900"/>
              </a:lnSpc>
            </a:pPr>
            <a:r>
              <a:rPr lang="pt-BR" sz="2000" dirty="0">
                <a:latin typeface="Tahoma" panose="020B0604030504040204" pitchFamily="34" charset="0"/>
                <a:ea typeface="Tahoma" panose="020B0604030504040204" pitchFamily="34" charset="0"/>
                <a:cs typeface="Tahoma" panose="020B0604030504040204" pitchFamily="34" charset="0"/>
              </a:rPr>
              <a:t>Bebé </a:t>
            </a:r>
            <a:r>
              <a:rPr lang="pt-BR" sz="2000" dirty="0" err="1">
                <a:latin typeface="Tahoma" panose="020B0604030504040204" pitchFamily="34" charset="0"/>
                <a:ea typeface="Tahoma" panose="020B0604030504040204" pitchFamily="34" charset="0"/>
                <a:cs typeface="Tahoma" panose="020B0604030504040204" pitchFamily="34" charset="0"/>
              </a:rPr>
              <a:t>con</a:t>
            </a:r>
            <a:r>
              <a:rPr lang="pt-BR" sz="2000" dirty="0">
                <a:latin typeface="Tahoma" panose="020B0604030504040204" pitchFamily="34" charset="0"/>
                <a:ea typeface="Tahoma" panose="020B0604030504040204" pitchFamily="34" charset="0"/>
                <a:cs typeface="Tahoma" panose="020B0604030504040204" pitchFamily="34" charset="0"/>
              </a:rPr>
              <a:t> pene-sexo masculino        é </a:t>
            </a:r>
            <a:r>
              <a:rPr lang="pt-BR" sz="2000" dirty="0" err="1">
                <a:latin typeface="Tahoma" panose="020B0604030504040204" pitchFamily="34" charset="0"/>
                <a:ea typeface="Tahoma" panose="020B0604030504040204" pitchFamily="34" charset="0"/>
                <a:cs typeface="Tahoma" panose="020B0604030504040204" pitchFamily="34" charset="0"/>
              </a:rPr>
              <a:t>un</a:t>
            </a:r>
            <a:r>
              <a:rPr lang="pt-BR" sz="2000" dirty="0">
                <a:latin typeface="Tahoma" panose="020B0604030504040204" pitchFamily="34" charset="0"/>
                <a:ea typeface="Tahoma" panose="020B0604030504040204" pitchFamily="34" charset="0"/>
                <a:cs typeface="Tahoma" panose="020B0604030504040204" pitchFamily="34" charset="0"/>
              </a:rPr>
              <a:t> </a:t>
            </a:r>
            <a:r>
              <a:rPr lang="pt-BR" sz="2000" dirty="0" err="1">
                <a:latin typeface="Tahoma" panose="020B0604030504040204" pitchFamily="34" charset="0"/>
                <a:ea typeface="Tahoma" panose="020B0604030504040204" pitchFamily="34" charset="0"/>
                <a:cs typeface="Tahoma" panose="020B0604030504040204" pitchFamily="34" charset="0"/>
              </a:rPr>
              <a:t>neno</a:t>
            </a:r>
            <a:r>
              <a:rPr lang="pt-BR" sz="2000" dirty="0">
                <a:latin typeface="Tahoma" panose="020B0604030504040204" pitchFamily="34" charset="0"/>
                <a:ea typeface="Tahoma" panose="020B0604030504040204" pitchFamily="34" charset="0"/>
                <a:cs typeface="Tahoma" panose="020B0604030504040204" pitchFamily="34" charset="0"/>
              </a:rPr>
              <a:t> (Juan)</a:t>
            </a:r>
          </a:p>
          <a:p>
            <a:pPr algn="ctr">
              <a:lnSpc>
                <a:spcPts val="3900"/>
              </a:lnSpc>
            </a:pPr>
            <a:r>
              <a:rPr lang="pt-BR" sz="2000" dirty="0">
                <a:latin typeface="Tahoma" panose="020B0604030504040204" pitchFamily="34" charset="0"/>
                <a:ea typeface="Tahoma" panose="020B0604030504040204" pitchFamily="34" charset="0"/>
                <a:cs typeface="Tahoma" panose="020B0604030504040204" pitchFamily="34" charset="0"/>
              </a:rPr>
              <a:t>  </a:t>
            </a:r>
            <a:r>
              <a:rPr lang="pt-BR" sz="2000" dirty="0" smtClean="0">
                <a:latin typeface="Tahoma" panose="020B0604030504040204" pitchFamily="34" charset="0"/>
                <a:ea typeface="Tahoma" panose="020B0604030504040204" pitchFamily="34" charset="0"/>
                <a:cs typeface="Tahoma" panose="020B0604030504040204" pitchFamily="34" charset="0"/>
              </a:rPr>
              <a:t>  Bebé </a:t>
            </a:r>
            <a:r>
              <a:rPr lang="pt-BR" sz="2000" dirty="0" err="1">
                <a:latin typeface="Tahoma" panose="020B0604030504040204" pitchFamily="34" charset="0"/>
                <a:ea typeface="Tahoma" panose="020B0604030504040204" pitchFamily="34" charset="0"/>
                <a:cs typeface="Tahoma" panose="020B0604030504040204" pitchFamily="34" charset="0"/>
              </a:rPr>
              <a:t>con</a:t>
            </a:r>
            <a:r>
              <a:rPr lang="pt-BR" sz="2000" dirty="0">
                <a:latin typeface="Tahoma" panose="020B0604030504040204" pitchFamily="34" charset="0"/>
                <a:ea typeface="Tahoma" panose="020B0604030504040204" pitchFamily="34" charset="0"/>
                <a:cs typeface="Tahoma" panose="020B0604030504040204" pitchFamily="34" charset="0"/>
              </a:rPr>
              <a:t> vulva-sexo </a:t>
            </a:r>
            <a:r>
              <a:rPr lang="pt-BR" sz="2000" dirty="0" err="1">
                <a:latin typeface="Tahoma" panose="020B0604030504040204" pitchFamily="34" charset="0"/>
                <a:ea typeface="Tahoma" panose="020B0604030504040204" pitchFamily="34" charset="0"/>
                <a:cs typeface="Tahoma" panose="020B0604030504040204" pitchFamily="34" charset="0"/>
              </a:rPr>
              <a:t>femenino</a:t>
            </a:r>
            <a:r>
              <a:rPr lang="pt-BR" sz="2000" dirty="0">
                <a:latin typeface="Tahoma" panose="020B0604030504040204" pitchFamily="34" charset="0"/>
                <a:ea typeface="Tahoma" panose="020B0604030504040204" pitchFamily="34" charset="0"/>
                <a:cs typeface="Tahoma" panose="020B0604030504040204" pitchFamily="34" charset="0"/>
              </a:rPr>
              <a:t>         é unha </a:t>
            </a:r>
            <a:r>
              <a:rPr lang="pt-BR" sz="2000" dirty="0" err="1">
                <a:latin typeface="Tahoma" panose="020B0604030504040204" pitchFamily="34" charset="0"/>
                <a:ea typeface="Tahoma" panose="020B0604030504040204" pitchFamily="34" charset="0"/>
                <a:cs typeface="Tahoma" panose="020B0604030504040204" pitchFamily="34" charset="0"/>
              </a:rPr>
              <a:t>nena</a:t>
            </a:r>
            <a:r>
              <a:rPr lang="pt-BR" sz="2000" dirty="0">
                <a:latin typeface="Tahoma" panose="020B0604030504040204" pitchFamily="34" charset="0"/>
                <a:ea typeface="Tahoma" panose="020B0604030504040204" pitchFamily="34" charset="0"/>
                <a:cs typeface="Tahoma" panose="020B0604030504040204" pitchFamily="34" charset="0"/>
              </a:rPr>
              <a:t> (Sandra)</a:t>
            </a:r>
          </a:p>
        </p:txBody>
      </p:sp>
      <p:sp>
        <p:nvSpPr>
          <p:cNvPr id="2" name="Rectángulo 1"/>
          <p:cNvSpPr/>
          <p:nvPr/>
        </p:nvSpPr>
        <p:spPr>
          <a:xfrm>
            <a:off x="171737" y="155216"/>
            <a:ext cx="4329148" cy="515526"/>
          </a:xfrm>
          <a:prstGeom prst="rect">
            <a:avLst/>
          </a:prstGeom>
        </p:spPr>
        <p:txBody>
          <a:bodyPr wrap="square">
            <a:spAutoFit/>
          </a:bodyPr>
          <a:lstStyle/>
          <a:p>
            <a:pPr>
              <a:lnSpc>
                <a:spcPts val="3300"/>
              </a:lnSpc>
            </a:pPr>
            <a:r>
              <a:rPr lang="pt-BR" sz="2400" b="1" dirty="0">
                <a:solidFill>
                  <a:srgbClr val="C00000"/>
                </a:solidFill>
                <a:latin typeface="Tahoma" panose="020B0604030504040204" pitchFamily="34" charset="0"/>
                <a:ea typeface="Tahoma" panose="020B0604030504040204" pitchFamily="34" charset="0"/>
                <a:cs typeface="Tahoma" panose="020B0604030504040204" pitchFamily="34" charset="0"/>
              </a:rPr>
              <a:t>Sexo </a:t>
            </a:r>
            <a:r>
              <a:rPr lang="pt-BR" sz="2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asignado</a:t>
            </a:r>
            <a:r>
              <a:rPr lang="pt-BR"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pt-BR" sz="2400" b="1" strike="sngStrike"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Biolóxico</a:t>
            </a:r>
            <a:r>
              <a:rPr lang="pt-BR"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a:t>
            </a:r>
            <a:endParaRPr lang="pt-BR" sz="2400" dirty="0">
              <a:latin typeface="Tahoma" panose="020B0604030504040204" pitchFamily="34" charset="0"/>
              <a:ea typeface="Tahoma" panose="020B0604030504040204" pitchFamily="34" charset="0"/>
              <a:cs typeface="Tahoma" panose="020B0604030504040204" pitchFamily="34" charset="0"/>
            </a:endParaRPr>
          </a:p>
        </p:txBody>
      </p:sp>
      <p:sp>
        <p:nvSpPr>
          <p:cNvPr id="4" name="CuadroTexto 3"/>
          <p:cNvSpPr txBox="1"/>
          <p:nvPr/>
        </p:nvSpPr>
        <p:spPr>
          <a:xfrm>
            <a:off x="171738" y="3352532"/>
            <a:ext cx="5617048" cy="1528624"/>
          </a:xfrm>
          <a:prstGeom prst="rect">
            <a:avLst/>
          </a:prstGeom>
          <a:noFill/>
        </p:spPr>
        <p:txBody>
          <a:bodyPr wrap="square" rtlCol="0">
            <a:spAutoFit/>
          </a:bodyPr>
          <a:lstStyle/>
          <a:p>
            <a:pPr algn="just">
              <a:lnSpc>
                <a:spcPts val="2800"/>
              </a:lnSpc>
            </a:pPr>
            <a:r>
              <a:rPr lang="pt-BR" sz="1900" dirty="0">
                <a:latin typeface="Tahoma" panose="020B0604030504040204" pitchFamily="34" charset="0"/>
                <a:ea typeface="Tahoma" panose="020B0604030504040204" pitchFamily="34" charset="0"/>
                <a:cs typeface="Tahoma" panose="020B0604030504040204" pitchFamily="34" charset="0"/>
              </a:rPr>
              <a:t>por tanto é o que diferencia entre o binarismo </a:t>
            </a:r>
            <a:r>
              <a:rPr lang="pt-BR" sz="1900" dirty="0" smtClean="0">
                <a:latin typeface="Tahoma" panose="020B0604030504040204" pitchFamily="34" charset="0"/>
                <a:ea typeface="Tahoma" panose="020B0604030504040204" pitchFamily="34" charset="0"/>
                <a:cs typeface="Tahoma" panose="020B0604030504040204" pitchFamily="34" charset="0"/>
              </a:rPr>
              <a:t>home/</a:t>
            </a:r>
            <a:r>
              <a:rPr lang="pt-BR" sz="1900" dirty="0" err="1" smtClean="0">
                <a:latin typeface="Tahoma" panose="020B0604030504040204" pitchFamily="34" charset="0"/>
                <a:ea typeface="Tahoma" panose="020B0604030504040204" pitchFamily="34" charset="0"/>
                <a:cs typeface="Tahoma" panose="020B0604030504040204" pitchFamily="34" charset="0"/>
              </a:rPr>
              <a:t>muller</a:t>
            </a:r>
            <a:r>
              <a:rPr lang="pt-BR" sz="1900" dirty="0" smtClean="0">
                <a:latin typeface="Tahoma" panose="020B0604030504040204" pitchFamily="34" charset="0"/>
                <a:ea typeface="Tahoma" panose="020B0604030504040204" pitchFamily="34" charset="0"/>
                <a:cs typeface="Tahoma" panose="020B0604030504040204" pitchFamily="34" charset="0"/>
              </a:rPr>
              <a:t> </a:t>
            </a:r>
            <a:r>
              <a:rPr lang="pt-BR" sz="1900" dirty="0" err="1" smtClean="0">
                <a:latin typeface="Tahoma" panose="020B0604030504040204" pitchFamily="34" charset="0"/>
                <a:ea typeface="Tahoma" panose="020B0604030504040204" pitchFamily="34" charset="0"/>
                <a:cs typeface="Tahoma" panose="020B0604030504040204" pitchFamily="34" charset="0"/>
              </a:rPr>
              <a:t>dende</a:t>
            </a:r>
            <a:r>
              <a:rPr lang="pt-BR" sz="1900" dirty="0" smtClean="0">
                <a:latin typeface="Tahoma" panose="020B0604030504040204" pitchFamily="34" charset="0"/>
                <a:ea typeface="Tahoma" panose="020B0604030504040204" pitchFamily="34" charset="0"/>
                <a:cs typeface="Tahoma" panose="020B0604030504040204" pitchFamily="34" charset="0"/>
              </a:rPr>
              <a:t> </a:t>
            </a:r>
            <a:r>
              <a:rPr lang="pt-BR" sz="1900" dirty="0" err="1">
                <a:latin typeface="Tahoma" panose="020B0604030504040204" pitchFamily="34" charset="0"/>
                <a:ea typeface="Tahoma" panose="020B0604030504040204" pitchFamily="34" charset="0"/>
                <a:cs typeface="Tahoma" panose="020B0604030504040204" pitchFamily="34" charset="0"/>
              </a:rPr>
              <a:t>un</a:t>
            </a:r>
            <a:r>
              <a:rPr lang="pt-BR" sz="1900" dirty="0">
                <a:latin typeface="Tahoma" panose="020B0604030504040204" pitchFamily="34" charset="0"/>
                <a:ea typeface="Tahoma" panose="020B0604030504040204" pitchFamily="34" charset="0"/>
                <a:cs typeface="Tahoma" panose="020B0604030504040204" pitchFamily="34" charset="0"/>
              </a:rPr>
              <a:t> </a:t>
            </a:r>
            <a:r>
              <a:rPr lang="pt-BR" sz="1900" dirty="0" err="1">
                <a:latin typeface="Tahoma" panose="020B0604030504040204" pitchFamily="34" charset="0"/>
                <a:ea typeface="Tahoma" panose="020B0604030504040204" pitchFamily="34" charset="0"/>
                <a:cs typeface="Tahoma" panose="020B0604030504040204" pitchFamily="34" charset="0"/>
              </a:rPr>
              <a:t>punto</a:t>
            </a:r>
            <a:r>
              <a:rPr lang="pt-BR" sz="1900" dirty="0">
                <a:latin typeface="Tahoma" panose="020B0604030504040204" pitchFamily="34" charset="0"/>
                <a:ea typeface="Tahoma" panose="020B0604030504040204" pitchFamily="34" charset="0"/>
                <a:cs typeface="Tahoma" panose="020B0604030504040204" pitchFamily="34" charset="0"/>
              </a:rPr>
              <a:t> de vista puramente </a:t>
            </a:r>
            <a:r>
              <a:rPr lang="pt-BR" sz="1900" dirty="0" err="1">
                <a:latin typeface="Tahoma" panose="020B0604030504040204" pitchFamily="34" charset="0"/>
                <a:ea typeface="Tahoma" panose="020B0604030504040204" pitchFamily="34" charset="0"/>
                <a:cs typeface="Tahoma" panose="020B0604030504040204" pitchFamily="34" charset="0"/>
              </a:rPr>
              <a:t>fisiolóxico</a:t>
            </a:r>
            <a:r>
              <a:rPr lang="pt-BR" sz="1900" dirty="0">
                <a:latin typeface="Tahoma" panose="020B0604030504040204" pitchFamily="34" charset="0"/>
                <a:ea typeface="Tahoma" panose="020B0604030504040204" pitchFamily="34" charset="0"/>
                <a:cs typeface="Tahoma" panose="020B0604030504040204" pitchFamily="34" charset="0"/>
              </a:rPr>
              <a:t> </a:t>
            </a:r>
            <a:r>
              <a:rPr lang="pt-BR" sz="1900" dirty="0" err="1">
                <a:latin typeface="Tahoma" panose="020B0604030504040204" pitchFamily="34" charset="0"/>
                <a:ea typeface="Tahoma" panose="020B0604030504040204" pitchFamily="34" charset="0"/>
                <a:cs typeface="Tahoma" panose="020B0604030504040204" pitchFamily="34" charset="0"/>
              </a:rPr>
              <a:t>en</a:t>
            </a:r>
            <a:r>
              <a:rPr lang="pt-BR" sz="1900" dirty="0">
                <a:latin typeface="Tahoma" panose="020B0604030504040204" pitchFamily="34" charset="0"/>
                <a:ea typeface="Tahoma" panose="020B0604030504040204" pitchFamily="34" charset="0"/>
                <a:cs typeface="Tahoma" panose="020B0604030504040204" pitchFamily="34" charset="0"/>
              </a:rPr>
              <a:t> </a:t>
            </a:r>
            <a:r>
              <a:rPr lang="pt-BR" sz="1900" dirty="0" err="1">
                <a:latin typeface="Tahoma" panose="020B0604030504040204" pitchFamily="34" charset="0"/>
                <a:ea typeface="Tahoma" panose="020B0604030504040204" pitchFamily="34" charset="0"/>
                <a:cs typeface="Tahoma" panose="020B0604030504040204" pitchFamily="34" charset="0"/>
              </a:rPr>
              <a:t>función</a:t>
            </a:r>
            <a:r>
              <a:rPr lang="pt-BR" sz="1900" dirty="0">
                <a:latin typeface="Tahoma" panose="020B0604030504040204" pitchFamily="34" charset="0"/>
                <a:ea typeface="Tahoma" panose="020B0604030504040204" pitchFamily="34" charset="0"/>
                <a:cs typeface="Tahoma" panose="020B0604030504040204" pitchFamily="34" charset="0"/>
              </a:rPr>
              <a:t> da </a:t>
            </a:r>
            <a:r>
              <a:rPr lang="pt-BR" sz="1900" dirty="0" err="1">
                <a:latin typeface="Tahoma" panose="020B0604030504040204" pitchFamily="34" charset="0"/>
                <a:ea typeface="Tahoma" panose="020B0604030504040204" pitchFamily="34" charset="0"/>
                <a:cs typeface="Tahoma" panose="020B0604030504040204" pitchFamily="34" charset="0"/>
              </a:rPr>
              <a:t>anatomía</a:t>
            </a:r>
            <a:r>
              <a:rPr lang="pt-BR" sz="1900" dirty="0">
                <a:latin typeface="Tahoma" panose="020B0604030504040204" pitchFamily="34" charset="0"/>
                <a:ea typeface="Tahoma" panose="020B0604030504040204" pitchFamily="34" charset="0"/>
                <a:cs typeface="Tahoma" panose="020B0604030504040204" pitchFamily="34" charset="0"/>
              </a:rPr>
              <a:t> (</a:t>
            </a:r>
            <a:r>
              <a:rPr lang="pt-BR" sz="1900" dirty="0" err="1">
                <a:latin typeface="Tahoma" panose="020B0604030504040204" pitchFamily="34" charset="0"/>
                <a:ea typeface="Tahoma" panose="020B0604030504040204" pitchFamily="34" charset="0"/>
                <a:cs typeface="Tahoma" panose="020B0604030504040204" pitchFamily="34" charset="0"/>
              </a:rPr>
              <a:t>xenitais</a:t>
            </a:r>
            <a:r>
              <a:rPr lang="pt-BR" sz="1900" dirty="0">
                <a:latin typeface="Tahoma" panose="020B0604030504040204" pitchFamily="34" charset="0"/>
                <a:ea typeface="Tahoma" panose="020B0604030504040204" pitchFamily="34" charset="0"/>
                <a:cs typeface="Tahoma" panose="020B0604030504040204" pitchFamily="34" charset="0"/>
              </a:rPr>
              <a:t>, gónadas e </a:t>
            </a:r>
            <a:r>
              <a:rPr lang="pt-BR" sz="1900" dirty="0" err="1">
                <a:latin typeface="Tahoma" panose="020B0604030504040204" pitchFamily="34" charset="0"/>
                <a:ea typeface="Tahoma" panose="020B0604030504040204" pitchFamily="34" charset="0"/>
                <a:cs typeface="Tahoma" panose="020B0604030504040204" pitchFamily="34" charset="0"/>
              </a:rPr>
              <a:t>cromosomas</a:t>
            </a:r>
            <a:r>
              <a:rPr lang="pt-BR" sz="1900" dirty="0">
                <a:latin typeface="Tahoma" panose="020B0604030504040204" pitchFamily="34" charset="0"/>
                <a:ea typeface="Tahoma" panose="020B0604030504040204" pitchFamily="34" charset="0"/>
                <a:cs typeface="Tahoma" panose="020B0604030504040204" pitchFamily="34" charset="0"/>
              </a:rPr>
              <a:t>).</a:t>
            </a:r>
            <a:endParaRPr lang="es-ES" sz="19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4662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25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3000"/>
                                        <p:tgtEl>
                                          <p:spTgt spid="7"/>
                                        </p:tgtEl>
                                      </p:cBhvr>
                                    </p:animEffect>
                                  </p:childTnLst>
                                </p:cTn>
                              </p:par>
                            </p:childTnLst>
                          </p:cTn>
                        </p:par>
                        <p:par>
                          <p:cTn id="25" fill="hold">
                            <p:stCondLst>
                              <p:cond delay="3000"/>
                            </p:stCondLst>
                            <p:childTnLst>
                              <p:par>
                                <p:cTn id="26" presetID="1"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par>
                          <p:cTn id="28" fill="hold">
                            <p:stCondLst>
                              <p:cond delay="3000"/>
                            </p:stCondLst>
                            <p:childTnLst>
                              <p:par>
                                <p:cTn id="29" presetID="1"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2" grpId="0"/>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lambdavalencia.org/novaweb/wp-content/uploads/2019/06/ale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9089"/>
            <a:ext cx="2592288" cy="327589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esultado de imagen de PR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757" y="9088"/>
            <a:ext cx="2683353" cy="327589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Resultado de imagen de ra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5101" y="9089"/>
            <a:ext cx="2736304" cy="327589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s://lambdavalencia.org/novaweb/wp-content/uploads/2019/05/sex-educa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437" y="3295448"/>
            <a:ext cx="2596637" cy="3567355"/>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s://lambdavalencia.org/novaweb/wp-content/uploads/2019/05/llamam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4781" y="3310196"/>
            <a:ext cx="2754726" cy="3547804"/>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https://lambdavalencia.org/novaweb/wp-content/uploads/2018/01/Diapositiva10.jpg"/>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contrast="8000"/>
                    </a14:imgEffect>
                  </a14:imgLayer>
                </a14:imgProps>
              </a:ext>
              <a:ext uri="{28A0092B-C50C-407E-A947-70E740481C1C}">
                <a14:useLocalDpi xmlns:a14="http://schemas.microsoft.com/office/drawing/2010/main" val="0"/>
              </a:ext>
            </a:extLst>
          </a:blip>
          <a:srcRect/>
          <a:stretch>
            <a:fillRect/>
          </a:stretch>
        </p:blipFill>
        <p:spPr bwMode="auto">
          <a:xfrm>
            <a:off x="6805141" y="3265473"/>
            <a:ext cx="2621834" cy="3597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14282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10000"/>
                    </a14:imgEffect>
                  </a14:imgLayer>
                </a14:imgProps>
              </a:ext>
              <a:ext uri="{28A0092B-C50C-407E-A947-70E740481C1C}">
                <a14:useLocalDpi xmlns:a14="http://schemas.microsoft.com/office/drawing/2010/main" val="0"/>
              </a:ext>
            </a:extLst>
          </a:blip>
          <a:srcRect/>
          <a:stretch>
            <a:fillRect/>
          </a:stretch>
        </p:blipFill>
        <p:spPr bwMode="auto">
          <a:xfrm>
            <a:off x="-179635" y="-46072"/>
            <a:ext cx="11861204" cy="7534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24556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320297" y="1052736"/>
            <a:ext cx="5508997" cy="3644587"/>
          </a:xfrm>
          <a:prstGeom prst="rect">
            <a:avLst/>
          </a:prstGeom>
          <a:noFill/>
        </p:spPr>
        <p:txBody>
          <a:bodyPr wrap="square" rtlCol="0">
            <a:spAutoFit/>
          </a:bodyPr>
          <a:lstStyle/>
          <a:p>
            <a:pPr algn="ctr">
              <a:lnSpc>
                <a:spcPts val="2290"/>
              </a:lnSpc>
              <a:spcAft>
                <a:spcPts val="1145"/>
              </a:spcAft>
            </a:pPr>
            <a:r>
              <a:rPr lang="es-ES" sz="2290" b="1" dirty="0" smtClean="0">
                <a:solidFill>
                  <a:srgbClr val="FF3399"/>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INTERSEXUALIDADE (LGTB</a:t>
            </a:r>
            <a:r>
              <a:rPr lang="es-ES" sz="2400" b="1" dirty="0" smtClean="0">
                <a:solidFill>
                  <a:schemeClr val="tx2">
                    <a:lumMod val="60000"/>
                    <a:lumOff val="4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a:t>
            </a:r>
            <a:r>
              <a:rPr lang="es-ES" sz="2290" b="1" dirty="0" smtClean="0">
                <a:solidFill>
                  <a:srgbClr val="FF3399"/>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endParaRPr lang="es-ES" sz="2290" b="1" dirty="0">
              <a:solidFill>
                <a:srgbClr val="FF3399"/>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algn="ctr">
              <a:lnSpc>
                <a:spcPts val="2671"/>
              </a:lnSpc>
            </a:pPr>
            <a:r>
              <a:rPr lang="pt-BR" sz="16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É</a:t>
            </a:r>
            <a:r>
              <a:rPr lang="pt-BR" sz="16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t>
            </a:r>
            <a:r>
              <a:rPr lang="pt-BR" sz="16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unha </a:t>
            </a:r>
            <a:r>
              <a:rPr lang="pt-BR" sz="1600" dirty="0" err="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condición</a:t>
            </a:r>
            <a:r>
              <a:rPr lang="pt-BR" sz="16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natural de </a:t>
            </a:r>
            <a:r>
              <a:rPr lang="pt-BR" sz="1600" dirty="0" err="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situación</a:t>
            </a:r>
            <a:r>
              <a:rPr lang="pt-BR" sz="16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de variedade de corpos, nas cales, unha </a:t>
            </a:r>
            <a:r>
              <a:rPr lang="pt-BR" sz="1600" dirty="0" err="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persoa</a:t>
            </a:r>
            <a:r>
              <a:rPr lang="pt-BR" sz="16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t>
            </a:r>
            <a:r>
              <a:rPr lang="pt-BR" sz="1600" dirty="0" err="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nace</a:t>
            </a:r>
            <a:r>
              <a:rPr lang="pt-BR" sz="16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t>
            </a:r>
            <a:r>
              <a:rPr lang="pt-BR" sz="1600" dirty="0" err="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con</a:t>
            </a:r>
            <a:r>
              <a:rPr lang="pt-BR" sz="16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características sexuais (</a:t>
            </a:r>
            <a:r>
              <a:rPr lang="pt-BR" sz="1600" dirty="0" err="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xenitais</a:t>
            </a:r>
            <a:r>
              <a:rPr lang="pt-BR" sz="16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gónadas, </a:t>
            </a:r>
            <a:r>
              <a:rPr lang="pt-BR" sz="1600" dirty="0" err="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niveis</a:t>
            </a:r>
            <a:r>
              <a:rPr lang="pt-BR" sz="16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hormonais, </a:t>
            </a:r>
            <a:r>
              <a:rPr lang="pt-BR" sz="1600" dirty="0" err="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patróns</a:t>
            </a:r>
            <a:r>
              <a:rPr lang="pt-BR" sz="16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t>
            </a:r>
            <a:r>
              <a:rPr lang="pt-BR" sz="1600" dirty="0" err="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cromosómicos</a:t>
            </a:r>
            <a:r>
              <a:rPr lang="pt-BR" sz="16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que non parece encaixar nas </a:t>
            </a:r>
            <a:r>
              <a:rPr lang="pt-BR" sz="1600" dirty="0" err="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definicións</a:t>
            </a:r>
            <a:r>
              <a:rPr lang="pt-BR" sz="16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tradicionais de “</a:t>
            </a:r>
            <a:r>
              <a:rPr lang="pt-BR" sz="1600" dirty="0" err="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muller</a:t>
            </a:r>
            <a:r>
              <a:rPr lang="pt-BR" sz="16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”/”home”. </a:t>
            </a:r>
            <a:r>
              <a:rPr lang="es-ES" sz="16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t>
            </a:r>
            <a:r>
              <a:rPr lang="es-ES" sz="1600" dirty="0" err="1"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Unha</a:t>
            </a:r>
            <a:r>
              <a:rPr lang="es-ES" sz="16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t>
            </a:r>
            <a:r>
              <a:rPr lang="es-ES" sz="1600" dirty="0" err="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persoa</a:t>
            </a:r>
            <a:r>
              <a:rPr lang="es-ES" sz="16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intersexual pode nacer </a:t>
            </a:r>
            <a:r>
              <a:rPr lang="es-ES" sz="16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con </a:t>
            </a:r>
            <a:r>
              <a:rPr lang="es-ES" sz="1600" dirty="0" err="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xenitais</a:t>
            </a:r>
            <a:r>
              <a:rPr lang="es-ES" sz="16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ambiguos </a:t>
            </a:r>
            <a:r>
              <a:rPr lang="es-ES" sz="1600" dirty="0" err="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ou</a:t>
            </a:r>
            <a:r>
              <a:rPr lang="es-ES" sz="16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con </a:t>
            </a:r>
            <a:r>
              <a:rPr lang="es-ES" sz="1600" dirty="0" err="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combinacións</a:t>
            </a:r>
            <a:r>
              <a:rPr lang="es-ES" sz="16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t>
            </a:r>
            <a:r>
              <a:rPr lang="es-ES" sz="1600" dirty="0" err="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xenitais</a:t>
            </a:r>
            <a:r>
              <a:rPr lang="es-ES" sz="16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e </a:t>
            </a:r>
            <a:r>
              <a:rPr lang="es-ES" sz="1600" dirty="0" err="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gonadais</a:t>
            </a:r>
            <a:r>
              <a:rPr lang="es-ES" sz="16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de «ambos sexos» </a:t>
            </a:r>
            <a:r>
              <a:rPr lang="es-ES" sz="16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a:t>
            </a:r>
            <a:r>
              <a:rPr lang="es-ES" sz="16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pene e ovarios, vulva e testículos internos,..). </a:t>
            </a:r>
            <a:r>
              <a:rPr lang="es-ES" sz="1600" dirty="0" err="1"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Mesmo</a:t>
            </a:r>
            <a:r>
              <a:rPr lang="es-ES" sz="16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t>
            </a:r>
            <a:r>
              <a:rPr lang="es-ES" sz="16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cromosómicamente </a:t>
            </a:r>
            <a:r>
              <a:rPr lang="es-ES" sz="1600" dirty="0" err="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teñen</a:t>
            </a:r>
            <a:r>
              <a:rPr lang="es-ES" sz="16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t>
            </a:r>
            <a:r>
              <a:rPr lang="es-ES" sz="1600" dirty="0" err="1"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combinacións</a:t>
            </a:r>
            <a:r>
              <a:rPr lang="es-ES" sz="16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t>
            </a:r>
            <a:r>
              <a:rPr lang="es-ES" sz="16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como XXY </a:t>
            </a:r>
            <a:r>
              <a:rPr lang="es-ES" sz="1600" dirty="0" err="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ou</a:t>
            </a:r>
            <a:r>
              <a:rPr lang="es-ES" sz="16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XXX.</a:t>
            </a:r>
            <a:r>
              <a:rPr lang="pt-BR" sz="16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t>
            </a:r>
            <a:endParaRPr lang="es-ES" sz="16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616" y="818449"/>
            <a:ext cx="2664606" cy="3385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C:\Users\CRISTINA PALACIOS.DESKTOP-UQQ274E\Desktop\CHARLAS\IMAGEN-13104055-2.pn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1000"/>
                    </a14:imgEffect>
                    <a14:imgEffect>
                      <a14:brightnessContrast bright="-12000" contrast="2000"/>
                    </a14:imgEffect>
                  </a14:imgLayer>
                </a14:imgProps>
              </a:ext>
              <a:ext uri="{28A0092B-C50C-407E-A947-70E740481C1C}">
                <a14:useLocalDpi xmlns:a14="http://schemas.microsoft.com/office/drawing/2010/main" val="0"/>
              </a:ext>
            </a:extLst>
          </a:blip>
          <a:srcRect/>
          <a:stretch>
            <a:fillRect/>
          </a:stretch>
        </p:blipFill>
        <p:spPr bwMode="auto">
          <a:xfrm>
            <a:off x="-2179" y="-624224"/>
            <a:ext cx="4418587" cy="7419460"/>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4644334" y="5085184"/>
            <a:ext cx="4860925" cy="1200329"/>
          </a:xfrm>
          <a:prstGeom prst="rect">
            <a:avLst/>
          </a:prstGeom>
        </p:spPr>
        <p:txBody>
          <a:bodyPr>
            <a:spAutoFit/>
          </a:bodyPr>
          <a:lstStyle/>
          <a:p>
            <a:pPr algn="just"/>
            <a:r>
              <a:rPr lang="es-ES"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As </a:t>
            </a:r>
            <a:r>
              <a:rPr lang="es-ES"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persoas</a:t>
            </a:r>
            <a:r>
              <a:rPr lang="es-ES"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es-ES"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intersexuais</a:t>
            </a:r>
            <a:r>
              <a:rPr lang="es-ES"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son un </a:t>
            </a:r>
            <a:r>
              <a:rPr lang="es-ES"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exemplo</a:t>
            </a:r>
            <a:r>
              <a:rPr lang="es-ES"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de que </a:t>
            </a:r>
            <a:r>
              <a:rPr lang="es-ES" strike="sngStrike" dirty="0">
                <a:solidFill>
                  <a:srgbClr val="FF0000"/>
                </a:solidFill>
                <a:latin typeface="Tahoma" panose="020B0604030504040204" pitchFamily="34" charset="0"/>
                <a:ea typeface="Tahoma" panose="020B0604030504040204" pitchFamily="34" charset="0"/>
                <a:cs typeface="Tahoma" panose="020B0604030504040204" pitchFamily="34" charset="0"/>
              </a:rPr>
              <a:t>non </a:t>
            </a:r>
            <a:r>
              <a:rPr lang="es-ES" strike="sngStrike" dirty="0" err="1">
                <a:solidFill>
                  <a:srgbClr val="FF0000"/>
                </a:solidFill>
                <a:latin typeface="Tahoma" panose="020B0604030504040204" pitchFamily="34" charset="0"/>
                <a:ea typeface="Tahoma" panose="020B0604030504040204" pitchFamily="34" charset="0"/>
                <a:cs typeface="Tahoma" panose="020B0604030504040204" pitchFamily="34" charset="0"/>
              </a:rPr>
              <a:t>sempre</a:t>
            </a:r>
            <a:r>
              <a:rPr lang="es-ES" strike="sngStrike"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s-ES"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 </a:t>
            </a:r>
            <a:r>
              <a:rPr lang="es-ES"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xenitalidade</a:t>
            </a:r>
            <a:r>
              <a:rPr lang="es-ES"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as gónadas e os cromosomas, nos van a </a:t>
            </a:r>
            <a:r>
              <a:rPr lang="es-ES"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dicir</a:t>
            </a:r>
            <a:r>
              <a:rPr lang="es-ES"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claramente cal é </a:t>
            </a:r>
            <a:r>
              <a:rPr lang="es-ES"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 </a:t>
            </a:r>
            <a:r>
              <a:rPr lang="es-ES" dirty="0" err="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nosa</a:t>
            </a:r>
            <a:r>
              <a:rPr lang="es-ES"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es-ES" dirty="0" err="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identidade</a:t>
            </a:r>
            <a:r>
              <a:rPr lang="es-ES"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t>
            </a:r>
            <a:endParaRPr lang="es-ES"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3472343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ipe(down)">
                                      <p:cBhvr>
                                        <p:cTn id="7" dur="1000"/>
                                        <p:tgtEl>
                                          <p:spTgt spid="8194"/>
                                        </p:tgtEl>
                                      </p:cBhvr>
                                    </p:animEffect>
                                  </p:childTnLst>
                                </p:cTn>
                              </p:par>
                              <p:par>
                                <p:cTn id="8" presetID="53" presetClass="entr" presetSubtype="16"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Effect transition="in" filter="fade">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C:\Users\CRISTINA PALACIOS.DESKTOP-UQQ274E\Desktop\CHARLAS\jay-kyle.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0565" y="3068960"/>
            <a:ext cx="6201239" cy="3558614"/>
          </a:xfrm>
          <a:prstGeom prst="rect">
            <a:avLst/>
          </a:prstGeom>
          <a:noFill/>
          <a:ln>
            <a:noFill/>
          </a:ln>
        </p:spPr>
      </p:pic>
      <p:sp>
        <p:nvSpPr>
          <p:cNvPr id="6" name="5 CuadroTexto"/>
          <p:cNvSpPr txBox="1"/>
          <p:nvPr/>
        </p:nvSpPr>
        <p:spPr>
          <a:xfrm>
            <a:off x="1730215" y="247037"/>
            <a:ext cx="6201239" cy="722827"/>
          </a:xfrm>
          <a:prstGeom prst="rect">
            <a:avLst/>
          </a:prstGeom>
          <a:noFill/>
        </p:spPr>
        <p:txBody>
          <a:bodyPr wrap="square" rtlCol="0">
            <a:spAutoFit/>
          </a:bodyPr>
          <a:lstStyle/>
          <a:p>
            <a:pPr algn="ctr"/>
            <a:r>
              <a:rPr lang="es-ES" sz="4097" b="1" dirty="0">
                <a:solidFill>
                  <a:srgbClr val="FFC000"/>
                </a:solidFill>
                <a:effectLst>
                  <a:outerShdw blurRad="38100" dist="38100" dir="2700000" algn="tl">
                    <a:srgbClr val="000000">
                      <a:alpha val="43137"/>
                    </a:srgbClr>
                  </a:outerShdw>
                </a:effectLst>
                <a:latin typeface="Bahnschrift" pitchFamily="34" charset="0"/>
              </a:rPr>
              <a:t>INTERSEXUALIDADE</a:t>
            </a:r>
          </a:p>
        </p:txBody>
      </p:sp>
      <p:sp>
        <p:nvSpPr>
          <p:cNvPr id="2" name="1 CuadroTexto"/>
          <p:cNvSpPr txBox="1"/>
          <p:nvPr/>
        </p:nvSpPr>
        <p:spPr>
          <a:xfrm>
            <a:off x="-52235" y="1009645"/>
            <a:ext cx="9721850" cy="733534"/>
          </a:xfrm>
          <a:prstGeom prst="rect">
            <a:avLst/>
          </a:prstGeom>
          <a:noFill/>
        </p:spPr>
        <p:txBody>
          <a:bodyPr wrap="square" rtlCol="0">
            <a:spAutoFit/>
          </a:bodyPr>
          <a:lstStyle/>
          <a:p>
            <a:pPr algn="ctr">
              <a:lnSpc>
                <a:spcPts val="2514"/>
              </a:lnSpc>
            </a:pPr>
            <a:r>
              <a:rPr lang="es-ES" sz="1676" dirty="0">
                <a:latin typeface="Bahnschrift" pitchFamily="34" charset="0"/>
              </a:rPr>
              <a:t>A </a:t>
            </a:r>
            <a:r>
              <a:rPr lang="es-ES" sz="1676" dirty="0" err="1">
                <a:latin typeface="Bahnschrift" pitchFamily="34" charset="0"/>
              </a:rPr>
              <a:t>maioría</a:t>
            </a:r>
            <a:r>
              <a:rPr lang="es-ES" sz="1676" dirty="0">
                <a:latin typeface="Bahnschrift" pitchFamily="34" charset="0"/>
              </a:rPr>
              <a:t> </a:t>
            </a:r>
            <a:r>
              <a:rPr lang="es-ES" sz="1676" dirty="0" err="1">
                <a:latin typeface="Bahnschrift" pitchFamily="34" charset="0"/>
              </a:rPr>
              <a:t>destas</a:t>
            </a:r>
            <a:r>
              <a:rPr lang="es-ES" sz="1676" dirty="0">
                <a:latin typeface="Bahnschrift" pitchFamily="34" charset="0"/>
              </a:rPr>
              <a:t> crianzas  </a:t>
            </a:r>
            <a:r>
              <a:rPr lang="es-ES" sz="1676" dirty="0" err="1">
                <a:latin typeface="Bahnschrift" pitchFamily="34" charset="0"/>
              </a:rPr>
              <a:t>asígnaselles</a:t>
            </a:r>
            <a:r>
              <a:rPr lang="es-ES" sz="1676" dirty="0">
                <a:latin typeface="Bahnschrift" pitchFamily="34" charset="0"/>
              </a:rPr>
              <a:t> un sexo aleatoriamente, son operadas e mutiladas </a:t>
            </a:r>
            <a:r>
              <a:rPr lang="es-ES" sz="1676" dirty="0" err="1">
                <a:latin typeface="Bahnschrift" pitchFamily="34" charset="0"/>
              </a:rPr>
              <a:t>sendo</a:t>
            </a:r>
            <a:r>
              <a:rPr lang="es-ES" sz="1676" dirty="0">
                <a:latin typeface="Bahnschrift" pitchFamily="34" charset="0"/>
              </a:rPr>
              <a:t> bebés,  para </a:t>
            </a:r>
            <a:r>
              <a:rPr lang="es-ES" sz="1676" dirty="0" err="1">
                <a:latin typeface="Bahnschrift" pitchFamily="34" charset="0"/>
              </a:rPr>
              <a:t>despois</a:t>
            </a:r>
            <a:r>
              <a:rPr lang="es-ES" sz="1676" dirty="0">
                <a:latin typeface="Bahnschrift" pitchFamily="34" charset="0"/>
              </a:rPr>
              <a:t> medrar, </a:t>
            </a:r>
            <a:r>
              <a:rPr lang="es-ES" sz="1676" dirty="0" smtClean="0">
                <a:latin typeface="Bahnschrift" pitchFamily="34" charset="0"/>
              </a:rPr>
              <a:t>en demasiadas </a:t>
            </a:r>
            <a:r>
              <a:rPr lang="es-ES" sz="1676" dirty="0" err="1" smtClean="0">
                <a:latin typeface="Bahnschrift" pitchFamily="34" charset="0"/>
              </a:rPr>
              <a:t>ocasións</a:t>
            </a:r>
            <a:r>
              <a:rPr lang="es-ES" sz="1676" dirty="0" smtClean="0">
                <a:latin typeface="Bahnschrift" pitchFamily="34" charset="0"/>
              </a:rPr>
              <a:t>, </a:t>
            </a:r>
            <a:r>
              <a:rPr lang="es-ES" sz="1676" dirty="0" err="1">
                <a:latin typeface="Bahnschrift" pitchFamily="34" charset="0"/>
              </a:rPr>
              <a:t>sendo</a:t>
            </a:r>
            <a:r>
              <a:rPr lang="es-ES" sz="1676" dirty="0">
                <a:latin typeface="Bahnschrift" pitchFamily="34" charset="0"/>
              </a:rPr>
              <a:t> </a:t>
            </a:r>
            <a:r>
              <a:rPr lang="es-ES" sz="1676" dirty="0" err="1">
                <a:latin typeface="Bahnschrift" pitchFamily="34" charset="0"/>
              </a:rPr>
              <a:t>trans</a:t>
            </a:r>
            <a:r>
              <a:rPr lang="es-ES" sz="1676" dirty="0">
                <a:latin typeface="Bahnschrift" pitchFamily="34" charset="0"/>
              </a:rPr>
              <a:t> (30%*) </a:t>
            </a:r>
          </a:p>
        </p:txBody>
      </p:sp>
      <p:sp>
        <p:nvSpPr>
          <p:cNvPr id="3" name="2 CuadroTexto"/>
          <p:cNvSpPr txBox="1"/>
          <p:nvPr/>
        </p:nvSpPr>
        <p:spPr>
          <a:xfrm>
            <a:off x="7741605" y="6277350"/>
            <a:ext cx="4057601" cy="350224"/>
          </a:xfrm>
          <a:prstGeom prst="rect">
            <a:avLst/>
          </a:prstGeom>
          <a:noFill/>
        </p:spPr>
        <p:txBody>
          <a:bodyPr wrap="square" rtlCol="0">
            <a:spAutoFit/>
          </a:bodyPr>
          <a:lstStyle/>
          <a:p>
            <a:r>
              <a:rPr lang="es-ES" sz="1676" dirty="0"/>
              <a:t>* </a:t>
            </a:r>
            <a:r>
              <a:rPr lang="es-ES" sz="1490" dirty="0"/>
              <a:t>Brújula Intersexual</a:t>
            </a:r>
          </a:p>
        </p:txBody>
      </p:sp>
      <p:sp>
        <p:nvSpPr>
          <p:cNvPr id="4" name="3 CuadroTexto"/>
          <p:cNvSpPr txBox="1"/>
          <p:nvPr/>
        </p:nvSpPr>
        <p:spPr>
          <a:xfrm>
            <a:off x="153034" y="1944395"/>
            <a:ext cx="9478759" cy="1015663"/>
          </a:xfrm>
          <a:prstGeom prst="rect">
            <a:avLst/>
          </a:prstGeom>
          <a:noFill/>
        </p:spPr>
        <p:txBody>
          <a:bodyPr wrap="square" rtlCol="0">
            <a:spAutoFit/>
          </a:bodyPr>
          <a:lstStyle/>
          <a:p>
            <a:pPr algn="ctr">
              <a:lnSpc>
                <a:spcPts val="2421"/>
              </a:lnSpc>
            </a:pPr>
            <a:r>
              <a:rPr lang="pt-BR" sz="1676" dirty="0" err="1">
                <a:latin typeface="Arial Rounded MT Bold" pitchFamily="34" charset="0"/>
              </a:rPr>
              <a:t>Colectivos</a:t>
            </a:r>
            <a:r>
              <a:rPr lang="pt-BR" sz="1676" dirty="0">
                <a:latin typeface="Arial Rounded MT Bold" pitchFamily="34" charset="0"/>
              </a:rPr>
              <a:t> como a </a:t>
            </a:r>
            <a:r>
              <a:rPr lang="pt-BR" sz="1676" dirty="0" err="1">
                <a:effectLst>
                  <a:outerShdw blurRad="38100" dist="38100" dir="2700000" algn="tl">
                    <a:srgbClr val="000000">
                      <a:alpha val="43137"/>
                    </a:srgbClr>
                  </a:outerShdw>
                </a:effectLst>
                <a:latin typeface="Arial Rounded MT Bold" pitchFamily="34" charset="0"/>
              </a:rPr>
              <a:t>Organización</a:t>
            </a:r>
            <a:r>
              <a:rPr lang="pt-BR" sz="1676" dirty="0">
                <a:effectLst>
                  <a:outerShdw blurRad="38100" dist="38100" dir="2700000" algn="tl">
                    <a:srgbClr val="000000">
                      <a:alpha val="43137"/>
                    </a:srgbClr>
                  </a:outerShdw>
                </a:effectLst>
                <a:latin typeface="Arial Rounded MT Bold" pitchFamily="34" charset="0"/>
              </a:rPr>
              <a:t> Internacional da Intersexualidade </a:t>
            </a:r>
            <a:r>
              <a:rPr lang="pt-BR" sz="1676" dirty="0" err="1">
                <a:latin typeface="Arial Rounded MT Bold" pitchFamily="34" charset="0"/>
              </a:rPr>
              <a:t>demandan</a:t>
            </a:r>
            <a:r>
              <a:rPr lang="pt-BR" sz="1676" dirty="0">
                <a:latin typeface="Arial Rounded MT Bold" pitchFamily="34" charset="0"/>
              </a:rPr>
              <a:t> o </a:t>
            </a:r>
            <a:r>
              <a:rPr lang="pt-BR" sz="1676" dirty="0" err="1">
                <a:latin typeface="Arial Rounded MT Bold" pitchFamily="34" charset="0"/>
              </a:rPr>
              <a:t>dereito</a:t>
            </a:r>
            <a:r>
              <a:rPr lang="pt-BR" sz="1676" dirty="0">
                <a:latin typeface="Arial Rounded MT Bold" pitchFamily="34" charset="0"/>
              </a:rPr>
              <a:t> a decidir sobre o seu corpo pedindo que non se </a:t>
            </a:r>
            <a:r>
              <a:rPr lang="pt-BR" sz="1676" dirty="0" err="1">
                <a:latin typeface="Arial Rounded MT Bold" pitchFamily="34" charset="0"/>
              </a:rPr>
              <a:t>interveña</a:t>
            </a:r>
            <a:r>
              <a:rPr lang="pt-BR" sz="1676" dirty="0">
                <a:latin typeface="Arial Rounded MT Bold" pitchFamily="34" charset="0"/>
              </a:rPr>
              <a:t> a neonatos por </a:t>
            </a:r>
            <a:r>
              <a:rPr lang="pt-BR" sz="1676" b="1" dirty="0" err="1">
                <a:effectLst>
                  <a:outerShdw blurRad="38100" dist="38100" dir="2700000" algn="tl">
                    <a:srgbClr val="000000">
                      <a:alpha val="43137"/>
                    </a:srgbClr>
                  </a:outerShdw>
                </a:effectLst>
                <a:latin typeface="Arial Rounded MT Bold" pitchFamily="34" charset="0"/>
              </a:rPr>
              <a:t>concordancia</a:t>
            </a:r>
            <a:r>
              <a:rPr lang="pt-BR" sz="1676" b="1" dirty="0">
                <a:effectLst>
                  <a:outerShdw blurRad="38100" dist="38100" dir="2700000" algn="tl">
                    <a:srgbClr val="000000">
                      <a:alpha val="43137"/>
                    </a:srgbClr>
                  </a:outerShdw>
                </a:effectLst>
                <a:latin typeface="Arial Rounded MT Bold" pitchFamily="34" charset="0"/>
              </a:rPr>
              <a:t> estética</a:t>
            </a:r>
            <a:r>
              <a:rPr lang="pt-BR" sz="1676" dirty="0">
                <a:latin typeface="Arial Rounded MT Bold" pitchFamily="34" charset="0"/>
              </a:rPr>
              <a:t> </a:t>
            </a:r>
            <a:r>
              <a:rPr lang="pt-BR" sz="1676" dirty="0" err="1">
                <a:latin typeface="Arial Rounded MT Bold" pitchFamily="34" charset="0"/>
              </a:rPr>
              <a:t>cun</a:t>
            </a:r>
            <a:r>
              <a:rPr lang="pt-BR" sz="1676" dirty="0">
                <a:latin typeface="Arial Rounded MT Bold" pitchFamily="34" charset="0"/>
              </a:rPr>
              <a:t> dos </a:t>
            </a:r>
            <a:r>
              <a:rPr lang="pt-BR" sz="1676" dirty="0" err="1">
                <a:latin typeface="Arial Rounded MT Bold" pitchFamily="34" charset="0"/>
              </a:rPr>
              <a:t>dous</a:t>
            </a:r>
            <a:r>
              <a:rPr lang="pt-BR" sz="1676" dirty="0">
                <a:latin typeface="Arial Rounded MT Bold" pitchFamily="34" charset="0"/>
              </a:rPr>
              <a:t> </a:t>
            </a:r>
            <a:r>
              <a:rPr lang="pt-BR" sz="1676" dirty="0" smtClean="0">
                <a:latin typeface="Arial Rounded MT Bold" pitchFamily="34" charset="0"/>
              </a:rPr>
              <a:t>“</a:t>
            </a:r>
            <a:r>
              <a:rPr lang="pt-BR" sz="1676" dirty="0" err="1" smtClean="0">
                <a:latin typeface="Arial Rounded MT Bold" pitchFamily="34" charset="0"/>
              </a:rPr>
              <a:t>xéneros</a:t>
            </a:r>
            <a:r>
              <a:rPr lang="pt-BR" sz="1676" dirty="0" smtClean="0">
                <a:latin typeface="Arial Rounded MT Bold" pitchFamily="34" charset="0"/>
              </a:rPr>
              <a:t> normativos”. </a:t>
            </a:r>
            <a:endParaRPr lang="es-ES" sz="1676" dirty="0">
              <a:latin typeface="Arial Rounded MT Bold" pitchFamily="34" charset="0"/>
            </a:endParaRPr>
          </a:p>
        </p:txBody>
      </p:sp>
    </p:spTree>
    <p:extLst>
      <p:ext uri="{BB962C8B-B14F-4D97-AF65-F5344CB8AC3E}">
        <p14:creationId xmlns:p14="http://schemas.microsoft.com/office/powerpoint/2010/main" val="142295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300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58544" y="660155"/>
            <a:ext cx="6511744" cy="2785378"/>
          </a:xfrm>
          <a:prstGeom prst="rect">
            <a:avLst/>
          </a:prstGeom>
        </p:spPr>
        <p:txBody>
          <a:bodyPr wrap="square">
            <a:spAutoFit/>
          </a:bodyPr>
          <a:lstStyle/>
          <a:p>
            <a:pPr algn="just">
              <a:lnSpc>
                <a:spcPts val="3000"/>
              </a:lnSpc>
            </a:pPr>
            <a:r>
              <a:rPr lang="es-E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É a </a:t>
            </a:r>
            <a:r>
              <a:rPr lang="es-ES" sz="2000"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maneira</a:t>
            </a:r>
            <a:r>
              <a:rPr lang="es-E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na que nos </a:t>
            </a:r>
            <a:r>
              <a:rPr lang="es-ES" sz="2000" b="1" dirty="0">
                <a:solidFill>
                  <a:schemeClr val="tx1">
                    <a:lumMod val="75000"/>
                    <a:lumOff val="2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identificamos </a:t>
            </a:r>
            <a:r>
              <a:rPr lang="es-E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como home, </a:t>
            </a:r>
            <a:r>
              <a:rPr lang="es-ES" sz="2000"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muller</a:t>
            </a:r>
            <a:r>
              <a:rPr lang="es-E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es-ES" sz="2000"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ou</a:t>
            </a:r>
            <a:r>
              <a:rPr lang="es-E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como </a:t>
            </a:r>
            <a:r>
              <a:rPr lang="es-ES" sz="2000"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persoa</a:t>
            </a:r>
            <a:r>
              <a:rPr lang="es-E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non binaria (</a:t>
            </a:r>
            <a:r>
              <a:rPr lang="es-ES" sz="2000"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nin</a:t>
            </a:r>
            <a:r>
              <a:rPr lang="es-E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home </a:t>
            </a:r>
            <a:r>
              <a:rPr lang="es-ES" sz="2000"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nin</a:t>
            </a:r>
            <a:r>
              <a:rPr lang="es-E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es-ES" sz="2000" dirty="0" err="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muller</a:t>
            </a:r>
            <a:r>
              <a:rPr lang="es-ES" sz="20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es-ES" sz="2000" dirty="0" err="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xénero</a:t>
            </a:r>
            <a:r>
              <a:rPr lang="es-ES" sz="20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fluido, </a:t>
            </a:r>
            <a:r>
              <a:rPr lang="es-ES" sz="2000" dirty="0" err="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axénero</a:t>
            </a:r>
            <a:r>
              <a:rPr lang="es-ES" sz="20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t>
            </a:r>
            <a:r>
              <a:rPr lang="es-E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Ten que ver con </a:t>
            </a:r>
            <a:r>
              <a:rPr lang="es-ES" sz="2000" b="1" dirty="0">
                <a:solidFill>
                  <a:schemeClr val="tx1">
                    <a:lumMod val="75000"/>
                    <a:lumOff val="2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QUEN SOMOS </a:t>
            </a:r>
            <a:r>
              <a:rPr lang="es-ES" sz="2000" dirty="0" smtClean="0">
                <a:solidFill>
                  <a:schemeClr val="tx1">
                    <a:lumMod val="75000"/>
                    <a:lumOff val="2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independientemente </a:t>
            </a:r>
            <a:r>
              <a:rPr lang="es-ES" sz="20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do</a:t>
            </a:r>
            <a:r>
              <a:rPr lang="es-ES" sz="2000" dirty="0" smtClean="0">
                <a:solidFill>
                  <a:schemeClr val="tx1">
                    <a:lumMod val="75000"/>
                    <a:lumOff val="2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s-ES" sz="2000" dirty="0" err="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xenital</a:t>
            </a:r>
            <a:r>
              <a:rPr lang="es-ES" sz="20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e do </a:t>
            </a:r>
            <a:r>
              <a:rPr lang="es-ES" sz="2000" dirty="0" err="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corpo</a:t>
            </a:r>
            <a:r>
              <a:rPr lang="es-E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es-ES" sz="20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Non se escolle </a:t>
            </a:r>
            <a:r>
              <a:rPr lang="es-ES" sz="2000" b="1"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ou</a:t>
            </a:r>
            <a:r>
              <a:rPr lang="es-ES" sz="20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es-ES" sz="2000" b="1"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elixe</a:t>
            </a:r>
            <a:r>
              <a:rPr lang="es-E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es-ES" sz="2000"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xa</a:t>
            </a:r>
            <a:r>
              <a:rPr lang="es-E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que reside no cerebro.  A </a:t>
            </a:r>
            <a:r>
              <a:rPr lang="es-ES" sz="2000"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identidade</a:t>
            </a:r>
            <a:r>
              <a:rPr lang="es-E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es-ES" sz="2000" dirty="0" err="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maniféstase</a:t>
            </a:r>
            <a:r>
              <a:rPr lang="es-ES" sz="20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es-ES" sz="2000"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ao</a:t>
            </a:r>
            <a:r>
              <a:rPr lang="es-E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tempo en que as crianzas aprenden a </a:t>
            </a:r>
            <a:r>
              <a:rPr lang="es-ES" sz="2000"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falar</a:t>
            </a:r>
            <a:r>
              <a:rPr lang="es-E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e </a:t>
            </a:r>
            <a:r>
              <a:rPr lang="es-ES" sz="2000"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nomear</a:t>
            </a:r>
            <a:r>
              <a:rPr lang="es-E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o mundo que </a:t>
            </a:r>
            <a:r>
              <a:rPr lang="es-ES" sz="2000"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lles</a:t>
            </a:r>
            <a:r>
              <a:rPr lang="es-E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rodea.</a:t>
            </a:r>
          </a:p>
        </p:txBody>
      </p:sp>
      <p:sp>
        <p:nvSpPr>
          <p:cNvPr id="13" name="12 CuadroTexto"/>
          <p:cNvSpPr txBox="1"/>
          <p:nvPr/>
        </p:nvSpPr>
        <p:spPr>
          <a:xfrm>
            <a:off x="258544" y="3579106"/>
            <a:ext cx="8321788" cy="400110"/>
          </a:xfrm>
          <a:prstGeom prst="rect">
            <a:avLst/>
          </a:prstGeom>
          <a:noFill/>
        </p:spPr>
        <p:txBody>
          <a:bodyPr wrap="square" rtlCol="0">
            <a:spAutoFit/>
          </a:bodyPr>
          <a:lstStyle/>
          <a:p>
            <a:r>
              <a:rPr lang="es-E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Dentro das </a:t>
            </a:r>
            <a:r>
              <a:rPr lang="es-ES" sz="2000" dirty="0">
                <a:solidFill>
                  <a:srgbClr val="FF3399"/>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identidades </a:t>
            </a:r>
            <a:r>
              <a:rPr lang="es-ES" sz="2000" dirty="0" err="1">
                <a:solidFill>
                  <a:srgbClr val="FF3399"/>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sexuais</a:t>
            </a:r>
            <a:r>
              <a:rPr lang="es-ES" sz="2000" dirty="0">
                <a:solidFill>
                  <a:srgbClr val="FF3399"/>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/de </a:t>
            </a:r>
            <a:r>
              <a:rPr lang="es-ES" sz="2000" dirty="0" err="1" smtClean="0">
                <a:solidFill>
                  <a:srgbClr val="FF3399"/>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xénero</a:t>
            </a:r>
            <a:r>
              <a:rPr lang="es-ES" sz="2000" dirty="0" smtClean="0">
                <a:solidFill>
                  <a:srgbClr val="FF3399"/>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s-ES" sz="2000"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temos</a:t>
            </a:r>
            <a:r>
              <a:rPr lang="es-E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t>
            </a:r>
          </a:p>
        </p:txBody>
      </p:sp>
      <p:sp>
        <p:nvSpPr>
          <p:cNvPr id="16" name="15 CuadroTexto"/>
          <p:cNvSpPr txBox="1"/>
          <p:nvPr/>
        </p:nvSpPr>
        <p:spPr>
          <a:xfrm>
            <a:off x="80090" y="4063153"/>
            <a:ext cx="9601107" cy="1165063"/>
          </a:xfrm>
          <a:prstGeom prst="rect">
            <a:avLst/>
          </a:prstGeom>
          <a:noFill/>
        </p:spPr>
        <p:txBody>
          <a:bodyPr wrap="square" rtlCol="0">
            <a:spAutoFit/>
          </a:bodyPr>
          <a:lstStyle/>
          <a:p>
            <a:pPr marL="261938" indent="-261938" algn="just">
              <a:lnSpc>
                <a:spcPts val="2900"/>
              </a:lnSpc>
              <a:buBlip>
                <a:blip r:embed="rId2"/>
              </a:buBlip>
            </a:pPr>
            <a:r>
              <a:rPr lang="es-ES" sz="2000" b="1" dirty="0" err="1">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Persoa</a:t>
            </a:r>
            <a:r>
              <a:rPr lang="es-ES" sz="20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 </a:t>
            </a:r>
            <a:r>
              <a:rPr lang="es-ES" sz="2000" b="1" dirty="0" err="1" smtClean="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Trans</a:t>
            </a:r>
            <a:r>
              <a:rPr lang="es-ES" sz="2000" b="1" dirty="0" smtClean="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 </a:t>
            </a:r>
            <a:r>
              <a:rPr lang="es-ES" sz="1900" b="1" strike="sngStrike" dirty="0">
                <a:solidFill>
                  <a:srgbClr val="FF0000"/>
                </a:solidFill>
                <a:latin typeface="Tahoma" panose="020B0604030504040204" pitchFamily="34" charset="0"/>
                <a:ea typeface="Tahoma" panose="020B0604030504040204" pitchFamily="34" charset="0"/>
                <a:cs typeface="Tahoma" panose="020B0604030504040204" pitchFamily="34" charset="0"/>
              </a:rPr>
              <a:t>NON</a:t>
            </a:r>
            <a:r>
              <a:rPr lang="es-ES" sz="19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se identifica </a:t>
            </a:r>
            <a:r>
              <a:rPr lang="es-ES" sz="1900"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co</a:t>
            </a:r>
            <a:r>
              <a:rPr lang="es-ES" sz="19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sexo/</a:t>
            </a:r>
            <a:r>
              <a:rPr lang="es-ES" sz="1900"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xénero</a:t>
            </a:r>
            <a:r>
              <a:rPr lang="es-ES" sz="19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asignado </a:t>
            </a:r>
            <a:r>
              <a:rPr lang="es-ES" sz="1900"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ao</a:t>
            </a:r>
            <a:r>
              <a:rPr lang="es-ES" sz="19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nacer en base a </a:t>
            </a:r>
            <a:r>
              <a:rPr lang="es-ES" sz="1900" dirty="0" err="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súa</a:t>
            </a:r>
            <a:r>
              <a:rPr lang="es-ES" sz="19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es-ES" sz="1900" dirty="0" err="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xenitalidade</a:t>
            </a:r>
            <a:r>
              <a:rPr lang="es-ES" sz="19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es-ES" sz="19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As veces </a:t>
            </a:r>
            <a:r>
              <a:rPr lang="es-ES" sz="1900"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senten</a:t>
            </a:r>
            <a:r>
              <a:rPr lang="es-ES" sz="19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 </a:t>
            </a:r>
            <a:r>
              <a:rPr lang="es-ES" sz="1900"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necesidade</a:t>
            </a:r>
            <a:r>
              <a:rPr lang="es-ES" sz="19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de </a:t>
            </a:r>
            <a:r>
              <a:rPr lang="es-ES" sz="19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t>
            </a:r>
            <a:r>
              <a:rPr lang="es-ES" sz="1900" dirty="0" smtClean="0">
                <a:solidFill>
                  <a:schemeClr val="tx1">
                    <a:lumMod val="75000"/>
                    <a:lumOff val="2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acomodar”</a:t>
            </a:r>
            <a:r>
              <a:rPr lang="es-ES" sz="19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es-ES" sz="19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o </a:t>
            </a:r>
            <a:r>
              <a:rPr lang="es-ES" sz="1900"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seu</a:t>
            </a:r>
            <a:r>
              <a:rPr lang="es-ES" sz="19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aspecto físico e o </a:t>
            </a:r>
            <a:r>
              <a:rPr lang="es-ES" sz="1900"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seu</a:t>
            </a:r>
            <a:r>
              <a:rPr lang="es-ES" sz="19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es-ES" sz="1900" dirty="0" err="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corpo</a:t>
            </a:r>
            <a:r>
              <a:rPr lang="es-ES" sz="19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es-ES" sz="1900" dirty="0" err="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ao</a:t>
            </a:r>
            <a:r>
              <a:rPr lang="es-ES" sz="19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que socialmente está admitido como un </a:t>
            </a:r>
            <a:r>
              <a:rPr lang="es-ES" sz="1900" dirty="0" err="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corpo</a:t>
            </a:r>
            <a:r>
              <a:rPr lang="es-ES" sz="19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de home/</a:t>
            </a:r>
            <a:r>
              <a:rPr lang="es-ES" sz="1900" dirty="0" err="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muller</a:t>
            </a:r>
            <a:r>
              <a:rPr lang="es-ES" sz="19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t>
            </a:r>
            <a:r>
              <a:rPr lang="es-ES" sz="19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endParaRPr lang="es-ES" sz="19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7" name="16 CuadroTexto"/>
          <p:cNvSpPr txBox="1"/>
          <p:nvPr/>
        </p:nvSpPr>
        <p:spPr>
          <a:xfrm>
            <a:off x="80090" y="5393388"/>
            <a:ext cx="9554719" cy="464230"/>
          </a:xfrm>
          <a:prstGeom prst="rect">
            <a:avLst/>
          </a:prstGeom>
          <a:noFill/>
        </p:spPr>
        <p:txBody>
          <a:bodyPr wrap="square" rtlCol="0">
            <a:spAutoFit/>
          </a:bodyPr>
          <a:lstStyle/>
          <a:p>
            <a:pPr marL="261938" indent="-261938" algn="just">
              <a:lnSpc>
                <a:spcPts val="2880"/>
              </a:lnSpc>
              <a:buBlip>
                <a:blip r:embed="rId3"/>
              </a:buBlip>
            </a:pPr>
            <a:r>
              <a:rPr lang="es-ES" sz="2000" b="1" dirty="0" err="1">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Persoa</a:t>
            </a:r>
            <a:r>
              <a:rPr lang="es-ES" sz="20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 </a:t>
            </a:r>
            <a:r>
              <a:rPr lang="es-ES" sz="2000" b="1" dirty="0" err="1" smtClean="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Cis</a:t>
            </a:r>
            <a:r>
              <a:rPr lang="es-ES" sz="2000" b="1" dirty="0" smtClean="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 </a:t>
            </a:r>
            <a:r>
              <a:rPr lang="es-ES" sz="2000" b="1" dirty="0">
                <a:solidFill>
                  <a:srgbClr val="009900"/>
                </a:solidFill>
                <a:latin typeface="Tahoma" panose="020B0604030504040204" pitchFamily="34" charset="0"/>
                <a:ea typeface="Tahoma" panose="020B0604030504040204" pitchFamily="34" charset="0"/>
                <a:cs typeface="Tahoma" panose="020B0604030504040204" pitchFamily="34" charset="0"/>
              </a:rPr>
              <a:t>SÍ</a:t>
            </a:r>
            <a:r>
              <a:rPr lang="es-ES" sz="2000"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s-E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se identifica </a:t>
            </a:r>
            <a:r>
              <a:rPr lang="es-ES" sz="2000"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co</a:t>
            </a:r>
            <a:r>
              <a:rPr lang="es-E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sexo/</a:t>
            </a:r>
            <a:r>
              <a:rPr lang="es-ES" sz="2000"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xénero</a:t>
            </a:r>
            <a:r>
              <a:rPr lang="es-E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asignado </a:t>
            </a:r>
            <a:r>
              <a:rPr lang="es-ES" sz="2000"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ao</a:t>
            </a:r>
            <a:r>
              <a:rPr lang="es-E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nacer.</a:t>
            </a:r>
          </a:p>
        </p:txBody>
      </p:sp>
      <p:sp>
        <p:nvSpPr>
          <p:cNvPr id="15" name="14 CuadroTexto"/>
          <p:cNvSpPr txBox="1"/>
          <p:nvPr/>
        </p:nvSpPr>
        <p:spPr>
          <a:xfrm>
            <a:off x="258546" y="104516"/>
            <a:ext cx="7996599" cy="523220"/>
          </a:xfrm>
          <a:prstGeom prst="rect">
            <a:avLst/>
          </a:prstGeom>
          <a:noFill/>
        </p:spPr>
        <p:txBody>
          <a:bodyPr wrap="square" rtlCol="0">
            <a:spAutoFit/>
          </a:bodyPr>
          <a:lstStyle/>
          <a:p>
            <a:r>
              <a:rPr lang="es-ES" sz="2800" dirty="0" err="1">
                <a:solidFill>
                  <a:srgbClr val="7030A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Identidade</a:t>
            </a:r>
            <a:r>
              <a:rPr lang="es-ES" sz="2800" dirty="0">
                <a:solidFill>
                  <a:srgbClr val="7030A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sexual: sexo sentido</a:t>
            </a:r>
            <a:endParaRPr lang="es-ES" sz="2800"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4563" y="795383"/>
            <a:ext cx="2501164" cy="1902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9 CuadroTexto"/>
          <p:cNvSpPr txBox="1"/>
          <p:nvPr/>
        </p:nvSpPr>
        <p:spPr>
          <a:xfrm>
            <a:off x="80091" y="5992156"/>
            <a:ext cx="9641760" cy="836126"/>
          </a:xfrm>
          <a:prstGeom prst="rect">
            <a:avLst/>
          </a:prstGeom>
          <a:noFill/>
        </p:spPr>
        <p:txBody>
          <a:bodyPr wrap="square" rtlCol="0">
            <a:spAutoFit/>
          </a:bodyPr>
          <a:lstStyle/>
          <a:p>
            <a:pPr marL="261938" indent="-261938" algn="just">
              <a:lnSpc>
                <a:spcPts val="2900"/>
              </a:lnSpc>
              <a:buBlip>
                <a:blip r:embed="rId2"/>
              </a:buBlip>
            </a:pPr>
            <a:r>
              <a:rPr lang="es-ES" sz="2000" b="1" dirty="0" err="1">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Persoa</a:t>
            </a:r>
            <a:r>
              <a:rPr lang="es-ES" sz="20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 Non Binaria: </a:t>
            </a:r>
            <a:r>
              <a:rPr lang="es-ES" sz="2000" b="1" strike="sngStrike" dirty="0">
                <a:solidFill>
                  <a:srgbClr val="FF0000"/>
                </a:solidFill>
                <a:latin typeface="Tahoma" panose="020B0604030504040204" pitchFamily="34" charset="0"/>
                <a:ea typeface="Tahoma" panose="020B0604030504040204" pitchFamily="34" charset="0"/>
                <a:cs typeface="Tahoma" panose="020B0604030504040204" pitchFamily="34" charset="0"/>
              </a:rPr>
              <a:t>NON</a:t>
            </a:r>
            <a:r>
              <a:rPr lang="es-E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se identifica dentro do binarismo sexo/</a:t>
            </a:r>
            <a:r>
              <a:rPr lang="es-ES" sz="2000"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xénero</a:t>
            </a:r>
            <a:r>
              <a:rPr lang="es-E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es-ES" sz="20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femenino-</a:t>
            </a:r>
            <a:r>
              <a:rPr lang="es-ES" sz="2000" dirty="0" err="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muller</a:t>
            </a:r>
            <a:r>
              <a:rPr lang="es-ES" sz="20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/masculino-home</a:t>
            </a:r>
            <a:r>
              <a:rPr lang="es-ES" sz="22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t>
            </a:r>
            <a:endParaRPr lang="es-ES" sz="2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954697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1000"/>
                                        <p:tgtEl>
                                          <p:spTgt spid="15"/>
                                        </p:tgtEl>
                                      </p:cBhvr>
                                    </p:animEffect>
                                  </p:childTnLst>
                                </p:cTn>
                              </p:par>
                              <p:par>
                                <p:cTn id="8" presetID="10" presetClass="entr" presetSubtype="0" fill="hold" nodeType="withEffect">
                                  <p:stCondLst>
                                    <p:cond delay="1000"/>
                                  </p:stCondLst>
                                  <p:childTnLst>
                                    <p:set>
                                      <p:cBhvr>
                                        <p:cTn id="9" dur="1" fill="hold">
                                          <p:stCondLst>
                                            <p:cond delay="0"/>
                                          </p:stCondLst>
                                        </p:cTn>
                                        <p:tgtEl>
                                          <p:spTgt spid="6147"/>
                                        </p:tgtEl>
                                        <p:attrNameLst>
                                          <p:attrName>style.visibility</p:attrName>
                                        </p:attrNameLst>
                                      </p:cBhvr>
                                      <p:to>
                                        <p:strVal val="visible"/>
                                      </p:to>
                                    </p:set>
                                    <p:animEffect transition="in" filter="fade">
                                      <p:cBhvr>
                                        <p:cTn id="10" dur="1000"/>
                                        <p:tgtEl>
                                          <p:spTgt spid="6147"/>
                                        </p:tgtEl>
                                      </p:cBhvr>
                                    </p:animEffect>
                                  </p:childTnLst>
                                </p:cTn>
                              </p:par>
                            </p:childTnLst>
                          </p:cTn>
                        </p:par>
                        <p:par>
                          <p:cTn id="11" fill="hold">
                            <p:stCondLst>
                              <p:cond delay="2000"/>
                            </p:stCondLst>
                            <p:childTnLst>
                              <p:par>
                                <p:cTn id="12" presetID="6" presetClass="entr" presetSubtype="16" fill="hold" grpId="0" nodeType="afterEffect">
                                  <p:stCondLst>
                                    <p:cond delay="100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1500"/>
                                        <p:tgtEl>
                                          <p:spTgt spid="13"/>
                                        </p:tgtEl>
                                      </p:cBhvr>
                                    </p:animEffect>
                                  </p:childTnLst>
                                </p:cTn>
                              </p:par>
                            </p:childTnLst>
                          </p:cTn>
                        </p:par>
                        <p:par>
                          <p:cTn id="20" fill="hold">
                            <p:stCondLst>
                              <p:cond delay="1500"/>
                            </p:stCondLst>
                            <p:childTnLst>
                              <p:par>
                                <p:cTn id="21" presetID="10" presetClass="entr" presetSubtype="0" fill="hold" grpId="0" nodeType="afterEffect">
                                  <p:stCondLst>
                                    <p:cond delay="15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500"/>
                                        <p:tgtEl>
                                          <p:spTgt spid="16"/>
                                        </p:tgtEl>
                                      </p:cBhvr>
                                    </p:animEffect>
                                  </p:childTnLst>
                                </p:cTn>
                              </p:par>
                            </p:childTnLst>
                          </p:cTn>
                        </p:par>
                        <p:par>
                          <p:cTn id="24" fill="hold">
                            <p:stCondLst>
                              <p:cond delay="4500"/>
                            </p:stCondLst>
                            <p:childTnLst>
                              <p:par>
                                <p:cTn id="25" presetID="10" presetClass="entr" presetSubtype="0" fill="hold" grpId="0" nodeType="afterEffect">
                                  <p:stCondLst>
                                    <p:cond delay="1000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500"/>
                                        <p:tgtEl>
                                          <p:spTgt spid="17"/>
                                        </p:tgtEl>
                                      </p:cBhvr>
                                    </p:animEffect>
                                  </p:childTnLst>
                                </p:cTn>
                              </p:par>
                            </p:childTnLst>
                          </p:cTn>
                        </p:par>
                        <p:par>
                          <p:cTn id="28" fill="hold">
                            <p:stCondLst>
                              <p:cond delay="16000"/>
                            </p:stCondLst>
                            <p:childTnLst>
                              <p:par>
                                <p:cTn id="29" presetID="10" presetClass="entr" presetSubtype="0" fill="hold" grpId="0" nodeType="afterEffect">
                                  <p:stCondLst>
                                    <p:cond delay="40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6" grpId="0"/>
      <p:bldP spid="17" grpId="0"/>
      <p:bldP spid="15" grpId="0"/>
      <p:bldP spid="10" grpId="0"/>
    </p:bldLst>
  </p:timing>
</p:sld>
</file>

<file path=ppt/theme/theme1.xml><?xml version="1.0" encoding="utf-8"?>
<a:theme xmlns:a="http://schemas.openxmlformats.org/drawingml/2006/main" name="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3950</TotalTime>
  <Words>3459</Words>
  <Application>Microsoft Office PowerPoint</Application>
  <PresentationFormat>Personalizado</PresentationFormat>
  <Paragraphs>208</Paragraphs>
  <Slides>61</Slides>
  <Notes>2</Notes>
  <HiddenSlides>0</HiddenSlides>
  <MMClips>0</MMClips>
  <ScaleCrop>false</ScaleCrop>
  <HeadingPairs>
    <vt:vector size="6" baseType="variant">
      <vt:variant>
        <vt:lpstr>Fuentes usadas</vt:lpstr>
      </vt:variant>
      <vt:variant>
        <vt:i4>20</vt:i4>
      </vt:variant>
      <vt:variant>
        <vt:lpstr>Tema</vt:lpstr>
      </vt:variant>
      <vt:variant>
        <vt:i4>1</vt:i4>
      </vt:variant>
      <vt:variant>
        <vt:lpstr>Títulos de diapositiva</vt:lpstr>
      </vt:variant>
      <vt:variant>
        <vt:i4>61</vt:i4>
      </vt:variant>
    </vt:vector>
  </HeadingPairs>
  <TitlesOfParts>
    <vt:vector size="82" baseType="lpstr">
      <vt:lpstr>Agency FB</vt:lpstr>
      <vt:lpstr>Algerian</vt:lpstr>
      <vt:lpstr>Arial</vt:lpstr>
      <vt:lpstr>Arial Narrow</vt:lpstr>
      <vt:lpstr>Arial Rounded MT Bold</vt:lpstr>
      <vt:lpstr>Arimo</vt:lpstr>
      <vt:lpstr>Bahnschrift</vt:lpstr>
      <vt:lpstr>Bahnschrift Condensed</vt:lpstr>
      <vt:lpstr>Bahnschrift Light</vt:lpstr>
      <vt:lpstr>Bahnschrift Light SemiCondensed</vt:lpstr>
      <vt:lpstr>Baskerville Old Face</vt:lpstr>
      <vt:lpstr>Calibri</vt:lpstr>
      <vt:lpstr>Comic Sans MS</vt:lpstr>
      <vt:lpstr>Ebrima</vt:lpstr>
      <vt:lpstr>Mangal</vt:lpstr>
      <vt:lpstr>Symbol</vt:lpstr>
      <vt:lpstr>Tahoma</vt:lpstr>
      <vt:lpstr>Times New Roman</vt:lpstr>
      <vt:lpstr>Verdana</vt:lpstr>
      <vt:lpstr>Wingdings</vt:lpstr>
      <vt:lpstr>Tema de Office</vt:lpstr>
      <vt:lpstr>Presentación de PowerPoint</vt:lpstr>
      <vt:lpstr>Presentación de PowerPoint</vt:lpstr>
      <vt:lpstr>Presentación de PowerPoint</vt:lpstr>
      <vt:lpstr>  Qué iso da diversidade sexual e de xénero??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Academia Americana de Pediatría (APA)   “… alrededor del primer y segundo año de vida, los niños se hacen conscientes de las diferencias físicas entre niños y niñas; para antes de su tercer cumpleaños ya se etiquetan a sí mismos con facilidad como niño o como  niña, pues a esta edad ya adquieren un fuerte concepto de su yo. A los 4 años la identidad de género de los niños es estable y saben que siempre serán un niño o una niña”.  </vt:lpstr>
      <vt:lpstr>Presentación de PowerPoint</vt:lpstr>
      <vt:lpstr>Presentación de PowerPoint</vt:lpstr>
      <vt:lpstr>Presentación de PowerPoint</vt:lpstr>
      <vt:lpstr>Cada vez máis, é visible o que senten estas crianzas desde idades moi temperás. Serán as diferentes respostas da súa familia  e contorna o que determine si seguirán amosando o que senten ou non, agochando a súa verdadeira identidade, as veces durante anos. .</vt:lpstr>
      <vt:lpstr>Presentación de PowerPoint</vt:lpstr>
      <vt:lpstr>Algo que sabemos con certeza é que o acoso escolar e o rexeitamento aparece cada vez máis cedo </vt:lpstr>
      <vt:lpstr>Presentación de PowerPoint</vt:lpstr>
      <vt:lpstr>Presentación de PowerPoint</vt:lpstr>
      <vt:lpstr>O momento do tránsito social</vt:lpstr>
      <vt:lpstr>Presentación de PowerPoint</vt:lpstr>
      <vt:lpstr>Presentación de PowerPoint</vt:lpstr>
      <vt:lpstr>Presentación de PowerPoint</vt:lpstr>
      <vt:lpstr>Presentación de PowerPoint</vt:lpstr>
      <vt:lpstr>O tabú </vt:lpstr>
      <vt:lpstr>Presentación de PowerPoint</vt:lpstr>
      <vt:lpstr>Presentación de PowerPoint</vt:lpstr>
      <vt:lpstr>Presentación de PowerPoint</vt:lpstr>
      <vt:lpstr>Presentación de PowerPoint</vt:lpstr>
      <vt:lpstr>PATOLOXIZACIÓN/PSIQUIATRIZACIÓN  E  TUTELAXE  DESDE  SAÚDE MENTAL  DAS  IDENTIDADES  TRANS - Mental  disorder (DSM-V , CIE-10)</vt:lpstr>
      <vt:lpstr>Presentación de PowerPoint</vt:lpstr>
      <vt:lpstr>Presentación de PowerPoint</vt:lpstr>
      <vt:lpstr>Presentación de PowerPoint</vt:lpstr>
      <vt:lpstr>Presentación de PowerPoint</vt:lpstr>
      <vt:lpstr>O Protocolo Educativo sobre Identidade de Xénero  inclúe cuestións como:</vt:lpstr>
      <vt:lpstr>Presentación de PowerPoint</vt:lpstr>
      <vt:lpstr>O Protocolo Educativo sobre Identidade de Xénero inclúe cuestións como:</vt:lpstr>
      <vt:lpstr>Presentación de PowerPoint</vt:lpstr>
      <vt:lpstr>Pasos a establecer na activación do Protocolo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CRISTINA PALACIOS</dc:creator>
  <cp:lastModifiedBy>Usuario</cp:lastModifiedBy>
  <cp:revision>144</cp:revision>
  <dcterms:created xsi:type="dcterms:W3CDTF">2017-12-15T00:16:06Z</dcterms:created>
  <dcterms:modified xsi:type="dcterms:W3CDTF">2019-12-14T10:52:33Z</dcterms:modified>
</cp:coreProperties>
</file>