
<file path=[Content_Types].xml><?xml version="1.0" encoding="utf-8"?>
<Types xmlns="http://schemas.openxmlformats.org/package/2006/content-types">
  <Override PartName="/_rels/.rels" ContentType="application/vnd.openxmlformats-package.relationships+xml"/>
  <Override PartName="/ppt/notesSlides/_rels/notesSlide44.xml.rels" ContentType="application/vnd.openxmlformats-package.relationships+xml"/>
  <Override PartName="/ppt/notesSlides/notesSlide44.xml" ContentType="application/vnd.openxmlformats-officedocument.presentationml.notesSlide+xml"/>
  <Override PartName="/ppt/_rels/presentation.xml.rels" ContentType="application/vnd.openxmlformats-package.relationships+xml"/>
  <Override PartName="/ppt/media/image8.png" ContentType="image/png"/>
  <Override PartName="/ppt/media/image10.gif" ContentType="image/gif"/>
  <Override PartName="/ppt/media/image12.png" ContentType="image/png"/>
  <Override PartName="/ppt/media/image21.png" ContentType="image/png"/>
  <Override PartName="/ppt/media/image30.png" ContentType="image/png"/>
  <Override PartName="/ppt/media/image22.jpeg" ContentType="image/jpeg"/>
  <Override PartName="/ppt/media/image14.png" ContentType="image/png"/>
  <Override PartName="/ppt/media/image16.gif" ContentType="image/gif"/>
  <Override PartName="/ppt/media/image25.png" ContentType="image/png"/>
  <Override PartName="/ppt/media/image18.png" ContentType="image/png"/>
  <Override PartName="/ppt/media/image27.png" ContentType="image/png"/>
  <Override PartName="/ppt/media/image29.png" ContentType="image/png"/>
  <Override PartName="/ppt/media/image1.gif" ContentType="image/gif"/>
  <Override PartName="/ppt/media/image3.png" ContentType="image/png"/>
  <Override PartName="/ppt/media/image32.tiff" ContentType="image/tiff"/>
  <Override PartName="/ppt/media/image5.png" ContentType="image/png"/>
  <Override PartName="/ppt/media/image7.gif" ContentType="image/gif"/>
  <Override PartName="/ppt/media/image9.png" ContentType="image/png"/>
  <Override PartName="/ppt/media/image19.tiff" ContentType="image/tiff"/>
  <Override PartName="/ppt/media/image11.png" ContentType="image/png"/>
  <Override PartName="/ppt/media/image20.png" ContentType="image/png"/>
  <Override PartName="/ppt/media/image13.gif" ContentType="image/gif"/>
  <Override PartName="/ppt/media/image15.png" ContentType="image/png"/>
  <Override PartName="/ppt/media/image23.jpeg" ContentType="image/jpeg"/>
  <Override PartName="/ppt/media/image24.png" ContentType="image/png"/>
  <Override PartName="/ppt/media/image17.png" ContentType="image/png"/>
  <Override PartName="/ppt/media/image26.png" ContentType="image/png"/>
  <Override PartName="/ppt/media/image28.png" ContentType="image/png"/>
  <Override PartName="/ppt/media/image31.jpeg" ContentType="image/jpeg"/>
  <Override PartName="/ppt/media/image2.png" ContentType="image/png"/>
  <Override PartName="/ppt/media/image4.gif" ContentType="image/gif"/>
  <Override PartName="/ppt/media/image6.png" ContentType="image/png"/>
  <Override PartName="/ppt/slideLayouts/slideLayout60.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28.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62.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71.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3.xml" ContentType="application/vnd.openxmlformats-officedocument.presentationml.slideLayout+xml"/>
  <Override PartName="/ppt/slideLayouts/slideLayout64.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25.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_rels/slideLayout36.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15.xml.rels" ContentType="application/vnd.openxmlformats-package.relationships+xml"/>
  <Override PartName="/ppt/slideLayouts/_rels/slideLayout62.xml.rels" ContentType="application/vnd.openxmlformats-package.relationships+xml"/>
  <Override PartName="/ppt/slideLayouts/_rels/slideLayout34.xml.rels" ContentType="application/vnd.openxmlformats-package.relationships+xml"/>
  <Override PartName="/ppt/slideLayouts/_rels/slideLayout9.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7.xml.rels" ContentType="application/vnd.openxmlformats-package.relationships+xml"/>
  <Override PartName="/ppt/slideLayouts/_rels/slideLayout51.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68.xml.rels" ContentType="application/vnd.openxmlformats-package.relationships+xml"/>
  <Override PartName="/ppt/slideLayouts/_rels/slideLayout21.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66.xml.rels" ContentType="application/vnd.openxmlformats-package.relationships+xml"/>
  <Override PartName="/ppt/slideLayouts/_rels/slideLayout5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64.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7.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18.xml.rels" ContentType="application/vnd.openxmlformats-package.relationships+xml"/>
  <Override PartName="/ppt/slideLayouts/_rels/slideLayout53.xml.rels" ContentType="application/vnd.openxmlformats-package.relationships+xml"/>
  <Override PartName="/ppt/slideLayouts/_rels/slideLayout37.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16.xml.rels" ContentType="application/vnd.openxmlformats-package.relationships+xml"/>
  <Override PartName="/ppt/slideLayouts/_rels/slideLayout63.xml.rels" ContentType="application/vnd.openxmlformats-package.relationships+xml"/>
  <Override PartName="/ppt/slideLayouts/_rels/slideLayout35.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26.xml.rels" ContentType="application/vnd.openxmlformats-package.relationships+xml"/>
  <Override PartName="/ppt/slideLayouts/_rels/slideLayout14.xml.rels" ContentType="application/vnd.openxmlformats-package.relationships+xml"/>
  <Override PartName="/ppt/slideLayouts/_rels/slideLayout61.xml.rels" ContentType="application/vnd.openxmlformats-package.relationships+xml"/>
  <Override PartName="/ppt/slideLayouts/_rels/slideLayout33.xml.rels" ContentType="application/vnd.openxmlformats-package.relationships+xml"/>
  <Override PartName="/ppt/slideLayouts/_rels/slideLayout8.xml.rels" ContentType="application/vnd.openxmlformats-package.relationships+xml"/>
  <Override PartName="/ppt/slideLayouts/_rels/slideLayout4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67.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65.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56.xml.rels" ContentType="application/vnd.openxmlformats-package.relationships+xml"/>
  <Override PartName="/ppt/slideLayouts/_rels/slideLayout28.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54.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2.xml.rels" ContentType="application/vnd.openxmlformats-package.relationships+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27.xml" ContentType="application/vnd.openxmlformats-officedocument.presentationml.slideLayout+xml"/>
  <Override PartName="/ppt/slideLayouts/slideLayout5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61.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70.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2.xml" ContentType="application/vnd.openxmlformats-officedocument.presentationml.slideLayout+xml"/>
  <Override PartName="/ppt/slideLayouts/slideLayout63.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72.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43.xml" ContentType="application/vnd.openxmlformats-officedocument.presentationml.slide+xml"/>
  <Override PartName="/ppt/slides/slide27.xml" ContentType="application/vnd.openxmlformats-officedocument.presentationml.slide+xml"/>
  <Override PartName="/ppt/slides/slide52.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7.xml" ContentType="application/vnd.openxmlformats-officedocument.presentationml.slide+xml"/>
  <Override PartName="/ppt/slides/slide61.xml" ContentType="application/vnd.openxmlformats-officedocument.presentationml.slide+xml"/>
  <Override PartName="/ppt/slides/slide20.xml" ContentType="application/vnd.openxmlformats-officedocument.presentationml.slide+xml"/>
  <Override PartName="/ppt/slides/slide45.xml" ContentType="application/vnd.openxmlformats-officedocument.presentationml.slide+xml"/>
  <Override PartName="/ppt/slides/slide29.xml" ContentType="application/vnd.openxmlformats-officedocument.presentationml.slide+xml"/>
  <Override PartName="/ppt/slides/slide54.xml" ContentType="application/vnd.openxmlformats-officedocument.presentationml.slide+xml"/>
  <Override PartName="/ppt/slides/slide13.xml" ContentType="application/vnd.openxmlformats-officedocument.presentationml.slide+xml"/>
  <Override PartName="/ppt/slides/slide38.xml" ContentType="application/vnd.openxmlformats-officedocument.presentationml.slide+xml"/>
  <Override PartName="/ppt/slides/slide9.xml" ContentType="application/vnd.openxmlformats-officedocument.presentationml.slide+xml"/>
  <Override PartName="/ppt/slides/slide63.xml" ContentType="application/vnd.openxmlformats-officedocument.presentationml.slide+xml"/>
  <Override PartName="/ppt/slides/slide22.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65.xml" ContentType="application/vnd.openxmlformats-officedocument.presentationml.slide+xml"/>
  <Override PartName="/ppt/slides/slide40.xml" ContentType="application/vnd.openxmlformats-officedocument.presentationml.slide+xml"/>
  <Override PartName="/ppt/slides/slide24.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_rels/slide29.xml.rels" ContentType="application/vnd.openxmlformats-package.relationships+xml"/>
  <Override PartName="/ppt/slides/_rels/slide7.xml.rels" ContentType="application/vnd.openxmlformats-package.relationships+xml"/>
  <Override PartName="/ppt/slides/_rels/slide48.xml.rels" ContentType="application/vnd.openxmlformats-package.relationships+xml"/>
  <Override PartName="/ppt/slides/_rels/slide55.xml.rels" ContentType="application/vnd.openxmlformats-package.relationships+xml"/>
  <Override PartName="/ppt/slides/_rels/slide27.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53.xml.rels" ContentType="application/vnd.openxmlformats-package.relationships+xml"/>
  <Override PartName="/ppt/slides/_rels/slide37.xml.rels" ContentType="application/vnd.openxmlformats-package.relationships+xml"/>
  <Override PartName="/ppt/slides/_rels/slide44.xml.rels" ContentType="application/vnd.openxmlformats-package.relationships+xml"/>
  <Override PartName="/ppt/slides/_rels/slide16.xml.rels" ContentType="application/vnd.openxmlformats-package.relationships+xml"/>
  <Override PartName="/ppt/slides/_rels/slide63.xml.rels" ContentType="application/vnd.openxmlformats-package.relationships+xml"/>
  <Override PartName="/ppt/slides/_rels/slide35.xml.rels" ContentType="application/vnd.openxmlformats-package.relationships+xml"/>
  <Override PartName="/ppt/slides/_rels/slide42.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61.xml.rels" ContentType="application/vnd.openxmlformats-package.relationships+xml"/>
  <Override PartName="/ppt/slides/_rels/slide33.xml.rels" ContentType="application/vnd.openxmlformats-package.relationships+xml"/>
  <Override PartName="/ppt/slides/_rels/slide40.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31.xml.rels" ContentType="application/vnd.openxmlformats-package.relationships+xml"/>
  <Override PartName="/ppt/slides/_rels/slide50.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20.xml.rels" ContentType="application/vnd.openxmlformats-package.relationships+xml"/>
  <Override PartName="/ppt/slides/_rels/slide58.xml.rels" ContentType="application/vnd.openxmlformats-package.relationships+xml"/>
  <Override PartName="/ppt/slides/_rels/slide11.xml.rels" ContentType="application/vnd.openxmlformats-package.relationships+xml"/>
  <Override PartName="/ppt/slides/_rels/slide65.xml.rels" ContentType="application/vnd.openxmlformats-package.relationships+xml"/>
  <Override PartName="/ppt/slides/_rels/slide49.xml.rels" ContentType="application/vnd.openxmlformats-package.relationships+xml"/>
  <Override PartName="/ppt/slides/_rels/slide8.xml.rels" ContentType="application/vnd.openxmlformats-package.relationships+xml"/>
  <Override PartName="/ppt/slides/_rels/slide56.xml.rels" ContentType="application/vnd.openxmlformats-package.relationships+xml"/>
  <Override PartName="/ppt/slides/_rels/slide28.xml.rels" ContentType="application/vnd.openxmlformats-package.relationships+xml"/>
  <Override PartName="/ppt/slides/_rels/slide47.xml.rels" ContentType="application/vnd.openxmlformats-package.relationships+xml"/>
  <Override PartName="/ppt/slides/_rels/slide6.xml.rels" ContentType="application/vnd.openxmlformats-package.relationships+xml"/>
  <Override PartName="/ppt/slides/_rels/slide19.xml.rels" ContentType="application/vnd.openxmlformats-package.relationships+xml"/>
  <Override PartName="/ppt/slides/_rels/slide54.xml.rels" ContentType="application/vnd.openxmlformats-package.relationships+xml"/>
  <Override PartName="/ppt/slides/_rels/slide38.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64.xml.rels" ContentType="application/vnd.openxmlformats-package.relationships+xml"/>
  <Override PartName="/ppt/slides/_rels/slide52.xml.rels" ContentType="application/vnd.openxmlformats-package.relationships+xml"/>
  <Override PartName="/ppt/slides/_rels/slide36.xml.rels" ContentType="application/vnd.openxmlformats-package.relationships+xml"/>
  <Override PartName="/ppt/slides/_rels/slide43.xml.rels" ContentType="application/vnd.openxmlformats-package.relationships+xml"/>
  <Override PartName="/ppt/slides/_rels/slide15.xml.rels" ContentType="application/vnd.openxmlformats-package.relationships+xml"/>
  <Override PartName="/ppt/slides/_rels/slide62.xml.rels" ContentType="application/vnd.openxmlformats-package.relationships+xml"/>
  <Override PartName="/ppt/slides/_rels/slide34.xml.rels" ContentType="application/vnd.openxmlformats-package.relationships+xml"/>
  <Override PartName="/ppt/slides/_rels/slide41.xml.rels" ContentType="application/vnd.openxmlformats-package.relationships+xml"/>
  <Override PartName="/ppt/slides/_rels/slide25.xml.rels" ContentType="application/vnd.openxmlformats-package.relationships+xml"/>
  <Override PartName="/ppt/slides/_rels/slide60.xml.rels" ContentType="application/vnd.openxmlformats-package.relationships+xml"/>
  <Override PartName="/ppt/slides/_rels/slide3.xml.rels" ContentType="application/vnd.openxmlformats-package.relationships+xml"/>
  <Override PartName="/ppt/slides/_rels/slide32.xml.rels" ContentType="application/vnd.openxmlformats-package.relationships+xml"/>
  <Override PartName="/ppt/slides/_rels/slide51.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30.xml.rels" ContentType="application/vnd.openxmlformats-package.relationships+xml"/>
  <Override PartName="/ppt/slides/_rels/slide21.xml.rels" ContentType="application/vnd.openxmlformats-package.relationships+xml"/>
  <Override PartName="/ppt/slides/_rels/slide59.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57.xml.rels" ContentType="application/vnd.openxmlformats-package.relationships+xml"/>
  <Override PartName="/ppt/slides/_rels/slide10.xml.rels" ContentType="application/vnd.openxmlformats-package.relationships+xml"/>
  <Override PartName="/ppt/slides/slide42.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44.xml" ContentType="application/vnd.openxmlformats-officedocument.presentationml.slide+xml"/>
  <Override PartName="/ppt/slides/slide28.xml" ContentType="application/vnd.openxmlformats-officedocument.presentationml.slide+xml"/>
  <Override PartName="/ppt/slides/slide5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62.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55.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64.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57.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50.xml" ContentType="application/vnd.openxmlformats-officedocument.presentationml.slide+xml"/>
  <Override PartName="/ppt/slides/slide59.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0" name="PlaceHolder 1"/>
          <p:cNvSpPr>
            <a:spLocks noGrp="1"/>
          </p:cNvSpPr>
          <p:nvPr>
            <p:ph type="body"/>
          </p:nvPr>
        </p:nvSpPr>
        <p:spPr>
          <a:xfrm>
            <a:off x="756000" y="5078520"/>
            <a:ext cx="6047640" cy="4811040"/>
          </a:xfrm>
          <a:prstGeom prst="rect">
            <a:avLst/>
          </a:prstGeom>
        </p:spPr>
        <p:txBody>
          <a:bodyPr bIns="0" lIns="0" rIns="0" tIns="0" wrap="none"/>
          <a:p>
            <a:r>
              <a:rPr lang="es-ES"/>
              <a:t>Pulse para editar el formato de las notas</a:t>
            </a:r>
            <a:endParaRPr/>
          </a:p>
        </p:txBody>
      </p:sp>
      <p:sp>
        <p:nvSpPr>
          <p:cNvPr id="231" name="PlaceHolder 2"/>
          <p:cNvSpPr>
            <a:spLocks noGrp="1"/>
          </p:cNvSpPr>
          <p:nvPr>
            <p:ph type="hdr"/>
          </p:nvPr>
        </p:nvSpPr>
        <p:spPr>
          <a:xfrm>
            <a:off x="0" y="0"/>
            <a:ext cx="3280680" cy="534240"/>
          </a:xfrm>
          <a:prstGeom prst="rect">
            <a:avLst/>
          </a:prstGeom>
        </p:spPr>
        <p:txBody>
          <a:bodyPr bIns="0" lIns="0" rIns="0" tIns="0" wrap="none"/>
          <a:p>
            <a:r>
              <a:rPr lang="es-ES"/>
              <a:t>&lt;encabezado&gt;</a:t>
            </a:r>
            <a:endParaRPr/>
          </a:p>
        </p:txBody>
      </p:sp>
      <p:sp>
        <p:nvSpPr>
          <p:cNvPr id="232" name="PlaceHolder 3"/>
          <p:cNvSpPr>
            <a:spLocks noGrp="1"/>
          </p:cNvSpPr>
          <p:nvPr>
            <p:ph type="dt"/>
          </p:nvPr>
        </p:nvSpPr>
        <p:spPr>
          <a:xfrm>
            <a:off x="4278960" y="0"/>
            <a:ext cx="3280680" cy="534240"/>
          </a:xfrm>
          <a:prstGeom prst="rect">
            <a:avLst/>
          </a:prstGeom>
        </p:spPr>
        <p:txBody>
          <a:bodyPr bIns="0" lIns="0" rIns="0" tIns="0" wrap="none"/>
          <a:p>
            <a:pPr algn="r"/>
            <a:r>
              <a:rPr lang="es-ES"/>
              <a:t>&lt;fecha/hora&gt;</a:t>
            </a:r>
            <a:endParaRPr/>
          </a:p>
        </p:txBody>
      </p:sp>
      <p:sp>
        <p:nvSpPr>
          <p:cNvPr id="233" name="PlaceHolder 4"/>
          <p:cNvSpPr>
            <a:spLocks noGrp="1"/>
          </p:cNvSpPr>
          <p:nvPr>
            <p:ph type="ftr"/>
          </p:nvPr>
        </p:nvSpPr>
        <p:spPr>
          <a:xfrm>
            <a:off x="0" y="10157400"/>
            <a:ext cx="3280680" cy="534240"/>
          </a:xfrm>
          <a:prstGeom prst="rect">
            <a:avLst/>
          </a:prstGeom>
        </p:spPr>
        <p:txBody>
          <a:bodyPr anchor="b" bIns="0" lIns="0" rIns="0" tIns="0" wrap="none"/>
          <a:p>
            <a:r>
              <a:rPr lang="es-ES"/>
              <a:t>&lt;pie de página&gt;</a:t>
            </a:r>
            <a:endParaRPr/>
          </a:p>
        </p:txBody>
      </p:sp>
      <p:sp>
        <p:nvSpPr>
          <p:cNvPr id="234" name="PlaceHolder 5"/>
          <p:cNvSpPr>
            <a:spLocks noGrp="1"/>
          </p:cNvSpPr>
          <p:nvPr>
            <p:ph type="sldNum"/>
          </p:nvPr>
        </p:nvSpPr>
        <p:spPr>
          <a:xfrm>
            <a:off x="4278960" y="10157400"/>
            <a:ext cx="3280680" cy="534240"/>
          </a:xfrm>
          <a:prstGeom prst="rect">
            <a:avLst/>
          </a:prstGeom>
        </p:spPr>
        <p:txBody>
          <a:bodyPr anchor="b" bIns="0" lIns="0" rIns="0" tIns="0" wrap="none"/>
          <a:p>
            <a:pPr algn="r"/>
            <a:fld id="{C75C7701-E4D0-4666-A355-58F217AC20A2}" type="slidenum">
              <a:rPr lang="es-ES"/>
              <a:t>&lt;número&gt;</a:t>
            </a:fld>
            <a:endParaRPr/>
          </a:p>
        </p:txBody>
      </p:sp>
    </p:spTree>
  </p:cSld>
  <p:clrMap accent1="accent1" accent2="accent2" accent3="accent3" accent4="accent4" accent5="accent5" accent6="accent6" bg1="lt1" bg2="lt2" folHlink="folHlink" hlink="hlink" tx1="dk1" tx2="dk2"/>
</p:notesMaster>
</file>

<file path=ppt/notesSlides/_rels/notesSlide44.xml.rels><?xml version="1.0" encoding="UTF-8"?>
<Relationships xmlns="http://schemas.openxmlformats.org/package/2006/relationships"><Relationship Id="rId1" Type="http://schemas.openxmlformats.org/officeDocument/2006/relationships/hyperlink" Target="http://www.agpd.es/portalwebAGPD/canaldocumentacion/informes_juridicos/common/pdfs/2008-0615_Inaplicaci-oo-n-LOPD-a-actividad-de-particulares-que-comparten-fotos-de-sus-hijos-a-trav-ee-s-de-Internet.pdf" TargetMode="External"/><Relationship Id="rId2" Type="http://schemas.openxmlformats.org/officeDocument/2006/relationships/hyperlink" Target="http://ec.europa.eu/justice_home/fsj/privacy/docs/wpdocs/2009/wp163_es.pdf" TargetMode="External"/><Relationship Id="rId3" Type="http://schemas.openxmlformats.org/officeDocument/2006/relationships/slide" Target="../slides/slide44.xml"/><Relationship Id="rId4" Type="http://schemas.openxmlformats.org/officeDocument/2006/relationships/notesMaster" Target="../notesMasters/notesMaster1.xml"/>
</Relationships>
</file>

<file path=ppt/notesSlides/notesSlide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4" name="PlaceHolder 1"/>
          <p:cNvSpPr>
            <a:spLocks noGrp="1"/>
          </p:cNvSpPr>
          <p:nvPr>
            <p:ph type="body"/>
          </p:nvPr>
        </p:nvSpPr>
        <p:spPr>
          <a:xfrm>
            <a:off x="685800" y="4343400"/>
            <a:ext cx="5486040" cy="4114440"/>
          </a:xfrm>
          <a:prstGeom prst="rect">
            <a:avLst/>
          </a:prstGeom>
        </p:spPr>
        <p:txBody>
          <a:bodyPr/>
          <a:p>
            <a:r>
              <a:rPr lang="es-ES" u="sng">
                <a:solidFill>
                  <a:srgbClr val="000000"/>
                </a:solidFill>
                <a:latin typeface="Calibri"/>
                <a:hlinkClick r:id="rId1"/>
              </a:rPr>
              <a:t>Informe Jurídico 0615-2008 de la Agencia Española de Protección de Datos</a:t>
            </a:r>
            <a:r>
              <a:rPr lang="es-ES">
                <a:solidFill>
                  <a:srgbClr val="000000"/>
                </a:solidFill>
                <a:latin typeface="Calibri"/>
              </a:rPr>
              <a:t> (AEPD), tener un </a:t>
            </a:r>
            <a:r>
              <a:rPr b="1" lang="es-ES">
                <a:solidFill>
                  <a:srgbClr val="000000"/>
                </a:solidFill>
                <a:latin typeface="Calibri"/>
              </a:rPr>
              <a:t>número demasiado alto de amigos</a:t>
            </a:r>
            <a:r>
              <a:rPr lang="es-ES">
                <a:solidFill>
                  <a:srgbClr val="000000"/>
                </a:solidFill>
                <a:latin typeface="Calibri"/>
              </a:rPr>
              <a:t> podría exceder el ámbito de nuestras “relaciones privadas” y, por tanto, entenderse como una posible </a:t>
            </a:r>
            <a:r>
              <a:rPr b="1" lang="es-ES">
                <a:solidFill>
                  <a:srgbClr val="000000"/>
                </a:solidFill>
                <a:latin typeface="Calibri"/>
              </a:rPr>
              <a:t>comunicación pública ilícita</a:t>
            </a:r>
            <a:r>
              <a:rPr lang="es-ES">
                <a:solidFill>
                  <a:srgbClr val="000000"/>
                </a:solidFill>
                <a:latin typeface="Calibri"/>
              </a:rPr>
              <a:t>.</a:t>
            </a:r>
            <a:endParaRPr/>
          </a:p>
          <a:p>
            <a:r>
              <a:rPr i="1" lang="es-ES" u="sng">
                <a:solidFill>
                  <a:srgbClr val="000000"/>
                </a:solidFill>
                <a:latin typeface="Calibri"/>
                <a:hlinkClick r:id="rId2"/>
              </a:rPr>
              <a:t>Dictamen 5/2009 relativo a las redes sociales en línea, adoptado el 12 de junio de 2009 por el Grupo de Trabajo del artículo 29 de la Directiva 95/46/CE</a:t>
            </a:r>
            <a:r>
              <a:rPr lang="es-ES">
                <a:solidFill>
                  <a:srgbClr val="000000"/>
                </a:solidFill>
                <a:latin typeface="Calibri"/>
              </a:rPr>
              <a:t>, órgano consultivo independiente de la UE sobre protección de los datos y la vida privada. Dicho Dictamen señala que: </a:t>
            </a:r>
            <a:endParaRPr/>
          </a:p>
          <a:p>
            <a:r>
              <a:rPr i="1" lang="es-ES">
                <a:solidFill>
                  <a:srgbClr val="000000"/>
                </a:solidFill>
                <a:latin typeface="Calibri"/>
              </a:rPr>
              <a:t>“</a:t>
            </a:r>
            <a:r>
              <a:rPr i="1" lang="es-ES">
                <a:solidFill>
                  <a:srgbClr val="000000"/>
                </a:solidFill>
                <a:latin typeface="Calibri"/>
              </a:rPr>
              <a:t>Generalmente, el acceso a los datos de un usuario (datos del perfil, mensajes, historias…) se limita a los contactos elegidos. Sin embargo, en algunos casos, los usuarios pueden adquirir un gran número de contactos terceros y no conocer a algunos de ellos. </a:t>
            </a:r>
            <a:r>
              <a:rPr b="1" i="1" lang="es-ES">
                <a:solidFill>
                  <a:srgbClr val="000000"/>
                </a:solidFill>
                <a:latin typeface="Calibri"/>
              </a:rPr>
              <a:t>Un gran número de contactos puede indicar que no se aplica la excepción doméstica</a:t>
            </a:r>
            <a:r>
              <a:rPr i="1" lang="es-ES">
                <a:solidFill>
                  <a:srgbClr val="000000"/>
                </a:solidFill>
                <a:latin typeface="Calibri"/>
              </a:rPr>
              <a:t> y el usuario podría entonces ser considerado como un responsable del tratamiento de datos.”</a:t>
            </a:r>
            <a:endParaRPr/>
          </a:p>
          <a:p>
            <a:endParaRPr/>
          </a:p>
        </p:txBody>
      </p:sp>
      <p:sp>
        <p:nvSpPr>
          <p:cNvPr id="475" name="TextShape 2"/>
          <p:cNvSpPr txBox="1"/>
          <p:nvPr/>
        </p:nvSpPr>
        <p:spPr>
          <a:xfrm>
            <a:off x="3884760" y="8685360"/>
            <a:ext cx="2971440" cy="456840"/>
          </a:xfrm>
          <a:prstGeom prst="rect">
            <a:avLst/>
          </a:prstGeom>
        </p:spPr>
        <p:txBody>
          <a:bodyPr anchor="b"/>
          <a:p>
            <a:pPr>
              <a:lnSpc>
                <a:spcPct val="100000"/>
              </a:lnSpc>
            </a:pPr>
            <a:fld id="{2B21A81C-BE98-4E0E-B436-42941D853F70}" type="slidenum">
              <a:rPr lang="es-ES" sz="1200">
                <a:solidFill>
                  <a:srgbClr val="000000"/>
                </a:solidFill>
                <a:latin typeface="Cochin"/>
                <a:ea typeface="ヒラギノ明朝 ProN W3"/>
              </a:rPr>
              <a:t>&lt;número&gt;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5.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4"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25"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7"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8"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9"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30"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32"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33"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34" name=""/>
          <p:cNvPicPr/>
          <p:nvPr/>
        </p:nvPicPr>
        <p:blipFill>
          <a:blip r:embed="rId2"/>
          <a:stretch>
            <a:fillRect/>
          </a:stretch>
        </p:blipFill>
        <p:spPr>
          <a:xfrm>
            <a:off x="5492520" y="3681360"/>
            <a:ext cx="2377080" cy="1896840"/>
          </a:xfrm>
          <a:prstGeom prst="rect">
            <a:avLst/>
          </a:prstGeom>
          <a:ln>
            <a:noFill/>
          </a:ln>
        </p:spPr>
      </p:pic>
      <p:pic>
        <p:nvPicPr>
          <p:cNvPr descr="" id="35"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2"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4"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6"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47"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1"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52"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53"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3"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5"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56"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57"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60"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61"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3"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64"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67"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68"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69"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71"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72"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73" name=""/>
          <p:cNvPicPr/>
          <p:nvPr/>
        </p:nvPicPr>
        <p:blipFill>
          <a:blip r:embed="rId2"/>
          <a:stretch>
            <a:fillRect/>
          </a:stretch>
        </p:blipFill>
        <p:spPr>
          <a:xfrm>
            <a:off x="5492520" y="3681360"/>
            <a:ext cx="2377080" cy="1896840"/>
          </a:xfrm>
          <a:prstGeom prst="rect">
            <a:avLst/>
          </a:prstGeom>
          <a:ln>
            <a:noFill/>
          </a:ln>
        </p:spPr>
      </p:pic>
      <p:pic>
        <p:nvPicPr>
          <p:cNvPr descr="" id="74"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1"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3"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5"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86"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90"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91"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92"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94"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95"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96"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98"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99"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00"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02"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103"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05"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06"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07"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108"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10"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11"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112" name=""/>
          <p:cNvPicPr/>
          <p:nvPr/>
        </p:nvPicPr>
        <p:blipFill>
          <a:blip r:embed="rId2"/>
          <a:stretch>
            <a:fillRect/>
          </a:stretch>
        </p:blipFill>
        <p:spPr>
          <a:xfrm>
            <a:off x="5492520" y="3681360"/>
            <a:ext cx="2377080" cy="1896840"/>
          </a:xfrm>
          <a:prstGeom prst="rect">
            <a:avLst/>
          </a:prstGeom>
          <a:ln>
            <a:noFill/>
          </a:ln>
        </p:spPr>
      </p:pic>
      <p:pic>
        <p:nvPicPr>
          <p:cNvPr descr="" id="113"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20"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22"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7"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8"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24"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25"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2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30"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131"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33"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34"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35"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37"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38"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39"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41"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142"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4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45"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46"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147"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4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50"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151" name=""/>
          <p:cNvPicPr/>
          <p:nvPr/>
        </p:nvPicPr>
        <p:blipFill>
          <a:blip r:embed="rId2"/>
          <a:stretch>
            <a:fillRect/>
          </a:stretch>
        </p:blipFill>
        <p:spPr>
          <a:xfrm>
            <a:off x="5492520" y="3681360"/>
            <a:ext cx="2377080" cy="1896840"/>
          </a:xfrm>
          <a:prstGeom prst="rect">
            <a:avLst/>
          </a:prstGeom>
          <a:ln>
            <a:noFill/>
          </a:ln>
        </p:spPr>
      </p:pic>
      <p:pic>
        <p:nvPicPr>
          <p:cNvPr descr="" id="152"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59"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61"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63"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64"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68"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69"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170"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72"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73"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74"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7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77"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78"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80"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181"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83"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84"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85"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186"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88"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89"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190" name=""/>
          <p:cNvPicPr/>
          <p:nvPr/>
        </p:nvPicPr>
        <p:blipFill>
          <a:blip r:embed="rId2"/>
          <a:stretch>
            <a:fillRect/>
          </a:stretch>
        </p:blipFill>
        <p:spPr>
          <a:xfrm>
            <a:off x="5492520" y="3681360"/>
            <a:ext cx="2377080" cy="1896840"/>
          </a:xfrm>
          <a:prstGeom prst="rect">
            <a:avLst/>
          </a:prstGeom>
          <a:ln>
            <a:noFill/>
          </a:ln>
        </p:spPr>
      </p:pic>
      <p:pic>
        <p:nvPicPr>
          <p:cNvPr descr="" id="191"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97"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99"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01"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202"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0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0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07"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208"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10"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211"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12"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1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15"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16"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2"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3"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14"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18"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219"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21"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22"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23"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224"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26"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27"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228" name=""/>
          <p:cNvPicPr/>
          <p:nvPr/>
        </p:nvPicPr>
        <p:blipFill>
          <a:blip r:embed="rId2"/>
          <a:stretch>
            <a:fillRect/>
          </a:stretch>
        </p:blipFill>
        <p:spPr>
          <a:xfrm>
            <a:off x="5492520" y="3681360"/>
            <a:ext cx="2377080" cy="1896840"/>
          </a:xfrm>
          <a:prstGeom prst="rect">
            <a:avLst/>
          </a:prstGeom>
          <a:ln>
            <a:noFill/>
          </a:ln>
        </p:spPr>
      </p:pic>
      <p:pic>
        <p:nvPicPr>
          <p:cNvPr descr="" id="229" name=""/>
          <p:cNvPicPr/>
          <p:nvPr/>
        </p:nvPicPr>
        <p:blipFill>
          <a:blip r:embed="rId3"/>
          <a:stretch>
            <a:fillRect/>
          </a:stretch>
        </p:blipFill>
        <p:spPr>
          <a:xfrm>
            <a:off x="1276200" y="3681360"/>
            <a:ext cx="2377080" cy="1896840"/>
          </a:xfrm>
          <a:prstGeom prst="rect">
            <a:avLst/>
          </a:prstGeom>
          <a:ln>
            <a:noFill/>
          </a:ln>
        </p:spPr>
      </p:pic>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6"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7"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18"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0"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1"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2"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gi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gif"/><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gif"/><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gif"/><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gif"/><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6.gif"/><Relationship Id="rId3" Type="http://schemas.openxmlformats.org/officeDocument/2006/relationships/hyperlink" Target="mailto:info@pintos-salgado.com" TargetMode="External"/><Relationship Id="rId4" Type="http://schemas.openxmlformats.org/officeDocument/2006/relationships/hyperlink" Target="http://www.pintos-salgado.com/" TargetMode="Externa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anchor="ctr" bIns="0" lIns="0" rIns="0" tIns="0" wrap="none"/>
          <a:p>
            <a:r>
              <a:rPr lang="es-ES"/>
              <a:t>Pulse para editar el formato del texto de título</a:t>
            </a:r>
            <a:endParaRPr/>
          </a:p>
        </p:txBody>
      </p:sp>
      <p:sp>
        <p:nvSpPr>
          <p:cNvPr id="1" name="PlaceHolder 2"/>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accent1="accent1" accent2="accent2" accent3="accent3" accent4="accent4" accent5="accent5" accent6="accent6" bg1="lt1" bg2="lt2" folHlink="folHlink" hlink="hlink" tx1="dk1" tx2="dk2"/>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Pulse para editar el formato del texto de títuloHaga clic para modificar el estilo de título del patrón</a:t>
            </a:r>
            <a:endParaRPr/>
          </a:p>
        </p:txBody>
      </p:sp>
      <p:sp>
        <p:nvSpPr>
          <p:cNvPr id="37" name="PlaceHolder 2"/>
          <p:cNvSpPr>
            <a:spLocks noGrp="1"/>
          </p:cNvSpPr>
          <p:nvPr>
            <p:ph type="dt"/>
          </p:nvPr>
        </p:nvSpPr>
        <p:spPr>
          <a:xfrm>
            <a:off x="457200" y="6356520"/>
            <a:ext cx="2133360" cy="364680"/>
          </a:xfrm>
          <a:prstGeom prst="rect">
            <a:avLst/>
          </a:prstGeom>
        </p:spPr>
        <p:txBody>
          <a:bodyPr anchor="ctr"/>
          <a:p>
            <a:pPr>
              <a:lnSpc>
                <a:spcPct val="100000"/>
              </a:lnSpc>
            </a:pPr>
            <a:r>
              <a:rPr lang="es-ES" sz="1200">
                <a:solidFill>
                  <a:srgbClr val="8b8b8b"/>
                </a:solidFill>
                <a:latin typeface="Calibri"/>
              </a:rPr>
              <a:t>7/04/16</a:t>
            </a:r>
            <a:endParaRPr/>
          </a:p>
        </p:txBody>
      </p:sp>
      <p:sp>
        <p:nvSpPr>
          <p:cNvPr id="38" name="PlaceHolder 3"/>
          <p:cNvSpPr>
            <a:spLocks noGrp="1"/>
          </p:cNvSpPr>
          <p:nvPr>
            <p:ph type="ftr"/>
          </p:nvPr>
        </p:nvSpPr>
        <p:spPr>
          <a:xfrm>
            <a:off x="3124080" y="6356520"/>
            <a:ext cx="2895120" cy="364680"/>
          </a:xfrm>
          <a:prstGeom prst="rect">
            <a:avLst/>
          </a:prstGeom>
        </p:spPr>
        <p:txBody>
          <a:bodyPr anchor="ctr"/>
          <a:p>
            <a:endParaRPr/>
          </a:p>
        </p:txBody>
      </p:sp>
      <p:sp>
        <p:nvSpPr>
          <p:cNvPr id="39" name="PlaceHolder 4"/>
          <p:cNvSpPr>
            <a:spLocks noGrp="1"/>
          </p:cNvSpPr>
          <p:nvPr>
            <p:ph type="sldNum"/>
          </p:nvPr>
        </p:nvSpPr>
        <p:spPr>
          <a:xfrm>
            <a:off x="6553080" y="6356520"/>
            <a:ext cx="2133360" cy="364680"/>
          </a:xfrm>
          <a:prstGeom prst="rect">
            <a:avLst/>
          </a:prstGeom>
        </p:spPr>
        <p:txBody>
          <a:bodyPr anchor="ctr"/>
          <a:p>
            <a:pPr algn="r">
              <a:lnSpc>
                <a:spcPct val="100000"/>
              </a:lnSpc>
            </a:pPr>
            <a:fld id="{4D692EFB-C806-4EE5-8DE9-3268510B9582}" type="slidenum">
              <a:rPr lang="es-ES" sz="1200">
                <a:solidFill>
                  <a:srgbClr val="8b8b8b"/>
                </a:solidFill>
                <a:latin typeface="Calibri"/>
              </a:rPr>
              <a:t>&lt;número&gt;</a:t>
            </a:fld>
            <a:endParaRPr/>
          </a:p>
        </p:txBody>
      </p:sp>
      <p:sp>
        <p:nvSpPr>
          <p:cNvPr id="40"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Pulse para editar el formato del texto de títuloHaga clic para modificar el estilo de título del patrón</a:t>
            </a:r>
            <a:endParaRPr/>
          </a:p>
        </p:txBody>
      </p:sp>
      <p:sp>
        <p:nvSpPr>
          <p:cNvPr id="76" name="PlaceHolder 2"/>
          <p:cNvSpPr>
            <a:spLocks noGrp="1"/>
          </p:cNvSpPr>
          <p:nvPr>
            <p:ph type="body"/>
          </p:nvPr>
        </p:nvSpPr>
        <p:spPr>
          <a:xfrm>
            <a:off x="251640" y="1772640"/>
            <a:ext cx="8568720" cy="4353120"/>
          </a:xfrm>
          <a:prstGeom prst="rect">
            <a:avLst/>
          </a:prstGeom>
        </p:spPr>
        <p:txBody>
          <a:bodyPr/>
          <a:p>
            <a:pPr>
              <a:buSzPct val="25000"/>
              <a:buFont typeface="StarSymbol"/>
              <a:buChar char=""/>
            </a:pPr>
            <a:r>
              <a:rPr lang="es-ES" sz="2400">
                <a:solidFill>
                  <a:srgbClr val="000000"/>
                </a:solidFill>
                <a:latin typeface="Arial"/>
              </a:rPr>
              <a:t>Pulse para editar el formato de esquema del texto</a:t>
            </a:r>
            <a:endParaRPr/>
          </a:p>
          <a:p>
            <a:pPr lvl="1">
              <a:buSzPct val="25000"/>
              <a:buFont typeface="StarSymbol"/>
              <a:buChar char=""/>
            </a:pPr>
            <a:r>
              <a:rPr lang="es-ES" sz="2400">
                <a:solidFill>
                  <a:srgbClr val="000000"/>
                </a:solidFill>
                <a:latin typeface="Arial"/>
              </a:rPr>
              <a:t>Segundo nivel del esquema</a:t>
            </a:r>
            <a:endParaRPr/>
          </a:p>
          <a:p>
            <a:pPr lvl="2">
              <a:buSzPct val="25000"/>
              <a:buFont typeface="StarSymbol"/>
              <a:buChar char=""/>
            </a:pPr>
            <a:r>
              <a:rPr lang="es-ES" sz="2400">
                <a:solidFill>
                  <a:srgbClr val="000000"/>
                </a:solidFill>
                <a:latin typeface="Arial"/>
              </a:rPr>
              <a:t>Tercer nivel del esquema</a:t>
            </a:r>
            <a:endParaRPr/>
          </a:p>
          <a:p>
            <a:pPr lvl="3">
              <a:buSzPct val="25000"/>
              <a:buFont typeface="StarSymbol"/>
              <a:buChar char=""/>
            </a:pPr>
            <a:r>
              <a:rPr lang="es-ES" sz="2400">
                <a:solidFill>
                  <a:srgbClr val="000000"/>
                </a:solidFill>
                <a:latin typeface="Arial"/>
              </a:rPr>
              <a:t>Cuarto nivel del esquema</a:t>
            </a:r>
            <a:endParaRPr/>
          </a:p>
          <a:p>
            <a:pPr lvl="4">
              <a:buSzPct val="25000"/>
              <a:buFont typeface="StarSymbol"/>
              <a:buChar char=""/>
            </a:pPr>
            <a:r>
              <a:rPr lang="es-ES" sz="2400">
                <a:solidFill>
                  <a:srgbClr val="000000"/>
                </a:solidFill>
                <a:latin typeface="Arial"/>
              </a:rPr>
              <a:t>Quinto nivel del esquema</a:t>
            </a:r>
            <a:endParaRPr/>
          </a:p>
          <a:p>
            <a:pPr lvl="5">
              <a:buSzPct val="25000"/>
              <a:buFont typeface="StarSymbol"/>
              <a:buChar char=""/>
            </a:pPr>
            <a:r>
              <a:rPr lang="es-ES" sz="2400">
                <a:solidFill>
                  <a:srgbClr val="000000"/>
                </a:solidFill>
                <a:latin typeface="Arial"/>
              </a:rPr>
              <a:t>Sexto nivel del esquema</a:t>
            </a:r>
            <a:endParaRPr/>
          </a:p>
          <a:p>
            <a:pPr>
              <a:lnSpc>
                <a:spcPct val="100000"/>
              </a:lnSpc>
              <a:buFont typeface="Arial"/>
              <a:buChar char="•"/>
            </a:pPr>
            <a:r>
              <a:rPr lang="es-ES" sz="2400">
                <a:solidFill>
                  <a:srgbClr val="000000"/>
                </a:solidFill>
                <a:latin typeface="Arial"/>
              </a:rPr>
              <a:t>Séptimo nivel del esquemaHaga clic para modificar el estilo de texto del patrón</a:t>
            </a:r>
            <a:endParaRPr/>
          </a:p>
          <a:p>
            <a:pPr lvl="1">
              <a:lnSpc>
                <a:spcPct val="100000"/>
              </a:lnSpc>
              <a:buFont typeface="Arial"/>
              <a:buChar char="–"/>
            </a:pPr>
            <a:r>
              <a:rPr lang="es-ES" sz="2000">
                <a:solidFill>
                  <a:srgbClr val="000000"/>
                </a:solidFill>
                <a:latin typeface="Arial"/>
              </a:rPr>
              <a:t>Segundo nivel</a:t>
            </a:r>
            <a:endParaRPr/>
          </a:p>
          <a:p>
            <a:pPr lvl="2">
              <a:lnSpc>
                <a:spcPct val="100000"/>
              </a:lnSpc>
              <a:buFont typeface="Arial"/>
              <a:buChar char="•"/>
            </a:pPr>
            <a:r>
              <a:rPr lang="es-ES">
                <a:solidFill>
                  <a:srgbClr val="000000"/>
                </a:solidFill>
                <a:latin typeface="Arial"/>
              </a:rPr>
              <a:t>Tercer nivel</a:t>
            </a:r>
            <a:endParaRPr/>
          </a:p>
          <a:p>
            <a:pPr lvl="3">
              <a:lnSpc>
                <a:spcPct val="100000"/>
              </a:lnSpc>
              <a:buFont typeface="Arial"/>
              <a:buChar char="–"/>
            </a:pPr>
            <a:r>
              <a:rPr lang="es-ES" sz="1600">
                <a:solidFill>
                  <a:srgbClr val="000000"/>
                </a:solidFill>
                <a:latin typeface="Arial"/>
              </a:rPr>
              <a:t>Cuarto nivel</a:t>
            </a:r>
            <a:endParaRPr/>
          </a:p>
          <a:p>
            <a:pPr lvl="4">
              <a:lnSpc>
                <a:spcPct val="100000"/>
              </a:lnSpc>
              <a:buFont typeface="Arial"/>
              <a:buChar char="»"/>
            </a:pPr>
            <a:r>
              <a:rPr lang="es-ES" sz="1600">
                <a:solidFill>
                  <a:srgbClr val="000000"/>
                </a:solidFill>
                <a:latin typeface="Arial"/>
              </a:rPr>
              <a:t>Quinto nivel</a:t>
            </a:r>
            <a:endParaRPr/>
          </a:p>
        </p:txBody>
      </p:sp>
      <p:sp>
        <p:nvSpPr>
          <p:cNvPr id="77" name="PlaceHolder 3"/>
          <p:cNvSpPr>
            <a:spLocks noGrp="1"/>
          </p:cNvSpPr>
          <p:nvPr>
            <p:ph type="dt"/>
          </p:nvPr>
        </p:nvSpPr>
        <p:spPr>
          <a:xfrm>
            <a:off x="457200" y="6356520"/>
            <a:ext cx="2133360" cy="364680"/>
          </a:xfrm>
          <a:prstGeom prst="rect">
            <a:avLst/>
          </a:prstGeom>
        </p:spPr>
        <p:txBody>
          <a:bodyPr anchor="ctr"/>
          <a:p>
            <a:pPr>
              <a:lnSpc>
                <a:spcPct val="100000"/>
              </a:lnSpc>
            </a:pPr>
            <a:r>
              <a:rPr lang="es-ES" sz="1200">
                <a:solidFill>
                  <a:srgbClr val="8b8b8b"/>
                </a:solidFill>
                <a:latin typeface="Calibri"/>
              </a:rPr>
              <a:t>7/04/16</a:t>
            </a:r>
            <a:endParaRPr/>
          </a:p>
        </p:txBody>
      </p:sp>
      <p:sp>
        <p:nvSpPr>
          <p:cNvPr id="78" name="PlaceHolder 4"/>
          <p:cNvSpPr>
            <a:spLocks noGrp="1"/>
          </p:cNvSpPr>
          <p:nvPr>
            <p:ph type="ftr"/>
          </p:nvPr>
        </p:nvSpPr>
        <p:spPr>
          <a:xfrm>
            <a:off x="3124080" y="6356520"/>
            <a:ext cx="2895120" cy="364680"/>
          </a:xfrm>
          <a:prstGeom prst="rect">
            <a:avLst/>
          </a:prstGeom>
        </p:spPr>
        <p:txBody>
          <a:bodyPr anchor="ctr"/>
          <a:p>
            <a:endParaRPr/>
          </a:p>
        </p:txBody>
      </p:sp>
      <p:sp>
        <p:nvSpPr>
          <p:cNvPr id="79" name="PlaceHolder 5"/>
          <p:cNvSpPr>
            <a:spLocks noGrp="1"/>
          </p:cNvSpPr>
          <p:nvPr>
            <p:ph type="sldNum"/>
          </p:nvPr>
        </p:nvSpPr>
        <p:spPr>
          <a:xfrm>
            <a:off x="6553080" y="6356520"/>
            <a:ext cx="2133360" cy="364680"/>
          </a:xfrm>
          <a:prstGeom prst="rect">
            <a:avLst/>
          </a:prstGeom>
        </p:spPr>
        <p:txBody>
          <a:bodyPr anchor="ctr"/>
          <a:p>
            <a:pPr algn="r">
              <a:lnSpc>
                <a:spcPct val="100000"/>
              </a:lnSpc>
            </a:pPr>
            <a:fld id="{A7EF065A-95A6-4487-B538-B1FB6ECFB525}" type="slidenum">
              <a:rPr lang="es-ES" sz="1200">
                <a:solidFill>
                  <a:srgbClr val="8b8b8b"/>
                </a:solidFill>
                <a:latin typeface="Calibri"/>
              </a:rPr>
              <a:t>&lt;número&gt;</a:t>
            </a:fld>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Pulse para editar el formato del texto de títuloHaga clic para modificar el estilo de título del patrón</a:t>
            </a:r>
            <a:endParaRPr/>
          </a:p>
        </p:txBody>
      </p:sp>
      <p:sp>
        <p:nvSpPr>
          <p:cNvPr id="115" name="PlaceHolder 2"/>
          <p:cNvSpPr>
            <a:spLocks noGrp="1"/>
          </p:cNvSpPr>
          <p:nvPr>
            <p:ph type="dt"/>
          </p:nvPr>
        </p:nvSpPr>
        <p:spPr>
          <a:xfrm>
            <a:off x="457200" y="6356520"/>
            <a:ext cx="2133360" cy="364680"/>
          </a:xfrm>
          <a:prstGeom prst="rect">
            <a:avLst/>
          </a:prstGeom>
        </p:spPr>
        <p:txBody>
          <a:bodyPr anchor="ctr"/>
          <a:p>
            <a:pPr>
              <a:lnSpc>
                <a:spcPct val="100000"/>
              </a:lnSpc>
            </a:pPr>
            <a:r>
              <a:rPr lang="es-ES" sz="1200">
                <a:solidFill>
                  <a:srgbClr val="8b8b8b"/>
                </a:solidFill>
                <a:latin typeface="Calibri"/>
              </a:rPr>
              <a:t>7/04/16</a:t>
            </a:r>
            <a:endParaRPr/>
          </a:p>
        </p:txBody>
      </p:sp>
      <p:sp>
        <p:nvSpPr>
          <p:cNvPr id="116" name="PlaceHolder 3"/>
          <p:cNvSpPr>
            <a:spLocks noGrp="1"/>
          </p:cNvSpPr>
          <p:nvPr>
            <p:ph type="ftr"/>
          </p:nvPr>
        </p:nvSpPr>
        <p:spPr>
          <a:xfrm>
            <a:off x="3124080" y="6356520"/>
            <a:ext cx="2895120" cy="364680"/>
          </a:xfrm>
          <a:prstGeom prst="rect">
            <a:avLst/>
          </a:prstGeom>
        </p:spPr>
        <p:txBody>
          <a:bodyPr anchor="ctr"/>
          <a:p>
            <a:endParaRPr/>
          </a:p>
        </p:txBody>
      </p:sp>
      <p:sp>
        <p:nvSpPr>
          <p:cNvPr id="117" name="PlaceHolder 4"/>
          <p:cNvSpPr>
            <a:spLocks noGrp="1"/>
          </p:cNvSpPr>
          <p:nvPr>
            <p:ph type="sldNum"/>
          </p:nvPr>
        </p:nvSpPr>
        <p:spPr>
          <a:xfrm>
            <a:off x="6553080" y="6356520"/>
            <a:ext cx="2133360" cy="364680"/>
          </a:xfrm>
          <a:prstGeom prst="rect">
            <a:avLst/>
          </a:prstGeom>
        </p:spPr>
        <p:txBody>
          <a:bodyPr anchor="ctr"/>
          <a:p>
            <a:pPr algn="r">
              <a:lnSpc>
                <a:spcPct val="100000"/>
              </a:lnSpc>
            </a:pPr>
            <a:fld id="{2E46181C-AD8C-4FDC-B0B2-2790C2FBE184}" type="slidenum">
              <a:rPr lang="es-ES" sz="1200">
                <a:solidFill>
                  <a:srgbClr val="8b8b8b"/>
                </a:solidFill>
                <a:latin typeface="Calibri"/>
              </a:rPr>
              <a:t>&lt;número&gt;</a:t>
            </a:fld>
            <a:endParaRPr/>
          </a:p>
        </p:txBody>
      </p:sp>
      <p:sp>
        <p:nvSpPr>
          <p:cNvPr id="118"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accent1="accent1" accent2="accent2" accent3="accent3" accent4="accent4" accent5="accent5" accent6="accent6" bg1="lt1" bg2="lt2" folHlink="folHlink" hlink="hlink" tx1="dk1" tx2="dk2"/>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53" name="PlaceHolder 1"/>
          <p:cNvSpPr>
            <a:spLocks noGrp="1"/>
          </p:cNvSpPr>
          <p:nvPr>
            <p:ph type="dt"/>
          </p:nvPr>
        </p:nvSpPr>
        <p:spPr>
          <a:xfrm>
            <a:off x="457200" y="6356520"/>
            <a:ext cx="2133360" cy="364680"/>
          </a:xfrm>
          <a:prstGeom prst="rect">
            <a:avLst/>
          </a:prstGeom>
        </p:spPr>
        <p:txBody>
          <a:bodyPr anchor="ctr"/>
          <a:p>
            <a:pPr>
              <a:lnSpc>
                <a:spcPct val="100000"/>
              </a:lnSpc>
            </a:pPr>
            <a:r>
              <a:rPr lang="es-ES" sz="1200">
                <a:solidFill>
                  <a:srgbClr val="8b8b8b"/>
                </a:solidFill>
                <a:latin typeface="Calibri"/>
              </a:rPr>
              <a:t>7/04/16</a:t>
            </a:r>
            <a:endParaRPr/>
          </a:p>
        </p:txBody>
      </p:sp>
      <p:sp>
        <p:nvSpPr>
          <p:cNvPr id="154" name="PlaceHolder 2"/>
          <p:cNvSpPr>
            <a:spLocks noGrp="1"/>
          </p:cNvSpPr>
          <p:nvPr>
            <p:ph type="ftr"/>
          </p:nvPr>
        </p:nvSpPr>
        <p:spPr>
          <a:xfrm>
            <a:off x="3124080" y="6356520"/>
            <a:ext cx="2895120" cy="364680"/>
          </a:xfrm>
          <a:prstGeom prst="rect">
            <a:avLst/>
          </a:prstGeom>
        </p:spPr>
        <p:txBody>
          <a:bodyPr anchor="ctr"/>
          <a:p>
            <a:endParaRPr/>
          </a:p>
        </p:txBody>
      </p:sp>
      <p:sp>
        <p:nvSpPr>
          <p:cNvPr id="155" name="PlaceHolder 3"/>
          <p:cNvSpPr>
            <a:spLocks noGrp="1"/>
          </p:cNvSpPr>
          <p:nvPr>
            <p:ph type="sldNum"/>
          </p:nvPr>
        </p:nvSpPr>
        <p:spPr>
          <a:xfrm>
            <a:off x="6553080" y="6356520"/>
            <a:ext cx="2133360" cy="364680"/>
          </a:xfrm>
          <a:prstGeom prst="rect">
            <a:avLst/>
          </a:prstGeom>
        </p:spPr>
        <p:txBody>
          <a:bodyPr anchor="ctr"/>
          <a:p>
            <a:pPr algn="r">
              <a:lnSpc>
                <a:spcPct val="100000"/>
              </a:lnSpc>
            </a:pPr>
            <a:fld id="{E167ABAC-6479-44AE-9A33-E6DF81E22D38}" type="slidenum">
              <a:rPr lang="es-ES" sz="1200">
                <a:solidFill>
                  <a:srgbClr val="8b8b8b"/>
                </a:solidFill>
                <a:latin typeface="Calibri"/>
              </a:rPr>
              <a:t>&lt;número&gt;</a:t>
            </a:fld>
            <a:endParaRPr/>
          </a:p>
        </p:txBody>
      </p:sp>
      <p:sp>
        <p:nvSpPr>
          <p:cNvPr id="156" name="PlaceHolder 4"/>
          <p:cNvSpPr>
            <a:spLocks noGrp="1"/>
          </p:cNvSpPr>
          <p:nvPr>
            <p:ph type="title"/>
          </p:nvPr>
        </p:nvSpPr>
        <p:spPr>
          <a:xfrm>
            <a:off x="457200" y="273600"/>
            <a:ext cx="8229240" cy="1144800"/>
          </a:xfrm>
          <a:prstGeom prst="rect">
            <a:avLst/>
          </a:prstGeom>
        </p:spPr>
        <p:txBody>
          <a:bodyPr anchor="ctr" bIns="0" lIns="0" rIns="0" tIns="0" wrap="none"/>
          <a:p>
            <a:r>
              <a:rPr lang="es-ES"/>
              <a:t>Pulse para editar el formato del texto de título</a:t>
            </a:r>
            <a:endParaRPr/>
          </a:p>
        </p:txBody>
      </p:sp>
      <p:sp>
        <p:nvSpPr>
          <p:cNvPr id="157"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accent1="accent1" accent2="accent2" accent3="accent3" accent4="accent4" accent5="accent5" accent6="accent6" bg1="lt1" bg2="lt2" folHlink="folHlink" hlink="hlink" tx1="dk1" tx2="dk2"/>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92" name="CustomShape 1"/>
          <p:cNvSpPr/>
          <p:nvPr/>
        </p:nvSpPr>
        <p:spPr>
          <a:xfrm>
            <a:off x="857160" y="4568760"/>
            <a:ext cx="7429320" cy="577800"/>
          </a:xfrm>
          <a:prstGeom prst="rect">
            <a:avLst/>
          </a:prstGeom>
          <a:noFill/>
          <a:ln>
            <a:noFill/>
          </a:ln>
        </p:spPr>
        <p:txBody>
          <a:bodyPr bIns="45000" lIns="90000" rIns="90000" tIns="45000"/>
          <a:p>
            <a:pPr algn="ctr">
              <a:lnSpc>
                <a:spcPct val="100000"/>
              </a:lnSpc>
            </a:pPr>
            <a:r>
              <a:rPr lang="es-ES" sz="3200">
                <a:solidFill>
                  <a:srgbClr val="ffffff"/>
                </a:solidFill>
                <a:latin typeface="Arial"/>
              </a:rPr>
              <a:t>MUCHAS GRACIAS</a:t>
            </a:r>
            <a:endParaRPr/>
          </a:p>
        </p:txBody>
      </p:sp>
      <p:sp>
        <p:nvSpPr>
          <p:cNvPr id="193" name="CustomShape 2"/>
          <p:cNvSpPr/>
          <p:nvPr/>
        </p:nvSpPr>
        <p:spPr>
          <a:xfrm>
            <a:off x="142920" y="6190920"/>
            <a:ext cx="8929440" cy="729720"/>
          </a:xfrm>
          <a:prstGeom prst="rect">
            <a:avLst/>
          </a:prstGeom>
          <a:noFill/>
          <a:ln>
            <a:noFill/>
          </a:ln>
        </p:spPr>
        <p:txBody>
          <a:bodyPr bIns="45000" lIns="90000" rIns="90000" tIns="45000"/>
          <a:p>
            <a:pPr algn="ctr">
              <a:lnSpc>
                <a:spcPct val="100000"/>
              </a:lnSpc>
            </a:pPr>
            <a:r>
              <a:rPr lang="es-ES" sz="1400">
                <a:solidFill>
                  <a:srgbClr val="ffffff"/>
                </a:solidFill>
                <a:latin typeface="Arial"/>
              </a:rPr>
              <a:t>Avda. de Arteixo, 10 – 1º Izq. 15004 A Coruña  Telf. 981 22 70 76  Fax: 981 21 17 13 </a:t>
            </a:r>
            <a:endParaRPr/>
          </a:p>
          <a:p>
            <a:pPr algn="ctr">
              <a:lnSpc>
                <a:spcPct val="100000"/>
              </a:lnSpc>
            </a:pPr>
            <a:r>
              <a:rPr b="1" lang="es-ES" sz="1400" u="sng">
                <a:solidFill>
                  <a:srgbClr val="ffffff"/>
                </a:solidFill>
                <a:latin typeface="Arial"/>
                <a:hlinkClick r:id="rId3"/>
              </a:rPr>
              <a:t>info@pintos-salgado.com</a:t>
            </a:r>
            <a:r>
              <a:rPr b="1" lang="es-ES" sz="1400">
                <a:solidFill>
                  <a:srgbClr val="ffffff"/>
                </a:solidFill>
                <a:latin typeface="Arial"/>
              </a:rPr>
              <a:t>      </a:t>
            </a:r>
            <a:r>
              <a:rPr b="1" lang="es-ES" sz="1400" u="sng">
                <a:solidFill>
                  <a:srgbClr val="ffffff"/>
                </a:solidFill>
                <a:latin typeface="Arial"/>
                <a:hlinkClick r:id="rId4"/>
              </a:rPr>
              <a:t>www.pintos-salgado.com</a:t>
            </a:r>
            <a:endParaRPr/>
          </a:p>
          <a:p>
            <a:pPr algn="ctr">
              <a:lnSpc>
                <a:spcPct val="100000"/>
              </a:lnSpc>
            </a:pPr>
            <a:endParaRPr/>
          </a:p>
        </p:txBody>
      </p:sp>
      <p:sp>
        <p:nvSpPr>
          <p:cNvPr id="194" name="PlaceHolder 3"/>
          <p:cNvSpPr>
            <a:spLocks noGrp="1"/>
          </p:cNvSpPr>
          <p:nvPr>
            <p:ph type="title"/>
          </p:nvPr>
        </p:nvSpPr>
        <p:spPr>
          <a:xfrm>
            <a:off x="457200" y="273600"/>
            <a:ext cx="8229240" cy="1144800"/>
          </a:xfrm>
          <a:prstGeom prst="rect">
            <a:avLst/>
          </a:prstGeom>
        </p:spPr>
        <p:txBody>
          <a:bodyPr anchor="ctr" bIns="0" lIns="0" rIns="0" tIns="0" wrap="none"/>
          <a:p>
            <a:r>
              <a:rPr lang="es-ES"/>
              <a:t>Pulse para editar el formato del texto de título</a:t>
            </a:r>
            <a:endParaRPr/>
          </a:p>
        </p:txBody>
      </p:sp>
      <p:sp>
        <p:nvSpPr>
          <p:cNvPr id="195" name="PlaceHolder 4"/>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accent1="accent1" accent2="accent2" accent3="accent3" accent4="accent4" accent5="accent5" accent6="accent6" bg1="lt1" bg2="lt2" folHlink="folHlink" hlink="hlink" tx1="dk1" tx2="dk2"/>
  <p:sldLayoutIdLst>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19.tiff"/><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4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slideLayout" Target="../slideLayouts/slideLayout4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44.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5.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4.xml.rels><?xml version="1.0" encoding="UTF-8"?>
<Relationships xmlns="http://schemas.openxmlformats.org/package/2006/relationships"><Relationship Id="rId1" Type="http://schemas.openxmlformats.org/officeDocument/2006/relationships/hyperlink" Target="http://www.edu.xunta.es/espazoAbalar/" TargetMode="External"/><Relationship Id="rId2" Type="http://schemas.openxmlformats.org/officeDocument/2006/relationships/hyperlink" Target="http://www.edu.xunta.es/espazoAbalar/" TargetMode="External"/><Relationship Id="rId3" Type="http://schemas.openxmlformats.org/officeDocument/2006/relationships/hyperlink" Target="http://www.edu.xunta.es/espazoAbalar/" TargetMode="External"/><Relationship Id="rId4" Type="http://schemas.openxmlformats.org/officeDocument/2006/relationships/hyperlink" Target="https://www.edu.xunta.es/redeiras/" TargetMode="External"/><Relationship Id="rId5" Type="http://schemas.openxmlformats.org/officeDocument/2006/relationships/hyperlink" Target="https://www.edu.xunta.es/redeiras/" TargetMode="External"/><Relationship Id="rId6" Type="http://schemas.openxmlformats.org/officeDocument/2006/relationships/hyperlink" Target="https://www.edu.xunta.es/redeiras/" TargetMode="External"/><Relationship Id="rId7" Type="http://schemas.openxmlformats.org/officeDocument/2006/relationships/hyperlink" Target="http://www.edu.xunta.es/centros/websdinamicas/sitemap" TargetMode="External"/><Relationship Id="rId8" Type="http://schemas.openxmlformats.org/officeDocument/2006/relationships/hyperlink" Target="http://www.edu.xunta.es/centros/websdinamicas/sitemap" TargetMode="External"/><Relationship Id="rId9" Type="http://schemas.openxmlformats.org/officeDocument/2006/relationships/hyperlink" Target="http://www.edu.xunta.es/centros/websdinamicas/sitemap" TargetMode="External"/><Relationship Id="rId10"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image" Target="../media/image32.tiff"/><Relationship Id="rId2"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4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CustomShape 1"/>
          <p:cNvSpPr/>
          <p:nvPr/>
        </p:nvSpPr>
        <p:spPr>
          <a:xfrm>
            <a:off x="827640" y="4149000"/>
            <a:ext cx="7429320" cy="1096200"/>
          </a:xfrm>
          <a:prstGeom prst="rect">
            <a:avLst/>
          </a:prstGeom>
          <a:noFill/>
          <a:ln>
            <a:noFill/>
          </a:ln>
        </p:spPr>
        <p:txBody>
          <a:bodyPr bIns="45000" lIns="90000" rIns="90000" tIns="45000"/>
          <a:p>
            <a:pPr algn="ctr">
              <a:lnSpc>
                <a:spcPct val="100000"/>
              </a:lnSpc>
            </a:pPr>
            <a:r>
              <a:rPr lang="es-ES" sz="2400">
                <a:solidFill>
                  <a:srgbClr val="ffffff"/>
                </a:solidFill>
                <a:latin typeface="Arial"/>
              </a:rPr>
              <a:t>PROTECCIÓN DE DATOS PERSONALES</a:t>
            </a:r>
            <a:endParaRPr/>
          </a:p>
          <a:p>
            <a:pPr algn="ctr">
              <a:lnSpc>
                <a:spcPct val="100000"/>
              </a:lnSpc>
            </a:pPr>
            <a:r>
              <a:rPr lang="es-ES">
                <a:solidFill>
                  <a:srgbClr val="ffffff"/>
                </a:solidFill>
                <a:latin typeface="Arial"/>
              </a:rPr>
              <a:t>SEMINARIO DE LOPD PARA CENTROS EDUCATIVOS</a:t>
            </a:r>
            <a:endParaRPr/>
          </a:p>
          <a:p>
            <a:pPr algn="ctr">
              <a:lnSpc>
                <a:spcPct val="100000"/>
              </a:lnSpc>
            </a:pPr>
            <a:r>
              <a:rPr lang="es-ES" sz="1400">
                <a:solidFill>
                  <a:srgbClr val="ffffff"/>
                </a:solidFill>
                <a:latin typeface="Arial"/>
              </a:rPr>
              <a:t>Pontevedra, 31 de marzo de 2016</a:t>
            </a:r>
            <a:endParaRPr/>
          </a:p>
        </p:txBody>
      </p:sp>
      <p:sp>
        <p:nvSpPr>
          <p:cNvPr id="236" name="CustomShape 2"/>
          <p:cNvSpPr/>
          <p:nvPr/>
        </p:nvSpPr>
        <p:spPr>
          <a:xfrm>
            <a:off x="611640" y="5781600"/>
            <a:ext cx="2664000" cy="896760"/>
          </a:xfrm>
          <a:prstGeom prst="rect">
            <a:avLst/>
          </a:prstGeom>
          <a:noFill/>
          <a:ln>
            <a:noFill/>
          </a:ln>
        </p:spPr>
        <p:txBody>
          <a:bodyPr bIns="45000" lIns="90000" rIns="90000" tIns="45000"/>
          <a:p>
            <a:pPr>
              <a:lnSpc>
                <a:spcPct val="100000"/>
              </a:lnSpc>
            </a:pPr>
            <a:r>
              <a:rPr b="1" lang="es-ES" sz="1600">
                <a:solidFill>
                  <a:srgbClr val="32332d"/>
                </a:solidFill>
                <a:latin typeface="Arial"/>
              </a:rPr>
              <a:t>Victor Salgado Seguín</a:t>
            </a:r>
            <a:endParaRPr/>
          </a:p>
          <a:p>
            <a:pPr>
              <a:lnSpc>
                <a:spcPct val="100000"/>
              </a:lnSpc>
            </a:pPr>
            <a:r>
              <a:rPr lang="es-ES" sz="1600">
                <a:solidFill>
                  <a:srgbClr val="32332d"/>
                </a:solidFill>
                <a:latin typeface="Arial"/>
              </a:rPr>
              <a:t>Socio de Pintos &amp; Salgado</a:t>
            </a:r>
            <a:endParaRPr/>
          </a:p>
          <a:p>
            <a:pPr>
              <a:lnSpc>
                <a:spcPct val="100000"/>
              </a:lnSpc>
            </a:pPr>
            <a:r>
              <a:rPr lang="es-ES" sz="1600">
                <a:solidFill>
                  <a:srgbClr val="32332d"/>
                </a:solidFill>
                <a:latin typeface="Arial"/>
              </a:rPr>
              <a:t>@abonauta</a:t>
            </a:r>
            <a:endParaRPr/>
          </a:p>
        </p:txBody>
      </p:sp>
      <p:pic>
        <p:nvPicPr>
          <p:cNvPr descr="" id="237" name="Imagen 1"/>
          <p:cNvPicPr/>
          <p:nvPr/>
        </p:nvPicPr>
        <p:blipFill>
          <a:blip r:embed="rId1"/>
          <a:stretch>
            <a:fillRect/>
          </a:stretch>
        </p:blipFill>
        <p:spPr>
          <a:xfrm>
            <a:off x="4533480" y="5735520"/>
            <a:ext cx="4248720" cy="953640"/>
          </a:xfrm>
          <a:prstGeom prst="rect">
            <a:avLst/>
          </a:prstGeom>
          <a:ln>
            <a:noFill/>
          </a:ln>
        </p:spPr>
      </p:pic>
    </p:spTree>
  </p:cSld>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6"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La mayor mentira de Internet</a:t>
            </a:r>
            <a:endParaRPr/>
          </a:p>
        </p:txBody>
      </p:sp>
      <p:sp>
        <p:nvSpPr>
          <p:cNvPr id="267" name="CustomShape 2"/>
          <p:cNvSpPr/>
          <p:nvPr/>
        </p:nvSpPr>
        <p:spPr>
          <a:xfrm>
            <a:off x="928800" y="1446120"/>
            <a:ext cx="7357680" cy="4330440"/>
          </a:xfrm>
          <a:prstGeom prst="rect">
            <a:avLst/>
          </a:prstGeom>
          <a:noFill/>
          <a:ln w="12600">
            <a:noFill/>
          </a:ln>
        </p:spPr>
        <p:txBody>
          <a:bodyPr anchor="ctr" bIns="35640" lIns="35640" rIns="35640" tIns="35640"/>
          <a:p>
            <a:pPr algn="ctr">
              <a:lnSpc>
                <a:spcPct val="100000"/>
              </a:lnSpc>
            </a:pPr>
            <a:r>
              <a:rPr i="1" lang="es-ES" sz="3400">
                <a:solidFill>
                  <a:srgbClr val="000000"/>
                </a:solidFill>
                <a:latin typeface="Century Gothic"/>
                <a:ea typeface="ヒラギノ明朝 ProN W3"/>
              </a:rPr>
              <a:t>“</a:t>
            </a:r>
            <a:r>
              <a:rPr i="1" lang="es-ES" sz="3400">
                <a:solidFill>
                  <a:srgbClr val="000000"/>
                </a:solidFill>
                <a:latin typeface="Century Gothic"/>
                <a:ea typeface="ヒラギノ明朝 ProN W3"/>
              </a:rPr>
              <a:t>He leído atentamente y acepto las condiciones de uso”</a:t>
            </a:r>
            <a:endParaRPr/>
          </a:p>
          <a:p>
            <a:pPr algn="ctr">
              <a:lnSpc>
                <a:spcPct val="100000"/>
              </a:lnSpc>
            </a:pPr>
            <a:r>
              <a:rPr i="1" lang="es-ES" sz="2500">
                <a:solidFill>
                  <a:srgbClr val="000000"/>
                </a:solidFill>
                <a:latin typeface="Century Gothic"/>
                <a:ea typeface="ヒラギノ明朝 ProN W3"/>
              </a:rPr>
              <a:t>;-)</a:t>
            </a:r>
            <a:endParaRPr/>
          </a:p>
        </p:txBody>
      </p:sp>
      <p:sp>
        <p:nvSpPr>
          <p:cNvPr id="268" name="CustomShape 3"/>
          <p:cNvSpPr/>
          <p:nvPr/>
        </p:nvSpPr>
        <p:spPr>
          <a:xfrm>
            <a:off x="5956200" y="6292800"/>
            <a:ext cx="2892240" cy="223560"/>
          </a:xfrm>
          <a:prstGeom prst="rect">
            <a:avLst/>
          </a:prstGeom>
          <a:noFill/>
          <a:ln w="12600">
            <a:noFill/>
          </a:ln>
        </p:spPr>
        <p:txBody>
          <a:bodyPr anchor="b" bIns="0" lIns="0" rIns="0" tIns="0"/>
          <a:p>
            <a:pPr algn="r">
              <a:lnSpc>
                <a:spcPct val="100000"/>
              </a:lnSpc>
            </a:pPr>
            <a:r>
              <a:rPr lang="es-ES" sz="1100">
                <a:solidFill>
                  <a:srgbClr val="000000"/>
                </a:solidFill>
                <a:latin typeface="Calibri"/>
              </a:rPr>
              <a:t> </a:t>
            </a:r>
            <a:endParaRPr/>
          </a:p>
        </p:txBody>
      </p:sp>
      <p:sp>
        <p:nvSpPr>
          <p:cNvPr id="269"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88" nodeType="tmRoot" restart="never">
          <p:childTnLst>
            <p:seq>
              <p:cTn dur="indefinite" id="89" nodeType="mainSeq">
                <p:childTnLst>
                  <p:par>
                    <p:cTn fill="hold" id="90" nodeType="clickEffect">
                      <p:stCondLst>
                        <p:cond delay="indefinite"/>
                      </p:stCondLst>
                      <p:childTnLst>
                        <p:par>
                          <p:cTn fill="hold" id="91" nodeType="withEffect">
                            <p:stCondLst>
                              <p:cond delay="0"/>
                            </p:stCondLst>
                            <p:childTnLst>
                              <p:par>
                                <p:cTn fill="hold" id="92" nodeType="clickEffect" presetClass="entr" presetID="10">
                                  <p:stCondLst>
                                    <p:cond delay="0"/>
                                  </p:stCondLst>
                                  <p:childTnLst>
                                    <p:set>
                                      <p:cBhvr>
                                        <p:cTn dur="1" fill="hold" id="93">
                                          <p:stCondLst>
                                            <p:cond delay="0"/>
                                          </p:stCondLst>
                                        </p:cTn>
                                        <p:tgtEl>
                                          <p:spTgt spid="267"/>
                                        </p:tgtEl>
                                        <p:attrNameLst>
                                          <p:attrName>style.visibility</p:attrName>
                                        </p:attrNameLst>
                                      </p:cBhvr>
                                      <p:to>
                                        <p:strVal val="visible"/>
                                      </p:to>
                                    </p:set>
                                    <p:animEffect filter="fade" transition="in">
                                      <p:cBhvr additive="repl">
                                        <p:cTn dur="2000" id="94"/>
                                        <p:tgtEl>
                                          <p:spTgt spid="2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0"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Condiciones de Google</a:t>
            </a:r>
            <a:endParaRPr/>
          </a:p>
        </p:txBody>
      </p:sp>
      <p:sp>
        <p:nvSpPr>
          <p:cNvPr id="271" name="TextShape 2"/>
          <p:cNvSpPr txBox="1"/>
          <p:nvPr/>
        </p:nvSpPr>
        <p:spPr>
          <a:xfrm>
            <a:off x="874800" y="1339920"/>
            <a:ext cx="7357680" cy="4606560"/>
          </a:xfrm>
          <a:prstGeom prst="rect">
            <a:avLst/>
          </a:prstGeom>
        </p:spPr>
        <p:txBody>
          <a:bodyPr/>
          <a:p>
            <a:pPr>
              <a:lnSpc>
                <a:spcPct val="100000"/>
              </a:lnSpc>
              <a:buFont typeface="Arial"/>
              <a:buChar char="•"/>
            </a:pPr>
            <a:r>
              <a:rPr i="1" lang="es-ES" sz="1400">
                <a:solidFill>
                  <a:srgbClr val="000000"/>
                </a:solidFill>
                <a:latin typeface="Century Gothic"/>
                <a:ea typeface="ヒラギノ明朝 ProN W3"/>
              </a:rPr>
              <a:t>“</a:t>
            </a:r>
            <a:r>
              <a:rPr b="1" i="1" lang="es-ES" sz="1400">
                <a:solidFill>
                  <a:srgbClr val="000000"/>
                </a:solidFill>
                <a:latin typeface="Century Gothic"/>
                <a:ea typeface="ヒラギノ明朝 ProN W3"/>
              </a:rPr>
              <a:t>Información que usted nos proporciona</a:t>
            </a:r>
            <a:r>
              <a:rPr i="1" lang="es-ES" sz="1400">
                <a:solidFill>
                  <a:srgbClr val="000000"/>
                </a:solidFill>
                <a:latin typeface="Century Gothic"/>
                <a:ea typeface="ヒラギノ明朝 ProN W3"/>
              </a:rPr>
              <a:t>: al solicitar una cuenta de Google u otros servicios o promociones de Google que requieren un proceso de registro, el solicitante deberá facilitarnos datos personales (</a:t>
            </a:r>
            <a:r>
              <a:rPr b="1" i="1" lang="es-ES" sz="1400">
                <a:solidFill>
                  <a:srgbClr val="000000"/>
                </a:solidFill>
                <a:latin typeface="Century Gothic"/>
                <a:ea typeface="ヒラギノ明朝 ProN W3"/>
              </a:rPr>
              <a:t>nombre, dirección de correo electrónico</a:t>
            </a:r>
            <a:r>
              <a:rPr i="1" lang="es-ES" sz="1400">
                <a:solidFill>
                  <a:srgbClr val="000000"/>
                </a:solidFill>
                <a:latin typeface="Century Gothic"/>
                <a:ea typeface="ヒラギノ明朝 ProN W3"/>
              </a:rPr>
              <a:t> y contraseña de la cuenta, por ejemplo). Para determinados servicios, como nuestros programas publicitarios, solicitamos también información sobre la </a:t>
            </a:r>
            <a:r>
              <a:rPr b="1" i="1" lang="es-ES" sz="1400">
                <a:solidFill>
                  <a:srgbClr val="000000"/>
                </a:solidFill>
                <a:latin typeface="Century Gothic"/>
                <a:ea typeface="ヒラギノ明朝 ProN W3"/>
              </a:rPr>
              <a:t>tarjeta de crédito </a:t>
            </a:r>
            <a:r>
              <a:rPr i="1" lang="es-ES" sz="1400">
                <a:solidFill>
                  <a:srgbClr val="000000"/>
                </a:solidFill>
                <a:latin typeface="Century Gothic"/>
                <a:ea typeface="ヒラギノ明朝 ProN W3"/>
              </a:rPr>
              <a:t>u otra información bancaria, que guardamos en formato encriptado en nuestros servidores seguros. </a:t>
            </a:r>
            <a:r>
              <a:rPr b="1" i="1" lang="es-ES" sz="1400">
                <a:solidFill>
                  <a:srgbClr val="000000"/>
                </a:solidFill>
                <a:latin typeface="Century Gothic"/>
                <a:ea typeface="ヒラギノ明朝 ProN W3"/>
              </a:rPr>
              <a:t>Es posible que combinemos los datos que nos proporciona el solicitante a través de su cuenta con la información procedente de otros servicios de Google o de terceros</a:t>
            </a:r>
            <a:r>
              <a:rPr i="1" lang="es-ES" sz="1400">
                <a:solidFill>
                  <a:srgbClr val="000000"/>
                </a:solidFill>
                <a:latin typeface="Century Gothic"/>
                <a:ea typeface="ヒラギノ明朝 ProN W3"/>
              </a:rPr>
              <a:t> a fin de proporcionarle una experiencia óptima y de mejorar la calidad de nuestros servicios. Para determinados servicios, le ofreceremos la oportunidad de decidir si desea o no que realicemos dicha combinación de datos.</a:t>
            </a:r>
            <a:endParaRPr/>
          </a:p>
          <a:p>
            <a:pPr>
              <a:lnSpc>
                <a:spcPct val="100000"/>
              </a:lnSpc>
              <a:buFont typeface="Arial"/>
              <a:buChar char="•"/>
            </a:pPr>
            <a:r>
              <a:rPr i="1" lang="es-ES" sz="1400">
                <a:solidFill>
                  <a:srgbClr val="000000"/>
                </a:solidFill>
                <a:latin typeface="Century Gothic"/>
                <a:ea typeface="ヒラギノ明朝 ProN W3"/>
              </a:rPr>
              <a:t>Cookies: cuando usted visita Google, enviamos una o varias cookies (un pequeño archivo que contiene una cadena de caracteres) a su equipo mediante las que se identificará de manera exclusiva su navegador. Utilizamos cookies para mejorar la calidad de nuestro servicio gracias a que </a:t>
            </a:r>
            <a:r>
              <a:rPr b="1" i="1" lang="es-ES" sz="1400">
                <a:solidFill>
                  <a:srgbClr val="000000"/>
                </a:solidFill>
                <a:latin typeface="Century Gothic"/>
                <a:ea typeface="ヒラギノ明朝 ProN W3"/>
              </a:rPr>
              <a:t>almacenamos las preferencias del usuario y a que supervisamos las tendencias de comportamiento</a:t>
            </a:r>
            <a:r>
              <a:rPr i="1" lang="es-ES" sz="1400">
                <a:solidFill>
                  <a:srgbClr val="000000"/>
                </a:solidFill>
                <a:latin typeface="Century Gothic"/>
                <a:ea typeface="ヒラギノ明朝 ProN W3"/>
              </a:rPr>
              <a:t>, por ejemplo, el tipo de búsquedas que realiza.” (Redacción de Política de Privacidad de 11-3-2009)</a:t>
            </a:r>
            <a:endParaRPr/>
          </a:p>
        </p:txBody>
      </p:sp>
      <p:sp>
        <p:nvSpPr>
          <p:cNvPr id="272" name="CustomShape 3"/>
          <p:cNvSpPr/>
          <p:nvPr/>
        </p:nvSpPr>
        <p:spPr>
          <a:xfrm>
            <a:off x="5956200" y="6292800"/>
            <a:ext cx="2892240" cy="223560"/>
          </a:xfrm>
          <a:prstGeom prst="rect">
            <a:avLst/>
          </a:prstGeom>
          <a:noFill/>
          <a:ln w="12600">
            <a:noFill/>
          </a:ln>
        </p:spPr>
        <p:txBody>
          <a:bodyPr anchor="b" bIns="0" lIns="0" rIns="0" tIns="0"/>
          <a:p>
            <a:pPr algn="r">
              <a:lnSpc>
                <a:spcPct val="100000"/>
              </a:lnSpc>
            </a:pPr>
            <a:r>
              <a:rPr lang="es-ES" sz="1100">
                <a:solidFill>
                  <a:srgbClr val="000000"/>
                </a:solidFill>
                <a:latin typeface="Calibri"/>
              </a:rPr>
              <a:t> </a:t>
            </a:r>
            <a:endParaRPr/>
          </a:p>
        </p:txBody>
      </p:sp>
      <p:sp>
        <p:nvSpPr>
          <p:cNvPr id="273"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4"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Arial"/>
                <a:ea typeface="ＭＳ Ｐゴシック"/>
              </a:rPr>
              <a:t>Recogida de Datos en Google</a:t>
            </a:r>
            <a:endParaRPr/>
          </a:p>
        </p:txBody>
      </p:sp>
      <p:sp>
        <p:nvSpPr>
          <p:cNvPr id="275" name="TextShape 2"/>
          <p:cNvSpPr txBox="1"/>
          <p:nvPr/>
        </p:nvSpPr>
        <p:spPr>
          <a:xfrm>
            <a:off x="457200" y="1268280"/>
            <a:ext cx="8229240" cy="4857480"/>
          </a:xfrm>
          <a:prstGeom prst="rect">
            <a:avLst/>
          </a:prstGeom>
        </p:spPr>
        <p:txBody>
          <a:bodyPr/>
          <a:p>
            <a:pPr>
              <a:lnSpc>
                <a:spcPct val="100000"/>
              </a:lnSpc>
              <a:buFont typeface="Arial"/>
              <a:buChar char="•"/>
            </a:pPr>
            <a:r>
              <a:rPr b="1" lang="es-ES" sz="1400">
                <a:solidFill>
                  <a:srgbClr val="000000"/>
                </a:solidFill>
                <a:latin typeface="Arial"/>
                <a:ea typeface="ＭＳ Ｐゴシック"/>
              </a:rPr>
              <a:t>“</a:t>
            </a:r>
            <a:r>
              <a:rPr b="1" lang="es-ES" sz="1400">
                <a:solidFill>
                  <a:srgbClr val="000000"/>
                </a:solidFill>
                <a:latin typeface="Arial"/>
                <a:ea typeface="ＭＳ Ｐゴシック"/>
              </a:rPr>
              <a:t>Información que nos facilitas.</a:t>
            </a:r>
            <a:r>
              <a:rPr lang="es-ES" sz="1400">
                <a:solidFill>
                  <a:srgbClr val="000000"/>
                </a:solidFill>
                <a:latin typeface="Arial"/>
                <a:ea typeface="ＭＳ Ｐゴシック"/>
              </a:rPr>
              <a:t> (…) por ejemplo, tu nombre, dirección de correo electrónico, número de teléfono o los datos de tu tarjeta de crédito. (…) tu nombre y fotografía. </a:t>
            </a:r>
            <a:endParaRPr/>
          </a:p>
          <a:p>
            <a:pPr>
              <a:lnSpc>
                <a:spcPct val="100000"/>
              </a:lnSpc>
              <a:buFont typeface="Arial"/>
              <a:buChar char="•"/>
            </a:pPr>
            <a:r>
              <a:rPr b="1" lang="es-ES" sz="1400">
                <a:solidFill>
                  <a:srgbClr val="000000"/>
                </a:solidFill>
                <a:latin typeface="Arial"/>
                <a:ea typeface="ＭＳ Ｐゴシック"/>
              </a:rPr>
              <a:t>Datos que obtenemos a través de la utilización de nuestros servicios.</a:t>
            </a:r>
            <a:r>
              <a:rPr lang="es-ES" sz="1400">
                <a:solidFill>
                  <a:srgbClr val="000000"/>
                </a:solidFill>
                <a:latin typeface="Arial"/>
                <a:ea typeface="ＭＳ Ｐゴシック"/>
              </a:rPr>
              <a:t> (…) por ejemplo, cuando visites una página web que emplee nuestros servicios publicitarios (…). Estos datos incluyen: </a:t>
            </a:r>
            <a:endParaRPr/>
          </a:p>
          <a:p>
            <a:pPr lvl="1">
              <a:lnSpc>
                <a:spcPct val="100000"/>
              </a:lnSpc>
              <a:buFont typeface="Arial"/>
              <a:buChar char="–"/>
            </a:pPr>
            <a:r>
              <a:rPr b="1" lang="es-ES" sz="1200">
                <a:solidFill>
                  <a:srgbClr val="000000"/>
                </a:solidFill>
                <a:latin typeface="Arial"/>
                <a:ea typeface="ＭＳ Ｐゴシック"/>
              </a:rPr>
              <a:t>Datos sobre el dispositivo</a:t>
            </a:r>
            <a:r>
              <a:rPr lang="es-ES" sz="1200">
                <a:solidFill>
                  <a:srgbClr val="000000"/>
                </a:solidFill>
                <a:latin typeface="Arial"/>
                <a:ea typeface="ＭＳ Ｐゴシック"/>
              </a:rPr>
              <a:t> (…) Google podrá asociar (…) tu número de teléfono con tu cuenta de Google. </a:t>
            </a:r>
            <a:endParaRPr/>
          </a:p>
          <a:p>
            <a:pPr lvl="1">
              <a:lnSpc>
                <a:spcPct val="100000"/>
              </a:lnSpc>
              <a:buFont typeface="Arial"/>
              <a:buChar char="–"/>
            </a:pPr>
            <a:r>
              <a:rPr b="1" lang="es-ES" sz="1200">
                <a:solidFill>
                  <a:srgbClr val="000000"/>
                </a:solidFill>
                <a:latin typeface="Arial"/>
                <a:ea typeface="ＭＳ Ｐゴシック"/>
              </a:rPr>
              <a:t>Datos de registro</a:t>
            </a:r>
            <a:r>
              <a:rPr lang="es-ES" sz="1200">
                <a:solidFill>
                  <a:srgbClr val="000000"/>
                </a:solidFill>
                <a:latin typeface="Arial"/>
                <a:ea typeface="ＭＳ Ｐゴシック"/>
              </a:rPr>
              <a:t> Cada vez que uses nuestros servicios o que consultes nuestro contenido, (…) de forma automática. Estos datos podrán incluir: </a:t>
            </a:r>
            <a:endParaRPr/>
          </a:p>
          <a:p>
            <a:pPr lvl="2">
              <a:lnSpc>
                <a:spcPct val="100000"/>
              </a:lnSpc>
              <a:buFont typeface="Arial"/>
              <a:buChar char="•"/>
            </a:pPr>
            <a:r>
              <a:rPr lang="es-ES" sz="1100">
                <a:solidFill>
                  <a:srgbClr val="000000"/>
                </a:solidFill>
                <a:latin typeface="Arial"/>
                <a:ea typeface="ＭＳ Ｐゴシック"/>
              </a:rPr>
              <a:t>información detallada sobre cómo utilizas nuestro servicio (por ejemplo, tus </a:t>
            </a:r>
            <a:r>
              <a:rPr b="1" lang="es-ES" sz="1100">
                <a:solidFill>
                  <a:srgbClr val="000000"/>
                </a:solidFill>
                <a:latin typeface="Arial"/>
                <a:ea typeface="ＭＳ Ｐゴシック"/>
              </a:rPr>
              <a:t>consultas de búsqueda</a:t>
            </a:r>
            <a:r>
              <a:rPr lang="es-ES" sz="1100">
                <a:solidFill>
                  <a:srgbClr val="000000"/>
                </a:solidFill>
                <a:latin typeface="Arial"/>
                <a:ea typeface="ＭＳ Ｐゴシック"/>
              </a:rPr>
              <a:t>),</a:t>
            </a:r>
            <a:endParaRPr/>
          </a:p>
          <a:p>
            <a:pPr lvl="2">
              <a:lnSpc>
                <a:spcPct val="100000"/>
              </a:lnSpc>
              <a:buFont typeface="Arial"/>
              <a:buChar char="•"/>
            </a:pPr>
            <a:r>
              <a:rPr b="1" lang="es-ES" sz="1100">
                <a:solidFill>
                  <a:srgbClr val="000000"/>
                </a:solidFill>
                <a:latin typeface="Arial"/>
                <a:ea typeface="ＭＳ Ｐゴシック"/>
              </a:rPr>
              <a:t>datos telefónicos</a:t>
            </a:r>
            <a:r>
              <a:rPr lang="es-ES" sz="1100">
                <a:solidFill>
                  <a:srgbClr val="000000"/>
                </a:solidFill>
                <a:latin typeface="Arial"/>
                <a:ea typeface="ＭＳ Ｐゴシック"/>
              </a:rPr>
              <a:t> como, por ejemplo, tu número de teléfono, el número de la persona que realiza la llamada, los números de desvío, la hora y fecha de las llamadas, la duración de las llamadas, información sobre el enrutamiento de mensajes SMS y tipos de llamadas,</a:t>
            </a:r>
            <a:endParaRPr/>
          </a:p>
          <a:p>
            <a:pPr lvl="2">
              <a:lnSpc>
                <a:spcPct val="100000"/>
              </a:lnSpc>
              <a:buFont typeface="Arial"/>
              <a:buChar char="•"/>
            </a:pPr>
            <a:r>
              <a:rPr lang="es-ES" sz="1100">
                <a:solidFill>
                  <a:srgbClr val="000000"/>
                </a:solidFill>
                <a:latin typeface="Arial"/>
                <a:ea typeface="ＭＳ Ｐゴシック"/>
              </a:rPr>
              <a:t>la dirección IP,</a:t>
            </a:r>
            <a:endParaRPr/>
          </a:p>
          <a:p>
            <a:pPr lvl="2">
              <a:lnSpc>
                <a:spcPct val="100000"/>
              </a:lnSpc>
              <a:buFont typeface="Arial"/>
              <a:buChar char="•"/>
            </a:pPr>
            <a:r>
              <a:rPr lang="es-ES" sz="1100">
                <a:solidFill>
                  <a:srgbClr val="000000"/>
                </a:solidFill>
                <a:latin typeface="Arial"/>
                <a:ea typeface="ＭＳ Ｐゴシック"/>
              </a:rPr>
              <a:t>información relativa a tu dispositivo como, por ejemplo, fallos, actividad del sistema, ajustes del hardware, tipo de navegador, idioma del navegador, fecha y hora de tu solicitud y URL de referencia,</a:t>
            </a:r>
            <a:endParaRPr/>
          </a:p>
          <a:p>
            <a:pPr lvl="2">
              <a:lnSpc>
                <a:spcPct val="100000"/>
              </a:lnSpc>
              <a:buFont typeface="Arial"/>
              <a:buChar char="•"/>
            </a:pPr>
            <a:r>
              <a:rPr lang="es-ES" sz="1100">
                <a:solidFill>
                  <a:srgbClr val="000000"/>
                </a:solidFill>
                <a:latin typeface="Arial"/>
                <a:ea typeface="ＭＳ Ｐゴシック"/>
              </a:rPr>
              <a:t>cookies, que permitirán identificar tu navegador o tu cuenta de Google.</a:t>
            </a:r>
            <a:endParaRPr/>
          </a:p>
          <a:p>
            <a:pPr lvl="1">
              <a:lnSpc>
                <a:spcPct val="100000"/>
              </a:lnSpc>
              <a:buFont typeface="Arial"/>
              <a:buChar char="–"/>
            </a:pPr>
            <a:r>
              <a:rPr b="1" lang="es-ES" sz="1200">
                <a:solidFill>
                  <a:srgbClr val="000000"/>
                </a:solidFill>
                <a:latin typeface="Arial"/>
                <a:ea typeface="ＭＳ Ｐゴシック"/>
              </a:rPr>
              <a:t>Datos sobre tu ubicación física</a:t>
            </a:r>
            <a:r>
              <a:rPr lang="es-ES" sz="1200">
                <a:solidFill>
                  <a:srgbClr val="000000"/>
                </a:solidFill>
                <a:latin typeface="Arial"/>
                <a:ea typeface="ＭＳ Ｐゴシック"/>
              </a:rPr>
              <a:t> (…) podremos llevar a cabo la recogida y el </a:t>
            </a:r>
            <a:r>
              <a:rPr b="1" lang="es-ES" sz="1200">
                <a:solidFill>
                  <a:srgbClr val="000000"/>
                </a:solidFill>
                <a:latin typeface="Arial"/>
                <a:ea typeface="ＭＳ Ｐゴシック"/>
              </a:rPr>
              <a:t>tratamiento de datos acerca de tu ubicación real</a:t>
            </a:r>
            <a:r>
              <a:rPr lang="es-ES" sz="1200">
                <a:solidFill>
                  <a:srgbClr val="000000"/>
                </a:solidFill>
                <a:latin typeface="Arial"/>
                <a:ea typeface="ＭＳ Ｐゴシック"/>
              </a:rPr>
              <a:t> (…) </a:t>
            </a:r>
            <a:endParaRPr/>
          </a:p>
          <a:p>
            <a:pPr lvl="1">
              <a:lnSpc>
                <a:spcPct val="100000"/>
              </a:lnSpc>
              <a:buFont typeface="Arial"/>
              <a:buChar char="–"/>
            </a:pPr>
            <a:r>
              <a:rPr b="1" lang="es-ES" sz="1200">
                <a:solidFill>
                  <a:srgbClr val="000000"/>
                </a:solidFill>
                <a:latin typeface="Arial"/>
                <a:ea typeface="ＭＳ Ｐゴシック"/>
              </a:rPr>
              <a:t>Cookies e identificadores anónimos</a:t>
            </a:r>
            <a:r>
              <a:rPr lang="es-ES" sz="1200">
                <a:solidFill>
                  <a:srgbClr val="000000"/>
                </a:solidFill>
                <a:latin typeface="Arial"/>
                <a:ea typeface="ＭＳ Ｐゴシック"/>
              </a:rPr>
              <a:t> (…) También utilizamos las cookies y los identificadores anónimos cuando interactúas con los servicios que ofrecemos a nuestros partners, como los servicios de publicidad o las funciones de Google que pueden aparecer en otras páginas web.” (Redacción de 27-7-2012)</a:t>
            </a:r>
            <a:endParaRPr/>
          </a:p>
          <a:p>
            <a:pPr>
              <a:lnSpc>
                <a:spcPct val="100000"/>
              </a:lnSpc>
            </a:pPr>
            <a:endParaRPr/>
          </a:p>
        </p:txBody>
      </p:sp>
      <p:sp>
        <p:nvSpPr>
          <p:cNvPr id="276"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7" name="TextShape 1"/>
          <p:cNvSpPr txBox="1"/>
          <p:nvPr/>
        </p:nvSpPr>
        <p:spPr>
          <a:xfrm>
            <a:off x="893880" y="476640"/>
            <a:ext cx="7357680" cy="647640"/>
          </a:xfrm>
          <a:prstGeom prst="rect">
            <a:avLst/>
          </a:prstGeom>
        </p:spPr>
        <p:txBody>
          <a:bodyPr/>
          <a:p>
            <a:pPr>
              <a:lnSpc>
                <a:spcPct val="100000"/>
              </a:lnSpc>
            </a:pPr>
            <a:r>
              <a:rPr b="1" lang="es-ES" sz="2800">
                <a:solidFill>
                  <a:srgbClr val="782c2c"/>
                </a:solidFill>
                <a:latin typeface="Century Gothic"/>
                <a:ea typeface="ヒラギノ明朝 ProN W6"/>
              </a:rPr>
              <a:t>Privacidad en Facebook</a:t>
            </a:r>
            <a:endParaRPr/>
          </a:p>
        </p:txBody>
      </p:sp>
      <p:pic>
        <p:nvPicPr>
          <p:cNvPr descr="" id="278" name="Imagen 4"/>
          <p:cNvPicPr/>
          <p:nvPr/>
        </p:nvPicPr>
        <p:blipFill>
          <a:blip r:embed="rId1"/>
          <a:stretch>
            <a:fillRect/>
          </a:stretch>
        </p:blipFill>
        <p:spPr>
          <a:xfrm>
            <a:off x="1403640" y="1196640"/>
            <a:ext cx="6330600" cy="5046480"/>
          </a:xfrm>
          <a:prstGeom prst="rect">
            <a:avLst/>
          </a:prstGeom>
          <a:ln w="9360">
            <a:noFill/>
          </a:ln>
        </p:spPr>
      </p:pic>
      <p:sp>
        <p:nvSpPr>
          <p:cNvPr id="279" name="CustomShape 2"/>
          <p:cNvSpPr/>
          <p:nvPr/>
        </p:nvSpPr>
        <p:spPr>
          <a:xfrm>
            <a:off x="5956200" y="6292800"/>
            <a:ext cx="2892240" cy="223560"/>
          </a:xfrm>
          <a:prstGeom prst="rect">
            <a:avLst/>
          </a:prstGeom>
          <a:noFill/>
          <a:ln w="12600">
            <a:noFill/>
          </a:ln>
        </p:spPr>
        <p:txBody>
          <a:bodyPr anchor="b" bIns="0" lIns="0" rIns="0" tIns="0"/>
          <a:p>
            <a:pPr algn="r">
              <a:lnSpc>
                <a:spcPct val="100000"/>
              </a:lnSpc>
            </a:pPr>
            <a:r>
              <a:rPr lang="es-ES" sz="1100">
                <a:solidFill>
                  <a:srgbClr val="000000"/>
                </a:solidFill>
                <a:latin typeface="Calibri"/>
              </a:rPr>
              <a:t> </a:t>
            </a:r>
            <a:endParaRPr/>
          </a:p>
        </p:txBody>
      </p:sp>
      <p:sp>
        <p:nvSpPr>
          <p:cNvPr id="280" name="CustomShape 3"/>
          <p:cNvSpPr/>
          <p:nvPr/>
        </p:nvSpPr>
        <p:spPr>
          <a:xfrm>
            <a:off x="1547640" y="5877000"/>
            <a:ext cx="6106680" cy="186120"/>
          </a:xfrm>
          <a:prstGeom prst="rect">
            <a:avLst/>
          </a:prstGeom>
          <a:noFill/>
          <a:ln>
            <a:noFill/>
          </a:ln>
        </p:spPr>
        <p:txBody>
          <a:bodyPr bIns="32040" lIns="64440" rIns="64440" tIns="32040"/>
          <a:p>
            <a:pPr>
              <a:lnSpc>
                <a:spcPct val="100000"/>
              </a:lnSpc>
            </a:pPr>
            <a:r>
              <a:rPr i="1" lang="es-ES" sz="800">
                <a:solidFill>
                  <a:srgbClr val="000000"/>
                </a:solidFill>
                <a:latin typeface="Calibri"/>
                <a:ea typeface="ヒラギノ明朝 ProN W3"/>
              </a:rPr>
              <a:t>Fuente: New York Times, “Facebook Privacy: A Bewildering Tangle of Options”, 12 de Mayo de 2010</a:t>
            </a:r>
            <a:endParaRPr/>
          </a:p>
        </p:txBody>
      </p:sp>
      <p:sp>
        <p:nvSpPr>
          <p:cNvPr id="281"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95" nodeType="tmRoot" restart="never">
          <p:childTnLst>
            <p:seq>
              <p:cTn dur="indefinite" id="96" nodeType="mainSeq">
                <p:childTnLst>
                  <p:par>
                    <p:cTn fill="hold" id="97" nodeType="clickEffect">
                      <p:stCondLst>
                        <p:cond delay="indefinite"/>
                      </p:stCondLst>
                      <p:childTnLst>
                        <p:par>
                          <p:cTn fill="hold" id="98" nodeType="withEffect">
                            <p:stCondLst>
                              <p:cond delay="0"/>
                            </p:stCondLst>
                            <p:childTnLst>
                              <p:par>
                                <p:cTn fill="hold" id="99" nodeType="clickEffect" presetClass="entr" presetID="10">
                                  <p:stCondLst>
                                    <p:cond delay="0"/>
                                  </p:stCondLst>
                                  <p:childTnLst>
                                    <p:set>
                                      <p:cBhvr>
                                        <p:cTn dur="1" fill="hold" id="100">
                                          <p:stCondLst>
                                            <p:cond delay="0"/>
                                          </p:stCondLst>
                                        </p:cTn>
                                        <p:tgtEl>
                                          <p:spTgt spid="278"/>
                                        </p:tgtEl>
                                        <p:attrNameLst>
                                          <p:attrName>style.visibility</p:attrName>
                                        </p:attrNameLst>
                                      </p:cBhvr>
                                      <p:to>
                                        <p:strVal val="visible"/>
                                      </p:to>
                                    </p:set>
                                    <p:animEffect filter="fade" transition="in">
                                      <p:cBhvr additive="repl">
                                        <p:cTn dur="2000" id="101"/>
                                        <p:tgtEl>
                                          <p:spTgt spid="2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2"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Condiciones de Facebook</a:t>
            </a:r>
            <a:endParaRPr/>
          </a:p>
        </p:txBody>
      </p:sp>
      <p:sp>
        <p:nvSpPr>
          <p:cNvPr id="283" name="TextShape 2"/>
          <p:cNvSpPr txBox="1"/>
          <p:nvPr/>
        </p:nvSpPr>
        <p:spPr>
          <a:xfrm>
            <a:off x="928800" y="1446120"/>
            <a:ext cx="7357680" cy="4330440"/>
          </a:xfrm>
          <a:prstGeom prst="rect">
            <a:avLst/>
          </a:prstGeom>
        </p:spPr>
        <p:txBody>
          <a:bodyPr/>
          <a:p>
            <a:pPr>
              <a:lnSpc>
                <a:spcPct val="100000"/>
              </a:lnSpc>
              <a:buFont typeface="Arial"/>
              <a:buChar char="•"/>
            </a:pPr>
            <a:r>
              <a:rPr i="1" lang="es-ES" sz="2000">
                <a:solidFill>
                  <a:srgbClr val="000000"/>
                </a:solidFill>
                <a:latin typeface="Century Gothic"/>
                <a:ea typeface="ヒラギノ明朝 ProN W3"/>
              </a:rPr>
              <a:t>“</a:t>
            </a:r>
            <a:r>
              <a:rPr i="1" lang="es-ES" sz="2000">
                <a:solidFill>
                  <a:srgbClr val="000000"/>
                </a:solidFill>
                <a:latin typeface="Century Gothic"/>
                <a:ea typeface="ヒラギノ明朝 ProN W3"/>
              </a:rPr>
              <a:t>nos concedes una </a:t>
            </a:r>
            <a:r>
              <a:rPr b="1" i="1" lang="es-ES" sz="2000">
                <a:solidFill>
                  <a:srgbClr val="000000"/>
                </a:solidFill>
                <a:latin typeface="Century Gothic"/>
                <a:ea typeface="ヒラギノ明朝 ProN W3"/>
              </a:rPr>
              <a:t>licencia no exclusiva, transferible, con posibilidad de ser sub-otorgada, sin royalties, aplicable mundialmente</a:t>
            </a:r>
            <a:r>
              <a:rPr i="1" lang="es-ES" sz="2000">
                <a:solidFill>
                  <a:srgbClr val="000000"/>
                </a:solidFill>
                <a:latin typeface="Century Gothic"/>
                <a:ea typeface="ヒラギノ明朝 ProN W3"/>
              </a:rPr>
              <a:t>, para utilizar cualquier contenido de PI (incluyendo fotografías y vídeos) que publiques en Facebook o en conexión con Facebook”</a:t>
            </a:r>
            <a:endParaRPr/>
          </a:p>
          <a:p>
            <a:pPr>
              <a:lnSpc>
                <a:spcPct val="100000"/>
              </a:lnSpc>
              <a:buFont typeface="Arial"/>
              <a:buChar char="•"/>
            </a:pPr>
            <a:r>
              <a:rPr i="1" lang="es-ES" sz="2000">
                <a:solidFill>
                  <a:srgbClr val="000000"/>
                </a:solidFill>
                <a:latin typeface="Century Gothic"/>
                <a:ea typeface="ヒラギノ明朝 ProN W3"/>
              </a:rPr>
              <a:t>“</a:t>
            </a:r>
            <a:r>
              <a:rPr i="1" lang="es-ES" sz="2000">
                <a:solidFill>
                  <a:srgbClr val="000000"/>
                </a:solidFill>
                <a:latin typeface="Century Gothic"/>
                <a:ea typeface="ヒラギノ明朝 ProN W3"/>
              </a:rPr>
              <a:t>Algunas categorías de información como </a:t>
            </a:r>
            <a:r>
              <a:rPr b="1" i="1" lang="es-ES" sz="2000">
                <a:solidFill>
                  <a:srgbClr val="000000"/>
                </a:solidFill>
                <a:latin typeface="Century Gothic"/>
                <a:ea typeface="ヒラギノ明朝 ProN W3"/>
              </a:rPr>
              <a:t>tu nombre, la foto de tu perfil, tu lista de amigos y de páginas de las que eres fan, tu sexo, región geográfica, y redes a las que perteneces, se consideran totalmente públicas y disponibles para todos</a:t>
            </a:r>
            <a:r>
              <a:rPr i="1" lang="es-ES" sz="2000">
                <a:solidFill>
                  <a:srgbClr val="000000"/>
                </a:solidFill>
                <a:latin typeface="Century Gothic"/>
                <a:ea typeface="ヒラギノ明朝 ProN W3"/>
              </a:rPr>
              <a:t>, incluyendo las aplicaciones avanzadas de Facebook, por lo que no puedes configurar su privacidad.” </a:t>
            </a:r>
            <a:endParaRPr/>
          </a:p>
          <a:p>
            <a:pPr algn="r">
              <a:lnSpc>
                <a:spcPct val="100000"/>
              </a:lnSpc>
            </a:pPr>
            <a:r>
              <a:rPr i="1" lang="es-ES" sz="1000">
                <a:solidFill>
                  <a:srgbClr val="000000"/>
                </a:solidFill>
                <a:latin typeface="Century Gothic"/>
                <a:ea typeface="ヒラギノ明朝 ProN W3"/>
              </a:rPr>
              <a:t>(Traducción libre del texto original en inglés)</a:t>
            </a:r>
            <a:endParaRPr/>
          </a:p>
        </p:txBody>
      </p:sp>
      <p:sp>
        <p:nvSpPr>
          <p:cNvPr id="284" name="CustomShape 3"/>
          <p:cNvSpPr/>
          <p:nvPr/>
        </p:nvSpPr>
        <p:spPr>
          <a:xfrm>
            <a:off x="5956200" y="6292800"/>
            <a:ext cx="2892240" cy="223560"/>
          </a:xfrm>
          <a:prstGeom prst="rect">
            <a:avLst/>
          </a:prstGeom>
          <a:noFill/>
          <a:ln w="12600">
            <a:noFill/>
          </a:ln>
        </p:spPr>
        <p:txBody>
          <a:bodyPr anchor="b" bIns="0" lIns="0" rIns="0" tIns="0"/>
          <a:p>
            <a:pPr algn="r">
              <a:lnSpc>
                <a:spcPct val="100000"/>
              </a:lnSpc>
            </a:pPr>
            <a:r>
              <a:rPr lang="es-ES" sz="1100">
                <a:solidFill>
                  <a:srgbClr val="000000"/>
                </a:solidFill>
                <a:latin typeface="Calibri"/>
              </a:rPr>
              <a:t> </a:t>
            </a:r>
            <a:endParaRPr/>
          </a:p>
        </p:txBody>
      </p:sp>
      <p:sp>
        <p:nvSpPr>
          <p:cNvPr id="285"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6" name="TextShape 1"/>
          <p:cNvSpPr txBox="1"/>
          <p:nvPr/>
        </p:nvSpPr>
        <p:spPr>
          <a:xfrm>
            <a:off x="874800" y="548640"/>
            <a:ext cx="7357680" cy="736920"/>
          </a:xfrm>
          <a:prstGeom prst="rect">
            <a:avLst/>
          </a:prstGeom>
        </p:spPr>
        <p:txBody>
          <a:bodyPr/>
          <a:p>
            <a:pPr>
              <a:lnSpc>
                <a:spcPct val="100000"/>
              </a:lnSpc>
            </a:pPr>
            <a:r>
              <a:rPr b="1" lang="es-ES" sz="2800">
                <a:solidFill>
                  <a:srgbClr val="782c2c"/>
                </a:solidFill>
                <a:latin typeface="Century Gothic"/>
                <a:ea typeface="ヒラギノ明朝 ProN W6"/>
              </a:rPr>
              <a:t>Facebook: privacidad inicial </a:t>
            </a:r>
            <a:endParaRPr/>
          </a:p>
        </p:txBody>
      </p:sp>
      <p:pic>
        <p:nvPicPr>
          <p:cNvPr descr="" id="287" name="Imagen 2"/>
          <p:cNvPicPr/>
          <p:nvPr/>
        </p:nvPicPr>
        <p:blipFill>
          <a:blip r:embed="rId1"/>
          <a:stretch>
            <a:fillRect/>
          </a:stretch>
        </p:blipFill>
        <p:spPr>
          <a:xfrm>
            <a:off x="1731960" y="1125360"/>
            <a:ext cx="5679720" cy="4696920"/>
          </a:xfrm>
          <a:prstGeom prst="rect">
            <a:avLst/>
          </a:prstGeom>
          <a:ln w="9360">
            <a:noFill/>
          </a:ln>
        </p:spPr>
      </p:pic>
      <p:sp>
        <p:nvSpPr>
          <p:cNvPr id="288" name="CustomShape 2"/>
          <p:cNvSpPr/>
          <p:nvPr/>
        </p:nvSpPr>
        <p:spPr>
          <a:xfrm>
            <a:off x="1517760" y="5840280"/>
            <a:ext cx="6108480" cy="186120"/>
          </a:xfrm>
          <a:prstGeom prst="rect">
            <a:avLst/>
          </a:prstGeom>
          <a:noFill/>
          <a:ln>
            <a:noFill/>
          </a:ln>
        </p:spPr>
        <p:txBody>
          <a:bodyPr bIns="32040" lIns="64440" rIns="64440" tIns="32040"/>
          <a:p>
            <a:pPr algn="ctr">
              <a:lnSpc>
                <a:spcPct val="100000"/>
              </a:lnSpc>
            </a:pPr>
            <a:r>
              <a:rPr i="1" lang="es-ES" sz="800">
                <a:solidFill>
                  <a:srgbClr val="000000"/>
                </a:solidFill>
                <a:latin typeface="Calibri"/>
                <a:ea typeface="ヒラギノ明朝 ProN W3"/>
              </a:rPr>
              <a:t>Fuente: Matt McKeon, “The Evolution of Privacy on Facebook”, http://mattmckeon.com/facebook-privacy/</a:t>
            </a:r>
            <a:endParaRPr/>
          </a:p>
        </p:txBody>
      </p:sp>
      <p:sp>
        <p:nvSpPr>
          <p:cNvPr id="289" name="CustomShape 3"/>
          <p:cNvSpPr/>
          <p:nvPr/>
        </p:nvSpPr>
        <p:spPr>
          <a:xfrm>
            <a:off x="5956200" y="6292800"/>
            <a:ext cx="2892240" cy="223560"/>
          </a:xfrm>
          <a:prstGeom prst="rect">
            <a:avLst/>
          </a:prstGeom>
          <a:noFill/>
          <a:ln w="12600">
            <a:noFill/>
          </a:ln>
        </p:spPr>
        <p:txBody>
          <a:bodyPr anchor="b" bIns="0" lIns="0" rIns="0" tIns="0"/>
          <a:p>
            <a:pPr algn="r">
              <a:lnSpc>
                <a:spcPct val="100000"/>
              </a:lnSpc>
            </a:pPr>
            <a:r>
              <a:rPr lang="es-ES" sz="1100">
                <a:solidFill>
                  <a:srgbClr val="000000"/>
                </a:solidFill>
                <a:latin typeface="Calibri"/>
              </a:rPr>
              <a:t> </a:t>
            </a:r>
            <a:endParaRPr/>
          </a:p>
        </p:txBody>
      </p:sp>
      <p:pic>
        <p:nvPicPr>
          <p:cNvPr descr="" id="290" name="Imagen 2"/>
          <p:cNvPicPr/>
          <p:nvPr/>
        </p:nvPicPr>
        <p:blipFill>
          <a:blip r:embed="rId2"/>
          <a:stretch>
            <a:fillRect/>
          </a:stretch>
        </p:blipFill>
        <p:spPr>
          <a:xfrm>
            <a:off x="1731960" y="1125360"/>
            <a:ext cx="5679720" cy="4696920"/>
          </a:xfrm>
          <a:prstGeom prst="rect">
            <a:avLst/>
          </a:prstGeom>
          <a:ln w="9360">
            <a:noFill/>
          </a:ln>
        </p:spPr>
      </p:pic>
      <p:pic>
        <p:nvPicPr>
          <p:cNvPr descr="" id="291" name="Imagen 2"/>
          <p:cNvPicPr/>
          <p:nvPr/>
        </p:nvPicPr>
        <p:blipFill>
          <a:blip r:embed="rId3"/>
          <a:stretch>
            <a:fillRect/>
          </a:stretch>
        </p:blipFill>
        <p:spPr>
          <a:xfrm>
            <a:off x="1731960" y="1125360"/>
            <a:ext cx="5679720" cy="4696920"/>
          </a:xfrm>
          <a:prstGeom prst="rect">
            <a:avLst/>
          </a:prstGeom>
          <a:ln w="9360">
            <a:noFill/>
          </a:ln>
        </p:spPr>
      </p:pic>
      <p:pic>
        <p:nvPicPr>
          <p:cNvPr descr="" id="292" name="Imagen 2"/>
          <p:cNvPicPr/>
          <p:nvPr/>
        </p:nvPicPr>
        <p:blipFill>
          <a:blip r:embed="rId4"/>
          <a:stretch>
            <a:fillRect/>
          </a:stretch>
        </p:blipFill>
        <p:spPr>
          <a:xfrm>
            <a:off x="1731960" y="1125360"/>
            <a:ext cx="5679720" cy="4696920"/>
          </a:xfrm>
          <a:prstGeom prst="rect">
            <a:avLst/>
          </a:prstGeom>
          <a:ln w="9360">
            <a:noFill/>
          </a:ln>
        </p:spPr>
      </p:pic>
      <p:pic>
        <p:nvPicPr>
          <p:cNvPr descr="" id="293" name="Imagen 2"/>
          <p:cNvPicPr/>
          <p:nvPr/>
        </p:nvPicPr>
        <p:blipFill>
          <a:blip r:embed="rId5"/>
          <a:stretch>
            <a:fillRect/>
          </a:stretch>
        </p:blipFill>
        <p:spPr>
          <a:xfrm>
            <a:off x="1731960" y="1125360"/>
            <a:ext cx="5679720" cy="4696920"/>
          </a:xfrm>
          <a:prstGeom prst="rect">
            <a:avLst/>
          </a:prstGeom>
          <a:ln w="9360">
            <a:noFill/>
          </a:ln>
        </p:spPr>
      </p:pic>
      <p:pic>
        <p:nvPicPr>
          <p:cNvPr descr="" id="294" name="Imagen 2"/>
          <p:cNvPicPr/>
          <p:nvPr/>
        </p:nvPicPr>
        <p:blipFill>
          <a:blip r:embed="rId6"/>
          <a:stretch>
            <a:fillRect/>
          </a:stretch>
        </p:blipFill>
        <p:spPr>
          <a:xfrm>
            <a:off x="1731960" y="1125360"/>
            <a:ext cx="5679720" cy="4696920"/>
          </a:xfrm>
          <a:prstGeom prst="rect">
            <a:avLst/>
          </a:prstGeom>
          <a:ln w="9360">
            <a:noFill/>
          </a:ln>
        </p:spPr>
      </p:pic>
      <p:sp>
        <p:nvSpPr>
          <p:cNvPr id="295"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102" nodeType="tmRoot" restart="never">
          <p:childTnLst>
            <p:seq>
              <p:cTn dur="indefinite" id="103" nodeType="mainSeq">
                <p:childTnLst>
                  <p:par>
                    <p:cTn fill="hold" id="104" nodeType="clickEffect">
                      <p:stCondLst>
                        <p:cond delay="indefinite"/>
                      </p:stCondLst>
                      <p:childTnLst>
                        <p:par>
                          <p:cTn fill="hold" id="105" nodeType="withEffect">
                            <p:stCondLst>
                              <p:cond delay="0"/>
                            </p:stCondLst>
                            <p:childTnLst>
                              <p:par>
                                <p:cTn fill="hold" id="106" nodeType="clickEffect" presetClass="entr" presetID="1">
                                  <p:stCondLst>
                                    <p:cond delay="0"/>
                                  </p:stCondLst>
                                  <p:childTnLst>
                                    <p:set>
                                      <p:cBhvr>
                                        <p:cTn dur="1" fill="hold" id="107">
                                          <p:stCondLst>
                                            <p:cond delay="0"/>
                                          </p:stCondLst>
                                        </p:cTn>
                                        <p:tgtEl>
                                          <p:spTgt spid="287"/>
                                        </p:tgtEl>
                                        <p:attrNameLst>
                                          <p:attrName>style.visibility</p:attrName>
                                        </p:attrNameLst>
                                      </p:cBhvr>
                                      <p:to>
                                        <p:strVal val="visible"/>
                                      </p:to>
                                    </p:set>
                                  </p:childTnLst>
                                </p:cTn>
                              </p:par>
                            </p:childTnLst>
                          </p:cTn>
                        </p:par>
                      </p:childTnLst>
                    </p:cTn>
                  </p:par>
                  <p:par>
                    <p:cTn fill="hold" id="108" nodeType="clickEffect">
                      <p:stCondLst>
                        <p:cond delay="indefinite"/>
                      </p:stCondLst>
                      <p:childTnLst>
                        <p:par>
                          <p:cTn fill="hold" id="109" nodeType="withEffect">
                            <p:stCondLst>
                              <p:cond delay="0"/>
                            </p:stCondLst>
                            <p:childTnLst>
                              <p:par>
                                <p:cTn fill="hold" id="110" nodeType="clickEffect" presetClass="entr" presetID="1">
                                  <p:stCondLst>
                                    <p:cond delay="0"/>
                                  </p:stCondLst>
                                  <p:childTnLst>
                                    <p:set>
                                      <p:cBhvr>
                                        <p:cTn dur="1" fill="hold" id="111">
                                          <p:stCondLst>
                                            <p:cond delay="0"/>
                                          </p:stCondLst>
                                        </p:cTn>
                                        <p:tgtEl>
                                          <p:spTgt spid="288"/>
                                        </p:tgtEl>
                                        <p:attrNameLst>
                                          <p:attrName>style.visibility</p:attrName>
                                        </p:attrNameLst>
                                      </p:cBhvr>
                                      <p:to>
                                        <p:strVal val="visible"/>
                                      </p:to>
                                    </p:set>
                                  </p:childTnLst>
                                </p:cTn>
                              </p:par>
                            </p:childTnLst>
                          </p:cTn>
                        </p:par>
                      </p:childTnLst>
                    </p:cTn>
                  </p:par>
                  <p:par>
                    <p:cTn fill="hold" id="112" nodeType="clickEffect">
                      <p:stCondLst>
                        <p:cond delay="indefinite"/>
                      </p:stCondLst>
                      <p:childTnLst>
                        <p:par>
                          <p:cTn fill="hold" id="113" nodeType="withEffect">
                            <p:stCondLst>
                              <p:cond delay="0"/>
                            </p:stCondLst>
                            <p:childTnLst>
                              <p:par>
                                <p:cTn fill="hold" id="114" nodeType="clickEffect" presetClass="entr" presetID="1">
                                  <p:stCondLst>
                                    <p:cond delay="0"/>
                                  </p:stCondLst>
                                  <p:childTnLst>
                                    <p:set>
                                      <p:cBhvr>
                                        <p:cTn dur="1" fill="hold" id="115">
                                          <p:stCondLst>
                                            <p:cond delay="0"/>
                                          </p:stCondLst>
                                        </p:cTn>
                                        <p:tgtEl>
                                          <p:spTgt spid="290"/>
                                        </p:tgtEl>
                                        <p:attrNameLst>
                                          <p:attrName>style.visibility</p:attrName>
                                        </p:attrNameLst>
                                      </p:cBhvr>
                                      <p:to>
                                        <p:strVal val="visible"/>
                                      </p:to>
                                    </p:set>
                                  </p:childTnLst>
                                </p:cTn>
                              </p:par>
                            </p:childTnLst>
                          </p:cTn>
                        </p:par>
                      </p:childTnLst>
                    </p:cTn>
                  </p:par>
                  <p:par>
                    <p:cTn fill="hold" id="116" nodeType="clickEffect">
                      <p:stCondLst>
                        <p:cond delay="indefinite"/>
                      </p:stCondLst>
                      <p:childTnLst>
                        <p:par>
                          <p:cTn fill="hold" id="117" nodeType="withEffect">
                            <p:stCondLst>
                              <p:cond delay="0"/>
                            </p:stCondLst>
                            <p:childTnLst>
                              <p:par>
                                <p:cTn fill="hold" id="118" nodeType="clickEffect" presetClass="entr" presetID="1">
                                  <p:stCondLst>
                                    <p:cond delay="0"/>
                                  </p:stCondLst>
                                  <p:childTnLst>
                                    <p:set>
                                      <p:cBhvr>
                                        <p:cTn dur="1" fill="hold" id="119">
                                          <p:stCondLst>
                                            <p:cond delay="0"/>
                                          </p:stCondLst>
                                        </p:cTn>
                                        <p:tgtEl>
                                          <p:spTgt spid="291"/>
                                        </p:tgtEl>
                                        <p:attrNameLst>
                                          <p:attrName>style.visibility</p:attrName>
                                        </p:attrNameLst>
                                      </p:cBhvr>
                                      <p:to>
                                        <p:strVal val="visible"/>
                                      </p:to>
                                    </p:set>
                                  </p:childTnLst>
                                </p:cTn>
                              </p:par>
                            </p:childTnLst>
                          </p:cTn>
                        </p:par>
                      </p:childTnLst>
                    </p:cTn>
                  </p:par>
                  <p:par>
                    <p:cTn fill="hold" id="120" nodeType="clickEffect">
                      <p:stCondLst>
                        <p:cond delay="indefinite"/>
                      </p:stCondLst>
                      <p:childTnLst>
                        <p:par>
                          <p:cTn fill="hold" id="121" nodeType="withEffect">
                            <p:stCondLst>
                              <p:cond delay="0"/>
                            </p:stCondLst>
                            <p:childTnLst>
                              <p:par>
                                <p:cTn fill="hold" id="122" nodeType="clickEffect" presetClass="entr" presetID="1">
                                  <p:stCondLst>
                                    <p:cond delay="0"/>
                                  </p:stCondLst>
                                  <p:childTnLst>
                                    <p:set>
                                      <p:cBhvr>
                                        <p:cTn dur="1" fill="hold" id="123">
                                          <p:stCondLst>
                                            <p:cond delay="0"/>
                                          </p:stCondLst>
                                        </p:cTn>
                                        <p:tgtEl>
                                          <p:spTgt spid="292"/>
                                        </p:tgtEl>
                                        <p:attrNameLst>
                                          <p:attrName>style.visibility</p:attrName>
                                        </p:attrNameLst>
                                      </p:cBhvr>
                                      <p:to>
                                        <p:strVal val="visible"/>
                                      </p:to>
                                    </p:set>
                                  </p:childTnLst>
                                </p:cTn>
                              </p:par>
                            </p:childTnLst>
                          </p:cTn>
                        </p:par>
                      </p:childTnLst>
                    </p:cTn>
                  </p:par>
                  <p:par>
                    <p:cTn fill="hold" id="124" nodeType="clickEffect">
                      <p:stCondLst>
                        <p:cond delay="indefinite"/>
                      </p:stCondLst>
                      <p:childTnLst>
                        <p:par>
                          <p:cTn fill="hold" id="125" nodeType="withEffect">
                            <p:stCondLst>
                              <p:cond delay="0"/>
                            </p:stCondLst>
                            <p:childTnLst>
                              <p:par>
                                <p:cTn fill="hold" id="126" nodeType="clickEffect" presetClass="entr" presetID="1">
                                  <p:stCondLst>
                                    <p:cond delay="0"/>
                                  </p:stCondLst>
                                  <p:childTnLst>
                                    <p:set>
                                      <p:cBhvr>
                                        <p:cTn dur="1" fill="hold" id="127">
                                          <p:stCondLst>
                                            <p:cond delay="0"/>
                                          </p:stCondLst>
                                        </p:cTn>
                                        <p:tgtEl>
                                          <p:spTgt spid="293"/>
                                        </p:tgtEl>
                                        <p:attrNameLst>
                                          <p:attrName>style.visibility</p:attrName>
                                        </p:attrNameLst>
                                      </p:cBhvr>
                                      <p:to>
                                        <p:strVal val="visible"/>
                                      </p:to>
                                    </p:set>
                                  </p:childTnLst>
                                </p:cTn>
                              </p:par>
                            </p:childTnLst>
                          </p:cTn>
                        </p:par>
                      </p:childTnLst>
                    </p:cTn>
                  </p:par>
                  <p:par>
                    <p:cTn fill="hold" id="128" nodeType="clickEffect">
                      <p:stCondLst>
                        <p:cond delay="indefinite"/>
                      </p:stCondLst>
                      <p:childTnLst>
                        <p:par>
                          <p:cTn fill="hold" id="129" nodeType="withEffect">
                            <p:stCondLst>
                              <p:cond delay="0"/>
                            </p:stCondLst>
                            <p:childTnLst>
                              <p:par>
                                <p:cTn fill="hold" id="130" nodeType="clickEffect" presetClass="entr" presetID="1">
                                  <p:stCondLst>
                                    <p:cond delay="0"/>
                                  </p:stCondLst>
                                  <p:childTnLst>
                                    <p:set>
                                      <p:cBhvr>
                                        <p:cTn dur="1" fill="hold" id="131">
                                          <p:stCondLst>
                                            <p:cond delay="0"/>
                                          </p:stCondLst>
                                        </p:cTn>
                                        <p:tgtEl>
                                          <p:spTgt spid="29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6" name="TextShape 1"/>
          <p:cNvSpPr txBox="1"/>
          <p:nvPr/>
        </p:nvSpPr>
        <p:spPr>
          <a:xfrm>
            <a:off x="251640" y="764640"/>
            <a:ext cx="8568720" cy="863640"/>
          </a:xfrm>
          <a:prstGeom prst="rect">
            <a:avLst/>
          </a:prstGeom>
        </p:spPr>
        <p:txBody>
          <a:bodyPr/>
          <a:p>
            <a:pPr algn="ctr">
              <a:lnSpc>
                <a:spcPct val="100000"/>
              </a:lnSpc>
            </a:pPr>
            <a:r>
              <a:rPr b="1" lang="es-ES" sz="2800">
                <a:solidFill>
                  <a:srgbClr val="782c2c"/>
                </a:solidFill>
                <a:latin typeface="Century Gothic"/>
                <a:ea typeface="ヒラギノ明朝 ProN W6"/>
              </a:rPr>
              <a:t>En Europa, la cosa cambia</a:t>
            </a:r>
            <a:endParaRPr/>
          </a:p>
        </p:txBody>
      </p:sp>
      <p:sp>
        <p:nvSpPr>
          <p:cNvPr id="297" name="CustomShape 2"/>
          <p:cNvSpPr/>
          <p:nvPr/>
        </p:nvSpPr>
        <p:spPr>
          <a:xfrm>
            <a:off x="687600" y="1535760"/>
            <a:ext cx="7768440" cy="4052880"/>
          </a:xfrm>
          <a:prstGeom prst="rect">
            <a:avLst/>
          </a:prstGeom>
          <a:noFill/>
          <a:ln>
            <a:noFill/>
          </a:ln>
        </p:spPr>
        <p:txBody>
          <a:bodyPr anchor="ctr" bIns="0" lIns="0" rIns="0" tIns="0"/>
          <a:p>
            <a:pPr algn="just">
              <a:lnSpc>
                <a:spcPct val="100000"/>
              </a:lnSpc>
              <a:buSzPct val="25000"/>
              <a:buFont typeface="Symbol"/>
              <a:buChar char="♦"/>
            </a:pPr>
            <a:r>
              <a:rPr lang="es-ES" sz="2000">
                <a:solidFill>
                  <a:srgbClr val="000000"/>
                </a:solidFill>
                <a:latin typeface="Century Gothic"/>
              </a:rPr>
              <a:t>Directiva 95/46/CE, de 24 de octubre de 1995.</a:t>
            </a:r>
            <a:endParaRPr/>
          </a:p>
          <a:p>
            <a:pPr algn="just">
              <a:lnSpc>
                <a:spcPct val="100000"/>
              </a:lnSpc>
              <a:buSzPct val="25000"/>
              <a:buFont typeface="Symbol"/>
              <a:buChar char="♦"/>
            </a:pPr>
            <a:r>
              <a:rPr lang="es-ES" sz="2000">
                <a:solidFill>
                  <a:srgbClr val="000000"/>
                </a:solidFill>
                <a:latin typeface="Century Gothic"/>
              </a:rPr>
              <a:t>Ley Orgánica 15/1999, de 13 de diciembre de 1999, de Protección de Datos de Carácter Personal. (LOPD)</a:t>
            </a:r>
            <a:endParaRPr/>
          </a:p>
          <a:p>
            <a:pPr algn="just">
              <a:lnSpc>
                <a:spcPct val="100000"/>
              </a:lnSpc>
              <a:buSzPct val="25000"/>
              <a:buFont typeface="Symbol"/>
              <a:buChar char="♦"/>
            </a:pPr>
            <a:r>
              <a:rPr lang="es-ES" sz="2000">
                <a:solidFill>
                  <a:srgbClr val="000000"/>
                </a:solidFill>
                <a:latin typeface="Century Gothic"/>
              </a:rPr>
              <a:t>Real Decreto 1720/2007, de 21 de diciembre,  por el que se aprueba el Reglamento desarrollo de la Ley Orgánica 15/1999, de 13 de junio de protección de datos de carácter personal. (RLOPD)</a:t>
            </a:r>
            <a:endParaRPr/>
          </a:p>
          <a:p>
            <a:pPr algn="just">
              <a:lnSpc>
                <a:spcPct val="100000"/>
              </a:lnSpc>
              <a:buSzPct val="25000"/>
              <a:buFont typeface="Symbol"/>
              <a:buChar char="♦"/>
            </a:pPr>
            <a:r>
              <a:rPr lang="es-ES" sz="2000">
                <a:solidFill>
                  <a:srgbClr val="000000"/>
                </a:solidFill>
                <a:latin typeface="Century Gothic"/>
              </a:rPr>
              <a:t>Decreto 230/2008 de 18 de septiembre por el que se establecen las normas de buenas prácticas en la utilización de los sistemas de información de la Administración de la Comunidad Autónoma de Galicia.</a:t>
            </a:r>
            <a:endParaRPr/>
          </a:p>
        </p:txBody>
      </p:sp>
      <p:sp>
        <p:nvSpPr>
          <p:cNvPr id="298"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132" nodeType="tmRoot" restart="never">
          <p:childTnLst>
            <p:seq>
              <p:cTn dur="indefinite" id="133" nodeType="mainSeq">
                <p:childTnLst>
                  <p:par>
                    <p:cTn fill="hold" id="134" nodeType="clickEffect">
                      <p:stCondLst>
                        <p:cond delay="indefinite"/>
                      </p:stCondLst>
                      <p:childTnLst>
                        <p:par>
                          <p:cTn fill="hold" id="135" nodeType="withEffect">
                            <p:stCondLst>
                              <p:cond delay="0"/>
                            </p:stCondLst>
                            <p:childTnLst>
                              <p:par>
                                <p:cTn fill="hold" id="136" nodeType="clickEffect" presetClass="entr" presetID="2" presetSubtype="4">
                                  <p:stCondLst>
                                    <p:cond delay="0"/>
                                  </p:stCondLst>
                                  <p:childTnLst>
                                    <p:set>
                                      <p:cBhvr>
                                        <p:cTn dur="1" fill="hold" id="137">
                                          <p:stCondLst>
                                            <p:cond delay="0"/>
                                          </p:stCondLst>
                                        </p:cTn>
                                        <p:tgtEl>
                                          <p:spTgt spid="297">
                                            <p:txEl>
                                              <p:pRg end="46" st="0"/>
                                            </p:txEl>
                                          </p:spTgt>
                                        </p:tgtEl>
                                        <p:attrNameLst>
                                          <p:attrName>style.visibility</p:attrName>
                                        </p:attrNameLst>
                                      </p:cBhvr>
                                      <p:to>
                                        <p:strVal val="visible"/>
                                      </p:to>
                                    </p:set>
                                    <p:anim calcmode="lin" valueType="num">
                                      <p:cBhvr additive="repl">
                                        <p:cTn dur="500" fill="hold" id="138"/>
                                        <p:tgtEl>
                                          <p:spTgt spid="297">
                                            <p:txEl>
                                              <p:pRg end="46" st="0"/>
                                            </p:txEl>
                                          </p:spTgt>
                                        </p:tgtEl>
                                        <p:attrNameLst>
                                          <p:attrName>ppt_x</p:attrName>
                                        </p:attrNameLst>
                                      </p:cBhvr>
                                      <p:tavLst>
                                        <p:tav tm="0">
                                          <p:val>
                                            <p:strVal val="#ppt_x"/>
                                          </p:val>
                                        </p:tav>
                                        <p:tav tm="100000">
                                          <p:val>
                                            <p:strVal val="#ppt_x"/>
                                          </p:val>
                                        </p:tav>
                                      </p:tavLst>
                                    </p:anim>
                                    <p:anim calcmode="lin" valueType="num">
                                      <p:cBhvr additive="repl">
                                        <p:cTn dur="500" fill="hold" id="139"/>
                                        <p:tgtEl>
                                          <p:spTgt spid="297">
                                            <p:txEl>
                                              <p:pRg end="46"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40" nodeType="clickEffect">
                      <p:stCondLst>
                        <p:cond delay="indefinite"/>
                      </p:stCondLst>
                      <p:childTnLst>
                        <p:par>
                          <p:cTn fill="hold" id="141" nodeType="withEffect">
                            <p:stCondLst>
                              <p:cond delay="0"/>
                            </p:stCondLst>
                            <p:childTnLst>
                              <p:par>
                                <p:cTn fill="hold" id="142" nodeType="clickEffect" presetClass="entr" presetID="2" presetSubtype="4">
                                  <p:stCondLst>
                                    <p:cond delay="0"/>
                                  </p:stCondLst>
                                  <p:childTnLst>
                                    <p:set>
                                      <p:cBhvr>
                                        <p:cTn dur="1" fill="hold" id="143">
                                          <p:stCondLst>
                                            <p:cond delay="0"/>
                                          </p:stCondLst>
                                        </p:cTn>
                                        <p:tgtEl>
                                          <p:spTgt spid="297">
                                            <p:txEl>
                                              <p:pRg end="148" st="46"/>
                                            </p:txEl>
                                          </p:spTgt>
                                        </p:tgtEl>
                                        <p:attrNameLst>
                                          <p:attrName>style.visibility</p:attrName>
                                        </p:attrNameLst>
                                      </p:cBhvr>
                                      <p:to>
                                        <p:strVal val="visible"/>
                                      </p:to>
                                    </p:set>
                                    <p:anim calcmode="lin" valueType="num">
                                      <p:cBhvr additive="repl">
                                        <p:cTn dur="500" fill="hold" id="144"/>
                                        <p:tgtEl>
                                          <p:spTgt spid="297">
                                            <p:txEl>
                                              <p:pRg end="148" st="46"/>
                                            </p:txEl>
                                          </p:spTgt>
                                        </p:tgtEl>
                                        <p:attrNameLst>
                                          <p:attrName>ppt_x</p:attrName>
                                        </p:attrNameLst>
                                      </p:cBhvr>
                                      <p:tavLst>
                                        <p:tav tm="0">
                                          <p:val>
                                            <p:strVal val="#ppt_x"/>
                                          </p:val>
                                        </p:tav>
                                        <p:tav tm="100000">
                                          <p:val>
                                            <p:strVal val="#ppt_x"/>
                                          </p:val>
                                        </p:tav>
                                      </p:tavLst>
                                    </p:anim>
                                    <p:anim calcmode="lin" valueType="num">
                                      <p:cBhvr additive="repl">
                                        <p:cTn dur="500" fill="hold" id="145"/>
                                        <p:tgtEl>
                                          <p:spTgt spid="297">
                                            <p:txEl>
                                              <p:pRg end="148" st="46"/>
                                            </p:txEl>
                                          </p:spTgt>
                                        </p:tgtEl>
                                        <p:attrNameLst>
                                          <p:attrName>ppt_y</p:attrName>
                                        </p:attrNameLst>
                                      </p:cBhvr>
                                      <p:tavLst>
                                        <p:tav tm="0">
                                          <p:val>
                                            <p:strVal val="1+#ppt_h/2"/>
                                          </p:val>
                                        </p:tav>
                                        <p:tav tm="100000">
                                          <p:val>
                                            <p:strVal val="#ppt_y"/>
                                          </p:val>
                                        </p:tav>
                                      </p:tavLst>
                                    </p:anim>
                                  </p:childTnLst>
                                </p:cTn>
                              </p:par>
                            </p:childTnLst>
                          </p:cTn>
                        </p:par>
                      </p:childTnLst>
                    </p:cTn>
                  </p:par>
                  <p:par>
                    <p:cTn fill="hold" id="146" nodeType="clickEffect">
                      <p:stCondLst>
                        <p:cond delay="indefinite"/>
                      </p:stCondLst>
                      <p:childTnLst>
                        <p:par>
                          <p:cTn fill="hold" id="147" nodeType="withEffect">
                            <p:stCondLst>
                              <p:cond delay="0"/>
                            </p:stCondLst>
                            <p:childTnLst>
                              <p:par>
                                <p:cTn fill="hold" id="148" nodeType="clickEffect" presetClass="entr" presetID="2" presetSubtype="4">
                                  <p:stCondLst>
                                    <p:cond delay="0"/>
                                  </p:stCondLst>
                                  <p:childTnLst>
                                    <p:set>
                                      <p:cBhvr>
                                        <p:cTn dur="1" fill="hold" id="149">
                                          <p:stCondLst>
                                            <p:cond delay="0"/>
                                          </p:stCondLst>
                                        </p:cTn>
                                        <p:tgtEl>
                                          <p:spTgt spid="297">
                                            <p:txEl>
                                              <p:pRg end="336" st="148"/>
                                            </p:txEl>
                                          </p:spTgt>
                                        </p:tgtEl>
                                        <p:attrNameLst>
                                          <p:attrName>style.visibility</p:attrName>
                                        </p:attrNameLst>
                                      </p:cBhvr>
                                      <p:to>
                                        <p:strVal val="visible"/>
                                      </p:to>
                                    </p:set>
                                    <p:anim calcmode="lin" valueType="num">
                                      <p:cBhvr additive="repl">
                                        <p:cTn dur="500" fill="hold" id="150"/>
                                        <p:tgtEl>
                                          <p:spTgt spid="297">
                                            <p:txEl>
                                              <p:pRg end="336" st="148"/>
                                            </p:txEl>
                                          </p:spTgt>
                                        </p:tgtEl>
                                        <p:attrNameLst>
                                          <p:attrName>ppt_x</p:attrName>
                                        </p:attrNameLst>
                                      </p:cBhvr>
                                      <p:tavLst>
                                        <p:tav tm="0">
                                          <p:val>
                                            <p:strVal val="#ppt_x"/>
                                          </p:val>
                                        </p:tav>
                                        <p:tav tm="100000">
                                          <p:val>
                                            <p:strVal val="#ppt_x"/>
                                          </p:val>
                                        </p:tav>
                                      </p:tavLst>
                                    </p:anim>
                                    <p:anim calcmode="lin" valueType="num">
                                      <p:cBhvr additive="repl">
                                        <p:cTn dur="500" fill="hold" id="151"/>
                                        <p:tgtEl>
                                          <p:spTgt spid="297">
                                            <p:txEl>
                                              <p:pRg end="336" st="148"/>
                                            </p:txEl>
                                          </p:spTgt>
                                        </p:tgtEl>
                                        <p:attrNameLst>
                                          <p:attrName>ppt_y</p:attrName>
                                        </p:attrNameLst>
                                      </p:cBhvr>
                                      <p:tavLst>
                                        <p:tav tm="0">
                                          <p:val>
                                            <p:strVal val="1+#ppt_h/2"/>
                                          </p:val>
                                        </p:tav>
                                        <p:tav tm="100000">
                                          <p:val>
                                            <p:strVal val="#ppt_y"/>
                                          </p:val>
                                        </p:tav>
                                      </p:tavLst>
                                    </p:anim>
                                  </p:childTnLst>
                                </p:cTn>
                              </p:par>
                            </p:childTnLst>
                          </p:cTn>
                        </p:par>
                      </p:childTnLst>
                    </p:cTn>
                  </p:par>
                  <p:par>
                    <p:cTn fill="hold" id="152">
                      <p:stCondLst>
                        <p:cond delay="indefinite"/>
                      </p:stCondLst>
                      <p:childTnLst>
                        <p:par>
                          <p:cTn fill="hold" id="153">
                            <p:stCondLst>
                              <p:cond delay="0"/>
                            </p:stCondLst>
                            <p:childTnLst>
                              <p:par>
                                <p:cTn fill="hold" id="154" nodeType="clickEffect" presetClass="entr" presetID="2" presetSubtype="4">
                                  <p:stCondLst>
                                    <p:cond delay="0"/>
                                  </p:stCondLst>
                                  <p:childTnLst>
                                    <p:set>
                                      <p:cBhvr>
                                        <p:cTn dur="1" fill="hold" id="155">
                                          <p:stCondLst>
                                            <p:cond delay="0"/>
                                          </p:stCondLst>
                                        </p:cTn>
                                        <p:tgtEl>
                                          <p:spTgt spid="297">
                                            <p:txEl>
                                              <p:pRg end="536" st="336"/>
                                            </p:txEl>
                                          </p:spTgt>
                                        </p:tgtEl>
                                        <p:attrNameLst>
                                          <p:attrName>style.visibility</p:attrName>
                                        </p:attrNameLst>
                                      </p:cBhvr>
                                      <p:to>
                                        <p:strVal val="visible"/>
                                      </p:to>
                                    </p:set>
                                    <p:anim calcmode="lin" valueType="num">
                                      <p:cBhvr additive="repl">
                                        <p:cTn dur="500" fill="hold" id="156"/>
                                        <p:tgtEl>
                                          <p:spTgt spid="297">
                                            <p:txEl>
                                              <p:pRg end="536" st="336"/>
                                            </p:txEl>
                                          </p:spTgt>
                                        </p:tgtEl>
                                        <p:attrNameLst>
                                          <p:attrName>ppt_x</p:attrName>
                                        </p:attrNameLst>
                                      </p:cBhvr>
                                      <p:tavLst>
                                        <p:tav tm="0">
                                          <p:val>
                                            <p:strVal val="#ppt_x"/>
                                          </p:val>
                                        </p:tav>
                                        <p:tav tm="100000">
                                          <p:val>
                                            <p:strVal val="#ppt_x"/>
                                          </p:val>
                                        </p:tav>
                                      </p:tavLst>
                                    </p:anim>
                                    <p:anim calcmode="lin" valueType="num">
                                      <p:cBhvr additive="repl">
                                        <p:cTn dur="500" fill="hold" id="157"/>
                                        <p:tgtEl>
                                          <p:spTgt spid="297">
                                            <p:txEl>
                                              <p:pRg end="536" st="33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CustomShape 1"/>
          <p:cNvSpPr/>
          <p:nvPr/>
        </p:nvSpPr>
        <p:spPr>
          <a:xfrm>
            <a:off x="2454840" y="1544400"/>
            <a:ext cx="4190040" cy="1454760"/>
          </a:xfrm>
          <a:prstGeom prst="ellipse">
            <a:avLst/>
          </a:prstGeom>
          <a:solidFill>
            <a:srgbClr val="e2c2c1"/>
          </a:solidFill>
          <a:ln>
            <a:noFill/>
          </a:ln>
        </p:spPr>
      </p:sp>
      <p:sp>
        <p:nvSpPr>
          <p:cNvPr id="300" name="CustomShape 2"/>
          <p:cNvSpPr/>
          <p:nvPr/>
        </p:nvSpPr>
        <p:spPr>
          <a:xfrm>
            <a:off x="4150440" y="5108040"/>
            <a:ext cx="811800" cy="519480"/>
          </a:xfrm>
          <a:prstGeom prst="downArrow">
            <a:avLst>
              <a:gd fmla="val 50000" name="adj1"/>
              <a:gd fmla="val 50000" name="adj2"/>
            </a:avLst>
          </a:prstGeom>
          <a:gradFill>
            <a:gsLst>
              <a:gs pos="0">
                <a:srgbClr val="e5c6c5"/>
              </a:gs>
              <a:gs pos="50000">
                <a:srgbClr val="b09897"/>
              </a:gs>
              <a:gs pos="100000">
                <a:srgbClr val="e5c6c5"/>
              </a:gs>
            </a:gsLst>
            <a:lin ang="16200000"/>
          </a:gradFill>
          <a:ln>
            <a:noFill/>
          </a:ln>
        </p:spPr>
      </p:sp>
      <p:sp>
        <p:nvSpPr>
          <p:cNvPr id="301" name="CustomShape 3"/>
          <p:cNvSpPr/>
          <p:nvPr/>
        </p:nvSpPr>
        <p:spPr>
          <a:xfrm>
            <a:off x="2607480" y="5796720"/>
            <a:ext cx="3897720" cy="428040"/>
          </a:xfrm>
          <a:prstGeom prst="rect">
            <a:avLst/>
          </a:prstGeom>
          <a:noFill/>
          <a:ln>
            <a:noFill/>
          </a:ln>
        </p:spPr>
        <p:txBody>
          <a:bodyPr anchor="ctr" bIns="227520" lIns="227520" rIns="227520" tIns="227520"/>
          <a:p>
            <a:pPr algn="ctr">
              <a:lnSpc>
                <a:spcPct val="90000"/>
              </a:lnSpc>
            </a:pPr>
            <a:r>
              <a:rPr lang="es-ES" sz="3200">
                <a:solidFill>
                  <a:srgbClr val="000000"/>
                </a:solidFill>
                <a:latin typeface="Calibri"/>
              </a:rPr>
              <a:t>Tratamiento Lícito</a:t>
            </a:r>
            <a:endParaRPr/>
          </a:p>
        </p:txBody>
      </p:sp>
      <p:sp>
        <p:nvSpPr>
          <p:cNvPr id="302" name="CustomShape 4"/>
          <p:cNvSpPr/>
          <p:nvPr/>
        </p:nvSpPr>
        <p:spPr>
          <a:xfrm>
            <a:off x="3978360" y="3112200"/>
            <a:ext cx="1461600" cy="1461600"/>
          </a:xfrm>
          <a:prstGeom prst="ellipse">
            <a:avLst/>
          </a:prstGeom>
          <a:gradFill>
            <a:gsLst>
              <a:gs pos="0">
                <a:srgbClr val="ce3a36"/>
              </a:gs>
              <a:gs pos="50000">
                <a:srgbClr val="9c2f2c"/>
              </a:gs>
              <a:gs pos="100000">
                <a:srgbClr val="ce3a36"/>
              </a:gs>
            </a:gsLst>
            <a:lin ang="16200000"/>
          </a:gradFill>
          <a:ln>
            <a:noFill/>
          </a:ln>
        </p:spPr>
        <p:txBody>
          <a:bodyPr anchor="ctr" bIns="15120" lIns="229320" rIns="15120" tIns="229320"/>
          <a:p>
            <a:pPr algn="ctr">
              <a:lnSpc>
                <a:spcPct val="90000"/>
              </a:lnSpc>
            </a:pPr>
            <a:r>
              <a:rPr lang="es-ES" sz="1200">
                <a:solidFill>
                  <a:srgbClr val="ffffff"/>
                </a:solidFill>
                <a:latin typeface="Calibri"/>
              </a:rPr>
              <a:t>Conocimiento</a:t>
            </a:r>
            <a:endParaRPr/>
          </a:p>
        </p:txBody>
      </p:sp>
      <p:sp>
        <p:nvSpPr>
          <p:cNvPr id="303" name="CustomShape 5"/>
          <p:cNvSpPr/>
          <p:nvPr/>
        </p:nvSpPr>
        <p:spPr>
          <a:xfrm>
            <a:off x="2932560" y="2015640"/>
            <a:ext cx="1461600" cy="1461600"/>
          </a:xfrm>
          <a:prstGeom prst="ellipse">
            <a:avLst/>
          </a:prstGeom>
          <a:gradFill>
            <a:gsLst>
              <a:gs pos="0">
                <a:srgbClr val="c99c3e"/>
              </a:gs>
              <a:gs pos="50000">
                <a:srgbClr val="997731"/>
              </a:gs>
              <a:gs pos="100000">
                <a:srgbClr val="c99c3e"/>
              </a:gs>
            </a:gsLst>
            <a:lin ang="16200000"/>
          </a:gradFill>
          <a:ln>
            <a:noFill/>
          </a:ln>
        </p:spPr>
        <p:txBody>
          <a:bodyPr anchor="ctr" bIns="15120" lIns="229320" rIns="15120" tIns="229320"/>
          <a:p>
            <a:pPr algn="ctr">
              <a:lnSpc>
                <a:spcPct val="90000"/>
              </a:lnSpc>
            </a:pPr>
            <a:r>
              <a:rPr lang="es-ES" sz="1200">
                <a:solidFill>
                  <a:srgbClr val="c0504d"/>
                </a:solidFill>
                <a:latin typeface="Calibri"/>
              </a:rPr>
              <a:t>Control</a:t>
            </a:r>
            <a:endParaRPr/>
          </a:p>
        </p:txBody>
      </p:sp>
      <p:sp>
        <p:nvSpPr>
          <p:cNvPr id="304" name="CustomShape 6"/>
          <p:cNvSpPr/>
          <p:nvPr/>
        </p:nvSpPr>
        <p:spPr>
          <a:xfrm>
            <a:off x="4426560" y="1662120"/>
            <a:ext cx="1461600" cy="1461600"/>
          </a:xfrm>
          <a:prstGeom prst="ellipse">
            <a:avLst/>
          </a:prstGeom>
          <a:gradFill>
            <a:gsLst>
              <a:gs pos="0">
                <a:srgbClr val="9cc745"/>
              </a:gs>
              <a:gs pos="50000">
                <a:srgbClr val="779637"/>
              </a:gs>
              <a:gs pos="100000">
                <a:srgbClr val="9cc745"/>
              </a:gs>
            </a:gsLst>
            <a:lin ang="16200000"/>
          </a:gradFill>
          <a:ln>
            <a:noFill/>
          </a:ln>
        </p:spPr>
        <p:txBody>
          <a:bodyPr anchor="ctr" bIns="15120" lIns="229320" rIns="15120" tIns="229320"/>
          <a:p>
            <a:pPr algn="ctr">
              <a:lnSpc>
                <a:spcPct val="90000"/>
              </a:lnSpc>
            </a:pPr>
            <a:r>
              <a:rPr lang="es-ES" sz="1200">
                <a:solidFill>
                  <a:srgbClr val="c0504d"/>
                </a:solidFill>
                <a:latin typeface="Calibri"/>
              </a:rPr>
              <a:t>Consentimiento</a:t>
            </a:r>
            <a:endParaRPr/>
          </a:p>
        </p:txBody>
      </p:sp>
      <p:sp>
        <p:nvSpPr>
          <p:cNvPr id="305" name="CustomShape 7"/>
          <p:cNvSpPr/>
          <p:nvPr/>
        </p:nvSpPr>
        <p:spPr>
          <a:xfrm>
            <a:off x="2282760" y="1365840"/>
            <a:ext cx="4547520" cy="3637800"/>
          </a:xfrm>
          <a:prstGeom prst="funnel">
            <a:avLst/>
          </a:prstGeom>
          <a:solidFill>
            <a:srgbClr val="ffffff"/>
          </a:solidFill>
          <a:ln w="9360">
            <a:solidFill>
              <a:srgbClr val="c0504d"/>
            </a:solidFill>
            <a:round/>
          </a:ln>
        </p:spPr>
      </p:sp>
      <p:sp>
        <p:nvSpPr>
          <p:cNvPr id="306" name="TextShape 8"/>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Principios Básicos LOPD</a:t>
            </a:r>
            <a:endParaRPr/>
          </a:p>
        </p:txBody>
      </p:sp>
      <p:sp>
        <p:nvSpPr>
          <p:cNvPr id="307" name="CustomShape 9"/>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8" name="TextShape 1"/>
          <p:cNvSpPr txBox="1"/>
          <p:nvPr/>
        </p:nvSpPr>
        <p:spPr>
          <a:xfrm>
            <a:off x="251640" y="692640"/>
            <a:ext cx="8568720" cy="935640"/>
          </a:xfrm>
          <a:prstGeom prst="rect">
            <a:avLst/>
          </a:prstGeom>
        </p:spPr>
        <p:txBody>
          <a:bodyPr rIns="132120"/>
          <a:p>
            <a:pPr>
              <a:lnSpc>
                <a:spcPct val="100000"/>
              </a:lnSpc>
            </a:pPr>
            <a:r>
              <a:rPr b="1" lang="es-ES" sz="2800">
                <a:solidFill>
                  <a:srgbClr val="782c2c"/>
                </a:solidFill>
                <a:latin typeface="Arial"/>
              </a:rPr>
              <a:t>Otros Principios de la LOPD</a:t>
            </a:r>
            <a:endParaRPr/>
          </a:p>
        </p:txBody>
      </p:sp>
      <p:sp>
        <p:nvSpPr>
          <p:cNvPr id="309" name="TextShape 2"/>
          <p:cNvSpPr txBox="1"/>
          <p:nvPr/>
        </p:nvSpPr>
        <p:spPr>
          <a:xfrm>
            <a:off x="755640" y="1772640"/>
            <a:ext cx="8064360" cy="4353120"/>
          </a:xfrm>
          <a:prstGeom prst="rect">
            <a:avLst/>
          </a:prstGeom>
        </p:spPr>
        <p:txBody>
          <a:bodyPr rIns="132120"/>
          <a:p>
            <a:pPr>
              <a:lnSpc>
                <a:spcPct val="90000"/>
              </a:lnSpc>
              <a:buFont typeface="Arial"/>
              <a:buChar char="•"/>
            </a:pPr>
            <a:r>
              <a:rPr lang="es-ES" sz="2400">
                <a:solidFill>
                  <a:srgbClr val="000000"/>
                </a:solidFill>
                <a:latin typeface="Century Gothic"/>
                <a:ea typeface="ヒラギノ明朝 ProN W3"/>
              </a:rPr>
              <a:t>Principio de finalidad (Art. 4.1 y 2)</a:t>
            </a:r>
            <a:endParaRPr/>
          </a:p>
          <a:p>
            <a:pPr>
              <a:lnSpc>
                <a:spcPct val="90000"/>
              </a:lnSpc>
              <a:buFont typeface="Arial"/>
              <a:buChar char="•"/>
            </a:pPr>
            <a:r>
              <a:rPr lang="es-ES" sz="2400">
                <a:solidFill>
                  <a:srgbClr val="000000"/>
                </a:solidFill>
                <a:latin typeface="Century Gothic"/>
                <a:ea typeface="ヒラギノ明朝 ProN W3"/>
              </a:rPr>
              <a:t>Principio de exactitud (calidad) (4.3 y 4)</a:t>
            </a:r>
            <a:endParaRPr/>
          </a:p>
          <a:p>
            <a:pPr>
              <a:lnSpc>
                <a:spcPct val="90000"/>
              </a:lnSpc>
              <a:buFont typeface="Arial"/>
              <a:buChar char="•"/>
            </a:pPr>
            <a:r>
              <a:rPr lang="es-ES" sz="2400">
                <a:solidFill>
                  <a:srgbClr val="000000"/>
                </a:solidFill>
                <a:latin typeface="Century Gothic"/>
                <a:ea typeface="ヒラギノ明朝 ProN W3"/>
              </a:rPr>
              <a:t>Principio de derecho al olvido (4.5)</a:t>
            </a:r>
            <a:endParaRPr/>
          </a:p>
          <a:p>
            <a:pPr>
              <a:lnSpc>
                <a:spcPct val="90000"/>
              </a:lnSpc>
              <a:buFont typeface="Arial"/>
              <a:buChar char="•"/>
            </a:pPr>
            <a:r>
              <a:rPr lang="es-ES" sz="2400">
                <a:solidFill>
                  <a:srgbClr val="000000"/>
                </a:solidFill>
                <a:latin typeface="Century Gothic"/>
                <a:ea typeface="ヒラギノ明朝 ProN W3"/>
              </a:rPr>
              <a:t>Principio de lealtad (4.7)</a:t>
            </a:r>
            <a:endParaRPr/>
          </a:p>
          <a:p>
            <a:pPr>
              <a:lnSpc>
                <a:spcPct val="90000"/>
              </a:lnSpc>
              <a:buFont typeface="Arial"/>
              <a:buChar char="•"/>
            </a:pPr>
            <a:r>
              <a:rPr lang="es-ES" sz="2400">
                <a:solidFill>
                  <a:srgbClr val="000000"/>
                </a:solidFill>
                <a:latin typeface="Century Gothic"/>
                <a:ea typeface="ヒラギノ明朝 ProN W3"/>
              </a:rPr>
              <a:t>Principio de publicidad (39) - Registro</a:t>
            </a:r>
            <a:endParaRPr/>
          </a:p>
          <a:p>
            <a:pPr>
              <a:lnSpc>
                <a:spcPct val="90000"/>
              </a:lnSpc>
              <a:buFont typeface="Arial"/>
              <a:buChar char="•"/>
            </a:pPr>
            <a:r>
              <a:rPr lang="es-ES" sz="2400">
                <a:solidFill>
                  <a:srgbClr val="000000"/>
                </a:solidFill>
                <a:latin typeface="Century Gothic"/>
                <a:ea typeface="ヒラギノ明朝 ProN W3"/>
              </a:rPr>
              <a:t>Principio de seguridad de los datos (9)</a:t>
            </a:r>
            <a:endParaRPr/>
          </a:p>
          <a:p>
            <a:pPr>
              <a:lnSpc>
                <a:spcPct val="90000"/>
              </a:lnSpc>
              <a:buFont typeface="Arial"/>
              <a:buChar char="•"/>
            </a:pPr>
            <a:r>
              <a:rPr lang="es-ES" sz="2400">
                <a:solidFill>
                  <a:srgbClr val="000000"/>
                </a:solidFill>
                <a:latin typeface="Century Gothic"/>
                <a:ea typeface="ヒラギノ明朝 ProN W3"/>
              </a:rPr>
              <a:t>Principio de datos sensibles (7)</a:t>
            </a:r>
            <a:endParaRPr/>
          </a:p>
          <a:p>
            <a:pPr>
              <a:lnSpc>
                <a:spcPct val="90000"/>
              </a:lnSpc>
              <a:buFont typeface="Arial"/>
              <a:buChar char="•"/>
            </a:pPr>
            <a:r>
              <a:rPr lang="es-ES" sz="2400">
                <a:solidFill>
                  <a:srgbClr val="000000"/>
                </a:solidFill>
                <a:latin typeface="Century Gothic"/>
                <a:ea typeface="ヒラギノ明朝 ProN W3"/>
              </a:rPr>
              <a:t>Principio del deber de secreto (10)</a:t>
            </a:r>
            <a:endParaRPr/>
          </a:p>
        </p:txBody>
      </p:sp>
      <p:sp>
        <p:nvSpPr>
          <p:cNvPr id="310"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158" nodeType="tmRoot" restart="never">
          <p:childTnLst>
            <p:seq>
              <p:cTn dur="indefinite" id="159" nodeType="mainSeq">
                <p:childTnLst>
                  <p:par>
                    <p:cTn fill="hold" id="160" nodeType="clickEffect">
                      <p:stCondLst>
                        <p:cond delay="indefinite"/>
                      </p:stCondLst>
                      <p:childTnLst>
                        <p:par>
                          <p:cTn fill="hold" id="161" nodeType="withEffect">
                            <p:stCondLst>
                              <p:cond delay="0"/>
                            </p:stCondLst>
                            <p:childTnLst>
                              <p:par>
                                <p:cTn fill="hold" id="162" nodeType="clickEffect" presetClass="entr" presetID="2" presetSubtype="4">
                                  <p:stCondLst>
                                    <p:cond delay="0"/>
                                  </p:stCondLst>
                                  <p:childTnLst>
                                    <p:set>
                                      <p:cBhvr>
                                        <p:cTn dur="1" fill="hold" id="163">
                                          <p:stCondLst>
                                            <p:cond delay="0"/>
                                          </p:stCondLst>
                                        </p:cTn>
                                        <p:tgtEl>
                                          <p:spTgt spid="309">
                                            <p:txEl>
                                              <p:pRg end="38" st="0"/>
                                            </p:txEl>
                                          </p:spTgt>
                                        </p:tgtEl>
                                        <p:attrNameLst>
                                          <p:attrName>style.visibility</p:attrName>
                                        </p:attrNameLst>
                                      </p:cBhvr>
                                      <p:to>
                                        <p:strVal val="visible"/>
                                      </p:to>
                                    </p:set>
                                    <p:anim calcmode="lin" valueType="num">
                                      <p:cBhvr additive="repl">
                                        <p:cTn dur="500" fill="hold" id="164"/>
                                        <p:tgtEl>
                                          <p:spTgt spid="309">
                                            <p:txEl>
                                              <p:pRg end="38" st="0"/>
                                            </p:txEl>
                                          </p:spTgt>
                                        </p:tgtEl>
                                        <p:attrNameLst>
                                          <p:attrName>ppt_x</p:attrName>
                                        </p:attrNameLst>
                                      </p:cBhvr>
                                      <p:tavLst>
                                        <p:tav tm="0">
                                          <p:val>
                                            <p:strVal val="#ppt_x"/>
                                          </p:val>
                                        </p:tav>
                                        <p:tav tm="100000">
                                          <p:val>
                                            <p:strVal val="#ppt_x"/>
                                          </p:val>
                                        </p:tav>
                                      </p:tavLst>
                                    </p:anim>
                                    <p:anim calcmode="lin" valueType="num">
                                      <p:cBhvr additive="repl">
                                        <p:cTn dur="500" fill="hold" id="165"/>
                                        <p:tgtEl>
                                          <p:spTgt spid="309">
                                            <p:txEl>
                                              <p:pRg end="38"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66" nodeType="clickEffect">
                      <p:stCondLst>
                        <p:cond delay="indefinite"/>
                      </p:stCondLst>
                      <p:childTnLst>
                        <p:par>
                          <p:cTn fill="hold" id="167" nodeType="withEffect">
                            <p:stCondLst>
                              <p:cond delay="0"/>
                            </p:stCondLst>
                            <p:childTnLst>
                              <p:par>
                                <p:cTn fill="hold" id="168" nodeType="clickEffect" presetClass="entr" presetID="2" presetSubtype="4">
                                  <p:stCondLst>
                                    <p:cond delay="0"/>
                                  </p:stCondLst>
                                  <p:childTnLst>
                                    <p:set>
                                      <p:cBhvr>
                                        <p:cTn dur="1" fill="hold" id="169">
                                          <p:stCondLst>
                                            <p:cond delay="0"/>
                                          </p:stCondLst>
                                        </p:cTn>
                                        <p:tgtEl>
                                          <p:spTgt spid="309">
                                            <p:txEl>
                                              <p:pRg end="81" st="38"/>
                                            </p:txEl>
                                          </p:spTgt>
                                        </p:tgtEl>
                                        <p:attrNameLst>
                                          <p:attrName>style.visibility</p:attrName>
                                        </p:attrNameLst>
                                      </p:cBhvr>
                                      <p:to>
                                        <p:strVal val="visible"/>
                                      </p:to>
                                    </p:set>
                                    <p:anim calcmode="lin" valueType="num">
                                      <p:cBhvr additive="repl">
                                        <p:cTn dur="500" fill="hold" id="170"/>
                                        <p:tgtEl>
                                          <p:spTgt spid="309">
                                            <p:txEl>
                                              <p:pRg end="81" st="38"/>
                                            </p:txEl>
                                          </p:spTgt>
                                        </p:tgtEl>
                                        <p:attrNameLst>
                                          <p:attrName>ppt_x</p:attrName>
                                        </p:attrNameLst>
                                      </p:cBhvr>
                                      <p:tavLst>
                                        <p:tav tm="0">
                                          <p:val>
                                            <p:strVal val="#ppt_x"/>
                                          </p:val>
                                        </p:tav>
                                        <p:tav tm="100000">
                                          <p:val>
                                            <p:strVal val="#ppt_x"/>
                                          </p:val>
                                        </p:tav>
                                      </p:tavLst>
                                    </p:anim>
                                    <p:anim calcmode="lin" valueType="num">
                                      <p:cBhvr additive="repl">
                                        <p:cTn dur="500" fill="hold" id="171"/>
                                        <p:tgtEl>
                                          <p:spTgt spid="309">
                                            <p:txEl>
                                              <p:pRg end="81" st="38"/>
                                            </p:txEl>
                                          </p:spTgt>
                                        </p:tgtEl>
                                        <p:attrNameLst>
                                          <p:attrName>ppt_y</p:attrName>
                                        </p:attrNameLst>
                                      </p:cBhvr>
                                      <p:tavLst>
                                        <p:tav tm="0">
                                          <p:val>
                                            <p:strVal val="1+#ppt_h/2"/>
                                          </p:val>
                                        </p:tav>
                                        <p:tav tm="100000">
                                          <p:val>
                                            <p:strVal val="#ppt_y"/>
                                          </p:val>
                                        </p:tav>
                                      </p:tavLst>
                                    </p:anim>
                                  </p:childTnLst>
                                </p:cTn>
                              </p:par>
                            </p:childTnLst>
                          </p:cTn>
                        </p:par>
                      </p:childTnLst>
                    </p:cTn>
                  </p:par>
                  <p:par>
                    <p:cTn fill="hold" id="172" nodeType="clickEffect">
                      <p:stCondLst>
                        <p:cond delay="indefinite"/>
                      </p:stCondLst>
                      <p:childTnLst>
                        <p:par>
                          <p:cTn fill="hold" id="173" nodeType="withEffect">
                            <p:stCondLst>
                              <p:cond delay="0"/>
                            </p:stCondLst>
                            <p:childTnLst>
                              <p:par>
                                <p:cTn fill="hold" id="174" nodeType="clickEffect" presetClass="entr" presetID="2" presetSubtype="4">
                                  <p:stCondLst>
                                    <p:cond delay="0"/>
                                  </p:stCondLst>
                                  <p:childTnLst>
                                    <p:set>
                                      <p:cBhvr>
                                        <p:cTn dur="1" fill="hold" id="175">
                                          <p:stCondLst>
                                            <p:cond delay="0"/>
                                          </p:stCondLst>
                                        </p:cTn>
                                        <p:tgtEl>
                                          <p:spTgt spid="309">
                                            <p:txEl>
                                              <p:pRg end="118" st="81"/>
                                            </p:txEl>
                                          </p:spTgt>
                                        </p:tgtEl>
                                        <p:attrNameLst>
                                          <p:attrName>style.visibility</p:attrName>
                                        </p:attrNameLst>
                                      </p:cBhvr>
                                      <p:to>
                                        <p:strVal val="visible"/>
                                      </p:to>
                                    </p:set>
                                    <p:anim calcmode="lin" valueType="num">
                                      <p:cBhvr additive="repl">
                                        <p:cTn dur="500" fill="hold" id="176"/>
                                        <p:tgtEl>
                                          <p:spTgt spid="309">
                                            <p:txEl>
                                              <p:pRg end="118" st="81"/>
                                            </p:txEl>
                                          </p:spTgt>
                                        </p:tgtEl>
                                        <p:attrNameLst>
                                          <p:attrName>ppt_x</p:attrName>
                                        </p:attrNameLst>
                                      </p:cBhvr>
                                      <p:tavLst>
                                        <p:tav tm="0">
                                          <p:val>
                                            <p:strVal val="#ppt_x"/>
                                          </p:val>
                                        </p:tav>
                                        <p:tav tm="100000">
                                          <p:val>
                                            <p:strVal val="#ppt_x"/>
                                          </p:val>
                                        </p:tav>
                                      </p:tavLst>
                                    </p:anim>
                                    <p:anim calcmode="lin" valueType="num">
                                      <p:cBhvr additive="repl">
                                        <p:cTn dur="500" fill="hold" id="177"/>
                                        <p:tgtEl>
                                          <p:spTgt spid="309">
                                            <p:txEl>
                                              <p:pRg end="118" st="81"/>
                                            </p:txEl>
                                          </p:spTgt>
                                        </p:tgtEl>
                                        <p:attrNameLst>
                                          <p:attrName>ppt_y</p:attrName>
                                        </p:attrNameLst>
                                      </p:cBhvr>
                                      <p:tavLst>
                                        <p:tav tm="0">
                                          <p:val>
                                            <p:strVal val="1+#ppt_h/2"/>
                                          </p:val>
                                        </p:tav>
                                        <p:tav tm="100000">
                                          <p:val>
                                            <p:strVal val="#ppt_y"/>
                                          </p:val>
                                        </p:tav>
                                      </p:tavLst>
                                    </p:anim>
                                  </p:childTnLst>
                                </p:cTn>
                              </p:par>
                            </p:childTnLst>
                          </p:cTn>
                        </p:par>
                      </p:childTnLst>
                    </p:cTn>
                  </p:par>
                  <p:par>
                    <p:cTn fill="hold" id="178" nodeType="clickEffect">
                      <p:stCondLst>
                        <p:cond delay="indefinite"/>
                      </p:stCondLst>
                      <p:childTnLst>
                        <p:par>
                          <p:cTn fill="hold" id="179" nodeType="withEffect">
                            <p:stCondLst>
                              <p:cond delay="0"/>
                            </p:stCondLst>
                            <p:childTnLst>
                              <p:par>
                                <p:cTn fill="hold" id="180" nodeType="clickEffect" presetClass="entr" presetID="2" presetSubtype="4">
                                  <p:stCondLst>
                                    <p:cond delay="0"/>
                                  </p:stCondLst>
                                  <p:childTnLst>
                                    <p:set>
                                      <p:cBhvr>
                                        <p:cTn dur="1" fill="hold" id="181">
                                          <p:stCondLst>
                                            <p:cond delay="0"/>
                                          </p:stCondLst>
                                        </p:cTn>
                                        <p:tgtEl>
                                          <p:spTgt spid="309">
                                            <p:txEl>
                                              <p:pRg end="145" st="118"/>
                                            </p:txEl>
                                          </p:spTgt>
                                        </p:tgtEl>
                                        <p:attrNameLst>
                                          <p:attrName>style.visibility</p:attrName>
                                        </p:attrNameLst>
                                      </p:cBhvr>
                                      <p:to>
                                        <p:strVal val="visible"/>
                                      </p:to>
                                    </p:set>
                                    <p:anim calcmode="lin" valueType="num">
                                      <p:cBhvr additive="repl">
                                        <p:cTn dur="500" fill="hold" id="182"/>
                                        <p:tgtEl>
                                          <p:spTgt spid="309">
                                            <p:txEl>
                                              <p:pRg end="145" st="118"/>
                                            </p:txEl>
                                          </p:spTgt>
                                        </p:tgtEl>
                                        <p:attrNameLst>
                                          <p:attrName>ppt_x</p:attrName>
                                        </p:attrNameLst>
                                      </p:cBhvr>
                                      <p:tavLst>
                                        <p:tav tm="0">
                                          <p:val>
                                            <p:strVal val="#ppt_x"/>
                                          </p:val>
                                        </p:tav>
                                        <p:tav tm="100000">
                                          <p:val>
                                            <p:strVal val="#ppt_x"/>
                                          </p:val>
                                        </p:tav>
                                      </p:tavLst>
                                    </p:anim>
                                    <p:anim calcmode="lin" valueType="num">
                                      <p:cBhvr additive="repl">
                                        <p:cTn dur="500" fill="hold" id="183"/>
                                        <p:tgtEl>
                                          <p:spTgt spid="309">
                                            <p:txEl>
                                              <p:pRg end="145" st="118"/>
                                            </p:txEl>
                                          </p:spTgt>
                                        </p:tgtEl>
                                        <p:attrNameLst>
                                          <p:attrName>ppt_y</p:attrName>
                                        </p:attrNameLst>
                                      </p:cBhvr>
                                      <p:tavLst>
                                        <p:tav tm="0">
                                          <p:val>
                                            <p:strVal val="1+#ppt_h/2"/>
                                          </p:val>
                                        </p:tav>
                                        <p:tav tm="100000">
                                          <p:val>
                                            <p:strVal val="#ppt_y"/>
                                          </p:val>
                                        </p:tav>
                                      </p:tavLst>
                                    </p:anim>
                                  </p:childTnLst>
                                </p:cTn>
                              </p:par>
                            </p:childTnLst>
                          </p:cTn>
                        </p:par>
                      </p:childTnLst>
                    </p:cTn>
                  </p:par>
                  <p:par>
                    <p:cTn fill="hold" id="184" nodeType="clickEffect">
                      <p:stCondLst>
                        <p:cond delay="indefinite"/>
                      </p:stCondLst>
                      <p:childTnLst>
                        <p:par>
                          <p:cTn fill="hold" id="185" nodeType="withEffect">
                            <p:stCondLst>
                              <p:cond delay="0"/>
                            </p:stCondLst>
                            <p:childTnLst>
                              <p:par>
                                <p:cTn fill="hold" id="186" nodeType="clickEffect" presetClass="entr" presetID="2" presetSubtype="4">
                                  <p:stCondLst>
                                    <p:cond delay="0"/>
                                  </p:stCondLst>
                                  <p:childTnLst>
                                    <p:set>
                                      <p:cBhvr>
                                        <p:cTn dur="1" fill="hold" id="187">
                                          <p:stCondLst>
                                            <p:cond delay="0"/>
                                          </p:stCondLst>
                                        </p:cTn>
                                        <p:tgtEl>
                                          <p:spTgt spid="309">
                                            <p:txEl>
                                              <p:pRg end="185" st="145"/>
                                            </p:txEl>
                                          </p:spTgt>
                                        </p:tgtEl>
                                        <p:attrNameLst>
                                          <p:attrName>style.visibility</p:attrName>
                                        </p:attrNameLst>
                                      </p:cBhvr>
                                      <p:to>
                                        <p:strVal val="visible"/>
                                      </p:to>
                                    </p:set>
                                    <p:anim calcmode="lin" valueType="num">
                                      <p:cBhvr additive="repl">
                                        <p:cTn dur="500" fill="hold" id="188"/>
                                        <p:tgtEl>
                                          <p:spTgt spid="309">
                                            <p:txEl>
                                              <p:pRg end="185" st="145"/>
                                            </p:txEl>
                                          </p:spTgt>
                                        </p:tgtEl>
                                        <p:attrNameLst>
                                          <p:attrName>ppt_x</p:attrName>
                                        </p:attrNameLst>
                                      </p:cBhvr>
                                      <p:tavLst>
                                        <p:tav tm="0">
                                          <p:val>
                                            <p:strVal val="#ppt_x"/>
                                          </p:val>
                                        </p:tav>
                                        <p:tav tm="100000">
                                          <p:val>
                                            <p:strVal val="#ppt_x"/>
                                          </p:val>
                                        </p:tav>
                                      </p:tavLst>
                                    </p:anim>
                                    <p:anim calcmode="lin" valueType="num">
                                      <p:cBhvr additive="repl">
                                        <p:cTn dur="500" fill="hold" id="189"/>
                                        <p:tgtEl>
                                          <p:spTgt spid="309">
                                            <p:txEl>
                                              <p:pRg end="185" st="145"/>
                                            </p:txEl>
                                          </p:spTgt>
                                        </p:tgtEl>
                                        <p:attrNameLst>
                                          <p:attrName>ppt_y</p:attrName>
                                        </p:attrNameLst>
                                      </p:cBhvr>
                                      <p:tavLst>
                                        <p:tav tm="0">
                                          <p:val>
                                            <p:strVal val="1+#ppt_h/2"/>
                                          </p:val>
                                        </p:tav>
                                        <p:tav tm="100000">
                                          <p:val>
                                            <p:strVal val="#ppt_y"/>
                                          </p:val>
                                        </p:tav>
                                      </p:tavLst>
                                    </p:anim>
                                  </p:childTnLst>
                                </p:cTn>
                              </p:par>
                            </p:childTnLst>
                          </p:cTn>
                        </p:par>
                      </p:childTnLst>
                    </p:cTn>
                  </p:par>
                  <p:par>
                    <p:cTn fill="hold" id="190" nodeType="clickEffect">
                      <p:stCondLst>
                        <p:cond delay="indefinite"/>
                      </p:stCondLst>
                      <p:childTnLst>
                        <p:par>
                          <p:cTn fill="hold" id="191" nodeType="withEffect">
                            <p:stCondLst>
                              <p:cond delay="0"/>
                            </p:stCondLst>
                            <p:childTnLst>
                              <p:par>
                                <p:cTn fill="hold" id="192" nodeType="clickEffect" presetClass="entr" presetID="2" presetSubtype="4">
                                  <p:stCondLst>
                                    <p:cond delay="0"/>
                                  </p:stCondLst>
                                  <p:childTnLst>
                                    <p:set>
                                      <p:cBhvr>
                                        <p:cTn dur="1" fill="hold" id="193">
                                          <p:stCondLst>
                                            <p:cond delay="0"/>
                                          </p:stCondLst>
                                        </p:cTn>
                                        <p:tgtEl>
                                          <p:spTgt spid="309">
                                            <p:txEl>
                                              <p:pRg end="225" st="185"/>
                                            </p:txEl>
                                          </p:spTgt>
                                        </p:tgtEl>
                                        <p:attrNameLst>
                                          <p:attrName>style.visibility</p:attrName>
                                        </p:attrNameLst>
                                      </p:cBhvr>
                                      <p:to>
                                        <p:strVal val="visible"/>
                                      </p:to>
                                    </p:set>
                                    <p:anim calcmode="lin" valueType="num">
                                      <p:cBhvr additive="repl">
                                        <p:cTn dur="500" fill="hold" id="194"/>
                                        <p:tgtEl>
                                          <p:spTgt spid="309">
                                            <p:txEl>
                                              <p:pRg end="225" st="185"/>
                                            </p:txEl>
                                          </p:spTgt>
                                        </p:tgtEl>
                                        <p:attrNameLst>
                                          <p:attrName>ppt_x</p:attrName>
                                        </p:attrNameLst>
                                      </p:cBhvr>
                                      <p:tavLst>
                                        <p:tav tm="0">
                                          <p:val>
                                            <p:strVal val="#ppt_x"/>
                                          </p:val>
                                        </p:tav>
                                        <p:tav tm="100000">
                                          <p:val>
                                            <p:strVal val="#ppt_x"/>
                                          </p:val>
                                        </p:tav>
                                      </p:tavLst>
                                    </p:anim>
                                    <p:anim calcmode="lin" valueType="num">
                                      <p:cBhvr additive="repl">
                                        <p:cTn dur="500" fill="hold" id="195"/>
                                        <p:tgtEl>
                                          <p:spTgt spid="309">
                                            <p:txEl>
                                              <p:pRg end="225" st="185"/>
                                            </p:txEl>
                                          </p:spTgt>
                                        </p:tgtEl>
                                        <p:attrNameLst>
                                          <p:attrName>ppt_y</p:attrName>
                                        </p:attrNameLst>
                                      </p:cBhvr>
                                      <p:tavLst>
                                        <p:tav tm="0">
                                          <p:val>
                                            <p:strVal val="1+#ppt_h/2"/>
                                          </p:val>
                                        </p:tav>
                                        <p:tav tm="100000">
                                          <p:val>
                                            <p:strVal val="#ppt_y"/>
                                          </p:val>
                                        </p:tav>
                                      </p:tavLst>
                                    </p:anim>
                                  </p:childTnLst>
                                </p:cTn>
                              </p:par>
                            </p:childTnLst>
                          </p:cTn>
                        </p:par>
                      </p:childTnLst>
                    </p:cTn>
                  </p:par>
                  <p:par>
                    <p:cTn fill="hold" id="196" nodeType="clickEffect">
                      <p:stCondLst>
                        <p:cond delay="indefinite"/>
                      </p:stCondLst>
                      <p:childTnLst>
                        <p:par>
                          <p:cTn fill="hold" id="197" nodeType="withEffect">
                            <p:stCondLst>
                              <p:cond delay="0"/>
                            </p:stCondLst>
                            <p:childTnLst>
                              <p:par>
                                <p:cTn fill="hold" id="198" nodeType="clickEffect" presetClass="entr" presetID="2" presetSubtype="4">
                                  <p:stCondLst>
                                    <p:cond delay="0"/>
                                  </p:stCondLst>
                                  <p:childTnLst>
                                    <p:set>
                                      <p:cBhvr>
                                        <p:cTn dur="1" fill="hold" id="199">
                                          <p:stCondLst>
                                            <p:cond delay="0"/>
                                          </p:stCondLst>
                                        </p:cTn>
                                        <p:tgtEl>
                                          <p:spTgt spid="309">
                                            <p:txEl>
                                              <p:pRg end="258" st="225"/>
                                            </p:txEl>
                                          </p:spTgt>
                                        </p:tgtEl>
                                        <p:attrNameLst>
                                          <p:attrName>style.visibility</p:attrName>
                                        </p:attrNameLst>
                                      </p:cBhvr>
                                      <p:to>
                                        <p:strVal val="visible"/>
                                      </p:to>
                                    </p:set>
                                    <p:anim calcmode="lin" valueType="num">
                                      <p:cBhvr additive="repl">
                                        <p:cTn dur="500" fill="hold" id="200"/>
                                        <p:tgtEl>
                                          <p:spTgt spid="309">
                                            <p:txEl>
                                              <p:pRg end="258" st="225"/>
                                            </p:txEl>
                                          </p:spTgt>
                                        </p:tgtEl>
                                        <p:attrNameLst>
                                          <p:attrName>ppt_x</p:attrName>
                                        </p:attrNameLst>
                                      </p:cBhvr>
                                      <p:tavLst>
                                        <p:tav tm="0">
                                          <p:val>
                                            <p:strVal val="#ppt_x"/>
                                          </p:val>
                                        </p:tav>
                                        <p:tav tm="100000">
                                          <p:val>
                                            <p:strVal val="#ppt_x"/>
                                          </p:val>
                                        </p:tav>
                                      </p:tavLst>
                                    </p:anim>
                                    <p:anim calcmode="lin" valueType="num">
                                      <p:cBhvr additive="repl">
                                        <p:cTn dur="500" fill="hold" id="201"/>
                                        <p:tgtEl>
                                          <p:spTgt spid="309">
                                            <p:txEl>
                                              <p:pRg end="258" st="225"/>
                                            </p:txEl>
                                          </p:spTgt>
                                        </p:tgtEl>
                                        <p:attrNameLst>
                                          <p:attrName>ppt_y</p:attrName>
                                        </p:attrNameLst>
                                      </p:cBhvr>
                                      <p:tavLst>
                                        <p:tav tm="0">
                                          <p:val>
                                            <p:strVal val="1+#ppt_h/2"/>
                                          </p:val>
                                        </p:tav>
                                        <p:tav tm="100000">
                                          <p:val>
                                            <p:strVal val="#ppt_y"/>
                                          </p:val>
                                        </p:tav>
                                      </p:tavLst>
                                    </p:anim>
                                  </p:childTnLst>
                                </p:cTn>
                              </p:par>
                            </p:childTnLst>
                          </p:cTn>
                        </p:par>
                      </p:childTnLst>
                    </p:cTn>
                  </p:par>
                  <p:par>
                    <p:cTn fill="hold" id="202" nodeType="clickEffect">
                      <p:stCondLst>
                        <p:cond delay="indefinite"/>
                      </p:stCondLst>
                      <p:childTnLst>
                        <p:par>
                          <p:cTn fill="hold" id="203" nodeType="withEffect">
                            <p:stCondLst>
                              <p:cond delay="0"/>
                            </p:stCondLst>
                            <p:childTnLst>
                              <p:par>
                                <p:cTn fill="hold" id="204" nodeType="clickEffect" presetClass="entr" presetID="2" presetSubtype="4">
                                  <p:stCondLst>
                                    <p:cond delay="0"/>
                                  </p:stCondLst>
                                  <p:childTnLst>
                                    <p:set>
                                      <p:cBhvr>
                                        <p:cTn dur="1" fill="hold" id="205">
                                          <p:stCondLst>
                                            <p:cond delay="0"/>
                                          </p:stCondLst>
                                        </p:cTn>
                                        <p:tgtEl>
                                          <p:spTgt spid="309">
                                            <p:txEl>
                                              <p:pRg end="294" st="258"/>
                                            </p:txEl>
                                          </p:spTgt>
                                        </p:tgtEl>
                                        <p:attrNameLst>
                                          <p:attrName>style.visibility</p:attrName>
                                        </p:attrNameLst>
                                      </p:cBhvr>
                                      <p:to>
                                        <p:strVal val="visible"/>
                                      </p:to>
                                    </p:set>
                                    <p:anim calcmode="lin" valueType="num">
                                      <p:cBhvr additive="repl">
                                        <p:cTn dur="500" fill="hold" id="206"/>
                                        <p:tgtEl>
                                          <p:spTgt spid="309">
                                            <p:txEl>
                                              <p:pRg end="294" st="258"/>
                                            </p:txEl>
                                          </p:spTgt>
                                        </p:tgtEl>
                                        <p:attrNameLst>
                                          <p:attrName>ppt_x</p:attrName>
                                        </p:attrNameLst>
                                      </p:cBhvr>
                                      <p:tavLst>
                                        <p:tav tm="0">
                                          <p:val>
                                            <p:strVal val="#ppt_x"/>
                                          </p:val>
                                        </p:tav>
                                        <p:tav tm="100000">
                                          <p:val>
                                            <p:strVal val="#ppt_x"/>
                                          </p:val>
                                        </p:tav>
                                      </p:tavLst>
                                    </p:anim>
                                    <p:anim calcmode="lin" valueType="num">
                                      <p:cBhvr additive="repl">
                                        <p:cTn dur="500" fill="hold" id="207"/>
                                        <p:tgtEl>
                                          <p:spTgt spid="309">
                                            <p:txEl>
                                              <p:pRg end="294" st="25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Finalidad</a:t>
            </a:r>
            <a:endParaRPr/>
          </a:p>
        </p:txBody>
      </p:sp>
      <p:sp>
        <p:nvSpPr>
          <p:cNvPr id="312" name="TextShape 2"/>
          <p:cNvSpPr txBox="1"/>
          <p:nvPr/>
        </p:nvSpPr>
        <p:spPr>
          <a:xfrm>
            <a:off x="251640" y="1772640"/>
            <a:ext cx="8568720" cy="4353120"/>
          </a:xfrm>
          <a:prstGeom prst="rect">
            <a:avLst/>
          </a:prstGeom>
        </p:spPr>
        <p:txBody>
          <a:bodyPr/>
          <a:p>
            <a:pPr>
              <a:lnSpc>
                <a:spcPct val="100000"/>
              </a:lnSpc>
              <a:buFont typeface="Arial"/>
              <a:buChar char="•"/>
            </a:pPr>
            <a:r>
              <a:rPr lang="es-ES" sz="2400">
                <a:solidFill>
                  <a:srgbClr val="000000"/>
                </a:solidFill>
                <a:latin typeface="Arial"/>
              </a:rPr>
              <a:t>Los datos de carácter personal sólo se podrán recoger para su tratamiento, así como someterlos a dicho tratamiento, cuando sean </a:t>
            </a:r>
            <a:r>
              <a:rPr b="1" lang="es-ES" sz="2400">
                <a:solidFill>
                  <a:srgbClr val="000000"/>
                </a:solidFill>
                <a:latin typeface="Arial"/>
              </a:rPr>
              <a:t>adecuados, pertinentes y no excesivos</a:t>
            </a:r>
            <a:r>
              <a:rPr lang="es-ES" sz="2400">
                <a:solidFill>
                  <a:srgbClr val="000000"/>
                </a:solidFill>
                <a:latin typeface="Arial"/>
              </a:rPr>
              <a:t> en relación con el ámbito y las finalidades determinadas, explícitas y </a:t>
            </a:r>
            <a:r>
              <a:rPr b="1" lang="es-ES" sz="2400">
                <a:solidFill>
                  <a:srgbClr val="000000"/>
                </a:solidFill>
                <a:latin typeface="Arial"/>
              </a:rPr>
              <a:t>legítimas</a:t>
            </a:r>
            <a:r>
              <a:rPr lang="es-ES" sz="2400">
                <a:solidFill>
                  <a:srgbClr val="000000"/>
                </a:solidFill>
                <a:latin typeface="Arial"/>
              </a:rPr>
              <a:t> para las que se hayan obtenido.</a:t>
            </a:r>
            <a:endParaRPr/>
          </a:p>
          <a:p>
            <a:pPr>
              <a:lnSpc>
                <a:spcPct val="100000"/>
              </a:lnSpc>
              <a:buFont typeface="Arial"/>
              <a:buChar char="•"/>
            </a:pPr>
            <a:r>
              <a:rPr lang="es-ES" sz="2400">
                <a:solidFill>
                  <a:srgbClr val="000000"/>
                </a:solidFill>
                <a:latin typeface="Arial"/>
              </a:rPr>
              <a:t>Los datos de carácter personal objeto de tratamiento no podrán usarse para </a:t>
            </a:r>
            <a:r>
              <a:rPr b="1" lang="es-ES" sz="2400">
                <a:solidFill>
                  <a:srgbClr val="000000"/>
                </a:solidFill>
                <a:latin typeface="Arial"/>
              </a:rPr>
              <a:t>finalidades incompatibles </a:t>
            </a:r>
            <a:r>
              <a:rPr lang="es-ES" sz="2400">
                <a:solidFill>
                  <a:srgbClr val="000000"/>
                </a:solidFill>
                <a:latin typeface="Arial"/>
              </a:rPr>
              <a:t>con aquellas para las que los datos hubieran sido recogidos. </a:t>
            </a:r>
            <a:endParaRPr/>
          </a:p>
          <a:p>
            <a:pPr lvl="1">
              <a:lnSpc>
                <a:spcPct val="100000"/>
              </a:lnSpc>
              <a:buFont typeface="Arial"/>
              <a:buChar char="–"/>
            </a:pPr>
            <a:r>
              <a:rPr lang="es-ES" sz="2000">
                <a:solidFill>
                  <a:srgbClr val="000000"/>
                </a:solidFill>
                <a:latin typeface="Arial"/>
              </a:rPr>
              <a:t>No se considerará incompatible el tratamiento posterior de éstos con fines </a:t>
            </a:r>
            <a:r>
              <a:rPr b="1" lang="es-ES" sz="2000">
                <a:solidFill>
                  <a:srgbClr val="000000"/>
                </a:solidFill>
                <a:latin typeface="Arial"/>
              </a:rPr>
              <a:t>históricos, estadísticos o científicos</a:t>
            </a:r>
            <a:r>
              <a:rPr lang="es-ES" sz="2000">
                <a:solidFill>
                  <a:srgbClr val="000000"/>
                </a:solidFill>
                <a:latin typeface="Arial"/>
              </a:rPr>
              <a:t>.</a:t>
            </a:r>
            <a:endParaRPr/>
          </a:p>
        </p:txBody>
      </p:sp>
      <p:sp>
        <p:nvSpPr>
          <p:cNvPr id="313"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Web 2.0</a:t>
            </a:r>
            <a:endParaRPr/>
          </a:p>
        </p:txBody>
      </p:sp>
      <p:sp>
        <p:nvSpPr>
          <p:cNvPr id="239" name="CustomShape 2"/>
          <p:cNvSpPr/>
          <p:nvPr/>
        </p:nvSpPr>
        <p:spPr>
          <a:xfrm>
            <a:off x="5956200" y="634860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pic>
        <p:nvPicPr>
          <p:cNvPr descr="" id="240" name="Picture 4"/>
          <p:cNvPicPr/>
          <p:nvPr/>
        </p:nvPicPr>
        <p:blipFill>
          <a:blip r:embed="rId1"/>
          <a:stretch>
            <a:fillRect/>
          </a:stretch>
        </p:blipFill>
        <p:spPr>
          <a:xfrm>
            <a:off x="1907640" y="1268640"/>
            <a:ext cx="5357520" cy="5009040"/>
          </a:xfrm>
          <a:prstGeom prst="rect">
            <a:avLst/>
          </a:prstGeom>
          <a:ln>
            <a:noFill/>
          </a:ln>
        </p:spPr>
      </p:pic>
    </p:spTree>
  </p:cSld>
  <p:transition spd="med">
    <p:fade/>
  </p:transition>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4"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Tratamiento de datos de alumnos</a:t>
            </a:r>
            <a:endParaRPr/>
          </a:p>
        </p:txBody>
      </p:sp>
      <p:sp>
        <p:nvSpPr>
          <p:cNvPr id="315"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Disp. Adic. 23ª.1 de Ley Orgánica 2/2006, de Educación.</a:t>
            </a:r>
            <a:endParaRPr/>
          </a:p>
          <a:p>
            <a:pPr>
              <a:lnSpc>
                <a:spcPct val="100000"/>
              </a:lnSpc>
              <a:buFont typeface="Arial"/>
              <a:buChar char="•"/>
            </a:pPr>
            <a:r>
              <a:rPr lang="es-ES" sz="2400">
                <a:solidFill>
                  <a:srgbClr val="000000"/>
                </a:solidFill>
                <a:latin typeface="Arial"/>
              </a:rPr>
              <a:t>Los </a:t>
            </a:r>
            <a:r>
              <a:rPr b="1" lang="es-ES" sz="2400">
                <a:solidFill>
                  <a:srgbClr val="000000"/>
                </a:solidFill>
                <a:latin typeface="Arial"/>
              </a:rPr>
              <a:t>centros docentes </a:t>
            </a:r>
            <a:r>
              <a:rPr lang="es-ES" sz="2400">
                <a:solidFill>
                  <a:srgbClr val="000000"/>
                </a:solidFill>
                <a:latin typeface="Arial"/>
              </a:rPr>
              <a:t>podrán recabar los datos personales de su alumnado que sean </a:t>
            </a:r>
            <a:r>
              <a:rPr b="1" lang="es-ES" sz="2400">
                <a:solidFill>
                  <a:srgbClr val="000000"/>
                </a:solidFill>
                <a:latin typeface="Arial"/>
              </a:rPr>
              <a:t>necesarios</a:t>
            </a:r>
            <a:r>
              <a:rPr lang="es-ES" sz="2400">
                <a:solidFill>
                  <a:srgbClr val="000000"/>
                </a:solidFill>
                <a:latin typeface="Arial"/>
              </a:rPr>
              <a:t> para el ejercicio de su función educativa. </a:t>
            </a:r>
            <a:endParaRPr/>
          </a:p>
          <a:p>
            <a:pPr>
              <a:lnSpc>
                <a:spcPct val="100000"/>
              </a:lnSpc>
              <a:buFont typeface="Arial"/>
              <a:buChar char="•"/>
            </a:pPr>
            <a:r>
              <a:rPr lang="es-ES" sz="2400">
                <a:solidFill>
                  <a:srgbClr val="000000"/>
                </a:solidFill>
                <a:latin typeface="Arial"/>
              </a:rPr>
              <a:t>Dichos datos podrán hacer referencia: </a:t>
            </a:r>
            <a:endParaRPr/>
          </a:p>
          <a:p>
            <a:pPr lvl="1">
              <a:lnSpc>
                <a:spcPct val="100000"/>
              </a:lnSpc>
              <a:buFont typeface="Arial"/>
              <a:buChar char="–"/>
            </a:pPr>
            <a:r>
              <a:rPr lang="es-ES" sz="2000">
                <a:solidFill>
                  <a:srgbClr val="000000"/>
                </a:solidFill>
                <a:latin typeface="Arial"/>
              </a:rPr>
              <a:t>al origen y ambiente familiar y social, </a:t>
            </a:r>
            <a:endParaRPr/>
          </a:p>
          <a:p>
            <a:pPr lvl="1">
              <a:lnSpc>
                <a:spcPct val="100000"/>
              </a:lnSpc>
              <a:buFont typeface="Arial"/>
              <a:buChar char="–"/>
            </a:pPr>
            <a:r>
              <a:rPr lang="es-ES" sz="2000">
                <a:solidFill>
                  <a:srgbClr val="000000"/>
                </a:solidFill>
                <a:latin typeface="Arial"/>
              </a:rPr>
              <a:t>a características o condiciones personales, </a:t>
            </a:r>
            <a:endParaRPr/>
          </a:p>
          <a:p>
            <a:pPr lvl="1">
              <a:lnSpc>
                <a:spcPct val="100000"/>
              </a:lnSpc>
              <a:buFont typeface="Arial"/>
              <a:buChar char="–"/>
            </a:pPr>
            <a:r>
              <a:rPr lang="es-ES" sz="2000">
                <a:solidFill>
                  <a:srgbClr val="000000"/>
                </a:solidFill>
                <a:latin typeface="Arial"/>
              </a:rPr>
              <a:t>al desarrollo y resultados de su escolarización, </a:t>
            </a:r>
            <a:endParaRPr/>
          </a:p>
          <a:p>
            <a:pPr lvl="1">
              <a:lnSpc>
                <a:spcPct val="100000"/>
              </a:lnSpc>
              <a:buFont typeface="Arial"/>
              <a:buChar char="–"/>
            </a:pPr>
            <a:r>
              <a:rPr lang="es-ES" sz="2000">
                <a:solidFill>
                  <a:srgbClr val="000000"/>
                </a:solidFill>
                <a:latin typeface="Arial"/>
              </a:rPr>
              <a:t>así como a aquellas otras circunstancias cuyo conocimiento sea necesario para la educación y orientación de los alumnos.</a:t>
            </a:r>
            <a:endParaRPr/>
          </a:p>
        </p:txBody>
      </p:sp>
      <p:sp>
        <p:nvSpPr>
          <p:cNvPr id="316"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7"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Exactitud (calidad)</a:t>
            </a:r>
            <a:endParaRPr/>
          </a:p>
        </p:txBody>
      </p:sp>
      <p:sp>
        <p:nvSpPr>
          <p:cNvPr id="318" name="TextShape 2"/>
          <p:cNvSpPr txBox="1"/>
          <p:nvPr/>
        </p:nvSpPr>
        <p:spPr>
          <a:xfrm>
            <a:off x="251640" y="1772640"/>
            <a:ext cx="8568720" cy="4353120"/>
          </a:xfrm>
          <a:prstGeom prst="rect">
            <a:avLst/>
          </a:prstGeom>
        </p:spPr>
        <p:txBody>
          <a:bodyPr/>
          <a:p>
            <a:pPr>
              <a:lnSpc>
                <a:spcPct val="100000"/>
              </a:lnSpc>
              <a:buFont typeface="Arial"/>
              <a:buChar char="•"/>
            </a:pPr>
            <a:r>
              <a:rPr lang="es-ES" sz="2400">
                <a:solidFill>
                  <a:srgbClr val="000000"/>
                </a:solidFill>
                <a:latin typeface="Arial"/>
              </a:rPr>
              <a:t>Los datos de carácter personal serán </a:t>
            </a:r>
            <a:r>
              <a:rPr b="1" lang="es-ES" sz="2400">
                <a:solidFill>
                  <a:srgbClr val="000000"/>
                </a:solidFill>
                <a:latin typeface="Arial"/>
              </a:rPr>
              <a:t>exactos y puestos al día</a:t>
            </a:r>
            <a:r>
              <a:rPr lang="es-ES" sz="2400">
                <a:solidFill>
                  <a:srgbClr val="000000"/>
                </a:solidFill>
                <a:latin typeface="Arial"/>
              </a:rPr>
              <a:t> de forma que respondan con veracidad a la situación actual del afectado.</a:t>
            </a:r>
            <a:endParaRPr/>
          </a:p>
          <a:p>
            <a:pPr>
              <a:lnSpc>
                <a:spcPct val="100000"/>
              </a:lnSpc>
              <a:buFont typeface="Arial"/>
              <a:buChar char="•"/>
            </a:pPr>
            <a:r>
              <a:rPr lang="es-ES" sz="2400">
                <a:solidFill>
                  <a:srgbClr val="000000"/>
                </a:solidFill>
                <a:latin typeface="Arial"/>
              </a:rPr>
              <a:t>Si los datos de carácter personal registrados resultaran ser inexactos, en todo o en parte, o incompletos, serán </a:t>
            </a:r>
            <a:r>
              <a:rPr b="1" lang="es-ES" sz="2400">
                <a:solidFill>
                  <a:srgbClr val="000000"/>
                </a:solidFill>
                <a:latin typeface="Arial"/>
              </a:rPr>
              <a:t>cancelados y sustituidos de oficio </a:t>
            </a:r>
            <a:r>
              <a:rPr lang="es-ES" sz="2400">
                <a:solidFill>
                  <a:srgbClr val="000000"/>
                </a:solidFill>
                <a:latin typeface="Arial"/>
              </a:rPr>
              <a:t>por los correspondientes datos rectificados o completados.</a:t>
            </a:r>
            <a:endParaRPr/>
          </a:p>
          <a:p>
            <a:pPr lvl="1">
              <a:lnSpc>
                <a:spcPct val="100000"/>
              </a:lnSpc>
              <a:buFont typeface="Arial"/>
              <a:buChar char="–"/>
            </a:pPr>
            <a:r>
              <a:rPr lang="es-ES" sz="2000">
                <a:solidFill>
                  <a:srgbClr val="000000"/>
                </a:solidFill>
                <a:latin typeface="Arial"/>
              </a:rPr>
              <a:t>Ello sin perjuicio de los derechos A.R.C.O.</a:t>
            </a:r>
            <a:endParaRPr/>
          </a:p>
        </p:txBody>
      </p:sp>
      <p:sp>
        <p:nvSpPr>
          <p:cNvPr id="319"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“derecho al olvido”</a:t>
            </a:r>
            <a:endParaRPr/>
          </a:p>
        </p:txBody>
      </p:sp>
      <p:sp>
        <p:nvSpPr>
          <p:cNvPr id="321" name="TextShape 2"/>
          <p:cNvSpPr txBox="1"/>
          <p:nvPr/>
        </p:nvSpPr>
        <p:spPr>
          <a:xfrm>
            <a:off x="251640" y="1772640"/>
            <a:ext cx="8568720" cy="4353120"/>
          </a:xfrm>
          <a:prstGeom prst="rect">
            <a:avLst/>
          </a:prstGeom>
        </p:spPr>
        <p:txBody>
          <a:bodyPr/>
          <a:p>
            <a:pPr>
              <a:lnSpc>
                <a:spcPct val="100000"/>
              </a:lnSpc>
              <a:buFont typeface="Arial"/>
              <a:buChar char="•"/>
            </a:pPr>
            <a:r>
              <a:rPr lang="es-ES" sz="2400">
                <a:solidFill>
                  <a:srgbClr val="000000"/>
                </a:solidFill>
                <a:latin typeface="Arial"/>
              </a:rPr>
              <a:t>Los datos de carácter personal serán </a:t>
            </a:r>
            <a:r>
              <a:rPr b="1" lang="es-ES" sz="2400">
                <a:solidFill>
                  <a:srgbClr val="000000"/>
                </a:solidFill>
                <a:latin typeface="Arial"/>
              </a:rPr>
              <a:t>cancelados</a:t>
            </a:r>
            <a:r>
              <a:rPr lang="es-ES" sz="2400">
                <a:solidFill>
                  <a:srgbClr val="000000"/>
                </a:solidFill>
                <a:latin typeface="Arial"/>
              </a:rPr>
              <a:t> cuando hayan dejado de ser </a:t>
            </a:r>
            <a:r>
              <a:rPr b="1" lang="es-ES" sz="2400">
                <a:solidFill>
                  <a:srgbClr val="000000"/>
                </a:solidFill>
                <a:latin typeface="Arial"/>
              </a:rPr>
              <a:t>necesarios o pertinentes para la finalidad</a:t>
            </a:r>
            <a:r>
              <a:rPr lang="es-ES" sz="2400">
                <a:solidFill>
                  <a:srgbClr val="000000"/>
                </a:solidFill>
                <a:latin typeface="Arial"/>
              </a:rPr>
              <a:t> para la cual hubieran sido recabados o registrados.</a:t>
            </a:r>
            <a:endParaRPr/>
          </a:p>
          <a:p>
            <a:pPr>
              <a:lnSpc>
                <a:spcPct val="100000"/>
              </a:lnSpc>
              <a:buFont typeface="Arial"/>
              <a:buChar char="•"/>
            </a:pPr>
            <a:r>
              <a:rPr lang="es-ES" sz="2400">
                <a:solidFill>
                  <a:srgbClr val="000000"/>
                </a:solidFill>
                <a:latin typeface="Arial"/>
              </a:rPr>
              <a:t>No serán conservados en forma que permita la identificación del interesado durante un </a:t>
            </a:r>
            <a:r>
              <a:rPr b="1" lang="es-ES" sz="2400">
                <a:solidFill>
                  <a:srgbClr val="000000"/>
                </a:solidFill>
                <a:latin typeface="Arial"/>
              </a:rPr>
              <a:t>período superior al necesario </a:t>
            </a:r>
            <a:r>
              <a:rPr lang="es-ES" sz="2400">
                <a:solidFill>
                  <a:srgbClr val="000000"/>
                </a:solidFill>
                <a:latin typeface="Arial"/>
              </a:rPr>
              <a:t>para los fines en base a los cuales hubieran sido recabados o registrados.</a:t>
            </a:r>
            <a:endParaRPr/>
          </a:p>
          <a:p>
            <a:pPr lvl="1">
              <a:lnSpc>
                <a:spcPct val="100000"/>
              </a:lnSpc>
              <a:buFont typeface="Arial"/>
              <a:buChar char="–"/>
            </a:pPr>
            <a:r>
              <a:rPr lang="es-ES" sz="2000">
                <a:solidFill>
                  <a:srgbClr val="000000"/>
                </a:solidFill>
                <a:latin typeface="Arial"/>
              </a:rPr>
              <a:t>Reglamentariamente se determinará el procedimiento por el que, por excepción, atendidos los </a:t>
            </a:r>
            <a:r>
              <a:rPr b="1" lang="es-ES" sz="2000">
                <a:solidFill>
                  <a:srgbClr val="000000"/>
                </a:solidFill>
                <a:latin typeface="Arial"/>
              </a:rPr>
              <a:t>valores históricos, estadísticos o científicos</a:t>
            </a:r>
            <a:r>
              <a:rPr lang="es-ES" sz="2000">
                <a:solidFill>
                  <a:srgbClr val="000000"/>
                </a:solidFill>
                <a:latin typeface="Arial"/>
              </a:rPr>
              <a:t> de acuerdo con la legislación específica, se decida el mantenimiento íntegro de determinados datos.</a:t>
            </a:r>
            <a:endParaRPr/>
          </a:p>
        </p:txBody>
      </p:sp>
      <p:sp>
        <p:nvSpPr>
          <p:cNvPr id="322"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3"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Lealtad</a:t>
            </a:r>
            <a:endParaRPr/>
          </a:p>
        </p:txBody>
      </p:sp>
      <p:sp>
        <p:nvSpPr>
          <p:cNvPr id="324" name="TextShape 2"/>
          <p:cNvSpPr txBox="1"/>
          <p:nvPr/>
        </p:nvSpPr>
        <p:spPr>
          <a:xfrm>
            <a:off x="467640" y="1772640"/>
            <a:ext cx="8352720" cy="4353120"/>
          </a:xfrm>
          <a:prstGeom prst="rect">
            <a:avLst/>
          </a:prstGeom>
        </p:spPr>
        <p:txBody>
          <a:bodyPr/>
          <a:p>
            <a:pPr>
              <a:lnSpc>
                <a:spcPct val="100000"/>
              </a:lnSpc>
              <a:buFont typeface="Arial"/>
              <a:buChar char="•"/>
            </a:pPr>
            <a:r>
              <a:rPr lang="es-ES" sz="2400">
                <a:solidFill>
                  <a:srgbClr val="000000"/>
                </a:solidFill>
                <a:latin typeface="Arial"/>
              </a:rPr>
              <a:t>Se prohíbe la recogida de datos por medios </a:t>
            </a:r>
            <a:endParaRPr/>
          </a:p>
          <a:p>
            <a:pPr lvl="1">
              <a:lnSpc>
                <a:spcPct val="100000"/>
              </a:lnSpc>
              <a:buFont typeface="Arial"/>
              <a:buChar char="–"/>
            </a:pPr>
            <a:r>
              <a:rPr lang="es-ES" sz="2000">
                <a:solidFill>
                  <a:srgbClr val="000000"/>
                </a:solidFill>
                <a:latin typeface="Arial"/>
              </a:rPr>
              <a:t>fraudulentos, </a:t>
            </a:r>
            <a:endParaRPr/>
          </a:p>
          <a:p>
            <a:pPr lvl="1">
              <a:lnSpc>
                <a:spcPct val="100000"/>
              </a:lnSpc>
              <a:buFont typeface="Arial"/>
              <a:buChar char="–"/>
            </a:pPr>
            <a:r>
              <a:rPr lang="es-ES" sz="2000">
                <a:solidFill>
                  <a:srgbClr val="000000"/>
                </a:solidFill>
                <a:latin typeface="Arial"/>
              </a:rPr>
              <a:t>desleales o </a:t>
            </a:r>
            <a:endParaRPr/>
          </a:p>
          <a:p>
            <a:pPr lvl="1">
              <a:lnSpc>
                <a:spcPct val="100000"/>
              </a:lnSpc>
              <a:buFont typeface="Arial"/>
              <a:buChar char="–"/>
            </a:pPr>
            <a:r>
              <a:rPr lang="es-ES" sz="2000">
                <a:solidFill>
                  <a:srgbClr val="000000"/>
                </a:solidFill>
                <a:latin typeface="Arial"/>
              </a:rPr>
              <a:t>ilícitos.</a:t>
            </a:r>
            <a:endParaRPr/>
          </a:p>
        </p:txBody>
      </p:sp>
      <p:sp>
        <p:nvSpPr>
          <p:cNvPr id="325"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6"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Publicidad</a:t>
            </a:r>
            <a:endParaRPr/>
          </a:p>
        </p:txBody>
      </p:sp>
      <p:sp>
        <p:nvSpPr>
          <p:cNvPr id="327" name="TextShape 2"/>
          <p:cNvSpPr txBox="1"/>
          <p:nvPr/>
        </p:nvSpPr>
        <p:spPr>
          <a:xfrm>
            <a:off x="467640" y="1772640"/>
            <a:ext cx="8352720" cy="4353120"/>
          </a:xfrm>
          <a:prstGeom prst="rect">
            <a:avLst/>
          </a:prstGeom>
        </p:spPr>
        <p:txBody>
          <a:bodyPr/>
          <a:p>
            <a:pPr>
              <a:lnSpc>
                <a:spcPct val="100000"/>
              </a:lnSpc>
              <a:buFont typeface="Arial"/>
              <a:buChar char="•"/>
            </a:pPr>
            <a:r>
              <a:rPr lang="es-ES" sz="2400">
                <a:solidFill>
                  <a:srgbClr val="000000"/>
                </a:solidFill>
                <a:latin typeface="Arial"/>
              </a:rPr>
              <a:t>Cualquier persona podrá conocer, recabando a tal fin la información oportuna del </a:t>
            </a:r>
            <a:r>
              <a:rPr i="1" lang="es-ES" sz="2400">
                <a:solidFill>
                  <a:srgbClr val="000000"/>
                </a:solidFill>
                <a:latin typeface="Arial"/>
              </a:rPr>
              <a:t>Registro General de Protección de Datos</a:t>
            </a:r>
            <a:r>
              <a:rPr lang="es-ES" sz="2400">
                <a:solidFill>
                  <a:srgbClr val="000000"/>
                </a:solidFill>
                <a:latin typeface="Arial"/>
              </a:rPr>
              <a:t>: </a:t>
            </a:r>
            <a:endParaRPr/>
          </a:p>
          <a:p>
            <a:pPr lvl="1">
              <a:lnSpc>
                <a:spcPct val="100000"/>
              </a:lnSpc>
              <a:buFont typeface="Arial"/>
              <a:buChar char="–"/>
            </a:pPr>
            <a:r>
              <a:rPr lang="es-ES" sz="2000">
                <a:solidFill>
                  <a:srgbClr val="000000"/>
                </a:solidFill>
                <a:latin typeface="Arial"/>
              </a:rPr>
              <a:t>la existencia de </a:t>
            </a:r>
            <a:r>
              <a:rPr b="1" lang="es-ES" sz="2000">
                <a:solidFill>
                  <a:srgbClr val="000000"/>
                </a:solidFill>
                <a:latin typeface="Arial"/>
              </a:rPr>
              <a:t>tratamientos de datos </a:t>
            </a:r>
            <a:r>
              <a:rPr lang="es-ES" sz="2000">
                <a:solidFill>
                  <a:srgbClr val="000000"/>
                </a:solidFill>
                <a:latin typeface="Arial"/>
              </a:rPr>
              <a:t>de carácter personal, </a:t>
            </a:r>
            <a:endParaRPr/>
          </a:p>
          <a:p>
            <a:pPr lvl="1">
              <a:lnSpc>
                <a:spcPct val="100000"/>
              </a:lnSpc>
              <a:buFont typeface="Arial"/>
              <a:buChar char="–"/>
            </a:pPr>
            <a:r>
              <a:rPr lang="es-ES" sz="2000">
                <a:solidFill>
                  <a:srgbClr val="000000"/>
                </a:solidFill>
                <a:latin typeface="Arial"/>
              </a:rPr>
              <a:t>sus </a:t>
            </a:r>
            <a:r>
              <a:rPr b="1" lang="es-ES" sz="2000">
                <a:solidFill>
                  <a:srgbClr val="000000"/>
                </a:solidFill>
                <a:latin typeface="Arial"/>
              </a:rPr>
              <a:t>finalidades</a:t>
            </a:r>
            <a:r>
              <a:rPr lang="es-ES" sz="2000">
                <a:solidFill>
                  <a:srgbClr val="000000"/>
                </a:solidFill>
                <a:latin typeface="Arial"/>
              </a:rPr>
              <a:t> y </a:t>
            </a:r>
            <a:endParaRPr/>
          </a:p>
          <a:p>
            <a:pPr lvl="1">
              <a:lnSpc>
                <a:spcPct val="100000"/>
              </a:lnSpc>
              <a:buFont typeface="Arial"/>
              <a:buChar char="–"/>
            </a:pPr>
            <a:r>
              <a:rPr lang="es-ES" sz="2000">
                <a:solidFill>
                  <a:srgbClr val="000000"/>
                </a:solidFill>
                <a:latin typeface="Arial"/>
              </a:rPr>
              <a:t>la identidad del </a:t>
            </a:r>
            <a:r>
              <a:rPr b="1" lang="es-ES" sz="2000">
                <a:solidFill>
                  <a:srgbClr val="000000"/>
                </a:solidFill>
                <a:latin typeface="Arial"/>
              </a:rPr>
              <a:t>responsable</a:t>
            </a:r>
            <a:r>
              <a:rPr lang="es-ES" sz="2000">
                <a:solidFill>
                  <a:srgbClr val="000000"/>
                </a:solidFill>
                <a:latin typeface="Arial"/>
              </a:rPr>
              <a:t> del tratamiento. </a:t>
            </a:r>
            <a:endParaRPr/>
          </a:p>
          <a:p>
            <a:endParaRPr/>
          </a:p>
          <a:p>
            <a:pPr>
              <a:lnSpc>
                <a:spcPct val="100000"/>
              </a:lnSpc>
              <a:buFont typeface="Arial"/>
              <a:buChar char="•"/>
            </a:pPr>
            <a:r>
              <a:rPr lang="es-ES" sz="2400">
                <a:solidFill>
                  <a:srgbClr val="000000"/>
                </a:solidFill>
                <a:latin typeface="Arial"/>
              </a:rPr>
              <a:t>El Registro General será de </a:t>
            </a:r>
            <a:r>
              <a:rPr b="1" lang="es-ES" sz="2400">
                <a:solidFill>
                  <a:srgbClr val="000000"/>
                </a:solidFill>
                <a:latin typeface="Arial"/>
              </a:rPr>
              <a:t>consulta pública y gratuita</a:t>
            </a:r>
            <a:r>
              <a:rPr lang="es-ES" sz="2400">
                <a:solidFill>
                  <a:srgbClr val="000000"/>
                </a:solidFill>
                <a:latin typeface="Arial"/>
              </a:rPr>
              <a:t>.</a:t>
            </a:r>
            <a:endParaRPr/>
          </a:p>
        </p:txBody>
      </p:sp>
      <p:sp>
        <p:nvSpPr>
          <p:cNvPr id="328"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9"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Ficheros Educativos de la Xunta</a:t>
            </a:r>
            <a:endParaRPr/>
          </a:p>
        </p:txBody>
      </p:sp>
      <p:sp>
        <p:nvSpPr>
          <p:cNvPr id="330" name="TextShape 2"/>
          <p:cNvSpPr txBox="1"/>
          <p:nvPr/>
        </p:nvSpPr>
        <p:spPr>
          <a:xfrm>
            <a:off x="251640" y="1412640"/>
            <a:ext cx="8568720" cy="4713120"/>
          </a:xfrm>
          <a:prstGeom prst="rect">
            <a:avLst/>
          </a:prstGeom>
        </p:spPr>
        <p:txBody>
          <a:bodyPr/>
          <a:p>
            <a:pPr algn="ctr">
              <a:lnSpc>
                <a:spcPct val="100000"/>
              </a:lnSpc>
            </a:pPr>
            <a:r>
              <a:rPr i="1" lang="es-ES" sz="2400">
                <a:solidFill>
                  <a:srgbClr val="000000"/>
                </a:solidFill>
                <a:latin typeface="Arial"/>
              </a:rPr>
              <a:t>Orden del 26 de marzo de 2012 por la que se regulan los ficheros de datos de carácter personal existentes en la Consellería de Cultura, Educación y Ordenación Universitaria.</a:t>
            </a:r>
            <a:endParaRPr/>
          </a:p>
          <a:p>
            <a:pPr>
              <a:lnSpc>
                <a:spcPct val="100000"/>
              </a:lnSpc>
              <a:buFont typeface="Arial"/>
              <a:buChar char="•"/>
            </a:pPr>
            <a:r>
              <a:rPr b="1" lang="es-ES" sz="2400">
                <a:solidFill>
                  <a:srgbClr val="000000"/>
                </a:solidFill>
                <a:latin typeface="Arial"/>
              </a:rPr>
              <a:t>Alumnado </a:t>
            </a:r>
            <a:r>
              <a:rPr lang="es-ES" sz="2400">
                <a:solidFill>
                  <a:srgbClr val="000000"/>
                </a:solidFill>
                <a:latin typeface="Arial"/>
              </a:rPr>
              <a:t>(mixto, alto): para “realización dos procesos selectivos iniciais e xestión dos datos académicos do alumnado do sistema educativo galego.”</a:t>
            </a:r>
            <a:endParaRPr/>
          </a:p>
          <a:p>
            <a:pPr>
              <a:lnSpc>
                <a:spcPct val="100000"/>
              </a:lnSpc>
              <a:buFont typeface="Arial"/>
              <a:buChar char="•"/>
            </a:pPr>
            <a:r>
              <a:rPr b="1" lang="es-ES" sz="2400">
                <a:solidFill>
                  <a:srgbClr val="000000"/>
                </a:solidFill>
                <a:latin typeface="Arial"/>
              </a:rPr>
              <a:t>Profesorado </a:t>
            </a:r>
            <a:r>
              <a:rPr lang="es-ES" sz="2400">
                <a:solidFill>
                  <a:srgbClr val="000000"/>
                </a:solidFill>
                <a:latin typeface="Arial"/>
              </a:rPr>
              <a:t>(mixto, alto): para “ordenación da xestión do persoal docente de centros de ensino públicos e privados.”</a:t>
            </a:r>
            <a:endParaRPr/>
          </a:p>
          <a:p>
            <a:pPr>
              <a:lnSpc>
                <a:spcPct val="100000"/>
              </a:lnSpc>
              <a:buFont typeface="Arial"/>
              <a:buChar char="•"/>
            </a:pPr>
            <a:r>
              <a:rPr b="1" lang="es-ES" sz="2400">
                <a:solidFill>
                  <a:srgbClr val="000000"/>
                </a:solidFill>
                <a:latin typeface="Arial"/>
              </a:rPr>
              <a:t>Avaliación</a:t>
            </a:r>
            <a:r>
              <a:rPr lang="es-ES" sz="2400">
                <a:solidFill>
                  <a:srgbClr val="000000"/>
                </a:solidFill>
                <a:latin typeface="Arial"/>
              </a:rPr>
              <a:t> do sistema educativo (mixto, básico): para “Xestión dos plans e probas que se realizan para contribuír a mellorar a calidade e equidade da educación.”</a:t>
            </a:r>
            <a:endParaRPr/>
          </a:p>
          <a:p>
            <a:pPr>
              <a:lnSpc>
                <a:spcPct val="100000"/>
              </a:lnSpc>
              <a:buFont typeface="Arial"/>
              <a:buChar char="•"/>
            </a:pPr>
            <a:r>
              <a:rPr b="1" lang="es-ES" sz="2400">
                <a:solidFill>
                  <a:srgbClr val="000000"/>
                </a:solidFill>
                <a:latin typeface="Arial"/>
              </a:rPr>
              <a:t>Seguridade e control de acceso </a:t>
            </a:r>
            <a:r>
              <a:rPr lang="es-ES" sz="2400">
                <a:solidFill>
                  <a:srgbClr val="000000"/>
                </a:solidFill>
                <a:latin typeface="Arial"/>
              </a:rPr>
              <a:t>(mixto, básico): para “videovixilancia e xestión do control de acceso ás instalacións de … centros públicos docentes.”</a:t>
            </a:r>
            <a:endParaRPr/>
          </a:p>
          <a:p>
            <a:pPr>
              <a:lnSpc>
                <a:spcPct val="100000"/>
              </a:lnSpc>
            </a:pPr>
            <a:endParaRPr/>
          </a:p>
          <a:p>
            <a:pPr>
              <a:lnSpc>
                <a:spcPct val="100000"/>
              </a:lnSpc>
            </a:pPr>
            <a:endParaRPr/>
          </a:p>
          <a:p>
            <a:pPr>
              <a:lnSpc>
                <a:spcPct val="100000"/>
              </a:lnSpc>
            </a:pPr>
            <a:endParaRPr/>
          </a:p>
        </p:txBody>
      </p:sp>
      <p:sp>
        <p:nvSpPr>
          <p:cNvPr id="331"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Seguridad</a:t>
            </a:r>
            <a:endParaRPr/>
          </a:p>
        </p:txBody>
      </p:sp>
      <p:sp>
        <p:nvSpPr>
          <p:cNvPr id="333" name="TextShape 2"/>
          <p:cNvSpPr txBox="1"/>
          <p:nvPr/>
        </p:nvSpPr>
        <p:spPr>
          <a:xfrm>
            <a:off x="467640" y="1772640"/>
            <a:ext cx="8352720" cy="4353120"/>
          </a:xfrm>
          <a:prstGeom prst="rect">
            <a:avLst/>
          </a:prstGeom>
        </p:spPr>
        <p:txBody>
          <a:bodyPr/>
          <a:p>
            <a:pPr>
              <a:lnSpc>
                <a:spcPct val="100000"/>
              </a:lnSpc>
              <a:buFont typeface="Arial"/>
              <a:buChar char="•"/>
            </a:pPr>
            <a:r>
              <a:rPr lang="es-ES" sz="2400">
                <a:solidFill>
                  <a:srgbClr val="000000"/>
                </a:solidFill>
                <a:latin typeface="Arial"/>
              </a:rPr>
              <a:t>El responsable del fichero, y, en su caso, el encargado del tratamiento deberán adoptar las </a:t>
            </a:r>
            <a:r>
              <a:rPr b="1" lang="es-ES" sz="2400">
                <a:solidFill>
                  <a:srgbClr val="000000"/>
                </a:solidFill>
                <a:latin typeface="Arial"/>
              </a:rPr>
              <a:t>medidas de índole técnica y organizativas </a:t>
            </a:r>
            <a:r>
              <a:rPr lang="es-ES" sz="2400">
                <a:solidFill>
                  <a:srgbClr val="000000"/>
                </a:solidFill>
                <a:latin typeface="Arial"/>
              </a:rPr>
              <a:t>necesarias que garanticen la seguridad de los datos de carácter personal y eviten su </a:t>
            </a:r>
            <a:r>
              <a:rPr b="1" lang="es-ES" sz="2400">
                <a:solidFill>
                  <a:srgbClr val="000000"/>
                </a:solidFill>
                <a:latin typeface="Arial"/>
              </a:rPr>
              <a:t>alteración, pérdida, tratamiento o acceso no autorizado</a:t>
            </a:r>
            <a:r>
              <a:rPr lang="es-ES" sz="2400">
                <a:solidFill>
                  <a:srgbClr val="000000"/>
                </a:solidFill>
                <a:latin typeface="Arial"/>
              </a:rPr>
              <a:t>.</a:t>
            </a:r>
            <a:endParaRPr/>
          </a:p>
          <a:p>
            <a:pPr>
              <a:lnSpc>
                <a:spcPct val="100000"/>
              </a:lnSpc>
              <a:buFont typeface="Arial"/>
              <a:buChar char="•"/>
            </a:pPr>
            <a:r>
              <a:rPr lang="es-ES" sz="2400">
                <a:solidFill>
                  <a:srgbClr val="000000"/>
                </a:solidFill>
                <a:latin typeface="Arial"/>
              </a:rPr>
              <a:t>No se registrarán datos de carácter personal en ficheros que no reúnan las </a:t>
            </a:r>
            <a:r>
              <a:rPr b="1" lang="es-ES" sz="2400">
                <a:solidFill>
                  <a:srgbClr val="000000"/>
                </a:solidFill>
                <a:latin typeface="Arial"/>
              </a:rPr>
              <a:t>condiciones que se determinen por vía reglamentaria</a:t>
            </a:r>
            <a:r>
              <a:rPr lang="es-ES" sz="2400">
                <a:solidFill>
                  <a:srgbClr val="000000"/>
                </a:solidFill>
                <a:latin typeface="Arial"/>
              </a:rPr>
              <a:t> con respecto a su integridad y seguridad y a las de los centros de tratamiento, locales, equipos, sistemas y programas.</a:t>
            </a:r>
            <a:endParaRPr/>
          </a:p>
        </p:txBody>
      </p:sp>
      <p:sp>
        <p:nvSpPr>
          <p:cNvPr id="334"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5"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Seguridad y confidencialidad educativa</a:t>
            </a:r>
            <a:endParaRPr/>
          </a:p>
        </p:txBody>
      </p:sp>
      <p:sp>
        <p:nvSpPr>
          <p:cNvPr id="336"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Disp. Adic. 23ª.3 y 4 de Ley Orgánica 2/2006, de Educación.</a:t>
            </a:r>
            <a:endParaRPr/>
          </a:p>
          <a:p>
            <a:pPr>
              <a:lnSpc>
                <a:spcPct val="100000"/>
              </a:lnSpc>
              <a:buFont typeface="Arial"/>
              <a:buChar char="•"/>
            </a:pPr>
            <a:r>
              <a:rPr i="1" lang="es-ES" sz="2400">
                <a:solidFill>
                  <a:srgbClr val="000000"/>
                </a:solidFill>
                <a:latin typeface="Arial"/>
              </a:rPr>
              <a:t>3. En el tratamiento de los datos del alumnado se aplicarán </a:t>
            </a:r>
            <a:r>
              <a:rPr b="1" i="1" lang="es-ES" sz="2400">
                <a:solidFill>
                  <a:srgbClr val="000000"/>
                </a:solidFill>
                <a:latin typeface="Arial"/>
              </a:rPr>
              <a:t>normas técnicas y organizativas </a:t>
            </a:r>
            <a:r>
              <a:rPr i="1" lang="es-ES" sz="2400">
                <a:solidFill>
                  <a:srgbClr val="000000"/>
                </a:solidFill>
                <a:latin typeface="Arial"/>
              </a:rPr>
              <a:t>que garanticen su seguridad y confidencialidad. </a:t>
            </a:r>
            <a:endParaRPr/>
          </a:p>
          <a:p>
            <a:pPr>
              <a:lnSpc>
                <a:spcPct val="100000"/>
              </a:lnSpc>
            </a:pPr>
            <a:endParaRPr/>
          </a:p>
          <a:p>
            <a:pPr>
              <a:lnSpc>
                <a:spcPct val="100000"/>
              </a:lnSpc>
              <a:buFont typeface="Arial"/>
              <a:buChar char="•"/>
            </a:pPr>
            <a:r>
              <a:rPr i="1" lang="es-ES" sz="2400">
                <a:solidFill>
                  <a:srgbClr val="000000"/>
                </a:solidFill>
                <a:latin typeface="Arial"/>
              </a:rPr>
              <a:t>4. La </a:t>
            </a:r>
            <a:r>
              <a:rPr b="1" i="1" lang="es-ES" sz="2400">
                <a:solidFill>
                  <a:srgbClr val="000000"/>
                </a:solidFill>
                <a:latin typeface="Arial"/>
              </a:rPr>
              <a:t>cesión de los datos</a:t>
            </a:r>
            <a:r>
              <a:rPr i="1" lang="es-ES" sz="2400">
                <a:solidFill>
                  <a:srgbClr val="000000"/>
                </a:solidFill>
                <a:latin typeface="Arial"/>
              </a:rPr>
              <a:t>, incluidos los de carácter reservado, necesarios para el sistema educativo, se realizará preferentemente por </a:t>
            </a:r>
            <a:r>
              <a:rPr b="1" i="1" lang="es-ES" sz="2400">
                <a:solidFill>
                  <a:srgbClr val="000000"/>
                </a:solidFill>
                <a:latin typeface="Arial"/>
              </a:rPr>
              <a:t>vía telemática </a:t>
            </a:r>
            <a:r>
              <a:rPr i="1" lang="es-ES" sz="2400">
                <a:solidFill>
                  <a:srgbClr val="000000"/>
                </a:solidFill>
                <a:latin typeface="Arial"/>
              </a:rPr>
              <a:t>y estará sujeta a la legislación en materia de protección de datos de carácter personal. </a:t>
            </a:r>
            <a:endParaRPr/>
          </a:p>
          <a:p>
            <a:pPr lvl="1">
              <a:lnSpc>
                <a:spcPct val="100000"/>
              </a:lnSpc>
              <a:buFont typeface="Arial"/>
              <a:buChar char="–"/>
            </a:pPr>
            <a:r>
              <a:rPr i="1" lang="es-ES" sz="2000">
                <a:solidFill>
                  <a:srgbClr val="000000"/>
                </a:solidFill>
                <a:latin typeface="Arial"/>
              </a:rPr>
              <a:t>En el caso de la cesión de datos entre Comunidades Autónomas o entre éstas y el Estado, las condiciones mínimas serán acordadas por el Gobierno con las Comunidades Autónomas, en el seno de la </a:t>
            </a:r>
            <a:r>
              <a:rPr b="1" i="1" lang="es-ES" sz="2000">
                <a:solidFill>
                  <a:srgbClr val="000000"/>
                </a:solidFill>
                <a:latin typeface="Arial"/>
              </a:rPr>
              <a:t>Conferencia Sectorial de Educación</a:t>
            </a:r>
            <a:r>
              <a:rPr i="1" lang="es-ES" sz="2000">
                <a:solidFill>
                  <a:srgbClr val="000000"/>
                </a:solidFill>
                <a:latin typeface="Arial"/>
              </a:rPr>
              <a:t>.</a:t>
            </a:r>
            <a:endParaRPr/>
          </a:p>
        </p:txBody>
      </p:sp>
      <p:sp>
        <p:nvSpPr>
          <p:cNvPr id="337"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Datos Sensibles</a:t>
            </a:r>
            <a:endParaRPr/>
          </a:p>
        </p:txBody>
      </p:sp>
      <p:sp>
        <p:nvSpPr>
          <p:cNvPr id="339" name="TextShape 2"/>
          <p:cNvSpPr txBox="1"/>
          <p:nvPr/>
        </p:nvSpPr>
        <p:spPr>
          <a:xfrm>
            <a:off x="1043640" y="1772640"/>
            <a:ext cx="7776360" cy="4353120"/>
          </a:xfrm>
          <a:prstGeom prst="rect">
            <a:avLst/>
          </a:prstGeom>
        </p:spPr>
        <p:txBody>
          <a:bodyPr/>
          <a:p>
            <a:pPr>
              <a:lnSpc>
                <a:spcPct val="100000"/>
              </a:lnSpc>
              <a:buFont typeface="Arial"/>
              <a:buChar char="•"/>
            </a:pPr>
            <a:r>
              <a:rPr lang="es-ES" sz="2400">
                <a:solidFill>
                  <a:srgbClr val="000000"/>
                </a:solidFill>
                <a:latin typeface="Arial"/>
              </a:rPr>
              <a:t>Ideología, </a:t>
            </a:r>
            <a:endParaRPr/>
          </a:p>
          <a:p>
            <a:pPr>
              <a:lnSpc>
                <a:spcPct val="100000"/>
              </a:lnSpc>
              <a:buFont typeface="Arial"/>
              <a:buChar char="•"/>
            </a:pPr>
            <a:r>
              <a:rPr lang="es-ES" sz="2400">
                <a:solidFill>
                  <a:srgbClr val="000000"/>
                </a:solidFill>
                <a:latin typeface="Arial"/>
              </a:rPr>
              <a:t>Afiliación sindical, </a:t>
            </a:r>
            <a:endParaRPr/>
          </a:p>
          <a:p>
            <a:pPr>
              <a:lnSpc>
                <a:spcPct val="100000"/>
              </a:lnSpc>
              <a:buFont typeface="Arial"/>
              <a:buChar char="•"/>
            </a:pPr>
            <a:r>
              <a:rPr lang="es-ES" sz="2400">
                <a:solidFill>
                  <a:srgbClr val="000000"/>
                </a:solidFill>
                <a:latin typeface="Arial"/>
              </a:rPr>
              <a:t>Religión, </a:t>
            </a:r>
            <a:endParaRPr/>
          </a:p>
          <a:p>
            <a:pPr>
              <a:lnSpc>
                <a:spcPct val="100000"/>
              </a:lnSpc>
              <a:buFont typeface="Arial"/>
              <a:buChar char="•"/>
            </a:pPr>
            <a:r>
              <a:rPr lang="es-ES" sz="2400">
                <a:solidFill>
                  <a:srgbClr val="000000"/>
                </a:solidFill>
                <a:latin typeface="Arial"/>
              </a:rPr>
              <a:t>Creencias, </a:t>
            </a:r>
            <a:endParaRPr/>
          </a:p>
          <a:p>
            <a:pPr>
              <a:lnSpc>
                <a:spcPct val="100000"/>
              </a:lnSpc>
              <a:buFont typeface="Arial"/>
              <a:buChar char="•"/>
            </a:pPr>
            <a:r>
              <a:rPr lang="es-ES" sz="2400">
                <a:solidFill>
                  <a:srgbClr val="000000"/>
                </a:solidFill>
                <a:latin typeface="Arial"/>
              </a:rPr>
              <a:t>Origen racial o étnico, </a:t>
            </a:r>
            <a:endParaRPr/>
          </a:p>
          <a:p>
            <a:pPr>
              <a:lnSpc>
                <a:spcPct val="100000"/>
              </a:lnSpc>
              <a:buFont typeface="Arial"/>
              <a:buChar char="•"/>
            </a:pPr>
            <a:r>
              <a:rPr lang="es-ES" sz="2400">
                <a:solidFill>
                  <a:srgbClr val="000000"/>
                </a:solidFill>
                <a:latin typeface="Arial"/>
              </a:rPr>
              <a:t>Salud,</a:t>
            </a:r>
            <a:endParaRPr/>
          </a:p>
          <a:p>
            <a:pPr>
              <a:lnSpc>
                <a:spcPct val="100000"/>
              </a:lnSpc>
              <a:buFont typeface="Arial"/>
              <a:buChar char="•"/>
            </a:pPr>
            <a:r>
              <a:rPr lang="es-ES" sz="2400">
                <a:solidFill>
                  <a:srgbClr val="000000"/>
                </a:solidFill>
                <a:latin typeface="Arial"/>
              </a:rPr>
              <a:t>Vida sexual y</a:t>
            </a:r>
            <a:endParaRPr/>
          </a:p>
          <a:p>
            <a:pPr>
              <a:lnSpc>
                <a:spcPct val="100000"/>
              </a:lnSpc>
              <a:buFont typeface="Arial"/>
              <a:buChar char="•"/>
            </a:pPr>
            <a:r>
              <a:rPr lang="es-ES" sz="2400">
                <a:solidFill>
                  <a:srgbClr val="000000"/>
                </a:solidFill>
                <a:latin typeface="Arial"/>
              </a:rPr>
              <a:t>Comisión de infracciones penales o administrativas.</a:t>
            </a:r>
            <a:endParaRPr/>
          </a:p>
        </p:txBody>
      </p:sp>
      <p:sp>
        <p:nvSpPr>
          <p:cNvPr id="340"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1"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Principio de Deber de Secreto</a:t>
            </a:r>
            <a:endParaRPr/>
          </a:p>
        </p:txBody>
      </p:sp>
      <p:sp>
        <p:nvSpPr>
          <p:cNvPr id="342" name="TextShape 2"/>
          <p:cNvSpPr txBox="1"/>
          <p:nvPr/>
        </p:nvSpPr>
        <p:spPr>
          <a:xfrm>
            <a:off x="467640" y="1772640"/>
            <a:ext cx="8352720" cy="4353120"/>
          </a:xfrm>
          <a:prstGeom prst="rect">
            <a:avLst/>
          </a:prstGeom>
        </p:spPr>
        <p:txBody>
          <a:bodyPr/>
          <a:p>
            <a:pPr>
              <a:lnSpc>
                <a:spcPct val="100000"/>
              </a:lnSpc>
              <a:buFont typeface="Arial"/>
              <a:buChar char="•"/>
            </a:pPr>
            <a:r>
              <a:rPr lang="es-ES" sz="2400">
                <a:solidFill>
                  <a:srgbClr val="000000"/>
                </a:solidFill>
                <a:latin typeface="Arial"/>
              </a:rPr>
              <a:t>El responsable del fichero y quienes intervengan en cualquier fase del tratamiento de los datos de carácter personal están obligados al </a:t>
            </a:r>
            <a:r>
              <a:rPr b="1" lang="es-ES" sz="2400">
                <a:solidFill>
                  <a:srgbClr val="000000"/>
                </a:solidFill>
                <a:latin typeface="Arial"/>
              </a:rPr>
              <a:t>secreto profesional </a:t>
            </a:r>
            <a:r>
              <a:rPr lang="es-ES" sz="2400">
                <a:solidFill>
                  <a:srgbClr val="000000"/>
                </a:solidFill>
                <a:latin typeface="Arial"/>
              </a:rPr>
              <a:t>respecto de los mismos y al deber de guardarlos,</a:t>
            </a:r>
            <a:endParaRPr/>
          </a:p>
          <a:p>
            <a:pPr>
              <a:lnSpc>
                <a:spcPct val="100000"/>
              </a:lnSpc>
              <a:buFont typeface="Arial"/>
              <a:buChar char="•"/>
            </a:pPr>
            <a:r>
              <a:rPr lang="es-ES" sz="2400">
                <a:solidFill>
                  <a:srgbClr val="000000"/>
                </a:solidFill>
                <a:latin typeface="Arial"/>
              </a:rPr>
              <a:t>obligaciones que </a:t>
            </a:r>
            <a:r>
              <a:rPr b="1" lang="es-ES" sz="2400">
                <a:solidFill>
                  <a:srgbClr val="000000"/>
                </a:solidFill>
                <a:latin typeface="Arial"/>
              </a:rPr>
              <a:t>subsistirán aún después </a:t>
            </a:r>
            <a:r>
              <a:rPr lang="es-ES" sz="2400">
                <a:solidFill>
                  <a:srgbClr val="000000"/>
                </a:solidFill>
                <a:latin typeface="Arial"/>
              </a:rPr>
              <a:t>de finalizar sus relaciones con el titular del fichero o, en su caso, con el responsable del mismo.</a:t>
            </a:r>
            <a:endParaRPr/>
          </a:p>
        </p:txBody>
      </p:sp>
      <p:sp>
        <p:nvSpPr>
          <p:cNvPr id="343"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Century Gothic"/>
                <a:ea typeface="ヒラギノ明朝 ProN W6"/>
              </a:rPr>
              <a:t>¿Por qué son gratis?</a:t>
            </a:r>
            <a:endParaRPr/>
          </a:p>
        </p:txBody>
      </p:sp>
      <p:sp>
        <p:nvSpPr>
          <p:cNvPr id="242" name="CustomShape 2"/>
          <p:cNvSpPr/>
          <p:nvPr/>
        </p:nvSpPr>
        <p:spPr>
          <a:xfrm>
            <a:off x="928800" y="4714920"/>
            <a:ext cx="7357680" cy="1276560"/>
          </a:xfrm>
          <a:prstGeom prst="rect">
            <a:avLst/>
          </a:prstGeom>
          <a:noFill/>
          <a:ln>
            <a:noFill/>
          </a:ln>
        </p:spPr>
        <p:txBody>
          <a:bodyPr anchor="ctr" bIns="35640" lIns="35640" rIns="35640" tIns="35640"/>
          <a:p>
            <a:pPr>
              <a:lnSpc>
                <a:spcPct val="100000"/>
              </a:lnSpc>
            </a:pPr>
            <a:r>
              <a:rPr i="1" lang="es-ES" sz="3100">
                <a:solidFill>
                  <a:srgbClr val="000000"/>
                </a:solidFill>
                <a:latin typeface="Century Gothic"/>
                <a:ea typeface="ヒラギノ明朝 ProN W3"/>
              </a:rPr>
              <a:t>No hay nada gratis en Internet: Pagamos con nuestros datos…</a:t>
            </a:r>
            <a:endParaRPr/>
          </a:p>
        </p:txBody>
      </p:sp>
      <p:sp>
        <p:nvSpPr>
          <p:cNvPr id="243"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pic>
        <p:nvPicPr>
          <p:cNvPr descr="" id="244" name="Imagen 2"/>
          <p:cNvPicPr/>
          <p:nvPr/>
        </p:nvPicPr>
        <p:blipFill>
          <a:blip r:embed="rId1"/>
          <a:stretch>
            <a:fillRect/>
          </a:stretch>
        </p:blipFill>
        <p:spPr>
          <a:xfrm>
            <a:off x="2910960" y="1178640"/>
            <a:ext cx="3571560" cy="3526920"/>
          </a:xfrm>
          <a:prstGeom prst="rect">
            <a:avLst/>
          </a:prstGeom>
          <a:ln>
            <a:noFill/>
          </a:ln>
        </p:spPr>
      </p:pic>
    </p:spTree>
  </p:cSld>
  <p:timing>
    <p:tnLst>
      <p:par>
        <p:cTn dur="indefinite" id="3" nodeType="tmRoot" restart="never">
          <p:childTnLst>
            <p:seq>
              <p:cTn dur="indefinite" id="4" nodeType="mainSeq">
                <p:childTnLst>
                  <p:par>
                    <p:cTn fill="hold" id="5" nodeType="clickEffect">
                      <p:stCondLst>
                        <p:cond delay="indefinite"/>
                      </p:stCondLst>
                      <p:childTnLst>
                        <p:par>
                          <p:cTn fill="hold" id="6" nodeType="withEffect">
                            <p:stCondLst>
                              <p:cond delay="0"/>
                            </p:stCondLst>
                            <p:childTnLst>
                              <p:par>
                                <p:cTn fill="hold" id="7" nodeType="clickEffect" presetClass="entr" presetID="10">
                                  <p:stCondLst>
                                    <p:cond delay="0"/>
                                  </p:stCondLst>
                                  <p:childTnLst>
                                    <p:set>
                                      <p:cBhvr>
                                        <p:cTn dur="1" fill="hold" id="8">
                                          <p:stCondLst>
                                            <p:cond delay="0"/>
                                          </p:stCondLst>
                                        </p:cTn>
                                        <p:tgtEl>
                                          <p:spTgt spid="241"/>
                                        </p:tgtEl>
                                        <p:attrNameLst>
                                          <p:attrName>style.visibility</p:attrName>
                                        </p:attrNameLst>
                                      </p:cBhvr>
                                      <p:to>
                                        <p:strVal val="visible"/>
                                      </p:to>
                                    </p:set>
                                    <p:animEffect filter="fade" transition="in">
                                      <p:cBhvr additive="repl">
                                        <p:cTn dur="2000" id="9"/>
                                        <p:tgtEl>
                                          <p:spTgt spid="241"/>
                                        </p:tgtEl>
                                      </p:cBhvr>
                                    </p:animEffect>
                                  </p:childTnLst>
                                </p:cTn>
                              </p:par>
                            </p:childTnLst>
                          </p:cTn>
                        </p:par>
                      </p:childTnLst>
                    </p:cTn>
                  </p:par>
                  <p:par>
                    <p:cTn fill="hold" id="10" nodeType="clickEffect">
                      <p:stCondLst>
                        <p:cond delay="indefinite"/>
                      </p:stCondLst>
                      <p:childTnLst>
                        <p:par>
                          <p:cTn fill="hold" id="11" nodeType="withEffect">
                            <p:stCondLst>
                              <p:cond delay="0"/>
                            </p:stCondLst>
                            <p:childTnLst>
                              <p:par>
                                <p:cTn fill="hold" id="12" nodeType="clickEffect" presetClass="entr" presetID="10">
                                  <p:stCondLst>
                                    <p:cond delay="0"/>
                                  </p:stCondLst>
                                  <p:childTnLst>
                                    <p:set>
                                      <p:cBhvr>
                                        <p:cTn dur="1" fill="hold" id="13">
                                          <p:stCondLst>
                                            <p:cond delay="0"/>
                                          </p:stCondLst>
                                        </p:cTn>
                                        <p:tgtEl>
                                          <p:spTgt spid="242"/>
                                        </p:tgtEl>
                                        <p:attrNameLst>
                                          <p:attrName>style.visibility</p:attrName>
                                        </p:attrNameLst>
                                      </p:cBhvr>
                                      <p:to>
                                        <p:strVal val="visible"/>
                                      </p:to>
                                    </p:set>
                                    <p:animEffect filter="fade" transition="in">
                                      <p:cBhvr additive="repl">
                                        <p:cTn dur="2000" id="14"/>
                                        <p:tgtEl>
                                          <p:spTgt spid="2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4"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Deber de secreto en educación</a:t>
            </a:r>
            <a:endParaRPr/>
          </a:p>
        </p:txBody>
      </p:sp>
      <p:sp>
        <p:nvSpPr>
          <p:cNvPr id="345"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Disp. Adic. 23ª.3 “in fine” de Ley Orgánica 2/2006, de Educación.</a:t>
            </a:r>
            <a:endParaRPr/>
          </a:p>
          <a:p>
            <a:pPr>
              <a:lnSpc>
                <a:spcPct val="100000"/>
              </a:lnSpc>
              <a:buFont typeface="Arial"/>
              <a:buChar char="•"/>
            </a:pPr>
            <a:r>
              <a:rPr i="1" lang="es-ES" sz="2400">
                <a:solidFill>
                  <a:srgbClr val="000000"/>
                </a:solidFill>
                <a:latin typeface="Arial"/>
              </a:rPr>
              <a:t>El </a:t>
            </a:r>
            <a:r>
              <a:rPr b="1" i="1" lang="es-ES" sz="2400">
                <a:solidFill>
                  <a:srgbClr val="000000"/>
                </a:solidFill>
                <a:latin typeface="Arial"/>
              </a:rPr>
              <a:t>profesorado y el resto del personal </a:t>
            </a:r>
            <a:r>
              <a:rPr i="1" lang="es-ES" sz="2400">
                <a:solidFill>
                  <a:srgbClr val="000000"/>
                </a:solidFill>
                <a:latin typeface="Arial"/>
              </a:rPr>
              <a:t>que, en el ejercicio de sus funciones, acceda a datos personales y familiares o que afecten al honor e intimidad de los menores o sus familias quedará sujeto al </a:t>
            </a:r>
            <a:r>
              <a:rPr b="1" i="1" lang="es-ES" sz="2400">
                <a:solidFill>
                  <a:srgbClr val="000000"/>
                </a:solidFill>
                <a:latin typeface="Arial"/>
              </a:rPr>
              <a:t>deber de sigilo</a:t>
            </a:r>
            <a:r>
              <a:rPr i="1" lang="es-ES" sz="2400">
                <a:solidFill>
                  <a:srgbClr val="000000"/>
                </a:solidFill>
                <a:latin typeface="Arial"/>
              </a:rPr>
              <a:t>.</a:t>
            </a:r>
            <a:endParaRPr/>
          </a:p>
        </p:txBody>
      </p:sp>
      <p:sp>
        <p:nvSpPr>
          <p:cNvPr id="346"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7" name="TextShape 1"/>
          <p:cNvSpPr txBox="1"/>
          <p:nvPr/>
        </p:nvSpPr>
        <p:spPr>
          <a:xfrm>
            <a:off x="455400" y="764640"/>
            <a:ext cx="8348760" cy="834480"/>
          </a:xfrm>
          <a:prstGeom prst="rect">
            <a:avLst/>
          </a:prstGeom>
        </p:spPr>
        <p:txBody>
          <a:bodyPr/>
          <a:p>
            <a:pPr algn="ctr">
              <a:lnSpc>
                <a:spcPct val="100000"/>
              </a:lnSpc>
            </a:pPr>
            <a:r>
              <a:rPr b="1" lang="es-ES" sz="2800">
                <a:solidFill>
                  <a:srgbClr val="782c2c"/>
                </a:solidFill>
                <a:latin typeface="Century Gothic"/>
                <a:ea typeface="ヒラギノ明朝 ProN W6"/>
              </a:rPr>
              <a:t>Inspección y Sanciones</a:t>
            </a:r>
            <a:endParaRPr/>
          </a:p>
        </p:txBody>
      </p:sp>
      <p:sp>
        <p:nvSpPr>
          <p:cNvPr id="348" name="TextShape 2"/>
          <p:cNvSpPr txBox="1"/>
          <p:nvPr/>
        </p:nvSpPr>
        <p:spPr>
          <a:xfrm>
            <a:off x="827640" y="1772640"/>
            <a:ext cx="7992360" cy="4353120"/>
          </a:xfrm>
          <a:prstGeom prst="rect">
            <a:avLst/>
          </a:prstGeom>
        </p:spPr>
        <p:txBody>
          <a:bodyPr/>
          <a:p>
            <a:pPr>
              <a:lnSpc>
                <a:spcPct val="90000"/>
              </a:lnSpc>
              <a:buSzPct val="25000"/>
              <a:buFont typeface="Arial"/>
              <a:buChar char="•"/>
            </a:pPr>
            <a:r>
              <a:rPr lang="es-ES" sz="2400">
                <a:solidFill>
                  <a:srgbClr val="000000"/>
                </a:solidFill>
                <a:latin typeface="Century Gothic"/>
                <a:ea typeface="ヒラギノ明朝 ProN W3"/>
              </a:rPr>
              <a:t>Agencia de Protección de Datos (APD)</a:t>
            </a:r>
            <a:endParaRPr/>
          </a:p>
          <a:p>
            <a:pPr lvl="1">
              <a:lnSpc>
                <a:spcPct val="90000"/>
              </a:lnSpc>
              <a:buSzPct val="25000"/>
              <a:buFont typeface="Arial"/>
              <a:buChar char="–"/>
            </a:pPr>
            <a:r>
              <a:rPr lang="es-ES" sz="2000">
                <a:solidFill>
                  <a:srgbClr val="000000"/>
                </a:solidFill>
                <a:latin typeface="Century Gothic"/>
                <a:ea typeface="ヒラギノ明朝 ProN W3"/>
              </a:rPr>
              <a:t>Arts. 35 a 42 de la LOPD</a:t>
            </a:r>
            <a:endParaRPr/>
          </a:p>
          <a:p>
            <a:pPr lvl="1">
              <a:lnSpc>
                <a:spcPct val="90000"/>
              </a:lnSpc>
              <a:buSzPct val="25000"/>
              <a:buFont typeface="Arial"/>
              <a:buChar char="–"/>
            </a:pPr>
            <a:r>
              <a:rPr lang="es-ES" sz="2000">
                <a:solidFill>
                  <a:srgbClr val="000000"/>
                </a:solidFill>
                <a:latin typeface="Century Gothic"/>
                <a:ea typeface="ヒラギノ明朝 ProN W3"/>
              </a:rPr>
              <a:t>Potestad de Inspección (40)</a:t>
            </a:r>
            <a:endParaRPr/>
          </a:p>
          <a:p>
            <a:pPr>
              <a:lnSpc>
                <a:spcPct val="90000"/>
              </a:lnSpc>
            </a:pPr>
            <a:endParaRPr/>
          </a:p>
          <a:p>
            <a:pPr>
              <a:lnSpc>
                <a:spcPct val="90000"/>
              </a:lnSpc>
              <a:buSzPct val="25000"/>
              <a:buFont typeface="Arial"/>
              <a:buChar char="•"/>
            </a:pPr>
            <a:r>
              <a:rPr lang="es-ES" sz="2400">
                <a:solidFill>
                  <a:srgbClr val="000000"/>
                </a:solidFill>
                <a:latin typeface="Century Gothic"/>
                <a:ea typeface="ヒラギノ明朝 ProN W3"/>
              </a:rPr>
              <a:t>Infracciones y Sanciones (44 y 45)</a:t>
            </a:r>
            <a:endParaRPr/>
          </a:p>
          <a:p>
            <a:pPr lvl="1">
              <a:lnSpc>
                <a:spcPct val="90000"/>
              </a:lnSpc>
              <a:buSzPct val="25000"/>
              <a:buFont typeface="Arial"/>
              <a:buChar char="–"/>
            </a:pPr>
            <a:r>
              <a:rPr lang="es-ES" sz="2000">
                <a:solidFill>
                  <a:srgbClr val="000000"/>
                </a:solidFill>
                <a:latin typeface="Century Gothic"/>
                <a:ea typeface="ヒラギノ明朝 ProN W3"/>
              </a:rPr>
              <a:t>Leves: </a:t>
            </a:r>
            <a:r>
              <a:rPr lang="es-ES" sz="2000">
                <a:solidFill>
                  <a:srgbClr val="000000"/>
                </a:solidFill>
                <a:latin typeface="Century Gothic"/>
                <a:ea typeface="ヒラギノ明朝 ProN W3"/>
              </a:rPr>
              <a:t>	</a:t>
            </a:r>
            <a:r>
              <a:rPr lang="es-ES" sz="2000">
                <a:solidFill>
                  <a:srgbClr val="000000"/>
                </a:solidFill>
                <a:latin typeface="Century Gothic"/>
                <a:ea typeface="ヒラギノ明朝 ProN W3"/>
              </a:rPr>
              <a:t>	</a:t>
            </a:r>
            <a:r>
              <a:rPr lang="es-ES" sz="2000">
                <a:solidFill>
                  <a:srgbClr val="000000"/>
                </a:solidFill>
                <a:latin typeface="Century Gothic"/>
                <a:ea typeface="ヒラギノ明朝 ProN W3"/>
              </a:rPr>
              <a:t>     900 a 40.000 euros.</a:t>
            </a:r>
            <a:endParaRPr/>
          </a:p>
          <a:p>
            <a:pPr lvl="1">
              <a:lnSpc>
                <a:spcPct val="90000"/>
              </a:lnSpc>
              <a:buSzPct val="25000"/>
              <a:buFont typeface="Arial"/>
              <a:buChar char="–"/>
            </a:pPr>
            <a:r>
              <a:rPr lang="es-ES" sz="2000">
                <a:solidFill>
                  <a:srgbClr val="000000"/>
                </a:solidFill>
                <a:latin typeface="Century Gothic"/>
                <a:ea typeface="ヒラギノ明朝 ProN W3"/>
              </a:rPr>
              <a:t>Graves: </a:t>
            </a:r>
            <a:r>
              <a:rPr lang="es-ES" sz="2000">
                <a:solidFill>
                  <a:srgbClr val="000000"/>
                </a:solidFill>
                <a:latin typeface="Century Gothic"/>
                <a:ea typeface="ヒラギノ明朝 ProN W3"/>
              </a:rPr>
              <a:t>	</a:t>
            </a:r>
            <a:r>
              <a:rPr lang="es-ES" sz="2000">
                <a:solidFill>
                  <a:srgbClr val="000000"/>
                </a:solidFill>
                <a:latin typeface="Century Gothic"/>
                <a:ea typeface="ヒラギノ明朝 ProN W3"/>
              </a:rPr>
              <a:t>	</a:t>
            </a:r>
            <a:r>
              <a:rPr lang="es-ES" sz="2000">
                <a:solidFill>
                  <a:srgbClr val="000000"/>
                </a:solidFill>
                <a:latin typeface="Century Gothic"/>
                <a:ea typeface="ヒラギノ明朝 ProN W3"/>
              </a:rPr>
              <a:t>     40.001 a 300.000 euros.</a:t>
            </a:r>
            <a:endParaRPr/>
          </a:p>
          <a:p>
            <a:pPr lvl="1">
              <a:lnSpc>
                <a:spcPct val="90000"/>
              </a:lnSpc>
              <a:buSzPct val="25000"/>
              <a:buFont typeface="Arial"/>
              <a:buChar char="–"/>
            </a:pPr>
            <a:r>
              <a:rPr lang="es-ES" sz="2000">
                <a:solidFill>
                  <a:srgbClr val="000000"/>
                </a:solidFill>
                <a:latin typeface="Century Gothic"/>
                <a:ea typeface="ヒラギノ明朝 ProN W3"/>
              </a:rPr>
              <a:t>Muy Graves: </a:t>
            </a:r>
            <a:r>
              <a:rPr lang="es-ES" sz="2000">
                <a:solidFill>
                  <a:srgbClr val="000000"/>
                </a:solidFill>
                <a:latin typeface="Century Gothic"/>
                <a:ea typeface="ヒラギノ明朝 ProN W3"/>
              </a:rPr>
              <a:t>	</a:t>
            </a:r>
            <a:r>
              <a:rPr lang="es-ES" sz="2000">
                <a:solidFill>
                  <a:srgbClr val="000000"/>
                </a:solidFill>
                <a:latin typeface="Century Gothic"/>
                <a:ea typeface="ヒラギノ明朝 ProN W3"/>
              </a:rPr>
              <a:t>     300.001 a 600.000 euros.</a:t>
            </a:r>
            <a:endParaRPr/>
          </a:p>
        </p:txBody>
      </p:sp>
      <p:sp>
        <p:nvSpPr>
          <p:cNvPr id="349"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208" nodeType="tmRoot" restart="never">
          <p:childTnLst>
            <p:seq>
              <p:cTn dur="indefinite" id="209" nodeType="mainSeq">
                <p:childTnLst>
                  <p:par>
                    <p:cTn fill="hold" id="210" nodeType="clickEffect">
                      <p:stCondLst>
                        <p:cond delay="indefinite"/>
                      </p:stCondLst>
                      <p:childTnLst>
                        <p:par>
                          <p:cTn fill="hold" id="211" nodeType="withEffect">
                            <p:stCondLst>
                              <p:cond delay="0"/>
                            </p:stCondLst>
                            <p:childTnLst>
                              <p:par>
                                <p:cTn fill="hold" id="212" nodeType="clickEffect" presetClass="entr" presetID="2" presetSubtype="4">
                                  <p:stCondLst>
                                    <p:cond delay="0"/>
                                  </p:stCondLst>
                                  <p:childTnLst>
                                    <p:set>
                                      <p:cBhvr>
                                        <p:cTn dur="1" fill="hold" id="213">
                                          <p:stCondLst>
                                            <p:cond delay="0"/>
                                          </p:stCondLst>
                                        </p:cTn>
                                        <p:tgtEl>
                                          <p:spTgt spid="348">
                                            <p:txEl>
                                              <p:pRg end="37" st="0"/>
                                            </p:txEl>
                                          </p:spTgt>
                                        </p:tgtEl>
                                        <p:attrNameLst>
                                          <p:attrName>style.visibility</p:attrName>
                                        </p:attrNameLst>
                                      </p:cBhvr>
                                      <p:to>
                                        <p:strVal val="visible"/>
                                      </p:to>
                                    </p:set>
                                    <p:anim calcmode="lin" valueType="num">
                                      <p:cBhvr additive="repl">
                                        <p:cTn dur="500" fill="hold" id="214"/>
                                        <p:tgtEl>
                                          <p:spTgt spid="348">
                                            <p:txEl>
                                              <p:pRg end="37" st="0"/>
                                            </p:txEl>
                                          </p:spTgt>
                                        </p:tgtEl>
                                        <p:attrNameLst>
                                          <p:attrName>ppt_x</p:attrName>
                                        </p:attrNameLst>
                                      </p:cBhvr>
                                      <p:tavLst>
                                        <p:tav tm="0">
                                          <p:val>
                                            <p:strVal val="#ppt_x"/>
                                          </p:val>
                                        </p:tav>
                                        <p:tav tm="100000">
                                          <p:val>
                                            <p:strVal val="#ppt_x"/>
                                          </p:val>
                                        </p:tav>
                                      </p:tavLst>
                                    </p:anim>
                                    <p:anim calcmode="lin" valueType="num">
                                      <p:cBhvr additive="repl">
                                        <p:cTn dur="500" fill="hold" id="215"/>
                                        <p:tgtEl>
                                          <p:spTgt spid="348">
                                            <p:txEl>
                                              <p:pRg end="37" st="0"/>
                                            </p:txEl>
                                          </p:spTgt>
                                        </p:tgtEl>
                                        <p:attrNameLst>
                                          <p:attrName>ppt_y</p:attrName>
                                        </p:attrNameLst>
                                      </p:cBhvr>
                                      <p:tavLst>
                                        <p:tav tm="0">
                                          <p:val>
                                            <p:strVal val="1+#ppt_h/2"/>
                                          </p:val>
                                        </p:tav>
                                        <p:tav tm="100000">
                                          <p:val>
                                            <p:strVal val="#ppt_y"/>
                                          </p:val>
                                        </p:tav>
                                      </p:tavLst>
                                    </p:anim>
                                  </p:childTnLst>
                                </p:cTn>
                              </p:par>
                              <p:par>
                                <p:cTn fill="hold" id="216" nodeType="withEffect" presetClass="entr" presetID="2" presetSubtype="4">
                                  <p:stCondLst>
                                    <p:cond delay="0"/>
                                  </p:stCondLst>
                                  <p:childTnLst>
                                    <p:set>
                                      <p:cBhvr>
                                        <p:cTn dur="1" fill="hold" id="217">
                                          <p:stCondLst>
                                            <p:cond delay="0"/>
                                          </p:stCondLst>
                                        </p:cTn>
                                        <p:tgtEl>
                                          <p:spTgt spid="348">
                                            <p:txEl>
                                              <p:pRg end="62" st="37"/>
                                            </p:txEl>
                                          </p:spTgt>
                                        </p:tgtEl>
                                        <p:attrNameLst>
                                          <p:attrName>style.visibility</p:attrName>
                                        </p:attrNameLst>
                                      </p:cBhvr>
                                      <p:to>
                                        <p:strVal val="visible"/>
                                      </p:to>
                                    </p:set>
                                    <p:anim calcmode="lin" valueType="num">
                                      <p:cBhvr additive="repl">
                                        <p:cTn dur="500" fill="hold" id="218"/>
                                        <p:tgtEl>
                                          <p:spTgt spid="348">
                                            <p:txEl>
                                              <p:pRg end="62" st="37"/>
                                            </p:txEl>
                                          </p:spTgt>
                                        </p:tgtEl>
                                        <p:attrNameLst>
                                          <p:attrName>ppt_x</p:attrName>
                                        </p:attrNameLst>
                                      </p:cBhvr>
                                      <p:tavLst>
                                        <p:tav tm="0">
                                          <p:val>
                                            <p:strVal val="#ppt_x"/>
                                          </p:val>
                                        </p:tav>
                                        <p:tav tm="100000">
                                          <p:val>
                                            <p:strVal val="#ppt_x"/>
                                          </p:val>
                                        </p:tav>
                                      </p:tavLst>
                                    </p:anim>
                                    <p:anim calcmode="lin" valueType="num">
                                      <p:cBhvr additive="repl">
                                        <p:cTn dur="500" fill="hold" id="219"/>
                                        <p:tgtEl>
                                          <p:spTgt spid="348">
                                            <p:txEl>
                                              <p:pRg end="62" st="37"/>
                                            </p:txEl>
                                          </p:spTgt>
                                        </p:tgtEl>
                                        <p:attrNameLst>
                                          <p:attrName>ppt_y</p:attrName>
                                        </p:attrNameLst>
                                      </p:cBhvr>
                                      <p:tavLst>
                                        <p:tav tm="0">
                                          <p:val>
                                            <p:strVal val="1+#ppt_h/2"/>
                                          </p:val>
                                        </p:tav>
                                        <p:tav tm="100000">
                                          <p:val>
                                            <p:strVal val="#ppt_y"/>
                                          </p:val>
                                        </p:tav>
                                      </p:tavLst>
                                    </p:anim>
                                  </p:childTnLst>
                                </p:cTn>
                              </p:par>
                              <p:par>
                                <p:cTn fill="hold" id="220" nodeType="withEffect" presetClass="entr" presetID="2" presetSubtype="4">
                                  <p:stCondLst>
                                    <p:cond delay="0"/>
                                  </p:stCondLst>
                                  <p:childTnLst>
                                    <p:set>
                                      <p:cBhvr>
                                        <p:cTn dur="1" fill="hold" id="221">
                                          <p:stCondLst>
                                            <p:cond delay="0"/>
                                          </p:stCondLst>
                                        </p:cTn>
                                        <p:tgtEl>
                                          <p:spTgt spid="348">
                                            <p:txEl>
                                              <p:pRg end="90" st="62"/>
                                            </p:txEl>
                                          </p:spTgt>
                                        </p:tgtEl>
                                        <p:attrNameLst>
                                          <p:attrName>style.visibility</p:attrName>
                                        </p:attrNameLst>
                                      </p:cBhvr>
                                      <p:to>
                                        <p:strVal val="visible"/>
                                      </p:to>
                                    </p:set>
                                    <p:anim calcmode="lin" valueType="num">
                                      <p:cBhvr additive="repl">
                                        <p:cTn dur="500" fill="hold" id="222"/>
                                        <p:tgtEl>
                                          <p:spTgt spid="348">
                                            <p:txEl>
                                              <p:pRg end="90" st="62"/>
                                            </p:txEl>
                                          </p:spTgt>
                                        </p:tgtEl>
                                        <p:attrNameLst>
                                          <p:attrName>ppt_x</p:attrName>
                                        </p:attrNameLst>
                                      </p:cBhvr>
                                      <p:tavLst>
                                        <p:tav tm="0">
                                          <p:val>
                                            <p:strVal val="#ppt_x"/>
                                          </p:val>
                                        </p:tav>
                                        <p:tav tm="100000">
                                          <p:val>
                                            <p:strVal val="#ppt_x"/>
                                          </p:val>
                                        </p:tav>
                                      </p:tavLst>
                                    </p:anim>
                                    <p:anim calcmode="lin" valueType="num">
                                      <p:cBhvr additive="repl">
                                        <p:cTn dur="500" fill="hold" id="223"/>
                                        <p:tgtEl>
                                          <p:spTgt spid="348">
                                            <p:txEl>
                                              <p:pRg end="90" st="62"/>
                                            </p:txEl>
                                          </p:spTgt>
                                        </p:tgtEl>
                                        <p:attrNameLst>
                                          <p:attrName>ppt_y</p:attrName>
                                        </p:attrNameLst>
                                      </p:cBhvr>
                                      <p:tavLst>
                                        <p:tav tm="0">
                                          <p:val>
                                            <p:strVal val="1+#ppt_h/2"/>
                                          </p:val>
                                        </p:tav>
                                        <p:tav tm="100000">
                                          <p:val>
                                            <p:strVal val="#ppt_y"/>
                                          </p:val>
                                        </p:tav>
                                      </p:tavLst>
                                    </p:anim>
                                  </p:childTnLst>
                                </p:cTn>
                              </p:par>
                            </p:childTnLst>
                          </p:cTn>
                        </p:par>
                      </p:childTnLst>
                    </p:cTn>
                  </p:par>
                  <p:par>
                    <p:cTn fill="hold" id="224" nodeType="clickEffect">
                      <p:stCondLst>
                        <p:cond delay="indefinite"/>
                      </p:stCondLst>
                      <p:childTnLst>
                        <p:par>
                          <p:cTn fill="hold" id="225" nodeType="withEffect">
                            <p:stCondLst>
                              <p:cond delay="0"/>
                            </p:stCondLst>
                            <p:childTnLst>
                              <p:par>
                                <p:cTn fill="hold" id="226" nodeType="clickEffect" presetClass="entr" presetID="2" presetSubtype="4">
                                  <p:stCondLst>
                                    <p:cond delay="0"/>
                                  </p:stCondLst>
                                  <p:childTnLst>
                                    <p:set>
                                      <p:cBhvr>
                                        <p:cTn dur="1" fill="hold" id="227">
                                          <p:stCondLst>
                                            <p:cond delay="0"/>
                                          </p:stCondLst>
                                        </p:cTn>
                                        <p:tgtEl>
                                          <p:spTgt spid="348">
                                            <p:txEl>
                                              <p:pRg end="126" st="91"/>
                                            </p:txEl>
                                          </p:spTgt>
                                        </p:tgtEl>
                                        <p:attrNameLst>
                                          <p:attrName>style.visibility</p:attrName>
                                        </p:attrNameLst>
                                      </p:cBhvr>
                                      <p:to>
                                        <p:strVal val="visible"/>
                                      </p:to>
                                    </p:set>
                                    <p:anim calcmode="lin" valueType="num">
                                      <p:cBhvr additive="repl">
                                        <p:cTn dur="500" fill="hold" id="228"/>
                                        <p:tgtEl>
                                          <p:spTgt spid="348">
                                            <p:txEl>
                                              <p:pRg end="126" st="91"/>
                                            </p:txEl>
                                          </p:spTgt>
                                        </p:tgtEl>
                                        <p:attrNameLst>
                                          <p:attrName>ppt_x</p:attrName>
                                        </p:attrNameLst>
                                      </p:cBhvr>
                                      <p:tavLst>
                                        <p:tav tm="0">
                                          <p:val>
                                            <p:strVal val="#ppt_x"/>
                                          </p:val>
                                        </p:tav>
                                        <p:tav tm="100000">
                                          <p:val>
                                            <p:strVal val="#ppt_x"/>
                                          </p:val>
                                        </p:tav>
                                      </p:tavLst>
                                    </p:anim>
                                    <p:anim calcmode="lin" valueType="num">
                                      <p:cBhvr additive="repl">
                                        <p:cTn dur="500" fill="hold" id="229"/>
                                        <p:tgtEl>
                                          <p:spTgt spid="348">
                                            <p:txEl>
                                              <p:pRg end="126" st="9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0" name="CustomShape 1"/>
          <p:cNvSpPr/>
          <p:nvPr/>
        </p:nvSpPr>
        <p:spPr>
          <a:xfrm>
            <a:off x="2771640" y="2419920"/>
            <a:ext cx="3094920" cy="2736720"/>
          </a:xfrm>
          <a:prstGeom prst="rect">
            <a:avLst/>
          </a:prstGeom>
          <a:solidFill>
            <a:srgbClr val="666699"/>
          </a:solidFill>
          <a:ln cap="rnd" w="76320">
            <a:solidFill>
              <a:srgbClr val="32332d"/>
            </a:solidFill>
            <a:custDash>
              <a:ds d="848000" sp="636000"/>
            </a:custDash>
            <a:miter/>
          </a:ln>
        </p:spPr>
      </p:sp>
      <p:sp>
        <p:nvSpPr>
          <p:cNvPr id="351" name="CustomShape 2"/>
          <p:cNvSpPr/>
          <p:nvPr/>
        </p:nvSpPr>
        <p:spPr>
          <a:xfrm>
            <a:off x="4010760" y="2949840"/>
            <a:ext cx="654840" cy="1970280"/>
          </a:xfrm>
          <a:prstGeom prst="rect">
            <a:avLst/>
          </a:prstGeom>
          <a:noFill/>
          <a:ln w="12600">
            <a:noFill/>
          </a:ln>
        </p:spPr>
        <p:txBody>
          <a:bodyPr anchor="ctr" bIns="0" lIns="0" rIns="0" tIns="0" wrap="none"/>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b="1" lang="es-ES" sz="1900">
                <a:solidFill>
                  <a:srgbClr val="000000"/>
                </a:solidFill>
                <a:latin typeface="Tahoma"/>
              </a:rPr>
              <a:t>ENTIDAD</a:t>
            </a:r>
            <a:endParaRPr/>
          </a:p>
        </p:txBody>
      </p:sp>
      <p:sp>
        <p:nvSpPr>
          <p:cNvPr id="352" name="TextShape 3"/>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Century Gothic"/>
                <a:ea typeface="ヒラギノ明朝 ProN W6"/>
              </a:rPr>
              <a:t>Proceso de Datos</a:t>
            </a:r>
            <a:endParaRPr/>
          </a:p>
        </p:txBody>
      </p:sp>
      <p:sp>
        <p:nvSpPr>
          <p:cNvPr id="353" name="CustomShape 4"/>
          <p:cNvSpPr/>
          <p:nvPr/>
        </p:nvSpPr>
        <p:spPr>
          <a:xfrm>
            <a:off x="178560" y="2923200"/>
            <a:ext cx="2160720" cy="1441800"/>
          </a:xfrm>
          <a:prstGeom prst="rect">
            <a:avLst/>
          </a:prstGeom>
          <a:solidFill>
            <a:srgbClr val="4f81bd"/>
          </a:solidFill>
          <a:ln w="25560">
            <a:solidFill>
              <a:srgbClr val="6e7a89"/>
            </a:solidFill>
            <a:miter/>
          </a:ln>
        </p:spPr>
      </p:sp>
      <p:sp>
        <p:nvSpPr>
          <p:cNvPr id="354" name="CustomShape 5"/>
          <p:cNvSpPr/>
          <p:nvPr/>
        </p:nvSpPr>
        <p:spPr>
          <a:xfrm>
            <a:off x="651960" y="3106800"/>
            <a:ext cx="1107360" cy="1067040"/>
          </a:xfrm>
          <a:prstGeom prst="rect">
            <a:avLst/>
          </a:prstGeom>
          <a:noFill/>
          <a:ln>
            <a:noFill/>
          </a:ln>
        </p:spPr>
        <p:txBody>
          <a:bodyPr anchor="ctr" bIns="0" lIns="0" rIns="0" tIns="0" wrap="none"/>
          <a:p>
            <a:pPr algn="ctr">
              <a:lnSpc>
                <a:spcPct val="100000"/>
              </a:lnSpc>
            </a:pPr>
            <a:r>
              <a:rPr b="1" lang="es-ES">
                <a:solidFill>
                  <a:srgbClr val="003399"/>
                </a:solidFill>
                <a:latin typeface="Arial"/>
              </a:rPr>
              <a:t>Interesados</a:t>
            </a:r>
            <a:endParaRPr/>
          </a:p>
          <a:p>
            <a:pPr algn="ctr">
              <a:lnSpc>
                <a:spcPct val="100000"/>
              </a:lnSpc>
            </a:pPr>
            <a:r>
              <a:rPr b="1" lang="es-ES" sz="1300">
                <a:solidFill>
                  <a:srgbClr val="003399"/>
                </a:solidFill>
                <a:latin typeface="Arial"/>
              </a:rPr>
              <a:t>(alumnos, proveedores, </a:t>
            </a:r>
            <a:endParaRPr/>
          </a:p>
          <a:p>
            <a:pPr algn="ctr">
              <a:lnSpc>
                <a:spcPct val="100000"/>
              </a:lnSpc>
            </a:pPr>
            <a:r>
              <a:rPr b="1" lang="es-ES" sz="1300">
                <a:solidFill>
                  <a:srgbClr val="003399"/>
                </a:solidFill>
                <a:latin typeface="Arial"/>
              </a:rPr>
              <a:t>empleados, contactos,</a:t>
            </a:r>
            <a:endParaRPr/>
          </a:p>
          <a:p>
            <a:pPr algn="ctr">
              <a:lnSpc>
                <a:spcPct val="100000"/>
              </a:lnSpc>
            </a:pPr>
            <a:r>
              <a:rPr b="1" lang="es-ES" sz="1300">
                <a:solidFill>
                  <a:srgbClr val="003399"/>
                </a:solidFill>
                <a:latin typeface="Arial"/>
              </a:rPr>
              <a:t>agentes, visitas, </a:t>
            </a:r>
            <a:endParaRPr/>
          </a:p>
          <a:p>
            <a:pPr algn="ctr">
              <a:lnSpc>
                <a:spcPct val="100000"/>
              </a:lnSpc>
            </a:pPr>
            <a:r>
              <a:rPr b="1" lang="es-ES" sz="1300">
                <a:solidFill>
                  <a:srgbClr val="003399"/>
                </a:solidFill>
                <a:latin typeface="Arial"/>
              </a:rPr>
              <a:t>encuestados, etc.)</a:t>
            </a:r>
            <a:endParaRPr/>
          </a:p>
        </p:txBody>
      </p:sp>
      <p:sp>
        <p:nvSpPr>
          <p:cNvPr id="355" name="CustomShape 6"/>
          <p:cNvSpPr/>
          <p:nvPr/>
        </p:nvSpPr>
        <p:spPr>
          <a:xfrm>
            <a:off x="6442920" y="2707920"/>
            <a:ext cx="2521080" cy="2159640"/>
          </a:xfrm>
          <a:prstGeom prst="rect">
            <a:avLst/>
          </a:prstGeom>
          <a:solidFill>
            <a:srgbClr val="4f81bd"/>
          </a:solidFill>
          <a:ln w="25560">
            <a:solidFill>
              <a:srgbClr val="6e7a89"/>
            </a:solidFill>
            <a:miter/>
          </a:ln>
        </p:spPr>
      </p:sp>
      <p:sp>
        <p:nvSpPr>
          <p:cNvPr id="356" name="CustomShape 7"/>
          <p:cNvSpPr/>
          <p:nvPr/>
        </p:nvSpPr>
        <p:spPr>
          <a:xfrm>
            <a:off x="7081200" y="2958120"/>
            <a:ext cx="1304280" cy="1661040"/>
          </a:xfrm>
          <a:prstGeom prst="rect">
            <a:avLst/>
          </a:prstGeom>
          <a:noFill/>
          <a:ln>
            <a:noFill/>
          </a:ln>
        </p:spPr>
        <p:txBody>
          <a:bodyPr anchor="ctr" bIns="0" lIns="0" rIns="0" tIns="0" wrap="none"/>
          <a:p>
            <a:pPr algn="ctr">
              <a:lnSpc>
                <a:spcPct val="100000"/>
              </a:lnSpc>
            </a:pPr>
            <a:r>
              <a:rPr b="1" lang="es-ES">
                <a:solidFill>
                  <a:srgbClr val="003399"/>
                </a:solidFill>
                <a:latin typeface="Arial"/>
              </a:rPr>
              <a:t>Terceros</a:t>
            </a:r>
            <a:endParaRPr/>
          </a:p>
          <a:p>
            <a:pPr algn="ctr">
              <a:lnSpc>
                <a:spcPct val="100000"/>
              </a:lnSpc>
            </a:pPr>
            <a:r>
              <a:rPr b="1" lang="es-ES" sz="1300">
                <a:solidFill>
                  <a:srgbClr val="003399"/>
                </a:solidFill>
                <a:latin typeface="Tahoma"/>
              </a:rPr>
              <a:t>(Bancos, Seguridad Social, </a:t>
            </a:r>
            <a:endParaRPr/>
          </a:p>
          <a:p>
            <a:pPr algn="ctr">
              <a:lnSpc>
                <a:spcPct val="100000"/>
              </a:lnSpc>
            </a:pPr>
            <a:r>
              <a:rPr b="1" lang="es-ES" sz="1300">
                <a:solidFill>
                  <a:srgbClr val="003399"/>
                </a:solidFill>
                <a:latin typeface="Tahoma"/>
              </a:rPr>
              <a:t>Hacienda, asesorías,</a:t>
            </a:r>
            <a:endParaRPr/>
          </a:p>
          <a:p>
            <a:pPr algn="ctr">
              <a:lnSpc>
                <a:spcPct val="100000"/>
              </a:lnSpc>
            </a:pPr>
            <a:r>
              <a:rPr b="1" lang="es-ES" sz="1300">
                <a:solidFill>
                  <a:srgbClr val="003399"/>
                </a:solidFill>
                <a:latin typeface="Tahoma"/>
              </a:rPr>
              <a:t>transportistas, agencias de</a:t>
            </a:r>
            <a:endParaRPr/>
          </a:p>
          <a:p>
            <a:pPr algn="ctr">
              <a:lnSpc>
                <a:spcPct val="100000"/>
              </a:lnSpc>
            </a:pPr>
            <a:r>
              <a:rPr b="1" lang="es-ES" sz="1300">
                <a:solidFill>
                  <a:srgbClr val="003399"/>
                </a:solidFill>
                <a:latin typeface="Tahoma"/>
              </a:rPr>
              <a:t>publicidad, empresas del</a:t>
            </a:r>
            <a:endParaRPr/>
          </a:p>
          <a:p>
            <a:pPr algn="ctr">
              <a:lnSpc>
                <a:spcPct val="100000"/>
              </a:lnSpc>
            </a:pPr>
            <a:r>
              <a:rPr b="1" lang="es-ES" sz="1300">
                <a:solidFill>
                  <a:srgbClr val="003399"/>
                </a:solidFill>
                <a:latin typeface="Tahoma"/>
              </a:rPr>
              <a:t>grupo, distribuidores, </a:t>
            </a:r>
            <a:endParaRPr/>
          </a:p>
          <a:p>
            <a:pPr algn="ctr">
              <a:lnSpc>
                <a:spcPct val="100000"/>
              </a:lnSpc>
            </a:pPr>
            <a:r>
              <a:rPr b="1" lang="es-ES" sz="1300">
                <a:solidFill>
                  <a:srgbClr val="003399"/>
                </a:solidFill>
                <a:latin typeface="Tahoma"/>
              </a:rPr>
              <a:t>tribunales, agencias viaje,</a:t>
            </a:r>
            <a:endParaRPr/>
          </a:p>
          <a:p>
            <a:pPr algn="ctr">
              <a:lnSpc>
                <a:spcPct val="100000"/>
              </a:lnSpc>
            </a:pPr>
            <a:r>
              <a:rPr b="1" lang="es-ES" sz="1300">
                <a:solidFill>
                  <a:srgbClr val="003399"/>
                </a:solidFill>
                <a:latin typeface="Tahoma"/>
              </a:rPr>
              <a:t>administraciones, etc.)</a:t>
            </a:r>
            <a:endParaRPr/>
          </a:p>
        </p:txBody>
      </p:sp>
      <p:sp>
        <p:nvSpPr>
          <p:cNvPr id="357" name="CustomShape 8"/>
          <p:cNvSpPr/>
          <p:nvPr/>
        </p:nvSpPr>
        <p:spPr>
          <a:xfrm>
            <a:off x="1907640" y="1411920"/>
            <a:ext cx="1906200" cy="1838160"/>
          </a:xfrm>
          <a:prstGeom prst="rect">
            <a:avLst/>
          </a:prstGeom>
          <a:solidFill>
            <a:srgbClr val="a886e0"/>
          </a:solidFill>
          <a:ln w="25560">
            <a:solidFill>
              <a:srgbClr val="6e7a89"/>
            </a:solidFill>
            <a:miter/>
          </a:ln>
        </p:spPr>
      </p:sp>
      <p:sp>
        <p:nvSpPr>
          <p:cNvPr id="358" name="CustomShape 9"/>
          <p:cNvSpPr/>
          <p:nvPr/>
        </p:nvSpPr>
        <p:spPr>
          <a:xfrm>
            <a:off x="2262240" y="1539000"/>
            <a:ext cx="1215360" cy="966600"/>
          </a:xfrm>
          <a:prstGeom prst="rect">
            <a:avLst/>
          </a:prstGeom>
          <a:noFill/>
          <a:ln>
            <a:noFill/>
          </a:ln>
        </p:spPr>
        <p:txBody>
          <a:bodyPr anchor="ctr" bIns="25560" lIns="25560" rIns="119160" tIns="25560" wrap="none"/>
          <a:p>
            <a:pPr algn="ctr">
              <a:lnSpc>
                <a:spcPct val="100000"/>
              </a:lnSpc>
            </a:pPr>
            <a:r>
              <a:rPr lang="es-ES" sz="2000">
                <a:solidFill>
                  <a:srgbClr val="000000"/>
                </a:solidFill>
                <a:latin typeface="Arial"/>
              </a:rPr>
              <a:t>Información</a:t>
            </a:r>
            <a:endParaRPr/>
          </a:p>
          <a:p>
            <a:pPr algn="ctr">
              <a:lnSpc>
                <a:spcPct val="100000"/>
              </a:lnSpc>
            </a:pPr>
            <a:r>
              <a:rPr lang="es-ES" sz="2000">
                <a:solidFill>
                  <a:srgbClr val="000000"/>
                </a:solidFill>
                <a:latin typeface="Arial"/>
              </a:rPr>
              <a:t>y (e.s.c.)</a:t>
            </a:r>
            <a:endParaRPr/>
          </a:p>
          <a:p>
            <a:pPr algn="ctr">
              <a:lnSpc>
                <a:spcPct val="100000"/>
              </a:lnSpc>
            </a:pPr>
            <a:r>
              <a:rPr lang="es-ES" sz="2000">
                <a:solidFill>
                  <a:srgbClr val="000000"/>
                </a:solidFill>
                <a:latin typeface="Arial"/>
              </a:rPr>
              <a:t>Consentimiento</a:t>
            </a:r>
            <a:endParaRPr/>
          </a:p>
        </p:txBody>
      </p:sp>
      <p:sp>
        <p:nvSpPr>
          <p:cNvPr id="359" name="CustomShape 10"/>
          <p:cNvSpPr/>
          <p:nvPr/>
        </p:nvSpPr>
        <p:spPr>
          <a:xfrm>
            <a:off x="5000760" y="1411920"/>
            <a:ext cx="1870560" cy="1788840"/>
          </a:xfrm>
          <a:prstGeom prst="rect">
            <a:avLst/>
          </a:prstGeom>
          <a:solidFill>
            <a:srgbClr val="a886e0"/>
          </a:solidFill>
          <a:ln w="25560">
            <a:solidFill>
              <a:srgbClr val="6e7a89"/>
            </a:solidFill>
            <a:miter/>
          </a:ln>
        </p:spPr>
      </p:sp>
      <p:sp>
        <p:nvSpPr>
          <p:cNvPr id="360" name="CustomShape 11"/>
          <p:cNvSpPr/>
          <p:nvPr/>
        </p:nvSpPr>
        <p:spPr>
          <a:xfrm>
            <a:off x="5356080" y="1489680"/>
            <a:ext cx="1215360" cy="966600"/>
          </a:xfrm>
          <a:prstGeom prst="rect">
            <a:avLst/>
          </a:prstGeom>
          <a:noFill/>
          <a:ln>
            <a:noFill/>
          </a:ln>
        </p:spPr>
        <p:txBody>
          <a:bodyPr anchor="ctr" bIns="25560" lIns="25560" rIns="119160" tIns="25560" wrap="none"/>
          <a:p>
            <a:pPr algn="ctr">
              <a:lnSpc>
                <a:spcPct val="100000"/>
              </a:lnSpc>
            </a:pPr>
            <a:r>
              <a:rPr lang="es-ES" sz="2000">
                <a:solidFill>
                  <a:srgbClr val="000000"/>
                </a:solidFill>
                <a:latin typeface="Arial"/>
              </a:rPr>
              <a:t>Consentimiento</a:t>
            </a:r>
            <a:endParaRPr/>
          </a:p>
          <a:p>
            <a:pPr algn="ctr">
              <a:lnSpc>
                <a:spcPct val="100000"/>
              </a:lnSpc>
            </a:pPr>
            <a:r>
              <a:rPr lang="es-ES" sz="2000">
                <a:solidFill>
                  <a:srgbClr val="000000"/>
                </a:solidFill>
                <a:latin typeface="Arial"/>
              </a:rPr>
              <a:t>Sup. Cesión</a:t>
            </a:r>
            <a:endParaRPr/>
          </a:p>
          <a:p>
            <a:pPr algn="ctr">
              <a:lnSpc>
                <a:spcPct val="100000"/>
              </a:lnSpc>
            </a:pPr>
            <a:r>
              <a:rPr lang="es-ES" sz="2000">
                <a:solidFill>
                  <a:srgbClr val="000000"/>
                </a:solidFill>
                <a:latin typeface="Arial"/>
              </a:rPr>
              <a:t>Contrato ET</a:t>
            </a:r>
            <a:endParaRPr/>
          </a:p>
        </p:txBody>
      </p:sp>
      <p:sp>
        <p:nvSpPr>
          <p:cNvPr id="361" name="CustomShape 12"/>
          <p:cNvSpPr/>
          <p:nvPr/>
        </p:nvSpPr>
        <p:spPr>
          <a:xfrm>
            <a:off x="2483640" y="3477960"/>
            <a:ext cx="719640" cy="303120"/>
          </a:xfrm>
          <a:prstGeom prst="rightArrow">
            <a:avLst>
              <a:gd fmla="val 50000" name="adj1"/>
              <a:gd fmla="val 41620" name="adj2"/>
            </a:avLst>
          </a:prstGeom>
          <a:solidFill>
            <a:srgbClr val="4f81bd"/>
          </a:solidFill>
          <a:ln w="25560">
            <a:solidFill>
              <a:srgbClr val="6e7a89"/>
            </a:solidFill>
            <a:miter/>
          </a:ln>
        </p:spPr>
      </p:sp>
      <p:sp>
        <p:nvSpPr>
          <p:cNvPr id="362" name="CustomShape 13"/>
          <p:cNvSpPr/>
          <p:nvPr/>
        </p:nvSpPr>
        <p:spPr>
          <a:xfrm>
            <a:off x="2797560" y="3477960"/>
            <a:ext cx="720" cy="276480"/>
          </a:xfrm>
          <a:prstGeom prst="rect">
            <a:avLst/>
          </a:prstGeom>
          <a:noFill/>
          <a:ln>
            <a:noFill/>
          </a:ln>
        </p:spPr>
      </p:sp>
      <p:sp>
        <p:nvSpPr>
          <p:cNvPr id="363" name="CustomShape 14"/>
          <p:cNvSpPr/>
          <p:nvPr/>
        </p:nvSpPr>
        <p:spPr>
          <a:xfrm>
            <a:off x="5438160" y="3500280"/>
            <a:ext cx="865800" cy="303120"/>
          </a:xfrm>
          <a:prstGeom prst="rightArrow">
            <a:avLst>
              <a:gd fmla="val 50000" name="adj1"/>
              <a:gd fmla="val 50006" name="adj2"/>
            </a:avLst>
          </a:prstGeom>
          <a:solidFill>
            <a:srgbClr val="4f81bd"/>
          </a:solidFill>
          <a:ln w="25560">
            <a:solidFill>
              <a:srgbClr val="6e7a89"/>
            </a:solidFill>
            <a:miter/>
          </a:ln>
        </p:spPr>
      </p:sp>
      <p:sp>
        <p:nvSpPr>
          <p:cNvPr id="364" name="CustomShape 15"/>
          <p:cNvSpPr/>
          <p:nvPr/>
        </p:nvSpPr>
        <p:spPr>
          <a:xfrm>
            <a:off x="5815440" y="3500280"/>
            <a:ext cx="720" cy="276480"/>
          </a:xfrm>
          <a:prstGeom prst="rect">
            <a:avLst/>
          </a:prstGeom>
          <a:noFill/>
          <a:ln>
            <a:noFill/>
          </a:ln>
        </p:spPr>
      </p:sp>
      <p:sp>
        <p:nvSpPr>
          <p:cNvPr id="365" name="CustomShape 16"/>
          <p:cNvSpPr/>
          <p:nvPr/>
        </p:nvSpPr>
        <p:spPr>
          <a:xfrm rot="5400000">
            <a:off x="4174560" y="3320280"/>
            <a:ext cx="288720" cy="4248000"/>
          </a:xfrm>
          <a:prstGeom prst="rect">
            <a:avLst/>
          </a:prstGeom>
          <a:noFill/>
          <a:ln w="38160">
            <a:solidFill>
              <a:srgbClr val="782c2c"/>
            </a:solidFill>
            <a:miter/>
          </a:ln>
        </p:spPr>
      </p:sp>
      <p:sp>
        <p:nvSpPr>
          <p:cNvPr id="366" name="CustomShape 17"/>
          <p:cNvSpPr/>
          <p:nvPr/>
        </p:nvSpPr>
        <p:spPr>
          <a:xfrm rot="5400000">
            <a:off x="4318920" y="5212440"/>
            <a:ext cx="720" cy="276480"/>
          </a:xfrm>
          <a:prstGeom prst="rect">
            <a:avLst/>
          </a:prstGeom>
          <a:noFill/>
          <a:ln w="12600">
            <a:solidFill>
              <a:srgbClr val="782c2c"/>
            </a:solidFill>
            <a:miter/>
          </a:ln>
        </p:spPr>
      </p:sp>
      <p:sp>
        <p:nvSpPr>
          <p:cNvPr id="367" name="CustomShape 18"/>
          <p:cNvSpPr/>
          <p:nvPr/>
        </p:nvSpPr>
        <p:spPr>
          <a:xfrm>
            <a:off x="3608280" y="5734080"/>
            <a:ext cx="1566360" cy="548640"/>
          </a:xfrm>
          <a:prstGeom prst="rect">
            <a:avLst/>
          </a:prstGeom>
          <a:noFill/>
          <a:ln>
            <a:noFill/>
          </a:ln>
        </p:spPr>
        <p:txBody>
          <a:bodyPr anchorCtr="1" bIns="0" lIns="0" rIns="0" tIns="0" wrap="none"/>
          <a:p>
            <a:pPr algn="ctr">
              <a:lnSpc>
                <a:spcPct val="100000"/>
              </a:lnSpc>
            </a:pPr>
            <a:r>
              <a:rPr lang="es-ES" sz="1300">
                <a:solidFill>
                  <a:srgbClr val="32332d"/>
                </a:solidFill>
                <a:latin typeface="Arial Black"/>
              </a:rPr>
              <a:t>LOPD y Medidas de Seguridad</a:t>
            </a:r>
            <a:endParaRPr/>
          </a:p>
          <a:p>
            <a:pPr algn="ctr">
              <a:lnSpc>
                <a:spcPct val="100000"/>
              </a:lnSpc>
            </a:pPr>
            <a:r>
              <a:rPr lang="es-ES" sz="1300">
                <a:solidFill>
                  <a:srgbClr val="32332d"/>
                </a:solidFill>
                <a:latin typeface="Arial Black"/>
              </a:rPr>
              <a:t>Control de su cumplimiento</a:t>
            </a:r>
            <a:endParaRPr/>
          </a:p>
          <a:p>
            <a:pPr algn="ctr">
              <a:lnSpc>
                <a:spcPct val="100000"/>
              </a:lnSpc>
            </a:pPr>
            <a:endParaRPr/>
          </a:p>
        </p:txBody>
      </p:sp>
      <p:sp>
        <p:nvSpPr>
          <p:cNvPr id="368" name="CustomShape 19"/>
          <p:cNvSpPr/>
          <p:nvPr/>
        </p:nvSpPr>
        <p:spPr>
          <a:xfrm>
            <a:off x="3277080" y="2923200"/>
            <a:ext cx="2086920" cy="1439640"/>
          </a:xfrm>
          <a:prstGeom prst="ellipse">
            <a:avLst/>
          </a:prstGeom>
          <a:solidFill>
            <a:srgbClr val="4f81bd"/>
          </a:solidFill>
          <a:ln w="25560">
            <a:solidFill>
              <a:srgbClr val="6e7a89"/>
            </a:solidFill>
            <a:round/>
          </a:ln>
        </p:spPr>
      </p:sp>
      <p:sp>
        <p:nvSpPr>
          <p:cNvPr id="369" name="CustomShape 20"/>
          <p:cNvSpPr/>
          <p:nvPr/>
        </p:nvSpPr>
        <p:spPr>
          <a:xfrm>
            <a:off x="3893040" y="3267360"/>
            <a:ext cx="927360" cy="808560"/>
          </a:xfrm>
          <a:prstGeom prst="rect">
            <a:avLst/>
          </a:prstGeom>
          <a:noFill/>
          <a:ln>
            <a:noFill/>
          </a:ln>
        </p:spPr>
        <p:txBody>
          <a:bodyPr anchor="ctr" bIns="38160" lIns="38160" rIns="95040" tIns="38160" wrap="none"/>
          <a:p>
            <a:pPr algn="ctr">
              <a:lnSpc>
                <a:spcPct val="100000"/>
              </a:lnSpc>
            </a:pPr>
            <a:r>
              <a:rPr b="1" lang="es-ES" sz="2400">
                <a:solidFill>
                  <a:srgbClr val="003399"/>
                </a:solidFill>
                <a:latin typeface="Tahoma"/>
              </a:rPr>
              <a:t>Fichero</a:t>
            </a:r>
            <a:endParaRPr/>
          </a:p>
          <a:p>
            <a:pPr algn="ctr">
              <a:lnSpc>
                <a:spcPct val="100000"/>
              </a:lnSpc>
            </a:pPr>
            <a:r>
              <a:rPr b="1" lang="es-ES" sz="2400">
                <a:solidFill>
                  <a:srgbClr val="003399"/>
                </a:solidFill>
                <a:latin typeface="Tahoma"/>
              </a:rPr>
              <a:t>de Datos</a:t>
            </a:r>
            <a:endParaRPr/>
          </a:p>
        </p:txBody>
      </p:sp>
      <p:sp>
        <p:nvSpPr>
          <p:cNvPr id="370" name="CustomShape 21"/>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Víctor Salgado, 2016</a:t>
            </a:r>
            <a:endParaRPr/>
          </a:p>
        </p:txBody>
      </p:sp>
    </p:spTree>
  </p:cSld>
  <p:timing>
    <p:tnLst>
      <p:par>
        <p:cTn dur="indefinite" id="230" nodeType="tmRoot" restart="never">
          <p:childTnLst>
            <p:seq>
              <p:cTn dur="indefinite" id="231" nodeType="mainSeq">
                <p:childTnLst>
                  <p:par>
                    <p:cTn fill="hold" id="232" nodeType="clickEffect">
                      <p:stCondLst>
                        <p:cond delay="indefinite"/>
                      </p:stCondLst>
                      <p:childTnLst>
                        <p:par>
                          <p:cTn fill="hold" id="233" nodeType="withEffect">
                            <p:stCondLst>
                              <p:cond delay="0"/>
                            </p:stCondLst>
                            <p:childTnLst>
                              <p:par>
                                <p:cTn fill="hold" id="234" nodeType="clickEffect" presetClass="entr" presetID="17" presetSubtype="8">
                                  <p:stCondLst>
                                    <p:cond delay="0"/>
                                  </p:stCondLst>
                                  <p:childTnLst>
                                    <p:set>
                                      <p:cBhvr>
                                        <p:cTn dur="1" fill="hold" id="235">
                                          <p:stCondLst>
                                            <p:cond delay="0"/>
                                          </p:stCondLst>
                                        </p:cTn>
                                        <p:tgtEl>
                                          <p:spTgt spid="-1"/>
                                        </p:tgtEl>
                                        <p:attrNameLst>
                                          <p:attrName>style.visibility</p:attrName>
                                        </p:attrNameLst>
                                      </p:cBhvr>
                                      <p:to>
                                        <p:strVal val="visible"/>
                                      </p:to>
                                    </p:set>
                                    <p:anim calcmode="lin" valueType="num">
                                      <p:cBhvr additive="repl">
                                        <p:cTn dur="500" fill="hold" id="236"/>
                                        <p:tgtEl>
                                          <p:spTgt spid="-1"/>
                                        </p:tgtEl>
                                        <p:attrNameLst>
                                          <p:attrName>ppt_x</p:attrName>
                                        </p:attrNameLst>
                                      </p:cBhvr>
                                      <p:tavLst>
                                        <p:tav tm="0">
                                          <p:val>
                                            <p:strVal val="#ppt_x-#ppt_w/2"/>
                                          </p:val>
                                        </p:tav>
                                        <p:tav tm="100000">
                                          <p:val>
                                            <p:strVal val="#ppt_x"/>
                                          </p:val>
                                        </p:tav>
                                      </p:tavLst>
                                    </p:anim>
                                    <p:anim calcmode="lin" valueType="num">
                                      <p:cBhvr additive="repl">
                                        <p:cTn dur="500" fill="hold" id="237"/>
                                        <p:tgtEl>
                                          <p:spTgt spid="-1"/>
                                        </p:tgtEl>
                                        <p:attrNameLst>
                                          <p:attrName>ppt_y</p:attrName>
                                        </p:attrNameLst>
                                      </p:cBhvr>
                                      <p:tavLst>
                                        <p:tav tm="0">
                                          <p:val>
                                            <p:strVal val="#ppt_y"/>
                                          </p:val>
                                        </p:tav>
                                        <p:tav tm="100000">
                                          <p:val>
                                            <p:strVal val="#ppt_y"/>
                                          </p:val>
                                        </p:tav>
                                      </p:tavLst>
                                    </p:anim>
                                    <p:anim calcmode="lin" valueType="num">
                                      <p:cBhvr additive="repl">
                                        <p:cTn dur="500" fill="hold" id="238"/>
                                        <p:tgtEl>
                                          <p:spTgt spid="-1"/>
                                        </p:tgtEl>
                                        <p:attrNameLst>
                                          <p:attrName/>
                                        </p:attrNameLst>
                                      </p:cBhvr>
                                      <p:tavLst>
                                        <p:tav tm="0">
                                          <p:val/>
                                        </p:tav>
                                        <p:tav tm="100000">
                                          <p:val>
                                            <p:strVal val="#ppt_w"/>
                                          </p:val>
                                        </p:tav>
                                      </p:tavLst>
                                    </p:anim>
                                    <p:anim calcmode="lin" valueType="num">
                                      <p:cBhvr additive="repl">
                                        <p:cTn dur="500" fill="hold" id="239"/>
                                        <p:tgtEl>
                                          <p:spTgt spid="-1"/>
                                        </p:tgtEl>
                                        <p:attrNameLst>
                                          <p:attrName/>
                                        </p:attrNameLst>
                                      </p:cBhvr>
                                      <p:tavLst>
                                        <p:tav tm="0">
                                          <p:val>
                                            <p:strVal val="#ppt_h"/>
                                          </p:val>
                                        </p:tav>
                                        <p:tav tm="100000">
                                          <p:val>
                                            <p:strVal val="#ppt_h"/>
                                          </p:val>
                                        </p:tav>
                                      </p:tavLst>
                                    </p:anim>
                                  </p:childTnLst>
                                </p:cTn>
                              </p:par>
                            </p:childTnLst>
                          </p:cTn>
                        </p:par>
                      </p:childTnLst>
                    </p:cTn>
                  </p:par>
                  <p:par>
                    <p:cTn fill="hold" id="240" nodeType="clickEffect">
                      <p:stCondLst>
                        <p:cond delay="indefinite"/>
                      </p:stCondLst>
                      <p:childTnLst>
                        <p:par>
                          <p:cTn fill="hold" id="241" nodeType="withEffect">
                            <p:stCondLst>
                              <p:cond delay="0"/>
                            </p:stCondLst>
                            <p:childTnLst>
                              <p:par>
                                <p:cTn fill="hold" id="242" nodeType="clickEffect" presetClass="entr" presetID="17" presetSubtype="1">
                                  <p:stCondLst>
                                    <p:cond delay="0"/>
                                  </p:stCondLst>
                                  <p:childTnLst>
                                    <p:set>
                                      <p:cBhvr>
                                        <p:cTn dur="1" fill="hold" id="243">
                                          <p:stCondLst>
                                            <p:cond delay="0"/>
                                          </p:stCondLst>
                                        </p:cTn>
                                        <p:tgtEl>
                                          <p:spTgt spid="-1"/>
                                        </p:tgtEl>
                                        <p:attrNameLst>
                                          <p:attrName>style.visibility</p:attrName>
                                        </p:attrNameLst>
                                      </p:cBhvr>
                                      <p:to>
                                        <p:strVal val="visible"/>
                                      </p:to>
                                    </p:set>
                                    <p:anim calcmode="lin" valueType="num">
                                      <p:cBhvr additive="repl">
                                        <p:cTn dur="500" fill="hold" id="244"/>
                                        <p:tgtEl>
                                          <p:spTgt spid="-1"/>
                                        </p:tgtEl>
                                        <p:attrNameLst>
                                          <p:attrName>ppt_x</p:attrName>
                                        </p:attrNameLst>
                                      </p:cBhvr>
                                      <p:tavLst>
                                        <p:tav tm="0">
                                          <p:val>
                                            <p:strVal val="#ppt_x"/>
                                          </p:val>
                                        </p:tav>
                                        <p:tav tm="100000">
                                          <p:val>
                                            <p:strVal val="#ppt_x"/>
                                          </p:val>
                                        </p:tav>
                                      </p:tavLst>
                                    </p:anim>
                                    <p:anim calcmode="lin" valueType="num">
                                      <p:cBhvr additive="repl">
                                        <p:cTn dur="500" fill="hold" id="245"/>
                                        <p:tgtEl>
                                          <p:spTgt spid="-1"/>
                                        </p:tgtEl>
                                        <p:attrNameLst>
                                          <p:attrName>ppt_y</p:attrName>
                                        </p:attrNameLst>
                                      </p:cBhvr>
                                      <p:tavLst>
                                        <p:tav tm="0">
                                          <p:val>
                                            <p:strVal val="#ppt_y-#ppt_h/2"/>
                                          </p:val>
                                        </p:tav>
                                        <p:tav tm="100000">
                                          <p:val>
                                            <p:strVal val="#ppt_y"/>
                                          </p:val>
                                        </p:tav>
                                      </p:tavLst>
                                    </p:anim>
                                    <p:anim calcmode="lin" valueType="num">
                                      <p:cBhvr additive="repl">
                                        <p:cTn dur="500" fill="hold" id="246"/>
                                        <p:tgtEl>
                                          <p:spTgt spid="-1"/>
                                        </p:tgtEl>
                                        <p:attrNameLst>
                                          <p:attrName/>
                                        </p:attrNameLst>
                                      </p:cBhvr>
                                      <p:tavLst>
                                        <p:tav tm="0">
                                          <p:val>
                                            <p:strVal val="#ppt_w"/>
                                          </p:val>
                                        </p:tav>
                                        <p:tav tm="100000">
                                          <p:val>
                                            <p:strVal val="#ppt_w"/>
                                          </p:val>
                                        </p:tav>
                                      </p:tavLst>
                                    </p:anim>
                                    <p:anim calcmode="lin" valueType="num">
                                      <p:cBhvr additive="repl">
                                        <p:cTn dur="500" fill="hold" id="247"/>
                                        <p:tgtEl>
                                          <p:spTgt spid="-1"/>
                                        </p:tgtEl>
                                        <p:attrNameLst>
                                          <p:attrName/>
                                        </p:attrNameLst>
                                      </p:cBhvr>
                                      <p:tavLst>
                                        <p:tav tm="0">
                                          <p:val/>
                                        </p:tav>
                                        <p:tav tm="100000">
                                          <p:val>
                                            <p:strVal val="#ppt_h"/>
                                          </p:val>
                                        </p:tav>
                                      </p:tavLst>
                                    </p:anim>
                                  </p:childTnLst>
                                </p:cTn>
                              </p:par>
                            </p:childTnLst>
                          </p:cTn>
                        </p:par>
                      </p:childTnLst>
                    </p:cTn>
                  </p:par>
                  <p:par>
                    <p:cTn fill="hold" id="248" nodeType="clickEffect">
                      <p:stCondLst>
                        <p:cond delay="indefinite"/>
                      </p:stCondLst>
                      <p:childTnLst>
                        <p:par>
                          <p:cTn fill="hold" id="249" nodeType="withEffect">
                            <p:stCondLst>
                              <p:cond delay="0"/>
                            </p:stCondLst>
                            <p:childTnLst>
                              <p:par>
                                <p:cTn fill="hold" id="250" nodeType="clickEffect" presetClass="entr" presetID="17" presetSubtype="1">
                                  <p:stCondLst>
                                    <p:cond delay="0"/>
                                  </p:stCondLst>
                                  <p:childTnLst>
                                    <p:set>
                                      <p:cBhvr>
                                        <p:cTn dur="1" fill="hold" id="251">
                                          <p:stCondLst>
                                            <p:cond delay="0"/>
                                          </p:stCondLst>
                                        </p:cTn>
                                        <p:tgtEl>
                                          <p:spTgt spid="-1"/>
                                        </p:tgtEl>
                                        <p:attrNameLst>
                                          <p:attrName>style.visibility</p:attrName>
                                        </p:attrNameLst>
                                      </p:cBhvr>
                                      <p:to>
                                        <p:strVal val="visible"/>
                                      </p:to>
                                    </p:set>
                                    <p:anim calcmode="lin" valueType="num">
                                      <p:cBhvr additive="repl">
                                        <p:cTn dur="500" fill="hold" id="252"/>
                                        <p:tgtEl>
                                          <p:spTgt spid="-1"/>
                                        </p:tgtEl>
                                        <p:attrNameLst>
                                          <p:attrName>ppt_x</p:attrName>
                                        </p:attrNameLst>
                                      </p:cBhvr>
                                      <p:tavLst>
                                        <p:tav tm="0">
                                          <p:val>
                                            <p:strVal val="#ppt_x"/>
                                          </p:val>
                                        </p:tav>
                                        <p:tav tm="100000">
                                          <p:val>
                                            <p:strVal val="#ppt_x"/>
                                          </p:val>
                                        </p:tav>
                                      </p:tavLst>
                                    </p:anim>
                                    <p:anim calcmode="lin" valueType="num">
                                      <p:cBhvr additive="repl">
                                        <p:cTn dur="500" fill="hold" id="253"/>
                                        <p:tgtEl>
                                          <p:spTgt spid="-1"/>
                                        </p:tgtEl>
                                        <p:attrNameLst>
                                          <p:attrName>ppt_y</p:attrName>
                                        </p:attrNameLst>
                                      </p:cBhvr>
                                      <p:tavLst>
                                        <p:tav tm="0">
                                          <p:val>
                                            <p:strVal val="#ppt_y-#ppt_h/2"/>
                                          </p:val>
                                        </p:tav>
                                        <p:tav tm="100000">
                                          <p:val>
                                            <p:strVal val="#ppt_y"/>
                                          </p:val>
                                        </p:tav>
                                      </p:tavLst>
                                    </p:anim>
                                    <p:anim calcmode="lin" valueType="num">
                                      <p:cBhvr additive="repl">
                                        <p:cTn dur="500" fill="hold" id="254"/>
                                        <p:tgtEl>
                                          <p:spTgt spid="-1"/>
                                        </p:tgtEl>
                                        <p:attrNameLst>
                                          <p:attrName/>
                                        </p:attrNameLst>
                                      </p:cBhvr>
                                      <p:tavLst>
                                        <p:tav tm="0">
                                          <p:val>
                                            <p:strVal val="#ppt_w"/>
                                          </p:val>
                                        </p:tav>
                                        <p:tav tm="100000">
                                          <p:val>
                                            <p:strVal val="#ppt_w"/>
                                          </p:val>
                                        </p:tav>
                                      </p:tavLst>
                                    </p:anim>
                                    <p:anim calcmode="lin" valueType="num">
                                      <p:cBhvr additive="repl">
                                        <p:cTn dur="500" fill="hold" id="255"/>
                                        <p:tgtEl>
                                          <p:spTgt spid="-1"/>
                                        </p:tgtEl>
                                        <p:attrNameLst>
                                          <p:attrName/>
                                        </p:attrNameLst>
                                      </p:cBhvr>
                                      <p:tavLst>
                                        <p:tav tm="0">
                                          <p:val/>
                                        </p:tav>
                                        <p:tav tm="100000">
                                          <p:val>
                                            <p:strVal val="#ppt_h"/>
                                          </p:val>
                                        </p:tav>
                                      </p:tavLst>
                                    </p:anim>
                                  </p:childTnLst>
                                </p:cTn>
                              </p:par>
                            </p:childTnLst>
                          </p:cTn>
                        </p:par>
                      </p:childTnLst>
                    </p:cTn>
                  </p:par>
                  <p:par>
                    <p:cTn fill="hold" id="256" nodeType="clickEffect">
                      <p:stCondLst>
                        <p:cond delay="indefinite"/>
                      </p:stCondLst>
                      <p:childTnLst>
                        <p:par>
                          <p:cTn fill="hold" id="257" nodeType="withEffect">
                            <p:stCondLst>
                              <p:cond delay="0"/>
                            </p:stCondLst>
                            <p:childTnLst>
                              <p:par>
                                <p:cTn fill="hold" id="258" nodeType="clickEffect" presetClass="entr" presetID="17" presetSubtype="8">
                                  <p:stCondLst>
                                    <p:cond delay="0"/>
                                  </p:stCondLst>
                                  <p:childTnLst>
                                    <p:set>
                                      <p:cBhvr>
                                        <p:cTn dur="1" fill="hold" id="259">
                                          <p:stCondLst>
                                            <p:cond delay="0"/>
                                          </p:stCondLst>
                                        </p:cTn>
                                        <p:tgtEl>
                                          <p:spTgt spid="-1"/>
                                        </p:tgtEl>
                                        <p:attrNameLst>
                                          <p:attrName>style.visibility</p:attrName>
                                        </p:attrNameLst>
                                      </p:cBhvr>
                                      <p:to>
                                        <p:strVal val="visible"/>
                                      </p:to>
                                    </p:set>
                                    <p:anim calcmode="lin" valueType="num">
                                      <p:cBhvr additive="repl">
                                        <p:cTn dur="500" fill="hold" id="260"/>
                                        <p:tgtEl>
                                          <p:spTgt spid="-1"/>
                                        </p:tgtEl>
                                        <p:attrNameLst>
                                          <p:attrName>ppt_x</p:attrName>
                                        </p:attrNameLst>
                                      </p:cBhvr>
                                      <p:tavLst>
                                        <p:tav tm="0">
                                          <p:val>
                                            <p:strVal val="#ppt_x-#ppt_w/2"/>
                                          </p:val>
                                        </p:tav>
                                        <p:tav tm="100000">
                                          <p:val>
                                            <p:strVal val="#ppt_x"/>
                                          </p:val>
                                        </p:tav>
                                      </p:tavLst>
                                    </p:anim>
                                    <p:anim calcmode="lin" valueType="num">
                                      <p:cBhvr additive="repl">
                                        <p:cTn dur="500" fill="hold" id="261"/>
                                        <p:tgtEl>
                                          <p:spTgt spid="-1"/>
                                        </p:tgtEl>
                                        <p:attrNameLst>
                                          <p:attrName>ppt_y</p:attrName>
                                        </p:attrNameLst>
                                      </p:cBhvr>
                                      <p:tavLst>
                                        <p:tav tm="0">
                                          <p:val>
                                            <p:strVal val="#ppt_y"/>
                                          </p:val>
                                        </p:tav>
                                        <p:tav tm="100000">
                                          <p:val>
                                            <p:strVal val="#ppt_y"/>
                                          </p:val>
                                        </p:tav>
                                      </p:tavLst>
                                    </p:anim>
                                    <p:anim calcmode="lin" valueType="num">
                                      <p:cBhvr additive="repl">
                                        <p:cTn dur="500" fill="hold" id="262"/>
                                        <p:tgtEl>
                                          <p:spTgt spid="-1"/>
                                        </p:tgtEl>
                                        <p:attrNameLst>
                                          <p:attrName/>
                                        </p:attrNameLst>
                                      </p:cBhvr>
                                      <p:tavLst>
                                        <p:tav tm="0">
                                          <p:val/>
                                        </p:tav>
                                        <p:tav tm="100000">
                                          <p:val>
                                            <p:strVal val="#ppt_w"/>
                                          </p:val>
                                        </p:tav>
                                      </p:tavLst>
                                    </p:anim>
                                    <p:anim calcmode="lin" valueType="num">
                                      <p:cBhvr additive="repl">
                                        <p:cTn dur="500" fill="hold" id="263"/>
                                        <p:tgtEl>
                                          <p:spTgt spid="-1"/>
                                        </p:tgtEl>
                                        <p:attrNameLst>
                                          <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1" name="TextShape 1"/>
          <p:cNvSpPr txBox="1"/>
          <p:nvPr/>
        </p:nvSpPr>
        <p:spPr>
          <a:xfrm>
            <a:off x="251640" y="764640"/>
            <a:ext cx="8568720" cy="863640"/>
          </a:xfrm>
          <a:prstGeom prst="rect">
            <a:avLst/>
          </a:prstGeom>
        </p:spPr>
        <p:txBody>
          <a:bodyPr/>
          <a:p>
            <a:pPr>
              <a:lnSpc>
                <a:spcPct val="100000"/>
              </a:lnSpc>
            </a:pPr>
            <a:r>
              <a:rPr b="1" lang="es-ES" sz="2800">
                <a:solidFill>
                  <a:srgbClr val="782c2c"/>
                </a:solidFill>
                <a:latin typeface="Century Gothic"/>
                <a:ea typeface="ヒラギノ明朝 ProN W6"/>
              </a:rPr>
              <a:t>Definiciones</a:t>
            </a:r>
            <a:endParaRPr/>
          </a:p>
        </p:txBody>
      </p:sp>
      <p:sp>
        <p:nvSpPr>
          <p:cNvPr id="372" name="TextShape 2"/>
          <p:cNvSpPr txBox="1"/>
          <p:nvPr/>
        </p:nvSpPr>
        <p:spPr>
          <a:xfrm>
            <a:off x="971640" y="1772640"/>
            <a:ext cx="7848360" cy="4353120"/>
          </a:xfrm>
          <a:prstGeom prst="rect">
            <a:avLst/>
          </a:prstGeom>
        </p:spPr>
        <p:txBody>
          <a:bodyPr/>
          <a:p>
            <a:pPr>
              <a:lnSpc>
                <a:spcPct val="100000"/>
              </a:lnSpc>
              <a:buSzPct val="25000"/>
              <a:buFont charset="2" typeface="Wingdings"/>
              <a:buChar char=""/>
            </a:pPr>
            <a:r>
              <a:rPr lang="es-ES" sz="2400">
                <a:solidFill>
                  <a:srgbClr val="000000"/>
                </a:solidFill>
                <a:latin typeface="Century Gothic"/>
                <a:ea typeface="ヒラギノ明朝 ProN W3"/>
              </a:rPr>
              <a:t>Datos de carácter personal: </a:t>
            </a:r>
            <a:endParaRPr/>
          </a:p>
          <a:p>
            <a:pPr lvl="1">
              <a:lnSpc>
                <a:spcPct val="100000"/>
              </a:lnSpc>
              <a:buSzPct val="25000"/>
              <a:buFont charset="2" typeface="Wingdings"/>
              <a:buChar char=""/>
            </a:pPr>
            <a:r>
              <a:rPr lang="es-ES" sz="2000">
                <a:solidFill>
                  <a:srgbClr val="000000"/>
                </a:solidFill>
                <a:latin typeface="Century Gothic"/>
                <a:ea typeface="ヒラギノ明朝 ProN W3"/>
              </a:rPr>
              <a:t>cualquier información concerniente a personas físicas identificadas o identificables</a:t>
            </a:r>
            <a:endParaRPr/>
          </a:p>
          <a:p>
            <a:endParaRPr/>
          </a:p>
          <a:p>
            <a:pPr>
              <a:lnSpc>
                <a:spcPct val="100000"/>
              </a:lnSpc>
              <a:buSzPct val="25000"/>
              <a:buFont charset="2" typeface="Wingdings"/>
              <a:buChar char=""/>
            </a:pPr>
            <a:r>
              <a:rPr lang="es-ES" sz="2400">
                <a:solidFill>
                  <a:srgbClr val="000000"/>
                </a:solidFill>
                <a:latin typeface="Century Gothic"/>
                <a:ea typeface="ヒラギノ明朝 ProN W3"/>
              </a:rPr>
              <a:t>Fichero: </a:t>
            </a:r>
            <a:endParaRPr/>
          </a:p>
          <a:p>
            <a:pPr lvl="1">
              <a:lnSpc>
                <a:spcPct val="100000"/>
              </a:lnSpc>
              <a:buSzPct val="25000"/>
              <a:buFont charset="2" typeface="Wingdings"/>
              <a:buChar char=""/>
            </a:pPr>
            <a:r>
              <a:rPr lang="es-ES" sz="2000">
                <a:solidFill>
                  <a:srgbClr val="000000"/>
                </a:solidFill>
                <a:latin typeface="Century Gothic"/>
                <a:ea typeface="ヒラギノ明朝 ProN W3"/>
              </a:rPr>
              <a:t>todo conjunto organizado de datos de carácter personal, cualquiera que fuere la forma o modalidad de su creación, almacenamiento, organización y acceso </a:t>
            </a:r>
            <a:endParaRPr/>
          </a:p>
        </p:txBody>
      </p:sp>
      <p:sp>
        <p:nvSpPr>
          <p:cNvPr id="373"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264" nodeType="tmRoot" restart="never">
          <p:childTnLst>
            <p:seq>
              <p:cTn dur="indefinite" id="265" nodeType="mainSeq">
                <p:childTnLst>
                  <p:par>
                    <p:cTn fill="hold" id="266" nodeType="clickEffect">
                      <p:stCondLst>
                        <p:cond delay="indefinite"/>
                      </p:stCondLst>
                      <p:childTnLst>
                        <p:par>
                          <p:cTn fill="hold" id="267" nodeType="withEffect">
                            <p:stCondLst>
                              <p:cond delay="0"/>
                            </p:stCondLst>
                            <p:childTnLst>
                              <p:par>
                                <p:cTn fill="hold" id="268" nodeType="clickEffect" presetClass="entr" presetID="2" presetSubtype="4">
                                  <p:stCondLst>
                                    <p:cond delay="0"/>
                                  </p:stCondLst>
                                  <p:childTnLst>
                                    <p:set>
                                      <p:cBhvr>
                                        <p:cTn dur="1" fill="hold" id="269">
                                          <p:stCondLst>
                                            <p:cond delay="0"/>
                                          </p:stCondLst>
                                        </p:cTn>
                                        <p:tgtEl>
                                          <p:spTgt spid="372">
                                            <p:txEl>
                                              <p:pRg end="29" st="0"/>
                                            </p:txEl>
                                          </p:spTgt>
                                        </p:tgtEl>
                                        <p:attrNameLst>
                                          <p:attrName>style.visibility</p:attrName>
                                        </p:attrNameLst>
                                      </p:cBhvr>
                                      <p:to>
                                        <p:strVal val="visible"/>
                                      </p:to>
                                    </p:set>
                                    <p:anim calcmode="lin" valueType="num">
                                      <p:cBhvr additive="repl">
                                        <p:cTn dur="500" fill="hold" id="270"/>
                                        <p:tgtEl>
                                          <p:spTgt spid="372">
                                            <p:txEl>
                                              <p:pRg end="29" st="0"/>
                                            </p:txEl>
                                          </p:spTgt>
                                        </p:tgtEl>
                                        <p:attrNameLst>
                                          <p:attrName>ppt_x</p:attrName>
                                        </p:attrNameLst>
                                      </p:cBhvr>
                                      <p:tavLst>
                                        <p:tav tm="0">
                                          <p:val>
                                            <p:strVal val="#ppt_x"/>
                                          </p:val>
                                        </p:tav>
                                        <p:tav tm="100000">
                                          <p:val>
                                            <p:strVal val="#ppt_x"/>
                                          </p:val>
                                        </p:tav>
                                      </p:tavLst>
                                    </p:anim>
                                    <p:anim calcmode="lin" valueType="num">
                                      <p:cBhvr additive="repl">
                                        <p:cTn dur="500" fill="hold" id="271"/>
                                        <p:tgtEl>
                                          <p:spTgt spid="372">
                                            <p:txEl>
                                              <p:pRg end="29" st="0"/>
                                            </p:txEl>
                                          </p:spTgt>
                                        </p:tgtEl>
                                        <p:attrNameLst>
                                          <p:attrName>ppt_y</p:attrName>
                                        </p:attrNameLst>
                                      </p:cBhvr>
                                      <p:tavLst>
                                        <p:tav tm="0">
                                          <p:val>
                                            <p:strVal val="1+#ppt_h/2"/>
                                          </p:val>
                                        </p:tav>
                                        <p:tav tm="100000">
                                          <p:val>
                                            <p:strVal val="#ppt_y"/>
                                          </p:val>
                                        </p:tav>
                                      </p:tavLst>
                                    </p:anim>
                                  </p:childTnLst>
                                </p:cTn>
                              </p:par>
                              <p:par>
                                <p:cTn fill="hold" id="272" nodeType="withEffect" presetClass="entr" presetID="2" presetSubtype="4">
                                  <p:stCondLst>
                                    <p:cond delay="0"/>
                                  </p:stCondLst>
                                  <p:childTnLst>
                                    <p:set>
                                      <p:cBhvr>
                                        <p:cTn dur="1" fill="hold" id="273">
                                          <p:stCondLst>
                                            <p:cond delay="0"/>
                                          </p:stCondLst>
                                        </p:cTn>
                                        <p:tgtEl>
                                          <p:spTgt spid="372">
                                            <p:txEl>
                                              <p:pRg end="114" st="29"/>
                                            </p:txEl>
                                          </p:spTgt>
                                        </p:tgtEl>
                                        <p:attrNameLst>
                                          <p:attrName>style.visibility</p:attrName>
                                        </p:attrNameLst>
                                      </p:cBhvr>
                                      <p:to>
                                        <p:strVal val="visible"/>
                                      </p:to>
                                    </p:set>
                                    <p:anim calcmode="lin" valueType="num">
                                      <p:cBhvr additive="repl">
                                        <p:cTn dur="500" fill="hold" id="274"/>
                                        <p:tgtEl>
                                          <p:spTgt spid="372">
                                            <p:txEl>
                                              <p:pRg end="114" st="29"/>
                                            </p:txEl>
                                          </p:spTgt>
                                        </p:tgtEl>
                                        <p:attrNameLst>
                                          <p:attrName>ppt_x</p:attrName>
                                        </p:attrNameLst>
                                      </p:cBhvr>
                                      <p:tavLst>
                                        <p:tav tm="0">
                                          <p:val>
                                            <p:strVal val="#ppt_x"/>
                                          </p:val>
                                        </p:tav>
                                        <p:tav tm="100000">
                                          <p:val>
                                            <p:strVal val="#ppt_x"/>
                                          </p:val>
                                        </p:tav>
                                      </p:tavLst>
                                    </p:anim>
                                    <p:anim calcmode="lin" valueType="num">
                                      <p:cBhvr additive="repl">
                                        <p:cTn dur="500" fill="hold" id="275"/>
                                        <p:tgtEl>
                                          <p:spTgt spid="372">
                                            <p:txEl>
                                              <p:pRg end="114" st="29"/>
                                            </p:txEl>
                                          </p:spTgt>
                                        </p:tgtEl>
                                        <p:attrNameLst>
                                          <p:attrName>ppt_y</p:attrName>
                                        </p:attrNameLst>
                                      </p:cBhvr>
                                      <p:tavLst>
                                        <p:tav tm="0">
                                          <p:val>
                                            <p:strVal val="1+#ppt_h/2"/>
                                          </p:val>
                                        </p:tav>
                                        <p:tav tm="100000">
                                          <p:val>
                                            <p:strVal val="#ppt_y"/>
                                          </p:val>
                                        </p:tav>
                                      </p:tavLst>
                                    </p:anim>
                                  </p:childTnLst>
                                </p:cTn>
                              </p:par>
                            </p:childTnLst>
                          </p:cTn>
                        </p:par>
                      </p:childTnLst>
                    </p:cTn>
                  </p:par>
                  <p:par>
                    <p:cTn fill="hold" id="276" nodeType="clickEffect">
                      <p:stCondLst>
                        <p:cond delay="indefinite"/>
                      </p:stCondLst>
                      <p:childTnLst>
                        <p:par>
                          <p:cTn fill="hold" id="277" nodeType="withEffect">
                            <p:stCondLst>
                              <p:cond delay="0"/>
                            </p:stCondLst>
                            <p:childTnLst>
                              <p:par>
                                <p:cTn fill="hold" id="278" nodeType="clickEffect" presetClass="entr" presetID="2" presetSubtype="4">
                                  <p:stCondLst>
                                    <p:cond delay="0"/>
                                  </p:stCondLst>
                                  <p:childTnLst>
                                    <p:set>
                                      <p:cBhvr>
                                        <p:cTn dur="1" fill="hold" id="279">
                                          <p:stCondLst>
                                            <p:cond delay="0"/>
                                          </p:stCondLst>
                                        </p:cTn>
                                        <p:tgtEl>
                                          <p:spTgt spid="372">
                                            <p:txEl>
                                              <p:pRg end="125" st="115"/>
                                            </p:txEl>
                                          </p:spTgt>
                                        </p:tgtEl>
                                        <p:attrNameLst>
                                          <p:attrName>style.visibility</p:attrName>
                                        </p:attrNameLst>
                                      </p:cBhvr>
                                      <p:to>
                                        <p:strVal val="visible"/>
                                      </p:to>
                                    </p:set>
                                    <p:anim calcmode="lin" valueType="num">
                                      <p:cBhvr additive="repl">
                                        <p:cTn dur="500" fill="hold" id="280"/>
                                        <p:tgtEl>
                                          <p:spTgt spid="372">
                                            <p:txEl>
                                              <p:pRg end="125" st="115"/>
                                            </p:txEl>
                                          </p:spTgt>
                                        </p:tgtEl>
                                        <p:attrNameLst>
                                          <p:attrName>ppt_x</p:attrName>
                                        </p:attrNameLst>
                                      </p:cBhvr>
                                      <p:tavLst>
                                        <p:tav tm="0">
                                          <p:val>
                                            <p:strVal val="#ppt_x"/>
                                          </p:val>
                                        </p:tav>
                                        <p:tav tm="100000">
                                          <p:val>
                                            <p:strVal val="#ppt_x"/>
                                          </p:val>
                                        </p:tav>
                                      </p:tavLst>
                                    </p:anim>
                                    <p:anim calcmode="lin" valueType="num">
                                      <p:cBhvr additive="repl">
                                        <p:cTn dur="500" fill="hold" id="281"/>
                                        <p:tgtEl>
                                          <p:spTgt spid="372">
                                            <p:txEl>
                                              <p:pRg end="125" st="115"/>
                                            </p:txEl>
                                          </p:spTgt>
                                        </p:tgtEl>
                                        <p:attrNameLst>
                                          <p:attrName>ppt_y</p:attrName>
                                        </p:attrNameLst>
                                      </p:cBhvr>
                                      <p:tavLst>
                                        <p:tav tm="0">
                                          <p:val>
                                            <p:strVal val="1+#ppt_h/2"/>
                                          </p:val>
                                        </p:tav>
                                        <p:tav tm="100000">
                                          <p:val>
                                            <p:strVal val="#ppt_y"/>
                                          </p:val>
                                        </p:tav>
                                      </p:tavLst>
                                    </p:anim>
                                  </p:childTnLst>
                                </p:cTn>
                              </p:par>
                              <p:par>
                                <p:cTn fill="hold" id="282" nodeType="withEffect" presetClass="entr" presetID="2" presetSubtype="4">
                                  <p:stCondLst>
                                    <p:cond delay="0"/>
                                  </p:stCondLst>
                                  <p:childTnLst>
                                    <p:set>
                                      <p:cBhvr>
                                        <p:cTn dur="1" fill="hold" id="283">
                                          <p:stCondLst>
                                            <p:cond delay="0"/>
                                          </p:stCondLst>
                                        </p:cTn>
                                        <p:tgtEl>
                                          <p:spTgt spid="372">
                                            <p:txEl>
                                              <p:pRg end="278" st="125"/>
                                            </p:txEl>
                                          </p:spTgt>
                                        </p:tgtEl>
                                        <p:attrNameLst>
                                          <p:attrName>style.visibility</p:attrName>
                                        </p:attrNameLst>
                                      </p:cBhvr>
                                      <p:to>
                                        <p:strVal val="visible"/>
                                      </p:to>
                                    </p:set>
                                    <p:anim calcmode="lin" valueType="num">
                                      <p:cBhvr additive="repl">
                                        <p:cTn dur="500" fill="hold" id="284"/>
                                        <p:tgtEl>
                                          <p:spTgt spid="372">
                                            <p:txEl>
                                              <p:pRg end="278" st="125"/>
                                            </p:txEl>
                                          </p:spTgt>
                                        </p:tgtEl>
                                        <p:attrNameLst>
                                          <p:attrName>ppt_x</p:attrName>
                                        </p:attrNameLst>
                                      </p:cBhvr>
                                      <p:tavLst>
                                        <p:tav tm="0">
                                          <p:val>
                                            <p:strVal val="#ppt_x"/>
                                          </p:val>
                                        </p:tav>
                                        <p:tav tm="100000">
                                          <p:val>
                                            <p:strVal val="#ppt_x"/>
                                          </p:val>
                                        </p:tav>
                                      </p:tavLst>
                                    </p:anim>
                                    <p:anim calcmode="lin" valueType="num">
                                      <p:cBhvr additive="repl">
                                        <p:cTn dur="500" fill="hold" id="285"/>
                                        <p:tgtEl>
                                          <p:spTgt spid="372">
                                            <p:txEl>
                                              <p:pRg end="278" st="12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4" name="TextShape 1"/>
          <p:cNvSpPr txBox="1"/>
          <p:nvPr/>
        </p:nvSpPr>
        <p:spPr>
          <a:xfrm>
            <a:off x="455400" y="764640"/>
            <a:ext cx="6776280" cy="834480"/>
          </a:xfrm>
          <a:prstGeom prst="rect">
            <a:avLst/>
          </a:prstGeom>
        </p:spPr>
        <p:txBody>
          <a:bodyPr/>
          <a:p>
            <a:pPr>
              <a:lnSpc>
                <a:spcPct val="100000"/>
              </a:lnSpc>
            </a:pPr>
            <a:r>
              <a:rPr b="1" lang="es-ES" sz="2800">
                <a:solidFill>
                  <a:srgbClr val="782c2c"/>
                </a:solidFill>
                <a:latin typeface="Century Gothic"/>
                <a:ea typeface="ヒラギノ明朝 ProN W6"/>
              </a:rPr>
              <a:t>Tipos de Ficheros</a:t>
            </a:r>
            <a:endParaRPr/>
          </a:p>
        </p:txBody>
      </p:sp>
      <p:sp>
        <p:nvSpPr>
          <p:cNvPr id="375" name="TextShape 2"/>
          <p:cNvSpPr txBox="1"/>
          <p:nvPr/>
        </p:nvSpPr>
        <p:spPr>
          <a:xfrm>
            <a:off x="633960" y="1544760"/>
            <a:ext cx="7616520" cy="4750200"/>
          </a:xfrm>
          <a:prstGeom prst="rect">
            <a:avLst/>
          </a:prstGeom>
        </p:spPr>
        <p:txBody>
          <a:bodyPr/>
          <a:p>
            <a:pPr>
              <a:lnSpc>
                <a:spcPct val="80000"/>
              </a:lnSpc>
              <a:buSzPct val="25000"/>
              <a:buFont charset="2" typeface="Wingdings"/>
              <a:buChar char=""/>
            </a:pPr>
            <a:r>
              <a:rPr lang="es-ES" sz="2400">
                <a:solidFill>
                  <a:srgbClr val="000000"/>
                </a:solidFill>
                <a:latin typeface="Century Gothic"/>
                <a:ea typeface="ヒラギノ明朝 ProN W3"/>
              </a:rPr>
              <a:t>Por su ubicación física:</a:t>
            </a:r>
            <a:endParaRPr/>
          </a:p>
          <a:p>
            <a:pPr lvl="1">
              <a:lnSpc>
                <a:spcPct val="80000"/>
              </a:lnSpc>
              <a:buSzPct val="25000"/>
              <a:buFont typeface="Arial"/>
              <a:buAutoNum type="arabicPeriod"/>
            </a:pPr>
            <a:r>
              <a:rPr b="1" lang="es-ES" sz="2000">
                <a:solidFill>
                  <a:srgbClr val="0099cc"/>
                </a:solidFill>
                <a:latin typeface="Century Gothic"/>
                <a:ea typeface="ヒラギノ明朝 ProN W3"/>
              </a:rPr>
              <a:t>Ficheros Centrales</a:t>
            </a:r>
            <a:r>
              <a:rPr lang="es-ES" sz="2000">
                <a:solidFill>
                  <a:srgbClr val="0099cc"/>
                </a:solidFill>
                <a:latin typeface="Century Gothic"/>
                <a:ea typeface="ヒラギノ明朝 ProN W3"/>
              </a:rPr>
              <a:t>:</a:t>
            </a:r>
            <a:r>
              <a:rPr lang="es-ES" sz="2000">
                <a:solidFill>
                  <a:srgbClr val="000000"/>
                </a:solidFill>
                <a:latin typeface="Century Gothic"/>
                <a:ea typeface="ヒラギノ明朝 ProN W3"/>
              </a:rPr>
              <a:t> en servidores y en aplicaciones multitarea-multiusuario.</a:t>
            </a:r>
            <a:endParaRPr/>
          </a:p>
          <a:p>
            <a:pPr lvl="1">
              <a:lnSpc>
                <a:spcPct val="80000"/>
              </a:lnSpc>
              <a:buSzPct val="25000"/>
              <a:buFont typeface="Arial"/>
              <a:buAutoNum type="arabicPeriod"/>
            </a:pPr>
            <a:r>
              <a:rPr b="1" lang="es-ES" sz="2000">
                <a:solidFill>
                  <a:srgbClr val="0099cc"/>
                </a:solidFill>
                <a:latin typeface="Century Gothic"/>
                <a:ea typeface="ヒラギノ明朝 ProN W3"/>
              </a:rPr>
              <a:t>Ficheros Locales</a:t>
            </a:r>
            <a:r>
              <a:rPr lang="es-ES" sz="2000">
                <a:solidFill>
                  <a:srgbClr val="0099cc"/>
                </a:solidFill>
                <a:latin typeface="Century Gothic"/>
                <a:ea typeface="ヒラギノ明朝 ProN W3"/>
              </a:rPr>
              <a:t>:</a:t>
            </a:r>
            <a:r>
              <a:rPr lang="es-ES" sz="2000">
                <a:solidFill>
                  <a:srgbClr val="000000"/>
                </a:solidFill>
                <a:latin typeface="Century Gothic"/>
                <a:ea typeface="ヒラギノ明朝 ProN W3"/>
              </a:rPr>
              <a:t> en puestos de trabajo y en aplicaciones monousuario o de ofimática.</a:t>
            </a:r>
            <a:endParaRPr/>
          </a:p>
          <a:p>
            <a:pPr>
              <a:lnSpc>
                <a:spcPct val="80000"/>
              </a:lnSpc>
              <a:buSzPct val="25000"/>
              <a:buFont charset="2" typeface="Wingdings"/>
              <a:buChar char=""/>
            </a:pPr>
            <a:r>
              <a:rPr lang="es-ES" sz="2400">
                <a:solidFill>
                  <a:srgbClr val="000000"/>
                </a:solidFill>
                <a:latin typeface="Century Gothic"/>
                <a:ea typeface="ヒラギノ明朝 ProN W3"/>
              </a:rPr>
              <a:t>Por su permanencia:</a:t>
            </a:r>
            <a:endParaRPr/>
          </a:p>
          <a:p>
            <a:pPr lvl="1">
              <a:lnSpc>
                <a:spcPct val="80000"/>
              </a:lnSpc>
              <a:buSzPct val="25000"/>
              <a:buFont typeface="Arial"/>
              <a:buAutoNum type="arabicPeriod"/>
            </a:pPr>
            <a:r>
              <a:rPr b="1" lang="es-ES" sz="2000">
                <a:solidFill>
                  <a:srgbClr val="0099cc"/>
                </a:solidFill>
                <a:latin typeface="Century Gothic"/>
                <a:ea typeface="ヒラギノ明朝 ProN W3"/>
              </a:rPr>
              <a:t>Ficheros Permanentes</a:t>
            </a:r>
            <a:r>
              <a:rPr lang="es-ES" sz="2000">
                <a:solidFill>
                  <a:srgbClr val="0099cc"/>
                </a:solidFill>
                <a:latin typeface="Century Gothic"/>
                <a:ea typeface="ヒラギノ明朝 ProN W3"/>
              </a:rPr>
              <a:t>:</a:t>
            </a:r>
            <a:r>
              <a:rPr lang="es-ES" sz="2000">
                <a:solidFill>
                  <a:srgbClr val="000000"/>
                </a:solidFill>
                <a:latin typeface="Century Gothic"/>
                <a:ea typeface="ヒラギノ明朝 ProN W3"/>
              </a:rPr>
              <a:t> tienen vocación de permanencia y son la fuente y el destino principal de los datos.</a:t>
            </a:r>
            <a:endParaRPr/>
          </a:p>
          <a:p>
            <a:pPr lvl="1">
              <a:lnSpc>
                <a:spcPct val="80000"/>
              </a:lnSpc>
              <a:buSzPct val="25000"/>
              <a:buFont typeface="Arial"/>
              <a:buAutoNum type="arabicPeriod"/>
            </a:pPr>
            <a:r>
              <a:rPr b="1" lang="es-ES" sz="2000">
                <a:solidFill>
                  <a:srgbClr val="0099cc"/>
                </a:solidFill>
                <a:latin typeface="Century Gothic"/>
                <a:ea typeface="ヒラギノ明朝 ProN W3"/>
              </a:rPr>
              <a:t>Ficheros Temporales</a:t>
            </a:r>
            <a:r>
              <a:rPr lang="es-ES" sz="2000">
                <a:solidFill>
                  <a:srgbClr val="0099cc"/>
                </a:solidFill>
                <a:latin typeface="Century Gothic"/>
                <a:ea typeface="ヒラギノ明朝 ProN W3"/>
              </a:rPr>
              <a:t>:</a:t>
            </a:r>
            <a:r>
              <a:rPr lang="es-ES" sz="2000">
                <a:solidFill>
                  <a:srgbClr val="000000"/>
                </a:solidFill>
                <a:latin typeface="Century Gothic"/>
                <a:ea typeface="ヒラギノ明朝 ProN W3"/>
              </a:rPr>
              <a:t> su cualidad es efímera siendo pasos intermedios en el tratamiento de los datos.</a:t>
            </a:r>
            <a:endParaRPr/>
          </a:p>
        </p:txBody>
      </p:sp>
      <p:sp>
        <p:nvSpPr>
          <p:cNvPr id="376"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7" name="TextShape 1"/>
          <p:cNvSpPr txBox="1"/>
          <p:nvPr/>
        </p:nvSpPr>
        <p:spPr>
          <a:xfrm>
            <a:off x="457560" y="692640"/>
            <a:ext cx="7498440" cy="907560"/>
          </a:xfrm>
          <a:prstGeom prst="rect">
            <a:avLst/>
          </a:prstGeom>
        </p:spPr>
        <p:txBody>
          <a:bodyPr rIns="132120"/>
          <a:p>
            <a:pPr>
              <a:lnSpc>
                <a:spcPct val="100000"/>
              </a:lnSpc>
            </a:pPr>
            <a:r>
              <a:rPr b="1" lang="es-ES" sz="2800">
                <a:solidFill>
                  <a:srgbClr val="782c2c"/>
                </a:solidFill>
                <a:latin typeface="Arial"/>
              </a:rPr>
              <a:t>El Consentimiento</a:t>
            </a:r>
            <a:endParaRPr/>
          </a:p>
        </p:txBody>
      </p:sp>
      <p:sp>
        <p:nvSpPr>
          <p:cNvPr id="378" name="TextShape 2"/>
          <p:cNvSpPr txBox="1"/>
          <p:nvPr/>
        </p:nvSpPr>
        <p:spPr>
          <a:xfrm>
            <a:off x="251640" y="1772640"/>
            <a:ext cx="8568720" cy="4353120"/>
          </a:xfrm>
          <a:prstGeom prst="rect">
            <a:avLst/>
          </a:prstGeom>
        </p:spPr>
        <p:txBody>
          <a:bodyPr rIns="132120"/>
          <a:p>
            <a:pPr>
              <a:lnSpc>
                <a:spcPct val="100000"/>
              </a:lnSpc>
              <a:buFont typeface="Arial"/>
              <a:buChar char="•"/>
            </a:pPr>
            <a:r>
              <a:rPr lang="es-ES" sz="1300">
                <a:solidFill>
                  <a:srgbClr val="000000"/>
                </a:solidFill>
                <a:latin typeface="Century Gothic"/>
                <a:ea typeface="ヒラギノ明朝 ProN W3"/>
              </a:rPr>
              <a:t>Definición:</a:t>
            </a:r>
            <a:endParaRPr/>
          </a:p>
          <a:p>
            <a:pPr lvl="1">
              <a:lnSpc>
                <a:spcPct val="100000"/>
              </a:lnSpc>
              <a:buFont typeface="Arial"/>
              <a:buChar char="–"/>
            </a:pPr>
            <a:r>
              <a:rPr lang="es-ES" sz="1300">
                <a:solidFill>
                  <a:srgbClr val="000000"/>
                </a:solidFill>
                <a:latin typeface="Century Gothic"/>
                <a:ea typeface="ヒラギノ明朝 ProN W3"/>
              </a:rPr>
              <a:t>toda manifestación de voluntad, libre, inequívoca, específica e informada, mediante la que el interesado consienta el tratamiento de datos personales que le conciernen</a:t>
            </a:r>
            <a:endParaRPr/>
          </a:p>
          <a:p>
            <a:pPr>
              <a:lnSpc>
                <a:spcPct val="100000"/>
              </a:lnSpc>
              <a:buFont typeface="Arial"/>
              <a:buChar char="•"/>
            </a:pPr>
            <a:r>
              <a:rPr lang="es-ES" sz="1300">
                <a:solidFill>
                  <a:srgbClr val="000000"/>
                </a:solidFill>
                <a:latin typeface="Century Gothic"/>
                <a:ea typeface="ヒラギノ明朝 ProN W3"/>
              </a:rPr>
              <a:t>Regla general (Art. 6): </a:t>
            </a:r>
            <a:endParaRPr/>
          </a:p>
          <a:p>
            <a:pPr lvl="1">
              <a:lnSpc>
                <a:spcPct val="100000"/>
              </a:lnSpc>
              <a:buFont typeface="Arial"/>
              <a:buChar char="–"/>
            </a:pPr>
            <a:r>
              <a:rPr lang="es-ES" sz="1300">
                <a:solidFill>
                  <a:srgbClr val="000000"/>
                </a:solidFill>
                <a:latin typeface="Century Gothic"/>
                <a:ea typeface="ヒラギノ明朝 ProN W3"/>
              </a:rPr>
              <a:t>Se exige siempre y </a:t>
            </a:r>
            <a:endParaRPr/>
          </a:p>
          <a:p>
            <a:pPr lvl="1">
              <a:lnSpc>
                <a:spcPct val="100000"/>
              </a:lnSpc>
              <a:buFont typeface="Arial"/>
              <a:buChar char="–"/>
            </a:pPr>
            <a:r>
              <a:rPr lang="es-ES" sz="1300">
                <a:solidFill>
                  <a:srgbClr val="000000"/>
                </a:solidFill>
                <a:latin typeface="Century Gothic"/>
                <a:ea typeface="ヒラギノ明朝 ProN W3"/>
              </a:rPr>
              <a:t>Es revocable:</a:t>
            </a:r>
            <a:endParaRPr/>
          </a:p>
          <a:p>
            <a:pPr lvl="2">
              <a:lnSpc>
                <a:spcPct val="100000"/>
              </a:lnSpc>
              <a:buFont typeface="Arial"/>
              <a:buChar char="•"/>
            </a:pPr>
            <a:r>
              <a:rPr lang="es-ES" sz="1300">
                <a:solidFill>
                  <a:srgbClr val="000000"/>
                </a:solidFill>
                <a:latin typeface="Century Gothic"/>
                <a:ea typeface="ヒラギノ明朝 ProN W3"/>
              </a:rPr>
              <a:t>Por justa causa y</a:t>
            </a:r>
            <a:endParaRPr/>
          </a:p>
          <a:p>
            <a:pPr lvl="2">
              <a:lnSpc>
                <a:spcPct val="100000"/>
              </a:lnSpc>
              <a:buFont typeface="Arial"/>
              <a:buChar char="•"/>
            </a:pPr>
            <a:r>
              <a:rPr lang="es-ES" sz="1300">
                <a:solidFill>
                  <a:srgbClr val="000000"/>
                </a:solidFill>
                <a:latin typeface="Century Gothic"/>
                <a:ea typeface="ヒラギノ明朝 ProN W3"/>
              </a:rPr>
              <a:t>Sin efectos retroactivos</a:t>
            </a:r>
            <a:endParaRPr/>
          </a:p>
          <a:p>
            <a:pPr>
              <a:lnSpc>
                <a:spcPct val="100000"/>
              </a:lnSpc>
              <a:buFont typeface="Arial"/>
              <a:buChar char="•"/>
            </a:pPr>
            <a:r>
              <a:rPr lang="es-ES" sz="1300">
                <a:solidFill>
                  <a:srgbClr val="000000"/>
                </a:solidFill>
                <a:latin typeface="Century Gothic"/>
                <a:ea typeface="ヒラギノ明朝 ProN W3"/>
              </a:rPr>
              <a:t>Excepciones (cabe derecho de oposición):</a:t>
            </a:r>
            <a:endParaRPr/>
          </a:p>
          <a:p>
            <a:pPr lvl="1">
              <a:lnSpc>
                <a:spcPct val="100000"/>
              </a:lnSpc>
              <a:buFont typeface="Arial"/>
              <a:buChar char="–"/>
            </a:pPr>
            <a:r>
              <a:rPr lang="es-ES" sz="1300">
                <a:solidFill>
                  <a:srgbClr val="000000"/>
                </a:solidFill>
                <a:latin typeface="Century Gothic"/>
                <a:ea typeface="ヒラギノ明朝 ProN W3"/>
              </a:rPr>
              <a:t>Si para Administraciones públicas, en sus competencias; </a:t>
            </a:r>
            <a:endParaRPr/>
          </a:p>
          <a:p>
            <a:pPr lvl="1">
              <a:lnSpc>
                <a:spcPct val="100000"/>
              </a:lnSpc>
              <a:buFont typeface="Arial"/>
              <a:buChar char="–"/>
            </a:pPr>
            <a:r>
              <a:rPr lang="es-ES" sz="1300">
                <a:solidFill>
                  <a:srgbClr val="000000"/>
                </a:solidFill>
                <a:latin typeface="Century Gothic"/>
                <a:ea typeface="ヒラギノ明朝 ProN W3"/>
              </a:rPr>
              <a:t>Si de Relación negocial, laboral o administrativa;</a:t>
            </a:r>
            <a:endParaRPr/>
          </a:p>
          <a:p>
            <a:pPr lvl="1">
              <a:lnSpc>
                <a:spcPct val="100000"/>
              </a:lnSpc>
              <a:buFont typeface="Arial"/>
              <a:buChar char="–"/>
            </a:pPr>
            <a:r>
              <a:rPr lang="es-ES" sz="1300">
                <a:solidFill>
                  <a:srgbClr val="000000"/>
                </a:solidFill>
                <a:latin typeface="Century Gothic"/>
                <a:ea typeface="ヒラギノ明朝 ProN W3"/>
              </a:rPr>
              <a:t>Si para interés vital del interesado (7.6) y </a:t>
            </a:r>
            <a:endParaRPr/>
          </a:p>
          <a:p>
            <a:pPr lvl="1">
              <a:lnSpc>
                <a:spcPct val="100000"/>
              </a:lnSpc>
              <a:buFont typeface="Arial"/>
              <a:buChar char="–"/>
            </a:pPr>
            <a:r>
              <a:rPr lang="es-ES" sz="1300">
                <a:solidFill>
                  <a:srgbClr val="000000"/>
                </a:solidFill>
                <a:latin typeface="Century Gothic"/>
                <a:ea typeface="ヒラギノ明朝 ProN W3"/>
              </a:rPr>
              <a:t>Si de Fuentes accesibles al público</a:t>
            </a:r>
            <a:endParaRPr/>
          </a:p>
        </p:txBody>
      </p:sp>
    </p:spTree>
  </p:cSld>
  <p:timing>
    <p:tnLst>
      <p:par>
        <p:cTn dur="indefinite" id="286" nodeType="tmRoot" restart="never">
          <p:childTnLst>
            <p:seq>
              <p:cTn dur="indefinite" id="287" nodeType="mainSeq">
                <p:childTnLst>
                  <p:par>
                    <p:cTn fill="hold" id="288" nodeType="clickEffect">
                      <p:stCondLst>
                        <p:cond delay="indefinite"/>
                      </p:stCondLst>
                      <p:childTnLst>
                        <p:par>
                          <p:cTn fill="hold" id="289" nodeType="withEffect">
                            <p:stCondLst>
                              <p:cond delay="0"/>
                            </p:stCondLst>
                            <p:childTnLst>
                              <p:par>
                                <p:cTn fill="hold" id="290" nodeType="clickEffect" presetClass="entr" presetID="2" presetSubtype="4">
                                  <p:stCondLst>
                                    <p:cond delay="0"/>
                                  </p:stCondLst>
                                  <p:childTnLst>
                                    <p:set>
                                      <p:cBhvr>
                                        <p:cTn dur="1" fill="hold" id="291">
                                          <p:stCondLst>
                                            <p:cond delay="0"/>
                                          </p:stCondLst>
                                        </p:cTn>
                                        <p:tgtEl>
                                          <p:spTgt spid="378">
                                            <p:txEl>
                                              <p:pRg end="12" st="0"/>
                                            </p:txEl>
                                          </p:spTgt>
                                        </p:tgtEl>
                                        <p:attrNameLst>
                                          <p:attrName>style.visibility</p:attrName>
                                        </p:attrNameLst>
                                      </p:cBhvr>
                                      <p:to>
                                        <p:strVal val="visible"/>
                                      </p:to>
                                    </p:set>
                                    <p:anim calcmode="lin" valueType="num">
                                      <p:cBhvr additive="repl">
                                        <p:cTn dur="500" fill="hold" id="292"/>
                                        <p:tgtEl>
                                          <p:spTgt spid="378">
                                            <p:txEl>
                                              <p:pRg end="12" st="0"/>
                                            </p:txEl>
                                          </p:spTgt>
                                        </p:tgtEl>
                                        <p:attrNameLst>
                                          <p:attrName>ppt_x</p:attrName>
                                        </p:attrNameLst>
                                      </p:cBhvr>
                                      <p:tavLst>
                                        <p:tav tm="0">
                                          <p:val>
                                            <p:strVal val="#ppt_x"/>
                                          </p:val>
                                        </p:tav>
                                        <p:tav tm="100000">
                                          <p:val>
                                            <p:strVal val="#ppt_x"/>
                                          </p:val>
                                        </p:tav>
                                      </p:tavLst>
                                    </p:anim>
                                    <p:anim calcmode="lin" valueType="num">
                                      <p:cBhvr additive="repl">
                                        <p:cTn dur="500" fill="hold" id="293"/>
                                        <p:tgtEl>
                                          <p:spTgt spid="378">
                                            <p:txEl>
                                              <p:pRg end="12"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294" nodeType="clickEffect">
                      <p:stCondLst>
                        <p:cond delay="indefinite"/>
                      </p:stCondLst>
                      <p:childTnLst>
                        <p:par>
                          <p:cTn fill="hold" id="295" nodeType="withEffect">
                            <p:stCondLst>
                              <p:cond delay="0"/>
                            </p:stCondLst>
                            <p:childTnLst>
                              <p:par>
                                <p:cTn fill="hold" id="296" nodeType="clickEffect" presetClass="entr" presetID="2" presetSubtype="4">
                                  <p:stCondLst>
                                    <p:cond delay="0"/>
                                  </p:stCondLst>
                                  <p:childTnLst>
                                    <p:set>
                                      <p:cBhvr>
                                        <p:cTn dur="1" fill="hold" id="297">
                                          <p:stCondLst>
                                            <p:cond delay="0"/>
                                          </p:stCondLst>
                                        </p:cTn>
                                        <p:tgtEl>
                                          <p:spTgt spid="378">
                                            <p:txEl>
                                              <p:pRg end="180" st="12"/>
                                            </p:txEl>
                                          </p:spTgt>
                                        </p:tgtEl>
                                        <p:attrNameLst>
                                          <p:attrName>style.visibility</p:attrName>
                                        </p:attrNameLst>
                                      </p:cBhvr>
                                      <p:to>
                                        <p:strVal val="visible"/>
                                      </p:to>
                                    </p:set>
                                    <p:anim calcmode="lin" valueType="num">
                                      <p:cBhvr additive="repl">
                                        <p:cTn dur="500" fill="hold" id="298"/>
                                        <p:tgtEl>
                                          <p:spTgt spid="378">
                                            <p:txEl>
                                              <p:pRg end="180" st="12"/>
                                            </p:txEl>
                                          </p:spTgt>
                                        </p:tgtEl>
                                        <p:attrNameLst>
                                          <p:attrName>ppt_x</p:attrName>
                                        </p:attrNameLst>
                                      </p:cBhvr>
                                      <p:tavLst>
                                        <p:tav tm="0">
                                          <p:val>
                                            <p:strVal val="#ppt_x"/>
                                          </p:val>
                                        </p:tav>
                                        <p:tav tm="100000">
                                          <p:val>
                                            <p:strVal val="#ppt_x"/>
                                          </p:val>
                                        </p:tav>
                                      </p:tavLst>
                                    </p:anim>
                                    <p:anim calcmode="lin" valueType="num">
                                      <p:cBhvr additive="repl">
                                        <p:cTn dur="500" fill="hold" id="299"/>
                                        <p:tgtEl>
                                          <p:spTgt spid="378">
                                            <p:txEl>
                                              <p:pRg end="180" st="12"/>
                                            </p:txEl>
                                          </p:spTgt>
                                        </p:tgtEl>
                                        <p:attrNameLst>
                                          <p:attrName>ppt_y</p:attrName>
                                        </p:attrNameLst>
                                      </p:cBhvr>
                                      <p:tavLst>
                                        <p:tav tm="0">
                                          <p:val>
                                            <p:strVal val="1+#ppt_h/2"/>
                                          </p:val>
                                        </p:tav>
                                        <p:tav tm="100000">
                                          <p:val>
                                            <p:strVal val="#ppt_y"/>
                                          </p:val>
                                        </p:tav>
                                      </p:tavLst>
                                    </p:anim>
                                  </p:childTnLst>
                                </p:cTn>
                              </p:par>
                            </p:childTnLst>
                          </p:cTn>
                        </p:par>
                      </p:childTnLst>
                    </p:cTn>
                  </p:par>
                  <p:par>
                    <p:cTn fill="hold" id="300" nodeType="clickEffect">
                      <p:stCondLst>
                        <p:cond delay="indefinite"/>
                      </p:stCondLst>
                      <p:childTnLst>
                        <p:par>
                          <p:cTn fill="hold" id="301" nodeType="withEffect">
                            <p:stCondLst>
                              <p:cond delay="0"/>
                            </p:stCondLst>
                            <p:childTnLst>
                              <p:par>
                                <p:cTn fill="hold" id="302" nodeType="clickEffect" presetClass="entr" presetID="2" presetSubtype="4">
                                  <p:stCondLst>
                                    <p:cond delay="0"/>
                                  </p:stCondLst>
                                  <p:childTnLst>
                                    <p:set>
                                      <p:cBhvr>
                                        <p:cTn dur="1" fill="hold" id="303">
                                          <p:stCondLst>
                                            <p:cond delay="0"/>
                                          </p:stCondLst>
                                        </p:cTn>
                                        <p:tgtEl>
                                          <p:spTgt spid="378">
                                            <p:txEl>
                                              <p:pRg end="205" st="180"/>
                                            </p:txEl>
                                          </p:spTgt>
                                        </p:tgtEl>
                                        <p:attrNameLst>
                                          <p:attrName>style.visibility</p:attrName>
                                        </p:attrNameLst>
                                      </p:cBhvr>
                                      <p:to>
                                        <p:strVal val="visible"/>
                                      </p:to>
                                    </p:set>
                                    <p:anim calcmode="lin" valueType="num">
                                      <p:cBhvr additive="repl">
                                        <p:cTn dur="500" fill="hold" id="304"/>
                                        <p:tgtEl>
                                          <p:spTgt spid="378">
                                            <p:txEl>
                                              <p:pRg end="205" st="180"/>
                                            </p:txEl>
                                          </p:spTgt>
                                        </p:tgtEl>
                                        <p:attrNameLst>
                                          <p:attrName>ppt_x</p:attrName>
                                        </p:attrNameLst>
                                      </p:cBhvr>
                                      <p:tavLst>
                                        <p:tav tm="0">
                                          <p:val>
                                            <p:strVal val="#ppt_x"/>
                                          </p:val>
                                        </p:tav>
                                        <p:tav tm="100000">
                                          <p:val>
                                            <p:strVal val="#ppt_x"/>
                                          </p:val>
                                        </p:tav>
                                      </p:tavLst>
                                    </p:anim>
                                    <p:anim calcmode="lin" valueType="num">
                                      <p:cBhvr additive="repl">
                                        <p:cTn dur="500" fill="hold" id="305"/>
                                        <p:tgtEl>
                                          <p:spTgt spid="378">
                                            <p:txEl>
                                              <p:pRg end="205" st="180"/>
                                            </p:txEl>
                                          </p:spTgt>
                                        </p:tgtEl>
                                        <p:attrNameLst>
                                          <p:attrName>ppt_y</p:attrName>
                                        </p:attrNameLst>
                                      </p:cBhvr>
                                      <p:tavLst>
                                        <p:tav tm="0">
                                          <p:val>
                                            <p:strVal val="1+#ppt_h/2"/>
                                          </p:val>
                                        </p:tav>
                                        <p:tav tm="100000">
                                          <p:val>
                                            <p:strVal val="#ppt_y"/>
                                          </p:val>
                                        </p:tav>
                                      </p:tavLst>
                                    </p:anim>
                                  </p:childTnLst>
                                </p:cTn>
                              </p:par>
                            </p:childTnLst>
                          </p:cTn>
                        </p:par>
                      </p:childTnLst>
                    </p:cTn>
                  </p:par>
                  <p:par>
                    <p:cTn fill="hold" id="306" nodeType="clickEffect">
                      <p:stCondLst>
                        <p:cond delay="indefinite"/>
                      </p:stCondLst>
                      <p:childTnLst>
                        <p:par>
                          <p:cTn fill="hold" id="307" nodeType="withEffect">
                            <p:stCondLst>
                              <p:cond delay="0"/>
                            </p:stCondLst>
                            <p:childTnLst>
                              <p:par>
                                <p:cTn fill="hold" id="308" nodeType="clickEffect" presetClass="entr" presetID="2" presetSubtype="4">
                                  <p:stCondLst>
                                    <p:cond delay="0"/>
                                  </p:stCondLst>
                                  <p:childTnLst>
                                    <p:set>
                                      <p:cBhvr>
                                        <p:cTn dur="1" fill="hold" id="309">
                                          <p:stCondLst>
                                            <p:cond delay="0"/>
                                          </p:stCondLst>
                                        </p:cTn>
                                        <p:tgtEl>
                                          <p:spTgt spid="378">
                                            <p:txEl>
                                              <p:pRg end="225" st="205"/>
                                            </p:txEl>
                                          </p:spTgt>
                                        </p:tgtEl>
                                        <p:attrNameLst>
                                          <p:attrName>style.visibility</p:attrName>
                                        </p:attrNameLst>
                                      </p:cBhvr>
                                      <p:to>
                                        <p:strVal val="visible"/>
                                      </p:to>
                                    </p:set>
                                    <p:anim calcmode="lin" valueType="num">
                                      <p:cBhvr additive="repl">
                                        <p:cTn dur="500" fill="hold" id="310"/>
                                        <p:tgtEl>
                                          <p:spTgt spid="378">
                                            <p:txEl>
                                              <p:pRg end="225" st="205"/>
                                            </p:txEl>
                                          </p:spTgt>
                                        </p:tgtEl>
                                        <p:attrNameLst>
                                          <p:attrName>ppt_x</p:attrName>
                                        </p:attrNameLst>
                                      </p:cBhvr>
                                      <p:tavLst>
                                        <p:tav tm="0">
                                          <p:val>
                                            <p:strVal val="#ppt_x"/>
                                          </p:val>
                                        </p:tav>
                                        <p:tav tm="100000">
                                          <p:val>
                                            <p:strVal val="#ppt_x"/>
                                          </p:val>
                                        </p:tav>
                                      </p:tavLst>
                                    </p:anim>
                                    <p:anim calcmode="lin" valueType="num">
                                      <p:cBhvr additive="repl">
                                        <p:cTn dur="500" fill="hold" id="311"/>
                                        <p:tgtEl>
                                          <p:spTgt spid="378">
                                            <p:txEl>
                                              <p:pRg end="225" st="205"/>
                                            </p:txEl>
                                          </p:spTgt>
                                        </p:tgtEl>
                                        <p:attrNameLst>
                                          <p:attrName>ppt_y</p:attrName>
                                        </p:attrNameLst>
                                      </p:cBhvr>
                                      <p:tavLst>
                                        <p:tav tm="0">
                                          <p:val>
                                            <p:strVal val="1+#ppt_h/2"/>
                                          </p:val>
                                        </p:tav>
                                        <p:tav tm="100000">
                                          <p:val>
                                            <p:strVal val="#ppt_y"/>
                                          </p:val>
                                        </p:tav>
                                      </p:tavLst>
                                    </p:anim>
                                  </p:childTnLst>
                                </p:cTn>
                              </p:par>
                            </p:childTnLst>
                          </p:cTn>
                        </p:par>
                      </p:childTnLst>
                    </p:cTn>
                  </p:par>
                  <p:par>
                    <p:cTn fill="hold" id="312" nodeType="clickEffect">
                      <p:stCondLst>
                        <p:cond delay="indefinite"/>
                      </p:stCondLst>
                      <p:childTnLst>
                        <p:par>
                          <p:cTn fill="hold" id="313" nodeType="withEffect">
                            <p:stCondLst>
                              <p:cond delay="0"/>
                            </p:stCondLst>
                            <p:childTnLst>
                              <p:par>
                                <p:cTn fill="hold" id="314" nodeType="clickEffect" presetClass="entr" presetID="2" presetSubtype="4">
                                  <p:stCondLst>
                                    <p:cond delay="0"/>
                                  </p:stCondLst>
                                  <p:childTnLst>
                                    <p:set>
                                      <p:cBhvr>
                                        <p:cTn dur="1" fill="hold" id="315">
                                          <p:stCondLst>
                                            <p:cond delay="0"/>
                                          </p:stCondLst>
                                        </p:cTn>
                                        <p:tgtEl>
                                          <p:spTgt spid="378">
                                            <p:txEl>
                                              <p:pRg end="239" st="225"/>
                                            </p:txEl>
                                          </p:spTgt>
                                        </p:tgtEl>
                                        <p:attrNameLst>
                                          <p:attrName>style.visibility</p:attrName>
                                        </p:attrNameLst>
                                      </p:cBhvr>
                                      <p:to>
                                        <p:strVal val="visible"/>
                                      </p:to>
                                    </p:set>
                                    <p:anim calcmode="lin" valueType="num">
                                      <p:cBhvr additive="repl">
                                        <p:cTn dur="500" fill="hold" id="316"/>
                                        <p:tgtEl>
                                          <p:spTgt spid="378">
                                            <p:txEl>
                                              <p:pRg end="239" st="225"/>
                                            </p:txEl>
                                          </p:spTgt>
                                        </p:tgtEl>
                                        <p:attrNameLst>
                                          <p:attrName>ppt_x</p:attrName>
                                        </p:attrNameLst>
                                      </p:cBhvr>
                                      <p:tavLst>
                                        <p:tav tm="0">
                                          <p:val>
                                            <p:strVal val="#ppt_x"/>
                                          </p:val>
                                        </p:tav>
                                        <p:tav tm="100000">
                                          <p:val>
                                            <p:strVal val="#ppt_x"/>
                                          </p:val>
                                        </p:tav>
                                      </p:tavLst>
                                    </p:anim>
                                    <p:anim calcmode="lin" valueType="num">
                                      <p:cBhvr additive="repl">
                                        <p:cTn dur="500" fill="hold" id="317"/>
                                        <p:tgtEl>
                                          <p:spTgt spid="378">
                                            <p:txEl>
                                              <p:pRg end="239" st="225"/>
                                            </p:txEl>
                                          </p:spTgt>
                                        </p:tgtEl>
                                        <p:attrNameLst>
                                          <p:attrName>ppt_y</p:attrName>
                                        </p:attrNameLst>
                                      </p:cBhvr>
                                      <p:tavLst>
                                        <p:tav tm="0">
                                          <p:val>
                                            <p:strVal val="1+#ppt_h/2"/>
                                          </p:val>
                                        </p:tav>
                                        <p:tav tm="100000">
                                          <p:val>
                                            <p:strVal val="#ppt_y"/>
                                          </p:val>
                                        </p:tav>
                                      </p:tavLst>
                                    </p:anim>
                                  </p:childTnLst>
                                </p:cTn>
                              </p:par>
                            </p:childTnLst>
                          </p:cTn>
                        </p:par>
                      </p:childTnLst>
                    </p:cTn>
                  </p:par>
                  <p:par>
                    <p:cTn fill="hold" id="318" nodeType="clickEffect">
                      <p:stCondLst>
                        <p:cond delay="indefinite"/>
                      </p:stCondLst>
                      <p:childTnLst>
                        <p:par>
                          <p:cTn fill="hold" id="319" nodeType="withEffect">
                            <p:stCondLst>
                              <p:cond delay="0"/>
                            </p:stCondLst>
                            <p:childTnLst>
                              <p:par>
                                <p:cTn fill="hold" id="320" nodeType="clickEffect" presetClass="entr" presetID="2" presetSubtype="4">
                                  <p:stCondLst>
                                    <p:cond delay="0"/>
                                  </p:stCondLst>
                                  <p:childTnLst>
                                    <p:set>
                                      <p:cBhvr>
                                        <p:cTn dur="1" fill="hold" id="321">
                                          <p:stCondLst>
                                            <p:cond delay="0"/>
                                          </p:stCondLst>
                                        </p:cTn>
                                        <p:tgtEl>
                                          <p:spTgt spid="378">
                                            <p:txEl>
                                              <p:pRg end="257" st="239"/>
                                            </p:txEl>
                                          </p:spTgt>
                                        </p:tgtEl>
                                        <p:attrNameLst>
                                          <p:attrName>style.visibility</p:attrName>
                                        </p:attrNameLst>
                                      </p:cBhvr>
                                      <p:to>
                                        <p:strVal val="visible"/>
                                      </p:to>
                                    </p:set>
                                    <p:anim calcmode="lin" valueType="num">
                                      <p:cBhvr additive="repl">
                                        <p:cTn dur="500" fill="hold" id="322"/>
                                        <p:tgtEl>
                                          <p:spTgt spid="378">
                                            <p:txEl>
                                              <p:pRg end="257" st="239"/>
                                            </p:txEl>
                                          </p:spTgt>
                                        </p:tgtEl>
                                        <p:attrNameLst>
                                          <p:attrName>ppt_x</p:attrName>
                                        </p:attrNameLst>
                                      </p:cBhvr>
                                      <p:tavLst>
                                        <p:tav tm="0">
                                          <p:val>
                                            <p:strVal val="#ppt_x"/>
                                          </p:val>
                                        </p:tav>
                                        <p:tav tm="100000">
                                          <p:val>
                                            <p:strVal val="#ppt_x"/>
                                          </p:val>
                                        </p:tav>
                                      </p:tavLst>
                                    </p:anim>
                                    <p:anim calcmode="lin" valueType="num">
                                      <p:cBhvr additive="repl">
                                        <p:cTn dur="500" fill="hold" id="323"/>
                                        <p:tgtEl>
                                          <p:spTgt spid="378">
                                            <p:txEl>
                                              <p:pRg end="257" st="239"/>
                                            </p:txEl>
                                          </p:spTgt>
                                        </p:tgtEl>
                                        <p:attrNameLst>
                                          <p:attrName>ppt_y</p:attrName>
                                        </p:attrNameLst>
                                      </p:cBhvr>
                                      <p:tavLst>
                                        <p:tav tm="0">
                                          <p:val>
                                            <p:strVal val="1+#ppt_h/2"/>
                                          </p:val>
                                        </p:tav>
                                        <p:tav tm="100000">
                                          <p:val>
                                            <p:strVal val="#ppt_y"/>
                                          </p:val>
                                        </p:tav>
                                      </p:tavLst>
                                    </p:anim>
                                  </p:childTnLst>
                                </p:cTn>
                              </p:par>
                            </p:childTnLst>
                          </p:cTn>
                        </p:par>
                      </p:childTnLst>
                    </p:cTn>
                  </p:par>
                  <p:par>
                    <p:cTn fill="hold" id="324" nodeType="clickEffect">
                      <p:stCondLst>
                        <p:cond delay="indefinite"/>
                      </p:stCondLst>
                      <p:childTnLst>
                        <p:par>
                          <p:cTn fill="hold" id="325" nodeType="withEffect">
                            <p:stCondLst>
                              <p:cond delay="0"/>
                            </p:stCondLst>
                            <p:childTnLst>
                              <p:par>
                                <p:cTn fill="hold" id="326" nodeType="clickEffect" presetClass="entr" presetID="2" presetSubtype="4">
                                  <p:stCondLst>
                                    <p:cond delay="0"/>
                                  </p:stCondLst>
                                  <p:childTnLst>
                                    <p:set>
                                      <p:cBhvr>
                                        <p:cTn dur="1" fill="hold" id="327">
                                          <p:stCondLst>
                                            <p:cond delay="0"/>
                                          </p:stCondLst>
                                        </p:cTn>
                                        <p:tgtEl>
                                          <p:spTgt spid="378">
                                            <p:txEl>
                                              <p:pRg end="282" st="257"/>
                                            </p:txEl>
                                          </p:spTgt>
                                        </p:tgtEl>
                                        <p:attrNameLst>
                                          <p:attrName>style.visibility</p:attrName>
                                        </p:attrNameLst>
                                      </p:cBhvr>
                                      <p:to>
                                        <p:strVal val="visible"/>
                                      </p:to>
                                    </p:set>
                                    <p:anim calcmode="lin" valueType="num">
                                      <p:cBhvr additive="repl">
                                        <p:cTn dur="500" fill="hold" id="328"/>
                                        <p:tgtEl>
                                          <p:spTgt spid="378">
                                            <p:txEl>
                                              <p:pRg end="282" st="257"/>
                                            </p:txEl>
                                          </p:spTgt>
                                        </p:tgtEl>
                                        <p:attrNameLst>
                                          <p:attrName>ppt_x</p:attrName>
                                        </p:attrNameLst>
                                      </p:cBhvr>
                                      <p:tavLst>
                                        <p:tav tm="0">
                                          <p:val>
                                            <p:strVal val="#ppt_x"/>
                                          </p:val>
                                        </p:tav>
                                        <p:tav tm="100000">
                                          <p:val>
                                            <p:strVal val="#ppt_x"/>
                                          </p:val>
                                        </p:tav>
                                      </p:tavLst>
                                    </p:anim>
                                    <p:anim calcmode="lin" valueType="num">
                                      <p:cBhvr additive="repl">
                                        <p:cTn dur="500" fill="hold" id="329"/>
                                        <p:tgtEl>
                                          <p:spTgt spid="378">
                                            <p:txEl>
                                              <p:pRg end="282" st="257"/>
                                            </p:txEl>
                                          </p:spTgt>
                                        </p:tgtEl>
                                        <p:attrNameLst>
                                          <p:attrName>ppt_y</p:attrName>
                                        </p:attrNameLst>
                                      </p:cBhvr>
                                      <p:tavLst>
                                        <p:tav tm="0">
                                          <p:val>
                                            <p:strVal val="1+#ppt_h/2"/>
                                          </p:val>
                                        </p:tav>
                                        <p:tav tm="100000">
                                          <p:val>
                                            <p:strVal val="#ppt_y"/>
                                          </p:val>
                                        </p:tav>
                                      </p:tavLst>
                                    </p:anim>
                                  </p:childTnLst>
                                </p:cTn>
                              </p:par>
                            </p:childTnLst>
                          </p:cTn>
                        </p:par>
                      </p:childTnLst>
                    </p:cTn>
                  </p:par>
                  <p:par>
                    <p:cTn fill="hold" id="330" nodeType="clickEffect">
                      <p:stCondLst>
                        <p:cond delay="indefinite"/>
                      </p:stCondLst>
                      <p:childTnLst>
                        <p:par>
                          <p:cTn fill="hold" id="331" nodeType="withEffect">
                            <p:stCondLst>
                              <p:cond delay="0"/>
                            </p:stCondLst>
                            <p:childTnLst>
                              <p:par>
                                <p:cTn fill="hold" id="332" nodeType="clickEffect" presetClass="entr" presetID="2" presetSubtype="4">
                                  <p:stCondLst>
                                    <p:cond delay="0"/>
                                  </p:stCondLst>
                                  <p:childTnLst>
                                    <p:set>
                                      <p:cBhvr>
                                        <p:cTn dur="1" fill="hold" id="333">
                                          <p:stCondLst>
                                            <p:cond delay="0"/>
                                          </p:stCondLst>
                                        </p:cTn>
                                        <p:tgtEl>
                                          <p:spTgt spid="378">
                                            <p:txEl>
                                              <p:pRg end="323" st="282"/>
                                            </p:txEl>
                                          </p:spTgt>
                                        </p:tgtEl>
                                        <p:attrNameLst>
                                          <p:attrName>style.visibility</p:attrName>
                                        </p:attrNameLst>
                                      </p:cBhvr>
                                      <p:to>
                                        <p:strVal val="visible"/>
                                      </p:to>
                                    </p:set>
                                    <p:anim calcmode="lin" valueType="num">
                                      <p:cBhvr additive="repl">
                                        <p:cTn dur="500" fill="hold" id="334"/>
                                        <p:tgtEl>
                                          <p:spTgt spid="378">
                                            <p:txEl>
                                              <p:pRg end="323" st="282"/>
                                            </p:txEl>
                                          </p:spTgt>
                                        </p:tgtEl>
                                        <p:attrNameLst>
                                          <p:attrName>ppt_x</p:attrName>
                                        </p:attrNameLst>
                                      </p:cBhvr>
                                      <p:tavLst>
                                        <p:tav tm="0">
                                          <p:val>
                                            <p:strVal val="#ppt_x"/>
                                          </p:val>
                                        </p:tav>
                                        <p:tav tm="100000">
                                          <p:val>
                                            <p:strVal val="#ppt_x"/>
                                          </p:val>
                                        </p:tav>
                                      </p:tavLst>
                                    </p:anim>
                                    <p:anim calcmode="lin" valueType="num">
                                      <p:cBhvr additive="repl">
                                        <p:cTn dur="500" fill="hold" id="335"/>
                                        <p:tgtEl>
                                          <p:spTgt spid="378">
                                            <p:txEl>
                                              <p:pRg end="323" st="282"/>
                                            </p:txEl>
                                          </p:spTgt>
                                        </p:tgtEl>
                                        <p:attrNameLst>
                                          <p:attrName>ppt_y</p:attrName>
                                        </p:attrNameLst>
                                      </p:cBhvr>
                                      <p:tavLst>
                                        <p:tav tm="0">
                                          <p:val>
                                            <p:strVal val="1+#ppt_h/2"/>
                                          </p:val>
                                        </p:tav>
                                        <p:tav tm="100000">
                                          <p:val>
                                            <p:strVal val="#ppt_y"/>
                                          </p:val>
                                        </p:tav>
                                      </p:tavLst>
                                    </p:anim>
                                  </p:childTnLst>
                                </p:cTn>
                              </p:par>
                            </p:childTnLst>
                          </p:cTn>
                        </p:par>
                      </p:childTnLst>
                    </p:cTn>
                  </p:par>
                  <p:par>
                    <p:cTn fill="hold" id="336" nodeType="clickEffect">
                      <p:stCondLst>
                        <p:cond delay="indefinite"/>
                      </p:stCondLst>
                      <p:childTnLst>
                        <p:par>
                          <p:cTn fill="hold" id="337" nodeType="withEffect">
                            <p:stCondLst>
                              <p:cond delay="0"/>
                            </p:stCondLst>
                            <p:childTnLst>
                              <p:par>
                                <p:cTn fill="hold" id="338" nodeType="clickEffect" presetClass="entr" presetID="2" presetSubtype="4">
                                  <p:stCondLst>
                                    <p:cond delay="0"/>
                                  </p:stCondLst>
                                  <p:childTnLst>
                                    <p:set>
                                      <p:cBhvr>
                                        <p:cTn dur="1" fill="hold" id="339">
                                          <p:stCondLst>
                                            <p:cond delay="0"/>
                                          </p:stCondLst>
                                        </p:cTn>
                                        <p:tgtEl>
                                          <p:spTgt spid="378">
                                            <p:txEl>
                                              <p:pRg end="380" st="323"/>
                                            </p:txEl>
                                          </p:spTgt>
                                        </p:tgtEl>
                                        <p:attrNameLst>
                                          <p:attrName>style.visibility</p:attrName>
                                        </p:attrNameLst>
                                      </p:cBhvr>
                                      <p:to>
                                        <p:strVal val="visible"/>
                                      </p:to>
                                    </p:set>
                                    <p:anim calcmode="lin" valueType="num">
                                      <p:cBhvr additive="repl">
                                        <p:cTn dur="500" fill="hold" id="340"/>
                                        <p:tgtEl>
                                          <p:spTgt spid="378">
                                            <p:txEl>
                                              <p:pRg end="380" st="323"/>
                                            </p:txEl>
                                          </p:spTgt>
                                        </p:tgtEl>
                                        <p:attrNameLst>
                                          <p:attrName>ppt_x</p:attrName>
                                        </p:attrNameLst>
                                      </p:cBhvr>
                                      <p:tavLst>
                                        <p:tav tm="0">
                                          <p:val>
                                            <p:strVal val="#ppt_x"/>
                                          </p:val>
                                        </p:tav>
                                        <p:tav tm="100000">
                                          <p:val>
                                            <p:strVal val="#ppt_x"/>
                                          </p:val>
                                        </p:tav>
                                      </p:tavLst>
                                    </p:anim>
                                    <p:anim calcmode="lin" valueType="num">
                                      <p:cBhvr additive="repl">
                                        <p:cTn dur="500" fill="hold" id="341"/>
                                        <p:tgtEl>
                                          <p:spTgt spid="378">
                                            <p:txEl>
                                              <p:pRg end="380" st="323"/>
                                            </p:txEl>
                                          </p:spTgt>
                                        </p:tgtEl>
                                        <p:attrNameLst>
                                          <p:attrName>ppt_y</p:attrName>
                                        </p:attrNameLst>
                                      </p:cBhvr>
                                      <p:tavLst>
                                        <p:tav tm="0">
                                          <p:val>
                                            <p:strVal val="1+#ppt_h/2"/>
                                          </p:val>
                                        </p:tav>
                                        <p:tav tm="100000">
                                          <p:val>
                                            <p:strVal val="#ppt_y"/>
                                          </p:val>
                                        </p:tav>
                                      </p:tavLst>
                                    </p:anim>
                                  </p:childTnLst>
                                </p:cTn>
                              </p:par>
                            </p:childTnLst>
                          </p:cTn>
                        </p:par>
                      </p:childTnLst>
                    </p:cTn>
                  </p:par>
                  <p:par>
                    <p:cTn fill="hold" id="342" nodeType="clickEffect">
                      <p:stCondLst>
                        <p:cond delay="indefinite"/>
                      </p:stCondLst>
                      <p:childTnLst>
                        <p:par>
                          <p:cTn fill="hold" id="343" nodeType="withEffect">
                            <p:stCondLst>
                              <p:cond delay="0"/>
                            </p:stCondLst>
                            <p:childTnLst>
                              <p:par>
                                <p:cTn fill="hold" id="344" nodeType="clickEffect" presetClass="entr" presetID="2" presetSubtype="4">
                                  <p:stCondLst>
                                    <p:cond delay="0"/>
                                  </p:stCondLst>
                                  <p:childTnLst>
                                    <p:set>
                                      <p:cBhvr>
                                        <p:cTn dur="1" fill="hold" id="345">
                                          <p:stCondLst>
                                            <p:cond delay="0"/>
                                          </p:stCondLst>
                                        </p:cTn>
                                        <p:tgtEl>
                                          <p:spTgt spid="378">
                                            <p:txEl>
                                              <p:pRg end="431" st="380"/>
                                            </p:txEl>
                                          </p:spTgt>
                                        </p:tgtEl>
                                        <p:attrNameLst>
                                          <p:attrName>style.visibility</p:attrName>
                                        </p:attrNameLst>
                                      </p:cBhvr>
                                      <p:to>
                                        <p:strVal val="visible"/>
                                      </p:to>
                                    </p:set>
                                    <p:anim calcmode="lin" valueType="num">
                                      <p:cBhvr additive="repl">
                                        <p:cTn dur="500" fill="hold" id="346"/>
                                        <p:tgtEl>
                                          <p:spTgt spid="378">
                                            <p:txEl>
                                              <p:pRg end="431" st="380"/>
                                            </p:txEl>
                                          </p:spTgt>
                                        </p:tgtEl>
                                        <p:attrNameLst>
                                          <p:attrName>ppt_x</p:attrName>
                                        </p:attrNameLst>
                                      </p:cBhvr>
                                      <p:tavLst>
                                        <p:tav tm="0">
                                          <p:val>
                                            <p:strVal val="#ppt_x"/>
                                          </p:val>
                                        </p:tav>
                                        <p:tav tm="100000">
                                          <p:val>
                                            <p:strVal val="#ppt_x"/>
                                          </p:val>
                                        </p:tav>
                                      </p:tavLst>
                                    </p:anim>
                                    <p:anim calcmode="lin" valueType="num">
                                      <p:cBhvr additive="repl">
                                        <p:cTn dur="500" fill="hold" id="347"/>
                                        <p:tgtEl>
                                          <p:spTgt spid="378">
                                            <p:txEl>
                                              <p:pRg end="431" st="380"/>
                                            </p:txEl>
                                          </p:spTgt>
                                        </p:tgtEl>
                                        <p:attrNameLst>
                                          <p:attrName>ppt_y</p:attrName>
                                        </p:attrNameLst>
                                      </p:cBhvr>
                                      <p:tavLst>
                                        <p:tav tm="0">
                                          <p:val>
                                            <p:strVal val="1+#ppt_h/2"/>
                                          </p:val>
                                        </p:tav>
                                        <p:tav tm="100000">
                                          <p:val>
                                            <p:strVal val="#ppt_y"/>
                                          </p:val>
                                        </p:tav>
                                      </p:tavLst>
                                    </p:anim>
                                  </p:childTnLst>
                                </p:cTn>
                              </p:par>
                            </p:childTnLst>
                          </p:cTn>
                        </p:par>
                      </p:childTnLst>
                    </p:cTn>
                  </p:par>
                  <p:par>
                    <p:cTn fill="hold" id="348" nodeType="clickEffect">
                      <p:stCondLst>
                        <p:cond delay="indefinite"/>
                      </p:stCondLst>
                      <p:childTnLst>
                        <p:par>
                          <p:cTn fill="hold" id="349" nodeType="withEffect">
                            <p:stCondLst>
                              <p:cond delay="0"/>
                            </p:stCondLst>
                            <p:childTnLst>
                              <p:par>
                                <p:cTn fill="hold" id="350" nodeType="clickEffect" presetClass="entr" presetID="2" presetSubtype="4">
                                  <p:stCondLst>
                                    <p:cond delay="0"/>
                                  </p:stCondLst>
                                  <p:childTnLst>
                                    <p:set>
                                      <p:cBhvr>
                                        <p:cTn dur="1" fill="hold" id="351">
                                          <p:stCondLst>
                                            <p:cond delay="0"/>
                                          </p:stCondLst>
                                        </p:cTn>
                                        <p:tgtEl>
                                          <p:spTgt spid="378">
                                            <p:txEl>
                                              <p:pRg end="477" st="431"/>
                                            </p:txEl>
                                          </p:spTgt>
                                        </p:tgtEl>
                                        <p:attrNameLst>
                                          <p:attrName>style.visibility</p:attrName>
                                        </p:attrNameLst>
                                      </p:cBhvr>
                                      <p:to>
                                        <p:strVal val="visible"/>
                                      </p:to>
                                    </p:set>
                                    <p:anim calcmode="lin" valueType="num">
                                      <p:cBhvr additive="repl">
                                        <p:cTn dur="500" fill="hold" id="352"/>
                                        <p:tgtEl>
                                          <p:spTgt spid="378">
                                            <p:txEl>
                                              <p:pRg end="477" st="431"/>
                                            </p:txEl>
                                          </p:spTgt>
                                        </p:tgtEl>
                                        <p:attrNameLst>
                                          <p:attrName>ppt_x</p:attrName>
                                        </p:attrNameLst>
                                      </p:cBhvr>
                                      <p:tavLst>
                                        <p:tav tm="0">
                                          <p:val>
                                            <p:strVal val="#ppt_x"/>
                                          </p:val>
                                        </p:tav>
                                        <p:tav tm="100000">
                                          <p:val>
                                            <p:strVal val="#ppt_x"/>
                                          </p:val>
                                        </p:tav>
                                      </p:tavLst>
                                    </p:anim>
                                    <p:anim calcmode="lin" valueType="num">
                                      <p:cBhvr additive="repl">
                                        <p:cTn dur="500" fill="hold" id="353"/>
                                        <p:tgtEl>
                                          <p:spTgt spid="378">
                                            <p:txEl>
                                              <p:pRg end="477" st="431"/>
                                            </p:txEl>
                                          </p:spTgt>
                                        </p:tgtEl>
                                        <p:attrNameLst>
                                          <p:attrName>ppt_y</p:attrName>
                                        </p:attrNameLst>
                                      </p:cBhvr>
                                      <p:tavLst>
                                        <p:tav tm="0">
                                          <p:val>
                                            <p:strVal val="1+#ppt_h/2"/>
                                          </p:val>
                                        </p:tav>
                                        <p:tav tm="100000">
                                          <p:val>
                                            <p:strVal val="#ppt_y"/>
                                          </p:val>
                                        </p:tav>
                                      </p:tavLst>
                                    </p:anim>
                                  </p:childTnLst>
                                </p:cTn>
                              </p:par>
                            </p:childTnLst>
                          </p:cTn>
                        </p:par>
                      </p:childTnLst>
                    </p:cTn>
                  </p:par>
                  <p:par>
                    <p:cTn fill="hold" id="354" nodeType="clickEffect">
                      <p:stCondLst>
                        <p:cond delay="indefinite"/>
                      </p:stCondLst>
                      <p:childTnLst>
                        <p:par>
                          <p:cTn fill="hold" id="355" nodeType="withEffect">
                            <p:stCondLst>
                              <p:cond delay="0"/>
                            </p:stCondLst>
                            <p:childTnLst>
                              <p:par>
                                <p:cTn fill="hold" id="356" nodeType="clickEffect" presetClass="entr" presetID="2" presetSubtype="4">
                                  <p:stCondLst>
                                    <p:cond delay="0"/>
                                  </p:stCondLst>
                                  <p:childTnLst>
                                    <p:set>
                                      <p:cBhvr>
                                        <p:cTn dur="1" fill="hold" id="357">
                                          <p:stCondLst>
                                            <p:cond delay="0"/>
                                          </p:stCondLst>
                                        </p:cTn>
                                        <p:tgtEl>
                                          <p:spTgt spid="378">
                                            <p:txEl>
                                              <p:pRg end="513" st="477"/>
                                            </p:txEl>
                                          </p:spTgt>
                                        </p:tgtEl>
                                        <p:attrNameLst>
                                          <p:attrName>style.visibility</p:attrName>
                                        </p:attrNameLst>
                                      </p:cBhvr>
                                      <p:to>
                                        <p:strVal val="visible"/>
                                      </p:to>
                                    </p:set>
                                    <p:anim calcmode="lin" valueType="num">
                                      <p:cBhvr additive="repl">
                                        <p:cTn dur="500" fill="hold" id="358"/>
                                        <p:tgtEl>
                                          <p:spTgt spid="378">
                                            <p:txEl>
                                              <p:pRg end="513" st="477"/>
                                            </p:txEl>
                                          </p:spTgt>
                                        </p:tgtEl>
                                        <p:attrNameLst>
                                          <p:attrName>ppt_x</p:attrName>
                                        </p:attrNameLst>
                                      </p:cBhvr>
                                      <p:tavLst>
                                        <p:tav tm="0">
                                          <p:val>
                                            <p:strVal val="#ppt_x"/>
                                          </p:val>
                                        </p:tav>
                                        <p:tav tm="100000">
                                          <p:val>
                                            <p:strVal val="#ppt_x"/>
                                          </p:val>
                                        </p:tav>
                                      </p:tavLst>
                                    </p:anim>
                                    <p:anim calcmode="lin" valueType="num">
                                      <p:cBhvr additive="repl">
                                        <p:cTn dur="500" fill="hold" id="359"/>
                                        <p:tgtEl>
                                          <p:spTgt spid="378">
                                            <p:txEl>
                                              <p:pRg end="513" st="47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9" name="TextShape 1"/>
          <p:cNvSpPr txBox="1"/>
          <p:nvPr/>
        </p:nvSpPr>
        <p:spPr>
          <a:xfrm>
            <a:off x="251640" y="764640"/>
            <a:ext cx="8568720" cy="863640"/>
          </a:xfrm>
          <a:prstGeom prst="rect">
            <a:avLst/>
          </a:prstGeom>
        </p:spPr>
        <p:txBody>
          <a:bodyPr rIns="132120"/>
          <a:p>
            <a:pPr>
              <a:lnSpc>
                <a:spcPct val="100000"/>
              </a:lnSpc>
            </a:pPr>
            <a:r>
              <a:rPr b="1" lang="es-ES" sz="2800">
                <a:solidFill>
                  <a:srgbClr val="782c2c"/>
                </a:solidFill>
                <a:latin typeface="Arial"/>
              </a:rPr>
              <a:t>Fuentes Accesibles al Público</a:t>
            </a:r>
            <a:endParaRPr/>
          </a:p>
        </p:txBody>
      </p:sp>
      <p:sp>
        <p:nvSpPr>
          <p:cNvPr id="380" name="TextShape 2"/>
          <p:cNvSpPr txBox="1"/>
          <p:nvPr/>
        </p:nvSpPr>
        <p:spPr>
          <a:xfrm>
            <a:off x="251640" y="1772640"/>
            <a:ext cx="8568720" cy="4353120"/>
          </a:xfrm>
          <a:prstGeom prst="rect">
            <a:avLst/>
          </a:prstGeom>
        </p:spPr>
        <p:txBody>
          <a:bodyPr rIns="132120"/>
          <a:p>
            <a:pPr>
              <a:lnSpc>
                <a:spcPct val="80000"/>
              </a:lnSpc>
              <a:buFont typeface="Arial"/>
              <a:buChar char="•"/>
            </a:pPr>
            <a:r>
              <a:rPr lang="es-ES" sz="1700">
                <a:solidFill>
                  <a:srgbClr val="000000"/>
                </a:solidFill>
                <a:latin typeface="Century Gothic"/>
                <a:ea typeface="ヒラギノ明朝 ProN W3"/>
              </a:rPr>
              <a:t>Definición: </a:t>
            </a:r>
            <a:endParaRPr/>
          </a:p>
          <a:p>
            <a:pPr lvl="1">
              <a:lnSpc>
                <a:spcPct val="80000"/>
              </a:lnSpc>
              <a:buFont typeface="Arial"/>
              <a:buChar char="–"/>
            </a:pPr>
            <a:r>
              <a:rPr lang="es-ES" sz="1700">
                <a:solidFill>
                  <a:srgbClr val="000000"/>
                </a:solidFill>
                <a:latin typeface="Century Gothic"/>
                <a:ea typeface="ヒラギノ明朝 ProN W3"/>
              </a:rPr>
              <a:t>aquellos ficheros cuya consulta puede ser realizada, por cualquier persona, no impedida por una norma limitativa o sin más exigencia que, en su caso, el abono de una contraprestación</a:t>
            </a:r>
            <a:endParaRPr/>
          </a:p>
          <a:p>
            <a:pPr>
              <a:lnSpc>
                <a:spcPct val="80000"/>
              </a:lnSpc>
              <a:buFont typeface="Arial"/>
              <a:buChar char="•"/>
            </a:pPr>
            <a:r>
              <a:rPr lang="es-ES" sz="1700">
                <a:solidFill>
                  <a:srgbClr val="000000"/>
                </a:solidFill>
                <a:latin typeface="Century Gothic"/>
                <a:ea typeface="ヒラギノ明朝 ProN W3"/>
              </a:rPr>
              <a:t>Lista cerrada:</a:t>
            </a:r>
            <a:endParaRPr/>
          </a:p>
          <a:p>
            <a:pPr lvl="1">
              <a:lnSpc>
                <a:spcPct val="80000"/>
              </a:lnSpc>
              <a:buFont typeface="Arial"/>
              <a:buChar char="–"/>
            </a:pPr>
            <a:r>
              <a:rPr lang="es-ES" sz="1700">
                <a:solidFill>
                  <a:srgbClr val="000000"/>
                </a:solidFill>
                <a:latin typeface="Century Gothic"/>
                <a:ea typeface="ヒラギノ明朝 ProN W3"/>
              </a:rPr>
              <a:t>El censo promocional (31), </a:t>
            </a:r>
            <a:endParaRPr/>
          </a:p>
          <a:p>
            <a:pPr lvl="1">
              <a:lnSpc>
                <a:spcPct val="80000"/>
              </a:lnSpc>
              <a:buFont typeface="Arial"/>
              <a:buChar char="–"/>
            </a:pPr>
            <a:r>
              <a:rPr lang="es-ES" sz="1700">
                <a:solidFill>
                  <a:srgbClr val="000000"/>
                </a:solidFill>
                <a:latin typeface="Century Gothic"/>
                <a:ea typeface="ヒラギノ明朝 ProN W3"/>
              </a:rPr>
              <a:t>Los repertorios telefónicos,</a:t>
            </a:r>
            <a:endParaRPr/>
          </a:p>
          <a:p>
            <a:pPr lvl="1">
              <a:lnSpc>
                <a:spcPct val="80000"/>
              </a:lnSpc>
              <a:buFont typeface="Arial"/>
              <a:buChar char="–"/>
            </a:pPr>
            <a:r>
              <a:rPr lang="es-ES" sz="1700">
                <a:solidFill>
                  <a:srgbClr val="000000"/>
                </a:solidFill>
                <a:latin typeface="Century Gothic"/>
                <a:ea typeface="ヒラギノ明朝 ProN W3"/>
              </a:rPr>
              <a:t>Las listas de personas pertenecientes a grupos de profesionales (sólo  nombre, título, profesión, actividad, grado académico y dirección) y</a:t>
            </a:r>
            <a:endParaRPr/>
          </a:p>
          <a:p>
            <a:pPr lvl="1">
              <a:lnSpc>
                <a:spcPct val="80000"/>
              </a:lnSpc>
              <a:buFont typeface="Arial"/>
              <a:buChar char="–"/>
            </a:pPr>
            <a:r>
              <a:rPr lang="es-ES" sz="1700">
                <a:solidFill>
                  <a:srgbClr val="000000"/>
                </a:solidFill>
                <a:latin typeface="Century Gothic"/>
                <a:ea typeface="ヒラギノ明朝 ProN W3"/>
              </a:rPr>
              <a:t>Diarios y boletines oficiales y los medios de comunicación.</a:t>
            </a:r>
            <a:endParaRPr/>
          </a:p>
        </p:txBody>
      </p:sp>
      <p:sp>
        <p:nvSpPr>
          <p:cNvPr id="381"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360" nodeType="tmRoot" restart="never">
          <p:childTnLst>
            <p:seq>
              <p:cTn dur="indefinite" id="361" nodeType="mainSeq">
                <p:childTnLst>
                  <p:par>
                    <p:cTn fill="hold" id="362" nodeType="clickEffect">
                      <p:stCondLst>
                        <p:cond delay="indefinite"/>
                      </p:stCondLst>
                      <p:childTnLst>
                        <p:par>
                          <p:cTn fill="hold" id="363" nodeType="withEffect">
                            <p:stCondLst>
                              <p:cond delay="0"/>
                            </p:stCondLst>
                            <p:childTnLst>
                              <p:par>
                                <p:cTn fill="hold" id="364" nodeType="clickEffect" presetClass="entr" presetID="2" presetSubtype="4">
                                  <p:stCondLst>
                                    <p:cond delay="0"/>
                                  </p:stCondLst>
                                  <p:childTnLst>
                                    <p:set>
                                      <p:cBhvr>
                                        <p:cTn dur="1" fill="hold" id="365">
                                          <p:stCondLst>
                                            <p:cond delay="0"/>
                                          </p:stCondLst>
                                        </p:cTn>
                                        <p:tgtEl>
                                          <p:spTgt spid="380">
                                            <p:txEl>
                                              <p:pRg end="13" st="0"/>
                                            </p:txEl>
                                          </p:spTgt>
                                        </p:tgtEl>
                                        <p:attrNameLst>
                                          <p:attrName>style.visibility</p:attrName>
                                        </p:attrNameLst>
                                      </p:cBhvr>
                                      <p:to>
                                        <p:strVal val="visible"/>
                                      </p:to>
                                    </p:set>
                                    <p:anim calcmode="lin" valueType="num">
                                      <p:cBhvr additive="repl">
                                        <p:cTn dur="500" fill="hold" id="366"/>
                                        <p:tgtEl>
                                          <p:spTgt spid="380">
                                            <p:txEl>
                                              <p:pRg end="13" st="0"/>
                                            </p:txEl>
                                          </p:spTgt>
                                        </p:tgtEl>
                                        <p:attrNameLst>
                                          <p:attrName>ppt_x</p:attrName>
                                        </p:attrNameLst>
                                      </p:cBhvr>
                                      <p:tavLst>
                                        <p:tav tm="0">
                                          <p:val>
                                            <p:strVal val="#ppt_x"/>
                                          </p:val>
                                        </p:tav>
                                        <p:tav tm="100000">
                                          <p:val>
                                            <p:strVal val="#ppt_x"/>
                                          </p:val>
                                        </p:tav>
                                      </p:tavLst>
                                    </p:anim>
                                    <p:anim calcmode="lin" valueType="num">
                                      <p:cBhvr additive="repl">
                                        <p:cTn dur="500" fill="hold" id="367"/>
                                        <p:tgtEl>
                                          <p:spTgt spid="380">
                                            <p:txEl>
                                              <p:pRg end="13" st="0"/>
                                            </p:txEl>
                                          </p:spTgt>
                                        </p:tgtEl>
                                        <p:attrNameLst>
                                          <p:attrName>ppt_y</p:attrName>
                                        </p:attrNameLst>
                                      </p:cBhvr>
                                      <p:tavLst>
                                        <p:tav tm="0">
                                          <p:val>
                                            <p:strVal val="1+#ppt_h/2"/>
                                          </p:val>
                                        </p:tav>
                                        <p:tav tm="100000">
                                          <p:val>
                                            <p:strVal val="#ppt_y"/>
                                          </p:val>
                                        </p:tav>
                                      </p:tavLst>
                                    </p:anim>
                                  </p:childTnLst>
                                </p:cTn>
                              </p:par>
                              <p:par>
                                <p:cTn fill="hold" id="368" nodeType="withEffect" presetClass="entr" presetID="2" presetSubtype="4">
                                  <p:stCondLst>
                                    <p:cond delay="0"/>
                                  </p:stCondLst>
                                  <p:childTnLst>
                                    <p:set>
                                      <p:cBhvr>
                                        <p:cTn dur="1" fill="hold" id="369">
                                          <p:stCondLst>
                                            <p:cond delay="0"/>
                                          </p:stCondLst>
                                        </p:cTn>
                                        <p:tgtEl>
                                          <p:spTgt spid="380">
                                            <p:txEl>
                                              <p:pRg end="196" st="13"/>
                                            </p:txEl>
                                          </p:spTgt>
                                        </p:tgtEl>
                                        <p:attrNameLst>
                                          <p:attrName>style.visibility</p:attrName>
                                        </p:attrNameLst>
                                      </p:cBhvr>
                                      <p:to>
                                        <p:strVal val="visible"/>
                                      </p:to>
                                    </p:set>
                                    <p:anim calcmode="lin" valueType="num">
                                      <p:cBhvr additive="repl">
                                        <p:cTn dur="500" fill="hold" id="370"/>
                                        <p:tgtEl>
                                          <p:spTgt spid="380">
                                            <p:txEl>
                                              <p:pRg end="196" st="13"/>
                                            </p:txEl>
                                          </p:spTgt>
                                        </p:tgtEl>
                                        <p:attrNameLst>
                                          <p:attrName>ppt_x</p:attrName>
                                        </p:attrNameLst>
                                      </p:cBhvr>
                                      <p:tavLst>
                                        <p:tav tm="0">
                                          <p:val>
                                            <p:strVal val="#ppt_x"/>
                                          </p:val>
                                        </p:tav>
                                        <p:tav tm="100000">
                                          <p:val>
                                            <p:strVal val="#ppt_x"/>
                                          </p:val>
                                        </p:tav>
                                      </p:tavLst>
                                    </p:anim>
                                    <p:anim calcmode="lin" valueType="num">
                                      <p:cBhvr additive="repl">
                                        <p:cTn dur="500" fill="hold" id="371"/>
                                        <p:tgtEl>
                                          <p:spTgt spid="380">
                                            <p:txEl>
                                              <p:pRg end="196" st="13"/>
                                            </p:txEl>
                                          </p:spTgt>
                                        </p:tgtEl>
                                        <p:attrNameLst>
                                          <p:attrName>ppt_y</p:attrName>
                                        </p:attrNameLst>
                                      </p:cBhvr>
                                      <p:tavLst>
                                        <p:tav tm="0">
                                          <p:val>
                                            <p:strVal val="1+#ppt_h/2"/>
                                          </p:val>
                                        </p:tav>
                                        <p:tav tm="100000">
                                          <p:val>
                                            <p:strVal val="#ppt_y"/>
                                          </p:val>
                                        </p:tav>
                                      </p:tavLst>
                                    </p:anim>
                                  </p:childTnLst>
                                </p:cTn>
                              </p:par>
                            </p:childTnLst>
                          </p:cTn>
                        </p:par>
                      </p:childTnLst>
                    </p:cTn>
                  </p:par>
                  <p:par>
                    <p:cTn fill="hold" id="372" nodeType="clickEffect">
                      <p:stCondLst>
                        <p:cond delay="indefinite"/>
                      </p:stCondLst>
                      <p:childTnLst>
                        <p:par>
                          <p:cTn fill="hold" id="373" nodeType="withEffect">
                            <p:stCondLst>
                              <p:cond delay="0"/>
                            </p:stCondLst>
                            <p:childTnLst>
                              <p:par>
                                <p:cTn fill="hold" id="374" nodeType="clickEffect" presetClass="entr" presetID="2" presetSubtype="4">
                                  <p:stCondLst>
                                    <p:cond delay="0"/>
                                  </p:stCondLst>
                                  <p:childTnLst>
                                    <p:set>
                                      <p:cBhvr>
                                        <p:cTn dur="1" fill="hold" id="375">
                                          <p:stCondLst>
                                            <p:cond delay="0"/>
                                          </p:stCondLst>
                                        </p:cTn>
                                        <p:tgtEl>
                                          <p:spTgt spid="380">
                                            <p:txEl>
                                              <p:pRg end="211" st="196"/>
                                            </p:txEl>
                                          </p:spTgt>
                                        </p:tgtEl>
                                        <p:attrNameLst>
                                          <p:attrName>style.visibility</p:attrName>
                                        </p:attrNameLst>
                                      </p:cBhvr>
                                      <p:to>
                                        <p:strVal val="visible"/>
                                      </p:to>
                                    </p:set>
                                    <p:anim calcmode="lin" valueType="num">
                                      <p:cBhvr additive="repl">
                                        <p:cTn dur="500" fill="hold" id="376"/>
                                        <p:tgtEl>
                                          <p:spTgt spid="380">
                                            <p:txEl>
                                              <p:pRg end="211" st="196"/>
                                            </p:txEl>
                                          </p:spTgt>
                                        </p:tgtEl>
                                        <p:attrNameLst>
                                          <p:attrName>ppt_x</p:attrName>
                                        </p:attrNameLst>
                                      </p:cBhvr>
                                      <p:tavLst>
                                        <p:tav tm="0">
                                          <p:val>
                                            <p:strVal val="#ppt_x"/>
                                          </p:val>
                                        </p:tav>
                                        <p:tav tm="100000">
                                          <p:val>
                                            <p:strVal val="#ppt_x"/>
                                          </p:val>
                                        </p:tav>
                                      </p:tavLst>
                                    </p:anim>
                                    <p:anim calcmode="lin" valueType="num">
                                      <p:cBhvr additive="repl">
                                        <p:cTn dur="500" fill="hold" id="377"/>
                                        <p:tgtEl>
                                          <p:spTgt spid="380">
                                            <p:txEl>
                                              <p:pRg end="211" st="196"/>
                                            </p:txEl>
                                          </p:spTgt>
                                        </p:tgtEl>
                                        <p:attrNameLst>
                                          <p:attrName>ppt_y</p:attrName>
                                        </p:attrNameLst>
                                      </p:cBhvr>
                                      <p:tavLst>
                                        <p:tav tm="0">
                                          <p:val>
                                            <p:strVal val="1+#ppt_h/2"/>
                                          </p:val>
                                        </p:tav>
                                        <p:tav tm="100000">
                                          <p:val>
                                            <p:strVal val="#ppt_y"/>
                                          </p:val>
                                        </p:tav>
                                      </p:tavLst>
                                    </p:anim>
                                  </p:childTnLst>
                                </p:cTn>
                              </p:par>
                              <p:par>
                                <p:cTn fill="hold" id="378" nodeType="withEffect" presetClass="entr" presetID="2" presetSubtype="4">
                                  <p:stCondLst>
                                    <p:cond delay="0"/>
                                  </p:stCondLst>
                                  <p:childTnLst>
                                    <p:set>
                                      <p:cBhvr>
                                        <p:cTn dur="1" fill="hold" id="379">
                                          <p:stCondLst>
                                            <p:cond delay="0"/>
                                          </p:stCondLst>
                                        </p:cTn>
                                        <p:tgtEl>
                                          <p:spTgt spid="380">
                                            <p:txEl>
                                              <p:pRg end="239" st="211"/>
                                            </p:txEl>
                                          </p:spTgt>
                                        </p:tgtEl>
                                        <p:attrNameLst>
                                          <p:attrName>style.visibility</p:attrName>
                                        </p:attrNameLst>
                                      </p:cBhvr>
                                      <p:to>
                                        <p:strVal val="visible"/>
                                      </p:to>
                                    </p:set>
                                    <p:anim calcmode="lin" valueType="num">
                                      <p:cBhvr additive="repl">
                                        <p:cTn dur="500" fill="hold" id="380"/>
                                        <p:tgtEl>
                                          <p:spTgt spid="380">
                                            <p:txEl>
                                              <p:pRg end="239" st="211"/>
                                            </p:txEl>
                                          </p:spTgt>
                                        </p:tgtEl>
                                        <p:attrNameLst>
                                          <p:attrName>ppt_x</p:attrName>
                                        </p:attrNameLst>
                                      </p:cBhvr>
                                      <p:tavLst>
                                        <p:tav tm="0">
                                          <p:val>
                                            <p:strVal val="#ppt_x"/>
                                          </p:val>
                                        </p:tav>
                                        <p:tav tm="100000">
                                          <p:val>
                                            <p:strVal val="#ppt_x"/>
                                          </p:val>
                                        </p:tav>
                                      </p:tavLst>
                                    </p:anim>
                                    <p:anim calcmode="lin" valueType="num">
                                      <p:cBhvr additive="repl">
                                        <p:cTn dur="500" fill="hold" id="381"/>
                                        <p:tgtEl>
                                          <p:spTgt spid="380">
                                            <p:txEl>
                                              <p:pRg end="239" st="211"/>
                                            </p:txEl>
                                          </p:spTgt>
                                        </p:tgtEl>
                                        <p:attrNameLst>
                                          <p:attrName>ppt_y</p:attrName>
                                        </p:attrNameLst>
                                      </p:cBhvr>
                                      <p:tavLst>
                                        <p:tav tm="0">
                                          <p:val>
                                            <p:strVal val="1+#ppt_h/2"/>
                                          </p:val>
                                        </p:tav>
                                        <p:tav tm="100000">
                                          <p:val>
                                            <p:strVal val="#ppt_y"/>
                                          </p:val>
                                        </p:tav>
                                      </p:tavLst>
                                    </p:anim>
                                  </p:childTnLst>
                                </p:cTn>
                              </p:par>
                              <p:par>
                                <p:cTn fill="hold" id="382" nodeType="withEffect" presetClass="entr" presetID="2" presetSubtype="4">
                                  <p:stCondLst>
                                    <p:cond delay="0"/>
                                  </p:stCondLst>
                                  <p:childTnLst>
                                    <p:set>
                                      <p:cBhvr>
                                        <p:cTn dur="1" fill="hold" id="383">
                                          <p:stCondLst>
                                            <p:cond delay="0"/>
                                          </p:stCondLst>
                                        </p:cTn>
                                        <p:tgtEl>
                                          <p:spTgt spid="380">
                                            <p:txEl>
                                              <p:pRg end="268" st="239"/>
                                            </p:txEl>
                                          </p:spTgt>
                                        </p:tgtEl>
                                        <p:attrNameLst>
                                          <p:attrName>style.visibility</p:attrName>
                                        </p:attrNameLst>
                                      </p:cBhvr>
                                      <p:to>
                                        <p:strVal val="visible"/>
                                      </p:to>
                                    </p:set>
                                    <p:anim calcmode="lin" valueType="num">
                                      <p:cBhvr additive="repl">
                                        <p:cTn dur="500" fill="hold" id="384"/>
                                        <p:tgtEl>
                                          <p:spTgt spid="380">
                                            <p:txEl>
                                              <p:pRg end="268" st="239"/>
                                            </p:txEl>
                                          </p:spTgt>
                                        </p:tgtEl>
                                        <p:attrNameLst>
                                          <p:attrName>ppt_x</p:attrName>
                                        </p:attrNameLst>
                                      </p:cBhvr>
                                      <p:tavLst>
                                        <p:tav tm="0">
                                          <p:val>
                                            <p:strVal val="#ppt_x"/>
                                          </p:val>
                                        </p:tav>
                                        <p:tav tm="100000">
                                          <p:val>
                                            <p:strVal val="#ppt_x"/>
                                          </p:val>
                                        </p:tav>
                                      </p:tavLst>
                                    </p:anim>
                                    <p:anim calcmode="lin" valueType="num">
                                      <p:cBhvr additive="repl">
                                        <p:cTn dur="500" fill="hold" id="385"/>
                                        <p:tgtEl>
                                          <p:spTgt spid="380">
                                            <p:txEl>
                                              <p:pRg end="268" st="239"/>
                                            </p:txEl>
                                          </p:spTgt>
                                        </p:tgtEl>
                                        <p:attrNameLst>
                                          <p:attrName>ppt_y</p:attrName>
                                        </p:attrNameLst>
                                      </p:cBhvr>
                                      <p:tavLst>
                                        <p:tav tm="0">
                                          <p:val>
                                            <p:strVal val="1+#ppt_h/2"/>
                                          </p:val>
                                        </p:tav>
                                        <p:tav tm="100000">
                                          <p:val>
                                            <p:strVal val="#ppt_y"/>
                                          </p:val>
                                        </p:tav>
                                      </p:tavLst>
                                    </p:anim>
                                  </p:childTnLst>
                                </p:cTn>
                              </p:par>
                              <p:par>
                                <p:cTn fill="hold" id="386" nodeType="withEffect" presetClass="entr" presetID="2" presetSubtype="4">
                                  <p:stCondLst>
                                    <p:cond delay="0"/>
                                  </p:stCondLst>
                                  <p:childTnLst>
                                    <p:set>
                                      <p:cBhvr>
                                        <p:cTn dur="1" fill="hold" id="387">
                                          <p:stCondLst>
                                            <p:cond delay="0"/>
                                          </p:stCondLst>
                                        </p:cTn>
                                        <p:tgtEl>
                                          <p:spTgt spid="380">
                                            <p:txEl>
                                              <p:pRg end="408" st="268"/>
                                            </p:txEl>
                                          </p:spTgt>
                                        </p:tgtEl>
                                        <p:attrNameLst>
                                          <p:attrName>style.visibility</p:attrName>
                                        </p:attrNameLst>
                                      </p:cBhvr>
                                      <p:to>
                                        <p:strVal val="visible"/>
                                      </p:to>
                                    </p:set>
                                    <p:anim calcmode="lin" valueType="num">
                                      <p:cBhvr additive="repl">
                                        <p:cTn dur="500" fill="hold" id="388"/>
                                        <p:tgtEl>
                                          <p:spTgt spid="380">
                                            <p:txEl>
                                              <p:pRg end="408" st="268"/>
                                            </p:txEl>
                                          </p:spTgt>
                                        </p:tgtEl>
                                        <p:attrNameLst>
                                          <p:attrName>ppt_x</p:attrName>
                                        </p:attrNameLst>
                                      </p:cBhvr>
                                      <p:tavLst>
                                        <p:tav tm="0">
                                          <p:val>
                                            <p:strVal val="#ppt_x"/>
                                          </p:val>
                                        </p:tav>
                                        <p:tav tm="100000">
                                          <p:val>
                                            <p:strVal val="#ppt_x"/>
                                          </p:val>
                                        </p:tav>
                                      </p:tavLst>
                                    </p:anim>
                                    <p:anim calcmode="lin" valueType="num">
                                      <p:cBhvr additive="repl">
                                        <p:cTn dur="500" fill="hold" id="389"/>
                                        <p:tgtEl>
                                          <p:spTgt spid="380">
                                            <p:txEl>
                                              <p:pRg end="408" st="268"/>
                                            </p:txEl>
                                          </p:spTgt>
                                        </p:tgtEl>
                                        <p:attrNameLst>
                                          <p:attrName>ppt_y</p:attrName>
                                        </p:attrNameLst>
                                      </p:cBhvr>
                                      <p:tavLst>
                                        <p:tav tm="0">
                                          <p:val>
                                            <p:strVal val="1+#ppt_h/2"/>
                                          </p:val>
                                        </p:tav>
                                        <p:tav tm="100000">
                                          <p:val>
                                            <p:strVal val="#ppt_y"/>
                                          </p:val>
                                        </p:tav>
                                      </p:tavLst>
                                    </p:anim>
                                  </p:childTnLst>
                                </p:cTn>
                              </p:par>
                              <p:par>
                                <p:cTn fill="hold" id="390" nodeType="withEffect" presetClass="entr" presetID="2" presetSubtype="4">
                                  <p:stCondLst>
                                    <p:cond delay="0"/>
                                  </p:stCondLst>
                                  <p:childTnLst>
                                    <p:set>
                                      <p:cBhvr>
                                        <p:cTn dur="1" fill="hold" id="391">
                                          <p:stCondLst>
                                            <p:cond delay="0"/>
                                          </p:stCondLst>
                                        </p:cTn>
                                        <p:tgtEl>
                                          <p:spTgt spid="380">
                                            <p:txEl>
                                              <p:pRg end="468" st="408"/>
                                            </p:txEl>
                                          </p:spTgt>
                                        </p:tgtEl>
                                        <p:attrNameLst>
                                          <p:attrName>style.visibility</p:attrName>
                                        </p:attrNameLst>
                                      </p:cBhvr>
                                      <p:to>
                                        <p:strVal val="visible"/>
                                      </p:to>
                                    </p:set>
                                    <p:anim calcmode="lin" valueType="num">
                                      <p:cBhvr additive="repl">
                                        <p:cTn dur="500" fill="hold" id="392"/>
                                        <p:tgtEl>
                                          <p:spTgt spid="380">
                                            <p:txEl>
                                              <p:pRg end="468" st="408"/>
                                            </p:txEl>
                                          </p:spTgt>
                                        </p:tgtEl>
                                        <p:attrNameLst>
                                          <p:attrName>ppt_x</p:attrName>
                                        </p:attrNameLst>
                                      </p:cBhvr>
                                      <p:tavLst>
                                        <p:tav tm="0">
                                          <p:val>
                                            <p:strVal val="#ppt_x"/>
                                          </p:val>
                                        </p:tav>
                                        <p:tav tm="100000">
                                          <p:val>
                                            <p:strVal val="#ppt_x"/>
                                          </p:val>
                                        </p:tav>
                                      </p:tavLst>
                                    </p:anim>
                                    <p:anim calcmode="lin" valueType="num">
                                      <p:cBhvr additive="repl">
                                        <p:cTn dur="500" fill="hold" id="393"/>
                                        <p:tgtEl>
                                          <p:spTgt spid="380">
                                            <p:txEl>
                                              <p:pRg end="468" st="40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2" name="TextShape 1"/>
          <p:cNvSpPr txBox="1"/>
          <p:nvPr/>
        </p:nvSpPr>
        <p:spPr>
          <a:xfrm>
            <a:off x="457560" y="764640"/>
            <a:ext cx="7809840" cy="835560"/>
          </a:xfrm>
          <a:prstGeom prst="rect">
            <a:avLst/>
          </a:prstGeom>
        </p:spPr>
        <p:txBody>
          <a:bodyPr rIns="132120"/>
          <a:p>
            <a:pPr>
              <a:lnSpc>
                <a:spcPct val="100000"/>
              </a:lnSpc>
            </a:pPr>
            <a:r>
              <a:rPr b="1" lang="es-ES" sz="2800">
                <a:solidFill>
                  <a:srgbClr val="782c2c"/>
                </a:solidFill>
                <a:latin typeface="Arial"/>
              </a:rPr>
              <a:t>Tipos de Consentimiento</a:t>
            </a:r>
            <a:endParaRPr/>
          </a:p>
        </p:txBody>
      </p:sp>
      <p:sp>
        <p:nvSpPr>
          <p:cNvPr id="383" name="TextShape 2"/>
          <p:cNvSpPr txBox="1"/>
          <p:nvPr/>
        </p:nvSpPr>
        <p:spPr>
          <a:xfrm>
            <a:off x="876240" y="1504800"/>
            <a:ext cx="7357680" cy="4330440"/>
          </a:xfrm>
          <a:prstGeom prst="rect">
            <a:avLst/>
          </a:prstGeom>
        </p:spPr>
        <p:txBody>
          <a:bodyPr rIns="132120"/>
          <a:p>
            <a:pPr>
              <a:lnSpc>
                <a:spcPct val="90000"/>
              </a:lnSpc>
              <a:buFont typeface="Arial"/>
              <a:buChar char="•"/>
            </a:pPr>
            <a:r>
              <a:rPr lang="es-ES" sz="1700">
                <a:solidFill>
                  <a:srgbClr val="000000"/>
                </a:solidFill>
                <a:latin typeface="Century Gothic"/>
                <a:ea typeface="ヒラギノ明朝 ProN W3"/>
              </a:rPr>
              <a:t>Tácito (si no oposición en 30 días con info previa -14.2 RLOPD)</a:t>
            </a:r>
            <a:endParaRPr/>
          </a:p>
          <a:p>
            <a:pPr>
              <a:lnSpc>
                <a:spcPct val="90000"/>
              </a:lnSpc>
              <a:buFont typeface="Arial"/>
              <a:buChar char="•"/>
            </a:pPr>
            <a:r>
              <a:rPr lang="es-ES" sz="1700">
                <a:solidFill>
                  <a:srgbClr val="000000"/>
                </a:solidFill>
                <a:latin typeface="Century Gothic"/>
                <a:ea typeface="ヒラギノ明朝 ProN W3"/>
              </a:rPr>
              <a:t>Expreso (7.3)</a:t>
            </a:r>
            <a:endParaRPr/>
          </a:p>
          <a:p>
            <a:pPr lvl="1">
              <a:lnSpc>
                <a:spcPct val="90000"/>
              </a:lnSpc>
              <a:buFont typeface="Arial"/>
              <a:buChar char="–"/>
            </a:pPr>
            <a:r>
              <a:rPr lang="es-ES" sz="1700">
                <a:solidFill>
                  <a:srgbClr val="000000"/>
                </a:solidFill>
                <a:latin typeface="Century Gothic"/>
                <a:ea typeface="ヒラギノ明朝 ProN W3"/>
              </a:rPr>
              <a:t>Origen racial,</a:t>
            </a:r>
            <a:endParaRPr/>
          </a:p>
          <a:p>
            <a:pPr lvl="1">
              <a:lnSpc>
                <a:spcPct val="90000"/>
              </a:lnSpc>
              <a:buFont typeface="Arial"/>
              <a:buChar char="–"/>
            </a:pPr>
            <a:r>
              <a:rPr lang="es-ES" sz="1700">
                <a:solidFill>
                  <a:srgbClr val="000000"/>
                </a:solidFill>
                <a:latin typeface="Century Gothic"/>
                <a:ea typeface="ヒラギノ明朝 ProN W3"/>
              </a:rPr>
              <a:t>Salud y</a:t>
            </a:r>
            <a:endParaRPr/>
          </a:p>
          <a:p>
            <a:pPr lvl="1">
              <a:lnSpc>
                <a:spcPct val="90000"/>
              </a:lnSpc>
              <a:buFont typeface="Arial"/>
              <a:buChar char="–"/>
            </a:pPr>
            <a:r>
              <a:rPr lang="es-ES" sz="1700">
                <a:solidFill>
                  <a:srgbClr val="000000"/>
                </a:solidFill>
                <a:latin typeface="Century Gothic"/>
                <a:ea typeface="ヒラギノ明朝 ProN W3"/>
              </a:rPr>
              <a:t>Vida sexual</a:t>
            </a:r>
            <a:endParaRPr/>
          </a:p>
          <a:p>
            <a:pPr lvl="1">
              <a:lnSpc>
                <a:spcPct val="90000"/>
              </a:lnSpc>
              <a:buFont typeface="Arial"/>
              <a:buChar char="–"/>
            </a:pPr>
            <a:r>
              <a:rPr lang="es-ES" sz="1700" u="sng">
                <a:solidFill>
                  <a:srgbClr val="000000"/>
                </a:solidFill>
                <a:latin typeface="Century Gothic"/>
                <a:ea typeface="ヒラギノ明朝 ProN W3"/>
              </a:rPr>
              <a:t>Excepto</a:t>
            </a:r>
            <a:r>
              <a:rPr lang="es-ES" sz="1700">
                <a:solidFill>
                  <a:srgbClr val="000000"/>
                </a:solidFill>
                <a:latin typeface="Century Gothic"/>
                <a:ea typeface="ヒラギノ明朝 ProN W3"/>
              </a:rPr>
              <a:t>: razones de interés general en base a la ley</a:t>
            </a:r>
            <a:endParaRPr/>
          </a:p>
          <a:p>
            <a:pPr>
              <a:lnSpc>
                <a:spcPct val="90000"/>
              </a:lnSpc>
              <a:buFont typeface="Arial"/>
              <a:buChar char="•"/>
            </a:pPr>
            <a:r>
              <a:rPr lang="es-ES" sz="1700">
                <a:solidFill>
                  <a:srgbClr val="000000"/>
                </a:solidFill>
                <a:latin typeface="Century Gothic"/>
                <a:ea typeface="ヒラギノ明朝 ProN W3"/>
              </a:rPr>
              <a:t>Por escrito (7.2)</a:t>
            </a:r>
            <a:endParaRPr/>
          </a:p>
          <a:p>
            <a:pPr lvl="1">
              <a:lnSpc>
                <a:spcPct val="90000"/>
              </a:lnSpc>
              <a:buFont typeface="Arial"/>
              <a:buChar char="–"/>
            </a:pPr>
            <a:r>
              <a:rPr lang="es-ES" sz="1700">
                <a:solidFill>
                  <a:srgbClr val="000000"/>
                </a:solidFill>
                <a:latin typeface="Century Gothic"/>
                <a:ea typeface="ヒラギノ明朝 ProN W3"/>
              </a:rPr>
              <a:t>Ideología</a:t>
            </a:r>
            <a:endParaRPr/>
          </a:p>
          <a:p>
            <a:pPr lvl="1">
              <a:lnSpc>
                <a:spcPct val="90000"/>
              </a:lnSpc>
              <a:buFont typeface="Arial"/>
              <a:buChar char="–"/>
            </a:pPr>
            <a:r>
              <a:rPr lang="es-ES" sz="1700">
                <a:solidFill>
                  <a:srgbClr val="000000"/>
                </a:solidFill>
                <a:latin typeface="Century Gothic"/>
                <a:ea typeface="ヒラギノ明朝 ProN W3"/>
              </a:rPr>
              <a:t>Afiliación sindical</a:t>
            </a:r>
            <a:endParaRPr/>
          </a:p>
          <a:p>
            <a:pPr lvl="1">
              <a:lnSpc>
                <a:spcPct val="90000"/>
              </a:lnSpc>
              <a:buFont typeface="Arial"/>
              <a:buChar char="–"/>
            </a:pPr>
            <a:r>
              <a:rPr lang="es-ES" sz="1700">
                <a:solidFill>
                  <a:srgbClr val="000000"/>
                </a:solidFill>
                <a:latin typeface="Century Gothic"/>
                <a:ea typeface="ヒラギノ明朝 ProN W3"/>
              </a:rPr>
              <a:t>Religión y</a:t>
            </a:r>
            <a:endParaRPr/>
          </a:p>
          <a:p>
            <a:pPr lvl="1">
              <a:lnSpc>
                <a:spcPct val="90000"/>
              </a:lnSpc>
              <a:buFont typeface="Arial"/>
              <a:buChar char="–"/>
            </a:pPr>
            <a:r>
              <a:rPr lang="es-ES" sz="1700">
                <a:solidFill>
                  <a:srgbClr val="000000"/>
                </a:solidFill>
                <a:latin typeface="Century Gothic"/>
                <a:ea typeface="ヒラギノ明朝 ProN W3"/>
              </a:rPr>
              <a:t>Creencias</a:t>
            </a:r>
            <a:endParaRPr/>
          </a:p>
          <a:p>
            <a:pPr lvl="1">
              <a:lnSpc>
                <a:spcPct val="90000"/>
              </a:lnSpc>
              <a:buFont typeface="Arial"/>
              <a:buChar char="–"/>
            </a:pPr>
            <a:r>
              <a:rPr lang="es-ES" sz="1700" u="sng">
                <a:solidFill>
                  <a:srgbClr val="000000"/>
                </a:solidFill>
                <a:latin typeface="Century Gothic"/>
                <a:ea typeface="ヒラギノ明朝 ProN W3"/>
              </a:rPr>
              <a:t>Excepto</a:t>
            </a:r>
            <a:r>
              <a:rPr lang="es-ES" sz="1700">
                <a:solidFill>
                  <a:srgbClr val="000000"/>
                </a:solidFill>
                <a:latin typeface="Century Gothic"/>
                <a:ea typeface="ヒラギノ明朝 ProN W3"/>
              </a:rPr>
              <a:t>: Partidos políticos, sindicatos, iglesias, confesiones religiosas y entidades sin ánimo de lucro con similares fines</a:t>
            </a:r>
            <a:endParaRPr/>
          </a:p>
        </p:txBody>
      </p:sp>
      <p:sp>
        <p:nvSpPr>
          <p:cNvPr id="384"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394" nodeType="tmRoot" restart="never">
          <p:childTnLst>
            <p:seq>
              <p:cTn dur="indefinite" id="395" nodeType="mainSeq">
                <p:childTnLst>
                  <p:par>
                    <p:cTn fill="hold" id="396" nodeType="clickEffect">
                      <p:stCondLst>
                        <p:cond delay="indefinite"/>
                      </p:stCondLst>
                      <p:childTnLst>
                        <p:par>
                          <p:cTn fill="hold" id="397" nodeType="withEffect">
                            <p:stCondLst>
                              <p:cond delay="0"/>
                            </p:stCondLst>
                            <p:childTnLst>
                              <p:par>
                                <p:cTn fill="hold" id="398" nodeType="clickEffect" presetClass="entr" presetID="2" presetSubtype="4">
                                  <p:stCondLst>
                                    <p:cond delay="0"/>
                                  </p:stCondLst>
                                  <p:childTnLst>
                                    <p:set>
                                      <p:cBhvr>
                                        <p:cTn dur="1" fill="hold" id="399">
                                          <p:stCondLst>
                                            <p:cond delay="0"/>
                                          </p:stCondLst>
                                        </p:cTn>
                                        <p:tgtEl>
                                          <p:spTgt spid="383">
                                            <p:txEl>
                                              <p:pRg end="64" st="0"/>
                                            </p:txEl>
                                          </p:spTgt>
                                        </p:tgtEl>
                                        <p:attrNameLst>
                                          <p:attrName>style.visibility</p:attrName>
                                        </p:attrNameLst>
                                      </p:cBhvr>
                                      <p:to>
                                        <p:strVal val="visible"/>
                                      </p:to>
                                    </p:set>
                                    <p:anim calcmode="lin" valueType="num">
                                      <p:cBhvr additive="repl">
                                        <p:cTn dur="500" fill="hold" id="400"/>
                                        <p:tgtEl>
                                          <p:spTgt spid="383">
                                            <p:txEl>
                                              <p:pRg end="64" st="0"/>
                                            </p:txEl>
                                          </p:spTgt>
                                        </p:tgtEl>
                                        <p:attrNameLst>
                                          <p:attrName>ppt_x</p:attrName>
                                        </p:attrNameLst>
                                      </p:cBhvr>
                                      <p:tavLst>
                                        <p:tav tm="0">
                                          <p:val>
                                            <p:strVal val="#ppt_x"/>
                                          </p:val>
                                        </p:tav>
                                        <p:tav tm="100000">
                                          <p:val>
                                            <p:strVal val="#ppt_x"/>
                                          </p:val>
                                        </p:tav>
                                      </p:tavLst>
                                    </p:anim>
                                    <p:anim calcmode="lin" valueType="num">
                                      <p:cBhvr additive="repl">
                                        <p:cTn dur="500" fill="hold" id="401"/>
                                        <p:tgtEl>
                                          <p:spTgt spid="383">
                                            <p:txEl>
                                              <p:pRg end="64"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402" nodeType="clickEffect">
                      <p:stCondLst>
                        <p:cond delay="indefinite"/>
                      </p:stCondLst>
                      <p:childTnLst>
                        <p:par>
                          <p:cTn fill="hold" id="403" nodeType="withEffect">
                            <p:stCondLst>
                              <p:cond delay="0"/>
                            </p:stCondLst>
                            <p:childTnLst>
                              <p:par>
                                <p:cTn fill="hold" id="404" nodeType="clickEffect" presetClass="entr" presetID="2" presetSubtype="4">
                                  <p:stCondLst>
                                    <p:cond delay="0"/>
                                  </p:stCondLst>
                                  <p:childTnLst>
                                    <p:set>
                                      <p:cBhvr>
                                        <p:cTn dur="1" fill="hold" id="405">
                                          <p:stCondLst>
                                            <p:cond delay="0"/>
                                          </p:stCondLst>
                                        </p:cTn>
                                        <p:tgtEl>
                                          <p:spTgt spid="383">
                                            <p:txEl>
                                              <p:pRg end="78" st="64"/>
                                            </p:txEl>
                                          </p:spTgt>
                                        </p:tgtEl>
                                        <p:attrNameLst>
                                          <p:attrName>style.visibility</p:attrName>
                                        </p:attrNameLst>
                                      </p:cBhvr>
                                      <p:to>
                                        <p:strVal val="visible"/>
                                      </p:to>
                                    </p:set>
                                    <p:anim calcmode="lin" valueType="num">
                                      <p:cBhvr additive="repl">
                                        <p:cTn dur="500" fill="hold" id="406"/>
                                        <p:tgtEl>
                                          <p:spTgt spid="383">
                                            <p:txEl>
                                              <p:pRg end="78" st="64"/>
                                            </p:txEl>
                                          </p:spTgt>
                                        </p:tgtEl>
                                        <p:attrNameLst>
                                          <p:attrName>ppt_x</p:attrName>
                                        </p:attrNameLst>
                                      </p:cBhvr>
                                      <p:tavLst>
                                        <p:tav tm="0">
                                          <p:val>
                                            <p:strVal val="#ppt_x"/>
                                          </p:val>
                                        </p:tav>
                                        <p:tav tm="100000">
                                          <p:val>
                                            <p:strVal val="#ppt_x"/>
                                          </p:val>
                                        </p:tav>
                                      </p:tavLst>
                                    </p:anim>
                                    <p:anim calcmode="lin" valueType="num">
                                      <p:cBhvr additive="repl">
                                        <p:cTn dur="500" fill="hold" id="407"/>
                                        <p:tgtEl>
                                          <p:spTgt spid="383">
                                            <p:txEl>
                                              <p:pRg end="78" st="64"/>
                                            </p:txEl>
                                          </p:spTgt>
                                        </p:tgtEl>
                                        <p:attrNameLst>
                                          <p:attrName>ppt_y</p:attrName>
                                        </p:attrNameLst>
                                      </p:cBhvr>
                                      <p:tavLst>
                                        <p:tav tm="0">
                                          <p:val>
                                            <p:strVal val="1+#ppt_h/2"/>
                                          </p:val>
                                        </p:tav>
                                        <p:tav tm="100000">
                                          <p:val>
                                            <p:strVal val="#ppt_y"/>
                                          </p:val>
                                        </p:tav>
                                      </p:tavLst>
                                    </p:anim>
                                  </p:childTnLst>
                                </p:cTn>
                              </p:par>
                              <p:par>
                                <p:cTn fill="hold" id="408" nodeType="withEffect" presetClass="entr" presetID="2" presetSubtype="4">
                                  <p:stCondLst>
                                    <p:cond delay="0"/>
                                  </p:stCondLst>
                                  <p:childTnLst>
                                    <p:set>
                                      <p:cBhvr>
                                        <p:cTn dur="1" fill="hold" id="409">
                                          <p:stCondLst>
                                            <p:cond delay="0"/>
                                          </p:stCondLst>
                                        </p:cTn>
                                        <p:tgtEl>
                                          <p:spTgt spid="383">
                                            <p:txEl>
                                              <p:pRg end="93" st="78"/>
                                            </p:txEl>
                                          </p:spTgt>
                                        </p:tgtEl>
                                        <p:attrNameLst>
                                          <p:attrName>style.visibility</p:attrName>
                                        </p:attrNameLst>
                                      </p:cBhvr>
                                      <p:to>
                                        <p:strVal val="visible"/>
                                      </p:to>
                                    </p:set>
                                    <p:anim calcmode="lin" valueType="num">
                                      <p:cBhvr additive="repl">
                                        <p:cTn dur="500" fill="hold" id="410"/>
                                        <p:tgtEl>
                                          <p:spTgt spid="383">
                                            <p:txEl>
                                              <p:pRg end="93" st="78"/>
                                            </p:txEl>
                                          </p:spTgt>
                                        </p:tgtEl>
                                        <p:attrNameLst>
                                          <p:attrName>ppt_x</p:attrName>
                                        </p:attrNameLst>
                                      </p:cBhvr>
                                      <p:tavLst>
                                        <p:tav tm="0">
                                          <p:val>
                                            <p:strVal val="#ppt_x"/>
                                          </p:val>
                                        </p:tav>
                                        <p:tav tm="100000">
                                          <p:val>
                                            <p:strVal val="#ppt_x"/>
                                          </p:val>
                                        </p:tav>
                                      </p:tavLst>
                                    </p:anim>
                                    <p:anim calcmode="lin" valueType="num">
                                      <p:cBhvr additive="repl">
                                        <p:cTn dur="500" fill="hold" id="411"/>
                                        <p:tgtEl>
                                          <p:spTgt spid="383">
                                            <p:txEl>
                                              <p:pRg end="93" st="78"/>
                                            </p:txEl>
                                          </p:spTgt>
                                        </p:tgtEl>
                                        <p:attrNameLst>
                                          <p:attrName>ppt_y</p:attrName>
                                        </p:attrNameLst>
                                      </p:cBhvr>
                                      <p:tavLst>
                                        <p:tav tm="0">
                                          <p:val>
                                            <p:strVal val="1+#ppt_h/2"/>
                                          </p:val>
                                        </p:tav>
                                        <p:tav tm="100000">
                                          <p:val>
                                            <p:strVal val="#ppt_y"/>
                                          </p:val>
                                        </p:tav>
                                      </p:tavLst>
                                    </p:anim>
                                  </p:childTnLst>
                                </p:cTn>
                              </p:par>
                              <p:par>
                                <p:cTn fill="hold" id="412" nodeType="withEffect" presetClass="entr" presetID="2" presetSubtype="4">
                                  <p:stCondLst>
                                    <p:cond delay="0"/>
                                  </p:stCondLst>
                                  <p:childTnLst>
                                    <p:set>
                                      <p:cBhvr>
                                        <p:cTn dur="1" fill="hold" id="413">
                                          <p:stCondLst>
                                            <p:cond delay="0"/>
                                          </p:stCondLst>
                                        </p:cTn>
                                        <p:tgtEl>
                                          <p:spTgt spid="383">
                                            <p:txEl>
                                              <p:pRg end="101" st="93"/>
                                            </p:txEl>
                                          </p:spTgt>
                                        </p:tgtEl>
                                        <p:attrNameLst>
                                          <p:attrName>style.visibility</p:attrName>
                                        </p:attrNameLst>
                                      </p:cBhvr>
                                      <p:to>
                                        <p:strVal val="visible"/>
                                      </p:to>
                                    </p:set>
                                    <p:anim calcmode="lin" valueType="num">
                                      <p:cBhvr additive="repl">
                                        <p:cTn dur="500" fill="hold" id="414"/>
                                        <p:tgtEl>
                                          <p:spTgt spid="383">
                                            <p:txEl>
                                              <p:pRg end="101" st="93"/>
                                            </p:txEl>
                                          </p:spTgt>
                                        </p:tgtEl>
                                        <p:attrNameLst>
                                          <p:attrName>ppt_x</p:attrName>
                                        </p:attrNameLst>
                                      </p:cBhvr>
                                      <p:tavLst>
                                        <p:tav tm="0">
                                          <p:val>
                                            <p:strVal val="#ppt_x"/>
                                          </p:val>
                                        </p:tav>
                                        <p:tav tm="100000">
                                          <p:val>
                                            <p:strVal val="#ppt_x"/>
                                          </p:val>
                                        </p:tav>
                                      </p:tavLst>
                                    </p:anim>
                                    <p:anim calcmode="lin" valueType="num">
                                      <p:cBhvr additive="repl">
                                        <p:cTn dur="500" fill="hold" id="415"/>
                                        <p:tgtEl>
                                          <p:spTgt spid="383">
                                            <p:txEl>
                                              <p:pRg end="101" st="93"/>
                                            </p:txEl>
                                          </p:spTgt>
                                        </p:tgtEl>
                                        <p:attrNameLst>
                                          <p:attrName>ppt_y</p:attrName>
                                        </p:attrNameLst>
                                      </p:cBhvr>
                                      <p:tavLst>
                                        <p:tav tm="0">
                                          <p:val>
                                            <p:strVal val="1+#ppt_h/2"/>
                                          </p:val>
                                        </p:tav>
                                        <p:tav tm="100000">
                                          <p:val>
                                            <p:strVal val="#ppt_y"/>
                                          </p:val>
                                        </p:tav>
                                      </p:tavLst>
                                    </p:anim>
                                  </p:childTnLst>
                                </p:cTn>
                              </p:par>
                              <p:par>
                                <p:cTn fill="hold" id="416" nodeType="withEffect" presetClass="entr" presetID="2" presetSubtype="4">
                                  <p:stCondLst>
                                    <p:cond delay="0"/>
                                  </p:stCondLst>
                                  <p:childTnLst>
                                    <p:set>
                                      <p:cBhvr>
                                        <p:cTn dur="1" fill="hold" id="417">
                                          <p:stCondLst>
                                            <p:cond delay="0"/>
                                          </p:stCondLst>
                                        </p:cTn>
                                        <p:tgtEl>
                                          <p:spTgt spid="383">
                                            <p:txEl>
                                              <p:pRg end="113" st="101"/>
                                            </p:txEl>
                                          </p:spTgt>
                                        </p:tgtEl>
                                        <p:attrNameLst>
                                          <p:attrName>style.visibility</p:attrName>
                                        </p:attrNameLst>
                                      </p:cBhvr>
                                      <p:to>
                                        <p:strVal val="visible"/>
                                      </p:to>
                                    </p:set>
                                    <p:anim calcmode="lin" valueType="num">
                                      <p:cBhvr additive="repl">
                                        <p:cTn dur="500" fill="hold" id="418"/>
                                        <p:tgtEl>
                                          <p:spTgt spid="383">
                                            <p:txEl>
                                              <p:pRg end="113" st="101"/>
                                            </p:txEl>
                                          </p:spTgt>
                                        </p:tgtEl>
                                        <p:attrNameLst>
                                          <p:attrName>ppt_x</p:attrName>
                                        </p:attrNameLst>
                                      </p:cBhvr>
                                      <p:tavLst>
                                        <p:tav tm="0">
                                          <p:val>
                                            <p:strVal val="#ppt_x"/>
                                          </p:val>
                                        </p:tav>
                                        <p:tav tm="100000">
                                          <p:val>
                                            <p:strVal val="#ppt_x"/>
                                          </p:val>
                                        </p:tav>
                                      </p:tavLst>
                                    </p:anim>
                                    <p:anim calcmode="lin" valueType="num">
                                      <p:cBhvr additive="repl">
                                        <p:cTn dur="500" fill="hold" id="419"/>
                                        <p:tgtEl>
                                          <p:spTgt spid="383">
                                            <p:txEl>
                                              <p:pRg end="113" st="101"/>
                                            </p:txEl>
                                          </p:spTgt>
                                        </p:tgtEl>
                                        <p:attrNameLst>
                                          <p:attrName>ppt_y</p:attrName>
                                        </p:attrNameLst>
                                      </p:cBhvr>
                                      <p:tavLst>
                                        <p:tav tm="0">
                                          <p:val>
                                            <p:strVal val="1+#ppt_h/2"/>
                                          </p:val>
                                        </p:tav>
                                        <p:tav tm="100000">
                                          <p:val>
                                            <p:strVal val="#ppt_y"/>
                                          </p:val>
                                        </p:tav>
                                      </p:tavLst>
                                    </p:anim>
                                  </p:childTnLst>
                                </p:cTn>
                              </p:par>
                              <p:par>
                                <p:cTn fill="hold" id="420" nodeType="withEffect" presetClass="entr" presetID="2" presetSubtype="4">
                                  <p:stCondLst>
                                    <p:cond delay="0"/>
                                  </p:stCondLst>
                                  <p:childTnLst>
                                    <p:set>
                                      <p:cBhvr>
                                        <p:cTn dur="1" fill="hold" id="421">
                                          <p:stCondLst>
                                            <p:cond delay="0"/>
                                          </p:stCondLst>
                                        </p:cTn>
                                        <p:tgtEl>
                                          <p:spTgt spid="383">
                                            <p:txEl>
                                              <p:pRg end="166" st="113"/>
                                            </p:txEl>
                                          </p:spTgt>
                                        </p:tgtEl>
                                        <p:attrNameLst>
                                          <p:attrName>style.visibility</p:attrName>
                                        </p:attrNameLst>
                                      </p:cBhvr>
                                      <p:to>
                                        <p:strVal val="visible"/>
                                      </p:to>
                                    </p:set>
                                    <p:anim calcmode="lin" valueType="num">
                                      <p:cBhvr additive="repl">
                                        <p:cTn dur="500" fill="hold" id="422"/>
                                        <p:tgtEl>
                                          <p:spTgt spid="383">
                                            <p:txEl>
                                              <p:pRg end="166" st="113"/>
                                            </p:txEl>
                                          </p:spTgt>
                                        </p:tgtEl>
                                        <p:attrNameLst>
                                          <p:attrName>ppt_x</p:attrName>
                                        </p:attrNameLst>
                                      </p:cBhvr>
                                      <p:tavLst>
                                        <p:tav tm="0">
                                          <p:val>
                                            <p:strVal val="#ppt_x"/>
                                          </p:val>
                                        </p:tav>
                                        <p:tav tm="100000">
                                          <p:val>
                                            <p:strVal val="#ppt_x"/>
                                          </p:val>
                                        </p:tav>
                                      </p:tavLst>
                                    </p:anim>
                                    <p:anim calcmode="lin" valueType="num">
                                      <p:cBhvr additive="repl">
                                        <p:cTn dur="500" fill="hold" id="423"/>
                                        <p:tgtEl>
                                          <p:spTgt spid="383">
                                            <p:txEl>
                                              <p:pRg end="166" st="113"/>
                                            </p:txEl>
                                          </p:spTgt>
                                        </p:tgtEl>
                                        <p:attrNameLst>
                                          <p:attrName>ppt_y</p:attrName>
                                        </p:attrNameLst>
                                      </p:cBhvr>
                                      <p:tavLst>
                                        <p:tav tm="0">
                                          <p:val>
                                            <p:strVal val="1+#ppt_h/2"/>
                                          </p:val>
                                        </p:tav>
                                        <p:tav tm="100000">
                                          <p:val>
                                            <p:strVal val="#ppt_y"/>
                                          </p:val>
                                        </p:tav>
                                      </p:tavLst>
                                    </p:anim>
                                  </p:childTnLst>
                                </p:cTn>
                              </p:par>
                            </p:childTnLst>
                          </p:cTn>
                        </p:par>
                      </p:childTnLst>
                    </p:cTn>
                  </p:par>
                  <p:par>
                    <p:cTn fill="hold" id="424" nodeType="clickEffect">
                      <p:stCondLst>
                        <p:cond delay="indefinite"/>
                      </p:stCondLst>
                      <p:childTnLst>
                        <p:par>
                          <p:cTn fill="hold" id="425" nodeType="withEffect">
                            <p:stCondLst>
                              <p:cond delay="0"/>
                            </p:stCondLst>
                            <p:childTnLst>
                              <p:par>
                                <p:cTn fill="hold" id="426" nodeType="clickEffect" presetClass="entr" presetID="2" presetSubtype="4">
                                  <p:stCondLst>
                                    <p:cond delay="0"/>
                                  </p:stCondLst>
                                  <p:childTnLst>
                                    <p:set>
                                      <p:cBhvr>
                                        <p:cTn dur="1" fill="hold" id="427">
                                          <p:stCondLst>
                                            <p:cond delay="0"/>
                                          </p:stCondLst>
                                        </p:cTn>
                                        <p:tgtEl>
                                          <p:spTgt spid="383">
                                            <p:txEl>
                                              <p:pRg end="184" st="166"/>
                                            </p:txEl>
                                          </p:spTgt>
                                        </p:tgtEl>
                                        <p:attrNameLst>
                                          <p:attrName>style.visibility</p:attrName>
                                        </p:attrNameLst>
                                      </p:cBhvr>
                                      <p:to>
                                        <p:strVal val="visible"/>
                                      </p:to>
                                    </p:set>
                                    <p:anim calcmode="lin" valueType="num">
                                      <p:cBhvr additive="repl">
                                        <p:cTn dur="500" fill="hold" id="428"/>
                                        <p:tgtEl>
                                          <p:spTgt spid="383">
                                            <p:txEl>
                                              <p:pRg end="184" st="166"/>
                                            </p:txEl>
                                          </p:spTgt>
                                        </p:tgtEl>
                                        <p:attrNameLst>
                                          <p:attrName>ppt_x</p:attrName>
                                        </p:attrNameLst>
                                      </p:cBhvr>
                                      <p:tavLst>
                                        <p:tav tm="0">
                                          <p:val>
                                            <p:strVal val="#ppt_x"/>
                                          </p:val>
                                        </p:tav>
                                        <p:tav tm="100000">
                                          <p:val>
                                            <p:strVal val="#ppt_x"/>
                                          </p:val>
                                        </p:tav>
                                      </p:tavLst>
                                    </p:anim>
                                    <p:anim calcmode="lin" valueType="num">
                                      <p:cBhvr additive="repl">
                                        <p:cTn dur="500" fill="hold" id="429"/>
                                        <p:tgtEl>
                                          <p:spTgt spid="383">
                                            <p:txEl>
                                              <p:pRg end="184" st="166"/>
                                            </p:txEl>
                                          </p:spTgt>
                                        </p:tgtEl>
                                        <p:attrNameLst>
                                          <p:attrName>ppt_y</p:attrName>
                                        </p:attrNameLst>
                                      </p:cBhvr>
                                      <p:tavLst>
                                        <p:tav tm="0">
                                          <p:val>
                                            <p:strVal val="1+#ppt_h/2"/>
                                          </p:val>
                                        </p:tav>
                                        <p:tav tm="100000">
                                          <p:val>
                                            <p:strVal val="#ppt_y"/>
                                          </p:val>
                                        </p:tav>
                                      </p:tavLst>
                                    </p:anim>
                                  </p:childTnLst>
                                </p:cTn>
                              </p:par>
                              <p:par>
                                <p:cTn fill="hold" id="430" nodeType="withEffect" presetClass="entr" presetID="2" presetSubtype="4">
                                  <p:stCondLst>
                                    <p:cond delay="0"/>
                                  </p:stCondLst>
                                  <p:childTnLst>
                                    <p:set>
                                      <p:cBhvr>
                                        <p:cTn dur="1" fill="hold" id="431">
                                          <p:stCondLst>
                                            <p:cond delay="0"/>
                                          </p:stCondLst>
                                        </p:cTn>
                                        <p:tgtEl>
                                          <p:spTgt spid="383">
                                            <p:txEl>
                                              <p:pRg end="194" st="184"/>
                                            </p:txEl>
                                          </p:spTgt>
                                        </p:tgtEl>
                                        <p:attrNameLst>
                                          <p:attrName>style.visibility</p:attrName>
                                        </p:attrNameLst>
                                      </p:cBhvr>
                                      <p:to>
                                        <p:strVal val="visible"/>
                                      </p:to>
                                    </p:set>
                                    <p:anim calcmode="lin" valueType="num">
                                      <p:cBhvr additive="repl">
                                        <p:cTn dur="500" fill="hold" id="432"/>
                                        <p:tgtEl>
                                          <p:spTgt spid="383">
                                            <p:txEl>
                                              <p:pRg end="194" st="184"/>
                                            </p:txEl>
                                          </p:spTgt>
                                        </p:tgtEl>
                                        <p:attrNameLst>
                                          <p:attrName>ppt_x</p:attrName>
                                        </p:attrNameLst>
                                      </p:cBhvr>
                                      <p:tavLst>
                                        <p:tav tm="0">
                                          <p:val>
                                            <p:strVal val="#ppt_x"/>
                                          </p:val>
                                        </p:tav>
                                        <p:tav tm="100000">
                                          <p:val>
                                            <p:strVal val="#ppt_x"/>
                                          </p:val>
                                        </p:tav>
                                      </p:tavLst>
                                    </p:anim>
                                    <p:anim calcmode="lin" valueType="num">
                                      <p:cBhvr additive="repl">
                                        <p:cTn dur="500" fill="hold" id="433"/>
                                        <p:tgtEl>
                                          <p:spTgt spid="383">
                                            <p:txEl>
                                              <p:pRg end="194" st="184"/>
                                            </p:txEl>
                                          </p:spTgt>
                                        </p:tgtEl>
                                        <p:attrNameLst>
                                          <p:attrName>ppt_y</p:attrName>
                                        </p:attrNameLst>
                                      </p:cBhvr>
                                      <p:tavLst>
                                        <p:tav tm="0">
                                          <p:val>
                                            <p:strVal val="1+#ppt_h/2"/>
                                          </p:val>
                                        </p:tav>
                                        <p:tav tm="100000">
                                          <p:val>
                                            <p:strVal val="#ppt_y"/>
                                          </p:val>
                                        </p:tav>
                                      </p:tavLst>
                                    </p:anim>
                                  </p:childTnLst>
                                </p:cTn>
                              </p:par>
                              <p:par>
                                <p:cTn fill="hold" id="434" nodeType="withEffect" presetClass="entr" presetID="2" presetSubtype="4">
                                  <p:stCondLst>
                                    <p:cond delay="0"/>
                                  </p:stCondLst>
                                  <p:childTnLst>
                                    <p:set>
                                      <p:cBhvr>
                                        <p:cTn dur="1" fill="hold" id="435">
                                          <p:stCondLst>
                                            <p:cond delay="0"/>
                                          </p:stCondLst>
                                        </p:cTn>
                                        <p:tgtEl>
                                          <p:spTgt spid="383">
                                            <p:txEl>
                                              <p:pRg end="214" st="194"/>
                                            </p:txEl>
                                          </p:spTgt>
                                        </p:tgtEl>
                                        <p:attrNameLst>
                                          <p:attrName>style.visibility</p:attrName>
                                        </p:attrNameLst>
                                      </p:cBhvr>
                                      <p:to>
                                        <p:strVal val="visible"/>
                                      </p:to>
                                    </p:set>
                                    <p:anim calcmode="lin" valueType="num">
                                      <p:cBhvr additive="repl">
                                        <p:cTn dur="500" fill="hold" id="436"/>
                                        <p:tgtEl>
                                          <p:spTgt spid="383">
                                            <p:txEl>
                                              <p:pRg end="214" st="194"/>
                                            </p:txEl>
                                          </p:spTgt>
                                        </p:tgtEl>
                                        <p:attrNameLst>
                                          <p:attrName>ppt_x</p:attrName>
                                        </p:attrNameLst>
                                      </p:cBhvr>
                                      <p:tavLst>
                                        <p:tav tm="0">
                                          <p:val>
                                            <p:strVal val="#ppt_x"/>
                                          </p:val>
                                        </p:tav>
                                        <p:tav tm="100000">
                                          <p:val>
                                            <p:strVal val="#ppt_x"/>
                                          </p:val>
                                        </p:tav>
                                      </p:tavLst>
                                    </p:anim>
                                    <p:anim calcmode="lin" valueType="num">
                                      <p:cBhvr additive="repl">
                                        <p:cTn dur="500" fill="hold" id="437"/>
                                        <p:tgtEl>
                                          <p:spTgt spid="383">
                                            <p:txEl>
                                              <p:pRg end="214" st="194"/>
                                            </p:txEl>
                                          </p:spTgt>
                                        </p:tgtEl>
                                        <p:attrNameLst>
                                          <p:attrName>ppt_y</p:attrName>
                                        </p:attrNameLst>
                                      </p:cBhvr>
                                      <p:tavLst>
                                        <p:tav tm="0">
                                          <p:val>
                                            <p:strVal val="1+#ppt_h/2"/>
                                          </p:val>
                                        </p:tav>
                                        <p:tav tm="100000">
                                          <p:val>
                                            <p:strVal val="#ppt_y"/>
                                          </p:val>
                                        </p:tav>
                                      </p:tavLst>
                                    </p:anim>
                                  </p:childTnLst>
                                </p:cTn>
                              </p:par>
                              <p:par>
                                <p:cTn fill="hold" id="438" nodeType="withEffect" presetClass="entr" presetID="2" presetSubtype="4">
                                  <p:stCondLst>
                                    <p:cond delay="0"/>
                                  </p:stCondLst>
                                  <p:childTnLst>
                                    <p:set>
                                      <p:cBhvr>
                                        <p:cTn dur="1" fill="hold" id="439">
                                          <p:stCondLst>
                                            <p:cond delay="0"/>
                                          </p:stCondLst>
                                        </p:cTn>
                                        <p:tgtEl>
                                          <p:spTgt spid="383">
                                            <p:txEl>
                                              <p:pRg end="225" st="214"/>
                                            </p:txEl>
                                          </p:spTgt>
                                        </p:tgtEl>
                                        <p:attrNameLst>
                                          <p:attrName>style.visibility</p:attrName>
                                        </p:attrNameLst>
                                      </p:cBhvr>
                                      <p:to>
                                        <p:strVal val="visible"/>
                                      </p:to>
                                    </p:set>
                                    <p:anim calcmode="lin" valueType="num">
                                      <p:cBhvr additive="repl">
                                        <p:cTn dur="500" fill="hold" id="440"/>
                                        <p:tgtEl>
                                          <p:spTgt spid="383">
                                            <p:txEl>
                                              <p:pRg end="225" st="214"/>
                                            </p:txEl>
                                          </p:spTgt>
                                        </p:tgtEl>
                                        <p:attrNameLst>
                                          <p:attrName>ppt_x</p:attrName>
                                        </p:attrNameLst>
                                      </p:cBhvr>
                                      <p:tavLst>
                                        <p:tav tm="0">
                                          <p:val>
                                            <p:strVal val="#ppt_x"/>
                                          </p:val>
                                        </p:tav>
                                        <p:tav tm="100000">
                                          <p:val>
                                            <p:strVal val="#ppt_x"/>
                                          </p:val>
                                        </p:tav>
                                      </p:tavLst>
                                    </p:anim>
                                    <p:anim calcmode="lin" valueType="num">
                                      <p:cBhvr additive="repl">
                                        <p:cTn dur="500" fill="hold" id="441"/>
                                        <p:tgtEl>
                                          <p:spTgt spid="383">
                                            <p:txEl>
                                              <p:pRg end="225" st="214"/>
                                            </p:txEl>
                                          </p:spTgt>
                                        </p:tgtEl>
                                        <p:attrNameLst>
                                          <p:attrName>ppt_y</p:attrName>
                                        </p:attrNameLst>
                                      </p:cBhvr>
                                      <p:tavLst>
                                        <p:tav tm="0">
                                          <p:val>
                                            <p:strVal val="1+#ppt_h/2"/>
                                          </p:val>
                                        </p:tav>
                                        <p:tav tm="100000">
                                          <p:val>
                                            <p:strVal val="#ppt_y"/>
                                          </p:val>
                                        </p:tav>
                                      </p:tavLst>
                                    </p:anim>
                                  </p:childTnLst>
                                </p:cTn>
                              </p:par>
                              <p:par>
                                <p:cTn fill="hold" id="442" nodeType="withEffect" presetClass="entr" presetID="2" presetSubtype="4">
                                  <p:stCondLst>
                                    <p:cond delay="0"/>
                                  </p:stCondLst>
                                  <p:childTnLst>
                                    <p:set>
                                      <p:cBhvr>
                                        <p:cTn dur="1" fill="hold" id="443">
                                          <p:stCondLst>
                                            <p:cond delay="0"/>
                                          </p:stCondLst>
                                        </p:cTn>
                                        <p:tgtEl>
                                          <p:spTgt spid="383">
                                            <p:txEl>
                                              <p:pRg end="235" st="225"/>
                                            </p:txEl>
                                          </p:spTgt>
                                        </p:tgtEl>
                                        <p:attrNameLst>
                                          <p:attrName>style.visibility</p:attrName>
                                        </p:attrNameLst>
                                      </p:cBhvr>
                                      <p:to>
                                        <p:strVal val="visible"/>
                                      </p:to>
                                    </p:set>
                                    <p:anim calcmode="lin" valueType="num">
                                      <p:cBhvr additive="repl">
                                        <p:cTn dur="500" fill="hold" id="444"/>
                                        <p:tgtEl>
                                          <p:spTgt spid="383">
                                            <p:txEl>
                                              <p:pRg end="235" st="225"/>
                                            </p:txEl>
                                          </p:spTgt>
                                        </p:tgtEl>
                                        <p:attrNameLst>
                                          <p:attrName>ppt_x</p:attrName>
                                        </p:attrNameLst>
                                      </p:cBhvr>
                                      <p:tavLst>
                                        <p:tav tm="0">
                                          <p:val>
                                            <p:strVal val="#ppt_x"/>
                                          </p:val>
                                        </p:tav>
                                        <p:tav tm="100000">
                                          <p:val>
                                            <p:strVal val="#ppt_x"/>
                                          </p:val>
                                        </p:tav>
                                      </p:tavLst>
                                    </p:anim>
                                    <p:anim calcmode="lin" valueType="num">
                                      <p:cBhvr additive="repl">
                                        <p:cTn dur="500" fill="hold" id="445"/>
                                        <p:tgtEl>
                                          <p:spTgt spid="383">
                                            <p:txEl>
                                              <p:pRg end="235" st="225"/>
                                            </p:txEl>
                                          </p:spTgt>
                                        </p:tgtEl>
                                        <p:attrNameLst>
                                          <p:attrName>ppt_y</p:attrName>
                                        </p:attrNameLst>
                                      </p:cBhvr>
                                      <p:tavLst>
                                        <p:tav tm="0">
                                          <p:val>
                                            <p:strVal val="1+#ppt_h/2"/>
                                          </p:val>
                                        </p:tav>
                                        <p:tav tm="100000">
                                          <p:val>
                                            <p:strVal val="#ppt_y"/>
                                          </p:val>
                                        </p:tav>
                                      </p:tavLst>
                                    </p:anim>
                                  </p:childTnLst>
                                </p:cTn>
                              </p:par>
                              <p:par>
                                <p:cTn fill="hold" id="446" nodeType="withEffect" presetClass="entr" presetID="2" presetSubtype="4">
                                  <p:stCondLst>
                                    <p:cond delay="0"/>
                                  </p:stCondLst>
                                  <p:childTnLst>
                                    <p:set>
                                      <p:cBhvr>
                                        <p:cTn dur="1" fill="hold" id="447">
                                          <p:stCondLst>
                                            <p:cond delay="0"/>
                                          </p:stCondLst>
                                        </p:cTn>
                                        <p:tgtEl>
                                          <p:spTgt spid="383">
                                            <p:txEl>
                                              <p:pRg end="360" st="235"/>
                                            </p:txEl>
                                          </p:spTgt>
                                        </p:tgtEl>
                                        <p:attrNameLst>
                                          <p:attrName>style.visibility</p:attrName>
                                        </p:attrNameLst>
                                      </p:cBhvr>
                                      <p:to>
                                        <p:strVal val="visible"/>
                                      </p:to>
                                    </p:set>
                                    <p:anim calcmode="lin" valueType="num">
                                      <p:cBhvr additive="repl">
                                        <p:cTn dur="500" fill="hold" id="448"/>
                                        <p:tgtEl>
                                          <p:spTgt spid="383">
                                            <p:txEl>
                                              <p:pRg end="360" st="235"/>
                                            </p:txEl>
                                          </p:spTgt>
                                        </p:tgtEl>
                                        <p:attrNameLst>
                                          <p:attrName>ppt_x</p:attrName>
                                        </p:attrNameLst>
                                      </p:cBhvr>
                                      <p:tavLst>
                                        <p:tav tm="0">
                                          <p:val>
                                            <p:strVal val="#ppt_x"/>
                                          </p:val>
                                        </p:tav>
                                        <p:tav tm="100000">
                                          <p:val>
                                            <p:strVal val="#ppt_x"/>
                                          </p:val>
                                        </p:tav>
                                      </p:tavLst>
                                    </p:anim>
                                    <p:anim calcmode="lin" valueType="num">
                                      <p:cBhvr additive="repl">
                                        <p:cTn dur="500" fill="hold" id="449"/>
                                        <p:tgtEl>
                                          <p:spTgt spid="383">
                                            <p:txEl>
                                              <p:pRg end="360" st="23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5"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Consentimiento de menores</a:t>
            </a:r>
            <a:endParaRPr/>
          </a:p>
        </p:txBody>
      </p:sp>
      <p:sp>
        <p:nvSpPr>
          <p:cNvPr id="386"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Artículo 13 RLOPD</a:t>
            </a:r>
            <a:endParaRPr/>
          </a:p>
          <a:p>
            <a:pPr>
              <a:lnSpc>
                <a:spcPct val="100000"/>
              </a:lnSpc>
            </a:pPr>
            <a:endParaRPr/>
          </a:p>
          <a:p>
            <a:pPr>
              <a:lnSpc>
                <a:spcPct val="100000"/>
              </a:lnSpc>
              <a:buFont typeface="Arial"/>
              <a:buChar char="•"/>
            </a:pPr>
            <a:r>
              <a:rPr i="1" lang="es-ES" sz="2400">
                <a:solidFill>
                  <a:srgbClr val="000000"/>
                </a:solidFill>
                <a:latin typeface="Arial"/>
              </a:rPr>
              <a:t>1. Podrá procederse al tratamiento de los datos de los </a:t>
            </a:r>
            <a:r>
              <a:rPr b="1" i="1" lang="es-ES" sz="2400">
                <a:solidFill>
                  <a:srgbClr val="000000"/>
                </a:solidFill>
                <a:latin typeface="Arial"/>
              </a:rPr>
              <a:t>mayores de catorce años </a:t>
            </a:r>
            <a:r>
              <a:rPr i="1" lang="es-ES" sz="2400">
                <a:solidFill>
                  <a:srgbClr val="000000"/>
                </a:solidFill>
                <a:latin typeface="Arial"/>
              </a:rPr>
              <a:t>con su consentimiento, salvo en aquellos casos en los que la Ley exija para su prestación la asistencia de los titulares de la patria potestad o tutela. En el caso de los menores de catorce años se requerirá el consentimiento de los </a:t>
            </a:r>
            <a:r>
              <a:rPr b="1" i="1" lang="es-ES" sz="2400">
                <a:solidFill>
                  <a:srgbClr val="000000"/>
                </a:solidFill>
                <a:latin typeface="Arial"/>
              </a:rPr>
              <a:t>padres o tutores</a:t>
            </a:r>
            <a:r>
              <a:rPr i="1" lang="es-ES" sz="2400">
                <a:solidFill>
                  <a:srgbClr val="000000"/>
                </a:solidFill>
                <a:latin typeface="Arial"/>
              </a:rPr>
              <a:t>.</a:t>
            </a:r>
            <a:endParaRPr/>
          </a:p>
          <a:p>
            <a:pPr>
              <a:lnSpc>
                <a:spcPct val="100000"/>
              </a:lnSpc>
            </a:pPr>
            <a:endParaRPr/>
          </a:p>
          <a:p>
            <a:pPr>
              <a:lnSpc>
                <a:spcPct val="100000"/>
              </a:lnSpc>
              <a:buFont typeface="Arial"/>
              <a:buChar char="•"/>
            </a:pPr>
            <a:r>
              <a:rPr i="1" lang="es-ES" sz="2400">
                <a:solidFill>
                  <a:srgbClr val="000000"/>
                </a:solidFill>
                <a:latin typeface="Arial"/>
              </a:rPr>
              <a:t>2. En ningún caso podrán recabarse del menor datos que permitan obtener información sobre los </a:t>
            </a:r>
            <a:r>
              <a:rPr b="1" i="1" lang="es-ES" sz="2400">
                <a:solidFill>
                  <a:srgbClr val="000000"/>
                </a:solidFill>
                <a:latin typeface="Arial"/>
              </a:rPr>
              <a:t>demás miembros del grupo familiar</a:t>
            </a:r>
            <a:r>
              <a:rPr i="1" lang="es-ES" sz="2400">
                <a:solidFill>
                  <a:srgbClr val="000000"/>
                </a:solidFill>
                <a:latin typeface="Arial"/>
              </a:rPr>
              <a:t>, o sobre las características del mismo, como los datos relativos a la actividad profesional de los progenitores, información económica, datos sociológicos o cualesquiera otros, sin el consentimiento de los titulares de tales datos. No obstante, podrán recabarse los datos de </a:t>
            </a:r>
            <a:r>
              <a:rPr b="1" i="1" lang="es-ES" sz="2400">
                <a:solidFill>
                  <a:srgbClr val="000000"/>
                </a:solidFill>
                <a:latin typeface="Arial"/>
              </a:rPr>
              <a:t>identidad y dirección del padre, madre o tutor </a:t>
            </a:r>
            <a:r>
              <a:rPr i="1" lang="es-ES" sz="2400">
                <a:solidFill>
                  <a:srgbClr val="000000"/>
                </a:solidFill>
                <a:latin typeface="Arial"/>
              </a:rPr>
              <a:t>con la única finalidad de recabar la autorización prevista en el apartado anterior.</a:t>
            </a:r>
            <a:endParaRPr/>
          </a:p>
        </p:txBody>
      </p:sp>
      <p:sp>
        <p:nvSpPr>
          <p:cNvPr id="387"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8"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Consentimiento en materia educativa</a:t>
            </a:r>
            <a:endParaRPr/>
          </a:p>
        </p:txBody>
      </p:sp>
      <p:sp>
        <p:nvSpPr>
          <p:cNvPr id="389"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Disp. Adic. 23ª.2 de Ley Orgánica 2/2006, de Educación.</a:t>
            </a:r>
            <a:endParaRPr/>
          </a:p>
          <a:p>
            <a:pPr>
              <a:lnSpc>
                <a:spcPct val="100000"/>
              </a:lnSpc>
              <a:buFont typeface="Arial"/>
              <a:buChar char="•"/>
            </a:pPr>
            <a:r>
              <a:rPr lang="es-ES" sz="2400">
                <a:solidFill>
                  <a:srgbClr val="000000"/>
                </a:solidFill>
                <a:latin typeface="Arial"/>
              </a:rPr>
              <a:t>Los padres o tutores y los propios alumnos </a:t>
            </a:r>
            <a:r>
              <a:rPr b="1" lang="es-ES" sz="2400">
                <a:solidFill>
                  <a:srgbClr val="000000"/>
                </a:solidFill>
                <a:latin typeface="Arial"/>
              </a:rPr>
              <a:t>deberán colaborar </a:t>
            </a:r>
            <a:r>
              <a:rPr lang="es-ES" sz="2400">
                <a:solidFill>
                  <a:srgbClr val="000000"/>
                </a:solidFill>
                <a:latin typeface="Arial"/>
              </a:rPr>
              <a:t>en la obtención de la información pertinente. </a:t>
            </a:r>
            <a:endParaRPr/>
          </a:p>
          <a:p>
            <a:pPr>
              <a:lnSpc>
                <a:spcPct val="100000"/>
              </a:lnSpc>
              <a:buFont typeface="Arial"/>
              <a:buChar char="•"/>
            </a:pPr>
            <a:r>
              <a:rPr lang="es-ES" sz="2400">
                <a:solidFill>
                  <a:srgbClr val="000000"/>
                </a:solidFill>
                <a:latin typeface="Arial"/>
              </a:rPr>
              <a:t>La incorporación de un alumno a un centro docente supondrá: </a:t>
            </a:r>
            <a:endParaRPr/>
          </a:p>
          <a:p>
            <a:pPr lvl="1">
              <a:lnSpc>
                <a:spcPct val="100000"/>
              </a:lnSpc>
              <a:buFont typeface="Arial"/>
              <a:buChar char="–"/>
            </a:pPr>
            <a:r>
              <a:rPr lang="es-ES" sz="2000">
                <a:solidFill>
                  <a:srgbClr val="000000"/>
                </a:solidFill>
                <a:latin typeface="Arial"/>
              </a:rPr>
              <a:t>el </a:t>
            </a:r>
            <a:r>
              <a:rPr b="1" lang="es-ES" sz="2000">
                <a:solidFill>
                  <a:srgbClr val="000000"/>
                </a:solidFill>
                <a:latin typeface="Arial"/>
              </a:rPr>
              <a:t>consentimiento para el tratamiento </a:t>
            </a:r>
            <a:r>
              <a:rPr lang="es-ES" sz="2000">
                <a:solidFill>
                  <a:srgbClr val="000000"/>
                </a:solidFill>
                <a:latin typeface="Arial"/>
              </a:rPr>
              <a:t>de sus datos y, en su caso, </a:t>
            </a:r>
            <a:endParaRPr/>
          </a:p>
          <a:p>
            <a:pPr lvl="1">
              <a:lnSpc>
                <a:spcPct val="100000"/>
              </a:lnSpc>
              <a:buFont typeface="Arial"/>
              <a:buChar char="–"/>
            </a:pPr>
            <a:r>
              <a:rPr lang="es-ES" sz="2000">
                <a:solidFill>
                  <a:srgbClr val="000000"/>
                </a:solidFill>
                <a:latin typeface="Arial"/>
              </a:rPr>
              <a:t>la </a:t>
            </a:r>
            <a:r>
              <a:rPr b="1" lang="es-ES" sz="2000">
                <a:solidFill>
                  <a:srgbClr val="000000"/>
                </a:solidFill>
                <a:latin typeface="Arial"/>
              </a:rPr>
              <a:t>cesión de datos procedentes </a:t>
            </a:r>
            <a:r>
              <a:rPr lang="es-ES" sz="2000">
                <a:solidFill>
                  <a:srgbClr val="000000"/>
                </a:solidFill>
                <a:latin typeface="Arial"/>
              </a:rPr>
              <a:t>del centro en el que hubiera estado escolarizado con anterioridad. </a:t>
            </a:r>
            <a:endParaRPr/>
          </a:p>
          <a:p>
            <a:pPr>
              <a:lnSpc>
                <a:spcPct val="100000"/>
              </a:lnSpc>
              <a:buFont typeface="Arial"/>
              <a:buChar char="•"/>
            </a:pPr>
            <a:r>
              <a:rPr lang="es-ES" sz="2400">
                <a:solidFill>
                  <a:srgbClr val="000000"/>
                </a:solidFill>
                <a:latin typeface="Arial"/>
              </a:rPr>
              <a:t>En todo caso, la información a la que se refiere este apartado será la estrictamente necesaria para la </a:t>
            </a:r>
            <a:r>
              <a:rPr b="1" lang="es-ES" sz="2400">
                <a:solidFill>
                  <a:srgbClr val="000000"/>
                </a:solidFill>
                <a:latin typeface="Arial"/>
              </a:rPr>
              <a:t>función docente y orientadora</a:t>
            </a:r>
            <a:r>
              <a:rPr lang="es-ES" sz="2400">
                <a:solidFill>
                  <a:srgbClr val="000000"/>
                </a:solidFill>
                <a:latin typeface="Arial"/>
              </a:rPr>
              <a:t>, no pudiendo tratarse con </a:t>
            </a:r>
            <a:r>
              <a:rPr b="1" lang="es-ES" sz="2400">
                <a:solidFill>
                  <a:srgbClr val="000000"/>
                </a:solidFill>
                <a:latin typeface="Arial"/>
              </a:rPr>
              <a:t>fines diferentes del educativo sin consentimiento expreso</a:t>
            </a:r>
            <a:r>
              <a:rPr lang="es-ES" sz="2400">
                <a:solidFill>
                  <a:srgbClr val="000000"/>
                </a:solidFill>
                <a:latin typeface="Arial"/>
              </a:rPr>
              <a:t>.</a:t>
            </a:r>
            <a:endParaRPr/>
          </a:p>
        </p:txBody>
      </p:sp>
      <p:sp>
        <p:nvSpPr>
          <p:cNvPr id="390"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CustomShape 1"/>
          <p:cNvSpPr/>
          <p:nvPr/>
        </p:nvSpPr>
        <p:spPr>
          <a:xfrm>
            <a:off x="2156040" y="1285920"/>
            <a:ext cx="5036040" cy="5036040"/>
          </a:xfrm>
          <a:prstGeom prst="ellipse">
            <a:avLst/>
          </a:prstGeom>
          <a:solidFill>
            <a:srgbClr val="c0504d"/>
          </a:solidFill>
          <a:ln>
            <a:noFill/>
          </a:ln>
        </p:spPr>
        <p:txBody>
          <a:bodyPr anchor="ctr" bIns="99720" lIns="1737720" rIns="99720" tIns="351360"/>
          <a:p>
            <a:pPr algn="ctr">
              <a:lnSpc>
                <a:spcPct val="90000"/>
              </a:lnSpc>
            </a:pPr>
            <a:r>
              <a:rPr b="1" lang="es-ES" sz="1400">
                <a:solidFill>
                  <a:srgbClr val="ffffff"/>
                </a:solidFill>
                <a:latin typeface="Calibri"/>
              </a:rPr>
              <a:t>PRIVACIDAD</a:t>
            </a:r>
            <a:endParaRPr/>
          </a:p>
        </p:txBody>
      </p:sp>
      <p:sp>
        <p:nvSpPr>
          <p:cNvPr id="246" name="CustomShape 2"/>
          <p:cNvSpPr/>
          <p:nvPr/>
        </p:nvSpPr>
        <p:spPr>
          <a:xfrm>
            <a:off x="3075480" y="2431440"/>
            <a:ext cx="3210480" cy="3204000"/>
          </a:xfrm>
          <a:prstGeom prst="ellipse">
            <a:avLst/>
          </a:prstGeom>
          <a:solidFill>
            <a:srgbClr val="bd9b53"/>
          </a:solidFill>
          <a:ln>
            <a:noFill/>
          </a:ln>
        </p:spPr>
        <p:txBody>
          <a:bodyPr anchor="ctr" bIns="99720" lIns="956880" rIns="99720" tIns="299880"/>
          <a:p>
            <a:pPr algn="ctr">
              <a:lnSpc>
                <a:spcPct val="90000"/>
              </a:lnSpc>
            </a:pPr>
            <a:r>
              <a:rPr b="1" lang="es-ES" sz="1400">
                <a:solidFill>
                  <a:srgbClr val="ffffff"/>
                </a:solidFill>
                <a:latin typeface="Calibri"/>
              </a:rPr>
              <a:t>PROPIA IMAGEN</a:t>
            </a:r>
            <a:endParaRPr/>
          </a:p>
        </p:txBody>
      </p:sp>
      <p:sp>
        <p:nvSpPr>
          <p:cNvPr id="247" name="CustomShape 3"/>
          <p:cNvSpPr/>
          <p:nvPr/>
        </p:nvSpPr>
        <p:spPr>
          <a:xfrm>
            <a:off x="3826080" y="3348000"/>
            <a:ext cx="1710000" cy="1715760"/>
          </a:xfrm>
          <a:prstGeom prst="ellipse">
            <a:avLst/>
          </a:prstGeom>
          <a:solidFill>
            <a:srgbClr val="9bbb59"/>
          </a:solidFill>
          <a:ln>
            <a:noFill/>
          </a:ln>
        </p:spPr>
        <p:txBody>
          <a:bodyPr anchor="ctr" bIns="99720" lIns="350280" rIns="99720" tIns="528840"/>
          <a:p>
            <a:pPr algn="ctr">
              <a:lnSpc>
                <a:spcPct val="90000"/>
              </a:lnSpc>
            </a:pPr>
            <a:r>
              <a:rPr b="1" lang="es-ES" sz="1400">
                <a:solidFill>
                  <a:srgbClr val="c0504d"/>
                </a:solidFill>
                <a:latin typeface="Calibri"/>
              </a:rPr>
              <a:t>INTIMIDAD</a:t>
            </a:r>
            <a:endParaRPr/>
          </a:p>
        </p:txBody>
      </p:sp>
      <p:sp>
        <p:nvSpPr>
          <p:cNvPr id="248" name="TextShape 4"/>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Esferas de Protección</a:t>
            </a:r>
            <a:endParaRPr/>
          </a:p>
        </p:txBody>
      </p:sp>
      <p:sp>
        <p:nvSpPr>
          <p:cNvPr id="249" name="CustomShape 5"/>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15" nodeType="tmRoot" restart="never">
          <p:childTnLst>
            <p:seq>
              <p:cTn dur="indefinite" id="16" nodeType="mainSeq">
                <p:childTnLst>
                  <p:par>
                    <p:cTn fill="hold" id="17">
                      <p:stCondLst>
                        <p:cond delay="indefinite"/>
                      </p:stCondLst>
                      <p:childTnLst>
                        <p:par>
                          <p:cTn fill="hold" id="18">
                            <p:stCondLst>
                              <p:cond delay="0"/>
                            </p:stCondLst>
                            <p:childTnLst>
                              <p:par>
                                <p:cTn fill="hold" id="19" nodeType="clickEffect" presetClass="entr" presetID="53">
                                  <p:stCondLst>
                                    <p:cond delay="0"/>
                                  </p:stCondLst>
                                  <p:childTnLst>
                                    <p:set>
                                      <p:cBhvr>
                                        <p:cTn dur="1" fill="hold" id="20">
                                          <p:stCondLst>
                                            <p:cond delay="0"/>
                                          </p:stCondLst>
                                        </p:cTn>
                                        <p:tgtEl>
                                          <p:spTgt spid="247"/>
                                        </p:tgtEl>
                                        <p:attrNameLst>
                                          <p:attrName>style.visibility</p:attrName>
                                        </p:attrNameLst>
                                      </p:cBhvr>
                                      <p:to>
                                        <p:strVal val="visible"/>
                                      </p:to>
                                    </p:set>
                                    <p:anim calcmode="lin" valueType="num">
                                      <p:cBhvr additive="repl">
                                        <p:cTn dur="500" fill="hold" id="21"/>
                                        <p:tgtEl>
                                          <p:spTgt spid="247"/>
                                        </p:tgtEl>
                                        <p:attrNameLst>
                                          <p:attrName/>
                                        </p:attrNameLst>
                                      </p:cBhvr>
                                      <p:tavLst>
                                        <p:tav tm="0">
                                          <p:val/>
                                        </p:tav>
                                        <p:tav tm="100000">
                                          <p:val>
                                            <p:strVal val="#ppt_w"/>
                                          </p:val>
                                        </p:tav>
                                      </p:tavLst>
                                    </p:anim>
                                    <p:anim calcmode="lin" valueType="num">
                                      <p:cBhvr additive="repl">
                                        <p:cTn dur="500" fill="hold" id="22"/>
                                        <p:tgtEl>
                                          <p:spTgt spid="247"/>
                                        </p:tgtEl>
                                        <p:attrNameLst>
                                          <p:attrName/>
                                        </p:attrNameLst>
                                      </p:cBhvr>
                                      <p:tavLst>
                                        <p:tav tm="0">
                                          <p:val/>
                                        </p:tav>
                                        <p:tav tm="100000">
                                          <p:val>
                                            <p:strVal val="#ppt_h"/>
                                          </p:val>
                                        </p:tav>
                                      </p:tavLst>
                                    </p:anim>
                                    <p:animEffect filter="fade" transition="in">
                                      <p:cBhvr additive="repl">
                                        <p:cTn dur="500" id="23"/>
                                        <p:tgtEl>
                                          <p:spTgt spid="247"/>
                                        </p:tgtEl>
                                      </p:cBhvr>
                                    </p:animEffect>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53">
                                  <p:stCondLst>
                                    <p:cond delay="0"/>
                                  </p:stCondLst>
                                  <p:childTnLst>
                                    <p:set>
                                      <p:cBhvr>
                                        <p:cTn dur="1" fill="hold" id="27">
                                          <p:stCondLst>
                                            <p:cond delay="0"/>
                                          </p:stCondLst>
                                        </p:cTn>
                                        <p:tgtEl>
                                          <p:spTgt spid="246"/>
                                        </p:tgtEl>
                                        <p:attrNameLst>
                                          <p:attrName>style.visibility</p:attrName>
                                        </p:attrNameLst>
                                      </p:cBhvr>
                                      <p:to>
                                        <p:strVal val="visible"/>
                                      </p:to>
                                    </p:set>
                                    <p:anim calcmode="lin" valueType="num">
                                      <p:cBhvr additive="repl">
                                        <p:cTn dur="500" fill="hold" id="28"/>
                                        <p:tgtEl>
                                          <p:spTgt spid="246"/>
                                        </p:tgtEl>
                                        <p:attrNameLst>
                                          <p:attrName/>
                                        </p:attrNameLst>
                                      </p:cBhvr>
                                      <p:tavLst>
                                        <p:tav tm="0">
                                          <p:val/>
                                        </p:tav>
                                        <p:tav tm="100000">
                                          <p:val>
                                            <p:strVal val="#ppt_w"/>
                                          </p:val>
                                        </p:tav>
                                      </p:tavLst>
                                    </p:anim>
                                    <p:anim calcmode="lin" valueType="num">
                                      <p:cBhvr additive="repl">
                                        <p:cTn dur="500" fill="hold" id="29"/>
                                        <p:tgtEl>
                                          <p:spTgt spid="246"/>
                                        </p:tgtEl>
                                        <p:attrNameLst>
                                          <p:attrName/>
                                        </p:attrNameLst>
                                      </p:cBhvr>
                                      <p:tavLst>
                                        <p:tav tm="0">
                                          <p:val/>
                                        </p:tav>
                                        <p:tav tm="100000">
                                          <p:val>
                                            <p:strVal val="#ppt_h"/>
                                          </p:val>
                                        </p:tav>
                                      </p:tavLst>
                                    </p:anim>
                                    <p:animEffect filter="fade" transition="in">
                                      <p:cBhvr additive="repl">
                                        <p:cTn dur="500" id="30"/>
                                        <p:tgtEl>
                                          <p:spTgt spid="246"/>
                                        </p:tgtEl>
                                      </p:cBhvr>
                                    </p:animEffect>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53">
                                  <p:stCondLst>
                                    <p:cond delay="0"/>
                                  </p:stCondLst>
                                  <p:childTnLst>
                                    <p:set>
                                      <p:cBhvr>
                                        <p:cTn dur="1" fill="hold" id="34">
                                          <p:stCondLst>
                                            <p:cond delay="0"/>
                                          </p:stCondLst>
                                        </p:cTn>
                                        <p:tgtEl>
                                          <p:spTgt spid="245"/>
                                        </p:tgtEl>
                                        <p:attrNameLst>
                                          <p:attrName>style.visibility</p:attrName>
                                        </p:attrNameLst>
                                      </p:cBhvr>
                                      <p:to>
                                        <p:strVal val="visible"/>
                                      </p:to>
                                    </p:set>
                                    <p:anim calcmode="lin" valueType="num">
                                      <p:cBhvr additive="repl">
                                        <p:cTn dur="500" fill="hold" id="35"/>
                                        <p:tgtEl>
                                          <p:spTgt spid="245"/>
                                        </p:tgtEl>
                                        <p:attrNameLst>
                                          <p:attrName/>
                                        </p:attrNameLst>
                                      </p:cBhvr>
                                      <p:tavLst>
                                        <p:tav tm="0">
                                          <p:val/>
                                        </p:tav>
                                        <p:tav tm="100000">
                                          <p:val>
                                            <p:strVal val="#ppt_w"/>
                                          </p:val>
                                        </p:tav>
                                      </p:tavLst>
                                    </p:anim>
                                    <p:anim calcmode="lin" valueType="num">
                                      <p:cBhvr additive="repl">
                                        <p:cTn dur="500" fill="hold" id="36"/>
                                        <p:tgtEl>
                                          <p:spTgt spid="245"/>
                                        </p:tgtEl>
                                        <p:attrNameLst>
                                          <p:attrName/>
                                        </p:attrNameLst>
                                      </p:cBhvr>
                                      <p:tavLst>
                                        <p:tav tm="0">
                                          <p:val/>
                                        </p:tav>
                                        <p:tav tm="100000">
                                          <p:val>
                                            <p:strVal val="#ppt_h"/>
                                          </p:val>
                                        </p:tav>
                                      </p:tavLst>
                                    </p:anim>
                                    <p:animEffect filter="fade" transition="in">
                                      <p:cBhvr additive="repl">
                                        <p:cTn dur="500" id="37"/>
                                        <p:tgtEl>
                                          <p:spTgt spid="2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1" name="TextShape 1"/>
          <p:cNvSpPr txBox="1"/>
          <p:nvPr/>
        </p:nvSpPr>
        <p:spPr>
          <a:xfrm>
            <a:off x="251640" y="836640"/>
            <a:ext cx="8568720" cy="791640"/>
          </a:xfrm>
          <a:prstGeom prst="rect">
            <a:avLst/>
          </a:prstGeom>
        </p:spPr>
        <p:txBody>
          <a:bodyPr rIns="132120"/>
          <a:p>
            <a:pPr>
              <a:lnSpc>
                <a:spcPct val="100000"/>
              </a:lnSpc>
            </a:pPr>
            <a:r>
              <a:rPr b="1" lang="es-ES" sz="2800">
                <a:solidFill>
                  <a:srgbClr val="782c2c"/>
                </a:solidFill>
                <a:latin typeface="Arial"/>
              </a:rPr>
              <a:t>Información en la Recogida</a:t>
            </a:r>
            <a:endParaRPr/>
          </a:p>
        </p:txBody>
      </p:sp>
      <p:sp>
        <p:nvSpPr>
          <p:cNvPr id="392" name="TextShape 2"/>
          <p:cNvSpPr txBox="1"/>
          <p:nvPr/>
        </p:nvSpPr>
        <p:spPr>
          <a:xfrm>
            <a:off x="251640" y="1772640"/>
            <a:ext cx="8568720" cy="4353120"/>
          </a:xfrm>
          <a:prstGeom prst="rect">
            <a:avLst/>
          </a:prstGeom>
        </p:spPr>
        <p:txBody>
          <a:bodyPr rIns="132120"/>
          <a:p>
            <a:pPr>
              <a:lnSpc>
                <a:spcPct val="80000"/>
              </a:lnSpc>
              <a:buFont typeface="Arial"/>
              <a:buChar char="•"/>
            </a:pPr>
            <a:r>
              <a:rPr lang="es-ES" sz="1500">
                <a:solidFill>
                  <a:srgbClr val="000000"/>
                </a:solidFill>
                <a:latin typeface="Century Gothic"/>
                <a:ea typeface="ヒラギノ明朝 ProN W3"/>
              </a:rPr>
              <a:t>Debe ser expresa, precisa e inequívoca (Art. 5)</a:t>
            </a:r>
            <a:endParaRPr/>
          </a:p>
          <a:p>
            <a:pPr>
              <a:lnSpc>
                <a:spcPct val="80000"/>
              </a:lnSpc>
              <a:buFont typeface="Arial"/>
              <a:buChar char="•"/>
            </a:pPr>
            <a:r>
              <a:rPr lang="es-ES" sz="1500">
                <a:solidFill>
                  <a:srgbClr val="000000"/>
                </a:solidFill>
                <a:latin typeface="Century Gothic"/>
                <a:ea typeface="ヒラギノ明朝 ProN W3"/>
              </a:rPr>
              <a:t>Como mínimo, debe versar sobre:</a:t>
            </a:r>
            <a:endParaRPr/>
          </a:p>
          <a:p>
            <a:pPr lvl="1">
              <a:lnSpc>
                <a:spcPct val="80000"/>
              </a:lnSpc>
              <a:buFont typeface="Arial"/>
              <a:buChar char="–"/>
            </a:pPr>
            <a:r>
              <a:rPr lang="es-ES" sz="1500">
                <a:solidFill>
                  <a:srgbClr val="000000"/>
                </a:solidFill>
                <a:latin typeface="Century Gothic"/>
                <a:ea typeface="ヒラギノ明朝 ProN W3"/>
              </a:rPr>
              <a:t>La existencia del fichero o tratamiento, su finalidad y destinatarios</a:t>
            </a:r>
            <a:endParaRPr/>
          </a:p>
          <a:p>
            <a:pPr lvl="1">
              <a:lnSpc>
                <a:spcPct val="80000"/>
              </a:lnSpc>
              <a:buFont typeface="Arial"/>
              <a:buChar char="–"/>
            </a:pPr>
            <a:r>
              <a:rPr lang="es-ES" sz="1500">
                <a:solidFill>
                  <a:srgbClr val="000000"/>
                </a:solidFill>
                <a:latin typeface="Century Gothic"/>
                <a:ea typeface="ヒラギノ明朝 ProN W3"/>
              </a:rPr>
              <a:t>Carácter obligatorio o facultativo de su respuesta a las preguntas</a:t>
            </a:r>
            <a:endParaRPr/>
          </a:p>
          <a:p>
            <a:pPr lvl="1">
              <a:lnSpc>
                <a:spcPct val="80000"/>
              </a:lnSpc>
              <a:buFont typeface="Arial"/>
              <a:buChar char="–"/>
            </a:pPr>
            <a:r>
              <a:rPr lang="es-ES" sz="1500">
                <a:solidFill>
                  <a:srgbClr val="000000"/>
                </a:solidFill>
                <a:latin typeface="Century Gothic"/>
                <a:ea typeface="ヒラギノ明朝 ProN W3"/>
              </a:rPr>
              <a:t>Consecuencias de la obtención de los datos o de la negativa a suministrarlos</a:t>
            </a:r>
            <a:endParaRPr/>
          </a:p>
          <a:p>
            <a:pPr lvl="1">
              <a:lnSpc>
                <a:spcPct val="80000"/>
              </a:lnSpc>
              <a:buFont typeface="Arial"/>
              <a:buChar char="–"/>
            </a:pPr>
            <a:r>
              <a:rPr lang="es-ES" sz="1500">
                <a:solidFill>
                  <a:srgbClr val="000000"/>
                </a:solidFill>
                <a:latin typeface="Century Gothic"/>
                <a:ea typeface="ヒラギノ明朝 ProN W3"/>
              </a:rPr>
              <a:t>Posibilidad de ejercitar los derechos de acceso, rectificación, cancelación y oposición</a:t>
            </a:r>
            <a:endParaRPr/>
          </a:p>
          <a:p>
            <a:pPr lvl="1">
              <a:lnSpc>
                <a:spcPct val="80000"/>
              </a:lnSpc>
              <a:buFont typeface="Arial"/>
              <a:buChar char="–"/>
            </a:pPr>
            <a:r>
              <a:rPr lang="es-ES" sz="1500">
                <a:solidFill>
                  <a:srgbClr val="000000"/>
                </a:solidFill>
                <a:latin typeface="Century Gothic"/>
                <a:ea typeface="ヒラギノ明朝 ProN W3"/>
              </a:rPr>
              <a:t>Identidad y dirección del responsable del tratamiento</a:t>
            </a:r>
            <a:endParaRPr/>
          </a:p>
          <a:p>
            <a:pPr>
              <a:lnSpc>
                <a:spcPct val="80000"/>
              </a:lnSpc>
              <a:buFont typeface="Arial"/>
              <a:buChar char="•"/>
            </a:pPr>
            <a:r>
              <a:rPr lang="es-ES" sz="1500">
                <a:solidFill>
                  <a:srgbClr val="000000"/>
                </a:solidFill>
                <a:latin typeface="Century Gothic"/>
                <a:ea typeface="ヒラギノ明朝 ProN W3"/>
              </a:rPr>
              <a:t>Se debe prestar durante la recogida o </a:t>
            </a:r>
            <a:endParaRPr/>
          </a:p>
          <a:p>
            <a:pPr>
              <a:lnSpc>
                <a:spcPct val="80000"/>
              </a:lnSpc>
              <a:buFont typeface="Arial"/>
              <a:buChar char="•"/>
            </a:pPr>
            <a:r>
              <a:rPr lang="es-ES" sz="1500">
                <a:solidFill>
                  <a:srgbClr val="000000"/>
                </a:solidFill>
                <a:latin typeface="Century Gothic"/>
                <a:ea typeface="ヒラギノ明朝 ProN W3"/>
              </a:rPr>
              <a:t>3 meses después del registro, salvo:</a:t>
            </a:r>
            <a:endParaRPr/>
          </a:p>
          <a:p>
            <a:pPr lvl="1">
              <a:lnSpc>
                <a:spcPct val="80000"/>
              </a:lnSpc>
              <a:buFont typeface="Arial"/>
              <a:buChar char="–"/>
            </a:pPr>
            <a:r>
              <a:rPr lang="es-ES" sz="1500">
                <a:solidFill>
                  <a:srgbClr val="000000"/>
                </a:solidFill>
                <a:latin typeface="Century Gothic"/>
                <a:ea typeface="ヒラギノ明朝 ProN W3"/>
              </a:rPr>
              <a:t>Previsión legal en contra,</a:t>
            </a:r>
            <a:endParaRPr/>
          </a:p>
          <a:p>
            <a:pPr lvl="1">
              <a:lnSpc>
                <a:spcPct val="80000"/>
              </a:lnSpc>
              <a:buFont typeface="Arial"/>
              <a:buChar char="–"/>
            </a:pPr>
            <a:r>
              <a:rPr lang="es-ES" sz="1500">
                <a:solidFill>
                  <a:srgbClr val="000000"/>
                </a:solidFill>
                <a:latin typeface="Century Gothic"/>
                <a:ea typeface="ヒラギノ明朝 ProN W3"/>
              </a:rPr>
              <a:t>Fines históricos, estadísticos o científicos o</a:t>
            </a:r>
            <a:endParaRPr/>
          </a:p>
          <a:p>
            <a:pPr lvl="1">
              <a:lnSpc>
                <a:spcPct val="80000"/>
              </a:lnSpc>
              <a:buFont typeface="Arial"/>
              <a:buChar char="–"/>
            </a:pPr>
            <a:r>
              <a:rPr lang="es-ES" sz="1500">
                <a:solidFill>
                  <a:srgbClr val="000000"/>
                </a:solidFill>
                <a:latin typeface="Century Gothic"/>
                <a:ea typeface="ヒラギノ明朝 ProN W3"/>
              </a:rPr>
              <a:t>Si supone un “esfuerzo desproporcionado” (a criterio de la APD)</a:t>
            </a:r>
            <a:endParaRPr/>
          </a:p>
        </p:txBody>
      </p:sp>
      <p:sp>
        <p:nvSpPr>
          <p:cNvPr id="393"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450" nodeType="tmRoot" restart="never">
          <p:childTnLst>
            <p:seq>
              <p:cTn dur="indefinite" id="451" nodeType="mainSeq">
                <p:childTnLst>
                  <p:par>
                    <p:cTn fill="hold" id="452" nodeType="clickEffect">
                      <p:stCondLst>
                        <p:cond delay="indefinite"/>
                      </p:stCondLst>
                      <p:childTnLst>
                        <p:par>
                          <p:cTn fill="hold" id="453" nodeType="withEffect">
                            <p:stCondLst>
                              <p:cond delay="0"/>
                            </p:stCondLst>
                            <p:childTnLst>
                              <p:par>
                                <p:cTn fill="hold" id="454" nodeType="clickEffect" presetClass="entr" presetID="2" presetSubtype="4">
                                  <p:stCondLst>
                                    <p:cond delay="0"/>
                                  </p:stCondLst>
                                  <p:childTnLst>
                                    <p:set>
                                      <p:cBhvr>
                                        <p:cTn dur="1" fill="hold" id="455">
                                          <p:stCondLst>
                                            <p:cond delay="0"/>
                                          </p:stCondLst>
                                        </p:cTn>
                                        <p:tgtEl>
                                          <p:spTgt spid="392">
                                            <p:txEl>
                                              <p:pRg end="48" st="0"/>
                                            </p:txEl>
                                          </p:spTgt>
                                        </p:tgtEl>
                                        <p:attrNameLst>
                                          <p:attrName>style.visibility</p:attrName>
                                        </p:attrNameLst>
                                      </p:cBhvr>
                                      <p:to>
                                        <p:strVal val="visible"/>
                                      </p:to>
                                    </p:set>
                                    <p:anim calcmode="lin" valueType="num">
                                      <p:cBhvr additive="repl">
                                        <p:cTn dur="500" fill="hold" id="456"/>
                                        <p:tgtEl>
                                          <p:spTgt spid="392">
                                            <p:txEl>
                                              <p:pRg end="48" st="0"/>
                                            </p:txEl>
                                          </p:spTgt>
                                        </p:tgtEl>
                                        <p:attrNameLst>
                                          <p:attrName>ppt_x</p:attrName>
                                        </p:attrNameLst>
                                      </p:cBhvr>
                                      <p:tavLst>
                                        <p:tav tm="0">
                                          <p:val>
                                            <p:strVal val="#ppt_x"/>
                                          </p:val>
                                        </p:tav>
                                        <p:tav tm="100000">
                                          <p:val>
                                            <p:strVal val="#ppt_x"/>
                                          </p:val>
                                        </p:tav>
                                      </p:tavLst>
                                    </p:anim>
                                    <p:anim calcmode="lin" valueType="num">
                                      <p:cBhvr additive="repl">
                                        <p:cTn dur="500" fill="hold" id="457"/>
                                        <p:tgtEl>
                                          <p:spTgt spid="392">
                                            <p:txEl>
                                              <p:pRg end="48"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458" nodeType="clickEffect">
                      <p:stCondLst>
                        <p:cond delay="indefinite"/>
                      </p:stCondLst>
                      <p:childTnLst>
                        <p:par>
                          <p:cTn fill="hold" id="459" nodeType="withEffect">
                            <p:stCondLst>
                              <p:cond delay="0"/>
                            </p:stCondLst>
                            <p:childTnLst>
                              <p:par>
                                <p:cTn fill="hold" id="460" nodeType="clickEffect" presetClass="entr" presetID="2" presetSubtype="4">
                                  <p:stCondLst>
                                    <p:cond delay="0"/>
                                  </p:stCondLst>
                                  <p:childTnLst>
                                    <p:set>
                                      <p:cBhvr>
                                        <p:cTn dur="1" fill="hold" id="461">
                                          <p:stCondLst>
                                            <p:cond delay="0"/>
                                          </p:stCondLst>
                                        </p:cTn>
                                        <p:tgtEl>
                                          <p:spTgt spid="392">
                                            <p:txEl>
                                              <p:pRg end="80" st="48"/>
                                            </p:txEl>
                                          </p:spTgt>
                                        </p:tgtEl>
                                        <p:attrNameLst>
                                          <p:attrName>style.visibility</p:attrName>
                                        </p:attrNameLst>
                                      </p:cBhvr>
                                      <p:to>
                                        <p:strVal val="visible"/>
                                      </p:to>
                                    </p:set>
                                    <p:anim calcmode="lin" valueType="num">
                                      <p:cBhvr additive="repl">
                                        <p:cTn dur="500" fill="hold" id="462"/>
                                        <p:tgtEl>
                                          <p:spTgt spid="392">
                                            <p:txEl>
                                              <p:pRg end="80" st="48"/>
                                            </p:txEl>
                                          </p:spTgt>
                                        </p:tgtEl>
                                        <p:attrNameLst>
                                          <p:attrName>ppt_x</p:attrName>
                                        </p:attrNameLst>
                                      </p:cBhvr>
                                      <p:tavLst>
                                        <p:tav tm="0">
                                          <p:val>
                                            <p:strVal val="#ppt_x"/>
                                          </p:val>
                                        </p:tav>
                                        <p:tav tm="100000">
                                          <p:val>
                                            <p:strVal val="#ppt_x"/>
                                          </p:val>
                                        </p:tav>
                                      </p:tavLst>
                                    </p:anim>
                                    <p:anim calcmode="lin" valueType="num">
                                      <p:cBhvr additive="repl">
                                        <p:cTn dur="500" fill="hold" id="463"/>
                                        <p:tgtEl>
                                          <p:spTgt spid="392">
                                            <p:txEl>
                                              <p:pRg end="80" st="48"/>
                                            </p:txEl>
                                          </p:spTgt>
                                        </p:tgtEl>
                                        <p:attrNameLst>
                                          <p:attrName>ppt_y</p:attrName>
                                        </p:attrNameLst>
                                      </p:cBhvr>
                                      <p:tavLst>
                                        <p:tav tm="0">
                                          <p:val>
                                            <p:strVal val="1+#ppt_h/2"/>
                                          </p:val>
                                        </p:tav>
                                        <p:tav tm="100000">
                                          <p:val>
                                            <p:strVal val="#ppt_y"/>
                                          </p:val>
                                        </p:tav>
                                      </p:tavLst>
                                    </p:anim>
                                  </p:childTnLst>
                                </p:cTn>
                              </p:par>
                              <p:par>
                                <p:cTn fill="hold" id="464" nodeType="withEffect" presetClass="entr" presetID="2" presetSubtype="4">
                                  <p:stCondLst>
                                    <p:cond delay="0"/>
                                  </p:stCondLst>
                                  <p:childTnLst>
                                    <p:set>
                                      <p:cBhvr>
                                        <p:cTn dur="1" fill="hold" id="465">
                                          <p:stCondLst>
                                            <p:cond delay="0"/>
                                          </p:stCondLst>
                                        </p:cTn>
                                        <p:tgtEl>
                                          <p:spTgt spid="392">
                                            <p:txEl>
                                              <p:pRg end="150" st="80"/>
                                            </p:txEl>
                                          </p:spTgt>
                                        </p:tgtEl>
                                        <p:attrNameLst>
                                          <p:attrName>style.visibility</p:attrName>
                                        </p:attrNameLst>
                                      </p:cBhvr>
                                      <p:to>
                                        <p:strVal val="visible"/>
                                      </p:to>
                                    </p:set>
                                    <p:anim calcmode="lin" valueType="num">
                                      <p:cBhvr additive="repl">
                                        <p:cTn dur="500" fill="hold" id="466"/>
                                        <p:tgtEl>
                                          <p:spTgt spid="392">
                                            <p:txEl>
                                              <p:pRg end="150" st="80"/>
                                            </p:txEl>
                                          </p:spTgt>
                                        </p:tgtEl>
                                        <p:attrNameLst>
                                          <p:attrName>ppt_x</p:attrName>
                                        </p:attrNameLst>
                                      </p:cBhvr>
                                      <p:tavLst>
                                        <p:tav tm="0">
                                          <p:val>
                                            <p:strVal val="#ppt_x"/>
                                          </p:val>
                                        </p:tav>
                                        <p:tav tm="100000">
                                          <p:val>
                                            <p:strVal val="#ppt_x"/>
                                          </p:val>
                                        </p:tav>
                                      </p:tavLst>
                                    </p:anim>
                                    <p:anim calcmode="lin" valueType="num">
                                      <p:cBhvr additive="repl">
                                        <p:cTn dur="500" fill="hold" id="467"/>
                                        <p:tgtEl>
                                          <p:spTgt spid="392">
                                            <p:txEl>
                                              <p:pRg end="150" st="80"/>
                                            </p:txEl>
                                          </p:spTgt>
                                        </p:tgtEl>
                                        <p:attrNameLst>
                                          <p:attrName>ppt_y</p:attrName>
                                        </p:attrNameLst>
                                      </p:cBhvr>
                                      <p:tavLst>
                                        <p:tav tm="0">
                                          <p:val>
                                            <p:strVal val="1+#ppt_h/2"/>
                                          </p:val>
                                        </p:tav>
                                        <p:tav tm="100000">
                                          <p:val>
                                            <p:strVal val="#ppt_y"/>
                                          </p:val>
                                        </p:tav>
                                      </p:tavLst>
                                    </p:anim>
                                  </p:childTnLst>
                                </p:cTn>
                              </p:par>
                              <p:par>
                                <p:cTn fill="hold" id="468" nodeType="withEffect" presetClass="entr" presetID="2" presetSubtype="4">
                                  <p:stCondLst>
                                    <p:cond delay="0"/>
                                  </p:stCondLst>
                                  <p:childTnLst>
                                    <p:set>
                                      <p:cBhvr>
                                        <p:cTn dur="1" fill="hold" id="469">
                                          <p:stCondLst>
                                            <p:cond delay="0"/>
                                          </p:stCondLst>
                                        </p:cTn>
                                        <p:tgtEl>
                                          <p:spTgt spid="392">
                                            <p:txEl>
                                              <p:pRg end="217" st="150"/>
                                            </p:txEl>
                                          </p:spTgt>
                                        </p:tgtEl>
                                        <p:attrNameLst>
                                          <p:attrName>style.visibility</p:attrName>
                                        </p:attrNameLst>
                                      </p:cBhvr>
                                      <p:to>
                                        <p:strVal val="visible"/>
                                      </p:to>
                                    </p:set>
                                    <p:anim calcmode="lin" valueType="num">
                                      <p:cBhvr additive="repl">
                                        <p:cTn dur="500" fill="hold" id="470"/>
                                        <p:tgtEl>
                                          <p:spTgt spid="392">
                                            <p:txEl>
                                              <p:pRg end="217" st="150"/>
                                            </p:txEl>
                                          </p:spTgt>
                                        </p:tgtEl>
                                        <p:attrNameLst>
                                          <p:attrName>ppt_x</p:attrName>
                                        </p:attrNameLst>
                                      </p:cBhvr>
                                      <p:tavLst>
                                        <p:tav tm="0">
                                          <p:val>
                                            <p:strVal val="#ppt_x"/>
                                          </p:val>
                                        </p:tav>
                                        <p:tav tm="100000">
                                          <p:val>
                                            <p:strVal val="#ppt_x"/>
                                          </p:val>
                                        </p:tav>
                                      </p:tavLst>
                                    </p:anim>
                                    <p:anim calcmode="lin" valueType="num">
                                      <p:cBhvr additive="repl">
                                        <p:cTn dur="500" fill="hold" id="471"/>
                                        <p:tgtEl>
                                          <p:spTgt spid="392">
                                            <p:txEl>
                                              <p:pRg end="217" st="150"/>
                                            </p:txEl>
                                          </p:spTgt>
                                        </p:tgtEl>
                                        <p:attrNameLst>
                                          <p:attrName>ppt_y</p:attrName>
                                        </p:attrNameLst>
                                      </p:cBhvr>
                                      <p:tavLst>
                                        <p:tav tm="0">
                                          <p:val>
                                            <p:strVal val="1+#ppt_h/2"/>
                                          </p:val>
                                        </p:tav>
                                        <p:tav tm="100000">
                                          <p:val>
                                            <p:strVal val="#ppt_y"/>
                                          </p:val>
                                        </p:tav>
                                      </p:tavLst>
                                    </p:anim>
                                  </p:childTnLst>
                                </p:cTn>
                              </p:par>
                              <p:par>
                                <p:cTn fill="hold" id="472" nodeType="withEffect" presetClass="entr" presetID="2" presetSubtype="4">
                                  <p:stCondLst>
                                    <p:cond delay="0"/>
                                  </p:stCondLst>
                                  <p:childTnLst>
                                    <p:set>
                                      <p:cBhvr>
                                        <p:cTn dur="1" fill="hold" id="473">
                                          <p:stCondLst>
                                            <p:cond delay="0"/>
                                          </p:stCondLst>
                                        </p:cTn>
                                        <p:tgtEl>
                                          <p:spTgt spid="392">
                                            <p:txEl>
                                              <p:pRg end="294" st="217"/>
                                            </p:txEl>
                                          </p:spTgt>
                                        </p:tgtEl>
                                        <p:attrNameLst>
                                          <p:attrName>style.visibility</p:attrName>
                                        </p:attrNameLst>
                                      </p:cBhvr>
                                      <p:to>
                                        <p:strVal val="visible"/>
                                      </p:to>
                                    </p:set>
                                    <p:anim calcmode="lin" valueType="num">
                                      <p:cBhvr additive="repl">
                                        <p:cTn dur="500" fill="hold" id="474"/>
                                        <p:tgtEl>
                                          <p:spTgt spid="392">
                                            <p:txEl>
                                              <p:pRg end="294" st="217"/>
                                            </p:txEl>
                                          </p:spTgt>
                                        </p:tgtEl>
                                        <p:attrNameLst>
                                          <p:attrName>ppt_x</p:attrName>
                                        </p:attrNameLst>
                                      </p:cBhvr>
                                      <p:tavLst>
                                        <p:tav tm="0">
                                          <p:val>
                                            <p:strVal val="#ppt_x"/>
                                          </p:val>
                                        </p:tav>
                                        <p:tav tm="100000">
                                          <p:val>
                                            <p:strVal val="#ppt_x"/>
                                          </p:val>
                                        </p:tav>
                                      </p:tavLst>
                                    </p:anim>
                                    <p:anim calcmode="lin" valueType="num">
                                      <p:cBhvr additive="repl">
                                        <p:cTn dur="500" fill="hold" id="475"/>
                                        <p:tgtEl>
                                          <p:spTgt spid="392">
                                            <p:txEl>
                                              <p:pRg end="294" st="217"/>
                                            </p:txEl>
                                          </p:spTgt>
                                        </p:tgtEl>
                                        <p:attrNameLst>
                                          <p:attrName>ppt_y</p:attrName>
                                        </p:attrNameLst>
                                      </p:cBhvr>
                                      <p:tavLst>
                                        <p:tav tm="0">
                                          <p:val>
                                            <p:strVal val="1+#ppt_h/2"/>
                                          </p:val>
                                        </p:tav>
                                        <p:tav tm="100000">
                                          <p:val>
                                            <p:strVal val="#ppt_y"/>
                                          </p:val>
                                        </p:tav>
                                      </p:tavLst>
                                    </p:anim>
                                  </p:childTnLst>
                                </p:cTn>
                              </p:par>
                              <p:par>
                                <p:cTn fill="hold" id="476" nodeType="withEffect" presetClass="entr" presetID="2" presetSubtype="4">
                                  <p:stCondLst>
                                    <p:cond delay="0"/>
                                  </p:stCondLst>
                                  <p:childTnLst>
                                    <p:set>
                                      <p:cBhvr>
                                        <p:cTn dur="1" fill="hold" id="477">
                                          <p:stCondLst>
                                            <p:cond delay="0"/>
                                          </p:stCondLst>
                                        </p:cTn>
                                        <p:tgtEl>
                                          <p:spTgt spid="392">
                                            <p:txEl>
                                              <p:pRg end="382" st="294"/>
                                            </p:txEl>
                                          </p:spTgt>
                                        </p:tgtEl>
                                        <p:attrNameLst>
                                          <p:attrName>style.visibility</p:attrName>
                                        </p:attrNameLst>
                                      </p:cBhvr>
                                      <p:to>
                                        <p:strVal val="visible"/>
                                      </p:to>
                                    </p:set>
                                    <p:anim calcmode="lin" valueType="num">
                                      <p:cBhvr additive="repl">
                                        <p:cTn dur="500" fill="hold" id="478"/>
                                        <p:tgtEl>
                                          <p:spTgt spid="392">
                                            <p:txEl>
                                              <p:pRg end="382" st="294"/>
                                            </p:txEl>
                                          </p:spTgt>
                                        </p:tgtEl>
                                        <p:attrNameLst>
                                          <p:attrName>ppt_x</p:attrName>
                                        </p:attrNameLst>
                                      </p:cBhvr>
                                      <p:tavLst>
                                        <p:tav tm="0">
                                          <p:val>
                                            <p:strVal val="#ppt_x"/>
                                          </p:val>
                                        </p:tav>
                                        <p:tav tm="100000">
                                          <p:val>
                                            <p:strVal val="#ppt_x"/>
                                          </p:val>
                                        </p:tav>
                                      </p:tavLst>
                                    </p:anim>
                                    <p:anim calcmode="lin" valueType="num">
                                      <p:cBhvr additive="repl">
                                        <p:cTn dur="500" fill="hold" id="479"/>
                                        <p:tgtEl>
                                          <p:spTgt spid="392">
                                            <p:txEl>
                                              <p:pRg end="382" st="294"/>
                                            </p:txEl>
                                          </p:spTgt>
                                        </p:tgtEl>
                                        <p:attrNameLst>
                                          <p:attrName>ppt_y</p:attrName>
                                        </p:attrNameLst>
                                      </p:cBhvr>
                                      <p:tavLst>
                                        <p:tav tm="0">
                                          <p:val>
                                            <p:strVal val="1+#ppt_h/2"/>
                                          </p:val>
                                        </p:tav>
                                        <p:tav tm="100000">
                                          <p:val>
                                            <p:strVal val="#ppt_y"/>
                                          </p:val>
                                        </p:tav>
                                      </p:tavLst>
                                    </p:anim>
                                  </p:childTnLst>
                                </p:cTn>
                              </p:par>
                              <p:par>
                                <p:cTn fill="hold" id="480" nodeType="withEffect" presetClass="entr" presetID="2" presetSubtype="4">
                                  <p:stCondLst>
                                    <p:cond delay="0"/>
                                  </p:stCondLst>
                                  <p:childTnLst>
                                    <p:set>
                                      <p:cBhvr>
                                        <p:cTn dur="1" fill="hold" id="481">
                                          <p:stCondLst>
                                            <p:cond delay="0"/>
                                          </p:stCondLst>
                                        </p:cTn>
                                        <p:tgtEl>
                                          <p:spTgt spid="392">
                                            <p:txEl>
                                              <p:pRg end="436" st="382"/>
                                            </p:txEl>
                                          </p:spTgt>
                                        </p:tgtEl>
                                        <p:attrNameLst>
                                          <p:attrName>style.visibility</p:attrName>
                                        </p:attrNameLst>
                                      </p:cBhvr>
                                      <p:to>
                                        <p:strVal val="visible"/>
                                      </p:to>
                                    </p:set>
                                    <p:anim calcmode="lin" valueType="num">
                                      <p:cBhvr additive="repl">
                                        <p:cTn dur="500" fill="hold" id="482"/>
                                        <p:tgtEl>
                                          <p:spTgt spid="392">
                                            <p:txEl>
                                              <p:pRg end="436" st="382"/>
                                            </p:txEl>
                                          </p:spTgt>
                                        </p:tgtEl>
                                        <p:attrNameLst>
                                          <p:attrName>ppt_x</p:attrName>
                                        </p:attrNameLst>
                                      </p:cBhvr>
                                      <p:tavLst>
                                        <p:tav tm="0">
                                          <p:val>
                                            <p:strVal val="#ppt_x"/>
                                          </p:val>
                                        </p:tav>
                                        <p:tav tm="100000">
                                          <p:val>
                                            <p:strVal val="#ppt_x"/>
                                          </p:val>
                                        </p:tav>
                                      </p:tavLst>
                                    </p:anim>
                                    <p:anim calcmode="lin" valueType="num">
                                      <p:cBhvr additive="repl">
                                        <p:cTn dur="500" fill="hold" id="483"/>
                                        <p:tgtEl>
                                          <p:spTgt spid="392">
                                            <p:txEl>
                                              <p:pRg end="436" st="382"/>
                                            </p:txEl>
                                          </p:spTgt>
                                        </p:tgtEl>
                                        <p:attrNameLst>
                                          <p:attrName>ppt_y</p:attrName>
                                        </p:attrNameLst>
                                      </p:cBhvr>
                                      <p:tavLst>
                                        <p:tav tm="0">
                                          <p:val>
                                            <p:strVal val="1+#ppt_h/2"/>
                                          </p:val>
                                        </p:tav>
                                        <p:tav tm="100000">
                                          <p:val>
                                            <p:strVal val="#ppt_y"/>
                                          </p:val>
                                        </p:tav>
                                      </p:tavLst>
                                    </p:anim>
                                  </p:childTnLst>
                                </p:cTn>
                              </p:par>
                            </p:childTnLst>
                          </p:cTn>
                        </p:par>
                      </p:childTnLst>
                    </p:cTn>
                  </p:par>
                  <p:par>
                    <p:cTn fill="hold" id="484" nodeType="clickEffect">
                      <p:stCondLst>
                        <p:cond delay="indefinite"/>
                      </p:stCondLst>
                      <p:childTnLst>
                        <p:par>
                          <p:cTn fill="hold" id="485" nodeType="withEffect">
                            <p:stCondLst>
                              <p:cond delay="0"/>
                            </p:stCondLst>
                            <p:childTnLst>
                              <p:par>
                                <p:cTn fill="hold" id="486" nodeType="clickEffect" presetClass="entr" presetID="2" presetSubtype="4">
                                  <p:stCondLst>
                                    <p:cond delay="0"/>
                                  </p:stCondLst>
                                  <p:childTnLst>
                                    <p:set>
                                      <p:cBhvr>
                                        <p:cTn dur="1" fill="hold" id="487">
                                          <p:stCondLst>
                                            <p:cond delay="0"/>
                                          </p:stCondLst>
                                        </p:cTn>
                                        <p:tgtEl>
                                          <p:spTgt spid="392">
                                            <p:txEl>
                                              <p:pRg end="475" st="436"/>
                                            </p:txEl>
                                          </p:spTgt>
                                        </p:tgtEl>
                                        <p:attrNameLst>
                                          <p:attrName>style.visibility</p:attrName>
                                        </p:attrNameLst>
                                      </p:cBhvr>
                                      <p:to>
                                        <p:strVal val="visible"/>
                                      </p:to>
                                    </p:set>
                                    <p:anim calcmode="lin" valueType="num">
                                      <p:cBhvr additive="repl">
                                        <p:cTn dur="500" fill="hold" id="488"/>
                                        <p:tgtEl>
                                          <p:spTgt spid="392">
                                            <p:txEl>
                                              <p:pRg end="475" st="436"/>
                                            </p:txEl>
                                          </p:spTgt>
                                        </p:tgtEl>
                                        <p:attrNameLst>
                                          <p:attrName>ppt_x</p:attrName>
                                        </p:attrNameLst>
                                      </p:cBhvr>
                                      <p:tavLst>
                                        <p:tav tm="0">
                                          <p:val>
                                            <p:strVal val="#ppt_x"/>
                                          </p:val>
                                        </p:tav>
                                        <p:tav tm="100000">
                                          <p:val>
                                            <p:strVal val="#ppt_x"/>
                                          </p:val>
                                        </p:tav>
                                      </p:tavLst>
                                    </p:anim>
                                    <p:anim calcmode="lin" valueType="num">
                                      <p:cBhvr additive="repl">
                                        <p:cTn dur="500" fill="hold" id="489"/>
                                        <p:tgtEl>
                                          <p:spTgt spid="392">
                                            <p:txEl>
                                              <p:pRg end="475" st="436"/>
                                            </p:txEl>
                                          </p:spTgt>
                                        </p:tgtEl>
                                        <p:attrNameLst>
                                          <p:attrName>ppt_y</p:attrName>
                                        </p:attrNameLst>
                                      </p:cBhvr>
                                      <p:tavLst>
                                        <p:tav tm="0">
                                          <p:val>
                                            <p:strVal val="1+#ppt_h/2"/>
                                          </p:val>
                                        </p:tav>
                                        <p:tav tm="100000">
                                          <p:val>
                                            <p:strVal val="#ppt_y"/>
                                          </p:val>
                                        </p:tav>
                                      </p:tavLst>
                                    </p:anim>
                                  </p:childTnLst>
                                </p:cTn>
                              </p:par>
                            </p:childTnLst>
                          </p:cTn>
                        </p:par>
                      </p:childTnLst>
                    </p:cTn>
                  </p:par>
                  <p:par>
                    <p:cTn fill="hold" id="490" nodeType="clickEffect">
                      <p:stCondLst>
                        <p:cond delay="indefinite"/>
                      </p:stCondLst>
                      <p:childTnLst>
                        <p:par>
                          <p:cTn fill="hold" id="491" nodeType="withEffect">
                            <p:stCondLst>
                              <p:cond delay="0"/>
                            </p:stCondLst>
                            <p:childTnLst>
                              <p:par>
                                <p:cTn fill="hold" id="492" nodeType="clickEffect" presetClass="entr" presetID="2" presetSubtype="4">
                                  <p:stCondLst>
                                    <p:cond delay="0"/>
                                  </p:stCondLst>
                                  <p:childTnLst>
                                    <p:set>
                                      <p:cBhvr>
                                        <p:cTn dur="1" fill="hold" id="493">
                                          <p:stCondLst>
                                            <p:cond delay="0"/>
                                          </p:stCondLst>
                                        </p:cTn>
                                        <p:tgtEl>
                                          <p:spTgt spid="392">
                                            <p:txEl>
                                              <p:pRg end="512" st="475"/>
                                            </p:txEl>
                                          </p:spTgt>
                                        </p:tgtEl>
                                        <p:attrNameLst>
                                          <p:attrName>style.visibility</p:attrName>
                                        </p:attrNameLst>
                                      </p:cBhvr>
                                      <p:to>
                                        <p:strVal val="visible"/>
                                      </p:to>
                                    </p:set>
                                    <p:anim calcmode="lin" valueType="num">
                                      <p:cBhvr additive="repl">
                                        <p:cTn dur="500" fill="hold" id="494"/>
                                        <p:tgtEl>
                                          <p:spTgt spid="392">
                                            <p:txEl>
                                              <p:pRg end="512" st="475"/>
                                            </p:txEl>
                                          </p:spTgt>
                                        </p:tgtEl>
                                        <p:attrNameLst>
                                          <p:attrName>ppt_x</p:attrName>
                                        </p:attrNameLst>
                                      </p:cBhvr>
                                      <p:tavLst>
                                        <p:tav tm="0">
                                          <p:val>
                                            <p:strVal val="#ppt_x"/>
                                          </p:val>
                                        </p:tav>
                                        <p:tav tm="100000">
                                          <p:val>
                                            <p:strVal val="#ppt_x"/>
                                          </p:val>
                                        </p:tav>
                                      </p:tavLst>
                                    </p:anim>
                                    <p:anim calcmode="lin" valueType="num">
                                      <p:cBhvr additive="repl">
                                        <p:cTn dur="500" fill="hold" id="495"/>
                                        <p:tgtEl>
                                          <p:spTgt spid="392">
                                            <p:txEl>
                                              <p:pRg end="512" st="475"/>
                                            </p:txEl>
                                          </p:spTgt>
                                        </p:tgtEl>
                                        <p:attrNameLst>
                                          <p:attrName>ppt_y</p:attrName>
                                        </p:attrNameLst>
                                      </p:cBhvr>
                                      <p:tavLst>
                                        <p:tav tm="0">
                                          <p:val>
                                            <p:strVal val="1+#ppt_h/2"/>
                                          </p:val>
                                        </p:tav>
                                        <p:tav tm="100000">
                                          <p:val>
                                            <p:strVal val="#ppt_y"/>
                                          </p:val>
                                        </p:tav>
                                      </p:tavLst>
                                    </p:anim>
                                  </p:childTnLst>
                                </p:cTn>
                              </p:par>
                              <p:par>
                                <p:cTn fill="hold" id="496" nodeType="withEffect" presetClass="entr" presetID="2" presetSubtype="4">
                                  <p:stCondLst>
                                    <p:cond delay="0"/>
                                  </p:stCondLst>
                                  <p:childTnLst>
                                    <p:set>
                                      <p:cBhvr>
                                        <p:cTn dur="1" fill="hold" id="497">
                                          <p:stCondLst>
                                            <p:cond delay="0"/>
                                          </p:stCondLst>
                                        </p:cTn>
                                        <p:tgtEl>
                                          <p:spTgt spid="392">
                                            <p:txEl>
                                              <p:pRg end="539" st="512"/>
                                            </p:txEl>
                                          </p:spTgt>
                                        </p:tgtEl>
                                        <p:attrNameLst>
                                          <p:attrName>style.visibility</p:attrName>
                                        </p:attrNameLst>
                                      </p:cBhvr>
                                      <p:to>
                                        <p:strVal val="visible"/>
                                      </p:to>
                                    </p:set>
                                    <p:anim calcmode="lin" valueType="num">
                                      <p:cBhvr additive="repl">
                                        <p:cTn dur="500" fill="hold" id="498"/>
                                        <p:tgtEl>
                                          <p:spTgt spid="392">
                                            <p:txEl>
                                              <p:pRg end="539" st="512"/>
                                            </p:txEl>
                                          </p:spTgt>
                                        </p:tgtEl>
                                        <p:attrNameLst>
                                          <p:attrName>ppt_x</p:attrName>
                                        </p:attrNameLst>
                                      </p:cBhvr>
                                      <p:tavLst>
                                        <p:tav tm="0">
                                          <p:val>
                                            <p:strVal val="#ppt_x"/>
                                          </p:val>
                                        </p:tav>
                                        <p:tav tm="100000">
                                          <p:val>
                                            <p:strVal val="#ppt_x"/>
                                          </p:val>
                                        </p:tav>
                                      </p:tavLst>
                                    </p:anim>
                                    <p:anim calcmode="lin" valueType="num">
                                      <p:cBhvr additive="repl">
                                        <p:cTn dur="500" fill="hold" id="499"/>
                                        <p:tgtEl>
                                          <p:spTgt spid="392">
                                            <p:txEl>
                                              <p:pRg end="539" st="512"/>
                                            </p:txEl>
                                          </p:spTgt>
                                        </p:tgtEl>
                                        <p:attrNameLst>
                                          <p:attrName>ppt_y</p:attrName>
                                        </p:attrNameLst>
                                      </p:cBhvr>
                                      <p:tavLst>
                                        <p:tav tm="0">
                                          <p:val>
                                            <p:strVal val="1+#ppt_h/2"/>
                                          </p:val>
                                        </p:tav>
                                        <p:tav tm="100000">
                                          <p:val>
                                            <p:strVal val="#ppt_y"/>
                                          </p:val>
                                        </p:tav>
                                      </p:tavLst>
                                    </p:anim>
                                  </p:childTnLst>
                                </p:cTn>
                              </p:par>
                              <p:par>
                                <p:cTn fill="hold" id="500" nodeType="withEffect" presetClass="entr" presetID="2" presetSubtype="4">
                                  <p:stCondLst>
                                    <p:cond delay="0"/>
                                  </p:stCondLst>
                                  <p:childTnLst>
                                    <p:set>
                                      <p:cBhvr>
                                        <p:cTn dur="1" fill="hold" id="501">
                                          <p:stCondLst>
                                            <p:cond delay="0"/>
                                          </p:stCondLst>
                                        </p:cTn>
                                        <p:tgtEl>
                                          <p:spTgt spid="392">
                                            <p:txEl>
                                              <p:pRg end="586" st="539"/>
                                            </p:txEl>
                                          </p:spTgt>
                                        </p:tgtEl>
                                        <p:attrNameLst>
                                          <p:attrName>style.visibility</p:attrName>
                                        </p:attrNameLst>
                                      </p:cBhvr>
                                      <p:to>
                                        <p:strVal val="visible"/>
                                      </p:to>
                                    </p:set>
                                    <p:anim calcmode="lin" valueType="num">
                                      <p:cBhvr additive="repl">
                                        <p:cTn dur="500" fill="hold" id="502"/>
                                        <p:tgtEl>
                                          <p:spTgt spid="392">
                                            <p:txEl>
                                              <p:pRg end="586" st="539"/>
                                            </p:txEl>
                                          </p:spTgt>
                                        </p:tgtEl>
                                        <p:attrNameLst>
                                          <p:attrName>ppt_x</p:attrName>
                                        </p:attrNameLst>
                                      </p:cBhvr>
                                      <p:tavLst>
                                        <p:tav tm="0">
                                          <p:val>
                                            <p:strVal val="#ppt_x"/>
                                          </p:val>
                                        </p:tav>
                                        <p:tav tm="100000">
                                          <p:val>
                                            <p:strVal val="#ppt_x"/>
                                          </p:val>
                                        </p:tav>
                                      </p:tavLst>
                                    </p:anim>
                                    <p:anim calcmode="lin" valueType="num">
                                      <p:cBhvr additive="repl">
                                        <p:cTn dur="500" fill="hold" id="503"/>
                                        <p:tgtEl>
                                          <p:spTgt spid="392">
                                            <p:txEl>
                                              <p:pRg end="586" st="539"/>
                                            </p:txEl>
                                          </p:spTgt>
                                        </p:tgtEl>
                                        <p:attrNameLst>
                                          <p:attrName>ppt_y</p:attrName>
                                        </p:attrNameLst>
                                      </p:cBhvr>
                                      <p:tavLst>
                                        <p:tav tm="0">
                                          <p:val>
                                            <p:strVal val="1+#ppt_h/2"/>
                                          </p:val>
                                        </p:tav>
                                        <p:tav tm="100000">
                                          <p:val>
                                            <p:strVal val="#ppt_y"/>
                                          </p:val>
                                        </p:tav>
                                      </p:tavLst>
                                    </p:anim>
                                  </p:childTnLst>
                                </p:cTn>
                              </p:par>
                              <p:par>
                                <p:cTn fill="hold" id="504" nodeType="withEffect" presetClass="entr" presetID="2" presetSubtype="4">
                                  <p:stCondLst>
                                    <p:cond delay="0"/>
                                  </p:stCondLst>
                                  <p:childTnLst>
                                    <p:set>
                                      <p:cBhvr>
                                        <p:cTn dur="1" fill="hold" id="505">
                                          <p:stCondLst>
                                            <p:cond delay="0"/>
                                          </p:stCondLst>
                                        </p:cTn>
                                        <p:tgtEl>
                                          <p:spTgt spid="392">
                                            <p:txEl>
                                              <p:pRg end="650" st="586"/>
                                            </p:txEl>
                                          </p:spTgt>
                                        </p:tgtEl>
                                        <p:attrNameLst>
                                          <p:attrName>style.visibility</p:attrName>
                                        </p:attrNameLst>
                                      </p:cBhvr>
                                      <p:to>
                                        <p:strVal val="visible"/>
                                      </p:to>
                                    </p:set>
                                    <p:anim calcmode="lin" valueType="num">
                                      <p:cBhvr additive="repl">
                                        <p:cTn dur="500" fill="hold" id="506"/>
                                        <p:tgtEl>
                                          <p:spTgt spid="392">
                                            <p:txEl>
                                              <p:pRg end="650" st="586"/>
                                            </p:txEl>
                                          </p:spTgt>
                                        </p:tgtEl>
                                        <p:attrNameLst>
                                          <p:attrName>ppt_x</p:attrName>
                                        </p:attrNameLst>
                                      </p:cBhvr>
                                      <p:tavLst>
                                        <p:tav tm="0">
                                          <p:val>
                                            <p:strVal val="#ppt_x"/>
                                          </p:val>
                                        </p:tav>
                                        <p:tav tm="100000">
                                          <p:val>
                                            <p:strVal val="#ppt_x"/>
                                          </p:val>
                                        </p:tav>
                                      </p:tavLst>
                                    </p:anim>
                                    <p:anim calcmode="lin" valueType="num">
                                      <p:cBhvr additive="repl">
                                        <p:cTn dur="500" fill="hold" id="507"/>
                                        <p:tgtEl>
                                          <p:spTgt spid="392">
                                            <p:txEl>
                                              <p:pRg end="650" st="58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4" name="TextShape 1"/>
          <p:cNvSpPr txBox="1"/>
          <p:nvPr/>
        </p:nvSpPr>
        <p:spPr>
          <a:xfrm>
            <a:off x="457560" y="764640"/>
            <a:ext cx="8146440" cy="835560"/>
          </a:xfrm>
          <a:prstGeom prst="rect">
            <a:avLst/>
          </a:prstGeom>
        </p:spPr>
        <p:txBody>
          <a:bodyPr rIns="132120"/>
          <a:p>
            <a:pPr>
              <a:lnSpc>
                <a:spcPct val="100000"/>
              </a:lnSpc>
            </a:pPr>
            <a:r>
              <a:rPr b="1" lang="es-ES" sz="2800">
                <a:solidFill>
                  <a:srgbClr val="782c2c"/>
                </a:solidFill>
                <a:latin typeface="Arial"/>
              </a:rPr>
              <a:t>Registro General de PD</a:t>
            </a:r>
            <a:endParaRPr/>
          </a:p>
        </p:txBody>
      </p:sp>
      <p:sp>
        <p:nvSpPr>
          <p:cNvPr id="395" name="TextShape 2"/>
          <p:cNvSpPr txBox="1"/>
          <p:nvPr/>
        </p:nvSpPr>
        <p:spPr>
          <a:xfrm>
            <a:off x="251640" y="1772640"/>
            <a:ext cx="8568720" cy="4353120"/>
          </a:xfrm>
          <a:prstGeom prst="rect">
            <a:avLst/>
          </a:prstGeom>
        </p:spPr>
        <p:txBody>
          <a:bodyPr rIns="132120"/>
          <a:p>
            <a:pPr>
              <a:lnSpc>
                <a:spcPct val="80000"/>
              </a:lnSpc>
              <a:buFont typeface="Arial"/>
              <a:buChar char="•"/>
            </a:pPr>
            <a:r>
              <a:rPr lang="es-ES" sz="1700">
                <a:solidFill>
                  <a:srgbClr val="000000"/>
                </a:solidFill>
                <a:latin typeface="Century Gothic"/>
                <a:ea typeface="ヒラギノ明朝 ProN W3"/>
              </a:rPr>
              <a:t>Integrado en la APD (Art. 39)</a:t>
            </a:r>
            <a:endParaRPr/>
          </a:p>
          <a:p>
            <a:pPr>
              <a:lnSpc>
                <a:spcPct val="80000"/>
              </a:lnSpc>
              <a:buFont typeface="Arial"/>
              <a:buChar char="•"/>
            </a:pPr>
            <a:r>
              <a:rPr lang="es-ES" sz="1700">
                <a:solidFill>
                  <a:srgbClr val="000000"/>
                </a:solidFill>
                <a:latin typeface="Century Gothic"/>
                <a:ea typeface="ヒラギノ明朝 ProN W3"/>
              </a:rPr>
              <a:t>Deber de inscripción de:</a:t>
            </a:r>
            <a:endParaRPr/>
          </a:p>
          <a:p>
            <a:pPr lvl="1">
              <a:lnSpc>
                <a:spcPct val="80000"/>
              </a:lnSpc>
              <a:buFont typeface="Arial"/>
              <a:buChar char="–"/>
            </a:pPr>
            <a:r>
              <a:rPr lang="es-ES" sz="1700">
                <a:solidFill>
                  <a:srgbClr val="000000"/>
                </a:solidFill>
                <a:latin typeface="Century Gothic"/>
                <a:ea typeface="ヒラギノ明朝 ProN W3"/>
              </a:rPr>
              <a:t>Los ficheros de las Administraciones públicas.</a:t>
            </a:r>
            <a:endParaRPr/>
          </a:p>
          <a:p>
            <a:pPr lvl="1">
              <a:lnSpc>
                <a:spcPct val="80000"/>
              </a:lnSpc>
              <a:buFont typeface="Arial"/>
              <a:buChar char="–"/>
            </a:pPr>
            <a:r>
              <a:rPr lang="es-ES" sz="1700">
                <a:solidFill>
                  <a:srgbClr val="000000"/>
                </a:solidFill>
                <a:latin typeface="Century Gothic"/>
                <a:ea typeface="ヒラギノ明朝 ProN W3"/>
              </a:rPr>
              <a:t>Los ficheros de titularidad privada.</a:t>
            </a:r>
            <a:endParaRPr/>
          </a:p>
          <a:p>
            <a:pPr lvl="1">
              <a:lnSpc>
                <a:spcPct val="80000"/>
              </a:lnSpc>
              <a:buFont typeface="Arial"/>
              <a:buChar char="–"/>
            </a:pPr>
            <a:r>
              <a:rPr lang="es-ES" sz="1700">
                <a:solidFill>
                  <a:srgbClr val="000000"/>
                </a:solidFill>
                <a:latin typeface="Century Gothic"/>
                <a:ea typeface="ヒラギノ明朝 ProN W3"/>
              </a:rPr>
              <a:t>Las autorizaciones de la LOPD.</a:t>
            </a:r>
            <a:endParaRPr/>
          </a:p>
          <a:p>
            <a:pPr lvl="1">
              <a:lnSpc>
                <a:spcPct val="80000"/>
              </a:lnSpc>
              <a:buFont typeface="Arial"/>
              <a:buChar char="–"/>
            </a:pPr>
            <a:r>
              <a:rPr lang="es-ES" sz="1700">
                <a:solidFill>
                  <a:srgbClr val="000000"/>
                </a:solidFill>
                <a:latin typeface="Century Gothic"/>
                <a:ea typeface="ヒラギノ明朝 ProN W3"/>
              </a:rPr>
              <a:t>Los códigos tipo del artículo 32.</a:t>
            </a:r>
            <a:endParaRPr/>
          </a:p>
          <a:p>
            <a:pPr>
              <a:lnSpc>
                <a:spcPct val="80000"/>
              </a:lnSpc>
              <a:buFont typeface="Arial"/>
              <a:buChar char="•"/>
            </a:pPr>
            <a:r>
              <a:rPr lang="es-ES" sz="1700">
                <a:solidFill>
                  <a:srgbClr val="000000"/>
                </a:solidFill>
                <a:latin typeface="Century Gothic"/>
                <a:ea typeface="ヒラギノ明朝 ProN W3"/>
              </a:rPr>
              <a:t>Desarrollo y Procedimiento de Inscripción: (NOTA)</a:t>
            </a:r>
            <a:endParaRPr/>
          </a:p>
          <a:p>
            <a:pPr>
              <a:lnSpc>
                <a:spcPct val="80000"/>
              </a:lnSpc>
              <a:buFont typeface="Arial"/>
              <a:buChar char="•"/>
            </a:pPr>
            <a:r>
              <a:rPr lang="es-ES" sz="1700">
                <a:solidFill>
                  <a:srgbClr val="000000"/>
                </a:solidFill>
                <a:latin typeface="Century Gothic"/>
                <a:ea typeface="ヒラギノ明朝 ProN W3"/>
              </a:rPr>
              <a:t>Derecho de consulta pública y gratuita (art. 14) sobre:</a:t>
            </a:r>
            <a:endParaRPr/>
          </a:p>
          <a:p>
            <a:pPr lvl="1">
              <a:lnSpc>
                <a:spcPct val="80000"/>
              </a:lnSpc>
              <a:buFont typeface="Arial"/>
              <a:buChar char="–"/>
            </a:pPr>
            <a:r>
              <a:rPr lang="es-ES" sz="1700">
                <a:solidFill>
                  <a:srgbClr val="000000"/>
                </a:solidFill>
                <a:latin typeface="Century Gothic"/>
                <a:ea typeface="ヒラギノ明朝 ProN W3"/>
              </a:rPr>
              <a:t>la existencia de tratamientos de datos de carácter personal, </a:t>
            </a:r>
            <a:endParaRPr/>
          </a:p>
          <a:p>
            <a:pPr lvl="1">
              <a:lnSpc>
                <a:spcPct val="80000"/>
              </a:lnSpc>
              <a:buFont typeface="Arial"/>
              <a:buChar char="–"/>
            </a:pPr>
            <a:r>
              <a:rPr lang="es-ES" sz="1700">
                <a:solidFill>
                  <a:srgbClr val="000000"/>
                </a:solidFill>
                <a:latin typeface="Century Gothic"/>
                <a:ea typeface="ヒラギノ明朝 ProN W3"/>
              </a:rPr>
              <a:t>sus finalidades y </a:t>
            </a:r>
            <a:endParaRPr/>
          </a:p>
          <a:p>
            <a:pPr lvl="1">
              <a:lnSpc>
                <a:spcPct val="80000"/>
              </a:lnSpc>
              <a:buFont typeface="Arial"/>
              <a:buChar char="–"/>
            </a:pPr>
            <a:r>
              <a:rPr lang="es-ES" sz="1700">
                <a:solidFill>
                  <a:srgbClr val="000000"/>
                </a:solidFill>
                <a:latin typeface="Century Gothic"/>
                <a:ea typeface="ヒラギノ明朝 ProN W3"/>
              </a:rPr>
              <a:t>la identidad del responsable del tratamiento</a:t>
            </a:r>
            <a:endParaRPr/>
          </a:p>
        </p:txBody>
      </p:sp>
      <p:sp>
        <p:nvSpPr>
          <p:cNvPr id="396"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508" nodeType="tmRoot" restart="never">
          <p:childTnLst>
            <p:seq>
              <p:cTn dur="indefinite" id="509" nodeType="mainSeq">
                <p:childTnLst>
                  <p:par>
                    <p:cTn fill="hold" id="510" nodeType="clickEffect">
                      <p:stCondLst>
                        <p:cond delay="indefinite"/>
                      </p:stCondLst>
                      <p:childTnLst>
                        <p:par>
                          <p:cTn fill="hold" id="511" nodeType="withEffect">
                            <p:stCondLst>
                              <p:cond delay="0"/>
                            </p:stCondLst>
                            <p:childTnLst>
                              <p:par>
                                <p:cTn fill="hold" id="512" nodeType="clickEffect" presetClass="entr" presetID="2" presetSubtype="4">
                                  <p:stCondLst>
                                    <p:cond delay="0"/>
                                  </p:stCondLst>
                                  <p:childTnLst>
                                    <p:set>
                                      <p:cBhvr>
                                        <p:cTn dur="1" fill="hold" id="513">
                                          <p:stCondLst>
                                            <p:cond delay="0"/>
                                          </p:stCondLst>
                                        </p:cTn>
                                        <p:tgtEl>
                                          <p:spTgt spid="395">
                                            <p:txEl>
                                              <p:pRg end="30" st="0"/>
                                            </p:txEl>
                                          </p:spTgt>
                                        </p:tgtEl>
                                        <p:attrNameLst>
                                          <p:attrName>style.visibility</p:attrName>
                                        </p:attrNameLst>
                                      </p:cBhvr>
                                      <p:to>
                                        <p:strVal val="visible"/>
                                      </p:to>
                                    </p:set>
                                    <p:anim calcmode="lin" valueType="num">
                                      <p:cBhvr additive="repl">
                                        <p:cTn dur="500" fill="hold" id="514"/>
                                        <p:tgtEl>
                                          <p:spTgt spid="395">
                                            <p:txEl>
                                              <p:pRg end="30" st="0"/>
                                            </p:txEl>
                                          </p:spTgt>
                                        </p:tgtEl>
                                        <p:attrNameLst>
                                          <p:attrName>ppt_x</p:attrName>
                                        </p:attrNameLst>
                                      </p:cBhvr>
                                      <p:tavLst>
                                        <p:tav tm="0">
                                          <p:val>
                                            <p:strVal val="#ppt_x"/>
                                          </p:val>
                                        </p:tav>
                                        <p:tav tm="100000">
                                          <p:val>
                                            <p:strVal val="#ppt_x"/>
                                          </p:val>
                                        </p:tav>
                                      </p:tavLst>
                                    </p:anim>
                                    <p:anim calcmode="lin" valueType="num">
                                      <p:cBhvr additive="repl">
                                        <p:cTn dur="500" fill="hold" id="515"/>
                                        <p:tgtEl>
                                          <p:spTgt spid="395">
                                            <p:txEl>
                                              <p:pRg end="3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516" nodeType="clickEffect">
                      <p:stCondLst>
                        <p:cond delay="indefinite"/>
                      </p:stCondLst>
                      <p:childTnLst>
                        <p:par>
                          <p:cTn fill="hold" id="517" nodeType="withEffect">
                            <p:stCondLst>
                              <p:cond delay="0"/>
                            </p:stCondLst>
                            <p:childTnLst>
                              <p:par>
                                <p:cTn fill="hold" id="518" nodeType="clickEffect" presetClass="entr" presetID="2" presetSubtype="4">
                                  <p:stCondLst>
                                    <p:cond delay="0"/>
                                  </p:stCondLst>
                                  <p:childTnLst>
                                    <p:set>
                                      <p:cBhvr>
                                        <p:cTn dur="1" fill="hold" id="519">
                                          <p:stCondLst>
                                            <p:cond delay="0"/>
                                          </p:stCondLst>
                                        </p:cTn>
                                        <p:tgtEl>
                                          <p:spTgt spid="395">
                                            <p:txEl>
                                              <p:pRg end="55" st="30"/>
                                            </p:txEl>
                                          </p:spTgt>
                                        </p:tgtEl>
                                        <p:attrNameLst>
                                          <p:attrName>style.visibility</p:attrName>
                                        </p:attrNameLst>
                                      </p:cBhvr>
                                      <p:to>
                                        <p:strVal val="visible"/>
                                      </p:to>
                                    </p:set>
                                    <p:anim calcmode="lin" valueType="num">
                                      <p:cBhvr additive="repl">
                                        <p:cTn dur="500" fill="hold" id="520"/>
                                        <p:tgtEl>
                                          <p:spTgt spid="395">
                                            <p:txEl>
                                              <p:pRg end="55" st="30"/>
                                            </p:txEl>
                                          </p:spTgt>
                                        </p:tgtEl>
                                        <p:attrNameLst>
                                          <p:attrName>ppt_x</p:attrName>
                                        </p:attrNameLst>
                                      </p:cBhvr>
                                      <p:tavLst>
                                        <p:tav tm="0">
                                          <p:val>
                                            <p:strVal val="#ppt_x"/>
                                          </p:val>
                                        </p:tav>
                                        <p:tav tm="100000">
                                          <p:val>
                                            <p:strVal val="#ppt_x"/>
                                          </p:val>
                                        </p:tav>
                                      </p:tavLst>
                                    </p:anim>
                                    <p:anim calcmode="lin" valueType="num">
                                      <p:cBhvr additive="repl">
                                        <p:cTn dur="500" fill="hold" id="521"/>
                                        <p:tgtEl>
                                          <p:spTgt spid="395">
                                            <p:txEl>
                                              <p:pRg end="55" st="30"/>
                                            </p:txEl>
                                          </p:spTgt>
                                        </p:tgtEl>
                                        <p:attrNameLst>
                                          <p:attrName>ppt_y</p:attrName>
                                        </p:attrNameLst>
                                      </p:cBhvr>
                                      <p:tavLst>
                                        <p:tav tm="0">
                                          <p:val>
                                            <p:strVal val="1+#ppt_h/2"/>
                                          </p:val>
                                        </p:tav>
                                        <p:tav tm="100000">
                                          <p:val>
                                            <p:strVal val="#ppt_y"/>
                                          </p:val>
                                        </p:tav>
                                      </p:tavLst>
                                    </p:anim>
                                  </p:childTnLst>
                                </p:cTn>
                              </p:par>
                              <p:par>
                                <p:cTn fill="hold" id="522" nodeType="withEffect" presetClass="entr" presetID="2" presetSubtype="4">
                                  <p:stCondLst>
                                    <p:cond delay="0"/>
                                  </p:stCondLst>
                                  <p:childTnLst>
                                    <p:set>
                                      <p:cBhvr>
                                        <p:cTn dur="1" fill="hold" id="523">
                                          <p:stCondLst>
                                            <p:cond delay="0"/>
                                          </p:stCondLst>
                                        </p:cTn>
                                        <p:tgtEl>
                                          <p:spTgt spid="395">
                                            <p:txEl>
                                              <p:pRg end="102" st="55"/>
                                            </p:txEl>
                                          </p:spTgt>
                                        </p:tgtEl>
                                        <p:attrNameLst>
                                          <p:attrName>style.visibility</p:attrName>
                                        </p:attrNameLst>
                                      </p:cBhvr>
                                      <p:to>
                                        <p:strVal val="visible"/>
                                      </p:to>
                                    </p:set>
                                    <p:anim calcmode="lin" valueType="num">
                                      <p:cBhvr additive="repl">
                                        <p:cTn dur="500" fill="hold" id="524"/>
                                        <p:tgtEl>
                                          <p:spTgt spid="395">
                                            <p:txEl>
                                              <p:pRg end="102" st="55"/>
                                            </p:txEl>
                                          </p:spTgt>
                                        </p:tgtEl>
                                        <p:attrNameLst>
                                          <p:attrName>ppt_x</p:attrName>
                                        </p:attrNameLst>
                                      </p:cBhvr>
                                      <p:tavLst>
                                        <p:tav tm="0">
                                          <p:val>
                                            <p:strVal val="#ppt_x"/>
                                          </p:val>
                                        </p:tav>
                                        <p:tav tm="100000">
                                          <p:val>
                                            <p:strVal val="#ppt_x"/>
                                          </p:val>
                                        </p:tav>
                                      </p:tavLst>
                                    </p:anim>
                                    <p:anim calcmode="lin" valueType="num">
                                      <p:cBhvr additive="repl">
                                        <p:cTn dur="500" fill="hold" id="525"/>
                                        <p:tgtEl>
                                          <p:spTgt spid="395">
                                            <p:txEl>
                                              <p:pRg end="102" st="55"/>
                                            </p:txEl>
                                          </p:spTgt>
                                        </p:tgtEl>
                                        <p:attrNameLst>
                                          <p:attrName>ppt_y</p:attrName>
                                        </p:attrNameLst>
                                      </p:cBhvr>
                                      <p:tavLst>
                                        <p:tav tm="0">
                                          <p:val>
                                            <p:strVal val="1+#ppt_h/2"/>
                                          </p:val>
                                        </p:tav>
                                        <p:tav tm="100000">
                                          <p:val>
                                            <p:strVal val="#ppt_y"/>
                                          </p:val>
                                        </p:tav>
                                      </p:tavLst>
                                    </p:anim>
                                  </p:childTnLst>
                                </p:cTn>
                              </p:par>
                              <p:par>
                                <p:cTn fill="hold" id="526" nodeType="withEffect" presetClass="entr" presetID="2" presetSubtype="4">
                                  <p:stCondLst>
                                    <p:cond delay="0"/>
                                  </p:stCondLst>
                                  <p:childTnLst>
                                    <p:set>
                                      <p:cBhvr>
                                        <p:cTn dur="1" fill="hold" id="527">
                                          <p:stCondLst>
                                            <p:cond delay="0"/>
                                          </p:stCondLst>
                                        </p:cTn>
                                        <p:tgtEl>
                                          <p:spTgt spid="395">
                                            <p:txEl>
                                              <p:pRg end="139" st="102"/>
                                            </p:txEl>
                                          </p:spTgt>
                                        </p:tgtEl>
                                        <p:attrNameLst>
                                          <p:attrName>style.visibility</p:attrName>
                                        </p:attrNameLst>
                                      </p:cBhvr>
                                      <p:to>
                                        <p:strVal val="visible"/>
                                      </p:to>
                                    </p:set>
                                    <p:anim calcmode="lin" valueType="num">
                                      <p:cBhvr additive="repl">
                                        <p:cTn dur="500" fill="hold" id="528"/>
                                        <p:tgtEl>
                                          <p:spTgt spid="395">
                                            <p:txEl>
                                              <p:pRg end="139" st="102"/>
                                            </p:txEl>
                                          </p:spTgt>
                                        </p:tgtEl>
                                        <p:attrNameLst>
                                          <p:attrName>ppt_x</p:attrName>
                                        </p:attrNameLst>
                                      </p:cBhvr>
                                      <p:tavLst>
                                        <p:tav tm="0">
                                          <p:val>
                                            <p:strVal val="#ppt_x"/>
                                          </p:val>
                                        </p:tav>
                                        <p:tav tm="100000">
                                          <p:val>
                                            <p:strVal val="#ppt_x"/>
                                          </p:val>
                                        </p:tav>
                                      </p:tavLst>
                                    </p:anim>
                                    <p:anim calcmode="lin" valueType="num">
                                      <p:cBhvr additive="repl">
                                        <p:cTn dur="500" fill="hold" id="529"/>
                                        <p:tgtEl>
                                          <p:spTgt spid="395">
                                            <p:txEl>
                                              <p:pRg end="139" st="102"/>
                                            </p:txEl>
                                          </p:spTgt>
                                        </p:tgtEl>
                                        <p:attrNameLst>
                                          <p:attrName>ppt_y</p:attrName>
                                        </p:attrNameLst>
                                      </p:cBhvr>
                                      <p:tavLst>
                                        <p:tav tm="0">
                                          <p:val>
                                            <p:strVal val="1+#ppt_h/2"/>
                                          </p:val>
                                        </p:tav>
                                        <p:tav tm="100000">
                                          <p:val>
                                            <p:strVal val="#ppt_y"/>
                                          </p:val>
                                        </p:tav>
                                      </p:tavLst>
                                    </p:anim>
                                  </p:childTnLst>
                                </p:cTn>
                              </p:par>
                              <p:par>
                                <p:cTn fill="hold" id="530" nodeType="withEffect" presetClass="entr" presetID="2" presetSubtype="4">
                                  <p:stCondLst>
                                    <p:cond delay="0"/>
                                  </p:stCondLst>
                                  <p:childTnLst>
                                    <p:set>
                                      <p:cBhvr>
                                        <p:cTn dur="1" fill="hold" id="531">
                                          <p:stCondLst>
                                            <p:cond delay="0"/>
                                          </p:stCondLst>
                                        </p:cTn>
                                        <p:tgtEl>
                                          <p:spTgt spid="395">
                                            <p:txEl>
                                              <p:pRg end="170" st="139"/>
                                            </p:txEl>
                                          </p:spTgt>
                                        </p:tgtEl>
                                        <p:attrNameLst>
                                          <p:attrName>style.visibility</p:attrName>
                                        </p:attrNameLst>
                                      </p:cBhvr>
                                      <p:to>
                                        <p:strVal val="visible"/>
                                      </p:to>
                                    </p:set>
                                    <p:anim calcmode="lin" valueType="num">
                                      <p:cBhvr additive="repl">
                                        <p:cTn dur="500" fill="hold" id="532"/>
                                        <p:tgtEl>
                                          <p:spTgt spid="395">
                                            <p:txEl>
                                              <p:pRg end="170" st="139"/>
                                            </p:txEl>
                                          </p:spTgt>
                                        </p:tgtEl>
                                        <p:attrNameLst>
                                          <p:attrName>ppt_x</p:attrName>
                                        </p:attrNameLst>
                                      </p:cBhvr>
                                      <p:tavLst>
                                        <p:tav tm="0">
                                          <p:val>
                                            <p:strVal val="#ppt_x"/>
                                          </p:val>
                                        </p:tav>
                                        <p:tav tm="100000">
                                          <p:val>
                                            <p:strVal val="#ppt_x"/>
                                          </p:val>
                                        </p:tav>
                                      </p:tavLst>
                                    </p:anim>
                                    <p:anim calcmode="lin" valueType="num">
                                      <p:cBhvr additive="repl">
                                        <p:cTn dur="500" fill="hold" id="533"/>
                                        <p:tgtEl>
                                          <p:spTgt spid="395">
                                            <p:txEl>
                                              <p:pRg end="170" st="139"/>
                                            </p:txEl>
                                          </p:spTgt>
                                        </p:tgtEl>
                                        <p:attrNameLst>
                                          <p:attrName>ppt_y</p:attrName>
                                        </p:attrNameLst>
                                      </p:cBhvr>
                                      <p:tavLst>
                                        <p:tav tm="0">
                                          <p:val>
                                            <p:strVal val="1+#ppt_h/2"/>
                                          </p:val>
                                        </p:tav>
                                        <p:tav tm="100000">
                                          <p:val>
                                            <p:strVal val="#ppt_y"/>
                                          </p:val>
                                        </p:tav>
                                      </p:tavLst>
                                    </p:anim>
                                  </p:childTnLst>
                                </p:cTn>
                              </p:par>
                              <p:par>
                                <p:cTn fill="hold" id="534" nodeType="withEffect" presetClass="entr" presetID="2" presetSubtype="4">
                                  <p:stCondLst>
                                    <p:cond delay="0"/>
                                  </p:stCondLst>
                                  <p:childTnLst>
                                    <p:set>
                                      <p:cBhvr>
                                        <p:cTn dur="1" fill="hold" id="535">
                                          <p:stCondLst>
                                            <p:cond delay="0"/>
                                          </p:stCondLst>
                                        </p:cTn>
                                        <p:tgtEl>
                                          <p:spTgt spid="395">
                                            <p:txEl>
                                              <p:pRg end="204" st="170"/>
                                            </p:txEl>
                                          </p:spTgt>
                                        </p:tgtEl>
                                        <p:attrNameLst>
                                          <p:attrName>style.visibility</p:attrName>
                                        </p:attrNameLst>
                                      </p:cBhvr>
                                      <p:to>
                                        <p:strVal val="visible"/>
                                      </p:to>
                                    </p:set>
                                    <p:anim calcmode="lin" valueType="num">
                                      <p:cBhvr additive="repl">
                                        <p:cTn dur="500" fill="hold" id="536"/>
                                        <p:tgtEl>
                                          <p:spTgt spid="395">
                                            <p:txEl>
                                              <p:pRg end="204" st="170"/>
                                            </p:txEl>
                                          </p:spTgt>
                                        </p:tgtEl>
                                        <p:attrNameLst>
                                          <p:attrName>ppt_x</p:attrName>
                                        </p:attrNameLst>
                                      </p:cBhvr>
                                      <p:tavLst>
                                        <p:tav tm="0">
                                          <p:val>
                                            <p:strVal val="#ppt_x"/>
                                          </p:val>
                                        </p:tav>
                                        <p:tav tm="100000">
                                          <p:val>
                                            <p:strVal val="#ppt_x"/>
                                          </p:val>
                                        </p:tav>
                                      </p:tavLst>
                                    </p:anim>
                                    <p:anim calcmode="lin" valueType="num">
                                      <p:cBhvr additive="repl">
                                        <p:cTn dur="500" fill="hold" id="537"/>
                                        <p:tgtEl>
                                          <p:spTgt spid="395">
                                            <p:txEl>
                                              <p:pRg end="204" st="170"/>
                                            </p:txEl>
                                          </p:spTgt>
                                        </p:tgtEl>
                                        <p:attrNameLst>
                                          <p:attrName>ppt_y</p:attrName>
                                        </p:attrNameLst>
                                      </p:cBhvr>
                                      <p:tavLst>
                                        <p:tav tm="0">
                                          <p:val>
                                            <p:strVal val="1+#ppt_h/2"/>
                                          </p:val>
                                        </p:tav>
                                        <p:tav tm="100000">
                                          <p:val>
                                            <p:strVal val="#ppt_y"/>
                                          </p:val>
                                        </p:tav>
                                      </p:tavLst>
                                    </p:anim>
                                  </p:childTnLst>
                                </p:cTn>
                              </p:par>
                            </p:childTnLst>
                          </p:cTn>
                        </p:par>
                      </p:childTnLst>
                    </p:cTn>
                  </p:par>
                  <p:par>
                    <p:cTn fill="hold" id="538" nodeType="clickEffect">
                      <p:stCondLst>
                        <p:cond delay="indefinite"/>
                      </p:stCondLst>
                      <p:childTnLst>
                        <p:par>
                          <p:cTn fill="hold" id="539" nodeType="withEffect">
                            <p:stCondLst>
                              <p:cond delay="0"/>
                            </p:stCondLst>
                            <p:childTnLst>
                              <p:par>
                                <p:cTn fill="hold" id="540" nodeType="clickEffect" presetClass="entr" presetID="2" presetSubtype="4">
                                  <p:stCondLst>
                                    <p:cond delay="0"/>
                                  </p:stCondLst>
                                  <p:childTnLst>
                                    <p:set>
                                      <p:cBhvr>
                                        <p:cTn dur="1" fill="hold" id="541">
                                          <p:stCondLst>
                                            <p:cond delay="0"/>
                                          </p:stCondLst>
                                        </p:cTn>
                                        <p:tgtEl>
                                          <p:spTgt spid="395">
                                            <p:txEl>
                                              <p:pRg end="254" st="204"/>
                                            </p:txEl>
                                          </p:spTgt>
                                        </p:tgtEl>
                                        <p:attrNameLst>
                                          <p:attrName>style.visibility</p:attrName>
                                        </p:attrNameLst>
                                      </p:cBhvr>
                                      <p:to>
                                        <p:strVal val="visible"/>
                                      </p:to>
                                    </p:set>
                                    <p:anim calcmode="lin" valueType="num">
                                      <p:cBhvr additive="repl">
                                        <p:cTn dur="500" fill="hold" id="542"/>
                                        <p:tgtEl>
                                          <p:spTgt spid="395">
                                            <p:txEl>
                                              <p:pRg end="254" st="204"/>
                                            </p:txEl>
                                          </p:spTgt>
                                        </p:tgtEl>
                                        <p:attrNameLst>
                                          <p:attrName>ppt_x</p:attrName>
                                        </p:attrNameLst>
                                      </p:cBhvr>
                                      <p:tavLst>
                                        <p:tav tm="0">
                                          <p:val>
                                            <p:strVal val="#ppt_x"/>
                                          </p:val>
                                        </p:tav>
                                        <p:tav tm="100000">
                                          <p:val>
                                            <p:strVal val="#ppt_x"/>
                                          </p:val>
                                        </p:tav>
                                      </p:tavLst>
                                    </p:anim>
                                    <p:anim calcmode="lin" valueType="num">
                                      <p:cBhvr additive="repl">
                                        <p:cTn dur="500" fill="hold" id="543"/>
                                        <p:tgtEl>
                                          <p:spTgt spid="395">
                                            <p:txEl>
                                              <p:pRg end="254" st="204"/>
                                            </p:txEl>
                                          </p:spTgt>
                                        </p:tgtEl>
                                        <p:attrNameLst>
                                          <p:attrName>ppt_y</p:attrName>
                                        </p:attrNameLst>
                                      </p:cBhvr>
                                      <p:tavLst>
                                        <p:tav tm="0">
                                          <p:val>
                                            <p:strVal val="1+#ppt_h/2"/>
                                          </p:val>
                                        </p:tav>
                                        <p:tav tm="100000">
                                          <p:val>
                                            <p:strVal val="#ppt_y"/>
                                          </p:val>
                                        </p:tav>
                                      </p:tavLst>
                                    </p:anim>
                                  </p:childTnLst>
                                </p:cTn>
                              </p:par>
                            </p:childTnLst>
                          </p:cTn>
                        </p:par>
                      </p:childTnLst>
                    </p:cTn>
                  </p:par>
                  <p:par>
                    <p:cTn fill="hold" id="544" nodeType="clickEffect">
                      <p:stCondLst>
                        <p:cond delay="indefinite"/>
                      </p:stCondLst>
                      <p:childTnLst>
                        <p:par>
                          <p:cTn fill="hold" id="545" nodeType="withEffect">
                            <p:stCondLst>
                              <p:cond delay="0"/>
                            </p:stCondLst>
                            <p:childTnLst>
                              <p:par>
                                <p:cTn fill="hold" id="546" nodeType="clickEffect" presetClass="entr" presetID="2" presetSubtype="4">
                                  <p:stCondLst>
                                    <p:cond delay="0"/>
                                  </p:stCondLst>
                                  <p:childTnLst>
                                    <p:set>
                                      <p:cBhvr>
                                        <p:cTn dur="1" fill="hold" id="547">
                                          <p:stCondLst>
                                            <p:cond delay="0"/>
                                          </p:stCondLst>
                                        </p:cTn>
                                        <p:tgtEl>
                                          <p:spTgt spid="395">
                                            <p:txEl>
                                              <p:pRg end="310" st="254"/>
                                            </p:txEl>
                                          </p:spTgt>
                                        </p:tgtEl>
                                        <p:attrNameLst>
                                          <p:attrName>style.visibility</p:attrName>
                                        </p:attrNameLst>
                                      </p:cBhvr>
                                      <p:to>
                                        <p:strVal val="visible"/>
                                      </p:to>
                                    </p:set>
                                    <p:anim calcmode="lin" valueType="num">
                                      <p:cBhvr additive="repl">
                                        <p:cTn dur="500" fill="hold" id="548"/>
                                        <p:tgtEl>
                                          <p:spTgt spid="395">
                                            <p:txEl>
                                              <p:pRg end="310" st="254"/>
                                            </p:txEl>
                                          </p:spTgt>
                                        </p:tgtEl>
                                        <p:attrNameLst>
                                          <p:attrName>ppt_x</p:attrName>
                                        </p:attrNameLst>
                                      </p:cBhvr>
                                      <p:tavLst>
                                        <p:tav tm="0">
                                          <p:val>
                                            <p:strVal val="#ppt_x"/>
                                          </p:val>
                                        </p:tav>
                                        <p:tav tm="100000">
                                          <p:val>
                                            <p:strVal val="#ppt_x"/>
                                          </p:val>
                                        </p:tav>
                                      </p:tavLst>
                                    </p:anim>
                                    <p:anim calcmode="lin" valueType="num">
                                      <p:cBhvr additive="repl">
                                        <p:cTn dur="500" fill="hold" id="549"/>
                                        <p:tgtEl>
                                          <p:spTgt spid="395">
                                            <p:txEl>
                                              <p:pRg end="310" st="254"/>
                                            </p:txEl>
                                          </p:spTgt>
                                        </p:tgtEl>
                                        <p:attrNameLst>
                                          <p:attrName>ppt_y</p:attrName>
                                        </p:attrNameLst>
                                      </p:cBhvr>
                                      <p:tavLst>
                                        <p:tav tm="0">
                                          <p:val>
                                            <p:strVal val="1+#ppt_h/2"/>
                                          </p:val>
                                        </p:tav>
                                        <p:tav tm="100000">
                                          <p:val>
                                            <p:strVal val="#ppt_y"/>
                                          </p:val>
                                        </p:tav>
                                      </p:tavLst>
                                    </p:anim>
                                  </p:childTnLst>
                                </p:cTn>
                              </p:par>
                              <p:par>
                                <p:cTn fill="hold" id="550" nodeType="withEffect" presetClass="entr" presetID="2" presetSubtype="4">
                                  <p:stCondLst>
                                    <p:cond delay="0"/>
                                  </p:stCondLst>
                                  <p:childTnLst>
                                    <p:set>
                                      <p:cBhvr>
                                        <p:cTn dur="1" fill="hold" id="551">
                                          <p:stCondLst>
                                            <p:cond delay="0"/>
                                          </p:stCondLst>
                                        </p:cTn>
                                        <p:tgtEl>
                                          <p:spTgt spid="395">
                                            <p:txEl>
                                              <p:pRg end="372" st="310"/>
                                            </p:txEl>
                                          </p:spTgt>
                                        </p:tgtEl>
                                        <p:attrNameLst>
                                          <p:attrName>style.visibility</p:attrName>
                                        </p:attrNameLst>
                                      </p:cBhvr>
                                      <p:to>
                                        <p:strVal val="visible"/>
                                      </p:to>
                                    </p:set>
                                    <p:anim calcmode="lin" valueType="num">
                                      <p:cBhvr additive="repl">
                                        <p:cTn dur="500" fill="hold" id="552"/>
                                        <p:tgtEl>
                                          <p:spTgt spid="395">
                                            <p:txEl>
                                              <p:pRg end="372" st="310"/>
                                            </p:txEl>
                                          </p:spTgt>
                                        </p:tgtEl>
                                        <p:attrNameLst>
                                          <p:attrName>ppt_x</p:attrName>
                                        </p:attrNameLst>
                                      </p:cBhvr>
                                      <p:tavLst>
                                        <p:tav tm="0">
                                          <p:val>
                                            <p:strVal val="#ppt_x"/>
                                          </p:val>
                                        </p:tav>
                                        <p:tav tm="100000">
                                          <p:val>
                                            <p:strVal val="#ppt_x"/>
                                          </p:val>
                                        </p:tav>
                                      </p:tavLst>
                                    </p:anim>
                                    <p:anim calcmode="lin" valueType="num">
                                      <p:cBhvr additive="repl">
                                        <p:cTn dur="500" fill="hold" id="553"/>
                                        <p:tgtEl>
                                          <p:spTgt spid="395">
                                            <p:txEl>
                                              <p:pRg end="372" st="310"/>
                                            </p:txEl>
                                          </p:spTgt>
                                        </p:tgtEl>
                                        <p:attrNameLst>
                                          <p:attrName>ppt_y</p:attrName>
                                        </p:attrNameLst>
                                      </p:cBhvr>
                                      <p:tavLst>
                                        <p:tav tm="0">
                                          <p:val>
                                            <p:strVal val="1+#ppt_h/2"/>
                                          </p:val>
                                        </p:tav>
                                        <p:tav tm="100000">
                                          <p:val>
                                            <p:strVal val="#ppt_y"/>
                                          </p:val>
                                        </p:tav>
                                      </p:tavLst>
                                    </p:anim>
                                  </p:childTnLst>
                                </p:cTn>
                              </p:par>
                              <p:par>
                                <p:cTn fill="hold" id="554" nodeType="withEffect" presetClass="entr" presetID="2" presetSubtype="4">
                                  <p:stCondLst>
                                    <p:cond delay="0"/>
                                  </p:stCondLst>
                                  <p:childTnLst>
                                    <p:set>
                                      <p:cBhvr>
                                        <p:cTn dur="1" fill="hold" id="555">
                                          <p:stCondLst>
                                            <p:cond delay="0"/>
                                          </p:stCondLst>
                                        </p:cTn>
                                        <p:tgtEl>
                                          <p:spTgt spid="395">
                                            <p:txEl>
                                              <p:pRg end="391" st="372"/>
                                            </p:txEl>
                                          </p:spTgt>
                                        </p:tgtEl>
                                        <p:attrNameLst>
                                          <p:attrName>style.visibility</p:attrName>
                                        </p:attrNameLst>
                                      </p:cBhvr>
                                      <p:to>
                                        <p:strVal val="visible"/>
                                      </p:to>
                                    </p:set>
                                    <p:anim calcmode="lin" valueType="num">
                                      <p:cBhvr additive="repl">
                                        <p:cTn dur="500" fill="hold" id="556"/>
                                        <p:tgtEl>
                                          <p:spTgt spid="395">
                                            <p:txEl>
                                              <p:pRg end="391" st="372"/>
                                            </p:txEl>
                                          </p:spTgt>
                                        </p:tgtEl>
                                        <p:attrNameLst>
                                          <p:attrName>ppt_x</p:attrName>
                                        </p:attrNameLst>
                                      </p:cBhvr>
                                      <p:tavLst>
                                        <p:tav tm="0">
                                          <p:val>
                                            <p:strVal val="#ppt_x"/>
                                          </p:val>
                                        </p:tav>
                                        <p:tav tm="100000">
                                          <p:val>
                                            <p:strVal val="#ppt_x"/>
                                          </p:val>
                                        </p:tav>
                                      </p:tavLst>
                                    </p:anim>
                                    <p:anim calcmode="lin" valueType="num">
                                      <p:cBhvr additive="repl">
                                        <p:cTn dur="500" fill="hold" id="557"/>
                                        <p:tgtEl>
                                          <p:spTgt spid="395">
                                            <p:txEl>
                                              <p:pRg end="391" st="372"/>
                                            </p:txEl>
                                          </p:spTgt>
                                        </p:tgtEl>
                                        <p:attrNameLst>
                                          <p:attrName>ppt_y</p:attrName>
                                        </p:attrNameLst>
                                      </p:cBhvr>
                                      <p:tavLst>
                                        <p:tav tm="0">
                                          <p:val>
                                            <p:strVal val="1+#ppt_h/2"/>
                                          </p:val>
                                        </p:tav>
                                        <p:tav tm="100000">
                                          <p:val>
                                            <p:strVal val="#ppt_y"/>
                                          </p:val>
                                        </p:tav>
                                      </p:tavLst>
                                    </p:anim>
                                  </p:childTnLst>
                                </p:cTn>
                              </p:par>
                              <p:par>
                                <p:cTn fill="hold" id="558" nodeType="withEffect" presetClass="entr" presetID="2" presetSubtype="4">
                                  <p:stCondLst>
                                    <p:cond delay="0"/>
                                  </p:stCondLst>
                                  <p:childTnLst>
                                    <p:set>
                                      <p:cBhvr>
                                        <p:cTn dur="1" fill="hold" id="559">
                                          <p:stCondLst>
                                            <p:cond delay="0"/>
                                          </p:stCondLst>
                                        </p:cTn>
                                        <p:tgtEl>
                                          <p:spTgt spid="395">
                                            <p:txEl>
                                              <p:pRg end="436" st="391"/>
                                            </p:txEl>
                                          </p:spTgt>
                                        </p:tgtEl>
                                        <p:attrNameLst>
                                          <p:attrName>style.visibility</p:attrName>
                                        </p:attrNameLst>
                                      </p:cBhvr>
                                      <p:to>
                                        <p:strVal val="visible"/>
                                      </p:to>
                                    </p:set>
                                    <p:anim calcmode="lin" valueType="num">
                                      <p:cBhvr additive="repl">
                                        <p:cTn dur="500" fill="hold" id="560"/>
                                        <p:tgtEl>
                                          <p:spTgt spid="395">
                                            <p:txEl>
                                              <p:pRg end="436" st="391"/>
                                            </p:txEl>
                                          </p:spTgt>
                                        </p:tgtEl>
                                        <p:attrNameLst>
                                          <p:attrName>ppt_x</p:attrName>
                                        </p:attrNameLst>
                                      </p:cBhvr>
                                      <p:tavLst>
                                        <p:tav tm="0">
                                          <p:val>
                                            <p:strVal val="#ppt_x"/>
                                          </p:val>
                                        </p:tav>
                                        <p:tav tm="100000">
                                          <p:val>
                                            <p:strVal val="#ppt_x"/>
                                          </p:val>
                                        </p:tav>
                                      </p:tavLst>
                                    </p:anim>
                                    <p:anim calcmode="lin" valueType="num">
                                      <p:cBhvr additive="repl">
                                        <p:cTn dur="500" fill="hold" id="561"/>
                                        <p:tgtEl>
                                          <p:spTgt spid="395">
                                            <p:txEl>
                                              <p:pRg end="436" st="39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7" name="TextShape 1"/>
          <p:cNvSpPr txBox="1"/>
          <p:nvPr/>
        </p:nvSpPr>
        <p:spPr>
          <a:xfrm>
            <a:off x="457560" y="692640"/>
            <a:ext cx="8002440" cy="907560"/>
          </a:xfrm>
          <a:prstGeom prst="rect">
            <a:avLst/>
          </a:prstGeom>
        </p:spPr>
        <p:txBody>
          <a:bodyPr rIns="132120"/>
          <a:p>
            <a:pPr>
              <a:lnSpc>
                <a:spcPct val="100000"/>
              </a:lnSpc>
            </a:pPr>
            <a:r>
              <a:rPr b="1" lang="es-ES" sz="2800">
                <a:solidFill>
                  <a:srgbClr val="782c2c"/>
                </a:solidFill>
                <a:latin typeface="Arial"/>
              </a:rPr>
              <a:t>Comunicación vs Acceso</a:t>
            </a:r>
            <a:endParaRPr/>
          </a:p>
        </p:txBody>
      </p:sp>
      <p:sp>
        <p:nvSpPr>
          <p:cNvPr id="398" name="TextShape 2"/>
          <p:cNvSpPr txBox="1"/>
          <p:nvPr/>
        </p:nvSpPr>
        <p:spPr>
          <a:xfrm>
            <a:off x="876240" y="1352880"/>
            <a:ext cx="7357680" cy="4657680"/>
          </a:xfrm>
          <a:prstGeom prst="rect">
            <a:avLst/>
          </a:prstGeom>
        </p:spPr>
        <p:txBody>
          <a:bodyPr rIns="132120"/>
          <a:p>
            <a:pPr>
              <a:lnSpc>
                <a:spcPct val="80000"/>
              </a:lnSpc>
              <a:buFont typeface="Arial"/>
              <a:buChar char="•"/>
            </a:pPr>
            <a:r>
              <a:rPr lang="es-ES" sz="2000">
                <a:solidFill>
                  <a:srgbClr val="000000"/>
                </a:solidFill>
                <a:latin typeface="Century Gothic"/>
                <a:ea typeface="ヒラギノ明朝 ProN W3"/>
              </a:rPr>
              <a:t>Art. 11 – Comunicación o cesión de datos</a:t>
            </a:r>
            <a:endParaRPr/>
          </a:p>
          <a:p>
            <a:pPr lvl="1">
              <a:lnSpc>
                <a:spcPct val="80000"/>
              </a:lnSpc>
              <a:buFont typeface="Arial"/>
              <a:buChar char="–"/>
            </a:pPr>
            <a:r>
              <a:rPr lang="es-ES" sz="1400">
                <a:solidFill>
                  <a:srgbClr val="000000"/>
                </a:solidFill>
                <a:latin typeface="Century Gothic"/>
                <a:ea typeface="ヒラギノ明朝 ProN W3"/>
              </a:rPr>
              <a:t>No sin consentimiento previo de los afectados, salvo:</a:t>
            </a:r>
            <a:endParaRPr/>
          </a:p>
          <a:p>
            <a:pPr lvl="2">
              <a:lnSpc>
                <a:spcPct val="80000"/>
              </a:lnSpc>
              <a:buFont typeface="Arial"/>
              <a:buChar char="•"/>
            </a:pPr>
            <a:r>
              <a:rPr lang="es-ES" sz="1400">
                <a:solidFill>
                  <a:srgbClr val="000000"/>
                </a:solidFill>
                <a:latin typeface="Century Gothic"/>
                <a:ea typeface="ヒラギノ明朝 ProN W3"/>
              </a:rPr>
              <a:t>Cesión autorizada en una ley.</a:t>
            </a:r>
            <a:endParaRPr/>
          </a:p>
          <a:p>
            <a:pPr lvl="2">
              <a:lnSpc>
                <a:spcPct val="80000"/>
              </a:lnSpc>
              <a:buFont typeface="Arial"/>
              <a:buChar char="•"/>
            </a:pPr>
            <a:r>
              <a:rPr lang="es-ES" sz="1400">
                <a:solidFill>
                  <a:srgbClr val="000000"/>
                </a:solidFill>
                <a:latin typeface="Century Gothic"/>
                <a:ea typeface="ヒラギノ明朝 ProN W3"/>
              </a:rPr>
              <a:t>Datos recogidos de fuentes accesibles al público.</a:t>
            </a:r>
            <a:endParaRPr/>
          </a:p>
          <a:p>
            <a:pPr lvl="2">
              <a:lnSpc>
                <a:spcPct val="80000"/>
              </a:lnSpc>
              <a:buFont typeface="Arial"/>
              <a:buChar char="•"/>
            </a:pPr>
            <a:r>
              <a:rPr lang="es-ES" sz="1400">
                <a:solidFill>
                  <a:srgbClr val="000000"/>
                </a:solidFill>
                <a:latin typeface="Century Gothic"/>
                <a:ea typeface="ヒラギノ明朝 ProN W3"/>
              </a:rPr>
              <a:t>Relación jurídica cuyo desarrollo, cumplimiento y control implique necesariamente la conexión de dicho tratamiento con ficheros de terceros. </a:t>
            </a:r>
            <a:endParaRPr/>
          </a:p>
          <a:p>
            <a:pPr lvl="2">
              <a:lnSpc>
                <a:spcPct val="80000"/>
              </a:lnSpc>
              <a:buFont typeface="Arial"/>
              <a:buChar char="•"/>
            </a:pPr>
            <a:r>
              <a:rPr lang="es-ES" sz="1400">
                <a:solidFill>
                  <a:srgbClr val="000000"/>
                </a:solidFill>
                <a:latin typeface="Century Gothic"/>
                <a:ea typeface="ヒラギノ明朝 ProN W3"/>
              </a:rPr>
              <a:t>Comunicaciones al Defensor del Pueblo, el Ministerio Fiscal o los Jueces o Tribunales o el Tribunal de Cuentas. </a:t>
            </a:r>
            <a:endParaRPr/>
          </a:p>
          <a:p>
            <a:pPr lvl="2">
              <a:lnSpc>
                <a:spcPct val="80000"/>
              </a:lnSpc>
              <a:buFont typeface="Arial"/>
              <a:buChar char="•"/>
            </a:pPr>
            <a:r>
              <a:rPr lang="es-ES" sz="1400">
                <a:solidFill>
                  <a:srgbClr val="000000"/>
                </a:solidFill>
                <a:latin typeface="Century Gothic"/>
                <a:ea typeface="ヒラギノ明朝 ProN W3"/>
              </a:rPr>
              <a:t>Cesión entre Administraciones públicas con fines históricos, estadísticos o científicos.</a:t>
            </a:r>
            <a:endParaRPr/>
          </a:p>
          <a:p>
            <a:pPr lvl="2">
              <a:lnSpc>
                <a:spcPct val="80000"/>
              </a:lnSpc>
              <a:buFont typeface="Arial"/>
              <a:buChar char="•"/>
            </a:pPr>
            <a:r>
              <a:rPr lang="es-ES" sz="1400">
                <a:solidFill>
                  <a:srgbClr val="000000"/>
                </a:solidFill>
                <a:latin typeface="Century Gothic"/>
                <a:ea typeface="ヒラギノ明朝 ProN W3"/>
              </a:rPr>
              <a:t>Datos sobre salud para solucionar una urgencia médica.</a:t>
            </a:r>
            <a:endParaRPr/>
          </a:p>
          <a:p>
            <a:pPr>
              <a:lnSpc>
                <a:spcPct val="80000"/>
              </a:lnSpc>
              <a:buFont typeface="Arial"/>
              <a:buChar char="•"/>
            </a:pPr>
            <a:r>
              <a:rPr lang="es-ES" sz="2000">
                <a:solidFill>
                  <a:srgbClr val="000000"/>
                </a:solidFill>
                <a:latin typeface="Century Gothic"/>
                <a:ea typeface="ヒラギノ明朝 ProN W3"/>
              </a:rPr>
              <a:t>Art. 12 – Acceso a los Datos</a:t>
            </a:r>
            <a:endParaRPr/>
          </a:p>
          <a:p>
            <a:pPr lvl="1">
              <a:lnSpc>
                <a:spcPct val="80000"/>
              </a:lnSpc>
              <a:buFont typeface="Arial"/>
              <a:buChar char="–"/>
            </a:pPr>
            <a:r>
              <a:rPr lang="es-ES" sz="1400">
                <a:solidFill>
                  <a:srgbClr val="000000"/>
                </a:solidFill>
                <a:latin typeface="Century Gothic"/>
                <a:ea typeface="ヒラギノ明朝 ProN W3"/>
              </a:rPr>
              <a:t>Tratamiento por cuenta de terceros que sirvan al RF</a:t>
            </a:r>
            <a:endParaRPr/>
          </a:p>
          <a:p>
            <a:pPr lvl="1">
              <a:lnSpc>
                <a:spcPct val="80000"/>
              </a:lnSpc>
              <a:buFont typeface="Arial"/>
              <a:buChar char="–"/>
            </a:pPr>
            <a:r>
              <a:rPr lang="es-ES" sz="1400">
                <a:solidFill>
                  <a:srgbClr val="000000"/>
                </a:solidFill>
                <a:latin typeface="Century Gothic"/>
                <a:ea typeface="ヒラギノ明朝 ProN W3"/>
              </a:rPr>
              <a:t>No se considera “comunicación a tercero”</a:t>
            </a:r>
            <a:endParaRPr/>
          </a:p>
          <a:p>
            <a:pPr lvl="1">
              <a:lnSpc>
                <a:spcPct val="80000"/>
              </a:lnSpc>
              <a:buFont typeface="Arial"/>
              <a:buChar char="–"/>
            </a:pPr>
            <a:r>
              <a:rPr lang="es-ES" sz="1400">
                <a:solidFill>
                  <a:srgbClr val="000000"/>
                </a:solidFill>
                <a:latin typeface="Century Gothic"/>
                <a:ea typeface="ヒラギノ明朝 ProN W3"/>
              </a:rPr>
              <a:t>Necesario un Contrato de Encargado de Tratamiento</a:t>
            </a:r>
            <a:endParaRPr/>
          </a:p>
        </p:txBody>
      </p:sp>
      <p:sp>
        <p:nvSpPr>
          <p:cNvPr id="399"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Víctor Salgado, 2016</a:t>
            </a:r>
            <a:endParaRPr/>
          </a:p>
        </p:txBody>
      </p:sp>
    </p:spTree>
  </p:cSld>
  <p:timing>
    <p:tnLst>
      <p:par>
        <p:cTn dur="indefinite" id="562" nodeType="tmRoot" restart="never">
          <p:childTnLst>
            <p:seq>
              <p:cTn dur="indefinite" id="563" nodeType="mainSeq">
                <p:childTnLst>
                  <p:par>
                    <p:cTn fill="hold" id="564" nodeType="clickEffect">
                      <p:stCondLst>
                        <p:cond delay="indefinite"/>
                      </p:stCondLst>
                      <p:childTnLst>
                        <p:par>
                          <p:cTn fill="hold" id="565" nodeType="withEffect">
                            <p:stCondLst>
                              <p:cond delay="0"/>
                            </p:stCondLst>
                            <p:childTnLst>
                              <p:par>
                                <p:cTn fill="hold" id="566" nodeType="clickEffect" presetClass="entr" presetID="2" presetSubtype="4">
                                  <p:stCondLst>
                                    <p:cond delay="0"/>
                                  </p:stCondLst>
                                  <p:childTnLst>
                                    <p:set>
                                      <p:cBhvr>
                                        <p:cTn dur="1" fill="hold" id="567">
                                          <p:stCondLst>
                                            <p:cond delay="0"/>
                                          </p:stCondLst>
                                        </p:cTn>
                                        <p:tgtEl>
                                          <p:spTgt spid="398">
                                            <p:txEl>
                                              <p:pRg end="41" st="0"/>
                                            </p:txEl>
                                          </p:spTgt>
                                        </p:tgtEl>
                                        <p:attrNameLst>
                                          <p:attrName>style.visibility</p:attrName>
                                        </p:attrNameLst>
                                      </p:cBhvr>
                                      <p:to>
                                        <p:strVal val="visible"/>
                                      </p:to>
                                    </p:set>
                                    <p:anim calcmode="lin" valueType="num">
                                      <p:cBhvr additive="repl">
                                        <p:cTn dur="500" fill="hold" id="568"/>
                                        <p:tgtEl>
                                          <p:spTgt spid="398">
                                            <p:txEl>
                                              <p:pRg end="41" st="0"/>
                                            </p:txEl>
                                          </p:spTgt>
                                        </p:tgtEl>
                                        <p:attrNameLst>
                                          <p:attrName>ppt_x</p:attrName>
                                        </p:attrNameLst>
                                      </p:cBhvr>
                                      <p:tavLst>
                                        <p:tav tm="0">
                                          <p:val>
                                            <p:strVal val="#ppt_x"/>
                                          </p:val>
                                        </p:tav>
                                        <p:tav tm="100000">
                                          <p:val>
                                            <p:strVal val="#ppt_x"/>
                                          </p:val>
                                        </p:tav>
                                      </p:tavLst>
                                    </p:anim>
                                    <p:anim calcmode="lin" valueType="num">
                                      <p:cBhvr additive="repl">
                                        <p:cTn dur="500" fill="hold" id="569"/>
                                        <p:tgtEl>
                                          <p:spTgt spid="398">
                                            <p:txEl>
                                              <p:pRg end="41" st="0"/>
                                            </p:txEl>
                                          </p:spTgt>
                                        </p:tgtEl>
                                        <p:attrNameLst>
                                          <p:attrName>ppt_y</p:attrName>
                                        </p:attrNameLst>
                                      </p:cBhvr>
                                      <p:tavLst>
                                        <p:tav tm="0">
                                          <p:val>
                                            <p:strVal val="1+#ppt_h/2"/>
                                          </p:val>
                                        </p:tav>
                                        <p:tav tm="100000">
                                          <p:val>
                                            <p:strVal val="#ppt_y"/>
                                          </p:val>
                                        </p:tav>
                                      </p:tavLst>
                                    </p:anim>
                                  </p:childTnLst>
                                </p:cTn>
                              </p:par>
                              <p:par>
                                <p:cTn fill="hold" id="570" nodeType="withEffect" presetClass="entr" presetID="2" presetSubtype="4">
                                  <p:stCondLst>
                                    <p:cond delay="0"/>
                                  </p:stCondLst>
                                  <p:childTnLst>
                                    <p:set>
                                      <p:cBhvr>
                                        <p:cTn dur="1" fill="hold" id="571">
                                          <p:stCondLst>
                                            <p:cond delay="0"/>
                                          </p:stCondLst>
                                        </p:cTn>
                                        <p:tgtEl>
                                          <p:spTgt spid="398">
                                            <p:txEl>
                                              <p:pRg end="95" st="41"/>
                                            </p:txEl>
                                          </p:spTgt>
                                        </p:tgtEl>
                                        <p:attrNameLst>
                                          <p:attrName>style.visibility</p:attrName>
                                        </p:attrNameLst>
                                      </p:cBhvr>
                                      <p:to>
                                        <p:strVal val="visible"/>
                                      </p:to>
                                    </p:set>
                                    <p:anim calcmode="lin" valueType="num">
                                      <p:cBhvr additive="repl">
                                        <p:cTn dur="500" fill="hold" id="572"/>
                                        <p:tgtEl>
                                          <p:spTgt spid="398">
                                            <p:txEl>
                                              <p:pRg end="95" st="41"/>
                                            </p:txEl>
                                          </p:spTgt>
                                        </p:tgtEl>
                                        <p:attrNameLst>
                                          <p:attrName>ppt_x</p:attrName>
                                        </p:attrNameLst>
                                      </p:cBhvr>
                                      <p:tavLst>
                                        <p:tav tm="0">
                                          <p:val>
                                            <p:strVal val="#ppt_x"/>
                                          </p:val>
                                        </p:tav>
                                        <p:tav tm="100000">
                                          <p:val>
                                            <p:strVal val="#ppt_x"/>
                                          </p:val>
                                        </p:tav>
                                      </p:tavLst>
                                    </p:anim>
                                    <p:anim calcmode="lin" valueType="num">
                                      <p:cBhvr additive="repl">
                                        <p:cTn dur="500" fill="hold" id="573"/>
                                        <p:tgtEl>
                                          <p:spTgt spid="398">
                                            <p:txEl>
                                              <p:pRg end="95" st="41"/>
                                            </p:txEl>
                                          </p:spTgt>
                                        </p:tgtEl>
                                        <p:attrNameLst>
                                          <p:attrName>ppt_y</p:attrName>
                                        </p:attrNameLst>
                                      </p:cBhvr>
                                      <p:tavLst>
                                        <p:tav tm="0">
                                          <p:val>
                                            <p:strVal val="1+#ppt_h/2"/>
                                          </p:val>
                                        </p:tav>
                                        <p:tav tm="100000">
                                          <p:val>
                                            <p:strVal val="#ppt_y"/>
                                          </p:val>
                                        </p:tav>
                                      </p:tavLst>
                                    </p:anim>
                                  </p:childTnLst>
                                </p:cTn>
                              </p:par>
                              <p:par>
                                <p:cTn fill="hold" id="574" nodeType="withEffect" presetClass="entr" presetID="2" presetSubtype="4">
                                  <p:stCondLst>
                                    <p:cond delay="0"/>
                                  </p:stCondLst>
                                  <p:childTnLst>
                                    <p:set>
                                      <p:cBhvr>
                                        <p:cTn dur="1" fill="hold" id="575">
                                          <p:stCondLst>
                                            <p:cond delay="0"/>
                                          </p:stCondLst>
                                        </p:cTn>
                                        <p:tgtEl>
                                          <p:spTgt spid="398">
                                            <p:txEl>
                                              <p:pRg end="125" st="95"/>
                                            </p:txEl>
                                          </p:spTgt>
                                        </p:tgtEl>
                                        <p:attrNameLst>
                                          <p:attrName>style.visibility</p:attrName>
                                        </p:attrNameLst>
                                      </p:cBhvr>
                                      <p:to>
                                        <p:strVal val="visible"/>
                                      </p:to>
                                    </p:set>
                                    <p:anim calcmode="lin" valueType="num">
                                      <p:cBhvr additive="repl">
                                        <p:cTn dur="500" fill="hold" id="576"/>
                                        <p:tgtEl>
                                          <p:spTgt spid="398">
                                            <p:txEl>
                                              <p:pRg end="125" st="95"/>
                                            </p:txEl>
                                          </p:spTgt>
                                        </p:tgtEl>
                                        <p:attrNameLst>
                                          <p:attrName>ppt_x</p:attrName>
                                        </p:attrNameLst>
                                      </p:cBhvr>
                                      <p:tavLst>
                                        <p:tav tm="0">
                                          <p:val>
                                            <p:strVal val="#ppt_x"/>
                                          </p:val>
                                        </p:tav>
                                        <p:tav tm="100000">
                                          <p:val>
                                            <p:strVal val="#ppt_x"/>
                                          </p:val>
                                        </p:tav>
                                      </p:tavLst>
                                    </p:anim>
                                    <p:anim calcmode="lin" valueType="num">
                                      <p:cBhvr additive="repl">
                                        <p:cTn dur="500" fill="hold" id="577"/>
                                        <p:tgtEl>
                                          <p:spTgt spid="398">
                                            <p:txEl>
                                              <p:pRg end="125" st="95"/>
                                            </p:txEl>
                                          </p:spTgt>
                                        </p:tgtEl>
                                        <p:attrNameLst>
                                          <p:attrName>ppt_y</p:attrName>
                                        </p:attrNameLst>
                                      </p:cBhvr>
                                      <p:tavLst>
                                        <p:tav tm="0">
                                          <p:val>
                                            <p:strVal val="1+#ppt_h/2"/>
                                          </p:val>
                                        </p:tav>
                                        <p:tav tm="100000">
                                          <p:val>
                                            <p:strVal val="#ppt_y"/>
                                          </p:val>
                                        </p:tav>
                                      </p:tavLst>
                                    </p:anim>
                                  </p:childTnLst>
                                </p:cTn>
                              </p:par>
                              <p:par>
                                <p:cTn fill="hold" id="578" nodeType="withEffect" presetClass="entr" presetID="2" presetSubtype="4">
                                  <p:stCondLst>
                                    <p:cond delay="0"/>
                                  </p:stCondLst>
                                  <p:childTnLst>
                                    <p:set>
                                      <p:cBhvr>
                                        <p:cTn dur="1" fill="hold" id="579">
                                          <p:stCondLst>
                                            <p:cond delay="0"/>
                                          </p:stCondLst>
                                        </p:cTn>
                                        <p:tgtEl>
                                          <p:spTgt spid="398">
                                            <p:txEl>
                                              <p:pRg end="175" st="125"/>
                                            </p:txEl>
                                          </p:spTgt>
                                        </p:tgtEl>
                                        <p:attrNameLst>
                                          <p:attrName>style.visibility</p:attrName>
                                        </p:attrNameLst>
                                      </p:cBhvr>
                                      <p:to>
                                        <p:strVal val="visible"/>
                                      </p:to>
                                    </p:set>
                                    <p:anim calcmode="lin" valueType="num">
                                      <p:cBhvr additive="repl">
                                        <p:cTn dur="500" fill="hold" id="580"/>
                                        <p:tgtEl>
                                          <p:spTgt spid="398">
                                            <p:txEl>
                                              <p:pRg end="175" st="125"/>
                                            </p:txEl>
                                          </p:spTgt>
                                        </p:tgtEl>
                                        <p:attrNameLst>
                                          <p:attrName>ppt_x</p:attrName>
                                        </p:attrNameLst>
                                      </p:cBhvr>
                                      <p:tavLst>
                                        <p:tav tm="0">
                                          <p:val>
                                            <p:strVal val="#ppt_x"/>
                                          </p:val>
                                        </p:tav>
                                        <p:tav tm="100000">
                                          <p:val>
                                            <p:strVal val="#ppt_x"/>
                                          </p:val>
                                        </p:tav>
                                      </p:tavLst>
                                    </p:anim>
                                    <p:anim calcmode="lin" valueType="num">
                                      <p:cBhvr additive="repl">
                                        <p:cTn dur="500" fill="hold" id="581"/>
                                        <p:tgtEl>
                                          <p:spTgt spid="398">
                                            <p:txEl>
                                              <p:pRg end="175" st="125"/>
                                            </p:txEl>
                                          </p:spTgt>
                                        </p:tgtEl>
                                        <p:attrNameLst>
                                          <p:attrName>ppt_y</p:attrName>
                                        </p:attrNameLst>
                                      </p:cBhvr>
                                      <p:tavLst>
                                        <p:tav tm="0">
                                          <p:val>
                                            <p:strVal val="1+#ppt_h/2"/>
                                          </p:val>
                                        </p:tav>
                                        <p:tav tm="100000">
                                          <p:val>
                                            <p:strVal val="#ppt_y"/>
                                          </p:val>
                                        </p:tav>
                                      </p:tavLst>
                                    </p:anim>
                                  </p:childTnLst>
                                </p:cTn>
                              </p:par>
                              <p:par>
                                <p:cTn fill="hold" id="582" nodeType="withEffect" presetClass="entr" presetID="2" presetSubtype="4">
                                  <p:stCondLst>
                                    <p:cond delay="0"/>
                                  </p:stCondLst>
                                  <p:childTnLst>
                                    <p:set>
                                      <p:cBhvr>
                                        <p:cTn dur="1" fill="hold" id="583">
                                          <p:stCondLst>
                                            <p:cond delay="0"/>
                                          </p:stCondLst>
                                        </p:cTn>
                                        <p:tgtEl>
                                          <p:spTgt spid="398">
                                            <p:txEl>
                                              <p:pRg end="317" st="175"/>
                                            </p:txEl>
                                          </p:spTgt>
                                        </p:tgtEl>
                                        <p:attrNameLst>
                                          <p:attrName>style.visibility</p:attrName>
                                        </p:attrNameLst>
                                      </p:cBhvr>
                                      <p:to>
                                        <p:strVal val="visible"/>
                                      </p:to>
                                    </p:set>
                                    <p:anim calcmode="lin" valueType="num">
                                      <p:cBhvr additive="repl">
                                        <p:cTn dur="500" fill="hold" id="584"/>
                                        <p:tgtEl>
                                          <p:spTgt spid="398">
                                            <p:txEl>
                                              <p:pRg end="317" st="175"/>
                                            </p:txEl>
                                          </p:spTgt>
                                        </p:tgtEl>
                                        <p:attrNameLst>
                                          <p:attrName>ppt_x</p:attrName>
                                        </p:attrNameLst>
                                      </p:cBhvr>
                                      <p:tavLst>
                                        <p:tav tm="0">
                                          <p:val>
                                            <p:strVal val="#ppt_x"/>
                                          </p:val>
                                        </p:tav>
                                        <p:tav tm="100000">
                                          <p:val>
                                            <p:strVal val="#ppt_x"/>
                                          </p:val>
                                        </p:tav>
                                      </p:tavLst>
                                    </p:anim>
                                    <p:anim calcmode="lin" valueType="num">
                                      <p:cBhvr additive="repl">
                                        <p:cTn dur="500" fill="hold" id="585"/>
                                        <p:tgtEl>
                                          <p:spTgt spid="398">
                                            <p:txEl>
                                              <p:pRg end="317" st="175"/>
                                            </p:txEl>
                                          </p:spTgt>
                                        </p:tgtEl>
                                        <p:attrNameLst>
                                          <p:attrName>ppt_y</p:attrName>
                                        </p:attrNameLst>
                                      </p:cBhvr>
                                      <p:tavLst>
                                        <p:tav tm="0">
                                          <p:val>
                                            <p:strVal val="1+#ppt_h/2"/>
                                          </p:val>
                                        </p:tav>
                                        <p:tav tm="100000">
                                          <p:val>
                                            <p:strVal val="#ppt_y"/>
                                          </p:val>
                                        </p:tav>
                                      </p:tavLst>
                                    </p:anim>
                                  </p:childTnLst>
                                </p:cTn>
                              </p:par>
                              <p:par>
                                <p:cTn fill="hold" id="586" nodeType="withEffect" presetClass="entr" presetID="2" presetSubtype="4">
                                  <p:stCondLst>
                                    <p:cond delay="0"/>
                                  </p:stCondLst>
                                  <p:childTnLst>
                                    <p:set>
                                      <p:cBhvr>
                                        <p:cTn dur="1" fill="hold" id="587">
                                          <p:stCondLst>
                                            <p:cond delay="0"/>
                                          </p:stCondLst>
                                        </p:cTn>
                                        <p:tgtEl>
                                          <p:spTgt spid="398">
                                            <p:txEl>
                                              <p:pRg end="430" st="317"/>
                                            </p:txEl>
                                          </p:spTgt>
                                        </p:tgtEl>
                                        <p:attrNameLst>
                                          <p:attrName>style.visibility</p:attrName>
                                        </p:attrNameLst>
                                      </p:cBhvr>
                                      <p:to>
                                        <p:strVal val="visible"/>
                                      </p:to>
                                    </p:set>
                                    <p:anim calcmode="lin" valueType="num">
                                      <p:cBhvr additive="repl">
                                        <p:cTn dur="500" fill="hold" id="588"/>
                                        <p:tgtEl>
                                          <p:spTgt spid="398">
                                            <p:txEl>
                                              <p:pRg end="430" st="317"/>
                                            </p:txEl>
                                          </p:spTgt>
                                        </p:tgtEl>
                                        <p:attrNameLst>
                                          <p:attrName>ppt_x</p:attrName>
                                        </p:attrNameLst>
                                      </p:cBhvr>
                                      <p:tavLst>
                                        <p:tav tm="0">
                                          <p:val>
                                            <p:strVal val="#ppt_x"/>
                                          </p:val>
                                        </p:tav>
                                        <p:tav tm="100000">
                                          <p:val>
                                            <p:strVal val="#ppt_x"/>
                                          </p:val>
                                        </p:tav>
                                      </p:tavLst>
                                    </p:anim>
                                    <p:anim calcmode="lin" valueType="num">
                                      <p:cBhvr additive="repl">
                                        <p:cTn dur="500" fill="hold" id="589"/>
                                        <p:tgtEl>
                                          <p:spTgt spid="398">
                                            <p:txEl>
                                              <p:pRg end="430" st="317"/>
                                            </p:txEl>
                                          </p:spTgt>
                                        </p:tgtEl>
                                        <p:attrNameLst>
                                          <p:attrName>ppt_y</p:attrName>
                                        </p:attrNameLst>
                                      </p:cBhvr>
                                      <p:tavLst>
                                        <p:tav tm="0">
                                          <p:val>
                                            <p:strVal val="1+#ppt_h/2"/>
                                          </p:val>
                                        </p:tav>
                                        <p:tav tm="100000">
                                          <p:val>
                                            <p:strVal val="#ppt_y"/>
                                          </p:val>
                                        </p:tav>
                                      </p:tavLst>
                                    </p:anim>
                                  </p:childTnLst>
                                </p:cTn>
                              </p:par>
                              <p:par>
                                <p:cTn fill="hold" id="590" nodeType="withEffect" presetClass="entr" presetID="2" presetSubtype="4">
                                  <p:stCondLst>
                                    <p:cond delay="0"/>
                                  </p:stCondLst>
                                  <p:childTnLst>
                                    <p:set>
                                      <p:cBhvr>
                                        <p:cTn dur="1" fill="hold" id="591">
                                          <p:stCondLst>
                                            <p:cond delay="0"/>
                                          </p:stCondLst>
                                        </p:cTn>
                                        <p:tgtEl>
                                          <p:spTgt spid="398">
                                            <p:txEl>
                                              <p:pRg end="519" st="430"/>
                                            </p:txEl>
                                          </p:spTgt>
                                        </p:tgtEl>
                                        <p:attrNameLst>
                                          <p:attrName>style.visibility</p:attrName>
                                        </p:attrNameLst>
                                      </p:cBhvr>
                                      <p:to>
                                        <p:strVal val="visible"/>
                                      </p:to>
                                    </p:set>
                                    <p:anim calcmode="lin" valueType="num">
                                      <p:cBhvr additive="repl">
                                        <p:cTn dur="500" fill="hold" id="592"/>
                                        <p:tgtEl>
                                          <p:spTgt spid="398">
                                            <p:txEl>
                                              <p:pRg end="519" st="430"/>
                                            </p:txEl>
                                          </p:spTgt>
                                        </p:tgtEl>
                                        <p:attrNameLst>
                                          <p:attrName>ppt_x</p:attrName>
                                        </p:attrNameLst>
                                      </p:cBhvr>
                                      <p:tavLst>
                                        <p:tav tm="0">
                                          <p:val>
                                            <p:strVal val="#ppt_x"/>
                                          </p:val>
                                        </p:tav>
                                        <p:tav tm="100000">
                                          <p:val>
                                            <p:strVal val="#ppt_x"/>
                                          </p:val>
                                        </p:tav>
                                      </p:tavLst>
                                    </p:anim>
                                    <p:anim calcmode="lin" valueType="num">
                                      <p:cBhvr additive="repl">
                                        <p:cTn dur="500" fill="hold" id="593"/>
                                        <p:tgtEl>
                                          <p:spTgt spid="398">
                                            <p:txEl>
                                              <p:pRg end="519" st="430"/>
                                            </p:txEl>
                                          </p:spTgt>
                                        </p:tgtEl>
                                        <p:attrNameLst>
                                          <p:attrName>ppt_y</p:attrName>
                                        </p:attrNameLst>
                                      </p:cBhvr>
                                      <p:tavLst>
                                        <p:tav tm="0">
                                          <p:val>
                                            <p:strVal val="1+#ppt_h/2"/>
                                          </p:val>
                                        </p:tav>
                                        <p:tav tm="100000">
                                          <p:val>
                                            <p:strVal val="#ppt_y"/>
                                          </p:val>
                                        </p:tav>
                                      </p:tavLst>
                                    </p:anim>
                                  </p:childTnLst>
                                </p:cTn>
                              </p:par>
                              <p:par>
                                <p:cTn fill="hold" id="594" nodeType="withEffect" presetClass="entr" presetID="2" presetSubtype="4">
                                  <p:stCondLst>
                                    <p:cond delay="0"/>
                                  </p:stCondLst>
                                  <p:childTnLst>
                                    <p:set>
                                      <p:cBhvr>
                                        <p:cTn dur="1" fill="hold" id="595">
                                          <p:stCondLst>
                                            <p:cond delay="0"/>
                                          </p:stCondLst>
                                        </p:cTn>
                                        <p:tgtEl>
                                          <p:spTgt spid="398">
                                            <p:txEl>
                                              <p:pRg end="574" st="519"/>
                                            </p:txEl>
                                          </p:spTgt>
                                        </p:tgtEl>
                                        <p:attrNameLst>
                                          <p:attrName>style.visibility</p:attrName>
                                        </p:attrNameLst>
                                      </p:cBhvr>
                                      <p:to>
                                        <p:strVal val="visible"/>
                                      </p:to>
                                    </p:set>
                                    <p:anim calcmode="lin" valueType="num">
                                      <p:cBhvr additive="repl">
                                        <p:cTn dur="500" fill="hold" id="596"/>
                                        <p:tgtEl>
                                          <p:spTgt spid="398">
                                            <p:txEl>
                                              <p:pRg end="574" st="519"/>
                                            </p:txEl>
                                          </p:spTgt>
                                        </p:tgtEl>
                                        <p:attrNameLst>
                                          <p:attrName>ppt_x</p:attrName>
                                        </p:attrNameLst>
                                      </p:cBhvr>
                                      <p:tavLst>
                                        <p:tav tm="0">
                                          <p:val>
                                            <p:strVal val="#ppt_x"/>
                                          </p:val>
                                        </p:tav>
                                        <p:tav tm="100000">
                                          <p:val>
                                            <p:strVal val="#ppt_x"/>
                                          </p:val>
                                        </p:tav>
                                      </p:tavLst>
                                    </p:anim>
                                    <p:anim calcmode="lin" valueType="num">
                                      <p:cBhvr additive="repl">
                                        <p:cTn dur="500" fill="hold" id="597"/>
                                        <p:tgtEl>
                                          <p:spTgt spid="398">
                                            <p:txEl>
                                              <p:pRg end="574" st="519"/>
                                            </p:txEl>
                                          </p:spTgt>
                                        </p:tgtEl>
                                        <p:attrNameLst>
                                          <p:attrName>ppt_y</p:attrName>
                                        </p:attrNameLst>
                                      </p:cBhvr>
                                      <p:tavLst>
                                        <p:tav tm="0">
                                          <p:val>
                                            <p:strVal val="1+#ppt_h/2"/>
                                          </p:val>
                                        </p:tav>
                                        <p:tav tm="100000">
                                          <p:val>
                                            <p:strVal val="#ppt_y"/>
                                          </p:val>
                                        </p:tav>
                                      </p:tavLst>
                                    </p:anim>
                                  </p:childTnLst>
                                </p:cTn>
                              </p:par>
                            </p:childTnLst>
                          </p:cTn>
                        </p:par>
                      </p:childTnLst>
                    </p:cTn>
                  </p:par>
                  <p:par>
                    <p:cTn fill="hold" id="598" nodeType="clickEffect">
                      <p:stCondLst>
                        <p:cond delay="indefinite"/>
                      </p:stCondLst>
                      <p:childTnLst>
                        <p:par>
                          <p:cTn fill="hold" id="599" nodeType="withEffect">
                            <p:stCondLst>
                              <p:cond delay="0"/>
                            </p:stCondLst>
                            <p:childTnLst>
                              <p:par>
                                <p:cTn fill="hold" id="600" nodeType="clickEffect" presetClass="entr" presetID="2" presetSubtype="4">
                                  <p:stCondLst>
                                    <p:cond delay="0"/>
                                  </p:stCondLst>
                                  <p:childTnLst>
                                    <p:set>
                                      <p:cBhvr>
                                        <p:cTn dur="1" fill="hold" id="601">
                                          <p:stCondLst>
                                            <p:cond delay="0"/>
                                          </p:stCondLst>
                                        </p:cTn>
                                        <p:tgtEl>
                                          <p:spTgt spid="398">
                                            <p:txEl>
                                              <p:pRg end="603" st="574"/>
                                            </p:txEl>
                                          </p:spTgt>
                                        </p:tgtEl>
                                        <p:attrNameLst>
                                          <p:attrName>style.visibility</p:attrName>
                                        </p:attrNameLst>
                                      </p:cBhvr>
                                      <p:to>
                                        <p:strVal val="visible"/>
                                      </p:to>
                                    </p:set>
                                    <p:anim calcmode="lin" valueType="num">
                                      <p:cBhvr additive="repl">
                                        <p:cTn dur="500" fill="hold" id="602"/>
                                        <p:tgtEl>
                                          <p:spTgt spid="398">
                                            <p:txEl>
                                              <p:pRg end="603" st="574"/>
                                            </p:txEl>
                                          </p:spTgt>
                                        </p:tgtEl>
                                        <p:attrNameLst>
                                          <p:attrName>ppt_x</p:attrName>
                                        </p:attrNameLst>
                                      </p:cBhvr>
                                      <p:tavLst>
                                        <p:tav tm="0">
                                          <p:val>
                                            <p:strVal val="#ppt_x"/>
                                          </p:val>
                                        </p:tav>
                                        <p:tav tm="100000">
                                          <p:val>
                                            <p:strVal val="#ppt_x"/>
                                          </p:val>
                                        </p:tav>
                                      </p:tavLst>
                                    </p:anim>
                                    <p:anim calcmode="lin" valueType="num">
                                      <p:cBhvr additive="repl">
                                        <p:cTn dur="500" fill="hold" id="603"/>
                                        <p:tgtEl>
                                          <p:spTgt spid="398">
                                            <p:txEl>
                                              <p:pRg end="603" st="574"/>
                                            </p:txEl>
                                          </p:spTgt>
                                        </p:tgtEl>
                                        <p:attrNameLst>
                                          <p:attrName>ppt_y</p:attrName>
                                        </p:attrNameLst>
                                      </p:cBhvr>
                                      <p:tavLst>
                                        <p:tav tm="0">
                                          <p:val>
                                            <p:strVal val="1+#ppt_h/2"/>
                                          </p:val>
                                        </p:tav>
                                        <p:tav tm="100000">
                                          <p:val>
                                            <p:strVal val="#ppt_y"/>
                                          </p:val>
                                        </p:tav>
                                      </p:tavLst>
                                    </p:anim>
                                  </p:childTnLst>
                                </p:cTn>
                              </p:par>
                              <p:par>
                                <p:cTn fill="hold" id="604" nodeType="withEffect" presetClass="entr" presetID="2" presetSubtype="4">
                                  <p:stCondLst>
                                    <p:cond delay="0"/>
                                  </p:stCondLst>
                                  <p:childTnLst>
                                    <p:set>
                                      <p:cBhvr>
                                        <p:cTn dur="1" fill="hold" id="605">
                                          <p:stCondLst>
                                            <p:cond delay="0"/>
                                          </p:stCondLst>
                                        </p:cTn>
                                        <p:tgtEl>
                                          <p:spTgt spid="398">
                                            <p:txEl>
                                              <p:pRg end="655" st="603"/>
                                            </p:txEl>
                                          </p:spTgt>
                                        </p:tgtEl>
                                        <p:attrNameLst>
                                          <p:attrName>style.visibility</p:attrName>
                                        </p:attrNameLst>
                                      </p:cBhvr>
                                      <p:to>
                                        <p:strVal val="visible"/>
                                      </p:to>
                                    </p:set>
                                    <p:anim calcmode="lin" valueType="num">
                                      <p:cBhvr additive="repl">
                                        <p:cTn dur="500" fill="hold" id="606"/>
                                        <p:tgtEl>
                                          <p:spTgt spid="398">
                                            <p:txEl>
                                              <p:pRg end="655" st="603"/>
                                            </p:txEl>
                                          </p:spTgt>
                                        </p:tgtEl>
                                        <p:attrNameLst>
                                          <p:attrName>ppt_x</p:attrName>
                                        </p:attrNameLst>
                                      </p:cBhvr>
                                      <p:tavLst>
                                        <p:tav tm="0">
                                          <p:val>
                                            <p:strVal val="#ppt_x"/>
                                          </p:val>
                                        </p:tav>
                                        <p:tav tm="100000">
                                          <p:val>
                                            <p:strVal val="#ppt_x"/>
                                          </p:val>
                                        </p:tav>
                                      </p:tavLst>
                                    </p:anim>
                                    <p:anim calcmode="lin" valueType="num">
                                      <p:cBhvr additive="repl">
                                        <p:cTn dur="500" fill="hold" id="607"/>
                                        <p:tgtEl>
                                          <p:spTgt spid="398">
                                            <p:txEl>
                                              <p:pRg end="655" st="603"/>
                                            </p:txEl>
                                          </p:spTgt>
                                        </p:tgtEl>
                                        <p:attrNameLst>
                                          <p:attrName>ppt_y</p:attrName>
                                        </p:attrNameLst>
                                      </p:cBhvr>
                                      <p:tavLst>
                                        <p:tav tm="0">
                                          <p:val>
                                            <p:strVal val="1+#ppt_h/2"/>
                                          </p:val>
                                        </p:tav>
                                        <p:tav tm="100000">
                                          <p:val>
                                            <p:strVal val="#ppt_y"/>
                                          </p:val>
                                        </p:tav>
                                      </p:tavLst>
                                    </p:anim>
                                  </p:childTnLst>
                                </p:cTn>
                              </p:par>
                              <p:par>
                                <p:cTn fill="hold" id="608" nodeType="withEffect" presetClass="entr" presetID="2" presetSubtype="4">
                                  <p:stCondLst>
                                    <p:cond delay="0"/>
                                  </p:stCondLst>
                                  <p:childTnLst>
                                    <p:set>
                                      <p:cBhvr>
                                        <p:cTn dur="1" fill="hold" id="609">
                                          <p:stCondLst>
                                            <p:cond delay="0"/>
                                          </p:stCondLst>
                                        </p:cTn>
                                        <p:tgtEl>
                                          <p:spTgt spid="398">
                                            <p:txEl>
                                              <p:pRg end="696" st="655"/>
                                            </p:txEl>
                                          </p:spTgt>
                                        </p:tgtEl>
                                        <p:attrNameLst>
                                          <p:attrName>style.visibility</p:attrName>
                                        </p:attrNameLst>
                                      </p:cBhvr>
                                      <p:to>
                                        <p:strVal val="visible"/>
                                      </p:to>
                                    </p:set>
                                    <p:anim calcmode="lin" valueType="num">
                                      <p:cBhvr additive="repl">
                                        <p:cTn dur="500" fill="hold" id="610"/>
                                        <p:tgtEl>
                                          <p:spTgt spid="398">
                                            <p:txEl>
                                              <p:pRg end="696" st="655"/>
                                            </p:txEl>
                                          </p:spTgt>
                                        </p:tgtEl>
                                        <p:attrNameLst>
                                          <p:attrName>ppt_x</p:attrName>
                                        </p:attrNameLst>
                                      </p:cBhvr>
                                      <p:tavLst>
                                        <p:tav tm="0">
                                          <p:val>
                                            <p:strVal val="#ppt_x"/>
                                          </p:val>
                                        </p:tav>
                                        <p:tav tm="100000">
                                          <p:val>
                                            <p:strVal val="#ppt_x"/>
                                          </p:val>
                                        </p:tav>
                                      </p:tavLst>
                                    </p:anim>
                                    <p:anim calcmode="lin" valueType="num">
                                      <p:cBhvr additive="repl">
                                        <p:cTn dur="500" fill="hold" id="611"/>
                                        <p:tgtEl>
                                          <p:spTgt spid="398">
                                            <p:txEl>
                                              <p:pRg end="696" st="655"/>
                                            </p:txEl>
                                          </p:spTgt>
                                        </p:tgtEl>
                                        <p:attrNameLst>
                                          <p:attrName>ppt_y</p:attrName>
                                        </p:attrNameLst>
                                      </p:cBhvr>
                                      <p:tavLst>
                                        <p:tav tm="0">
                                          <p:val>
                                            <p:strVal val="1+#ppt_h/2"/>
                                          </p:val>
                                        </p:tav>
                                        <p:tav tm="100000">
                                          <p:val>
                                            <p:strVal val="#ppt_y"/>
                                          </p:val>
                                        </p:tav>
                                      </p:tavLst>
                                    </p:anim>
                                  </p:childTnLst>
                                </p:cTn>
                              </p:par>
                              <p:par>
                                <p:cTn fill="hold" id="612" nodeType="withEffect" presetClass="entr" presetID="2" presetSubtype="4">
                                  <p:stCondLst>
                                    <p:cond delay="0"/>
                                  </p:stCondLst>
                                  <p:childTnLst>
                                    <p:set>
                                      <p:cBhvr>
                                        <p:cTn dur="1" fill="hold" id="613">
                                          <p:stCondLst>
                                            <p:cond delay="0"/>
                                          </p:stCondLst>
                                        </p:cTn>
                                        <p:tgtEl>
                                          <p:spTgt spid="398">
                                            <p:txEl>
                                              <p:pRg end="746" st="696"/>
                                            </p:txEl>
                                          </p:spTgt>
                                        </p:tgtEl>
                                        <p:attrNameLst>
                                          <p:attrName>style.visibility</p:attrName>
                                        </p:attrNameLst>
                                      </p:cBhvr>
                                      <p:to>
                                        <p:strVal val="visible"/>
                                      </p:to>
                                    </p:set>
                                    <p:anim calcmode="lin" valueType="num">
                                      <p:cBhvr additive="repl">
                                        <p:cTn dur="500" fill="hold" id="614"/>
                                        <p:tgtEl>
                                          <p:spTgt spid="398">
                                            <p:txEl>
                                              <p:pRg end="746" st="696"/>
                                            </p:txEl>
                                          </p:spTgt>
                                        </p:tgtEl>
                                        <p:attrNameLst>
                                          <p:attrName>ppt_x</p:attrName>
                                        </p:attrNameLst>
                                      </p:cBhvr>
                                      <p:tavLst>
                                        <p:tav tm="0">
                                          <p:val>
                                            <p:strVal val="#ppt_x"/>
                                          </p:val>
                                        </p:tav>
                                        <p:tav tm="100000">
                                          <p:val>
                                            <p:strVal val="#ppt_x"/>
                                          </p:val>
                                        </p:tav>
                                      </p:tavLst>
                                    </p:anim>
                                    <p:anim calcmode="lin" valueType="num">
                                      <p:cBhvr additive="repl">
                                        <p:cTn dur="500" fill="hold" id="615"/>
                                        <p:tgtEl>
                                          <p:spTgt spid="398">
                                            <p:txEl>
                                              <p:pRg end="746" st="69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0" name="TextShape 1"/>
          <p:cNvSpPr txBox="1"/>
          <p:nvPr/>
        </p:nvSpPr>
        <p:spPr>
          <a:xfrm>
            <a:off x="683640" y="908640"/>
            <a:ext cx="7535520" cy="816120"/>
          </a:xfrm>
          <a:prstGeom prst="rect">
            <a:avLst/>
          </a:prstGeom>
        </p:spPr>
        <p:txBody>
          <a:bodyPr/>
          <a:p>
            <a:pPr>
              <a:lnSpc>
                <a:spcPct val="100000"/>
              </a:lnSpc>
            </a:pPr>
            <a:r>
              <a:rPr b="1" lang="es-ES" sz="3600">
                <a:solidFill>
                  <a:srgbClr val="782c2c"/>
                </a:solidFill>
                <a:latin typeface="Century Gothic"/>
                <a:ea typeface="ヒラギノ明朝 ProN W6"/>
              </a:rPr>
              <a:t>La 2ª mayor mentira de Internet</a:t>
            </a:r>
            <a:endParaRPr/>
          </a:p>
        </p:txBody>
      </p:sp>
      <p:sp>
        <p:nvSpPr>
          <p:cNvPr id="401" name="CustomShape 2"/>
          <p:cNvSpPr/>
          <p:nvPr/>
        </p:nvSpPr>
        <p:spPr>
          <a:xfrm>
            <a:off x="928800" y="1446120"/>
            <a:ext cx="7357680" cy="4330440"/>
          </a:xfrm>
          <a:prstGeom prst="rect">
            <a:avLst/>
          </a:prstGeom>
          <a:noFill/>
          <a:ln>
            <a:noFill/>
          </a:ln>
        </p:spPr>
        <p:txBody>
          <a:bodyPr anchor="ctr" bIns="35640" lIns="35640" rIns="35640" tIns="35640"/>
          <a:p>
            <a:pPr>
              <a:lnSpc>
                <a:spcPct val="100000"/>
              </a:lnSpc>
            </a:pPr>
            <a:r>
              <a:rPr i="1" lang="es-ES" sz="3400">
                <a:solidFill>
                  <a:srgbClr val="000000"/>
                </a:solidFill>
                <a:latin typeface="Century Gothic"/>
                <a:ea typeface="ヒラギノ明朝 ProN W3"/>
              </a:rPr>
              <a:t>“</a:t>
            </a:r>
            <a:r>
              <a:rPr i="1" lang="es-ES" sz="3400">
                <a:solidFill>
                  <a:srgbClr val="000000"/>
                </a:solidFill>
                <a:latin typeface="Century Gothic"/>
                <a:ea typeface="ヒラギノ明朝 ProN W3"/>
              </a:rPr>
              <a:t>Sí, soy mayor de 18 años: Entrar”</a:t>
            </a:r>
            <a:endParaRPr/>
          </a:p>
          <a:p>
            <a:pPr>
              <a:lnSpc>
                <a:spcPct val="100000"/>
              </a:lnSpc>
            </a:pPr>
            <a:endParaRPr/>
          </a:p>
        </p:txBody>
      </p:sp>
      <p:sp>
        <p:nvSpPr>
          <p:cNvPr id="402"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616" nodeType="tmRoot" restart="never">
          <p:childTnLst>
            <p:seq>
              <p:cTn dur="indefinite" id="617" nodeType="mainSeq">
                <p:childTnLst>
                  <p:par>
                    <p:cTn fill="hold" id="618" nodeType="clickEffect">
                      <p:stCondLst>
                        <p:cond delay="indefinite"/>
                      </p:stCondLst>
                      <p:childTnLst>
                        <p:par>
                          <p:cTn fill="hold" id="619" nodeType="withEffect">
                            <p:stCondLst>
                              <p:cond delay="0"/>
                            </p:stCondLst>
                            <p:childTnLst>
                              <p:par>
                                <p:cTn fill="hold" id="620" nodeType="clickEffect" presetClass="entr" presetID="10">
                                  <p:stCondLst>
                                    <p:cond delay="0"/>
                                  </p:stCondLst>
                                  <p:childTnLst>
                                    <p:set>
                                      <p:cBhvr>
                                        <p:cTn dur="1" fill="hold" id="621">
                                          <p:stCondLst>
                                            <p:cond delay="0"/>
                                          </p:stCondLst>
                                        </p:cTn>
                                        <p:tgtEl>
                                          <p:spTgt spid="401"/>
                                        </p:tgtEl>
                                        <p:attrNameLst>
                                          <p:attrName>style.visibility</p:attrName>
                                        </p:attrNameLst>
                                      </p:cBhvr>
                                      <p:to>
                                        <p:strVal val="visible"/>
                                      </p:to>
                                    </p:set>
                                    <p:animEffect filter="fade" transition="in">
                                      <p:cBhvr additive="repl">
                                        <p:cTn dur="2000" id="622"/>
                                        <p:tgtEl>
                                          <p:spTgt spid="4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3"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¿Cuántos amigos tienes?</a:t>
            </a:r>
            <a:endParaRPr/>
          </a:p>
        </p:txBody>
      </p:sp>
      <p:pic>
        <p:nvPicPr>
          <p:cNvPr descr="" id="404" name="Marcador de contenido 4"/>
          <p:cNvPicPr/>
          <p:nvPr/>
        </p:nvPicPr>
        <p:blipFill>
          <a:blip r:embed="rId1"/>
          <a:srcRect b="-6746" l="0" r="0" t="-6746"/>
          <a:stretch>
            <a:fillRect/>
          </a:stretch>
        </p:blipFill>
        <p:spPr>
          <a:xfrm>
            <a:off x="660240" y="1392120"/>
            <a:ext cx="7827480" cy="4608000"/>
          </a:xfrm>
          <a:prstGeom prst="rect">
            <a:avLst/>
          </a:prstGeom>
          <a:ln>
            <a:noFill/>
          </a:ln>
        </p:spPr>
      </p:pic>
      <p:sp>
        <p:nvSpPr>
          <p:cNvPr id="405" name="CustomShape 2"/>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6" name="TextShape 1"/>
          <p:cNvSpPr txBox="1"/>
          <p:nvPr/>
        </p:nvSpPr>
        <p:spPr>
          <a:xfrm>
            <a:off x="455400" y="692640"/>
            <a:ext cx="8004600" cy="906480"/>
          </a:xfrm>
          <a:prstGeom prst="rect">
            <a:avLst/>
          </a:prstGeom>
        </p:spPr>
        <p:txBody>
          <a:bodyPr/>
          <a:p>
            <a:pPr>
              <a:lnSpc>
                <a:spcPct val="100000"/>
              </a:lnSpc>
            </a:pPr>
            <a:r>
              <a:rPr b="1" lang="es-ES" sz="2800">
                <a:solidFill>
                  <a:srgbClr val="782c2c"/>
                </a:solidFill>
                <a:latin typeface="Century Gothic"/>
                <a:ea typeface="ヒラギノ明朝 ProN W6"/>
              </a:rPr>
              <a:t>Sujetos del Tratamiento</a:t>
            </a:r>
            <a:endParaRPr/>
          </a:p>
        </p:txBody>
      </p:sp>
      <p:sp>
        <p:nvSpPr>
          <p:cNvPr id="407" name="TextShape 2"/>
          <p:cNvSpPr txBox="1"/>
          <p:nvPr/>
        </p:nvSpPr>
        <p:spPr>
          <a:xfrm>
            <a:off x="669600" y="1410840"/>
            <a:ext cx="7795080" cy="4625280"/>
          </a:xfrm>
          <a:prstGeom prst="rect">
            <a:avLst/>
          </a:prstGeom>
        </p:spPr>
        <p:txBody>
          <a:bodyPr/>
          <a:p>
            <a:pPr>
              <a:lnSpc>
                <a:spcPct val="80000"/>
              </a:lnSpc>
              <a:buSzPct val="25000"/>
              <a:buFont charset="2" typeface="Wingdings"/>
              <a:buChar char=""/>
            </a:pPr>
            <a:r>
              <a:rPr lang="es-ES" sz="1700">
                <a:solidFill>
                  <a:srgbClr val="000000"/>
                </a:solidFill>
                <a:latin typeface="Century Gothic"/>
                <a:ea typeface="ヒラギノ明朝 ProN W3"/>
              </a:rPr>
              <a:t>Responsable del Fichero</a:t>
            </a:r>
            <a:endParaRPr/>
          </a:p>
          <a:p>
            <a:pPr lvl="1">
              <a:lnSpc>
                <a:spcPct val="80000"/>
              </a:lnSpc>
              <a:buSzPct val="25000"/>
              <a:buFont charset="2" typeface="Wingdings"/>
              <a:buChar char=""/>
            </a:pPr>
            <a:r>
              <a:rPr lang="es-ES" sz="1700">
                <a:solidFill>
                  <a:srgbClr val="000000"/>
                </a:solidFill>
                <a:latin typeface="Century Gothic"/>
                <a:ea typeface="ヒラギノ明朝 ProN W3"/>
              </a:rPr>
              <a:t>Es la entidad titular del fichero y que decide sobre su tratamiento.</a:t>
            </a:r>
            <a:endParaRPr/>
          </a:p>
          <a:p>
            <a:pPr>
              <a:lnSpc>
                <a:spcPct val="80000"/>
              </a:lnSpc>
              <a:buSzPct val="25000"/>
              <a:buFont charset="2" typeface="Wingdings"/>
              <a:buChar char=""/>
            </a:pPr>
            <a:r>
              <a:rPr lang="es-ES" sz="1700">
                <a:solidFill>
                  <a:srgbClr val="000000"/>
                </a:solidFill>
                <a:latin typeface="Century Gothic"/>
                <a:ea typeface="ヒラギノ明朝 ProN W3"/>
              </a:rPr>
              <a:t>Encargado del Tratamiento</a:t>
            </a:r>
            <a:endParaRPr/>
          </a:p>
          <a:p>
            <a:pPr lvl="1">
              <a:lnSpc>
                <a:spcPct val="80000"/>
              </a:lnSpc>
              <a:buSzPct val="25000"/>
              <a:buFont charset="2" typeface="Wingdings"/>
              <a:buChar char=""/>
            </a:pPr>
            <a:r>
              <a:rPr lang="es-ES" sz="1700">
                <a:solidFill>
                  <a:srgbClr val="000000"/>
                </a:solidFill>
                <a:latin typeface="Century Gothic"/>
                <a:ea typeface="ヒラギノ明朝 ProN W3"/>
              </a:rPr>
              <a:t>Es una entidad que administra un fichero ajeno para prestar un servicio</a:t>
            </a:r>
            <a:endParaRPr/>
          </a:p>
          <a:p>
            <a:pPr>
              <a:lnSpc>
                <a:spcPct val="80000"/>
              </a:lnSpc>
              <a:buSzPct val="25000"/>
              <a:buFont charset="2" typeface="Wingdings"/>
              <a:buChar char=""/>
            </a:pPr>
            <a:r>
              <a:rPr lang="es-ES" sz="1700">
                <a:solidFill>
                  <a:srgbClr val="000000"/>
                </a:solidFill>
                <a:latin typeface="Century Gothic"/>
                <a:ea typeface="ヒラギノ明朝 ProN W3"/>
              </a:rPr>
              <a:t>Responsable de Seguridad </a:t>
            </a:r>
            <a:endParaRPr/>
          </a:p>
          <a:p>
            <a:pPr lvl="1">
              <a:lnSpc>
                <a:spcPct val="80000"/>
              </a:lnSpc>
              <a:buSzPct val="25000"/>
              <a:buFont charset="2" typeface="Wingdings"/>
              <a:buChar char=""/>
            </a:pPr>
            <a:r>
              <a:rPr lang="es-ES" sz="1700">
                <a:solidFill>
                  <a:srgbClr val="000000"/>
                </a:solidFill>
                <a:latin typeface="Century Gothic"/>
                <a:ea typeface="ヒラギノ明朝 ProN W3"/>
              </a:rPr>
              <a:t>Es la persona que, dentro de la entidad, asume la función de controlar, desarrollar y supervisar las medidas de protección de los datos.</a:t>
            </a:r>
            <a:endParaRPr/>
          </a:p>
          <a:p>
            <a:pPr>
              <a:lnSpc>
                <a:spcPct val="80000"/>
              </a:lnSpc>
              <a:buSzPct val="25000"/>
              <a:buFont charset="2" typeface="Wingdings"/>
              <a:buChar char=""/>
            </a:pPr>
            <a:r>
              <a:rPr lang="es-ES" sz="1700">
                <a:solidFill>
                  <a:srgbClr val="000000"/>
                </a:solidFill>
                <a:latin typeface="Century Gothic"/>
                <a:ea typeface="ヒラギノ明朝 ProN W3"/>
              </a:rPr>
              <a:t>Usuario del Fichero </a:t>
            </a:r>
            <a:endParaRPr/>
          </a:p>
          <a:p>
            <a:pPr lvl="1">
              <a:lnSpc>
                <a:spcPct val="80000"/>
              </a:lnSpc>
              <a:buSzPct val="25000"/>
              <a:buFont charset="2" typeface="Wingdings"/>
              <a:buChar char=""/>
            </a:pPr>
            <a:r>
              <a:rPr lang="es-ES" sz="1700">
                <a:solidFill>
                  <a:srgbClr val="000000"/>
                </a:solidFill>
                <a:latin typeface="Century Gothic"/>
                <a:ea typeface="ヒラギノ明朝 ProN W3"/>
              </a:rPr>
              <a:t>Cualquier persona que este autorizada por la entidad para acceder y tratar datos de los ficheros, para cumplir con sus funciones en la misma.</a:t>
            </a:r>
            <a:endParaRPr/>
          </a:p>
          <a:p>
            <a:pPr>
              <a:lnSpc>
                <a:spcPct val="80000"/>
              </a:lnSpc>
              <a:buSzPct val="25000"/>
              <a:buFont charset="2" typeface="Wingdings"/>
              <a:buChar char=""/>
            </a:pPr>
            <a:r>
              <a:rPr lang="es-ES" sz="1700">
                <a:solidFill>
                  <a:srgbClr val="000000"/>
                </a:solidFill>
                <a:latin typeface="Century Gothic"/>
                <a:ea typeface="ヒラギノ明朝 ProN W3"/>
              </a:rPr>
              <a:t>Afectado o Interesado</a:t>
            </a:r>
            <a:endParaRPr/>
          </a:p>
          <a:p>
            <a:pPr lvl="1">
              <a:lnSpc>
                <a:spcPct val="80000"/>
              </a:lnSpc>
              <a:buSzPct val="25000"/>
              <a:buFont charset="2" typeface="Wingdings"/>
              <a:buChar char=""/>
            </a:pPr>
            <a:r>
              <a:rPr lang="es-ES" sz="1700">
                <a:solidFill>
                  <a:srgbClr val="000000"/>
                </a:solidFill>
                <a:latin typeface="Century Gothic"/>
                <a:ea typeface="ヒラギノ明朝 ProN W3"/>
              </a:rPr>
              <a:t>Es la persona física titular de los datos que se tratan por la entidad.</a:t>
            </a:r>
            <a:endParaRPr/>
          </a:p>
        </p:txBody>
      </p:sp>
      <p:sp>
        <p:nvSpPr>
          <p:cNvPr id="408"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623" nodeType="tmRoot" restart="never">
          <p:childTnLst>
            <p:seq>
              <p:cTn dur="indefinite" id="624" nodeType="mainSeq">
                <p:childTnLst>
                  <p:par>
                    <p:cTn fill="hold" id="625" nodeType="clickEffect">
                      <p:stCondLst>
                        <p:cond delay="indefinite"/>
                      </p:stCondLst>
                      <p:childTnLst>
                        <p:par>
                          <p:cTn fill="hold" id="626" nodeType="withEffect">
                            <p:stCondLst>
                              <p:cond delay="0"/>
                            </p:stCondLst>
                            <p:childTnLst>
                              <p:par>
                                <p:cTn fill="hold" id="627" nodeType="clickEffect" presetClass="entr" presetID="2" presetSubtype="4">
                                  <p:stCondLst>
                                    <p:cond delay="0"/>
                                  </p:stCondLst>
                                  <p:childTnLst>
                                    <p:set>
                                      <p:cBhvr>
                                        <p:cTn dur="1" fill="hold" id="628">
                                          <p:stCondLst>
                                            <p:cond delay="0"/>
                                          </p:stCondLst>
                                        </p:cTn>
                                        <p:tgtEl>
                                          <p:spTgt spid="407">
                                            <p:txEl>
                                              <p:pRg end="24" st="0"/>
                                            </p:txEl>
                                          </p:spTgt>
                                        </p:tgtEl>
                                        <p:attrNameLst>
                                          <p:attrName>style.visibility</p:attrName>
                                        </p:attrNameLst>
                                      </p:cBhvr>
                                      <p:to>
                                        <p:strVal val="visible"/>
                                      </p:to>
                                    </p:set>
                                    <p:anim calcmode="lin" valueType="num">
                                      <p:cBhvr additive="repl">
                                        <p:cTn dur="500" fill="hold" id="629"/>
                                        <p:tgtEl>
                                          <p:spTgt spid="407">
                                            <p:txEl>
                                              <p:pRg end="24" st="0"/>
                                            </p:txEl>
                                          </p:spTgt>
                                        </p:tgtEl>
                                        <p:attrNameLst>
                                          <p:attrName>ppt_x</p:attrName>
                                        </p:attrNameLst>
                                      </p:cBhvr>
                                      <p:tavLst>
                                        <p:tav tm="0">
                                          <p:val>
                                            <p:strVal val="#ppt_x"/>
                                          </p:val>
                                        </p:tav>
                                        <p:tav tm="100000">
                                          <p:val>
                                            <p:strVal val="#ppt_x"/>
                                          </p:val>
                                        </p:tav>
                                      </p:tavLst>
                                    </p:anim>
                                    <p:anim calcmode="lin" valueType="num">
                                      <p:cBhvr additive="repl">
                                        <p:cTn dur="500" fill="hold" id="630"/>
                                        <p:tgtEl>
                                          <p:spTgt spid="407">
                                            <p:txEl>
                                              <p:pRg end="24" st="0"/>
                                            </p:txEl>
                                          </p:spTgt>
                                        </p:tgtEl>
                                        <p:attrNameLst>
                                          <p:attrName>ppt_y</p:attrName>
                                        </p:attrNameLst>
                                      </p:cBhvr>
                                      <p:tavLst>
                                        <p:tav tm="0">
                                          <p:val>
                                            <p:strVal val="1+#ppt_h/2"/>
                                          </p:val>
                                        </p:tav>
                                        <p:tav tm="100000">
                                          <p:val>
                                            <p:strVal val="#ppt_y"/>
                                          </p:val>
                                        </p:tav>
                                      </p:tavLst>
                                    </p:anim>
                                  </p:childTnLst>
                                </p:cTn>
                              </p:par>
                              <p:par>
                                <p:cTn fill="hold" id="631" nodeType="withEffect" presetClass="entr" presetID="2" presetSubtype="4">
                                  <p:stCondLst>
                                    <p:cond delay="0"/>
                                  </p:stCondLst>
                                  <p:childTnLst>
                                    <p:set>
                                      <p:cBhvr>
                                        <p:cTn dur="1" fill="hold" id="632">
                                          <p:stCondLst>
                                            <p:cond delay="0"/>
                                          </p:stCondLst>
                                        </p:cTn>
                                        <p:tgtEl>
                                          <p:spTgt spid="407">
                                            <p:txEl>
                                              <p:pRg end="93" st="24"/>
                                            </p:txEl>
                                          </p:spTgt>
                                        </p:tgtEl>
                                        <p:attrNameLst>
                                          <p:attrName>style.visibility</p:attrName>
                                        </p:attrNameLst>
                                      </p:cBhvr>
                                      <p:to>
                                        <p:strVal val="visible"/>
                                      </p:to>
                                    </p:set>
                                    <p:anim calcmode="lin" valueType="num">
                                      <p:cBhvr additive="repl">
                                        <p:cTn dur="500" fill="hold" id="633"/>
                                        <p:tgtEl>
                                          <p:spTgt spid="407">
                                            <p:txEl>
                                              <p:pRg end="93" st="24"/>
                                            </p:txEl>
                                          </p:spTgt>
                                        </p:tgtEl>
                                        <p:attrNameLst>
                                          <p:attrName>ppt_x</p:attrName>
                                        </p:attrNameLst>
                                      </p:cBhvr>
                                      <p:tavLst>
                                        <p:tav tm="0">
                                          <p:val>
                                            <p:strVal val="#ppt_x"/>
                                          </p:val>
                                        </p:tav>
                                        <p:tav tm="100000">
                                          <p:val>
                                            <p:strVal val="#ppt_x"/>
                                          </p:val>
                                        </p:tav>
                                      </p:tavLst>
                                    </p:anim>
                                    <p:anim calcmode="lin" valueType="num">
                                      <p:cBhvr additive="repl">
                                        <p:cTn dur="500" fill="hold" id="634"/>
                                        <p:tgtEl>
                                          <p:spTgt spid="407">
                                            <p:txEl>
                                              <p:pRg end="93" st="24"/>
                                            </p:txEl>
                                          </p:spTgt>
                                        </p:tgtEl>
                                        <p:attrNameLst>
                                          <p:attrName>ppt_y</p:attrName>
                                        </p:attrNameLst>
                                      </p:cBhvr>
                                      <p:tavLst>
                                        <p:tav tm="0">
                                          <p:val>
                                            <p:strVal val="1+#ppt_h/2"/>
                                          </p:val>
                                        </p:tav>
                                        <p:tav tm="100000">
                                          <p:val>
                                            <p:strVal val="#ppt_y"/>
                                          </p:val>
                                        </p:tav>
                                      </p:tavLst>
                                    </p:anim>
                                  </p:childTnLst>
                                </p:cTn>
                              </p:par>
                            </p:childTnLst>
                          </p:cTn>
                        </p:par>
                      </p:childTnLst>
                    </p:cTn>
                  </p:par>
                  <p:par>
                    <p:cTn fill="hold" id="635" nodeType="clickEffect">
                      <p:stCondLst>
                        <p:cond delay="indefinite"/>
                      </p:stCondLst>
                      <p:childTnLst>
                        <p:par>
                          <p:cTn fill="hold" id="636" nodeType="withEffect">
                            <p:stCondLst>
                              <p:cond delay="0"/>
                            </p:stCondLst>
                            <p:childTnLst>
                              <p:par>
                                <p:cTn fill="hold" id="637" nodeType="clickEffect" presetClass="entr" presetID="2" presetSubtype="4">
                                  <p:stCondLst>
                                    <p:cond delay="0"/>
                                  </p:stCondLst>
                                  <p:childTnLst>
                                    <p:set>
                                      <p:cBhvr>
                                        <p:cTn dur="1" fill="hold" id="638">
                                          <p:stCondLst>
                                            <p:cond delay="0"/>
                                          </p:stCondLst>
                                        </p:cTn>
                                        <p:tgtEl>
                                          <p:spTgt spid="407">
                                            <p:txEl>
                                              <p:pRg end="119" st="93"/>
                                            </p:txEl>
                                          </p:spTgt>
                                        </p:tgtEl>
                                        <p:attrNameLst>
                                          <p:attrName>style.visibility</p:attrName>
                                        </p:attrNameLst>
                                      </p:cBhvr>
                                      <p:to>
                                        <p:strVal val="visible"/>
                                      </p:to>
                                    </p:set>
                                    <p:anim calcmode="lin" valueType="num">
                                      <p:cBhvr additive="repl">
                                        <p:cTn dur="500" fill="hold" id="639"/>
                                        <p:tgtEl>
                                          <p:spTgt spid="407">
                                            <p:txEl>
                                              <p:pRg end="119" st="93"/>
                                            </p:txEl>
                                          </p:spTgt>
                                        </p:tgtEl>
                                        <p:attrNameLst>
                                          <p:attrName>ppt_x</p:attrName>
                                        </p:attrNameLst>
                                      </p:cBhvr>
                                      <p:tavLst>
                                        <p:tav tm="0">
                                          <p:val>
                                            <p:strVal val="#ppt_x"/>
                                          </p:val>
                                        </p:tav>
                                        <p:tav tm="100000">
                                          <p:val>
                                            <p:strVal val="#ppt_x"/>
                                          </p:val>
                                        </p:tav>
                                      </p:tavLst>
                                    </p:anim>
                                    <p:anim calcmode="lin" valueType="num">
                                      <p:cBhvr additive="repl">
                                        <p:cTn dur="500" fill="hold" id="640"/>
                                        <p:tgtEl>
                                          <p:spTgt spid="407">
                                            <p:txEl>
                                              <p:pRg end="119" st="93"/>
                                            </p:txEl>
                                          </p:spTgt>
                                        </p:tgtEl>
                                        <p:attrNameLst>
                                          <p:attrName>ppt_y</p:attrName>
                                        </p:attrNameLst>
                                      </p:cBhvr>
                                      <p:tavLst>
                                        <p:tav tm="0">
                                          <p:val>
                                            <p:strVal val="1+#ppt_h/2"/>
                                          </p:val>
                                        </p:tav>
                                        <p:tav tm="100000">
                                          <p:val>
                                            <p:strVal val="#ppt_y"/>
                                          </p:val>
                                        </p:tav>
                                      </p:tavLst>
                                    </p:anim>
                                  </p:childTnLst>
                                </p:cTn>
                              </p:par>
                              <p:par>
                                <p:cTn fill="hold" id="641" nodeType="withEffect" presetClass="entr" presetID="2" presetSubtype="4">
                                  <p:stCondLst>
                                    <p:cond delay="0"/>
                                  </p:stCondLst>
                                  <p:childTnLst>
                                    <p:set>
                                      <p:cBhvr>
                                        <p:cTn dur="1" fill="hold" id="642">
                                          <p:stCondLst>
                                            <p:cond delay="0"/>
                                          </p:stCondLst>
                                        </p:cTn>
                                        <p:tgtEl>
                                          <p:spTgt spid="407">
                                            <p:txEl>
                                              <p:pRg end="191" st="119"/>
                                            </p:txEl>
                                          </p:spTgt>
                                        </p:tgtEl>
                                        <p:attrNameLst>
                                          <p:attrName>style.visibility</p:attrName>
                                        </p:attrNameLst>
                                      </p:cBhvr>
                                      <p:to>
                                        <p:strVal val="visible"/>
                                      </p:to>
                                    </p:set>
                                    <p:anim calcmode="lin" valueType="num">
                                      <p:cBhvr additive="repl">
                                        <p:cTn dur="500" fill="hold" id="643"/>
                                        <p:tgtEl>
                                          <p:spTgt spid="407">
                                            <p:txEl>
                                              <p:pRg end="191" st="119"/>
                                            </p:txEl>
                                          </p:spTgt>
                                        </p:tgtEl>
                                        <p:attrNameLst>
                                          <p:attrName>ppt_x</p:attrName>
                                        </p:attrNameLst>
                                      </p:cBhvr>
                                      <p:tavLst>
                                        <p:tav tm="0">
                                          <p:val>
                                            <p:strVal val="#ppt_x"/>
                                          </p:val>
                                        </p:tav>
                                        <p:tav tm="100000">
                                          <p:val>
                                            <p:strVal val="#ppt_x"/>
                                          </p:val>
                                        </p:tav>
                                      </p:tavLst>
                                    </p:anim>
                                    <p:anim calcmode="lin" valueType="num">
                                      <p:cBhvr additive="repl">
                                        <p:cTn dur="500" fill="hold" id="644"/>
                                        <p:tgtEl>
                                          <p:spTgt spid="407">
                                            <p:txEl>
                                              <p:pRg end="191" st="119"/>
                                            </p:txEl>
                                          </p:spTgt>
                                        </p:tgtEl>
                                        <p:attrNameLst>
                                          <p:attrName>ppt_y</p:attrName>
                                        </p:attrNameLst>
                                      </p:cBhvr>
                                      <p:tavLst>
                                        <p:tav tm="0">
                                          <p:val>
                                            <p:strVal val="1+#ppt_h/2"/>
                                          </p:val>
                                        </p:tav>
                                        <p:tav tm="100000">
                                          <p:val>
                                            <p:strVal val="#ppt_y"/>
                                          </p:val>
                                        </p:tav>
                                      </p:tavLst>
                                    </p:anim>
                                  </p:childTnLst>
                                </p:cTn>
                              </p:par>
                            </p:childTnLst>
                          </p:cTn>
                        </p:par>
                      </p:childTnLst>
                    </p:cTn>
                  </p:par>
                  <p:par>
                    <p:cTn fill="hold" id="645" nodeType="clickEffect">
                      <p:stCondLst>
                        <p:cond delay="indefinite"/>
                      </p:stCondLst>
                      <p:childTnLst>
                        <p:par>
                          <p:cTn fill="hold" id="646" nodeType="withEffect">
                            <p:stCondLst>
                              <p:cond delay="0"/>
                            </p:stCondLst>
                            <p:childTnLst>
                              <p:par>
                                <p:cTn fill="hold" id="647" nodeType="clickEffect" presetClass="entr" presetID="2" presetSubtype="4">
                                  <p:stCondLst>
                                    <p:cond delay="0"/>
                                  </p:stCondLst>
                                  <p:childTnLst>
                                    <p:set>
                                      <p:cBhvr>
                                        <p:cTn dur="1" fill="hold" id="648">
                                          <p:stCondLst>
                                            <p:cond delay="0"/>
                                          </p:stCondLst>
                                        </p:cTn>
                                        <p:tgtEl>
                                          <p:spTgt spid="407">
                                            <p:txEl>
                                              <p:pRg end="217" st="191"/>
                                            </p:txEl>
                                          </p:spTgt>
                                        </p:tgtEl>
                                        <p:attrNameLst>
                                          <p:attrName>style.visibility</p:attrName>
                                        </p:attrNameLst>
                                      </p:cBhvr>
                                      <p:to>
                                        <p:strVal val="visible"/>
                                      </p:to>
                                    </p:set>
                                    <p:anim calcmode="lin" valueType="num">
                                      <p:cBhvr additive="repl">
                                        <p:cTn dur="500" fill="hold" id="649"/>
                                        <p:tgtEl>
                                          <p:spTgt spid="407">
                                            <p:txEl>
                                              <p:pRg end="217" st="191"/>
                                            </p:txEl>
                                          </p:spTgt>
                                        </p:tgtEl>
                                        <p:attrNameLst>
                                          <p:attrName>ppt_x</p:attrName>
                                        </p:attrNameLst>
                                      </p:cBhvr>
                                      <p:tavLst>
                                        <p:tav tm="0">
                                          <p:val>
                                            <p:strVal val="#ppt_x"/>
                                          </p:val>
                                        </p:tav>
                                        <p:tav tm="100000">
                                          <p:val>
                                            <p:strVal val="#ppt_x"/>
                                          </p:val>
                                        </p:tav>
                                      </p:tavLst>
                                    </p:anim>
                                    <p:anim calcmode="lin" valueType="num">
                                      <p:cBhvr additive="repl">
                                        <p:cTn dur="500" fill="hold" id="650"/>
                                        <p:tgtEl>
                                          <p:spTgt spid="407">
                                            <p:txEl>
                                              <p:pRg end="217" st="191"/>
                                            </p:txEl>
                                          </p:spTgt>
                                        </p:tgtEl>
                                        <p:attrNameLst>
                                          <p:attrName>ppt_y</p:attrName>
                                        </p:attrNameLst>
                                      </p:cBhvr>
                                      <p:tavLst>
                                        <p:tav tm="0">
                                          <p:val>
                                            <p:strVal val="1+#ppt_h/2"/>
                                          </p:val>
                                        </p:tav>
                                        <p:tav tm="100000">
                                          <p:val>
                                            <p:strVal val="#ppt_y"/>
                                          </p:val>
                                        </p:tav>
                                      </p:tavLst>
                                    </p:anim>
                                  </p:childTnLst>
                                </p:cTn>
                              </p:par>
                              <p:par>
                                <p:cTn fill="hold" id="651" nodeType="withEffect" presetClass="entr" presetID="2" presetSubtype="4">
                                  <p:stCondLst>
                                    <p:cond delay="0"/>
                                  </p:stCondLst>
                                  <p:childTnLst>
                                    <p:set>
                                      <p:cBhvr>
                                        <p:cTn dur="1" fill="hold" id="652">
                                          <p:stCondLst>
                                            <p:cond delay="0"/>
                                          </p:stCondLst>
                                        </p:cTn>
                                        <p:tgtEl>
                                          <p:spTgt spid="407">
                                            <p:txEl>
                                              <p:pRg end="354" st="217"/>
                                            </p:txEl>
                                          </p:spTgt>
                                        </p:tgtEl>
                                        <p:attrNameLst>
                                          <p:attrName>style.visibility</p:attrName>
                                        </p:attrNameLst>
                                      </p:cBhvr>
                                      <p:to>
                                        <p:strVal val="visible"/>
                                      </p:to>
                                    </p:set>
                                    <p:anim calcmode="lin" valueType="num">
                                      <p:cBhvr additive="repl">
                                        <p:cTn dur="500" fill="hold" id="653"/>
                                        <p:tgtEl>
                                          <p:spTgt spid="407">
                                            <p:txEl>
                                              <p:pRg end="354" st="217"/>
                                            </p:txEl>
                                          </p:spTgt>
                                        </p:tgtEl>
                                        <p:attrNameLst>
                                          <p:attrName>ppt_x</p:attrName>
                                        </p:attrNameLst>
                                      </p:cBhvr>
                                      <p:tavLst>
                                        <p:tav tm="0">
                                          <p:val>
                                            <p:strVal val="#ppt_x"/>
                                          </p:val>
                                        </p:tav>
                                        <p:tav tm="100000">
                                          <p:val>
                                            <p:strVal val="#ppt_x"/>
                                          </p:val>
                                        </p:tav>
                                      </p:tavLst>
                                    </p:anim>
                                    <p:anim calcmode="lin" valueType="num">
                                      <p:cBhvr additive="repl">
                                        <p:cTn dur="500" fill="hold" id="654"/>
                                        <p:tgtEl>
                                          <p:spTgt spid="407">
                                            <p:txEl>
                                              <p:pRg end="354" st="217"/>
                                            </p:txEl>
                                          </p:spTgt>
                                        </p:tgtEl>
                                        <p:attrNameLst>
                                          <p:attrName>ppt_y</p:attrName>
                                        </p:attrNameLst>
                                      </p:cBhvr>
                                      <p:tavLst>
                                        <p:tav tm="0">
                                          <p:val>
                                            <p:strVal val="1+#ppt_h/2"/>
                                          </p:val>
                                        </p:tav>
                                        <p:tav tm="100000">
                                          <p:val>
                                            <p:strVal val="#ppt_y"/>
                                          </p:val>
                                        </p:tav>
                                      </p:tavLst>
                                    </p:anim>
                                  </p:childTnLst>
                                </p:cTn>
                              </p:par>
                            </p:childTnLst>
                          </p:cTn>
                        </p:par>
                      </p:childTnLst>
                    </p:cTn>
                  </p:par>
                  <p:par>
                    <p:cTn fill="hold" id="655" nodeType="clickEffect">
                      <p:stCondLst>
                        <p:cond delay="indefinite"/>
                      </p:stCondLst>
                      <p:childTnLst>
                        <p:par>
                          <p:cTn fill="hold" id="656" nodeType="withEffect">
                            <p:stCondLst>
                              <p:cond delay="0"/>
                            </p:stCondLst>
                            <p:childTnLst>
                              <p:par>
                                <p:cTn fill="hold" id="657" nodeType="clickEffect" presetClass="entr" presetID="2" presetSubtype="4">
                                  <p:stCondLst>
                                    <p:cond delay="0"/>
                                  </p:stCondLst>
                                  <p:childTnLst>
                                    <p:set>
                                      <p:cBhvr>
                                        <p:cTn dur="1" fill="hold" id="658">
                                          <p:stCondLst>
                                            <p:cond delay="0"/>
                                          </p:stCondLst>
                                        </p:cTn>
                                        <p:tgtEl>
                                          <p:spTgt spid="407">
                                            <p:txEl>
                                              <p:pRg end="375" st="354"/>
                                            </p:txEl>
                                          </p:spTgt>
                                        </p:tgtEl>
                                        <p:attrNameLst>
                                          <p:attrName>style.visibility</p:attrName>
                                        </p:attrNameLst>
                                      </p:cBhvr>
                                      <p:to>
                                        <p:strVal val="visible"/>
                                      </p:to>
                                    </p:set>
                                    <p:anim calcmode="lin" valueType="num">
                                      <p:cBhvr additive="repl">
                                        <p:cTn dur="500" fill="hold" id="659"/>
                                        <p:tgtEl>
                                          <p:spTgt spid="407">
                                            <p:txEl>
                                              <p:pRg end="375" st="354"/>
                                            </p:txEl>
                                          </p:spTgt>
                                        </p:tgtEl>
                                        <p:attrNameLst>
                                          <p:attrName>ppt_x</p:attrName>
                                        </p:attrNameLst>
                                      </p:cBhvr>
                                      <p:tavLst>
                                        <p:tav tm="0">
                                          <p:val>
                                            <p:strVal val="#ppt_x"/>
                                          </p:val>
                                        </p:tav>
                                        <p:tav tm="100000">
                                          <p:val>
                                            <p:strVal val="#ppt_x"/>
                                          </p:val>
                                        </p:tav>
                                      </p:tavLst>
                                    </p:anim>
                                    <p:anim calcmode="lin" valueType="num">
                                      <p:cBhvr additive="repl">
                                        <p:cTn dur="500" fill="hold" id="660"/>
                                        <p:tgtEl>
                                          <p:spTgt spid="407">
                                            <p:txEl>
                                              <p:pRg end="375" st="354"/>
                                            </p:txEl>
                                          </p:spTgt>
                                        </p:tgtEl>
                                        <p:attrNameLst>
                                          <p:attrName>ppt_y</p:attrName>
                                        </p:attrNameLst>
                                      </p:cBhvr>
                                      <p:tavLst>
                                        <p:tav tm="0">
                                          <p:val>
                                            <p:strVal val="1+#ppt_h/2"/>
                                          </p:val>
                                        </p:tav>
                                        <p:tav tm="100000">
                                          <p:val>
                                            <p:strVal val="#ppt_y"/>
                                          </p:val>
                                        </p:tav>
                                      </p:tavLst>
                                    </p:anim>
                                  </p:childTnLst>
                                </p:cTn>
                              </p:par>
                              <p:par>
                                <p:cTn fill="hold" id="661" nodeType="withEffect" presetClass="entr" presetID="2" presetSubtype="4">
                                  <p:stCondLst>
                                    <p:cond delay="0"/>
                                  </p:stCondLst>
                                  <p:childTnLst>
                                    <p:set>
                                      <p:cBhvr>
                                        <p:cTn dur="1" fill="hold" id="662">
                                          <p:stCondLst>
                                            <p:cond delay="0"/>
                                          </p:stCondLst>
                                        </p:cTn>
                                        <p:tgtEl>
                                          <p:spTgt spid="407">
                                            <p:txEl>
                                              <p:pRg end="517" st="375"/>
                                            </p:txEl>
                                          </p:spTgt>
                                        </p:tgtEl>
                                        <p:attrNameLst>
                                          <p:attrName>style.visibility</p:attrName>
                                        </p:attrNameLst>
                                      </p:cBhvr>
                                      <p:to>
                                        <p:strVal val="visible"/>
                                      </p:to>
                                    </p:set>
                                    <p:anim calcmode="lin" valueType="num">
                                      <p:cBhvr additive="repl">
                                        <p:cTn dur="500" fill="hold" id="663"/>
                                        <p:tgtEl>
                                          <p:spTgt spid="407">
                                            <p:txEl>
                                              <p:pRg end="517" st="375"/>
                                            </p:txEl>
                                          </p:spTgt>
                                        </p:tgtEl>
                                        <p:attrNameLst>
                                          <p:attrName>ppt_x</p:attrName>
                                        </p:attrNameLst>
                                      </p:cBhvr>
                                      <p:tavLst>
                                        <p:tav tm="0">
                                          <p:val>
                                            <p:strVal val="#ppt_x"/>
                                          </p:val>
                                        </p:tav>
                                        <p:tav tm="100000">
                                          <p:val>
                                            <p:strVal val="#ppt_x"/>
                                          </p:val>
                                        </p:tav>
                                      </p:tavLst>
                                    </p:anim>
                                    <p:anim calcmode="lin" valueType="num">
                                      <p:cBhvr additive="repl">
                                        <p:cTn dur="500" fill="hold" id="664"/>
                                        <p:tgtEl>
                                          <p:spTgt spid="407">
                                            <p:txEl>
                                              <p:pRg end="517" st="375"/>
                                            </p:txEl>
                                          </p:spTgt>
                                        </p:tgtEl>
                                        <p:attrNameLst>
                                          <p:attrName>ppt_y</p:attrName>
                                        </p:attrNameLst>
                                      </p:cBhvr>
                                      <p:tavLst>
                                        <p:tav tm="0">
                                          <p:val>
                                            <p:strVal val="1+#ppt_h/2"/>
                                          </p:val>
                                        </p:tav>
                                        <p:tav tm="100000">
                                          <p:val>
                                            <p:strVal val="#ppt_y"/>
                                          </p:val>
                                        </p:tav>
                                      </p:tavLst>
                                    </p:anim>
                                  </p:childTnLst>
                                </p:cTn>
                              </p:par>
                            </p:childTnLst>
                          </p:cTn>
                        </p:par>
                      </p:childTnLst>
                    </p:cTn>
                  </p:par>
                  <p:par>
                    <p:cTn fill="hold" id="665" nodeType="clickEffect">
                      <p:stCondLst>
                        <p:cond delay="indefinite"/>
                      </p:stCondLst>
                      <p:childTnLst>
                        <p:par>
                          <p:cTn fill="hold" id="666" nodeType="withEffect">
                            <p:stCondLst>
                              <p:cond delay="0"/>
                            </p:stCondLst>
                            <p:childTnLst>
                              <p:par>
                                <p:cTn fill="hold" id="667" nodeType="clickEffect" presetClass="entr" presetID="2" presetSubtype="4">
                                  <p:stCondLst>
                                    <p:cond delay="0"/>
                                  </p:stCondLst>
                                  <p:childTnLst>
                                    <p:set>
                                      <p:cBhvr>
                                        <p:cTn dur="1" fill="hold" id="668">
                                          <p:stCondLst>
                                            <p:cond delay="0"/>
                                          </p:stCondLst>
                                        </p:cTn>
                                        <p:tgtEl>
                                          <p:spTgt spid="407">
                                            <p:txEl>
                                              <p:pRg end="539" st="517"/>
                                            </p:txEl>
                                          </p:spTgt>
                                        </p:tgtEl>
                                        <p:attrNameLst>
                                          <p:attrName>style.visibility</p:attrName>
                                        </p:attrNameLst>
                                      </p:cBhvr>
                                      <p:to>
                                        <p:strVal val="visible"/>
                                      </p:to>
                                    </p:set>
                                    <p:anim calcmode="lin" valueType="num">
                                      <p:cBhvr additive="repl">
                                        <p:cTn dur="500" fill="hold" id="669"/>
                                        <p:tgtEl>
                                          <p:spTgt spid="407">
                                            <p:txEl>
                                              <p:pRg end="539" st="517"/>
                                            </p:txEl>
                                          </p:spTgt>
                                        </p:tgtEl>
                                        <p:attrNameLst>
                                          <p:attrName>ppt_x</p:attrName>
                                        </p:attrNameLst>
                                      </p:cBhvr>
                                      <p:tavLst>
                                        <p:tav tm="0">
                                          <p:val>
                                            <p:strVal val="#ppt_x"/>
                                          </p:val>
                                        </p:tav>
                                        <p:tav tm="100000">
                                          <p:val>
                                            <p:strVal val="#ppt_x"/>
                                          </p:val>
                                        </p:tav>
                                      </p:tavLst>
                                    </p:anim>
                                    <p:anim calcmode="lin" valueType="num">
                                      <p:cBhvr additive="repl">
                                        <p:cTn dur="500" fill="hold" id="670"/>
                                        <p:tgtEl>
                                          <p:spTgt spid="407">
                                            <p:txEl>
                                              <p:pRg end="539" st="517"/>
                                            </p:txEl>
                                          </p:spTgt>
                                        </p:tgtEl>
                                        <p:attrNameLst>
                                          <p:attrName>ppt_y</p:attrName>
                                        </p:attrNameLst>
                                      </p:cBhvr>
                                      <p:tavLst>
                                        <p:tav tm="0">
                                          <p:val>
                                            <p:strVal val="1+#ppt_h/2"/>
                                          </p:val>
                                        </p:tav>
                                        <p:tav tm="100000">
                                          <p:val>
                                            <p:strVal val="#ppt_y"/>
                                          </p:val>
                                        </p:tav>
                                      </p:tavLst>
                                    </p:anim>
                                  </p:childTnLst>
                                </p:cTn>
                              </p:par>
                              <p:par>
                                <p:cTn fill="hold" id="671" nodeType="withEffect" presetClass="entr" presetID="2" presetSubtype="4">
                                  <p:stCondLst>
                                    <p:cond delay="0"/>
                                  </p:stCondLst>
                                  <p:childTnLst>
                                    <p:set>
                                      <p:cBhvr>
                                        <p:cTn dur="1" fill="hold" id="672">
                                          <p:stCondLst>
                                            <p:cond delay="0"/>
                                          </p:stCondLst>
                                        </p:cTn>
                                        <p:tgtEl>
                                          <p:spTgt spid="407">
                                            <p:txEl>
                                              <p:pRg end="611" st="539"/>
                                            </p:txEl>
                                          </p:spTgt>
                                        </p:tgtEl>
                                        <p:attrNameLst>
                                          <p:attrName>style.visibility</p:attrName>
                                        </p:attrNameLst>
                                      </p:cBhvr>
                                      <p:to>
                                        <p:strVal val="visible"/>
                                      </p:to>
                                    </p:set>
                                    <p:anim calcmode="lin" valueType="num">
                                      <p:cBhvr additive="repl">
                                        <p:cTn dur="500" fill="hold" id="673"/>
                                        <p:tgtEl>
                                          <p:spTgt spid="407">
                                            <p:txEl>
                                              <p:pRg end="611" st="539"/>
                                            </p:txEl>
                                          </p:spTgt>
                                        </p:tgtEl>
                                        <p:attrNameLst>
                                          <p:attrName>ppt_x</p:attrName>
                                        </p:attrNameLst>
                                      </p:cBhvr>
                                      <p:tavLst>
                                        <p:tav tm="0">
                                          <p:val>
                                            <p:strVal val="#ppt_x"/>
                                          </p:val>
                                        </p:tav>
                                        <p:tav tm="100000">
                                          <p:val>
                                            <p:strVal val="#ppt_x"/>
                                          </p:val>
                                        </p:tav>
                                      </p:tavLst>
                                    </p:anim>
                                    <p:anim calcmode="lin" valueType="num">
                                      <p:cBhvr additive="repl">
                                        <p:cTn dur="500" fill="hold" id="674"/>
                                        <p:tgtEl>
                                          <p:spTgt spid="407">
                                            <p:txEl>
                                              <p:pRg end="611" st="53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Obligaciones del Resp. del Fichero</a:t>
            </a:r>
            <a:endParaRPr/>
          </a:p>
        </p:txBody>
      </p:sp>
      <p:sp>
        <p:nvSpPr>
          <p:cNvPr id="410" name="TextShape 2"/>
          <p:cNvSpPr txBox="1"/>
          <p:nvPr/>
        </p:nvSpPr>
        <p:spPr>
          <a:xfrm>
            <a:off x="251640" y="1772640"/>
            <a:ext cx="8568720" cy="4353120"/>
          </a:xfrm>
          <a:prstGeom prst="rect">
            <a:avLst/>
          </a:prstGeom>
        </p:spPr>
        <p:txBody>
          <a:bodyPr/>
          <a:p>
            <a:pPr>
              <a:lnSpc>
                <a:spcPct val="90000"/>
              </a:lnSpc>
              <a:buSzPct val="25000"/>
              <a:buFont charset="2" typeface="Wingdings"/>
              <a:buChar char=""/>
            </a:pPr>
            <a:r>
              <a:rPr lang="es-ES" sz="2000">
                <a:solidFill>
                  <a:srgbClr val="000000"/>
                </a:solidFill>
                <a:latin typeface="Century Gothic"/>
                <a:ea typeface="ヒラギノ明朝 ProN W3"/>
              </a:rPr>
              <a:t>Dar de alta los Ficheros en la AEPD.</a:t>
            </a:r>
            <a:endParaRPr/>
          </a:p>
          <a:p>
            <a:pPr>
              <a:lnSpc>
                <a:spcPct val="90000"/>
              </a:lnSpc>
              <a:buSzPct val="25000"/>
              <a:buFont charset="2" typeface="Wingdings"/>
              <a:buChar char=""/>
            </a:pPr>
            <a:r>
              <a:rPr lang="es-ES" sz="2000">
                <a:solidFill>
                  <a:srgbClr val="000000"/>
                </a:solidFill>
                <a:latin typeface="Century Gothic"/>
                <a:ea typeface="ヒラギノ明朝 ProN W3"/>
              </a:rPr>
              <a:t>Redactar la Documentación exigible.</a:t>
            </a:r>
            <a:endParaRPr/>
          </a:p>
          <a:p>
            <a:pPr>
              <a:lnSpc>
                <a:spcPct val="90000"/>
              </a:lnSpc>
              <a:buSzPct val="25000"/>
              <a:buFont charset="2" typeface="Wingdings"/>
              <a:buChar char=""/>
            </a:pPr>
            <a:r>
              <a:rPr lang="es-ES" sz="2000">
                <a:solidFill>
                  <a:srgbClr val="000000"/>
                </a:solidFill>
                <a:latin typeface="Century Gothic"/>
                <a:ea typeface="ヒラギノ明朝 ProN W3"/>
              </a:rPr>
              <a:t>Fijar protocolos de Información, Recabo de Consentimiento y ejercicio de derechos.</a:t>
            </a:r>
            <a:endParaRPr/>
          </a:p>
          <a:p>
            <a:pPr>
              <a:lnSpc>
                <a:spcPct val="90000"/>
              </a:lnSpc>
              <a:buSzPct val="25000"/>
              <a:buFont charset="2" typeface="Wingdings"/>
              <a:buChar char=""/>
            </a:pPr>
            <a:r>
              <a:rPr lang="es-ES" sz="2000">
                <a:solidFill>
                  <a:srgbClr val="000000"/>
                </a:solidFill>
                <a:latin typeface="Century Gothic"/>
                <a:ea typeface="ヒラギノ明朝 ProN W3"/>
              </a:rPr>
              <a:t>Implementar las medidas de seguridad preceptivas.</a:t>
            </a:r>
            <a:endParaRPr/>
          </a:p>
          <a:p>
            <a:pPr>
              <a:lnSpc>
                <a:spcPct val="90000"/>
              </a:lnSpc>
              <a:buSzPct val="25000"/>
              <a:buFont charset="2" typeface="Wingdings"/>
              <a:buChar char=""/>
            </a:pPr>
            <a:r>
              <a:rPr lang="es-ES" sz="2000">
                <a:solidFill>
                  <a:srgbClr val="000000"/>
                </a:solidFill>
                <a:latin typeface="Century Gothic"/>
                <a:ea typeface="ヒラギノ明朝 ProN W3"/>
              </a:rPr>
              <a:t>Formar y orientar al Personal.</a:t>
            </a:r>
            <a:endParaRPr/>
          </a:p>
          <a:p>
            <a:pPr>
              <a:lnSpc>
                <a:spcPct val="90000"/>
              </a:lnSpc>
              <a:buSzPct val="25000"/>
              <a:buFont charset="2" typeface="Wingdings"/>
              <a:buChar char=""/>
            </a:pPr>
            <a:r>
              <a:rPr lang="es-ES" sz="2000">
                <a:solidFill>
                  <a:srgbClr val="000000"/>
                </a:solidFill>
                <a:latin typeface="Century Gothic"/>
                <a:ea typeface="ヒラギノ明朝 ProN W3"/>
              </a:rPr>
              <a:t>Auditar periódicamente el cumplimiento de la normativa.</a:t>
            </a:r>
            <a:endParaRPr/>
          </a:p>
          <a:p>
            <a:pPr>
              <a:lnSpc>
                <a:spcPct val="90000"/>
              </a:lnSpc>
              <a:buSzPct val="25000"/>
              <a:buFont charset="2" typeface="Wingdings"/>
              <a:buChar char=""/>
            </a:pPr>
            <a:r>
              <a:rPr lang="es-ES" sz="2000">
                <a:solidFill>
                  <a:srgbClr val="000000"/>
                </a:solidFill>
                <a:latin typeface="Century Gothic"/>
                <a:ea typeface="ヒラギノ明朝 ProN W3"/>
              </a:rPr>
              <a:t>Autorizar el transporte, la recuperación así como los tratamientos externos de los datos.</a:t>
            </a:r>
            <a:endParaRPr/>
          </a:p>
        </p:txBody>
      </p:sp>
      <p:sp>
        <p:nvSpPr>
          <p:cNvPr id="411"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Obligaciones del Encargado de Tratamiento</a:t>
            </a:r>
            <a:endParaRPr/>
          </a:p>
        </p:txBody>
      </p:sp>
      <p:sp>
        <p:nvSpPr>
          <p:cNvPr id="413" name="TextShape 2"/>
          <p:cNvSpPr txBox="1"/>
          <p:nvPr/>
        </p:nvSpPr>
        <p:spPr>
          <a:xfrm>
            <a:off x="251640" y="1772640"/>
            <a:ext cx="8568720" cy="4353120"/>
          </a:xfrm>
          <a:prstGeom prst="rect">
            <a:avLst/>
          </a:prstGeom>
        </p:spPr>
        <p:txBody>
          <a:bodyPr/>
          <a:p>
            <a:pPr>
              <a:lnSpc>
                <a:spcPct val="100000"/>
              </a:lnSpc>
              <a:buSzPct val="25000"/>
              <a:buFont charset="2" typeface="Wingdings"/>
              <a:buChar char=""/>
            </a:pPr>
            <a:r>
              <a:rPr lang="es-ES" sz="2000">
                <a:solidFill>
                  <a:srgbClr val="000000"/>
                </a:solidFill>
                <a:latin typeface="Century Gothic"/>
                <a:ea typeface="ヒラギノ明朝 ProN W3"/>
              </a:rPr>
              <a:t>Utilizar los datos sólo para el servicio concreto que se preste al Responsable del Fichero.</a:t>
            </a:r>
            <a:endParaRPr/>
          </a:p>
          <a:p>
            <a:pPr>
              <a:lnSpc>
                <a:spcPct val="100000"/>
              </a:lnSpc>
              <a:buSzPct val="25000"/>
              <a:buFont charset="2" typeface="Wingdings"/>
              <a:buChar char=""/>
            </a:pPr>
            <a:r>
              <a:rPr lang="es-ES" sz="2000">
                <a:solidFill>
                  <a:srgbClr val="000000"/>
                </a:solidFill>
                <a:latin typeface="Century Gothic"/>
                <a:ea typeface="ヒラギノ明朝 ProN W3"/>
              </a:rPr>
              <a:t>No comunicar o ceder los datos a terceros.</a:t>
            </a:r>
            <a:endParaRPr/>
          </a:p>
          <a:p>
            <a:pPr>
              <a:lnSpc>
                <a:spcPct val="100000"/>
              </a:lnSpc>
              <a:buSzPct val="25000"/>
              <a:buFont charset="2" typeface="Wingdings"/>
              <a:buChar char=""/>
            </a:pPr>
            <a:r>
              <a:rPr lang="es-ES" sz="2000">
                <a:solidFill>
                  <a:srgbClr val="000000"/>
                </a:solidFill>
                <a:latin typeface="Century Gothic"/>
                <a:ea typeface="ヒラギノ明朝 ProN W3"/>
              </a:rPr>
              <a:t>Implementar las medidas de seguridad preceptivas.</a:t>
            </a:r>
            <a:endParaRPr/>
          </a:p>
          <a:p>
            <a:pPr>
              <a:lnSpc>
                <a:spcPct val="100000"/>
              </a:lnSpc>
              <a:buSzPct val="25000"/>
              <a:buFont charset="2" typeface="Wingdings"/>
              <a:buChar char=""/>
            </a:pPr>
            <a:r>
              <a:rPr lang="es-ES" sz="2000">
                <a:solidFill>
                  <a:srgbClr val="000000"/>
                </a:solidFill>
                <a:latin typeface="Century Gothic"/>
                <a:ea typeface="ヒラギノ明朝 ProN W3"/>
              </a:rPr>
              <a:t>Firmar un contrato especial con el Responsable.</a:t>
            </a:r>
            <a:endParaRPr/>
          </a:p>
          <a:p>
            <a:pPr>
              <a:lnSpc>
                <a:spcPct val="100000"/>
              </a:lnSpc>
              <a:buSzPct val="25000"/>
              <a:buFont charset="2" typeface="Wingdings"/>
              <a:buChar char=""/>
            </a:pPr>
            <a:r>
              <a:rPr lang="es-ES" sz="2000">
                <a:solidFill>
                  <a:srgbClr val="000000"/>
                </a:solidFill>
                <a:latin typeface="Century Gothic"/>
                <a:ea typeface="ヒラギノ明朝 ProN W3"/>
              </a:rPr>
              <a:t>Destruir o devolver los datos al RF, una vez terminado el servicio.</a:t>
            </a:r>
            <a:endParaRPr/>
          </a:p>
        </p:txBody>
      </p:sp>
      <p:sp>
        <p:nvSpPr>
          <p:cNvPr id="414"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5"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Obligaciones del Responsable de Seguridad</a:t>
            </a:r>
            <a:endParaRPr/>
          </a:p>
        </p:txBody>
      </p:sp>
      <p:sp>
        <p:nvSpPr>
          <p:cNvPr id="416" name="TextShape 2"/>
          <p:cNvSpPr txBox="1"/>
          <p:nvPr/>
        </p:nvSpPr>
        <p:spPr>
          <a:xfrm>
            <a:off x="251640" y="1772640"/>
            <a:ext cx="8568720" cy="4353120"/>
          </a:xfrm>
          <a:prstGeom prst="rect">
            <a:avLst/>
          </a:prstGeom>
        </p:spPr>
        <p:txBody>
          <a:bodyPr/>
          <a:p>
            <a:pPr>
              <a:lnSpc>
                <a:spcPct val="90000"/>
              </a:lnSpc>
              <a:buSzPct val="25000"/>
              <a:buFont charset="2" typeface="Wingdings"/>
              <a:buChar char=""/>
            </a:pPr>
            <a:r>
              <a:rPr lang="es-ES" sz="2000">
                <a:solidFill>
                  <a:srgbClr val="000000"/>
                </a:solidFill>
                <a:latin typeface="Century Gothic"/>
                <a:ea typeface="ヒラギノ明朝 ProN W3"/>
              </a:rPr>
              <a:t>Velar por el cumplimiento de las Medidas de Seguridad en la entidad.</a:t>
            </a:r>
            <a:endParaRPr/>
          </a:p>
          <a:p>
            <a:pPr>
              <a:lnSpc>
                <a:spcPct val="90000"/>
              </a:lnSpc>
              <a:buSzPct val="25000"/>
              <a:buFont charset="2" typeface="Wingdings"/>
              <a:buChar char=""/>
            </a:pPr>
            <a:r>
              <a:rPr lang="es-ES" sz="2000">
                <a:solidFill>
                  <a:srgbClr val="000000"/>
                </a:solidFill>
                <a:latin typeface="Century Gothic"/>
                <a:ea typeface="ヒラギノ明朝 ProN W3"/>
              </a:rPr>
              <a:t>Hacer las copias de seguridad de los datos.</a:t>
            </a:r>
            <a:endParaRPr/>
          </a:p>
          <a:p>
            <a:pPr>
              <a:lnSpc>
                <a:spcPct val="90000"/>
              </a:lnSpc>
              <a:buSzPct val="25000"/>
              <a:buFont charset="2" typeface="Wingdings"/>
              <a:buChar char=""/>
            </a:pPr>
            <a:r>
              <a:rPr lang="es-ES" sz="2000">
                <a:solidFill>
                  <a:srgbClr val="000000"/>
                </a:solidFill>
                <a:latin typeface="Century Gothic"/>
                <a:ea typeface="ヒラギノ明朝 ProN W3"/>
              </a:rPr>
              <a:t>Notificar y solucionar, si es posible, las incidencias detectadas.</a:t>
            </a:r>
            <a:endParaRPr/>
          </a:p>
          <a:p>
            <a:pPr>
              <a:lnSpc>
                <a:spcPct val="90000"/>
              </a:lnSpc>
              <a:buSzPct val="25000"/>
              <a:buFont charset="2" typeface="Wingdings"/>
              <a:buChar char=""/>
            </a:pPr>
            <a:r>
              <a:rPr lang="es-ES" sz="2000">
                <a:solidFill>
                  <a:srgbClr val="000000"/>
                </a:solidFill>
                <a:latin typeface="Century Gothic"/>
                <a:ea typeface="ヒラギノ明朝 ProN W3"/>
              </a:rPr>
              <a:t>Trasladar las conclusiones de la auditoria al RF.</a:t>
            </a:r>
            <a:endParaRPr/>
          </a:p>
          <a:p>
            <a:pPr>
              <a:lnSpc>
                <a:spcPct val="90000"/>
              </a:lnSpc>
              <a:buSzPct val="25000"/>
              <a:buFont charset="2" typeface="Wingdings"/>
              <a:buChar char=""/>
            </a:pPr>
            <a:r>
              <a:rPr lang="es-ES" sz="2000">
                <a:solidFill>
                  <a:srgbClr val="000000"/>
                </a:solidFill>
                <a:latin typeface="Century Gothic"/>
                <a:ea typeface="ヒラギノ明朝 ProN W3"/>
              </a:rPr>
              <a:t>Emitir informes mensuales de incidencias en los accesos.</a:t>
            </a:r>
            <a:endParaRPr/>
          </a:p>
          <a:p>
            <a:pPr>
              <a:lnSpc>
                <a:spcPct val="90000"/>
              </a:lnSpc>
              <a:buSzPct val="25000"/>
              <a:buFont charset="2" typeface="Wingdings"/>
              <a:buChar char=""/>
            </a:pPr>
            <a:r>
              <a:rPr lang="es-ES" sz="2000">
                <a:solidFill>
                  <a:srgbClr val="000000"/>
                </a:solidFill>
                <a:latin typeface="Century Gothic"/>
                <a:ea typeface="ヒラギノ明朝 ProN W3"/>
              </a:rPr>
              <a:t>Mantener al día los Registros preceptivos.</a:t>
            </a:r>
            <a:endParaRPr/>
          </a:p>
        </p:txBody>
      </p:sp>
      <p:sp>
        <p:nvSpPr>
          <p:cNvPr id="417"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8"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Obligaciones de los Usuarios</a:t>
            </a:r>
            <a:endParaRPr/>
          </a:p>
        </p:txBody>
      </p:sp>
      <p:sp>
        <p:nvSpPr>
          <p:cNvPr id="419" name="TextShape 2"/>
          <p:cNvSpPr txBox="1"/>
          <p:nvPr/>
        </p:nvSpPr>
        <p:spPr>
          <a:xfrm>
            <a:off x="251640" y="1628640"/>
            <a:ext cx="8568720" cy="4353120"/>
          </a:xfrm>
          <a:prstGeom prst="rect">
            <a:avLst/>
          </a:prstGeom>
        </p:spPr>
        <p:txBody>
          <a:bodyPr/>
          <a:p>
            <a:pPr>
              <a:lnSpc>
                <a:spcPct val="80000"/>
              </a:lnSpc>
              <a:buSzPct val="25000"/>
              <a:buFont charset="2" typeface="Wingdings"/>
              <a:buChar char=""/>
            </a:pPr>
            <a:r>
              <a:rPr lang="es-ES" sz="1700">
                <a:solidFill>
                  <a:srgbClr val="000000"/>
                </a:solidFill>
                <a:latin typeface="Century Gothic"/>
                <a:ea typeface="ヒラギノ明朝 ProN W3"/>
              </a:rPr>
              <a:t>Cumplir los protocolos de protección de datos.</a:t>
            </a:r>
            <a:endParaRPr/>
          </a:p>
          <a:p>
            <a:pPr>
              <a:lnSpc>
                <a:spcPct val="80000"/>
              </a:lnSpc>
              <a:buSzPct val="25000"/>
              <a:buFont charset="2" typeface="Wingdings"/>
              <a:buChar char=""/>
            </a:pPr>
            <a:r>
              <a:rPr lang="es-ES" sz="1700">
                <a:solidFill>
                  <a:srgbClr val="000000"/>
                </a:solidFill>
                <a:latin typeface="Century Gothic"/>
                <a:ea typeface="ヒラギノ明朝 ProN W3"/>
              </a:rPr>
              <a:t>Mantener la confidencialidad de los datos y no transportarlos sin autorización de la dirección.</a:t>
            </a:r>
            <a:endParaRPr/>
          </a:p>
          <a:p>
            <a:pPr>
              <a:lnSpc>
                <a:spcPct val="80000"/>
              </a:lnSpc>
              <a:buSzPct val="25000"/>
              <a:buFont charset="2" typeface="Wingdings"/>
              <a:buChar char=""/>
            </a:pPr>
            <a:r>
              <a:rPr lang="es-ES" sz="1700">
                <a:solidFill>
                  <a:srgbClr val="000000"/>
                </a:solidFill>
                <a:latin typeface="Century Gothic"/>
                <a:ea typeface="ヒラギノ明朝 ProN W3"/>
              </a:rPr>
              <a:t>Informar y/o solicitar el consentimiento al interesado antes de recoger, tratar o ceder datos.</a:t>
            </a:r>
            <a:endParaRPr/>
          </a:p>
          <a:p>
            <a:pPr>
              <a:lnSpc>
                <a:spcPct val="80000"/>
              </a:lnSpc>
              <a:buSzPct val="25000"/>
              <a:buFont charset="2" typeface="Wingdings"/>
              <a:buChar char=""/>
            </a:pPr>
            <a:r>
              <a:rPr lang="es-ES" sz="1700">
                <a:solidFill>
                  <a:srgbClr val="000000"/>
                </a:solidFill>
                <a:latin typeface="Century Gothic"/>
                <a:ea typeface="ヒラギノ明朝 ProN W3"/>
              </a:rPr>
              <a:t>Custodiar su contraseña e impedir su uso ajeno.</a:t>
            </a:r>
            <a:endParaRPr/>
          </a:p>
          <a:p>
            <a:pPr>
              <a:lnSpc>
                <a:spcPct val="80000"/>
              </a:lnSpc>
              <a:buSzPct val="25000"/>
              <a:buFont charset="2" typeface="Wingdings"/>
              <a:buChar char=""/>
            </a:pPr>
            <a:r>
              <a:rPr lang="es-ES" sz="1700">
                <a:solidFill>
                  <a:srgbClr val="000000"/>
                </a:solidFill>
                <a:latin typeface="Century Gothic"/>
                <a:ea typeface="ヒラギノ明朝 ProN W3"/>
              </a:rPr>
              <a:t>Notificar las incidencias detectadas.</a:t>
            </a:r>
            <a:endParaRPr/>
          </a:p>
          <a:p>
            <a:pPr>
              <a:lnSpc>
                <a:spcPct val="80000"/>
              </a:lnSpc>
              <a:buSzPct val="25000"/>
              <a:buFont charset="2" typeface="Wingdings"/>
              <a:buChar char=""/>
            </a:pPr>
            <a:r>
              <a:rPr lang="es-ES" sz="1700">
                <a:solidFill>
                  <a:srgbClr val="000000"/>
                </a:solidFill>
                <a:latin typeface="Century Gothic"/>
                <a:ea typeface="ヒラギノ明朝 ProN W3"/>
              </a:rPr>
              <a:t>Mantener los datos actualizados.</a:t>
            </a:r>
            <a:endParaRPr/>
          </a:p>
          <a:p>
            <a:pPr>
              <a:lnSpc>
                <a:spcPct val="80000"/>
              </a:lnSpc>
              <a:buSzPct val="25000"/>
              <a:buFont charset="2" typeface="Wingdings"/>
              <a:buChar char=""/>
            </a:pPr>
            <a:r>
              <a:rPr lang="es-ES" sz="1700">
                <a:solidFill>
                  <a:srgbClr val="000000"/>
                </a:solidFill>
                <a:latin typeface="Century Gothic"/>
                <a:ea typeface="ヒラギノ明朝 ProN W3"/>
              </a:rPr>
              <a:t>Borrar datos y/o ficheros obsoletos y notificar nuevos ficheros que se creen en el futuro.</a:t>
            </a:r>
            <a:endParaRPr/>
          </a:p>
          <a:p>
            <a:pPr>
              <a:lnSpc>
                <a:spcPct val="80000"/>
              </a:lnSpc>
              <a:buSzPct val="25000"/>
              <a:buFont charset="2" typeface="Wingdings"/>
              <a:buChar char=""/>
            </a:pPr>
            <a:r>
              <a:rPr lang="es-ES" sz="1700">
                <a:solidFill>
                  <a:srgbClr val="000000"/>
                </a:solidFill>
                <a:latin typeface="Century Gothic"/>
                <a:ea typeface="ヒラギノ明朝 ProN W3"/>
              </a:rPr>
              <a:t>Destruir o borrar los datos personales de todos los soportes que se tiren o reutilicen (incluyendo el papel).</a:t>
            </a:r>
            <a:endParaRPr/>
          </a:p>
        </p:txBody>
      </p:sp>
      <p:sp>
        <p:nvSpPr>
          <p:cNvPr id="420"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TextShape 1"/>
          <p:cNvSpPr txBox="1"/>
          <p:nvPr/>
        </p:nvSpPr>
        <p:spPr>
          <a:xfrm>
            <a:off x="251640" y="764640"/>
            <a:ext cx="8568720" cy="863640"/>
          </a:xfrm>
          <a:prstGeom prst="rect">
            <a:avLst/>
          </a:prstGeom>
        </p:spPr>
        <p:txBody>
          <a:bodyPr/>
          <a:p>
            <a:pPr>
              <a:lnSpc>
                <a:spcPct val="100000"/>
              </a:lnSpc>
            </a:pPr>
            <a:r>
              <a:rPr b="1" lang="es-ES" sz="2800">
                <a:solidFill>
                  <a:srgbClr val="782c2c"/>
                </a:solidFill>
                <a:latin typeface="Century Gothic"/>
                <a:ea typeface="ヒラギノ明朝 ProN W6"/>
              </a:rPr>
              <a:t>Derecho a la intimidad</a:t>
            </a:r>
            <a:endParaRPr/>
          </a:p>
        </p:txBody>
      </p:sp>
      <p:sp>
        <p:nvSpPr>
          <p:cNvPr id="251" name="TextShape 2"/>
          <p:cNvSpPr txBox="1"/>
          <p:nvPr/>
        </p:nvSpPr>
        <p:spPr>
          <a:xfrm>
            <a:off x="755640" y="1772640"/>
            <a:ext cx="8064360" cy="4353120"/>
          </a:xfrm>
          <a:prstGeom prst="rect">
            <a:avLst/>
          </a:prstGeom>
        </p:spPr>
        <p:txBody>
          <a:bodyPr/>
          <a:p>
            <a:pPr>
              <a:lnSpc>
                <a:spcPct val="100000"/>
              </a:lnSpc>
              <a:buFont typeface="Arial"/>
              <a:buChar char="•"/>
            </a:pPr>
            <a:r>
              <a:rPr lang="es-ES" sz="2400">
                <a:solidFill>
                  <a:srgbClr val="000000"/>
                </a:solidFill>
                <a:latin typeface="Century Gothic"/>
                <a:ea typeface="ヒラギノ明朝 ProN W3"/>
              </a:rPr>
              <a:t>Art. 8 del Convenio Europeo para la protección de los Derechos Humanos y de las Libertades Fundamentales.</a:t>
            </a:r>
            <a:endParaRPr/>
          </a:p>
          <a:p>
            <a:pPr>
              <a:lnSpc>
                <a:spcPct val="100000"/>
              </a:lnSpc>
              <a:buFont typeface="Arial"/>
              <a:buChar char="•"/>
            </a:pPr>
            <a:r>
              <a:rPr lang="es-ES" sz="2400">
                <a:solidFill>
                  <a:srgbClr val="000000"/>
                </a:solidFill>
                <a:latin typeface="Century Gothic"/>
                <a:ea typeface="ヒラギノ明朝 ProN W3"/>
              </a:rPr>
              <a:t>Art. 18 de la Constitución Española de 1978.</a:t>
            </a:r>
            <a:endParaRPr/>
          </a:p>
        </p:txBody>
      </p:sp>
      <p:sp>
        <p:nvSpPr>
          <p:cNvPr id="252"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38" nodeType="tmRoot" restart="never">
          <p:childTnLst>
            <p:seq>
              <p:cTn dur="indefinite" id="39" nodeType="mainSeq">
                <p:childTnLst>
                  <p:par>
                    <p:cTn fill="hold" id="40" nodeType="clickEffect">
                      <p:stCondLst>
                        <p:cond delay="indefinite"/>
                      </p:stCondLst>
                      <p:childTnLst>
                        <p:par>
                          <p:cTn fill="hold" id="41" nodeType="withEffect">
                            <p:stCondLst>
                              <p:cond delay="0"/>
                            </p:stCondLst>
                            <p:childTnLst>
                              <p:par>
                                <p:cTn fill="hold" id="42" nodeType="clickEffect" presetClass="entr" presetID="2" presetSubtype="4">
                                  <p:stCondLst>
                                    <p:cond delay="0"/>
                                  </p:stCondLst>
                                  <p:childTnLst>
                                    <p:set>
                                      <p:cBhvr>
                                        <p:cTn dur="1" fill="hold" id="43">
                                          <p:stCondLst>
                                            <p:cond delay="0"/>
                                          </p:stCondLst>
                                        </p:cTn>
                                        <p:tgtEl>
                                          <p:spTgt spid="251">
                                            <p:txEl>
                                              <p:pRg end="106" st="0"/>
                                            </p:txEl>
                                          </p:spTgt>
                                        </p:tgtEl>
                                        <p:attrNameLst>
                                          <p:attrName>style.visibility</p:attrName>
                                        </p:attrNameLst>
                                      </p:cBhvr>
                                      <p:to>
                                        <p:strVal val="visible"/>
                                      </p:to>
                                    </p:set>
                                    <p:anim calcmode="lin" valueType="num">
                                      <p:cBhvr additive="repl">
                                        <p:cTn dur="500" fill="hold" id="44"/>
                                        <p:tgtEl>
                                          <p:spTgt spid="251">
                                            <p:txEl>
                                              <p:pRg end="106" st="0"/>
                                            </p:txEl>
                                          </p:spTgt>
                                        </p:tgtEl>
                                        <p:attrNameLst>
                                          <p:attrName>ppt_x</p:attrName>
                                        </p:attrNameLst>
                                      </p:cBhvr>
                                      <p:tavLst>
                                        <p:tav tm="0">
                                          <p:val>
                                            <p:strVal val="#ppt_x"/>
                                          </p:val>
                                        </p:tav>
                                        <p:tav tm="100000">
                                          <p:val>
                                            <p:strVal val="#ppt_x"/>
                                          </p:val>
                                        </p:tav>
                                      </p:tavLst>
                                    </p:anim>
                                    <p:anim calcmode="lin" valueType="num">
                                      <p:cBhvr additive="repl">
                                        <p:cTn dur="500" fill="hold" id="45"/>
                                        <p:tgtEl>
                                          <p:spTgt spid="251">
                                            <p:txEl>
                                              <p:pRg end="106"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46" nodeType="clickEffect">
                      <p:stCondLst>
                        <p:cond delay="indefinite"/>
                      </p:stCondLst>
                      <p:childTnLst>
                        <p:par>
                          <p:cTn fill="hold" id="47" nodeType="withEffect">
                            <p:stCondLst>
                              <p:cond delay="0"/>
                            </p:stCondLst>
                            <p:childTnLst>
                              <p:par>
                                <p:cTn fill="hold" id="48" nodeType="clickEffect" presetClass="entr" presetID="2" presetSubtype="4">
                                  <p:stCondLst>
                                    <p:cond delay="0"/>
                                  </p:stCondLst>
                                  <p:childTnLst>
                                    <p:set>
                                      <p:cBhvr>
                                        <p:cTn dur="1" fill="hold" id="49">
                                          <p:stCondLst>
                                            <p:cond delay="0"/>
                                          </p:stCondLst>
                                        </p:cTn>
                                        <p:tgtEl>
                                          <p:spTgt spid="251">
                                            <p:txEl>
                                              <p:pRg end="151" st="106"/>
                                            </p:txEl>
                                          </p:spTgt>
                                        </p:tgtEl>
                                        <p:attrNameLst>
                                          <p:attrName>style.visibility</p:attrName>
                                        </p:attrNameLst>
                                      </p:cBhvr>
                                      <p:to>
                                        <p:strVal val="visible"/>
                                      </p:to>
                                    </p:set>
                                    <p:anim calcmode="lin" valueType="num">
                                      <p:cBhvr additive="repl">
                                        <p:cTn dur="500" fill="hold" id="50"/>
                                        <p:tgtEl>
                                          <p:spTgt spid="251">
                                            <p:txEl>
                                              <p:pRg end="151" st="106"/>
                                            </p:txEl>
                                          </p:spTgt>
                                        </p:tgtEl>
                                        <p:attrNameLst>
                                          <p:attrName>ppt_x</p:attrName>
                                        </p:attrNameLst>
                                      </p:cBhvr>
                                      <p:tavLst>
                                        <p:tav tm="0">
                                          <p:val>
                                            <p:strVal val="#ppt_x"/>
                                          </p:val>
                                        </p:tav>
                                        <p:tav tm="100000">
                                          <p:val>
                                            <p:strVal val="#ppt_x"/>
                                          </p:val>
                                        </p:tav>
                                      </p:tavLst>
                                    </p:anim>
                                    <p:anim calcmode="lin" valueType="num">
                                      <p:cBhvr additive="repl">
                                        <p:cTn dur="500" fill="hold" id="51"/>
                                        <p:tgtEl>
                                          <p:spTgt spid="251">
                                            <p:txEl>
                                              <p:pRg end="151" st="10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Derechos del Interesado</a:t>
            </a:r>
            <a:endParaRPr/>
          </a:p>
        </p:txBody>
      </p:sp>
      <p:sp>
        <p:nvSpPr>
          <p:cNvPr id="422" name="TextShape 2"/>
          <p:cNvSpPr txBox="1"/>
          <p:nvPr/>
        </p:nvSpPr>
        <p:spPr>
          <a:xfrm>
            <a:off x="687600" y="1410840"/>
            <a:ext cx="7982640" cy="4848480"/>
          </a:xfrm>
          <a:prstGeom prst="rect">
            <a:avLst/>
          </a:prstGeom>
        </p:spPr>
        <p:txBody>
          <a:bodyPr/>
          <a:p>
            <a:pPr>
              <a:lnSpc>
                <a:spcPct val="100000"/>
              </a:lnSpc>
              <a:buSzPct val="25000"/>
              <a:buFont charset="2" typeface="Wingdings"/>
              <a:buChar char=""/>
            </a:pPr>
            <a:r>
              <a:rPr lang="es-ES" sz="2000">
                <a:solidFill>
                  <a:srgbClr val="000000"/>
                </a:solidFill>
                <a:latin typeface="Century Gothic"/>
                <a:ea typeface="ヒラギノ明朝 ProN W3"/>
              </a:rPr>
              <a:t>Derecho de Acceso</a:t>
            </a:r>
            <a:endParaRPr/>
          </a:p>
          <a:p>
            <a:pPr lvl="1">
              <a:lnSpc>
                <a:spcPct val="100000"/>
              </a:lnSpc>
              <a:buSzPct val="25000"/>
              <a:buFont charset="2" typeface="Wingdings"/>
              <a:buChar char=""/>
            </a:pPr>
            <a:r>
              <a:rPr lang="es-ES">
                <a:solidFill>
                  <a:srgbClr val="000000"/>
                </a:solidFill>
                <a:latin typeface="Century Gothic"/>
                <a:ea typeface="ヒラギノ明朝 ProN W3"/>
              </a:rPr>
              <a:t>El interesado puede acceder a toda la información que la entidad tiene sobre él.</a:t>
            </a:r>
            <a:endParaRPr/>
          </a:p>
          <a:p>
            <a:pPr>
              <a:lnSpc>
                <a:spcPct val="100000"/>
              </a:lnSpc>
              <a:buSzPct val="25000"/>
              <a:buFont charset="2" typeface="Wingdings"/>
              <a:buChar char=""/>
            </a:pPr>
            <a:r>
              <a:rPr lang="es-ES" sz="2000">
                <a:solidFill>
                  <a:srgbClr val="000000"/>
                </a:solidFill>
                <a:latin typeface="Century Gothic"/>
                <a:ea typeface="ヒラギノ明朝 ProN W3"/>
              </a:rPr>
              <a:t>Derecho de Rectificación</a:t>
            </a:r>
            <a:endParaRPr/>
          </a:p>
          <a:p>
            <a:pPr lvl="1">
              <a:lnSpc>
                <a:spcPct val="100000"/>
              </a:lnSpc>
              <a:buSzPct val="25000"/>
              <a:buFont charset="2" typeface="Wingdings"/>
              <a:buChar char=""/>
            </a:pPr>
            <a:r>
              <a:rPr lang="es-ES">
                <a:solidFill>
                  <a:srgbClr val="000000"/>
                </a:solidFill>
                <a:latin typeface="Century Gothic"/>
                <a:ea typeface="ヒラギノ明朝 ProN W3"/>
              </a:rPr>
              <a:t>El interesado puede solicitar la corrección de datos inexactos o incompletos.</a:t>
            </a:r>
            <a:endParaRPr/>
          </a:p>
          <a:p>
            <a:pPr>
              <a:lnSpc>
                <a:spcPct val="100000"/>
              </a:lnSpc>
              <a:buSzPct val="25000"/>
              <a:buFont charset="2" typeface="Wingdings"/>
              <a:buChar char=""/>
            </a:pPr>
            <a:r>
              <a:rPr lang="es-ES" sz="2000">
                <a:solidFill>
                  <a:srgbClr val="000000"/>
                </a:solidFill>
                <a:latin typeface="Century Gothic"/>
                <a:ea typeface="ヒラギノ明朝 ProN W3"/>
              </a:rPr>
              <a:t>Derecho de Cancelación</a:t>
            </a:r>
            <a:endParaRPr/>
          </a:p>
          <a:p>
            <a:pPr lvl="1">
              <a:lnSpc>
                <a:spcPct val="100000"/>
              </a:lnSpc>
              <a:buSzPct val="25000"/>
              <a:buFont charset="2" typeface="Wingdings"/>
              <a:buChar char=""/>
            </a:pPr>
            <a:r>
              <a:rPr lang="es-ES">
                <a:solidFill>
                  <a:srgbClr val="000000"/>
                </a:solidFill>
                <a:latin typeface="Century Gothic"/>
                <a:ea typeface="ヒラギノ明朝 ProN W3"/>
              </a:rPr>
              <a:t>Solicitud del interesado para que se le dé de baja en el fichero.</a:t>
            </a:r>
            <a:endParaRPr/>
          </a:p>
          <a:p>
            <a:pPr>
              <a:lnSpc>
                <a:spcPct val="100000"/>
              </a:lnSpc>
              <a:buSzPct val="25000"/>
              <a:buFont charset="2" typeface="Wingdings"/>
              <a:buChar char=""/>
            </a:pPr>
            <a:r>
              <a:rPr lang="es-ES" sz="2000">
                <a:solidFill>
                  <a:srgbClr val="000000"/>
                </a:solidFill>
                <a:latin typeface="Century Gothic"/>
                <a:ea typeface="ヒラギノ明朝 ProN W3"/>
              </a:rPr>
              <a:t>Los plazos son </a:t>
            </a:r>
            <a:r>
              <a:rPr lang="es-ES" sz="2000" u="sng">
                <a:solidFill>
                  <a:srgbClr val="000000"/>
                </a:solidFill>
                <a:latin typeface="Century Gothic"/>
                <a:ea typeface="ヒラギノ明朝 ProN W3"/>
              </a:rPr>
              <a:t>muy importantes</a:t>
            </a:r>
            <a:r>
              <a:rPr lang="es-ES" sz="2000">
                <a:solidFill>
                  <a:srgbClr val="000000"/>
                </a:solidFill>
                <a:latin typeface="Century Gothic"/>
                <a:ea typeface="ヒラギノ明朝 ProN W3"/>
              </a:rPr>
              <a:t> (10 días - 1 mes)</a:t>
            </a:r>
            <a:endParaRPr/>
          </a:p>
        </p:txBody>
      </p:sp>
      <p:sp>
        <p:nvSpPr>
          <p:cNvPr id="423"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 name="TextShape 1"/>
          <p:cNvSpPr txBox="1"/>
          <p:nvPr/>
        </p:nvSpPr>
        <p:spPr>
          <a:xfrm>
            <a:off x="687600" y="1581840"/>
            <a:ext cx="7768440" cy="2160720"/>
          </a:xfrm>
          <a:prstGeom prst="rect">
            <a:avLst/>
          </a:prstGeom>
        </p:spPr>
        <p:txBody>
          <a:bodyPr/>
          <a:p>
            <a:pPr>
              <a:lnSpc>
                <a:spcPct val="100000"/>
              </a:lnSpc>
            </a:pPr>
            <a:r>
              <a:rPr b="1" lang="es-ES" sz="6500">
                <a:solidFill>
                  <a:srgbClr val="782c2c"/>
                </a:solidFill>
                <a:latin typeface="Century Gothic"/>
                <a:ea typeface="ヒラギノ明朝 ProN W6"/>
              </a:rPr>
              <a:t>Las Medidas de Seguridad</a:t>
            </a:r>
            <a:endParaRPr/>
          </a:p>
        </p:txBody>
      </p:sp>
      <p:sp>
        <p:nvSpPr>
          <p:cNvPr id="425" name="TextShape 2"/>
          <p:cNvSpPr txBox="1"/>
          <p:nvPr/>
        </p:nvSpPr>
        <p:spPr>
          <a:xfrm>
            <a:off x="1446480" y="3884400"/>
            <a:ext cx="6268320" cy="2044440"/>
          </a:xfrm>
          <a:prstGeom prst="rect">
            <a:avLst/>
          </a:prstGeom>
        </p:spPr>
        <p:txBody>
          <a:bodyPr/>
          <a:p>
            <a:pPr>
              <a:lnSpc>
                <a:spcPct val="100000"/>
              </a:lnSpc>
              <a:buFont typeface="Arial"/>
              <a:buChar char="•"/>
            </a:pPr>
            <a:r>
              <a:rPr i="1" lang="es-ES" sz="2400">
                <a:solidFill>
                  <a:srgbClr val="000000"/>
                </a:solidFill>
                <a:latin typeface="Century Gothic"/>
                <a:ea typeface="ヒラギノ明朝 ProN W3"/>
              </a:rPr>
              <a:t>Titulo VIII del Real Decreto 1720/2007, Reglamento de Desarrollo de la LOPD</a:t>
            </a:r>
            <a:endParaRPr/>
          </a:p>
        </p:txBody>
      </p:sp>
      <p:sp>
        <p:nvSpPr>
          <p:cNvPr id="426"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 name="TextShape 1"/>
          <p:cNvSpPr txBox="1"/>
          <p:nvPr/>
        </p:nvSpPr>
        <p:spPr>
          <a:xfrm>
            <a:off x="683640" y="620640"/>
            <a:ext cx="8136720" cy="863640"/>
          </a:xfrm>
          <a:prstGeom prst="rect">
            <a:avLst/>
          </a:prstGeom>
        </p:spPr>
        <p:txBody>
          <a:bodyPr/>
          <a:p>
            <a:pPr>
              <a:lnSpc>
                <a:spcPct val="100000"/>
              </a:lnSpc>
            </a:pPr>
            <a:r>
              <a:rPr b="1" lang="es-ES" sz="2800">
                <a:solidFill>
                  <a:srgbClr val="782c2c"/>
                </a:solidFill>
                <a:latin typeface="Century Gothic"/>
                <a:ea typeface="ヒラギノ明朝 ProN W6"/>
              </a:rPr>
              <a:t>Niveles de seguridad I</a:t>
            </a:r>
            <a:endParaRPr/>
          </a:p>
        </p:txBody>
      </p:sp>
      <p:sp>
        <p:nvSpPr>
          <p:cNvPr id="428" name="TextShape 2"/>
          <p:cNvSpPr txBox="1"/>
          <p:nvPr/>
        </p:nvSpPr>
        <p:spPr>
          <a:xfrm>
            <a:off x="251640" y="1484640"/>
            <a:ext cx="8568720" cy="4641120"/>
          </a:xfrm>
          <a:prstGeom prst="rect">
            <a:avLst/>
          </a:prstGeom>
        </p:spPr>
        <p:txBody>
          <a:bodyPr/>
          <a:p>
            <a:pPr>
              <a:lnSpc>
                <a:spcPct val="90000"/>
              </a:lnSpc>
              <a:buSzPct val="25000"/>
              <a:buFont charset="2" typeface="Wingdings"/>
              <a:buChar char=""/>
            </a:pPr>
            <a:r>
              <a:rPr lang="es-ES" sz="2400">
                <a:solidFill>
                  <a:srgbClr val="000000"/>
                </a:solidFill>
                <a:latin typeface="Century Gothic"/>
                <a:ea typeface="ヒラギノ明朝 ProN W3"/>
              </a:rPr>
              <a:t>Nivel Básico (81.1)</a:t>
            </a:r>
            <a:endParaRPr/>
          </a:p>
          <a:p>
            <a:pPr lvl="1">
              <a:lnSpc>
                <a:spcPct val="90000"/>
              </a:lnSpc>
              <a:buSzPct val="25000"/>
              <a:buFont charset="2" typeface="Wingdings"/>
              <a:buChar char=""/>
            </a:pPr>
            <a:r>
              <a:rPr lang="es-ES" sz="2000">
                <a:solidFill>
                  <a:srgbClr val="000000"/>
                </a:solidFill>
                <a:latin typeface="Century Gothic"/>
                <a:ea typeface="ヒラギノ明朝 ProN W3"/>
              </a:rPr>
              <a:t>Datos personales en general.</a:t>
            </a:r>
            <a:endParaRPr/>
          </a:p>
          <a:p>
            <a:pPr>
              <a:lnSpc>
                <a:spcPct val="90000"/>
              </a:lnSpc>
            </a:pPr>
            <a:endParaRPr/>
          </a:p>
          <a:p>
            <a:pPr>
              <a:lnSpc>
                <a:spcPct val="90000"/>
              </a:lnSpc>
              <a:buSzPct val="25000"/>
              <a:buFont charset="2" typeface="Wingdings"/>
              <a:buChar char=""/>
            </a:pPr>
            <a:r>
              <a:rPr lang="es-ES" sz="2400">
                <a:solidFill>
                  <a:srgbClr val="000000"/>
                </a:solidFill>
                <a:latin typeface="Century Gothic"/>
                <a:ea typeface="ヒラギノ明朝 ProN W3"/>
              </a:rPr>
              <a:t>Nivel Medio (81.2)</a:t>
            </a:r>
            <a:endParaRPr/>
          </a:p>
          <a:p>
            <a:pPr lvl="1">
              <a:lnSpc>
                <a:spcPct val="90000"/>
              </a:lnSpc>
              <a:buSzPct val="25000"/>
              <a:buFont charset="2" typeface="Wingdings"/>
              <a:buChar char=""/>
            </a:pPr>
            <a:r>
              <a:rPr lang="es-ES" sz="2000">
                <a:solidFill>
                  <a:srgbClr val="000000"/>
                </a:solidFill>
                <a:latin typeface="Century Gothic"/>
                <a:ea typeface="ヒラギノ明朝 ProN W3"/>
              </a:rPr>
              <a:t>Comisión de infracciones administrativas o penales,</a:t>
            </a:r>
            <a:endParaRPr/>
          </a:p>
          <a:p>
            <a:pPr lvl="1">
              <a:lnSpc>
                <a:spcPct val="90000"/>
              </a:lnSpc>
              <a:buSzPct val="25000"/>
              <a:buFont charset="2" typeface="Wingdings"/>
              <a:buChar char=""/>
            </a:pPr>
            <a:r>
              <a:rPr lang="es-ES" sz="2000">
                <a:solidFill>
                  <a:srgbClr val="000000"/>
                </a:solidFill>
                <a:latin typeface="Century Gothic"/>
                <a:ea typeface="ヒラギノ明朝 ProN W3"/>
              </a:rPr>
              <a:t>Administraciones tributarias,</a:t>
            </a:r>
            <a:endParaRPr/>
          </a:p>
          <a:p>
            <a:pPr lvl="1">
              <a:lnSpc>
                <a:spcPct val="90000"/>
              </a:lnSpc>
              <a:buSzPct val="25000"/>
              <a:buFont charset="2" typeface="Wingdings"/>
              <a:buChar char=""/>
            </a:pPr>
            <a:r>
              <a:rPr lang="es-ES" sz="2000">
                <a:solidFill>
                  <a:srgbClr val="000000"/>
                </a:solidFill>
                <a:latin typeface="Century Gothic"/>
                <a:ea typeface="ヒラギノ明朝 ProN W3"/>
              </a:rPr>
              <a:t>Entidades financieras,</a:t>
            </a:r>
            <a:endParaRPr/>
          </a:p>
          <a:p>
            <a:pPr lvl="1">
              <a:lnSpc>
                <a:spcPct val="90000"/>
              </a:lnSpc>
              <a:buSzPct val="25000"/>
              <a:buFont charset="2" typeface="Wingdings"/>
              <a:buChar char=""/>
            </a:pPr>
            <a:r>
              <a:rPr lang="es-ES" sz="2000">
                <a:solidFill>
                  <a:srgbClr val="000000"/>
                </a:solidFill>
                <a:latin typeface="Century Gothic"/>
                <a:ea typeface="ヒラギノ明朝 ProN W3"/>
              </a:rPr>
              <a:t>Entidades gestoras y Servicios de Seguridad Social</a:t>
            </a:r>
            <a:endParaRPr/>
          </a:p>
          <a:p>
            <a:pPr lvl="1">
              <a:lnSpc>
                <a:spcPct val="90000"/>
              </a:lnSpc>
              <a:buSzPct val="25000"/>
              <a:buFont charset="2" typeface="Wingdings"/>
              <a:buChar char=""/>
            </a:pPr>
            <a:r>
              <a:rPr lang="es-ES" sz="2000">
                <a:solidFill>
                  <a:srgbClr val="000000"/>
                </a:solidFill>
                <a:latin typeface="Century Gothic"/>
                <a:ea typeface="ヒラギノ明朝 ProN W3"/>
              </a:rPr>
              <a:t>Solvencia patrimonial y crédito,</a:t>
            </a:r>
            <a:endParaRPr/>
          </a:p>
          <a:p>
            <a:pPr lvl="1">
              <a:lnSpc>
                <a:spcPct val="90000"/>
              </a:lnSpc>
              <a:buSzPct val="25000"/>
              <a:buFont charset="2" typeface="Wingdings"/>
              <a:buChar char=""/>
            </a:pPr>
            <a:r>
              <a:rPr lang="es-ES" sz="2000">
                <a:solidFill>
                  <a:srgbClr val="000000"/>
                </a:solidFill>
                <a:latin typeface="Century Gothic"/>
                <a:ea typeface="ヒラギノ明朝 ProN W3"/>
              </a:rPr>
              <a:t>Suficiencia para evaluación de la personalidad.</a:t>
            </a:r>
            <a:endParaRPr/>
          </a:p>
        </p:txBody>
      </p:sp>
      <p:sp>
        <p:nvSpPr>
          <p:cNvPr id="429"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0" name="TextShape 1"/>
          <p:cNvSpPr txBox="1"/>
          <p:nvPr/>
        </p:nvSpPr>
        <p:spPr>
          <a:xfrm>
            <a:off x="455400" y="620640"/>
            <a:ext cx="8076600" cy="978480"/>
          </a:xfrm>
          <a:prstGeom prst="rect">
            <a:avLst/>
          </a:prstGeom>
        </p:spPr>
        <p:txBody>
          <a:bodyPr/>
          <a:p>
            <a:pPr>
              <a:lnSpc>
                <a:spcPct val="100000"/>
              </a:lnSpc>
            </a:pPr>
            <a:r>
              <a:rPr b="1" lang="es-ES" sz="2800">
                <a:solidFill>
                  <a:srgbClr val="782c2c"/>
                </a:solidFill>
                <a:latin typeface="Century Gothic"/>
                <a:ea typeface="ヒラギノ明朝 ProN W6"/>
              </a:rPr>
              <a:t>Niveles de seguridad II</a:t>
            </a:r>
            <a:endParaRPr/>
          </a:p>
        </p:txBody>
      </p:sp>
      <p:sp>
        <p:nvSpPr>
          <p:cNvPr id="431" name="TextShape 2"/>
          <p:cNvSpPr txBox="1"/>
          <p:nvPr/>
        </p:nvSpPr>
        <p:spPr>
          <a:xfrm>
            <a:off x="251640" y="1628640"/>
            <a:ext cx="8568720" cy="4497120"/>
          </a:xfrm>
          <a:prstGeom prst="rect">
            <a:avLst/>
          </a:prstGeom>
        </p:spPr>
        <p:txBody>
          <a:bodyPr/>
          <a:p>
            <a:pPr>
              <a:lnSpc>
                <a:spcPct val="100000"/>
              </a:lnSpc>
              <a:buSzPct val="25000"/>
              <a:buFont charset="2" typeface="Wingdings"/>
              <a:buChar char=""/>
            </a:pPr>
            <a:r>
              <a:rPr lang="es-ES" sz="2400">
                <a:solidFill>
                  <a:srgbClr val="000000"/>
                </a:solidFill>
                <a:latin typeface="Century Gothic"/>
                <a:ea typeface="ヒラギノ明朝 ProN W3"/>
              </a:rPr>
              <a:t>Nivel Alto (81.3)</a:t>
            </a:r>
            <a:endParaRPr/>
          </a:p>
          <a:p>
            <a:pPr lvl="1">
              <a:lnSpc>
                <a:spcPct val="100000"/>
              </a:lnSpc>
              <a:buSzPct val="25000"/>
              <a:buFont charset="2" typeface="Wingdings"/>
              <a:buChar char=""/>
            </a:pPr>
            <a:r>
              <a:rPr lang="es-ES" sz="2000">
                <a:solidFill>
                  <a:srgbClr val="000000"/>
                </a:solidFill>
                <a:latin typeface="Century Gothic"/>
                <a:ea typeface="ヒラギノ明朝 ProN W3"/>
              </a:rPr>
              <a:t>Ideología, afiliación sindical, religión, creencias, origen racial, salud o vida sexual.</a:t>
            </a:r>
            <a:endParaRPr/>
          </a:p>
          <a:p>
            <a:pPr lvl="1">
              <a:lnSpc>
                <a:spcPct val="100000"/>
              </a:lnSpc>
              <a:buSzPct val="25000"/>
              <a:buFont charset="2" typeface="Wingdings"/>
              <a:buChar char=""/>
            </a:pPr>
            <a:r>
              <a:rPr lang="es-ES" sz="2000">
                <a:solidFill>
                  <a:srgbClr val="000000"/>
                </a:solidFill>
                <a:latin typeface="Century Gothic"/>
                <a:ea typeface="ヒラギノ明朝 ProN W3"/>
              </a:rPr>
              <a:t>Datos policiales recabados sin consentimiento.</a:t>
            </a:r>
            <a:endParaRPr/>
          </a:p>
          <a:p>
            <a:pPr lvl="1">
              <a:lnSpc>
                <a:spcPct val="100000"/>
              </a:lnSpc>
              <a:buSzPct val="25000"/>
              <a:buFont charset="2" typeface="Wingdings"/>
              <a:buChar char=""/>
            </a:pPr>
            <a:r>
              <a:rPr lang="es-ES" sz="2000">
                <a:solidFill>
                  <a:srgbClr val="000000"/>
                </a:solidFill>
                <a:latin typeface="Century Gothic"/>
                <a:ea typeface="ヒラギノ明朝 ProN W3"/>
              </a:rPr>
              <a:t>Datos derivados de actos de violencia de genero.</a:t>
            </a:r>
            <a:endParaRPr/>
          </a:p>
          <a:p>
            <a:pPr lvl="1">
              <a:lnSpc>
                <a:spcPct val="100000"/>
              </a:lnSpc>
              <a:buSzPct val="25000"/>
              <a:buFont charset="2" typeface="Wingdings"/>
              <a:buChar char=""/>
            </a:pPr>
            <a:r>
              <a:rPr lang="es-ES" sz="2000">
                <a:solidFill>
                  <a:srgbClr val="000000"/>
                </a:solidFill>
                <a:latin typeface="Century Gothic"/>
                <a:ea typeface="ヒラギノ明朝 ProN W3"/>
              </a:rPr>
              <a:t>Datos de trafico y localización por prestadores servicios de comunicaciones electrónicas.</a:t>
            </a:r>
            <a:endParaRPr/>
          </a:p>
        </p:txBody>
      </p:sp>
      <p:sp>
        <p:nvSpPr>
          <p:cNvPr id="432"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3" name="CustomShape 1"/>
          <p:cNvSpPr/>
          <p:nvPr/>
        </p:nvSpPr>
        <p:spPr>
          <a:xfrm>
            <a:off x="1062720" y="1410840"/>
            <a:ext cx="7000560" cy="4473360"/>
          </a:xfrm>
          <a:prstGeom prst="rect">
            <a:avLst/>
          </a:prstGeom>
          <a:solidFill>
            <a:srgbClr val="dbbd71"/>
          </a:solidFill>
          <a:ln w="12600">
            <a:solidFill>
              <a:srgbClr val="ffffff"/>
            </a:solidFill>
            <a:miter/>
          </a:ln>
        </p:spPr>
        <p:txBody>
          <a:bodyPr anchor="ctr" bIns="0" lIns="0" rIns="0" tIns="0"/>
          <a:p>
            <a:pPr algn="ctr">
              <a:lnSpc>
                <a:spcPct val="100000"/>
              </a:lnSpc>
            </a:pPr>
            <a:r>
              <a:rPr lang="es-ES" sz="2800">
                <a:solidFill>
                  <a:srgbClr val="131b20"/>
                </a:solidFill>
                <a:latin typeface="Calibri"/>
              </a:rPr>
              <a:t>NIVEL ALTO</a:t>
            </a: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sp>
        <p:nvSpPr>
          <p:cNvPr id="434" name="CustomShape 2"/>
          <p:cNvSpPr/>
          <p:nvPr/>
        </p:nvSpPr>
        <p:spPr>
          <a:xfrm>
            <a:off x="4511880" y="3416760"/>
            <a:ext cx="94680" cy="451800"/>
          </a:xfrm>
          <a:prstGeom prst="rect">
            <a:avLst/>
          </a:prstGeom>
          <a:noFill/>
          <a:ln>
            <a:noFill/>
          </a:ln>
        </p:spPr>
      </p:sp>
      <p:sp>
        <p:nvSpPr>
          <p:cNvPr id="435" name="CustomShape 3"/>
          <p:cNvSpPr/>
          <p:nvPr/>
        </p:nvSpPr>
        <p:spPr>
          <a:xfrm>
            <a:off x="1946520" y="2428920"/>
            <a:ext cx="5249160" cy="3062520"/>
          </a:xfrm>
          <a:prstGeom prst="rect">
            <a:avLst/>
          </a:prstGeom>
          <a:solidFill>
            <a:srgbClr val="4f81bd"/>
          </a:solidFill>
          <a:ln w="12600">
            <a:solidFill>
              <a:srgbClr val="ffffff"/>
            </a:solidFill>
            <a:miter/>
          </a:ln>
        </p:spPr>
        <p:txBody>
          <a:bodyPr anchor="ctr" bIns="0" lIns="0" rIns="0" tIns="0"/>
          <a:p>
            <a:pPr algn="ctr">
              <a:lnSpc>
                <a:spcPct val="100000"/>
              </a:lnSpc>
            </a:pPr>
            <a:r>
              <a:rPr lang="es-ES" sz="2800">
                <a:solidFill>
                  <a:srgbClr val="131b20"/>
                </a:solidFill>
                <a:latin typeface="Calibri"/>
              </a:rPr>
              <a:t>NIVEL MEDIO</a:t>
            </a: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lang="es-ES" sz="2800">
                <a:solidFill>
                  <a:srgbClr val="131b20"/>
                </a:solidFill>
                <a:latin typeface="Calibri"/>
              </a:rPr>
              <a:t>ldkfñglkd</a:t>
            </a:r>
            <a:endParaRPr/>
          </a:p>
          <a:p>
            <a:pPr algn="ctr">
              <a:lnSpc>
                <a:spcPct val="100000"/>
              </a:lnSpc>
            </a:pPr>
            <a:endParaRPr/>
          </a:p>
        </p:txBody>
      </p:sp>
      <p:sp>
        <p:nvSpPr>
          <p:cNvPr id="436" name="CustomShape 4"/>
          <p:cNvSpPr/>
          <p:nvPr/>
        </p:nvSpPr>
        <p:spPr>
          <a:xfrm>
            <a:off x="4518360" y="3697920"/>
            <a:ext cx="110160" cy="511920"/>
          </a:xfrm>
          <a:prstGeom prst="rect">
            <a:avLst/>
          </a:prstGeom>
          <a:noFill/>
          <a:ln>
            <a:noFill/>
          </a:ln>
        </p:spPr>
      </p:sp>
      <p:sp>
        <p:nvSpPr>
          <p:cNvPr id="437" name="TextShape 5"/>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de seguridad</a:t>
            </a:r>
            <a:endParaRPr/>
          </a:p>
        </p:txBody>
      </p:sp>
      <p:sp>
        <p:nvSpPr>
          <p:cNvPr id="438" name="CustomShape 6"/>
          <p:cNvSpPr/>
          <p:nvPr/>
        </p:nvSpPr>
        <p:spPr>
          <a:xfrm>
            <a:off x="2972520" y="3447000"/>
            <a:ext cx="3303720" cy="1570320"/>
          </a:xfrm>
          <a:prstGeom prst="rect">
            <a:avLst/>
          </a:prstGeom>
          <a:solidFill>
            <a:srgbClr val="808000"/>
          </a:solidFill>
          <a:ln w="12600">
            <a:solidFill>
              <a:srgbClr val="ffffff"/>
            </a:solidFill>
            <a:miter/>
          </a:ln>
        </p:spPr>
        <p:txBody>
          <a:bodyPr anchor="ctr" bIns="0" lIns="0" rIns="0" tIns="0"/>
          <a:p>
            <a:pPr algn="ctr">
              <a:lnSpc>
                <a:spcPct val="100000"/>
              </a:lnSpc>
            </a:pPr>
            <a:r>
              <a:rPr lang="es-ES" sz="2800">
                <a:solidFill>
                  <a:srgbClr val="131b20"/>
                </a:solidFill>
                <a:latin typeface="Calibri"/>
              </a:rPr>
              <a:t>NIVEL BÁSICO</a:t>
            </a:r>
            <a:endParaRPr/>
          </a:p>
        </p:txBody>
      </p:sp>
      <p:sp>
        <p:nvSpPr>
          <p:cNvPr id="439" name="CustomShape 7"/>
          <p:cNvSpPr/>
          <p:nvPr/>
        </p:nvSpPr>
        <p:spPr>
          <a:xfrm>
            <a:off x="4569120" y="3949200"/>
            <a:ext cx="102240" cy="540000"/>
          </a:xfrm>
          <a:prstGeom prst="rect">
            <a:avLst/>
          </a:prstGeom>
          <a:noFill/>
          <a:ln>
            <a:noFill/>
          </a:ln>
        </p:spPr>
      </p:sp>
      <p:sp>
        <p:nvSpPr>
          <p:cNvPr id="440" name="CustomShape 8"/>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675" nodeType="tmRoot" restart="never">
          <p:childTnLst>
            <p:seq>
              <p:cTn dur="indefinite" id="676" nodeType="mainSeq">
                <p:childTnLst>
                  <p:par>
                    <p:cTn fill="hold" id="677" nodeType="clickEffect">
                      <p:stCondLst>
                        <p:cond delay="indefinite"/>
                      </p:stCondLst>
                      <p:childTnLst>
                        <p:par>
                          <p:cTn fill="hold" id="678" nodeType="withEffect">
                            <p:stCondLst>
                              <p:cond delay="0"/>
                            </p:stCondLst>
                            <p:childTnLst>
                              <p:par>
                                <p:cTn fill="hold" id="679" nodeType="clickEffect" presetClass="entr" presetID="23" presetSubtype="16">
                                  <p:stCondLst>
                                    <p:cond delay="0"/>
                                  </p:stCondLst>
                                  <p:childTnLst>
                                    <p:set>
                                      <p:cBhvr>
                                        <p:cTn dur="1" fill="hold" id="680">
                                          <p:stCondLst>
                                            <p:cond delay="0"/>
                                          </p:stCondLst>
                                        </p:cTn>
                                        <p:tgtEl>
                                          <p:spTgt spid="-1"/>
                                        </p:tgtEl>
                                        <p:attrNameLst>
                                          <p:attrName>style.visibility</p:attrName>
                                        </p:attrNameLst>
                                      </p:cBhvr>
                                      <p:to>
                                        <p:strVal val="visible"/>
                                      </p:to>
                                    </p:set>
                                    <p:anim calcmode="lin" valueType="num">
                                      <p:cBhvr additive="repl">
                                        <p:cTn dur="500" fill="hold" id="681"/>
                                        <p:tgtEl>
                                          <p:spTgt spid="-1"/>
                                        </p:tgtEl>
                                        <p:attrNameLst>
                                          <p:attrName/>
                                        </p:attrNameLst>
                                      </p:cBhvr>
                                      <p:tavLst>
                                        <p:tav tm="0">
                                          <p:val/>
                                        </p:tav>
                                        <p:tav tm="100000">
                                          <p:val>
                                            <p:strVal val="#ppt_w"/>
                                          </p:val>
                                        </p:tav>
                                      </p:tavLst>
                                    </p:anim>
                                    <p:anim calcmode="lin" valueType="num">
                                      <p:cBhvr additive="repl">
                                        <p:cTn dur="500" fill="hold" id="682"/>
                                        <p:tgtEl>
                                          <p:spTgt spid="-1"/>
                                        </p:tgtEl>
                                        <p:attrNameLst>
                                          <p:attrName/>
                                        </p:attrNameLst>
                                      </p:cBhvr>
                                      <p:tavLst>
                                        <p:tav tm="0">
                                          <p:val/>
                                        </p:tav>
                                        <p:tav tm="100000">
                                          <p:val>
                                            <p:strVal val="#ppt_h"/>
                                          </p:val>
                                        </p:tav>
                                      </p:tavLst>
                                    </p:anim>
                                  </p:childTnLst>
                                </p:cTn>
                              </p:par>
                            </p:childTnLst>
                          </p:cTn>
                        </p:par>
                      </p:childTnLst>
                    </p:cTn>
                  </p:par>
                  <p:par>
                    <p:cTn fill="hold" id="683" nodeType="clickEffect">
                      <p:stCondLst>
                        <p:cond delay="indefinite"/>
                      </p:stCondLst>
                      <p:childTnLst>
                        <p:par>
                          <p:cTn fill="hold" id="684" nodeType="withEffect">
                            <p:stCondLst>
                              <p:cond delay="0"/>
                            </p:stCondLst>
                            <p:childTnLst>
                              <p:par>
                                <p:cTn fill="hold" id="685" nodeType="clickEffect" presetClass="entr" presetID="23" presetSubtype="16">
                                  <p:stCondLst>
                                    <p:cond delay="0"/>
                                  </p:stCondLst>
                                  <p:childTnLst>
                                    <p:set>
                                      <p:cBhvr>
                                        <p:cTn dur="1" fill="hold" id="686">
                                          <p:stCondLst>
                                            <p:cond delay="0"/>
                                          </p:stCondLst>
                                        </p:cTn>
                                        <p:tgtEl>
                                          <p:spTgt spid="-1"/>
                                        </p:tgtEl>
                                        <p:attrNameLst>
                                          <p:attrName>style.visibility</p:attrName>
                                        </p:attrNameLst>
                                      </p:cBhvr>
                                      <p:to>
                                        <p:strVal val="visible"/>
                                      </p:to>
                                    </p:set>
                                    <p:anim calcmode="lin" valueType="num">
                                      <p:cBhvr additive="repl">
                                        <p:cTn dur="500" fill="hold" id="687"/>
                                        <p:tgtEl>
                                          <p:spTgt spid="-1"/>
                                        </p:tgtEl>
                                        <p:attrNameLst>
                                          <p:attrName/>
                                        </p:attrNameLst>
                                      </p:cBhvr>
                                      <p:tavLst>
                                        <p:tav tm="0">
                                          <p:val/>
                                        </p:tav>
                                        <p:tav tm="100000">
                                          <p:val>
                                            <p:strVal val="#ppt_w"/>
                                          </p:val>
                                        </p:tav>
                                      </p:tavLst>
                                    </p:anim>
                                    <p:anim calcmode="lin" valueType="num">
                                      <p:cBhvr additive="repl">
                                        <p:cTn dur="500" fill="hold" id="688"/>
                                        <p:tgtEl>
                                          <p:spTgt spid="-1"/>
                                        </p:tgtEl>
                                        <p:attrNameLst>
                                          <p:attrName/>
                                        </p:attrNameLst>
                                      </p:cBhvr>
                                      <p:tavLst>
                                        <p:tav tm="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1"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Normativa Autonómica</a:t>
            </a:r>
            <a:endParaRPr/>
          </a:p>
        </p:txBody>
      </p:sp>
      <p:sp>
        <p:nvSpPr>
          <p:cNvPr id="442" name="TextShape 2"/>
          <p:cNvSpPr txBox="1"/>
          <p:nvPr/>
        </p:nvSpPr>
        <p:spPr>
          <a:xfrm>
            <a:off x="251640" y="1772640"/>
            <a:ext cx="8568720" cy="4353120"/>
          </a:xfrm>
          <a:prstGeom prst="rect">
            <a:avLst/>
          </a:prstGeom>
        </p:spPr>
        <p:txBody>
          <a:bodyPr/>
          <a:p>
            <a:pPr algn="ctr">
              <a:lnSpc>
                <a:spcPct val="100000"/>
              </a:lnSpc>
            </a:pPr>
            <a:r>
              <a:rPr i="1" lang="es-ES" sz="2400">
                <a:solidFill>
                  <a:srgbClr val="000000"/>
                </a:solidFill>
                <a:latin typeface="Arial"/>
              </a:rPr>
              <a:t>Decreto 230/2008 de 18 de septiembre por el que se establecen las normas de buenas prácticas en la utilización de los sistemas de información de la Administración autonómica.</a:t>
            </a:r>
            <a:endParaRPr/>
          </a:p>
          <a:p>
            <a:pPr>
              <a:lnSpc>
                <a:spcPct val="100000"/>
              </a:lnSpc>
              <a:buFont typeface="Arial"/>
              <a:buChar char="•"/>
            </a:pPr>
            <a:r>
              <a:rPr lang="es-ES" sz="2400">
                <a:solidFill>
                  <a:srgbClr val="000000"/>
                </a:solidFill>
                <a:latin typeface="Arial"/>
              </a:rPr>
              <a:t>Art. 9.4: “Las personas al servicio de la Administración de la Comunidad Autónoma de Galicia deberán velar por la </a:t>
            </a:r>
            <a:r>
              <a:rPr b="1" lang="es-ES" sz="2400">
                <a:solidFill>
                  <a:srgbClr val="000000"/>
                </a:solidFill>
                <a:latin typeface="Arial"/>
              </a:rPr>
              <a:t>seguridad de los datos </a:t>
            </a:r>
            <a:r>
              <a:rPr lang="es-ES" sz="2400">
                <a:solidFill>
                  <a:srgbClr val="000000"/>
                </a:solidFill>
                <a:latin typeface="Arial"/>
              </a:rPr>
              <a:t>a los que tengan acceso por las tareas de su puesto de trabajo, especialmente los </a:t>
            </a:r>
            <a:r>
              <a:rPr b="1" lang="es-ES" sz="2400">
                <a:solidFill>
                  <a:srgbClr val="000000"/>
                </a:solidFill>
                <a:latin typeface="Arial"/>
              </a:rPr>
              <a:t>confidenciales o de carácter personal</a:t>
            </a:r>
            <a:r>
              <a:rPr lang="es-ES" sz="2400">
                <a:solidFill>
                  <a:srgbClr val="000000"/>
                </a:solidFill>
                <a:latin typeface="Arial"/>
              </a:rPr>
              <a:t>.”</a:t>
            </a:r>
            <a:endParaRPr/>
          </a:p>
        </p:txBody>
      </p:sp>
      <p:sp>
        <p:nvSpPr>
          <p:cNvPr id="443"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4"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45"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NIVEL BASICO</a:t>
            </a:r>
            <a:endParaRPr/>
          </a:p>
          <a:p>
            <a:pPr>
              <a:lnSpc>
                <a:spcPct val="100000"/>
              </a:lnSpc>
            </a:pPr>
            <a:endParaRPr/>
          </a:p>
          <a:p>
            <a:pPr algn="just">
              <a:lnSpc>
                <a:spcPct val="100000"/>
              </a:lnSpc>
            </a:pPr>
            <a:r>
              <a:rPr lang="es-ES" sz="2400">
                <a:solidFill>
                  <a:srgbClr val="000000"/>
                </a:solidFill>
                <a:latin typeface="Century Gothic"/>
                <a:ea typeface="ヒラギノ明朝 ProN W3"/>
              </a:rPr>
              <a:t>1- Aplicación Capitulo I y II, Sección I Capitulo III del Titulo VIII; niveles, documento de seguridad, funciones y obligaciones del personal, incidencias, etc. para ficheros automatizados.</a:t>
            </a:r>
            <a:endParaRPr/>
          </a:p>
        </p:txBody>
      </p:sp>
      <p:sp>
        <p:nvSpPr>
          <p:cNvPr id="446"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7"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48"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200">
                <a:solidFill>
                  <a:srgbClr val="000000"/>
                </a:solidFill>
                <a:latin typeface="Garamond"/>
                <a:ea typeface="ヒラギノ明朝 ProN W3"/>
              </a:rPr>
              <a:t>NIVEL BASICO</a:t>
            </a:r>
            <a:endParaRPr/>
          </a:p>
          <a:p>
            <a:pPr>
              <a:lnSpc>
                <a:spcPct val="100000"/>
              </a:lnSpc>
            </a:pPr>
            <a:r>
              <a:rPr lang="es-ES" sz="2200">
                <a:solidFill>
                  <a:srgbClr val="ffcc00"/>
                </a:solidFill>
                <a:latin typeface="Century Gothic"/>
                <a:ea typeface="ヒラギノ明朝 ProN W3"/>
              </a:rPr>
              <a:t>ARCHIVO: </a:t>
            </a:r>
            <a:endParaRPr/>
          </a:p>
          <a:p>
            <a:pPr>
              <a:lnSpc>
                <a:spcPct val="100000"/>
              </a:lnSpc>
            </a:pPr>
            <a:r>
              <a:rPr lang="es-ES" sz="2200">
                <a:solidFill>
                  <a:srgbClr val="000000"/>
                </a:solidFill>
                <a:latin typeface="Century Gothic"/>
                <a:ea typeface="ヒラギノ明朝 ProN W3"/>
              </a:rPr>
              <a:t>	</a:t>
            </a:r>
            <a:r>
              <a:rPr lang="es-ES" sz="2200">
                <a:solidFill>
                  <a:srgbClr val="000000"/>
                </a:solidFill>
                <a:latin typeface="Century Gothic"/>
                <a:ea typeface="ヒラギノ明朝 ProN W3"/>
              </a:rPr>
              <a:t>Garantía de correcta conservación, localización y posibilite el ejercicio de derechos del interesado.</a:t>
            </a:r>
            <a:endParaRPr/>
          </a:p>
          <a:p>
            <a:pPr>
              <a:lnSpc>
                <a:spcPct val="100000"/>
              </a:lnSpc>
            </a:pPr>
            <a:endParaRPr/>
          </a:p>
          <a:p>
            <a:pPr>
              <a:lnSpc>
                <a:spcPct val="100000"/>
              </a:lnSpc>
            </a:pPr>
            <a:r>
              <a:rPr lang="es-ES" sz="2200">
                <a:solidFill>
                  <a:srgbClr val="ffcc00"/>
                </a:solidFill>
                <a:latin typeface="Century Gothic"/>
                <a:ea typeface="ヒラギノ明朝 ProN W3"/>
              </a:rPr>
              <a:t>ALMACENAMIENTO:</a:t>
            </a:r>
            <a:endParaRPr/>
          </a:p>
          <a:p>
            <a:pPr>
              <a:lnSpc>
                <a:spcPct val="100000"/>
              </a:lnSpc>
            </a:pPr>
            <a:r>
              <a:rPr lang="es-ES" sz="2200">
                <a:solidFill>
                  <a:srgbClr val="000000"/>
                </a:solidFill>
                <a:latin typeface="Century Gothic"/>
                <a:ea typeface="ヒラギノ明朝 ProN W3"/>
              </a:rPr>
              <a:t>	</a:t>
            </a:r>
            <a:r>
              <a:rPr lang="es-ES" sz="2200">
                <a:solidFill>
                  <a:srgbClr val="000000"/>
                </a:solidFill>
                <a:latin typeface="Century Gothic"/>
                <a:ea typeface="ヒラギノ明朝 ProN W3"/>
              </a:rPr>
              <a:t>Mecanismos que obstaculicen su apertura.</a:t>
            </a:r>
            <a:endParaRPr/>
          </a:p>
          <a:p>
            <a:pPr>
              <a:lnSpc>
                <a:spcPct val="100000"/>
              </a:lnSpc>
            </a:pPr>
            <a:r>
              <a:rPr lang="es-ES" sz="2200">
                <a:solidFill>
                  <a:srgbClr val="000000"/>
                </a:solidFill>
                <a:latin typeface="Century Gothic"/>
                <a:ea typeface="ヒラギノ明朝 ProN W3"/>
              </a:rPr>
              <a:t>	</a:t>
            </a:r>
            <a:r>
              <a:rPr lang="es-ES" sz="2200">
                <a:solidFill>
                  <a:srgbClr val="000000"/>
                </a:solidFill>
                <a:latin typeface="Century Gothic"/>
                <a:ea typeface="ヒラギノ明朝 ProN W3"/>
              </a:rPr>
              <a:t>En su defecto, impedir acceso de personas no autorizadas.</a:t>
            </a:r>
            <a:endParaRPr/>
          </a:p>
        </p:txBody>
      </p:sp>
      <p:sp>
        <p:nvSpPr>
          <p:cNvPr id="449"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0"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51"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400">
                <a:solidFill>
                  <a:srgbClr val="000000"/>
                </a:solidFill>
                <a:latin typeface="Garamond"/>
                <a:ea typeface="ヒラギノ明朝 ProN W3"/>
              </a:rPr>
              <a:t>NIVEL BASICO</a:t>
            </a:r>
            <a:endParaRPr/>
          </a:p>
          <a:p>
            <a:pPr>
              <a:lnSpc>
                <a:spcPct val="100000"/>
              </a:lnSpc>
            </a:pPr>
            <a:endParaRPr/>
          </a:p>
          <a:p>
            <a:pPr>
              <a:lnSpc>
                <a:spcPct val="100000"/>
              </a:lnSpc>
            </a:pPr>
            <a:r>
              <a:rPr lang="es-ES" sz="2400">
                <a:solidFill>
                  <a:srgbClr val="ffcc00"/>
                </a:solidFill>
                <a:latin typeface="Century Gothic"/>
                <a:ea typeface="ヒラギノ明朝 ProN W3"/>
              </a:rPr>
              <a:t>CUSTODIA DE SOPORTES</a:t>
            </a:r>
            <a:endParaRPr/>
          </a:p>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Obligación del personal autorizado para su revisión o tramitación de custodia e impedir acceso por personal no autorizado</a:t>
            </a:r>
            <a:endParaRPr/>
          </a:p>
        </p:txBody>
      </p:sp>
      <p:sp>
        <p:nvSpPr>
          <p:cNvPr id="452"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3"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54"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400">
                <a:solidFill>
                  <a:srgbClr val="000000"/>
                </a:solidFill>
                <a:latin typeface="Garamond"/>
                <a:ea typeface="ヒラギノ明朝 ProN W3"/>
              </a:rPr>
              <a:t>NIVEL MEDIO</a:t>
            </a:r>
            <a:endParaRPr/>
          </a:p>
          <a:p>
            <a:pPr>
              <a:lnSpc>
                <a:spcPct val="100000"/>
              </a:lnSpc>
            </a:pPr>
            <a:endParaRPr/>
          </a:p>
          <a:p>
            <a:pPr>
              <a:lnSpc>
                <a:spcPct val="100000"/>
              </a:lnSpc>
              <a:buSzPct val="25000"/>
              <a:buFont typeface="Garamond"/>
              <a:buChar char="-"/>
            </a:pPr>
            <a:r>
              <a:rPr lang="es-ES" sz="2400">
                <a:solidFill>
                  <a:srgbClr val="000000"/>
                </a:solidFill>
                <a:latin typeface="Century Gothic"/>
                <a:ea typeface="ヒラギノ明朝 ProN W3"/>
              </a:rPr>
              <a:t>Responsable/s de Seguridad</a:t>
            </a:r>
            <a:endParaRPr/>
          </a:p>
          <a:p>
            <a:pPr>
              <a:lnSpc>
                <a:spcPct val="100000"/>
              </a:lnSpc>
            </a:pPr>
            <a:endParaRPr/>
          </a:p>
          <a:p>
            <a:pPr>
              <a:lnSpc>
                <a:spcPct val="100000"/>
              </a:lnSpc>
              <a:buSzPct val="25000"/>
              <a:buFont typeface="Garamond"/>
              <a:buChar char="-"/>
            </a:pPr>
            <a:r>
              <a:rPr lang="es-ES" sz="2400">
                <a:solidFill>
                  <a:srgbClr val="000000"/>
                </a:solidFill>
                <a:latin typeface="Century Gothic"/>
                <a:ea typeface="ヒラギノ明朝 ProN W3"/>
              </a:rPr>
              <a:t>Auditorías cada dos años</a:t>
            </a:r>
            <a:endParaRPr/>
          </a:p>
        </p:txBody>
      </p:sp>
      <p:sp>
        <p:nvSpPr>
          <p:cNvPr id="455"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Art. 18 de la Constitución</a:t>
            </a:r>
            <a:endParaRPr/>
          </a:p>
        </p:txBody>
      </p:sp>
      <p:sp>
        <p:nvSpPr>
          <p:cNvPr id="254" name="TextShape 2"/>
          <p:cNvSpPr txBox="1"/>
          <p:nvPr/>
        </p:nvSpPr>
        <p:spPr>
          <a:xfrm>
            <a:off x="755640" y="1772640"/>
            <a:ext cx="8064360" cy="4353120"/>
          </a:xfrm>
          <a:prstGeom prst="rect">
            <a:avLst/>
          </a:prstGeom>
        </p:spPr>
        <p:txBody>
          <a:bodyPr/>
          <a:p>
            <a:pPr algn="just">
              <a:lnSpc>
                <a:spcPct val="100000"/>
              </a:lnSpc>
              <a:buFont typeface="Symbol"/>
              <a:buAutoNum type="arabicPeriod"/>
            </a:pPr>
            <a:r>
              <a:rPr lang="es-ES" sz="2400">
                <a:solidFill>
                  <a:srgbClr val="000000"/>
                </a:solidFill>
                <a:latin typeface="Century Gothic"/>
                <a:ea typeface="ヒラギノ明朝 ProN W3"/>
              </a:rPr>
              <a:t>Se garantiza el derecho al </a:t>
            </a:r>
            <a:r>
              <a:rPr b="1" lang="es-ES" sz="2400">
                <a:solidFill>
                  <a:srgbClr val="000000"/>
                </a:solidFill>
                <a:latin typeface="Century Gothic"/>
                <a:ea typeface="ヒラギノ明朝 ProN W3"/>
              </a:rPr>
              <a:t>honor, a la intimidad personal y familiar y a la propia imagen</a:t>
            </a:r>
            <a:r>
              <a:rPr lang="es-ES" sz="2400">
                <a:solidFill>
                  <a:srgbClr val="000000"/>
                </a:solidFill>
                <a:latin typeface="Century Gothic"/>
                <a:ea typeface="ヒラギノ明朝 ProN W3"/>
              </a:rPr>
              <a:t>. </a:t>
            </a:r>
            <a:endParaRPr/>
          </a:p>
          <a:p>
            <a:pPr algn="just">
              <a:lnSpc>
                <a:spcPct val="100000"/>
              </a:lnSpc>
            </a:pPr>
            <a:r>
              <a:rPr lang="es-ES" sz="2400">
                <a:solidFill>
                  <a:srgbClr val="000000"/>
                </a:solidFill>
                <a:latin typeface="Century Gothic"/>
                <a:ea typeface="ヒラギノ明朝 ProN W3"/>
              </a:rPr>
              <a:t>(...)</a:t>
            </a:r>
            <a:endParaRPr/>
          </a:p>
          <a:p>
            <a:pPr algn="just">
              <a:lnSpc>
                <a:spcPct val="100000"/>
              </a:lnSpc>
            </a:pPr>
            <a:r>
              <a:rPr lang="es-ES" sz="2400">
                <a:solidFill>
                  <a:srgbClr val="000000"/>
                </a:solidFill>
                <a:latin typeface="Century Gothic"/>
                <a:ea typeface="ヒラギノ明朝 ProN W3"/>
              </a:rPr>
              <a:t>4. La ley limitará el uso de la </a:t>
            </a:r>
            <a:r>
              <a:rPr b="1" lang="es-ES" sz="2400">
                <a:solidFill>
                  <a:srgbClr val="000000"/>
                </a:solidFill>
                <a:latin typeface="Century Gothic"/>
                <a:ea typeface="ヒラギノ明朝 ProN W3"/>
              </a:rPr>
              <a:t>informática</a:t>
            </a:r>
            <a:r>
              <a:rPr lang="es-ES" sz="2400">
                <a:solidFill>
                  <a:srgbClr val="000000"/>
                </a:solidFill>
                <a:latin typeface="Century Gothic"/>
                <a:ea typeface="ヒラギノ明朝 ProN W3"/>
              </a:rPr>
              <a:t> para garantizar el honor y la intimidad personal y familiar de los ciudadanos y el pleno ejercicio de sus derechos.</a:t>
            </a:r>
            <a:endParaRPr/>
          </a:p>
        </p:txBody>
      </p:sp>
      <p:sp>
        <p:nvSpPr>
          <p:cNvPr id="255"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52" nodeType="tmRoot" restart="never">
          <p:childTnLst>
            <p:seq>
              <p:cTn dur="indefinite" id="53" nodeType="mainSeq">
                <p:childTnLst>
                  <p:par>
                    <p:cTn fill="hold" id="54" nodeType="clickEffect">
                      <p:stCondLst>
                        <p:cond delay="indefinite"/>
                      </p:stCondLst>
                      <p:childTnLst>
                        <p:par>
                          <p:cTn fill="hold" id="55" nodeType="withEffect">
                            <p:stCondLst>
                              <p:cond delay="0"/>
                            </p:stCondLst>
                            <p:childTnLst>
                              <p:par>
                                <p:cTn fill="hold" id="56" nodeType="clickEffect" presetClass="entr" presetID="2" presetSubtype="4">
                                  <p:stCondLst>
                                    <p:cond delay="0"/>
                                  </p:stCondLst>
                                  <p:childTnLst>
                                    <p:set>
                                      <p:cBhvr>
                                        <p:cTn dur="1" fill="hold" id="57">
                                          <p:stCondLst>
                                            <p:cond delay="0"/>
                                          </p:stCondLst>
                                        </p:cTn>
                                        <p:tgtEl>
                                          <p:spTgt spid="254">
                                            <p:txEl>
                                              <p:pRg end="92" st="0"/>
                                            </p:txEl>
                                          </p:spTgt>
                                        </p:tgtEl>
                                        <p:attrNameLst>
                                          <p:attrName>style.visibility</p:attrName>
                                        </p:attrNameLst>
                                      </p:cBhvr>
                                      <p:to>
                                        <p:strVal val="visible"/>
                                      </p:to>
                                    </p:set>
                                    <p:anim calcmode="lin" valueType="num">
                                      <p:cBhvr additive="repl">
                                        <p:cTn dur="500" fill="hold" id="58"/>
                                        <p:tgtEl>
                                          <p:spTgt spid="254">
                                            <p:txEl>
                                              <p:pRg end="92" st="0"/>
                                            </p:txEl>
                                          </p:spTgt>
                                        </p:tgtEl>
                                        <p:attrNameLst>
                                          <p:attrName>ppt_x</p:attrName>
                                        </p:attrNameLst>
                                      </p:cBhvr>
                                      <p:tavLst>
                                        <p:tav tm="0">
                                          <p:val>
                                            <p:strVal val="#ppt_x"/>
                                          </p:val>
                                        </p:tav>
                                        <p:tav tm="100000">
                                          <p:val>
                                            <p:strVal val="#ppt_x"/>
                                          </p:val>
                                        </p:tav>
                                      </p:tavLst>
                                    </p:anim>
                                    <p:anim calcmode="lin" valueType="num">
                                      <p:cBhvr additive="repl">
                                        <p:cTn dur="500" fill="hold" id="59"/>
                                        <p:tgtEl>
                                          <p:spTgt spid="254">
                                            <p:txEl>
                                              <p:pRg end="92"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60">
                      <p:stCondLst>
                        <p:cond delay="indefinite"/>
                      </p:stCondLst>
                      <p:childTnLst>
                        <p:par>
                          <p:cTn fill="hold" id="61">
                            <p:stCondLst>
                              <p:cond delay="0"/>
                            </p:stCondLst>
                            <p:childTnLst>
                              <p:par>
                                <p:cTn fill="hold" id="62" nodeType="clickEffect" presetClass="entr" presetID="2" presetSubtype="4">
                                  <p:stCondLst>
                                    <p:cond delay="0"/>
                                  </p:stCondLst>
                                  <p:childTnLst>
                                    <p:set>
                                      <p:cBhvr>
                                        <p:cTn dur="1" fill="hold" id="63">
                                          <p:stCondLst>
                                            <p:cond delay="0"/>
                                          </p:stCondLst>
                                        </p:cTn>
                                        <p:tgtEl>
                                          <p:spTgt spid="254">
                                            <p:txEl>
                                              <p:pRg end="98" st="92"/>
                                            </p:txEl>
                                          </p:spTgt>
                                        </p:tgtEl>
                                        <p:attrNameLst>
                                          <p:attrName>style.visibility</p:attrName>
                                        </p:attrNameLst>
                                      </p:cBhvr>
                                      <p:to>
                                        <p:strVal val="visible"/>
                                      </p:to>
                                    </p:set>
                                    <p:anim calcmode="lin" valueType="num">
                                      <p:cBhvr additive="repl">
                                        <p:cTn dur="500" fill="hold" id="64"/>
                                        <p:tgtEl>
                                          <p:spTgt spid="254">
                                            <p:txEl>
                                              <p:pRg end="98" st="92"/>
                                            </p:txEl>
                                          </p:spTgt>
                                        </p:tgtEl>
                                        <p:attrNameLst>
                                          <p:attrName>ppt_x</p:attrName>
                                        </p:attrNameLst>
                                      </p:cBhvr>
                                      <p:tavLst>
                                        <p:tav tm="0">
                                          <p:val>
                                            <p:strVal val="#ppt_x"/>
                                          </p:val>
                                        </p:tav>
                                        <p:tav tm="100000">
                                          <p:val>
                                            <p:strVal val="#ppt_x"/>
                                          </p:val>
                                        </p:tav>
                                      </p:tavLst>
                                    </p:anim>
                                    <p:anim calcmode="lin" valueType="num">
                                      <p:cBhvr additive="repl">
                                        <p:cTn dur="500" fill="hold" id="65"/>
                                        <p:tgtEl>
                                          <p:spTgt spid="254">
                                            <p:txEl>
                                              <p:pRg end="98" st="92"/>
                                            </p:txEl>
                                          </p:spTgt>
                                        </p:tgtEl>
                                        <p:attrNameLst>
                                          <p:attrName>ppt_y</p:attrName>
                                        </p:attrNameLst>
                                      </p:cBhvr>
                                      <p:tavLst>
                                        <p:tav tm="0">
                                          <p:val>
                                            <p:strVal val="1+#ppt_h/2"/>
                                          </p:val>
                                        </p:tav>
                                        <p:tav tm="100000">
                                          <p:val>
                                            <p:strVal val="#ppt_y"/>
                                          </p:val>
                                        </p:tav>
                                      </p:tavLst>
                                    </p:anim>
                                  </p:childTnLst>
                                </p:cTn>
                              </p:par>
                            </p:childTnLst>
                          </p:cTn>
                        </p:par>
                      </p:childTnLst>
                    </p:cTn>
                  </p:par>
                  <p:par>
                    <p:cTn fill="hold" id="66" nodeType="clickEffect">
                      <p:stCondLst>
                        <p:cond delay="indefinite"/>
                      </p:stCondLst>
                      <p:childTnLst>
                        <p:par>
                          <p:cTn fill="hold" id="67" nodeType="withEffect">
                            <p:stCondLst>
                              <p:cond delay="0"/>
                            </p:stCondLst>
                            <p:childTnLst>
                              <p:par>
                                <p:cTn fill="hold" id="68" nodeType="clickEffect" presetClass="entr" presetID="2" presetSubtype="4">
                                  <p:stCondLst>
                                    <p:cond delay="0"/>
                                  </p:stCondLst>
                                  <p:childTnLst>
                                    <p:set>
                                      <p:cBhvr>
                                        <p:cTn dur="1" fill="hold" id="69">
                                          <p:stCondLst>
                                            <p:cond delay="0"/>
                                          </p:stCondLst>
                                        </p:cTn>
                                        <p:tgtEl>
                                          <p:spTgt spid="254">
                                            <p:txEl>
                                              <p:pRg end="258" st="98"/>
                                            </p:txEl>
                                          </p:spTgt>
                                        </p:tgtEl>
                                        <p:attrNameLst>
                                          <p:attrName>style.visibility</p:attrName>
                                        </p:attrNameLst>
                                      </p:cBhvr>
                                      <p:to>
                                        <p:strVal val="visible"/>
                                      </p:to>
                                    </p:set>
                                    <p:anim calcmode="lin" valueType="num">
                                      <p:cBhvr additive="repl">
                                        <p:cTn dur="500" fill="hold" id="70"/>
                                        <p:tgtEl>
                                          <p:spTgt spid="254">
                                            <p:txEl>
                                              <p:pRg end="258" st="98"/>
                                            </p:txEl>
                                          </p:spTgt>
                                        </p:tgtEl>
                                        <p:attrNameLst>
                                          <p:attrName>ppt_x</p:attrName>
                                        </p:attrNameLst>
                                      </p:cBhvr>
                                      <p:tavLst>
                                        <p:tav tm="0">
                                          <p:val>
                                            <p:strVal val="#ppt_x"/>
                                          </p:val>
                                        </p:tav>
                                        <p:tav tm="100000">
                                          <p:val>
                                            <p:strVal val="#ppt_x"/>
                                          </p:val>
                                        </p:tav>
                                      </p:tavLst>
                                    </p:anim>
                                    <p:anim calcmode="lin" valueType="num">
                                      <p:cBhvr additive="repl">
                                        <p:cTn dur="500" fill="hold" id="71"/>
                                        <p:tgtEl>
                                          <p:spTgt spid="254">
                                            <p:txEl>
                                              <p:pRg end="258" st="9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6"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57" name="TextShape 2"/>
          <p:cNvSpPr txBox="1"/>
          <p:nvPr/>
        </p:nvSpPr>
        <p:spPr>
          <a:xfrm>
            <a:off x="251640" y="1772640"/>
            <a:ext cx="8568720" cy="4353120"/>
          </a:xfrm>
          <a:prstGeom prst="rect">
            <a:avLst/>
          </a:prstGeom>
        </p:spPr>
        <p:txBody>
          <a:bodyPr/>
          <a:p>
            <a:pPr>
              <a:lnSpc>
                <a:spcPct val="9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400">
                <a:solidFill>
                  <a:srgbClr val="000000"/>
                </a:solidFill>
                <a:latin typeface="Garamond"/>
                <a:ea typeface="ヒラギノ明朝 ProN W3"/>
              </a:rPr>
              <a:t>NIVEL ALTO</a:t>
            </a:r>
            <a:endParaRPr/>
          </a:p>
          <a:p>
            <a:pPr>
              <a:lnSpc>
                <a:spcPct val="90000"/>
              </a:lnSpc>
            </a:pPr>
            <a:r>
              <a:rPr lang="es-ES" sz="2400">
                <a:solidFill>
                  <a:srgbClr val="ffcc00"/>
                </a:solidFill>
                <a:latin typeface="Century Gothic"/>
                <a:ea typeface="ヒラギノ明朝 ProN W3"/>
              </a:rPr>
              <a:t>ALMACENAMIENTO</a:t>
            </a:r>
            <a:endParaRPr/>
          </a:p>
          <a:p>
            <a:pPr algn="just">
              <a:lnSpc>
                <a:spcPct val="90000"/>
              </a:lnSpc>
            </a:pPr>
            <a:r>
              <a:rPr lang="es-ES" sz="2400">
                <a:solidFill>
                  <a:srgbClr val="000000"/>
                </a:solidFill>
                <a:latin typeface="Century Gothic"/>
                <a:ea typeface="ヒラギノ明朝 ProN W3"/>
              </a:rPr>
              <a:t>-</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Armarios, archivadores y otros elementos situados en áreas de </a:t>
            </a:r>
            <a:r>
              <a:rPr b="1" lang="es-ES" sz="2400">
                <a:solidFill>
                  <a:srgbClr val="000000"/>
                </a:solidFill>
                <a:latin typeface="Century Gothic"/>
                <a:ea typeface="ヒラギノ明朝 ProN W3"/>
              </a:rPr>
              <a:t>acceso protegido</a:t>
            </a:r>
            <a:r>
              <a:rPr lang="es-ES" sz="2400">
                <a:solidFill>
                  <a:srgbClr val="000000"/>
                </a:solidFill>
                <a:latin typeface="Century Gothic"/>
                <a:ea typeface="ヒラギノ明朝 ProN W3"/>
              </a:rPr>
              <a:t> con puertas dotadas de </a:t>
            </a:r>
            <a:r>
              <a:rPr b="1" lang="es-ES" sz="2400">
                <a:solidFill>
                  <a:srgbClr val="000000"/>
                </a:solidFill>
                <a:latin typeface="Century Gothic"/>
                <a:ea typeface="ヒラギノ明朝 ProN W3"/>
              </a:rPr>
              <a:t>sistemas de apertura</a:t>
            </a:r>
            <a:r>
              <a:rPr lang="es-ES" sz="2400">
                <a:solidFill>
                  <a:srgbClr val="000000"/>
                </a:solidFill>
                <a:latin typeface="Century Gothic"/>
                <a:ea typeface="ヒラギノ明朝 ProN W3"/>
              </a:rPr>
              <a:t>; llaves, dispositivos equivalentes.</a:t>
            </a:r>
            <a:endParaRPr/>
          </a:p>
          <a:p>
            <a:pPr algn="just">
              <a:lnSpc>
                <a:spcPct val="90000"/>
              </a:lnSpc>
            </a:pPr>
            <a:r>
              <a:rPr lang="es-ES" sz="2400">
                <a:solidFill>
                  <a:srgbClr val="000000"/>
                </a:solidFill>
                <a:latin typeface="Century Gothic"/>
                <a:ea typeface="ヒラギノ明朝 ProN W3"/>
              </a:rPr>
              <a:t>-</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En su defecto, </a:t>
            </a:r>
            <a:r>
              <a:rPr b="1" lang="es-ES" sz="2400">
                <a:solidFill>
                  <a:srgbClr val="000000"/>
                </a:solidFill>
                <a:latin typeface="Century Gothic"/>
                <a:ea typeface="ヒラギノ明朝 ProN W3"/>
              </a:rPr>
              <a:t>medidas alternativas motivadas</a:t>
            </a:r>
            <a:r>
              <a:rPr lang="es-ES" sz="2400">
                <a:solidFill>
                  <a:srgbClr val="000000"/>
                </a:solidFill>
                <a:latin typeface="Century Gothic"/>
                <a:ea typeface="ヒラギノ明朝 ProN W3"/>
              </a:rPr>
              <a:t> en Documento de Seguridad.</a:t>
            </a:r>
            <a:endParaRPr/>
          </a:p>
          <a:p>
            <a:pPr>
              <a:lnSpc>
                <a:spcPct val="90000"/>
              </a:lnSpc>
            </a:pPr>
            <a:r>
              <a:rPr lang="es-ES" sz="2400">
                <a:solidFill>
                  <a:srgbClr val="000000"/>
                </a:solidFill>
                <a:latin typeface="Century Gothic"/>
                <a:ea typeface="ヒラギノ明朝 ProN W3"/>
              </a:rPr>
              <a:t>	</a:t>
            </a:r>
            <a:endParaRPr/>
          </a:p>
        </p:txBody>
      </p:sp>
      <p:sp>
        <p:nvSpPr>
          <p:cNvPr id="458"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9"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60"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400">
                <a:solidFill>
                  <a:srgbClr val="000000"/>
                </a:solidFill>
                <a:latin typeface="Garamond"/>
                <a:ea typeface="ヒラギノ明朝 ProN W3"/>
              </a:rPr>
              <a:t>NIVEL ALTO</a:t>
            </a:r>
            <a:endParaRPr/>
          </a:p>
          <a:p>
            <a:pPr>
              <a:lnSpc>
                <a:spcPct val="100000"/>
              </a:lnSpc>
            </a:pPr>
            <a:endParaRPr/>
          </a:p>
          <a:p>
            <a:pPr>
              <a:lnSpc>
                <a:spcPct val="100000"/>
              </a:lnSpc>
            </a:pPr>
            <a:r>
              <a:rPr lang="es-ES" sz="2400">
                <a:solidFill>
                  <a:srgbClr val="ffcc00"/>
                </a:solidFill>
                <a:latin typeface="Century Gothic"/>
                <a:ea typeface="ヒラギノ明朝 ProN W3"/>
              </a:rPr>
              <a:t>COPIAS Y REPRODUCCIONES</a:t>
            </a:r>
            <a:endParaRPr/>
          </a:p>
          <a:p>
            <a:pPr>
              <a:lnSpc>
                <a:spcPct val="100000"/>
              </a:lnSpc>
              <a:buSzPct val="25000"/>
              <a:buFont typeface="Garamond"/>
              <a:buChar char="-"/>
            </a:pPr>
            <a:r>
              <a:rPr lang="es-ES" sz="2400">
                <a:solidFill>
                  <a:srgbClr val="000000"/>
                </a:solidFill>
                <a:latin typeface="Century Gothic"/>
                <a:ea typeface="ヒラギノ明朝 ProN W3"/>
              </a:rPr>
              <a:t>Bajo control de personal autorizado.</a:t>
            </a:r>
            <a:endParaRPr/>
          </a:p>
          <a:p>
            <a:pPr>
              <a:lnSpc>
                <a:spcPct val="100000"/>
              </a:lnSpc>
              <a:buSzPct val="25000"/>
              <a:buFont typeface="Garamond"/>
              <a:buChar char="-"/>
            </a:pPr>
            <a:r>
              <a:rPr lang="es-ES" sz="2400">
                <a:solidFill>
                  <a:srgbClr val="000000"/>
                </a:solidFill>
                <a:latin typeface="Century Gothic"/>
                <a:ea typeface="ヒラギノ明朝 ProN W3"/>
              </a:rPr>
              <a:t>Destrucción segura de las copias desechadas.</a:t>
            </a:r>
            <a:endParaRPr/>
          </a:p>
        </p:txBody>
      </p:sp>
      <p:sp>
        <p:nvSpPr>
          <p:cNvPr id="461"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2" name="TextShape 1"/>
          <p:cNvSpPr txBox="1"/>
          <p:nvPr/>
        </p:nvSpPr>
        <p:spPr>
          <a:xfrm>
            <a:off x="251640" y="692640"/>
            <a:ext cx="8568720" cy="935640"/>
          </a:xfrm>
          <a:prstGeom prst="rect">
            <a:avLst/>
          </a:prstGeom>
        </p:spPr>
        <p:txBody>
          <a:bodyPr/>
          <a:p>
            <a:pPr>
              <a:lnSpc>
                <a:spcPct val="100000"/>
              </a:lnSpc>
            </a:pPr>
            <a:r>
              <a:rPr b="1" lang="es-ES" sz="2800">
                <a:solidFill>
                  <a:srgbClr val="782c2c"/>
                </a:solidFill>
                <a:latin typeface="Century Gothic"/>
                <a:ea typeface="ヒラギノ明朝 ProN W6"/>
              </a:rPr>
              <a:t>MEDIDAS SEGURIDAD</a:t>
            </a:r>
            <a:r>
              <a:rPr b="1" lang="es-ES" sz="2800">
                <a:solidFill>
                  <a:srgbClr val="782c2c"/>
                </a:solidFill>
                <a:latin typeface="Century Gothic"/>
                <a:ea typeface="ヒラギノ明朝 ProN W6"/>
              </a:rPr>
              <a:t>
</a:t>
            </a:r>
            <a:r>
              <a:rPr b="1" lang="es-ES" sz="2800">
                <a:solidFill>
                  <a:srgbClr val="782c2c"/>
                </a:solidFill>
                <a:latin typeface="Century Gothic"/>
                <a:ea typeface="ヒラギノ明朝 ProN W6"/>
              </a:rPr>
              <a:t>FICHEROS NO AUTOMATIZADOS</a:t>
            </a:r>
            <a:endParaRPr/>
          </a:p>
        </p:txBody>
      </p:sp>
      <p:sp>
        <p:nvSpPr>
          <p:cNvPr id="463" name="TextShape 2"/>
          <p:cNvSpPr txBox="1"/>
          <p:nvPr/>
        </p:nvSpPr>
        <p:spPr>
          <a:xfrm>
            <a:off x="251640" y="1772640"/>
            <a:ext cx="8568720" cy="4353120"/>
          </a:xfrm>
          <a:prstGeom prst="rect">
            <a:avLst/>
          </a:prstGeom>
        </p:spPr>
        <p:txBody>
          <a:bodyPr/>
          <a:p>
            <a:pPr>
              <a:lnSpc>
                <a:spcPct val="100000"/>
              </a:lnSpc>
            </a:pP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lang="es-ES" sz="2400">
                <a:solidFill>
                  <a:srgbClr val="000000"/>
                </a:solidFill>
                <a:latin typeface="Century Gothic"/>
                <a:ea typeface="ヒラギノ明朝 ProN W3"/>
              </a:rPr>
              <a:t>	</a:t>
            </a:r>
            <a:r>
              <a:rPr b="1" lang="es-ES" sz="2400">
                <a:solidFill>
                  <a:srgbClr val="000000"/>
                </a:solidFill>
                <a:latin typeface="Garamond"/>
                <a:ea typeface="ヒラギノ明朝 ProN W3"/>
              </a:rPr>
              <a:t>NIVEL ALTO</a:t>
            </a:r>
            <a:endParaRPr/>
          </a:p>
          <a:p>
            <a:pPr>
              <a:lnSpc>
                <a:spcPct val="100000"/>
              </a:lnSpc>
            </a:pPr>
            <a:r>
              <a:rPr lang="es-ES" sz="2400">
                <a:solidFill>
                  <a:srgbClr val="ffcc00"/>
                </a:solidFill>
                <a:latin typeface="Century Gothic"/>
                <a:ea typeface="ヒラギノ明朝 ProN W3"/>
              </a:rPr>
              <a:t>ACCESOS Y TRASLADOS</a:t>
            </a:r>
            <a:endParaRPr/>
          </a:p>
          <a:p>
            <a:pPr>
              <a:lnSpc>
                <a:spcPct val="100000"/>
              </a:lnSpc>
              <a:buSzPct val="25000"/>
              <a:buFont typeface="Garamond"/>
              <a:buChar char="-"/>
            </a:pPr>
            <a:r>
              <a:rPr lang="es-ES" sz="2400">
                <a:solidFill>
                  <a:srgbClr val="000000"/>
                </a:solidFill>
                <a:latin typeface="Century Gothic"/>
                <a:ea typeface="ヒラギノ明朝 ProN W3"/>
              </a:rPr>
              <a:t>Exclusivamente por </a:t>
            </a:r>
            <a:r>
              <a:rPr b="1" lang="es-ES" sz="2400">
                <a:solidFill>
                  <a:srgbClr val="000000"/>
                </a:solidFill>
                <a:latin typeface="Century Gothic"/>
                <a:ea typeface="ヒラギノ明朝 ProN W3"/>
              </a:rPr>
              <a:t>personal autorizado</a:t>
            </a:r>
            <a:r>
              <a:rPr lang="es-ES" sz="2400">
                <a:solidFill>
                  <a:srgbClr val="000000"/>
                </a:solidFill>
                <a:latin typeface="Century Gothic"/>
                <a:ea typeface="ヒラギノ明朝 ProN W3"/>
              </a:rPr>
              <a:t> que precise documentación para sus funciones</a:t>
            </a:r>
            <a:endParaRPr/>
          </a:p>
          <a:p>
            <a:pPr>
              <a:lnSpc>
                <a:spcPct val="100000"/>
              </a:lnSpc>
              <a:buSzPct val="25000"/>
              <a:buFont typeface="Garamond"/>
              <a:buChar char="-"/>
            </a:pPr>
            <a:r>
              <a:rPr lang="es-ES" sz="2400">
                <a:solidFill>
                  <a:srgbClr val="000000"/>
                </a:solidFill>
                <a:latin typeface="Century Gothic"/>
                <a:ea typeface="ヒラギノ明朝 ProN W3"/>
              </a:rPr>
              <a:t>Documentos compartidos: </a:t>
            </a:r>
            <a:r>
              <a:rPr b="1" lang="es-ES" sz="2400">
                <a:solidFill>
                  <a:srgbClr val="000000"/>
                </a:solidFill>
                <a:latin typeface="Century Gothic"/>
                <a:ea typeface="ヒラギノ明朝 ProN W3"/>
              </a:rPr>
              <a:t>identificación</a:t>
            </a:r>
            <a:r>
              <a:rPr lang="es-ES" sz="2400">
                <a:solidFill>
                  <a:srgbClr val="000000"/>
                </a:solidFill>
                <a:latin typeface="Century Gothic"/>
                <a:ea typeface="ヒラギノ明朝 ProN W3"/>
              </a:rPr>
              <a:t> accesos por cada usuario.</a:t>
            </a:r>
            <a:endParaRPr/>
          </a:p>
          <a:p>
            <a:pPr>
              <a:lnSpc>
                <a:spcPct val="100000"/>
              </a:lnSpc>
              <a:buSzPct val="25000"/>
              <a:buFont typeface="Garamond"/>
              <a:buChar char="-"/>
            </a:pPr>
            <a:r>
              <a:rPr b="1" lang="es-ES" sz="2400">
                <a:solidFill>
                  <a:srgbClr val="000000"/>
                </a:solidFill>
                <a:latin typeface="Century Gothic"/>
                <a:ea typeface="ヒラギノ明朝 ProN W3"/>
              </a:rPr>
              <a:t>Traslado seguro</a:t>
            </a:r>
            <a:r>
              <a:rPr lang="es-ES" sz="2400">
                <a:solidFill>
                  <a:srgbClr val="000000"/>
                </a:solidFill>
                <a:latin typeface="Century Gothic"/>
                <a:ea typeface="ヒラギノ明朝 ProN W3"/>
              </a:rPr>
              <a:t> por medio que impida el acceso o manipulación de información.</a:t>
            </a:r>
            <a:endParaRPr/>
          </a:p>
        </p:txBody>
      </p:sp>
      <p:sp>
        <p:nvSpPr>
          <p:cNvPr id="464"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5" name="CustomShape 1"/>
          <p:cNvSpPr/>
          <p:nvPr/>
        </p:nvSpPr>
        <p:spPr>
          <a:xfrm>
            <a:off x="820800" y="764640"/>
            <a:ext cx="7357680" cy="1187280"/>
          </a:xfrm>
          <a:prstGeom prst="rect">
            <a:avLst/>
          </a:prstGeom>
          <a:noFill/>
          <a:ln w="12600">
            <a:noFill/>
          </a:ln>
        </p:spPr>
        <p:txBody>
          <a:bodyPr anchor="ctr" bIns="35640" lIns="35640" rIns="35640" tIns="35640"/>
          <a:p>
            <a:pPr algn="ctr">
              <a:lnSpc>
                <a:spcPct val="80000"/>
              </a:lnSpc>
            </a:pPr>
            <a:r>
              <a:rPr b="1" lang="es-ES" sz="3800">
                <a:solidFill>
                  <a:srgbClr val="782c2c"/>
                </a:solidFill>
                <a:latin typeface="Calibri"/>
              </a:rPr>
              <a:t>Otras cuestiones a tener en cuenta</a:t>
            </a:r>
            <a:endParaRPr/>
          </a:p>
        </p:txBody>
      </p:sp>
      <p:sp>
        <p:nvSpPr>
          <p:cNvPr id="466" name="CustomShape 2"/>
          <p:cNvSpPr/>
          <p:nvPr/>
        </p:nvSpPr>
        <p:spPr>
          <a:xfrm>
            <a:off x="539640" y="1989000"/>
            <a:ext cx="7920360" cy="3651840"/>
          </a:xfrm>
          <a:prstGeom prst="rect">
            <a:avLst/>
          </a:prstGeom>
          <a:noFill/>
          <a:ln>
            <a:noFill/>
          </a:ln>
        </p:spPr>
        <p:txBody>
          <a:bodyPr bIns="35640" lIns="35640" rIns="35640" tIns="35640"/>
          <a:p>
            <a:pPr>
              <a:lnSpc>
                <a:spcPct val="100000"/>
              </a:lnSpc>
              <a:buSzPct val="25000"/>
              <a:buFont typeface="StarSymbol"/>
              <a:buChar char=""/>
            </a:pPr>
            <a:r>
              <a:rPr lang="es-ES" sz="2200">
                <a:solidFill>
                  <a:srgbClr val="000000"/>
                </a:solidFill>
                <a:latin typeface="Century Gothic"/>
                <a:ea typeface="ヒラギノ明朝 ProN W6"/>
              </a:rPr>
              <a:t>Aviso legal e información mínima en web (LSSI).</a:t>
            </a:r>
            <a:endParaRPr/>
          </a:p>
          <a:p>
            <a:pPr>
              <a:lnSpc>
                <a:spcPct val="100000"/>
              </a:lnSpc>
              <a:buSzPct val="25000"/>
              <a:buFont typeface="StarSymbol"/>
              <a:buChar char=""/>
            </a:pPr>
            <a:r>
              <a:rPr lang="es-ES" sz="2200">
                <a:solidFill>
                  <a:srgbClr val="000000"/>
                </a:solidFill>
                <a:latin typeface="Century Gothic"/>
                <a:ea typeface="ヒラギノ明朝 ProN W6"/>
              </a:rPr>
              <a:t>Uso de contenidos de terceros (copyright).</a:t>
            </a:r>
            <a:endParaRPr/>
          </a:p>
          <a:p>
            <a:pPr>
              <a:lnSpc>
                <a:spcPct val="100000"/>
              </a:lnSpc>
              <a:buSzPct val="25000"/>
              <a:buFont typeface="StarSymbol"/>
              <a:buChar char=""/>
            </a:pPr>
            <a:r>
              <a:rPr lang="es-ES" sz="2200">
                <a:solidFill>
                  <a:srgbClr val="000000"/>
                </a:solidFill>
                <a:latin typeface="Century Gothic"/>
                <a:ea typeface="ヒラギノ明朝 ProN W6"/>
              </a:rPr>
              <a:t>Política de blogs y responsabilidad por comentarios, enlaces, etc.</a:t>
            </a:r>
            <a:endParaRPr/>
          </a:p>
          <a:p>
            <a:pPr>
              <a:lnSpc>
                <a:spcPct val="100000"/>
              </a:lnSpc>
              <a:buSzPct val="25000"/>
              <a:buFont typeface="StarSymbol"/>
              <a:buChar char=""/>
            </a:pPr>
            <a:r>
              <a:rPr lang="es-ES" sz="2200">
                <a:solidFill>
                  <a:srgbClr val="000000"/>
                </a:solidFill>
                <a:latin typeface="Century Gothic"/>
                <a:ea typeface="ヒラギノ明朝 ProN W6"/>
              </a:rPr>
              <a:t>Uso de tecnologías “nube” y “gratuitas” del extranjero.</a:t>
            </a:r>
            <a:endParaRPr/>
          </a:p>
          <a:p>
            <a:pPr>
              <a:lnSpc>
                <a:spcPct val="100000"/>
              </a:lnSpc>
              <a:buSzPct val="25000"/>
              <a:buFont typeface="StarSymbol"/>
              <a:buChar char=""/>
            </a:pPr>
            <a:r>
              <a:rPr lang="es-ES" sz="2200">
                <a:solidFill>
                  <a:srgbClr val="000000"/>
                </a:solidFill>
                <a:latin typeface="Century Gothic"/>
                <a:ea typeface="ヒラギノ明朝 ProN W6"/>
              </a:rPr>
              <a:t>Persecución y prevención de ciberdelitos.</a:t>
            </a:r>
            <a:endParaRPr/>
          </a:p>
        </p:txBody>
      </p:sp>
      <p:sp>
        <p:nvSpPr>
          <p:cNvPr id="467"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8"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Herramientas de la Xunta de Galicia</a:t>
            </a:r>
            <a:endParaRPr/>
          </a:p>
        </p:txBody>
      </p:sp>
      <p:sp>
        <p:nvSpPr>
          <p:cNvPr id="469" name="TextShape 2"/>
          <p:cNvSpPr txBox="1"/>
          <p:nvPr/>
        </p:nvSpPr>
        <p:spPr>
          <a:xfrm>
            <a:off x="251640" y="1772640"/>
            <a:ext cx="8568720" cy="4353120"/>
          </a:xfrm>
          <a:prstGeom prst="rect">
            <a:avLst/>
          </a:prstGeom>
        </p:spPr>
        <p:txBody>
          <a:bodyPr/>
          <a:p>
            <a:pPr>
              <a:lnSpc>
                <a:spcPct val="100000"/>
              </a:lnSpc>
              <a:buFont typeface="Arial"/>
              <a:buChar char="•"/>
            </a:pPr>
            <a:r>
              <a:rPr lang="es-ES" sz="2400">
                <a:solidFill>
                  <a:srgbClr val="000000"/>
                </a:solidFill>
                <a:latin typeface="Arial"/>
              </a:rPr>
              <a:t>Proyecto ABALAR (modelo educativo TIC + familias):</a:t>
            </a:r>
            <a:endParaRPr/>
          </a:p>
          <a:p>
            <a:pPr lvl="1">
              <a:lnSpc>
                <a:spcPct val="100000"/>
              </a:lnSpc>
              <a:buFont typeface="Arial"/>
              <a:buChar char="–"/>
            </a:pPr>
            <a:r>
              <a:rPr lang="es-ES" sz="2000" u="sng">
                <a:solidFill>
                  <a:srgbClr val="782c2c"/>
                </a:solidFill>
                <a:latin typeface="Arial"/>
                <a:hlinkClick r:id="rId1"/>
              </a:rPr>
              <a:t>www.edu.xunta.es</a:t>
            </a:r>
            <a:r>
              <a:rPr lang="es-ES" sz="2000" u="sng">
                <a:solidFill>
                  <a:srgbClr val="782c2c"/>
                </a:solidFill>
                <a:latin typeface="Arial"/>
                <a:hlinkClick r:id="rId2"/>
              </a:rPr>
              <a:t>/espazoAbalar</a:t>
            </a:r>
            <a:r>
              <a:rPr lang="es-ES" sz="2000" u="sng">
                <a:solidFill>
                  <a:srgbClr val="782c2c"/>
                </a:solidFill>
                <a:latin typeface="Arial"/>
                <a:hlinkClick r:id="rId3"/>
              </a:rPr>
              <a:t>/</a:t>
            </a:r>
            <a:endParaRPr/>
          </a:p>
          <a:p>
            <a:pPr lvl="1">
              <a:lnSpc>
                <a:spcPct val="100000"/>
              </a:lnSpc>
              <a:buFont typeface="Arial"/>
              <a:buChar char="–"/>
            </a:pPr>
            <a:r>
              <a:rPr lang="es-ES" sz="2000">
                <a:solidFill>
                  <a:srgbClr val="000000"/>
                </a:solidFill>
                <a:latin typeface="Arial"/>
              </a:rPr>
              <a:t>AbalarMóvil (App)</a:t>
            </a:r>
            <a:endParaRPr/>
          </a:p>
          <a:p>
            <a:pPr>
              <a:lnSpc>
                <a:spcPct val="100000"/>
              </a:lnSpc>
              <a:buFont typeface="Arial"/>
              <a:buChar char="•"/>
            </a:pPr>
            <a:r>
              <a:rPr lang="es-ES" sz="2400">
                <a:solidFill>
                  <a:srgbClr val="000000"/>
                </a:solidFill>
                <a:latin typeface="Arial"/>
              </a:rPr>
              <a:t>REDEIRAS (Red social para el profesorado):</a:t>
            </a:r>
            <a:endParaRPr/>
          </a:p>
          <a:p>
            <a:pPr lvl="1">
              <a:lnSpc>
                <a:spcPct val="100000"/>
              </a:lnSpc>
              <a:buFont typeface="Arial"/>
              <a:buChar char="–"/>
            </a:pPr>
            <a:r>
              <a:rPr lang="es-ES" sz="2000" u="sng">
                <a:solidFill>
                  <a:srgbClr val="782c2c"/>
                </a:solidFill>
                <a:latin typeface="Arial"/>
                <a:hlinkClick r:id="rId4"/>
              </a:rPr>
              <a:t>https</a:t>
            </a:r>
            <a:r>
              <a:rPr lang="es-ES" sz="2000" u="sng">
                <a:solidFill>
                  <a:srgbClr val="782c2c"/>
                </a:solidFill>
                <a:latin typeface="Arial"/>
                <a:hlinkClick r:id="rId5"/>
              </a:rPr>
              <a:t>://www.edu.xunta.es/redeiras</a:t>
            </a:r>
            <a:r>
              <a:rPr lang="es-ES" sz="2000" u="sng">
                <a:solidFill>
                  <a:srgbClr val="782c2c"/>
                </a:solidFill>
                <a:latin typeface="Arial"/>
                <a:hlinkClick r:id="rId6"/>
              </a:rPr>
              <a:t>/</a:t>
            </a:r>
            <a:r>
              <a:rPr lang="es-ES" sz="2000">
                <a:solidFill>
                  <a:srgbClr val="000000"/>
                </a:solidFill>
                <a:latin typeface="Arial"/>
              </a:rPr>
              <a:t> </a:t>
            </a:r>
            <a:endParaRPr/>
          </a:p>
          <a:p>
            <a:pPr>
              <a:lnSpc>
                <a:spcPct val="100000"/>
              </a:lnSpc>
              <a:buFont typeface="Arial"/>
              <a:buChar char="•"/>
            </a:pPr>
            <a:r>
              <a:rPr lang="es-ES" sz="2400">
                <a:solidFill>
                  <a:srgbClr val="000000"/>
                </a:solidFill>
                <a:latin typeface="Arial"/>
              </a:rPr>
              <a:t>Webs dinámicas de la Xunta de Galicia:</a:t>
            </a:r>
            <a:endParaRPr/>
          </a:p>
          <a:p>
            <a:pPr lvl="1">
              <a:lnSpc>
                <a:spcPct val="100000"/>
              </a:lnSpc>
              <a:buFont typeface="Arial"/>
              <a:buChar char="–"/>
            </a:pPr>
            <a:r>
              <a:rPr lang="es-ES" sz="2000" u="sng">
                <a:solidFill>
                  <a:srgbClr val="782c2c"/>
                </a:solidFill>
                <a:latin typeface="Arial"/>
                <a:hlinkClick r:id="rId7"/>
              </a:rPr>
              <a:t>http</a:t>
            </a:r>
            <a:r>
              <a:rPr lang="es-ES" sz="2000" u="sng">
                <a:solidFill>
                  <a:srgbClr val="782c2c"/>
                </a:solidFill>
                <a:latin typeface="Arial"/>
                <a:hlinkClick r:id="rId8"/>
              </a:rPr>
              <a:t>://www.edu.xunta.es/centros/websdinamicas/</a:t>
            </a:r>
            <a:r>
              <a:rPr lang="es-ES" sz="2000" u="sng">
                <a:solidFill>
                  <a:srgbClr val="782c2c"/>
                </a:solidFill>
                <a:latin typeface="Arial"/>
                <a:hlinkClick r:id="rId9"/>
              </a:rPr>
              <a:t>sitemap</a:t>
            </a:r>
            <a:endParaRPr/>
          </a:p>
          <a:p>
            <a:pPr lvl="1">
              <a:lnSpc>
                <a:spcPct val="100000"/>
              </a:lnSpc>
              <a:buFont typeface="Arial"/>
              <a:buChar char="–"/>
            </a:pPr>
            <a:r>
              <a:rPr lang="es-ES" sz="2000">
                <a:solidFill>
                  <a:srgbClr val="000000"/>
                </a:solidFill>
                <a:latin typeface="Arial"/>
              </a:rPr>
              <a:t>Coppermine (imágenes en entorno web)</a:t>
            </a:r>
            <a:endParaRPr/>
          </a:p>
          <a:p>
            <a:pPr lvl="1">
              <a:lnSpc>
                <a:spcPct val="100000"/>
              </a:lnSpc>
              <a:buFont typeface="Arial"/>
              <a:buChar char="–"/>
            </a:pPr>
            <a:r>
              <a:rPr lang="es-ES" sz="2000">
                <a:solidFill>
                  <a:srgbClr val="000000"/>
                </a:solidFill>
                <a:latin typeface="Arial"/>
              </a:rPr>
              <a:t>Moodle (gestión de aprendizaje)</a:t>
            </a:r>
            <a:endParaRPr/>
          </a:p>
          <a:p>
            <a:pPr lvl="1">
              <a:lnSpc>
                <a:spcPct val="100000"/>
              </a:lnSpc>
              <a:buFont typeface="Arial"/>
              <a:buChar char="–"/>
            </a:pPr>
            <a:r>
              <a:rPr lang="es-ES" sz="2000">
                <a:solidFill>
                  <a:srgbClr val="000000"/>
                </a:solidFill>
                <a:latin typeface="Arial"/>
              </a:rPr>
              <a:t>Drupal (sistema de gestión de contenidos y blogs)</a:t>
            </a:r>
            <a:endParaRPr/>
          </a:p>
        </p:txBody>
      </p:sp>
      <p:sp>
        <p:nvSpPr>
          <p:cNvPr id="470" name="CustomShape 3"/>
          <p:cNvSpPr/>
          <p:nvPr/>
        </p:nvSpPr>
        <p:spPr>
          <a:xfrm>
            <a:off x="5956200" y="6348240"/>
            <a:ext cx="2892960" cy="16776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2014</a:t>
            </a:r>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1" name="CustomShape 1"/>
          <p:cNvSpPr/>
          <p:nvPr/>
        </p:nvSpPr>
        <p:spPr>
          <a:xfrm>
            <a:off x="857160" y="3558600"/>
            <a:ext cx="7429320" cy="577800"/>
          </a:xfrm>
          <a:prstGeom prst="rect">
            <a:avLst/>
          </a:prstGeom>
          <a:noFill/>
          <a:ln>
            <a:noFill/>
          </a:ln>
        </p:spPr>
        <p:txBody>
          <a:bodyPr bIns="45000" lIns="90000" rIns="90000" tIns="45000"/>
          <a:p>
            <a:pPr algn="ctr">
              <a:lnSpc>
                <a:spcPct val="100000"/>
              </a:lnSpc>
            </a:pPr>
            <a:r>
              <a:rPr lang="es-ES" sz="3200">
                <a:solidFill>
                  <a:srgbClr val="ffffff"/>
                </a:solidFill>
                <a:latin typeface="Arial"/>
              </a:rPr>
              <a:t>¡MUCHAS GRACIAS!</a:t>
            </a:r>
            <a:endParaRPr/>
          </a:p>
        </p:txBody>
      </p:sp>
      <p:sp>
        <p:nvSpPr>
          <p:cNvPr id="472" name="CustomShape 2"/>
          <p:cNvSpPr/>
          <p:nvPr/>
        </p:nvSpPr>
        <p:spPr>
          <a:xfrm>
            <a:off x="857160" y="4803480"/>
            <a:ext cx="3024000" cy="896760"/>
          </a:xfrm>
          <a:prstGeom prst="rect">
            <a:avLst/>
          </a:prstGeom>
          <a:noFill/>
          <a:ln>
            <a:noFill/>
          </a:ln>
        </p:spPr>
        <p:txBody>
          <a:bodyPr bIns="45000" lIns="90000" rIns="90000" tIns="45000"/>
          <a:p>
            <a:pPr algn="ctr">
              <a:lnSpc>
                <a:spcPct val="100000"/>
              </a:lnSpc>
            </a:pPr>
            <a:r>
              <a:rPr b="1" lang="es-ES" sz="1600">
                <a:solidFill>
                  <a:srgbClr val="32332d"/>
                </a:solidFill>
                <a:latin typeface="Arial"/>
              </a:rPr>
              <a:t>Victor Salgado Seguín</a:t>
            </a:r>
            <a:endParaRPr/>
          </a:p>
          <a:p>
            <a:pPr algn="ctr">
              <a:lnSpc>
                <a:spcPct val="100000"/>
              </a:lnSpc>
            </a:pPr>
            <a:r>
              <a:rPr lang="es-ES" sz="1600">
                <a:solidFill>
                  <a:srgbClr val="32332d"/>
                </a:solidFill>
                <a:latin typeface="Arial"/>
              </a:rPr>
              <a:t>vsalgado@pintos-salgado.com</a:t>
            </a:r>
            <a:endParaRPr/>
          </a:p>
          <a:p>
            <a:pPr algn="ctr">
              <a:lnSpc>
                <a:spcPct val="100000"/>
              </a:lnSpc>
            </a:pPr>
            <a:r>
              <a:rPr lang="es-ES" sz="1600">
                <a:solidFill>
                  <a:srgbClr val="32332d"/>
                </a:solidFill>
                <a:latin typeface="Arial"/>
              </a:rPr>
              <a:t>@abonauta</a:t>
            </a:r>
            <a:endParaRPr/>
          </a:p>
        </p:txBody>
      </p:sp>
      <p:pic>
        <p:nvPicPr>
          <p:cNvPr descr="" id="473" name="Imagen 6"/>
          <p:cNvPicPr/>
          <p:nvPr/>
        </p:nvPicPr>
        <p:blipFill>
          <a:blip r:embed="rId1"/>
          <a:stretch>
            <a:fillRect/>
          </a:stretch>
        </p:blipFill>
        <p:spPr>
          <a:xfrm>
            <a:off x="4428000" y="4780440"/>
            <a:ext cx="4248720" cy="95364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Century Gothic"/>
                <a:ea typeface="ヒラギノ明朝 ProN W6"/>
              </a:rPr>
              <a:t>Propia imagen - Ley Orgánica 1/1982</a:t>
            </a:r>
            <a:endParaRPr/>
          </a:p>
        </p:txBody>
      </p:sp>
      <p:sp>
        <p:nvSpPr>
          <p:cNvPr id="257" name="TextShape 2"/>
          <p:cNvSpPr txBox="1"/>
          <p:nvPr/>
        </p:nvSpPr>
        <p:spPr>
          <a:xfrm>
            <a:off x="251640" y="1772640"/>
            <a:ext cx="8568720" cy="4353120"/>
          </a:xfrm>
          <a:prstGeom prst="rect">
            <a:avLst/>
          </a:prstGeom>
        </p:spPr>
        <p:txBody>
          <a:bodyPr/>
          <a:p>
            <a:pPr>
              <a:lnSpc>
                <a:spcPct val="100000"/>
              </a:lnSpc>
              <a:buFont typeface="Arial"/>
              <a:buChar char="•"/>
            </a:pPr>
            <a:r>
              <a:rPr b="1" lang="es-ES" sz="2000">
                <a:solidFill>
                  <a:srgbClr val="000000"/>
                </a:solidFill>
                <a:latin typeface="Century Gothic"/>
                <a:ea typeface="ヒラギノ明朝 ProN W3"/>
              </a:rPr>
              <a:t>Artículo Octavo.</a:t>
            </a:r>
            <a:r>
              <a:rPr lang="es-ES" sz="2000">
                <a:solidFill>
                  <a:srgbClr val="000000"/>
                </a:solidFill>
                <a:latin typeface="Century Gothic"/>
                <a:ea typeface="ヒラギノ明朝 ProN W3"/>
              </a:rPr>
              <a:t> </a:t>
            </a:r>
            <a:endParaRPr/>
          </a:p>
          <a:p>
            <a:pPr>
              <a:lnSpc>
                <a:spcPct val="100000"/>
              </a:lnSpc>
              <a:buFont typeface="Arial"/>
              <a:buChar char="•"/>
            </a:pPr>
            <a:r>
              <a:rPr lang="es-ES" sz="2000">
                <a:solidFill>
                  <a:srgbClr val="000000"/>
                </a:solidFill>
                <a:latin typeface="Century Gothic"/>
                <a:ea typeface="ヒラギノ明朝 ProN W3"/>
              </a:rPr>
              <a:t>Uno. No se reputará, con carácter general, intromisiones ilegítimas las actuaciones autorizadas o acordadas por la Autoridad competente de acuerdo con la Ley, ni </a:t>
            </a:r>
            <a:r>
              <a:rPr b="1" lang="es-ES" sz="2000">
                <a:solidFill>
                  <a:srgbClr val="000000"/>
                </a:solidFill>
                <a:latin typeface="Century Gothic"/>
                <a:ea typeface="ヒラギノ明朝 ProN W3"/>
              </a:rPr>
              <a:t>cuando predomine un interés histórico, científico o cultural relevante</a:t>
            </a:r>
            <a:r>
              <a:rPr lang="es-ES" sz="2000">
                <a:solidFill>
                  <a:srgbClr val="000000"/>
                </a:solidFill>
                <a:latin typeface="Century Gothic"/>
                <a:ea typeface="ヒラギノ明朝 ProN W3"/>
              </a:rPr>
              <a:t>.</a:t>
            </a:r>
            <a:endParaRPr/>
          </a:p>
          <a:p>
            <a:pPr>
              <a:lnSpc>
                <a:spcPct val="100000"/>
              </a:lnSpc>
              <a:buFont typeface="Arial"/>
              <a:buChar char="•"/>
            </a:pPr>
            <a:r>
              <a:rPr lang="es-ES" sz="2000">
                <a:solidFill>
                  <a:srgbClr val="000000"/>
                </a:solidFill>
                <a:latin typeface="Century Gothic"/>
                <a:ea typeface="ヒラギノ明朝 ProN W3"/>
              </a:rPr>
              <a:t>Dos. En particular, el </a:t>
            </a:r>
            <a:r>
              <a:rPr b="1" lang="es-ES" sz="2000">
                <a:solidFill>
                  <a:srgbClr val="000000"/>
                </a:solidFill>
                <a:latin typeface="Century Gothic"/>
                <a:ea typeface="ヒラギノ明朝 ProN W3"/>
              </a:rPr>
              <a:t>derecho a la propia imagen</a:t>
            </a:r>
            <a:r>
              <a:rPr lang="es-ES" sz="2000">
                <a:solidFill>
                  <a:srgbClr val="000000"/>
                </a:solidFill>
                <a:latin typeface="Century Gothic"/>
                <a:ea typeface="ヒラギノ明朝 ProN W3"/>
              </a:rPr>
              <a:t> no impedirá:</a:t>
            </a:r>
            <a:endParaRPr/>
          </a:p>
          <a:p>
            <a:pPr lvl="1">
              <a:lnSpc>
                <a:spcPct val="100000"/>
              </a:lnSpc>
              <a:buFont typeface="Arial"/>
              <a:buChar char="–"/>
            </a:pPr>
            <a:r>
              <a:rPr lang="es-ES" sz="2000">
                <a:solidFill>
                  <a:srgbClr val="000000"/>
                </a:solidFill>
                <a:latin typeface="Century Gothic"/>
                <a:ea typeface="ヒラギノ明朝 ProN W3"/>
              </a:rPr>
              <a:t>c) La </a:t>
            </a:r>
            <a:r>
              <a:rPr b="1" lang="es-ES" sz="2000">
                <a:solidFill>
                  <a:srgbClr val="000000"/>
                </a:solidFill>
                <a:latin typeface="Century Gothic"/>
                <a:ea typeface="ヒラギノ明朝 ProN W3"/>
              </a:rPr>
              <a:t>información gráfica sobre un suceso o acaecimiento público</a:t>
            </a:r>
            <a:r>
              <a:rPr lang="es-ES" sz="2000">
                <a:solidFill>
                  <a:srgbClr val="000000"/>
                </a:solidFill>
                <a:latin typeface="Century Gothic"/>
                <a:ea typeface="ヒラギノ明朝 ProN W3"/>
              </a:rPr>
              <a:t> cuando la </a:t>
            </a:r>
            <a:r>
              <a:rPr b="1" lang="es-ES" sz="2000">
                <a:solidFill>
                  <a:srgbClr val="000000"/>
                </a:solidFill>
                <a:latin typeface="Century Gothic"/>
                <a:ea typeface="ヒラギノ明朝 ProN W3"/>
              </a:rPr>
              <a:t>imagen de una persona determinada aparezca como meramente accesoria</a:t>
            </a:r>
            <a:r>
              <a:rPr lang="es-ES" sz="2000">
                <a:solidFill>
                  <a:srgbClr val="000000"/>
                </a:solidFill>
                <a:latin typeface="Century Gothic"/>
                <a:ea typeface="ヒラギノ明朝 ProN W3"/>
              </a:rPr>
              <a:t>.</a:t>
            </a:r>
            <a:endParaRPr/>
          </a:p>
          <a:p>
            <a:pPr>
              <a:lnSpc>
                <a:spcPct val="100000"/>
              </a:lnSpc>
            </a:pPr>
            <a:endParaRPr/>
          </a:p>
        </p:txBody>
      </p:sp>
      <p:sp>
        <p:nvSpPr>
          <p:cNvPr id="258"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Derechos del Menor de Edad</a:t>
            </a:r>
            <a:endParaRPr/>
          </a:p>
        </p:txBody>
      </p:sp>
      <p:sp>
        <p:nvSpPr>
          <p:cNvPr id="260" name="TextShape 2"/>
          <p:cNvSpPr txBox="1"/>
          <p:nvPr/>
        </p:nvSpPr>
        <p:spPr>
          <a:xfrm>
            <a:off x="251640" y="1772640"/>
            <a:ext cx="8568720" cy="4353120"/>
          </a:xfrm>
          <a:prstGeom prst="rect">
            <a:avLst/>
          </a:prstGeom>
        </p:spPr>
        <p:txBody>
          <a:bodyPr/>
          <a:p>
            <a:pPr>
              <a:lnSpc>
                <a:spcPct val="100000"/>
              </a:lnSpc>
              <a:buFont typeface="Arial"/>
              <a:buChar char="•"/>
            </a:pPr>
            <a:r>
              <a:rPr i="1" lang="es-ES" sz="2400">
                <a:solidFill>
                  <a:srgbClr val="000000"/>
                </a:solidFill>
                <a:latin typeface="Arial"/>
              </a:rPr>
              <a:t>Art. 4 de la Ley Orgánica 1/1996, de 15 de enero, de protección jurídica del menor:</a:t>
            </a:r>
            <a:endParaRPr/>
          </a:p>
          <a:p>
            <a:pPr lvl="1">
              <a:lnSpc>
                <a:spcPct val="100000"/>
              </a:lnSpc>
              <a:buFont typeface="Arial"/>
              <a:buChar char="–"/>
            </a:pPr>
            <a:r>
              <a:rPr i="1" lang="es-ES" sz="2400">
                <a:solidFill>
                  <a:srgbClr val="000000"/>
                </a:solidFill>
                <a:latin typeface="Arial"/>
              </a:rPr>
              <a:t>2. La difusión de </a:t>
            </a:r>
            <a:r>
              <a:rPr b="1" i="1" lang="es-ES" sz="2400">
                <a:solidFill>
                  <a:srgbClr val="000000"/>
                </a:solidFill>
                <a:latin typeface="Arial"/>
              </a:rPr>
              <a:t>información</a:t>
            </a:r>
            <a:r>
              <a:rPr i="1" lang="es-ES" sz="2400">
                <a:solidFill>
                  <a:srgbClr val="000000"/>
                </a:solidFill>
                <a:latin typeface="Arial"/>
              </a:rPr>
              <a:t> o la utilización de </a:t>
            </a:r>
            <a:r>
              <a:rPr b="1" i="1" lang="es-ES" sz="2400">
                <a:solidFill>
                  <a:srgbClr val="000000"/>
                </a:solidFill>
                <a:latin typeface="Arial"/>
              </a:rPr>
              <a:t>imágenes o nombre</a:t>
            </a:r>
            <a:r>
              <a:rPr i="1" lang="es-ES" sz="2400">
                <a:solidFill>
                  <a:srgbClr val="000000"/>
                </a:solidFill>
                <a:latin typeface="Arial"/>
              </a:rPr>
              <a:t> de los menores en los medios de comunicación que puedan implicar una intromisión ilegítima en su intimidad, honra o reputación, o que sea contraria a sus intereses, determinará la intervención del </a:t>
            </a:r>
            <a:r>
              <a:rPr b="1" i="1" lang="es-ES" sz="2400">
                <a:solidFill>
                  <a:srgbClr val="000000"/>
                </a:solidFill>
                <a:latin typeface="Arial"/>
              </a:rPr>
              <a:t>Ministerio Fiscal</a:t>
            </a:r>
            <a:endParaRPr/>
          </a:p>
          <a:p>
            <a:pPr lvl="1">
              <a:lnSpc>
                <a:spcPct val="100000"/>
              </a:lnSpc>
              <a:buFont typeface="Arial"/>
              <a:buChar char="–"/>
            </a:pPr>
            <a:r>
              <a:rPr i="1" lang="es-ES" sz="2400">
                <a:solidFill>
                  <a:srgbClr val="000000"/>
                </a:solidFill>
                <a:latin typeface="Arial"/>
              </a:rPr>
              <a:t>3. Se considera intromisión ilegítima (…), cualquier utilización de su imagen o su nombre en los medios de comunicación que pueda implicar </a:t>
            </a:r>
            <a:r>
              <a:rPr b="1" i="1" lang="es-ES" sz="2400">
                <a:solidFill>
                  <a:srgbClr val="000000"/>
                </a:solidFill>
                <a:latin typeface="Arial"/>
              </a:rPr>
              <a:t>menoscabo de su honra o reputación</a:t>
            </a:r>
            <a:r>
              <a:rPr i="1" lang="es-ES" sz="2400">
                <a:solidFill>
                  <a:srgbClr val="000000"/>
                </a:solidFill>
                <a:latin typeface="Arial"/>
              </a:rPr>
              <a:t>, o que sea contraria a sus intereses </a:t>
            </a:r>
            <a:r>
              <a:rPr b="1" i="1" lang="es-ES" sz="2400">
                <a:solidFill>
                  <a:srgbClr val="000000"/>
                </a:solidFill>
                <a:latin typeface="Arial"/>
              </a:rPr>
              <a:t>incluso si consta el consentimiento </a:t>
            </a:r>
            <a:r>
              <a:rPr i="1" lang="es-ES" sz="2400">
                <a:solidFill>
                  <a:srgbClr val="000000"/>
                </a:solidFill>
                <a:latin typeface="Arial"/>
              </a:rPr>
              <a:t>del menor o de sus representantes legales.</a:t>
            </a:r>
            <a:endParaRPr/>
          </a:p>
        </p:txBody>
      </p:sp>
      <p:sp>
        <p:nvSpPr>
          <p:cNvPr id="261" name="CustomShape 3"/>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TextShape 1"/>
          <p:cNvSpPr txBox="1"/>
          <p:nvPr/>
        </p:nvSpPr>
        <p:spPr>
          <a:xfrm>
            <a:off x="251640" y="692640"/>
            <a:ext cx="8568720" cy="935640"/>
          </a:xfrm>
          <a:prstGeom prst="rect">
            <a:avLst/>
          </a:prstGeom>
        </p:spPr>
        <p:txBody>
          <a:bodyPr/>
          <a:p>
            <a:pPr algn="ctr">
              <a:lnSpc>
                <a:spcPct val="100000"/>
              </a:lnSpc>
            </a:pPr>
            <a:r>
              <a:rPr b="1" lang="es-ES" sz="2800">
                <a:solidFill>
                  <a:srgbClr val="782c2c"/>
                </a:solidFill>
                <a:latin typeface="Arial"/>
              </a:rPr>
              <a:t>Una privacidad, dos sistemas</a:t>
            </a:r>
            <a:endParaRPr/>
          </a:p>
        </p:txBody>
      </p:sp>
      <p:sp>
        <p:nvSpPr>
          <p:cNvPr id="263" name="CustomShape 2"/>
          <p:cNvSpPr/>
          <p:nvPr/>
        </p:nvSpPr>
        <p:spPr>
          <a:xfrm>
            <a:off x="714240" y="1446480"/>
            <a:ext cx="3640680" cy="4502160"/>
          </a:xfrm>
          <a:prstGeom prst="rect">
            <a:avLst/>
          </a:prstGeom>
          <a:blipFill>
            <a:blip r:embed="rId1"/>
            <a:stretch>
              <a:fillRect/>
            </a:stretch>
          </a:blipFill>
          <a:ln w="9360">
            <a:noFill/>
          </a:ln>
        </p:spPr>
        <p:txBody>
          <a:bodyPr/>
          <a:p>
            <a:pPr algn="ctr">
              <a:lnSpc>
                <a:spcPct val="100000"/>
              </a:lnSpc>
            </a:pPr>
            <a:r>
              <a:rPr b="1" lang="es-ES" sz="2000">
                <a:solidFill>
                  <a:srgbClr val="ffffff"/>
                </a:solidFill>
                <a:latin typeface="Century Gothic"/>
              </a:rPr>
              <a:t>Privacy: EE.UU.</a:t>
            </a:r>
            <a:endParaRPr/>
          </a:p>
          <a:p>
            <a:pPr>
              <a:lnSpc>
                <a:spcPct val="100000"/>
              </a:lnSpc>
              <a:buSzPct val="25000"/>
              <a:buFont typeface="Symbol"/>
              <a:buChar char="¨"/>
            </a:pPr>
            <a:r>
              <a:rPr b="1" lang="es-ES" sz="1700">
                <a:solidFill>
                  <a:srgbClr val="1f497d"/>
                </a:solidFill>
                <a:latin typeface="Century Gothic"/>
              </a:rPr>
              <a:t>No es un derecho constitucional:</a:t>
            </a:r>
            <a:endParaRPr/>
          </a:p>
          <a:p>
            <a:pPr>
              <a:lnSpc>
                <a:spcPct val="100000"/>
              </a:lnSpc>
              <a:buSzPct val="25000"/>
              <a:buFont typeface="Symbol"/>
              <a:buChar char="¨"/>
            </a:pPr>
            <a:r>
              <a:rPr b="1" lang="es-ES" sz="1700">
                <a:solidFill>
                  <a:srgbClr val="1f497d"/>
                </a:solidFill>
                <a:latin typeface="Century Gothic"/>
              </a:rPr>
              <a:t>Definido poco a poco por la doctrina y la jurispudencia</a:t>
            </a:r>
            <a:endParaRPr/>
          </a:p>
          <a:p>
            <a:pPr>
              <a:lnSpc>
                <a:spcPct val="100000"/>
              </a:lnSpc>
              <a:buSzPct val="25000"/>
              <a:buFont typeface="Symbol"/>
              <a:buChar char="¨"/>
            </a:pPr>
            <a:r>
              <a:rPr b="1" lang="es-ES" sz="1700">
                <a:solidFill>
                  <a:srgbClr val="1f497d"/>
                </a:solidFill>
                <a:latin typeface="Century Gothic"/>
              </a:rPr>
              <a:t>“</a:t>
            </a:r>
            <a:r>
              <a:rPr b="1" lang="es-ES" sz="1700">
                <a:solidFill>
                  <a:srgbClr val="1f497d"/>
                </a:solidFill>
                <a:latin typeface="Century Gothic"/>
              </a:rPr>
              <a:t>The right to be let alone”</a:t>
            </a:r>
            <a:endParaRPr/>
          </a:p>
          <a:p>
            <a:pPr>
              <a:lnSpc>
                <a:spcPct val="100000"/>
              </a:lnSpc>
              <a:buSzPct val="25000"/>
              <a:buFont typeface="Symbol"/>
              <a:buChar char="¨"/>
            </a:pPr>
            <a:r>
              <a:rPr b="1" lang="es-ES" sz="1700">
                <a:solidFill>
                  <a:srgbClr val="1f497d"/>
                </a:solidFill>
                <a:latin typeface="Century Gothic"/>
              </a:rPr>
              <a:t>No hay Ley de protección de datos federal</a:t>
            </a:r>
            <a:endParaRPr/>
          </a:p>
          <a:p>
            <a:pPr>
              <a:lnSpc>
                <a:spcPct val="100000"/>
              </a:lnSpc>
              <a:buSzPct val="25000"/>
              <a:buFont typeface="Symbol"/>
              <a:buChar char="¨"/>
            </a:pPr>
            <a:r>
              <a:rPr b="1" lang="es-ES" sz="1700">
                <a:solidFill>
                  <a:srgbClr val="1f497d"/>
                </a:solidFill>
                <a:latin typeface="Century Gothic"/>
              </a:rPr>
              <a:t>“</a:t>
            </a:r>
            <a:r>
              <a:rPr b="1" lang="es-ES" sz="1700">
                <a:solidFill>
                  <a:srgbClr val="1f497d"/>
                </a:solidFill>
                <a:latin typeface="Century Gothic"/>
              </a:rPr>
              <a:t>Políticas de Privacidad”: El dueño de los datos es la empresa</a:t>
            </a:r>
            <a:endParaRPr/>
          </a:p>
        </p:txBody>
      </p:sp>
      <p:sp>
        <p:nvSpPr>
          <p:cNvPr id="264" name="CustomShape 3"/>
          <p:cNvSpPr/>
          <p:nvPr/>
        </p:nvSpPr>
        <p:spPr>
          <a:xfrm>
            <a:off x="4676760" y="1446480"/>
            <a:ext cx="3740040" cy="4502160"/>
          </a:xfrm>
          <a:prstGeom prst="rect">
            <a:avLst/>
          </a:prstGeom>
          <a:blipFill>
            <a:blip r:embed="rId2"/>
            <a:stretch>
              <a:fillRect/>
            </a:stretch>
          </a:blipFill>
          <a:ln w="9360">
            <a:noFill/>
          </a:ln>
        </p:spPr>
        <p:txBody>
          <a:bodyPr/>
          <a:p>
            <a:pPr algn="ctr">
              <a:lnSpc>
                <a:spcPct val="100000"/>
              </a:lnSpc>
            </a:pPr>
            <a:r>
              <a:rPr b="1" lang="es-ES" sz="2000">
                <a:solidFill>
                  <a:srgbClr val="ffffff"/>
                </a:solidFill>
                <a:latin typeface="Century Gothic"/>
              </a:rPr>
              <a:t>Privacidad: U.E.</a:t>
            </a:r>
            <a:endParaRPr/>
          </a:p>
          <a:p>
            <a:pPr>
              <a:lnSpc>
                <a:spcPct val="100000"/>
              </a:lnSpc>
              <a:buSzPct val="25000"/>
              <a:buFont typeface="Symbol"/>
              <a:buChar char="¨"/>
            </a:pPr>
            <a:r>
              <a:rPr b="1" lang="es-ES" sz="1700">
                <a:solidFill>
                  <a:srgbClr val="1f497d"/>
                </a:solidFill>
                <a:latin typeface="Century Gothic"/>
              </a:rPr>
              <a:t>Es un derecho constitucional distinto de la intimidad.</a:t>
            </a:r>
            <a:endParaRPr/>
          </a:p>
          <a:p>
            <a:pPr>
              <a:lnSpc>
                <a:spcPct val="100000"/>
              </a:lnSpc>
              <a:buSzPct val="25000"/>
              <a:buFont typeface="Symbol"/>
              <a:buChar char="¨"/>
            </a:pPr>
            <a:r>
              <a:rPr b="1" lang="es-ES" sz="1700">
                <a:solidFill>
                  <a:srgbClr val="1f497d"/>
                </a:solidFill>
                <a:latin typeface="Century Gothic"/>
              </a:rPr>
              <a:t>Es el derecho a la protección de datos personales.</a:t>
            </a:r>
            <a:endParaRPr/>
          </a:p>
          <a:p>
            <a:pPr>
              <a:lnSpc>
                <a:spcPct val="100000"/>
              </a:lnSpc>
              <a:buSzPct val="25000"/>
              <a:buFont typeface="Symbol"/>
              <a:buChar char="¨"/>
            </a:pPr>
            <a:r>
              <a:rPr b="1" lang="es-ES" sz="1700">
                <a:solidFill>
                  <a:srgbClr val="1f497d"/>
                </a:solidFill>
                <a:latin typeface="Century Gothic"/>
              </a:rPr>
              <a:t>Hay Directiva Europea de Protección de Datos y LOPD</a:t>
            </a:r>
            <a:endParaRPr/>
          </a:p>
          <a:p>
            <a:pPr>
              <a:lnSpc>
                <a:spcPct val="100000"/>
              </a:lnSpc>
              <a:buSzPct val="25000"/>
              <a:buFont typeface="Symbol"/>
              <a:buChar char="¨"/>
            </a:pPr>
            <a:r>
              <a:rPr b="1" lang="es-ES" sz="1700">
                <a:solidFill>
                  <a:srgbClr val="1f497d"/>
                </a:solidFill>
                <a:latin typeface="Century Gothic"/>
              </a:rPr>
              <a:t>Requisitos y sanciones.</a:t>
            </a:r>
            <a:endParaRPr/>
          </a:p>
          <a:p>
            <a:pPr>
              <a:lnSpc>
                <a:spcPct val="100000"/>
              </a:lnSpc>
              <a:buSzPct val="25000"/>
              <a:buFont typeface="Symbol"/>
              <a:buChar char="¨"/>
            </a:pPr>
            <a:r>
              <a:rPr b="1" lang="es-ES" sz="1700">
                <a:solidFill>
                  <a:srgbClr val="1f497d"/>
                </a:solidFill>
                <a:latin typeface="Century Gothic"/>
              </a:rPr>
              <a:t>El dueño de los datos es la persona.</a:t>
            </a:r>
            <a:endParaRPr/>
          </a:p>
        </p:txBody>
      </p:sp>
      <p:sp>
        <p:nvSpPr>
          <p:cNvPr id="265" name="CustomShape 4"/>
          <p:cNvSpPr/>
          <p:nvPr/>
        </p:nvSpPr>
        <p:spPr>
          <a:xfrm>
            <a:off x="5956200" y="6293160"/>
            <a:ext cx="2892960" cy="222840"/>
          </a:xfrm>
          <a:prstGeom prst="rect">
            <a:avLst/>
          </a:prstGeom>
          <a:noFill/>
          <a:ln>
            <a:noFill/>
          </a:ln>
        </p:spPr>
        <p:txBody>
          <a:bodyPr anchor="b" bIns="0" lIns="0" rIns="0" tIns="0"/>
          <a:p>
            <a:pPr algn="r">
              <a:lnSpc>
                <a:spcPct val="100000"/>
              </a:lnSpc>
            </a:pPr>
            <a:r>
              <a:rPr lang="es-ES" sz="1100">
                <a:solidFill>
                  <a:srgbClr val="000000"/>
                </a:solidFill>
                <a:latin typeface="Arial"/>
              </a:rPr>
              <a:t>Copyright © Pintos &amp; Salgado, 2016</a:t>
            </a:r>
            <a:endParaRPr/>
          </a:p>
        </p:txBody>
      </p:sp>
    </p:spTree>
  </p:cSld>
  <p:timing>
    <p:tnLst>
      <p:par>
        <p:cTn dur="indefinite" id="72" nodeType="tmRoot" restart="never">
          <p:childTnLst>
            <p:seq>
              <p:cTn dur="indefinite" id="73" nodeType="mainSeq">
                <p:childTnLst>
                  <p:par>
                    <p:cTn fill="hold" id="74" nodeType="clickEffect">
                      <p:stCondLst>
                        <p:cond delay="indefinite"/>
                      </p:stCondLst>
                      <p:childTnLst>
                        <p:par>
                          <p:cTn fill="hold" id="75" nodeType="withEffect">
                            <p:stCondLst>
                              <p:cond delay="0"/>
                            </p:stCondLst>
                            <p:childTnLst>
                              <p:par>
                                <p:cTn fill="hold" id="76" nodeType="clickEffect" presetClass="entr" presetID="42">
                                  <p:stCondLst>
                                    <p:cond delay="0"/>
                                  </p:stCondLst>
                                  <p:childTnLst>
                                    <p:set>
                                      <p:cBhvr>
                                        <p:cTn dur="1" fill="hold" id="77">
                                          <p:stCondLst>
                                            <p:cond delay="0"/>
                                          </p:stCondLst>
                                        </p:cTn>
                                        <p:tgtEl>
                                          <p:spTgt spid="263"/>
                                        </p:tgtEl>
                                        <p:attrNameLst>
                                          <p:attrName>style.visibility</p:attrName>
                                        </p:attrNameLst>
                                      </p:cBhvr>
                                      <p:to>
                                        <p:strVal val="visible"/>
                                      </p:to>
                                    </p:set>
                                    <p:animEffect filter="fade" transition="in">
                                      <p:cBhvr additive="repl">
                                        <p:cTn dur="1000" id="78"/>
                                        <p:tgtEl>
                                          <p:spTgt spid="263"/>
                                        </p:tgtEl>
                                      </p:cBhvr>
                                    </p:animEffect>
                                    <p:anim calcmode="lin" valueType="num">
                                      <p:cBhvr additive="repl">
                                        <p:cTn dur="1000" fill="hold" id="79"/>
                                        <p:tgtEl>
                                          <p:spTgt spid="263"/>
                                        </p:tgtEl>
                                        <p:attrNameLst>
                                          <p:attrName>ppt_x</p:attrName>
                                        </p:attrNameLst>
                                      </p:cBhvr>
                                      <p:tavLst>
                                        <p:tav tm="0">
                                          <p:val>
                                            <p:strVal val="#ppt_x"/>
                                          </p:val>
                                        </p:tav>
                                        <p:tav tm="100000">
                                          <p:val>
                                            <p:strVal val="#ppt_x"/>
                                          </p:val>
                                        </p:tav>
                                      </p:tavLst>
                                    </p:anim>
                                    <p:anim calcmode="lin" valueType="num">
                                      <p:cBhvr additive="repl">
                                        <p:cTn dur="1000" fill="hold" id="80"/>
                                        <p:tgtEl>
                                          <p:spTgt spid="263"/>
                                        </p:tgtEl>
                                        <p:attrNameLst>
                                          <p:attrName>ppt_y</p:attrName>
                                        </p:attrNameLst>
                                      </p:cBhvr>
                                      <p:tavLst>
                                        <p:tav tm="0">
                                          <p:val>
                                            <p:strVal val="#ppt_y+.1"/>
                                          </p:val>
                                        </p:tav>
                                        <p:tav tm="100000">
                                          <p:val>
                                            <p:strVal val="#ppt_y"/>
                                          </p:val>
                                        </p:tav>
                                      </p:tavLst>
                                    </p:anim>
                                  </p:childTnLst>
                                </p:cTn>
                              </p:par>
                            </p:childTnLst>
                          </p:cTn>
                        </p:par>
                      </p:childTnLst>
                    </p:cTn>
                  </p:par>
                  <p:par>
                    <p:cTn fill="hold" id="81" nodeType="clickEffect">
                      <p:stCondLst>
                        <p:cond delay="indefinite"/>
                      </p:stCondLst>
                      <p:childTnLst>
                        <p:par>
                          <p:cTn fill="hold" id="82" nodeType="withEffect">
                            <p:stCondLst>
                              <p:cond delay="0"/>
                            </p:stCondLst>
                            <p:childTnLst>
                              <p:par>
                                <p:cTn fill="hold" id="83" nodeType="clickEffect" presetClass="entr" presetID="42">
                                  <p:stCondLst>
                                    <p:cond delay="0"/>
                                  </p:stCondLst>
                                  <p:childTnLst>
                                    <p:set>
                                      <p:cBhvr>
                                        <p:cTn dur="1" fill="hold" id="84">
                                          <p:stCondLst>
                                            <p:cond delay="0"/>
                                          </p:stCondLst>
                                        </p:cTn>
                                        <p:tgtEl>
                                          <p:spTgt spid="264"/>
                                        </p:tgtEl>
                                        <p:attrNameLst>
                                          <p:attrName>style.visibility</p:attrName>
                                        </p:attrNameLst>
                                      </p:cBhvr>
                                      <p:to>
                                        <p:strVal val="visible"/>
                                      </p:to>
                                    </p:set>
                                    <p:animEffect filter="fade" transition="in">
                                      <p:cBhvr additive="repl">
                                        <p:cTn dur="1000" id="85"/>
                                        <p:tgtEl>
                                          <p:spTgt spid="264"/>
                                        </p:tgtEl>
                                      </p:cBhvr>
                                    </p:animEffect>
                                    <p:anim calcmode="lin" valueType="num">
                                      <p:cBhvr additive="repl">
                                        <p:cTn dur="1000" fill="hold" id="86"/>
                                        <p:tgtEl>
                                          <p:spTgt spid="264"/>
                                        </p:tgtEl>
                                        <p:attrNameLst>
                                          <p:attrName>ppt_x</p:attrName>
                                        </p:attrNameLst>
                                      </p:cBhvr>
                                      <p:tavLst>
                                        <p:tav tm="0">
                                          <p:val>
                                            <p:strVal val="#ppt_x"/>
                                          </p:val>
                                        </p:tav>
                                        <p:tav tm="100000">
                                          <p:val>
                                            <p:strVal val="#ppt_x"/>
                                          </p:val>
                                        </p:tav>
                                      </p:tavLst>
                                    </p:anim>
                                    <p:anim calcmode="lin" valueType="num">
                                      <p:cBhvr additive="repl">
                                        <p:cTn dur="1000" fill="hold" id="87"/>
                                        <p:tgtEl>
                                          <p:spTgt spid="2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