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73" r:id="rId1"/>
  </p:sldMasterIdLst>
  <p:notesMasterIdLst>
    <p:notesMasterId r:id="rId53"/>
  </p:notesMasterIdLst>
  <p:sldIdLst>
    <p:sldId id="362" r:id="rId2"/>
    <p:sldId id="259" r:id="rId3"/>
    <p:sldId id="260" r:id="rId4"/>
    <p:sldId id="261" r:id="rId5"/>
    <p:sldId id="268" r:id="rId6"/>
    <p:sldId id="269" r:id="rId7"/>
    <p:sldId id="3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388" r:id="rId17"/>
    <p:sldId id="281" r:id="rId18"/>
    <p:sldId id="282" r:id="rId19"/>
    <p:sldId id="283" r:id="rId20"/>
    <p:sldId id="284" r:id="rId21"/>
    <p:sldId id="285" r:id="rId22"/>
    <p:sldId id="38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90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286" r:id="rId42"/>
    <p:sldId id="287" r:id="rId43"/>
    <p:sldId id="288" r:id="rId44"/>
    <p:sldId id="289" r:id="rId45"/>
    <p:sldId id="351" r:id="rId46"/>
    <p:sldId id="290" r:id="rId47"/>
    <p:sldId id="291" r:id="rId48"/>
    <p:sldId id="292" r:id="rId49"/>
    <p:sldId id="293" r:id="rId50"/>
    <p:sldId id="366" r:id="rId51"/>
    <p:sldId id="294" r:id="rId52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300"/>
    <a:srgbClr val="85FFDF"/>
    <a:srgbClr val="D5FFF4"/>
    <a:srgbClr val="C1FFEF"/>
    <a:srgbClr val="CCFF66"/>
    <a:srgbClr val="65FFD7"/>
    <a:srgbClr val="33CCCC"/>
    <a:srgbClr val="5BFFD4"/>
    <a:srgbClr val="008000"/>
    <a:srgbClr val="00F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A1DFDE5-4B2C-44E1-A041-67E71CA305A9}" type="datetimeFigureOut">
              <a:rPr lang="es-ES" smtClean="0"/>
              <a:t>18/04/2017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AA3156B-E785-431C-81DA-5CE426FFD3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6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001057-3658-4E19-ABB7-BACA1A01BC27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056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CA325C-60A7-4995-8C5F-428DDEA53842}" type="slidenum">
              <a:rPr lang="es-ES" altLang="es-ES" sz="1400"/>
              <a:pPr>
                <a:spcBef>
                  <a:spcPct val="0"/>
                </a:spcBef>
              </a:pPr>
              <a:t>10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2812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FFCD8-604F-4B21-8523-94C292C75875}" type="slidenum">
              <a:rPr lang="es-ES" altLang="es-ES" sz="1400"/>
              <a:pPr>
                <a:spcBef>
                  <a:spcPct val="0"/>
                </a:spcBef>
              </a:pPr>
              <a:t>11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80826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D91C94-C9EA-4799-90FC-9914F311B8EE}" type="slidenum">
              <a:rPr lang="es-ES" altLang="es-ES" sz="1400"/>
              <a:pPr>
                <a:spcBef>
                  <a:spcPct val="0"/>
                </a:spcBef>
              </a:pPr>
              <a:t>12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65019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DC11AF-8AE6-40A5-8FDC-0C18509CFB55}" type="slidenum">
              <a:rPr lang="es-ES" altLang="es-ES" sz="1400"/>
              <a:pPr>
                <a:spcBef>
                  <a:spcPct val="0"/>
                </a:spcBef>
              </a:pPr>
              <a:t>13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09783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EF4178-DCF2-4E4D-AD5A-91B7CA5D37C4}" type="slidenum">
              <a:rPr lang="es-ES" altLang="es-ES" sz="1400"/>
              <a:pPr>
                <a:spcBef>
                  <a:spcPct val="0"/>
                </a:spcBef>
              </a:pPr>
              <a:t>14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63690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23535-BB4D-4BB8-8A23-D71F8FB0D152}" type="slidenum">
              <a:rPr lang="es-ES" altLang="es-ES" sz="1400"/>
              <a:pPr>
                <a:spcBef>
                  <a:spcPct val="0"/>
                </a:spcBef>
              </a:pPr>
              <a:t>15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03819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8CD59-DE13-46E5-ABBD-E735481A3139}" type="slidenum">
              <a:rPr lang="es-ES" altLang="es-ES" sz="1400"/>
              <a:pPr>
                <a:spcBef>
                  <a:spcPct val="0"/>
                </a:spcBef>
              </a:pPr>
              <a:t>16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39956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A9872-501A-4DA7-9CF8-9CAB15238287}" type="slidenum">
              <a:rPr lang="es-ES" altLang="es-ES" sz="1400"/>
              <a:pPr>
                <a:spcBef>
                  <a:spcPct val="0"/>
                </a:spcBef>
              </a:pPr>
              <a:t>17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673381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D80E04-57B6-438A-AD8C-2582F766C4A6}" type="slidenum">
              <a:rPr lang="es-ES" altLang="es-ES" sz="1400"/>
              <a:pPr>
                <a:spcBef>
                  <a:spcPct val="0"/>
                </a:spcBef>
              </a:pPr>
              <a:t>18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07028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B9E10-56C6-4A68-B09E-66006FD15436}" type="slidenum">
              <a:rPr lang="es-ES" altLang="es-ES" sz="1400"/>
              <a:pPr>
                <a:spcBef>
                  <a:spcPct val="0"/>
                </a:spcBef>
              </a:pPr>
              <a:t>19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90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0E452C-BFF4-40C0-A6DD-40DE3E323E94}" type="slidenum">
              <a:rPr lang="es-ES" altLang="es-ES" sz="1400"/>
              <a:pPr>
                <a:spcBef>
                  <a:spcPct val="0"/>
                </a:spcBef>
              </a:pPr>
              <a:t>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76738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E718E-95B4-44E0-BCB6-233765A0AAD9}" type="slidenum">
              <a:rPr lang="es-ES" altLang="es-ES" sz="1400"/>
              <a:pPr>
                <a:spcBef>
                  <a:spcPct val="0"/>
                </a:spcBef>
              </a:pPr>
              <a:t>20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83588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4CCDF-1BA3-4CA6-85B4-539DD0862B2D}" type="slidenum">
              <a:rPr lang="es-ES" altLang="es-ES" sz="1400"/>
              <a:pPr>
                <a:spcBef>
                  <a:spcPct val="0"/>
                </a:spcBef>
              </a:pPr>
              <a:t>21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03409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8CD59-DE13-46E5-ABBD-E735481A3139}" type="slidenum">
              <a:rPr lang="es-ES" altLang="es-ES" sz="1400"/>
              <a:pPr>
                <a:spcBef>
                  <a:spcPct val="0"/>
                </a:spcBef>
              </a:pPr>
              <a:t>22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964161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8FBA8D-A135-494F-BFD0-C5376A83801E}" type="slidenum">
              <a:rPr lang="es-ES" altLang="es-ES" sz="1400"/>
              <a:pPr>
                <a:spcBef>
                  <a:spcPct val="0"/>
                </a:spcBef>
              </a:pPr>
              <a:t>23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541640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23535-BB4D-4BB8-8A23-D71F8FB0D152}" type="slidenum">
              <a:rPr lang="es-ES" altLang="es-ES" sz="1400"/>
              <a:pPr>
                <a:spcBef>
                  <a:spcPct val="0"/>
                </a:spcBef>
              </a:pPr>
              <a:t>25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356023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54477-42CF-4E78-ABB4-3E78F441AB49}" type="slidenum">
              <a:rPr lang="es-ES" altLang="es-ES" sz="1400"/>
              <a:pPr>
                <a:spcBef>
                  <a:spcPct val="0"/>
                </a:spcBef>
              </a:pPr>
              <a:t>29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139759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05984-45EB-44FA-A61C-1E29A1CBD8F0}" type="slidenum">
              <a:rPr lang="es-ES" altLang="es-ES" sz="1400"/>
              <a:pPr>
                <a:spcBef>
                  <a:spcPct val="0"/>
                </a:spcBef>
              </a:pPr>
              <a:t>30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417617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C815B-E540-454C-8EF6-88167E2DF094}" type="slidenum">
              <a:rPr lang="es-ES" altLang="es-ES" sz="1400"/>
              <a:pPr>
                <a:spcBef>
                  <a:spcPct val="0"/>
                </a:spcBef>
              </a:pPr>
              <a:t>31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414141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7F5DD6-E756-4A9B-A331-2DACDACD5460}" type="slidenum">
              <a:rPr lang="es-ES" altLang="es-ES" sz="1400"/>
              <a:pPr>
                <a:spcBef>
                  <a:spcPct val="0"/>
                </a:spcBef>
              </a:pPr>
              <a:t>32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516348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4FCFF-55A4-451D-9C2C-403F1B2ABFE2}" type="slidenum">
              <a:rPr lang="es-ES" altLang="es-ES" sz="1400"/>
              <a:pPr>
                <a:spcBef>
                  <a:spcPct val="0"/>
                </a:spcBef>
              </a:pPr>
              <a:t>33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47616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88056-ACDC-49AF-95AB-60F25DD5F67A}" type="slidenum">
              <a:rPr lang="es-ES" altLang="es-ES" sz="1400"/>
              <a:pPr>
                <a:spcBef>
                  <a:spcPct val="0"/>
                </a:spcBef>
              </a:pPr>
              <a:t>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173139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8DE42-47BB-48A3-A505-271FDF4EC96B}" type="slidenum">
              <a:rPr lang="es-ES" altLang="es-ES" sz="1400"/>
              <a:pPr>
                <a:spcBef>
                  <a:spcPct val="0"/>
                </a:spcBef>
              </a:pPr>
              <a:t>34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601570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F7A1E-53C9-4833-AD30-B7530C090061}" type="slidenum">
              <a:rPr lang="es-ES" altLang="es-ES" sz="1400"/>
              <a:pPr>
                <a:spcBef>
                  <a:spcPct val="0"/>
                </a:spcBef>
              </a:pPr>
              <a:t>35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526940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FCF82-E517-4222-99A9-725FD3E1902B}" type="slidenum">
              <a:rPr lang="es-ES" altLang="es-ES" sz="1400"/>
              <a:pPr>
                <a:spcBef>
                  <a:spcPct val="0"/>
                </a:spcBef>
              </a:pPr>
              <a:t>42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6118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0F0FD-A06B-4587-8D80-5940E3E723E8}" type="slidenum">
              <a:rPr lang="es-ES" altLang="es-ES" sz="1400"/>
              <a:pPr>
                <a:spcBef>
                  <a:spcPct val="0"/>
                </a:spcBef>
              </a:pPr>
              <a:t>43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635173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808D6D-E903-4523-ADB7-422656F83DC9}" type="slidenum">
              <a:rPr lang="es-ES" altLang="es-ES" sz="1400"/>
              <a:pPr>
                <a:spcBef>
                  <a:spcPct val="0"/>
                </a:spcBef>
              </a:pPr>
              <a:t>44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020394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FCC7CD-0F8D-4389-A14D-60468872D7FF}" type="slidenum">
              <a:rPr lang="es-ES" altLang="es-ES" sz="1400"/>
              <a:pPr>
                <a:spcBef>
                  <a:spcPct val="0"/>
                </a:spcBef>
              </a:pPr>
              <a:t>45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857020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0606F-D2BC-44DB-954F-A5FF27331F93}" type="slidenum">
              <a:rPr lang="es-ES" altLang="es-ES" sz="1400"/>
              <a:pPr>
                <a:spcBef>
                  <a:spcPct val="0"/>
                </a:spcBef>
              </a:pPr>
              <a:t>46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962693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BADFB-02BF-4E1B-A5F9-9E60112DC259}" type="slidenum">
              <a:rPr lang="es-ES" altLang="es-ES" sz="1400"/>
              <a:pPr>
                <a:spcBef>
                  <a:spcPct val="0"/>
                </a:spcBef>
              </a:pPr>
              <a:t>48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824435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706B5-C44D-4694-B733-A606F3B79324}" type="slidenum">
              <a:rPr lang="es-ES" altLang="es-ES" sz="1400"/>
              <a:pPr>
                <a:spcBef>
                  <a:spcPct val="0"/>
                </a:spcBef>
              </a:pPr>
              <a:t>49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365742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08CF68-A41B-4C81-8F1B-EF32D118A7A4}" type="slidenum">
              <a:rPr lang="es-ES" altLang="es-ES" sz="1400"/>
              <a:pPr>
                <a:spcBef>
                  <a:spcPct val="0"/>
                </a:spcBef>
              </a:pPr>
              <a:t>50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63947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548727-71E4-418E-8B63-A59B515AB00C}" type="slidenum">
              <a:rPr lang="es-ES" altLang="es-ES" sz="1400"/>
              <a:pPr>
                <a:spcBef>
                  <a:spcPct val="0"/>
                </a:spcBef>
              </a:pPr>
              <a:t>4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567140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F82E0-DE32-4791-BF55-7BFD6D6BC4BA}" type="slidenum">
              <a:rPr lang="es-ES" altLang="es-ES" sz="1400"/>
              <a:pPr>
                <a:spcBef>
                  <a:spcPct val="0"/>
                </a:spcBef>
              </a:pPr>
              <a:t>51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0132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8CD59-DE13-46E5-ABBD-E735481A3139}" type="slidenum">
              <a:rPr lang="es-ES" altLang="es-ES" sz="1400"/>
              <a:pPr>
                <a:spcBef>
                  <a:spcPct val="0"/>
                </a:spcBef>
              </a:pPr>
              <a:t>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78949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07C5B-485D-457C-8C75-FD5B6D5829BA}" type="slidenum">
              <a:rPr lang="es-ES" altLang="es-ES" sz="1400"/>
              <a:pPr>
                <a:spcBef>
                  <a:spcPct val="0"/>
                </a:spcBef>
              </a:pPr>
              <a:t>6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343326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8CD59-DE13-46E5-ABBD-E735481A3139}" type="slidenum">
              <a:rPr lang="es-ES" altLang="es-ES" sz="1400"/>
              <a:pPr>
                <a:spcBef>
                  <a:spcPct val="0"/>
                </a:spcBef>
              </a:pPr>
              <a:t>7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29433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7BF62-3103-4AD1-B1D9-6AAC3AF607C4}" type="slidenum">
              <a:rPr lang="es-ES" altLang="es-ES" sz="1400"/>
              <a:pPr>
                <a:spcBef>
                  <a:spcPct val="0"/>
                </a:spcBef>
              </a:pPr>
              <a:t>8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81520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9B5E0A-1FE7-4644-B011-A2E48EAE464A}" type="slidenum">
              <a:rPr lang="es-ES" altLang="es-ES" sz="1400"/>
              <a:pPr>
                <a:spcBef>
                  <a:spcPct val="0"/>
                </a:spcBef>
              </a:pPr>
              <a:t>9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1510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4906-8C8A-4340-80A9-C3368CD7D2BE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0D3-07BD-4AF7-878E-09FB97EE4F01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4C93-6D44-4BF7-8EC0-C9901271DF76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BDB0-49CE-48D2-A30F-7229256556E6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7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B884-CDCE-49D8-BAB3-AC628A70655B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0DD1-7BB2-4CFE-8866-E823FC478C40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4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0B-7921-497E-A218-060724E76B9C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7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B0F9-02CB-40A5-81F0-38F2D01F5292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ED66-26BE-4151-B61C-0201CAA20361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1E35-1771-46C7-B562-3567EF7D8327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2CB5-BCB5-442A-AC06-4C249EEFF737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E0E4-772D-405E-B79D-74835A228392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oisateijeir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scolapau.uab.cat/index.php" TargetMode="External"/><Relationship Id="rId2" Type="http://schemas.openxmlformats.org/officeDocument/2006/relationships/hyperlink" Target="http://convivesenlaescuela.blogspot.com.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laintercultural.org/spip.php?mot83" TargetMode="External"/><Relationship Id="rId5" Type="http://schemas.openxmlformats.org/officeDocument/2006/relationships/hyperlink" Target="http://www.fund-culturadepaz.org/" TargetMode="External"/><Relationship Id="rId4" Type="http://schemas.openxmlformats.org/officeDocument/2006/relationships/hyperlink" Target="http://www.sgep.org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.rcanaria.es/" TargetMode="External"/><Relationship Id="rId13" Type="http://schemas.openxmlformats.org/officeDocument/2006/relationships/hyperlink" Target="http://www.acosoescolar.info/index.htm" TargetMode="External"/><Relationship Id="rId3" Type="http://schemas.openxmlformats.org/officeDocument/2006/relationships/hyperlink" Target="http://www.edu.xunta.es/convivencia" TargetMode="External"/><Relationship Id="rId7" Type="http://schemas.openxmlformats.org/officeDocument/2006/relationships/hyperlink" Target="http://www.observatoriconvivenciaescolar.es/" TargetMode="External"/><Relationship Id="rId12" Type="http://schemas.openxmlformats.org/officeDocument/2006/relationships/hyperlink" Target="http://www.educarex.es/acosoescolar/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://www.cult.gva.es/orientad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stur.princast.es/recursos/diversidad/acoso" TargetMode="External"/><Relationship Id="rId11" Type="http://schemas.openxmlformats.org/officeDocument/2006/relationships/hyperlink" Target="http://www.xtec.net/innovacio/convivencia/usce.htm" TargetMode="External"/><Relationship Id="rId5" Type="http://schemas.openxmlformats.org/officeDocument/2006/relationships/hyperlink" Target="http://www.juntadeandalucia.es/observatoriodelainfancia/oia/esp/index.aspx" TargetMode="External"/><Relationship Id="rId15" Type="http://schemas.openxmlformats.org/officeDocument/2006/relationships/hyperlink" Target="http://www.ikasle.net/" TargetMode="External"/><Relationship Id="rId10" Type="http://schemas.openxmlformats.org/officeDocument/2006/relationships/hyperlink" Target="http://www.educa.jcyl.es/" TargetMode="External"/><Relationship Id="rId4" Type="http://schemas.openxmlformats.org/officeDocument/2006/relationships/hyperlink" Target="http://www.convivencia.mec.es/" TargetMode="External"/><Relationship Id="rId9" Type="http://schemas.openxmlformats.org/officeDocument/2006/relationships/hyperlink" Target="http://www.educantabria.es/portal/" TargetMode="External"/><Relationship Id="rId14" Type="http://schemas.openxmlformats.org/officeDocument/2006/relationships/hyperlink" Target="http://www.pnte.cfnavarra.es/convive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302710869223255013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byc.com/iesrch/intercultural/index.htm" TargetMode="External"/><Relationship Id="rId7" Type="http://schemas.openxmlformats.org/officeDocument/2006/relationships/hyperlink" Target="http://www.youtube.com/user/pantallasamigas/abou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ndacionmujeres.es/maletincoeducacion/default.htm" TargetMode="External"/><Relationship Id="rId5" Type="http://schemas.openxmlformats.org/officeDocument/2006/relationships/hyperlink" Target="http://www.sgep.org/modules/contidos/article.php?storyid=49" TargetMode="External"/><Relationship Id="rId4" Type="http://schemas.openxmlformats.org/officeDocument/2006/relationships/hyperlink" Target="http://www.escolapau.org/castellano/programas/dinamicas.htm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rodevigo.es/opinion/2017/04/02/acoso-escolar-cosa-comunidad-educativa/1653233.html" TargetMode="External"/><Relationship Id="rId3" Type="http://schemas.openxmlformats.org/officeDocument/2006/relationships/hyperlink" Target="http://educacionlenta.blogspot.com.es/" TargetMode="External"/><Relationship Id="rId7" Type="http://schemas.openxmlformats.org/officeDocument/2006/relationships/hyperlink" Target="https://convivencia.files.wordpress.com/2008/11/convivencia_prevencionjunta-ortega2003262p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vivencia.files.wordpress.com/2009/12/razonar.pdf" TargetMode="External"/><Relationship Id="rId5" Type="http://schemas.openxmlformats.org/officeDocument/2006/relationships/hyperlink" Target="https://drive.google.com/file/d/0B4kxH9HDVZCbQ1lFMFozd3k4c2s/view" TargetMode="External"/><Relationship Id="rId4" Type="http://schemas.openxmlformats.org/officeDocument/2006/relationships/hyperlink" Target="http://www.juntadeandalucia.es/educacion/portal/com/bin/convivencia/contenidos/Materiales/PublicacionesdelaConsejeriadeEducacion/MATERIALESCONVIVENCIA/1192706949556_contenido_programa4.pdf" TargetMode="External"/><Relationship Id="rId9" Type="http://schemas.openxmlformats.org/officeDocument/2006/relationships/hyperlink" Target="http://convivesenlaescuela.blogspot.com.es/2015/03/revista-convives-n-9-orientacion-y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.amnesty.org/redescuelas/" TargetMode="External"/><Relationship Id="rId2" Type="http://schemas.openxmlformats.org/officeDocument/2006/relationships/hyperlink" Target="http://www.unesco.org/new/es/education/networks/global-networks/asp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scuelasinterculturales.eu/" TargetMode="External"/><Relationship Id="rId4" Type="http://schemas.openxmlformats.org/officeDocument/2006/relationships/hyperlink" Target="http://www.eudec.org/Home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es/centros/ceipxoanfilgueira/" TargetMode="External"/><Relationship Id="rId3" Type="http://schemas.openxmlformats.org/officeDocument/2006/relationships/hyperlink" Target="http://portal.iesramiro2.es/" TargetMode="External"/><Relationship Id="rId7" Type="http://schemas.openxmlformats.org/officeDocument/2006/relationships/hyperlink" Target="http://diariodeliesfernandodelosrios.blogspot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xunta.es/centros/iescarloscasaresviana/" TargetMode="External"/><Relationship Id="rId11" Type="http://schemas.openxmlformats.org/officeDocument/2006/relationships/hyperlink" Target="http://www.edu.xunta.gal/centros/iesfindocamino/" TargetMode="External"/><Relationship Id="rId5" Type="http://schemas.openxmlformats.org/officeDocument/2006/relationships/hyperlink" Target="http://www.iesportada.org/" TargetMode="External"/><Relationship Id="rId10" Type="http://schemas.openxmlformats.org/officeDocument/2006/relationships/hyperlink" Target="http://www.miguelcatalan.org/" TargetMode="External"/><Relationship Id="rId4" Type="http://schemas.openxmlformats.org/officeDocument/2006/relationships/hyperlink" Target="http://www.zamakolaeskola.com/" TargetMode="External"/><Relationship Id="rId9" Type="http://schemas.openxmlformats.org/officeDocument/2006/relationships/hyperlink" Target="http://amaraberri.org/topics/intro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pantallasamigas/about" TargetMode="External"/><Relationship Id="rId3" Type="http://schemas.openxmlformats.org/officeDocument/2006/relationships/hyperlink" Target="http://www.comunidadesdeaprendizaje.net/" TargetMode="External"/><Relationship Id="rId7" Type="http://schemas.openxmlformats.org/officeDocument/2006/relationships/hyperlink" Target="http://www.fundacionmujeres.es/maletincoeducacion/default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esco.org/education/pdf/DELORS_S.PDF" TargetMode="External"/><Relationship Id="rId5" Type="http://schemas.openxmlformats.org/officeDocument/2006/relationships/hyperlink" Target="http://www.proyectoatlantida.net/" TargetMode="External"/><Relationship Id="rId4" Type="http://schemas.openxmlformats.org/officeDocument/2006/relationships/hyperlink" Target="http://www.juntadeandalucia.es/averroes/impe/web/portadaEntidad?pag=/contenidos/B/InnovacionEInvestigacion/ProyectosInnovadores/EscuelaEspacioDePa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d.gob.es/dctm/cee/encuentros/23encuentro/23encuentroceaedocumentobase2015.pdf?documentId=0901e72b81cba426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educacion/webportal/web/escuela-de-familia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4" y="583095"/>
            <a:ext cx="11784963" cy="5691809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48162"/>
              </p:ext>
            </p:extLst>
          </p:nvPr>
        </p:nvGraphicFramePr>
        <p:xfrm>
          <a:off x="195004" y="583095"/>
          <a:ext cx="5261113" cy="6339840"/>
        </p:xfrm>
        <a:graphic>
          <a:graphicData uri="http://schemas.openxmlformats.org/drawingml/2006/table">
            <a:tbl>
              <a:tblPr/>
              <a:tblGrid>
                <a:gridCol w="5261113">
                  <a:extLst>
                    <a:ext uri="{9D8B030D-6E8A-4147-A177-3AD203B41FA5}">
                      <a16:colId xmlns:a16="http://schemas.microsoft.com/office/drawing/2014/main" val="3387395370"/>
                    </a:ext>
                  </a:extLst>
                </a:gridCol>
              </a:tblGrid>
              <a:tr h="6137746">
                <a:tc>
                  <a:txBody>
                    <a:bodyPr/>
                    <a:lstStyle/>
                    <a:p>
                      <a:r>
                        <a:rPr lang="es-ES" sz="6000" dirty="0">
                          <a:solidFill>
                            <a:schemeClr val="bg1"/>
                          </a:solidFill>
                        </a:rPr>
                        <a:t>CONVIVENCIA</a:t>
                      </a:r>
                    </a:p>
                    <a:p>
                      <a:r>
                        <a:rPr lang="es-ES" sz="6000" dirty="0">
                          <a:solidFill>
                            <a:schemeClr val="bg1"/>
                          </a:solidFill>
                        </a:rPr>
                        <a:t>EN POSITIVO</a:t>
                      </a:r>
                    </a:p>
                    <a:p>
                      <a:endParaRPr lang="es-ES" sz="5400" dirty="0"/>
                    </a:p>
                    <a:p>
                      <a:endParaRPr lang="es-ES" sz="54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endParaRPr lang="es-ES" sz="800" dirty="0"/>
                    </a:p>
                    <a:p>
                      <a:endParaRPr lang="es-ES" sz="800" dirty="0"/>
                    </a:p>
                    <a:p>
                      <a:endParaRPr lang="es-ES" sz="1000" dirty="0"/>
                    </a:p>
                    <a:p>
                      <a:endParaRPr lang="es-ES" sz="1000" dirty="0"/>
                    </a:p>
                    <a:p>
                      <a:pPr algn="l" eaLnBrk="1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ELOÍSA TEIJEIRA BAUTISTA. </a:t>
                      </a: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hlinkClick r:id="rId4"/>
                        </a:rPr>
                        <a:t>eloisateijeira@gmail.com</a:t>
                      </a: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eaLnBrk="1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PONTEVEDRA , abril 17 </a:t>
                      </a:r>
                      <a:endParaRPr lang="es-ES" sz="18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6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2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64957"/>
              </p:ext>
            </p:extLst>
          </p:nvPr>
        </p:nvGraphicFramePr>
        <p:xfrm>
          <a:off x="238539" y="130175"/>
          <a:ext cx="11756237" cy="6614164"/>
        </p:xfrm>
        <a:graphic>
          <a:graphicData uri="http://schemas.openxmlformats.org/drawingml/2006/table">
            <a:tbl>
              <a:tblPr/>
              <a:tblGrid>
                <a:gridCol w="1175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8737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CONVIVENCIA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457200" lvl="0" indent="-4572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3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TODOS OS TEMPOS EDUCAN:</a:t>
                      </a:r>
                    </a:p>
                    <a:p>
                      <a:pPr marL="0" indent="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Entradas e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saídas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participación do alumnado, actividades e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diversos, puntos de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encontro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utilización de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tranquilidade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coidado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,…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Tempos entre clases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romper coas rutinas, portas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abertas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…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Recreos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proxecto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recreo,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diversidade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xogos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para todos e todas, …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ELIMINACIÓN DAS BARREIRAS QUE IMPIDEN QUE TODOS OS TEMPOS EDUQUEN A TODOS E TODAS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3"/>
                      </a:pPr>
                      <a:endParaRPr lang="es-ES" sz="24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1800" b="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1" marR="91421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4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FF8A00-6B6C-4301-88F5-E7FCB814D7B7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8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77157"/>
              </p:ext>
            </p:extLst>
          </p:nvPr>
        </p:nvGraphicFramePr>
        <p:xfrm>
          <a:off x="251012" y="115888"/>
          <a:ext cx="11689975" cy="6736084"/>
        </p:xfrm>
        <a:graphic>
          <a:graphicData uri="http://schemas.openxmlformats.org/drawingml/2006/table">
            <a:tbl>
              <a:tblPr/>
              <a:tblGrid>
                <a:gridCol w="116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5600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CONVIVENCIA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4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TODAS AS PERSOAS EDUCAN: </a:t>
                      </a:r>
                    </a:p>
                    <a:p>
                      <a:pPr marL="0" indent="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16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Información, formación, colaboración 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 </a:t>
                      </a: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persoas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adultas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persoal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non docente, colaboradores,… </a:t>
                      </a: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comisións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barrios,…recursos da </a:t>
                      </a: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comunidade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,…)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Estratexias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metodolóxicas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grupos interactivos, </a:t>
                      </a: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colaborativo e cooperativo,…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ELIMINACIÓN DAS BARREIRAS QUE IMPIDEN QUE TODAS AS PERSOAS EDUQUEN A TODOS E TODAS</a:t>
                      </a: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5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RELACIÓNS INTERPERSOAIS DE CALIDADE ENTRE TODOS E TODAS: </a:t>
                      </a: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5"/>
                      </a:pPr>
                      <a:endParaRPr lang="es-ES" sz="16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Dinámicas de relación.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Alumnado-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axudante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Círculos de amigos/as.</a:t>
                      </a: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tempos para a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comunicación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s-ES" sz="18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21" marR="91421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9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465610-BC05-491D-9A0E-2F9CCBE056FB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2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11332"/>
              </p:ext>
            </p:extLst>
          </p:nvPr>
        </p:nvGraphicFramePr>
        <p:xfrm>
          <a:off x="242435" y="107311"/>
          <a:ext cx="11779624" cy="6614164"/>
        </p:xfrm>
        <a:graphic>
          <a:graphicData uri="http://schemas.openxmlformats.org/drawingml/2006/table">
            <a:tbl>
              <a:tblPr/>
              <a:tblGrid>
                <a:gridCol w="1177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0538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CONVIVENCIA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6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LIÑAS EDUCATIVAS CLAVE, estilo educativo de centro  (organización e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actitude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toda a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Comunidade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educativa):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Acoller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á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diversidade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o respecto á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diferenza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(todos/as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teñen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que sentirse valorados,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recoñecidos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respectados, … curricular e afectivamente).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Acollemento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novos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membros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da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Comunidade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Educativa. Celebrar o éxito de todos/as.</a:t>
                      </a: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Propiciar a 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autonomía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Impulsar 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 diálogo, a comunicación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Favorecer a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actitude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axuda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colaboración,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apoio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s-ES" sz="18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1800" b="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421" marR="91421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4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C6A7FA-F717-4D14-9463-5BF986B5714D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8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6884"/>
              </p:ext>
            </p:extLst>
          </p:nvPr>
        </p:nvGraphicFramePr>
        <p:xfrm>
          <a:off x="215153" y="115889"/>
          <a:ext cx="11761694" cy="6605586"/>
        </p:xfrm>
        <a:graphic>
          <a:graphicData uri="http://schemas.openxmlformats.org/drawingml/2006/table">
            <a:tbl>
              <a:tblPr/>
              <a:tblGrid>
                <a:gridCol w="1176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5586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CONVIVENCIA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7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 DE PERTENZA, SENTIDO DE GRUPO: </a:t>
                      </a:r>
                      <a:endParaRPr lang="gl-ES" sz="2400" b="0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 startAt="7"/>
                      </a:pP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a aula que soñamos (A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paz, democrática,…). Asunción das finalidades da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Asunción de responsabilidades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Dinámicas e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proxectos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cohesión de grupo.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Identidade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grupo: positiva e non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excluínte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Participación en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accións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colectivas.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Representación do grupo, da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fora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centro (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ensinamos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noso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centro, representamos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ó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noso</a:t>
                      </a:r>
                      <a:r>
                        <a:rPr lang="es-ES" sz="24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centro)</a:t>
                      </a: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21" marR="91421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8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AB102E-D070-4102-801B-CAEC6406BC76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5758"/>
              </p:ext>
            </p:extLst>
          </p:nvPr>
        </p:nvGraphicFramePr>
        <p:xfrm>
          <a:off x="340658" y="121910"/>
          <a:ext cx="11564472" cy="6797050"/>
        </p:xfrm>
        <a:graphic>
          <a:graphicData uri="http://schemas.openxmlformats.org/drawingml/2006/table">
            <a:tbl>
              <a:tblPr/>
              <a:tblGrid>
                <a:gridCol w="1156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800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3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3200" b="1" baseline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s-E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CONVIVENCIA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XESTIÓN DEMOCRÁTICA 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da aula e do centro.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PARTICIPACIÓN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TODO O ALUMNADO (para recibir información, opinar, decidir, actuar).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METODOLOXÍAS E AVALIACIÓNS diversas e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que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melloren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 convivencia: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colaborativo e cooperativo.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entre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iguais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dialóxico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Grupos interactivos.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Avaliación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auténtica. 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Autoavaliación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coavaliación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marL="91433" marR="91433" marT="45725" marB="4572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3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D59BB1-12D7-4CBF-BE9D-863EB2AC43A8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13078"/>
              </p:ext>
            </p:extLst>
          </p:nvPr>
        </p:nvGraphicFramePr>
        <p:xfrm>
          <a:off x="4111625" y="5391151"/>
          <a:ext cx="5761038" cy="720725"/>
        </p:xfrm>
        <a:graphic>
          <a:graphicData uri="http://schemas.openxmlformats.org/drawingml/2006/table">
            <a:tbl>
              <a:tblPr/>
              <a:tblGrid>
                <a:gridCol w="576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DAR A PALABRA ÁS FAMILIAS 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para saber se o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seu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fillo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/a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síntese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ben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na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escola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na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aula.</a:t>
                      </a:r>
                    </a:p>
                  </a:txBody>
                  <a:tcPr marL="91439" marR="91439" marT="45762" marB="4576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5BAF06-2D6B-473F-8FB5-0781861F6D75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83047"/>
              </p:ext>
            </p:extLst>
          </p:nvPr>
        </p:nvGraphicFramePr>
        <p:xfrm>
          <a:off x="5375276" y="476251"/>
          <a:ext cx="4752975" cy="576263"/>
        </p:xfrm>
        <a:graphic>
          <a:graphicData uri="http://schemas.openxmlformats.org/drawingml/2006/table">
            <a:tbl>
              <a:tblPr/>
              <a:tblGrid>
                <a:gridCol w="475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ALGUNHAS ESTRATEXIAS MÁIS </a:t>
                      </a:r>
                    </a:p>
                  </a:txBody>
                  <a:tcPr marL="91448" marR="91448" marT="45737" marB="4573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22134"/>
              </p:ext>
            </p:extLst>
          </p:nvPr>
        </p:nvGraphicFramePr>
        <p:xfrm>
          <a:off x="1992314" y="1341439"/>
          <a:ext cx="8135937" cy="935037"/>
        </p:xfrm>
        <a:graphic>
          <a:graphicData uri="http://schemas.openxmlformats.org/drawingml/2006/table">
            <a:tbl>
              <a:tblPr/>
              <a:tblGrid>
                <a:gridCol w="81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HABILIDADES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COMUNICATIVAS, EMOCIONAIS E SOCIAIS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DO PROFESORADO</a:t>
                      </a:r>
                    </a:p>
                  </a:txBody>
                  <a:tcPr marL="91422" marR="91422" marT="45669" marB="4566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8761"/>
              </p:ext>
            </p:extLst>
          </p:nvPr>
        </p:nvGraphicFramePr>
        <p:xfrm>
          <a:off x="6024564" y="2636838"/>
          <a:ext cx="3527425" cy="1401986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17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1800" dirty="0"/>
                        <a:t>Enfoque de competencias.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1800" dirty="0"/>
                        <a:t>Modelos doutros</a:t>
                      </a:r>
                      <a:r>
                        <a:rPr lang="gl-ES" sz="1800" baseline="0" dirty="0"/>
                        <a:t> ámbitos.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gl-ES" sz="1800" dirty="0"/>
                        <a:t>Rituais.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1800" dirty="0"/>
                        <a:t>Institucionalización</a:t>
                      </a:r>
                      <a:r>
                        <a:rPr lang="gl-ES" sz="1400" dirty="0"/>
                        <a:t>.</a:t>
                      </a:r>
                    </a:p>
                    <a:p>
                      <a:r>
                        <a:rPr lang="gl-ES" sz="1400" dirty="0"/>
                        <a:t> </a:t>
                      </a:r>
                    </a:p>
                  </a:txBody>
                  <a:tcPr marL="91413" marR="91413" marT="45673" marB="4567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2063750" y="4365625"/>
          <a:ext cx="5111750" cy="719138"/>
        </p:xfrm>
        <a:graphic>
          <a:graphicData uri="http://schemas.openxmlformats.org/drawingml/2006/table">
            <a:tbl>
              <a:tblPr/>
              <a:tblGrid>
                <a:gridCol w="511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r>
                        <a:rPr lang="gl-ES" sz="1800" dirty="0"/>
                        <a:t>MOVEMENTO SLOW</a:t>
                      </a:r>
                      <a:r>
                        <a:rPr lang="gl-ES" sz="1800" baseline="0" dirty="0"/>
                        <a:t> MOVEMENT  </a:t>
                      </a:r>
                      <a:r>
                        <a:rPr lang="gl-ES" sz="1800" dirty="0" err="1"/>
                        <a:t>Domenech</a:t>
                      </a:r>
                      <a:r>
                        <a:rPr lang="gl-ES" sz="1800" dirty="0"/>
                        <a:t> “</a:t>
                      </a:r>
                      <a:r>
                        <a:rPr lang="gl-ES" sz="1800" dirty="0" err="1"/>
                        <a:t>Elogio</a:t>
                      </a:r>
                      <a:r>
                        <a:rPr lang="gl-ES" sz="1800" dirty="0"/>
                        <a:t> de la educación</a:t>
                      </a:r>
                      <a:r>
                        <a:rPr lang="gl-ES" sz="1800" baseline="0" dirty="0"/>
                        <a:t> lenta”</a:t>
                      </a:r>
                      <a:endParaRPr lang="gl-ES" sz="1800" dirty="0"/>
                    </a:p>
                  </a:txBody>
                  <a:tcPr marL="91409" marR="91409" marT="45647" marB="4564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8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422933" y="225985"/>
          <a:ext cx="10430597" cy="6495490"/>
        </p:xfrm>
        <a:graphic>
          <a:graphicData uri="http://schemas.openxmlformats.org/drawingml/2006/table">
            <a:tbl>
              <a:tblPr/>
              <a:tblGrid>
                <a:gridCol w="1043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5490">
                <a:tc>
                  <a:txBody>
                    <a:bodyPr/>
                    <a:lstStyle/>
                    <a:p>
                      <a:pPr algn="ctr"/>
                      <a:r>
                        <a:rPr lang="es-ES" sz="20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EDUCAR </a:t>
                      </a:r>
                      <a:r>
                        <a:rPr lang="es-ES" sz="20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s-ES" sz="20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CONVIVENCIA</a:t>
                      </a:r>
                      <a:r>
                        <a:rPr lang="es-E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 CREAR</a:t>
                      </a:r>
                      <a:r>
                        <a:rPr lang="es-E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es-E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ULTURA</a:t>
                      </a:r>
                      <a:r>
                        <a:rPr lang="es-E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 CLIMA DE CONVIVENCIA EN  POSITIVO</a:t>
                      </a:r>
                      <a:endParaRPr lang="es-E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6" marR="91436" marT="45715" marB="45715">
                    <a:lnL w="19050" cmpd="sng">
                      <a:noFill/>
                      <a:prstDash val="solid"/>
                    </a:lnL>
                    <a:lnR w="19050" cmpd="sng">
                      <a:noFill/>
                      <a:prstDash val="solid"/>
                    </a:lnR>
                    <a:lnT w="19050" cmpd="sng">
                      <a:noFill/>
                      <a:prstDash val="solid"/>
                    </a:lnT>
                    <a:lnB w="190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9718"/>
              </p:ext>
            </p:extLst>
          </p:nvPr>
        </p:nvGraphicFramePr>
        <p:xfrm>
          <a:off x="1054563" y="821635"/>
          <a:ext cx="9162863" cy="5399871"/>
        </p:xfrm>
        <a:graphic>
          <a:graphicData uri="http://schemas.openxmlformats.org/drawingml/2006/table">
            <a:tbl>
              <a:tblPr/>
              <a:tblGrid>
                <a:gridCol w="916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9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EDUCAR </a:t>
                      </a:r>
                      <a:r>
                        <a:rPr kumimoji="0" lang="es-ES" sz="3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PARA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 A CONVIVENCIA : 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DESENVOLVER A COMPETENCIA PARA CONVIVIR</a:t>
                      </a:r>
                    </a:p>
                  </a:txBody>
                  <a:tcPr marL="91417" marR="91417" marT="45723" marB="45723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77338"/>
              </p:ext>
            </p:extLst>
          </p:nvPr>
        </p:nvGraphicFramePr>
        <p:xfrm>
          <a:off x="2330511" y="2716695"/>
          <a:ext cx="5885837" cy="3114262"/>
        </p:xfrm>
        <a:graphic>
          <a:graphicData uri="http://schemas.openxmlformats.org/drawingml/2006/table">
            <a:tbl>
              <a:tblPr/>
              <a:tblGrid>
                <a:gridCol w="58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EDUCAR PARA TRANSFORMAR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OS PROBLEMAS CONTRARIOS Á CONVIVENCIA EN OPORTUNIDADES DE APRENDIZAXE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C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9" marR="91429" marT="45719" marB="45719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6511895-9F6E-4F49-AC6E-C85F06E4866E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276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71" y="3540684"/>
            <a:ext cx="3140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29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72325"/>
              </p:ext>
            </p:extLst>
          </p:nvPr>
        </p:nvGraphicFramePr>
        <p:xfrm>
          <a:off x="143435" y="260350"/>
          <a:ext cx="11797553" cy="6370322"/>
        </p:xfrm>
        <a:graphic>
          <a:graphicData uri="http://schemas.openxmlformats.org/drawingml/2006/table">
            <a:tbl>
              <a:tblPr/>
              <a:tblGrid>
                <a:gridCol w="1179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2838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600" dirty="0">
                          <a:solidFill>
                            <a:srgbClr val="0070C0"/>
                          </a:solidFill>
                        </a:rPr>
                        <a:t>PROPOSTAS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 PARA </a:t>
                      </a:r>
                      <a:r>
                        <a:rPr lang="es-ES" sz="1600" dirty="0">
                          <a:solidFill>
                            <a:srgbClr val="0070C0"/>
                          </a:solidFill>
                        </a:rPr>
                        <a:t>EDUCAR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600" b="1" baseline="0" dirty="0">
                          <a:solidFill>
                            <a:srgbClr val="0070C0"/>
                          </a:solidFill>
                        </a:rPr>
                        <a:t>PARA 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6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600" b="1" u="sng" baseline="0" dirty="0">
                          <a:solidFill>
                            <a:srgbClr val="0070C0"/>
                          </a:solidFill>
                        </a:rPr>
                        <a:t>PROVENCIÓN</a:t>
                      </a:r>
                      <a:r>
                        <a:rPr lang="es-ES" sz="1600" b="1" baseline="0" dirty="0">
                          <a:solidFill>
                            <a:srgbClr val="0070C0"/>
                          </a:solidFill>
                        </a:rPr>
                        <a:t> DOS PROBLEMAS DE CONVIVENCIA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6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/>
                      </a:pP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DESENVOLVEMENTO DA</a:t>
                      </a:r>
                      <a:r>
                        <a:rPr lang="es-ES" sz="2400" b="1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COMPETENCIA SOCIAL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eriod"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EDUCACIÓN DO PENSAMENTO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</a:t>
                      </a:r>
                    </a:p>
                    <a:p>
                      <a:pPr marL="1257300" lvl="2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Causal, consecuencial, medios-fin, de perspectiva e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diverxente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lvl="2">
                        <a:buClr>
                          <a:schemeClr val="accent4">
                            <a:lumMod val="75000"/>
                          </a:schemeClr>
                        </a:buClr>
                        <a:buFont typeface="Arial" pitchFamily="34" charset="0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EDUCACIÓN EMOCIONAL.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 DE HABILIDADES SOCIAIS.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DESENVOLVEMENTO MORAL.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AutoNum type="arabicParenR" startAt="2"/>
                      </a:pPr>
                      <a:endParaRPr lang="es-ES" sz="2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400" b="0" i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Ver programas de Manuel Segura y de </a:t>
                      </a:r>
                      <a:r>
                        <a:rPr lang="es-ES" sz="2400" b="0" i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Trianes</a:t>
                      </a:r>
                      <a:r>
                        <a:rPr lang="es-ES" sz="2400" b="0" i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91433" marR="91433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28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5F44BC-9B26-419A-A3BE-F85BB2A62631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78884"/>
              </p:ext>
            </p:extLst>
          </p:nvPr>
        </p:nvGraphicFramePr>
        <p:xfrm>
          <a:off x="304800" y="333376"/>
          <a:ext cx="11600329" cy="6492875"/>
        </p:xfrm>
        <a:graphic>
          <a:graphicData uri="http://schemas.openxmlformats.org/drawingml/2006/table">
            <a:tbl>
              <a:tblPr/>
              <a:tblGrid>
                <a:gridCol w="1160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2875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</a:rPr>
                        <a:t>PROPOSTAS</a:t>
                      </a:r>
                      <a:r>
                        <a:rPr lang="es-ES" sz="1800" baseline="0" dirty="0">
                          <a:solidFill>
                            <a:srgbClr val="0070C0"/>
                          </a:solidFill>
                        </a:rPr>
                        <a:t> PARA </a:t>
                      </a:r>
                      <a:r>
                        <a:rPr lang="es-ES" sz="1800" dirty="0">
                          <a:solidFill>
                            <a:srgbClr val="0070C0"/>
                          </a:solidFill>
                        </a:rPr>
                        <a:t>EDUCAR</a:t>
                      </a:r>
                      <a:r>
                        <a:rPr lang="es-ES" sz="1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rgbClr val="0070C0"/>
                          </a:solidFill>
                        </a:rPr>
                        <a:t>PARA </a:t>
                      </a:r>
                      <a:r>
                        <a:rPr lang="es-ES" sz="1800" baseline="0" dirty="0">
                          <a:solidFill>
                            <a:srgbClr val="0070C0"/>
                          </a:solidFill>
                        </a:rPr>
                        <a:t>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800" b="1" u="sng" baseline="0" dirty="0">
                          <a:solidFill>
                            <a:srgbClr val="0070C0"/>
                          </a:solidFill>
                        </a:rPr>
                        <a:t>PROVENCIÓN</a:t>
                      </a:r>
                      <a:r>
                        <a:rPr lang="es-ES" sz="1800" b="1" baseline="0" dirty="0">
                          <a:solidFill>
                            <a:srgbClr val="0070C0"/>
                          </a:solidFill>
                        </a:rPr>
                        <a:t> DOS PROBLEMAS DE CONVIVENCIA</a:t>
                      </a:r>
                      <a:endParaRPr lang="es-ES" sz="2400" b="0" u="sng" baseline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RUTINAS  E DINÁMICAS DE CONVIVENCIA. Adestrar: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demora da gratificación.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Os hábitos de reflexión e de diálogo.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evitación da “indefensión aprendida” e da “profecía de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autocumplimento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”.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bo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trato,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coidado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aprecio do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outro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/a.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autoestima.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asertividade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resiliencia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empatía (cognitiva e emocional).</a:t>
                      </a:r>
                    </a:p>
                  </a:txBody>
                  <a:tcPr marL="91433" marR="91433" marT="45725" marB="4572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32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7EA7D7-7E24-414E-9F59-ADF868585602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6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47924"/>
              </p:ext>
            </p:extLst>
          </p:nvPr>
        </p:nvGraphicFramePr>
        <p:xfrm>
          <a:off x="251011" y="260350"/>
          <a:ext cx="11654117" cy="6553200"/>
        </p:xfrm>
        <a:graphic>
          <a:graphicData uri="http://schemas.openxmlformats.org/drawingml/2006/table">
            <a:tbl>
              <a:tblPr/>
              <a:tblGrid>
                <a:gridCol w="116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3200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600" dirty="0">
                          <a:solidFill>
                            <a:srgbClr val="0070C0"/>
                          </a:solidFill>
                        </a:rPr>
                        <a:t>PROPOSTAS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 PARA </a:t>
                      </a:r>
                      <a:r>
                        <a:rPr lang="es-ES" sz="1600" dirty="0">
                          <a:solidFill>
                            <a:srgbClr val="0070C0"/>
                          </a:solidFill>
                        </a:rPr>
                        <a:t>EDUCAR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600" b="1" baseline="0" dirty="0">
                          <a:solidFill>
                            <a:srgbClr val="0070C0"/>
                          </a:solidFill>
                        </a:rPr>
                        <a:t>PARA </a:t>
                      </a:r>
                      <a:r>
                        <a:rPr lang="es-ES" sz="1600" baseline="0" dirty="0">
                          <a:solidFill>
                            <a:srgbClr val="0070C0"/>
                          </a:solidFill>
                        </a:rPr>
                        <a:t>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6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600" b="1" u="sng" baseline="0" dirty="0">
                          <a:solidFill>
                            <a:srgbClr val="0070C0"/>
                          </a:solidFill>
                        </a:rPr>
                        <a:t>PROVENCIÓN</a:t>
                      </a:r>
                      <a:r>
                        <a:rPr lang="es-ES" sz="1600" b="1" baseline="0" dirty="0">
                          <a:solidFill>
                            <a:srgbClr val="0070C0"/>
                          </a:solidFill>
                        </a:rPr>
                        <a:t> DOS PROBLEMAS DE CONVIVENCIA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6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COMPROMISOS DE CONVIVENCIA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PROXECTOS DE CONVIVENCIA </a:t>
                      </a:r>
                      <a:r>
                        <a:rPr lang="es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s-ES" sz="20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melloramos</a:t>
                      </a:r>
                      <a:r>
                        <a:rPr lang="es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 clima da </a:t>
                      </a:r>
                      <a:r>
                        <a:rPr lang="es-ES" sz="20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nosa</a:t>
                      </a:r>
                      <a:r>
                        <a:rPr lang="es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aula,…)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INVESTIGADORES DA PAZ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trazos de paz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na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escola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ESPECIALISTAS DE AULA, GRUPOS DE EXPERTOS, </a:t>
                      </a:r>
                      <a:r>
                        <a:rPr lang="es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 temas de convivencia e paz.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DRAMATIZACIÓNS/ </a:t>
                      </a:r>
                      <a:r>
                        <a:rPr lang="es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XOGOS DE SIMULACIÓN, TEATRO 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PERIODÍSTICO, TEATRO ANTIBULLYING.</a:t>
                      </a: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DIARIOS DE CONVIVENCIA.</a:t>
                      </a:r>
                      <a:r>
                        <a:rPr lang="es-E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GRUPOS DE DISCUSIÓN/CINEFORUM/OBRADOIROS/ CASOS DE PENSAMENTO</a:t>
                      </a:r>
                      <a:r>
                        <a:rPr lang="es-ES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(películas, relatos, historias,…)</a:t>
                      </a:r>
                      <a:endParaRPr lang="es-ES" sz="20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DINÁMICAS SOCIOAFECTIVAS.</a:t>
                      </a:r>
                    </a:p>
                  </a:txBody>
                  <a:tcPr marL="91433" marR="91433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37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BA252D-20FC-4635-BEA3-889FF8C5FFED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C359E0-D8D9-4B4A-B30D-9281C48134D8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50139"/>
              </p:ext>
            </p:extLst>
          </p:nvPr>
        </p:nvGraphicFramePr>
        <p:xfrm>
          <a:off x="6427789" y="1052657"/>
          <a:ext cx="3755302" cy="639763"/>
        </p:xfrm>
        <a:graphic>
          <a:graphicData uri="http://schemas.openxmlformats.org/drawingml/2006/table">
            <a:tbl>
              <a:tblPr/>
              <a:tblGrid>
                <a:gridCol w="375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PRÁCTICA</a:t>
                      </a:r>
                      <a:r>
                        <a:rPr lang="es-ES" sz="2400" baseline="0" dirty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</a:rPr>
                        <a:t> EDUCATIVA</a:t>
                      </a:r>
                      <a:endParaRPr lang="es-ES" sz="2400" dirty="0">
                        <a:solidFill>
                          <a:srgbClr val="0033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45697" marB="456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9170"/>
              </p:ext>
            </p:extLst>
          </p:nvPr>
        </p:nvGraphicFramePr>
        <p:xfrm>
          <a:off x="6600824" y="3477491"/>
          <a:ext cx="4710303" cy="1183410"/>
        </p:xfrm>
        <a:graphic>
          <a:graphicData uri="http://schemas.openxmlformats.org/drawingml/2006/table">
            <a:tbl>
              <a:tblPr/>
              <a:tblGrid>
                <a:gridCol w="471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341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CRENZAS</a:t>
                      </a:r>
                      <a:r>
                        <a:rPr lang="es-ES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PEDAGÓXICAS, IDEAS, TÓPICOS, EXPECTATIVAS,…</a:t>
                      </a:r>
                      <a:endParaRPr lang="es-ES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03" marB="457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71245"/>
              </p:ext>
            </p:extLst>
          </p:nvPr>
        </p:nvGraphicFramePr>
        <p:xfrm>
          <a:off x="6715991" y="5633021"/>
          <a:ext cx="2137064" cy="639763"/>
        </p:xfrm>
        <a:graphic>
          <a:graphicData uri="http://schemas.openxmlformats.org/drawingml/2006/table">
            <a:tbl>
              <a:tblPr/>
              <a:tblGrid>
                <a:gridCol w="213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VALORES </a:t>
                      </a:r>
                    </a:p>
                  </a:txBody>
                  <a:tcPr marL="91451" marR="91451" marT="45697" marB="456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9009" cy="6858000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11483"/>
              </p:ext>
            </p:extLst>
          </p:nvPr>
        </p:nvGraphicFramePr>
        <p:xfrm>
          <a:off x="140051" y="6416675"/>
          <a:ext cx="1682750" cy="304800"/>
        </p:xfrm>
        <a:graphic>
          <a:graphicData uri="http://schemas.openxmlformats.org/drawingml/2006/table">
            <a:tbl>
              <a:tblPr/>
              <a:tblGrid>
                <a:gridCol w="16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gency FB" pitchFamily="34" charset="0"/>
                        </a:rPr>
                        <a:t>METÁFORA</a:t>
                      </a:r>
                      <a:r>
                        <a:rPr lang="es-E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gency FB" pitchFamily="34" charset="0"/>
                        </a:rPr>
                        <a:t> DO ICEBERG</a:t>
                      </a:r>
                      <a:endParaRPr lang="es-E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gency FB" pitchFamily="34" charset="0"/>
                      </a:endParaRPr>
                    </a:p>
                  </a:txBody>
                  <a:tcPr marL="91421" marR="914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7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3DF30D-18CE-418B-BCC3-7274F181C1E6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58794"/>
              </p:ext>
            </p:extLst>
          </p:nvPr>
        </p:nvGraphicFramePr>
        <p:xfrm>
          <a:off x="197223" y="333375"/>
          <a:ext cx="11725835" cy="6644542"/>
        </p:xfrm>
        <a:graphic>
          <a:graphicData uri="http://schemas.openxmlformats.org/drawingml/2006/table">
            <a:tbl>
              <a:tblPr/>
              <a:tblGrid>
                <a:gridCol w="117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3038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400" dirty="0">
                          <a:solidFill>
                            <a:srgbClr val="0070C0"/>
                          </a:solidFill>
                        </a:rPr>
                        <a:t>PROPOSTAS</a:t>
                      </a:r>
                      <a:r>
                        <a:rPr lang="es-ES" sz="1400" baseline="0" dirty="0">
                          <a:solidFill>
                            <a:srgbClr val="0070C0"/>
                          </a:solidFill>
                        </a:rPr>
                        <a:t> PARA </a:t>
                      </a:r>
                      <a:r>
                        <a:rPr lang="es-ES" sz="1400" dirty="0">
                          <a:solidFill>
                            <a:srgbClr val="0070C0"/>
                          </a:solidFill>
                        </a:rPr>
                        <a:t>EDUCAR</a:t>
                      </a:r>
                      <a:r>
                        <a:rPr lang="es-ES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400" b="1" baseline="0" dirty="0">
                          <a:solidFill>
                            <a:srgbClr val="0070C0"/>
                          </a:solidFill>
                        </a:rPr>
                        <a:t>PARA </a:t>
                      </a:r>
                      <a:r>
                        <a:rPr lang="es-ES" sz="1400" baseline="0" dirty="0">
                          <a:solidFill>
                            <a:srgbClr val="0070C0"/>
                          </a:solidFill>
                        </a:rPr>
                        <a:t>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400" b="1" u="sng" baseline="0" dirty="0">
                          <a:solidFill>
                            <a:srgbClr val="0070C0"/>
                          </a:solidFill>
                        </a:rPr>
                        <a:t>PROVENCIÓN</a:t>
                      </a:r>
                      <a:r>
                        <a:rPr lang="es-ES" sz="1400" b="1" baseline="0" dirty="0">
                          <a:solidFill>
                            <a:srgbClr val="0070C0"/>
                          </a:solidFill>
                        </a:rPr>
                        <a:t> DOS PROBLEMAS DE CONVIVENCI</a:t>
                      </a:r>
                      <a:endParaRPr lang="es-ES" sz="1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XOGOS  E DINÁMICAS </a:t>
                      </a:r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PARA A COOPERACIÓN E A PAZ.</a:t>
                      </a: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EDUCAR NA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IMPLICACIÓN, NA ACCIÓN CIDADÁ 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(VOLUNTARIADO,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APRENDIZAXE-SERVIZO 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ApS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CAMPAÑAS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SENSIBILIZACIÓN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PROGRAMAS ANTIACOSO, ANTIRRACISMO,…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INVITADOS ESPECIALISTAS.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PROXECTOS FAMILIAS-ESCOLA.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COMITÉS DE CIDADANÍA.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PROXECTOS INTERCENTROS.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arenR" startAt="11"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TAREFAS E PROXECTOS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CURRÍCULO DE CONVIVENCIA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RELACIONADOS CON:</a:t>
                      </a:r>
                    </a:p>
                    <a:p>
                      <a:pPr marL="800100" lvl="1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Competencias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persoais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interpersoais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sociais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pPr marL="800100" lvl="1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Relacionados coa promoción dos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dereitos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humanos</a:t>
                      </a:r>
                      <a:r>
                        <a:rPr lang="es-ES" sz="18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800100" lvl="1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Relacionados coa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construción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da convivencia positiva nos contornos  próximos  e nos contornos </a:t>
                      </a:r>
                      <a:r>
                        <a:rPr lang="es-ES" sz="18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globais</a:t>
                      </a:r>
                      <a:r>
                        <a:rPr lang="es-ES" sz="1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33" marR="91433" marT="45671" marB="4567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5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52BAFF-43CF-4B7E-8FBD-2D51BC33120F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59874"/>
              </p:ext>
            </p:extLst>
          </p:nvPr>
        </p:nvGraphicFramePr>
        <p:xfrm>
          <a:off x="4872039" y="333376"/>
          <a:ext cx="6244196" cy="365132"/>
        </p:xfrm>
        <a:graphic>
          <a:graphicData uri="http://schemas.openxmlformats.org/drawingml/2006/table">
            <a:tbl>
              <a:tblPr/>
              <a:tblGrid>
                <a:gridCol w="624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APRENDE</a:t>
                      </a:r>
                      <a:r>
                        <a:rPr lang="es-ES" sz="1800" baseline="0" dirty="0"/>
                        <a:t>R A CONVIVIR EN POSITIVO</a:t>
                      </a:r>
                      <a:endParaRPr lang="es-ES" sz="1800" dirty="0"/>
                    </a:p>
                  </a:txBody>
                  <a:tcPr marL="91439" marR="91439" marT="45406" marB="4540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58705"/>
              </p:ext>
            </p:extLst>
          </p:nvPr>
        </p:nvGraphicFramePr>
        <p:xfrm>
          <a:off x="753034" y="803218"/>
          <a:ext cx="11239503" cy="578906"/>
        </p:xfrm>
        <a:graphic>
          <a:graphicData uri="http://schemas.openxmlformats.org/drawingml/2006/table">
            <a:tbl>
              <a:tblPr/>
              <a:tblGrid>
                <a:gridCol w="41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58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PRÁCTICAS AUTÉNTICAS</a:t>
                      </a:r>
                    </a:p>
                  </a:txBody>
                  <a:tcPr marL="91436" marR="91436" marT="45613" marB="4561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AXUDA DE EXPERTOS</a:t>
                      </a:r>
                    </a:p>
                  </a:txBody>
                  <a:tcPr marL="91436" marR="91436" marT="45613" marB="456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OBSERVACIÓN</a:t>
                      </a:r>
                    </a:p>
                    <a:p>
                      <a:pPr algn="ctr"/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CRÍTICA</a:t>
                      </a:r>
                    </a:p>
                  </a:txBody>
                  <a:tcPr marL="91436" marR="91436" marT="45613" marB="456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6060"/>
              </p:ext>
            </p:extLst>
          </p:nvPr>
        </p:nvGraphicFramePr>
        <p:xfrm>
          <a:off x="753035" y="1484312"/>
          <a:ext cx="4190441" cy="4872037"/>
        </p:xfrm>
        <a:graphic>
          <a:graphicData uri="http://schemas.openxmlformats.org/drawingml/2006/table">
            <a:tbl>
              <a:tblPr/>
              <a:tblGrid>
                <a:gridCol w="419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203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"/>
                      </a:pPr>
                      <a:endParaRPr lang="es-ES" sz="1400" b="1" dirty="0"/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</a:t>
                      </a: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CONVIVENCIA EN POSITIVO.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CULTURA 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 CONVIVENCIA EN POSITIVO.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PRÁCTICAS DE </a:t>
                      </a: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PARTICIPACIÓN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DE CIDADANÍA ACTIVA.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DINÁMICAS 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SOCIOAFECTIVAS.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TODAS AS EXPERIENCIAS,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PRÁCTICAS DE CONVIVENCIA (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COHERENCIA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CENTRO)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08" marR="91408" marT="45731" marB="4573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17964"/>
              </p:ext>
            </p:extLst>
          </p:nvPr>
        </p:nvGraphicFramePr>
        <p:xfrm>
          <a:off x="4982136" y="1486835"/>
          <a:ext cx="3321984" cy="4872036"/>
        </p:xfrm>
        <a:graphic>
          <a:graphicData uri="http://schemas.openxmlformats.org/drawingml/2006/table">
            <a:tbl>
              <a:tblPr/>
              <a:tblGrid>
                <a:gridCol w="332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2036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"/>
                      </a:pPr>
                      <a:endParaRPr lang="es-ES" sz="1400" b="1" baseline="0" dirty="0"/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ROL 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 PROFESOR/A COMO EDUCADOR/A.</a:t>
                      </a: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APRENDIZAXE 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ENTRE IGUAIS.</a:t>
                      </a: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ALUMNADO 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AXUDANTE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PROGRAMAS DE DESENVOLVEMENTO DA 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COMPETENCIA SOCIAL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endParaRPr lang="es-ES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URRÍCULUM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CONVIVENCIA.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s-ES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endParaRPr lang="es-ES" sz="1400" baseline="0" dirty="0"/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endParaRPr lang="es-ES" sz="1600" baseline="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s-ES" sz="1600" baseline="0" dirty="0"/>
                    </a:p>
                    <a:p>
                      <a:pPr algn="l">
                        <a:buFont typeface="Wingdings" pitchFamily="2" charset="2"/>
                        <a:buChar char=""/>
                      </a:pPr>
                      <a:endParaRPr lang="es-ES" sz="1600" dirty="0"/>
                    </a:p>
                    <a:p>
                      <a:endParaRPr lang="es-ES" sz="1200" dirty="0"/>
                    </a:p>
                  </a:txBody>
                  <a:tcPr marL="91472" marR="91472" marT="45737" marB="4573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57726"/>
              </p:ext>
            </p:extLst>
          </p:nvPr>
        </p:nvGraphicFramePr>
        <p:xfrm>
          <a:off x="8324291" y="1480483"/>
          <a:ext cx="3668246" cy="4872036"/>
        </p:xfrm>
        <a:graphic>
          <a:graphicData uri="http://schemas.openxmlformats.org/drawingml/2006/table">
            <a:tbl>
              <a:tblPr/>
              <a:tblGrid>
                <a:gridCol w="366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20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endParaRPr lang="es-ES" sz="14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"/>
                        <a:tabLst/>
                        <a:defRPr/>
                      </a:pP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ENTRENAMENTO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DA OBSERVACIÓN CRÍTICA.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r>
                        <a:rPr lang="es-ES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CASOS DE PENSAMENTO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(práctica da reflexión e sentido crítico).</a:t>
                      </a:r>
                      <a:endParaRPr lang="es-E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Char char=""/>
                      </a:pPr>
                      <a:endParaRPr lang="es-E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es-ES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s-ES" sz="1400" dirty="0"/>
                    </a:p>
                  </a:txBody>
                  <a:tcPr marL="91421" marR="91421" marT="45740" marB="4574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23595"/>
              </p:ext>
            </p:extLst>
          </p:nvPr>
        </p:nvGraphicFramePr>
        <p:xfrm>
          <a:off x="422933" y="225985"/>
          <a:ext cx="10430597" cy="6495490"/>
        </p:xfrm>
        <a:graphic>
          <a:graphicData uri="http://schemas.openxmlformats.org/drawingml/2006/table">
            <a:tbl>
              <a:tblPr/>
              <a:tblGrid>
                <a:gridCol w="1043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5490">
                <a:tc>
                  <a:txBody>
                    <a:bodyPr/>
                    <a:lstStyle/>
                    <a:p>
                      <a:pPr algn="ctr"/>
                      <a:r>
                        <a:rPr lang="es-E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EDUCAR </a:t>
                      </a:r>
                      <a:r>
                        <a:rPr lang="es-ES" sz="18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s-ES" sz="18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CONVIVENCIA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 CREAR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ULTURA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 CLIMA DE CONVIVENCIA EN  POSITIVO</a:t>
                      </a:r>
                      <a:endParaRPr lang="es-E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6" marR="91436" marT="45715" marB="45715">
                    <a:lnL w="19050" cmpd="sng">
                      <a:noFill/>
                      <a:prstDash val="solid"/>
                    </a:lnL>
                    <a:lnR w="19050" cmpd="sng">
                      <a:noFill/>
                      <a:prstDash val="solid"/>
                    </a:lnR>
                    <a:lnT w="19050" cmpd="sng">
                      <a:noFill/>
                      <a:prstDash val="solid"/>
                    </a:lnT>
                    <a:lnB w="190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26307"/>
              </p:ext>
            </p:extLst>
          </p:nvPr>
        </p:nvGraphicFramePr>
        <p:xfrm>
          <a:off x="1054563" y="636105"/>
          <a:ext cx="9374898" cy="5585402"/>
        </p:xfrm>
        <a:graphic>
          <a:graphicData uri="http://schemas.openxmlformats.org/drawingml/2006/table">
            <a:tbl>
              <a:tblPr/>
              <a:tblGrid>
                <a:gridCol w="937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5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EDUCAR </a:t>
                      </a:r>
                      <a:r>
                        <a:rPr kumimoji="0" lang="es-E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PARA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 A CONVIVENCIA : 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DESENVOLVER A COMPETENCIA PARA CONVIVIR</a:t>
                      </a:r>
                    </a:p>
                  </a:txBody>
                  <a:tcPr marL="91417" marR="91417" marT="45723" marB="45723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11997"/>
              </p:ext>
            </p:extLst>
          </p:nvPr>
        </p:nvGraphicFramePr>
        <p:xfrm>
          <a:off x="1802296" y="1232452"/>
          <a:ext cx="7898295" cy="4625009"/>
        </p:xfrm>
        <a:graphic>
          <a:graphicData uri="http://schemas.openxmlformats.org/drawingml/2006/table">
            <a:tbl>
              <a:tblPr/>
              <a:tblGrid>
                <a:gridCol w="789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EDUCAR PARA TRANSFORMAR 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OS PROBLEMAS CONTRARIOS Á CONVIVENCIA EN OPORTUNIDADES DE APRENDIZAXE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C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9" marR="91429" marT="45719" marB="45719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6511895-9F6E-4F49-AC6E-C85F06E4866E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276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41" y="2791587"/>
            <a:ext cx="4114290" cy="27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CF9593D-E311-479E-8652-02C76395EF31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0" y="77788"/>
            <a:ext cx="8572500" cy="476250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chemeClr val="accent4">
                    <a:lumMod val="50000"/>
                  </a:schemeClr>
                </a:solidFill>
              </a:rPr>
              <a:t>CONDUTAS CONTRARIAS Á CONVIVENCIA NA ESCOLA</a:t>
            </a:r>
            <a:endParaRPr lang="es-E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62991"/>
              </p:ext>
            </p:extLst>
          </p:nvPr>
        </p:nvGraphicFramePr>
        <p:xfrm>
          <a:off x="733477" y="3710087"/>
          <a:ext cx="10869704" cy="1350980"/>
        </p:xfrm>
        <a:graphic>
          <a:graphicData uri="http://schemas.openxmlformats.org/drawingml/2006/table">
            <a:tbl>
              <a:tblPr/>
              <a:tblGrid>
                <a:gridCol w="10869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0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CONFLITO</a:t>
                      </a:r>
                      <a:r>
                        <a:rPr kumimoji="0" lang="es-E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= Confrontación de intereses </a:t>
                      </a:r>
                      <a:r>
                        <a:rPr kumimoji="0" lang="es-ES" sz="3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</a:t>
                      </a:r>
                      <a:r>
                        <a:rPr kumimoji="0" lang="es-ES" sz="3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opinións</a:t>
                      </a:r>
                      <a:r>
                        <a:rPr kumimoji="0" lang="es-E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entre </a:t>
                      </a:r>
                      <a:r>
                        <a:rPr kumimoji="0" lang="es-ES" sz="3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persoas</a:t>
                      </a:r>
                      <a:r>
                        <a:rPr kumimoji="0" lang="es-E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3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grupos.</a:t>
                      </a: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85" name="Group 37"/>
          <p:cNvGraphicFramePr>
            <a:graphicFrameLocks noGrp="1"/>
          </p:cNvGraphicFramePr>
          <p:nvPr>
            <p:extLst/>
          </p:nvPr>
        </p:nvGraphicFramePr>
        <p:xfrm>
          <a:off x="733476" y="769622"/>
          <a:ext cx="10869705" cy="731837"/>
        </p:xfrm>
        <a:graphic>
          <a:graphicData uri="http://schemas.openxmlformats.org/drawingml/2006/table">
            <a:tbl>
              <a:tblPr/>
              <a:tblGrid>
                <a:gridCol w="1086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INCUMPLIMENTO DE NORMAS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=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Comportamento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que se opón as normas de convivencia establecidas 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incumpríndoas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.  </a:t>
                      </a:r>
                    </a:p>
                  </a:txBody>
                  <a:tcPr marL="91443" marR="91443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84" name="Group 36"/>
          <p:cNvGraphicFramePr>
            <a:graphicFrameLocks noGrp="1"/>
          </p:cNvGraphicFramePr>
          <p:nvPr>
            <p:extLst/>
          </p:nvPr>
        </p:nvGraphicFramePr>
        <p:xfrm>
          <a:off x="733476" y="5479944"/>
          <a:ext cx="10869705" cy="1241531"/>
        </p:xfrm>
        <a:graphic>
          <a:graphicData uri="http://schemas.openxmlformats.org/drawingml/2006/table">
            <a:tbl>
              <a:tblPr/>
              <a:tblGrid>
                <a:gridCol w="1086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ACOSO, “BULLYING”= </a:t>
                      </a:r>
                      <a:r>
                        <a:rPr kumimoji="0" lang="es-E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Condutas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de intimidación, </a:t>
                      </a:r>
                      <a:r>
                        <a:rPr kumimoji="0" lang="es-E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illamento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, insultos,… de </a:t>
                      </a:r>
                      <a:r>
                        <a:rPr kumimoji="0" lang="es-E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xeito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repetido e con </a:t>
                      </a:r>
                      <a:r>
                        <a:rPr kumimoji="0" lang="es-E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desigualdade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de poder.</a:t>
                      </a:r>
                    </a:p>
                  </a:txBody>
                  <a:tcPr marL="91445" marR="91445" marT="45616" marB="456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8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63412"/>
              </p:ext>
            </p:extLst>
          </p:nvPr>
        </p:nvGraphicFramePr>
        <p:xfrm>
          <a:off x="727678" y="1746873"/>
          <a:ext cx="10869705" cy="1592815"/>
        </p:xfrm>
        <a:graphic>
          <a:graphicData uri="http://schemas.openxmlformats.org/drawingml/2006/table">
            <a:tbl>
              <a:tblPr/>
              <a:tblGrid>
                <a:gridCol w="1086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8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DISRUPCIÓN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=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Comportamento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do alumno/a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do grupo, que busca romper o proceso de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ensinanza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aprendizaxe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que este non se </a:t>
                      </a:r>
                      <a:r>
                        <a:rPr kumimoji="0" 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estableza</a:t>
                      </a: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64" name="Line 27"/>
          <p:cNvSpPr>
            <a:spLocks noChangeShapeType="1"/>
          </p:cNvSpPr>
          <p:nvPr/>
        </p:nvSpPr>
        <p:spPr bwMode="auto">
          <a:xfrm>
            <a:off x="4943476" y="2636838"/>
            <a:ext cx="5762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256588" y="6237289"/>
          <a:ext cx="1173162" cy="365136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383" marR="91383" marT="45408" marB="454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9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77161"/>
              </p:ext>
            </p:extLst>
          </p:nvPr>
        </p:nvGraphicFramePr>
        <p:xfrm>
          <a:off x="263236" y="207818"/>
          <a:ext cx="1759527" cy="1593273"/>
        </p:xfrm>
        <a:graphic>
          <a:graphicData uri="http://schemas.openxmlformats.org/drawingml/2006/table">
            <a:tbl>
              <a:tblPr/>
              <a:tblGrid>
                <a:gridCol w="17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273">
                <a:tc>
                  <a:txBody>
                    <a:bodyPr/>
                    <a:lstStyle/>
                    <a:p>
                      <a:pPr algn="ctr"/>
                      <a:r>
                        <a:rPr lang="gl-ES" sz="9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gl-ES" sz="9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33" y="3906982"/>
            <a:ext cx="5923576" cy="2951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33600" y="358123"/>
            <a:ext cx="97951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4400" b="1" dirty="0">
                <a:solidFill>
                  <a:schemeClr val="accent4">
                    <a:lumMod val="50000"/>
                  </a:schemeClr>
                </a:solidFill>
              </a:rPr>
              <a:t>A CONDUTA É CONTEXTUAL E SOCIAL,  SE INTERVIMOS SO INDIVIDUALMENTE, NON PODEREMOS CAMBIAR A CONDUTA</a:t>
            </a:r>
            <a:endParaRPr lang="es-ES" altLang="es-ES" sz="4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00036" y="5382491"/>
            <a:ext cx="3905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3200" b="1" dirty="0">
                <a:solidFill>
                  <a:schemeClr val="accent4">
                    <a:lumMod val="50000"/>
                  </a:schemeClr>
                </a:solidFill>
              </a:rPr>
              <a:t>ENFOQUE ECOLÓXICO</a:t>
            </a:r>
            <a:endParaRPr lang="es-ES" altLang="es-ES" sz="32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0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5BAF06-2D6B-473F-8FB5-0781861F6D75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572" y="131619"/>
            <a:ext cx="2640667" cy="5264727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7315199" y="983673"/>
          <a:ext cx="3103419" cy="1246909"/>
        </p:xfrm>
        <a:graphic>
          <a:graphicData uri="http://schemas.openxmlformats.org/drawingml/2006/table">
            <a:tbl>
              <a:tblPr/>
              <a:tblGrid>
                <a:gridCol w="310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6909"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5781"/>
              </p:ext>
            </p:extLst>
          </p:nvPr>
        </p:nvGraphicFramePr>
        <p:xfrm>
          <a:off x="9206345" y="1356092"/>
          <a:ext cx="2646218" cy="822960"/>
        </p:xfrm>
        <a:graphic>
          <a:graphicData uri="http://schemas.openxmlformats.org/drawingml/2006/table">
            <a:tbl>
              <a:tblPr/>
              <a:tblGrid>
                <a:gridCol w="264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916">
                <a:tc>
                  <a:txBody>
                    <a:bodyPr/>
                    <a:lstStyle/>
                    <a:p>
                      <a:pPr algn="ctr"/>
                      <a:r>
                        <a:rPr lang="gl-ES" sz="4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28097"/>
              </p:ext>
            </p:extLst>
          </p:nvPr>
        </p:nvGraphicFramePr>
        <p:xfrm>
          <a:off x="7412182" y="131619"/>
          <a:ext cx="2570018" cy="990599"/>
        </p:xfrm>
        <a:graphic>
          <a:graphicData uri="http://schemas.openxmlformats.org/drawingml/2006/table">
            <a:tbl>
              <a:tblPr/>
              <a:tblGrid>
                <a:gridCol w="257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/>
                      <a:r>
                        <a:rPr lang="gl-ES" sz="4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PENSA</a:t>
                      </a:r>
                      <a:r>
                        <a:rPr lang="gl-ES" sz="48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60480"/>
              </p:ext>
            </p:extLst>
          </p:nvPr>
        </p:nvGraphicFramePr>
        <p:xfrm>
          <a:off x="8549546" y="3402909"/>
          <a:ext cx="2424545" cy="864792"/>
        </p:xfrm>
        <a:graphic>
          <a:graphicData uri="http://schemas.openxmlformats.org/drawingml/2006/table">
            <a:tbl>
              <a:tblPr/>
              <a:tblGrid>
                <a:gridCol w="242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792">
                <a:tc>
                  <a:txBody>
                    <a:bodyPr/>
                    <a:lstStyle/>
                    <a:p>
                      <a:pPr algn="ctr"/>
                      <a:r>
                        <a:rPr lang="gl-ES" sz="4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FAI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lecha curvada hacia abajo 9"/>
          <p:cNvSpPr/>
          <p:nvPr/>
        </p:nvSpPr>
        <p:spPr>
          <a:xfrm rot="8074592">
            <a:off x="6279238" y="2354188"/>
            <a:ext cx="2210466" cy="1346062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2728" y="218695"/>
            <a:ext cx="143869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l-ES" sz="96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67293"/>
              </p:ext>
            </p:extLst>
          </p:nvPr>
        </p:nvGraphicFramePr>
        <p:xfrm>
          <a:off x="498764" y="5417127"/>
          <a:ext cx="11249891" cy="1432560"/>
        </p:xfrm>
        <a:graphic>
          <a:graphicData uri="http://schemas.openxmlformats.org/drawingml/2006/table">
            <a:tbl>
              <a:tblPr/>
              <a:tblGrid>
                <a:gridCol w="1124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509">
                <a:tc>
                  <a:txBody>
                    <a:bodyPr/>
                    <a:lstStyle/>
                    <a:p>
                      <a:pPr algn="ctr"/>
                      <a:r>
                        <a:rPr lang="gl-ES" sz="4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 SO INTERVIMOS SOBRE</a:t>
                      </a:r>
                      <a:r>
                        <a:rPr lang="gl-ES" sz="4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 QUE FAI, </a:t>
                      </a:r>
                    </a:p>
                    <a:p>
                      <a:pPr algn="ctr"/>
                      <a:r>
                        <a:rPr lang="gl-ES" sz="4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SO PODEMOS ESPERAR CONTROLAR</a:t>
                      </a:r>
                      <a:endParaRPr lang="gl-ES" sz="4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93228"/>
              </p:ext>
            </p:extLst>
          </p:nvPr>
        </p:nvGraphicFramePr>
        <p:xfrm>
          <a:off x="3837709" y="589052"/>
          <a:ext cx="8354291" cy="3976254"/>
        </p:xfrm>
        <a:graphic>
          <a:graphicData uri="http://schemas.openxmlformats.org/drawingml/2006/table">
            <a:tbl>
              <a:tblPr/>
              <a:tblGrid>
                <a:gridCol w="835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254">
                <a:tc>
                  <a:txBody>
                    <a:bodyPr/>
                    <a:lstStyle/>
                    <a:p>
                      <a:pPr algn="ctr"/>
                      <a:r>
                        <a:rPr lang="gl-ES" sz="5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CONDUTA TEN UNHA FUNCIÓN</a:t>
                      </a:r>
                    </a:p>
                    <a:p>
                      <a:pPr algn="ctr"/>
                      <a:r>
                        <a:rPr lang="gl-ES" sz="5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ALGO A DESENCADENA</a:t>
                      </a:r>
                    </a:p>
                    <a:p>
                      <a:pPr algn="ctr"/>
                      <a:r>
                        <a:rPr lang="gl-ES" sz="5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ALGO</a:t>
                      </a:r>
                      <a:r>
                        <a:rPr lang="gl-ES" sz="5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 REFORZA</a:t>
                      </a:r>
                      <a:endParaRPr lang="gl-ES" sz="5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82728" y="218695"/>
            <a:ext cx="143869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l-ES" sz="9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68" y="2863863"/>
            <a:ext cx="3085667" cy="39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59639"/>
              </p:ext>
            </p:extLst>
          </p:nvPr>
        </p:nvGraphicFramePr>
        <p:xfrm>
          <a:off x="902077" y="900546"/>
          <a:ext cx="11055927" cy="1915113"/>
        </p:xfrm>
        <a:graphic>
          <a:graphicData uri="http://schemas.openxmlformats.org/drawingml/2006/table">
            <a:tbl>
              <a:tblPr/>
              <a:tblGrid>
                <a:gridCol w="1105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5113">
                <a:tc>
                  <a:txBody>
                    <a:bodyPr/>
                    <a:lstStyle/>
                    <a:p>
                      <a:pPr algn="ctr"/>
                      <a:r>
                        <a:rPr lang="gl-ES" sz="5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TODAS AS PERSOAS QUEREMOS SENTIRNOS PARTE,</a:t>
                      </a:r>
                      <a:r>
                        <a:rPr lang="gl-ES" sz="5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SER IMPORTANTES</a:t>
                      </a:r>
                      <a:endParaRPr lang="gl-ES" sz="5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82728" y="218695"/>
            <a:ext cx="143869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l-ES" sz="96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31" y="2624952"/>
            <a:ext cx="5193924" cy="42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63410"/>
              </p:ext>
            </p:extLst>
          </p:nvPr>
        </p:nvGraphicFramePr>
        <p:xfrm>
          <a:off x="6844145" y="498764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ENFOQUE ECOLÓXICO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14299"/>
              </p:ext>
            </p:extLst>
          </p:nvPr>
        </p:nvGraphicFramePr>
        <p:xfrm>
          <a:off x="457199" y="498764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CONDUTA</a:t>
                      </a:r>
                      <a:r>
                        <a:rPr lang="gl-ES" sz="2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É CONTEXTUAL E SOCIAL</a:t>
                      </a:r>
                      <a:endParaRPr lang="gl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61242"/>
              </p:ext>
            </p:extLst>
          </p:nvPr>
        </p:nvGraphicFramePr>
        <p:xfrm>
          <a:off x="457198" y="5363730"/>
          <a:ext cx="4793673" cy="1371600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TODAS AS PERSOAS QUEREMOS SENTIRNOS PARTE, SER IMPORTANTES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17351"/>
              </p:ext>
            </p:extLst>
          </p:nvPr>
        </p:nvGraphicFramePr>
        <p:xfrm>
          <a:off x="457199" y="3823854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CONDUTA TEN UNHA FUNCIÓN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06589"/>
              </p:ext>
            </p:extLst>
          </p:nvPr>
        </p:nvGraphicFramePr>
        <p:xfrm>
          <a:off x="457199" y="2161309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 PERSOA PENSA, SENTE E ACTÚA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66478"/>
              </p:ext>
            </p:extLst>
          </p:nvPr>
        </p:nvGraphicFramePr>
        <p:xfrm>
          <a:off x="6844145" y="3769446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MANEXAR</a:t>
                      </a:r>
                      <a:r>
                        <a:rPr lang="gl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OS ANTECEDENTES E OS CONSECUENTES.</a:t>
                      </a:r>
                    </a:p>
                    <a:p>
                      <a:r>
                        <a:rPr lang="gl-ES" sz="20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ENSINAR CONDUTAS AXEITADAS QUE TEÑAN A MESMA FUNCIÓN </a:t>
                      </a:r>
                      <a:endParaRPr lang="gl-ES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35042"/>
              </p:ext>
            </p:extLst>
          </p:nvPr>
        </p:nvGraphicFramePr>
        <p:xfrm>
          <a:off x="6844145" y="5363730"/>
          <a:ext cx="4793673" cy="1357745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INCLUÍR (presenza, participación e aprendizaxe)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2059"/>
              </p:ext>
            </p:extLst>
          </p:nvPr>
        </p:nvGraphicFramePr>
        <p:xfrm>
          <a:off x="6844144" y="2161308"/>
          <a:ext cx="4793673" cy="1371600"/>
        </p:xfrm>
        <a:graphic>
          <a:graphicData uri="http://schemas.openxmlformats.org/drawingml/2006/table">
            <a:tbl>
              <a:tblPr/>
              <a:tblGrid>
                <a:gridCol w="479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745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ENSINAR</a:t>
                      </a:r>
                      <a:r>
                        <a:rPr lang="gl-ES" sz="2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 PENSAR, A XESTIONAR AS EMOCIÓNS E HABILIDADES PROSOCIAIS</a:t>
                      </a:r>
                      <a:endParaRPr lang="gl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Flecha a la derecha con bandas 11"/>
          <p:cNvSpPr/>
          <p:nvPr/>
        </p:nvSpPr>
        <p:spPr>
          <a:xfrm>
            <a:off x="5680363" y="1032163"/>
            <a:ext cx="1039091" cy="59574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rgbClr val="61953D"/>
              </a:solidFill>
            </a:endParaRPr>
          </a:p>
        </p:txBody>
      </p:sp>
      <p:sp>
        <p:nvSpPr>
          <p:cNvPr id="13" name="Flecha a la derecha con bandas 12"/>
          <p:cNvSpPr/>
          <p:nvPr/>
        </p:nvSpPr>
        <p:spPr>
          <a:xfrm>
            <a:off x="5680363" y="2537402"/>
            <a:ext cx="1039091" cy="59574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rgbClr val="61953D"/>
              </a:solidFill>
            </a:endParaRPr>
          </a:p>
        </p:txBody>
      </p:sp>
      <p:sp>
        <p:nvSpPr>
          <p:cNvPr id="14" name="Flecha a la derecha con bandas 13"/>
          <p:cNvSpPr/>
          <p:nvPr/>
        </p:nvSpPr>
        <p:spPr>
          <a:xfrm>
            <a:off x="5680361" y="5710092"/>
            <a:ext cx="1039091" cy="59574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rgbClr val="61953D"/>
              </a:solidFill>
            </a:endParaRPr>
          </a:p>
        </p:txBody>
      </p:sp>
      <p:sp>
        <p:nvSpPr>
          <p:cNvPr id="15" name="Flecha a la derecha con bandas 14"/>
          <p:cNvSpPr/>
          <p:nvPr/>
        </p:nvSpPr>
        <p:spPr>
          <a:xfrm>
            <a:off x="5680362" y="4204853"/>
            <a:ext cx="1039091" cy="59574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rgbClr val="619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9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AB1F6-20C6-41A8-B0E1-E1B9F2B3E51F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591671" y="428626"/>
          <a:ext cx="10762129" cy="593725"/>
        </p:xfrm>
        <a:graphic>
          <a:graphicData uri="http://schemas.openxmlformats.org/drawingml/2006/table">
            <a:tbl>
              <a:tblPr/>
              <a:tblGrid>
                <a:gridCol w="1076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ACOSO (BULLYING)</a:t>
                      </a:r>
                    </a:p>
                  </a:txBody>
                  <a:tcPr marL="91439" marR="91439" marT="45766" marB="4576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591671" y="1071563"/>
          <a:ext cx="5361455" cy="5634037"/>
        </p:xfrm>
        <a:graphic>
          <a:graphicData uri="http://schemas.openxmlformats.org/drawingml/2006/table">
            <a:tbl>
              <a:tblPr/>
              <a:tblGrid>
                <a:gridCol w="536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r>
                        <a:rPr lang="es-ES" sz="1800" baseline="0" dirty="0"/>
                        <a:t>CARACTERÍSTICAS</a:t>
                      </a:r>
                    </a:p>
                  </a:txBody>
                  <a:tcPr marL="91439" marR="91439" marT="45716" marB="4571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1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CONDUTA: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AGRESIVA (Non </a:t>
                      </a:r>
                      <a:r>
                        <a:rPr lang="es-ES" sz="18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sempre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violenta)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8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INTENCIONAL (Con intención de </a:t>
                      </a:r>
                      <a:r>
                        <a:rPr lang="es-ES" sz="18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facer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dano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8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PERSISTENTE NO TEMPO E SISTEMÁTICA.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8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 DESIGUALDADE DE PODER (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posibilidades de defensa, equilibrio físico, </a:t>
                      </a:r>
                      <a:r>
                        <a:rPr lang="es-E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psicolóxico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ou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sociaL</a:t>
                      </a: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s-E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ENTRE AGRESOR E VÍCTIMA </a:t>
                      </a: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s-ES" sz="1200" b="1" baseline="0" dirty="0"/>
                        <a:t>TIPOS DE ACOSO</a:t>
                      </a:r>
                      <a:r>
                        <a:rPr lang="es-ES" sz="1400" baseline="0" dirty="0"/>
                        <a:t>: físico, verbal, de exclusión social, </a:t>
                      </a:r>
                      <a:r>
                        <a:rPr lang="es-ES" sz="1400" baseline="0" dirty="0" err="1"/>
                        <a:t>psicolóxico</a:t>
                      </a:r>
                      <a:r>
                        <a:rPr lang="es-ES" sz="1400" baseline="0" dirty="0"/>
                        <a:t>, racista, sexual, </a:t>
                      </a:r>
                      <a:r>
                        <a:rPr lang="es-ES" sz="1400" baseline="0" dirty="0" err="1"/>
                        <a:t>homofóbo</a:t>
                      </a:r>
                      <a:r>
                        <a:rPr lang="es-ES" sz="1400" baseline="0" dirty="0"/>
                        <a:t>, </a:t>
                      </a:r>
                      <a:r>
                        <a:rPr lang="es-ES" sz="1400" baseline="0" dirty="0" err="1"/>
                        <a:t>ciberacoso</a:t>
                      </a:r>
                      <a:r>
                        <a:rPr lang="es-ES" sz="1400" baseline="0" dirty="0"/>
                        <a:t>, …</a:t>
                      </a: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800" dirty="0"/>
                        <a:t> IMPLICADOS/AS</a:t>
                      </a:r>
                      <a:endParaRPr lang="es-ES" sz="1800" baseline="0" dirty="0"/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591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/>
                        <a:t>VICTIMA. 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/>
                        <a:t>AGRESOR/A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/>
                        <a:t>ESPECTADORES/AS.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/>
                        <a:t>OUTROS/AS.</a:t>
                      </a: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6096001" y="1052513"/>
          <a:ext cx="5257799" cy="2406650"/>
        </p:xfrm>
        <a:graphic>
          <a:graphicData uri="http://schemas.openxmlformats.org/drawingml/2006/table">
            <a:tbl>
              <a:tblPr/>
              <a:tblGrid>
                <a:gridCol w="52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697">
                <a:tc>
                  <a:txBody>
                    <a:bodyPr/>
                    <a:lstStyle/>
                    <a:p>
                      <a:r>
                        <a:rPr lang="es-ES" sz="1800" dirty="0"/>
                        <a:t>FACTORES PROTECTORES</a:t>
                      </a:r>
                    </a:p>
                  </a:txBody>
                  <a:tcPr marL="91439" marR="91439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95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dirty="0"/>
                        <a:t>A CONSTRUCIÓN</a:t>
                      </a:r>
                      <a:r>
                        <a:rPr lang="es-ES" sz="1800" baseline="0" dirty="0"/>
                        <a:t> DA CONVIVENCIA, A </a:t>
                      </a:r>
                      <a:r>
                        <a:rPr lang="es-ES" sz="1800" dirty="0"/>
                        <a:t>PROVENCIÓN.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dirty="0"/>
                        <a:t>DESLIXITIMIZACIÓN DA LEI PODER/SUMISIÓN,</a:t>
                      </a:r>
                      <a:r>
                        <a:rPr lang="es-ES" sz="1800" baseline="0" dirty="0"/>
                        <a:t> DA VIOLENCIA E DA LEI DO SILENCIO.</a:t>
                      </a:r>
                      <a:endParaRPr lang="es-ES" sz="1800" dirty="0"/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dirty="0"/>
                        <a:t>VISIBILIZACIÓN:</a:t>
                      </a:r>
                      <a:r>
                        <a:rPr lang="es-ES" sz="1800" baseline="0" dirty="0"/>
                        <a:t> </a:t>
                      </a:r>
                      <a:r>
                        <a:rPr lang="es-ES" sz="1800" b="1" dirty="0"/>
                        <a:t>PLAN ANTIACOSO</a:t>
                      </a:r>
                      <a:r>
                        <a:rPr lang="es-ES" sz="1800" b="1" baseline="0" dirty="0"/>
                        <a:t>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/>
                        <a:t>EDUCACIÓN EMOCIONAL.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/>
                        <a:t>PREVENCIÓN DA INDEFENSIÓN APRENDIDA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6096001" y="3429001"/>
          <a:ext cx="5257799" cy="3276599"/>
        </p:xfrm>
        <a:graphic>
          <a:graphicData uri="http://schemas.openxmlformats.org/drawingml/2006/table">
            <a:tbl>
              <a:tblPr/>
              <a:tblGrid>
                <a:gridCol w="52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342">
                <a:tc>
                  <a:txBody>
                    <a:bodyPr/>
                    <a:lstStyle/>
                    <a:p>
                      <a:r>
                        <a:rPr lang="es-ES" sz="1800" dirty="0"/>
                        <a:t>INTERVENCIÓN</a:t>
                      </a:r>
                    </a:p>
                  </a:txBody>
                  <a:tcPr marL="91452" marR="91452" marT="45666" marB="4566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25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MÉTODO PIKAS.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CONDICIÓNS DE SEGURIDADE E PROTECCIÓN</a:t>
                      </a: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SUPERVISIÓN, CANAIS DE DENUNCIA.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6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CÍRCULO DE AMIGOS/AS.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6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ENTRENAMENTO EN ASERTIVIDADE, EN MANEXO DA IRA,…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16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DERIVACIÓN.</a:t>
                      </a:r>
                      <a:endParaRPr lang="es-E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2" marR="91452" marT="45666" marB="456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4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1BC1CB-7032-477C-8ED5-68792E2DF3B5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0" y="12700"/>
            <a:ext cx="8572500" cy="5762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accent1">
                    <a:tint val="88000"/>
                    <a:satMod val="1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s-ES" sz="2800" dirty="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O PAPEL DA CONVIVENCIA NA EDUCACIÓN 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49496" y="889855"/>
            <a:ext cx="3815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Convivencia como medio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336147" y="608050"/>
            <a:ext cx="4974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Convivencia como fin: Convivencia en positivo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48420" y="4822085"/>
            <a:ext cx="4780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s-ES" altLang="es-ES" sz="2400" dirty="0">
                <a:solidFill>
                  <a:srgbClr val="008000"/>
                </a:solidFill>
                <a:latin typeface="Century Schoolbook" panose="02040604050505020304" pitchFamily="18" charset="0"/>
              </a:rPr>
              <a:t>Disciplina heterónoma.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s-ES" altLang="es-ES" sz="2400" dirty="0">
                <a:solidFill>
                  <a:srgbClr val="008000"/>
                </a:solidFill>
                <a:latin typeface="Century Schoolbook" panose="02040604050505020304" pitchFamily="18" charset="0"/>
              </a:rPr>
              <a:t>Prevención e resolución dos </a:t>
            </a:r>
            <a:r>
              <a:rPr lang="es-ES" altLang="es-ES" sz="2400" dirty="0" err="1">
                <a:solidFill>
                  <a:srgbClr val="008000"/>
                </a:solidFill>
                <a:latin typeface="Century Schoolbook" panose="02040604050505020304" pitchFamily="18" charset="0"/>
              </a:rPr>
              <a:t>conflitos</a:t>
            </a:r>
            <a:r>
              <a:rPr lang="es-ES" altLang="es-ES" sz="2400" dirty="0">
                <a:solidFill>
                  <a:srgbClr val="008000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420957" y="4565508"/>
            <a:ext cx="57710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Autodisciplina.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Prevención da violencia.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s-ES" altLang="es-ES" sz="2400" u="sng" dirty="0" err="1">
                <a:solidFill>
                  <a:srgbClr val="008000"/>
                </a:solidFill>
                <a:latin typeface="Century Schoolbook" panose="02040604050505020304" pitchFamily="18" charset="0"/>
              </a:rPr>
              <a:t>Provención</a:t>
            </a: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 e transformación  dos </a:t>
            </a:r>
            <a:r>
              <a:rPr lang="es-ES" altLang="es-ES" sz="2400" u="sng" dirty="0" err="1">
                <a:solidFill>
                  <a:srgbClr val="008000"/>
                </a:solidFill>
                <a:latin typeface="Century Schoolbook" panose="02040604050505020304" pitchFamily="18" charset="0"/>
              </a:rPr>
              <a:t>conflitos</a:t>
            </a: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 e </a:t>
            </a:r>
            <a:r>
              <a:rPr lang="es-ES" altLang="es-ES" sz="2400" u="sng" dirty="0" err="1">
                <a:solidFill>
                  <a:srgbClr val="008000"/>
                </a:solidFill>
                <a:latin typeface="Century Schoolbook" panose="02040604050505020304" pitchFamily="18" charset="0"/>
              </a:rPr>
              <a:t>demais</a:t>
            </a: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 </a:t>
            </a:r>
            <a:r>
              <a:rPr lang="es-ES" altLang="es-ES" sz="2400" u="sng" dirty="0" err="1">
                <a:solidFill>
                  <a:srgbClr val="008000"/>
                </a:solidFill>
                <a:latin typeface="Century Schoolbook" panose="02040604050505020304" pitchFamily="18" charset="0"/>
              </a:rPr>
              <a:t>condutas</a:t>
            </a:r>
            <a:r>
              <a:rPr lang="es-ES" altLang="es-ES" sz="2400" u="sng" dirty="0">
                <a:solidFill>
                  <a:srgbClr val="008000"/>
                </a:solidFill>
                <a:latin typeface="Century Schoolbook" panose="02040604050505020304" pitchFamily="18" charset="0"/>
              </a:rPr>
              <a:t> contrarias á convivencia</a:t>
            </a:r>
          </a:p>
        </p:txBody>
      </p:sp>
      <p:sp>
        <p:nvSpPr>
          <p:cNvPr id="13327" name="AutoShape 20" descr="data:image/jpeg;base64,/9j/4AAQSkZJRgABAQAAAQABAAD/2wCEAAkGBhQSERUUExQVFRUUGBkXGBgXFxcYFxgXFxgXGBgVFxQXHCYeGBojGRQUHy8gJCcpLCwsFx4xNTAqNSYrLCkBCQoKDgwOGg8PGiwcHBwpKSkqLCwsKSwpLCkpLCkpKSkpLCksKSwsLCwsLCwpKS0pLCkpKSwsLCwpLC4sLC4pNv/AABEIAMABBwMBIgACEQEDEQH/xAAcAAACAgMBAQAAAAAAAAAAAAAEBQMGAQIHAAj/xABCEAABAgMFBQUFCAECBQUAAAABAhEAAwQFEiExQQYiUWFxE4GRobEyQsHR8AcUI1JicuHxM4KSFiRDstIVY6Kjwv/EABoBAAMBAQEBAAAAAAAAAAAAAAECAwQABgX/xAArEQACAgICAgAFAgcAAAAAAAAAAQIRAyESMQRBBRNRYXEi8BQjMkKRscH/2gAMAwEAAhEDEQA/AKlRVqZiXSX9RyIgK0rcTLdKd5XkOp+EVxE9SHCSQ4Yt6RoltYbkCgxdsTVH225AN55w2kKKkMDeVqCoHwVm/IwlkTACLrDHNWP8Q+oqsEYl/DyAGELf1CYSAtRAN26MQcC/fn3QDMkHUEfuBD9HhhUlHvh8QxzI+fSNELTOUUlr4yV/HwhXE6y3/ZXOU8xJXu4Mnnyh5tvtd92aXLAUpWb6Bo5WJ65E0FCilSdcgT01jFs2mpa7yiVKU2fQYxmeK5bGsYU86XitTBi+PjANdUCapS0/Fh1MJiok4nxhlVIBkJKdM2i0caTsUhoqaWFAqWDyYs/Mxf8AZ6slhQChLA4th5xzNC2MO7JrGLEeHyh5RUhoyaOsffkVCVSVyk3TgSFBxwUmOe25YX3WeUXnLAg63VZPDayqoBSVAAkcfQxL9oa0zzImygXKShaRoxBHqcYlFcWO3yRUrRmhkjUZwEEiI5s3E8flEspDx1UdGCNUEQwp6sCJqLZ1S03ibqeJDCJp9hy0/wDVD9D6wGrDxiDGsOuvD0jCp41Ma1E1CWZlEFn0dhnEoqchMlIunBwMu/OBxBUQC0K4JyxPPLrAtNOKjicdIdVezPab0o6ewrX9qvnCNMlUtV1QukZvpFYUhGMUTTeId2jSsGH0IzSgYc8YnnLTk+bRWxQeltibLwKnSBk3hjnG/wDxTOOV3wjY0wUxBwxJ6AQqoUBa7rhN52PCJSxRbugUg3/i6oGSk/7RDazLZmTFovK9rPCKeUsYd2PNuzJbxLNjjxdIpjSs6zZlIlcoPzjabYMk5oHXWB7JtBIlsVAEQd9+RneELicXBAycuTAV2DISQRLfHVz8YyunQklpQwywx8Y0rNqZEv2pgB4a+EIp/wBpspKt2WpQfHECK8b6J3IezZWDCWBjwj0TUf2gUM9LICkrwwUGPNuMeidM6n9ThseaPPGY1DGUmGlnlt4k8hC6UjEQylnd6n0gMIbKxHPE98QS6cpXw5xPR6nh8yfhD6wrK7dSUtw9IDmjlFsCVTJmJZfiGeK7bVmGWq895KsjqOR8Iv1qWKZBxG7xilW/MIN3NJxEKp2M40JAYP8AvLSrp1xaAZadTG5SVH0igholLwfRrIOIdsxr1A1iFNOpO8zjUfXWLBTWcFADVryDq2qTzHmIDdBSGFmrBSFJN5PmPrhDdNo9kQs4gggjiCMCO9or1IjsF9oMEkgTE6fuHDjDW2ZQMpQGoJHI5luoiU3spFFFlyyVnByT5mLZYlnIRvKZSsw+Q6D4xWaOdi+usWClqNwq4h/lDMVD1cy+XJdvM/LlAVdZ7AZkqOPD60iewxfUOA+vKH1p0DJB7/BiYm5JjcWUxVlAPhgRj8xBdPRhSShWTN4ZGG66UBn0JHi7H4QOinu/6VMekdZ1GtnSzLNw/wCk/A8o3tqwU1CCwaYkbp//ACYLQkZKjZdRczOOvHOJuTvQ/E5jUT1J3VBinDnEaKtT4Yxf7Q2bRVrBDJL7x1P8xCbH+7zh2SME4FZALFtbwinzUvQqxtspFPWEP3+cCq5Q22jftyboSFMpxkSwc4ZY6QpGfCLok9aMJSYYS6khI3RgIj7JIS+L8zj4DCIe3JDQXFPs5OiwUu0SgAGBbnEtTtQsJYIYnLF8YrCAX5wRiQxMS+RDuh/myBps1RU6i54mNiYICWLsDxhrZdNTqUCtJ5h8Ir0ifYsosC8ei2V2yEsruyFFyHuq9luShHoCyRG4MoUbhMYIjYCCKTyRBko7yRwYnygG9kOMGUBdaomx0GU+CVc/n/Jjqf2eWR2crtFjFeQ4J08Y5vs/R9rNEs5FQf8AaD8gI7JS4AaMIzTe6LwjeyW37LROlkEZ5GOF7T2eqUspVoS0d4m1qUIJUWAGMcm+0CsTPdaUhAR+b2155J0HWDB0w5EqKIEuR3RZLIpEMQoYEf0YSUcpz09IcMQnDT0i05NPROEE1YcaEENmFBu8D5PBdl/40jUZfuGHgYWUtSW4lJfw/h4YydWyOI78fWIym2OohNQhKnwwVgfnAE6saQ3AXeboJ+GESVNaLt7uPWE9ozxcce9ieuR+EBW6RwpkcOJbuyh2ZjSwB711u/AfGElH6epwENkrBWgcMul1h8YtMSBdtlJISkHjFnq6e+jDgRFVsy0paLqcVHAMkRdLMnJWCGUOo+UZldF9FdqEbo/UPVmPcQIAWXIP50eYzixVdlvKJTmgs3L+jFTqFXAP0LP+1WPxPhCKTA0TrU6QeHmNYAtaqKMcwz9RqPCJjOASxOuB6/CF9pTL0ojUYpPqOhi0WTkiSzLYYllZYjmP6LxvUVc6YpSHIlYEnMq74p1n1ZRNB0du6LJVWhclkvg2HXTvjRGKTvsi260JdqapJUmWnNDueukJ6eQpZYR4JVMXxJOMWqy7OCEsMzrDzyUCELEk2RcDHMQCUMYcWxJKVQrmIyMMpWgSVMIXJCkuP6j0s6HMeY4RtSr8/WN5srH0PwhrFNpSHw+iOEZp5l0/py6EaGI77MYlWsYK0VgoQLCWbZOskrqUongMUqCVEnAgXrp5EA+EeikVCylRunoY9Enjt2Op0qIGiVKMI3Wt4kSjdgtnUQzEsRyETWed/q/pGaxLL7h6RikwIPB4F6OrZYdm6wonhYSVHgNXGUX1O0681pSnRgXPfFB2ekvOluHTfxGGLYkY6NhF+takSqWpSUJQFMwHsj9oaMs6NMLCLbEyZTPLVdKgWVm3MDjFYl7MBclMtYBUCpRWAxJU2DnFgz4nMnLKLXsvNvyjLOacRzGog1c5CTdJSCdMjE3NxWinBN7OK01AtExaLrrSq7yw18GhohKkDf7Ppex84sFv0QFSu776UktxxHoISzNmkkhRUXB7zyJ4RVTUuxXBpUgZVNjfSz8sj1iWnqMGLtp8u6COwurw1iwnZUTJYUl+owIMByR3FlTnkuWS6VDFuMKqkvLUkHLEcW1EXyRslMvABQ5kj1Awgu1fs5l9kVFW8BoG06wVkQvy3RyeQWST9Yf3DaxaYzJoSOXl/UASpWBTqFN5j5GL19n9nC4uYRirAdItkeicFsWivUiZdTdBDk3i2Wgi32DaFSveEss+JKgA3Jw57oVWpY6RMfWLDs1KdnJPWM7poskx/ZJN5SVhr4cd39xUdqrPuLVgwUMOoi+VUh0i6N5OKTzEVrbIibTXwGIOI1SRnE5BKfZyErSb3u+EAWvL3LwIIycaGCbHJUtSRiVYjrrDCusdKJMyYsskoJUwwSU54n3nDADUiDHvQa0c4KfxQP1RvbFSSq4+CfWPWeCuaCcyXPX+4iqpZVOWBm5jejCwmxpZCg4z1i0pmhAvHKK5QU0xU5EuWFF2d9Dr3CLdbdnmnlY4lvOIZey8OiuW1aEpYF1WI5EesZorH7enKk+0hRbm4djESqq6gKWgFCywOZfo4aGmwtQkTly33ZgwGYJGnVobaiK9yKslw4yIguUoKT9YGLJtfsqpLzUDmWipyZjFx4cYpCamrROceLJpgwPnz/UPjA3btumCJ60qHAjTh84XLVD0IeUuPRo8egnBKEuQOJhhMlsgc2gdUsyprKGX0DE9ROB8IjIrEHrFuT0ER05aNpkvI8T6RhCW8Yb0d7Og7CUiVzZbgEJC1nDiQlOfQxbdqKtMtDJHDLIRWNiJKkoUsByRh0TgG73ME1ltOSFy1jHVvhGKW2a49DDZ6puTASc4O2snoLplsosFEZs5bDgeEL7IlJO9ugYZJvKx6sAYCttRk01VPGZcg57yjdDdCoDhhAq9DNUrZXpdpidPmsXCCEA8boxPiTD+lp7wxjnOzVVcnMTgvDv0jpNnqJSWzimTHxYmOfKIoqkPMYYBPGLxYFoo7K6QS7DCOfVdoXFlK0lP6jk/UZRYrIn3WJmyUDHF7xw5A4mA1pD9jm1iqWrtEeyM06gcYlq7XvyXBzEKewnVKiVzFCS2CboQVHipsQOUQ2nOTT0xJwCQTE2qdBeuzm8qjvzpvALP/c8dR2ZmolSG5MGDxyGz7TKZiir2ZhN7kTrFoo6taVBCQS4fAlmEapxZnxyT0WraBAWsLlghg2OZ6jSCLBtEAscFcDAsmRNSgrXMTLQLntMPbIS5JyDmE9daN6oCJS+0uOVkJ3RdcG6vUPdbi8RS9Fno6nJrL0C19nBTnQjEceHrAlnTDdSenzg6qqwEEnQE+ESewHKaKYqXOUU5pJHnCnam3J01QlqVuXrxSnAFRLudTy4RZ7HoCpC5x98kjo+cVW36f8Qq4esXxJWSyPQDZSgmZyy6fTQyVZgVMVMD4geOrQppJRVgM/Puh7JXdlAa/KNE3SIwWy2bEbPpDzCXV6NpBm1yUrSEFnOXdwivWbas1khBKVDUY+IIg23quZNCCpnRwDPk5MZXdmmgOytm972UqH6kgwbbexy0AT6dAExBvMkM7cAPSGuz9VgItJqAU4N3wHOmdxsRWbaMqsprwZ2ZaTmlTYhuHCOXW9YakTSZYLE5CLpbNizJdQZ1KbhV7Q90npE1n0SykrnJS+Qukl+MBT4PlEVx5aZzuXZ80hlJHJ8fA5iF1bTlJxSwOWbHoTHQrhFShIxSVMUkYMMQrkW9IX2xYCqiemVLwlodSicgqYXAA1N27hzi+PM5SpiTxJK0JNi9mhWVF1d5MlAKpikhyMCEpDalRGHAHhHo6XZeyCZMsJlqUk64neJ1POPRpUokOLKLbNGi6SpJDajPwhPT0xWWDcMc24x05Ngy1YKdfLSLDQ7BSkJcSwCeT4QtMKZyCfYF1AU7soO2TcRA0yylb2BwF7ufA94jtNRsKFIUlO6DmnQ95Dgxii+z52K1OALuAYlPBWLaaRN2OmiqbPWglKEM3sgEd2MMZklKzoRzgO2dlfu00y9M0nik5fLugWgWe2EpBLhJUdeQ838IzNJv7l7pWWey7LTw7nPpCf7UapEugUjWapCEj9qgtR6AJ8xFTm/aXUyitFyXeSSlzeOWrPFWtW1JtSsTJyys5Y5DVkpGAEWhid2xJ5bVAN3V8sYvGyu0d4AKO+nD93PrCagsa8MRGto2Qqn/ABUZAhx11hpTjL9IIxcNl4q5aZpyd4koLGljj0yivWPat5IIPdD6Ra4GYIMZ3rRojOi2UqAlLaARyzb/AGh7aZ2SPYQXJGRI+AiwWxtArsylLpBGJ1bhhlHP7QQw5qx7ofFG5WyWWWtCuHVkWgspuJUQtGKDqz4juwMKCmNqeeULChmkv8x4PGuStGWLpl/pKtcwDtJXaKZnWSQM8k5DHGLHZtlJShWAvrxLDDoOUILNqAtKVAuk5fLuixptaXIl3pi0jg5z6Rlmn6Ntqh7LZCUjgBCLaO0r4EhB3puB/Sj3lH0hLWbZpXggv6QHZ9UQoqJdasyeHAcolwa7FUkWpYSmWEpwCQw7oTjZO/vTXCTiBkpXPkIf2HRlQExYdPujjwJ5QxnovYFSUvxMa8GJpXIhkn6Rz2rsxMvBKEjXAQpUm+brkKfvjstk7NS1bwUDzTvHxOXhA20H2XyZoK5RKJzYF2So8FpbAc9IvOLonCSTOX0VjLyvnqCPjDObRT0o3lIWn9T3h4YGDaayVS1KQoFMxJYpOf8AXOGCpLhjwjDOVPZtu0A2DLJBfuizUysMYRUyLmEEm0QkYlozy2x10H1KhCastdKJiJZ9lionQaAHzjKKszrxQwSn2lqISgdVHKKXtPVqKiiWsL3rv4ZvBeu6oZiGjjbB9/oXlNTJnqRLkqCih7xS11IOYJ1PKI6CplTqnspC0lMrFZBxWs5kcWyhVZ9fdpkyuyTLDMQlr6uIJGsOxZEqcqV2Y7FUspVfSAlRAxuN8SI0QUYkppljqU3Ugx6Bp9py5awgqdWYTmrHUjTWPRzkxaD9n7Gcha90DEDXrjlFxky3ity7wQFqOMwpAHIgFm8ItctLMOAjc3oyUZ7EQGlXZEv7OvJ8ldOMMIFnAFbHIgpPQ/RhBiu7f2IqbT9pJTemSsQPzJLXgDx1HSOR7FrUbRUVf9RBYcgWEd5pr0splq3gQQDqLoyPHCOd7QbJ/drQE6WGlzkhAbJK1LF4DgLrmIyguykX6Zy/bWwlJrpyUjdJCgdGIBz6vCVFnLStLpLEh+j5x0LbCqR97nFRJSFAMnMgDHHThFOqaGbVF5MpSEDIlRxHJ9OQjrfQPuP6FIDQ1qrNE+SpH5kkA89D4gQioLyUgLO8M+bax0TZewVKlibMF0HFKT73NXLgNYzyxtvRo5rjs4xQBUqYUsSQSCNcC2EWWkqwoZK8DF5t/wCz2XOWqbL3Fq9tI9lR/Mwy5xTJ9h9mq6ZbEFlYnuLPn8IbIt7Eg9aBLSmMC7gZ4tFbqZJWi/8AqA8XZ4d18uWhE1LAktd3nUFOC118QU+DRoinemWTpj0KWMPBUCTsrdVTFDOPaAI6GBSmLzXbNFdN2pBBYlI4Y7o6OR4xWJVHvBJ4t4FifKLJkWgehnzEHcUpL53SR5RJVBd91lSnGZJPnB9LRD7yUDQuOgTDSusoKXdGDyr3IF8o7YRDKdKi3GLRs1TX1lRxSMTz4B+GsVqzKZUxdwZ4udABmo8gPrGLp92+70ywlyE4rL72OpHIZxzXthi/SLJXWrcSl1EksA5OPTlDWzLNC2W94M5BGvBtR1iookfeZASD+JL35Z4tmnoR8IdbG2xe3deGoIiayu7H+WqotNBtTLTO7MMAgYvxJx9BFuo6hE1IKCCPPvGYjkm1NlGWoz0Yaq+Yh/sBaYKkknN0nvy84Z5Xy/IPlpxtdoudr2BKngBYxHsqGCk9Dw5HCOebT2ZMo0Fat6UM5iQd396cSnrlHVQpxA1VICgQQCCCCDkQcwYaeNT7EjNxPnis2rB9jegOhUupmHtFFEqWL8wjRI0HFRyEbfaLsx9wqiJYaTN3kD8h95HTIjkYyk9nQSgM6hapiuaUG6gdHcxJ41E14P5s1DqyK2LWXMTdG5KT7EtPshtT+ZXMxBs2CtRSlnU7qV7oAckDjA8yoSMDA5nJd0gg8sHjq0fYzQxx1BpKqr/pbqq05NLgkhcx95Q3iXH5tO6I7OtuorZyZdOBLP5ycQMiR8hFURIfFXhB1JNMtQUg3VDIjgc8IXijPj8Ry61+ToUqdTWaFFSu0mra+s7y1HoHYRiOfTJhUSVEknN8SY9DV9zavhUGrlLZ9Az9+plIGSVP4Q/TM/EPhFfsQX6pSvyg+cP0J/EeNJ5QKJwhbNnbyjwKR6wTJmMVpOmI6QvJ3QfzqK+7TyaORwxnf5Jf+r0jato0zE3SOY5EZGIZxxlK53T/AKh82g6AwnIqOw0qratFQBeCgUpOqTjeHEMBE9q0wSN0CHP2oWHfQipl4TJRAURgSgnDHko+Zir7OqmT5t2comWliviQ7XQebHHQA8oHFBCdktlO3V281LSkndS3tqGp4oB8TF/lpvJxgsy03GQAEgAADAADRoCl4DDB8jp0gpUC7IZWZfj5xXNs7HExRKGE1KUgvgFgg65YRaKVQKlLOATpz+hAM5QmVSEnr4R0o8lRydOzi1v2HMkOioQUEkrCjkcc0qBZ9G6RNsrZhqEy5QyUtRPJIZR65R07bKy01UlUokJWCFIUsFkqBzN0HDMRXdmbCm0i0qmmWoGYpAVLJKd5B0KRdLjLnC8K6Kck19yzKslIRdZwkMH5a9Y4fbcvsp4HBSn/AN3yMd7nTxdP1nHGdsqYKmLXwIJPIm6o927DuFImmAWDOC61zkQrzDCH1XRKCiACVEXQAHODqyEV3Z6zpn3kbiihN5KlsbgwZ7+WnHUR1SwqNPZrUk3lpSN73vLKGiklsDKDslSFMuZNYb6wEk8AQPC/5ogqirFy58xE0YgkKGhSrEHwh5bMlaheRmMVAYF3e8BxeFFpTUzUpWQ01GDj3kcD6xmyv/BbGb2EsInGW7JB3TyOQ+EO5lCZc8TE64luOsV2UkFlZKHmIeSK68BxjLKRoSLNUKRPlFEwYKDFix6gwpsCjNLNUhypOaTxHziSln5QYkYvHcnR1F9s6p3STq3pBJKjyHPOB7PlhKUg5kP6QROmgB/ruj6CMLOV/bfSJVIQdbzPzzHpFAtqZu0oYBqeWWGQvOco6j9rslK6FRO6UKSpPMu3xjlO1Cmn3dEy5SR0EtPzhchu8F1lv6AE9QaA0KbHwiKYty2kFUssO5DgYAcVQkYNukbs3lKTcnpIMs6jvKBW7KyCfaV/4jnF9s6UmUm7LSlD5sN49Vl1Hxis2VIY9ov2tOUMqeqUuZhkI+vhwQgurZ5zyfKyZXp0graiYDSzHYqF1iQCRvgYKzGBUM4xAm0q/wAG6/trA7gFKPndj0ZfK4KdV6PQ/Bo5J+O22/6n/pHYdl5bIUvVRh6gQBZEq7JQOIfxhgjKIej4oHUS3WofmDeMRVQ3mGjAenwgtIdZPCAzirv9IKOJ7VJEkkZhiO4g/CCqKqExAUMj5HURpVIdBHKK3ZNaqROUlX+NR8DxhAjnaCQFyVpOSkkHwjk9FNUia6dAXHEcI6XtjaYlSFHU7o6qw+cc1AByjrCi+2JbQuhKjgcjw5GGVQGS6WI16co59T1SkDj1y8R3xbLJqr0s6pPkeBjkwUbrn3adxrMHgHgalX/zaCeHrGaof8of0reFsqt30q1DQUzhntOQC8Zs2zPvVFcCrpCrySzsoEEKz4iBNqpl6WVA6PBX2e17yCk5uSPSHbXoUVWusy1CWtnKXLZcN08IA/8AQ6WouiYhQAdwlZCVDVKncgdCO6LRtLZyVolggOCpT644M/j4RWJaDTT0lnlqwPBjBlI5KywCkSJKhJYMQUoSABdSGuAajkeMIpBCZt+SwUcFyzg/G6+Y5ZjnDmqoikCbKO6ccNICmrRM/wAicfzDPvESlNsZRB6yynTeAIBxHFPI/OKvaNllJKgMdcMDzbjF0k0rf45vcYjn0V7BQAfVOXeIg7HWjnqpj8oyicxhjbdgrlkqQyh1b1hCZr8iIhKH0NEcllls6vxaLBJLiKHR1DlhpnwH1wi609qSKGWJlSSuYcZcgNePBS/yJ5H+I6EG2Ny5SUIK2/Rc5k4rSxdIYODmcB8IMp5xCd1PFnx8Eju1EcwsP7Rpk2uvVJAlzWQEj2ZRB3CHzzYk8X0aOmyKkMwLcT8HjbF2DyfEn47Sn72ItunNFO7Xs2uEtdJLjEEcDHDtppjz1HilB/8ArTHdto0JVKWnE3kkYZ5avHz/AG77aNHQkHld3cfCGmiWCfBt/YglSHRffNV1mOAZ3fI5HDpDSkkhgWwAwf48zAlTMH4YCkq7NN0XXusMnByPGIV1ENiyxh6srPx55Ut0h4akOylAd8N6CtlBhfSO+KQlRVlB0pDBot/HOP8AaNi+ERy9yaX4LDtXOF6UkF2ClHvKQP8AtMZivJOJj0YM+SWWfKj0nw7x14+BY07ps+oSi6AOAA8o8VbpjefGiPZIjQeMJHZBPEPANMHVBNUpks/0Iho04wUcGTsoVTaEGcARgRDVSHhXatX2SJk38iS3XIeZhWgopm1NeFzRKd0ynAPE/wABhC6VIEQ3wrEjH4mJELbInwf4xOxgoS8I2oaxUmY6csik5KHA/OIBUH6B+ceUp/6/mChWW6nUibLUUeysEFOqVcDw/qKwzFuEQ0tauQvtJeOi0aLT/wCQ0MGV6kqImIxQvyPAjQxzZ1GLSmvIPSBtkqvs0pV+ov0eNKpbyljgIispF2UkccfGOsJfLVk3wFZhSQByzPxiszFYFCw48+oiw7O2gJsrsyd5HmIgrbOCiYar2gAlj14louqLpfXhBk2zUK3kHOFlTZhSC2OHlBNEvs0YmE/IfwRz7MxgCppW+jBtTtAkZb3d8Yr1p7SzC4QlKeZxPyhaQbFNuUhzfDmYQChWsi6nA64AZ6mDayetZdaifrhCKptdW9LSSlOvEn4CDVIpixSySpaGarRTT4SiFrHvM6EH9L+0vmcBCubNKiVKJUo4knEk8zAxLRKlUTZ6bw8OPDpd/X6m0dJ2U28lCQE1My4uWyQohSitOjAYAgBj4xza9GoLwU6Zt8jDj8mChPu9HZbYrSqUSkhEtQe8SN5w4L/KOLVw/wCYSAQbilF1G6CHvB36xYLN2iUkCXNJUgBkn3kcAD+XlFfrJqRUKVpizHXJ40OVxPLeR4WTx8vGXT6YAtOJDg45jLujyUYtGyiCXcnyieQBEWzXjxJtWSypbRITGBHlRM+qlxjo9KGEejOQj0caYy4JI+pZwwiNKmBMSzBhEEwYHpGw8KQVc4E4GIaOce0HCB3YdYLs+XrACMFFhFR2zrsESQ7q31NwGAHjFqnLbE6RxjabbMrmTVS8fdR0GAOMCXRyG4kxIiWIqFl7RTAodqokKLFwxB4p0I1i3S1KL3SFMWIIYgxGyri12EIkxhUiITWN7SSI2FRLV7zQUxaIpiGyzEepsCQnBKhvJOQVyiZMlB9//wCX8xJ9xT174DDQHOlYkcQ0bBOAHCD00gOh848ujYcYDkLQHImKSQpJII1EMxbc053XOZbPrjCaVVXpqUjAOx+MC7QV6paWQSCdeH8wd9HUPF18w+83TCBZq39pT9TFRsKfNmz9+YsgAliSz4AYeMWxckMIDRyB59ZLHE9BCisr39lPj/EMp8kQrmysYZJAYpXML4sOghdaln3t9OevP+Yc1MiBjlDvofHNwdorAmRvKnQZbVIAyxrgfnC6nRmYk0fcw5nOmgwDjG4iOWt4kEIfZwvVow8Rz5QIch4zexjdQwgplE1khKMti8SARunqDnGjFMEXGAbNvFtDzjcKCg8Gz4qxLrpkcieSWMFGBUSt6CkwGacHKqkeVHoxGYBaVtn1NeiCccD0jzxpUq3CeUbTxYsuuYZ0acICQInRUXQ0BvYwFtLVXZE0DO4r0McHkUy5qkoTmTieAzJjs1vqJp55/wDbX6GOfbI2fuqmEcAPH+4W9M6v1ImoNnwlSSS7Ppg5DfEw3paTFnZSRuq4p/KeIygqXK9I2pU4scw4idFXJ+zQrUMFCNk3TmB4QUVtgoPGDTpOUCgWYRTJGICe4CJBL6RomlbI+cSolmA0EzLlQQafvHONQOUFJyhKOZWaaz2XOmDC6boABViWc3RjlCrayWxEXKSkCbNTqbq/EXT5p84pm2K98CHS2IwTZaRjMV0HqYsk5OAhTstJ/CJ/MonwYfCHM4OIZgAlogGokwwXEKk4QGchTNlQrnyWMWCbKgKop3EGwiGolhSbpyJbx19IQzZRlrKT/fOLNVU5Y8oBrKPtUYe2nLmNUxzVmrx83y5U+hNLXjBSVQtJxg6SpxE2j0Hi5dtGs1TERute6ekDzy56R6dMa6OJD9BAo753FyZIQ2HEDHgrSBlLKS+hLHkr+YKmSnJGh+nEQz0b7HJaR4jB/SCiWeLSvqn+/wB/clREoMB0a80nNOEFmAy2GVx5Gq1RiNDvFgQDxPp6x6KRxSkrRgzedjhNxbP/2Q=="/>
          <p:cNvSpPr>
            <a:spLocks noChangeAspect="1" noChangeArrowheads="1"/>
          </p:cNvSpPr>
          <p:nvPr/>
        </p:nvSpPr>
        <p:spPr bwMode="auto">
          <a:xfrm>
            <a:off x="1679576" y="-8763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gl-ES" altLang="es-ES" sz="1800">
              <a:latin typeface="Arial" panose="020B0604020202020204" pitchFamily="34" charset="0"/>
            </a:endParaRPr>
          </a:p>
        </p:txBody>
      </p:sp>
      <p:sp>
        <p:nvSpPr>
          <p:cNvPr id="13328" name="AutoShape 22" descr="data:image/jpeg;base64,/9j/4AAQSkZJRgABAQAAAQABAAD/2wCEAAkGBhQSERUUExQVFRUUGBkXGBgXFxcYFxgXFxgXGBgVFxQXHCYeGBojGRQUHy8gJCcpLCwsFx4xNTAqNSYrLCkBCQoKDgwOGg8PGiwcHBwpKSkqLCwsKSwpLCkpLCkpKSkpLCksKSwsLCwsLCwpKS0pLCkpKSwsLCwpLC4sLC4pNv/AABEIAMABBwMBIgACEQEDEQH/xAAcAAACAgMBAQAAAAAAAAAAAAAEBQMGAQIHAAj/xABCEAABAgMFBQUFCAECBQUAAAABAhEAAwQFEiExQQYiUWFxE4GRobEyQsHR8AcUI1JicuHxM4KSFiRDstIVY6Kjwv/EABoBAAMBAQEBAAAAAAAAAAAAAAECAwQABgX/xAArEQACAgICAgAFAgcAAAAAAAAAAQIRAyESMQRBBRNRYXEi8BQjMkKRscH/2gAMAwEAAhEDEQA/AKlRVqZiXSX9RyIgK0rcTLdKd5XkOp+EVxE9SHCSQ4Yt6RoltYbkCgxdsTVH225AN55w2kKKkMDeVqCoHwVm/IwlkTACLrDHNWP8Q+oqsEYl/DyAGELf1CYSAtRAN26MQcC/fn3QDMkHUEfuBD9HhhUlHvh8QxzI+fSNELTOUUlr4yV/HwhXE6y3/ZXOU8xJXu4Mnnyh5tvtd92aXLAUpWb6Bo5WJ65E0FCilSdcgT01jFs2mpa7yiVKU2fQYxmeK5bGsYU86XitTBi+PjANdUCapS0/Fh1MJiok4nxhlVIBkJKdM2i0caTsUhoqaWFAqWDyYs/Mxf8AZ6slhQChLA4th5xzNC2MO7JrGLEeHyh5RUhoyaOsffkVCVSVyk3TgSFBxwUmOe25YX3WeUXnLAg63VZPDayqoBSVAAkcfQxL9oa0zzImygXKShaRoxBHqcYlFcWO3yRUrRmhkjUZwEEiI5s3E8flEspDx1UdGCNUEQwp6sCJqLZ1S03ibqeJDCJp9hy0/wDVD9D6wGrDxiDGsOuvD0jCp41Ma1E1CWZlEFn0dhnEoqchMlIunBwMu/OBxBUQC0K4JyxPPLrAtNOKjicdIdVezPab0o6ewrX9qvnCNMlUtV1QukZvpFYUhGMUTTeId2jSsGH0IzSgYc8YnnLTk+bRWxQeltibLwKnSBk3hjnG/wDxTOOV3wjY0wUxBwxJ6AQqoUBa7rhN52PCJSxRbugUg3/i6oGSk/7RDazLZmTFovK9rPCKeUsYd2PNuzJbxLNjjxdIpjSs6zZlIlcoPzjabYMk5oHXWB7JtBIlsVAEQd9+RneELicXBAycuTAV2DISQRLfHVz8YyunQklpQwywx8Y0rNqZEv2pgB4a+EIp/wBpspKt2WpQfHECK8b6J3IezZWDCWBjwj0TUf2gUM9LICkrwwUGPNuMeidM6n9ThseaPPGY1DGUmGlnlt4k8hC6UjEQylnd6n0gMIbKxHPE98QS6cpXw5xPR6nh8yfhD6wrK7dSUtw9IDmjlFsCVTJmJZfiGeK7bVmGWq895KsjqOR8Iv1qWKZBxG7xilW/MIN3NJxEKp2M40JAYP8AvLSrp1xaAZadTG5SVH0igholLwfRrIOIdsxr1A1iFNOpO8zjUfXWLBTWcFADVryDq2qTzHmIDdBSGFmrBSFJN5PmPrhDdNo9kQs4gggjiCMCO9or1IjsF9oMEkgTE6fuHDjDW2ZQMpQGoJHI5luoiU3spFFFlyyVnByT5mLZYlnIRvKZSsw+Q6D4xWaOdi+usWClqNwq4h/lDMVD1cy+XJdvM/LlAVdZ7AZkqOPD60iewxfUOA+vKH1p0DJB7/BiYm5JjcWUxVlAPhgRj8xBdPRhSShWTN4ZGG66UBn0JHi7H4QOinu/6VMekdZ1GtnSzLNw/wCk/A8o3tqwU1CCwaYkbp//ACYLQkZKjZdRczOOvHOJuTvQ/E5jUT1J3VBinDnEaKtT4Yxf7Q2bRVrBDJL7x1P8xCbH+7zh2SME4FZALFtbwinzUvQqxtspFPWEP3+cCq5Q22jftyboSFMpxkSwc4ZY6QpGfCLok9aMJSYYS6khI3RgIj7JIS+L8zj4DCIe3JDQXFPs5OiwUu0SgAGBbnEtTtQsJYIYnLF8YrCAX5wRiQxMS+RDuh/myBps1RU6i54mNiYICWLsDxhrZdNTqUCtJ5h8Ir0ifYsosC8ei2V2yEsruyFFyHuq9luShHoCyRG4MoUbhMYIjYCCKTyRBko7yRwYnygG9kOMGUBdaomx0GU+CVc/n/Jjqf2eWR2crtFjFeQ4J08Y5vs/R9rNEs5FQf8AaD8gI7JS4AaMIzTe6LwjeyW37LROlkEZ5GOF7T2eqUspVoS0d4m1qUIJUWAGMcm+0CsTPdaUhAR+b2155J0HWDB0w5EqKIEuR3RZLIpEMQoYEf0YSUcpz09IcMQnDT0i05NPROEE1YcaEENmFBu8D5PBdl/40jUZfuGHgYWUtSW4lJfw/h4YydWyOI78fWIym2OohNQhKnwwVgfnAE6saQ3AXeboJ+GESVNaLt7uPWE9ozxcce9ieuR+EBW6RwpkcOJbuyh2ZjSwB711u/AfGElH6epwENkrBWgcMul1h8YtMSBdtlJISkHjFnq6e+jDgRFVsy0paLqcVHAMkRdLMnJWCGUOo+UZldF9FdqEbo/UPVmPcQIAWXIP50eYzixVdlvKJTmgs3L+jFTqFXAP0LP+1WPxPhCKTA0TrU6QeHmNYAtaqKMcwz9RqPCJjOASxOuB6/CF9pTL0ojUYpPqOhi0WTkiSzLYYllZYjmP6LxvUVc6YpSHIlYEnMq74p1n1ZRNB0du6LJVWhclkvg2HXTvjRGKTvsi260JdqapJUmWnNDueukJ6eQpZYR4JVMXxJOMWqy7OCEsMzrDzyUCELEk2RcDHMQCUMYcWxJKVQrmIyMMpWgSVMIXJCkuP6j0s6HMeY4RtSr8/WN5srH0PwhrFNpSHw+iOEZp5l0/py6EaGI77MYlWsYK0VgoQLCWbZOskrqUongMUqCVEnAgXrp5EA+EeikVCylRunoY9Enjt2Op0qIGiVKMI3Wt4kSjdgtnUQzEsRyETWed/q/pGaxLL7h6RikwIPB4F6OrZYdm6wonhYSVHgNXGUX1O0681pSnRgXPfFB2ekvOluHTfxGGLYkY6NhF+takSqWpSUJQFMwHsj9oaMs6NMLCLbEyZTPLVdKgWVm3MDjFYl7MBclMtYBUCpRWAxJU2DnFgz4nMnLKLXsvNvyjLOacRzGog1c5CTdJSCdMjE3NxWinBN7OK01AtExaLrrSq7yw18GhohKkDf7Ppex84sFv0QFSu776UktxxHoISzNmkkhRUXB7zyJ4RVTUuxXBpUgZVNjfSz8sj1iWnqMGLtp8u6COwurw1iwnZUTJYUl+owIMByR3FlTnkuWS6VDFuMKqkvLUkHLEcW1EXyRslMvABQ5kj1Awgu1fs5l9kVFW8BoG06wVkQvy3RyeQWST9Yf3DaxaYzJoSOXl/UASpWBTqFN5j5GL19n9nC4uYRirAdItkeicFsWivUiZdTdBDk3i2Wgi32DaFSveEss+JKgA3Jw57oVWpY6RMfWLDs1KdnJPWM7poskx/ZJN5SVhr4cd39xUdqrPuLVgwUMOoi+VUh0i6N5OKTzEVrbIibTXwGIOI1SRnE5BKfZyErSb3u+EAWvL3LwIIycaGCbHJUtSRiVYjrrDCusdKJMyYsskoJUwwSU54n3nDADUiDHvQa0c4KfxQP1RvbFSSq4+CfWPWeCuaCcyXPX+4iqpZVOWBm5jejCwmxpZCg4z1i0pmhAvHKK5QU0xU5EuWFF2d9Dr3CLdbdnmnlY4lvOIZey8OiuW1aEpYF1WI5EesZorH7enKk+0hRbm4djESqq6gKWgFCywOZfo4aGmwtQkTly33ZgwGYJGnVobaiK9yKslw4yIguUoKT9YGLJtfsqpLzUDmWipyZjFx4cYpCamrROceLJpgwPnz/UPjA3btumCJ60qHAjTh84XLVD0IeUuPRo8egnBKEuQOJhhMlsgc2gdUsyprKGX0DE9ROB8IjIrEHrFuT0ER05aNpkvI8T6RhCW8Yb0d7Og7CUiVzZbgEJC1nDiQlOfQxbdqKtMtDJHDLIRWNiJKkoUsByRh0TgG73ME1ltOSFy1jHVvhGKW2a49DDZ6puTASc4O2snoLplsosFEZs5bDgeEL7IlJO9ugYZJvKx6sAYCttRk01VPGZcg57yjdDdCoDhhAq9DNUrZXpdpidPmsXCCEA8boxPiTD+lp7wxjnOzVVcnMTgvDv0jpNnqJSWzimTHxYmOfKIoqkPMYYBPGLxYFoo7K6QS7DCOfVdoXFlK0lP6jk/UZRYrIn3WJmyUDHF7xw5A4mA1pD9jm1iqWrtEeyM06gcYlq7XvyXBzEKewnVKiVzFCS2CboQVHipsQOUQ2nOTT0xJwCQTE2qdBeuzm8qjvzpvALP/c8dR2ZmolSG5MGDxyGz7TKZiir2ZhN7kTrFoo6taVBCQS4fAlmEapxZnxyT0WraBAWsLlghg2OZ6jSCLBtEAscFcDAsmRNSgrXMTLQLntMPbIS5JyDmE9daN6oCJS+0uOVkJ3RdcG6vUPdbi8RS9Fno6nJrL0C19nBTnQjEceHrAlnTDdSenzg6qqwEEnQE+ESewHKaKYqXOUU5pJHnCnam3J01QlqVuXrxSnAFRLudTy4RZ7HoCpC5x98kjo+cVW36f8Qq4esXxJWSyPQDZSgmZyy6fTQyVZgVMVMD4geOrQppJRVgM/Puh7JXdlAa/KNE3SIwWy2bEbPpDzCXV6NpBm1yUrSEFnOXdwivWbas1khBKVDUY+IIg23quZNCCpnRwDPk5MZXdmmgOytm972UqH6kgwbbexy0AT6dAExBvMkM7cAPSGuz9VgItJqAU4N3wHOmdxsRWbaMqsprwZ2ZaTmlTYhuHCOXW9YakTSZYLE5CLpbNizJdQZ1KbhV7Q90npE1n0SykrnJS+Qukl+MBT4PlEVx5aZzuXZ80hlJHJ8fA5iF1bTlJxSwOWbHoTHQrhFShIxSVMUkYMMQrkW9IX2xYCqiemVLwlodSicgqYXAA1N27hzi+PM5SpiTxJK0JNi9mhWVF1d5MlAKpikhyMCEpDalRGHAHhHo6XZeyCZMsJlqUk64neJ1POPRpUokOLKLbNGi6SpJDajPwhPT0xWWDcMc24x05Ngy1YKdfLSLDQ7BSkJcSwCeT4QtMKZyCfYF1AU7soO2TcRA0yylb2BwF7ufA94jtNRsKFIUlO6DmnQ95Dgxii+z52K1OALuAYlPBWLaaRN2OmiqbPWglKEM3sgEd2MMZklKzoRzgO2dlfu00y9M0nik5fLugWgWe2EpBLhJUdeQ838IzNJv7l7pWWey7LTw7nPpCf7UapEugUjWapCEj9qgtR6AJ8xFTm/aXUyitFyXeSSlzeOWrPFWtW1JtSsTJyys5Y5DVkpGAEWhid2xJ5bVAN3V8sYvGyu0d4AKO+nD93PrCagsa8MRGto2Qqn/ABUZAhx11hpTjL9IIxcNl4q5aZpyd4koLGljj0yivWPat5IIPdD6Ra4GYIMZ3rRojOi2UqAlLaARyzb/AGh7aZ2SPYQXJGRI+AiwWxtArsylLpBGJ1bhhlHP7QQw5qx7ofFG5WyWWWtCuHVkWgspuJUQtGKDqz4juwMKCmNqeeULChmkv8x4PGuStGWLpl/pKtcwDtJXaKZnWSQM8k5DHGLHZtlJShWAvrxLDDoOUILNqAtKVAuk5fLuixptaXIl3pi0jg5z6Rlmn6Ntqh7LZCUjgBCLaO0r4EhB3puB/Sj3lH0hLWbZpXggv6QHZ9UQoqJdasyeHAcolwa7FUkWpYSmWEpwCQw7oTjZO/vTXCTiBkpXPkIf2HRlQExYdPujjwJ5QxnovYFSUvxMa8GJpXIhkn6Rz2rsxMvBKEjXAQpUm+brkKfvjstk7NS1bwUDzTvHxOXhA20H2XyZoK5RKJzYF2So8FpbAc9IvOLonCSTOX0VjLyvnqCPjDObRT0o3lIWn9T3h4YGDaayVS1KQoFMxJYpOf8AXOGCpLhjwjDOVPZtu0A2DLJBfuizUysMYRUyLmEEm0QkYlozy2x10H1KhCastdKJiJZ9lionQaAHzjKKszrxQwSn2lqISgdVHKKXtPVqKiiWsL3rv4ZvBeu6oZiGjjbB9/oXlNTJnqRLkqCih7xS11IOYJ1PKI6CplTqnspC0lMrFZBxWs5kcWyhVZ9fdpkyuyTLDMQlr6uIJGsOxZEqcqV2Y7FUspVfSAlRAxuN8SI0QUYkppljqU3Ugx6Bp9py5awgqdWYTmrHUjTWPRzkxaD9n7Gcha90DEDXrjlFxky3ity7wQFqOMwpAHIgFm8ItctLMOAjc3oyUZ7EQGlXZEv7OvJ8ldOMMIFnAFbHIgpPQ/RhBiu7f2IqbT9pJTemSsQPzJLXgDx1HSOR7FrUbRUVf9RBYcgWEd5pr0splq3gQQDqLoyPHCOd7QbJ/drQE6WGlzkhAbJK1LF4DgLrmIyguykX6Zy/bWwlJrpyUjdJCgdGIBz6vCVFnLStLpLEh+j5x0LbCqR97nFRJSFAMnMgDHHThFOqaGbVF5MpSEDIlRxHJ9OQjrfQPuP6FIDQ1qrNE+SpH5kkA89D4gQioLyUgLO8M+bax0TZewVKlibMF0HFKT73NXLgNYzyxtvRo5rjs4xQBUqYUsSQSCNcC2EWWkqwoZK8DF5t/wCz2XOWqbL3Fq9tI9lR/Mwy5xTJ9h9mq6ZbEFlYnuLPn8IbIt7Eg9aBLSmMC7gZ4tFbqZJWi/8AqA8XZ4d18uWhE1LAktd3nUFOC118QU+DRoinemWTpj0KWMPBUCTsrdVTFDOPaAI6GBSmLzXbNFdN2pBBYlI4Y7o6OR4xWJVHvBJ4t4FifKLJkWgehnzEHcUpL53SR5RJVBd91lSnGZJPnB9LRD7yUDQuOgTDSusoKXdGDyr3IF8o7YRDKdKi3GLRs1TX1lRxSMTz4B+GsVqzKZUxdwZ4udABmo8gPrGLp92+70ywlyE4rL72OpHIZxzXthi/SLJXWrcSl1EksA5OPTlDWzLNC2W94M5BGvBtR1iookfeZASD+JL35Z4tmnoR8IdbG2xe3deGoIiayu7H+WqotNBtTLTO7MMAgYvxJx9BFuo6hE1IKCCPPvGYjkm1NlGWoz0Yaq+Yh/sBaYKkknN0nvy84Z5Xy/IPlpxtdoudr2BKngBYxHsqGCk9Dw5HCOebT2ZMo0Fat6UM5iQd396cSnrlHVQpxA1VICgQQCCCCDkQcwYaeNT7EjNxPnis2rB9jegOhUupmHtFFEqWL8wjRI0HFRyEbfaLsx9wqiJYaTN3kD8h95HTIjkYyk9nQSgM6hapiuaUG6gdHcxJ41E14P5s1DqyK2LWXMTdG5KT7EtPshtT+ZXMxBs2CtRSlnU7qV7oAckDjA8yoSMDA5nJd0gg8sHjq0fYzQxx1BpKqr/pbqq05NLgkhcx95Q3iXH5tO6I7OtuorZyZdOBLP5ycQMiR8hFURIfFXhB1JNMtQUg3VDIjgc8IXijPj8Ry61+ToUqdTWaFFSu0mra+s7y1HoHYRiOfTJhUSVEknN8SY9DV9zavhUGrlLZ9Az9+plIGSVP4Q/TM/EPhFfsQX6pSvyg+cP0J/EeNJ5QKJwhbNnbyjwKR6wTJmMVpOmI6QvJ3QfzqK+7TyaORwxnf5Jf+r0jato0zE3SOY5EZGIZxxlK53T/AKh82g6AwnIqOw0qratFQBeCgUpOqTjeHEMBE9q0wSN0CHP2oWHfQipl4TJRAURgSgnDHko+Zir7OqmT5t2comWliviQ7XQebHHQA8oHFBCdktlO3V281LSkndS3tqGp4oB8TF/lpvJxgsy03GQAEgAADAADRoCl4DDB8jp0gpUC7IZWZfj5xXNs7HExRKGE1KUgvgFgg65YRaKVQKlLOATpz+hAM5QmVSEnr4R0o8lRydOzi1v2HMkOioQUEkrCjkcc0qBZ9G6RNsrZhqEy5QyUtRPJIZR65R07bKy01UlUokJWCFIUsFkqBzN0HDMRXdmbCm0i0qmmWoGYpAVLJKd5B0KRdLjLnC8K6Kck19yzKslIRdZwkMH5a9Y4fbcvsp4HBSn/AN3yMd7nTxdP1nHGdsqYKmLXwIJPIm6o927DuFImmAWDOC61zkQrzDCH1XRKCiACVEXQAHODqyEV3Z6zpn3kbiihN5KlsbgwZ7+WnHUR1SwqNPZrUk3lpSN73vLKGiklsDKDslSFMuZNYb6wEk8AQPC/5ogqirFy58xE0YgkKGhSrEHwh5bMlaheRmMVAYF3e8BxeFFpTUzUpWQ01GDj3kcD6xmyv/BbGb2EsInGW7JB3TyOQ+EO5lCZc8TE64luOsV2UkFlZKHmIeSK68BxjLKRoSLNUKRPlFEwYKDFix6gwpsCjNLNUhypOaTxHziSln5QYkYvHcnR1F9s6p3STq3pBJKjyHPOB7PlhKUg5kP6QROmgB/ruj6CMLOV/bfSJVIQdbzPzzHpFAtqZu0oYBqeWWGQvOco6j9rslK6FRO6UKSpPMu3xjlO1Cmn3dEy5SR0EtPzhchu8F1lv6AE9QaA0KbHwiKYty2kFUssO5DgYAcVQkYNukbs3lKTcnpIMs6jvKBW7KyCfaV/4jnF9s6UmUm7LSlD5sN49Vl1Hxis2VIY9ov2tOUMqeqUuZhkI+vhwQgurZ5zyfKyZXp0graiYDSzHYqF1iQCRvgYKzGBUM4xAm0q/wAG6/trA7gFKPndj0ZfK4KdV6PQ/Bo5J+O22/6n/pHYdl5bIUvVRh6gQBZEq7JQOIfxhgjKIej4oHUS3WofmDeMRVQ3mGjAenwgtIdZPCAzirv9IKOJ7VJEkkZhiO4g/CCqKqExAUMj5HURpVIdBHKK3ZNaqROUlX+NR8DxhAjnaCQFyVpOSkkHwjk9FNUia6dAXHEcI6XtjaYlSFHU7o6qw+cc1AByjrCi+2JbQuhKjgcjw5GGVQGS6WI16co59T1SkDj1y8R3xbLJqr0s6pPkeBjkwUbrn3adxrMHgHgalX/zaCeHrGaof8of0reFsqt30q1DQUzhntOQC8Zs2zPvVFcCrpCrySzsoEEKz4iBNqpl6WVA6PBX2e17yCk5uSPSHbXoUVWusy1CWtnKXLZcN08IA/8AQ6WouiYhQAdwlZCVDVKncgdCO6LRtLZyVolggOCpT644M/j4RWJaDTT0lnlqwPBjBlI5KywCkSJKhJYMQUoSABdSGuAajkeMIpBCZt+SwUcFyzg/G6+Y5ZjnDmqoikCbKO6ccNICmrRM/wAicfzDPvESlNsZRB6yynTeAIBxHFPI/OKvaNllJKgMdcMDzbjF0k0rf45vcYjn0V7BQAfVOXeIg7HWjnqpj8oyicxhjbdgrlkqQyh1b1hCZr8iIhKH0NEcllls6vxaLBJLiKHR1DlhpnwH1wi609qSKGWJlSSuYcZcgNePBS/yJ5H+I6EG2Ny5SUIK2/Rc5k4rSxdIYODmcB8IMp5xCd1PFnx8Eju1EcwsP7Rpk2uvVJAlzWQEj2ZRB3CHzzYk8X0aOmyKkMwLcT8HjbF2DyfEn47Sn72ItunNFO7Xs2uEtdJLjEEcDHDtppjz1HilB/8ArTHdto0JVKWnE3kkYZ5avHz/AG77aNHQkHld3cfCGmiWCfBt/YglSHRffNV1mOAZ3fI5HDpDSkkhgWwAwf48zAlTMH4YCkq7NN0XXusMnByPGIV1ENiyxh6srPx55Ut0h4akOylAd8N6CtlBhfSO+KQlRVlB0pDBot/HOP8AaNi+ERy9yaX4LDtXOF6UkF2ClHvKQP8AtMZivJOJj0YM+SWWfKj0nw7x14+BY07ps+oSi6AOAA8o8VbpjefGiPZIjQeMJHZBPEPANMHVBNUpks/0Iho04wUcGTsoVTaEGcARgRDVSHhXatX2SJk38iS3XIeZhWgopm1NeFzRKd0ynAPE/wABhC6VIEQ3wrEjH4mJELbInwf4xOxgoS8I2oaxUmY6csik5KHA/OIBUH6B+ceUp/6/mChWW6nUibLUUeysEFOqVcDw/qKwzFuEQ0tauQvtJeOi0aLT/wCQ0MGV6kqImIxQvyPAjQxzZ1GLSmvIPSBtkqvs0pV+ov0eNKpbyljgIispF2UkccfGOsJfLVk3wFZhSQByzPxiszFYFCw48+oiw7O2gJsrsyd5HmIgrbOCiYar2gAlj14louqLpfXhBk2zUK3kHOFlTZhSC2OHlBNEvs0YmE/IfwRz7MxgCppW+jBtTtAkZb3d8Yr1p7SzC4QlKeZxPyhaQbFNuUhzfDmYQChWsi6nA64AZ6mDayetZdaifrhCKptdW9LSSlOvEn4CDVIpixSySpaGarRTT4SiFrHvM6EH9L+0vmcBCubNKiVKJUo4knEk8zAxLRKlUTZ6bw8OPDpd/X6m0dJ2U28lCQE1My4uWyQohSitOjAYAgBj4xza9GoLwU6Zt8jDj8mChPu9HZbYrSqUSkhEtQe8SN5w4L/KOLVw/wCYSAQbilF1G6CHvB36xYLN2iUkCXNJUgBkn3kcAD+XlFfrJqRUKVpizHXJ40OVxPLeR4WTx8vGXT6YAtOJDg45jLujyUYtGyiCXcnyieQBEWzXjxJtWSypbRITGBHlRM+qlxjo9KGEejOQj0caYy4JI+pZwwiNKmBMSzBhEEwYHpGw8KQVc4E4GIaOce0HCB3YdYLs+XrACMFFhFR2zrsESQ7q31NwGAHjFqnLbE6RxjabbMrmTVS8fdR0GAOMCXRyG4kxIiWIqFl7RTAodqokKLFwxB4p0I1i3S1KL3SFMWIIYgxGyri12EIkxhUiITWN7SSI2FRLV7zQUxaIpiGyzEepsCQnBKhvJOQVyiZMlB9//wCX8xJ9xT174DDQHOlYkcQ0bBOAHCD00gOh848ujYcYDkLQHImKSQpJII1EMxbc053XOZbPrjCaVVXpqUjAOx+MC7QV6paWQSCdeH8wd9HUPF18w+83TCBZq39pT9TFRsKfNmz9+YsgAliSz4AYeMWxckMIDRyB59ZLHE9BCisr39lPj/EMp8kQrmysYZJAYpXML4sOghdaln3t9OevP+Yc1MiBjlDvofHNwdorAmRvKnQZbVIAyxrgfnC6nRmYk0fcw5nOmgwDjG4iOWt4kEIfZwvVow8Rz5QIch4zexjdQwgplE1khKMti8SARunqDnGjFMEXGAbNvFtDzjcKCg8Gz4qxLrpkcieSWMFGBUSt6CkwGacHKqkeVHoxGYBaVtn1NeiCccD0jzxpUq3CeUbTxYsuuYZ0acICQInRUXQ0BvYwFtLVXZE0DO4r0McHkUy5qkoTmTieAzJjs1vqJp55/wDbX6GOfbI2fuqmEcAPH+4W9M6v1ImoNnwlSSS7Ppg5DfEw3paTFnZSRuq4p/KeIygqXK9I2pU4scw4idFXJ+zQrUMFCNk3TmB4QUVtgoPGDTpOUCgWYRTJGICe4CJBL6RomlbI+cSolmA0EzLlQQafvHONQOUFJyhKOZWaaz2XOmDC6boABViWc3RjlCrayWxEXKSkCbNTqbq/EXT5p84pm2K98CHS2IwTZaRjMV0HqYsk5OAhTstJ/CJ/MonwYfCHM4OIZgAlogGokwwXEKk4QGchTNlQrnyWMWCbKgKop3EGwiGolhSbpyJbx19IQzZRlrKT/fOLNVU5Y8oBrKPtUYe2nLmNUxzVmrx83y5U+hNLXjBSVQtJxg6SpxE2j0Hi5dtGs1TERute6ekDzy56R6dMa6OJD9BAo753FyZIQ2HEDHgrSBlLKS+hLHkr+YKmSnJGh+nEQz0b7HJaR4jB/SCiWeLSvqn+/wB/clREoMB0a80nNOEFmAy2GVx5Gq1RiNDvFgQDxPp6x6KRxSkrRgzedjhNxbP/2Q=="/>
          <p:cNvSpPr>
            <a:spLocks noChangeAspect="1" noChangeArrowheads="1"/>
          </p:cNvSpPr>
          <p:nvPr/>
        </p:nvSpPr>
        <p:spPr bwMode="auto">
          <a:xfrm>
            <a:off x="1679576" y="-8763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gl-ES" altLang="es-ES" sz="1800">
              <a:latin typeface="Arial" panose="020B0604020202020204" pitchFamily="34" charset="0"/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0" y="1369688"/>
            <a:ext cx="4780145" cy="31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57" y="1369688"/>
            <a:ext cx="4890171" cy="31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62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utoUpdateAnimBg="0"/>
      <p:bldP spid="10265" grpId="0" autoUpdateAnimBg="0"/>
      <p:bldP spid="10266" grpId="0" autoUpdateAnimBg="0"/>
      <p:bldP spid="1026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BEC542-9E5D-45C6-A3DF-27B2F18E2FB1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45445"/>
              </p:ext>
            </p:extLst>
          </p:nvPr>
        </p:nvGraphicFramePr>
        <p:xfrm>
          <a:off x="1847850" y="428626"/>
          <a:ext cx="8496300" cy="517536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CONFLITO:</a:t>
                      </a:r>
                      <a:r>
                        <a:rPr lang="es-ES" sz="2800" baseline="0" dirty="0"/>
                        <a:t>  </a:t>
                      </a:r>
                      <a:r>
                        <a:rPr lang="es-ES" sz="2800" baseline="0" dirty="0" err="1"/>
                        <a:t>algunhas</a:t>
                      </a:r>
                      <a:r>
                        <a:rPr lang="es-ES" sz="2800" baseline="0" dirty="0"/>
                        <a:t> ideas básicas</a:t>
                      </a:r>
                      <a:endParaRPr lang="es-ES" sz="2800" dirty="0"/>
                    </a:p>
                  </a:txBody>
                  <a:tcPr marL="91433" marR="91433" marT="45408" marB="4540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5143"/>
              </p:ext>
            </p:extLst>
          </p:nvPr>
        </p:nvGraphicFramePr>
        <p:xfrm>
          <a:off x="1129553" y="908051"/>
          <a:ext cx="10004612" cy="1127320"/>
        </p:xfrm>
        <a:graphic>
          <a:graphicData uri="http://schemas.openxmlformats.org/drawingml/2006/table">
            <a:tbl>
              <a:tblPr/>
              <a:tblGrid>
                <a:gridCol w="1000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CONFLITO</a:t>
                      </a: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= Confrontación de intereses, necesidades  </a:t>
                      </a:r>
                      <a:r>
                        <a:rPr kumimoji="0" lang="es-E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opinións</a:t>
                      </a: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entre </a:t>
                      </a:r>
                      <a:r>
                        <a:rPr kumimoji="0" lang="es-E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persoas</a:t>
                      </a: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ou</a:t>
                      </a: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 grupos.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É:</a:t>
                      </a:r>
                    </a:p>
                  </a:txBody>
                  <a:tcPr marL="91436" marR="91436" marT="45500" marB="455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57038"/>
              </p:ext>
            </p:extLst>
          </p:nvPr>
        </p:nvGraphicFramePr>
        <p:xfrm>
          <a:off x="1129553" y="2708275"/>
          <a:ext cx="10004612" cy="407988"/>
        </p:xfrm>
        <a:graphic>
          <a:graphicData uri="http://schemas.openxmlformats.org/drawingml/2006/table">
            <a:tbl>
              <a:tblPr/>
              <a:tblGrid>
                <a:gridCol w="1000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PARTE INTRÍNSECA DA </a:t>
                      </a:r>
                      <a:r>
                        <a:rPr lang="es-E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CONVIVENCIA.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44" marB="4574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74476"/>
              </p:ext>
            </p:extLst>
          </p:nvPr>
        </p:nvGraphicFramePr>
        <p:xfrm>
          <a:off x="1129553" y="3357563"/>
          <a:ext cx="10004612" cy="334966"/>
        </p:xfrm>
        <a:graphic>
          <a:graphicData uri="http://schemas.openxmlformats.org/drawingml/2006/table">
            <a:tbl>
              <a:tblPr/>
              <a:tblGrid>
                <a:gridCol w="30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UN PROCESO.</a:t>
                      </a:r>
                    </a:p>
                  </a:txBody>
                  <a:tcPr marT="45563" marB="4556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Variables do problema: </a:t>
                      </a: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persoa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/proceso/problema</a:t>
                      </a:r>
                    </a:p>
                  </a:txBody>
                  <a:tcPr marT="45563" marB="455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5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412875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32541"/>
              </p:ext>
            </p:extLst>
          </p:nvPr>
        </p:nvGraphicFramePr>
        <p:xfrm>
          <a:off x="1129553" y="3933825"/>
          <a:ext cx="10004611" cy="579438"/>
        </p:xfrm>
        <a:graphic>
          <a:graphicData uri="http://schemas.openxmlformats.org/drawingml/2006/table">
            <a:tbl>
              <a:tblPr/>
              <a:tblGrid>
                <a:gridCol w="1000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NON TODOS OS CONFLITOS PODEN SOLUCIONARSE: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Xestionar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manexar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administrar, transformar,…</a:t>
                      </a:r>
                    </a:p>
                  </a:txBody>
                  <a:tcPr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59510"/>
              </p:ext>
            </p:extLst>
          </p:nvPr>
        </p:nvGraphicFramePr>
        <p:xfrm>
          <a:off x="1129553" y="4724400"/>
          <a:ext cx="10004611" cy="579438"/>
        </p:xfrm>
        <a:graphic>
          <a:graphicData uri="http://schemas.openxmlformats.org/drawingml/2006/table">
            <a:tbl>
              <a:tblPr/>
              <a:tblGrid>
                <a:gridCol w="1000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ÁS VECES CONFÚNDENSE CON PSEUDOCONFLITOS OU CON CONFLITOS LATENTES.</a:t>
                      </a:r>
                    </a:p>
                  </a:txBody>
                  <a:tcPr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41524"/>
              </p:ext>
            </p:extLst>
          </p:nvPr>
        </p:nvGraphicFramePr>
        <p:xfrm>
          <a:off x="1129553" y="5776912"/>
          <a:ext cx="10004611" cy="579438"/>
        </p:xfrm>
        <a:graphic>
          <a:graphicData uri="http://schemas.openxmlformats.org/drawingml/2006/table">
            <a:tbl>
              <a:tblPr/>
              <a:tblGrid>
                <a:gridCol w="1000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UNHA OPORTUNIDADE PARA APRENDER E PARA TRANSFORMAR (</a:t>
                      </a: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ás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veces </a:t>
                      </a: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unha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necesidade</a:t>
                      </a: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4E8B0-75D7-4066-89E8-C645A624864F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847850" y="428626"/>
          <a:ext cx="8496300" cy="517568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XESTIÓN</a:t>
                      </a:r>
                      <a:r>
                        <a:rPr lang="es-ES" sz="1800" baseline="0" dirty="0"/>
                        <a:t> DE </a:t>
                      </a:r>
                      <a:r>
                        <a:rPr lang="es-ES" sz="1800" dirty="0"/>
                        <a:t>CONFLITOS: ANÁLISE</a:t>
                      </a:r>
                    </a:p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(en “educar en y para el conflicto” de Paco </a:t>
                      </a:r>
                      <a:r>
                        <a:rPr lang="es-ES" sz="1000" dirty="0" err="1">
                          <a:solidFill>
                            <a:schemeClr val="tx1"/>
                          </a:solidFill>
                        </a:rPr>
                        <a:t>Cascón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 _ adaptado de Tomas-</a:t>
                      </a:r>
                      <a:r>
                        <a:rPr lang="es-ES" sz="1000" dirty="0" err="1">
                          <a:solidFill>
                            <a:schemeClr val="tx1"/>
                          </a:solidFill>
                        </a:rPr>
                        <a:t>Kilmann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000" dirty="0"/>
                    </a:p>
                  </a:txBody>
                  <a:tcPr marL="91433" marR="91433" marT="45424" marB="4542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63" name="Object 2"/>
          <p:cNvGraphicFramePr>
            <a:graphicFrameLocks noChangeAspect="1"/>
          </p:cNvGraphicFramePr>
          <p:nvPr/>
        </p:nvGraphicFramePr>
        <p:xfrm>
          <a:off x="2063750" y="1341439"/>
          <a:ext cx="8040688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9009507" imgH="6850761" progId="Visio.Drawing.11">
                  <p:embed/>
                </p:oleObj>
              </mc:Choice>
              <mc:Fallback>
                <p:oleObj r:id="rId4" imgW="9009507" imgH="6850761" progId="Visio.Drawing.11">
                  <p:embed/>
                  <p:pic>
                    <p:nvPicPr>
                      <p:cNvPr id="14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341439"/>
                        <a:ext cx="8040688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728870" y="5732463"/>
          <a:ext cx="9615280" cy="850900"/>
        </p:xfrm>
        <a:graphic>
          <a:graphicData uri="http://schemas.openxmlformats.org/drawingml/2006/table">
            <a:tbl>
              <a:tblPr/>
              <a:tblGrid>
                <a:gridCol w="961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CONSECUENCIAS</a:t>
                      </a:r>
                      <a:r>
                        <a:rPr lang="es-ES" sz="1600" b="1" i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EDUCATIVAS</a:t>
                      </a:r>
                      <a:r>
                        <a:rPr lang="es-ES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RELACIÓNS INTERPERSOAIS DE CALIDADE + EDUCACIÓN EN VALORES</a:t>
                      </a:r>
                      <a:endParaRPr lang="es-ES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33" marR="91433" marT="45746" marB="4574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E5F752-1D29-4A35-90B5-CDB4DB1A8D75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53113"/>
              </p:ext>
            </p:extLst>
          </p:nvPr>
        </p:nvGraphicFramePr>
        <p:xfrm>
          <a:off x="1847850" y="428626"/>
          <a:ext cx="8496300" cy="517536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XESTIÓN DE CONFLITOS: PROCEDEMENTOS</a:t>
                      </a:r>
                    </a:p>
                  </a:txBody>
                  <a:tcPr marL="91433" marR="91433" marT="45408" marB="4540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20938"/>
              </p:ext>
            </p:extLst>
          </p:nvPr>
        </p:nvGraphicFramePr>
        <p:xfrm>
          <a:off x="193964" y="981074"/>
          <a:ext cx="11748654" cy="4659075"/>
        </p:xfrm>
        <a:graphic>
          <a:graphicData uri="http://schemas.openxmlformats.org/drawingml/2006/table">
            <a:tbl>
              <a:tblPr/>
              <a:tblGrid>
                <a:gridCol w="181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735">
                <a:tc gridSpan="5"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ALGÚNS PROCEDEMENTOS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PARA ABORDAR OS CONFLITOS NA ESCOLA</a:t>
                      </a:r>
                      <a:endParaRPr lang="es-E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11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ARBITRAXE</a:t>
                      </a: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NEGOCIACIÓN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Colaborativa </a:t>
                      </a:r>
                      <a:r>
                        <a:rPr lang="es-ES" sz="24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competitiva</a:t>
                      </a:r>
                    </a:p>
                    <a:p>
                      <a:pPr algn="ctr"/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Lugar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diálogo (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faladorios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CONCILIACIÓN </a:t>
                      </a:r>
                    </a:p>
                    <a:p>
                      <a:r>
                        <a:rPr lang="es-E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MEDIACIÓN</a:t>
                      </a:r>
                    </a:p>
                    <a:p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Mediación entre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iguais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non.</a:t>
                      </a:r>
                    </a:p>
                    <a:p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Equipos e redes de mediación.</a:t>
                      </a:r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PRÁCTICAS RESTAURATIVAS</a:t>
                      </a:r>
                    </a:p>
                    <a:p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36">
                <a:tc gridSpan="4"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CÉNTRASE NA BÚSQUEA DUNHA</a:t>
                      </a: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SAÍDA </a:t>
                      </a:r>
                      <a:r>
                        <a:rPr lang="es-ES" sz="22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Ó</a:t>
                      </a: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CONFLITO</a:t>
                      </a:r>
                      <a:endParaRPr lang="es-ES" sz="2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2400" i="1" dirty="0"/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CÉNTRASE NA RESTAURACIÓN</a:t>
                      </a: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DAS RELACIÓNS ENTRE AS PERSOAS</a:t>
                      </a:r>
                      <a:endParaRPr lang="es-ES" sz="2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85507"/>
              </p:ext>
            </p:extLst>
          </p:nvPr>
        </p:nvGraphicFramePr>
        <p:xfrm>
          <a:off x="1228165" y="5818909"/>
          <a:ext cx="9735670" cy="931061"/>
        </p:xfrm>
        <a:graphic>
          <a:graphicData uri="http://schemas.openxmlformats.org/drawingml/2006/table">
            <a:tbl>
              <a:tblPr/>
              <a:tblGrid>
                <a:gridCol w="973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1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 o conflicto é por diferencias de necesidades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intereses pódese negociar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mediar.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 é por valores, que son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elixidos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só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cabe o respeto. </a:t>
                      </a:r>
                    </a:p>
                  </a:txBody>
                  <a:tcPr marL="91443" marR="91443" marT="45738" marB="4573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2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8773"/>
              </p:ext>
            </p:extLst>
          </p:nvPr>
        </p:nvGraphicFramePr>
        <p:xfrm>
          <a:off x="166255" y="91437"/>
          <a:ext cx="11499271" cy="6630037"/>
        </p:xfrm>
        <a:graphic>
          <a:graphicData uri="http://schemas.openxmlformats.org/drawingml/2006/table">
            <a:tbl>
              <a:tblPr/>
              <a:tblGrid>
                <a:gridCol w="1149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037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2400" dirty="0">
                          <a:solidFill>
                            <a:srgbClr val="FF4F25"/>
                          </a:solidFill>
                        </a:rPr>
                        <a:t>PROPOSTAS</a:t>
                      </a:r>
                      <a:r>
                        <a:rPr lang="es-ES" sz="2400" baseline="0" dirty="0">
                          <a:solidFill>
                            <a:srgbClr val="FF4F25"/>
                          </a:solidFill>
                        </a:rPr>
                        <a:t> PARA </a:t>
                      </a:r>
                      <a:r>
                        <a:rPr lang="es-ES" sz="2400" dirty="0">
                          <a:solidFill>
                            <a:srgbClr val="FF4F25"/>
                          </a:solidFill>
                        </a:rPr>
                        <a:t>EDUCAR</a:t>
                      </a:r>
                      <a:r>
                        <a:rPr lang="es-ES" sz="2400" baseline="0" dirty="0">
                          <a:solidFill>
                            <a:srgbClr val="FF4F25"/>
                          </a:solidFill>
                        </a:rPr>
                        <a:t> NA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18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XESTIÓN PACÍFICA E TRANSFORMADORA DOS PROBLEMAS DE CONVIVENCIA</a:t>
                      </a:r>
                      <a:endParaRPr lang="es-ES" sz="1800" dirty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LUGARES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PARA REFLEXIONAR.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FALADOIROS.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EQUIPOS DE MEDIADORES.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ALUMNADO/AXUDANTE.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CIBERMENTORES.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EQUIPOS DE EXPERTOS SOBRE ACOSO.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CÍRCULOS DE AMIGOS/AS.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CONTRATOS, ACORDOS DE GRUPO.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MODIFICACIÓN DE CONDUTA.</a:t>
                      </a:r>
                    </a:p>
                  </a:txBody>
                  <a:tcPr marL="91433" marR="91433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8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C51649-498E-4378-BD6B-F772CDA570E6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66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29772"/>
              </p:ext>
            </p:extLst>
          </p:nvPr>
        </p:nvGraphicFramePr>
        <p:xfrm>
          <a:off x="376518" y="333375"/>
          <a:ext cx="11636188" cy="6192838"/>
        </p:xfrm>
        <a:graphic>
          <a:graphicData uri="http://schemas.openxmlformats.org/drawingml/2006/table">
            <a:tbl>
              <a:tblPr/>
              <a:tblGrid>
                <a:gridCol w="1163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2838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2400" dirty="0">
                          <a:solidFill>
                            <a:srgbClr val="FF4F25"/>
                          </a:solidFill>
                        </a:rPr>
                        <a:t>PROPOSTAS</a:t>
                      </a:r>
                      <a:r>
                        <a:rPr lang="es-ES" sz="2400" baseline="0" dirty="0">
                          <a:solidFill>
                            <a:srgbClr val="FF4F25"/>
                          </a:solidFill>
                        </a:rPr>
                        <a:t> PARA </a:t>
                      </a:r>
                      <a:r>
                        <a:rPr lang="es-ES" sz="2400" dirty="0">
                          <a:solidFill>
                            <a:srgbClr val="FF4F25"/>
                          </a:solidFill>
                        </a:rPr>
                        <a:t>EDUCAR</a:t>
                      </a:r>
                      <a:r>
                        <a:rPr lang="es-ES" sz="2400" baseline="0" dirty="0">
                          <a:solidFill>
                            <a:srgbClr val="FF4F25"/>
                          </a:solidFill>
                        </a:rPr>
                        <a:t> NA CONVIVENCIA: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2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ADEMÁIS…</a:t>
                      </a: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28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TAREFAS FAMILIA/AULA.</a:t>
                      </a: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COMITÉS DE CONVIVENCIA/OBSERVATORIO DE CONVIVENCIA NA AULA.</a:t>
                      </a: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endParaRPr lang="es-ES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TAREFAS INTERAULAS, CENTRO, INTERCENTRO, ENTORNO,…</a:t>
                      </a: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  <a:defRPr/>
                      </a:pPr>
                      <a:r>
                        <a:rPr lang="es-E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marL="91433" marR="91433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3D6D19-7AAD-46A5-82BB-FFBB962B6104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BB8A25-3CB5-4D51-97E6-D69581C4D411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78888"/>
              </p:ext>
            </p:extLst>
          </p:nvPr>
        </p:nvGraphicFramePr>
        <p:xfrm>
          <a:off x="1773238" y="89684"/>
          <a:ext cx="8208962" cy="517536"/>
        </p:xfrm>
        <a:graphic>
          <a:graphicData uri="http://schemas.openxmlformats.org/drawingml/2006/table">
            <a:tbl>
              <a:tblPr/>
              <a:tblGrid>
                <a:gridCol w="820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CONDUCTAS DISRUPTIVAS</a:t>
                      </a:r>
                    </a:p>
                  </a:txBody>
                  <a:tcPr marL="91441" marR="91441" marT="45408" marB="4540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68070"/>
              </p:ext>
            </p:extLst>
          </p:nvPr>
        </p:nvGraphicFramePr>
        <p:xfrm>
          <a:off x="448235" y="1563132"/>
          <a:ext cx="5073090" cy="4975780"/>
        </p:xfrm>
        <a:graphic>
          <a:graphicData uri="http://schemas.openxmlformats.org/drawingml/2006/table">
            <a:tbl>
              <a:tblPr/>
              <a:tblGrid>
                <a:gridCol w="507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898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ELEMENTOS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PROTECTORES</a:t>
                      </a:r>
                      <a:endParaRPr lang="es-E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6" marR="91456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88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ATENCIÓN DIVERSIFICADA NA AULA.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ENTENDER A CONDUTA COMO MEDIO DE EXPRESIÓN DO ALUMNO/A.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EVITAR A PROFECÍA DE AUTOCUMPLIMENTO!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 DE CONVIVENCIA POSITIVA E RELACIÓNS INTERPERSOAIS DE CALIDADE. 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PARTICIPACIÓN E XESTIÓN DA CONVIVENCIA POLO ALUMNADO: APRENDIZAXE DA CIDADANÍA ACTIVA.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ROL DO PROFESOR=EDUCADOR.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COLABORACIÓN FAMILIA/ESCOLA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01834"/>
              </p:ext>
            </p:extLst>
          </p:nvPr>
        </p:nvGraphicFramePr>
        <p:xfrm>
          <a:off x="5664201" y="3075284"/>
          <a:ext cx="6097493" cy="3463628"/>
        </p:xfrm>
        <a:graphic>
          <a:graphicData uri="http://schemas.openxmlformats.org/drawingml/2006/table">
            <a:tbl>
              <a:tblPr/>
              <a:tblGrid>
                <a:gridCol w="609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112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</a:t>
                      </a:r>
                    </a:p>
                  </a:txBody>
                  <a:tcPr marL="91426" marR="91426" marT="45718" marB="4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7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ABORDAXE COMUNITARIO.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DIFERENCIAR CONDUTA DE PERSOA.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COMPRENDER META SUBXACENTE. INTERVENIR DEPENDENDO DELA.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ENTREVISTA: REFLEXIÓN PERSOAL DO/DA  IMPLICADO/A (PENSAMENTOS, SENTIMENTOS, CONDUTAS)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INTERVENCIÓN/COMPETENCIAS SOCIAL. ESTRATEXIAS: PREGUNTAS, METÁFORAS MANIPULATIVAS, DINÁMICAS SOCIOAFECTIVAS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EFECTOS DA CONDUTA: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CONSECUENCIA NATURAL DA CONDUTA.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REPARACIÓN DO DANO.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REEDUCACIÓN.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 COA FAMILIA (con menores).</a:t>
                      </a: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5217"/>
              </p:ext>
            </p:extLst>
          </p:nvPr>
        </p:nvGraphicFramePr>
        <p:xfrm>
          <a:off x="5664200" y="1563132"/>
          <a:ext cx="6097494" cy="1511300"/>
        </p:xfrm>
        <a:graphic>
          <a:graphicData uri="http://schemas.openxmlformats.org/drawingml/2006/table">
            <a:tbl>
              <a:tblPr/>
              <a:tblGrid>
                <a:gridCol w="609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519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XESTIÓN DA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SITUACIÓN</a:t>
                      </a: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673" marB="4567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78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ADVERTENCIA.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DIÁLOGO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PRIVADO. COMPROMISO.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INTERVENCIÓN.</a:t>
                      </a:r>
                    </a:p>
                    <a:p>
                      <a:pPr>
                        <a:buFont typeface="Wingdings" pitchFamily="2" charset="2"/>
                        <a:buChar char=""/>
                      </a:pPr>
                      <a:r>
                        <a:rPr lang="es-E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DERIVACIÓN.</a:t>
                      </a:r>
                      <a:endParaRPr lang="es-E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30208"/>
              </p:ext>
            </p:extLst>
          </p:nvPr>
        </p:nvGraphicFramePr>
        <p:xfrm>
          <a:off x="448235" y="607220"/>
          <a:ext cx="11313459" cy="944839"/>
        </p:xfrm>
        <a:graphic>
          <a:graphicData uri="http://schemas.openxmlformats.org/drawingml/2006/table">
            <a:tbl>
              <a:tblPr/>
              <a:tblGrid>
                <a:gridCol w="1131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ANÁLISE DA CONDUTA DISRUPTIVA</a:t>
                      </a:r>
                    </a:p>
                  </a:txBody>
                  <a:tcPr marL="91434" marR="91434" marT="45700" marB="457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5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DIFICULTADE: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INTERPRETALA COMO INCUMPLIMENTO DE NORMAS OU COMO CONFLITO.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s-ES" sz="1400" dirty="0"/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F4CFC5-F8D6-4783-8D94-86C8EF9EF2D3}" type="slidenum">
              <a:rPr lang="es-ES" altLang="en-US" smtClean="0">
                <a:solidFill>
                  <a:srgbClr val="A7A399"/>
                </a:solidFill>
              </a:rPr>
              <a:pPr/>
              <a:t>36</a:t>
            </a:fld>
            <a:endParaRPr lang="es-ES" altLang="en-US">
              <a:solidFill>
                <a:srgbClr val="A7A3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1365" y="765176"/>
            <a:ext cx="11707906" cy="587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s-E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NON ATENDER Á DISRUPCIÓN LEVE. CENTRARSE NA CONDUTA  AXEITADA DO DISRUPTOR/A, REFORZÁNDOA.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UTILIZAR A LINGUAXE NON VERBAL: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PARA REFORZAR A PROPIA ACTITUDE (mostrar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seguridade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, confianza,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asertividade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,…)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PARA ATENDER A DISRUPCIÓN MODERADA: mirada,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xesto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UTILIZAR MENSAXES EN PRIMEIRA PERSOA.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REALIZAR PAUSAS TÁCTICAS: interrupción da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tarefa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, postura de espera, </a:t>
            </a:r>
            <a:r>
              <a:rPr lang="es-ES" sz="2000" b="1" dirty="0" err="1">
                <a:solidFill>
                  <a:schemeClr val="accent4">
                    <a:lumMod val="50000"/>
                  </a:schemeClr>
                </a:solidFill>
              </a:rPr>
              <a:t>manter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 o contacto visual.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REALIZAR PAUSAS PARA DAR INDICACIÓNS SOBRE A CONDUTA.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66294"/>
              </p:ext>
            </p:extLst>
          </p:nvPr>
        </p:nvGraphicFramePr>
        <p:xfrm>
          <a:off x="1858963" y="333376"/>
          <a:ext cx="9024190" cy="395718"/>
        </p:xfrm>
        <a:graphic>
          <a:graphicData uri="http://schemas.openxmlformats.org/drawingml/2006/table">
            <a:tbl>
              <a:tblPr/>
              <a:tblGrid>
                <a:gridCol w="902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ALGUNAS ESTRATEXIAS PARA ABORDAR A DISRUPCIÓN</a:t>
                      </a:r>
                    </a:p>
                  </a:txBody>
                  <a:tcPr marL="91432" marR="91432" marT="45459" marB="4545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8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DBE22C-290E-472A-A468-8ED0DE6FF8C0}" type="slidenum">
              <a:rPr lang="es-ES" altLang="en-US" smtClean="0">
                <a:solidFill>
                  <a:srgbClr val="A7A399"/>
                </a:solidFill>
              </a:rPr>
              <a:pPr/>
              <a:t>37</a:t>
            </a:fld>
            <a:endParaRPr lang="es-ES" altLang="en-US">
              <a:solidFill>
                <a:srgbClr val="A7A3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9490" y="846139"/>
            <a:ext cx="11111345" cy="5493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dirty="0"/>
              <a:t>DAR OPCIÓNS </a:t>
            </a:r>
            <a:r>
              <a:rPr lang="es-ES" dirty="0" err="1"/>
              <a:t>Ó</a:t>
            </a:r>
            <a:r>
              <a:rPr lang="es-ES" dirty="0"/>
              <a:t> DISRUPTOR/A (</a:t>
            </a:r>
            <a:r>
              <a:rPr lang="es-ES" dirty="0" err="1"/>
              <a:t>saír</a:t>
            </a:r>
            <a:r>
              <a:rPr lang="es-ES" dirty="0"/>
              <a:t> da clase para calmarse, dar opción a realizar </a:t>
            </a:r>
            <a:r>
              <a:rPr lang="es-ES" dirty="0" err="1"/>
              <a:t>outra</a:t>
            </a:r>
            <a:r>
              <a:rPr lang="es-ES" dirty="0"/>
              <a:t> </a:t>
            </a:r>
            <a:r>
              <a:rPr lang="es-ES" dirty="0" err="1"/>
              <a:t>tarefa</a:t>
            </a:r>
            <a:r>
              <a:rPr lang="es-ES" dirty="0"/>
              <a:t>,…).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dirty="0"/>
              <a:t>CAMBIAR O RITMO DA CLASE (cambiar de </a:t>
            </a:r>
            <a:r>
              <a:rPr lang="es-ES" dirty="0" err="1"/>
              <a:t>tarefa</a:t>
            </a:r>
            <a:r>
              <a:rPr lang="es-ES" dirty="0"/>
              <a:t>, de organización, do material, …)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dirty="0"/>
              <a:t>UTILIZAR ESTRATEXIAS COMUNICATIVAS, como: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Perspectiva da potenciación.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Asegurar a </a:t>
            </a:r>
            <a:r>
              <a:rPr lang="es-ES" dirty="0" err="1"/>
              <a:t>permeabilidade</a:t>
            </a:r>
            <a:r>
              <a:rPr lang="es-E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Comunicación bidireccional.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Comunicación básica: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es-ES" dirty="0" err="1"/>
              <a:t>Escoita</a:t>
            </a:r>
            <a:r>
              <a:rPr lang="es-ES" dirty="0"/>
              <a:t> activa.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Mostrar </a:t>
            </a:r>
            <a:r>
              <a:rPr lang="es-ES" dirty="0" err="1"/>
              <a:t>acordo</a:t>
            </a:r>
            <a:r>
              <a:rPr lang="es-ES" dirty="0"/>
              <a:t>.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es-ES" dirty="0"/>
              <a:t>Preguntar.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" dirty="0" err="1"/>
              <a:t>Feedback</a:t>
            </a:r>
            <a:r>
              <a:rPr lang="es-E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s-ES" dirty="0"/>
              <a:t>NON PROVOCAR ENFRENTAMENTO DIRECTO DIANTE DO GRUPO. </a:t>
            </a:r>
            <a:r>
              <a:rPr lang="es-ES" dirty="0" err="1"/>
              <a:t>Manter</a:t>
            </a:r>
            <a:r>
              <a:rPr lang="es-ES" dirty="0"/>
              <a:t> a calma. ENTREVISTA POSTERIOR.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s-ES" dirty="0"/>
              <a:t>Analizar posteriormente as variables que favorecen a disrupción para tomar </a:t>
            </a:r>
            <a:r>
              <a:rPr lang="es-ES" dirty="0" err="1"/>
              <a:t>decisións</a:t>
            </a:r>
            <a:r>
              <a:rPr lang="es-ES" dirty="0"/>
              <a:t> antes da </a:t>
            </a:r>
            <a:r>
              <a:rPr lang="es-ES" dirty="0" err="1"/>
              <a:t>seguinte</a:t>
            </a:r>
            <a:r>
              <a:rPr lang="es-ES" dirty="0"/>
              <a:t> clase (</a:t>
            </a:r>
            <a:r>
              <a:rPr lang="es-ES" dirty="0" err="1"/>
              <a:t>individuais</a:t>
            </a:r>
            <a:r>
              <a:rPr lang="es-ES" dirty="0"/>
              <a:t>, de equipo, equipo directivo, orientación, familia,…)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99674"/>
              </p:ext>
            </p:extLst>
          </p:nvPr>
        </p:nvGraphicFramePr>
        <p:xfrm>
          <a:off x="1399309" y="333376"/>
          <a:ext cx="9587346" cy="365238"/>
        </p:xfrm>
        <a:graphic>
          <a:graphicData uri="http://schemas.openxmlformats.org/drawingml/2006/table">
            <a:tbl>
              <a:tblPr/>
              <a:tblGrid>
                <a:gridCol w="958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/>
                        <a:t>ALGUNAS ESTRATEXIAS PARA ABORDAR A DISRUPCIÓN</a:t>
                      </a:r>
                    </a:p>
                  </a:txBody>
                  <a:tcPr marL="91432" marR="91432" marT="45459" marB="4545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31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1825"/>
              </p:ext>
            </p:extLst>
          </p:nvPr>
        </p:nvGraphicFramePr>
        <p:xfrm>
          <a:off x="152400" y="1080655"/>
          <a:ext cx="11804073" cy="5624449"/>
        </p:xfrm>
        <a:graphic>
          <a:graphicData uri="http://schemas.openxmlformats.org/drawingml/2006/table">
            <a:tbl>
              <a:tblPr/>
              <a:tblGrid>
                <a:gridCol w="118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92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INTERVIR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SEGÚN A FUNCIONALIDADE DA CONDUTA: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MANEXAR ANTECEDENTES.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MANEXAR CONSECUENTES. 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REFORZAR CONDUTAS ALTERNATIVAS.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 BUSCA ATENCIÓN EXCESIVA: MOSTRAR VALORACIÓN. NON REPETIR. NON DAR ATENCIÓN EXCESIVA. DAR ATENCIÓN NOUTROS MOMENTOS, ORGANIZAR O SEU PROTAGONISMO EN POSITIVO NA AULA.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 BUSCA DEMOSTRAR QUE PODE FACER O QUE QUERE: EXPLICARLLE QUE NON PODEMOS OBRIGARLLE. PEDIRLLE AXUDA PARA SOLUCIONAR A SITUACIÓN. NON ENTRAR EN DISPUTA, RETIRARSE. 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 ACTÚA POR INCOMPETENCIA APRENDIDA OU POR MALESTAR EMOCIONAL: VALIDAR EMOCIÓNS, DAR ESCOITA, SENSIBILIZAR ÓS DEMÁIS, REFORZAR VALORACIÓN, ENFOCARSE NO QUE FAI BEN, DARLLE OPORTUNIDADES DE ÉXITO, ANIMAR, DAR RECOÑECEMENTO.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19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MOSTRAR AFECTIVIDADE, NEGOCIAR E MESMO CEDER, CANDO DESISTA DA CONDUTA E MOSTRE CONDUTAS AXEITADAS.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54235"/>
              </p:ext>
            </p:extLst>
          </p:nvPr>
        </p:nvGraphicFramePr>
        <p:xfrm>
          <a:off x="907472" y="118399"/>
          <a:ext cx="10764982" cy="579120"/>
        </p:xfrm>
        <a:graphic>
          <a:graphicData uri="http://schemas.openxmlformats.org/drawingml/2006/table">
            <a:tbl>
              <a:tblPr/>
              <a:tblGrid>
                <a:gridCol w="1076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32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</a:t>
                      </a:r>
                      <a:r>
                        <a:rPr lang="gl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DIRECTA NA CONDUTA DISRUPTIVA</a:t>
                      </a:r>
                      <a:endParaRPr lang="gl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826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2964"/>
              </p:ext>
            </p:extLst>
          </p:nvPr>
        </p:nvGraphicFramePr>
        <p:xfrm>
          <a:off x="152400" y="1122219"/>
          <a:ext cx="11804073" cy="5599256"/>
        </p:xfrm>
        <a:graphic>
          <a:graphicData uri="http://schemas.openxmlformats.org/drawingml/2006/table">
            <a:tbl>
              <a:tblPr/>
              <a:tblGrid>
                <a:gridCol w="118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92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DESENVOLVEMENTO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DUN PROGRAMA DE COMPETENCIA SOCIAL CO ALUMNO/A (ORIENTADOR/A):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BASEADO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NA UTILIZACIÓN DA PREGUNTA.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UTILIZANDO METÁFORAS E MATERIAL GRÁFICO E MANIPULATIVO.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PARTINDO DA VALIDACIÓN DO RELATO DO ALUMNO/A.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APRENDENDO A ANALIZAR AS CONDUTAS CUESTIONADAS: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 TIPOS DE PENSAMENTO: CAUSAL, CONSECUENCIAL, DE PERSPECTIVA, DIVERXENTE, MEDIOS-FIN.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IDENTIFICACIÓN E ANÁLISE DA AUTOXESTIÓN. HABILIDADES DE AUTOXESTIÓN.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ENTRENAMENTO DE HABILIDADES NECESARIAS (empatía, autoestima, resiliencia,…)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ESTABLECEMENTO DE RETO POLO PROPIO ALUMNO/A.</a:t>
                      </a:r>
                    </a:p>
                    <a:p>
                      <a:pPr marL="1257300" lvl="2" indent="-34290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XENERALIZACIÓN NOS ENTORNOS SOCIAIS. SEGUEMENTO.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  <a:defRPr/>
                      </a:pPr>
                      <a:endParaRPr lang="es-E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97743"/>
              </p:ext>
            </p:extLst>
          </p:nvPr>
        </p:nvGraphicFramePr>
        <p:xfrm>
          <a:off x="907472" y="118399"/>
          <a:ext cx="10764982" cy="579120"/>
        </p:xfrm>
        <a:graphic>
          <a:graphicData uri="http://schemas.openxmlformats.org/drawingml/2006/table">
            <a:tbl>
              <a:tblPr/>
              <a:tblGrid>
                <a:gridCol w="1076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32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</a:t>
                      </a:r>
                      <a:r>
                        <a:rPr lang="gl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DIRECTA NA CONDUTA DISRUPTIVA</a:t>
                      </a:r>
                      <a:endParaRPr lang="gl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8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7FB051-6588-4232-961B-1C772EA59DFD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095500" y="357189"/>
          <a:ext cx="8001000" cy="439737"/>
        </p:xfrm>
        <a:graphic>
          <a:graphicData uri="http://schemas.openxmlformats.org/drawingml/2006/table">
            <a:tbl>
              <a:tblPr/>
              <a:tblGrid>
                <a:gridCol w="400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7">
                <a:tc>
                  <a:txBody>
                    <a:bodyPr/>
                    <a:lstStyle/>
                    <a:p>
                      <a:r>
                        <a:rPr lang="es-ES" sz="1800" dirty="0"/>
                        <a:t>CONVIVENCIA COMO MEDIO  VS</a:t>
                      </a:r>
                    </a:p>
                  </a:txBody>
                  <a:tcPr marL="91439" marR="91439" marT="45741" marB="4574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CONVIVENCIA COMO FIN</a:t>
                      </a:r>
                    </a:p>
                  </a:txBody>
                  <a:tcPr marL="91439" marR="91439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095500" y="857250"/>
          <a:ext cx="3352800" cy="57943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r>
                        <a:rPr lang="es-ES" sz="1600" dirty="0"/>
                        <a:t>SUSTENTADA NAS</a:t>
                      </a:r>
                      <a:r>
                        <a:rPr lang="es-ES" sz="1600" baseline="0" dirty="0"/>
                        <a:t> RELACIÓNS DOMINIO</a:t>
                      </a:r>
                      <a:r>
                        <a:rPr lang="es-ES" sz="1600" dirty="0"/>
                        <a:t>/SUMISIÓN.</a:t>
                      </a:r>
                    </a:p>
                  </a:txBody>
                  <a:tcPr marL="91469" marR="91469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524626" y="857250"/>
          <a:ext cx="3590925" cy="579438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r>
                        <a:rPr lang="es-ES" sz="1600" dirty="0"/>
                        <a:t>SUSTENTADA NO RESPECTO</a:t>
                      </a:r>
                      <a:r>
                        <a:rPr lang="es-ES" sz="1600" baseline="0" dirty="0"/>
                        <a:t> MUTUO E NA PARTICIPACIÓN</a:t>
                      </a:r>
                      <a:endParaRPr lang="es-ES" sz="1600" dirty="0"/>
                    </a:p>
                  </a:txBody>
                  <a:tcPr marL="91443" marR="91443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095500" y="1571626"/>
          <a:ext cx="3352800" cy="35877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r>
                        <a:rPr lang="es-ES" sz="1600" dirty="0"/>
                        <a:t>AUTORIDADE IMPOSTA</a:t>
                      </a:r>
                    </a:p>
                  </a:txBody>
                  <a:tcPr marL="91449" marR="91449" marT="45775" marB="4577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524626" y="1500189"/>
          <a:ext cx="3590925" cy="358775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r>
                        <a:rPr lang="es-ES" sz="1600" dirty="0"/>
                        <a:t>AUTORIDADE ÉTICA</a:t>
                      </a:r>
                    </a:p>
                  </a:txBody>
                  <a:tcPr marL="91443" marR="91443" marT="45775" marB="4577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095500" y="2000250"/>
          <a:ext cx="3352800" cy="57943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r>
                        <a:rPr lang="es-ES" sz="1600" dirty="0"/>
                        <a:t>XUSTIFICACIÓN DALGÚNS TIPOS</a:t>
                      </a:r>
                      <a:r>
                        <a:rPr lang="es-ES" sz="1600" baseline="0" dirty="0"/>
                        <a:t> DE</a:t>
                      </a:r>
                      <a:r>
                        <a:rPr lang="es-ES" sz="1600" dirty="0"/>
                        <a:t> VIOLENCIA</a:t>
                      </a:r>
                    </a:p>
                  </a:txBody>
                  <a:tcPr marL="91449" marR="91449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524626" y="1928814"/>
          <a:ext cx="3590925" cy="579437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r>
                        <a:rPr lang="es-ES" sz="1600" dirty="0"/>
                        <a:t>DESLIXITIMIZACIÓN</a:t>
                      </a:r>
                      <a:r>
                        <a:rPr lang="es-ES" sz="1600" baseline="0" dirty="0"/>
                        <a:t> DA VIOLENCIA. PAZ POSITIVA</a:t>
                      </a:r>
                      <a:endParaRPr lang="es-ES" sz="1600" dirty="0"/>
                    </a:p>
                  </a:txBody>
                  <a:tcPr marL="91443" marR="91443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095500" y="2643189"/>
          <a:ext cx="3352800" cy="579437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r>
                        <a:rPr lang="es-ES" sz="1600" dirty="0"/>
                        <a:t>EVITACIÓN/ PREVENCIÓN DO CONFLITO</a:t>
                      </a:r>
                    </a:p>
                  </a:txBody>
                  <a:tcPr marL="91449" marR="91449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6524626" y="2571751"/>
          <a:ext cx="3590925" cy="1357313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r>
                        <a:rPr lang="es-ES" sz="1600" dirty="0"/>
                        <a:t>UTILIZACIÓN DO CONFLITO  COMO OPORTUNIDADE DE </a:t>
                      </a:r>
                      <a:r>
                        <a:rPr lang="es-ES" sz="1600" baseline="0" dirty="0"/>
                        <a:t>APRENDIZAXE.</a:t>
                      </a:r>
                    </a:p>
                    <a:p>
                      <a:r>
                        <a:rPr lang="es-ES" sz="1600" dirty="0"/>
                        <a:t>PROVENCIÓN DO CONFLITO.</a:t>
                      </a:r>
                    </a:p>
                    <a:p>
                      <a:r>
                        <a:rPr lang="es-ES" sz="1600" dirty="0"/>
                        <a:t>PREVENCIÓN</a:t>
                      </a:r>
                      <a:r>
                        <a:rPr lang="es-ES" sz="1600" baseline="0" dirty="0"/>
                        <a:t> DA VIOLENCIA.</a:t>
                      </a:r>
                      <a:endParaRPr lang="es-ES" sz="1600" dirty="0"/>
                    </a:p>
                  </a:txBody>
                  <a:tcPr marL="91443" marR="9144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095500" y="3286126"/>
          <a:ext cx="3352800" cy="82232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CASTIGO ANTE O INCUMPLIMENTO</a:t>
                      </a:r>
                      <a:r>
                        <a:rPr lang="es-ES" sz="1600" baseline="0" dirty="0"/>
                        <a:t> DE NORMAS.</a:t>
                      </a:r>
                      <a:endParaRPr lang="es-ES" sz="1600" dirty="0"/>
                    </a:p>
                  </a:txBody>
                  <a:tcPr marL="91449" marR="91449" marT="45490" marB="454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524626" y="5500688"/>
          <a:ext cx="3571875" cy="822960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PERSPECTIVA</a:t>
                      </a:r>
                      <a:r>
                        <a:rPr lang="es-ES" sz="1600" baseline="0" dirty="0"/>
                        <a:t> COMUNITARIA/ECOLÓXICA NA ABORDAXE DOS PROBLEMAS DE CONVIVENCIA.</a:t>
                      </a:r>
                      <a:endParaRPr lang="es-ES" sz="1600" dirty="0"/>
                    </a:p>
                  </a:txBody>
                  <a:tcPr marL="91439" marR="914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095500" y="5143501"/>
          <a:ext cx="3352800" cy="82282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PERSPECTIVA INDIVIDUAL</a:t>
                      </a:r>
                      <a:r>
                        <a:rPr lang="es-ES" sz="1600" baseline="0" dirty="0"/>
                        <a:t> NA ABORDAXE DOS PROBLEMAS DE CONVIVENCIA.</a:t>
                      </a:r>
                      <a:endParaRPr lang="es-ES" sz="1600" dirty="0"/>
                    </a:p>
                  </a:txBody>
                  <a:tcPr marL="91449" marR="91449" marT="45654" marB="4565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095500" y="4214814"/>
          <a:ext cx="3352800" cy="82232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r>
                        <a:rPr lang="es-ES" sz="1600" dirty="0"/>
                        <a:t>CONVIVENCIA COMO  REQUISITO PREVIO PARA O</a:t>
                      </a:r>
                      <a:r>
                        <a:rPr lang="es-ES" sz="1600" baseline="0" dirty="0"/>
                        <a:t> RENDEMENTO</a:t>
                      </a:r>
                      <a:endParaRPr lang="es-ES" sz="1600" dirty="0"/>
                    </a:p>
                  </a:txBody>
                  <a:tcPr marL="91449" marR="91449" marT="45471" marB="4547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524626" y="4857750"/>
          <a:ext cx="3571875" cy="579438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r>
                        <a:rPr lang="es-ES" sz="1600" dirty="0"/>
                        <a:t>INTRÍNSECA</a:t>
                      </a:r>
                      <a:r>
                        <a:rPr lang="es-ES" sz="1600" baseline="0" dirty="0"/>
                        <a:t> RELACIÓN CONVIVENCIA/RENDEMENTO</a:t>
                      </a:r>
                      <a:endParaRPr lang="es-ES" sz="1600" dirty="0"/>
                    </a:p>
                  </a:txBody>
                  <a:tcPr marL="91439" marR="91439" marT="45745" marB="4574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524626" y="4000501"/>
          <a:ext cx="3590925" cy="822462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ANTE O INCUMPLIMENTO</a:t>
                      </a:r>
                      <a:r>
                        <a:rPr lang="es-ES" sz="1600" baseline="0" dirty="0"/>
                        <a:t> DE NORMAS: CONSECUENCIA, REPARACIÓN, REEDUCACIÓN.</a:t>
                      </a:r>
                      <a:endParaRPr lang="es-ES" sz="1600" dirty="0"/>
                    </a:p>
                  </a:txBody>
                  <a:tcPr marL="91443" marR="91443" marT="45471" marB="4547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6096000" y="785814"/>
          <a:ext cx="420688" cy="5775325"/>
        </p:xfrm>
        <a:graphic>
          <a:graphicData uri="http://schemas.openxmlformats.org/drawingml/2006/table">
            <a:tbl>
              <a:tblPr/>
              <a:tblGrid>
                <a:gridCol w="42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5325">
                <a:tc>
                  <a:txBody>
                    <a:bodyPr/>
                    <a:lstStyle/>
                    <a:p>
                      <a:r>
                        <a:rPr lang="es-ES" sz="1800" dirty="0"/>
                        <a:t>APRENDER</a:t>
                      </a:r>
                      <a:r>
                        <a:rPr lang="es-ES" sz="1800" baseline="0" dirty="0"/>
                        <a:t> </a:t>
                      </a:r>
                    </a:p>
                    <a:p>
                      <a:endParaRPr lang="es-ES" sz="1800" baseline="0" dirty="0"/>
                    </a:p>
                    <a:p>
                      <a:r>
                        <a:rPr lang="es-ES" sz="1800" baseline="0" dirty="0"/>
                        <a:t>A  </a:t>
                      </a:r>
                    </a:p>
                    <a:p>
                      <a:endParaRPr lang="es-ES" sz="1800" baseline="0" dirty="0"/>
                    </a:p>
                    <a:p>
                      <a:r>
                        <a:rPr lang="es-ES" sz="1800" baseline="0" dirty="0"/>
                        <a:t>CONVIVIR</a:t>
                      </a:r>
                      <a:endParaRPr lang="es-ES" sz="1800" dirty="0"/>
                    </a:p>
                  </a:txBody>
                  <a:tcPr marL="91561" marR="91561" marT="45717" marB="4571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1417"/>
              </p:ext>
            </p:extLst>
          </p:nvPr>
        </p:nvGraphicFramePr>
        <p:xfrm>
          <a:off x="152400" y="1122219"/>
          <a:ext cx="11804073" cy="5599256"/>
        </p:xfrm>
        <a:graphic>
          <a:graphicData uri="http://schemas.openxmlformats.org/drawingml/2006/table">
            <a:tbl>
              <a:tblPr/>
              <a:tblGrid>
                <a:gridCol w="118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92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es-ES" sz="2400" baseline="0" dirty="0"/>
                        <a:t> </a:t>
                      </a:r>
                      <a:r>
                        <a:rPr lang="es-ES" sz="2400" dirty="0"/>
                        <a:t>  </a:t>
                      </a:r>
                      <a:r>
                        <a:rPr lang="es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EFECTOS DA CONDUTA: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ð"/>
                      </a:pPr>
                      <a:r>
                        <a:rPr lang="es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CONSECUENCIA NATURAL DA CONDUTA.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ð"/>
                      </a:pPr>
                      <a:r>
                        <a:rPr lang="es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REPARACIÓN DO DANO.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Wingdings" pitchFamily="2" charset="2"/>
                        <a:buChar char="ð"/>
                      </a:pPr>
                      <a:r>
                        <a:rPr lang="es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REEDUCACIÓN.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s-ES" sz="32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s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COLABORACIÓN COA FAMILIA.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98260"/>
              </p:ext>
            </p:extLst>
          </p:nvPr>
        </p:nvGraphicFramePr>
        <p:xfrm>
          <a:off x="907472" y="118399"/>
          <a:ext cx="10764982" cy="579120"/>
        </p:xfrm>
        <a:graphic>
          <a:graphicData uri="http://schemas.openxmlformats.org/drawingml/2006/table">
            <a:tbl>
              <a:tblPr/>
              <a:tblGrid>
                <a:gridCol w="1076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32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INTERVENCIÓN</a:t>
                      </a:r>
                      <a:r>
                        <a:rPr lang="gl-E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DIRECTA NA CONDUTA DISRUPTIVA</a:t>
                      </a:r>
                      <a:endParaRPr lang="gl-E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2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2BAA53-B4B8-4CA7-894E-7EDA4475586F}" type="slidenum">
              <a:rPr lang="es-ES" altLang="en-US" smtClean="0">
                <a:solidFill>
                  <a:srgbClr val="A7A399"/>
                </a:solidFill>
              </a:rPr>
              <a:pPr/>
              <a:t>41</a:t>
            </a:fld>
            <a:endParaRPr lang="es-ES" altLang="en-US">
              <a:solidFill>
                <a:srgbClr val="A7A39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54442"/>
              </p:ext>
            </p:extLst>
          </p:nvPr>
        </p:nvGraphicFramePr>
        <p:xfrm>
          <a:off x="886691" y="457200"/>
          <a:ext cx="10467109" cy="6219825"/>
        </p:xfrm>
        <a:graphic>
          <a:graphicData uri="http://schemas.openxmlformats.org/drawingml/2006/table">
            <a:tbl>
              <a:tblPr/>
              <a:tblGrid>
                <a:gridCol w="1046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9825">
                <a:tc>
                  <a:txBody>
                    <a:bodyPr/>
                    <a:lstStyle/>
                    <a:p>
                      <a:r>
                        <a:rPr lang="es-ES" sz="3600" b="1" dirty="0"/>
                        <a:t>Webs</a:t>
                      </a:r>
                      <a:r>
                        <a:rPr lang="es-ES" sz="3600" b="1" baseline="0" dirty="0"/>
                        <a:t> de interese:</a:t>
                      </a:r>
                    </a:p>
                    <a:p>
                      <a:endParaRPr lang="es-ES" sz="3600" b="1" baseline="0" dirty="0"/>
                    </a:p>
                    <a:p>
                      <a:endParaRPr lang="es-ES" sz="18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</a:rPr>
                        <a:t>ASOCIACIÓN CONVIVENCIA EN LA ESCUELA. CONVIVES:</a:t>
                      </a:r>
                      <a:r>
                        <a:rPr lang="es-E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400" dirty="0">
                          <a:hlinkClick r:id="rId2"/>
                        </a:rPr>
                        <a:t>http://convivesenlaescuela.blogspot.com.es/</a:t>
                      </a:r>
                      <a:r>
                        <a:rPr lang="es-ES" sz="2400" dirty="0"/>
                        <a:t> REVISTA</a:t>
                      </a:r>
                      <a:r>
                        <a:rPr lang="es-ES" sz="2400" baseline="0" dirty="0"/>
                        <a:t> CONVIVES (</a:t>
                      </a:r>
                      <a:r>
                        <a:rPr lang="es-ES" sz="2400" baseline="0" dirty="0" err="1"/>
                        <a:t>dixital</a:t>
                      </a:r>
                      <a:r>
                        <a:rPr lang="es-ES" sz="2400" baseline="0" dirty="0"/>
                        <a:t>)</a:t>
                      </a:r>
                      <a:endParaRPr lang="en-US" sz="2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baseline="0" dirty="0"/>
                        <a:t>ESCOLA DE CULTURA DE PAU (UB): </a:t>
                      </a:r>
                      <a:r>
                        <a:rPr lang="es-ES" sz="2400" baseline="0" dirty="0">
                          <a:hlinkClick r:id="rId3"/>
                        </a:rPr>
                        <a:t>http://escolapau.uab.cat/index.php</a:t>
                      </a:r>
                      <a:r>
                        <a:rPr lang="es-ES" sz="2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baseline="0" dirty="0"/>
                        <a:t>SEMINARIO GALEGO DE EDUCACIÓN PARA A PAZ: </a:t>
                      </a:r>
                      <a:r>
                        <a:rPr lang="es-ES" sz="2400" baseline="0" dirty="0">
                          <a:hlinkClick r:id="rId4"/>
                        </a:rPr>
                        <a:t>http://www.sgep.org/</a:t>
                      </a: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1" dirty="0"/>
                        <a:t>FUNDACIÓN</a:t>
                      </a:r>
                      <a:r>
                        <a:rPr lang="es-ES" sz="2400" b="1" baseline="0" dirty="0"/>
                        <a:t> CULTURA DE PAZ: </a:t>
                      </a:r>
                      <a:r>
                        <a:rPr lang="es-ES" sz="2400" baseline="0" dirty="0">
                          <a:hlinkClick r:id="rId5"/>
                        </a:rPr>
                        <a:t>http://www.fund-culturadepaz.org/</a:t>
                      </a: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aseline="0" dirty="0"/>
                        <a:t>TEMAS DE CONVIVENCIA </a:t>
                      </a:r>
                      <a:r>
                        <a:rPr lang="es-ES" sz="2400" baseline="0" dirty="0" err="1"/>
                        <a:t>na</a:t>
                      </a:r>
                      <a:r>
                        <a:rPr lang="es-ES" sz="2400" baseline="0" dirty="0"/>
                        <a:t> Web </a:t>
                      </a:r>
                      <a:r>
                        <a:rPr lang="es-ES" sz="2400" b="1" baseline="0" dirty="0"/>
                        <a:t>AULA INTERCULTURAL</a:t>
                      </a:r>
                      <a:r>
                        <a:rPr lang="es-ES" sz="2400" baseline="0" dirty="0"/>
                        <a:t>: </a:t>
                      </a:r>
                      <a:r>
                        <a:rPr lang="es-ES" sz="2400" baseline="0" dirty="0">
                          <a:hlinkClick r:id="rId6"/>
                        </a:rPr>
                        <a:t>http://www.aulaintercultural.org/spip.php?mot83</a:t>
                      </a:r>
                      <a:r>
                        <a:rPr lang="es-ES" sz="2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gl-ES" sz="2400" dirty="0"/>
                    </a:p>
                  </a:txBody>
                  <a:tcPr marL="91438" marR="91438" marT="45705" marB="4570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157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8DC92F-D01A-4D34-AE34-A5984A01357A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762375" y="0"/>
            <a:ext cx="8429625" cy="654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OUTRAS WEBS  SOBRE CONVIVENCIA</a:t>
            </a:r>
          </a:p>
        </p:txBody>
      </p:sp>
      <p:sp>
        <p:nvSpPr>
          <p:cNvPr id="58372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12850" y="671513"/>
            <a:ext cx="10979150" cy="60674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3"/>
              </a:rPr>
              <a:t>www.edu.xunta.es/convivencia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4"/>
              </a:rPr>
              <a:t>www.convivencia.mec.es/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5"/>
              </a:rPr>
              <a:t>www.juntadeandalucia.es/observatoriodelainfancia/oia/esp/index.aspx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6"/>
              </a:rPr>
              <a:t>www.educastur.princast.es/recursos/diversidad/acoso</a:t>
            </a:r>
            <a:endParaRPr lang="es-ES" sz="24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7"/>
              </a:rPr>
              <a:t>www.observatoriconvivenciaescolar.es/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8"/>
              </a:rPr>
              <a:t>www.educa.rcanaria.es/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9"/>
              </a:rPr>
              <a:t>www.educantabria.es/portal/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10"/>
              </a:rPr>
              <a:t>www.educa.jcyl.es</a:t>
            </a:r>
            <a:endParaRPr lang="es-ES" sz="24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11"/>
              </a:rPr>
              <a:t>www.xtec.net/innovacio/convivencia/usce.htm</a:t>
            </a:r>
            <a:endParaRPr lang="es-ES" sz="24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12"/>
              </a:rPr>
              <a:t>www.educarex.es/acosoescolar/</a:t>
            </a:r>
            <a:endParaRPr lang="es-ES" sz="24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13"/>
              </a:rPr>
              <a:t>www.acosoescolar.info/index.htm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14"/>
              </a:rPr>
              <a:t>www.pnte.cfnavarra.es/convive/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/>
              <a:t> </a:t>
            </a:r>
            <a:r>
              <a:rPr lang="es-ES" sz="2400" dirty="0">
                <a:hlinkClick r:id="rId15"/>
              </a:rPr>
              <a:t>www.ikasle.net</a:t>
            </a:r>
            <a:r>
              <a:rPr lang="es-ES" sz="2400" dirty="0"/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2400" dirty="0">
                <a:hlinkClick r:id="rId16"/>
              </a:rPr>
              <a:t>www.cult.gva.es/orientados/</a:t>
            </a:r>
            <a:r>
              <a:rPr lang="es-ES" sz="2400" dirty="0"/>
              <a:t> </a:t>
            </a:r>
          </a:p>
          <a:p>
            <a:pPr eaLnBrk="1" hangingPunct="1"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51580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98501-8D26-47AF-BF28-9EFDCCCB3925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0251"/>
              </p:ext>
            </p:extLst>
          </p:nvPr>
        </p:nvGraphicFramePr>
        <p:xfrm>
          <a:off x="498764" y="704851"/>
          <a:ext cx="10855036" cy="5848349"/>
        </p:xfrm>
        <a:graphic>
          <a:graphicData uri="http://schemas.openxmlformats.org/drawingml/2006/table">
            <a:tbl>
              <a:tblPr/>
              <a:tblGrid>
                <a:gridCol w="1085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8349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LIBROS:</a:t>
                      </a:r>
                    </a:p>
                    <a:p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MANUEL SEGURA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MORALES</a:t>
                      </a:r>
                      <a:r>
                        <a:rPr lang="es-ES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kumimoji="0" lang="es-ES" sz="2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ENSEÑAR A CONVIVIR NO ES TAN DIFÍCIL. Para quienes no saben qué hacer con sus hijos o con sus alumnos. Editorial </a:t>
                      </a:r>
                      <a:r>
                        <a:rPr kumimoji="0" lang="es-ES" sz="24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Desclée</a:t>
                      </a:r>
                      <a:r>
                        <a:rPr kumimoji="0" lang="es-ES" sz="2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s-ES" sz="24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Brouwer</a:t>
                      </a:r>
                      <a:r>
                        <a:rPr kumimoji="0" lang="es-ES" sz="2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es-ES" sz="2400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None/>
                      </a:pPr>
                      <a:endParaRPr kumimoji="0" lang="es-ES" sz="24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es-ES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JUAN</a:t>
                      </a:r>
                      <a:r>
                        <a:rPr kumimoji="0" lang="es-ES" sz="2400" b="1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VAELLO ORTS:</a:t>
                      </a:r>
                      <a:endParaRPr kumimoji="0" lang="es-ES" sz="2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kumimoji="0" lang="es-ES" sz="2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COMO DAR CLASE A LOS QUE NO QUIEREN. SANTILLANA  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kumimoji="0" lang="es-ES" sz="2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PROFESOR EMOCIONALMENTE COMPETENTE. GRAO</a:t>
                      </a:r>
                    </a:p>
                    <a:p>
                      <a:pPr lvl="1">
                        <a:buFont typeface="Wingdings" pitchFamily="2" charset="2"/>
                        <a:buNone/>
                      </a:pPr>
                      <a:endParaRPr kumimoji="0" lang="es-ES" sz="2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es-ES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CAROL ANN TOMLINSON: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lang="es-E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ESTRATEGIAS PARA TRABAJAR CON LA DIVERSIDAD EN EL AULA. PAIDÓS</a:t>
                      </a:r>
                      <a:r>
                        <a:rPr lang="es-ES" sz="2400" i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2005.</a:t>
                      </a:r>
                    </a:p>
                    <a:p>
                      <a:pPr lvl="1">
                        <a:buFont typeface="Wingdings" pitchFamily="2" charset="2"/>
                        <a:buChar char="ð"/>
                      </a:pPr>
                      <a:r>
                        <a:rPr lang="es-E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 AULA DIVERSIFICADA</a:t>
                      </a: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 ED. OCTAEDRO. 2008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endParaRPr kumimoji="0" lang="es-ES" sz="24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27" marB="4572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72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F29FA2D-461E-4E16-9309-93B424DEB2E6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68413" y="114300"/>
            <a:ext cx="10923587" cy="64801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41338" indent="-457200">
              <a:buSzPct val="117000"/>
              <a:buNone/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PROGRAMAS PARA DESENVOLVER A  COMPETENCIA SOCIAL:</a:t>
            </a:r>
          </a:p>
          <a:p>
            <a:pPr marL="541338" indent="-457200">
              <a:buSzPct val="117000"/>
              <a:buNone/>
              <a:defRPr/>
            </a:pPr>
            <a:endParaRPr lang="es-E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577850" indent="-457200">
              <a:buSzPct val="117000"/>
              <a:buFont typeface="Wingdings" pitchFamily="2" charset="2"/>
              <a:buChar char="q"/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Mª VICTORIA TRIANES:</a:t>
            </a: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Trianes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, M.V., Muñoz, A. y Jiménez, M.(1996). COMPETENCIA  SOCIAL:  SU EDUCACIÓN Y TRATAMIENTO. Madrid: Pirámide: Ojos Solares</a:t>
            </a: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Trianes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Trianes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, M.V. (1996).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EDUCACIÓN Y COMPETENCIA SOCIAL. UN PROGRAMA EN EL AULA.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Málaga: Aljibe. (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</a:rPr>
              <a:t>Programa para educación primaria)</a:t>
            </a: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Trianes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, M.V. y Fernández-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Figarés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, C. (2001). 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ENSEÑAR A SER PERSONAS Y A CONVIVIR. UN PROGRAMA PARA SECUNDARIA.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Bilbao: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Descleé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deBrower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. (</a:t>
            </a:r>
            <a:r>
              <a:rPr lang="es-ES" i="1" dirty="0">
                <a:solidFill>
                  <a:schemeClr val="accent4">
                    <a:lumMod val="50000"/>
                  </a:schemeClr>
                </a:solidFill>
              </a:rPr>
              <a:t>Programa para educación secundaria)</a:t>
            </a:r>
          </a:p>
          <a:p>
            <a:pPr lvl="1">
              <a:defRPr/>
            </a:pPr>
            <a:endParaRPr lang="es-ES" i="1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577850" indent="-457200">
              <a:buSzPct val="117000"/>
              <a:buFont typeface="Wingdings" pitchFamily="2" charset="2"/>
              <a:buChar char="q"/>
              <a:defRPr/>
            </a:pP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MANUEL SEGURA: </a:t>
            </a:r>
            <a:r>
              <a:rPr lang="es-ES" sz="2400" u="sng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http://video.google.com/videoplay?docid=-3027108692232550130</a:t>
            </a:r>
            <a:r>
              <a:rPr lang="es-ES" sz="24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Segura Morales, M (2005). ENSEÑAR A CONVIVIR NO ES TAN DIFÍCIL. Para quienes no saben qué hacer con sus hijos o con sus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alumnos.Editorial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Desclée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Brouwer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i="1" dirty="0">
                <a:solidFill>
                  <a:schemeClr val="accent4">
                    <a:lumMod val="50000"/>
                  </a:schemeClr>
                </a:solidFill>
              </a:rPr>
              <a:t>Segura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 Morales, M, Arcas, M. </a:t>
            </a:r>
            <a:r>
              <a:rPr lang="es-ES" sz="2400" b="1" i="1" dirty="0">
                <a:solidFill>
                  <a:schemeClr val="accent4">
                    <a:lumMod val="50000"/>
                  </a:schemeClr>
                </a:solidFill>
              </a:rPr>
              <a:t>RELACIONARNOS BIEN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Narcea. (Programas de competencia social para niños y niñas de 4 a 12 años).</a:t>
            </a:r>
          </a:p>
          <a:p>
            <a:pPr lvl="2">
              <a:buClr>
                <a:schemeClr val="accent4">
                  <a:lumMod val="50000"/>
                </a:schemeClr>
              </a:buClr>
              <a:buFont typeface="Wingdings" pitchFamily="2" charset="2"/>
              <a:buChar char="ð"/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Segura Morales, M (2002). SER PERSONA Y RELACIONARSE: 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HABILIDADES COGNITIVAS Y SOCIALES Y CRECIMIENTO MORAL NARCEA 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(Programa  12/16 anos)</a:t>
            </a:r>
          </a:p>
          <a:p>
            <a:pPr marL="1098550" lvl="2" indent="-457200">
              <a:buSzPct val="117000"/>
              <a:buNone/>
              <a:defRPr/>
            </a:pPr>
            <a:endParaRPr lang="es-ES" dirty="0"/>
          </a:p>
          <a:p>
            <a:pPr marL="823913" lvl="1" indent="-457200">
              <a:buSzPct val="117000"/>
              <a:buFont typeface="+mj-lt"/>
              <a:buAutoNum type="arabicPeriod"/>
              <a:defRPr/>
            </a:pPr>
            <a:endParaRPr lang="es-ES" dirty="0"/>
          </a:p>
          <a:p>
            <a:pPr lvl="1">
              <a:buFont typeface="Wingdings 2" pitchFamily="18" charset="2"/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397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1DBD21-AB1D-475D-BA2B-76139674BF06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80563"/>
              </p:ext>
            </p:extLst>
          </p:nvPr>
        </p:nvGraphicFramePr>
        <p:xfrm>
          <a:off x="735106" y="549275"/>
          <a:ext cx="10327341" cy="5761038"/>
        </p:xfrm>
        <a:graphic>
          <a:graphicData uri="http://schemas.openxmlformats.org/drawingml/2006/table">
            <a:tbl>
              <a:tblPr/>
              <a:tblGrid>
                <a:gridCol w="1032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1038">
                <a:tc>
                  <a:txBody>
                    <a:bodyPr/>
                    <a:lstStyle/>
                    <a:p>
                      <a:r>
                        <a:rPr lang="es-ES" sz="1800" b="1" dirty="0"/>
                        <a:t>ALGÚNS RECURSOS MÁIS NA REDE PARA</a:t>
                      </a:r>
                      <a:r>
                        <a:rPr lang="es-ES" sz="1800" b="1" baseline="0" dirty="0"/>
                        <a:t> TRABALLAR A CONVIVENCIA</a:t>
                      </a:r>
                      <a:r>
                        <a:rPr lang="es-ES" sz="1800" b="1" dirty="0"/>
                        <a:t>: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kumimoji="0" lang="es-ES" sz="1600" u="sng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kumimoji="0" lang="es-ES" sz="16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Maleta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intecultural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en: </a:t>
                      </a:r>
                      <a:r>
                        <a:rPr kumimoji="0" lang="es-ES" sz="2000" u="sng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http://www.sebyc.com/iesrch/intercultural/index.htm</a:t>
                      </a:r>
                      <a:endParaRPr kumimoji="0" lang="es-ES" sz="2000" u="sng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endParaRPr kumimoji="0" lang="es-ES" sz="2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Escola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cultura de paz.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Teñen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dinámicas  e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xogos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traballar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aula. (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Universidade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Barcelona, Generalitat...): </a:t>
                      </a:r>
                      <a:r>
                        <a:rPr kumimoji="0" lang="es-ES" sz="2000" u="sng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http://www.escolapau.org/castellano/programas/dinamicas.htm</a:t>
                      </a:r>
                      <a:endParaRPr kumimoji="0" lang="es-ES" sz="2000" u="sng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endParaRPr kumimoji="0" lang="es-ES" sz="2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Selección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comentada de películas para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traballar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 convivencia e a paz do Seminario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Galego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educación para a paz: </a:t>
                      </a:r>
                      <a:r>
                        <a:rPr kumimoji="0" lang="es-ES" sz="2000" u="sng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http://www.sgep.org/modules/contidos/article.php?storyid=49</a:t>
                      </a: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es-ES" sz="2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Fórmulas para la igualdad (más de 60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propostas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traballar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xénero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http://www.fundacionmujeres.es/maletincoeducacion/default.htm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es-ES" sz="2000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Canal de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PANTALLAS AMIGAS (con videos breves animados para prevenir os riscos da Internet): 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http://www.youtube.com/user/pantallasamigas/about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es-ES" sz="2000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es-ES" sz="2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50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177F50-53AF-4992-9E59-522632C80896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11555413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s-ES" sz="1800" dirty="0"/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Blog “Por una educación lenta” GRAÓ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http://educacionlenta.blogspot.com.es/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“Programa del alumnado ayudante”: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http://www.juntadeandalucia.es/educacion/portal/com/bin/convivencia/contenidos/Materiales/PublicacionesdelaConsejeriadeEducacion/MATERIALESCONVIVENCIA/1192706949556_contenido_programa4.pdf</a:t>
            </a: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Guía de </a:t>
            </a:r>
            <a:r>
              <a:rPr lang="es-ES" sz="2000" dirty="0" err="1">
                <a:solidFill>
                  <a:schemeClr val="accent4">
                    <a:lumMod val="50000"/>
                  </a:schemeClr>
                </a:solidFill>
              </a:rPr>
              <a:t>Cibermentoría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(Javier Barreiro y J. Mª Avilés)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https://drive.google.com/file/d/0B4kxH9HDVZCbQ1lFMFozd3k4c2s/view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Artigo “Razonar no, razonar no”. Santos Guerra: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6"/>
              </a:rPr>
              <a:t>http://convivencia.files.wordpress.com/2009/12/razonar.pdf</a:t>
            </a: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Guía “La Convivencia escolar. Qué es y cómo abordarla” Rosario Ortega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7"/>
              </a:rPr>
              <a:t>https://convivencia.files.wordpress.com/2008/11/convivencia_prevencionjunta-ortega2003262p.pdf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Artículo de opinión. “El acoso es cosa de toda la comunidad educativa” Eloísa Teijeira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8"/>
              </a:rPr>
              <a:t>http://www.farodevigo.es/opinion/2017/04/02/acoso-escolar-cosa-comunidad-educativa/1653233.html</a:t>
            </a: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None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Artículo  “Una experiencia  de intervención individual con alumnado con conductas disruptivas desde el rol de orientadora”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  <a:hlinkClick r:id="rId9"/>
              </a:rPr>
              <a:t>http://convivesenlaescuela.blogspot.com.es/2015/03/revista-convives-n-9-orientacion-y.html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68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09B7DC-0F99-49E5-9DEB-8BC6247B00E0}" type="slidenum">
              <a:rPr lang="es-ES" altLang="en-US" smtClean="0">
                <a:solidFill>
                  <a:srgbClr val="A7A399"/>
                </a:solidFill>
              </a:rPr>
              <a:pPr/>
              <a:t>47</a:t>
            </a:fld>
            <a:endParaRPr lang="es-ES" altLang="en-US">
              <a:solidFill>
                <a:srgbClr val="A7A39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17336"/>
              </p:ext>
            </p:extLst>
          </p:nvPr>
        </p:nvGraphicFramePr>
        <p:xfrm>
          <a:off x="1080655" y="604838"/>
          <a:ext cx="10113818" cy="5486400"/>
        </p:xfrm>
        <a:graphic>
          <a:graphicData uri="http://schemas.openxmlformats.org/drawingml/2006/table">
            <a:tbl>
              <a:tblPr/>
              <a:tblGrid>
                <a:gridCol w="1011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gl-ES" sz="2400" dirty="0"/>
                        <a:t>ALGUNHAS</a:t>
                      </a:r>
                      <a:r>
                        <a:rPr lang="gl-ES" sz="2400" baseline="0" dirty="0"/>
                        <a:t> REDES DE ESCOLAS: </a:t>
                      </a:r>
                      <a:endParaRPr lang="gl-ES" sz="2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gl-ES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gl-E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gl-ES" sz="2400" dirty="0"/>
                        <a:t>RED DE ESCUELAS</a:t>
                      </a:r>
                      <a:r>
                        <a:rPr lang="gl-ES" sz="2400" baseline="0" dirty="0"/>
                        <a:t> ASOCIADAS A LA UNESCO  </a:t>
                      </a:r>
                      <a:r>
                        <a:rPr lang="gl-ES" sz="2400" baseline="0" dirty="0">
                          <a:hlinkClick r:id="rId2"/>
                        </a:rPr>
                        <a:t>http://www.unesco.org/new/es/education/networks/global-networks/aspnet/</a:t>
                      </a:r>
                      <a:r>
                        <a:rPr lang="gl-ES" sz="2400" baseline="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gl-ES" sz="2400" dirty="0"/>
                        <a:t>RED</a:t>
                      </a:r>
                      <a:r>
                        <a:rPr lang="gl-ES" sz="2400" baseline="0" dirty="0"/>
                        <a:t> DE ESCUELAS POR LOS DERECHOS HUMANOS (AMNISTÍA INTERNACIONAL) </a:t>
                      </a:r>
                      <a:r>
                        <a:rPr lang="gl-ES" sz="2400" baseline="0" dirty="0">
                          <a:hlinkClick r:id="rId3"/>
                        </a:rPr>
                        <a:t>http://www.es.amnesty.org/redescuelas/</a:t>
                      </a:r>
                      <a:r>
                        <a:rPr lang="gl-ES" sz="2400" baseline="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gl-ES" sz="2400" baseline="0" dirty="0"/>
                        <a:t>RED EUROPEA DE ESCUELAS DEMOCRÁTICAS  (EUDEC) </a:t>
                      </a:r>
                      <a:r>
                        <a:rPr lang="gl-ES" sz="2400" baseline="0" dirty="0">
                          <a:hlinkClick r:id="rId4"/>
                        </a:rPr>
                        <a:t>http://www.eudec.org/Home</a:t>
                      </a:r>
                      <a:r>
                        <a:rPr lang="gl-ES" sz="2400" baseline="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sz="2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gl-ES" sz="2400" baseline="0" dirty="0"/>
                        <a:t>RED DE ESCUELAS INTERCULTURALES </a:t>
                      </a:r>
                      <a:r>
                        <a:rPr lang="gl-ES" sz="2400" baseline="0" dirty="0">
                          <a:hlinkClick r:id="rId5"/>
                        </a:rPr>
                        <a:t>http://www.escuelasinterculturales.eu/</a:t>
                      </a:r>
                      <a:r>
                        <a:rPr lang="gl-ES" sz="2400" baseline="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gl-ES" sz="2400" baseline="0" dirty="0"/>
                    </a:p>
                  </a:txBody>
                  <a:tcPr marL="91441" marR="9144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7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C6574B-D74B-4CD7-A3CF-296828F6DE0D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70926"/>
              </p:ext>
            </p:extLst>
          </p:nvPr>
        </p:nvGraphicFramePr>
        <p:xfrm>
          <a:off x="609600" y="0"/>
          <a:ext cx="10744200" cy="6827536"/>
        </p:xfrm>
        <a:graphic>
          <a:graphicData uri="http://schemas.openxmlformats.org/drawingml/2006/table">
            <a:tbl>
              <a:tblPr/>
              <a:tblGrid>
                <a:gridCol w="107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567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ALGÚNS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CENTROS</a:t>
                      </a:r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CON PRÁCTICAS DE CALIDADE EN CONVIVENCIA: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1800" dirty="0">
                        <a:solidFill>
                          <a:schemeClr val="accent4">
                            <a:lumMod val="50000"/>
                          </a:schemeClr>
                        </a:solidFill>
                        <a:hlinkClick r:id="rId3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IES de la Robla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(León):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3"/>
                        </a:rPr>
                        <a:t>http://portal.iesramiro2.es/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</a:t>
                      </a: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CP ZAMAKOLA (Bilbao):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4"/>
                        </a:rPr>
                        <a:t>http://www.zamakolaeskola.com/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IES PORTADA ALTA (Málaga):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5"/>
                        </a:rPr>
                        <a:t>http://www.iesportada.org/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IES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CARLOS CASARES (Viana do Bolo. Ourense).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6"/>
                        </a:rPr>
                        <a:t>http://www.edu.xunta.es/centros/iescarloscasaresviana/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IES FERNANDO DE LOS RÍOS. FUENTE VAQUEROS (Granada): 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7"/>
                        </a:rPr>
                        <a:t>http://diariodeliesfernandodelosrios.blogspot.com</a:t>
                      </a:r>
                      <a:r>
                        <a:rPr lang="es-ES" sz="2000" baseline="0" dirty="0">
                          <a:hlinkClick r:id="rId7"/>
                        </a:rPr>
                        <a:t>/</a:t>
                      </a:r>
                      <a:r>
                        <a:rPr lang="es-ES" sz="2000" baseline="0" dirty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gl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CEIP San Xoán de Filgueira (Ferrol) </a:t>
                      </a:r>
                      <a:r>
                        <a:rPr lang="gl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8"/>
                        </a:rPr>
                        <a:t>http://www.edu.xunta.es/centros/ceipxoanfilgueira/</a:t>
                      </a:r>
                      <a:r>
                        <a:rPr lang="gl-ES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gl-ES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Colegio publico Amara </a:t>
                      </a:r>
                      <a:r>
                        <a:rPr lang="es-ES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Berri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(Donostia)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9"/>
                        </a:rPr>
                        <a:t>http://amaraberri.org/topics/intro/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s-ES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IES Miguel Catalán (</a:t>
                      </a:r>
                      <a:r>
                        <a:rPr lang="es-ES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Coslada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, Madrid) 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linkClick r:id="rId10"/>
                        </a:rPr>
                        <a:t>http://www.miguelcatalan.org/</a:t>
                      </a: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s-ES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IES de </a:t>
                      </a:r>
                      <a:r>
                        <a:rPr lang="es-ES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Fisterra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Fisterra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hlinkClick r:id="rId11"/>
                        </a:rPr>
                        <a:t>http://www.edu.xunta.gal/centros/iesfindocamino/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s-ES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gl-ES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8" marB="4572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02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58B9D-9F63-4379-8845-48C4AA35CD6C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91786"/>
              </p:ext>
            </p:extLst>
          </p:nvPr>
        </p:nvGraphicFramePr>
        <p:xfrm>
          <a:off x="845126" y="260350"/>
          <a:ext cx="10695709" cy="6278562"/>
        </p:xfrm>
        <a:graphic>
          <a:graphicData uri="http://schemas.openxmlformats.org/drawingml/2006/table">
            <a:tbl>
              <a:tblPr/>
              <a:tblGrid>
                <a:gridCol w="1069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562">
                <a:tc>
                  <a:txBody>
                    <a:bodyPr/>
                    <a:lstStyle/>
                    <a:p>
                      <a:r>
                        <a:rPr lang="es-E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OUTROS ENLACES DE INTERESE: </a:t>
                      </a:r>
                    </a:p>
                    <a:p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COMUNIDADES DE APRENDIZAJE: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3"/>
                        </a:rPr>
                        <a:t>http://www.comunidadesdeaprendizaje.net/</a:t>
                      </a: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ESCUELAS ESPACIO DE PAZ (Andalucía):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4"/>
                        </a:rPr>
                        <a:t>http://www.juntadeandalucia.es/averroes/impe/web/portadaEntidad?pag=/contenidos/B/InnovacionEInvestigacion/ProyectosInnovadores/EscuelaEspacioDePaz/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PROYECTO ATLÁNTIDA (Canarias):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5"/>
                        </a:rPr>
                        <a:t>http://www.proyectoatlantida.net/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Informe </a:t>
                      </a:r>
                      <a:r>
                        <a:rPr lang="es-ES" sz="20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Delors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UNESCO 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6"/>
                        </a:rPr>
                        <a:t>http://www.unesco.org/education/pdf/DELORS_S.PDF</a:t>
                      </a: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Fórmulas para la igualdad (más de 60 </a:t>
                      </a:r>
                      <a:r>
                        <a:rPr kumimoji="0" lang="es-ES" sz="2000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propostas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traballar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xénero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http://www.fundacionmujeres.es/maletincoeducacion/default.htm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kumimoji="0" lang="es-ES" sz="2000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Canal de </a:t>
                      </a:r>
                      <a:r>
                        <a:rPr kumimoji="0" lang="es-ES" sz="2000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“Pantallas amigas”  (con videos breves animados para prevenir os riscos da Internet): 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http://www.youtube.com/user/pantallasamigas/about</a:t>
                      </a:r>
                      <a:r>
                        <a:rPr kumimoji="0" lang="es-ES" sz="20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44" marR="91444" marT="45717" marB="4571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3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04771"/>
              </p:ext>
            </p:extLst>
          </p:nvPr>
        </p:nvGraphicFramePr>
        <p:xfrm>
          <a:off x="422933" y="225985"/>
          <a:ext cx="10430597" cy="6495490"/>
        </p:xfrm>
        <a:graphic>
          <a:graphicData uri="http://schemas.openxmlformats.org/drawingml/2006/table">
            <a:tbl>
              <a:tblPr/>
              <a:tblGrid>
                <a:gridCol w="1043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5490">
                <a:tc>
                  <a:txBody>
                    <a:bodyPr/>
                    <a:lstStyle/>
                    <a:p>
                      <a:pPr algn="ctr"/>
                      <a:r>
                        <a:rPr lang="es-ES" sz="20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EDUCAR </a:t>
                      </a:r>
                      <a:r>
                        <a:rPr lang="es-ES" sz="20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s-ES" sz="20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CONVIVENCIA</a:t>
                      </a:r>
                      <a:r>
                        <a:rPr lang="es-E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 CREAR</a:t>
                      </a:r>
                      <a:r>
                        <a:rPr lang="es-E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es-E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ULTURA</a:t>
                      </a:r>
                      <a:r>
                        <a:rPr lang="es-E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 CLIMA DE CONVIVENCIA EN  POSITIVO</a:t>
                      </a:r>
                      <a:endParaRPr lang="es-E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6" marR="91436" marT="45715" marB="45715">
                    <a:lnL w="19050" cmpd="sng">
                      <a:noFill/>
                      <a:prstDash val="solid"/>
                    </a:lnL>
                    <a:lnR w="19050" cmpd="sng">
                      <a:noFill/>
                      <a:prstDash val="solid"/>
                    </a:lnR>
                    <a:lnT w="19050" cmpd="sng">
                      <a:noFill/>
                      <a:prstDash val="solid"/>
                    </a:lnT>
                    <a:lnB w="190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07879"/>
              </p:ext>
            </p:extLst>
          </p:nvPr>
        </p:nvGraphicFramePr>
        <p:xfrm>
          <a:off x="1054563" y="1021693"/>
          <a:ext cx="9056845" cy="5199813"/>
        </p:xfrm>
        <a:graphic>
          <a:graphicData uri="http://schemas.openxmlformats.org/drawingml/2006/table">
            <a:tbl>
              <a:tblPr/>
              <a:tblGrid>
                <a:gridCol w="905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EDUCAR </a:t>
                      </a:r>
                      <a:r>
                        <a:rPr kumimoji="0" lang="es-E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PARA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 A CONVIVENCIA :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DESENVOLVER A COMPETENCIA PARA CONVIVIR</a:t>
                      </a:r>
                    </a:p>
                  </a:txBody>
                  <a:tcPr marL="91417" marR="91417" marT="45723" marB="45723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91149"/>
              </p:ext>
            </p:extLst>
          </p:nvPr>
        </p:nvGraphicFramePr>
        <p:xfrm>
          <a:off x="2330510" y="1846263"/>
          <a:ext cx="6521941" cy="3783572"/>
        </p:xfrm>
        <a:graphic>
          <a:graphicData uri="http://schemas.openxmlformats.org/drawingml/2006/table">
            <a:tbl>
              <a:tblPr/>
              <a:tblGrid>
                <a:gridCol w="652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EDUCAR PARA TRANSFORMAR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OS PROBLEMAS CONTRARIOS Á CONVIVENCIA EN OPORTUNIDADES DE APRENDIZAXE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C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9" marR="91429" marT="45719" marB="45719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6511895-9F6E-4F49-AC6E-C85F06E4866E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276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93" y="3002429"/>
            <a:ext cx="3140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36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5F427F-3C61-4350-A846-26D437C5E745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47925"/>
              </p:ext>
            </p:extLst>
          </p:nvPr>
        </p:nvGraphicFramePr>
        <p:xfrm>
          <a:off x="1774825" y="404814"/>
          <a:ext cx="8555038" cy="5976937"/>
        </p:xfrm>
        <a:graphic>
          <a:graphicData uri="http://schemas.openxmlformats.org/drawingml/2006/table">
            <a:tbl>
              <a:tblPr/>
              <a:tblGrid>
                <a:gridCol w="855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93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relaciones entre familia y escuela.</a:t>
                      </a:r>
                    </a:p>
                    <a:p>
                      <a:pPr lvl="1"/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 y buenas prácticas</a:t>
                      </a:r>
                    </a:p>
                    <a:p>
                      <a:pPr lvl="1"/>
                      <a:r>
                        <a:rPr kumimoji="0"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Base</a:t>
                      </a:r>
                    </a:p>
                    <a:p>
                      <a:pPr lvl="1"/>
                      <a:r>
                        <a:rPr kumimoji="0"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XXIII Encuentro de Consejos Escolares Autonómicos y del Estado: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http://www.mecd.gob.es/dctm/cee/encuentros/23encuentro/23encuentroceaedocumentobase2015.pdf?documentId=0901e72b81cba426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s-ES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Escuela</a:t>
                      </a:r>
                      <a:r>
                        <a:rPr kumimoji="0" lang="es-E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familias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Consejería Educación Andalucía: 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http://www.juntadeandalucia.es/educacion/webportal/web/escuela-de-familias</a:t>
                      </a:r>
                      <a:r>
                        <a:rPr kumimoji="0"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202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D41DEF7-8FC6-4183-91DE-A93EA88E9ECD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7885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04" y="92076"/>
            <a:ext cx="57673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65044" y="4411663"/>
            <a:ext cx="11661913" cy="153888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“POSTO QUE AS </a:t>
            </a:r>
            <a:r>
              <a:rPr lang="es-ES" sz="2800" i="1" dirty="0">
                <a:solidFill>
                  <a:schemeClr val="accent4">
                    <a:lumMod val="50000"/>
                  </a:schemeClr>
                </a:solidFill>
              </a:rPr>
              <a:t>GUERRAS NACEN NA MENTE DOS HOMES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, É NA </a:t>
            </a:r>
            <a:r>
              <a:rPr lang="es-ES" sz="2800" i="1" dirty="0">
                <a:solidFill>
                  <a:schemeClr val="accent4">
                    <a:lumMod val="50000"/>
                  </a:schemeClr>
                </a:solidFill>
              </a:rPr>
              <a:t>MENTE DOS HOMES ONDE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 DEBEN ERIXIRSE  OS </a:t>
            </a:r>
            <a:r>
              <a:rPr lang="es-ES" sz="2800" i="1" dirty="0">
                <a:solidFill>
                  <a:schemeClr val="accent4">
                    <a:lumMod val="50000"/>
                  </a:schemeClr>
                </a:solidFill>
              </a:rPr>
              <a:t>BALUARTES DA PAZ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” </a:t>
            </a:r>
          </a:p>
          <a:p>
            <a:pPr>
              <a:defRPr/>
            </a:pP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(Constitución da </a:t>
            </a:r>
            <a:r>
              <a:rPr lang="es-ES" sz="2000" i="1" dirty="0">
                <a:solidFill>
                  <a:schemeClr val="accent4">
                    <a:lumMod val="75000"/>
                  </a:schemeClr>
                </a:solidFill>
              </a:rPr>
              <a:t>UNESCO. 1945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13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80C1D4-8B94-421C-8961-7BEE3B12C0E8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2041"/>
              </p:ext>
            </p:extLst>
          </p:nvPr>
        </p:nvGraphicFramePr>
        <p:xfrm>
          <a:off x="2927351" y="692150"/>
          <a:ext cx="5072063" cy="674688"/>
        </p:xfrm>
        <a:graphic>
          <a:graphicData uri="http://schemas.openxmlformats.org/drawingml/2006/table">
            <a:tbl>
              <a:tblPr/>
              <a:tblGrid>
                <a:gridCol w="507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COMO</a:t>
                      </a:r>
                      <a:r>
                        <a:rPr lang="es-ES" sz="32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APRENDEMOS?</a:t>
                      </a:r>
                      <a:endParaRPr lang="es-ES" sz="3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674" marB="4567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48779"/>
              </p:ext>
            </p:extLst>
          </p:nvPr>
        </p:nvGraphicFramePr>
        <p:xfrm>
          <a:off x="2711450" y="2997200"/>
          <a:ext cx="1987550" cy="1189038"/>
        </p:xfrm>
        <a:graphic>
          <a:graphicData uri="http://schemas.openxmlformats.org/drawingml/2006/table">
            <a:tbl>
              <a:tblPr/>
              <a:tblGrid>
                <a:gridCol w="198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PRÁCTICA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AUTÉNTICA </a:t>
                      </a:r>
                    </a:p>
                    <a:p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(real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ou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simulada)</a:t>
                      </a:r>
                      <a:endParaRPr lang="es-E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3" marR="91433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10452"/>
              </p:ext>
            </p:extLst>
          </p:nvPr>
        </p:nvGraphicFramePr>
        <p:xfrm>
          <a:off x="5232401" y="2997200"/>
          <a:ext cx="1793875" cy="1189038"/>
        </p:xfrm>
        <a:graphic>
          <a:graphicData uri="http://schemas.openxmlformats.org/drawingml/2006/table">
            <a:tbl>
              <a:tblPr/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APOIO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DE EXPERTOS</a:t>
                      </a:r>
                    </a:p>
                    <a:p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persoas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ou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materiais</a:t>
                      </a:r>
                      <a:r>
                        <a:rPr lang="es-ES" sz="180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s-ES" sz="1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55921"/>
              </p:ext>
            </p:extLst>
          </p:nvPr>
        </p:nvGraphicFramePr>
        <p:xfrm>
          <a:off x="7391400" y="3068639"/>
          <a:ext cx="2160588" cy="1189037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OBSERVACIÓN  CRÍTICA (da práctica </a:t>
                      </a:r>
                      <a:r>
                        <a:rPr lang="es-ES" sz="1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doutras</a:t>
                      </a:r>
                      <a:r>
                        <a:rPr lang="es-E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persoas</a:t>
                      </a:r>
                      <a:r>
                        <a:rPr lang="es-E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55" marR="91455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11 Conector angular"/>
          <p:cNvCxnSpPr/>
          <p:nvPr/>
        </p:nvCxnSpPr>
        <p:spPr>
          <a:xfrm rot="16200000" flipH="1">
            <a:off x="2787651" y="1768476"/>
            <a:ext cx="1643062" cy="64293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angular"/>
          <p:cNvCxnSpPr/>
          <p:nvPr/>
        </p:nvCxnSpPr>
        <p:spPr>
          <a:xfrm rot="16200000" flipH="1">
            <a:off x="4766469" y="1805782"/>
            <a:ext cx="1500188" cy="71437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angular"/>
          <p:cNvCxnSpPr/>
          <p:nvPr/>
        </p:nvCxnSpPr>
        <p:spPr>
          <a:xfrm rot="16200000" flipH="1">
            <a:off x="6998495" y="1662907"/>
            <a:ext cx="1571625" cy="10715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70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32513"/>
              </p:ext>
            </p:extLst>
          </p:nvPr>
        </p:nvGraphicFramePr>
        <p:xfrm>
          <a:off x="422933" y="225985"/>
          <a:ext cx="10430597" cy="6495490"/>
        </p:xfrm>
        <a:graphic>
          <a:graphicData uri="http://schemas.openxmlformats.org/drawingml/2006/table">
            <a:tbl>
              <a:tblPr/>
              <a:tblGrid>
                <a:gridCol w="1043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5490">
                <a:tc>
                  <a:txBody>
                    <a:bodyPr/>
                    <a:lstStyle/>
                    <a:p>
                      <a:pPr algn="ctr"/>
                      <a:r>
                        <a:rPr lang="es-ES" sz="36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EDUCAR </a:t>
                      </a:r>
                      <a:r>
                        <a:rPr lang="es-ES" sz="3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s-ES" sz="3600" b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CONVIVENCIA</a:t>
                      </a:r>
                      <a:r>
                        <a:rPr lang="es-E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 CREAR</a:t>
                      </a:r>
                      <a:r>
                        <a:rPr lang="es-ES" sz="3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es-E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ULTURA</a:t>
                      </a:r>
                      <a:r>
                        <a:rPr lang="es-ES" sz="3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 CLIMA DE CONVIVENCIA EN  POSITIVO</a:t>
                      </a:r>
                      <a:endParaRPr lang="es-ES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6" marR="91436" marT="45715" marB="45715">
                    <a:lnL w="19050" cmpd="sng">
                      <a:noFill/>
                      <a:prstDash val="solid"/>
                    </a:lnL>
                    <a:lnR w="19050" cmpd="sng">
                      <a:noFill/>
                      <a:prstDash val="solid"/>
                    </a:lnR>
                    <a:lnT w="19050" cmpd="sng">
                      <a:noFill/>
                      <a:prstDash val="solid"/>
                    </a:lnT>
                    <a:lnB w="190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B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93786"/>
              </p:ext>
            </p:extLst>
          </p:nvPr>
        </p:nvGraphicFramePr>
        <p:xfrm>
          <a:off x="1510748" y="1577009"/>
          <a:ext cx="8600660" cy="4644497"/>
        </p:xfrm>
        <a:graphic>
          <a:graphicData uri="http://schemas.openxmlformats.org/drawingml/2006/table">
            <a:tbl>
              <a:tblPr/>
              <a:tblGrid>
                <a:gridCol w="860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4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EDUCAR </a:t>
                      </a:r>
                      <a:r>
                        <a:rPr kumimoji="0" lang="es-E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PARA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  A CONVIVENCIA :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DESENVOLVER A COMPETENCIA PARA CONVIVIR</a:t>
                      </a:r>
                    </a:p>
                  </a:txBody>
                  <a:tcPr marL="91417" marR="91417" marT="45723" marB="45723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44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19248"/>
              </p:ext>
            </p:extLst>
          </p:nvPr>
        </p:nvGraphicFramePr>
        <p:xfrm>
          <a:off x="2663687" y="2239617"/>
          <a:ext cx="6188764" cy="3390218"/>
        </p:xfrm>
        <a:graphic>
          <a:graphicData uri="http://schemas.openxmlformats.org/drawingml/2006/table">
            <a:tbl>
              <a:tblPr/>
              <a:tblGrid>
                <a:gridCol w="6188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0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EDUCAR PARA TRANSFORMAR 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OS PROBLEMAS CONTRARIOS Á CONVIVENCIA EN OPORTUNIDADES DE APRENDIZAXE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C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9" marR="91429" marT="45719" marB="45719" horzOverflow="overflow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E6511895-9F6E-4F49-AC6E-C85F06E4866E}" type="slidenum">
              <a:rPr lang="es-ES" altLang="es-ES" sz="1000">
                <a:solidFill>
                  <a:srgbClr val="A7A39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es-E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pic>
        <p:nvPicPr>
          <p:cNvPr id="276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32" y="3360237"/>
            <a:ext cx="3140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80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56988"/>
              </p:ext>
            </p:extLst>
          </p:nvPr>
        </p:nvGraphicFramePr>
        <p:xfrm>
          <a:off x="152789" y="46331"/>
          <a:ext cx="11815482" cy="6644664"/>
        </p:xfrm>
        <a:graphic>
          <a:graphicData uri="http://schemas.openxmlformats.org/drawingml/2006/table">
            <a:tbl>
              <a:tblPr/>
              <a:tblGrid>
                <a:gridCol w="1181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6225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es-ES" sz="2400" b="1" baseline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es-ES" sz="2400" b="1" baseline="0" dirty="0">
                          <a:solidFill>
                            <a:schemeClr val="bg1"/>
                          </a:solidFill>
                        </a:rPr>
                        <a:t> NA CONVIVENCIA </a:t>
                      </a:r>
                      <a:endParaRPr lang="es-ES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es-ES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s-ES" sz="2400" b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es-ES" sz="2400" b="1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</a:t>
                      </a:r>
                      <a:r>
                        <a:rPr lang="es-ES" sz="2400" b="0" u="sng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NA AULA E NO CENTRO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AMBIENTE FÍSICO: Todo o </a:t>
                      </a:r>
                      <a:r>
                        <a:rPr lang="es-ES" sz="24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</a:t>
                      </a:r>
                      <a:r>
                        <a:rPr lang="es-ES" sz="24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educa.</a:t>
                      </a:r>
                      <a:endParaRPr lang="es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200" b="1" u="none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Coidamos</a:t>
                      </a:r>
                      <a:r>
                        <a:rPr lang="es-ES" sz="2200" b="1" u="non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 </a:t>
                      </a:r>
                      <a:r>
                        <a:rPr lang="es-ES" sz="2200" b="1" u="none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</a:t>
                      </a:r>
                      <a:r>
                        <a:rPr lang="es-ES" sz="2200" b="1" u="non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físico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ambientación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fixa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ambientación temporal,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limpeza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ecolóxica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control do consumo,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carteis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que comunican para todos/as, pronta reparación dos estragos,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comisións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coidado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lugares de emoción, de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descubrimentos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baños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coidados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…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2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200" b="1" u="none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Coidamos</a:t>
                      </a:r>
                      <a:r>
                        <a:rPr lang="es-ES" sz="2200" b="1" u="non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 </a:t>
                      </a:r>
                      <a:r>
                        <a:rPr lang="es-ES" sz="2200" b="1" u="none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</a:t>
                      </a:r>
                      <a:r>
                        <a:rPr lang="es-ES" sz="2200" b="1" u="non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sonoro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a música que educa, os lugares de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tranquilidade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(para reflexionar, par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ler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para charlar,…) 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2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Organización de </a:t>
                      </a:r>
                      <a:r>
                        <a:rPr lang="es-ES" sz="22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espazos</a:t>
                      </a: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colaborativos para aprender </a:t>
                      </a:r>
                      <a:r>
                        <a:rPr lang="es-ES" sz="22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(para  </a:t>
                      </a:r>
                      <a:r>
                        <a:rPr lang="es-ES" sz="2200" b="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traballo</a:t>
                      </a:r>
                      <a:r>
                        <a:rPr lang="es-ES" sz="22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colaborativo, cooperación informal, …)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ES" sz="2200" b="1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2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Guias</a:t>
                      </a:r>
                      <a:r>
                        <a:rPr lang="es-ES" sz="22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de lugares de convivencia 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da aula, do centro (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materiais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e </a:t>
                      </a:r>
                      <a:r>
                        <a:rPr lang="es-ES" sz="2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persoais</a:t>
                      </a: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22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2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ELIMINACIÓN DAS BARREIRAS QUE IMPIDEN QUE TODO O ESPAZO EDUQUE A TODOS E TODAS</a:t>
                      </a:r>
                    </a:p>
                    <a:p>
                      <a:pPr marL="800100" lvl="1" indent="-342900">
                        <a:buClr>
                          <a:schemeClr val="accent4">
                            <a:lumMod val="75000"/>
                          </a:schemeClr>
                        </a:buClr>
                        <a:buFont typeface="+mj-lt"/>
                        <a:buNone/>
                      </a:pPr>
                      <a:endParaRPr lang="es-ES" sz="2400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24" marR="91424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4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BFBCBE-ECB0-4B77-9AB5-8E784A81EA12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6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48342"/>
              </p:ext>
            </p:extLst>
          </p:nvPr>
        </p:nvGraphicFramePr>
        <p:xfrm>
          <a:off x="412375" y="115889"/>
          <a:ext cx="11492753" cy="6705624"/>
        </p:xfrm>
        <a:graphic>
          <a:graphicData uri="http://schemas.openxmlformats.org/drawingml/2006/table">
            <a:tbl>
              <a:tblPr/>
              <a:tblGrid>
                <a:gridCol w="11492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6225"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gl-ES" sz="3200" b="1" noProof="0" dirty="0">
                          <a:solidFill>
                            <a:schemeClr val="bg1"/>
                          </a:solidFill>
                        </a:rPr>
                        <a:t>PROPOSTAS</a:t>
                      </a:r>
                      <a:r>
                        <a:rPr lang="gl-ES" sz="1800" b="1" baseline="0" noProof="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gl-ES" sz="1800" b="1" noProof="0" dirty="0">
                          <a:solidFill>
                            <a:schemeClr val="bg1"/>
                          </a:solidFill>
                        </a:rPr>
                        <a:t>EDUCAR</a:t>
                      </a:r>
                      <a:r>
                        <a:rPr lang="gl-ES" sz="1800" b="1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gl-ES" sz="2800" b="1" baseline="0" noProof="0" dirty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gl-ES" sz="1800" b="1" baseline="0" noProof="0" dirty="0">
                          <a:solidFill>
                            <a:schemeClr val="bg1"/>
                          </a:solidFill>
                        </a:rPr>
                        <a:t> CONVIVENCIA </a:t>
                      </a:r>
                      <a:endParaRPr lang="gl-ES" sz="1800" b="1" noProof="0" dirty="0">
                        <a:solidFill>
                          <a:schemeClr val="bg1"/>
                        </a:solidFill>
                      </a:endParaRPr>
                    </a:p>
                    <a:p>
                      <a:pPr algn="r">
                        <a:buFont typeface="Arial" pitchFamily="34" charset="0"/>
                        <a:buNone/>
                      </a:pPr>
                      <a:endParaRPr lang="gl-ES" sz="1800" b="1" noProof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gl-ES" sz="2400" b="0" u="sng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CREAR</a:t>
                      </a:r>
                      <a:r>
                        <a:rPr lang="gl-ES" sz="2400" b="0" u="sng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CULTURA E CLIMA DE CONVIVENCIA NA AULA E NO CENTRO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gl-ES" sz="2400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gl-ES" sz="2400" b="1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AMBIENTE PSICOLÓXICO: Todos e todas teñen que sentirse incluídos.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gl-ES" sz="2400" b="1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gl-ES" sz="2400" b="1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Atmosfera agradable, estimulante</a:t>
                      </a:r>
                      <a:r>
                        <a:rPr lang="gl-ES" sz="2400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de creatividade, de estudio…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gl-ES" sz="2400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gl-ES" sz="2400" b="1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Ambiente acolledor</a:t>
                      </a:r>
                      <a:r>
                        <a:rPr lang="gl-ES" sz="2400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búsquea do éxito para todos/as, que respecta os diferentes ritmos de traballo e de aprendizaxe, que recoñece a diversidade de culturas, de capacidades, de intereses,... (enfoque intercultural e inclusivo).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gl-ES" sz="2400" b="1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gl-ES" sz="2400" b="1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 de seguridade</a:t>
                      </a:r>
                      <a:r>
                        <a:rPr lang="gl-ES" sz="2400" b="0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recursos e roles ós que acudir (sistemas de seguridade)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gl-ES" sz="2400" b="0" baseline="0" noProof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gl-ES" sz="2400" b="1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 de xustiza</a:t>
                      </a:r>
                      <a:r>
                        <a:rPr lang="gl-ES" sz="2400" b="0" baseline="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: participación de todos/as no establecemento de normas e consecuencias das condutas contrarias á convivencia, mecanismos de xustiza pedagóxica e de convivencia,...</a:t>
                      </a:r>
                      <a:endParaRPr lang="gl-ES" sz="2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gl-E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424" marR="91424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FDCB50-5926-49D1-96E6-97E08A7D8DEF}" type="slidenum">
              <a:rPr lang="es-ES" altLang="en-US" sz="100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n-US" sz="100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4297</Words>
  <Application>Microsoft Office PowerPoint</Application>
  <PresentationFormat>Panorámica</PresentationFormat>
  <Paragraphs>759</Paragraphs>
  <Slides>51</Slides>
  <Notes>40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Agency FB</vt:lpstr>
      <vt:lpstr>Arial</vt:lpstr>
      <vt:lpstr>Arial Narrow</vt:lpstr>
      <vt:lpstr>Batang</vt:lpstr>
      <vt:lpstr>Calibri</vt:lpstr>
      <vt:lpstr>Calibri Light</vt:lpstr>
      <vt:lpstr>Century Schoolbook</vt:lpstr>
      <vt:lpstr>Tahoma</vt:lpstr>
      <vt:lpstr>Wingdings</vt:lpstr>
      <vt:lpstr>Wingdings 2</vt:lpstr>
      <vt:lpstr>Tema de Office</vt:lpstr>
      <vt:lpstr>Visio.Drawing.11</vt:lpstr>
      <vt:lpstr>Presentación de PowerPoint</vt:lpstr>
      <vt:lpstr>Presentación de PowerPoint</vt:lpstr>
      <vt:lpstr> O PAPEL DA CONVIVENCIA NA EDUCACIÓN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CONDUTAS CONTRARIAS Á CONVIVENCIA NA ESCOLA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OUTRAS WEBS  SOBRE CONVIVENCIA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Estratexias para a atención e a inclusión do alumnado con condutas contrarias á convivencia.</dc:title>
  <dc:creator>Windows User</dc:creator>
  <cp:lastModifiedBy>Eloísa Teijeira Bautista</cp:lastModifiedBy>
  <cp:revision>74</cp:revision>
  <cp:lastPrinted>2016-11-06T20:40:38Z</cp:lastPrinted>
  <dcterms:created xsi:type="dcterms:W3CDTF">2015-09-21T18:02:36Z</dcterms:created>
  <dcterms:modified xsi:type="dcterms:W3CDTF">2017-04-17T23:19:53Z</dcterms:modified>
</cp:coreProperties>
</file>