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1" r:id="rId1"/>
    <p:sldMasterId id="2147483911" r:id="rId2"/>
  </p:sldMasterIdLst>
  <p:notesMasterIdLst>
    <p:notesMasterId r:id="rId62"/>
  </p:notesMasterIdLst>
  <p:sldIdLst>
    <p:sldId id="278" r:id="rId3"/>
    <p:sldId id="358" r:id="rId4"/>
    <p:sldId id="360" r:id="rId5"/>
    <p:sldId id="359" r:id="rId6"/>
    <p:sldId id="352" r:id="rId7"/>
    <p:sldId id="349" r:id="rId8"/>
    <p:sldId id="332" r:id="rId9"/>
    <p:sldId id="350" r:id="rId10"/>
    <p:sldId id="351" r:id="rId11"/>
    <p:sldId id="355" r:id="rId12"/>
    <p:sldId id="361" r:id="rId13"/>
    <p:sldId id="330" r:id="rId14"/>
    <p:sldId id="322" r:id="rId15"/>
    <p:sldId id="363" r:id="rId16"/>
    <p:sldId id="326" r:id="rId17"/>
    <p:sldId id="282" r:id="rId18"/>
    <p:sldId id="320" r:id="rId19"/>
    <p:sldId id="287" r:id="rId20"/>
    <p:sldId id="283" r:id="rId21"/>
    <p:sldId id="286" r:id="rId22"/>
    <p:sldId id="284" r:id="rId23"/>
    <p:sldId id="288" r:id="rId24"/>
    <p:sldId id="285" r:id="rId25"/>
    <p:sldId id="311" r:id="rId26"/>
    <p:sldId id="296" r:id="rId27"/>
    <p:sldId id="294" r:id="rId28"/>
    <p:sldId id="293" r:id="rId29"/>
    <p:sldId id="304" r:id="rId30"/>
    <p:sldId id="314" r:id="rId31"/>
    <p:sldId id="306" r:id="rId32"/>
    <p:sldId id="308" r:id="rId33"/>
    <p:sldId id="309" r:id="rId34"/>
    <p:sldId id="316" r:id="rId35"/>
    <p:sldId id="317" r:id="rId36"/>
    <p:sldId id="318" r:id="rId37"/>
    <p:sldId id="319" r:id="rId38"/>
    <p:sldId id="324" r:id="rId39"/>
    <p:sldId id="329" r:id="rId40"/>
    <p:sldId id="302" r:id="rId41"/>
    <p:sldId id="310" r:id="rId42"/>
    <p:sldId id="303" r:id="rId43"/>
    <p:sldId id="337" r:id="rId44"/>
    <p:sldId id="338" r:id="rId45"/>
    <p:sldId id="339" r:id="rId46"/>
    <p:sldId id="340" r:id="rId47"/>
    <p:sldId id="342" r:id="rId48"/>
    <p:sldId id="343" r:id="rId49"/>
    <p:sldId id="341" r:id="rId50"/>
    <p:sldId id="345" r:id="rId51"/>
    <p:sldId id="346" r:id="rId52"/>
    <p:sldId id="299" r:id="rId53"/>
    <p:sldId id="366" r:id="rId54"/>
    <p:sldId id="367" r:id="rId55"/>
    <p:sldId id="362" r:id="rId56"/>
    <p:sldId id="323" r:id="rId57"/>
    <p:sldId id="354" r:id="rId58"/>
    <p:sldId id="356" r:id="rId59"/>
    <p:sldId id="364" r:id="rId60"/>
    <p:sldId id="365" r:id="rId6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E313"/>
    <a:srgbClr val="FC842A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48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7C9790-3B5A-4C1B-8A03-873D56E36727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6B2EB-4D09-4D45-B4EA-CF3A7EDACBA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747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8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81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758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3729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352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062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7942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784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58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025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4870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7769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6091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6146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66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1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013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99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3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1286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0935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440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630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B69626D-726C-45C5-8A84-BA78C05471A3}" type="datetimeFigureOut">
              <a:rPr lang="es-ES" smtClean="0"/>
              <a:pPr/>
              <a:t>13/12/2019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08AD-AD24-42D0-A3B6-A15343AA7BF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61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RCO%20NORMATIVO%20GALICIA.pd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file:///\\localhost\Volumes\LGBTIQA\SOMOS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querosaberporqueblog.wordpress.com/acoso-lgtb-denuncia-derechos/sufroacosoescolarlgtb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hyperlink" Target="file:///\\localhost\Volumes\LGBTIQA\DIA%20VISIBILIDADE%20TRANS_1m.mp4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hyperlink" Target="file:///\\localhost\Volumes\LGBTIQA\VISIBILIDAD%20LESBICA_1m.mp4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3.wdp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hyperlink" Target="file:///\\localhost\Volumes\LGBTIQA\VISIBILIDAD%20LESBICA_1m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.pn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RECURSOS%20PARA%20EL%20PROFESORADO/Abrazar_la_diversidad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hyperlink" Target="RECURSOS%20PARA%20EL%20PROFESORADO/Taller-de-sensibilizaci&#243;n-frente-al-acoso-escolar-LGTB-f&#243;bico.-Gu&#237;a-de-implementaci&#243;n-talleres-en-centros-educativos-de-ESO.-Educaci&#243;n-COGAM-2016.pdf" TargetMode="External"/><Relationship Id="rId4" Type="http://schemas.openxmlformats.org/officeDocument/2006/relationships/hyperlink" Target="RECURSOS%20PARA%20EL%20PROFESORADO/Gu&#237;a_Qui&#233;reme%20con%20mi%20diversidad_GALEHI%20Familias%20LGBT.pdf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RECURSOS%20PARA%20EL%20AULA/GU&#205;AS%20STEILAS/2017%20SOMOS%20ARCOIRIS.pdf" TargetMode="External"/><Relationship Id="rId3" Type="http://schemas.openxmlformats.org/officeDocument/2006/relationships/hyperlink" Target="RECURSOS%20PARA%20EL%20AULA/NORMALSecundaria.pdf" TargetMode="External"/><Relationship Id="rId7" Type="http://schemas.openxmlformats.org/officeDocument/2006/relationships/hyperlink" Target="RECURSOS%20PARA%20EL%20AULA/GU&#205;AS%20STEILAS/2016%20MIRADAS%20DE%20LIBERTAD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RECURSOS%20PARA%20EL%20AULA/GU&#205;AS%20STEILAS/2015%20SE%20LO%20DICES.pdf" TargetMode="External"/><Relationship Id="rId5" Type="http://schemas.openxmlformats.org/officeDocument/2006/relationships/hyperlink" Target="RECURSOS%20PARA%20EL%20AULA/GU&#205;AS%20STEILAS/2014%20ROMPIENDO%20ESTEREOTIPOS.pdf" TargetMode="External"/><Relationship Id="rId10" Type="http://schemas.openxmlformats.org/officeDocument/2006/relationships/hyperlink" Target="RECURSOS%20PARA%20EL%20AULA/LITERATURA%20GAL_CAST%20LGBT%20JUVENIL.pdf" TargetMode="External"/><Relationship Id="rId4" Type="http://schemas.openxmlformats.org/officeDocument/2006/relationships/hyperlink" Target="RECURSOS%20PARA%20EL%20AULA/GU&#205;AS%20STEILAS/2013%20BESOS.pdf" TargetMode="External"/><Relationship Id="rId9" Type="http://schemas.openxmlformats.org/officeDocument/2006/relationships/hyperlink" Target="RECURSOS%20PARA%20EL%20AULA/GU&#205;AS%20STEILAS/2018%20DEMOSLE-LA-VUELTA.pdf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Plan%20Igualdade%20IES%20Polit&#233;cnico%20de%20Vigo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8"/>
            <a:ext cx="9143999" cy="6857999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31656" y="1328308"/>
            <a:ext cx="8218519" cy="3906853"/>
          </a:xfrm>
          <a:prstGeom prst="roundRect">
            <a:avLst/>
          </a:prstGeom>
          <a:blipFill dpi="0" rotWithShape="1">
            <a:blip r:embed="rId3" cstate="print">
              <a:alphaModFix amt="31000"/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35351" y="2233334"/>
            <a:ext cx="821112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/>
              <a:t>EDUCACIÓN EN DIVERSIDAD SEXUAL, DE IDENTIDAD DE GÉNERO Y FAMILIAR</a:t>
            </a:r>
          </a:p>
          <a:p>
            <a:pPr algn="ctr"/>
            <a:endParaRPr lang="es-ES_tradnl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4702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8"/>
            <a:ext cx="9143999" cy="6857999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735352" y="1328308"/>
            <a:ext cx="8218519" cy="3906853"/>
          </a:xfrm>
          <a:prstGeom prst="roundRect">
            <a:avLst/>
          </a:prstGeom>
          <a:blipFill dpi="0" rotWithShape="1">
            <a:blip r:embed="rId3" cstate="print">
              <a:alphaModFix amt="31000"/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742744" y="1535062"/>
            <a:ext cx="821112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PROGRAMA DE ATENCIÓN A LA DIVERSIDAD SEXUAL, DE IDENTIDAD DE GÉNERO Y FAMILIAR </a:t>
            </a:r>
          </a:p>
          <a:p>
            <a:pPr algn="ctr"/>
            <a:r>
              <a:rPr lang="es-ES_tradnl" sz="2800" b="1" dirty="0" smtClean="0"/>
              <a:t>2017-2019</a:t>
            </a:r>
          </a:p>
          <a:p>
            <a:pPr algn="ctr"/>
            <a:endParaRPr lang="es-ES_tradnl" sz="3200" b="1" dirty="0" smtClean="0"/>
          </a:p>
          <a:p>
            <a:pPr algn="ctr"/>
            <a:r>
              <a:rPr lang="es-ES_tradnl" sz="2800" dirty="0" smtClean="0">
                <a:sym typeface="Wingdings 3" panose="05040102010807070707" pitchFamily="18" charset="2"/>
              </a:rPr>
              <a:t>Tutoría LGBTIQA+</a:t>
            </a:r>
          </a:p>
          <a:p>
            <a:pPr algn="ctr"/>
            <a:r>
              <a:rPr lang="es-ES_tradnl" sz="2800" dirty="0" smtClean="0">
                <a:sym typeface="Wingdings 3" panose="05040102010807070707" pitchFamily="18" charset="2"/>
              </a:rPr>
              <a:t>Grupo </a:t>
            </a:r>
            <a:r>
              <a:rPr lang="es-ES_tradnl" sz="2800" dirty="0">
                <a:sym typeface="Wingdings 3" panose="05040102010807070707" pitchFamily="18" charset="2"/>
              </a:rPr>
              <a:t>de apoyo al alumnado LGBTIQA</a:t>
            </a:r>
            <a:r>
              <a:rPr lang="es-ES_tradnl" sz="2800" dirty="0" smtClean="0">
                <a:sym typeface="Wingdings 3" panose="05040102010807070707" pitchFamily="18" charset="2"/>
              </a:rPr>
              <a:t>+  </a:t>
            </a:r>
            <a:r>
              <a:rPr lang="es-ES_tradnl" sz="2800" dirty="0" smtClean="0">
                <a:latin typeface="Sketch 3D" panose="02000500000000000000" pitchFamily="2" charset="0"/>
                <a:sym typeface="Wingdings 3" panose="05040102010807070707" pitchFamily="18" charset="2"/>
              </a:rPr>
              <a:t>APÓIATE</a:t>
            </a:r>
            <a:endParaRPr lang="es-ES_tradnl" sz="2800" dirty="0">
              <a:latin typeface="Sketch 3D" panose="02000500000000000000" pitchFamily="2" charset="0"/>
              <a:sym typeface="Wingdings 3" panose="05040102010807070707" pitchFamily="18" charset="2"/>
            </a:endParaRPr>
          </a:p>
          <a:p>
            <a:pPr algn="ctr">
              <a:lnSpc>
                <a:spcPct val="200000"/>
              </a:lnSpc>
            </a:pPr>
            <a:r>
              <a:rPr lang="es-ES_tradnl" sz="3200" b="1" dirty="0" smtClean="0"/>
              <a:t> </a:t>
            </a:r>
            <a:r>
              <a:rPr lang="es-ES_tradnl" sz="2800" b="1" dirty="0" smtClean="0"/>
              <a:t>IES POLITÉCNICO DE VIGO</a:t>
            </a:r>
            <a:endParaRPr lang="es-ES" sz="3200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4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472436" y="622841"/>
            <a:ext cx="77070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2200" b="1" dirty="0" smtClean="0"/>
          </a:p>
        </p:txBody>
      </p:sp>
      <p:pic>
        <p:nvPicPr>
          <p:cNvPr id="1028" name="Picture 4" descr="Resultado de imagen de flotador de salvamen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3847" r="12100" b="2673"/>
          <a:stretch/>
        </p:blipFill>
        <p:spPr bwMode="auto">
          <a:xfrm>
            <a:off x="1229085" y="822960"/>
            <a:ext cx="7042078" cy="464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93563" y="598517"/>
            <a:ext cx="7077599" cy="4900807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/>
          </a:p>
        </p:txBody>
      </p:sp>
      <p:sp>
        <p:nvSpPr>
          <p:cNvPr id="16" name="Rectángulo 15"/>
          <p:cNvSpPr/>
          <p:nvPr/>
        </p:nvSpPr>
        <p:spPr>
          <a:xfrm>
            <a:off x="647384" y="189886"/>
            <a:ext cx="799826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3200" b="1" dirty="0" smtClean="0">
                <a:sym typeface="Wingdings 3" panose="05040102010807070707" pitchFamily="18" charset="2"/>
                <a:hlinkClick r:id="rId4" action="ppaction://hlinkfile"/>
              </a:rPr>
              <a:t>MARCO NORMATIVO EN GALICIA</a:t>
            </a:r>
            <a:endParaRPr lang="es-ES_tradnl" sz="3200" b="1" dirty="0" smtClean="0">
              <a:sym typeface="Wingdings 3" panose="05040102010807070707" pitchFamily="18" charset="2"/>
            </a:endParaRPr>
          </a:p>
          <a:p>
            <a:endParaRPr lang="es-ES_tradnl" b="1" dirty="0" smtClean="0">
              <a:sym typeface="Wingdings 3" panose="05040102010807070707" pitchFamily="18" charset="2"/>
            </a:endParaRPr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DECLARACIÓN UNIVERSAL </a:t>
            </a:r>
            <a:r>
              <a:rPr lang="es-ES" b="1" dirty="0"/>
              <a:t>DE </a:t>
            </a:r>
            <a:r>
              <a:rPr lang="es-ES" b="1" dirty="0" smtClean="0"/>
              <a:t>DERECHOS </a:t>
            </a:r>
            <a:r>
              <a:rPr lang="es-ES" b="1" dirty="0"/>
              <a:t>HUMANOS </a:t>
            </a:r>
            <a:endParaRPr lang="es-ES_tradnl" dirty="0" smtClean="0">
              <a:sym typeface="Wingdings 3" panose="05040102010807070707" pitchFamily="18" charset="2"/>
            </a:endParaRPr>
          </a:p>
          <a:p>
            <a:pPr>
              <a:lnSpc>
                <a:spcPct val="150000"/>
              </a:lnSpc>
            </a:pPr>
            <a:r>
              <a:rPr lang="es-ES" b="1" dirty="0" smtClean="0"/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PRINCIPIOS </a:t>
            </a:r>
            <a:r>
              <a:rPr lang="es-ES" b="1" dirty="0"/>
              <a:t>DE </a:t>
            </a:r>
            <a:r>
              <a:rPr lang="es-ES" b="1" dirty="0" smtClean="0"/>
              <a:t>YOGYAKARTA</a:t>
            </a:r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CARTA DE LOS DERECHOS FUNDAMENTALES DE LA </a:t>
            </a:r>
            <a:r>
              <a:rPr lang="es-ES" b="1" dirty="0"/>
              <a:t>UNIÓN EUROPEA </a:t>
            </a:r>
            <a:endParaRPr lang="es-ES" b="1" dirty="0" smtClean="0"/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CONSTITUCIÓN ESPAÑOLA</a:t>
            </a:r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LOMCE 8/2013</a:t>
            </a:r>
          </a:p>
          <a:p>
            <a:pPr>
              <a:lnSpc>
                <a:spcPct val="150000"/>
              </a:lnSpc>
            </a:pPr>
            <a:r>
              <a:rPr lang="es-ES" b="1" dirty="0"/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CURRÍCULO </a:t>
            </a:r>
            <a:r>
              <a:rPr lang="es-ES" b="1" dirty="0"/>
              <a:t>DE EDUCACIÓN INFANTIL EN GALICIA - DECRETO </a:t>
            </a:r>
            <a:r>
              <a:rPr lang="es-ES" b="1" dirty="0" smtClean="0"/>
              <a:t>330/2009</a:t>
            </a:r>
          </a:p>
          <a:p>
            <a:pPr>
              <a:lnSpc>
                <a:spcPct val="150000"/>
              </a:lnSpc>
            </a:pPr>
            <a:r>
              <a:rPr lang="es-ES" b="1" dirty="0"/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CURRÍCULO </a:t>
            </a:r>
            <a:r>
              <a:rPr lang="es-ES" b="1" dirty="0"/>
              <a:t>DE </a:t>
            </a:r>
            <a:r>
              <a:rPr lang="es-ES" b="1" dirty="0" smtClean="0"/>
              <a:t>PRIMARIA EN GALICIA </a:t>
            </a:r>
            <a:r>
              <a:rPr lang="es-ES" b="1" dirty="0"/>
              <a:t>- DECRETO 105/ 2014</a:t>
            </a:r>
            <a:r>
              <a:rPr lang="es-ES" b="1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CURRICULO </a:t>
            </a:r>
            <a:r>
              <a:rPr lang="es-ES" b="1" dirty="0"/>
              <a:t>DE ESO E</a:t>
            </a:r>
            <a:r>
              <a:rPr lang="es-ES" b="1" dirty="0" smtClean="0"/>
              <a:t> BACHARELATO </a:t>
            </a:r>
            <a:r>
              <a:rPr lang="es-ES" b="1" dirty="0"/>
              <a:t>EN GALICIA - DECRETO 86/2015  </a:t>
            </a:r>
            <a:endParaRPr lang="es-ES" dirty="0"/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/>
              <a:t>LEI </a:t>
            </a:r>
            <a:r>
              <a:rPr lang="es-ES" b="1" dirty="0"/>
              <a:t>2/2014, DO 14 DE ABRIL, POLA IGUALDADE DE TRATO E A NON </a:t>
            </a:r>
            <a:r>
              <a:rPr lang="es-ES" b="1" dirty="0" smtClean="0"/>
              <a:t>	DISCRIMINACIÓN DE </a:t>
            </a:r>
            <a:r>
              <a:rPr lang="es-ES" b="1" dirty="0"/>
              <a:t>LESBIANAS, GAYS, TRANSEXUAIS, BISEXUAIS E </a:t>
            </a:r>
            <a:r>
              <a:rPr lang="es-ES" b="1" dirty="0" smtClean="0"/>
              <a:t>	INTERSEXUAIS </a:t>
            </a:r>
            <a:r>
              <a:rPr lang="es-ES" b="1" dirty="0"/>
              <a:t>EN GALICIA</a:t>
            </a:r>
            <a:r>
              <a:rPr lang="es-ES" b="1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s-ES" b="1" dirty="0">
                <a:sym typeface="Wingdings 3" panose="05040102010807070707" pitchFamily="18" charset="2"/>
              </a:rPr>
              <a:t>	</a:t>
            </a:r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" b="1" dirty="0" smtClean="0">
                <a:sym typeface="Wingdings 3" panose="05040102010807070707" pitchFamily="18" charset="2"/>
              </a:rPr>
              <a:t>PROTOCOLO DE IDENTIDADE DE XÉNERO DA XUNTA DE GALICIA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972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8" name="7 Rectángulo redondeado"/>
          <p:cNvSpPr/>
          <p:nvPr/>
        </p:nvSpPr>
        <p:spPr>
          <a:xfrm>
            <a:off x="3548744" y="192381"/>
            <a:ext cx="2590800" cy="859972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OBJETIVOS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19943" y="1187283"/>
            <a:ext cx="8121987" cy="5670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200" dirty="0">
                <a:sym typeface="Wingdings 3" panose="05040102010807070707" pitchFamily="18" charset="2"/>
              </a:rPr>
              <a:t> </a:t>
            </a:r>
            <a:r>
              <a:rPr lang="es-ES_tradnl" sz="2200" b="1" dirty="0" smtClean="0">
                <a:sym typeface="Wingdings 3" panose="05040102010807070707" pitchFamily="18" charset="2"/>
              </a:rPr>
              <a:t>Visibilidad</a:t>
            </a:r>
            <a:r>
              <a:rPr lang="es-ES_tradnl" sz="2200" dirty="0" smtClean="0">
                <a:sym typeface="Wingdings 3" panose="05040102010807070707" pitchFamily="18" charset="2"/>
              </a:rPr>
              <a:t> como estrategia para erradicar los prejuicios. </a:t>
            </a:r>
          </a:p>
          <a:p>
            <a:r>
              <a:rPr lang="es-ES_tradnl" sz="2200" dirty="0" smtClean="0">
                <a:sym typeface="Wingdings 3" panose="05040102010807070707" pitchFamily="18" charset="2"/>
              </a:rPr>
              <a:t>Sin visibilidad no es posible la existencia porque lo que no se nombra o muestra, no existe. </a:t>
            </a: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r>
              <a:rPr lang="es-ES_tradnl" sz="2400" dirty="0" smtClean="0">
                <a:sym typeface="Wingdings 3" panose="05040102010807070707" pitchFamily="18" charset="2"/>
              </a:rPr>
              <a:t>	Dos principales ámbitos de visibilidad:</a:t>
            </a:r>
          </a:p>
          <a:p>
            <a:endParaRPr lang="es-ES_tradnl" sz="1200" dirty="0" smtClean="0">
              <a:sym typeface="Wingdings 3" panose="05040102010807070707" pitchFamily="18" charset="2"/>
            </a:endParaRPr>
          </a:p>
          <a:p>
            <a:r>
              <a:rPr lang="es-ES_tradnl" sz="2400" dirty="0" smtClean="0">
                <a:sym typeface="Wingdings 3" panose="05040102010807070707" pitchFamily="18" charset="2"/>
              </a:rPr>
              <a:t>	</a:t>
            </a:r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PROFESORADO: </a:t>
            </a:r>
            <a:r>
              <a:rPr lang="es-ES_tradnl" sz="2200" dirty="0" smtClean="0">
                <a:sym typeface="Wingdings 3" panose="05040102010807070707" pitchFamily="18" charset="2"/>
              </a:rPr>
              <a:t>Tutoría LGBTIQA+ por Ana Ojea Alonso</a:t>
            </a:r>
          </a:p>
          <a:p>
            <a:r>
              <a:rPr lang="es-ES_tradnl" sz="2400" dirty="0" smtClean="0">
                <a:sym typeface="Wingdings 3" panose="05040102010807070707" pitchFamily="18" charset="2"/>
              </a:rPr>
              <a:t>	</a:t>
            </a:r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ALUMNADO: </a:t>
            </a:r>
            <a:r>
              <a:rPr lang="es-ES_tradnl" sz="2200" dirty="0" smtClean="0">
                <a:sym typeface="Wingdings 3" panose="05040102010807070707" pitchFamily="18" charset="2"/>
              </a:rPr>
              <a:t>Grupo de apoyo al alumnado LGBTIQA+</a:t>
            </a:r>
          </a:p>
          <a:p>
            <a:r>
              <a:rPr lang="es-ES_tradnl" sz="2200" dirty="0">
                <a:sym typeface="Wingdings 3" panose="05040102010807070707" pitchFamily="18" charset="2"/>
              </a:rPr>
              <a:t>	</a:t>
            </a:r>
            <a:r>
              <a:rPr lang="es-ES_tradnl" sz="2200" dirty="0" smtClean="0">
                <a:sym typeface="Wingdings 3" panose="05040102010807070707" pitchFamily="18" charset="2"/>
              </a:rPr>
              <a:t>		  </a:t>
            </a:r>
            <a:r>
              <a:rPr lang="es-ES_tradnl" sz="2800" dirty="0" smtClean="0">
                <a:latin typeface="Sketch 3D" panose="02000500000000000000" pitchFamily="2" charset="0"/>
                <a:sym typeface="Wingdings 3" panose="05040102010807070707" pitchFamily="18" charset="2"/>
              </a:rPr>
              <a:t>APÓIATE</a:t>
            </a:r>
          </a:p>
          <a:p>
            <a:endParaRPr lang="es-ES_tradnl" sz="2400" b="1" dirty="0">
              <a:sym typeface="Wingdings 3" panose="05040102010807070707" pitchFamily="18" charset="2"/>
            </a:endParaRPr>
          </a:p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_tradnl" sz="2200" b="1" dirty="0" smtClean="0">
                <a:sym typeface="Wingdings 3" panose="05040102010807070707" pitchFamily="18" charset="2"/>
              </a:rPr>
              <a:t>Eliminar </a:t>
            </a:r>
            <a:r>
              <a:rPr lang="es-ES_tradnl" sz="2200" b="1" dirty="0">
                <a:sym typeface="Wingdings 3" panose="05040102010807070707" pitchFamily="18" charset="2"/>
              </a:rPr>
              <a:t>toda discriminación</a:t>
            </a:r>
            <a:r>
              <a:rPr lang="es-ES_tradnl" sz="2200" dirty="0">
                <a:sym typeface="Wingdings 3" panose="05040102010807070707" pitchFamily="18" charset="2"/>
              </a:rPr>
              <a:t> por razón de orientación sexual o identidad de </a:t>
            </a:r>
            <a:r>
              <a:rPr lang="es-ES_tradnl" sz="2200" dirty="0" smtClean="0">
                <a:sym typeface="Wingdings 3" panose="05040102010807070707" pitchFamily="18" charset="2"/>
              </a:rPr>
              <a:t>género. Revulsivo que mejore la convivencia. </a:t>
            </a:r>
          </a:p>
          <a:p>
            <a:endParaRPr lang="es-ES_tradnl" sz="2200" dirty="0" smtClean="0">
              <a:sym typeface="Wingdings 3" panose="05040102010807070707" pitchFamily="18" charset="2"/>
            </a:endParaRPr>
          </a:p>
          <a:p>
            <a:r>
              <a:rPr lang="es-ES_tradnl" sz="2200" dirty="0" smtClean="0">
                <a:sym typeface="Wingdings 3" panose="05040102010807070707" pitchFamily="18" charset="2"/>
              </a:rPr>
              <a:t>	</a:t>
            </a:r>
            <a:r>
              <a:rPr lang="es-ES_tradnl" dirty="0" smtClean="0">
                <a:sym typeface="Wingdings 3" panose="05040102010807070707" pitchFamily="18" charset="2"/>
              </a:rPr>
              <a:t> </a:t>
            </a:r>
            <a:r>
              <a:rPr lang="es-ES_tradnl" sz="2200" dirty="0" smtClean="0">
                <a:sym typeface="Wingdings 3" panose="05040102010807070707" pitchFamily="18" charset="2"/>
              </a:rPr>
              <a:t>Actividades a lo largo del curso.</a:t>
            </a:r>
            <a:endParaRPr lang="es-ES_tradnl" sz="2200" dirty="0">
              <a:sym typeface="Wingdings 3" panose="05040102010807070707" pitchFamily="18" charset="2"/>
            </a:endParaRPr>
          </a:p>
          <a:p>
            <a:endParaRPr lang="es-ES_tradnl" sz="2000" b="1" dirty="0" smtClean="0"/>
          </a:p>
          <a:p>
            <a:endParaRPr lang="es-ES_tradnl" sz="1400" b="1" dirty="0"/>
          </a:p>
          <a:p>
            <a:endParaRPr lang="es-ES_tradnl" sz="1400" b="1" dirty="0" smtClean="0"/>
          </a:p>
        </p:txBody>
      </p:sp>
      <p:sp>
        <p:nvSpPr>
          <p:cNvPr id="9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0" name="9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596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48238" y="856907"/>
            <a:ext cx="782119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dirty="0" smtClean="0">
              <a:sym typeface="Wingdings 3" panose="05040102010807070707" pitchFamily="18" charset="2"/>
            </a:endParaRPr>
          </a:p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800" dirty="0" smtClean="0">
                <a:sym typeface="Wingdings 3" panose="05040102010807070707" pitchFamily="18" charset="2"/>
              </a:rPr>
              <a:t> </a:t>
            </a:r>
            <a:r>
              <a:rPr lang="es-ES_tradnl" sz="2000" b="1" dirty="0" smtClean="0">
                <a:sym typeface="Wingdings 3" panose="05040102010807070707" pitchFamily="18" charset="2"/>
              </a:rPr>
              <a:t>Ejercer la visibilidad propia y fomentarla en el profesorado.</a:t>
            </a:r>
          </a:p>
          <a:p>
            <a:endParaRPr lang="es-ES_tradnl" sz="2000" b="1" dirty="0" smtClean="0">
              <a:sym typeface="Wingdings 3" panose="05040102010807070707" pitchFamily="18" charset="2"/>
            </a:endParaRPr>
          </a:p>
          <a:p>
            <a:endParaRPr lang="es-ES_tradnl" sz="2000" dirty="0">
              <a:sym typeface="Wingdings 3" panose="05040102010807070707" pitchFamily="18" charset="2"/>
            </a:endParaRPr>
          </a:p>
          <a:p>
            <a:endParaRPr lang="es-ES_tradnl" sz="2000" dirty="0" smtClean="0">
              <a:sym typeface="Wingdings 3" panose="05040102010807070707" pitchFamily="18" charset="2"/>
            </a:endParaRPr>
          </a:p>
          <a:p>
            <a:r>
              <a:rPr lang="es-ES_tradnl" sz="2200" dirty="0" smtClean="0">
                <a:sym typeface="Wingdings 3" panose="05040102010807070707" pitchFamily="18" charset="2"/>
              </a:rPr>
              <a:t> </a:t>
            </a:r>
            <a:endParaRPr lang="es-ES_tradnl" sz="2400" dirty="0" smtClean="0">
              <a:sym typeface="Wingdings 3" panose="05040102010807070707" pitchFamily="18" charset="2"/>
            </a:endParaRP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endParaRPr lang="es-ES_tradnl" dirty="0" smtClean="0">
              <a:sym typeface="Wingdings 3" panose="05040102010807070707" pitchFamily="18" charset="2"/>
            </a:endParaRPr>
          </a:p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es-ES_tradnl" sz="2000" b="1" dirty="0" smtClean="0">
                <a:sym typeface="Wingdings 3" panose="05040102010807070707" pitchFamily="18" charset="2"/>
              </a:rPr>
              <a:t>Funciones: </a:t>
            </a:r>
            <a:r>
              <a:rPr lang="es-ES_tradnl" sz="2000" u="sng" dirty="0" smtClean="0">
                <a:sym typeface="Wingdings 3" panose="05040102010807070707" pitchFamily="18" charset="2"/>
              </a:rPr>
              <a:t>Cercanía afectiva para neutralizar prejuicios</a:t>
            </a:r>
            <a:r>
              <a:rPr lang="es-ES_tradnl" sz="2000" dirty="0" smtClean="0">
                <a:sym typeface="Wingdings 3" panose="05040102010807070707" pitchFamily="18" charset="2"/>
              </a:rPr>
              <a:t>, soporte emocional, </a:t>
            </a:r>
            <a:r>
              <a:rPr lang="es-ES_tradnl" sz="2000" dirty="0">
                <a:sym typeface="Wingdings 3" panose="05040102010807070707" pitchFamily="18" charset="2"/>
              </a:rPr>
              <a:t>a</a:t>
            </a:r>
            <a:r>
              <a:rPr lang="es-ES_tradnl" sz="2000" dirty="0" smtClean="0">
                <a:sym typeface="Wingdings 3" panose="05040102010807070707" pitchFamily="18" charset="2"/>
              </a:rPr>
              <a:t>compañamiento, escucha activa, resolución de problemas y mediación con las familias, en colaboración con la orientadora del centro, Irma Álvarez. </a:t>
            </a:r>
            <a:endParaRPr lang="es-ES_tradnl" sz="2000" b="1" dirty="0" smtClean="0"/>
          </a:p>
        </p:txBody>
      </p:sp>
      <p:sp>
        <p:nvSpPr>
          <p:cNvPr id="11" name="10 Rectángulo redondeado"/>
          <p:cNvSpPr/>
          <p:nvPr/>
        </p:nvSpPr>
        <p:spPr>
          <a:xfrm>
            <a:off x="2950031" y="218412"/>
            <a:ext cx="3897082" cy="696686"/>
          </a:xfrm>
          <a:prstGeom prst="roundRect">
            <a:avLst/>
          </a:prstGeom>
          <a:blipFill dpi="0" rotWithShape="1">
            <a:blip r:embed="rId4" cstate="print">
              <a:alphaModFix amt="70000"/>
            </a:blip>
            <a:srcRect/>
            <a:stretch>
              <a:fillRect t="-13000" b="-13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407736" y="305882"/>
            <a:ext cx="3112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</a:rPr>
              <a:t>TUTORÍA LGBTIQA+</a:t>
            </a:r>
          </a:p>
        </p:txBody>
      </p:sp>
      <p:sp>
        <p:nvSpPr>
          <p:cNvPr id="12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4 CuadroTexto"/>
          <p:cNvSpPr txBox="1"/>
          <p:nvPr/>
        </p:nvSpPr>
        <p:spPr>
          <a:xfrm>
            <a:off x="4226616" y="3318871"/>
            <a:ext cx="333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dirty="0" smtClean="0"/>
              <a:t>Correo electrónico </a:t>
            </a:r>
            <a:endParaRPr lang="es-ES" altLang="es-ES" dirty="0"/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b="1" dirty="0" smtClean="0"/>
              <a:t>redu.lgbt.galiza@gmail.com</a:t>
            </a:r>
            <a:endParaRPr lang="es-ES" altLang="es-ES" b="1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/>
          <a:stretch/>
        </p:blipFill>
        <p:spPr>
          <a:xfrm>
            <a:off x="2640098" y="1849838"/>
            <a:ext cx="1431956" cy="2230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Rectángulo 16"/>
          <p:cNvSpPr/>
          <p:nvPr/>
        </p:nvSpPr>
        <p:spPr>
          <a:xfrm>
            <a:off x="2537165" y="4024767"/>
            <a:ext cx="1637821" cy="38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sz="1400" dirty="0"/>
              <a:t>Página de </a:t>
            </a:r>
            <a:r>
              <a:rPr lang="es-ES" altLang="es-ES" sz="1400" b="1" dirty="0"/>
              <a:t>Facebook</a:t>
            </a:r>
          </a:p>
        </p:txBody>
      </p:sp>
    </p:spTree>
    <p:extLst>
      <p:ext uri="{BB962C8B-B14F-4D97-AF65-F5344CB8AC3E}">
        <p14:creationId xmlns:p14="http://schemas.microsoft.com/office/powerpoint/2010/main" val="24342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2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520" y="1948570"/>
            <a:ext cx="4076783" cy="407678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01224" y="254244"/>
            <a:ext cx="7309523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200" b="1" dirty="0" smtClean="0">
                <a:sym typeface="Wingdings 3" panose="05040102010807070707" pitchFamily="18" charset="2"/>
              </a:rPr>
              <a:t>COMUNIDAD EDUCATIVA ALIADA</a:t>
            </a:r>
          </a:p>
          <a:p>
            <a:endParaRPr lang="es-ES_tradnl" sz="2200" dirty="0" smtClean="0">
              <a:sym typeface="Wingdings 3" panose="05040102010807070707" pitchFamily="18" charset="2"/>
            </a:endParaRPr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_tradnl" sz="2000" dirty="0" smtClean="0">
                <a:sym typeface="Wingdings 3" panose="05040102010807070707" pitchFamily="18" charset="2"/>
              </a:rPr>
              <a:t>Consciencia de que la TODAS las personas somos DIVERSAS.</a:t>
            </a:r>
            <a:endParaRPr lang="es-ES_tradnl" sz="2000" dirty="0">
              <a:sym typeface="Wingdings 3" panose="05040102010807070707" pitchFamily="18" charset="2"/>
            </a:endParaRPr>
          </a:p>
          <a:p>
            <a:endParaRPr lang="es-ES_tradnl" sz="1600" dirty="0" smtClean="0">
              <a:sym typeface="Wingdings 3" panose="05040102010807070707" pitchFamily="18" charset="2"/>
            </a:endParaRPr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200" dirty="0" smtClean="0">
                <a:sym typeface="Wingdings 3" panose="05040102010807070707" pitchFamily="18" charset="2"/>
              </a:rPr>
              <a:t> </a:t>
            </a:r>
            <a:r>
              <a:rPr lang="es-ES_tradnl" sz="2000" dirty="0" smtClean="0">
                <a:sym typeface="Wingdings 3" panose="05040102010807070707" pitchFamily="18" charset="2"/>
              </a:rPr>
              <a:t>Comprometida con la defensa de los Derechos Humanos y sin </a:t>
            </a:r>
            <a:r>
              <a:rPr lang="es-ES_tradnl" sz="2000" dirty="0">
                <a:sym typeface="Wingdings 3" panose="05040102010807070707" pitchFamily="18" charset="2"/>
              </a:rPr>
              <a:t>miedo al contagio del estigma</a:t>
            </a:r>
            <a:r>
              <a:rPr lang="es-ES_tradnl" sz="2000" dirty="0" smtClean="0">
                <a:sym typeface="Wingdings 3" panose="05040102010807070707" pitchFamily="18" charset="2"/>
              </a:rPr>
              <a:t>.</a:t>
            </a:r>
          </a:p>
          <a:p>
            <a:endParaRPr lang="es-ES_tradnl" sz="1600" dirty="0">
              <a:sym typeface="Wingdings 3" panose="05040102010807070707" pitchFamily="18" charset="2"/>
            </a:endParaRPr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200" dirty="0" smtClean="0">
                <a:sym typeface="Wingdings 3" panose="05040102010807070707" pitchFamily="18" charset="2"/>
              </a:rPr>
              <a:t> </a:t>
            </a:r>
            <a:r>
              <a:rPr lang="es-ES_tradnl" sz="2000" dirty="0" smtClean="0">
                <a:sym typeface="Wingdings 3" panose="05040102010807070707" pitchFamily="18" charset="2"/>
              </a:rPr>
              <a:t>Visibilizarse como aliada/o/e.</a:t>
            </a:r>
          </a:p>
          <a:p>
            <a:r>
              <a:rPr lang="es-ES_tradnl" sz="2200" dirty="0" smtClean="0">
                <a:sym typeface="Wingdings 3" panose="05040102010807070707" pitchFamily="18" charset="2"/>
              </a:rPr>
              <a:t>	</a:t>
            </a:r>
            <a:endParaRPr lang="es-ES_tradnl" sz="2200" dirty="0"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438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1112121" y="283029"/>
            <a:ext cx="7424057" cy="805543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7 CuadroTexto"/>
          <p:cNvSpPr txBox="1"/>
          <p:nvPr/>
        </p:nvSpPr>
        <p:spPr>
          <a:xfrm>
            <a:off x="1386579" y="412661"/>
            <a:ext cx="6918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>
                <a:ln>
                  <a:solidFill>
                    <a:schemeClr val="bg1"/>
                  </a:solidFill>
                </a:ln>
              </a:rPr>
              <a:t>GRUPO DE APOYO AL ALUMNADO LGBTIQA+ </a:t>
            </a:r>
          </a:p>
        </p:txBody>
      </p:sp>
      <p:sp>
        <p:nvSpPr>
          <p:cNvPr id="12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37" y="1088572"/>
            <a:ext cx="4909526" cy="494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23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20278" y="650292"/>
            <a:ext cx="794084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es-ES_tradnl" sz="2400" b="1" dirty="0"/>
              <a:t>Grupos de </a:t>
            </a:r>
            <a:r>
              <a:rPr lang="es-ES_tradnl" sz="2400" b="1" dirty="0" err="1"/>
              <a:t>Whatsapp</a:t>
            </a:r>
            <a:r>
              <a:rPr lang="es-ES_tradnl" sz="2400" b="1" dirty="0"/>
              <a:t> </a:t>
            </a:r>
            <a:r>
              <a:rPr lang="es-ES_tradnl" sz="2400" dirty="0"/>
              <a:t>para</a:t>
            </a:r>
            <a:r>
              <a:rPr lang="mr-IN" sz="2400" dirty="0"/>
              <a:t>…</a:t>
            </a:r>
            <a:endParaRPr lang="es-ES_tradnl" sz="2400" dirty="0"/>
          </a:p>
          <a:p>
            <a:endParaRPr lang="es-ES_tradnl" sz="2000" dirty="0">
              <a:sym typeface="Wingdings 3" panose="05040102010807070707" pitchFamily="18" charset="2"/>
            </a:endParaRPr>
          </a:p>
          <a:p>
            <a:r>
              <a:rPr lang="es-ES_tradnl" sz="2000" dirty="0">
                <a:sym typeface="Wingdings 3" panose="05040102010807070707" pitchFamily="18" charset="2"/>
              </a:rPr>
              <a:t>	</a:t>
            </a:r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Recibir información con más de </a:t>
            </a:r>
            <a:r>
              <a:rPr lang="es-ES_tradnl" sz="2000" dirty="0" smtClean="0">
                <a:sym typeface="Wingdings 3" panose="05040102010807070707" pitchFamily="18" charset="2"/>
              </a:rPr>
              <a:t>50 </a:t>
            </a:r>
            <a:r>
              <a:rPr lang="es-ES_tradnl" sz="2000" dirty="0">
                <a:sym typeface="Wingdings 3" panose="05040102010807070707" pitchFamily="18" charset="2"/>
              </a:rPr>
              <a:t>integrantes.</a:t>
            </a:r>
          </a:p>
          <a:p>
            <a:r>
              <a:rPr lang="es-ES_tradnl" sz="2000" dirty="0">
                <a:sym typeface="Wingdings 3" panose="05040102010807070707" pitchFamily="18" charset="2"/>
              </a:rPr>
              <a:t>	</a:t>
            </a:r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Participar activamente en el grupo </a:t>
            </a:r>
            <a:r>
              <a:rPr lang="es-ES_tradnl" sz="2000" dirty="0" smtClean="0">
                <a:sym typeface="Wingdings 3" panose="05040102010807070707" pitchFamily="18" charset="2"/>
              </a:rPr>
              <a:t>con 35 integrantes.</a:t>
            </a:r>
          </a:p>
          <a:p>
            <a:endParaRPr lang="es-ES_tradnl" sz="2000" dirty="0">
              <a:sym typeface="Wingdings 3" panose="05040102010807070707" pitchFamily="18" charset="2"/>
            </a:endParaRPr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_tradnl" sz="2400" b="1" dirty="0"/>
              <a:t>Tutoría entre Iguales: </a:t>
            </a:r>
            <a:r>
              <a:rPr lang="es-ES_tradnl" sz="2200" dirty="0"/>
              <a:t>Apoyo, acompañamiento, </a:t>
            </a:r>
            <a:r>
              <a:rPr lang="es-ES_tradnl" sz="2200" dirty="0" smtClean="0"/>
              <a:t>seguridad, </a:t>
            </a:r>
            <a:r>
              <a:rPr lang="es-ES_tradnl" sz="2200" dirty="0"/>
              <a:t>resolución de </a:t>
            </a:r>
            <a:r>
              <a:rPr lang="es-ES_tradnl" sz="2200" dirty="0" smtClean="0"/>
              <a:t>conflictos, inclusión, mejora del clima de convivencia y libertad en el centro, disuadir de conductas LGBTfóbicas…</a:t>
            </a:r>
            <a:endParaRPr lang="es-ES" sz="2200" dirty="0"/>
          </a:p>
        </p:txBody>
      </p:sp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manos lgtb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08" b="20275"/>
          <a:stretch/>
        </p:blipFill>
        <p:spPr>
          <a:xfrm>
            <a:off x="2210858" y="3448319"/>
            <a:ext cx="5062777" cy="256069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51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43722" y="422326"/>
            <a:ext cx="66565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es-ES_tradnl" sz="2400" b="1" dirty="0"/>
              <a:t>Aula</a:t>
            </a:r>
            <a:r>
              <a:rPr lang="es-ES_tradnl" sz="2400" dirty="0"/>
              <a:t> segura de convivencia inclusiva</a:t>
            </a:r>
            <a:r>
              <a:rPr lang="es-ES_tradnl" sz="2000" dirty="0"/>
              <a:t>.</a:t>
            </a:r>
            <a:endParaRPr lang="es-ES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6" y="1151038"/>
            <a:ext cx="6074563" cy="45559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80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8571" y="304782"/>
            <a:ext cx="44087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b="1" dirty="0">
                <a:sym typeface="Wingdings 3" panose="05040102010807070707" pitchFamily="18" charset="2"/>
              </a:rPr>
              <a:t>Tablón</a:t>
            </a:r>
            <a:r>
              <a:rPr lang="es-ES_tradnl" sz="2400" dirty="0">
                <a:sym typeface="Wingdings 3" panose="05040102010807070707" pitchFamily="18" charset="2"/>
              </a:rPr>
              <a:t> de anuncios y </a:t>
            </a:r>
            <a:r>
              <a:rPr lang="es-ES_tradnl" sz="2400" b="1" dirty="0" smtClean="0">
                <a:sym typeface="Wingdings 3" panose="05040102010807070707" pitchFamily="18" charset="2"/>
              </a:rPr>
              <a:t>b</a:t>
            </a:r>
            <a:r>
              <a:rPr lang="es-ES_tradnl" sz="2400" b="1" dirty="0" smtClean="0"/>
              <a:t>uzón</a:t>
            </a:r>
            <a:r>
              <a:rPr lang="es-ES_tradnl" sz="2400" dirty="0" smtClean="0"/>
              <a:t> </a:t>
            </a:r>
            <a:r>
              <a:rPr lang="es-ES_tradnl" sz="2400" dirty="0"/>
              <a:t>para quien quiera ponerse en contacto con </a:t>
            </a:r>
            <a:r>
              <a:rPr lang="es-ES_tradnl" sz="2400" dirty="0" err="1"/>
              <a:t>nosotres</a:t>
            </a:r>
            <a:r>
              <a:rPr lang="es-ES_tradnl" sz="2400" dirty="0"/>
              <a:t> de forma anónima o no, recibir cualquier aviso de acoso </a:t>
            </a:r>
            <a:r>
              <a:rPr lang="es-ES_tradnl" sz="2400" dirty="0" err="1" smtClean="0"/>
              <a:t>LGBTfóbico</a:t>
            </a:r>
            <a:r>
              <a:rPr lang="es-ES_tradnl" sz="2400" dirty="0" smtClean="0"/>
              <a:t> </a:t>
            </a:r>
            <a:r>
              <a:rPr lang="es-ES_tradnl" sz="2400" dirty="0"/>
              <a:t>o cualquier </a:t>
            </a:r>
            <a:r>
              <a:rPr lang="es-ES_tradnl" sz="2400" dirty="0" smtClean="0"/>
              <a:t>otra cuestión</a:t>
            </a:r>
            <a:r>
              <a:rPr lang="es-ES_tradnl" sz="2400" dirty="0"/>
              <a:t>. </a:t>
            </a:r>
            <a:r>
              <a:rPr lang="es-ES_tradnl" dirty="0"/>
              <a:t/>
            </a:r>
            <a:br>
              <a:rPr lang="es-ES_tradnl" dirty="0"/>
            </a:br>
            <a:r>
              <a:rPr lang="es-ES_tradnl" dirty="0"/>
              <a:t/>
            </a:r>
            <a:br>
              <a:rPr lang="es-ES_tradnl" dirty="0"/>
            </a:b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77" y="2895599"/>
            <a:ext cx="4061034" cy="30970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0" r="10777"/>
          <a:stretch/>
        </p:blipFill>
        <p:spPr>
          <a:xfrm>
            <a:off x="5438261" y="368360"/>
            <a:ext cx="3333215" cy="5638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5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677"/>
            <a:ext cx="9143999" cy="6857999"/>
          </a:xfrm>
          <a:prstGeom prst="rect">
            <a:avLst/>
          </a:prstGeom>
        </p:spPr>
      </p:pic>
      <p:sp>
        <p:nvSpPr>
          <p:cNvPr id="11" name="10 Rectángulo redondeado"/>
          <p:cNvSpPr/>
          <p:nvPr/>
        </p:nvSpPr>
        <p:spPr>
          <a:xfrm>
            <a:off x="1730825" y="228600"/>
            <a:ext cx="5715000" cy="587829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68831" y="765258"/>
            <a:ext cx="73152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dirty="0" smtClean="0">
                <a:sym typeface="Wingdings 3" panose="05040102010807070707" pitchFamily="18" charset="2"/>
              </a:rPr>
              <a:t> </a:t>
            </a:r>
            <a:r>
              <a:rPr lang="es-ES_tradnl" dirty="0" smtClean="0"/>
              <a:t>Celebración de la I Semana de la Diversidad LGBTI del IES Politécnico de Vigo 2017, a finales de mayo, después del 17 de mayo, Día Internacional contra la Homofobia, la Transfobia y la Bifobia.</a:t>
            </a:r>
            <a:endParaRPr lang="es-ES_tradnl" sz="2400" dirty="0" smtClean="0">
              <a:sym typeface="Wingdings" panose="05000000000000000000" pitchFamily="2" charset="2"/>
            </a:endParaRPr>
          </a:p>
          <a:p>
            <a:r>
              <a:rPr lang="es-ES_tradnl" sz="2400" dirty="0" smtClean="0"/>
              <a:t>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49" y="2133597"/>
            <a:ext cx="5543560" cy="39191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9 Rectángulo"/>
          <p:cNvSpPr/>
          <p:nvPr/>
        </p:nvSpPr>
        <p:spPr>
          <a:xfrm>
            <a:off x="2691675" y="272533"/>
            <a:ext cx="37606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sym typeface="Wingdings 3" panose="05040102010807070707" pitchFamily="18" charset="2"/>
              </a:rPr>
              <a:t>RESUMEN ACTIVIDADES</a:t>
            </a:r>
          </a:p>
        </p:txBody>
      </p:sp>
      <p:sp>
        <p:nvSpPr>
          <p:cNvPr id="12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0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2853589" y="5337137"/>
            <a:ext cx="4037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 smtClean="0">
                <a:sym typeface="Wingdings 3" panose="05040102010807070707" pitchFamily="18" charset="2"/>
              </a:rPr>
              <a:t>“El amor no tiene etiquetas”</a:t>
            </a:r>
            <a:endParaRPr lang="es-ES_tradnl" sz="1100" b="1" dirty="0" smtClean="0"/>
          </a:p>
        </p:txBody>
      </p:sp>
      <p:pic>
        <p:nvPicPr>
          <p:cNvPr id="2" name="El amor no tiene etiquet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025" y="1130789"/>
            <a:ext cx="7373389" cy="414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17417" y="420079"/>
            <a:ext cx="7217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/>
              <a:t> </a:t>
            </a:r>
            <a:r>
              <a:rPr lang="es-ES_tradnl" sz="2000" dirty="0"/>
              <a:t>Primera charla de presentación del grupo de apoyo al alumnado </a:t>
            </a:r>
            <a:r>
              <a:rPr lang="es-ES_tradnl" sz="2000" dirty="0" smtClean="0"/>
              <a:t>LGBTIQA+ </a:t>
            </a:r>
            <a:r>
              <a:rPr lang="es-ES_tradnl" sz="2000" dirty="0"/>
              <a:t>dirigida </a:t>
            </a:r>
            <a:r>
              <a:rPr lang="es-ES_tradnl" sz="2000" dirty="0" smtClean="0"/>
              <a:t>al alumnado del instituto.</a:t>
            </a:r>
            <a:endParaRPr lang="es-ES_tradnl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284" y="1473527"/>
            <a:ext cx="7191832" cy="40956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93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96108" y="684301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/>
              <a:t> </a:t>
            </a:r>
            <a:r>
              <a:rPr lang="es-ES_tradnl" sz="2000" dirty="0"/>
              <a:t>Exposición de ilustraciones </a:t>
            </a:r>
            <a:r>
              <a:rPr lang="es-ES_tradnl" sz="2000" dirty="0" smtClean="0"/>
              <a:t>en </a:t>
            </a:r>
            <a:r>
              <a:rPr lang="es-ES_tradnl" sz="2000" dirty="0"/>
              <a:t>los pasillos del centro.</a:t>
            </a:r>
            <a:endParaRPr lang="es-ES" sz="2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0"/>
          <a:stretch/>
        </p:blipFill>
        <p:spPr>
          <a:xfrm>
            <a:off x="5116108" y="1362033"/>
            <a:ext cx="3479370" cy="45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33" y="1368032"/>
            <a:ext cx="3000682" cy="450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5" name="14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2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hlinkClick r:id="rId2" action="ppaction://hlinkfile" tooltip="SOMOS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69800" y="361967"/>
            <a:ext cx="7434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/>
              <a:t> </a:t>
            </a:r>
            <a:r>
              <a:rPr lang="es-ES_tradnl" sz="2000" dirty="0"/>
              <a:t>Exposición fotográfica titulada </a:t>
            </a:r>
            <a:r>
              <a:rPr lang="es-ES_tradnl" sz="2000" i="1" dirty="0" smtClean="0"/>
              <a:t>Somos</a:t>
            </a:r>
            <a:r>
              <a:rPr lang="es-ES_tradnl" sz="2000" dirty="0" smtClean="0"/>
              <a:t> </a:t>
            </a:r>
            <a:r>
              <a:rPr lang="es-ES_tradnl" sz="2000" dirty="0"/>
              <a:t>realizada por la profesora Ana Fresco mostrando la diversidad afectivo-sexual en el alumnado. </a:t>
            </a:r>
            <a:endParaRPr lang="es-ES" sz="2000" dirty="0"/>
          </a:p>
        </p:txBody>
      </p:sp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88" y="1292629"/>
            <a:ext cx="3211215" cy="4272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38" y="1292629"/>
            <a:ext cx="3051696" cy="42727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41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8" name="Imagen 7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6" r="12247"/>
          <a:stretch/>
        </p:blipFill>
        <p:spPr>
          <a:xfrm>
            <a:off x="2278745" y="1540143"/>
            <a:ext cx="4431152" cy="43627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25814" y="351506"/>
            <a:ext cx="7886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1600" dirty="0" smtClean="0"/>
              <a:t> </a:t>
            </a:r>
            <a:r>
              <a:rPr lang="es-ES_tradnl" sz="2000" dirty="0" smtClean="0"/>
              <a:t>Participación en el blog de </a:t>
            </a:r>
            <a:r>
              <a:rPr lang="es-ES_tradnl" sz="2000" dirty="0" err="1" smtClean="0"/>
              <a:t>visibilización</a:t>
            </a:r>
            <a:r>
              <a:rPr lang="es-ES_tradnl" sz="2000" dirty="0" smtClean="0"/>
              <a:t> de la diversidad afectivo-sexual y de género en los centros educativos </a:t>
            </a:r>
            <a:r>
              <a:rPr lang="es-ES_tradnl" sz="2000" i="1" dirty="0" err="1" smtClean="0"/>
              <a:t>Queres</a:t>
            </a:r>
            <a:r>
              <a:rPr lang="es-ES_tradnl" sz="2000" i="1" dirty="0" smtClean="0"/>
              <a:t> saber por qué? </a:t>
            </a:r>
            <a:r>
              <a:rPr lang="es-ES_tradnl" sz="2000" dirty="0" smtClean="0"/>
              <a:t>publicado por la asociación </a:t>
            </a:r>
            <a:r>
              <a:rPr lang="es-ES_tradnl" sz="2000" dirty="0" err="1" smtClean="0"/>
              <a:t>Nós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Mesmas</a:t>
            </a:r>
            <a:r>
              <a:rPr lang="es-ES_tradnl" sz="2000" dirty="0" smtClean="0"/>
              <a:t>.</a:t>
            </a:r>
            <a:endParaRPr lang="es-ES" sz="2000" dirty="0"/>
          </a:p>
        </p:txBody>
      </p:sp>
      <p:sp>
        <p:nvSpPr>
          <p:cNvPr id="3" name="CuadroTexto 2"/>
          <p:cNvSpPr txBox="1"/>
          <p:nvPr/>
        </p:nvSpPr>
        <p:spPr>
          <a:xfrm flipV="1">
            <a:off x="1155008" y="4362277"/>
            <a:ext cx="6355944" cy="45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pic>
        <p:nvPicPr>
          <p:cNvPr id="9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8380" y="1168400"/>
            <a:ext cx="6395310" cy="45212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6"/>
          <p:cNvSpPr>
            <a:spLocks noChangeArrowheads="1"/>
          </p:cNvSpPr>
          <p:nvPr/>
        </p:nvSpPr>
        <p:spPr bwMode="auto">
          <a:xfrm>
            <a:off x="1182255" y="478522"/>
            <a:ext cx="8128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dirty="0">
                <a:sym typeface="Wingdings 3" panose="05040102010807070707" pitchFamily="18" charset="2"/>
              </a:rPr>
              <a:t></a:t>
            </a:r>
            <a:r>
              <a:rPr lang="es-ES_tradnl" altLang="es-ES" sz="2400" dirty="0">
                <a:sym typeface="Wingdings 3" panose="05040102010807070707" pitchFamily="18" charset="2"/>
              </a:rPr>
              <a:t> </a:t>
            </a:r>
            <a:r>
              <a:rPr lang="gl-ES" altLang="es-ES" sz="2400" dirty="0" smtClean="0"/>
              <a:t>Pegada de </a:t>
            </a:r>
            <a:r>
              <a:rPr lang="gl-ES" altLang="es-ES" sz="2400" dirty="0" err="1" smtClean="0"/>
              <a:t>carteles</a:t>
            </a:r>
            <a:r>
              <a:rPr lang="gl-ES" altLang="es-ES" sz="2400" dirty="0" smtClean="0"/>
              <a:t> el 14 </a:t>
            </a:r>
            <a:r>
              <a:rPr lang="gl-ES" altLang="es-ES" sz="2400" dirty="0"/>
              <a:t>de </a:t>
            </a:r>
            <a:r>
              <a:rPr lang="gl-ES" altLang="es-ES" sz="2400" dirty="0" err="1" smtClean="0"/>
              <a:t>febrero</a:t>
            </a:r>
            <a:r>
              <a:rPr lang="gl-ES" altLang="es-ES" sz="2400" dirty="0" smtClean="0"/>
              <a:t> </a:t>
            </a:r>
            <a:r>
              <a:rPr lang="gl-ES" altLang="es-ES" sz="2400" dirty="0"/>
              <a:t>de </a:t>
            </a:r>
            <a:r>
              <a:rPr lang="gl-ES" altLang="es-ES" sz="2400" dirty="0" smtClean="0"/>
              <a:t>2018. </a:t>
            </a:r>
            <a:endParaRPr lang="gl-ES" altLang="es-ES" sz="2400" dirty="0"/>
          </a:p>
        </p:txBody>
      </p:sp>
      <p:sp>
        <p:nvSpPr>
          <p:cNvPr id="7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23636" y="497897"/>
            <a:ext cx="81279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>
                <a:sym typeface="Wingdings 3" panose="05040102010807070707" pitchFamily="18" charset="2"/>
              </a:rPr>
              <a:t>8 Participaciones</a:t>
            </a:r>
            <a:r>
              <a:rPr lang="es-ES_tradnl" sz="2400" dirty="0" smtClean="0"/>
              <a:t> en </a:t>
            </a:r>
            <a:r>
              <a:rPr lang="es-ES_tradnl" sz="2400" b="1" dirty="0" smtClean="0"/>
              <a:t>Jornadas de Formación de Profesorado</a:t>
            </a:r>
            <a:r>
              <a:rPr lang="es-ES_tradnl" sz="2400" dirty="0" smtClean="0"/>
              <a:t>, en eventos organizados por </a:t>
            </a:r>
            <a:r>
              <a:rPr lang="es-ES_tradnl" sz="2400" b="1" dirty="0" smtClean="0"/>
              <a:t>ayuntamientos</a:t>
            </a:r>
            <a:r>
              <a:rPr lang="es-ES_tradnl" sz="2400" dirty="0" smtClean="0"/>
              <a:t> y por </a:t>
            </a:r>
            <a:r>
              <a:rPr lang="es-ES_tradnl" sz="2400" b="1" dirty="0" smtClean="0"/>
              <a:t>asociaciones activistas</a:t>
            </a:r>
            <a:r>
              <a:rPr lang="es-ES_tradnl" sz="2400" dirty="0" smtClean="0"/>
              <a:t> para presentar el grupo de apoyo al alumnado y la tutoría LGBTIQA+. </a:t>
            </a:r>
            <a:endParaRPr lang="es-ES" sz="2400" dirty="0"/>
          </a:p>
        </p:txBody>
      </p:sp>
      <p:pic>
        <p:nvPicPr>
          <p:cNvPr id="8" name="Imagen 7" descr="charla alumnado jornada formacion profesorado.jpe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b="1856"/>
          <a:stretch/>
        </p:blipFill>
        <p:spPr>
          <a:xfrm>
            <a:off x="727744" y="2149715"/>
            <a:ext cx="4057198" cy="24183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88" y="2149715"/>
            <a:ext cx="3802757" cy="28520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938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82254" y="452068"/>
            <a:ext cx="77440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14 </a:t>
            </a:r>
            <a:r>
              <a:rPr lang="es-ES_tradnl" sz="2400" dirty="0" smtClean="0"/>
              <a:t>Charlas </a:t>
            </a:r>
            <a:r>
              <a:rPr lang="es-ES_tradnl" sz="2400" dirty="0"/>
              <a:t>a </a:t>
            </a:r>
            <a:r>
              <a:rPr lang="es-ES_tradnl" sz="2400" dirty="0" smtClean="0"/>
              <a:t>otros institutos, colegios de primaria, escuelas universitarias y al ANPA. </a:t>
            </a:r>
            <a:r>
              <a:rPr lang="es-ES_tradnl" sz="2400" dirty="0"/>
              <a:t/>
            </a:r>
            <a:br>
              <a:rPr lang="es-ES_tradnl" sz="2400" dirty="0"/>
            </a:br>
            <a:r>
              <a:rPr lang="es-ES_tradnl" sz="2400" dirty="0"/>
              <a:t/>
            </a:r>
            <a:br>
              <a:rPr lang="es-ES_tradnl" sz="2400" dirty="0"/>
            </a:br>
            <a:endParaRPr lang="es-ES" sz="2400" dirty="0"/>
          </a:p>
        </p:txBody>
      </p:sp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7"/>
          <a:stretch/>
        </p:blipFill>
        <p:spPr>
          <a:xfrm>
            <a:off x="1540795" y="1480793"/>
            <a:ext cx="6478762" cy="42689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54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8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926273" y="656207"/>
            <a:ext cx="7968345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_tradnl" b="1" dirty="0" smtClean="0">
                <a:sym typeface="Wingdings 3" panose="05040102010807070707" pitchFamily="18" charset="2"/>
              </a:rPr>
              <a:t>Materiales didácticos </a:t>
            </a:r>
            <a:r>
              <a:rPr lang="es-ES_tradnl" dirty="0" smtClean="0">
                <a:sym typeface="Wingdings 3" panose="05040102010807070707" pitchFamily="18" charset="2"/>
              </a:rPr>
              <a:t>para las tutorías y para las materias de FOL e Inglés. Realizados por Irma Álvarez, Eva Piña y María </a:t>
            </a:r>
            <a:r>
              <a:rPr lang="es-ES_tradnl" dirty="0" err="1" smtClean="0">
                <a:sym typeface="Wingdings 3" panose="05040102010807070707" pitchFamily="18" charset="2"/>
              </a:rPr>
              <a:t>Seráns</a:t>
            </a:r>
            <a:r>
              <a:rPr lang="es-ES_tradnl" dirty="0" smtClean="0">
                <a:sym typeface="Wingdings 3" panose="05040102010807070707" pitchFamily="18" charset="2"/>
              </a:rPr>
              <a:t>.</a:t>
            </a:r>
          </a:p>
          <a:p>
            <a:endParaRPr lang="es-ES_tradnl" dirty="0" smtClean="0">
              <a:sym typeface="Wingdings 3" panose="05040102010807070707" pitchFamily="18" charset="2"/>
            </a:endParaRPr>
          </a:p>
          <a:p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_tradnl" b="1" dirty="0" smtClean="0"/>
              <a:t>Reuniones presenciales </a:t>
            </a:r>
            <a:r>
              <a:rPr lang="es-ES_tradnl" dirty="0" smtClean="0"/>
              <a:t>para planificar actividades, distribuir el trabajo.</a:t>
            </a:r>
            <a:endParaRPr lang="es-ES_tradnl" dirty="0" smtClean="0">
              <a:sym typeface="Wingdings 3" panose="05040102010807070707" pitchFamily="18" charset="2"/>
            </a:endParaRPr>
          </a:p>
          <a:p>
            <a:endParaRPr lang="es-ES_tradnl" dirty="0">
              <a:sym typeface="Wingdings 3" panose="05040102010807070707" pitchFamily="18" charset="2"/>
            </a:endParaRPr>
          </a:p>
          <a:p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_tradnl" b="1" dirty="0"/>
              <a:t>Charlas de formación en diversidad afectivo-sexual y de género </a:t>
            </a:r>
            <a:r>
              <a:rPr lang="es-ES_tradnl" dirty="0"/>
              <a:t>con la asociación </a:t>
            </a:r>
            <a:r>
              <a:rPr lang="es-ES_tradnl" dirty="0" err="1"/>
              <a:t>Nós</a:t>
            </a:r>
            <a:r>
              <a:rPr lang="es-ES_tradnl" dirty="0"/>
              <a:t> </a:t>
            </a:r>
            <a:r>
              <a:rPr lang="es-ES_tradnl" dirty="0" err="1"/>
              <a:t>Mesmas</a:t>
            </a:r>
            <a:r>
              <a:rPr lang="es-ES_tradnl" dirty="0"/>
              <a:t> dirigidas al alumnado y a las familias. </a:t>
            </a:r>
            <a:endParaRPr lang="es-ES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>
              <a:sym typeface="Wingdings 3" panose="05040102010807070707" pitchFamily="18" charset="2"/>
            </a:endParaRPr>
          </a:p>
          <a:p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Club de lectura feminista y LGBTIQA+ y </a:t>
            </a:r>
            <a:r>
              <a:rPr lang="es-ES_tradnl" dirty="0">
                <a:sym typeface="Wingdings 3" panose="05040102010807070707" pitchFamily="18" charset="2"/>
              </a:rPr>
              <a:t>a</a:t>
            </a:r>
            <a:r>
              <a:rPr lang="es-ES_tradnl" dirty="0" smtClean="0"/>
              <a:t>partado específico de </a:t>
            </a:r>
            <a:r>
              <a:rPr lang="es-ES_tradnl" b="1" dirty="0" smtClean="0"/>
              <a:t>libros LGBT en la biblioteca </a:t>
            </a:r>
            <a:r>
              <a:rPr lang="es-ES_tradnl" dirty="0" smtClean="0"/>
              <a:t>creados por Carme Adán y ampliado este curso por la tutoría.</a:t>
            </a:r>
            <a:endParaRPr lang="es-ES_tradnl" dirty="0"/>
          </a:p>
          <a:p>
            <a:endParaRPr lang="es-ES_tradnl" sz="1400" dirty="0" smtClean="0">
              <a:sym typeface="Wingdings 3" panose="05040102010807070707" pitchFamily="18" charset="2"/>
            </a:endParaRPr>
          </a:p>
          <a:p>
            <a:r>
              <a:rPr lang="es-ES_tradnl" sz="1400" dirty="0" smtClean="0">
                <a:sym typeface="Wingdings 3" panose="05040102010807070707" pitchFamily="18" charset="2"/>
              </a:rPr>
              <a:t></a:t>
            </a:r>
            <a:r>
              <a:rPr lang="es-ES_tradnl" dirty="0" smtClean="0">
                <a:sym typeface="Wingdings 3" panose="05040102010807070707" pitchFamily="18" charset="2"/>
              </a:rPr>
              <a:t> </a:t>
            </a:r>
            <a:r>
              <a:rPr lang="es-ES_tradnl" b="1" dirty="0" smtClean="0"/>
              <a:t>Página web de Igualdad y Diversidad </a:t>
            </a:r>
            <a:r>
              <a:rPr lang="es-ES_tradnl" dirty="0" smtClean="0"/>
              <a:t>creada en 2017 por Eva Piña. Actualización y ampliación de la </a:t>
            </a:r>
            <a:r>
              <a:rPr lang="es-ES_tradnl" b="1" dirty="0" smtClean="0"/>
              <a:t>web de Diversidad LGBT </a:t>
            </a:r>
            <a:r>
              <a:rPr lang="es-ES_tradnl" dirty="0" smtClean="0"/>
              <a:t>en 2019 por la alumna María </a:t>
            </a:r>
            <a:r>
              <a:rPr lang="es-ES_tradnl" dirty="0" err="1" smtClean="0"/>
              <a:t>Casaleiro</a:t>
            </a:r>
            <a:r>
              <a:rPr lang="es-ES_tradnl" dirty="0" smtClean="0"/>
              <a:t>.</a:t>
            </a:r>
          </a:p>
          <a:p>
            <a:endParaRPr lang="es-ES_tradnl" sz="2400" dirty="0"/>
          </a:p>
          <a:p>
            <a:endParaRPr lang="es-ES_tradnl" sz="2400" dirty="0" smtClean="0"/>
          </a:p>
          <a:p>
            <a:endParaRPr lang="es-ES_tradnl" sz="2400" dirty="0"/>
          </a:p>
          <a:p>
            <a:endParaRPr lang="es-ES_tradnl" sz="2400" dirty="0" smtClean="0"/>
          </a:p>
          <a:p>
            <a:pPr marL="342900" indent="-342900">
              <a:buFont typeface="Wingdings 3" charset="0"/>
              <a:buChar char="q"/>
            </a:pPr>
            <a:endParaRPr lang="es-ES_tradnl" sz="2400" dirty="0"/>
          </a:p>
          <a:p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97" y="2874699"/>
            <a:ext cx="3053987" cy="1111651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25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Celebración de la II Semana de la Diversidad LGBTIQA+ del IES Politécnico de Vigo 2018.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897" y="1542479"/>
            <a:ext cx="6085793" cy="42597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5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Decoración exterior del instituto.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6939" r="8295" b="18687"/>
          <a:stretch/>
        </p:blipFill>
        <p:spPr>
          <a:xfrm>
            <a:off x="1385453" y="1154547"/>
            <a:ext cx="6669751" cy="4459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6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249380" y="1095265"/>
            <a:ext cx="86618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sym typeface="Wingdings 3" panose="05040102010807070707" pitchFamily="18" charset="2"/>
              </a:rPr>
              <a:t>HETEROSEXUALIDAD OBLIGATORIA </a:t>
            </a:r>
          </a:p>
          <a:p>
            <a:pPr algn="ctr"/>
            <a:r>
              <a:rPr lang="es-ES_tradnl" sz="2800" b="1" dirty="0" smtClean="0">
                <a:sym typeface="Wingdings 3" panose="05040102010807070707" pitchFamily="18" charset="2"/>
              </a:rPr>
              <a:t>o</a:t>
            </a:r>
          </a:p>
          <a:p>
            <a:pPr algn="ctr"/>
            <a:r>
              <a:rPr lang="es-ES_tradnl" sz="2800" b="1" dirty="0" smtClean="0">
                <a:sym typeface="Wingdings 3" panose="05040102010807070707" pitchFamily="18" charset="2"/>
              </a:rPr>
              <a:t>HETERONORMATIVIDAD</a:t>
            </a:r>
            <a:endParaRPr lang="es-ES_tradnl" sz="3200" b="1" dirty="0" smtClean="0"/>
          </a:p>
        </p:txBody>
      </p:sp>
      <p:sp>
        <p:nvSpPr>
          <p:cNvPr id="12" name="Rectángulo 6"/>
          <p:cNvSpPr/>
          <p:nvPr/>
        </p:nvSpPr>
        <p:spPr>
          <a:xfrm>
            <a:off x="3599637" y="3486363"/>
            <a:ext cx="1939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ym typeface="Wingdings 3" panose="05040102010807070707" pitchFamily="18" charset="2"/>
              </a:rPr>
              <a:t>JERARQUÍA</a:t>
            </a:r>
            <a:endParaRPr lang="es-ES_tradnl" sz="3200" b="1" dirty="0" smtClean="0"/>
          </a:p>
        </p:txBody>
      </p:sp>
      <p:sp>
        <p:nvSpPr>
          <p:cNvPr id="13" name="Rectángulo 6"/>
          <p:cNvSpPr/>
          <p:nvPr/>
        </p:nvSpPr>
        <p:spPr>
          <a:xfrm>
            <a:off x="2470620" y="5084414"/>
            <a:ext cx="4199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400" b="1" dirty="0" smtClean="0">
                <a:sym typeface="Wingdings 3" panose="05040102010807070707" pitchFamily="18" charset="2"/>
              </a:rPr>
              <a:t>HETEROSEXISMO</a:t>
            </a:r>
            <a:endParaRPr lang="es-ES_tradnl" sz="4800" b="1" dirty="0" smtClean="0"/>
          </a:p>
        </p:txBody>
      </p:sp>
      <p:sp>
        <p:nvSpPr>
          <p:cNvPr id="14" name="13 Flecha abajo"/>
          <p:cNvSpPr/>
          <p:nvPr/>
        </p:nvSpPr>
        <p:spPr>
          <a:xfrm>
            <a:off x="4330263" y="2595375"/>
            <a:ext cx="472965" cy="725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Flecha abajo"/>
          <p:cNvSpPr/>
          <p:nvPr/>
        </p:nvSpPr>
        <p:spPr>
          <a:xfrm>
            <a:off x="4325006" y="4187703"/>
            <a:ext cx="472965" cy="7252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1283839" y="482979"/>
            <a:ext cx="5241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ym typeface="Wingdings 3" panose="05040102010807070707" pitchFamily="18" charset="2"/>
              </a:rPr>
              <a:t>Si el amor no </a:t>
            </a:r>
            <a:r>
              <a:rPr lang="es-ES_tradnl" dirty="0">
                <a:sym typeface="Wingdings 3" panose="05040102010807070707" pitchFamily="18" charset="2"/>
              </a:rPr>
              <a:t>tiene </a:t>
            </a:r>
            <a:r>
              <a:rPr lang="es-ES_tradnl" dirty="0" smtClean="0">
                <a:sym typeface="Wingdings 3" panose="05040102010807070707" pitchFamily="18" charset="2"/>
              </a:rPr>
              <a:t>etiquetas… por qué las utilizamos?</a:t>
            </a:r>
            <a:endParaRPr lang="es-ES_tradnl" sz="1000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933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5" r="12198"/>
          <a:stretch/>
        </p:blipFill>
        <p:spPr>
          <a:xfrm>
            <a:off x="1519003" y="454087"/>
            <a:ext cx="2690773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G_2098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r="6972"/>
          <a:stretch/>
        </p:blipFill>
        <p:spPr>
          <a:xfrm>
            <a:off x="4929447" y="454087"/>
            <a:ext cx="2701638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182077" y="2783726"/>
            <a:ext cx="1363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Cristina Palacios</a:t>
            </a:r>
            <a:endParaRPr lang="es-ES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697702" y="2777407"/>
            <a:ext cx="1165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Laura </a:t>
            </a:r>
            <a:r>
              <a:rPr lang="es-ES" sz="1400" dirty="0" err="1"/>
              <a:t>B</a:t>
            </a:r>
            <a:r>
              <a:rPr lang="es-ES" sz="1400" dirty="0" err="1" smtClean="0"/>
              <a:t>ugallo</a:t>
            </a:r>
            <a:endParaRPr lang="es-ES" sz="1400" dirty="0"/>
          </a:p>
        </p:txBody>
      </p:sp>
      <p:sp>
        <p:nvSpPr>
          <p:cNvPr id="11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2" name="11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0" t="3440" r="19066" b="17641"/>
          <a:stretch/>
        </p:blipFill>
        <p:spPr>
          <a:xfrm>
            <a:off x="1517829" y="3329464"/>
            <a:ext cx="2691947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CuadroTexto 14"/>
          <p:cNvSpPr txBox="1"/>
          <p:nvPr/>
        </p:nvSpPr>
        <p:spPr>
          <a:xfrm>
            <a:off x="2358984" y="5666589"/>
            <a:ext cx="1009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Eva </a:t>
            </a:r>
            <a:r>
              <a:rPr lang="es-ES" sz="1400" dirty="0" err="1" smtClean="0"/>
              <a:t>Mejuto</a:t>
            </a:r>
            <a:endParaRPr lang="es-ES" sz="140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4" t="1886" r="8079"/>
          <a:stretch/>
        </p:blipFill>
        <p:spPr>
          <a:xfrm>
            <a:off x="4950038" y="3329464"/>
            <a:ext cx="2677134" cy="23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CuadroTexto 16"/>
          <p:cNvSpPr txBox="1"/>
          <p:nvPr/>
        </p:nvSpPr>
        <p:spPr>
          <a:xfrm>
            <a:off x="5675516" y="5666588"/>
            <a:ext cx="118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Esther Ortega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900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24" y="777945"/>
            <a:ext cx="6237972" cy="43232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2435377" y="5237305"/>
            <a:ext cx="4877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Compañía de teatro A </a:t>
            </a:r>
            <a:r>
              <a:rPr lang="es-ES" dirty="0" err="1" smtClean="0"/>
              <a:t>Panadaría</a:t>
            </a:r>
            <a:r>
              <a:rPr lang="es-ES" dirty="0" smtClean="0"/>
              <a:t> “Elisa e Marcela”</a:t>
            </a:r>
            <a:endParaRPr lang="es-ES" dirty="0"/>
          </a:p>
        </p:txBody>
      </p:sp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07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1104842" y="530225"/>
            <a:ext cx="7070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dirty="0">
                <a:sym typeface="Wingdings 3" panose="05040102010807070707" pitchFamily="18" charset="2"/>
              </a:rPr>
              <a:t></a:t>
            </a:r>
            <a:r>
              <a:rPr lang="es-ES_tradnl" altLang="es-ES" sz="1800" dirty="0">
                <a:sym typeface="Wingdings 3" panose="05040102010807070707" pitchFamily="18" charset="2"/>
              </a:rPr>
              <a:t> </a:t>
            </a:r>
            <a:r>
              <a:rPr lang="es-ES" altLang="es-ES" sz="1800" dirty="0"/>
              <a:t>Exposición fotográfica alumnado 1º </a:t>
            </a:r>
            <a:r>
              <a:rPr lang="es-ES" altLang="es-ES" sz="1800" dirty="0" err="1"/>
              <a:t>Bacharelato</a:t>
            </a:r>
            <a:r>
              <a:rPr lang="es-ES" altLang="es-ES" sz="1800" dirty="0"/>
              <a:t> Artes “Amor </a:t>
            </a:r>
            <a:r>
              <a:rPr lang="es-ES" altLang="es-ES" sz="1800" dirty="0" err="1"/>
              <a:t>DiverXo</a:t>
            </a:r>
            <a:r>
              <a:rPr lang="es-ES" altLang="es-ES" sz="1800" dirty="0"/>
              <a:t>”</a:t>
            </a:r>
          </a:p>
        </p:txBody>
      </p:sp>
      <p:pic>
        <p:nvPicPr>
          <p:cNvPr id="10" name="Imagen 1" descr="unnamed (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8" t="28654" r="3923" b="25146"/>
          <a:stretch>
            <a:fillRect/>
          </a:stretch>
        </p:blipFill>
        <p:spPr bwMode="auto">
          <a:xfrm>
            <a:off x="1252537" y="983235"/>
            <a:ext cx="6764337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23137" r="17099" b="36659"/>
          <a:stretch>
            <a:fillRect/>
          </a:stretch>
        </p:blipFill>
        <p:spPr bwMode="auto">
          <a:xfrm>
            <a:off x="2019298" y="3803547"/>
            <a:ext cx="5230813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0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832" y="276744"/>
            <a:ext cx="3997084" cy="5653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4202177" y="1246909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 smtClean="0"/>
              <a:t>2018/2019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29738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82" y="420861"/>
            <a:ext cx="6944938" cy="52087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86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13772" r="9522" b="14444"/>
          <a:stretch/>
        </p:blipFill>
        <p:spPr>
          <a:xfrm>
            <a:off x="1222924" y="717255"/>
            <a:ext cx="7298615" cy="4656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26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/>
          <a:stretch/>
        </p:blipFill>
        <p:spPr>
          <a:xfrm>
            <a:off x="6095215" y="1250416"/>
            <a:ext cx="2761772" cy="32717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11780" b="7740"/>
          <a:stretch/>
        </p:blipFill>
        <p:spPr>
          <a:xfrm rot="5400000">
            <a:off x="314467" y="1841381"/>
            <a:ext cx="3733606" cy="2551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86" t="16302" b="19729"/>
          <a:stretch/>
        </p:blipFill>
        <p:spPr>
          <a:xfrm rot="5400000">
            <a:off x="3115281" y="1794303"/>
            <a:ext cx="3321760" cy="22378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8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5" y="2743201"/>
            <a:ext cx="3422592" cy="161073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99" y="1051489"/>
            <a:ext cx="5207917" cy="43422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1108576" y="461939"/>
            <a:ext cx="31974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" dirty="0">
                <a:sym typeface="Wingdings 3" panose="05040102010807070707" pitchFamily="18" charset="2"/>
              </a:rPr>
              <a:t> </a:t>
            </a:r>
            <a:r>
              <a:rPr lang="es-ES_tradnl" sz="2400" dirty="0" smtClean="0"/>
              <a:t>Carnaval 2019	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3603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1108575" y="461939"/>
            <a:ext cx="74021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S" dirty="0">
                <a:sym typeface="Wingdings 3" panose="05040102010807070707" pitchFamily="18" charset="2"/>
              </a:rPr>
              <a:t> </a:t>
            </a:r>
            <a:r>
              <a:rPr lang="gl-ES" altLang="es-ES" sz="2000" dirty="0"/>
              <a:t>Celebración del </a:t>
            </a:r>
            <a:r>
              <a:rPr lang="gl-ES" altLang="es-ES" sz="2000" b="1" dirty="0"/>
              <a:t>Día </a:t>
            </a:r>
            <a:r>
              <a:rPr lang="gl-ES" altLang="es-ES" sz="2000" b="1" dirty="0" smtClean="0"/>
              <a:t>Internacional de </a:t>
            </a:r>
            <a:r>
              <a:rPr lang="gl-ES" altLang="es-ES" sz="2000" b="1" dirty="0"/>
              <a:t>la Visibilidad </a:t>
            </a:r>
            <a:r>
              <a:rPr lang="gl-ES" altLang="es-ES" sz="2000" b="1" dirty="0" smtClean="0"/>
              <a:t>Trans</a:t>
            </a:r>
            <a:r>
              <a:rPr lang="gl-ES" altLang="es-ES" sz="2000" dirty="0" smtClean="0"/>
              <a:t>, </a:t>
            </a:r>
            <a:r>
              <a:rPr lang="gl-ES" altLang="es-ES" sz="2000" dirty="0"/>
              <a:t>el </a:t>
            </a:r>
            <a:r>
              <a:rPr lang="gl-ES" altLang="es-ES" sz="2000" dirty="0" smtClean="0"/>
              <a:t>31 </a:t>
            </a:r>
            <a:r>
              <a:rPr lang="gl-ES" altLang="es-ES" sz="2000" dirty="0"/>
              <a:t>de </a:t>
            </a:r>
            <a:r>
              <a:rPr lang="gl-ES" altLang="es-ES" sz="2000" dirty="0" smtClean="0"/>
              <a:t>marzo </a:t>
            </a:r>
            <a:r>
              <a:rPr lang="gl-ES" altLang="es-ES" sz="2000" dirty="0"/>
              <a:t>de </a:t>
            </a:r>
            <a:r>
              <a:rPr lang="gl-ES" altLang="es-ES" sz="2000" dirty="0" smtClean="0"/>
              <a:t>2019. </a:t>
            </a:r>
            <a:r>
              <a:rPr lang="es-ES" altLang="es-ES" sz="2000" dirty="0" smtClean="0"/>
              <a:t>Proyección</a:t>
            </a:r>
            <a:r>
              <a:rPr lang="gl-ES" altLang="es-ES" sz="2000" dirty="0" smtClean="0"/>
              <a:t> </a:t>
            </a:r>
            <a:r>
              <a:rPr lang="gl-ES" altLang="es-ES" sz="2000" dirty="0"/>
              <a:t>de vídeo </a:t>
            </a:r>
            <a:r>
              <a:rPr lang="gl-ES" altLang="es-ES" sz="2000" dirty="0" smtClean="0"/>
              <a:t>con 52 </a:t>
            </a:r>
            <a:r>
              <a:rPr lang="gl-ES" altLang="es-ES" sz="2000" dirty="0" err="1" smtClean="0"/>
              <a:t>personas</a:t>
            </a:r>
            <a:r>
              <a:rPr lang="gl-ES" altLang="es-ES" sz="2000" dirty="0" smtClean="0"/>
              <a:t> trans </a:t>
            </a:r>
            <a:r>
              <a:rPr lang="gl-ES" altLang="es-ES" sz="2000" dirty="0"/>
              <a:t>famosas</a:t>
            </a:r>
            <a:r>
              <a:rPr lang="gl-ES" altLang="es-ES" sz="2000" dirty="0" smtClean="0"/>
              <a:t>.</a:t>
            </a:r>
            <a:r>
              <a:rPr lang="es-ES_tradnl" sz="2400" dirty="0" smtClean="0"/>
              <a:t>	</a:t>
            </a:r>
            <a:endParaRPr lang="es-ES" sz="2400" dirty="0"/>
          </a:p>
        </p:txBody>
      </p:sp>
      <p:pic>
        <p:nvPicPr>
          <p:cNvPr id="2" name="Imagen 1">
            <a:hlinkClick r:id="rId4" action="ppaction://hlinkfile" tooltip="TRANS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898" y="1484076"/>
            <a:ext cx="6948000" cy="390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2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236631" y="320706"/>
            <a:ext cx="74821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gl-ES" altLang="es-ES" sz="2000" dirty="0" smtClean="0"/>
              <a:t>Celebración del </a:t>
            </a:r>
            <a:r>
              <a:rPr lang="gl-ES" altLang="es-ES" sz="2000" b="1" dirty="0"/>
              <a:t>Día </a:t>
            </a:r>
            <a:r>
              <a:rPr lang="gl-ES" altLang="es-ES" sz="2000" b="1" dirty="0" smtClean="0"/>
              <a:t>de la Visibilidad Lésbica</a:t>
            </a:r>
            <a:r>
              <a:rPr lang="gl-ES" altLang="es-ES" sz="2000" dirty="0" smtClean="0"/>
              <a:t>, el </a:t>
            </a:r>
            <a:r>
              <a:rPr lang="gl-ES" altLang="es-ES" sz="2000" dirty="0"/>
              <a:t>26 de abril de </a:t>
            </a:r>
            <a:r>
              <a:rPr lang="gl-ES" altLang="es-ES" sz="2000" dirty="0" smtClean="0"/>
              <a:t>2019. </a:t>
            </a:r>
          </a:p>
          <a:p>
            <a:pPr>
              <a:spcBef>
                <a:spcPct val="0"/>
              </a:spcBef>
            </a:pPr>
            <a:r>
              <a:rPr lang="gl-ES" altLang="es-ES" sz="2000" dirty="0" err="1" smtClean="0"/>
              <a:t>Fiesta</a:t>
            </a:r>
            <a:r>
              <a:rPr lang="gl-ES" altLang="es-ES" sz="2000" dirty="0" smtClean="0"/>
              <a:t> </a:t>
            </a:r>
            <a:r>
              <a:rPr lang="gl-ES" altLang="es-ES" sz="2000" dirty="0"/>
              <a:t>con </a:t>
            </a:r>
            <a:r>
              <a:rPr lang="gl-ES" altLang="es-ES" sz="2000" dirty="0" err="1" smtClean="0"/>
              <a:t>proyección</a:t>
            </a:r>
            <a:r>
              <a:rPr lang="gl-ES" altLang="es-ES" sz="2000" dirty="0" smtClean="0"/>
              <a:t> </a:t>
            </a:r>
            <a:r>
              <a:rPr lang="gl-ES" altLang="es-ES" sz="2000" dirty="0"/>
              <a:t>de vídeo visibilizando a 50 lesbianas famosas.</a:t>
            </a:r>
          </a:p>
        </p:txBody>
      </p:sp>
      <p:sp>
        <p:nvSpPr>
          <p:cNvPr id="7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hlinkClick r:id="rId4" action="ppaction://hlinkfile" tooltip="LES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22" y="1453135"/>
            <a:ext cx="6948000" cy="386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1282098" y="365549"/>
            <a:ext cx="7864730" cy="5695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FF66FF"/>
                </a:solidFill>
                <a:sym typeface="Wingdings 3" panose="05040102010807070707" pitchFamily="18" charset="2"/>
              </a:rPr>
              <a:t>L</a:t>
            </a:r>
            <a:r>
              <a:rPr lang="es-ES_tradnl" sz="2400" b="1" dirty="0" smtClean="0">
                <a:sym typeface="Wingdings 3" panose="05040102010807070707" pitchFamily="18" charset="2"/>
              </a:rPr>
              <a:t>ESBIANAS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Mujeres que sienten atracción afectivo-sexual hacia otras mujeres.</a:t>
            </a: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FF0000"/>
                </a:solidFill>
                <a:sym typeface="Wingdings 3" panose="05040102010807070707" pitchFamily="18" charset="2"/>
              </a:rPr>
              <a:t>G</a:t>
            </a:r>
            <a:r>
              <a:rPr lang="es-ES_tradnl" sz="2400" b="1" dirty="0">
                <a:sym typeface="Wingdings 3" panose="05040102010807070707" pitchFamily="18" charset="2"/>
              </a:rPr>
              <a:t>AYS</a:t>
            </a:r>
            <a:r>
              <a:rPr lang="es-ES_tradnl" sz="2800" b="1" dirty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Hombres </a:t>
            </a:r>
            <a:r>
              <a:rPr lang="es-ES_tradnl" sz="1600" b="1" dirty="0">
                <a:sym typeface="Wingdings 3" panose="05040102010807070707" pitchFamily="18" charset="2"/>
              </a:rPr>
              <a:t>que sienten atracción </a:t>
            </a:r>
            <a:r>
              <a:rPr lang="es-ES_tradnl" sz="1600" b="1" dirty="0" smtClean="0">
                <a:sym typeface="Wingdings 3" panose="05040102010807070707" pitchFamily="18" charset="2"/>
              </a:rPr>
              <a:t>afectivo-sexual </a:t>
            </a:r>
            <a:r>
              <a:rPr lang="es-ES_tradnl" sz="1600" b="1" dirty="0">
                <a:sym typeface="Wingdings 3" panose="05040102010807070707" pitchFamily="18" charset="2"/>
              </a:rPr>
              <a:t>hacia </a:t>
            </a:r>
            <a:r>
              <a:rPr lang="es-ES_tradnl" sz="1600" b="1" dirty="0" smtClean="0">
                <a:sym typeface="Wingdings 3" panose="05040102010807070707" pitchFamily="18" charset="2"/>
              </a:rPr>
              <a:t>otros hombres.</a:t>
            </a: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FC842A"/>
                </a:solidFill>
                <a:sym typeface="Wingdings 3" panose="05040102010807070707" pitchFamily="18" charset="2"/>
              </a:rPr>
              <a:t>B</a:t>
            </a:r>
            <a:r>
              <a:rPr lang="es-ES_tradnl" sz="2400" b="1" dirty="0" smtClean="0">
                <a:sym typeface="Wingdings 3" panose="05040102010807070707" pitchFamily="18" charset="2"/>
              </a:rPr>
              <a:t>ISEXUALES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Personas </a:t>
            </a:r>
            <a:r>
              <a:rPr lang="es-ES_tradnl" sz="1600" b="1" dirty="0">
                <a:sym typeface="Wingdings 3" panose="05040102010807070707" pitchFamily="18" charset="2"/>
              </a:rPr>
              <a:t>que sienten atracción afectivo-sexual </a:t>
            </a:r>
            <a:r>
              <a:rPr lang="es-ES_tradnl" sz="1600" b="1" dirty="0" smtClean="0">
                <a:sym typeface="Wingdings 3" panose="05040102010807070707" pitchFamily="18" charset="2"/>
              </a:rPr>
              <a:t>hacia personas de cualquier género o sexo.</a:t>
            </a:r>
            <a:endParaRPr lang="es-ES_tradnl" sz="1600" b="1" dirty="0">
              <a:sym typeface="Wingdings 3" panose="05040102010807070707" pitchFamily="18" charset="2"/>
            </a:endParaRP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EDE313"/>
                </a:solidFill>
                <a:sym typeface="Wingdings 3" panose="05040102010807070707" pitchFamily="18" charset="2"/>
              </a:rPr>
              <a:t>T</a:t>
            </a:r>
            <a:r>
              <a:rPr lang="es-ES_tradnl" sz="2400" b="1" dirty="0" smtClean="0">
                <a:sym typeface="Wingdings 3" panose="05040102010807070707" pitchFamily="18" charset="2"/>
              </a:rPr>
              <a:t>RANS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Personas que no se identifican con el género asignado al nacer.</a:t>
            </a: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00B050"/>
                </a:solidFill>
                <a:sym typeface="Wingdings 3" panose="05040102010807070707" pitchFamily="18" charset="2"/>
              </a:rPr>
              <a:t>I</a:t>
            </a:r>
            <a:r>
              <a:rPr lang="es-ES_tradnl" sz="2400" b="1" dirty="0" smtClean="0">
                <a:sym typeface="Wingdings 3" panose="05040102010807070707" pitchFamily="18" charset="2"/>
              </a:rPr>
              <a:t>NTERSEXUALES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Personas que tienen características genitales y/o cromosómicas de hombre y de mujer.</a:t>
            </a: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00B0F0"/>
                </a:solidFill>
                <a:sym typeface="Wingdings 3" panose="05040102010807070707" pitchFamily="18" charset="2"/>
              </a:rPr>
              <a:t>Q</a:t>
            </a:r>
            <a:r>
              <a:rPr lang="es-ES_tradnl" sz="2400" b="1" dirty="0" smtClean="0">
                <a:sym typeface="Wingdings 3" panose="05040102010807070707" pitchFamily="18" charset="2"/>
              </a:rPr>
              <a:t>UEER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Personas que no se identifican con las identidades de género ni con las orientaciones sexuales establecidas.</a:t>
            </a:r>
          </a:p>
          <a:p>
            <a:pPr>
              <a:lnSpc>
                <a:spcPct val="114000"/>
              </a:lnSpc>
            </a:pPr>
            <a:r>
              <a:rPr lang="es-ES_tradnl" sz="3200" b="1" dirty="0" smtClean="0">
                <a:solidFill>
                  <a:srgbClr val="002060"/>
                </a:solidFill>
                <a:sym typeface="Wingdings 3" panose="05040102010807070707" pitchFamily="18" charset="2"/>
              </a:rPr>
              <a:t>A</a:t>
            </a:r>
            <a:r>
              <a:rPr lang="es-ES_tradnl" sz="2400" b="1" dirty="0" smtClean="0">
                <a:sym typeface="Wingdings 3" panose="05040102010807070707" pitchFamily="18" charset="2"/>
              </a:rPr>
              <a:t>SEXUALES</a:t>
            </a:r>
            <a:r>
              <a:rPr lang="es-ES_tradnl" sz="28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Personas que no sienten atracción sexual hacia otras personas.</a:t>
            </a:r>
          </a:p>
          <a:p>
            <a:r>
              <a:rPr lang="es-ES_tradnl" sz="5400" b="1" dirty="0" smtClean="0">
                <a:solidFill>
                  <a:srgbClr val="7030A0"/>
                </a:solidFill>
                <a:sym typeface="Wingdings 3" panose="05040102010807070707" pitchFamily="18" charset="2"/>
              </a:rPr>
              <a:t>+</a:t>
            </a:r>
            <a:r>
              <a:rPr lang="es-ES_tradnl" sz="5400" b="1" dirty="0" smtClean="0">
                <a:sym typeface="Wingdings 3" panose="05040102010807070707" pitchFamily="18" charset="2"/>
              </a:rPr>
              <a:t> </a:t>
            </a:r>
            <a:r>
              <a:rPr lang="es-ES_tradnl" sz="1600" b="1" dirty="0" smtClean="0">
                <a:sym typeface="Wingdings 3" panose="05040102010807070707" pitchFamily="18" charset="2"/>
              </a:rPr>
              <a:t>Identidades que no están incluidas o que todavía no existen. </a:t>
            </a:r>
            <a:endParaRPr lang="es-ES_tradnl" sz="3600" b="1" dirty="0" smtClean="0"/>
          </a:p>
        </p:txBody>
      </p:sp>
    </p:spTree>
    <p:extLst>
      <p:ext uri="{BB962C8B-B14F-4D97-AF65-F5344CB8AC3E}">
        <p14:creationId xmlns:p14="http://schemas.microsoft.com/office/powerpoint/2010/main" val="272239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10035" r="11964" b="2219"/>
          <a:stretch/>
        </p:blipFill>
        <p:spPr>
          <a:xfrm>
            <a:off x="1378417" y="890574"/>
            <a:ext cx="3078947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898572" y="890574"/>
            <a:ext cx="3511740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234858" y="214455"/>
            <a:ext cx="3087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ES" dirty="0">
                <a:sym typeface="Wingdings 3" panose="05040102010807070707" pitchFamily="18" charset="2"/>
              </a:rPr>
              <a:t> </a:t>
            </a:r>
            <a:r>
              <a:rPr lang="es-ES_tradnl" altLang="es-ES" sz="2400" dirty="0">
                <a:sym typeface="Wingdings 3" panose="05040102010807070707" pitchFamily="18" charset="2"/>
              </a:rPr>
              <a:t>P</a:t>
            </a:r>
            <a:r>
              <a:rPr lang="gl-ES" altLang="es-ES" sz="2400" dirty="0" err="1"/>
              <a:t>hotocall</a:t>
            </a:r>
            <a:r>
              <a:rPr lang="gl-ES" altLang="es-ES" sz="2400" dirty="0"/>
              <a:t> </a:t>
            </a:r>
            <a:r>
              <a:rPr lang="gl-ES" altLang="es-ES" sz="2400" dirty="0" err="1"/>
              <a:t>Lesbigram</a:t>
            </a:r>
            <a:r>
              <a:rPr lang="gl-ES" altLang="es-ES" sz="2400" dirty="0"/>
              <a:t>. </a:t>
            </a:r>
            <a:endParaRPr lang="gl-ES" alt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72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15485" r="15404" b="16477"/>
          <a:stretch/>
        </p:blipFill>
        <p:spPr>
          <a:xfrm>
            <a:off x="1160266" y="762421"/>
            <a:ext cx="3604688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r="3510" b="2982"/>
          <a:stretch/>
        </p:blipFill>
        <p:spPr>
          <a:xfrm>
            <a:off x="5124593" y="783169"/>
            <a:ext cx="3659768" cy="468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0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581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Celebración de la III Semana de la Diversidad LGBTIQA+ del IES Politécnico de Vigo 2019.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766" y="1542479"/>
            <a:ext cx="6024055" cy="42597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9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>
                <a:sym typeface="Wingdings 3" panose="05040102010807070707" pitchFamily="18" charset="2"/>
              </a:rPr>
              <a:t>Entrega del Certificado de Escuela Segura de la FELGTB al primer centro en Galicia.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18042" r="22709" b="25366"/>
          <a:stretch/>
        </p:blipFill>
        <p:spPr>
          <a:xfrm>
            <a:off x="1105593" y="1630051"/>
            <a:ext cx="2485505" cy="34434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40" y="1630051"/>
            <a:ext cx="4594253" cy="344568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892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Charlas de formación en Diversidad Afectivo-sexual y de Género por la asociación </a:t>
            </a:r>
            <a:r>
              <a:rPr lang="es-ES_tradnl" sz="2400" dirty="0" err="1" smtClean="0"/>
              <a:t>Nós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Mesmas</a:t>
            </a:r>
            <a:r>
              <a:rPr lang="es-ES_tradnl" sz="2400" dirty="0" smtClean="0"/>
              <a:t> y sobre Juventud Trans por la asociación Avante Vigo.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5"/>
          <a:stretch/>
        </p:blipFill>
        <p:spPr>
          <a:xfrm>
            <a:off x="4688380" y="2171809"/>
            <a:ext cx="3968889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2" r="15449"/>
          <a:stretch/>
        </p:blipFill>
        <p:spPr>
          <a:xfrm>
            <a:off x="871009" y="2171809"/>
            <a:ext cx="3546310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711538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Taller </a:t>
            </a:r>
            <a:r>
              <a:rPr lang="es-ES_tradnl" sz="2400" dirty="0" err="1" smtClean="0"/>
              <a:t>Drag</a:t>
            </a:r>
            <a:r>
              <a:rPr lang="es-ES_tradnl" sz="2400" dirty="0"/>
              <a:t> </a:t>
            </a:r>
            <a:r>
              <a:rPr lang="es-ES_tradnl" sz="2400" dirty="0" smtClean="0"/>
              <a:t>Queen/King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7" r="19100" b="5461"/>
          <a:stretch/>
        </p:blipFill>
        <p:spPr>
          <a:xfrm>
            <a:off x="4742543" y="1885251"/>
            <a:ext cx="3982848" cy="27453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3"/>
          <a:stretch/>
        </p:blipFill>
        <p:spPr>
          <a:xfrm>
            <a:off x="770962" y="1882605"/>
            <a:ext cx="3801038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281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95547" y="276746"/>
            <a:ext cx="731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" dirty="0">
                <a:sym typeface="Wingdings 3" panose="05040102010807070707" pitchFamily="18" charset="2"/>
              </a:rPr>
              <a:t> </a:t>
            </a:r>
            <a:r>
              <a:rPr lang="es-ES_tradnl" sz="2400" dirty="0" smtClean="0"/>
              <a:t>MECOPOL </a:t>
            </a:r>
            <a:r>
              <a:rPr lang="es-ES_tradnl" sz="2400" dirty="0"/>
              <a:t>“</a:t>
            </a:r>
            <a:r>
              <a:rPr lang="es-ES_tradnl" sz="2400" dirty="0" smtClean="0"/>
              <a:t>II </a:t>
            </a:r>
            <a:r>
              <a:rPr lang="es-ES_tradnl" sz="2400" dirty="0" err="1"/>
              <a:t>Mostra</a:t>
            </a:r>
            <a:r>
              <a:rPr lang="es-ES_tradnl" sz="2400" dirty="0"/>
              <a:t> </a:t>
            </a:r>
            <a:r>
              <a:rPr lang="es-ES_tradnl" sz="2400" dirty="0" smtClean="0"/>
              <a:t>Educativa de Curtas con Orgullo do Politécnico de Vigo” 2019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095" y="1284735"/>
            <a:ext cx="3081905" cy="44388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16" t="10188" r="9732" b="15116"/>
          <a:stretch/>
        </p:blipFill>
        <p:spPr>
          <a:xfrm>
            <a:off x="4853147" y="1284735"/>
            <a:ext cx="3827760" cy="30523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30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095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1104842" y="530225"/>
            <a:ext cx="7552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Wingdings 2" panose="05020102010507070707" pitchFamily="18" charset="2"/>
              <a:buChar char=""/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_tradnl" altLang="es-ES" sz="1600" dirty="0">
                <a:sym typeface="Wingdings 3" panose="05040102010807070707" pitchFamily="18" charset="2"/>
              </a:rPr>
              <a:t></a:t>
            </a:r>
            <a:r>
              <a:rPr lang="es-ES_tradnl" altLang="es-ES" sz="1800" dirty="0">
                <a:sym typeface="Wingdings 3" panose="05040102010807070707" pitchFamily="18" charset="2"/>
              </a:rPr>
              <a:t> </a:t>
            </a:r>
            <a:r>
              <a:rPr lang="es-ES" altLang="es-ES" sz="1800" b="1" dirty="0"/>
              <a:t>Exposición fotográfica </a:t>
            </a:r>
            <a:r>
              <a:rPr lang="es-ES" altLang="es-ES" sz="1800" dirty="0"/>
              <a:t>alumnado 1º </a:t>
            </a:r>
            <a:r>
              <a:rPr lang="es-ES" altLang="es-ES" sz="1800" dirty="0" err="1"/>
              <a:t>Bacharelato</a:t>
            </a:r>
            <a:r>
              <a:rPr lang="es-ES" altLang="es-ES" sz="1800" dirty="0"/>
              <a:t> Artes “</a:t>
            </a:r>
            <a:r>
              <a:rPr lang="es-ES" altLang="es-ES" sz="1800" dirty="0" smtClean="0"/>
              <a:t>Amar e </a:t>
            </a:r>
            <a:r>
              <a:rPr lang="es-ES" altLang="es-ES" sz="1800" dirty="0" err="1" smtClean="0"/>
              <a:t>deixar</a:t>
            </a:r>
            <a:r>
              <a:rPr lang="es-ES" altLang="es-ES" sz="1800" dirty="0" smtClean="0"/>
              <a:t> amar”</a:t>
            </a:r>
            <a:endParaRPr lang="es-ES" altLang="es-ES" sz="1800" dirty="0"/>
          </a:p>
        </p:txBody>
      </p:sp>
      <p:pic>
        <p:nvPicPr>
          <p:cNvPr id="11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4805" r="10425" b="2600"/>
          <a:stretch/>
        </p:blipFill>
        <p:spPr bwMode="auto">
          <a:xfrm>
            <a:off x="2094809" y="1162098"/>
            <a:ext cx="5112326" cy="46182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3" name="12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28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82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084943" y="568314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_tradnl" sz="2400" dirty="0" smtClean="0"/>
              <a:t>Mercadillo	</a:t>
            </a:r>
            <a:endParaRPr lang="es-ES" sz="24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8" b="6858"/>
          <a:stretch/>
        </p:blipFill>
        <p:spPr>
          <a:xfrm rot="10800000">
            <a:off x="1542305" y="1282207"/>
            <a:ext cx="6712534" cy="43031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6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70625" y="333036"/>
            <a:ext cx="8173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gl-ES" altLang="es-ES" sz="2000" dirty="0" smtClean="0"/>
              <a:t>Celebración del </a:t>
            </a:r>
            <a:r>
              <a:rPr lang="gl-ES" altLang="es-ES" sz="2000" b="1" dirty="0"/>
              <a:t>Día </a:t>
            </a:r>
            <a:r>
              <a:rPr lang="gl-ES" altLang="es-ES" sz="2000" b="1" dirty="0" smtClean="0"/>
              <a:t>de la Visibilidad Bisexual</a:t>
            </a:r>
            <a:r>
              <a:rPr lang="gl-ES" altLang="es-ES" sz="2000" dirty="0" smtClean="0"/>
              <a:t>, 23 </a:t>
            </a:r>
            <a:r>
              <a:rPr lang="gl-ES" altLang="es-ES" sz="2000" dirty="0"/>
              <a:t>de </a:t>
            </a:r>
            <a:r>
              <a:rPr lang="gl-ES" altLang="es-ES" sz="2000" dirty="0" err="1" smtClean="0"/>
              <a:t>septiembre</a:t>
            </a:r>
            <a:r>
              <a:rPr lang="gl-ES" altLang="es-ES" sz="2000" dirty="0" smtClean="0"/>
              <a:t> </a:t>
            </a:r>
            <a:r>
              <a:rPr lang="gl-ES" altLang="es-ES" sz="2000" dirty="0"/>
              <a:t>de </a:t>
            </a:r>
            <a:r>
              <a:rPr lang="gl-ES" altLang="es-ES" sz="2000" dirty="0" smtClean="0"/>
              <a:t>2019. </a:t>
            </a:r>
          </a:p>
          <a:p>
            <a:pPr>
              <a:spcBef>
                <a:spcPct val="0"/>
              </a:spcBef>
            </a:pPr>
            <a:r>
              <a:rPr lang="gl-ES" altLang="es-ES" sz="2000" dirty="0" err="1"/>
              <a:t>P</a:t>
            </a:r>
            <a:r>
              <a:rPr lang="gl-ES" altLang="es-ES" sz="2000" dirty="0" err="1" smtClean="0"/>
              <a:t>royección</a:t>
            </a:r>
            <a:r>
              <a:rPr lang="gl-ES" altLang="es-ES" sz="2000" dirty="0" smtClean="0"/>
              <a:t> </a:t>
            </a:r>
            <a:r>
              <a:rPr lang="gl-ES" altLang="es-ES" sz="2000" dirty="0"/>
              <a:t>de vídeo </a:t>
            </a:r>
            <a:r>
              <a:rPr lang="gl-ES" altLang="es-ES" sz="2000" dirty="0" smtClean="0"/>
              <a:t>Decálogo Formativo y CINEFORUM.</a:t>
            </a:r>
            <a:endParaRPr lang="gl-ES" altLang="es-ES" sz="2000" dirty="0"/>
          </a:p>
        </p:txBody>
      </p:sp>
      <p:sp>
        <p:nvSpPr>
          <p:cNvPr id="7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>
            <a:hlinkClick r:id="rId4" action="ppaction://hlinkfile" tooltip="LES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09" y="1565872"/>
            <a:ext cx="6948000" cy="341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64860" y="1858496"/>
            <a:ext cx="8145564" cy="3470694"/>
          </a:xfrm>
          <a:prstGeom prst="rect">
            <a:avLst/>
          </a:prstGeom>
          <a:blipFill dpi="0" rotWithShape="1">
            <a:blip r:embed="rId2">
              <a:alphaModFix amt="2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755186" y="535434"/>
            <a:ext cx="8121987" cy="1043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sym typeface="Wingdings 3" panose="05040102010807070707" pitchFamily="18" charset="2"/>
              </a:rPr>
              <a:t>PONERNOS Y PONERLE AL SISTEMA EDUCATIVO</a:t>
            </a:r>
          </a:p>
          <a:p>
            <a:pPr algn="ctr"/>
            <a:endParaRPr lang="es-ES_tradnl" sz="2800" b="1" dirty="0">
              <a:sym typeface="Wingdings 3" panose="05040102010807070707" pitchFamily="18" charset="2"/>
            </a:endParaRPr>
          </a:p>
          <a:p>
            <a:pPr algn="ctr"/>
            <a:r>
              <a:rPr lang="es-ES_tradnl" sz="4400" b="1" dirty="0" smtClean="0">
                <a:sym typeface="Wingdings 3" panose="05040102010807070707" pitchFamily="18" charset="2"/>
              </a:rPr>
              <a:t> GAFAS ARCO IRIS</a:t>
            </a:r>
          </a:p>
          <a:p>
            <a:pPr algn="ctr"/>
            <a:endParaRPr lang="es-ES_tradnl" sz="3600" b="1" dirty="0" smtClean="0">
              <a:sym typeface="Wingdings 3" panose="05040102010807070707" pitchFamily="18" charset="2"/>
            </a:endParaRPr>
          </a:p>
          <a:p>
            <a:pPr algn="ctr"/>
            <a:r>
              <a:rPr lang="es-ES_tradnl" sz="2800" b="1" dirty="0" smtClean="0">
                <a:sym typeface="Wingdings 3" panose="05040102010807070707" pitchFamily="18" charset="2"/>
              </a:rPr>
              <a:t>PARA VER Y RECONOCER </a:t>
            </a:r>
          </a:p>
          <a:p>
            <a:pPr algn="ctr"/>
            <a:endParaRPr lang="es-ES_tradnl" sz="2400" b="1" dirty="0">
              <a:sym typeface="Wingdings 3" panose="05040102010807070707" pitchFamily="18" charset="2"/>
            </a:endParaRPr>
          </a:p>
          <a:p>
            <a:pPr marL="342900" indent="-342900" algn="ctr">
              <a:buFont typeface="Wingdings 3" panose="05040102010807070707" pitchFamily="18" charset="2"/>
              <a:buChar char="q"/>
            </a:pPr>
            <a:r>
              <a:rPr lang="es-ES_tradnl" sz="2400" b="1" dirty="0" smtClean="0">
                <a:sym typeface="Wingdings 3" panose="05040102010807070707" pitchFamily="18" charset="2"/>
              </a:rPr>
              <a:t>NUESTROS PROPIOS PREJUICIOS</a:t>
            </a:r>
          </a:p>
          <a:p>
            <a:pPr algn="ctr"/>
            <a:endParaRPr lang="es-ES_tradnl" sz="2400" b="1" dirty="0" smtClean="0">
              <a:sym typeface="Wingdings 3" panose="05040102010807070707" pitchFamily="18" charset="2"/>
            </a:endParaRPr>
          </a:p>
          <a:p>
            <a:pPr algn="ctr"/>
            <a:r>
              <a:rPr lang="es-ES_tradnl" sz="2400" dirty="0">
                <a:sym typeface="Wingdings 3" panose="05040102010807070707" pitchFamily="18" charset="2"/>
              </a:rPr>
              <a:t> </a:t>
            </a:r>
            <a:r>
              <a:rPr lang="es-ES_tradnl" sz="2400" b="1" dirty="0">
                <a:sym typeface="Wingdings 3" panose="05040102010807070707" pitchFamily="18" charset="2"/>
              </a:rPr>
              <a:t>NUESTROS PROPIOS </a:t>
            </a:r>
            <a:r>
              <a:rPr lang="es-ES_tradnl" sz="2400" b="1" dirty="0" smtClean="0">
                <a:sym typeface="Wingdings 3" panose="05040102010807070707" pitchFamily="18" charset="2"/>
              </a:rPr>
              <a:t>MIEDOS</a:t>
            </a:r>
            <a:endParaRPr lang="es-ES_tradnl" sz="2400" b="1" dirty="0">
              <a:sym typeface="Wingdings 3" panose="05040102010807070707" pitchFamily="18" charset="2"/>
            </a:endParaRPr>
          </a:p>
          <a:p>
            <a:pPr algn="ctr"/>
            <a:endParaRPr lang="es-ES_tradnl" sz="2400" b="1" dirty="0" smtClean="0">
              <a:sym typeface="Wingdings 3" panose="05040102010807070707" pitchFamily="18" charset="2"/>
            </a:endParaRPr>
          </a:p>
          <a:p>
            <a:pPr algn="ctr"/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_tradnl" sz="2400" b="1" dirty="0" smtClean="0">
                <a:sym typeface="Wingdings 3" panose="05040102010807070707" pitchFamily="18" charset="2"/>
              </a:rPr>
              <a:t>VALORAR</a:t>
            </a:r>
            <a:r>
              <a:rPr lang="es-ES_tradnl" sz="2400" b="1" dirty="0">
                <a:sym typeface="Wingdings 3" panose="05040102010807070707" pitchFamily="18" charset="2"/>
              </a:rPr>
              <a:t>,</a:t>
            </a:r>
            <a:r>
              <a:rPr lang="es-ES_tradnl" sz="2400" b="1" dirty="0" smtClean="0">
                <a:sym typeface="Wingdings 3" panose="05040102010807070707" pitchFamily="18" charset="2"/>
              </a:rPr>
              <a:t> RESPETAR  Y DEFENDER LA </a:t>
            </a:r>
            <a:r>
              <a:rPr lang="es-ES_tradnl" sz="2400" b="1" dirty="0" smtClean="0">
                <a:sym typeface="Wingdings 3" panose="05040102010807070707" pitchFamily="18" charset="2"/>
              </a:rPr>
              <a:t>DIVERSIDAD </a:t>
            </a:r>
            <a:r>
              <a:rPr lang="es-ES_tradnl" sz="2400" b="1" dirty="0" smtClean="0">
                <a:sym typeface="Wingdings 3" panose="05040102010807070707" pitchFamily="18" charset="2"/>
              </a:rPr>
              <a:t>SEXUAL Y DE </a:t>
            </a:r>
            <a:r>
              <a:rPr lang="es-ES_tradnl" sz="2400" b="1" dirty="0" smtClean="0">
                <a:sym typeface="Wingdings 3" panose="05040102010807070707" pitchFamily="18" charset="2"/>
              </a:rPr>
              <a:t>IDENTIDAD DE GÉNERO </a:t>
            </a:r>
            <a:r>
              <a:rPr lang="es-ES_tradnl" sz="2400" b="1" dirty="0" smtClean="0">
                <a:sym typeface="Wingdings 3" panose="05040102010807070707" pitchFamily="18" charset="2"/>
              </a:rPr>
              <a:t>COMO UNA CARACTERÍSTICA INHERENTE </a:t>
            </a:r>
            <a:r>
              <a:rPr lang="es-ES_tradnl" sz="2400" b="1" dirty="0">
                <a:sym typeface="Wingdings 3" panose="05040102010807070707" pitchFamily="18" charset="2"/>
              </a:rPr>
              <a:t>A</a:t>
            </a:r>
            <a:r>
              <a:rPr lang="es-ES_tradnl" sz="2400" b="1" dirty="0" smtClean="0">
                <a:sym typeface="Wingdings 3" panose="05040102010807070707" pitchFamily="18" charset="2"/>
              </a:rPr>
              <a:t> </a:t>
            </a:r>
            <a:r>
              <a:rPr lang="es-ES_tradnl" sz="2400" b="1" dirty="0" smtClean="0">
                <a:sym typeface="Wingdings 3" panose="05040102010807070707" pitchFamily="18" charset="2"/>
              </a:rPr>
              <a:t>LA CONDICIÓN HUMANA.</a:t>
            </a:r>
          </a:p>
          <a:p>
            <a:pPr algn="ctr"/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b="1" dirty="0">
              <a:sym typeface="Wingdings 3" panose="05040102010807070707" pitchFamily="18" charset="2"/>
            </a:endParaRPr>
          </a:p>
          <a:p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b="1" dirty="0">
              <a:sym typeface="Wingdings 3" panose="05040102010807070707" pitchFamily="18" charset="2"/>
            </a:endParaRPr>
          </a:p>
          <a:p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b="1" dirty="0">
              <a:sym typeface="Wingdings 3" panose="05040102010807070707" pitchFamily="18" charset="2"/>
            </a:endParaRPr>
          </a:p>
          <a:p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b="1" dirty="0">
              <a:sym typeface="Wingdings 3" panose="05040102010807070707" pitchFamily="18" charset="2"/>
            </a:endParaRPr>
          </a:p>
          <a:p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b="1" dirty="0" smtClean="0">
              <a:sym typeface="Wingdings 3" panose="05040102010807070707" pitchFamily="18" charset="2"/>
            </a:endParaRPr>
          </a:p>
          <a:p>
            <a:endParaRPr lang="es-ES_tradnl" sz="2400" dirty="0">
              <a:sym typeface="Wingdings 3" panose="05040102010807070707" pitchFamily="18" charset="2"/>
            </a:endParaRPr>
          </a:p>
          <a:p>
            <a:endParaRPr lang="es-ES_tradnl" sz="1400" b="1" dirty="0" smtClean="0"/>
          </a:p>
          <a:p>
            <a:endParaRPr lang="es-ES_tradnl" sz="1400" b="1" dirty="0"/>
          </a:p>
        </p:txBody>
      </p:sp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8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8" name="7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7" y="163435"/>
            <a:ext cx="4156406" cy="587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3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94"/>
            <a:ext cx="9143999" cy="68579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388" y="6146025"/>
            <a:ext cx="670359" cy="543657"/>
          </a:xfrm>
          <a:prstGeom prst="rect">
            <a:avLst/>
          </a:prstGeom>
        </p:spPr>
      </p:pic>
      <p:sp>
        <p:nvSpPr>
          <p:cNvPr id="7" name="4 CuadroTexto"/>
          <p:cNvSpPr txBox="1"/>
          <p:nvPr/>
        </p:nvSpPr>
        <p:spPr>
          <a:xfrm>
            <a:off x="1510777" y="1119206"/>
            <a:ext cx="6775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sz="2400" b="1" dirty="0" smtClean="0"/>
              <a:t>TUTORA LGBT </a:t>
            </a:r>
            <a:r>
              <a:rPr lang="es-ES" altLang="es-ES" sz="2400" b="1" dirty="0"/>
              <a:t>- anaojea.dipovigo@gmail.com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sz="2400" b="1" dirty="0" smtClean="0"/>
              <a:t>GRUPO APÓIATE - apoio.lgbt.polivigo@gmail.com</a:t>
            </a:r>
          </a:p>
        </p:txBody>
      </p:sp>
      <p:pic>
        <p:nvPicPr>
          <p:cNvPr id="8" name="4 Imagen" descr="Instagram-Logo.png"/>
          <p:cNvPicPr>
            <a:picLocks noChangeAspect="1"/>
          </p:cNvPicPr>
          <p:nvPr/>
        </p:nvPicPr>
        <p:blipFill>
          <a:blip r:embed="rId4" cstate="print"/>
          <a:srcRect l="7161" t="8842" r="8842" b="7161"/>
          <a:stretch>
            <a:fillRect/>
          </a:stretch>
        </p:blipFill>
        <p:spPr>
          <a:xfrm>
            <a:off x="1737073" y="3105609"/>
            <a:ext cx="684000" cy="684000"/>
          </a:xfrm>
          <a:prstGeom prst="rect">
            <a:avLst/>
          </a:prstGeom>
        </p:spPr>
      </p:pic>
      <p:pic>
        <p:nvPicPr>
          <p:cNvPr id="9" name="3 Imagen" descr="twitt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37073" y="4747050"/>
            <a:ext cx="684000" cy="684000"/>
          </a:xfrm>
          <a:prstGeom prst="rect">
            <a:avLst/>
          </a:prstGeom>
        </p:spPr>
      </p:pic>
      <p:pic>
        <p:nvPicPr>
          <p:cNvPr id="10" name="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3"/>
          <a:stretch>
            <a:fillRect/>
          </a:stretch>
        </p:blipFill>
        <p:spPr>
          <a:xfrm>
            <a:off x="2709572" y="2642599"/>
            <a:ext cx="2991260" cy="11976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055" y="4310777"/>
            <a:ext cx="2501403" cy="14118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13 Rectángulo redondeado"/>
          <p:cNvSpPr/>
          <p:nvPr/>
        </p:nvSpPr>
        <p:spPr>
          <a:xfrm>
            <a:off x="3227613" y="232561"/>
            <a:ext cx="2862943" cy="729343"/>
          </a:xfrm>
          <a:prstGeom prst="roundRect">
            <a:avLst/>
          </a:prstGeom>
          <a:blipFill dpi="0" rotWithShape="1">
            <a:blip r:embed="rId8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Rectángulo"/>
          <p:cNvSpPr/>
          <p:nvPr/>
        </p:nvSpPr>
        <p:spPr>
          <a:xfrm>
            <a:off x="3749859" y="335622"/>
            <a:ext cx="181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</a:rPr>
              <a:t>CONTACTO</a:t>
            </a:r>
          </a:p>
        </p:txBody>
      </p:sp>
      <p:sp>
        <p:nvSpPr>
          <p:cNvPr id="15" name="CuadroTexto 8"/>
          <p:cNvSpPr txBox="1"/>
          <p:nvPr/>
        </p:nvSpPr>
        <p:spPr>
          <a:xfrm>
            <a:off x="3628512" y="6226233"/>
            <a:ext cx="4220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 smtClean="0"/>
              <a:t>Programa de Atención a la Diversidad Afectivo-Sexual y de Género</a:t>
            </a:r>
          </a:p>
          <a:p>
            <a:pPr algn="ctr"/>
            <a:r>
              <a:rPr lang="es-ES" sz="1100" b="1" dirty="0" smtClean="0"/>
              <a:t>IES Politécnico de Vigo</a:t>
            </a:r>
            <a:endParaRPr lang="es-ES" sz="1100" b="1" dirty="0"/>
          </a:p>
        </p:txBody>
      </p:sp>
      <p:cxnSp>
        <p:nvCxnSpPr>
          <p:cNvPr id="16" name="15 Conector recto"/>
          <p:cNvCxnSpPr/>
          <p:nvPr/>
        </p:nvCxnSpPr>
        <p:spPr>
          <a:xfrm>
            <a:off x="4898572" y="6629400"/>
            <a:ext cx="3254828" cy="0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/>
          <p:nvPr/>
        </p:nvCxnSpPr>
        <p:spPr>
          <a:xfrm flipV="1">
            <a:off x="3614057" y="6204841"/>
            <a:ext cx="4332524" cy="16"/>
          </a:xfrm>
          <a:prstGeom prst="line">
            <a:avLst/>
          </a:prstGeom>
          <a:ln w="0">
            <a:solidFill>
              <a:schemeClr val="tx1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1510777" y="2534855"/>
            <a:ext cx="113659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b="1" dirty="0" smtClean="0"/>
              <a:t>Instagram</a:t>
            </a:r>
            <a:endParaRPr lang="es-ES" altLang="es-ES" b="1" dirty="0"/>
          </a:p>
        </p:txBody>
      </p:sp>
      <p:sp>
        <p:nvSpPr>
          <p:cNvPr id="19" name="Rectángulo 18"/>
          <p:cNvSpPr/>
          <p:nvPr/>
        </p:nvSpPr>
        <p:spPr>
          <a:xfrm>
            <a:off x="1643408" y="4205837"/>
            <a:ext cx="871329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b="1" dirty="0" smtClean="0"/>
              <a:t>Twitter</a:t>
            </a:r>
            <a:endParaRPr lang="es-ES" altLang="es-ES" b="1" dirty="0"/>
          </a:p>
        </p:txBody>
      </p:sp>
    </p:spTree>
    <p:extLst>
      <p:ext uri="{BB962C8B-B14F-4D97-AF65-F5344CB8AC3E}">
        <p14:creationId xmlns:p14="http://schemas.microsoft.com/office/powerpoint/2010/main" val="12198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972567" y="1644552"/>
            <a:ext cx="771423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ym typeface="Wingdings 3" panose="05040102010807070707" pitchFamily="18" charset="2"/>
              </a:rPr>
              <a:t>FORMACIÓN DE PROFESORADO</a:t>
            </a:r>
          </a:p>
          <a:p>
            <a:endParaRPr lang="es-ES" sz="2400" dirty="0"/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Abrazar la diversidad: propuestas para una educación libre de acoso homofóbico y transfóbico. Instituto de la Mujer, 2015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endParaRPr lang="es-ES_tradnl" sz="1600" dirty="0" smtClean="0">
              <a:sym typeface="Wingdings 3" panose="05040102010807070707" pitchFamily="18" charset="2"/>
            </a:endParaRPr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  <a:hlinkClick r:id="rId4" action="ppaction://hlinkfile"/>
              </a:rPr>
              <a:t>Quiéreme con mi diversidad. Identidad y diversidad afectivo-sexual y familiar. Asociación GALEHI (Familias LGBT), 2018</a:t>
            </a:r>
            <a:endParaRPr lang="es-ES" sz="2000" dirty="0" smtClean="0"/>
          </a:p>
          <a:p>
            <a:endParaRPr lang="es-ES_tradnl" sz="1600" dirty="0" smtClean="0">
              <a:sym typeface="Wingdings 3" panose="05040102010807070707" pitchFamily="18" charset="2"/>
            </a:endParaRPr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  <a:hlinkClick r:id="rId5" action="ppaction://hlinkfile"/>
              </a:rPr>
              <a:t>Taller de Sensibilización frente al acoso escolar LGBT-fóbico. Atención a la Diversidad afectivo-sexual y de identidad de género. COGAM, 2016</a:t>
            </a:r>
            <a:endParaRPr lang="es-ES" sz="2000" dirty="0"/>
          </a:p>
          <a:p>
            <a:endParaRPr lang="es-ES" sz="2000" dirty="0" smtClean="0"/>
          </a:p>
          <a:p>
            <a:endParaRPr lang="es-ES" sz="2400" dirty="0" smtClean="0"/>
          </a:p>
        </p:txBody>
      </p:sp>
      <p:sp>
        <p:nvSpPr>
          <p:cNvPr id="6" name="10 Rectángulo redondeado"/>
          <p:cNvSpPr/>
          <p:nvPr/>
        </p:nvSpPr>
        <p:spPr>
          <a:xfrm>
            <a:off x="1604355" y="326478"/>
            <a:ext cx="6608619" cy="696686"/>
          </a:xfrm>
          <a:prstGeom prst="roundRect">
            <a:avLst/>
          </a:prstGeom>
          <a:blipFill dpi="0" rotWithShape="1">
            <a:blip r:embed="rId6" cstate="print">
              <a:alphaModFix amt="70000"/>
            </a:blip>
            <a:srcRect/>
            <a:stretch>
              <a:fillRect t="-13000" b="-13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9 Rectángulo"/>
          <p:cNvSpPr/>
          <p:nvPr/>
        </p:nvSpPr>
        <p:spPr>
          <a:xfrm>
            <a:off x="3249267" y="413211"/>
            <a:ext cx="3318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</a:rPr>
              <a:t>ALGUNOS RECURSOS</a:t>
            </a:r>
          </a:p>
        </p:txBody>
      </p:sp>
    </p:spTree>
    <p:extLst>
      <p:ext uri="{BB962C8B-B14F-4D97-AF65-F5344CB8AC3E}">
        <p14:creationId xmlns:p14="http://schemas.microsoft.com/office/powerpoint/2010/main" val="102081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1147134" y="821586"/>
            <a:ext cx="771423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ym typeface="Wingdings 3" panose="05040102010807070707" pitchFamily="18" charset="2"/>
              </a:rPr>
              <a:t>RECURSOS PARA EL AULA</a:t>
            </a:r>
          </a:p>
          <a:p>
            <a:endParaRPr lang="es-ES" sz="2000" dirty="0">
              <a:sym typeface="Wingdings 3" panose="05040102010807070707" pitchFamily="18" charset="2"/>
            </a:endParaRPr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Normal. Unidad </a:t>
            </a:r>
            <a:r>
              <a:rPr lang="es-ES" sz="2000" dirty="0">
                <a:sym typeface="Wingdings 3" panose="05040102010807070707" pitchFamily="18" charset="2"/>
                <a:hlinkClick r:id="rId3" action="ppaction://hlinkfile"/>
              </a:rPr>
              <a:t>didáctica 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para </a:t>
            </a:r>
            <a:r>
              <a:rPr lang="es-ES" sz="2000" dirty="0" err="1" smtClean="0">
                <a:sym typeface="Wingdings 3" panose="05040102010807070707" pitchFamily="18" charset="2"/>
                <a:hlinkClick r:id="rId3" action="ppaction://hlinkfile"/>
              </a:rPr>
              <a:t>traballar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 a </a:t>
            </a:r>
            <a:r>
              <a:rPr lang="es-ES" sz="2000" dirty="0" err="1" smtClean="0">
                <a:sym typeface="Wingdings 3" panose="05040102010807070707" pitchFamily="18" charset="2"/>
                <a:hlinkClick r:id="rId3" action="ppaction://hlinkfile"/>
              </a:rPr>
              <a:t>diversidade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 </a:t>
            </a:r>
            <a:r>
              <a:rPr lang="es-ES" sz="2000" dirty="0" err="1" smtClean="0">
                <a:sym typeface="Wingdings 3" panose="05040102010807070707" pitchFamily="18" charset="2"/>
                <a:hlinkClick r:id="rId3" action="ppaction://hlinkfile"/>
              </a:rPr>
              <a:t>nas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 aulas de secundaria, 2018</a:t>
            </a:r>
            <a:endParaRPr lang="es-ES" sz="2000" dirty="0">
              <a:sym typeface="Wingdings 3" panose="05040102010807070707" pitchFamily="18" charset="2"/>
            </a:endParaRPr>
          </a:p>
          <a:p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</a:rPr>
              <a:t>Unidades </a:t>
            </a:r>
            <a:r>
              <a:rPr lang="es-ES" sz="2000" dirty="0">
                <a:sym typeface="Wingdings 3" panose="05040102010807070707" pitchFamily="18" charset="2"/>
              </a:rPr>
              <a:t>Didácticas </a:t>
            </a:r>
            <a:r>
              <a:rPr lang="es-ES" sz="2000" dirty="0" smtClean="0">
                <a:sym typeface="Wingdings 3" panose="05040102010807070707" pitchFamily="18" charset="2"/>
              </a:rPr>
              <a:t>STEILAS. Infantil, Primaria y Secundaria.</a:t>
            </a: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4" action="ppaction://hlinkfile"/>
              </a:rPr>
              <a:t>Besos, 2013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5" action="ppaction://hlinkfile"/>
              </a:rPr>
              <a:t>Rompiendo estereotipos, 2014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6" action="ppaction://hlinkfile"/>
              </a:rPr>
              <a:t>Se lo dices, 2015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7" action="ppaction://hlinkfile"/>
              </a:rPr>
              <a:t>Miradas de libertad, 2016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8" action="ppaction://hlinkfile"/>
              </a:rPr>
              <a:t>Somos arcoíris, 2017</a:t>
            </a:r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" sz="2000" dirty="0" smtClean="0">
                <a:sym typeface="Wingdings 3" panose="05040102010807070707" pitchFamily="18" charset="2"/>
              </a:rPr>
              <a:t>	</a:t>
            </a:r>
            <a:r>
              <a:rPr lang="es-ES" sz="2000" dirty="0" smtClean="0">
                <a:sym typeface="Wingdings 3" panose="05040102010807070707" pitchFamily="18" charset="2"/>
                <a:hlinkClick r:id="rId9" action="ppaction://hlinkfile"/>
              </a:rPr>
              <a:t>Démosle la vuelta, 2018</a:t>
            </a:r>
            <a:endParaRPr lang="es-ES" sz="2000" dirty="0">
              <a:sym typeface="Wingdings 3" panose="05040102010807070707" pitchFamily="18" charset="2"/>
            </a:endParaRPr>
          </a:p>
          <a:p>
            <a:endParaRPr lang="es-ES" sz="2000" dirty="0" smtClean="0">
              <a:sym typeface="Wingdings 3" panose="05040102010807070707" pitchFamily="18" charset="2"/>
            </a:endParaRPr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  <a:hlinkClick r:id="rId10" action="ppaction://hlinkfile"/>
              </a:rPr>
              <a:t>Literatura </a:t>
            </a:r>
            <a:r>
              <a:rPr lang="es-ES" sz="2000" dirty="0">
                <a:sym typeface="Wingdings 3" panose="05040102010807070707" pitchFamily="18" charset="2"/>
                <a:hlinkClick r:id="rId10" action="ppaction://hlinkfile"/>
              </a:rPr>
              <a:t>LGBT </a:t>
            </a:r>
            <a:r>
              <a:rPr lang="es-ES" sz="2000" dirty="0" smtClean="0">
                <a:sym typeface="Wingdings 3" panose="05040102010807070707" pitchFamily="18" charset="2"/>
                <a:hlinkClick r:id="rId10" action="ppaction://hlinkfile"/>
              </a:rPr>
              <a:t>Juvenil</a:t>
            </a:r>
            <a:r>
              <a:rPr lang="es-ES" sz="2000" dirty="0" smtClean="0">
                <a:sym typeface="Wingdings 3" panose="05040102010807070707" pitchFamily="18" charset="2"/>
              </a:rPr>
              <a:t> (Gal/Cas)</a:t>
            </a:r>
            <a:endParaRPr lang="es-ES" sz="2000" dirty="0"/>
          </a:p>
          <a:p>
            <a:endParaRPr lang="es-ES" sz="2000" dirty="0" smtClean="0"/>
          </a:p>
          <a:p>
            <a:endParaRPr lang="es-ES" sz="2400" dirty="0" smtClean="0"/>
          </a:p>
        </p:txBody>
      </p:sp>
    </p:spTree>
    <p:extLst>
      <p:ext uri="{BB962C8B-B14F-4D97-AF65-F5344CB8AC3E}">
        <p14:creationId xmlns:p14="http://schemas.microsoft.com/office/powerpoint/2010/main" val="361146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78"/>
            <a:ext cx="9143999" cy="6857999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1046222" y="1544254"/>
            <a:ext cx="7589384" cy="3607780"/>
          </a:xfrm>
          <a:prstGeom prst="roundRect">
            <a:avLst/>
          </a:prstGeom>
          <a:blipFill dpi="0" rotWithShape="1">
            <a:blip r:embed="rId3" cstate="print">
              <a:alphaModFix amt="31000"/>
            </a:blip>
            <a:srcRect/>
            <a:stretch>
              <a:fillRect/>
            </a:stretch>
          </a:blip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CuadroTexto"/>
          <p:cNvSpPr txBox="1"/>
          <p:nvPr/>
        </p:nvSpPr>
        <p:spPr>
          <a:xfrm>
            <a:off x="735350" y="2632338"/>
            <a:ext cx="82111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b="1" dirty="0" smtClean="0"/>
              <a:t>RED EDUCATIVA DE APOYO LGBTIQ+ DE GALICIA</a:t>
            </a:r>
          </a:p>
          <a:p>
            <a:pPr algn="ctr"/>
            <a:endParaRPr lang="es-ES_tradnl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28136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12" name="8 Rectángulo redondeado"/>
          <p:cNvSpPr/>
          <p:nvPr/>
        </p:nvSpPr>
        <p:spPr>
          <a:xfrm>
            <a:off x="1982120" y="417828"/>
            <a:ext cx="5715000" cy="587829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sym typeface="Wingdings 3" panose="05040102010807070707" pitchFamily="18" charset="2"/>
              </a:rPr>
              <a:t>SUEÑOS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riángulo isósceles 1"/>
          <p:cNvSpPr/>
          <p:nvPr/>
        </p:nvSpPr>
        <p:spPr>
          <a:xfrm rot="10800000">
            <a:off x="3734062" y="1900201"/>
            <a:ext cx="2151374" cy="1854633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/>
          <p:cNvSpPr txBox="1"/>
          <p:nvPr/>
        </p:nvSpPr>
        <p:spPr>
          <a:xfrm>
            <a:off x="2225462" y="1459032"/>
            <a:ext cx="1641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COEDUCACIÓN</a:t>
            </a:r>
          </a:p>
          <a:p>
            <a:pPr algn="ctr"/>
            <a:r>
              <a:rPr lang="es-ES" dirty="0" smtClean="0"/>
              <a:t>FEMINISTA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5555947" y="1426366"/>
            <a:ext cx="2835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EDUCACIÓN EN DIVERSIDAD</a:t>
            </a:r>
          </a:p>
          <a:p>
            <a:pPr algn="ctr"/>
            <a:r>
              <a:rPr lang="es-ES" dirty="0" smtClean="0"/>
              <a:t>AFECTIVO SEXUAL, </a:t>
            </a:r>
          </a:p>
          <a:p>
            <a:pPr algn="ctr"/>
            <a:r>
              <a:rPr lang="es-ES" dirty="0" smtClean="0"/>
              <a:t>DE GÉNERO Y FAMILIAR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643658" y="3847314"/>
            <a:ext cx="6332182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EDUCACIÓN</a:t>
            </a:r>
            <a:r>
              <a:rPr lang="es-ES" dirty="0"/>
              <a:t> </a:t>
            </a:r>
            <a:r>
              <a:rPr lang="es-ES" dirty="0" smtClean="0"/>
              <a:t>SEXUAL HOLÍSTICA</a:t>
            </a:r>
          </a:p>
          <a:p>
            <a:pPr algn="ctr"/>
            <a:endParaRPr lang="es-ES" dirty="0" smtClean="0"/>
          </a:p>
          <a:p>
            <a:pPr algn="ctr"/>
            <a:r>
              <a:rPr lang="es-ES" sz="1100" dirty="0" smtClean="0"/>
              <a:t>Aprendizaje sobre los aspectos cognitivos, emocionales, sociales, relacionales y físicos de la sexualidad.</a:t>
            </a:r>
          </a:p>
          <a:p>
            <a:pPr algn="ctr"/>
            <a:r>
              <a:rPr lang="es-ES" sz="1100" dirty="0" smtClean="0"/>
              <a:t>Competencia y preparación a la población a través de información, habilidades y valores positivos para que </a:t>
            </a:r>
          </a:p>
          <a:p>
            <a:pPr algn="ctr"/>
            <a:r>
              <a:rPr lang="es-ES" sz="1100" dirty="0" smtClean="0"/>
              <a:t>comprendan y disfruten de su sexualidad y de sus relaciones de manera segura y satisfactoria, </a:t>
            </a:r>
          </a:p>
          <a:p>
            <a:pPr algn="ctr"/>
            <a:r>
              <a:rPr lang="es-ES" sz="1100" dirty="0" smtClean="0"/>
              <a:t>responsabilizándose de su propia salud sexual y bienestar y la de otras personas.</a:t>
            </a:r>
          </a:p>
          <a:p>
            <a:pPr algn="ctr"/>
            <a:endParaRPr lang="es-ES" sz="1100" dirty="0" smtClean="0"/>
          </a:p>
          <a:p>
            <a:pPr algn="ctr"/>
            <a:r>
              <a:rPr lang="es-ES" sz="1100" dirty="0" smtClean="0"/>
              <a:t>Sexualidad como elemento positivo del potencial humano y como fuente de satisfacción y placer.</a:t>
            </a:r>
          </a:p>
          <a:p>
            <a:pPr algn="ctr"/>
            <a:endParaRPr lang="es-ES" sz="1100" dirty="0" smtClean="0"/>
          </a:p>
          <a:p>
            <a:pPr algn="ctr"/>
            <a:r>
              <a:rPr lang="es-ES" sz="1100" i="1" dirty="0" smtClean="0"/>
              <a:t>Guía de Estándares de Educación Sexual para Europa – OMS (2013)</a:t>
            </a:r>
          </a:p>
        </p:txBody>
      </p:sp>
    </p:spTree>
    <p:extLst>
      <p:ext uri="{BB962C8B-B14F-4D97-AF65-F5344CB8AC3E}">
        <p14:creationId xmlns:p14="http://schemas.microsoft.com/office/powerpoint/2010/main" val="39685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1061155" y="355146"/>
            <a:ext cx="780021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" dirty="0" smtClean="0">
                <a:sym typeface="Wingdings 3" panose="05040102010807070707" pitchFamily="18" charset="2"/>
              </a:rPr>
              <a:t>EDUCACIÓN</a:t>
            </a:r>
            <a:r>
              <a:rPr lang="es-ES" dirty="0" smtClean="0"/>
              <a:t> FORMAL OBLIGATORIA DE 0 A 18 AÑOS.</a:t>
            </a:r>
          </a:p>
          <a:p>
            <a:endParaRPr lang="es-ES" dirty="0"/>
          </a:p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" dirty="0" smtClean="0"/>
              <a:t>INCLUSIÓN COMO MATERIAS OBLIGATORIAS EN LOS GRADOS UNIVERSITARIOS.</a:t>
            </a:r>
          </a:p>
          <a:p>
            <a:endParaRPr lang="es-ES" dirty="0"/>
          </a:p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" dirty="0" smtClean="0"/>
              <a:t>INCLUSIÓN COMO </a:t>
            </a:r>
            <a:r>
              <a:rPr lang="es-ES" dirty="0"/>
              <a:t>MATERIAS OBLIGATORIAS EN </a:t>
            </a:r>
            <a:r>
              <a:rPr lang="es-ES" dirty="0" smtClean="0"/>
              <a:t>EL MASTER DE EDUCACIÓN.</a:t>
            </a:r>
          </a:p>
          <a:p>
            <a:endParaRPr lang="es-ES" dirty="0"/>
          </a:p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" dirty="0" smtClean="0"/>
              <a:t>INCLUSIÓN EN EL TEMARIO DE LAS OPOSICIONES DOCENTES.</a:t>
            </a:r>
          </a:p>
          <a:p>
            <a:endParaRPr lang="es-ES" dirty="0"/>
          </a:p>
          <a:p>
            <a:r>
              <a:rPr lang="es-ES_tradnl" sz="1400" dirty="0">
                <a:sym typeface="Wingdings 3" panose="05040102010807070707" pitchFamily="18" charset="2"/>
              </a:rPr>
              <a:t></a:t>
            </a:r>
            <a:r>
              <a:rPr lang="es-ES_tradnl" dirty="0">
                <a:sym typeface="Wingdings 3" panose="05040102010807070707" pitchFamily="18" charset="2"/>
              </a:rPr>
              <a:t> </a:t>
            </a:r>
            <a:r>
              <a:rPr lang="es-ES" dirty="0" smtClean="0"/>
              <a:t>FORMACIÓN DE PROFESORADO PERMANENTE Y OBLIGATORIA.</a:t>
            </a:r>
            <a:endParaRPr lang="es-ES" dirty="0"/>
          </a:p>
        </p:txBody>
      </p:sp>
      <p:sp>
        <p:nvSpPr>
          <p:cNvPr id="7" name="Rectángulo redondeado 6"/>
          <p:cNvSpPr/>
          <p:nvPr/>
        </p:nvSpPr>
        <p:spPr>
          <a:xfrm>
            <a:off x="1061155" y="3075709"/>
            <a:ext cx="7427397" cy="2651759"/>
          </a:xfrm>
          <a:prstGeom prst="roundRect">
            <a:avLst/>
          </a:prstGeom>
          <a:blipFill dpi="0" rotWithShape="1">
            <a:blip r:embed="rId3" cstate="print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 trans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165039" y="3186039"/>
            <a:ext cx="72474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ym typeface="Wingdings 3" panose="05040102010807070707" pitchFamily="18" charset="2"/>
              </a:rPr>
              <a:t>VISIBILIDAD GENERALIZADA DEL PROFESORADO LGBT</a:t>
            </a:r>
          </a:p>
          <a:p>
            <a:endParaRPr lang="es-ES_tradnl" dirty="0">
              <a:sym typeface="Wingdings 3" panose="05040102010807070707" pitchFamily="18" charset="2"/>
            </a:endParaRPr>
          </a:p>
          <a:p>
            <a:r>
              <a:rPr lang="es-ES_tradnl" b="1" dirty="0" smtClean="0">
                <a:sym typeface="Wingdings 3" panose="05040102010807070707" pitchFamily="18" charset="2"/>
              </a:rPr>
              <a:t>SUPERACIÓN DE DIFICULTADES</a:t>
            </a:r>
            <a:r>
              <a:rPr lang="es-ES_tradnl" b="1" dirty="0">
                <a:sym typeface="Wingdings 3" panose="05040102010807070707" pitchFamily="18" charset="2"/>
              </a:rPr>
              <a:t>:</a:t>
            </a:r>
            <a:r>
              <a:rPr lang="es-ES_tradnl" dirty="0">
                <a:sym typeface="Wingdings 3" panose="05040102010807070707" pitchFamily="18" charset="2"/>
              </a:rPr>
              <a:t> miedo provocado por el horizonte de la </a:t>
            </a:r>
            <a:r>
              <a:rPr lang="es-ES_tradnl" dirty="0" smtClean="0">
                <a:sym typeface="Wingdings 3" panose="05040102010807070707" pitchFamily="18" charset="2"/>
              </a:rPr>
              <a:t>injuria, equipos </a:t>
            </a:r>
            <a:r>
              <a:rPr lang="es-ES_tradnl" dirty="0">
                <a:sym typeface="Wingdings 3" panose="05040102010807070707" pitchFamily="18" charset="2"/>
              </a:rPr>
              <a:t>directivos y/o claustros LGBTfóbicos, discriminación, acoso laboral… </a:t>
            </a:r>
            <a:endParaRPr lang="es-ES_tradnl" dirty="0" smtClean="0">
              <a:sym typeface="Wingdings 3" panose="05040102010807070707" pitchFamily="18" charset="2"/>
            </a:endParaRPr>
          </a:p>
          <a:p>
            <a:endParaRPr lang="es-ES_tradnl" dirty="0" smtClean="0">
              <a:sym typeface="Wingdings 3" panose="05040102010807070707" pitchFamily="18" charset="2"/>
            </a:endParaRPr>
          </a:p>
          <a:p>
            <a:r>
              <a:rPr lang="es-ES_tradnl" b="1" dirty="0" smtClean="0">
                <a:sym typeface="Wingdings 3" panose="05040102010807070707" pitchFamily="18" charset="2"/>
              </a:rPr>
              <a:t>OBJETIVOS RED: </a:t>
            </a:r>
            <a:r>
              <a:rPr lang="es-ES_tradnl" dirty="0" smtClean="0">
                <a:sym typeface="Wingdings 3" panose="05040102010807070707" pitchFamily="18" charset="2"/>
              </a:rPr>
              <a:t>entorno seguro, lugar de encuentro, apoyo, necesidades específicas, reducir el aislamiento, empoderarnos…</a:t>
            </a:r>
          </a:p>
          <a:p>
            <a:endParaRPr lang="es-ES_tradnl" dirty="0">
              <a:sym typeface="Wingdings 3" panose="050401020108070707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959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972567" y="1236297"/>
            <a:ext cx="773410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400" dirty="0" smtClean="0">
                <a:sym typeface="Wingdings 3" panose="05040102010807070707" pitchFamily="18" charset="2"/>
              </a:rPr>
              <a:t>CREACIÓN Y CANALIZACIÓN DE RECURSOS EDUCATIVOS </a:t>
            </a:r>
          </a:p>
          <a:p>
            <a:r>
              <a:rPr lang="es-ES" sz="2400" dirty="0">
                <a:sym typeface="Wingdings 3" panose="05040102010807070707" pitchFamily="18" charset="2"/>
              </a:rPr>
              <a:t> </a:t>
            </a:r>
            <a:r>
              <a:rPr lang="es-ES" sz="2400" dirty="0" smtClean="0">
                <a:sym typeface="Wingdings 3" panose="05040102010807070707" pitchFamily="18" charset="2"/>
              </a:rPr>
              <a:t>   A DISPOSICIÓN DE TODA LA RED</a:t>
            </a:r>
            <a:endParaRPr lang="es-ES" sz="2400" dirty="0" smtClean="0"/>
          </a:p>
          <a:p>
            <a:endParaRPr lang="es-ES" sz="2400" dirty="0"/>
          </a:p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" sz="2400" dirty="0" smtClean="0"/>
              <a:t>CANAL DE REIVINDICACIÓN DE NECESIDADES Y DERECHOS</a:t>
            </a:r>
          </a:p>
          <a:p>
            <a:endParaRPr lang="es-ES_tradnl" sz="2400" dirty="0" smtClean="0">
              <a:sym typeface="Wingdings 3" panose="05040102010807070707" pitchFamily="18" charset="2"/>
            </a:endParaRPr>
          </a:p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400" dirty="0"/>
              <a:t>GARANTIZAR QUE SE CUMPLE EL MARCO NORMATIVO</a:t>
            </a:r>
          </a:p>
          <a:p>
            <a:endParaRPr lang="es-ES" sz="2400" dirty="0"/>
          </a:p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" sz="2400" dirty="0" smtClean="0">
                <a:sym typeface="Wingdings 3" panose="05040102010807070707" pitchFamily="18" charset="2"/>
              </a:rPr>
              <a:t>INTERLOCUCIÓN CON LA CONSELLERÍA DE EDUCACIÓN</a:t>
            </a:r>
            <a:endParaRPr lang="es-ES" sz="2400" dirty="0" smtClean="0"/>
          </a:p>
          <a:p>
            <a:endParaRPr lang="es-ES" sz="2400" dirty="0"/>
          </a:p>
          <a:p>
            <a:r>
              <a:rPr lang="es-ES_tradnl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GRUPO DE PRESIÓN</a:t>
            </a:r>
            <a:endParaRPr lang="es-ES" sz="2400" dirty="0" smtClean="0"/>
          </a:p>
          <a:p>
            <a:endParaRPr lang="es-ES" sz="2400" dirty="0"/>
          </a:p>
          <a:p>
            <a:r>
              <a:rPr lang="es-ES_tradnl" dirty="0">
                <a:sym typeface="Wingdings 3" panose="05040102010807070707" pitchFamily="18" charset="2"/>
              </a:rPr>
              <a:t></a:t>
            </a:r>
            <a:r>
              <a:rPr lang="es-ES_tradnl" sz="2400" dirty="0">
                <a:sym typeface="Wingdings 3" panose="05040102010807070707" pitchFamily="18" charset="2"/>
              </a:rPr>
              <a:t> </a:t>
            </a:r>
            <a:r>
              <a:rPr lang="es-ES" sz="2400" dirty="0" smtClean="0"/>
              <a:t>FORMACIÓN DE PROFESORADO</a:t>
            </a:r>
            <a:endParaRPr lang="es-ES" sz="2400" dirty="0"/>
          </a:p>
        </p:txBody>
      </p:sp>
      <p:sp>
        <p:nvSpPr>
          <p:cNvPr id="5" name="8 Rectángulo redondeado"/>
          <p:cNvSpPr/>
          <p:nvPr/>
        </p:nvSpPr>
        <p:spPr>
          <a:xfrm>
            <a:off x="1982120" y="417828"/>
            <a:ext cx="5715000" cy="587829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sym typeface="Wingdings 3" panose="05040102010807070707" pitchFamily="18" charset="2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85644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/>
          <p:cNvSpPr txBox="1"/>
          <p:nvPr/>
        </p:nvSpPr>
        <p:spPr>
          <a:xfrm>
            <a:off x="972567" y="1287099"/>
            <a:ext cx="771423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160 EDUCADORXS y DOCENTES de 100 centros educativos</a:t>
            </a:r>
          </a:p>
          <a:p>
            <a:endParaRPr lang="es-ES" sz="2400" dirty="0"/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</a:rPr>
              <a:t>Constitución como ASOCIACIÓN</a:t>
            </a:r>
          </a:p>
          <a:p>
            <a:endParaRPr lang="es-ES" sz="2000" dirty="0"/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800" dirty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</a:rPr>
              <a:t>Colaboración para la elaboración del </a:t>
            </a:r>
            <a:r>
              <a:rPr lang="es-ES" sz="2000" dirty="0" smtClean="0">
                <a:sym typeface="Wingdings 3" panose="05040102010807070707" pitchFamily="18" charset="2"/>
                <a:hlinkClick r:id="rId3" action="ppaction://hlinkfile"/>
              </a:rPr>
              <a:t>PLAN DE IGUALDAD</a:t>
            </a:r>
            <a:endParaRPr lang="es-ES" sz="2000" dirty="0"/>
          </a:p>
          <a:p>
            <a:endParaRPr lang="es-ES" sz="2400" dirty="0" smtClean="0"/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4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</a:rPr>
              <a:t>Creación AULA CESGA para poder hacer asambleas virtuales</a:t>
            </a:r>
            <a:endParaRPr lang="es-ES" sz="2000" dirty="0" smtClean="0"/>
          </a:p>
          <a:p>
            <a:endParaRPr lang="es-ES" sz="2400" dirty="0"/>
          </a:p>
          <a:p>
            <a:r>
              <a:rPr lang="es-ES_tradnl" sz="1600" dirty="0" smtClean="0">
                <a:sym typeface="Wingdings 3" panose="05040102010807070707" pitchFamily="18" charset="2"/>
              </a:rPr>
              <a:t></a:t>
            </a:r>
            <a:r>
              <a:rPr lang="es-ES_tradnl" sz="2000" dirty="0" smtClean="0">
                <a:sym typeface="Wingdings 3" panose="05040102010807070707" pitchFamily="18" charset="2"/>
              </a:rPr>
              <a:t> </a:t>
            </a:r>
            <a:r>
              <a:rPr lang="es-ES" sz="2000" dirty="0" smtClean="0">
                <a:sym typeface="Wingdings 3" panose="05040102010807070707" pitchFamily="18" charset="2"/>
              </a:rPr>
              <a:t>Creación PÁGINA WEB</a:t>
            </a:r>
            <a:endParaRPr lang="es-ES" sz="2000" dirty="0"/>
          </a:p>
          <a:p>
            <a:endParaRPr lang="es-ES" sz="2000" dirty="0" smtClean="0"/>
          </a:p>
          <a:p>
            <a:r>
              <a:rPr lang="es-ES_tradnl" sz="1600" dirty="0">
                <a:sym typeface="Wingdings 3" panose="05040102010807070707" pitchFamily="18" charset="2"/>
              </a:rPr>
              <a:t></a:t>
            </a:r>
            <a:r>
              <a:rPr lang="es-ES_tradnl" sz="2000" dirty="0">
                <a:sym typeface="Wingdings 3" panose="05040102010807070707" pitchFamily="18" charset="2"/>
              </a:rPr>
              <a:t> </a:t>
            </a:r>
            <a:r>
              <a:rPr lang="es-ES" sz="2000" dirty="0" smtClean="0"/>
              <a:t>Reivindicación a la </a:t>
            </a:r>
            <a:r>
              <a:rPr lang="es-ES" sz="2000" dirty="0" err="1" smtClean="0"/>
              <a:t>consellería</a:t>
            </a:r>
            <a:r>
              <a:rPr lang="es-ES" sz="2000" dirty="0" smtClean="0"/>
              <a:t> de </a:t>
            </a:r>
            <a:r>
              <a:rPr lang="es-ES" sz="2000" dirty="0"/>
              <a:t>RECHAZO </a:t>
            </a:r>
            <a:r>
              <a:rPr lang="es-ES" sz="2000" dirty="0" smtClean="0"/>
              <a:t>a la PROPAGANDA recibida en los centros de Hazte </a:t>
            </a:r>
            <a:r>
              <a:rPr lang="es-ES" sz="2000" dirty="0" err="1" smtClean="0"/>
              <a:t>Oir</a:t>
            </a:r>
            <a:endParaRPr lang="es-ES" sz="2000" dirty="0" smtClean="0"/>
          </a:p>
          <a:p>
            <a:endParaRPr lang="es-ES" sz="2400" dirty="0" smtClean="0"/>
          </a:p>
        </p:txBody>
      </p:sp>
      <p:sp>
        <p:nvSpPr>
          <p:cNvPr id="5" name="8 Rectángulo redondeado"/>
          <p:cNvSpPr/>
          <p:nvPr/>
        </p:nvSpPr>
        <p:spPr>
          <a:xfrm>
            <a:off x="1982120" y="417828"/>
            <a:ext cx="5715000" cy="587829"/>
          </a:xfrm>
          <a:prstGeom prst="roundRect">
            <a:avLst/>
          </a:prstGeom>
          <a:blipFill dpi="0" rotWithShape="1">
            <a:blip r:embed="rId4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sym typeface="Wingdings 3" panose="05040102010807070707" pitchFamily="18" charset="2"/>
              </a:rPr>
              <a:t>SITUACIÓN ACTUAL</a:t>
            </a:r>
          </a:p>
        </p:txBody>
      </p:sp>
    </p:spTree>
    <p:extLst>
      <p:ext uri="{BB962C8B-B14F-4D97-AF65-F5344CB8AC3E}">
        <p14:creationId xmlns:p14="http://schemas.microsoft.com/office/powerpoint/2010/main" val="187621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311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13 Rectángulo redondeado"/>
          <p:cNvSpPr/>
          <p:nvPr/>
        </p:nvSpPr>
        <p:spPr>
          <a:xfrm>
            <a:off x="3277432" y="470369"/>
            <a:ext cx="2862943" cy="729343"/>
          </a:xfrm>
          <a:prstGeom prst="roundRect">
            <a:avLst/>
          </a:prstGeom>
          <a:blipFill dpi="0" rotWithShape="1">
            <a:blip r:embed="rId3" cstate="print">
              <a:alphaModFix amt="70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12 Rectángulo"/>
          <p:cNvSpPr/>
          <p:nvPr/>
        </p:nvSpPr>
        <p:spPr>
          <a:xfrm>
            <a:off x="3799679" y="569663"/>
            <a:ext cx="18184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chemeClr val="bg1"/>
                  </a:solidFill>
                </a:ln>
              </a:rPr>
              <a:t>CONTACTO</a:t>
            </a:r>
          </a:p>
        </p:txBody>
      </p:sp>
      <p:sp>
        <p:nvSpPr>
          <p:cNvPr id="8" name="4 CuadroTexto"/>
          <p:cNvSpPr txBox="1"/>
          <p:nvPr/>
        </p:nvSpPr>
        <p:spPr>
          <a:xfrm>
            <a:off x="1451825" y="1381577"/>
            <a:ext cx="6775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sz="2400" dirty="0" smtClean="0"/>
              <a:t>Correo electrónico – </a:t>
            </a:r>
            <a:r>
              <a:rPr lang="es-ES" altLang="es-ES" sz="2400" b="1" dirty="0" smtClean="0"/>
              <a:t>redu.lgbt.galiza@gmail.com</a:t>
            </a:r>
            <a:endParaRPr lang="es-ES" altLang="es-ES" sz="24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/>
          <a:stretch/>
        </p:blipFill>
        <p:spPr>
          <a:xfrm>
            <a:off x="1676272" y="2802764"/>
            <a:ext cx="1617848" cy="25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1450072" y="2294933"/>
            <a:ext cx="207024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dirty="0"/>
              <a:t>Página de </a:t>
            </a:r>
            <a:r>
              <a:rPr lang="es-ES" altLang="es-ES" b="1" dirty="0"/>
              <a:t>Facebook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3819518" y="2135992"/>
            <a:ext cx="1136593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b="1" dirty="0" smtClean="0"/>
              <a:t>Instagram</a:t>
            </a:r>
            <a:endParaRPr lang="es-ES" altLang="es-ES" b="1" dirty="0"/>
          </a:p>
        </p:txBody>
      </p:sp>
      <p:sp>
        <p:nvSpPr>
          <p:cNvPr id="11" name="Rectángulo 10"/>
          <p:cNvSpPr/>
          <p:nvPr/>
        </p:nvSpPr>
        <p:spPr>
          <a:xfrm>
            <a:off x="3951664" y="4055909"/>
            <a:ext cx="871329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s-ES" altLang="es-ES" b="1" dirty="0" smtClean="0"/>
              <a:t>Twitter</a:t>
            </a:r>
            <a:endParaRPr lang="es-ES" altLang="es-ES" b="1" dirty="0"/>
          </a:p>
        </p:txBody>
      </p:sp>
      <p:pic>
        <p:nvPicPr>
          <p:cNvPr id="13" name="4 Imagen" descr="Instagram-Logo.png"/>
          <p:cNvPicPr>
            <a:picLocks noChangeAspect="1"/>
          </p:cNvPicPr>
          <p:nvPr/>
        </p:nvPicPr>
        <p:blipFill>
          <a:blip r:embed="rId5" cstate="print"/>
          <a:srcRect l="7161" t="8842" r="8842" b="7161"/>
          <a:stretch>
            <a:fillRect/>
          </a:stretch>
        </p:blipFill>
        <p:spPr>
          <a:xfrm>
            <a:off x="4051777" y="2849288"/>
            <a:ext cx="684000" cy="684000"/>
          </a:xfrm>
          <a:prstGeom prst="rect">
            <a:avLst/>
          </a:prstGeom>
        </p:spPr>
      </p:pic>
      <p:pic>
        <p:nvPicPr>
          <p:cNvPr id="14" name="3 Imagen" descr="twitte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51777" y="4701401"/>
            <a:ext cx="684000" cy="684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10" y="4263226"/>
            <a:ext cx="2619129" cy="1929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410" y="2335595"/>
            <a:ext cx="2614555" cy="16462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3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880696" y="181265"/>
            <a:ext cx="8121987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b="1" dirty="0" smtClean="0">
                <a:sym typeface="Wingdings 3" panose="05040102010807070707" pitchFamily="18" charset="2"/>
              </a:rPr>
              <a:t>  </a:t>
            </a:r>
            <a:r>
              <a:rPr lang="es-ES_tradnl" sz="2400" b="1" dirty="0">
                <a:sym typeface="Wingdings 3" panose="05040102010807070707" pitchFamily="18" charset="2"/>
              </a:rPr>
              <a:t>T</a:t>
            </a:r>
            <a:r>
              <a:rPr lang="es-ES_tradnl" sz="2400" b="1" dirty="0" smtClean="0">
                <a:sym typeface="Wingdings 3" panose="05040102010807070707" pitchFamily="18" charset="2"/>
              </a:rPr>
              <a:t>IPOS </a:t>
            </a:r>
            <a:r>
              <a:rPr lang="es-ES_tradnl" sz="2400" b="1" dirty="0">
                <a:sym typeface="Wingdings 3" panose="05040102010807070707" pitchFamily="18" charset="2"/>
              </a:rPr>
              <a:t>DE DISCRIMINACIÓN LGBTFÓBICA</a:t>
            </a:r>
            <a:endParaRPr lang="es-ES_tradnl" sz="2000" b="1" dirty="0">
              <a:sym typeface="Wingdings 3" panose="05040102010807070707" pitchFamily="18" charset="2"/>
            </a:endParaRPr>
          </a:p>
          <a:p>
            <a:pPr algn="ctr"/>
            <a:endParaRPr lang="es-ES" sz="2000" b="1" dirty="0" smtClean="0">
              <a:sym typeface="Wingdings 3" panose="05040102010807070707" pitchFamily="18" charset="2"/>
            </a:endParaRPr>
          </a:p>
          <a:p>
            <a:pPr algn="ctr"/>
            <a:r>
              <a:rPr lang="es-ES" b="1" dirty="0" smtClean="0">
                <a:sym typeface="Wingdings 3" panose="05040102010807070707" pitchFamily="18" charset="2"/>
              </a:rPr>
              <a:t>1. EXTERNA</a:t>
            </a:r>
            <a:endParaRPr lang="es-ES" b="1" dirty="0">
              <a:sym typeface="Wingdings 3" panose="05040102010807070707" pitchFamily="18" charset="2"/>
            </a:endParaRPr>
          </a:p>
          <a:p>
            <a:r>
              <a:rPr lang="es-ES" sz="1600" dirty="0">
                <a:sym typeface="Wingdings 3" panose="05040102010807070707" pitchFamily="18" charset="2"/>
              </a:rPr>
              <a:t>LGBTfobia que se recibe desde fuera, por parte de la </a:t>
            </a:r>
            <a:r>
              <a:rPr lang="es-ES" sz="1600" dirty="0" smtClean="0">
                <a:sym typeface="Wingdings 3" panose="05040102010807070707" pitchFamily="18" charset="2"/>
              </a:rPr>
              <a:t>sociedad: </a:t>
            </a:r>
            <a:endParaRPr lang="es-ES" sz="1600" dirty="0">
              <a:sym typeface="Wingdings 3" panose="05040102010807070707" pitchFamily="18" charset="2"/>
            </a:endParaRPr>
          </a:p>
          <a:p>
            <a:pPr algn="ctr"/>
            <a:r>
              <a:rPr lang="es-ES" b="1" dirty="0" smtClean="0">
                <a:sym typeface="Wingdings 3" panose="05040102010807070707" pitchFamily="18" charset="2"/>
              </a:rPr>
              <a:t>1.1. PASIVA</a:t>
            </a:r>
            <a:endParaRPr lang="es-ES" b="1" dirty="0">
              <a:sym typeface="Wingdings 3" panose="05040102010807070707" pitchFamily="18" charset="2"/>
            </a:endParaRPr>
          </a:p>
          <a:p>
            <a:pPr algn="ctr"/>
            <a:r>
              <a:rPr lang="es-ES" sz="1600" dirty="0">
                <a:sym typeface="Wingdings 3" panose="05040102010807070707" pitchFamily="18" charset="2"/>
              </a:rPr>
              <a:t>Mirar para otro lado.</a:t>
            </a:r>
          </a:p>
          <a:p>
            <a:endParaRPr lang="es-ES" sz="1600" b="1" dirty="0">
              <a:sym typeface="Wingdings 3" panose="05040102010807070707" pitchFamily="18" charset="2"/>
            </a:endParaRPr>
          </a:p>
          <a:p>
            <a:pPr algn="ctr"/>
            <a:r>
              <a:rPr lang="es-ES" b="1" dirty="0" smtClean="0">
                <a:sym typeface="Wingdings 3" panose="05040102010807070707" pitchFamily="18" charset="2"/>
              </a:rPr>
              <a:t>1.2. COTIDIANA</a:t>
            </a:r>
            <a:endParaRPr lang="es-ES" b="1" dirty="0">
              <a:sym typeface="Wingdings 3" panose="05040102010807070707" pitchFamily="18" charset="2"/>
            </a:endParaRPr>
          </a:p>
          <a:p>
            <a:r>
              <a:rPr lang="es-ES" sz="1600" dirty="0">
                <a:sym typeface="Wingdings 3" panose="05040102010807070707" pitchFamily="18" charset="2"/>
              </a:rPr>
              <a:t>Ideas y conceptos negativos: Estereotipos, prejuicios, falacias… Comportamientos como comentarios jocosos, chistes, insultos…. El “Sí, pero no…”: se acepta la diversidad LGBT aparentemente pero no en la realidad. Por ejemplo, se considera algo que sólo pertenece a la intimidad, se acepta sólo en espacios privados y se rechaza la visibilidad o se muestran actitudes condescendientes.</a:t>
            </a:r>
            <a:endParaRPr lang="es-ES_tradnl" sz="1600" dirty="0">
              <a:sym typeface="Wingdings 3" panose="05040102010807070707" pitchFamily="18" charset="2"/>
            </a:endParaRPr>
          </a:p>
          <a:p>
            <a:endParaRPr lang="es-ES" sz="1600" dirty="0">
              <a:sym typeface="Wingdings 3" panose="05040102010807070707" pitchFamily="18" charset="2"/>
            </a:endParaRPr>
          </a:p>
          <a:p>
            <a:pPr algn="ctr"/>
            <a:r>
              <a:rPr lang="es-ES" b="1" dirty="0" smtClean="0">
                <a:sym typeface="Wingdings 3" panose="05040102010807070707" pitchFamily="18" charset="2"/>
              </a:rPr>
              <a:t>2. INTERIORIZADA</a:t>
            </a:r>
          </a:p>
          <a:p>
            <a:r>
              <a:rPr lang="es-ES" sz="1600" dirty="0" smtClean="0">
                <a:sym typeface="Wingdings 3" panose="05040102010807070707" pitchFamily="18" charset="2"/>
              </a:rPr>
              <a:t>Asimilación internalizada de la LGBTfobia que pueden provocar baja autoestima, represión… </a:t>
            </a:r>
          </a:p>
          <a:p>
            <a:endParaRPr lang="es-ES" sz="1600" dirty="0">
              <a:sym typeface="Wingdings 3" panose="05040102010807070707" pitchFamily="18" charset="2"/>
            </a:endParaRPr>
          </a:p>
          <a:p>
            <a:endParaRPr lang="es-ES" sz="1600" dirty="0" smtClean="0">
              <a:sym typeface="Wingdings 3" panose="05040102010807070707" pitchFamily="18" charset="2"/>
            </a:endParaRPr>
          </a:p>
          <a:p>
            <a:r>
              <a:rPr lang="es-ES" sz="1600" dirty="0" smtClean="0">
                <a:sym typeface="Wingdings 3" panose="05040102010807070707" pitchFamily="18" charset="2"/>
              </a:rPr>
              <a:t>Ambas formas de LGBTfobia pueden producir </a:t>
            </a:r>
            <a:r>
              <a:rPr lang="es-ES" b="1" dirty="0" smtClean="0">
                <a:sym typeface="Wingdings 3" panose="05040102010807070707" pitchFamily="18" charset="2"/>
              </a:rPr>
              <a:t>ESTRÉS DE LAS MINORÍAS</a:t>
            </a:r>
            <a:r>
              <a:rPr lang="es-ES" sz="1600" dirty="0" smtClean="0">
                <a:sym typeface="Wingdings 3" panose="05040102010807070707" pitchFamily="18" charset="2"/>
              </a:rPr>
              <a:t>, es decir, una </a:t>
            </a:r>
            <a:r>
              <a:rPr lang="es-ES" sz="1600" b="1" dirty="0"/>
              <a:t>huella emocional derivada de las condiciones sociales adversas </a:t>
            </a:r>
            <a:r>
              <a:rPr lang="es-ES" sz="1600" dirty="0"/>
              <a:t>experimentadas por personas que pertenecen a un</a:t>
            </a:r>
            <a:r>
              <a:rPr lang="es-ES" sz="1600" b="1" dirty="0"/>
              <a:t> grupo social en riesgo de estigma</a:t>
            </a:r>
            <a:r>
              <a:rPr lang="es-ES" sz="1600" b="1" dirty="0" smtClean="0"/>
              <a:t>. </a:t>
            </a:r>
            <a:endParaRPr lang="es-ES_tradnl" sz="1600" b="1" dirty="0"/>
          </a:p>
          <a:p>
            <a:pPr algn="ctr"/>
            <a:endParaRPr lang="es-ES_tradnl" sz="1400" b="1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73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772627" y="339212"/>
            <a:ext cx="8121987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000" b="1" dirty="0">
                <a:sym typeface="Wingdings 3" panose="05040102010807070707" pitchFamily="18" charset="2"/>
              </a:rPr>
              <a:t>CARACTERÍSTICAS ESPECÍFICAS DE LA DISCRIMINACIÓN LGBTFÓBICA</a:t>
            </a:r>
          </a:p>
          <a:p>
            <a:pPr algn="ctr"/>
            <a:endParaRPr lang="es-ES_tradnl" sz="2000" b="1" dirty="0">
              <a:sym typeface="Wingdings 3" panose="05040102010807070707" pitchFamily="18" charset="2"/>
            </a:endParaRPr>
          </a:p>
          <a:p>
            <a:pPr algn="ctr"/>
            <a:r>
              <a:rPr lang="es-ES_tradnl" sz="2400" b="1" dirty="0" smtClean="0">
                <a:sym typeface="Wingdings 3" panose="05040102010807070707" pitchFamily="18" charset="2"/>
              </a:rPr>
              <a:t>EL </a:t>
            </a:r>
            <a:r>
              <a:rPr lang="es-ES_tradnl" sz="2400" b="1" dirty="0">
                <a:sym typeface="Wingdings 3" panose="05040102010807070707" pitchFamily="18" charset="2"/>
              </a:rPr>
              <a:t>CONTAGIO DEL ESTIGMA</a:t>
            </a:r>
          </a:p>
          <a:p>
            <a:pPr algn="ctr"/>
            <a:endParaRPr lang="es-ES_tradnl" sz="2000" b="1" dirty="0">
              <a:sym typeface="Wingdings 3" panose="05040102010807070707" pitchFamily="18" charset="2"/>
            </a:endParaRPr>
          </a:p>
          <a:p>
            <a:pPr algn="just"/>
            <a:r>
              <a:rPr lang="es-ES_tradnl" sz="1600" b="1" dirty="0" smtClean="0"/>
              <a:t>Temor a que se nos identifique </a:t>
            </a:r>
            <a:r>
              <a:rPr lang="es-ES_tradnl" sz="1600" b="1" dirty="0"/>
              <a:t>como gay, </a:t>
            </a:r>
            <a:r>
              <a:rPr lang="es-ES_tradnl" sz="1600" b="1" dirty="0" smtClean="0"/>
              <a:t>lesbiana</a:t>
            </a:r>
            <a:r>
              <a:rPr lang="es-ES_tradnl" sz="1600" b="1" dirty="0"/>
              <a:t>, bisexual o transexual al </a:t>
            </a:r>
            <a:r>
              <a:rPr lang="es-ES_tradnl" sz="1600" b="1" dirty="0" smtClean="0"/>
              <a:t>relacionarnos </a:t>
            </a:r>
            <a:r>
              <a:rPr lang="es-ES_tradnl" sz="1600" b="1" dirty="0"/>
              <a:t>con personas LGBT</a:t>
            </a:r>
            <a:r>
              <a:rPr lang="es-ES_tradnl" sz="1600" dirty="0"/>
              <a:t>, especialmente cuando se les defiende o apoya ante el acoso o discriminación </a:t>
            </a:r>
            <a:r>
              <a:rPr lang="es-ES_tradnl" sz="1600" dirty="0" smtClean="0"/>
              <a:t>LGBTfóbica</a:t>
            </a:r>
            <a:r>
              <a:rPr lang="es-ES_tradnl" sz="1600" dirty="0"/>
              <a:t>. </a:t>
            </a:r>
            <a:endParaRPr lang="es-ES_tradnl" sz="1600" dirty="0" smtClean="0"/>
          </a:p>
          <a:p>
            <a:pPr algn="just"/>
            <a:endParaRPr lang="es-ES_tradnl" sz="1600" dirty="0" smtClean="0"/>
          </a:p>
          <a:p>
            <a:pPr algn="just"/>
            <a:r>
              <a:rPr lang="es-ES_tradnl" sz="1600" dirty="0" smtClean="0"/>
              <a:t>Intensifica </a:t>
            </a:r>
            <a:r>
              <a:rPr lang="es-ES_tradnl" sz="1600" dirty="0"/>
              <a:t>el aislamiento y la exclusión de las víctimas discriminadas. </a:t>
            </a:r>
            <a:endParaRPr lang="es-ES_tradnl" sz="1600" dirty="0" smtClean="0"/>
          </a:p>
          <a:p>
            <a:pPr algn="just"/>
            <a:endParaRPr lang="es-ES_tradnl" sz="1600" dirty="0" smtClean="0"/>
          </a:p>
          <a:p>
            <a:pPr algn="just"/>
            <a:endParaRPr lang="es-ES_tradnl" sz="1600" dirty="0" smtClean="0"/>
          </a:p>
          <a:p>
            <a:pPr algn="ctr"/>
            <a:r>
              <a:rPr lang="es-ES_tradnl" sz="2400" b="1" dirty="0" smtClean="0"/>
              <a:t>LGBTFOBIA FAMILIAR</a:t>
            </a:r>
          </a:p>
          <a:p>
            <a:pPr algn="ctr"/>
            <a:endParaRPr lang="es-ES_tradnl" sz="2000" b="1" dirty="0"/>
          </a:p>
          <a:p>
            <a:pPr algn="just"/>
            <a:r>
              <a:rPr lang="es-ES" sz="1600" b="1" dirty="0" smtClean="0"/>
              <a:t>La discriminación en el contexto </a:t>
            </a:r>
            <a:r>
              <a:rPr lang="es-ES" sz="1600" b="1" dirty="0"/>
              <a:t>familiar</a:t>
            </a:r>
            <a:r>
              <a:rPr lang="es-ES" sz="1600" dirty="0"/>
              <a:t> </a:t>
            </a:r>
            <a:r>
              <a:rPr lang="es-ES" sz="1600" dirty="0" smtClean="0"/>
              <a:t>puede tener diferentes formas, desde el silencio o pequeños desprecios al cuestionamiento o infravaloración de nuestra forma de vida; la invisibilización, la exclusión e incluso ataques violentos o expulsión del núcleo familiar.</a:t>
            </a:r>
            <a:endParaRPr lang="es-ES_tradnl" sz="2000" b="1" dirty="0">
              <a:sym typeface="Wingdings 3" panose="05040102010807070707" pitchFamily="18" charset="2"/>
            </a:endParaRPr>
          </a:p>
          <a:p>
            <a:pPr algn="ctr"/>
            <a:endParaRPr lang="es-ES_tradnl" sz="2000" b="1" dirty="0" smtClean="0">
              <a:sym typeface="Wingdings 3" panose="05040102010807070707" pitchFamily="18" charset="2"/>
            </a:endParaRPr>
          </a:p>
          <a:p>
            <a:pPr algn="ctr"/>
            <a:r>
              <a:rPr lang="es-ES_tradnl" sz="2000" dirty="0" smtClean="0"/>
              <a:t>Ambas cuestiones </a:t>
            </a:r>
            <a:r>
              <a:rPr lang="es-ES_tradnl" sz="2000" dirty="0"/>
              <a:t>no </a:t>
            </a:r>
            <a:r>
              <a:rPr lang="es-ES_tradnl" sz="2000" dirty="0" smtClean="0"/>
              <a:t>suelen </a:t>
            </a:r>
            <a:r>
              <a:rPr lang="es-ES_tradnl" sz="2000" dirty="0"/>
              <a:t>darse ante otros tipos de discriminación (racismo, </a:t>
            </a:r>
            <a:r>
              <a:rPr lang="es-ES_tradnl" sz="2000" dirty="0" smtClean="0"/>
              <a:t>xenofobia, etc.)</a:t>
            </a:r>
            <a:endParaRPr lang="es-ES_tradnl" sz="2000" dirty="0"/>
          </a:p>
          <a:p>
            <a:pPr algn="ctr"/>
            <a:endParaRPr lang="es-ES_tradnl" sz="1400" b="1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64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7" name="Rectángulo 6"/>
          <p:cNvSpPr/>
          <p:nvPr/>
        </p:nvSpPr>
        <p:spPr>
          <a:xfrm>
            <a:off x="990601" y="356009"/>
            <a:ext cx="769803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s-ES" sz="3200" b="1" cap="all" dirty="0" smtClean="0"/>
              <a:t>QUÉ PODEMOS HACER PARA </a:t>
            </a:r>
            <a:r>
              <a:rPr lang="es-ES" sz="3200" b="1" cap="all" dirty="0" err="1" smtClean="0"/>
              <a:t>PrevenIR</a:t>
            </a:r>
            <a:r>
              <a:rPr lang="es-ES" sz="3200" b="1" cap="all" dirty="0" smtClean="0"/>
              <a:t> la discriminación y el acoso escolar LGBTfóbico</a:t>
            </a:r>
            <a:endParaRPr lang="es-ES" sz="3200" cap="all" dirty="0"/>
          </a:p>
          <a:p>
            <a:pPr fontAlgn="base"/>
            <a:endParaRPr lang="es-ES" dirty="0" smtClean="0"/>
          </a:p>
          <a:p>
            <a:pPr fontAlgn="base"/>
            <a:r>
              <a:rPr lang="es-ES" dirty="0" smtClean="0"/>
              <a:t>1. </a:t>
            </a:r>
            <a:r>
              <a:rPr lang="es-ES" b="1" dirty="0" smtClean="0"/>
              <a:t>No </a:t>
            </a:r>
            <a:r>
              <a:rPr lang="es-ES" b="1" dirty="0"/>
              <a:t>presupongas la heterosexualidad ni el género </a:t>
            </a:r>
            <a:r>
              <a:rPr lang="es-ES" dirty="0"/>
              <a:t>de las personas que te rodean: hay personas </a:t>
            </a:r>
            <a:r>
              <a:rPr lang="es-ES" dirty="0" smtClean="0"/>
              <a:t>LGBTIQA+ </a:t>
            </a:r>
            <a:r>
              <a:rPr lang="es-ES" dirty="0"/>
              <a:t>en tu </a:t>
            </a:r>
            <a:r>
              <a:rPr lang="es-ES" dirty="0" smtClean="0"/>
              <a:t>centro.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2. </a:t>
            </a:r>
            <a:r>
              <a:rPr lang="es-ES" b="1" dirty="0" smtClean="0"/>
              <a:t>Reconoce </a:t>
            </a:r>
            <a:r>
              <a:rPr lang="es-ES" b="1" dirty="0"/>
              <a:t>tus propios prejuicios e intenta superarlos </a:t>
            </a:r>
            <a:r>
              <a:rPr lang="es-ES" dirty="0"/>
              <a:t>a través de la formación en diversidad </a:t>
            </a:r>
            <a:r>
              <a:rPr lang="es-ES" dirty="0" smtClean="0"/>
              <a:t>sexogenérica y familiar.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3. Utiliza </a:t>
            </a:r>
            <a:r>
              <a:rPr lang="es-ES" dirty="0"/>
              <a:t>un </a:t>
            </a:r>
            <a:r>
              <a:rPr lang="es-ES" b="1" dirty="0"/>
              <a:t>lenguaje inclusivo </a:t>
            </a:r>
            <a:r>
              <a:rPr lang="es-ES" dirty="0"/>
              <a:t>y no sexista en el </a:t>
            </a:r>
            <a:r>
              <a:rPr lang="es-ES" dirty="0" smtClean="0"/>
              <a:t>centro. </a:t>
            </a:r>
            <a:r>
              <a:rPr lang="es-ES" dirty="0"/>
              <a:t>Evita expresiones homófobas y tránsfobas</a:t>
            </a:r>
            <a:r>
              <a:rPr lang="es-ES" dirty="0" smtClean="0"/>
              <a:t>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4. </a:t>
            </a:r>
            <a:r>
              <a:rPr lang="es-ES" b="1" dirty="0" smtClean="0"/>
              <a:t>Respeta </a:t>
            </a:r>
            <a:r>
              <a:rPr lang="es-ES" b="1" dirty="0"/>
              <a:t>siempre el género </a:t>
            </a:r>
            <a:r>
              <a:rPr lang="es-ES" dirty="0"/>
              <a:t>con el que las personas desean ser tratadas</a:t>
            </a:r>
            <a:r>
              <a:rPr lang="es-ES" dirty="0" smtClean="0"/>
              <a:t>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5. Incorpora </a:t>
            </a:r>
            <a:r>
              <a:rPr lang="es-ES" dirty="0"/>
              <a:t>una </a:t>
            </a:r>
            <a:r>
              <a:rPr lang="es-ES" b="1" dirty="0"/>
              <a:t>concepción de familia amplia y diversa </a:t>
            </a:r>
            <a:r>
              <a:rPr lang="es-ES" dirty="0"/>
              <a:t>que incluya las distintas estructuras familiares presentes en la sociedad</a:t>
            </a:r>
            <a:r>
              <a:rPr lang="es-ES" dirty="0" smtClean="0"/>
              <a:t>.</a:t>
            </a:r>
          </a:p>
          <a:p>
            <a:endParaRPr lang="es-ES_tradnl" sz="1400" b="1" dirty="0"/>
          </a:p>
        </p:txBody>
      </p:sp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0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3999" cy="6857999"/>
          </a:xfrm>
          <a:prstGeom prst="rect">
            <a:avLst/>
          </a:prstGeom>
          <a:noFill/>
        </p:spPr>
      </p:pic>
      <p:sp>
        <p:nvSpPr>
          <p:cNvPr id="3" name="Rectángulo 2"/>
          <p:cNvSpPr/>
          <p:nvPr/>
        </p:nvSpPr>
        <p:spPr>
          <a:xfrm>
            <a:off x="817873" y="1662545"/>
            <a:ext cx="8043494" cy="3470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1191075" y="608924"/>
            <a:ext cx="76702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endParaRPr lang="es-ES" dirty="0"/>
          </a:p>
          <a:p>
            <a:pPr fontAlgn="base"/>
            <a:r>
              <a:rPr lang="es-ES" dirty="0" smtClean="0"/>
              <a:t>6. </a:t>
            </a:r>
            <a:r>
              <a:rPr lang="es-ES" b="1" dirty="0" smtClean="0"/>
              <a:t>Incluye </a:t>
            </a:r>
            <a:r>
              <a:rPr lang="es-ES" b="1" dirty="0"/>
              <a:t>en </a:t>
            </a:r>
            <a:r>
              <a:rPr lang="es-ES" b="1" dirty="0" smtClean="0"/>
              <a:t>los </a:t>
            </a:r>
            <a:r>
              <a:rPr lang="es-ES" b="1" dirty="0"/>
              <a:t>temarios </a:t>
            </a:r>
            <a:r>
              <a:rPr lang="es-ES" b="1" dirty="0" smtClean="0"/>
              <a:t>y </a:t>
            </a:r>
            <a:r>
              <a:rPr lang="es-ES" b="1" dirty="0"/>
              <a:t>las actividades el abordaje transversal de las distintas orientaciones sexuales e identidades de género</a:t>
            </a:r>
            <a:r>
              <a:rPr lang="es-ES" dirty="0"/>
              <a:t>. Omitirlas es discriminatorio y lleva al </a:t>
            </a:r>
            <a:r>
              <a:rPr lang="es-ES" dirty="0" smtClean="0"/>
              <a:t>alumnado a </a:t>
            </a:r>
            <a:r>
              <a:rPr lang="es-ES" dirty="0"/>
              <a:t>interiorizar la diversidad sexogenérica de forma </a:t>
            </a:r>
            <a:r>
              <a:rPr lang="es-ES" dirty="0" smtClean="0"/>
              <a:t>negativa y sentirse </a:t>
            </a:r>
            <a:r>
              <a:rPr lang="es-ES" dirty="0" err="1" smtClean="0"/>
              <a:t>discriminadxs</a:t>
            </a:r>
            <a:r>
              <a:rPr lang="es-ES" dirty="0" smtClean="0"/>
              <a:t>.</a:t>
            </a:r>
            <a:endParaRPr lang="es-ES" dirty="0"/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7. </a:t>
            </a:r>
            <a:r>
              <a:rPr lang="es-ES" b="1" dirty="0" smtClean="0"/>
              <a:t>Nunca </a:t>
            </a:r>
            <a:r>
              <a:rPr lang="es-ES" b="1" dirty="0"/>
              <a:t>saques a nadie del armario sin su consentimiento</a:t>
            </a:r>
            <a:r>
              <a:rPr lang="es-ES" dirty="0"/>
              <a:t>: respeta el proceso de cada persona.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8. </a:t>
            </a:r>
            <a:r>
              <a:rPr lang="es-ES" b="1" dirty="0" smtClean="0"/>
              <a:t>Intervén </a:t>
            </a:r>
            <a:r>
              <a:rPr lang="es-ES" b="1" dirty="0"/>
              <a:t>siempre ante comentarios y actitudes que no respetan la diversidad</a:t>
            </a:r>
            <a:r>
              <a:rPr lang="es-ES" dirty="0"/>
              <a:t>.</a:t>
            </a:r>
          </a:p>
          <a:p>
            <a:pPr fontAlgn="base"/>
            <a:endParaRPr lang="es-ES" dirty="0"/>
          </a:p>
          <a:p>
            <a:pPr fontAlgn="base"/>
            <a:r>
              <a:rPr lang="es-ES" dirty="0" smtClean="0"/>
              <a:t>9. </a:t>
            </a:r>
            <a:r>
              <a:rPr lang="es-ES" b="1" dirty="0" smtClean="0"/>
              <a:t>Promueve </a:t>
            </a:r>
            <a:r>
              <a:rPr lang="es-ES" b="1" dirty="0"/>
              <a:t>y organiza actividades de </a:t>
            </a:r>
            <a:r>
              <a:rPr lang="es-ES" b="1" dirty="0" smtClean="0"/>
              <a:t> visibilización y sensibilización</a:t>
            </a:r>
            <a:r>
              <a:rPr lang="es-ES" dirty="0" smtClean="0"/>
              <a:t> </a:t>
            </a:r>
            <a:r>
              <a:rPr lang="es-ES" dirty="0"/>
              <a:t>sobre diversidad sexogenérica en tu centro </a:t>
            </a:r>
            <a:r>
              <a:rPr lang="es-ES" dirty="0" smtClean="0"/>
              <a:t>educativo.</a:t>
            </a:r>
            <a:endParaRPr lang="es-ES" dirty="0"/>
          </a:p>
          <a:p>
            <a:pPr fontAlgn="base"/>
            <a:endParaRPr lang="es-ES" dirty="0" smtClean="0"/>
          </a:p>
          <a:p>
            <a:pPr fontAlgn="base"/>
            <a:r>
              <a:rPr lang="es-ES" dirty="0" smtClean="0"/>
              <a:t>10. Crear un </a:t>
            </a:r>
            <a:r>
              <a:rPr lang="es-ES" b="1" dirty="0" smtClean="0"/>
              <a:t>programa de atención a la diversidad sexogenérica (Tutoría y Equipo de apoyo LGBTIQA+) </a:t>
            </a:r>
            <a:r>
              <a:rPr lang="es-ES" dirty="0" smtClean="0"/>
              <a:t>en tu centro educativo para </a:t>
            </a:r>
            <a:r>
              <a:rPr lang="es-ES" dirty="0"/>
              <a:t>detectar </a:t>
            </a:r>
            <a:r>
              <a:rPr lang="es-ES" dirty="0" smtClean="0"/>
              <a:t>y erradicar el </a:t>
            </a:r>
            <a:r>
              <a:rPr lang="es-ES" dirty="0"/>
              <a:t>acoso </a:t>
            </a:r>
            <a:r>
              <a:rPr lang="es-ES" dirty="0" smtClean="0"/>
              <a:t>escolar LGBTfóbico.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11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TM02900722[[fn=Sala de juntas (ion)]]</Template>
  <TotalTime>2816</TotalTime>
  <Words>2439</Words>
  <Application>Microsoft Office PowerPoint</Application>
  <PresentationFormat>Presentación en pantalla (4:3)</PresentationFormat>
  <Paragraphs>374</Paragraphs>
  <Slides>59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59</vt:i4>
      </vt:variant>
    </vt:vector>
  </HeadingPairs>
  <TitlesOfParts>
    <vt:vector size="69" baseType="lpstr">
      <vt:lpstr>ＭＳ Ｐゴシック</vt:lpstr>
      <vt:lpstr>Calibri</vt:lpstr>
      <vt:lpstr>Calibri Light</vt:lpstr>
      <vt:lpstr>Mangal</vt:lpstr>
      <vt:lpstr>Sketch 3D</vt:lpstr>
      <vt:lpstr>Wingdings</vt:lpstr>
      <vt:lpstr>Wingdings 2</vt:lpstr>
      <vt:lpstr>Wingdings 3</vt:lpstr>
      <vt:lpstr>HDOfficeLightV0</vt:lpstr>
      <vt:lpstr>1_HDOfficeLightV0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WORKGROUP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 de Windows</cp:lastModifiedBy>
  <cp:revision>229</cp:revision>
  <dcterms:created xsi:type="dcterms:W3CDTF">2018-02-04T10:01:51Z</dcterms:created>
  <dcterms:modified xsi:type="dcterms:W3CDTF">2019-12-13T18:54:23Z</dcterms:modified>
</cp:coreProperties>
</file>