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4" r:id="rId2"/>
    <p:sldMasterId id="2147483790" r:id="rId3"/>
  </p:sldMasterIdLst>
  <p:notesMasterIdLst>
    <p:notesMasterId r:id="rId25"/>
  </p:notesMasterIdLst>
  <p:sldIdLst>
    <p:sldId id="297" r:id="rId4"/>
    <p:sldId id="301" r:id="rId5"/>
    <p:sldId id="292" r:id="rId6"/>
    <p:sldId id="291" r:id="rId7"/>
    <p:sldId id="257" r:id="rId8"/>
    <p:sldId id="258" r:id="rId9"/>
    <p:sldId id="259" r:id="rId10"/>
    <p:sldId id="288" r:id="rId11"/>
    <p:sldId id="289" r:id="rId12"/>
    <p:sldId id="260" r:id="rId13"/>
    <p:sldId id="286" r:id="rId14"/>
    <p:sldId id="285" r:id="rId15"/>
    <p:sldId id="283" r:id="rId16"/>
    <p:sldId id="284" r:id="rId17"/>
    <p:sldId id="266" r:id="rId18"/>
    <p:sldId id="268" r:id="rId19"/>
    <p:sldId id="293" r:id="rId20"/>
    <p:sldId id="294" r:id="rId21"/>
    <p:sldId id="300" r:id="rId22"/>
    <p:sldId id="299" r:id="rId23"/>
    <p:sldId id="298"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76" autoAdjust="0"/>
    <p:restoredTop sz="85494" autoAdjust="0"/>
  </p:normalViewPr>
  <p:slideViewPr>
    <p:cSldViewPr snapToGrid="0" snapToObjects="1">
      <p:cViewPr varScale="1">
        <p:scale>
          <a:sx n="98" d="100"/>
          <a:sy n="98" d="100"/>
        </p:scale>
        <p:origin x="208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71720-1C63-4FA4-9556-0CF931606C15}" type="datetimeFigureOut">
              <a:rPr lang="es-ES" smtClean="0"/>
              <a:t>17/01/2021</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B5E0BD-EF6B-4E80-A1E0-7E7949DF25D1}" type="slidenum">
              <a:rPr lang="es-ES" smtClean="0"/>
              <a:t>‹Nº›</a:t>
            </a:fld>
            <a:endParaRPr lang="es-ES"/>
          </a:p>
        </p:txBody>
      </p:sp>
    </p:spTree>
    <p:extLst>
      <p:ext uri="{BB962C8B-B14F-4D97-AF65-F5344CB8AC3E}">
        <p14:creationId xmlns:p14="http://schemas.microsoft.com/office/powerpoint/2010/main" val="682007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911643266"/>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C185AEB-E879-43EA-B727-16F4ABADD72F}"/>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3" name="Marcador de pie de página 2">
            <a:extLst>
              <a:ext uri="{FF2B5EF4-FFF2-40B4-BE49-F238E27FC236}">
                <a16:creationId xmlns:a16="http://schemas.microsoft.com/office/drawing/2014/main" id="{D498FDA6-63F6-4542-87D6-064C33E25A0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8D79123-C7BC-4CE2-BD3A-F99431D178AA}"/>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4506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554FA-F8E2-4BCE-AE97-2C5088B8290B}"/>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71EBC9E-9748-4179-A3B7-7329282FE733}"/>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87C4C02-F297-47FC-9A69-B84CA766322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FB5509-70EF-4220-9E51-90B764F4F394}"/>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6" name="Marcador de pie de página 5">
            <a:extLst>
              <a:ext uri="{FF2B5EF4-FFF2-40B4-BE49-F238E27FC236}">
                <a16:creationId xmlns:a16="http://schemas.microsoft.com/office/drawing/2014/main" id="{E2B52ABB-3C83-4823-83EA-830DA37F84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98891F-A417-4396-AB6F-D68C0F1224C3}"/>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349634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2E8C-E6AA-4015-B037-CC27FFA9270F}"/>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3174C4-0ACC-4055-8FBB-67F115A2B9F4}"/>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p>
        </p:txBody>
      </p:sp>
      <p:sp>
        <p:nvSpPr>
          <p:cNvPr id="4" name="Marcador de texto 3">
            <a:extLst>
              <a:ext uri="{FF2B5EF4-FFF2-40B4-BE49-F238E27FC236}">
                <a16:creationId xmlns:a16="http://schemas.microsoft.com/office/drawing/2014/main" id="{3363EF77-321D-453C-8A4A-07A424C85F5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9C7AF9-CA2B-424E-8E36-B655D2372227}"/>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6" name="Marcador de pie de página 5">
            <a:extLst>
              <a:ext uri="{FF2B5EF4-FFF2-40B4-BE49-F238E27FC236}">
                <a16:creationId xmlns:a16="http://schemas.microsoft.com/office/drawing/2014/main" id="{8FB6AC65-AFAB-4F13-878D-6FEF92E71B7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8E3A9B-44C4-4B21-8BE7-9200479B435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770279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5CB67F-A981-4BCE-B975-557D6D6CE5C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560C0D2-36A3-495D-A41F-510950D99CC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E09DB5-0A7A-4260-A9D7-34E02349CB42}"/>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12D8DA5E-4DA9-486D-B434-819D52397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16B5FD-CFB0-4913-8A32-5F9E72C68DC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801211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5E1328-5E30-4EEA-A562-58F8E6054FFC}"/>
              </a:ext>
            </a:extLst>
          </p:cNvPr>
          <p:cNvSpPr>
            <a:spLocks noGrp="1"/>
          </p:cNvSpPr>
          <p:nvPr>
            <p:ph type="title" orient="vert"/>
          </p:nvPr>
        </p:nvSpPr>
        <p:spPr>
          <a:xfrm>
            <a:off x="6543676"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B36F1D1-B5AC-42CD-9A07-66A983CD2C39}"/>
              </a:ext>
            </a:extLst>
          </p:cNvPr>
          <p:cNvSpPr>
            <a:spLocks noGrp="1"/>
          </p:cNvSpPr>
          <p:nvPr>
            <p:ph type="body" orient="vert" idx="1"/>
          </p:nvPr>
        </p:nvSpPr>
        <p:spPr>
          <a:xfrm>
            <a:off x="628651"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42F396-68BD-4B68-BC17-B1571C0A7E5D}"/>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D684445D-542D-4F69-9C31-8E77E180C9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4561AD-27EA-4FF4-B21F-598A7C881207}"/>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0839792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s-ES_tradnl"/>
              <a:t>Clic para editar título</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endParaRPr lang="en-US" dirty="0"/>
          </a:p>
        </p:txBody>
      </p:sp>
      <p:sp>
        <p:nvSpPr>
          <p:cNvPr id="4" name="Date Placeholder 3"/>
          <p:cNvSpPr>
            <a:spLocks noGrp="1"/>
          </p:cNvSpPr>
          <p:nvPr>
            <p:ph type="dt" sz="half" idx="10"/>
          </p:nvPr>
        </p:nvSpPr>
        <p:spPr/>
        <p:txBody>
          <a:bodyPr/>
          <a:lstStyle/>
          <a:p>
            <a:fld id="{F1A403A6-AAD9-EF49-A264-5A28ED9E7838}" type="datetimeFigureOut">
              <a:rPr lang="es-ES_tradnl" smtClean="0"/>
              <a:t>17/01/2021</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65298949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_tradnl"/>
              <a:t>Clic para editar título</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F1A403A6-AAD9-EF49-A264-5A28ED9E7838}" type="datetimeFigureOut">
              <a:rPr lang="es-ES_tradnl" smtClean="0"/>
              <a:t>17/01/2021</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1152989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s-ES_tradnl"/>
              <a:t>Clic para editar título</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1549377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_tradnl"/>
              <a:t>Clic para editar título</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8250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_tradnl"/>
              <a:t>Clic para editar título</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12" name="Content Placeholder 3"/>
          <p:cNvSpPr>
            <a:spLocks noGrp="1"/>
          </p:cNvSpPr>
          <p:nvPr>
            <p:ph sz="quarter" idx="13"/>
          </p:nvPr>
        </p:nvSpPr>
        <p:spPr>
          <a:xfrm>
            <a:off x="685331" y="3051013"/>
            <a:ext cx="3829520" cy="2740187"/>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13" name="Content Placeholder 5"/>
          <p:cNvSpPr>
            <a:spLocks noGrp="1"/>
          </p:cNvSpPr>
          <p:nvPr>
            <p:ph sz="quarter" idx="14"/>
          </p:nvPr>
        </p:nvSpPr>
        <p:spPr>
          <a:xfrm>
            <a:off x="4629150" y="3051013"/>
            <a:ext cx="3829051" cy="2740187"/>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1219183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D2881-FD00-4F8B-AB85-4D11C3E8E891}"/>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96FF313-48E3-48C9-9CFE-F175B5B2973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31FABE-1539-4913-B835-EC86CBFB600D}"/>
              </a:ext>
            </a:extLst>
          </p:cNvPr>
          <p:cNvSpPr>
            <a:spLocks noGrp="1"/>
          </p:cNvSpPr>
          <p:nvPr>
            <p:ph type="dt" sz="half" idx="10"/>
          </p:nvPr>
        </p:nvSpPr>
        <p:spPr/>
        <p:txBody>
          <a:bodyPr/>
          <a:lstStyle/>
          <a:p>
            <a:fld id="{F1A403A6-AAD9-EF49-A264-5A28ED9E7838}" type="datetimeFigureOut">
              <a:rPr lang="es-ES_tradnl" smtClean="0"/>
              <a:t>17/01/2021</a:t>
            </a:fld>
            <a:endParaRPr lang="es-ES_tradnl" dirty="0"/>
          </a:p>
        </p:txBody>
      </p:sp>
      <p:sp>
        <p:nvSpPr>
          <p:cNvPr id="5" name="Marcador de pie de página 4">
            <a:extLst>
              <a:ext uri="{FF2B5EF4-FFF2-40B4-BE49-F238E27FC236}">
                <a16:creationId xmlns:a16="http://schemas.microsoft.com/office/drawing/2014/main" id="{A92D7CEF-FDB0-4B42-B46A-BB5ADA10BC40}"/>
              </a:ext>
            </a:extLst>
          </p:cNvPr>
          <p:cNvSpPr>
            <a:spLocks noGrp="1"/>
          </p:cNvSpPr>
          <p:nvPr>
            <p:ph type="ftr" sz="quarter" idx="11"/>
          </p:nvPr>
        </p:nvSpPr>
        <p:spPr/>
        <p:txBody>
          <a:bodyPr/>
          <a:lstStyle/>
          <a:p>
            <a:endParaRPr lang="es-ES_tradnl" dirty="0"/>
          </a:p>
        </p:txBody>
      </p:sp>
      <p:sp>
        <p:nvSpPr>
          <p:cNvPr id="6" name="Marcador de número de diapositiva 5">
            <a:extLst>
              <a:ext uri="{FF2B5EF4-FFF2-40B4-BE49-F238E27FC236}">
                <a16:creationId xmlns:a16="http://schemas.microsoft.com/office/drawing/2014/main" id="{B752D10C-25D5-4D43-BE07-4DF9DCE65184}"/>
              </a:ext>
            </a:extLst>
          </p:cNvPr>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832085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_tradnl"/>
              <a:t>Clic para editar título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1669776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61639531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s-ES_tradnl"/>
              <a:t>Clic para editar título</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9489565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s-ES_tradnl"/>
              <a:t>Clic para editar título</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agregarla</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0665167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s-ES_tradnl"/>
              <a:t>Clic para editar título</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agregarla</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6942128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s-ES_tradnl"/>
              <a:t>Clic para editar título</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56043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s-ES_tradnl"/>
              <a:t>Clic para editar título</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339832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s-ES_tradnl"/>
              <a:t>Clic para editar título</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0872883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s-ES_tradnl"/>
              <a:t>Clic para editar título</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3" name="Date Placeholder 2"/>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1910075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s-ES_tradnl"/>
              <a:t>Clic para editar título</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_tradnl"/>
              <a:t>Arrastre la imagen al marcador de posición o haga clic en el icono para agregarla</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_tradnl"/>
              <a:t>Arrastre la imagen al marcador de posición o haga clic en el icono para agregarla</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_tradnl"/>
              <a:t>Arrastre la imagen al marcador de posición o haga clic en el icono para agregarla</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3" name="Date Placeholder 2"/>
          <p:cNvSpPr>
            <a:spLocks noGrp="1"/>
          </p:cNvSpPr>
          <p:nvPr>
            <p:ph type="dt" sz="half" idx="10"/>
          </p:nvPr>
        </p:nvSpPr>
        <p:spPr/>
        <p:txBody>
          <a:bodyPr/>
          <a:lstStyle/>
          <a:p>
            <a:fld id="{96DFF08F-DC6B-4601-B491-B0F83F6DD2DA}" type="datetimeFigureOut">
              <a:rPr lang="en-US" smtClean="0"/>
              <a:pPr/>
              <a:t>1/17/2021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06123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F1A403A6-AAD9-EF49-A264-5A28ED9E7838}" type="datetimeFigureOut">
              <a:rPr lang="es-ES_tradnl" smtClean="0"/>
              <a:t>17/01/2021</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6643578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_tradnl"/>
              <a:t>Clic para editar título</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4654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s-ES_tradnl"/>
              <a:t>Clic para editar título</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46735681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F1A403A6-AAD9-EF49-A264-5A28ED9E7838}" type="datetimeFigureOut">
              <a:rPr lang="es-ES_tradnl" smtClean="0"/>
              <a:t>17/01/2021</a:t>
            </a:fld>
            <a:endParaRPr lang="es-ES_tradnl" dirty="0"/>
          </a:p>
        </p:txBody>
      </p:sp>
      <p:sp>
        <p:nvSpPr>
          <p:cNvPr id="5" name="Marcador de pie de página 4"/>
          <p:cNvSpPr>
            <a:spLocks noGrp="1"/>
          </p:cNvSpPr>
          <p:nvPr>
            <p:ph type="ftr" sz="quarter" idx="11"/>
          </p:nvPr>
        </p:nvSpPr>
        <p:spPr/>
        <p:txBody>
          <a:bodyPr/>
          <a:lstStyle/>
          <a:p>
            <a:endParaRPr lang="es-ES_tradnl" dirty="0"/>
          </a:p>
        </p:txBody>
      </p:sp>
      <p:sp>
        <p:nvSpPr>
          <p:cNvPr id="6" name="Marcador de número de diapositiva 5"/>
          <p:cNvSpPr>
            <a:spLocks noGrp="1"/>
          </p:cNvSpPr>
          <p:nvPr>
            <p:ph type="sldNum" sz="quarter" idx="12"/>
          </p:nvPr>
        </p:nvSpPr>
        <p:spPr/>
        <p:txBody>
          <a:body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809356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E1265-627A-493B-91E1-3DDAA3E12939}"/>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9AB3444-0E1D-43C8-8853-10358CD2CF9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7EDCD2-EF9D-46F1-AC9B-08E3FD90E9E2}"/>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AA21B511-5D51-4FF6-B9AE-E92D37DB5E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2985D0-50B0-4FB7-8415-321BB327B810}"/>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694857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79F1B-FFEF-4C3F-918A-9B3B68C159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255F0E-2DC3-43F4-8E52-970A00DCAB6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9434BE5-4943-49AC-AEA1-D5F7938E1068}"/>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6CE75F9F-59A4-4989-BCBF-DB463F16E6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F13275-6335-46EC-8C8C-572BFD919F7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99961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5843-9FBA-4ECE-A4C9-1107146A8909}"/>
              </a:ext>
            </a:extLst>
          </p:cNvPr>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3B3E80-F8E0-4678-92BF-807ECFB289DD}"/>
              </a:ext>
            </a:extLst>
          </p:cNvPr>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E499E1-6C8F-46EB-8B8F-F80FDC436A19}"/>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EAB81EE7-9C1F-4E81-BC53-30F03737E7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A465D5-DA2A-4FB6-A184-5292974E9E7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52992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9089-F252-488D-BBA6-11522575086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269DF-F3B1-4258-A0BC-017C6E0EDF03}"/>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553BE3-C2E9-40DD-A301-1DB4689827B1}"/>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43628A1-C102-4085-AD45-AB9E169BD89B}"/>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6" name="Marcador de pie de página 5">
            <a:extLst>
              <a:ext uri="{FF2B5EF4-FFF2-40B4-BE49-F238E27FC236}">
                <a16:creationId xmlns:a16="http://schemas.microsoft.com/office/drawing/2014/main" id="{62FC477F-7B15-49C5-A3EE-86A546BAB94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245AB1E-757D-45D0-BCCE-B7C60A0A1C3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43358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751D6-3199-4638-9850-68FEB3813CB0}"/>
              </a:ext>
            </a:extLst>
          </p:cNvPr>
          <p:cNvSpPr>
            <a:spLocks noGrp="1"/>
          </p:cNvSpPr>
          <p:nvPr>
            <p:ph type="title"/>
          </p:nvPr>
        </p:nvSpPr>
        <p:spPr>
          <a:xfrm>
            <a:off x="629841" y="365128"/>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62064D-5C0C-4355-A9FA-42E04D71A66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3C02E1E-9F09-4950-BF7D-8EC0639CF49F}"/>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D54E7D-0B1A-409F-B1DB-550C9026AFFC}"/>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C8F1AA-596E-41EB-A1E2-9522E4C22844}"/>
              </a:ext>
            </a:extLst>
          </p:cNvPr>
          <p:cNvSpPr>
            <a:spLocks noGrp="1"/>
          </p:cNvSpPr>
          <p:nvPr>
            <p:ph sz="quarter" idx="4"/>
          </p:nvPr>
        </p:nvSpPr>
        <p:spPr>
          <a:xfrm>
            <a:off x="4629151"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D7D9E3-102D-45B7-8D6D-D666431E48C8}"/>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8" name="Marcador de pie de página 7">
            <a:extLst>
              <a:ext uri="{FF2B5EF4-FFF2-40B4-BE49-F238E27FC236}">
                <a16:creationId xmlns:a16="http://schemas.microsoft.com/office/drawing/2014/main" id="{54C5A37C-A4DE-4CB0-AF33-EEFAF0D4019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F208E2D-49EB-483C-A88D-A31A6F6A415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27500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82E0-C1A8-476F-BF3B-27291EFD1BB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555019-CC77-430A-9A8F-C504E3FC24A8}"/>
              </a:ext>
            </a:extLst>
          </p:cNvPr>
          <p:cNvSpPr>
            <a:spLocks noGrp="1"/>
          </p:cNvSpPr>
          <p:nvPr>
            <p:ph type="dt" sz="half" idx="10"/>
          </p:nvPr>
        </p:nvSpPr>
        <p:spPr/>
        <p:txBody>
          <a:bodyPr/>
          <a:lstStyle/>
          <a:p>
            <a:fld id="{1F63C4CF-6736-4755-B328-D7840F633C6D}" type="datetimeFigureOut">
              <a:rPr lang="es-ES" smtClean="0"/>
              <a:t>17/01/2021</a:t>
            </a:fld>
            <a:endParaRPr lang="es-ES"/>
          </a:p>
        </p:txBody>
      </p:sp>
      <p:sp>
        <p:nvSpPr>
          <p:cNvPr id="4" name="Marcador de pie de página 3">
            <a:extLst>
              <a:ext uri="{FF2B5EF4-FFF2-40B4-BE49-F238E27FC236}">
                <a16:creationId xmlns:a16="http://schemas.microsoft.com/office/drawing/2014/main" id="{BEF7196F-F66D-4264-89D5-47B5830183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A292609-3602-4984-BFAD-DB24049CA14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611282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370014" y="769941"/>
            <a:ext cx="7315201" cy="16684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5103814" y="2438400"/>
            <a:ext cx="3581401" cy="441960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8395701" y="6423502"/>
            <a:ext cx="291101" cy="230828"/>
          </a:xfrm>
          <a:prstGeom prst="rect">
            <a:avLst/>
          </a:prstGeom>
          <a:ln w="12700">
            <a:miter lim="400000"/>
          </a:ln>
        </p:spPr>
        <p:txBody>
          <a:bodyPr wrap="none" lIns="45718" tIns="45718" rIns="45718" bIns="45718" anchor="ctr">
            <a:spAutoFit/>
          </a:bodyPr>
          <a:lstStyle>
            <a:lvl1pPr algn="r">
              <a:defRPr sz="900">
                <a:solidFill>
                  <a:srgbClr val="888888"/>
                </a:solidFill>
                <a:latin typeface="+mj-lt"/>
                <a:ea typeface="+mj-ea"/>
                <a:cs typeface="+mj-cs"/>
                <a:sym typeface="Calibri"/>
              </a:defRPr>
            </a:lvl1p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36246064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spd="med"/>
  <p:txStyles>
    <p:titleStyle>
      <a:lvl1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1pPr>
      <a:lvl2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2pPr>
      <a:lvl3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3pPr>
      <a:lvl4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4pPr>
      <a:lvl5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5pPr>
      <a:lvl6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6pPr>
      <a:lvl7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7pPr>
      <a:lvl8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8pPr>
      <a:lvl9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9pPr>
    </p:titleStyle>
    <p:bodyStyle>
      <a:lvl1pPr marL="257175" marR="0" indent="-257175"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1pPr>
      <a:lvl2pPr marL="587828" marR="0" indent="-244928"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2pPr>
      <a:lvl3pPr marL="914400" marR="0" indent="-22860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3pPr>
      <a:lvl4pPr marL="13030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4pPr>
      <a:lvl5pPr marL="16459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5pPr>
      <a:lvl6pPr marL="19888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6pPr>
      <a:lvl7pPr marL="2331720" marR="0" indent="-274320"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7pPr>
      <a:lvl8pPr marL="2674619" marR="0" indent="-274319"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8pPr>
      <a:lvl9pPr marL="3017519" marR="0" indent="-274319" algn="l" defTabSz="685800" rtl="0" eaLnBrk="1" latinLnBrk="0" hangingPunct="1">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800"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11E5CF-1E38-4D08-A613-0F77897A20DC}"/>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D65069-FFBA-410E-B968-61725D9991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57ADA4-69B7-4D13-B082-58F72E2319DA}"/>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63C4CF-6736-4755-B328-D7840F633C6D}" type="datetimeFigureOut">
              <a:rPr lang="es-ES" smtClean="0"/>
              <a:t>17/01/2021</a:t>
            </a:fld>
            <a:endParaRPr lang="es-ES"/>
          </a:p>
        </p:txBody>
      </p:sp>
      <p:sp>
        <p:nvSpPr>
          <p:cNvPr id="5" name="Marcador de pie de página 4">
            <a:extLst>
              <a:ext uri="{FF2B5EF4-FFF2-40B4-BE49-F238E27FC236}">
                <a16:creationId xmlns:a16="http://schemas.microsoft.com/office/drawing/2014/main" id="{8A407053-F68B-4BFB-8806-FE3E214A428E}"/>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FF4D250-5F6A-4DCC-BBB1-F8EBC744BEEF}"/>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B53C33-8B9E-4975-A7AA-E03DF73B0833}" type="slidenum">
              <a:rPr lang="es-ES" smtClean="0"/>
              <a:t>‹Nº›</a:t>
            </a:fld>
            <a:endParaRPr lang="es-ES"/>
          </a:p>
        </p:txBody>
      </p:sp>
    </p:spTree>
    <p:extLst>
      <p:ext uri="{BB962C8B-B14F-4D97-AF65-F5344CB8AC3E}">
        <p14:creationId xmlns:p14="http://schemas.microsoft.com/office/powerpoint/2010/main" val="245181413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s-ES_tradnl"/>
              <a:t>Clic para editar título</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1/17/2021</a:t>
            </a:fld>
            <a:endParaRPr lang="en-US" dirty="0"/>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31240AEE-CA8F-D042-9FD9-C69593BCFE13}" type="slidenum">
              <a:rPr lang="es-ES_tradnl" smtClean="0"/>
              <a:t>‹Nº›</a:t>
            </a:fld>
            <a:endParaRPr lang="es-ES_tradnl" dirty="0"/>
          </a:p>
        </p:txBody>
      </p:sp>
    </p:spTree>
    <p:extLst>
      <p:ext uri="{BB962C8B-B14F-4D97-AF65-F5344CB8AC3E}">
        <p14:creationId xmlns:p14="http://schemas.microsoft.com/office/powerpoint/2010/main" val="25277418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5.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 Id="rId5" Type="http://schemas.openxmlformats.org/officeDocument/2006/relationships/image" Target="../media/image12.jp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undación INGADA (@fundacioningada) | Twitter">
            <a:extLst>
              <a:ext uri="{FF2B5EF4-FFF2-40B4-BE49-F238E27FC236}">
                <a16:creationId xmlns:a16="http://schemas.microsoft.com/office/drawing/2014/main" id="{0F517C00-CE92-1148-908B-F914BF472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1165204" y="2480274"/>
            <a:ext cx="6643468" cy="1366911"/>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curso “tratamiento del </a:t>
            </a:r>
            <a:r>
              <a:rPr lang="es-ES_tradnl" sz="3600" b="1" dirty="0" err="1">
                <a:solidFill>
                  <a:srgbClr val="FF6600"/>
                </a:solidFill>
                <a:latin typeface="Arial" panose="020B0604020202020204" pitchFamily="34" charset="0"/>
                <a:cs typeface="Arial" panose="020B0604020202020204" pitchFamily="34" charset="0"/>
              </a:rPr>
              <a:t>tdah</a:t>
            </a:r>
            <a:r>
              <a:rPr lang="es-ES_tradnl" sz="3600" b="1" dirty="0">
                <a:solidFill>
                  <a:srgbClr val="FF6600"/>
                </a:solidFill>
                <a:latin typeface="Arial" panose="020B0604020202020204" pitchFamily="34" charset="0"/>
                <a:cs typeface="Arial" panose="020B0604020202020204" pitchFamily="34" charset="0"/>
              </a:rPr>
              <a:t> en el ámbito educativo”</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nicio">
            <a:extLst>
              <a:ext uri="{FF2B5EF4-FFF2-40B4-BE49-F238E27FC236}">
                <a16:creationId xmlns:a16="http://schemas.microsoft.com/office/drawing/2014/main" id="{89BF765C-CD9B-41DC-8DE1-5615F3DD4D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27" y="140121"/>
            <a:ext cx="3803597" cy="69608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Resultado de imagen de fundacion maria jose jove">
            <a:extLst>
              <a:ext uri="{FF2B5EF4-FFF2-40B4-BE49-F238E27FC236}">
                <a16:creationId xmlns:a16="http://schemas.microsoft.com/office/drawing/2014/main" id="{C7E91EBF-A6D3-4B86-A49D-0D845C5CCC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5029" y="140121"/>
            <a:ext cx="1448972" cy="956322"/>
          </a:xfrm>
          <a:prstGeom prst="rect">
            <a:avLst/>
          </a:prstGeom>
          <a:noFill/>
          <a:extLst>
            <a:ext uri="{909E8E84-426E-40dd-AFC4-6F175D3DCCD1}">
              <a14:hiddenFill xmlns:a14="http://schemas.microsoft.com/office/drawing/2010/main" xmlns="">
                <a:solidFill>
                  <a:srgbClr val="FFFFFF"/>
                </a:solidFill>
              </a14:hiddenFill>
            </a:ext>
          </a:extLst>
        </p:spPr>
      </p:pic>
      <p:sp>
        <p:nvSpPr>
          <p:cNvPr id="9" name="2 Subtítulo">
            <a:extLst>
              <a:ext uri="{FF2B5EF4-FFF2-40B4-BE49-F238E27FC236}">
                <a16:creationId xmlns:a16="http://schemas.microsoft.com/office/drawing/2014/main" id="{FDC88D8F-CDA2-4DCC-A491-C013AE4B33D7}"/>
              </a:ext>
            </a:extLst>
          </p:cNvPr>
          <p:cNvSpPr>
            <a:spLocks noGrp="1"/>
          </p:cNvSpPr>
          <p:nvPr>
            <p:ph type="subTitle" idx="1"/>
          </p:nvPr>
        </p:nvSpPr>
        <p:spPr>
          <a:xfrm>
            <a:off x="1982425" y="4295482"/>
            <a:ext cx="5009027" cy="1012843"/>
          </a:xfrm>
        </p:spPr>
        <p:txBody>
          <a:bodyPr>
            <a:normAutofit/>
          </a:bodyPr>
          <a:lstStyle/>
          <a:p>
            <a:endParaRPr lang="es-E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592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undación INGADA (@fundacioningada) | Twitter">
            <a:extLst>
              <a:ext uri="{FF2B5EF4-FFF2-40B4-BE49-F238E27FC236}">
                <a16:creationId xmlns:a16="http://schemas.microsoft.com/office/drawing/2014/main" id="{9D0FC42E-58EA-FA4C-8E5A-2773BEDF1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213093" y="-16025"/>
            <a:ext cx="6771820" cy="1170226"/>
          </a:xfrm>
        </p:spPr>
        <p:txBody>
          <a:bodyPr>
            <a:normAutofit/>
          </a:bodyPr>
          <a:lstStyle/>
          <a:p>
            <a:pPr algn="ctr"/>
            <a:r>
              <a:rPr lang="es-ES_tradnl" sz="3200" b="1" dirty="0">
                <a:solidFill>
                  <a:srgbClr val="FF6600"/>
                </a:solidFill>
                <a:latin typeface="Arial" panose="020B0604020202020204" pitchFamily="34" charset="0"/>
                <a:cs typeface="Arial" panose="020B0604020202020204" pitchFamily="34" charset="0"/>
              </a:rPr>
              <a:t>MEDIDAS EXTRAORDINARIAS</a:t>
            </a:r>
          </a:p>
        </p:txBody>
      </p:sp>
      <p:pic>
        <p:nvPicPr>
          <p:cNvPr id="4" name="3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173" y="340427"/>
            <a:ext cx="1484784" cy="1750239"/>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427" y="282652"/>
            <a:ext cx="1430778" cy="1738334"/>
          </a:xfrm>
          <a:prstGeom prst="rect">
            <a:avLst/>
          </a:prstGeom>
        </p:spPr>
      </p:pic>
      <p:sp>
        <p:nvSpPr>
          <p:cNvPr id="7" name="Rectángulo: esquinas redondeadas 6"/>
          <p:cNvSpPr/>
          <p:nvPr/>
        </p:nvSpPr>
        <p:spPr>
          <a:xfrm>
            <a:off x="179173" y="2264899"/>
            <a:ext cx="8785654" cy="1936711"/>
          </a:xfrm>
          <a:prstGeom prst="roundRect">
            <a:avLst>
              <a:gd name="adj" fmla="val 20100"/>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214313" indent="-214313" algn="just">
              <a:buFont typeface="Arial" charset="0"/>
              <a:buChar char="•"/>
            </a:pPr>
            <a:r>
              <a:rPr lang="gl-ES" sz="1500" dirty="0">
                <a:latin typeface="Arial" panose="020B0604020202020204" pitchFamily="34" charset="0"/>
                <a:cs typeface="Arial" panose="020B0604020202020204" pitchFamily="34" charset="0"/>
              </a:rPr>
              <a:t>Son aquelas que poden requirir modificacións significativas do currículo ordinario e/ou supoñer cambios esenciais no ámbito organizativo, así como nos elementos de acceso ao currículo ou na modalidade de escolarización.</a:t>
            </a:r>
          </a:p>
          <a:p>
            <a:pPr marL="214313" indent="-214313" algn="just">
              <a:buFont typeface="Arial" charset="0"/>
              <a:buChar char="•"/>
            </a:pPr>
            <a:r>
              <a:rPr lang="gl-ES" sz="1500" dirty="0">
                <a:latin typeface="Arial" panose="020B0604020202020204" pitchFamily="34" charset="0"/>
                <a:cs typeface="Arial" panose="020B0604020202020204" pitchFamily="34" charset="0"/>
              </a:rPr>
              <a:t>Necesitan autorización da Dirección do Centro, do Servizo de Inspección Educativa, da Xefatura Territorial ou da Dirección Xeral que proceda, e se é o caso, informe xustificativo do correspondente Servizo de Orientación.</a:t>
            </a:r>
          </a:p>
          <a:p>
            <a:pPr marL="214313" indent="-214313" algn="just">
              <a:buFont typeface="Arial" charset="0"/>
              <a:buChar char="•"/>
            </a:pPr>
            <a:r>
              <a:rPr lang="gl-ES" sz="1500" dirty="0">
                <a:latin typeface="Arial" panose="020B0604020202020204" pitchFamily="34" charset="0"/>
                <a:cs typeface="Arial" panose="020B0604020202020204" pitchFamily="34" charset="0"/>
              </a:rPr>
              <a:t>Aplicaranse unha vez esgotadas as de carácter ordinario ou por resultaren estas insuficientes.</a:t>
            </a:r>
          </a:p>
        </p:txBody>
      </p:sp>
      <p:sp>
        <p:nvSpPr>
          <p:cNvPr id="11" name="Elipse 10">
            <a:extLst>
              <a:ext uri="{FF2B5EF4-FFF2-40B4-BE49-F238E27FC236}">
                <a16:creationId xmlns:a16="http://schemas.microsoft.com/office/drawing/2014/main" id="{BE9166A3-DCAE-4308-85F9-B80FD04D6674}"/>
              </a:ext>
            </a:extLst>
          </p:cNvPr>
          <p:cNvSpPr/>
          <p:nvPr/>
        </p:nvSpPr>
        <p:spPr>
          <a:xfrm>
            <a:off x="3943921" y="927443"/>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9</a:t>
            </a:r>
          </a:p>
        </p:txBody>
      </p:sp>
      <p:sp>
        <p:nvSpPr>
          <p:cNvPr id="12" name="Rectángulo: esquinas redondeadas 6"/>
          <p:cNvSpPr/>
          <p:nvPr/>
        </p:nvSpPr>
        <p:spPr>
          <a:xfrm>
            <a:off x="179173" y="4375842"/>
            <a:ext cx="8785654" cy="2383773"/>
          </a:xfrm>
          <a:prstGeom prst="roundRect">
            <a:avLst>
              <a:gd name="adj" fmla="val 20100"/>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214313" indent="-214313">
              <a:buFont typeface="Arial" charset="0"/>
              <a:buChar char="•"/>
            </a:pPr>
            <a:r>
              <a:rPr lang="gl-ES" sz="1600" dirty="0">
                <a:latin typeface="Arial" panose="020B0604020202020204" pitchFamily="34" charset="0"/>
                <a:cs typeface="Arial" panose="020B0604020202020204" pitchFamily="34" charset="0"/>
              </a:rPr>
              <a:t>Adaptacións Curriculares (Orde 6 de outubro de1995)</a:t>
            </a:r>
          </a:p>
          <a:p>
            <a:pPr marL="214313" indent="-214313">
              <a:buFont typeface="Arial" charset="0"/>
              <a:buChar char="•"/>
            </a:pPr>
            <a:r>
              <a:rPr lang="gl-ES" sz="1600" dirty="0">
                <a:latin typeface="Arial" panose="020B0604020202020204" pitchFamily="34" charset="0"/>
                <a:cs typeface="Arial" panose="020B0604020202020204" pitchFamily="34" charset="0"/>
              </a:rPr>
              <a:t>Agrupamentos flexibles (Orde 27 de decembro do 2002)</a:t>
            </a:r>
          </a:p>
          <a:p>
            <a:pPr marL="214313" indent="-214313">
              <a:buFont typeface="Arial" charset="0"/>
              <a:buChar char="•"/>
            </a:pPr>
            <a:r>
              <a:rPr lang="gl-ES" sz="1600" dirty="0">
                <a:latin typeface="Arial" panose="020B0604020202020204" pitchFamily="34" charset="0"/>
                <a:cs typeface="Arial" panose="020B0604020202020204" pitchFamily="34" charset="0"/>
              </a:rPr>
              <a:t>Apoio de P.T e/ou A.L (Orde 27 de decembro de 2002)</a:t>
            </a:r>
          </a:p>
          <a:p>
            <a:pPr marL="214313" indent="-214313">
              <a:buFont typeface="Arial" charset="0"/>
              <a:buChar char="•"/>
            </a:pPr>
            <a:r>
              <a:rPr lang="gl-ES" sz="1600" dirty="0">
                <a:latin typeface="Arial" panose="020B0604020202020204" pitchFamily="34" charset="0"/>
                <a:cs typeface="Arial" panose="020B0604020202020204" pitchFamily="34" charset="0"/>
              </a:rPr>
              <a:t>Flexibilización do período de escolarización (Orde 28 de outubro de 1996 / Orde 27 de decembro de 2002) </a:t>
            </a:r>
          </a:p>
          <a:p>
            <a:pPr marL="214313" indent="-214313">
              <a:buFont typeface="Arial" charset="0"/>
              <a:buChar char="•"/>
            </a:pPr>
            <a:r>
              <a:rPr lang="gl-ES" sz="1600" dirty="0">
                <a:latin typeface="Arial" panose="020B0604020202020204" pitchFamily="34" charset="0"/>
                <a:cs typeface="Arial" panose="020B0604020202020204" pitchFamily="34" charset="0"/>
              </a:rPr>
              <a:t>Grupos de adquisición das linguas ou de adaptación da competencia curricular (Orde de 20 de febreiro de 2004)</a:t>
            </a:r>
          </a:p>
          <a:p>
            <a:pPr marL="214313" indent="-214313">
              <a:buFont typeface="Arial" charset="0"/>
              <a:buChar char="•"/>
            </a:pPr>
            <a:r>
              <a:rPr lang="gl-ES" sz="1600" dirty="0">
                <a:latin typeface="Arial" panose="020B0604020202020204" pitchFamily="34" charset="0"/>
                <a:cs typeface="Arial" panose="020B0604020202020204" pitchFamily="34" charset="0"/>
              </a:rPr>
              <a:t>Programas para a Mellora do Aprendizaxe e o Rendemento (Decreto 86/2015)</a:t>
            </a:r>
          </a:p>
          <a:p>
            <a:pPr marL="214313" indent="-214313">
              <a:buFont typeface="Arial" charset="0"/>
              <a:buChar char="•"/>
            </a:pPr>
            <a:r>
              <a:rPr lang="gl-ES" sz="1600" dirty="0">
                <a:latin typeface="Arial" panose="020B0604020202020204" pitchFamily="34" charset="0"/>
                <a:cs typeface="Arial" panose="020B0604020202020204" pitchFamily="34" charset="0"/>
              </a:rPr>
              <a:t>FPB (Orde 13 de xullo de 2015)</a:t>
            </a:r>
          </a:p>
        </p:txBody>
      </p:sp>
    </p:spTree>
    <p:extLst>
      <p:ext uri="{BB962C8B-B14F-4D97-AF65-F5344CB8AC3E}">
        <p14:creationId xmlns:p14="http://schemas.microsoft.com/office/powerpoint/2010/main" val="59618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undación INGADA (@fundacioningada) | Twitter">
            <a:extLst>
              <a:ext uri="{FF2B5EF4-FFF2-40B4-BE49-F238E27FC236}">
                <a16:creationId xmlns:a16="http://schemas.microsoft.com/office/drawing/2014/main" id="{2698D0F8-953B-284F-BD8A-3F631A428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3AA1859A-F04B-DC48-BC8B-BE7E052AD3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914399" y="24353"/>
            <a:ext cx="7315201" cy="1234679"/>
          </a:xfrm>
        </p:spPr>
        <p:txBody>
          <a:bodyPr>
            <a:normAutofit/>
          </a:bodyPr>
          <a:lstStyle/>
          <a:p>
            <a:pPr algn="ctr"/>
            <a:r>
              <a:rPr lang="es-ES" sz="3600" b="1" dirty="0">
                <a:solidFill>
                  <a:srgbClr val="FF6600"/>
                </a:solidFill>
                <a:latin typeface="Arial" panose="020B0604020202020204" pitchFamily="34" charset="0"/>
                <a:cs typeface="Arial" panose="020B0604020202020204" pitchFamily="34" charset="0"/>
              </a:rPr>
              <a:t>DECRETO 105/2014</a:t>
            </a:r>
          </a:p>
        </p:txBody>
      </p:sp>
      <p:sp>
        <p:nvSpPr>
          <p:cNvPr id="4" name="Rectángulo: esquinas redondeadas 3">
            <a:extLst>
              <a:ext uri="{FF2B5EF4-FFF2-40B4-BE49-F238E27FC236}">
                <a16:creationId xmlns:a16="http://schemas.microsoft.com/office/drawing/2014/main" id="{E0480D24-C651-4826-BBCD-6BBF4727BBA2}"/>
              </a:ext>
            </a:extLst>
          </p:cNvPr>
          <p:cNvSpPr/>
          <p:nvPr/>
        </p:nvSpPr>
        <p:spPr>
          <a:xfrm>
            <a:off x="239150" y="1343585"/>
            <a:ext cx="4234375" cy="4431085"/>
          </a:xfrm>
          <a:prstGeom prst="roundRect">
            <a:avLst>
              <a:gd name="adj" fmla="val 18660"/>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1285359876">
                  <a:custGeom>
                    <a:avLst/>
                    <a:gdLst>
                      <a:gd name="connsiteX0" fmla="*/ 0 w 4234375"/>
                      <a:gd name="connsiteY0" fmla="*/ 790134 h 4431085"/>
                      <a:gd name="connsiteX1" fmla="*/ 790134 w 4234375"/>
                      <a:gd name="connsiteY1" fmla="*/ 0 h 4431085"/>
                      <a:gd name="connsiteX2" fmla="*/ 3444241 w 4234375"/>
                      <a:gd name="connsiteY2" fmla="*/ 0 h 4431085"/>
                      <a:gd name="connsiteX3" fmla="*/ 4234375 w 4234375"/>
                      <a:gd name="connsiteY3" fmla="*/ 790134 h 4431085"/>
                      <a:gd name="connsiteX4" fmla="*/ 4234375 w 4234375"/>
                      <a:gd name="connsiteY4" fmla="*/ 3640951 h 4431085"/>
                      <a:gd name="connsiteX5" fmla="*/ 3444241 w 4234375"/>
                      <a:gd name="connsiteY5" fmla="*/ 4431085 h 4431085"/>
                      <a:gd name="connsiteX6" fmla="*/ 790134 w 4234375"/>
                      <a:gd name="connsiteY6" fmla="*/ 4431085 h 4431085"/>
                      <a:gd name="connsiteX7" fmla="*/ 0 w 4234375"/>
                      <a:gd name="connsiteY7" fmla="*/ 3640951 h 4431085"/>
                      <a:gd name="connsiteX8" fmla="*/ 0 w 4234375"/>
                      <a:gd name="connsiteY8" fmla="*/ 790134 h 4431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4375" h="4431085" fill="none" extrusionOk="0">
                        <a:moveTo>
                          <a:pt x="0" y="790134"/>
                        </a:moveTo>
                        <a:cubicBezTo>
                          <a:pt x="-22822" y="298021"/>
                          <a:pt x="311932" y="7674"/>
                          <a:pt x="790134" y="0"/>
                        </a:cubicBezTo>
                        <a:cubicBezTo>
                          <a:pt x="1217282" y="68477"/>
                          <a:pt x="3078414" y="61813"/>
                          <a:pt x="3444241" y="0"/>
                        </a:cubicBezTo>
                        <a:cubicBezTo>
                          <a:pt x="3810924" y="-26022"/>
                          <a:pt x="4230892" y="364026"/>
                          <a:pt x="4234375" y="790134"/>
                        </a:cubicBezTo>
                        <a:cubicBezTo>
                          <a:pt x="4216406" y="1657791"/>
                          <a:pt x="4313105" y="3045445"/>
                          <a:pt x="4234375" y="3640951"/>
                        </a:cubicBezTo>
                        <a:cubicBezTo>
                          <a:pt x="4230084" y="4088639"/>
                          <a:pt x="3861907" y="4480222"/>
                          <a:pt x="3444241" y="4431085"/>
                        </a:cubicBezTo>
                        <a:cubicBezTo>
                          <a:pt x="2123943" y="4533711"/>
                          <a:pt x="2106180" y="4463899"/>
                          <a:pt x="790134" y="4431085"/>
                        </a:cubicBezTo>
                        <a:cubicBezTo>
                          <a:pt x="348051" y="4454407"/>
                          <a:pt x="-32978" y="4063059"/>
                          <a:pt x="0" y="3640951"/>
                        </a:cubicBezTo>
                        <a:cubicBezTo>
                          <a:pt x="70814" y="2704063"/>
                          <a:pt x="25894" y="1625090"/>
                          <a:pt x="0" y="790134"/>
                        </a:cubicBezTo>
                        <a:close/>
                      </a:path>
                      <a:path w="4234375" h="4431085" stroke="0" extrusionOk="0">
                        <a:moveTo>
                          <a:pt x="0" y="790134"/>
                        </a:moveTo>
                        <a:cubicBezTo>
                          <a:pt x="28353" y="289616"/>
                          <a:pt x="429236" y="-40632"/>
                          <a:pt x="790134" y="0"/>
                        </a:cubicBezTo>
                        <a:cubicBezTo>
                          <a:pt x="1376276" y="-116125"/>
                          <a:pt x="3133651" y="99417"/>
                          <a:pt x="3444241" y="0"/>
                        </a:cubicBezTo>
                        <a:cubicBezTo>
                          <a:pt x="3890606" y="-70611"/>
                          <a:pt x="4270780" y="322405"/>
                          <a:pt x="4234375" y="790134"/>
                        </a:cubicBezTo>
                        <a:cubicBezTo>
                          <a:pt x="4117525" y="1732021"/>
                          <a:pt x="4211457" y="2664122"/>
                          <a:pt x="4234375" y="3640951"/>
                        </a:cubicBezTo>
                        <a:cubicBezTo>
                          <a:pt x="4220904" y="4098956"/>
                          <a:pt x="3884890" y="4473959"/>
                          <a:pt x="3444241" y="4431085"/>
                        </a:cubicBezTo>
                        <a:cubicBezTo>
                          <a:pt x="3074051" y="4291894"/>
                          <a:pt x="1265776" y="4318633"/>
                          <a:pt x="790134" y="4431085"/>
                        </a:cubicBezTo>
                        <a:cubicBezTo>
                          <a:pt x="346448" y="4441493"/>
                          <a:pt x="-48555" y="4143321"/>
                          <a:pt x="0" y="3640951"/>
                        </a:cubicBezTo>
                        <a:cubicBezTo>
                          <a:pt x="-153764" y="2738904"/>
                          <a:pt x="-50167" y="1650005"/>
                          <a:pt x="0" y="79013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 b="1" dirty="0">
                <a:solidFill>
                  <a:srgbClr val="FF6600"/>
                </a:solidFill>
                <a:latin typeface="Arial" panose="020B0604020202020204" pitchFamily="34" charset="0"/>
                <a:cs typeface="Arial" panose="020B0604020202020204" pitchFamily="34" charset="0"/>
              </a:rPr>
              <a:t>EVALUACIÓN. Art. 12</a:t>
            </a:r>
          </a:p>
          <a:p>
            <a:endParaRPr lang="es-ES" b="1" dirty="0">
              <a:latin typeface="Arial" panose="020B0604020202020204" pitchFamily="34" charset="0"/>
              <a:cs typeface="Arial" panose="020B0604020202020204" pitchFamily="34" charset="0"/>
            </a:endParaRPr>
          </a:p>
          <a:p>
            <a:pPr>
              <a:spcBef>
                <a:spcPts val="0"/>
              </a:spcBef>
              <a:buFont typeface="Wingdings" pitchFamily="2" charset="2"/>
              <a:buChar char="ü"/>
            </a:pPr>
            <a:r>
              <a:rPr lang="es-ES_tradnl" dirty="0">
                <a:latin typeface="Arial" panose="020B0604020202020204" pitchFamily="34" charset="0"/>
                <a:cs typeface="Arial" panose="020B0604020202020204" pitchFamily="34" charset="0"/>
              </a:rPr>
              <a:t>Referentes: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estándares.</a:t>
            </a:r>
          </a:p>
          <a:p>
            <a:pPr>
              <a:spcBef>
                <a:spcPts val="0"/>
              </a:spcBef>
              <a:buFont typeface="Wingdings" pitchFamily="2" charset="2"/>
              <a:buChar char="ü"/>
            </a:pPr>
            <a:r>
              <a:rPr lang="es-ES_tradnl" dirty="0">
                <a:latin typeface="Arial" panose="020B0604020202020204" pitchFamily="34" charset="0"/>
                <a:cs typeface="Arial" panose="020B0604020202020204" pitchFamily="34" charset="0"/>
              </a:rPr>
              <a:t>Medidas de R.E. </a:t>
            </a:r>
            <a:r>
              <a:rPr lang="es-ES_tradnl" dirty="0" err="1">
                <a:latin typeface="Arial" panose="020B0604020202020204" pitchFamily="34" charset="0"/>
                <a:cs typeface="Arial" panose="020B0604020202020204" pitchFamily="34" charset="0"/>
              </a:rPr>
              <a:t>Adoptaranse</a:t>
            </a:r>
            <a:r>
              <a:rPr lang="es-ES_tradnl" dirty="0">
                <a:latin typeface="Arial" panose="020B0604020202020204" pitchFamily="34" charset="0"/>
                <a:cs typeface="Arial" panose="020B0604020202020204" pitchFamily="34" charset="0"/>
              </a:rPr>
              <a:t> tan pronto como se detecten as dificultades</a:t>
            </a:r>
          </a:p>
          <a:p>
            <a:pPr>
              <a:spcBef>
                <a:spcPts val="0"/>
              </a:spcBef>
              <a:buFont typeface="Wingdings" pitchFamily="2" charset="2"/>
              <a:buChar char="ü"/>
            </a:pPr>
            <a:r>
              <a:rPr lang="es-ES_tradnl" dirty="0" err="1">
                <a:latin typeface="Arial" panose="020B0604020202020204" pitchFamily="34" charset="0"/>
                <a:cs typeface="Arial" panose="020B0604020202020204" pitchFamily="34" charset="0"/>
              </a:rPr>
              <a:t>Obxectividade</a:t>
            </a:r>
            <a:r>
              <a:rPr lang="es-ES_tradnl" dirty="0">
                <a:latin typeface="Arial" panose="020B0604020202020204" pitchFamily="34" charset="0"/>
                <a:cs typeface="Arial" panose="020B0604020202020204" pitchFamily="34" charset="0"/>
              </a:rPr>
              <a:t>: para </a:t>
            </a:r>
            <a:r>
              <a:rPr lang="es-ES_tradnl" dirty="0" err="1">
                <a:latin typeface="Arial" panose="020B0604020202020204" pitchFamily="34" charset="0"/>
                <a:cs typeface="Arial" panose="020B0604020202020204" pitchFamily="34" charset="0"/>
              </a:rPr>
              <a:t>garantila</a:t>
            </a:r>
            <a:r>
              <a:rPr lang="es-ES_tradnl" dirty="0">
                <a:latin typeface="Arial" panose="020B0604020202020204" pitchFamily="34" charset="0"/>
                <a:cs typeface="Arial" panose="020B0604020202020204" pitchFamily="34" charset="0"/>
              </a:rPr>
              <a:t> os centros deberán </a:t>
            </a:r>
            <a:r>
              <a:rPr lang="es-ES_tradnl" dirty="0" err="1">
                <a:latin typeface="Arial" panose="020B0604020202020204" pitchFamily="34" charset="0"/>
                <a:cs typeface="Arial" panose="020B0604020202020204" pitchFamily="34" charset="0"/>
              </a:rPr>
              <a:t>facer</a:t>
            </a:r>
            <a:r>
              <a:rPr lang="es-ES_tradnl" dirty="0">
                <a:latin typeface="Arial" panose="020B0604020202020204" pitchFamily="34" charset="0"/>
                <a:cs typeface="Arial" panose="020B0604020202020204" pitchFamily="34" charset="0"/>
              </a:rPr>
              <a:t> públicos e comunicar </a:t>
            </a:r>
            <a:r>
              <a:rPr lang="es-ES_tradnl" dirty="0" err="1">
                <a:latin typeface="Arial" panose="020B0604020202020204" pitchFamily="34" charset="0"/>
                <a:cs typeface="Arial" panose="020B0604020202020204" pitchFamily="34" charset="0"/>
              </a:rPr>
              <a:t>ás</a:t>
            </a:r>
            <a:r>
              <a:rPr lang="es-ES_tradnl" dirty="0">
                <a:latin typeface="Arial" panose="020B0604020202020204" pitchFamily="34" charset="0"/>
                <a:cs typeface="Arial" panose="020B0604020202020204" pitchFamily="34" charset="0"/>
              </a:rPr>
              <a:t> familias os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estándares avaliados, </a:t>
            </a:r>
            <a:r>
              <a:rPr lang="es-ES_tradnl" dirty="0" err="1">
                <a:latin typeface="Arial" panose="020B0604020202020204" pitchFamily="34" charset="0"/>
                <a:cs typeface="Arial" panose="020B0604020202020204" pitchFamily="34" charset="0"/>
              </a:rPr>
              <a:t>estratexias</a:t>
            </a:r>
            <a:r>
              <a:rPr lang="es-ES_tradnl" dirty="0">
                <a:latin typeface="Arial" panose="020B0604020202020204" pitchFamily="34" charset="0"/>
                <a:cs typeface="Arial" panose="020B0604020202020204" pitchFamily="34" charset="0"/>
              </a:rPr>
              <a:t> e instrumentos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os criterios de promoción. </a:t>
            </a:r>
          </a:p>
        </p:txBody>
      </p:sp>
      <p:sp>
        <p:nvSpPr>
          <p:cNvPr id="6" name="Rectángulo: esquinas redondeadas 5">
            <a:extLst>
              <a:ext uri="{FF2B5EF4-FFF2-40B4-BE49-F238E27FC236}">
                <a16:creationId xmlns:a16="http://schemas.microsoft.com/office/drawing/2014/main" id="{1B60E536-41C5-4B44-AA17-3A54DCF3D147}"/>
              </a:ext>
            </a:extLst>
          </p:cNvPr>
          <p:cNvSpPr/>
          <p:nvPr/>
        </p:nvSpPr>
        <p:spPr>
          <a:xfrm>
            <a:off x="4712675" y="1543143"/>
            <a:ext cx="4234375" cy="3911913"/>
          </a:xfrm>
          <a:prstGeom prst="roundRect">
            <a:avLst>
              <a:gd name="adj" fmla="val 22994"/>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4267711602">
                  <a:custGeom>
                    <a:avLst/>
                    <a:gdLst>
                      <a:gd name="connsiteX0" fmla="*/ 0 w 4234375"/>
                      <a:gd name="connsiteY0" fmla="*/ 899505 h 3911913"/>
                      <a:gd name="connsiteX1" fmla="*/ 899505 w 4234375"/>
                      <a:gd name="connsiteY1" fmla="*/ 0 h 3911913"/>
                      <a:gd name="connsiteX2" fmla="*/ 3334870 w 4234375"/>
                      <a:gd name="connsiteY2" fmla="*/ 0 h 3911913"/>
                      <a:gd name="connsiteX3" fmla="*/ 4234375 w 4234375"/>
                      <a:gd name="connsiteY3" fmla="*/ 899505 h 3911913"/>
                      <a:gd name="connsiteX4" fmla="*/ 4234375 w 4234375"/>
                      <a:gd name="connsiteY4" fmla="*/ 3012408 h 3911913"/>
                      <a:gd name="connsiteX5" fmla="*/ 3334870 w 4234375"/>
                      <a:gd name="connsiteY5" fmla="*/ 3911913 h 3911913"/>
                      <a:gd name="connsiteX6" fmla="*/ 899505 w 4234375"/>
                      <a:gd name="connsiteY6" fmla="*/ 3911913 h 3911913"/>
                      <a:gd name="connsiteX7" fmla="*/ 0 w 4234375"/>
                      <a:gd name="connsiteY7" fmla="*/ 3012408 h 3911913"/>
                      <a:gd name="connsiteX8" fmla="*/ 0 w 4234375"/>
                      <a:gd name="connsiteY8" fmla="*/ 899505 h 3911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34375" h="3911913" fill="none" extrusionOk="0">
                        <a:moveTo>
                          <a:pt x="0" y="899505"/>
                        </a:moveTo>
                        <a:cubicBezTo>
                          <a:pt x="-19895" y="427189"/>
                          <a:pt x="426041" y="23043"/>
                          <a:pt x="899505" y="0"/>
                        </a:cubicBezTo>
                        <a:cubicBezTo>
                          <a:pt x="1325797" y="-161966"/>
                          <a:pt x="2687879" y="140121"/>
                          <a:pt x="3334870" y="0"/>
                        </a:cubicBezTo>
                        <a:cubicBezTo>
                          <a:pt x="3861004" y="71067"/>
                          <a:pt x="4226047" y="432909"/>
                          <a:pt x="4234375" y="899505"/>
                        </a:cubicBezTo>
                        <a:cubicBezTo>
                          <a:pt x="4289873" y="1218922"/>
                          <a:pt x="4314930" y="2498873"/>
                          <a:pt x="4234375" y="3012408"/>
                        </a:cubicBezTo>
                        <a:cubicBezTo>
                          <a:pt x="4256506" y="3560425"/>
                          <a:pt x="3854293" y="3986418"/>
                          <a:pt x="3334870" y="3911913"/>
                        </a:cubicBezTo>
                        <a:cubicBezTo>
                          <a:pt x="2808526" y="3994774"/>
                          <a:pt x="1279478" y="3888391"/>
                          <a:pt x="899505" y="3911913"/>
                        </a:cubicBezTo>
                        <a:cubicBezTo>
                          <a:pt x="383750" y="3989495"/>
                          <a:pt x="-19410" y="3504031"/>
                          <a:pt x="0" y="3012408"/>
                        </a:cubicBezTo>
                        <a:cubicBezTo>
                          <a:pt x="-90704" y="2540749"/>
                          <a:pt x="-125430" y="1231719"/>
                          <a:pt x="0" y="899505"/>
                        </a:cubicBezTo>
                        <a:close/>
                      </a:path>
                      <a:path w="4234375" h="3911913" stroke="0" extrusionOk="0">
                        <a:moveTo>
                          <a:pt x="0" y="899505"/>
                        </a:moveTo>
                        <a:cubicBezTo>
                          <a:pt x="57698" y="338266"/>
                          <a:pt x="391218" y="-6648"/>
                          <a:pt x="899505" y="0"/>
                        </a:cubicBezTo>
                        <a:cubicBezTo>
                          <a:pt x="1290484" y="-152858"/>
                          <a:pt x="2752456" y="-117948"/>
                          <a:pt x="3334870" y="0"/>
                        </a:cubicBezTo>
                        <a:cubicBezTo>
                          <a:pt x="3746311" y="-1253"/>
                          <a:pt x="4206307" y="416877"/>
                          <a:pt x="4234375" y="899505"/>
                        </a:cubicBezTo>
                        <a:cubicBezTo>
                          <a:pt x="4178735" y="1801252"/>
                          <a:pt x="4349026" y="2218646"/>
                          <a:pt x="4234375" y="3012408"/>
                        </a:cubicBezTo>
                        <a:cubicBezTo>
                          <a:pt x="4197143" y="3581480"/>
                          <a:pt x="3803448" y="3926732"/>
                          <a:pt x="3334870" y="3911913"/>
                        </a:cubicBezTo>
                        <a:cubicBezTo>
                          <a:pt x="2619698" y="3892011"/>
                          <a:pt x="1756194" y="3774259"/>
                          <a:pt x="899505" y="3911913"/>
                        </a:cubicBezTo>
                        <a:cubicBezTo>
                          <a:pt x="392620" y="3897172"/>
                          <a:pt x="53220" y="3432334"/>
                          <a:pt x="0" y="3012408"/>
                        </a:cubicBezTo>
                        <a:cubicBezTo>
                          <a:pt x="-107290" y="2286240"/>
                          <a:pt x="24064" y="1926016"/>
                          <a:pt x="0" y="899505"/>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spcBef>
                <a:spcPts val="0"/>
              </a:spcBef>
            </a:pPr>
            <a:r>
              <a:rPr lang="es-ES_tradnl" b="1" dirty="0">
                <a:solidFill>
                  <a:srgbClr val="FF6600"/>
                </a:solidFill>
                <a:latin typeface="Arial" panose="020B0604020202020204" pitchFamily="34" charset="0"/>
                <a:cs typeface="Arial" panose="020B0604020202020204" pitchFamily="34" charset="0"/>
              </a:rPr>
              <a:t>PROMOCIÓN. Art. 13</a:t>
            </a:r>
          </a:p>
          <a:p>
            <a:pPr algn="just">
              <a:spcBef>
                <a:spcPts val="0"/>
              </a:spcBef>
            </a:pPr>
            <a:endParaRPr lang="es-ES_tradnl" b="1" dirty="0">
              <a:latin typeface="Arial" panose="020B0604020202020204" pitchFamily="34" charset="0"/>
              <a:cs typeface="Arial" panose="020B0604020202020204" pitchFamily="34" charset="0"/>
            </a:endParaRPr>
          </a:p>
          <a:p>
            <a:pPr algn="just">
              <a:spcBef>
                <a:spcPts val="0"/>
              </a:spcBef>
            </a:pPr>
            <a:endParaRPr lang="es-ES_tradnl" b="1" dirty="0">
              <a:latin typeface="Arial" panose="020B0604020202020204" pitchFamily="34" charset="0"/>
              <a:cs typeface="Arial" panose="020B0604020202020204" pitchFamily="34" charset="0"/>
            </a:endParaRPr>
          </a:p>
          <a:p>
            <a:pPr>
              <a:buFont typeface="Wingdings" pitchFamily="2" charset="2"/>
              <a:buChar char="ü"/>
            </a:pPr>
            <a:r>
              <a:rPr lang="es-ES_tradnl" dirty="0" err="1">
                <a:latin typeface="Arial" panose="020B0604020202020204" pitchFamily="34" charset="0"/>
                <a:cs typeface="Arial" panose="020B0604020202020204" pitchFamily="34" charset="0"/>
              </a:rPr>
              <a:t>Poderá</a:t>
            </a:r>
            <a:r>
              <a:rPr lang="es-ES_tradnl" dirty="0">
                <a:latin typeface="Arial" panose="020B0604020202020204" pitchFamily="34" charset="0"/>
                <a:cs typeface="Arial" panose="020B0604020202020204" pitchFamily="34" charset="0"/>
              </a:rPr>
              <a:t> repetir </a:t>
            </a:r>
            <a:r>
              <a:rPr lang="es-ES_tradnl" dirty="0" err="1">
                <a:latin typeface="Arial" panose="020B0604020202020204" pitchFamily="34" charset="0"/>
                <a:cs typeface="Arial" panose="020B0604020202020204" pitchFamily="34" charset="0"/>
              </a:rPr>
              <a:t>unha</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soa</a:t>
            </a:r>
            <a:r>
              <a:rPr lang="es-ES_tradnl" dirty="0">
                <a:latin typeface="Arial" panose="020B0604020202020204" pitchFamily="34" charset="0"/>
                <a:cs typeface="Arial" panose="020B0604020202020204" pitchFamily="34" charset="0"/>
              </a:rPr>
              <a:t> vez. </a:t>
            </a:r>
            <a:r>
              <a:rPr lang="es-ES_tradnl" dirty="0" err="1">
                <a:latin typeface="Arial" panose="020B0604020202020204" pitchFamily="34" charset="0"/>
                <a:cs typeface="Arial" panose="020B0604020202020204" pitchFamily="34" charset="0"/>
              </a:rPr>
              <a:t>Estableceráse</a:t>
            </a:r>
            <a:r>
              <a:rPr lang="es-ES_tradnl" dirty="0">
                <a:latin typeface="Arial" panose="020B0604020202020204" pitchFamily="34" charset="0"/>
                <a:cs typeface="Arial" panose="020B0604020202020204" pitchFamily="34" charset="0"/>
              </a:rPr>
              <a:t> un plan específico de reforzo </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a:t>
            </a:r>
          </a:p>
          <a:p>
            <a:endParaRPr lang="es-ES_tradnl" dirty="0">
              <a:latin typeface="Arial" panose="020B0604020202020204" pitchFamily="34" charset="0"/>
              <a:cs typeface="Arial" panose="020B0604020202020204" pitchFamily="34" charset="0"/>
            </a:endParaRPr>
          </a:p>
          <a:p>
            <a:pPr>
              <a:buFont typeface="Wingdings" pitchFamily="2" charset="2"/>
              <a:buChar char="ü"/>
            </a:pPr>
            <a:r>
              <a:rPr lang="es-ES_tradnl" dirty="0">
                <a:latin typeface="Arial" panose="020B0604020202020204" pitchFamily="34" charset="0"/>
                <a:cs typeface="Arial" panose="020B0604020202020204" pitchFamily="34" charset="0"/>
              </a:rPr>
              <a:t>Repetición. Medida de carácter excepcional, </a:t>
            </a:r>
            <a:r>
              <a:rPr lang="es-ES_tradnl" b="1" dirty="0" err="1">
                <a:latin typeface="Arial" panose="020B0604020202020204" pitchFamily="34" charset="0"/>
                <a:cs typeface="Arial" panose="020B0604020202020204" pitchFamily="34" charset="0"/>
              </a:rPr>
              <a:t>tomarase</a:t>
            </a:r>
            <a:r>
              <a:rPr lang="es-ES_tradnl" b="1" dirty="0">
                <a:latin typeface="Arial" panose="020B0604020202020204" pitchFamily="34" charset="0"/>
                <a:cs typeface="Arial" panose="020B0604020202020204" pitchFamily="34" charset="0"/>
              </a:rPr>
              <a:t> tras </a:t>
            </a:r>
            <a:r>
              <a:rPr lang="es-ES_tradnl" b="1" dirty="0" err="1">
                <a:latin typeface="Arial" panose="020B0604020202020204" pitchFamily="34" charset="0"/>
                <a:cs typeface="Arial" panose="020B0604020202020204" pitchFamily="34" charset="0"/>
              </a:rPr>
              <a:t>esgotar</a:t>
            </a:r>
            <a:r>
              <a:rPr lang="es-ES_tradnl" b="1" dirty="0">
                <a:latin typeface="Arial" panose="020B0604020202020204" pitchFamily="34" charset="0"/>
                <a:cs typeface="Arial" panose="020B0604020202020204" pitchFamily="34" charset="0"/>
              </a:rPr>
              <a:t> o resto das medidas ordinarias de reforzo e </a:t>
            </a:r>
            <a:r>
              <a:rPr lang="es-ES_tradnl" b="1" dirty="0" err="1">
                <a:latin typeface="Arial" panose="020B0604020202020204" pitchFamily="34" charset="0"/>
                <a:cs typeface="Arial" panose="020B0604020202020204" pitchFamily="34" charset="0"/>
              </a:rPr>
              <a:t>apoio</a:t>
            </a:r>
            <a:r>
              <a:rPr lang="es-ES_tradnl" b="1" dirty="0">
                <a:latin typeface="Arial" panose="020B0604020202020204" pitchFamily="34" charset="0"/>
                <a:cs typeface="Arial" panose="020B0604020202020204" pitchFamily="34" charset="0"/>
              </a:rPr>
              <a:t>.</a:t>
            </a:r>
          </a:p>
          <a:p>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348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undación INGADA (@fundacioningada) | Twitter">
            <a:extLst>
              <a:ext uri="{FF2B5EF4-FFF2-40B4-BE49-F238E27FC236}">
                <a16:creationId xmlns:a16="http://schemas.microsoft.com/office/drawing/2014/main" id="{D485F2B0-C57C-CD4D-9233-1AE9229153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1 Título">
            <a:extLst>
              <a:ext uri="{FF2B5EF4-FFF2-40B4-BE49-F238E27FC236}">
                <a16:creationId xmlns:a16="http://schemas.microsoft.com/office/drawing/2014/main" id="{84104C1C-DA67-4180-BB0D-671CC97E174F}"/>
              </a:ext>
            </a:extLst>
          </p:cNvPr>
          <p:cNvSpPr>
            <a:spLocks noGrp="1"/>
          </p:cNvSpPr>
          <p:nvPr>
            <p:ph type="title"/>
          </p:nvPr>
        </p:nvSpPr>
        <p:spPr>
          <a:xfrm>
            <a:off x="914399" y="24353"/>
            <a:ext cx="7315201" cy="1234679"/>
          </a:xfrm>
        </p:spPr>
        <p:txBody>
          <a:bodyPr>
            <a:normAutofit/>
          </a:bodyPr>
          <a:lstStyle/>
          <a:p>
            <a:pPr algn="ctr"/>
            <a:r>
              <a:rPr lang="es-ES" sz="3600" b="1" dirty="0">
                <a:solidFill>
                  <a:srgbClr val="FF6600"/>
                </a:solidFill>
                <a:latin typeface="Arial" panose="020B0604020202020204" pitchFamily="34" charset="0"/>
                <a:cs typeface="Arial" panose="020B0604020202020204" pitchFamily="34" charset="0"/>
              </a:rPr>
              <a:t>DECRETO 105/2014</a:t>
            </a:r>
          </a:p>
        </p:txBody>
      </p:sp>
      <p:sp>
        <p:nvSpPr>
          <p:cNvPr id="3" name="2 Marcador de contenido"/>
          <p:cNvSpPr>
            <a:spLocks noGrp="1"/>
          </p:cNvSpPr>
          <p:nvPr>
            <p:ph sz="quarter" idx="13"/>
          </p:nvPr>
        </p:nvSpPr>
        <p:spPr/>
        <p:txBody>
          <a:bodyPr>
            <a:normAutofit/>
          </a:bodyPr>
          <a:lstStyle/>
          <a:p>
            <a:pPr algn="just">
              <a:buFont typeface="Arial" pitchFamily="34" charset="0"/>
              <a:buChar char="•"/>
            </a:pPr>
            <a:endParaRPr lang="gl-ES" dirty="0"/>
          </a:p>
          <a:p>
            <a:pPr marL="0" indent="0">
              <a:buNone/>
            </a:pPr>
            <a:endParaRPr lang="es-ES" dirty="0"/>
          </a:p>
        </p:txBody>
      </p:sp>
      <p:sp>
        <p:nvSpPr>
          <p:cNvPr id="2" name="Rectángulo: esquinas redondeadas 1">
            <a:extLst>
              <a:ext uri="{FF2B5EF4-FFF2-40B4-BE49-F238E27FC236}">
                <a16:creationId xmlns:a16="http://schemas.microsoft.com/office/drawing/2014/main" id="{4A23CC6E-9F1C-4916-94D0-8174511AA067}"/>
              </a:ext>
            </a:extLst>
          </p:cNvPr>
          <p:cNvSpPr/>
          <p:nvPr/>
        </p:nvSpPr>
        <p:spPr>
          <a:xfrm>
            <a:off x="394632" y="1403749"/>
            <a:ext cx="3994488" cy="4050502"/>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984002035">
                  <a:custGeom>
                    <a:avLst/>
                    <a:gdLst>
                      <a:gd name="connsiteX0" fmla="*/ 0 w 3994488"/>
                      <a:gd name="connsiteY0" fmla="*/ 665761 h 4050502"/>
                      <a:gd name="connsiteX1" fmla="*/ 665761 w 3994488"/>
                      <a:gd name="connsiteY1" fmla="*/ 0 h 4050502"/>
                      <a:gd name="connsiteX2" fmla="*/ 3328727 w 3994488"/>
                      <a:gd name="connsiteY2" fmla="*/ 0 h 4050502"/>
                      <a:gd name="connsiteX3" fmla="*/ 3994488 w 3994488"/>
                      <a:gd name="connsiteY3" fmla="*/ 665761 h 4050502"/>
                      <a:gd name="connsiteX4" fmla="*/ 3994488 w 3994488"/>
                      <a:gd name="connsiteY4" fmla="*/ 3384741 h 4050502"/>
                      <a:gd name="connsiteX5" fmla="*/ 3328727 w 3994488"/>
                      <a:gd name="connsiteY5" fmla="*/ 4050502 h 4050502"/>
                      <a:gd name="connsiteX6" fmla="*/ 665761 w 3994488"/>
                      <a:gd name="connsiteY6" fmla="*/ 4050502 h 4050502"/>
                      <a:gd name="connsiteX7" fmla="*/ 0 w 3994488"/>
                      <a:gd name="connsiteY7" fmla="*/ 3384741 h 4050502"/>
                      <a:gd name="connsiteX8" fmla="*/ 0 w 3994488"/>
                      <a:gd name="connsiteY8" fmla="*/ 665761 h 40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4488" h="4050502" fill="none" extrusionOk="0">
                        <a:moveTo>
                          <a:pt x="0" y="665761"/>
                        </a:moveTo>
                        <a:cubicBezTo>
                          <a:pt x="47557" y="279128"/>
                          <a:pt x="276965" y="13370"/>
                          <a:pt x="665761" y="0"/>
                        </a:cubicBezTo>
                        <a:cubicBezTo>
                          <a:pt x="1955747" y="-27071"/>
                          <a:pt x="2704877" y="-45962"/>
                          <a:pt x="3328727" y="0"/>
                        </a:cubicBezTo>
                        <a:cubicBezTo>
                          <a:pt x="3706315" y="-45353"/>
                          <a:pt x="3980227" y="311998"/>
                          <a:pt x="3994488" y="665761"/>
                        </a:cubicBezTo>
                        <a:cubicBezTo>
                          <a:pt x="3989428" y="1958067"/>
                          <a:pt x="4018248" y="2730489"/>
                          <a:pt x="3994488" y="3384741"/>
                        </a:cubicBezTo>
                        <a:cubicBezTo>
                          <a:pt x="3984766" y="3751659"/>
                          <a:pt x="3700910" y="4047183"/>
                          <a:pt x="3328727" y="4050502"/>
                        </a:cubicBezTo>
                        <a:cubicBezTo>
                          <a:pt x="2594276" y="4140600"/>
                          <a:pt x="1653552" y="4144261"/>
                          <a:pt x="665761" y="4050502"/>
                        </a:cubicBezTo>
                        <a:cubicBezTo>
                          <a:pt x="307697" y="4045625"/>
                          <a:pt x="34546" y="3712596"/>
                          <a:pt x="0" y="3384741"/>
                        </a:cubicBezTo>
                        <a:cubicBezTo>
                          <a:pt x="40315" y="2553425"/>
                          <a:pt x="26825" y="1193929"/>
                          <a:pt x="0" y="665761"/>
                        </a:cubicBezTo>
                        <a:close/>
                      </a:path>
                      <a:path w="3994488" h="4050502" stroke="0" extrusionOk="0">
                        <a:moveTo>
                          <a:pt x="0" y="665761"/>
                        </a:moveTo>
                        <a:cubicBezTo>
                          <a:pt x="3030" y="278609"/>
                          <a:pt x="275034" y="-54297"/>
                          <a:pt x="665761" y="0"/>
                        </a:cubicBezTo>
                        <a:cubicBezTo>
                          <a:pt x="1812818" y="-52636"/>
                          <a:pt x="2349208" y="-7394"/>
                          <a:pt x="3328727" y="0"/>
                        </a:cubicBezTo>
                        <a:cubicBezTo>
                          <a:pt x="3740521" y="-46145"/>
                          <a:pt x="3924212" y="303078"/>
                          <a:pt x="3994488" y="665761"/>
                        </a:cubicBezTo>
                        <a:cubicBezTo>
                          <a:pt x="3830421" y="1963904"/>
                          <a:pt x="3916766" y="2615844"/>
                          <a:pt x="3994488" y="3384741"/>
                        </a:cubicBezTo>
                        <a:cubicBezTo>
                          <a:pt x="3934970" y="3714451"/>
                          <a:pt x="3673536" y="4104365"/>
                          <a:pt x="3328727" y="4050502"/>
                        </a:cubicBezTo>
                        <a:cubicBezTo>
                          <a:pt x="2107653" y="4122587"/>
                          <a:pt x="1428988" y="3931199"/>
                          <a:pt x="665761" y="4050502"/>
                        </a:cubicBezTo>
                        <a:cubicBezTo>
                          <a:pt x="293658" y="4058609"/>
                          <a:pt x="-40209" y="3721886"/>
                          <a:pt x="0" y="3384741"/>
                        </a:cubicBezTo>
                        <a:cubicBezTo>
                          <a:pt x="-78423" y="2623737"/>
                          <a:pt x="-22338" y="1023463"/>
                          <a:pt x="0" y="66576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 b="1" dirty="0">
                <a:solidFill>
                  <a:srgbClr val="FF6600"/>
                </a:solidFill>
                <a:latin typeface="Arial" panose="020B0604020202020204" pitchFamily="34" charset="0"/>
                <a:cs typeface="Arial" panose="020B0604020202020204" pitchFamily="34" charset="0"/>
              </a:rPr>
              <a:t>ATENCIÓN A DIVERSIDADE. Art. 15, Art. 16</a:t>
            </a:r>
          </a:p>
          <a:p>
            <a:endParaRPr lang="es-ES" b="1" dirty="0">
              <a:latin typeface="Arial" panose="020B0604020202020204" pitchFamily="34" charset="0"/>
              <a:cs typeface="Arial" panose="020B0604020202020204" pitchFamily="34" charset="0"/>
            </a:endParaRPr>
          </a:p>
          <a:p>
            <a:pPr algn="just">
              <a:buFont typeface="Wingdings" pitchFamily="2" charset="2"/>
              <a:buChar char="ü"/>
            </a:pPr>
            <a:r>
              <a:rPr lang="gl-ES" dirty="0">
                <a:latin typeface="Arial" panose="020B0604020202020204" pitchFamily="34" charset="0"/>
                <a:cs typeface="Arial" panose="020B0604020202020204" pitchFamily="34" charset="0"/>
              </a:rPr>
              <a:t>A acción educativa terá en conta os diferentes ritmos e estilos de aprendizaxe.</a:t>
            </a:r>
          </a:p>
          <a:p>
            <a:pPr algn="just">
              <a:buFont typeface="Wingdings" pitchFamily="2" charset="2"/>
              <a:buChar char="ü"/>
            </a:pPr>
            <a:r>
              <a:rPr lang="gl-ES" dirty="0">
                <a:latin typeface="Arial" panose="020B0604020202020204" pitchFamily="34" charset="0"/>
                <a:cs typeface="Arial" panose="020B0604020202020204" pitchFamily="34" charset="0"/>
              </a:rPr>
              <a:t>Atención personalizada, prevención das dificultades de aprendizaxe mediante diagnósticos precoces, posta en práctica de mecanismos de reforzo tan pronto como se detecten as dificultades.</a:t>
            </a:r>
          </a:p>
        </p:txBody>
      </p:sp>
      <p:sp>
        <p:nvSpPr>
          <p:cNvPr id="5" name="Rectángulo: esquinas redondeadas 4">
            <a:extLst>
              <a:ext uri="{FF2B5EF4-FFF2-40B4-BE49-F238E27FC236}">
                <a16:creationId xmlns:a16="http://schemas.microsoft.com/office/drawing/2014/main" id="{F61EEC45-C8A2-4ED3-A66D-7C94E9D79033}"/>
              </a:ext>
            </a:extLst>
          </p:cNvPr>
          <p:cNvSpPr/>
          <p:nvPr/>
        </p:nvSpPr>
        <p:spPr>
          <a:xfrm>
            <a:off x="4768211" y="1259032"/>
            <a:ext cx="3981157" cy="1940952"/>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1441024940">
                  <a:custGeom>
                    <a:avLst/>
                    <a:gdLst>
                      <a:gd name="connsiteX0" fmla="*/ 0 w 3981157"/>
                      <a:gd name="connsiteY0" fmla="*/ 323498 h 1940952"/>
                      <a:gd name="connsiteX1" fmla="*/ 323498 w 3981157"/>
                      <a:gd name="connsiteY1" fmla="*/ 0 h 1940952"/>
                      <a:gd name="connsiteX2" fmla="*/ 3657659 w 3981157"/>
                      <a:gd name="connsiteY2" fmla="*/ 0 h 1940952"/>
                      <a:gd name="connsiteX3" fmla="*/ 3981157 w 3981157"/>
                      <a:gd name="connsiteY3" fmla="*/ 323498 h 1940952"/>
                      <a:gd name="connsiteX4" fmla="*/ 3981157 w 3981157"/>
                      <a:gd name="connsiteY4" fmla="*/ 1617454 h 1940952"/>
                      <a:gd name="connsiteX5" fmla="*/ 3657659 w 3981157"/>
                      <a:gd name="connsiteY5" fmla="*/ 1940952 h 1940952"/>
                      <a:gd name="connsiteX6" fmla="*/ 323498 w 3981157"/>
                      <a:gd name="connsiteY6" fmla="*/ 1940952 h 1940952"/>
                      <a:gd name="connsiteX7" fmla="*/ 0 w 3981157"/>
                      <a:gd name="connsiteY7" fmla="*/ 1617454 h 1940952"/>
                      <a:gd name="connsiteX8" fmla="*/ 0 w 3981157"/>
                      <a:gd name="connsiteY8" fmla="*/ 323498 h 194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1157" h="1940952" fill="none" extrusionOk="0">
                        <a:moveTo>
                          <a:pt x="0" y="323498"/>
                        </a:moveTo>
                        <a:cubicBezTo>
                          <a:pt x="29598" y="138866"/>
                          <a:pt x="149869" y="416"/>
                          <a:pt x="323498" y="0"/>
                        </a:cubicBezTo>
                        <a:cubicBezTo>
                          <a:pt x="1339066" y="-126391"/>
                          <a:pt x="2106247" y="-61940"/>
                          <a:pt x="3657659" y="0"/>
                        </a:cubicBezTo>
                        <a:cubicBezTo>
                          <a:pt x="3838997" y="10707"/>
                          <a:pt x="3963353" y="140022"/>
                          <a:pt x="3981157" y="323498"/>
                        </a:cubicBezTo>
                        <a:cubicBezTo>
                          <a:pt x="3875461" y="692464"/>
                          <a:pt x="3900322" y="1164955"/>
                          <a:pt x="3981157" y="1617454"/>
                        </a:cubicBezTo>
                        <a:cubicBezTo>
                          <a:pt x="3970231" y="1776002"/>
                          <a:pt x="3842109" y="1918764"/>
                          <a:pt x="3657659" y="1940952"/>
                        </a:cubicBezTo>
                        <a:cubicBezTo>
                          <a:pt x="2386451" y="2030912"/>
                          <a:pt x="673206" y="2055825"/>
                          <a:pt x="323498" y="1940952"/>
                        </a:cubicBezTo>
                        <a:cubicBezTo>
                          <a:pt x="152613" y="1932578"/>
                          <a:pt x="-775" y="1793147"/>
                          <a:pt x="0" y="1617454"/>
                        </a:cubicBezTo>
                        <a:cubicBezTo>
                          <a:pt x="88313" y="1166339"/>
                          <a:pt x="-113800" y="674124"/>
                          <a:pt x="0" y="323498"/>
                        </a:cubicBezTo>
                        <a:close/>
                      </a:path>
                      <a:path w="3981157" h="1940952" stroke="0" extrusionOk="0">
                        <a:moveTo>
                          <a:pt x="0" y="323498"/>
                        </a:moveTo>
                        <a:cubicBezTo>
                          <a:pt x="10030" y="150233"/>
                          <a:pt x="138528" y="-29970"/>
                          <a:pt x="323498" y="0"/>
                        </a:cubicBezTo>
                        <a:cubicBezTo>
                          <a:pt x="898622" y="-113219"/>
                          <a:pt x="2694813" y="-112169"/>
                          <a:pt x="3657659" y="0"/>
                        </a:cubicBezTo>
                        <a:cubicBezTo>
                          <a:pt x="3831998" y="-8184"/>
                          <a:pt x="3964413" y="140017"/>
                          <a:pt x="3981157" y="323498"/>
                        </a:cubicBezTo>
                        <a:cubicBezTo>
                          <a:pt x="4087654" y="756598"/>
                          <a:pt x="3965330" y="1182005"/>
                          <a:pt x="3981157" y="1617454"/>
                        </a:cubicBezTo>
                        <a:cubicBezTo>
                          <a:pt x="3969617" y="1783394"/>
                          <a:pt x="3854652" y="1915335"/>
                          <a:pt x="3657659" y="1940952"/>
                        </a:cubicBezTo>
                        <a:cubicBezTo>
                          <a:pt x="2956756" y="2006587"/>
                          <a:pt x="984511" y="1776403"/>
                          <a:pt x="323498" y="1940952"/>
                        </a:cubicBezTo>
                        <a:cubicBezTo>
                          <a:pt x="143244" y="1912724"/>
                          <a:pt x="15043" y="1810672"/>
                          <a:pt x="0" y="1617454"/>
                        </a:cubicBezTo>
                        <a:cubicBezTo>
                          <a:pt x="-65465" y="1318767"/>
                          <a:pt x="90341" y="507783"/>
                          <a:pt x="0" y="323498"/>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gl-ES" b="1" dirty="0">
                <a:solidFill>
                  <a:srgbClr val="FF6600"/>
                </a:solidFill>
                <a:latin typeface="Arial" panose="020B0604020202020204" pitchFamily="34" charset="0"/>
                <a:cs typeface="Arial" panose="020B0604020202020204" pitchFamily="34" charset="0"/>
              </a:rPr>
              <a:t>Art. 16.2 </a:t>
            </a:r>
          </a:p>
          <a:p>
            <a:pPr algn="ctr"/>
            <a:endParaRPr lang="gl-ES" b="1"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gl-ES" dirty="0">
                <a:latin typeface="Arial" panose="020B0604020202020204" pitchFamily="34" charset="0"/>
                <a:cs typeface="Arial" panose="020B0604020202020204" pitchFamily="34" charset="0"/>
              </a:rPr>
              <a:t>As condicións de realización das avaliacións adaptaranse ás necesidades do alumnado con NEAE.</a:t>
            </a:r>
          </a:p>
        </p:txBody>
      </p:sp>
      <p:sp>
        <p:nvSpPr>
          <p:cNvPr id="6" name="Rectángulo: esquinas redondeadas 5">
            <a:extLst>
              <a:ext uri="{FF2B5EF4-FFF2-40B4-BE49-F238E27FC236}">
                <a16:creationId xmlns:a16="http://schemas.microsoft.com/office/drawing/2014/main" id="{3D145599-C658-4713-9156-E743D2BCD809}"/>
              </a:ext>
            </a:extLst>
          </p:cNvPr>
          <p:cNvSpPr/>
          <p:nvPr/>
        </p:nvSpPr>
        <p:spPr>
          <a:xfrm>
            <a:off x="4768211" y="3640432"/>
            <a:ext cx="3981157" cy="1940952"/>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1581641407">
                  <a:custGeom>
                    <a:avLst/>
                    <a:gdLst>
                      <a:gd name="connsiteX0" fmla="*/ 0 w 3981157"/>
                      <a:gd name="connsiteY0" fmla="*/ 323498 h 1940952"/>
                      <a:gd name="connsiteX1" fmla="*/ 323498 w 3981157"/>
                      <a:gd name="connsiteY1" fmla="*/ 0 h 1940952"/>
                      <a:gd name="connsiteX2" fmla="*/ 3657659 w 3981157"/>
                      <a:gd name="connsiteY2" fmla="*/ 0 h 1940952"/>
                      <a:gd name="connsiteX3" fmla="*/ 3981157 w 3981157"/>
                      <a:gd name="connsiteY3" fmla="*/ 323498 h 1940952"/>
                      <a:gd name="connsiteX4" fmla="*/ 3981157 w 3981157"/>
                      <a:gd name="connsiteY4" fmla="*/ 1617454 h 1940952"/>
                      <a:gd name="connsiteX5" fmla="*/ 3657659 w 3981157"/>
                      <a:gd name="connsiteY5" fmla="*/ 1940952 h 1940952"/>
                      <a:gd name="connsiteX6" fmla="*/ 323498 w 3981157"/>
                      <a:gd name="connsiteY6" fmla="*/ 1940952 h 1940952"/>
                      <a:gd name="connsiteX7" fmla="*/ 0 w 3981157"/>
                      <a:gd name="connsiteY7" fmla="*/ 1617454 h 1940952"/>
                      <a:gd name="connsiteX8" fmla="*/ 0 w 3981157"/>
                      <a:gd name="connsiteY8" fmla="*/ 323498 h 194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1157" h="1940952" fill="none" extrusionOk="0">
                        <a:moveTo>
                          <a:pt x="0" y="323498"/>
                        </a:moveTo>
                        <a:cubicBezTo>
                          <a:pt x="-1598" y="135623"/>
                          <a:pt x="152287" y="-30022"/>
                          <a:pt x="323498" y="0"/>
                        </a:cubicBezTo>
                        <a:cubicBezTo>
                          <a:pt x="1133807" y="-160204"/>
                          <a:pt x="3178493" y="-166664"/>
                          <a:pt x="3657659" y="0"/>
                        </a:cubicBezTo>
                        <a:cubicBezTo>
                          <a:pt x="3829055" y="-34488"/>
                          <a:pt x="3973201" y="132542"/>
                          <a:pt x="3981157" y="323498"/>
                        </a:cubicBezTo>
                        <a:cubicBezTo>
                          <a:pt x="3899721" y="942557"/>
                          <a:pt x="4080098" y="1154182"/>
                          <a:pt x="3981157" y="1617454"/>
                        </a:cubicBezTo>
                        <a:cubicBezTo>
                          <a:pt x="3997223" y="1767820"/>
                          <a:pt x="3858054" y="1939571"/>
                          <a:pt x="3657659" y="1940952"/>
                        </a:cubicBezTo>
                        <a:cubicBezTo>
                          <a:pt x="2802002" y="1787058"/>
                          <a:pt x="1319931" y="1797829"/>
                          <a:pt x="323498" y="1940952"/>
                        </a:cubicBezTo>
                        <a:cubicBezTo>
                          <a:pt x="140941" y="1941920"/>
                          <a:pt x="-10900" y="1813782"/>
                          <a:pt x="0" y="1617454"/>
                        </a:cubicBezTo>
                        <a:cubicBezTo>
                          <a:pt x="49593" y="1019368"/>
                          <a:pt x="48176" y="491129"/>
                          <a:pt x="0" y="323498"/>
                        </a:cubicBezTo>
                        <a:close/>
                      </a:path>
                      <a:path w="3981157" h="1940952" stroke="0" extrusionOk="0">
                        <a:moveTo>
                          <a:pt x="0" y="323498"/>
                        </a:moveTo>
                        <a:cubicBezTo>
                          <a:pt x="-15799" y="115570"/>
                          <a:pt x="146936" y="1274"/>
                          <a:pt x="323498" y="0"/>
                        </a:cubicBezTo>
                        <a:cubicBezTo>
                          <a:pt x="950447" y="148742"/>
                          <a:pt x="3288655" y="118931"/>
                          <a:pt x="3657659" y="0"/>
                        </a:cubicBezTo>
                        <a:cubicBezTo>
                          <a:pt x="3828762" y="-1970"/>
                          <a:pt x="3978434" y="116643"/>
                          <a:pt x="3981157" y="323498"/>
                        </a:cubicBezTo>
                        <a:cubicBezTo>
                          <a:pt x="4036987" y="468274"/>
                          <a:pt x="4020944" y="1322834"/>
                          <a:pt x="3981157" y="1617454"/>
                        </a:cubicBezTo>
                        <a:cubicBezTo>
                          <a:pt x="3954024" y="1777139"/>
                          <a:pt x="3823557" y="1935270"/>
                          <a:pt x="3657659" y="1940952"/>
                        </a:cubicBezTo>
                        <a:cubicBezTo>
                          <a:pt x="3265215" y="2058118"/>
                          <a:pt x="1462169" y="1864516"/>
                          <a:pt x="323498" y="1940952"/>
                        </a:cubicBezTo>
                        <a:cubicBezTo>
                          <a:pt x="159266" y="1925602"/>
                          <a:pt x="-4017" y="1769773"/>
                          <a:pt x="0" y="1617454"/>
                        </a:cubicBezTo>
                        <a:cubicBezTo>
                          <a:pt x="58854" y="1274017"/>
                          <a:pt x="74336" y="685128"/>
                          <a:pt x="0" y="323498"/>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TITORÍA. Art. 17</a:t>
            </a:r>
          </a:p>
          <a:p>
            <a:pPr algn="just"/>
            <a:endParaRPr lang="es-ES_tradnl" b="1" dirty="0">
              <a:latin typeface="Arial" panose="020B0604020202020204" pitchFamily="34" charset="0"/>
              <a:cs typeface="Arial" panose="020B0604020202020204" pitchFamily="34" charset="0"/>
            </a:endParaRPr>
          </a:p>
          <a:p>
            <a:pPr algn="just">
              <a:buFont typeface="Wingdings" pitchFamily="2" charset="2"/>
              <a:buChar char="ü"/>
            </a:pPr>
            <a:r>
              <a:rPr lang="gl-ES" dirty="0">
                <a:latin typeface="Arial" panose="020B0604020202020204" pitchFamily="34" charset="0"/>
                <a:cs typeface="Arial" panose="020B0604020202020204" pitchFamily="34" charset="0"/>
              </a:rPr>
              <a:t>Os titores informarán ás familias sobre: proceso educativo, cualificacións e proceso de integración socio-educativa.</a:t>
            </a:r>
            <a:endParaRPr lang="es-ES_tradnl" b="1" dirty="0">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6F3531E7-7691-CF41-92DF-4108CADFEA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2289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undación INGADA (@fundacioningada) | Twitter">
            <a:extLst>
              <a:ext uri="{FF2B5EF4-FFF2-40B4-BE49-F238E27FC236}">
                <a16:creationId xmlns:a16="http://schemas.microsoft.com/office/drawing/2014/main" id="{92FAA49B-5DB5-2246-9E6F-D9B18D462C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222319" y="104152"/>
            <a:ext cx="6699361" cy="994172"/>
          </a:xfrm>
        </p:spPr>
        <p:txBody>
          <a:bodyPr>
            <a:noAutofit/>
          </a:bodyPr>
          <a:lstStyle/>
          <a:p>
            <a:r>
              <a:rPr lang="es-ES_tradnl" sz="2400" b="1" dirty="0">
                <a:solidFill>
                  <a:srgbClr val="FF6600"/>
                </a:solidFill>
                <a:latin typeface="Arial" panose="020B0604020202020204" pitchFamily="34" charset="0"/>
                <a:cs typeface="Arial" panose="020B0604020202020204" pitchFamily="34" charset="0"/>
              </a:rPr>
              <a:t>ORDE DO 9 DE XUÑO DE 2016.</a:t>
            </a:r>
            <a:br>
              <a:rPr lang="es-ES_tradnl" sz="3600" b="1" dirty="0">
                <a:solidFill>
                  <a:srgbClr val="FF6600"/>
                </a:solidFill>
                <a:latin typeface="Arial" panose="020B0604020202020204" pitchFamily="34" charset="0"/>
                <a:cs typeface="Arial" panose="020B0604020202020204" pitchFamily="34" charset="0"/>
              </a:rPr>
            </a:br>
            <a:r>
              <a:rPr lang="es-ES_tradnl" sz="2400" b="1" dirty="0">
                <a:solidFill>
                  <a:srgbClr val="FF6600"/>
                </a:solidFill>
                <a:latin typeface="Arial" panose="020B0604020202020204" pitchFamily="34" charset="0"/>
                <a:cs typeface="Arial" panose="020B0604020202020204" pitchFamily="34" charset="0"/>
              </a:rPr>
              <a:t>AVALIACIÓN E PROMOCIÓN DO ALUMNADO DE E.P</a:t>
            </a:r>
            <a:endParaRPr lang="es-ES" sz="2400" b="1" dirty="0">
              <a:solidFill>
                <a:srgbClr val="FF6600"/>
              </a:solidFill>
              <a:latin typeface="Arial" panose="020B0604020202020204" pitchFamily="34" charset="0"/>
              <a:cs typeface="Arial" panose="020B0604020202020204" pitchFamily="34" charset="0"/>
            </a:endParaRPr>
          </a:p>
        </p:txBody>
      </p:sp>
      <p:sp>
        <p:nvSpPr>
          <p:cNvPr id="4" name="Rectángulo: esquinas redondeadas 3">
            <a:extLst>
              <a:ext uri="{FF2B5EF4-FFF2-40B4-BE49-F238E27FC236}">
                <a16:creationId xmlns:a16="http://schemas.microsoft.com/office/drawing/2014/main" id="{E2FED427-0598-4629-B664-1F45720D653C}"/>
              </a:ext>
            </a:extLst>
          </p:cNvPr>
          <p:cNvSpPr/>
          <p:nvPr/>
        </p:nvSpPr>
        <p:spPr>
          <a:xfrm>
            <a:off x="548639" y="2062061"/>
            <a:ext cx="3449344" cy="2553886"/>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1119042894">
                  <a:custGeom>
                    <a:avLst/>
                    <a:gdLst>
                      <a:gd name="connsiteX0" fmla="*/ 0 w 3449344"/>
                      <a:gd name="connsiteY0" fmla="*/ 425656 h 2553886"/>
                      <a:gd name="connsiteX1" fmla="*/ 425656 w 3449344"/>
                      <a:gd name="connsiteY1" fmla="*/ 0 h 2553886"/>
                      <a:gd name="connsiteX2" fmla="*/ 3023688 w 3449344"/>
                      <a:gd name="connsiteY2" fmla="*/ 0 h 2553886"/>
                      <a:gd name="connsiteX3" fmla="*/ 3449344 w 3449344"/>
                      <a:gd name="connsiteY3" fmla="*/ 425656 h 2553886"/>
                      <a:gd name="connsiteX4" fmla="*/ 3449344 w 3449344"/>
                      <a:gd name="connsiteY4" fmla="*/ 2128230 h 2553886"/>
                      <a:gd name="connsiteX5" fmla="*/ 3023688 w 3449344"/>
                      <a:gd name="connsiteY5" fmla="*/ 2553886 h 2553886"/>
                      <a:gd name="connsiteX6" fmla="*/ 425656 w 3449344"/>
                      <a:gd name="connsiteY6" fmla="*/ 2553886 h 2553886"/>
                      <a:gd name="connsiteX7" fmla="*/ 0 w 3449344"/>
                      <a:gd name="connsiteY7" fmla="*/ 2128230 h 2553886"/>
                      <a:gd name="connsiteX8" fmla="*/ 0 w 3449344"/>
                      <a:gd name="connsiteY8" fmla="*/ 425656 h 255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9344" h="2553886" fill="none" extrusionOk="0">
                        <a:moveTo>
                          <a:pt x="0" y="425656"/>
                        </a:moveTo>
                        <a:cubicBezTo>
                          <a:pt x="-2952" y="172346"/>
                          <a:pt x="218559" y="26964"/>
                          <a:pt x="425656" y="0"/>
                        </a:cubicBezTo>
                        <a:cubicBezTo>
                          <a:pt x="1159927" y="120231"/>
                          <a:pt x="2217205" y="-1705"/>
                          <a:pt x="3023688" y="0"/>
                        </a:cubicBezTo>
                        <a:cubicBezTo>
                          <a:pt x="3281445" y="9183"/>
                          <a:pt x="3431718" y="225921"/>
                          <a:pt x="3449344" y="425656"/>
                        </a:cubicBezTo>
                        <a:cubicBezTo>
                          <a:pt x="3513684" y="869496"/>
                          <a:pt x="3473949" y="1396640"/>
                          <a:pt x="3449344" y="2128230"/>
                        </a:cubicBezTo>
                        <a:cubicBezTo>
                          <a:pt x="3456962" y="2346908"/>
                          <a:pt x="3249763" y="2530564"/>
                          <a:pt x="3023688" y="2553886"/>
                        </a:cubicBezTo>
                        <a:cubicBezTo>
                          <a:pt x="2295956" y="2690991"/>
                          <a:pt x="1413982" y="2434508"/>
                          <a:pt x="425656" y="2553886"/>
                        </a:cubicBezTo>
                        <a:cubicBezTo>
                          <a:pt x="185676" y="2545433"/>
                          <a:pt x="3241" y="2325229"/>
                          <a:pt x="0" y="2128230"/>
                        </a:cubicBezTo>
                        <a:cubicBezTo>
                          <a:pt x="103207" y="1806492"/>
                          <a:pt x="-125689" y="1017500"/>
                          <a:pt x="0" y="425656"/>
                        </a:cubicBezTo>
                        <a:close/>
                      </a:path>
                      <a:path w="3449344" h="2553886" stroke="0" extrusionOk="0">
                        <a:moveTo>
                          <a:pt x="0" y="425656"/>
                        </a:moveTo>
                        <a:cubicBezTo>
                          <a:pt x="-8293" y="218961"/>
                          <a:pt x="217864" y="10787"/>
                          <a:pt x="425656" y="0"/>
                        </a:cubicBezTo>
                        <a:cubicBezTo>
                          <a:pt x="741471" y="36579"/>
                          <a:pt x="2588870" y="-136511"/>
                          <a:pt x="3023688" y="0"/>
                        </a:cubicBezTo>
                        <a:cubicBezTo>
                          <a:pt x="3265638" y="-9208"/>
                          <a:pt x="3469801" y="158123"/>
                          <a:pt x="3449344" y="425656"/>
                        </a:cubicBezTo>
                        <a:cubicBezTo>
                          <a:pt x="3427130" y="999093"/>
                          <a:pt x="3380881" y="1663981"/>
                          <a:pt x="3449344" y="2128230"/>
                        </a:cubicBezTo>
                        <a:cubicBezTo>
                          <a:pt x="3445331" y="2357962"/>
                          <a:pt x="3253105" y="2546599"/>
                          <a:pt x="3023688" y="2553886"/>
                        </a:cubicBezTo>
                        <a:cubicBezTo>
                          <a:pt x="2679093" y="2670842"/>
                          <a:pt x="1551260" y="2385152"/>
                          <a:pt x="425656" y="2553886"/>
                        </a:cubicBezTo>
                        <a:cubicBezTo>
                          <a:pt x="232760" y="2553435"/>
                          <a:pt x="-1232" y="2346084"/>
                          <a:pt x="0" y="2128230"/>
                        </a:cubicBezTo>
                        <a:cubicBezTo>
                          <a:pt x="-32066" y="1370063"/>
                          <a:pt x="38010" y="666523"/>
                          <a:pt x="0" y="425656"/>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AVALIACIÓN INICIAL. Art. 4</a:t>
            </a:r>
          </a:p>
          <a:p>
            <a:endParaRPr lang="es-ES_tradnl" b="1" i="1" dirty="0">
              <a:latin typeface="Arial" panose="020B0604020202020204" pitchFamily="34" charset="0"/>
              <a:cs typeface="Arial" panose="020B0604020202020204" pitchFamily="34" charset="0"/>
            </a:endParaRPr>
          </a:p>
          <a:p>
            <a:r>
              <a:rPr lang="gl-ES" b="1" i="1" u="sng" dirty="0">
                <a:latin typeface="Arial" panose="020B0604020202020204" pitchFamily="34" charset="0"/>
                <a:cs typeface="Arial" panose="020B0604020202020204" pitchFamily="34" charset="0"/>
              </a:rPr>
              <a:t>Finalidade: </a:t>
            </a:r>
            <a:r>
              <a:rPr lang="gl-ES" dirty="0">
                <a:latin typeface="Arial" panose="020B0604020202020204" pitchFamily="34" charset="0"/>
                <a:cs typeface="Arial" panose="020B0604020202020204" pitchFamily="34" charset="0"/>
              </a:rPr>
              <a:t>adecuar as ensinanzas ao alumnado, facilitar a súa progresión no proceso de aprendizaxe, e obter información sobre o grado de desenvolvemento.</a:t>
            </a:r>
            <a:endParaRPr lang="es-ES_tradnl" dirty="0">
              <a:latin typeface="Arial" panose="020B0604020202020204" pitchFamily="34" charset="0"/>
              <a:cs typeface="Arial" panose="020B0604020202020204" pitchFamily="34" charset="0"/>
            </a:endParaRPr>
          </a:p>
        </p:txBody>
      </p:sp>
      <p:sp>
        <p:nvSpPr>
          <p:cNvPr id="8" name="Rectángulo: esquinas redondeadas 7">
            <a:extLst>
              <a:ext uri="{FF2B5EF4-FFF2-40B4-BE49-F238E27FC236}">
                <a16:creationId xmlns:a16="http://schemas.microsoft.com/office/drawing/2014/main" id="{9470203B-8554-4020-AB8C-EDE7646C0546}"/>
              </a:ext>
            </a:extLst>
          </p:cNvPr>
          <p:cNvSpPr/>
          <p:nvPr/>
        </p:nvSpPr>
        <p:spPr>
          <a:xfrm>
            <a:off x="4571999" y="1152985"/>
            <a:ext cx="3868476" cy="3166820"/>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835103659">
                  <a:custGeom>
                    <a:avLst/>
                    <a:gdLst>
                      <a:gd name="connsiteX0" fmla="*/ 0 w 3868476"/>
                      <a:gd name="connsiteY0" fmla="*/ 527814 h 3166820"/>
                      <a:gd name="connsiteX1" fmla="*/ 527814 w 3868476"/>
                      <a:gd name="connsiteY1" fmla="*/ 0 h 3166820"/>
                      <a:gd name="connsiteX2" fmla="*/ 3340662 w 3868476"/>
                      <a:gd name="connsiteY2" fmla="*/ 0 h 3166820"/>
                      <a:gd name="connsiteX3" fmla="*/ 3868476 w 3868476"/>
                      <a:gd name="connsiteY3" fmla="*/ 527814 h 3166820"/>
                      <a:gd name="connsiteX4" fmla="*/ 3868476 w 3868476"/>
                      <a:gd name="connsiteY4" fmla="*/ 2639006 h 3166820"/>
                      <a:gd name="connsiteX5" fmla="*/ 3340662 w 3868476"/>
                      <a:gd name="connsiteY5" fmla="*/ 3166820 h 3166820"/>
                      <a:gd name="connsiteX6" fmla="*/ 527814 w 3868476"/>
                      <a:gd name="connsiteY6" fmla="*/ 3166820 h 3166820"/>
                      <a:gd name="connsiteX7" fmla="*/ 0 w 3868476"/>
                      <a:gd name="connsiteY7" fmla="*/ 2639006 h 3166820"/>
                      <a:gd name="connsiteX8" fmla="*/ 0 w 3868476"/>
                      <a:gd name="connsiteY8" fmla="*/ 527814 h 316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68476" h="3166820" fill="none" extrusionOk="0">
                        <a:moveTo>
                          <a:pt x="0" y="527814"/>
                        </a:moveTo>
                        <a:cubicBezTo>
                          <a:pt x="10904" y="249866"/>
                          <a:pt x="208886" y="-15874"/>
                          <a:pt x="527814" y="0"/>
                        </a:cubicBezTo>
                        <a:cubicBezTo>
                          <a:pt x="1343334" y="-29427"/>
                          <a:pt x="2685198" y="122598"/>
                          <a:pt x="3340662" y="0"/>
                        </a:cubicBezTo>
                        <a:cubicBezTo>
                          <a:pt x="3641155" y="5331"/>
                          <a:pt x="3866408" y="214704"/>
                          <a:pt x="3868476" y="527814"/>
                        </a:cubicBezTo>
                        <a:cubicBezTo>
                          <a:pt x="3745003" y="1160531"/>
                          <a:pt x="3985414" y="2321742"/>
                          <a:pt x="3868476" y="2639006"/>
                        </a:cubicBezTo>
                        <a:cubicBezTo>
                          <a:pt x="3890394" y="2947455"/>
                          <a:pt x="3645408" y="3121149"/>
                          <a:pt x="3340662" y="3166820"/>
                        </a:cubicBezTo>
                        <a:cubicBezTo>
                          <a:pt x="2683797" y="3269221"/>
                          <a:pt x="1702228" y="3116890"/>
                          <a:pt x="527814" y="3166820"/>
                        </a:cubicBezTo>
                        <a:cubicBezTo>
                          <a:pt x="205628" y="3211410"/>
                          <a:pt x="9917" y="2940568"/>
                          <a:pt x="0" y="2639006"/>
                        </a:cubicBezTo>
                        <a:cubicBezTo>
                          <a:pt x="56878" y="2360707"/>
                          <a:pt x="-94784" y="741920"/>
                          <a:pt x="0" y="527814"/>
                        </a:cubicBezTo>
                        <a:close/>
                      </a:path>
                      <a:path w="3868476" h="3166820" stroke="0" extrusionOk="0">
                        <a:moveTo>
                          <a:pt x="0" y="527814"/>
                        </a:moveTo>
                        <a:cubicBezTo>
                          <a:pt x="-29204" y="192687"/>
                          <a:pt x="221060" y="2375"/>
                          <a:pt x="527814" y="0"/>
                        </a:cubicBezTo>
                        <a:cubicBezTo>
                          <a:pt x="1287238" y="-33881"/>
                          <a:pt x="2410483" y="-114608"/>
                          <a:pt x="3340662" y="0"/>
                        </a:cubicBezTo>
                        <a:cubicBezTo>
                          <a:pt x="3652016" y="16446"/>
                          <a:pt x="3870165" y="270802"/>
                          <a:pt x="3868476" y="527814"/>
                        </a:cubicBezTo>
                        <a:cubicBezTo>
                          <a:pt x="3702481" y="1106658"/>
                          <a:pt x="3901333" y="1727787"/>
                          <a:pt x="3868476" y="2639006"/>
                        </a:cubicBezTo>
                        <a:cubicBezTo>
                          <a:pt x="3878858" y="2891940"/>
                          <a:pt x="3648492" y="3198951"/>
                          <a:pt x="3340662" y="3166820"/>
                        </a:cubicBezTo>
                        <a:cubicBezTo>
                          <a:pt x="1968814" y="3139841"/>
                          <a:pt x="933830" y="3156292"/>
                          <a:pt x="527814" y="3166820"/>
                        </a:cubicBezTo>
                        <a:cubicBezTo>
                          <a:pt x="183991" y="3170812"/>
                          <a:pt x="23580" y="2925507"/>
                          <a:pt x="0" y="2639006"/>
                        </a:cubicBezTo>
                        <a:cubicBezTo>
                          <a:pt x="-58052" y="1701009"/>
                          <a:pt x="-65185" y="1524592"/>
                          <a:pt x="0" y="52781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REPETICIÓN. Art. 6</a:t>
            </a:r>
          </a:p>
          <a:p>
            <a:pPr algn="ctr"/>
            <a:endParaRPr lang="es-ES_tradnl" b="1" dirty="0">
              <a:solidFill>
                <a:srgbClr val="FF6600"/>
              </a:solidFill>
              <a:latin typeface="Arial" panose="020B0604020202020204" pitchFamily="34" charset="0"/>
              <a:cs typeface="Arial" panose="020B0604020202020204" pitchFamily="34" charset="0"/>
            </a:endParaRPr>
          </a:p>
          <a:p>
            <a:r>
              <a:rPr lang="es-ES_tradnl" dirty="0" err="1">
                <a:latin typeface="Arial" panose="020B0604020202020204" pitchFamily="34" charset="0"/>
                <a:cs typeface="Arial" panose="020B0604020202020204" pitchFamily="34" charset="0"/>
              </a:rPr>
              <a:t>Poderá</a:t>
            </a:r>
            <a:r>
              <a:rPr lang="es-ES_tradnl" dirty="0">
                <a:latin typeface="Arial" panose="020B0604020202020204" pitchFamily="34" charset="0"/>
                <a:cs typeface="Arial" panose="020B0604020202020204" pitchFamily="34" charset="0"/>
              </a:rPr>
              <a:t> repetir </a:t>
            </a:r>
            <a:r>
              <a:rPr lang="es-ES_tradnl" dirty="0" err="1">
                <a:latin typeface="Arial" panose="020B0604020202020204" pitchFamily="34" charset="0"/>
                <a:cs typeface="Arial" panose="020B0604020202020204" pitchFamily="34" charset="0"/>
              </a:rPr>
              <a:t>só</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unha</a:t>
            </a:r>
            <a:r>
              <a:rPr lang="es-ES_tradnl" dirty="0">
                <a:latin typeface="Arial" panose="020B0604020202020204" pitchFamily="34" charset="0"/>
                <a:cs typeface="Arial" panose="020B0604020202020204" pitchFamily="34" charset="0"/>
              </a:rPr>
              <a:t> vez. </a:t>
            </a:r>
            <a:r>
              <a:rPr lang="es-ES_tradnl" dirty="0" err="1">
                <a:latin typeface="Arial" panose="020B0604020202020204" pitchFamily="34" charset="0"/>
                <a:cs typeface="Arial" panose="020B0604020202020204" pitchFamily="34" charset="0"/>
              </a:rPr>
              <a:t>Adoptarase</a:t>
            </a:r>
            <a:r>
              <a:rPr lang="es-ES_tradnl" dirty="0">
                <a:latin typeface="Arial" panose="020B0604020202020204" pitchFamily="34" charset="0"/>
                <a:cs typeface="Arial" panose="020B0604020202020204" pitchFamily="34" charset="0"/>
              </a:rPr>
              <a:t>, oídos os </a:t>
            </a:r>
            <a:r>
              <a:rPr lang="es-ES_tradnl" dirty="0" err="1">
                <a:latin typeface="Arial" panose="020B0604020202020204" pitchFamily="34" charset="0"/>
                <a:cs typeface="Arial" panose="020B0604020202020204" pitchFamily="34" charset="0"/>
              </a:rPr>
              <a:t>pais</a:t>
            </a:r>
            <a:r>
              <a:rPr lang="es-ES_tradnl" dirty="0">
                <a:latin typeface="Arial" panose="020B0604020202020204" pitchFamily="34" charset="0"/>
                <a:cs typeface="Arial" panose="020B0604020202020204" pitchFamily="34" charset="0"/>
              </a:rPr>
              <a:t>, e deberá ir acompañada </a:t>
            </a:r>
            <a:r>
              <a:rPr lang="es-ES_tradnl" dirty="0" err="1">
                <a:latin typeface="Arial" panose="020B0604020202020204" pitchFamily="34" charset="0"/>
                <a:cs typeface="Arial" panose="020B0604020202020204" pitchFamily="34" charset="0"/>
              </a:rPr>
              <a:t>dun</a:t>
            </a:r>
            <a:r>
              <a:rPr lang="es-ES_tradnl" dirty="0">
                <a:latin typeface="Arial" panose="020B0604020202020204" pitchFamily="34" charset="0"/>
                <a:cs typeface="Arial" panose="020B0604020202020204" pitchFamily="34" charset="0"/>
              </a:rPr>
              <a:t> plan específico de reforzo </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 e </a:t>
            </a:r>
            <a:r>
              <a:rPr lang="es-ES_tradnl" dirty="0" err="1">
                <a:latin typeface="Arial" panose="020B0604020202020204" pitchFamily="34" charset="0"/>
                <a:cs typeface="Arial" panose="020B0604020202020204" pitchFamily="34" charset="0"/>
              </a:rPr>
              <a:t>apoio</a:t>
            </a:r>
            <a:r>
              <a:rPr lang="es-ES_tradnl" dirty="0">
                <a:latin typeface="Arial" panose="020B0604020202020204" pitchFamily="34" charset="0"/>
                <a:cs typeface="Arial" panose="020B0604020202020204" pitchFamily="34" charset="0"/>
              </a:rPr>
              <a:t>. Se promoción con </a:t>
            </a:r>
            <a:r>
              <a:rPr lang="es-ES_tradnl" dirty="0" err="1">
                <a:latin typeface="Arial" panose="020B0604020202020204" pitchFamily="34" charset="0"/>
                <a:cs typeface="Arial" panose="020B0604020202020204" pitchFamily="34" charset="0"/>
              </a:rPr>
              <a:t>algunha</a:t>
            </a:r>
            <a:r>
              <a:rPr lang="es-ES_tradnl" dirty="0">
                <a:latin typeface="Arial" panose="020B0604020202020204" pitchFamily="34" charset="0"/>
                <a:cs typeface="Arial" panose="020B0604020202020204" pitchFamily="34" charset="0"/>
              </a:rPr>
              <a:t> suspensa deberá seguir un plan de recuperación.</a:t>
            </a:r>
            <a:endParaRPr lang="es-ES" dirty="0">
              <a:latin typeface="Arial" panose="020B0604020202020204" pitchFamily="34" charset="0"/>
              <a:cs typeface="Arial" panose="020B0604020202020204" pitchFamily="34" charset="0"/>
            </a:endParaRPr>
          </a:p>
        </p:txBody>
      </p:sp>
      <p:sp>
        <p:nvSpPr>
          <p:cNvPr id="9" name="Rectángulo: esquinas redondeadas 8">
            <a:extLst>
              <a:ext uri="{FF2B5EF4-FFF2-40B4-BE49-F238E27FC236}">
                <a16:creationId xmlns:a16="http://schemas.microsoft.com/office/drawing/2014/main" id="{309A3C1B-5B17-402E-A036-C95C931454EA}"/>
              </a:ext>
            </a:extLst>
          </p:cNvPr>
          <p:cNvSpPr/>
          <p:nvPr/>
        </p:nvSpPr>
        <p:spPr>
          <a:xfrm>
            <a:off x="4512974" y="4413036"/>
            <a:ext cx="3997982" cy="2247419"/>
          </a:xfrm>
          <a:prstGeom prst="roundRect">
            <a:avLst/>
          </a:prstGeom>
          <a:solidFill>
            <a:srgbClr val="FFFFFF"/>
          </a:solidFill>
          <a:ln w="38100" cap="flat">
            <a:solidFill>
              <a:schemeClr val="accent1"/>
            </a:solidFill>
            <a:prstDash val="solid"/>
            <a:round/>
            <a:extLst>
              <a:ext uri="{C807C97D-BFC1-408E-A445-0C87EB9F89A2}">
                <ask:lineSketchStyleProps xmlns:ask="http://schemas.microsoft.com/office/drawing/2018/sketchyshapes" sd="2326526938">
                  <a:custGeom>
                    <a:avLst/>
                    <a:gdLst>
                      <a:gd name="connsiteX0" fmla="*/ 0 w 3997982"/>
                      <a:gd name="connsiteY0" fmla="*/ 374577 h 2247419"/>
                      <a:gd name="connsiteX1" fmla="*/ 374577 w 3997982"/>
                      <a:gd name="connsiteY1" fmla="*/ 0 h 2247419"/>
                      <a:gd name="connsiteX2" fmla="*/ 3623405 w 3997982"/>
                      <a:gd name="connsiteY2" fmla="*/ 0 h 2247419"/>
                      <a:gd name="connsiteX3" fmla="*/ 3997982 w 3997982"/>
                      <a:gd name="connsiteY3" fmla="*/ 374577 h 2247419"/>
                      <a:gd name="connsiteX4" fmla="*/ 3997982 w 3997982"/>
                      <a:gd name="connsiteY4" fmla="*/ 1872842 h 2247419"/>
                      <a:gd name="connsiteX5" fmla="*/ 3623405 w 3997982"/>
                      <a:gd name="connsiteY5" fmla="*/ 2247419 h 2247419"/>
                      <a:gd name="connsiteX6" fmla="*/ 374577 w 3997982"/>
                      <a:gd name="connsiteY6" fmla="*/ 2247419 h 2247419"/>
                      <a:gd name="connsiteX7" fmla="*/ 0 w 3997982"/>
                      <a:gd name="connsiteY7" fmla="*/ 1872842 h 2247419"/>
                      <a:gd name="connsiteX8" fmla="*/ 0 w 3997982"/>
                      <a:gd name="connsiteY8" fmla="*/ 374577 h 224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7982" h="2247419" fill="none" extrusionOk="0">
                        <a:moveTo>
                          <a:pt x="0" y="374577"/>
                        </a:moveTo>
                        <a:cubicBezTo>
                          <a:pt x="3654" y="166759"/>
                          <a:pt x="167876" y="7577"/>
                          <a:pt x="374577" y="0"/>
                        </a:cubicBezTo>
                        <a:cubicBezTo>
                          <a:pt x="961535" y="98123"/>
                          <a:pt x="2418630" y="-105006"/>
                          <a:pt x="3623405" y="0"/>
                        </a:cubicBezTo>
                        <a:cubicBezTo>
                          <a:pt x="3793238" y="15500"/>
                          <a:pt x="4006376" y="203651"/>
                          <a:pt x="3997982" y="374577"/>
                        </a:cubicBezTo>
                        <a:cubicBezTo>
                          <a:pt x="4009307" y="667320"/>
                          <a:pt x="3874761" y="1722203"/>
                          <a:pt x="3997982" y="1872842"/>
                        </a:cubicBezTo>
                        <a:cubicBezTo>
                          <a:pt x="3987302" y="2050578"/>
                          <a:pt x="3854929" y="2247957"/>
                          <a:pt x="3623405" y="2247419"/>
                        </a:cubicBezTo>
                        <a:cubicBezTo>
                          <a:pt x="2122760" y="2132076"/>
                          <a:pt x="1437971" y="2337287"/>
                          <a:pt x="374577" y="2247419"/>
                        </a:cubicBezTo>
                        <a:cubicBezTo>
                          <a:pt x="183106" y="2261829"/>
                          <a:pt x="-24175" y="2108452"/>
                          <a:pt x="0" y="1872842"/>
                        </a:cubicBezTo>
                        <a:cubicBezTo>
                          <a:pt x="118143" y="1694332"/>
                          <a:pt x="-29927" y="655809"/>
                          <a:pt x="0" y="374577"/>
                        </a:cubicBezTo>
                        <a:close/>
                      </a:path>
                      <a:path w="3997982" h="2247419" stroke="0" extrusionOk="0">
                        <a:moveTo>
                          <a:pt x="0" y="374577"/>
                        </a:moveTo>
                        <a:cubicBezTo>
                          <a:pt x="26480" y="150202"/>
                          <a:pt x="156101" y="-25647"/>
                          <a:pt x="374577" y="0"/>
                        </a:cubicBezTo>
                        <a:cubicBezTo>
                          <a:pt x="1339410" y="-168758"/>
                          <a:pt x="3284735" y="22056"/>
                          <a:pt x="3623405" y="0"/>
                        </a:cubicBezTo>
                        <a:cubicBezTo>
                          <a:pt x="3831446" y="27650"/>
                          <a:pt x="4025282" y="184239"/>
                          <a:pt x="3997982" y="374577"/>
                        </a:cubicBezTo>
                        <a:cubicBezTo>
                          <a:pt x="4083158" y="976027"/>
                          <a:pt x="3972005" y="1673731"/>
                          <a:pt x="3997982" y="1872842"/>
                        </a:cubicBezTo>
                        <a:cubicBezTo>
                          <a:pt x="3988635" y="2117587"/>
                          <a:pt x="3823754" y="2248426"/>
                          <a:pt x="3623405" y="2247419"/>
                        </a:cubicBezTo>
                        <a:cubicBezTo>
                          <a:pt x="3079642" y="2347775"/>
                          <a:pt x="887324" y="2134763"/>
                          <a:pt x="374577" y="2247419"/>
                        </a:cubicBezTo>
                        <a:cubicBezTo>
                          <a:pt x="189829" y="2230482"/>
                          <a:pt x="-7109" y="2067493"/>
                          <a:pt x="0" y="1872842"/>
                        </a:cubicBezTo>
                        <a:cubicBezTo>
                          <a:pt x="45519" y="1315912"/>
                          <a:pt x="-122331" y="926965"/>
                          <a:pt x="0" y="37457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ALUMNADO CON NEAE. Art. 7</a:t>
            </a:r>
          </a:p>
          <a:p>
            <a:pPr algn="ctr"/>
            <a:endParaRPr lang="es-ES_tradnl" b="1" dirty="0">
              <a:solidFill>
                <a:srgbClr val="FF6600"/>
              </a:solidFill>
              <a:latin typeface="Arial" panose="020B0604020202020204" pitchFamily="34" charset="0"/>
              <a:cs typeface="Arial" panose="020B0604020202020204" pitchFamily="34" charset="0"/>
            </a:endParaRPr>
          </a:p>
          <a:p>
            <a:r>
              <a:rPr lang="gl-ES" dirty="0">
                <a:latin typeface="Arial" panose="020B0604020202020204" pitchFamily="34" charset="0"/>
                <a:cs typeface="Arial" panose="020B0604020202020204" pitchFamily="34" charset="0"/>
              </a:rPr>
              <a:t>Establecerase a adaptación das condicións de realización da avaliación, garantindo a obtención da información referente á aprendizaxe.</a:t>
            </a:r>
          </a:p>
        </p:txBody>
      </p:sp>
      <p:pic>
        <p:nvPicPr>
          <p:cNvPr id="6" name="Picture 2">
            <a:extLst>
              <a:ext uri="{FF2B5EF4-FFF2-40B4-BE49-F238E27FC236}">
                <a16:creationId xmlns:a16="http://schemas.microsoft.com/office/drawing/2014/main" id="{B59E1B0A-273F-3246-BC09-604122E798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842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undación INGADA (@fundacioningada) | Twitter">
            <a:extLst>
              <a:ext uri="{FF2B5EF4-FFF2-40B4-BE49-F238E27FC236}">
                <a16:creationId xmlns:a16="http://schemas.microsoft.com/office/drawing/2014/main" id="{110D789B-F79B-3848-A46C-98FD65A7E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1 Título">
            <a:extLst>
              <a:ext uri="{FF2B5EF4-FFF2-40B4-BE49-F238E27FC236}">
                <a16:creationId xmlns:a16="http://schemas.microsoft.com/office/drawing/2014/main" id="{F978D320-C6B9-4697-BB31-47D0AB08381B}"/>
              </a:ext>
            </a:extLst>
          </p:cNvPr>
          <p:cNvSpPr>
            <a:spLocks noGrp="1"/>
          </p:cNvSpPr>
          <p:nvPr>
            <p:ph type="title"/>
          </p:nvPr>
        </p:nvSpPr>
        <p:spPr>
          <a:xfrm>
            <a:off x="1222319" y="104152"/>
            <a:ext cx="6699361" cy="994172"/>
          </a:xfrm>
        </p:spPr>
        <p:txBody>
          <a:bodyPr>
            <a:noAutofit/>
          </a:bodyPr>
          <a:lstStyle/>
          <a:p>
            <a:r>
              <a:rPr lang="es-ES_tradnl" sz="2400" b="1" dirty="0">
                <a:solidFill>
                  <a:srgbClr val="FF6600"/>
                </a:solidFill>
                <a:latin typeface="Arial" panose="020B0604020202020204" pitchFamily="34" charset="0"/>
                <a:cs typeface="Arial" panose="020B0604020202020204" pitchFamily="34" charset="0"/>
              </a:rPr>
              <a:t>ORDE DO 9 DE XUÑO DE 2016.</a:t>
            </a:r>
            <a:br>
              <a:rPr lang="es-ES_tradnl" sz="3600" b="1" dirty="0">
                <a:solidFill>
                  <a:srgbClr val="FF6600"/>
                </a:solidFill>
                <a:latin typeface="Arial" panose="020B0604020202020204" pitchFamily="34" charset="0"/>
                <a:cs typeface="Arial" panose="020B0604020202020204" pitchFamily="34" charset="0"/>
              </a:rPr>
            </a:br>
            <a:r>
              <a:rPr lang="es-ES_tradnl" sz="2400" b="1" dirty="0">
                <a:solidFill>
                  <a:srgbClr val="FF6600"/>
                </a:solidFill>
                <a:latin typeface="Arial" panose="020B0604020202020204" pitchFamily="34" charset="0"/>
                <a:cs typeface="Arial" panose="020B0604020202020204" pitchFamily="34" charset="0"/>
              </a:rPr>
              <a:t>AVALIACIÓN E PROMOCIÓN DO ALUMNADO DE E.P</a:t>
            </a:r>
            <a:endParaRPr lang="es-ES" sz="2400" b="1" dirty="0">
              <a:solidFill>
                <a:srgbClr val="FF6600"/>
              </a:solidFill>
              <a:latin typeface="Arial" panose="020B0604020202020204" pitchFamily="34" charset="0"/>
              <a:cs typeface="Arial" panose="020B0604020202020204" pitchFamily="34" charset="0"/>
            </a:endParaRPr>
          </a:p>
        </p:txBody>
      </p:sp>
      <p:sp>
        <p:nvSpPr>
          <p:cNvPr id="2" name="Rectángulo: esquinas redondeadas 1">
            <a:extLst>
              <a:ext uri="{FF2B5EF4-FFF2-40B4-BE49-F238E27FC236}">
                <a16:creationId xmlns:a16="http://schemas.microsoft.com/office/drawing/2014/main" id="{1B532629-FC3C-400E-96C1-93759C52185B}"/>
              </a:ext>
            </a:extLst>
          </p:cNvPr>
          <p:cNvSpPr/>
          <p:nvPr/>
        </p:nvSpPr>
        <p:spPr>
          <a:xfrm>
            <a:off x="773723" y="1819130"/>
            <a:ext cx="3149594" cy="3713674"/>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558406046">
                  <a:custGeom>
                    <a:avLst/>
                    <a:gdLst>
                      <a:gd name="connsiteX0" fmla="*/ 0 w 3149594"/>
                      <a:gd name="connsiteY0" fmla="*/ 524943 h 3713674"/>
                      <a:gd name="connsiteX1" fmla="*/ 524943 w 3149594"/>
                      <a:gd name="connsiteY1" fmla="*/ 0 h 3713674"/>
                      <a:gd name="connsiteX2" fmla="*/ 2624651 w 3149594"/>
                      <a:gd name="connsiteY2" fmla="*/ 0 h 3713674"/>
                      <a:gd name="connsiteX3" fmla="*/ 3149594 w 3149594"/>
                      <a:gd name="connsiteY3" fmla="*/ 524943 h 3713674"/>
                      <a:gd name="connsiteX4" fmla="*/ 3149594 w 3149594"/>
                      <a:gd name="connsiteY4" fmla="*/ 3188731 h 3713674"/>
                      <a:gd name="connsiteX5" fmla="*/ 2624651 w 3149594"/>
                      <a:gd name="connsiteY5" fmla="*/ 3713674 h 3713674"/>
                      <a:gd name="connsiteX6" fmla="*/ 524943 w 3149594"/>
                      <a:gd name="connsiteY6" fmla="*/ 3713674 h 3713674"/>
                      <a:gd name="connsiteX7" fmla="*/ 0 w 3149594"/>
                      <a:gd name="connsiteY7" fmla="*/ 3188731 h 3713674"/>
                      <a:gd name="connsiteX8" fmla="*/ 0 w 3149594"/>
                      <a:gd name="connsiteY8" fmla="*/ 524943 h 371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9594" h="3713674" fill="none" extrusionOk="0">
                        <a:moveTo>
                          <a:pt x="0" y="524943"/>
                        </a:moveTo>
                        <a:cubicBezTo>
                          <a:pt x="3212" y="228006"/>
                          <a:pt x="229137" y="-24023"/>
                          <a:pt x="524943" y="0"/>
                        </a:cubicBezTo>
                        <a:cubicBezTo>
                          <a:pt x="1156854" y="99087"/>
                          <a:pt x="2320013" y="-21307"/>
                          <a:pt x="2624651" y="0"/>
                        </a:cubicBezTo>
                        <a:cubicBezTo>
                          <a:pt x="2923790" y="23206"/>
                          <a:pt x="3146847" y="237317"/>
                          <a:pt x="3149594" y="524943"/>
                        </a:cubicBezTo>
                        <a:cubicBezTo>
                          <a:pt x="3261648" y="1149290"/>
                          <a:pt x="3031517" y="1913807"/>
                          <a:pt x="3149594" y="3188731"/>
                        </a:cubicBezTo>
                        <a:cubicBezTo>
                          <a:pt x="3148538" y="3431507"/>
                          <a:pt x="2942070" y="3708661"/>
                          <a:pt x="2624651" y="3713674"/>
                        </a:cubicBezTo>
                        <a:cubicBezTo>
                          <a:pt x="1655316" y="3567319"/>
                          <a:pt x="1474470" y="3864706"/>
                          <a:pt x="524943" y="3713674"/>
                        </a:cubicBezTo>
                        <a:cubicBezTo>
                          <a:pt x="222626" y="3729164"/>
                          <a:pt x="-38897" y="3450970"/>
                          <a:pt x="0" y="3188731"/>
                        </a:cubicBezTo>
                        <a:cubicBezTo>
                          <a:pt x="159244" y="2805783"/>
                          <a:pt x="-66426" y="1250050"/>
                          <a:pt x="0" y="524943"/>
                        </a:cubicBezTo>
                        <a:close/>
                      </a:path>
                      <a:path w="3149594" h="3713674" stroke="0" extrusionOk="0">
                        <a:moveTo>
                          <a:pt x="0" y="524943"/>
                        </a:moveTo>
                        <a:cubicBezTo>
                          <a:pt x="37970" y="238509"/>
                          <a:pt x="212743" y="52445"/>
                          <a:pt x="524943" y="0"/>
                        </a:cubicBezTo>
                        <a:cubicBezTo>
                          <a:pt x="1169404" y="-21024"/>
                          <a:pt x="1907957" y="5591"/>
                          <a:pt x="2624651" y="0"/>
                        </a:cubicBezTo>
                        <a:cubicBezTo>
                          <a:pt x="2913370" y="8027"/>
                          <a:pt x="3153373" y="199310"/>
                          <a:pt x="3149594" y="524943"/>
                        </a:cubicBezTo>
                        <a:cubicBezTo>
                          <a:pt x="3211769" y="975892"/>
                          <a:pt x="3155599" y="2309089"/>
                          <a:pt x="3149594" y="3188731"/>
                        </a:cubicBezTo>
                        <a:cubicBezTo>
                          <a:pt x="3142153" y="3446043"/>
                          <a:pt x="2907718" y="3730004"/>
                          <a:pt x="2624651" y="3713674"/>
                        </a:cubicBezTo>
                        <a:cubicBezTo>
                          <a:pt x="1975149" y="3779547"/>
                          <a:pt x="1321514" y="3875714"/>
                          <a:pt x="524943" y="3713674"/>
                        </a:cubicBezTo>
                        <a:cubicBezTo>
                          <a:pt x="200464" y="3696756"/>
                          <a:pt x="-23987" y="3495544"/>
                          <a:pt x="0" y="3188731"/>
                        </a:cubicBezTo>
                        <a:cubicBezTo>
                          <a:pt x="-271" y="2230955"/>
                          <a:pt x="30841" y="1209152"/>
                          <a:pt x="0" y="524943"/>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OBXECTIVIDADE DA AVALIACIÓN. Art. 9</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Os centros informarán </a:t>
            </a:r>
            <a:r>
              <a:rPr lang="es-ES_tradnl" dirty="0" err="1">
                <a:latin typeface="Arial" panose="020B0604020202020204" pitchFamily="34" charset="0"/>
                <a:cs typeface="Arial" panose="020B0604020202020204" pitchFamily="34" charset="0"/>
              </a:rPr>
              <a:t>ó</a:t>
            </a:r>
            <a:r>
              <a:rPr lang="es-ES_tradnl" dirty="0">
                <a:latin typeface="Arial" panose="020B0604020202020204" pitchFamily="34" charset="0"/>
                <a:cs typeface="Arial" panose="020B0604020202020204" pitchFamily="34" charset="0"/>
              </a:rPr>
              <a:t> alumnado e as familias acerca dos </a:t>
            </a:r>
            <a:r>
              <a:rPr lang="es-ES_tradnl" dirty="0" err="1">
                <a:latin typeface="Arial" panose="020B0604020202020204" pitchFamily="34" charset="0"/>
                <a:cs typeface="Arial" panose="020B0604020202020204" pitchFamily="34" charset="0"/>
              </a:rPr>
              <a:t>contidos</a:t>
            </a:r>
            <a:r>
              <a:rPr lang="es-ES_tradnl" dirty="0">
                <a:latin typeface="Arial" panose="020B0604020202020204" pitchFamily="34" charset="0"/>
                <a:cs typeface="Arial" panose="020B0604020202020204" pitchFamily="34" charset="0"/>
              </a:rPr>
              <a:t> e dos criterios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dos estándares, das </a:t>
            </a:r>
            <a:r>
              <a:rPr lang="es-ES_tradnl" dirty="0" err="1">
                <a:latin typeface="Arial" panose="020B0604020202020204" pitchFamily="34" charset="0"/>
                <a:cs typeface="Arial" panose="020B0604020202020204" pitchFamily="34" charset="0"/>
              </a:rPr>
              <a:t>estratexias</a:t>
            </a:r>
            <a:r>
              <a:rPr lang="es-ES_tradnl" dirty="0">
                <a:latin typeface="Arial" panose="020B0604020202020204" pitchFamily="34" charset="0"/>
                <a:cs typeface="Arial" panose="020B0604020202020204" pitchFamily="34" charset="0"/>
              </a:rPr>
              <a:t> e dos instrumentos, así como dos criterios de cualificación e promoción.</a:t>
            </a:r>
          </a:p>
        </p:txBody>
      </p:sp>
      <p:sp>
        <p:nvSpPr>
          <p:cNvPr id="5" name="Rectángulo: esquinas redondeadas 4">
            <a:extLst>
              <a:ext uri="{FF2B5EF4-FFF2-40B4-BE49-F238E27FC236}">
                <a16:creationId xmlns:a16="http://schemas.microsoft.com/office/drawing/2014/main" id="{076E86C8-78F7-485B-8C26-EFA32AB84307}"/>
              </a:ext>
            </a:extLst>
          </p:cNvPr>
          <p:cNvSpPr/>
          <p:nvPr/>
        </p:nvSpPr>
        <p:spPr>
          <a:xfrm>
            <a:off x="4360985" y="1632856"/>
            <a:ext cx="4487593" cy="4086221"/>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958105853">
                  <a:custGeom>
                    <a:avLst/>
                    <a:gdLst>
                      <a:gd name="connsiteX0" fmla="*/ 0 w 4487593"/>
                      <a:gd name="connsiteY0" fmla="*/ 681050 h 4086221"/>
                      <a:gd name="connsiteX1" fmla="*/ 681050 w 4487593"/>
                      <a:gd name="connsiteY1" fmla="*/ 0 h 4086221"/>
                      <a:gd name="connsiteX2" fmla="*/ 3806543 w 4487593"/>
                      <a:gd name="connsiteY2" fmla="*/ 0 h 4086221"/>
                      <a:gd name="connsiteX3" fmla="*/ 4487593 w 4487593"/>
                      <a:gd name="connsiteY3" fmla="*/ 681050 h 4086221"/>
                      <a:gd name="connsiteX4" fmla="*/ 4487593 w 4487593"/>
                      <a:gd name="connsiteY4" fmla="*/ 3405171 h 4086221"/>
                      <a:gd name="connsiteX5" fmla="*/ 3806543 w 4487593"/>
                      <a:gd name="connsiteY5" fmla="*/ 4086221 h 4086221"/>
                      <a:gd name="connsiteX6" fmla="*/ 681050 w 4487593"/>
                      <a:gd name="connsiteY6" fmla="*/ 4086221 h 4086221"/>
                      <a:gd name="connsiteX7" fmla="*/ 0 w 4487593"/>
                      <a:gd name="connsiteY7" fmla="*/ 3405171 h 4086221"/>
                      <a:gd name="connsiteX8" fmla="*/ 0 w 4487593"/>
                      <a:gd name="connsiteY8" fmla="*/ 681050 h 4086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7593" h="4086221" fill="none" extrusionOk="0">
                        <a:moveTo>
                          <a:pt x="0" y="681050"/>
                        </a:moveTo>
                        <a:cubicBezTo>
                          <a:pt x="19143" y="359883"/>
                          <a:pt x="302073" y="47334"/>
                          <a:pt x="681050" y="0"/>
                        </a:cubicBezTo>
                        <a:cubicBezTo>
                          <a:pt x="1403328" y="101002"/>
                          <a:pt x="2795051" y="91163"/>
                          <a:pt x="3806543" y="0"/>
                        </a:cubicBezTo>
                        <a:cubicBezTo>
                          <a:pt x="4168310" y="-16645"/>
                          <a:pt x="4444531" y="352792"/>
                          <a:pt x="4487593" y="681050"/>
                        </a:cubicBezTo>
                        <a:cubicBezTo>
                          <a:pt x="4601825" y="1219119"/>
                          <a:pt x="4546826" y="2470626"/>
                          <a:pt x="4487593" y="3405171"/>
                        </a:cubicBezTo>
                        <a:cubicBezTo>
                          <a:pt x="4492617" y="3788510"/>
                          <a:pt x="4160143" y="4102071"/>
                          <a:pt x="3806543" y="4086221"/>
                        </a:cubicBezTo>
                        <a:cubicBezTo>
                          <a:pt x="3388816" y="4242969"/>
                          <a:pt x="1397483" y="3938870"/>
                          <a:pt x="681050" y="4086221"/>
                        </a:cubicBezTo>
                        <a:cubicBezTo>
                          <a:pt x="290189" y="4090623"/>
                          <a:pt x="-25031" y="3783338"/>
                          <a:pt x="0" y="3405171"/>
                        </a:cubicBezTo>
                        <a:cubicBezTo>
                          <a:pt x="118156" y="2918566"/>
                          <a:pt x="-40905" y="1597807"/>
                          <a:pt x="0" y="681050"/>
                        </a:cubicBezTo>
                        <a:close/>
                      </a:path>
                      <a:path w="4487593" h="4086221" stroke="0" extrusionOk="0">
                        <a:moveTo>
                          <a:pt x="0" y="681050"/>
                        </a:moveTo>
                        <a:cubicBezTo>
                          <a:pt x="27007" y="333836"/>
                          <a:pt x="369985" y="16130"/>
                          <a:pt x="681050" y="0"/>
                        </a:cubicBezTo>
                        <a:cubicBezTo>
                          <a:pt x="2040121" y="22508"/>
                          <a:pt x="3221181" y="89502"/>
                          <a:pt x="3806543" y="0"/>
                        </a:cubicBezTo>
                        <a:cubicBezTo>
                          <a:pt x="4141465" y="10693"/>
                          <a:pt x="4496901" y="250280"/>
                          <a:pt x="4487593" y="681050"/>
                        </a:cubicBezTo>
                        <a:cubicBezTo>
                          <a:pt x="4388753" y="1801371"/>
                          <a:pt x="4427768" y="2702503"/>
                          <a:pt x="4487593" y="3405171"/>
                        </a:cubicBezTo>
                        <a:cubicBezTo>
                          <a:pt x="4532338" y="3779097"/>
                          <a:pt x="4169772" y="4124522"/>
                          <a:pt x="3806543" y="4086221"/>
                        </a:cubicBezTo>
                        <a:cubicBezTo>
                          <a:pt x="2414759" y="4071685"/>
                          <a:pt x="1186311" y="4007237"/>
                          <a:pt x="681050" y="4086221"/>
                        </a:cubicBezTo>
                        <a:cubicBezTo>
                          <a:pt x="371619" y="4073671"/>
                          <a:pt x="-2148" y="3769790"/>
                          <a:pt x="0" y="3405171"/>
                        </a:cubicBezTo>
                        <a:cubicBezTo>
                          <a:pt x="-78784" y="2377276"/>
                          <a:pt x="137299" y="1789355"/>
                          <a:pt x="0" y="681050"/>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INFORMACIÓN E PARTICIPACIÓN DAS FAMILIAS. Art. 10</a:t>
            </a:r>
          </a:p>
          <a:p>
            <a:endParaRPr lang="es-ES_tradnl" b="1" dirty="0">
              <a:latin typeface="Arial" panose="020B0604020202020204" pitchFamily="34" charset="0"/>
              <a:cs typeface="Arial" panose="020B0604020202020204" pitchFamily="34" charset="0"/>
            </a:endParaRPr>
          </a:p>
          <a:p>
            <a:pPr algn="just">
              <a:buFont typeface="Wingdings" pitchFamily="2" charset="2"/>
              <a:buChar char="ü"/>
            </a:pPr>
            <a:r>
              <a:rPr lang="es-ES_tradnl" dirty="0">
                <a:latin typeface="Arial" panose="020B0604020202020204" pitchFamily="34" charset="0"/>
                <a:cs typeface="Arial" panose="020B0604020202020204" pitchFamily="34" charset="0"/>
              </a:rPr>
              <a:t>O profesorado informará por escrito dos resultados da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da </a:t>
            </a:r>
            <a:r>
              <a:rPr lang="es-ES_tradnl" dirty="0" err="1">
                <a:latin typeface="Arial" panose="020B0604020202020204" pitchFamily="34" charset="0"/>
                <a:cs typeface="Arial" panose="020B0604020202020204" pitchFamily="34" charset="0"/>
              </a:rPr>
              <a:t>súa</a:t>
            </a:r>
            <a:r>
              <a:rPr lang="es-ES_tradnl" dirty="0">
                <a:latin typeface="Arial" panose="020B0604020202020204" pitchFamily="34" charset="0"/>
                <a:cs typeface="Arial" panose="020B0604020202020204" pitchFamily="34" charset="0"/>
              </a:rPr>
              <a:t> evolución académica e das medidas </a:t>
            </a:r>
            <a:r>
              <a:rPr lang="es-ES_tradnl" dirty="0" err="1">
                <a:latin typeface="Arial" panose="020B0604020202020204" pitchFamily="34" charset="0"/>
                <a:cs typeface="Arial" panose="020B0604020202020204" pitchFamily="34" charset="0"/>
              </a:rPr>
              <a:t>propostas</a:t>
            </a:r>
            <a:r>
              <a:rPr lang="es-ES_tradnl" dirty="0">
                <a:latin typeface="Arial" panose="020B0604020202020204" pitchFamily="34" charset="0"/>
                <a:cs typeface="Arial" panose="020B0604020202020204" pitchFamily="34" charset="0"/>
              </a:rPr>
              <a:t> para o reforzo e/</a:t>
            </a:r>
            <a:r>
              <a:rPr lang="es-ES_tradnl" dirty="0" err="1">
                <a:latin typeface="Arial" panose="020B0604020202020204" pitchFamily="34" charset="0"/>
                <a:cs typeface="Arial" panose="020B0604020202020204" pitchFamily="34" charset="0"/>
              </a:rPr>
              <a:t>ou</a:t>
            </a:r>
            <a:r>
              <a:rPr lang="es-ES_tradnl" dirty="0">
                <a:latin typeface="Arial" panose="020B0604020202020204" pitchFamily="34" charset="0"/>
                <a:cs typeface="Arial" panose="020B0604020202020204" pitchFamily="34" charset="0"/>
              </a:rPr>
              <a:t> recuperación se fose o caso.</a:t>
            </a:r>
          </a:p>
          <a:p>
            <a:pPr algn="just">
              <a:buFont typeface="Wingdings" pitchFamily="2" charset="2"/>
              <a:buChar char="ü"/>
            </a:pPr>
            <a:r>
              <a:rPr lang="es-ES_tradnl" dirty="0">
                <a:latin typeface="Arial" panose="020B0604020202020204" pitchFamily="34" charset="0"/>
                <a:cs typeface="Arial" panose="020B0604020202020204" pitchFamily="34" charset="0"/>
              </a:rPr>
              <a:t>Os </a:t>
            </a:r>
            <a:r>
              <a:rPr lang="es-ES_tradnl" dirty="0" err="1">
                <a:latin typeface="Arial" panose="020B0604020202020204" pitchFamily="34" charset="0"/>
                <a:cs typeface="Arial" panose="020B0604020202020204" pitchFamily="34" charset="0"/>
              </a:rPr>
              <a:t>pais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terán</a:t>
            </a:r>
            <a:r>
              <a:rPr lang="es-ES_tradnl" dirty="0">
                <a:latin typeface="Arial" panose="020B0604020202020204" pitchFamily="34" charset="0"/>
                <a:cs typeface="Arial" panose="020B0604020202020204" pitchFamily="34" charset="0"/>
              </a:rPr>
              <a:t> acceso á consulta dos documentos </a:t>
            </a:r>
            <a:r>
              <a:rPr lang="es-ES_tradnl" dirty="0" err="1">
                <a:latin typeface="Arial" panose="020B0604020202020204" pitchFamily="34" charset="0"/>
                <a:cs typeface="Arial" panose="020B0604020202020204" pitchFamily="34" charset="0"/>
              </a:rPr>
              <a:t>oficiais</a:t>
            </a:r>
            <a:r>
              <a:rPr lang="es-ES_tradnl" dirty="0">
                <a:latin typeface="Arial" panose="020B0604020202020204" pitchFamily="34" charset="0"/>
                <a:cs typeface="Arial" panose="020B0604020202020204" pitchFamily="34" charset="0"/>
              </a:rPr>
              <a:t>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instrumentos e documentos das </a:t>
            </a:r>
            <a:r>
              <a:rPr lang="es-ES_tradnl" dirty="0" err="1">
                <a:latin typeface="Arial" panose="020B0604020202020204" pitchFamily="34" charset="0"/>
                <a:cs typeface="Arial" panose="020B0604020202020204" pitchFamily="34" charset="0"/>
              </a:rPr>
              <a:t>avaliacións</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lles</a:t>
            </a:r>
            <a:r>
              <a:rPr lang="es-ES_tradnl" dirty="0">
                <a:latin typeface="Arial" panose="020B0604020202020204" pitchFamily="34" charset="0"/>
                <a:cs typeface="Arial" panose="020B0604020202020204" pitchFamily="34" charset="0"/>
              </a:rPr>
              <a:t> realicen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seus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fillos</a:t>
            </a:r>
            <a:r>
              <a:rPr lang="es-ES_tradnl" dirty="0">
                <a:latin typeface="Arial" panose="020B0604020202020204" pitchFamily="34" charset="0"/>
                <a:cs typeface="Arial" panose="020B0604020202020204" pitchFamily="34" charset="0"/>
              </a:rPr>
              <a:t>.</a:t>
            </a:r>
          </a:p>
        </p:txBody>
      </p:sp>
      <p:pic>
        <p:nvPicPr>
          <p:cNvPr id="6" name="Picture 2">
            <a:extLst>
              <a:ext uri="{FF2B5EF4-FFF2-40B4-BE49-F238E27FC236}">
                <a16:creationId xmlns:a16="http://schemas.microsoft.com/office/drawing/2014/main" id="{4F31F2CF-D614-C046-997C-B6536B3D62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995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undación INGADA (@fundacioningada) | Twitter">
            <a:extLst>
              <a:ext uri="{FF2B5EF4-FFF2-40B4-BE49-F238E27FC236}">
                <a16:creationId xmlns:a16="http://schemas.microsoft.com/office/drawing/2014/main" id="{C4EBF785-4707-9649-9ACB-2743AD3EE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D42B4FBE-3AD2-7E4C-A4B7-17C6E016A2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914399" y="10286"/>
            <a:ext cx="7315201" cy="1668463"/>
          </a:xfrm>
        </p:spPr>
        <p:txBody>
          <a:bodyPr>
            <a:normAutofit/>
          </a:bodyPr>
          <a:lstStyle/>
          <a:p>
            <a:pPr algn="ctr"/>
            <a:r>
              <a:rPr lang="es-ES_tradnl" sz="3200" b="1" dirty="0">
                <a:solidFill>
                  <a:srgbClr val="FF6600"/>
                </a:solidFill>
                <a:latin typeface="Arial" panose="020B0604020202020204" pitchFamily="34" charset="0"/>
                <a:cs typeface="Arial" panose="020B0604020202020204" pitchFamily="34" charset="0"/>
              </a:rPr>
              <a:t>DECRETO 86/2015 DO 25 DE XUÑO</a:t>
            </a:r>
          </a:p>
        </p:txBody>
      </p:sp>
      <p:sp>
        <p:nvSpPr>
          <p:cNvPr id="10" name="Rectángulo: esquinas redondeadas 9">
            <a:extLst>
              <a:ext uri="{FF2B5EF4-FFF2-40B4-BE49-F238E27FC236}">
                <a16:creationId xmlns:a16="http://schemas.microsoft.com/office/drawing/2014/main" id="{D16B3B9C-3A09-421F-A891-6443DB0F38D5}"/>
              </a:ext>
            </a:extLst>
          </p:cNvPr>
          <p:cNvSpPr/>
          <p:nvPr/>
        </p:nvSpPr>
        <p:spPr>
          <a:xfrm>
            <a:off x="386632" y="1165884"/>
            <a:ext cx="4456684" cy="2656042"/>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2119964513">
                  <a:custGeom>
                    <a:avLst/>
                    <a:gdLst>
                      <a:gd name="connsiteX0" fmla="*/ 0 w 4456684"/>
                      <a:gd name="connsiteY0" fmla="*/ 391604 h 2349575"/>
                      <a:gd name="connsiteX1" fmla="*/ 391604 w 4456684"/>
                      <a:gd name="connsiteY1" fmla="*/ 0 h 2349575"/>
                      <a:gd name="connsiteX2" fmla="*/ 4065080 w 4456684"/>
                      <a:gd name="connsiteY2" fmla="*/ 0 h 2349575"/>
                      <a:gd name="connsiteX3" fmla="*/ 4456684 w 4456684"/>
                      <a:gd name="connsiteY3" fmla="*/ 391604 h 2349575"/>
                      <a:gd name="connsiteX4" fmla="*/ 4456684 w 4456684"/>
                      <a:gd name="connsiteY4" fmla="*/ 1957971 h 2349575"/>
                      <a:gd name="connsiteX5" fmla="*/ 4065080 w 4456684"/>
                      <a:gd name="connsiteY5" fmla="*/ 2349575 h 2349575"/>
                      <a:gd name="connsiteX6" fmla="*/ 391604 w 4456684"/>
                      <a:gd name="connsiteY6" fmla="*/ 2349575 h 2349575"/>
                      <a:gd name="connsiteX7" fmla="*/ 0 w 4456684"/>
                      <a:gd name="connsiteY7" fmla="*/ 1957971 h 2349575"/>
                      <a:gd name="connsiteX8" fmla="*/ 0 w 445668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6684" h="2349575" fill="none" extrusionOk="0">
                        <a:moveTo>
                          <a:pt x="0" y="391604"/>
                        </a:moveTo>
                        <a:cubicBezTo>
                          <a:pt x="23534" y="155397"/>
                          <a:pt x="200716" y="-25030"/>
                          <a:pt x="391604" y="0"/>
                        </a:cubicBezTo>
                        <a:cubicBezTo>
                          <a:pt x="2027110" y="169502"/>
                          <a:pt x="3166866" y="-32507"/>
                          <a:pt x="4065080" y="0"/>
                        </a:cubicBezTo>
                        <a:cubicBezTo>
                          <a:pt x="4281148" y="-5904"/>
                          <a:pt x="4438459" y="173757"/>
                          <a:pt x="4456684" y="391604"/>
                        </a:cubicBezTo>
                        <a:cubicBezTo>
                          <a:pt x="4386288" y="563708"/>
                          <a:pt x="4381022" y="1422668"/>
                          <a:pt x="4456684" y="1957971"/>
                        </a:cubicBezTo>
                        <a:cubicBezTo>
                          <a:pt x="4469254" y="2163871"/>
                          <a:pt x="4300938" y="2368101"/>
                          <a:pt x="4065080" y="2349575"/>
                        </a:cubicBezTo>
                        <a:cubicBezTo>
                          <a:pt x="2917990" y="2515858"/>
                          <a:pt x="1692367" y="2411883"/>
                          <a:pt x="391604" y="2349575"/>
                        </a:cubicBezTo>
                        <a:cubicBezTo>
                          <a:pt x="150756" y="2364748"/>
                          <a:pt x="-8305" y="2204780"/>
                          <a:pt x="0" y="1957971"/>
                        </a:cubicBezTo>
                        <a:cubicBezTo>
                          <a:pt x="-135411" y="1476712"/>
                          <a:pt x="-17717" y="990030"/>
                          <a:pt x="0" y="391604"/>
                        </a:cubicBezTo>
                        <a:close/>
                      </a:path>
                      <a:path w="4456684" h="2349575" stroke="0" extrusionOk="0">
                        <a:moveTo>
                          <a:pt x="0" y="391604"/>
                        </a:moveTo>
                        <a:cubicBezTo>
                          <a:pt x="-11905" y="161415"/>
                          <a:pt x="164769" y="38277"/>
                          <a:pt x="391604" y="0"/>
                        </a:cubicBezTo>
                        <a:cubicBezTo>
                          <a:pt x="1763939" y="140406"/>
                          <a:pt x="2655708" y="-40015"/>
                          <a:pt x="4065080" y="0"/>
                        </a:cubicBezTo>
                        <a:cubicBezTo>
                          <a:pt x="4283616" y="32211"/>
                          <a:pt x="4475282" y="188815"/>
                          <a:pt x="4456684" y="391604"/>
                        </a:cubicBezTo>
                        <a:cubicBezTo>
                          <a:pt x="4518263" y="630694"/>
                          <a:pt x="4492113" y="1432921"/>
                          <a:pt x="4456684" y="1957971"/>
                        </a:cubicBezTo>
                        <a:cubicBezTo>
                          <a:pt x="4476964" y="2182225"/>
                          <a:pt x="4244118" y="2358817"/>
                          <a:pt x="4065080" y="2349575"/>
                        </a:cubicBezTo>
                        <a:cubicBezTo>
                          <a:pt x="2696202" y="2345494"/>
                          <a:pt x="1126261" y="2294076"/>
                          <a:pt x="391604" y="2349575"/>
                        </a:cubicBezTo>
                        <a:cubicBezTo>
                          <a:pt x="169532" y="2378765"/>
                          <a:pt x="-24554" y="2169231"/>
                          <a:pt x="0" y="1957971"/>
                        </a:cubicBezTo>
                        <a:cubicBezTo>
                          <a:pt x="80860" y="1543549"/>
                          <a:pt x="11533" y="1073197"/>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5.2</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Os centros desenvolverán as medidas de atención á </a:t>
            </a:r>
            <a:r>
              <a:rPr lang="es-ES_tradnl" dirty="0" err="1">
                <a:latin typeface="Arial" panose="020B0604020202020204" pitchFamily="34" charset="0"/>
                <a:cs typeface="Arial" panose="020B0604020202020204" pitchFamily="34" charset="0"/>
              </a:rPr>
              <a:t>diversidade</a:t>
            </a:r>
            <a:r>
              <a:rPr lang="es-ES_tradnl" dirty="0">
                <a:latin typeface="Arial" panose="020B0604020202020204" pitchFamily="34" charset="0"/>
                <a:cs typeface="Arial" panose="020B0604020202020204" pitchFamily="34" charset="0"/>
              </a:rPr>
              <a:t> coa </a:t>
            </a:r>
            <a:r>
              <a:rPr lang="es-ES_tradnl" dirty="0" err="1">
                <a:latin typeface="Arial" panose="020B0604020202020204" pitchFamily="34" charset="0"/>
                <a:cs typeface="Arial" panose="020B0604020202020204" pitchFamily="34" charset="0"/>
              </a:rPr>
              <a:t>finalidade</a:t>
            </a:r>
            <a:r>
              <a:rPr lang="es-ES_tradnl" dirty="0">
                <a:latin typeface="Arial" panose="020B0604020202020204" pitchFamily="34" charset="0"/>
                <a:cs typeface="Arial" panose="020B0604020202020204" pitchFamily="34" charset="0"/>
              </a:rPr>
              <a:t> de atender a todo o alumnado. Arbitrarán métodos que </a:t>
            </a:r>
            <a:r>
              <a:rPr lang="es-ES_tradnl" dirty="0" err="1">
                <a:latin typeface="Arial" panose="020B0604020202020204" pitchFamily="34" charset="0"/>
                <a:cs typeface="Arial" panose="020B0604020202020204" pitchFamily="34" charset="0"/>
              </a:rPr>
              <a:t>teñan</a:t>
            </a:r>
            <a:r>
              <a:rPr lang="es-ES_tradnl" dirty="0">
                <a:latin typeface="Arial" panose="020B0604020202020204" pitchFamily="34" charset="0"/>
                <a:cs typeface="Arial" panose="020B0604020202020204" pitchFamily="34" charset="0"/>
              </a:rPr>
              <a:t> en conta os distintos ritmos de </a:t>
            </a:r>
            <a:r>
              <a:rPr lang="es-ES_tradnl" dirty="0" err="1">
                <a:latin typeface="Arial" panose="020B0604020202020204" pitchFamily="34" charset="0"/>
                <a:cs typeface="Arial" panose="020B0604020202020204" pitchFamily="34" charset="0"/>
              </a:rPr>
              <a:t>aprendizaxe</a:t>
            </a:r>
            <a:r>
              <a:rPr lang="es-ES_tradnl" dirty="0">
                <a:latin typeface="Arial" panose="020B0604020202020204" pitchFamily="34" charset="0"/>
                <a:cs typeface="Arial" panose="020B0604020202020204" pitchFamily="34" charset="0"/>
              </a:rPr>
              <a:t>.</a:t>
            </a:r>
          </a:p>
          <a:p>
            <a:pPr algn="ctr"/>
            <a:endParaRPr lang="es-ES_tradnl" b="1" dirty="0">
              <a:latin typeface="Arial" panose="020B0604020202020204" pitchFamily="34" charset="0"/>
              <a:cs typeface="Arial" panose="020B0604020202020204" pitchFamily="34" charset="0"/>
            </a:endParaRPr>
          </a:p>
        </p:txBody>
      </p:sp>
      <p:sp>
        <p:nvSpPr>
          <p:cNvPr id="11" name="Rectángulo: esquinas redondeadas 10">
            <a:extLst>
              <a:ext uri="{FF2B5EF4-FFF2-40B4-BE49-F238E27FC236}">
                <a16:creationId xmlns:a16="http://schemas.microsoft.com/office/drawing/2014/main" id="{46C7743F-A225-4A5A-A0D1-4942D62DEF12}"/>
              </a:ext>
            </a:extLst>
          </p:cNvPr>
          <p:cNvSpPr/>
          <p:nvPr/>
        </p:nvSpPr>
        <p:spPr>
          <a:xfrm>
            <a:off x="5371083" y="1250565"/>
            <a:ext cx="3672034" cy="2656042"/>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6.1</a:t>
            </a:r>
          </a:p>
          <a:p>
            <a:pPr algn="ctr"/>
            <a:endParaRPr lang="es-ES_tradnl" b="1" dirty="0">
              <a:latin typeface="Arial" panose="020B0604020202020204" pitchFamily="34" charset="0"/>
              <a:cs typeface="Arial" panose="020B0604020202020204" pitchFamily="34" charset="0"/>
            </a:endParaRPr>
          </a:p>
          <a:p>
            <a:pPr algn="ctr"/>
            <a:r>
              <a:rPr lang="es-ES_tradnl" dirty="0">
                <a:latin typeface="Arial" panose="020B0604020202020204" pitchFamily="34" charset="0"/>
                <a:cs typeface="Arial" panose="020B0604020202020204" pitchFamily="34" charset="0"/>
              </a:rPr>
              <a:t>As familias </a:t>
            </a:r>
            <a:r>
              <a:rPr lang="es-ES_tradnl" dirty="0" err="1">
                <a:latin typeface="Arial" panose="020B0604020202020204" pitchFamily="34" charset="0"/>
                <a:cs typeface="Arial" panose="020B0604020202020204" pitchFamily="34" charset="0"/>
              </a:rPr>
              <a:t>terán</a:t>
            </a:r>
            <a:r>
              <a:rPr lang="es-ES_tradnl" dirty="0">
                <a:latin typeface="Arial" panose="020B0604020202020204" pitchFamily="34" charset="0"/>
                <a:cs typeface="Arial" panose="020B0604020202020204" pitchFamily="34" charset="0"/>
              </a:rPr>
              <a:t> acceso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documentos </a:t>
            </a:r>
            <a:r>
              <a:rPr lang="es-ES_tradnl" dirty="0" err="1">
                <a:latin typeface="Arial" panose="020B0604020202020204" pitchFamily="34" charset="0"/>
                <a:cs typeface="Arial" panose="020B0604020202020204" pitchFamily="34" charset="0"/>
              </a:rPr>
              <a:t>oficiais</a:t>
            </a:r>
            <a:r>
              <a:rPr lang="es-ES_tradnl" dirty="0">
                <a:latin typeface="Arial" panose="020B0604020202020204" pitchFamily="34" charset="0"/>
                <a:cs typeface="Arial" panose="020B0604020202020204" pitchFamily="34" charset="0"/>
              </a:rPr>
              <a:t>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exames</a:t>
            </a:r>
            <a:r>
              <a:rPr lang="es-ES_tradnl" dirty="0">
                <a:latin typeface="Arial" panose="020B0604020202020204" pitchFamily="34" charset="0"/>
                <a:cs typeface="Arial" panose="020B0604020202020204" pitchFamily="34" charset="0"/>
              </a:rPr>
              <a:t> e documentos de </a:t>
            </a:r>
            <a:r>
              <a:rPr lang="es-ES_tradnl" dirty="0" err="1">
                <a:latin typeface="Arial" panose="020B0604020202020204" pitchFamily="34" charset="0"/>
                <a:cs typeface="Arial" panose="020B0604020202020204" pitchFamily="34" charset="0"/>
              </a:rPr>
              <a:t>avaliación</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lles</a:t>
            </a:r>
            <a:r>
              <a:rPr lang="es-ES_tradnl" dirty="0">
                <a:latin typeface="Arial" panose="020B0604020202020204" pitchFamily="34" charset="0"/>
                <a:cs typeface="Arial" panose="020B0604020202020204" pitchFamily="34" charset="0"/>
              </a:rPr>
              <a:t> realicen </a:t>
            </a:r>
            <a:r>
              <a:rPr lang="es-ES_tradnl" dirty="0" err="1">
                <a:latin typeface="Arial" panose="020B0604020202020204" pitchFamily="34" charset="0"/>
                <a:cs typeface="Arial" panose="020B0604020202020204" pitchFamily="34" charset="0"/>
              </a:rPr>
              <a:t>aos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seus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fillos</a:t>
            </a:r>
            <a:r>
              <a:rPr lang="es-ES_tradnl" dirty="0">
                <a:latin typeface="Arial" panose="020B0604020202020204" pitchFamily="34" charset="0"/>
                <a:cs typeface="Arial" panose="020B0604020202020204" pitchFamily="34" charset="0"/>
              </a:rPr>
              <a:t>.  </a:t>
            </a:r>
          </a:p>
          <a:p>
            <a:pPr algn="ctr"/>
            <a:endParaRPr lang="es-ES_tradnl" b="1" dirty="0">
              <a:latin typeface="Arial" panose="020B0604020202020204" pitchFamily="34" charset="0"/>
              <a:cs typeface="Arial" panose="020B0604020202020204" pitchFamily="34" charset="0"/>
            </a:endParaRPr>
          </a:p>
        </p:txBody>
      </p:sp>
      <p:sp>
        <p:nvSpPr>
          <p:cNvPr id="12" name="Rectángulo: esquinas redondeadas 11">
            <a:extLst>
              <a:ext uri="{FF2B5EF4-FFF2-40B4-BE49-F238E27FC236}">
                <a16:creationId xmlns:a16="http://schemas.microsoft.com/office/drawing/2014/main" id="{3246DEAB-859F-468D-BFC0-8664B40B13AC}"/>
              </a:ext>
            </a:extLst>
          </p:cNvPr>
          <p:cNvSpPr/>
          <p:nvPr/>
        </p:nvSpPr>
        <p:spPr>
          <a:xfrm>
            <a:off x="1441169" y="4029087"/>
            <a:ext cx="6804294" cy="2656042"/>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1761768602">
                  <a:custGeom>
                    <a:avLst/>
                    <a:gdLst>
                      <a:gd name="connsiteX0" fmla="*/ 0 w 5635901"/>
                      <a:gd name="connsiteY0" fmla="*/ 482410 h 2894405"/>
                      <a:gd name="connsiteX1" fmla="*/ 482410 w 5635901"/>
                      <a:gd name="connsiteY1" fmla="*/ 0 h 2894405"/>
                      <a:gd name="connsiteX2" fmla="*/ 5153491 w 5635901"/>
                      <a:gd name="connsiteY2" fmla="*/ 0 h 2894405"/>
                      <a:gd name="connsiteX3" fmla="*/ 5635901 w 5635901"/>
                      <a:gd name="connsiteY3" fmla="*/ 482410 h 2894405"/>
                      <a:gd name="connsiteX4" fmla="*/ 5635901 w 5635901"/>
                      <a:gd name="connsiteY4" fmla="*/ 2411995 h 2894405"/>
                      <a:gd name="connsiteX5" fmla="*/ 5153491 w 5635901"/>
                      <a:gd name="connsiteY5" fmla="*/ 2894405 h 2894405"/>
                      <a:gd name="connsiteX6" fmla="*/ 482410 w 5635901"/>
                      <a:gd name="connsiteY6" fmla="*/ 2894405 h 2894405"/>
                      <a:gd name="connsiteX7" fmla="*/ 0 w 5635901"/>
                      <a:gd name="connsiteY7" fmla="*/ 2411995 h 2894405"/>
                      <a:gd name="connsiteX8" fmla="*/ 0 w 5635901"/>
                      <a:gd name="connsiteY8" fmla="*/ 482410 h 289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5901" h="2894405" fill="none" extrusionOk="0">
                        <a:moveTo>
                          <a:pt x="0" y="482410"/>
                        </a:moveTo>
                        <a:cubicBezTo>
                          <a:pt x="30944" y="184273"/>
                          <a:pt x="213012" y="3632"/>
                          <a:pt x="482410" y="0"/>
                        </a:cubicBezTo>
                        <a:cubicBezTo>
                          <a:pt x="2464393" y="43677"/>
                          <a:pt x="3179202" y="94324"/>
                          <a:pt x="5153491" y="0"/>
                        </a:cubicBezTo>
                        <a:cubicBezTo>
                          <a:pt x="5415410" y="-6138"/>
                          <a:pt x="5621154" y="188099"/>
                          <a:pt x="5635901" y="482410"/>
                        </a:cubicBezTo>
                        <a:cubicBezTo>
                          <a:pt x="5744309" y="1086206"/>
                          <a:pt x="5543225" y="1530018"/>
                          <a:pt x="5635901" y="2411995"/>
                        </a:cubicBezTo>
                        <a:cubicBezTo>
                          <a:pt x="5657203" y="2683469"/>
                          <a:pt x="5422712" y="2898897"/>
                          <a:pt x="5153491" y="2894405"/>
                        </a:cubicBezTo>
                        <a:cubicBezTo>
                          <a:pt x="3328386" y="2787975"/>
                          <a:pt x="1363087" y="2812124"/>
                          <a:pt x="482410" y="2894405"/>
                        </a:cubicBezTo>
                        <a:cubicBezTo>
                          <a:pt x="236670" y="2890173"/>
                          <a:pt x="17176" y="2711880"/>
                          <a:pt x="0" y="2411995"/>
                        </a:cubicBezTo>
                        <a:cubicBezTo>
                          <a:pt x="-138548" y="1570063"/>
                          <a:pt x="-2355" y="1144439"/>
                          <a:pt x="0" y="482410"/>
                        </a:cubicBezTo>
                        <a:close/>
                      </a:path>
                      <a:path w="5635901" h="2894405" stroke="0" extrusionOk="0">
                        <a:moveTo>
                          <a:pt x="0" y="482410"/>
                        </a:moveTo>
                        <a:cubicBezTo>
                          <a:pt x="-34614" y="190445"/>
                          <a:pt x="182949" y="34521"/>
                          <a:pt x="482410" y="0"/>
                        </a:cubicBezTo>
                        <a:cubicBezTo>
                          <a:pt x="1971200" y="-43459"/>
                          <a:pt x="3609597" y="79677"/>
                          <a:pt x="5153491" y="0"/>
                        </a:cubicBezTo>
                        <a:cubicBezTo>
                          <a:pt x="5420068" y="8542"/>
                          <a:pt x="5638978" y="211826"/>
                          <a:pt x="5635901" y="482410"/>
                        </a:cubicBezTo>
                        <a:cubicBezTo>
                          <a:pt x="5779157" y="1201756"/>
                          <a:pt x="5755156" y="2121553"/>
                          <a:pt x="5635901" y="2411995"/>
                        </a:cubicBezTo>
                        <a:cubicBezTo>
                          <a:pt x="5630958" y="2677807"/>
                          <a:pt x="5392227" y="2874589"/>
                          <a:pt x="5153491" y="2894405"/>
                        </a:cubicBezTo>
                        <a:cubicBezTo>
                          <a:pt x="3399739" y="2933542"/>
                          <a:pt x="1910835" y="2935358"/>
                          <a:pt x="482410" y="2894405"/>
                        </a:cubicBezTo>
                        <a:cubicBezTo>
                          <a:pt x="249056" y="2857498"/>
                          <a:pt x="37473" y="2663123"/>
                          <a:pt x="0" y="2411995"/>
                        </a:cubicBezTo>
                        <a:cubicBezTo>
                          <a:pt x="91389" y="1636566"/>
                          <a:pt x="-2152" y="1120920"/>
                          <a:pt x="0" y="482410"/>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2400" b="1" dirty="0">
                <a:solidFill>
                  <a:srgbClr val="FF6600"/>
                </a:solidFill>
                <a:latin typeface="Arial" panose="020B0604020202020204" pitchFamily="34" charset="0"/>
                <a:cs typeface="Arial" panose="020B0604020202020204" pitchFamily="34" charset="0"/>
              </a:rPr>
              <a:t>Art. 7. Alumnado con NEAE</a:t>
            </a:r>
          </a:p>
          <a:p>
            <a:endParaRPr lang="es-ES_tradnl" b="1" dirty="0">
              <a:latin typeface="Arial" panose="020B0604020202020204" pitchFamily="34" charset="0"/>
              <a:cs typeface="Arial" panose="020B0604020202020204" pitchFamily="34" charset="0"/>
            </a:endParaRPr>
          </a:p>
          <a:p>
            <a:pPr marL="257175" indent="-257175" algn="just">
              <a:buFont typeface="Arial" charset="0"/>
              <a:buChar char="•"/>
            </a:pPr>
            <a:r>
              <a:rPr lang="es-ES_tradnl" dirty="0" err="1">
                <a:latin typeface="Arial" panose="020B0604020202020204" pitchFamily="34" charset="0"/>
                <a:cs typeface="Arial" panose="020B0604020202020204" pitchFamily="34" charset="0"/>
              </a:rPr>
              <a:t>Establecemento</a:t>
            </a:r>
            <a:r>
              <a:rPr lang="es-ES_tradnl" dirty="0">
                <a:latin typeface="Arial" panose="020B0604020202020204" pitchFamily="34" charset="0"/>
                <a:cs typeface="Arial" panose="020B0604020202020204" pitchFamily="34" charset="0"/>
              </a:rPr>
              <a:t> de medidas curriculares e organizativas. </a:t>
            </a:r>
          </a:p>
          <a:p>
            <a:pPr marL="257175" indent="-257175" algn="just">
              <a:buFont typeface="Arial" charset="0"/>
              <a:buChar char="•"/>
            </a:pPr>
            <a:r>
              <a:rPr lang="es-ES_tradnl" dirty="0" err="1">
                <a:latin typeface="Arial" panose="020B0604020202020204" pitchFamily="34" charset="0"/>
                <a:cs typeface="Arial" panose="020B0604020202020204" pitchFamily="34" charset="0"/>
              </a:rPr>
              <a:t>Establecemento</a:t>
            </a:r>
            <a:r>
              <a:rPr lang="es-ES_tradnl" dirty="0">
                <a:latin typeface="Arial" panose="020B0604020202020204" pitchFamily="34" charset="0"/>
                <a:cs typeface="Arial" panose="020B0604020202020204" pitchFamily="34" charset="0"/>
              </a:rPr>
              <a:t> das </a:t>
            </a:r>
            <a:r>
              <a:rPr lang="es-ES_tradnl" dirty="0" err="1">
                <a:latin typeface="Arial" panose="020B0604020202020204" pitchFamily="34" charset="0"/>
                <a:cs typeface="Arial" panose="020B0604020202020204" pitchFamily="34" charset="0"/>
              </a:rPr>
              <a:t>condicións</a:t>
            </a:r>
            <a:r>
              <a:rPr lang="es-ES_tradnl" dirty="0">
                <a:latin typeface="Arial" panose="020B0604020202020204" pitchFamily="34" charset="0"/>
                <a:cs typeface="Arial" panose="020B0604020202020204" pitchFamily="34" charset="0"/>
              </a:rPr>
              <a:t> de realización das </a:t>
            </a:r>
            <a:r>
              <a:rPr lang="es-ES_tradnl" dirty="0" err="1">
                <a:latin typeface="Arial" panose="020B0604020202020204" pitchFamily="34" charset="0"/>
                <a:cs typeface="Arial" panose="020B0604020202020204" pitchFamily="34" charset="0"/>
              </a:rPr>
              <a:t>avaliacións</a:t>
            </a:r>
            <a:r>
              <a:rPr lang="es-ES_tradnl" dirty="0">
                <a:latin typeface="Arial" panose="020B0604020202020204" pitchFamily="34" charset="0"/>
                <a:cs typeface="Arial" panose="020B0604020202020204" pitchFamily="34" charset="0"/>
              </a:rPr>
              <a:t> que se adapten </a:t>
            </a:r>
            <a:r>
              <a:rPr lang="es-ES_tradnl" dirty="0" err="1">
                <a:latin typeface="Arial" panose="020B0604020202020204" pitchFamily="34" charset="0"/>
                <a:cs typeface="Arial" panose="020B0604020202020204" pitchFamily="34" charset="0"/>
              </a:rPr>
              <a:t>ás</a:t>
            </a:r>
            <a:r>
              <a:rPr lang="es-ES_tradnl" dirty="0">
                <a:latin typeface="Arial" panose="020B0604020202020204" pitchFamily="34" charset="0"/>
                <a:cs typeface="Arial" panose="020B0604020202020204" pitchFamily="34" charset="0"/>
              </a:rPr>
              <a:t> necesidades do alumnado con NEAE. </a:t>
            </a:r>
          </a:p>
          <a:p>
            <a:pPr marL="257175" indent="-257175" algn="just">
              <a:buFont typeface="Arial" charset="0"/>
              <a:buChar char="•"/>
            </a:pPr>
            <a:r>
              <a:rPr lang="es-ES_tradnl" dirty="0">
                <a:latin typeface="Arial" panose="020B0604020202020204" pitchFamily="34" charset="0"/>
                <a:cs typeface="Arial" panose="020B0604020202020204" pitchFamily="34" charset="0"/>
              </a:rPr>
              <a:t>Identificación, valoración e intervención de este alumnado.</a:t>
            </a:r>
          </a:p>
          <a:p>
            <a:endParaRPr lang="es-ES_tradnl"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undación INGADA (@fundacioningada) | Twitter">
            <a:extLst>
              <a:ext uri="{FF2B5EF4-FFF2-40B4-BE49-F238E27FC236}">
                <a16:creationId xmlns:a16="http://schemas.microsoft.com/office/drawing/2014/main" id="{55A4D353-0823-0A45-BF68-A8B2C1979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B4B3BF3E-CF4A-DD4C-A55E-F1E14E8E47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ítulo 1">
            <a:extLst>
              <a:ext uri="{FF2B5EF4-FFF2-40B4-BE49-F238E27FC236}">
                <a16:creationId xmlns:a16="http://schemas.microsoft.com/office/drawing/2014/main" id="{AA1460BF-49D8-4846-920F-EB274DEB0CF8}"/>
              </a:ext>
            </a:extLst>
          </p:cNvPr>
          <p:cNvSpPr txBox="1">
            <a:spLocks/>
          </p:cNvSpPr>
          <p:nvPr/>
        </p:nvSpPr>
        <p:spPr>
          <a:xfrm>
            <a:off x="914399" y="10286"/>
            <a:ext cx="7315201" cy="166846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1pPr>
            <a:lvl2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2pPr>
            <a:lvl3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3pPr>
            <a:lvl4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4pPr>
            <a:lvl5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5pPr>
            <a:lvl6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6pPr>
            <a:lvl7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7pPr>
            <a:lvl8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8pPr>
            <a:lvl9pPr marL="0" marR="0" indent="0" algn="ctr" defTabSz="685800" rtl="0" eaLnBrk="1" latinLnBrk="0" hangingPunct="1">
              <a:lnSpc>
                <a:spcPct val="100000"/>
              </a:lnSpc>
              <a:spcBef>
                <a:spcPts val="0"/>
              </a:spcBef>
              <a:spcAft>
                <a:spcPts val="0"/>
              </a:spcAft>
              <a:buClrTx/>
              <a:buSzTx/>
              <a:buFontTx/>
              <a:buNone/>
              <a:tabLst/>
              <a:defRPr sz="4350" b="1" i="0" u="none" strike="noStrike" cap="none" spc="0" baseline="0">
                <a:ln>
                  <a:noFill/>
                </a:ln>
                <a:solidFill>
                  <a:srgbClr val="0433FF"/>
                </a:solidFill>
                <a:uFillTx/>
                <a:latin typeface="+mj-lt"/>
                <a:ea typeface="+mj-ea"/>
                <a:cs typeface="+mj-cs"/>
                <a:sym typeface="Calibri"/>
              </a:defRPr>
            </a:lvl9pPr>
          </a:lstStyle>
          <a:p>
            <a:r>
              <a:rPr lang="es-ES_tradnl" sz="3200" kern="0" dirty="0">
                <a:solidFill>
                  <a:srgbClr val="FF6600"/>
                </a:solidFill>
                <a:latin typeface="Arial" panose="020B0604020202020204" pitchFamily="34" charset="0"/>
                <a:cs typeface="Arial" panose="020B0604020202020204" pitchFamily="34" charset="0"/>
              </a:rPr>
              <a:t>DECRETO 86/2015 DO 25 DE XUÑO</a:t>
            </a:r>
          </a:p>
        </p:txBody>
      </p:sp>
      <p:sp>
        <p:nvSpPr>
          <p:cNvPr id="8" name="Rectángulo: esquinas redondeadas 7">
            <a:extLst>
              <a:ext uri="{FF2B5EF4-FFF2-40B4-BE49-F238E27FC236}">
                <a16:creationId xmlns:a16="http://schemas.microsoft.com/office/drawing/2014/main" id="{42AB7B2C-8BD0-4EB0-BF13-4D896E70B472}"/>
              </a:ext>
            </a:extLst>
          </p:cNvPr>
          <p:cNvSpPr/>
          <p:nvPr/>
        </p:nvSpPr>
        <p:spPr>
          <a:xfrm>
            <a:off x="567558" y="1312246"/>
            <a:ext cx="3704897" cy="1770693"/>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1651648858">
                  <a:custGeom>
                    <a:avLst/>
                    <a:gdLst>
                      <a:gd name="connsiteX0" fmla="*/ 0 w 3704897"/>
                      <a:gd name="connsiteY0" fmla="*/ 295121 h 1770693"/>
                      <a:gd name="connsiteX1" fmla="*/ 295121 w 3704897"/>
                      <a:gd name="connsiteY1" fmla="*/ 0 h 1770693"/>
                      <a:gd name="connsiteX2" fmla="*/ 3409776 w 3704897"/>
                      <a:gd name="connsiteY2" fmla="*/ 0 h 1770693"/>
                      <a:gd name="connsiteX3" fmla="*/ 3704897 w 3704897"/>
                      <a:gd name="connsiteY3" fmla="*/ 295121 h 1770693"/>
                      <a:gd name="connsiteX4" fmla="*/ 3704897 w 3704897"/>
                      <a:gd name="connsiteY4" fmla="*/ 1475572 h 1770693"/>
                      <a:gd name="connsiteX5" fmla="*/ 3409776 w 3704897"/>
                      <a:gd name="connsiteY5" fmla="*/ 1770693 h 1770693"/>
                      <a:gd name="connsiteX6" fmla="*/ 295121 w 3704897"/>
                      <a:gd name="connsiteY6" fmla="*/ 1770693 h 1770693"/>
                      <a:gd name="connsiteX7" fmla="*/ 0 w 3704897"/>
                      <a:gd name="connsiteY7" fmla="*/ 1475572 h 1770693"/>
                      <a:gd name="connsiteX8" fmla="*/ 0 w 3704897"/>
                      <a:gd name="connsiteY8" fmla="*/ 295121 h 177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4897" h="1770693" fill="none" extrusionOk="0">
                        <a:moveTo>
                          <a:pt x="0" y="295121"/>
                        </a:moveTo>
                        <a:cubicBezTo>
                          <a:pt x="10936" y="144478"/>
                          <a:pt x="119408" y="-21978"/>
                          <a:pt x="295121" y="0"/>
                        </a:cubicBezTo>
                        <a:cubicBezTo>
                          <a:pt x="819815" y="-122885"/>
                          <a:pt x="3088362" y="-19212"/>
                          <a:pt x="3409776" y="0"/>
                        </a:cubicBezTo>
                        <a:cubicBezTo>
                          <a:pt x="3576140" y="-25356"/>
                          <a:pt x="3676981" y="126744"/>
                          <a:pt x="3704897" y="295121"/>
                        </a:cubicBezTo>
                        <a:cubicBezTo>
                          <a:pt x="3745324" y="567609"/>
                          <a:pt x="3643839" y="1295715"/>
                          <a:pt x="3704897" y="1475572"/>
                        </a:cubicBezTo>
                        <a:cubicBezTo>
                          <a:pt x="3729183" y="1642984"/>
                          <a:pt x="3556096" y="1782629"/>
                          <a:pt x="3409776" y="1770693"/>
                        </a:cubicBezTo>
                        <a:cubicBezTo>
                          <a:pt x="2992377" y="1798556"/>
                          <a:pt x="1449377" y="1676410"/>
                          <a:pt x="295121" y="1770693"/>
                        </a:cubicBezTo>
                        <a:cubicBezTo>
                          <a:pt x="116603" y="1777986"/>
                          <a:pt x="21319" y="1628232"/>
                          <a:pt x="0" y="1475572"/>
                        </a:cubicBezTo>
                        <a:cubicBezTo>
                          <a:pt x="-34852" y="1229868"/>
                          <a:pt x="46850" y="465980"/>
                          <a:pt x="0" y="295121"/>
                        </a:cubicBezTo>
                        <a:close/>
                      </a:path>
                      <a:path w="3704897" h="1770693" stroke="0" extrusionOk="0">
                        <a:moveTo>
                          <a:pt x="0" y="295121"/>
                        </a:moveTo>
                        <a:cubicBezTo>
                          <a:pt x="-14813" y="147310"/>
                          <a:pt x="104867" y="8063"/>
                          <a:pt x="295121" y="0"/>
                        </a:cubicBezTo>
                        <a:cubicBezTo>
                          <a:pt x="776925" y="150586"/>
                          <a:pt x="2768279" y="-40256"/>
                          <a:pt x="3409776" y="0"/>
                        </a:cubicBezTo>
                        <a:cubicBezTo>
                          <a:pt x="3562657" y="28146"/>
                          <a:pt x="3679642" y="128047"/>
                          <a:pt x="3704897" y="295121"/>
                        </a:cubicBezTo>
                        <a:cubicBezTo>
                          <a:pt x="3755437" y="858195"/>
                          <a:pt x="3725620" y="1039206"/>
                          <a:pt x="3704897" y="1475572"/>
                        </a:cubicBezTo>
                        <a:cubicBezTo>
                          <a:pt x="3698068" y="1638585"/>
                          <a:pt x="3567094" y="1761716"/>
                          <a:pt x="3409776" y="1770693"/>
                        </a:cubicBezTo>
                        <a:cubicBezTo>
                          <a:pt x="1992620" y="1721458"/>
                          <a:pt x="1348818" y="1894448"/>
                          <a:pt x="295121" y="1770693"/>
                        </a:cubicBezTo>
                        <a:cubicBezTo>
                          <a:pt x="148435" y="1760888"/>
                          <a:pt x="876" y="1641147"/>
                          <a:pt x="0" y="1475572"/>
                        </a:cubicBezTo>
                        <a:cubicBezTo>
                          <a:pt x="-50305" y="1344009"/>
                          <a:pt x="-65084" y="430657"/>
                          <a:pt x="0" y="29512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Art. 11</a:t>
            </a:r>
          </a:p>
          <a:p>
            <a:pPr marL="0" marR="0" indent="0" algn="l"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hangingPunct="0"/>
            <a:r>
              <a:rPr lang="gl-ES" sz="1600" dirty="0">
                <a:latin typeface="Arial" panose="020B0604020202020204" pitchFamily="34" charset="0"/>
                <a:cs typeface="Arial" panose="020B0604020202020204" pitchFamily="34" charset="0"/>
              </a:rPr>
              <a:t>Os mecanismos de reforzo poranse en práctica,  detectadas as dificultades de aprendizaxe.</a:t>
            </a:r>
          </a:p>
          <a:p>
            <a:pPr marL="0" marR="0" indent="0" algn="l"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3" name="Rectángulo: esquinas redondeadas 12">
            <a:extLst>
              <a:ext uri="{FF2B5EF4-FFF2-40B4-BE49-F238E27FC236}">
                <a16:creationId xmlns:a16="http://schemas.microsoft.com/office/drawing/2014/main" id="{6318CA3A-A6C9-4766-A831-3D732EF757B9}"/>
              </a:ext>
            </a:extLst>
          </p:cNvPr>
          <p:cNvSpPr/>
          <p:nvPr/>
        </p:nvSpPr>
        <p:spPr>
          <a:xfrm>
            <a:off x="157656" y="3223059"/>
            <a:ext cx="4713889" cy="2464589"/>
          </a:xfrm>
          <a:prstGeom prst="roundRect">
            <a:avLst>
              <a:gd name="adj" fmla="val 11706"/>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4148877402">
                  <a:custGeom>
                    <a:avLst/>
                    <a:gdLst>
                      <a:gd name="connsiteX0" fmla="*/ 0 w 4713889"/>
                      <a:gd name="connsiteY0" fmla="*/ 288505 h 2464589"/>
                      <a:gd name="connsiteX1" fmla="*/ 288505 w 4713889"/>
                      <a:gd name="connsiteY1" fmla="*/ 0 h 2464589"/>
                      <a:gd name="connsiteX2" fmla="*/ 4425384 w 4713889"/>
                      <a:gd name="connsiteY2" fmla="*/ 0 h 2464589"/>
                      <a:gd name="connsiteX3" fmla="*/ 4713889 w 4713889"/>
                      <a:gd name="connsiteY3" fmla="*/ 288505 h 2464589"/>
                      <a:gd name="connsiteX4" fmla="*/ 4713889 w 4713889"/>
                      <a:gd name="connsiteY4" fmla="*/ 2176084 h 2464589"/>
                      <a:gd name="connsiteX5" fmla="*/ 4425384 w 4713889"/>
                      <a:gd name="connsiteY5" fmla="*/ 2464589 h 2464589"/>
                      <a:gd name="connsiteX6" fmla="*/ 288505 w 4713889"/>
                      <a:gd name="connsiteY6" fmla="*/ 2464589 h 2464589"/>
                      <a:gd name="connsiteX7" fmla="*/ 0 w 4713889"/>
                      <a:gd name="connsiteY7" fmla="*/ 2176084 h 2464589"/>
                      <a:gd name="connsiteX8" fmla="*/ 0 w 4713889"/>
                      <a:gd name="connsiteY8" fmla="*/ 288505 h 246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3889" h="2464589" fill="none" extrusionOk="0">
                        <a:moveTo>
                          <a:pt x="0" y="288505"/>
                        </a:moveTo>
                        <a:cubicBezTo>
                          <a:pt x="6446" y="100553"/>
                          <a:pt x="121390" y="-18338"/>
                          <a:pt x="288505" y="0"/>
                        </a:cubicBezTo>
                        <a:cubicBezTo>
                          <a:pt x="2322158" y="-128052"/>
                          <a:pt x="3425230" y="125163"/>
                          <a:pt x="4425384" y="0"/>
                        </a:cubicBezTo>
                        <a:cubicBezTo>
                          <a:pt x="4573049" y="1591"/>
                          <a:pt x="4704489" y="135298"/>
                          <a:pt x="4713889" y="288505"/>
                        </a:cubicBezTo>
                        <a:cubicBezTo>
                          <a:pt x="4758578" y="620188"/>
                          <a:pt x="4781103" y="1657260"/>
                          <a:pt x="4713889" y="2176084"/>
                        </a:cubicBezTo>
                        <a:cubicBezTo>
                          <a:pt x="4696474" y="2317764"/>
                          <a:pt x="4577295" y="2446607"/>
                          <a:pt x="4425384" y="2464589"/>
                        </a:cubicBezTo>
                        <a:cubicBezTo>
                          <a:pt x="2668441" y="2592592"/>
                          <a:pt x="1535708" y="2612478"/>
                          <a:pt x="288505" y="2464589"/>
                        </a:cubicBezTo>
                        <a:cubicBezTo>
                          <a:pt x="129922" y="2466362"/>
                          <a:pt x="9662" y="2341101"/>
                          <a:pt x="0" y="2176084"/>
                        </a:cubicBezTo>
                        <a:cubicBezTo>
                          <a:pt x="52519" y="1606492"/>
                          <a:pt x="-146461" y="542178"/>
                          <a:pt x="0" y="288505"/>
                        </a:cubicBezTo>
                        <a:close/>
                      </a:path>
                      <a:path w="4713889" h="2464589" stroke="0" extrusionOk="0">
                        <a:moveTo>
                          <a:pt x="0" y="288505"/>
                        </a:moveTo>
                        <a:cubicBezTo>
                          <a:pt x="26789" y="127390"/>
                          <a:pt x="147262" y="1204"/>
                          <a:pt x="288505" y="0"/>
                        </a:cubicBezTo>
                        <a:cubicBezTo>
                          <a:pt x="1078130" y="-135275"/>
                          <a:pt x="3431257" y="32657"/>
                          <a:pt x="4425384" y="0"/>
                        </a:cubicBezTo>
                        <a:cubicBezTo>
                          <a:pt x="4563580" y="-4874"/>
                          <a:pt x="4696625" y="126111"/>
                          <a:pt x="4713889" y="288505"/>
                        </a:cubicBezTo>
                        <a:cubicBezTo>
                          <a:pt x="4779573" y="903335"/>
                          <a:pt x="4736363" y="1688381"/>
                          <a:pt x="4713889" y="2176084"/>
                        </a:cubicBezTo>
                        <a:cubicBezTo>
                          <a:pt x="4705217" y="2333137"/>
                          <a:pt x="4598214" y="2458117"/>
                          <a:pt x="4425384" y="2464589"/>
                        </a:cubicBezTo>
                        <a:cubicBezTo>
                          <a:pt x="3170794" y="2542469"/>
                          <a:pt x="2219921" y="2585592"/>
                          <a:pt x="288505" y="2464589"/>
                        </a:cubicBezTo>
                        <a:cubicBezTo>
                          <a:pt x="127034" y="2467123"/>
                          <a:pt x="-1052" y="2333389"/>
                          <a:pt x="0" y="2176084"/>
                        </a:cubicBezTo>
                        <a:cubicBezTo>
                          <a:pt x="-127477" y="1331479"/>
                          <a:pt x="106058" y="810697"/>
                          <a:pt x="0" y="288505"/>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1600" b="1" dirty="0">
                <a:solidFill>
                  <a:srgbClr val="FF6600"/>
                </a:solidFill>
                <a:latin typeface="Arial" panose="020B0604020202020204" pitchFamily="34" charset="0"/>
                <a:cs typeface="Arial" panose="020B0604020202020204" pitchFamily="34" charset="0"/>
              </a:rPr>
              <a:t>Art. 21. OBXECTIVIDADE DA AVALIACIÓN</a:t>
            </a:r>
          </a:p>
          <a:p>
            <a:endParaRPr lang="es-ES_tradnl" sz="1600" b="1" dirty="0">
              <a:latin typeface="Arial" panose="020B0604020202020204" pitchFamily="34" charset="0"/>
              <a:cs typeface="Arial" panose="020B0604020202020204" pitchFamily="34" charset="0"/>
            </a:endParaRPr>
          </a:p>
          <a:p>
            <a:pPr marL="257175" indent="-257175" algn="just">
              <a:buFont typeface="Arial" charset="0"/>
              <a:buChar char="•"/>
            </a:pPr>
            <a:r>
              <a:rPr lang="gl-ES" sz="1600" dirty="0">
                <a:latin typeface="Arial" panose="020B0604020202020204" pitchFamily="34" charset="0"/>
                <a:cs typeface="Arial" panose="020B0604020202020204" pitchFamily="34" charset="0"/>
              </a:rPr>
              <a:t>Cando o progreso dun alumno non sexa o adecuado, estableceranse medidas de reforzo educativo.</a:t>
            </a:r>
          </a:p>
          <a:p>
            <a:pPr marL="257175" indent="-257175" algn="just">
              <a:buFont typeface="Arial" charset="0"/>
              <a:buChar char="•"/>
            </a:pPr>
            <a:r>
              <a:rPr lang="gl-ES" sz="1600" dirty="0">
                <a:latin typeface="Arial" panose="020B0604020202020204" pitchFamily="34" charset="0"/>
                <a:cs typeface="Arial" panose="020B0604020202020204" pitchFamily="34" charset="0"/>
              </a:rPr>
              <a:t>Deberanse facer públicos criterios, estándares, estratexias e instrumentos de avaliación e os criterios de promoción.</a:t>
            </a:r>
          </a:p>
          <a:p>
            <a:endParaRPr lang="es-ES_tradnl" sz="1600" b="1" dirty="0">
              <a:latin typeface="Arial" panose="020B0604020202020204" pitchFamily="34" charset="0"/>
              <a:cs typeface="Arial" panose="020B0604020202020204" pitchFamily="34" charset="0"/>
            </a:endParaRPr>
          </a:p>
        </p:txBody>
      </p:sp>
      <p:sp>
        <p:nvSpPr>
          <p:cNvPr id="14" name="Rectángulo: esquinas redondeadas 13">
            <a:extLst>
              <a:ext uri="{FF2B5EF4-FFF2-40B4-BE49-F238E27FC236}">
                <a16:creationId xmlns:a16="http://schemas.microsoft.com/office/drawing/2014/main" id="{EDA3906B-BDC8-4164-91D5-5CDD9110ED94}"/>
              </a:ext>
            </a:extLst>
          </p:cNvPr>
          <p:cNvSpPr/>
          <p:nvPr/>
        </p:nvSpPr>
        <p:spPr>
          <a:xfrm>
            <a:off x="5076497" y="1562363"/>
            <a:ext cx="3957145" cy="4188376"/>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447639744">
                  <a:custGeom>
                    <a:avLst/>
                    <a:gdLst>
                      <a:gd name="connsiteX0" fmla="*/ 0 w 3957145"/>
                      <a:gd name="connsiteY0" fmla="*/ 659537 h 4188376"/>
                      <a:gd name="connsiteX1" fmla="*/ 659537 w 3957145"/>
                      <a:gd name="connsiteY1" fmla="*/ 0 h 4188376"/>
                      <a:gd name="connsiteX2" fmla="*/ 3297608 w 3957145"/>
                      <a:gd name="connsiteY2" fmla="*/ 0 h 4188376"/>
                      <a:gd name="connsiteX3" fmla="*/ 3957145 w 3957145"/>
                      <a:gd name="connsiteY3" fmla="*/ 659537 h 4188376"/>
                      <a:gd name="connsiteX4" fmla="*/ 3957145 w 3957145"/>
                      <a:gd name="connsiteY4" fmla="*/ 3528839 h 4188376"/>
                      <a:gd name="connsiteX5" fmla="*/ 3297608 w 3957145"/>
                      <a:gd name="connsiteY5" fmla="*/ 4188376 h 4188376"/>
                      <a:gd name="connsiteX6" fmla="*/ 659537 w 3957145"/>
                      <a:gd name="connsiteY6" fmla="*/ 4188376 h 4188376"/>
                      <a:gd name="connsiteX7" fmla="*/ 0 w 3957145"/>
                      <a:gd name="connsiteY7" fmla="*/ 3528839 h 4188376"/>
                      <a:gd name="connsiteX8" fmla="*/ 0 w 3957145"/>
                      <a:gd name="connsiteY8" fmla="*/ 659537 h 418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7145" h="4188376" fill="none" extrusionOk="0">
                        <a:moveTo>
                          <a:pt x="0" y="659537"/>
                        </a:moveTo>
                        <a:cubicBezTo>
                          <a:pt x="34247" y="317237"/>
                          <a:pt x="247482" y="10135"/>
                          <a:pt x="659537" y="0"/>
                        </a:cubicBezTo>
                        <a:cubicBezTo>
                          <a:pt x="1863412" y="155676"/>
                          <a:pt x="2601279" y="37245"/>
                          <a:pt x="3297608" y="0"/>
                        </a:cubicBezTo>
                        <a:cubicBezTo>
                          <a:pt x="3659580" y="6351"/>
                          <a:pt x="3943287" y="304189"/>
                          <a:pt x="3957145" y="659537"/>
                        </a:cubicBezTo>
                        <a:cubicBezTo>
                          <a:pt x="3818698" y="1801347"/>
                          <a:pt x="4071546" y="3084699"/>
                          <a:pt x="3957145" y="3528839"/>
                        </a:cubicBezTo>
                        <a:cubicBezTo>
                          <a:pt x="3969569" y="3963413"/>
                          <a:pt x="3656398" y="4194077"/>
                          <a:pt x="3297608" y="4188376"/>
                        </a:cubicBezTo>
                        <a:cubicBezTo>
                          <a:pt x="2480585" y="4127168"/>
                          <a:pt x="1446026" y="4043934"/>
                          <a:pt x="659537" y="4188376"/>
                        </a:cubicBezTo>
                        <a:cubicBezTo>
                          <a:pt x="339540" y="4131256"/>
                          <a:pt x="-25075" y="3870560"/>
                          <a:pt x="0" y="3528839"/>
                        </a:cubicBezTo>
                        <a:cubicBezTo>
                          <a:pt x="-129749" y="2922084"/>
                          <a:pt x="-85208" y="1346420"/>
                          <a:pt x="0" y="659537"/>
                        </a:cubicBezTo>
                        <a:close/>
                      </a:path>
                      <a:path w="3957145" h="4188376" stroke="0" extrusionOk="0">
                        <a:moveTo>
                          <a:pt x="0" y="659537"/>
                        </a:moveTo>
                        <a:cubicBezTo>
                          <a:pt x="66330" y="289420"/>
                          <a:pt x="331247" y="-58448"/>
                          <a:pt x="659537" y="0"/>
                        </a:cubicBezTo>
                        <a:cubicBezTo>
                          <a:pt x="1256789" y="13567"/>
                          <a:pt x="2774664" y="-41487"/>
                          <a:pt x="3297608" y="0"/>
                        </a:cubicBezTo>
                        <a:cubicBezTo>
                          <a:pt x="3667035" y="-16746"/>
                          <a:pt x="3977958" y="326190"/>
                          <a:pt x="3957145" y="659537"/>
                        </a:cubicBezTo>
                        <a:cubicBezTo>
                          <a:pt x="3975845" y="988518"/>
                          <a:pt x="3847958" y="2880361"/>
                          <a:pt x="3957145" y="3528839"/>
                        </a:cubicBezTo>
                        <a:cubicBezTo>
                          <a:pt x="3973585" y="3890375"/>
                          <a:pt x="3697089" y="4199766"/>
                          <a:pt x="3297608" y="4188376"/>
                        </a:cubicBezTo>
                        <a:cubicBezTo>
                          <a:pt x="2058769" y="4100410"/>
                          <a:pt x="1712037" y="4183859"/>
                          <a:pt x="659537" y="4188376"/>
                        </a:cubicBezTo>
                        <a:cubicBezTo>
                          <a:pt x="304072" y="4187119"/>
                          <a:pt x="2883" y="3905461"/>
                          <a:pt x="0" y="3528839"/>
                        </a:cubicBezTo>
                        <a:cubicBezTo>
                          <a:pt x="100965" y="2907593"/>
                          <a:pt x="-68127" y="1431450"/>
                          <a:pt x="0" y="65953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sz="1600" b="1" dirty="0">
                <a:solidFill>
                  <a:srgbClr val="FF6600"/>
                </a:solidFill>
                <a:latin typeface="Arial" panose="020B0604020202020204" pitchFamily="34" charset="0"/>
                <a:cs typeface="Arial" panose="020B0604020202020204" pitchFamily="34" charset="0"/>
              </a:rPr>
              <a:t>Art. 23</a:t>
            </a:r>
          </a:p>
          <a:p>
            <a:endParaRPr lang="es-ES_tradnl" sz="1600" b="1" dirty="0">
              <a:latin typeface="Arial" panose="020B0604020202020204" pitchFamily="34" charset="0"/>
              <a:cs typeface="Arial" panose="020B0604020202020204" pitchFamily="34" charset="0"/>
            </a:endParaRPr>
          </a:p>
          <a:p>
            <a:pPr marL="214313" indent="-214313" algn="just">
              <a:buFont typeface="Arial" charset="0"/>
              <a:buChar char="•"/>
            </a:pPr>
            <a:r>
              <a:rPr lang="es-ES_tradnl" sz="1600" dirty="0">
                <a:latin typeface="Arial" panose="020B0604020202020204" pitchFamily="34" charset="0"/>
                <a:cs typeface="Arial" panose="020B0604020202020204" pitchFamily="34" charset="0"/>
              </a:rPr>
              <a:t>Repetición, medida de carácter excepcional, </a:t>
            </a:r>
            <a:r>
              <a:rPr lang="es-ES_tradnl" sz="1600" dirty="0" err="1">
                <a:latin typeface="Arial" panose="020B0604020202020204" pitchFamily="34" charset="0"/>
                <a:cs typeface="Arial" panose="020B0604020202020204" pitchFamily="34" charset="0"/>
              </a:rPr>
              <a:t>adoptarase</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esgotadas</a:t>
            </a:r>
            <a:r>
              <a:rPr lang="es-ES_tradnl" sz="1600" dirty="0">
                <a:latin typeface="Arial" panose="020B0604020202020204" pitchFamily="34" charset="0"/>
                <a:cs typeface="Arial" panose="020B0604020202020204" pitchFamily="34" charset="0"/>
              </a:rPr>
              <a:t> as ordinarias de reforzo e </a:t>
            </a:r>
            <a:r>
              <a:rPr lang="es-ES_tradnl" sz="1600" dirty="0" err="1">
                <a:latin typeface="Arial" panose="020B0604020202020204" pitchFamily="34" charset="0"/>
                <a:cs typeface="Arial" panose="020B0604020202020204" pitchFamily="34" charset="0"/>
              </a:rPr>
              <a:t>apoio</a:t>
            </a:r>
            <a:r>
              <a:rPr lang="es-ES_tradnl" sz="1600" dirty="0">
                <a:latin typeface="Arial" panose="020B0604020202020204" pitchFamily="34" charset="0"/>
                <a:cs typeface="Arial" panose="020B0604020202020204" pitchFamily="34" charset="0"/>
              </a:rPr>
              <a:t>.</a:t>
            </a:r>
          </a:p>
          <a:p>
            <a:pPr marL="214313" indent="-214313" algn="just">
              <a:buFont typeface="Arial" charset="0"/>
              <a:buChar char="•"/>
            </a:pPr>
            <a:r>
              <a:rPr lang="es-ES_tradnl" sz="1600" dirty="0" err="1">
                <a:latin typeface="Arial" panose="020B0604020202020204" pitchFamily="34" charset="0"/>
                <a:cs typeface="Arial" panose="020B0604020202020204" pitchFamily="34" charset="0"/>
              </a:rPr>
              <a:t>Estableceranse</a:t>
            </a:r>
            <a:r>
              <a:rPr lang="es-ES_tradnl" sz="1600" dirty="0">
                <a:latin typeface="Arial" panose="020B0604020202020204" pitchFamily="34" charset="0"/>
                <a:cs typeface="Arial" panose="020B0604020202020204" pitchFamily="34" charset="0"/>
              </a:rPr>
              <a:t> medidas de reforzo educativo. A </a:t>
            </a:r>
            <a:r>
              <a:rPr lang="es-ES_tradnl" sz="1600" dirty="0" err="1">
                <a:latin typeface="Arial" panose="020B0604020202020204" pitchFamily="34" charset="0"/>
                <a:cs typeface="Arial" panose="020B0604020202020204" pitchFamily="34" charset="0"/>
              </a:rPr>
              <a:t>súa</a:t>
            </a:r>
            <a:r>
              <a:rPr lang="es-ES_tradnl" sz="1600" dirty="0">
                <a:latin typeface="Arial" panose="020B0604020202020204" pitchFamily="34" charset="0"/>
                <a:cs typeface="Arial" panose="020B0604020202020204" pitchFamily="34" charset="0"/>
              </a:rPr>
              <a:t> aplicación </a:t>
            </a:r>
            <a:r>
              <a:rPr lang="es-ES_tradnl" sz="1600" dirty="0" err="1">
                <a:latin typeface="Arial" panose="020B0604020202020204" pitchFamily="34" charset="0"/>
                <a:cs typeface="Arial" panose="020B0604020202020204" pitchFamily="34" charset="0"/>
              </a:rPr>
              <a:t>revisarase</a:t>
            </a:r>
            <a:r>
              <a:rPr lang="es-ES_tradnl" sz="1600" dirty="0">
                <a:latin typeface="Arial" panose="020B0604020202020204" pitchFamily="34" charset="0"/>
                <a:cs typeface="Arial" panose="020B0604020202020204" pitchFamily="34" charset="0"/>
              </a:rPr>
              <a:t> periódicamente e </a:t>
            </a:r>
            <a:r>
              <a:rPr lang="es-ES_tradnl" sz="1600" dirty="0" err="1">
                <a:latin typeface="Arial" panose="020B0604020202020204" pitchFamily="34" charset="0"/>
                <a:cs typeface="Arial" panose="020B0604020202020204" pitchFamily="34" charset="0"/>
              </a:rPr>
              <a:t>ao</a:t>
            </a:r>
            <a:r>
              <a:rPr lang="es-ES_tradnl" sz="1600" dirty="0">
                <a:latin typeface="Arial" panose="020B0604020202020204" pitchFamily="34" charset="0"/>
                <a:cs typeface="Arial" panose="020B0604020202020204" pitchFamily="34" charset="0"/>
              </a:rPr>
              <a:t> finalizar o curso académico.</a:t>
            </a:r>
          </a:p>
          <a:p>
            <a:pPr marL="214313" indent="-214313" algn="just">
              <a:buFont typeface="Arial" charset="0"/>
              <a:buChar char="•"/>
            </a:pPr>
            <a:r>
              <a:rPr lang="es-ES_tradnl" sz="1600" dirty="0">
                <a:latin typeface="Arial" panose="020B0604020202020204" pitchFamily="34" charset="0"/>
                <a:cs typeface="Arial" panose="020B0604020202020204" pitchFamily="34" charset="0"/>
              </a:rPr>
              <a:t>Cando un alumno teña que repetir curso </a:t>
            </a:r>
            <a:r>
              <a:rPr lang="es-ES_tradnl" sz="1600" dirty="0" err="1">
                <a:latin typeface="Arial" panose="020B0604020202020204" pitchFamily="34" charset="0"/>
                <a:cs typeface="Arial" panose="020B0604020202020204" pitchFamily="34" charset="0"/>
              </a:rPr>
              <a:t>estableceranse</a:t>
            </a:r>
            <a:r>
              <a:rPr lang="es-ES_tradnl" sz="1600" dirty="0">
                <a:latin typeface="Arial" panose="020B0604020202020204" pitchFamily="34" charset="0"/>
                <a:cs typeface="Arial" panose="020B0604020202020204" pitchFamily="34" charset="0"/>
              </a:rPr>
              <a:t> planes específicos personalizados, orientados a superar as dificultades detectadas no curso anterior.</a:t>
            </a:r>
          </a:p>
          <a:p>
            <a:endParaRPr lang="es-ES_tradnl"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507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undación INGADA (@fundacioningada) | Twitter">
            <a:extLst>
              <a:ext uri="{FF2B5EF4-FFF2-40B4-BE49-F238E27FC236}">
                <a16:creationId xmlns:a16="http://schemas.microsoft.com/office/drawing/2014/main" id="{A9748CF0-7F4A-664C-A373-8140548DB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D6ABCAB3-5C8E-B346-9202-03A996D459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685330" y="164506"/>
            <a:ext cx="7773338" cy="1596177"/>
          </a:xfrm>
        </p:spPr>
        <p:txBody>
          <a:bodyPr/>
          <a:lstStyle/>
          <a:p>
            <a:r>
              <a:rPr lang="es-ES_tradnl" b="1" dirty="0">
                <a:solidFill>
                  <a:srgbClr val="FF6600"/>
                </a:solidFill>
                <a:latin typeface="Arial" panose="020B0604020202020204" pitchFamily="34" charset="0"/>
                <a:cs typeface="Arial" panose="020B0604020202020204" pitchFamily="34" charset="0"/>
              </a:rPr>
              <a:t>ORDE ECD/1361/2015</a:t>
            </a:r>
            <a:endParaRPr lang="es-ES_tradnl" b="1" dirty="0"/>
          </a:p>
        </p:txBody>
      </p:sp>
      <p:sp>
        <p:nvSpPr>
          <p:cNvPr id="3" name="Marcador de contenido 2"/>
          <p:cNvSpPr>
            <a:spLocks noGrp="1"/>
          </p:cNvSpPr>
          <p:nvPr>
            <p:ph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dirty="0"/>
              <a:t>V</a:t>
            </a:r>
          </a:p>
        </p:txBody>
      </p:sp>
      <p:sp>
        <p:nvSpPr>
          <p:cNvPr id="4" name="Rectángulo: esquinas redondeadas 7">
            <a:extLst>
              <a:ext uri="{FF2B5EF4-FFF2-40B4-BE49-F238E27FC236}">
                <a16:creationId xmlns:a16="http://schemas.microsoft.com/office/drawing/2014/main" id="{42AB7B2C-8BD0-4EB0-BF13-4D896E70B472}"/>
              </a:ext>
            </a:extLst>
          </p:cNvPr>
          <p:cNvSpPr/>
          <p:nvPr/>
        </p:nvSpPr>
        <p:spPr>
          <a:xfrm>
            <a:off x="569584" y="1760683"/>
            <a:ext cx="3704897" cy="3371131"/>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1651648858">
                  <a:custGeom>
                    <a:avLst/>
                    <a:gdLst>
                      <a:gd name="connsiteX0" fmla="*/ 0 w 3704897"/>
                      <a:gd name="connsiteY0" fmla="*/ 295121 h 1770693"/>
                      <a:gd name="connsiteX1" fmla="*/ 295121 w 3704897"/>
                      <a:gd name="connsiteY1" fmla="*/ 0 h 1770693"/>
                      <a:gd name="connsiteX2" fmla="*/ 3409776 w 3704897"/>
                      <a:gd name="connsiteY2" fmla="*/ 0 h 1770693"/>
                      <a:gd name="connsiteX3" fmla="*/ 3704897 w 3704897"/>
                      <a:gd name="connsiteY3" fmla="*/ 295121 h 1770693"/>
                      <a:gd name="connsiteX4" fmla="*/ 3704897 w 3704897"/>
                      <a:gd name="connsiteY4" fmla="*/ 1475572 h 1770693"/>
                      <a:gd name="connsiteX5" fmla="*/ 3409776 w 3704897"/>
                      <a:gd name="connsiteY5" fmla="*/ 1770693 h 1770693"/>
                      <a:gd name="connsiteX6" fmla="*/ 295121 w 3704897"/>
                      <a:gd name="connsiteY6" fmla="*/ 1770693 h 1770693"/>
                      <a:gd name="connsiteX7" fmla="*/ 0 w 3704897"/>
                      <a:gd name="connsiteY7" fmla="*/ 1475572 h 1770693"/>
                      <a:gd name="connsiteX8" fmla="*/ 0 w 3704897"/>
                      <a:gd name="connsiteY8" fmla="*/ 295121 h 177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4897" h="1770693" fill="none" extrusionOk="0">
                        <a:moveTo>
                          <a:pt x="0" y="295121"/>
                        </a:moveTo>
                        <a:cubicBezTo>
                          <a:pt x="10936" y="144478"/>
                          <a:pt x="119408" y="-21978"/>
                          <a:pt x="295121" y="0"/>
                        </a:cubicBezTo>
                        <a:cubicBezTo>
                          <a:pt x="819815" y="-122885"/>
                          <a:pt x="3088362" y="-19212"/>
                          <a:pt x="3409776" y="0"/>
                        </a:cubicBezTo>
                        <a:cubicBezTo>
                          <a:pt x="3576140" y="-25356"/>
                          <a:pt x="3676981" y="126744"/>
                          <a:pt x="3704897" y="295121"/>
                        </a:cubicBezTo>
                        <a:cubicBezTo>
                          <a:pt x="3745324" y="567609"/>
                          <a:pt x="3643839" y="1295715"/>
                          <a:pt x="3704897" y="1475572"/>
                        </a:cubicBezTo>
                        <a:cubicBezTo>
                          <a:pt x="3729183" y="1642984"/>
                          <a:pt x="3556096" y="1782629"/>
                          <a:pt x="3409776" y="1770693"/>
                        </a:cubicBezTo>
                        <a:cubicBezTo>
                          <a:pt x="2992377" y="1798556"/>
                          <a:pt x="1449377" y="1676410"/>
                          <a:pt x="295121" y="1770693"/>
                        </a:cubicBezTo>
                        <a:cubicBezTo>
                          <a:pt x="116603" y="1777986"/>
                          <a:pt x="21319" y="1628232"/>
                          <a:pt x="0" y="1475572"/>
                        </a:cubicBezTo>
                        <a:cubicBezTo>
                          <a:pt x="-34852" y="1229868"/>
                          <a:pt x="46850" y="465980"/>
                          <a:pt x="0" y="295121"/>
                        </a:cubicBezTo>
                        <a:close/>
                      </a:path>
                      <a:path w="3704897" h="1770693" stroke="0" extrusionOk="0">
                        <a:moveTo>
                          <a:pt x="0" y="295121"/>
                        </a:moveTo>
                        <a:cubicBezTo>
                          <a:pt x="-14813" y="147310"/>
                          <a:pt x="104867" y="8063"/>
                          <a:pt x="295121" y="0"/>
                        </a:cubicBezTo>
                        <a:cubicBezTo>
                          <a:pt x="776925" y="150586"/>
                          <a:pt x="2768279" y="-40256"/>
                          <a:pt x="3409776" y="0"/>
                        </a:cubicBezTo>
                        <a:cubicBezTo>
                          <a:pt x="3562657" y="28146"/>
                          <a:pt x="3679642" y="128047"/>
                          <a:pt x="3704897" y="295121"/>
                        </a:cubicBezTo>
                        <a:cubicBezTo>
                          <a:pt x="3755437" y="858195"/>
                          <a:pt x="3725620" y="1039206"/>
                          <a:pt x="3704897" y="1475572"/>
                        </a:cubicBezTo>
                        <a:cubicBezTo>
                          <a:pt x="3698068" y="1638585"/>
                          <a:pt x="3567094" y="1761716"/>
                          <a:pt x="3409776" y="1770693"/>
                        </a:cubicBezTo>
                        <a:cubicBezTo>
                          <a:pt x="1992620" y="1721458"/>
                          <a:pt x="1348818" y="1894448"/>
                          <a:pt x="295121" y="1770693"/>
                        </a:cubicBezTo>
                        <a:cubicBezTo>
                          <a:pt x="148435" y="1760888"/>
                          <a:pt x="876" y="1641147"/>
                          <a:pt x="0" y="1475572"/>
                        </a:cubicBezTo>
                        <a:cubicBezTo>
                          <a:pt x="-50305" y="1344009"/>
                          <a:pt x="-65084" y="430657"/>
                          <a:pt x="0" y="29512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a:ln>
                  <a:noFill/>
                </a:ln>
                <a:solidFill>
                  <a:srgbClr val="FF6600"/>
                </a:solidFill>
                <a:effectLst/>
                <a:uFillTx/>
                <a:latin typeface="Arial" panose="020B0604020202020204" pitchFamily="34" charset="0"/>
                <a:cs typeface="Arial" panose="020B0604020202020204" pitchFamily="34" charset="0"/>
                <a:sym typeface="Helvetica"/>
              </a:rPr>
              <a:t>Art</a:t>
            </a:r>
            <a:r>
              <a:rPr kumimoji="0" lang="es-ES" sz="1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13.</a:t>
            </a:r>
            <a:r>
              <a:rPr kumimoji="0" lang="es-ES" sz="1600" b="1" i="0" u="none" strike="noStrike" cap="none" spc="0" normalizeH="0" dirty="0">
                <a:ln>
                  <a:noFill/>
                </a:ln>
                <a:solidFill>
                  <a:srgbClr val="FF6600"/>
                </a:solidFill>
                <a:effectLst/>
                <a:uFillTx/>
                <a:latin typeface="Arial" panose="020B0604020202020204" pitchFamily="34" charset="0"/>
                <a:cs typeface="Arial" panose="020B0604020202020204" pitchFamily="34" charset="0"/>
                <a:sym typeface="Helvetica"/>
              </a:rPr>
              <a:t> ATENCIÓN Á DIVERSIDADE</a:t>
            </a:r>
          </a:p>
          <a:p>
            <a:pPr marL="0" marR="0" indent="0" algn="ctr" defTabSz="914400" rtl="0" fontAlgn="auto" latinLnBrk="0" hangingPunct="0">
              <a:lnSpc>
                <a:spcPct val="100000"/>
              </a:lnSpc>
              <a:spcBef>
                <a:spcPts val="0"/>
              </a:spcBef>
              <a:spcAft>
                <a:spcPts val="0"/>
              </a:spcAft>
              <a:buClrTx/>
              <a:buSzTx/>
              <a:buFontTx/>
              <a:buNone/>
              <a:tabLst/>
            </a:pPr>
            <a:endParaRPr kumimoji="0" lang="es-ES" sz="1600" b="1" i="0" u="none" strike="noStrike" cap="none" spc="0" normalizeH="0" dirty="0">
              <a:ln>
                <a:noFill/>
              </a:ln>
              <a:solidFill>
                <a:srgbClr val="FF6600"/>
              </a:solidFill>
              <a:effectLst/>
              <a:uFillTx/>
              <a:latin typeface="Arial" panose="020B0604020202020204" pitchFamily="34" charset="0"/>
              <a:cs typeface="Arial" panose="020B0604020202020204" pitchFamily="34" charset="0"/>
              <a:sym typeface="Helvetica"/>
            </a:endParaRPr>
          </a:p>
          <a:p>
            <a:pPr marL="285750" marR="0" indent="-285750" algn="just" defTabSz="914400" rtl="0" fontAlgn="auto" latinLnBrk="0" hangingPunct="0">
              <a:lnSpc>
                <a:spcPct val="100000"/>
              </a:lnSpc>
              <a:spcBef>
                <a:spcPts val="0"/>
              </a:spcBef>
              <a:spcAft>
                <a:spcPts val="0"/>
              </a:spcAft>
              <a:buClrTx/>
              <a:buSzTx/>
              <a:buFont typeface="Arial" charset="0"/>
              <a:buChar char="•"/>
              <a:tabLst/>
            </a:pPr>
            <a:r>
              <a:rPr kumimoji="0" lang="es-ES" sz="16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Agrupamentos</a:t>
            </a:r>
            <a:r>
              <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flexibles,</a:t>
            </a:r>
            <a:r>
              <a:rPr kumimoji="0" lang="es-ES" sz="1600" b="0" i="0" u="none" strike="noStrike" cap="none" spc="0" normalizeH="0" dirty="0">
                <a:ln>
                  <a:noFill/>
                </a:ln>
                <a:solidFill>
                  <a:srgbClr val="000000"/>
                </a:solidFill>
                <a:effectLst/>
                <a:uFillTx/>
                <a:latin typeface="Arial" panose="020B0604020202020204" pitchFamily="34" charset="0"/>
                <a:cs typeface="Arial" panose="020B0604020202020204" pitchFamily="34" charset="0"/>
                <a:sym typeface="Helvetica"/>
              </a:rPr>
              <a:t> i</a:t>
            </a:r>
            <a:r>
              <a:rPr lang="es-ES" sz="1600" dirty="0">
                <a:solidFill>
                  <a:srgbClr val="000000"/>
                </a:solidFill>
                <a:latin typeface="Arial" panose="020B0604020202020204" pitchFamily="34" charset="0"/>
                <a:cs typeface="Arial" panose="020B0604020202020204" pitchFamily="34" charset="0"/>
                <a:sym typeface="Helvetica"/>
              </a:rPr>
              <a:t>ntegración de materias en ámbitos, </a:t>
            </a:r>
            <a:r>
              <a:rPr lang="es-ES" sz="1600" dirty="0" err="1">
                <a:solidFill>
                  <a:srgbClr val="000000"/>
                </a:solidFill>
                <a:latin typeface="Arial" panose="020B0604020202020204" pitchFamily="34" charset="0"/>
                <a:cs typeface="Arial" panose="020B0604020202020204" pitchFamily="34" charset="0"/>
                <a:sym typeface="Helvetica"/>
              </a:rPr>
              <a:t>desdobramentos</a:t>
            </a:r>
            <a:r>
              <a:rPr lang="es-ES" sz="1600" dirty="0">
                <a:solidFill>
                  <a:srgbClr val="000000"/>
                </a:solidFill>
                <a:latin typeface="Arial" panose="020B0604020202020204" pitchFamily="34" charset="0"/>
                <a:cs typeface="Arial" panose="020B0604020202020204" pitchFamily="34" charset="0"/>
                <a:sym typeface="Helvetica"/>
              </a:rPr>
              <a:t> de grupos, </a:t>
            </a:r>
            <a:r>
              <a:rPr lang="es-ES" sz="1600" dirty="0" err="1">
                <a:solidFill>
                  <a:srgbClr val="000000"/>
                </a:solidFill>
                <a:latin typeface="Arial" panose="020B0604020202020204" pitchFamily="34" charset="0"/>
                <a:cs typeface="Arial" panose="020B0604020202020204" pitchFamily="34" charset="0"/>
                <a:sym typeface="Helvetica"/>
              </a:rPr>
              <a:t>a</a:t>
            </a:r>
            <a:r>
              <a:rPr kumimoji="0" lang="es-ES" sz="16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poios</a:t>
            </a:r>
            <a:r>
              <a:rPr kumimoji="0" lang="es-ES" sz="1600" b="0" i="0" u="none" strike="noStrike" cap="none" spc="0" normalizeH="0" dirty="0">
                <a:ln>
                  <a:noFill/>
                </a:ln>
                <a:solidFill>
                  <a:srgbClr val="000000"/>
                </a:solidFill>
                <a:effectLst/>
                <a:uFillTx/>
                <a:latin typeface="Arial" panose="020B0604020202020204" pitchFamily="34" charset="0"/>
                <a:cs typeface="Arial" panose="020B0604020202020204" pitchFamily="34" charset="0"/>
                <a:sym typeface="Helvetica"/>
              </a:rPr>
              <a:t> en grupos ordinarios, m</a:t>
            </a:r>
            <a:r>
              <a:rPr lang="es-ES" sz="1600" dirty="0">
                <a:solidFill>
                  <a:srgbClr val="000000"/>
                </a:solidFill>
                <a:latin typeface="Arial" panose="020B0604020202020204" pitchFamily="34" charset="0"/>
                <a:cs typeface="Arial" panose="020B0604020202020204" pitchFamily="34" charset="0"/>
                <a:sym typeface="Helvetica"/>
              </a:rPr>
              <a:t>edidas de </a:t>
            </a:r>
            <a:r>
              <a:rPr lang="es-ES" sz="1600" dirty="0" err="1">
                <a:solidFill>
                  <a:srgbClr val="000000"/>
                </a:solidFill>
                <a:latin typeface="Arial" panose="020B0604020202020204" pitchFamily="34" charset="0"/>
                <a:cs typeface="Arial" panose="020B0604020202020204" pitchFamily="34" charset="0"/>
                <a:sym typeface="Helvetica"/>
              </a:rPr>
              <a:t>reforzo</a:t>
            </a:r>
            <a:r>
              <a:rPr kumimoji="0" lang="mr-IN" sz="1600" b="0" i="0" u="none" strike="noStrike" cap="none" spc="0" normalizeH="0" dirty="0">
                <a:ln>
                  <a:noFill/>
                </a:ln>
                <a:solidFill>
                  <a:srgbClr val="000000"/>
                </a:solidFill>
                <a:effectLst/>
                <a:uFillTx/>
                <a:latin typeface="Arial" panose="020B0604020202020204" pitchFamily="34" charset="0"/>
                <a:cs typeface="Arial" panose="020B0604020202020204" pitchFamily="34" charset="0"/>
                <a:sym typeface="Helvetica"/>
              </a:rPr>
              <a:t>…</a:t>
            </a:r>
            <a:endParaRPr kumimoji="0" lang="es-ES" sz="1600" b="0" i="0" u="none" strike="noStrike" cap="none" spc="0" normalizeH="0" dirty="0">
              <a:ln>
                <a:noFill/>
              </a:ln>
              <a:solidFill>
                <a:srgbClr val="000000"/>
              </a:solidFill>
              <a:effectLst/>
              <a:uFillTx/>
              <a:latin typeface="Arial" panose="020B0604020202020204" pitchFamily="34" charset="0"/>
              <a:cs typeface="Arial" panose="020B0604020202020204" pitchFamily="34" charset="0"/>
              <a:sym typeface="Helvetica"/>
            </a:endParaRPr>
          </a:p>
          <a:p>
            <a:pPr marL="285750" marR="0" indent="-285750" algn="just" defTabSz="914400" rtl="0" fontAlgn="auto" latinLnBrk="0" hangingPunct="0">
              <a:lnSpc>
                <a:spcPct val="100000"/>
              </a:lnSpc>
              <a:spcBef>
                <a:spcPts val="0"/>
              </a:spcBef>
              <a:spcAft>
                <a:spcPts val="0"/>
              </a:spcAft>
              <a:buClrTx/>
              <a:buSzTx/>
              <a:buFont typeface="Arial" charset="0"/>
              <a:buChar char="•"/>
              <a:tabLst/>
            </a:pPr>
            <a:r>
              <a:rPr lang="es-ES" sz="1600" dirty="0">
                <a:solidFill>
                  <a:srgbClr val="000000"/>
                </a:solidFill>
                <a:latin typeface="Arial" panose="020B0604020202020204" pitchFamily="34" charset="0"/>
                <a:cs typeface="Arial" panose="020B0604020202020204" pitchFamily="34" charset="0"/>
                <a:sym typeface="Helvetica"/>
              </a:rPr>
              <a:t>En 1º da E.S.O: Plan específico para o alumnado procedente de E.P que </a:t>
            </a:r>
            <a:r>
              <a:rPr lang="es-ES" sz="1600" dirty="0" err="1">
                <a:solidFill>
                  <a:srgbClr val="000000"/>
                </a:solidFill>
                <a:latin typeface="Arial" panose="020B0604020202020204" pitchFamily="34" charset="0"/>
                <a:cs typeface="Arial" panose="020B0604020202020204" pitchFamily="34" charset="0"/>
                <a:sym typeface="Helvetica"/>
              </a:rPr>
              <a:t>manifesten</a:t>
            </a:r>
            <a:r>
              <a:rPr lang="es-ES" sz="1600" dirty="0">
                <a:solidFill>
                  <a:srgbClr val="000000"/>
                </a:solidFill>
                <a:latin typeface="Arial" panose="020B0604020202020204" pitchFamily="34" charset="0"/>
                <a:cs typeface="Arial" panose="020B0604020202020204" pitchFamily="34" charset="0"/>
                <a:sym typeface="Helvetica"/>
              </a:rPr>
              <a:t> grandes carencias</a:t>
            </a:r>
            <a:endParaRPr kumimoji="0" lang="es-ES" sz="1600" b="0" i="0" u="none" strike="noStrike" cap="none" spc="0" normalizeH="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5" name="Rectángulo: esquinas redondeadas 13">
            <a:extLst>
              <a:ext uri="{FF2B5EF4-FFF2-40B4-BE49-F238E27FC236}">
                <a16:creationId xmlns:a16="http://schemas.microsoft.com/office/drawing/2014/main" id="{EDA3906B-BDC8-4164-91D5-5CDD9110ED94}"/>
              </a:ext>
            </a:extLst>
          </p:cNvPr>
          <p:cNvSpPr/>
          <p:nvPr/>
        </p:nvSpPr>
        <p:spPr>
          <a:xfrm>
            <a:off x="685330" y="5605311"/>
            <a:ext cx="3957145" cy="919396"/>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447639744">
                  <a:custGeom>
                    <a:avLst/>
                    <a:gdLst>
                      <a:gd name="connsiteX0" fmla="*/ 0 w 3957145"/>
                      <a:gd name="connsiteY0" fmla="*/ 659537 h 4188376"/>
                      <a:gd name="connsiteX1" fmla="*/ 659537 w 3957145"/>
                      <a:gd name="connsiteY1" fmla="*/ 0 h 4188376"/>
                      <a:gd name="connsiteX2" fmla="*/ 3297608 w 3957145"/>
                      <a:gd name="connsiteY2" fmla="*/ 0 h 4188376"/>
                      <a:gd name="connsiteX3" fmla="*/ 3957145 w 3957145"/>
                      <a:gd name="connsiteY3" fmla="*/ 659537 h 4188376"/>
                      <a:gd name="connsiteX4" fmla="*/ 3957145 w 3957145"/>
                      <a:gd name="connsiteY4" fmla="*/ 3528839 h 4188376"/>
                      <a:gd name="connsiteX5" fmla="*/ 3297608 w 3957145"/>
                      <a:gd name="connsiteY5" fmla="*/ 4188376 h 4188376"/>
                      <a:gd name="connsiteX6" fmla="*/ 659537 w 3957145"/>
                      <a:gd name="connsiteY6" fmla="*/ 4188376 h 4188376"/>
                      <a:gd name="connsiteX7" fmla="*/ 0 w 3957145"/>
                      <a:gd name="connsiteY7" fmla="*/ 3528839 h 4188376"/>
                      <a:gd name="connsiteX8" fmla="*/ 0 w 3957145"/>
                      <a:gd name="connsiteY8" fmla="*/ 659537 h 418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7145" h="4188376" fill="none" extrusionOk="0">
                        <a:moveTo>
                          <a:pt x="0" y="659537"/>
                        </a:moveTo>
                        <a:cubicBezTo>
                          <a:pt x="34247" y="317237"/>
                          <a:pt x="247482" y="10135"/>
                          <a:pt x="659537" y="0"/>
                        </a:cubicBezTo>
                        <a:cubicBezTo>
                          <a:pt x="1863412" y="155676"/>
                          <a:pt x="2601279" y="37245"/>
                          <a:pt x="3297608" y="0"/>
                        </a:cubicBezTo>
                        <a:cubicBezTo>
                          <a:pt x="3659580" y="6351"/>
                          <a:pt x="3943287" y="304189"/>
                          <a:pt x="3957145" y="659537"/>
                        </a:cubicBezTo>
                        <a:cubicBezTo>
                          <a:pt x="3818698" y="1801347"/>
                          <a:pt x="4071546" y="3084699"/>
                          <a:pt x="3957145" y="3528839"/>
                        </a:cubicBezTo>
                        <a:cubicBezTo>
                          <a:pt x="3969569" y="3963413"/>
                          <a:pt x="3656398" y="4194077"/>
                          <a:pt x="3297608" y="4188376"/>
                        </a:cubicBezTo>
                        <a:cubicBezTo>
                          <a:pt x="2480585" y="4127168"/>
                          <a:pt x="1446026" y="4043934"/>
                          <a:pt x="659537" y="4188376"/>
                        </a:cubicBezTo>
                        <a:cubicBezTo>
                          <a:pt x="339540" y="4131256"/>
                          <a:pt x="-25075" y="3870560"/>
                          <a:pt x="0" y="3528839"/>
                        </a:cubicBezTo>
                        <a:cubicBezTo>
                          <a:pt x="-129749" y="2922084"/>
                          <a:pt x="-85208" y="1346420"/>
                          <a:pt x="0" y="659537"/>
                        </a:cubicBezTo>
                        <a:close/>
                      </a:path>
                      <a:path w="3957145" h="4188376" stroke="0" extrusionOk="0">
                        <a:moveTo>
                          <a:pt x="0" y="659537"/>
                        </a:moveTo>
                        <a:cubicBezTo>
                          <a:pt x="66330" y="289420"/>
                          <a:pt x="331247" y="-58448"/>
                          <a:pt x="659537" y="0"/>
                        </a:cubicBezTo>
                        <a:cubicBezTo>
                          <a:pt x="1256789" y="13567"/>
                          <a:pt x="2774664" y="-41487"/>
                          <a:pt x="3297608" y="0"/>
                        </a:cubicBezTo>
                        <a:cubicBezTo>
                          <a:pt x="3667035" y="-16746"/>
                          <a:pt x="3977958" y="326190"/>
                          <a:pt x="3957145" y="659537"/>
                        </a:cubicBezTo>
                        <a:cubicBezTo>
                          <a:pt x="3975845" y="988518"/>
                          <a:pt x="3847958" y="2880361"/>
                          <a:pt x="3957145" y="3528839"/>
                        </a:cubicBezTo>
                        <a:cubicBezTo>
                          <a:pt x="3973585" y="3890375"/>
                          <a:pt x="3697089" y="4199766"/>
                          <a:pt x="3297608" y="4188376"/>
                        </a:cubicBezTo>
                        <a:cubicBezTo>
                          <a:pt x="2058769" y="4100410"/>
                          <a:pt x="1712037" y="4183859"/>
                          <a:pt x="659537" y="4188376"/>
                        </a:cubicBezTo>
                        <a:cubicBezTo>
                          <a:pt x="304072" y="4187119"/>
                          <a:pt x="2883" y="3905461"/>
                          <a:pt x="0" y="3528839"/>
                        </a:cubicBezTo>
                        <a:cubicBezTo>
                          <a:pt x="100965" y="2907593"/>
                          <a:pt x="-68127" y="1431450"/>
                          <a:pt x="0" y="65953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endParaRPr lang="es-ES_tradnl" sz="1600" b="1" dirty="0">
              <a:solidFill>
                <a:srgbClr val="FF6600"/>
              </a:solidFill>
              <a:latin typeface="Arial" panose="020B0604020202020204" pitchFamily="34" charset="0"/>
              <a:cs typeface="Arial" panose="020B0604020202020204" pitchFamily="34" charset="0"/>
            </a:endParaRPr>
          </a:p>
          <a:p>
            <a:pPr algn="ctr"/>
            <a:r>
              <a:rPr lang="es-ES_tradnl" sz="1600" b="1" dirty="0">
                <a:solidFill>
                  <a:srgbClr val="FF6600"/>
                </a:solidFill>
                <a:latin typeface="Arial" panose="020B0604020202020204" pitchFamily="34" charset="0"/>
                <a:cs typeface="Arial" panose="020B0604020202020204" pitchFamily="34" charset="0"/>
              </a:rPr>
              <a:t>Art. 16. TITORÍA E ORIENTACIÓN</a:t>
            </a:r>
          </a:p>
          <a:p>
            <a:endParaRPr lang="es-ES_tradnl" sz="1600" b="1" dirty="0">
              <a:latin typeface="Arial" panose="020B0604020202020204" pitchFamily="34" charset="0"/>
              <a:cs typeface="Arial" panose="020B0604020202020204" pitchFamily="34" charset="0"/>
            </a:endParaRPr>
          </a:p>
        </p:txBody>
      </p:sp>
      <p:sp>
        <p:nvSpPr>
          <p:cNvPr id="6" name="Rectángulo: esquinas redondeadas 12">
            <a:extLst>
              <a:ext uri="{FF2B5EF4-FFF2-40B4-BE49-F238E27FC236}">
                <a16:creationId xmlns:a16="http://schemas.microsoft.com/office/drawing/2014/main" id="{6318CA3A-A6C9-4766-A831-3D732EF757B9}"/>
              </a:ext>
            </a:extLst>
          </p:cNvPr>
          <p:cNvSpPr/>
          <p:nvPr/>
        </p:nvSpPr>
        <p:spPr>
          <a:xfrm>
            <a:off x="5032094" y="1393090"/>
            <a:ext cx="3808070" cy="4041929"/>
          </a:xfrm>
          <a:prstGeom prst="roundRect">
            <a:avLst>
              <a:gd name="adj" fmla="val 11706"/>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4148877402">
                  <a:custGeom>
                    <a:avLst/>
                    <a:gdLst>
                      <a:gd name="connsiteX0" fmla="*/ 0 w 4713889"/>
                      <a:gd name="connsiteY0" fmla="*/ 288505 h 2464589"/>
                      <a:gd name="connsiteX1" fmla="*/ 288505 w 4713889"/>
                      <a:gd name="connsiteY1" fmla="*/ 0 h 2464589"/>
                      <a:gd name="connsiteX2" fmla="*/ 4425384 w 4713889"/>
                      <a:gd name="connsiteY2" fmla="*/ 0 h 2464589"/>
                      <a:gd name="connsiteX3" fmla="*/ 4713889 w 4713889"/>
                      <a:gd name="connsiteY3" fmla="*/ 288505 h 2464589"/>
                      <a:gd name="connsiteX4" fmla="*/ 4713889 w 4713889"/>
                      <a:gd name="connsiteY4" fmla="*/ 2176084 h 2464589"/>
                      <a:gd name="connsiteX5" fmla="*/ 4425384 w 4713889"/>
                      <a:gd name="connsiteY5" fmla="*/ 2464589 h 2464589"/>
                      <a:gd name="connsiteX6" fmla="*/ 288505 w 4713889"/>
                      <a:gd name="connsiteY6" fmla="*/ 2464589 h 2464589"/>
                      <a:gd name="connsiteX7" fmla="*/ 0 w 4713889"/>
                      <a:gd name="connsiteY7" fmla="*/ 2176084 h 2464589"/>
                      <a:gd name="connsiteX8" fmla="*/ 0 w 4713889"/>
                      <a:gd name="connsiteY8" fmla="*/ 288505 h 246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3889" h="2464589" fill="none" extrusionOk="0">
                        <a:moveTo>
                          <a:pt x="0" y="288505"/>
                        </a:moveTo>
                        <a:cubicBezTo>
                          <a:pt x="6446" y="100553"/>
                          <a:pt x="121390" y="-18338"/>
                          <a:pt x="288505" y="0"/>
                        </a:cubicBezTo>
                        <a:cubicBezTo>
                          <a:pt x="2322158" y="-128052"/>
                          <a:pt x="3425230" y="125163"/>
                          <a:pt x="4425384" y="0"/>
                        </a:cubicBezTo>
                        <a:cubicBezTo>
                          <a:pt x="4573049" y="1591"/>
                          <a:pt x="4704489" y="135298"/>
                          <a:pt x="4713889" y="288505"/>
                        </a:cubicBezTo>
                        <a:cubicBezTo>
                          <a:pt x="4758578" y="620188"/>
                          <a:pt x="4781103" y="1657260"/>
                          <a:pt x="4713889" y="2176084"/>
                        </a:cubicBezTo>
                        <a:cubicBezTo>
                          <a:pt x="4696474" y="2317764"/>
                          <a:pt x="4577295" y="2446607"/>
                          <a:pt x="4425384" y="2464589"/>
                        </a:cubicBezTo>
                        <a:cubicBezTo>
                          <a:pt x="2668441" y="2592592"/>
                          <a:pt x="1535708" y="2612478"/>
                          <a:pt x="288505" y="2464589"/>
                        </a:cubicBezTo>
                        <a:cubicBezTo>
                          <a:pt x="129922" y="2466362"/>
                          <a:pt x="9662" y="2341101"/>
                          <a:pt x="0" y="2176084"/>
                        </a:cubicBezTo>
                        <a:cubicBezTo>
                          <a:pt x="52519" y="1606492"/>
                          <a:pt x="-146461" y="542178"/>
                          <a:pt x="0" y="288505"/>
                        </a:cubicBezTo>
                        <a:close/>
                      </a:path>
                      <a:path w="4713889" h="2464589" stroke="0" extrusionOk="0">
                        <a:moveTo>
                          <a:pt x="0" y="288505"/>
                        </a:moveTo>
                        <a:cubicBezTo>
                          <a:pt x="26789" y="127390"/>
                          <a:pt x="147262" y="1204"/>
                          <a:pt x="288505" y="0"/>
                        </a:cubicBezTo>
                        <a:cubicBezTo>
                          <a:pt x="1078130" y="-135275"/>
                          <a:pt x="3431257" y="32657"/>
                          <a:pt x="4425384" y="0"/>
                        </a:cubicBezTo>
                        <a:cubicBezTo>
                          <a:pt x="4563580" y="-4874"/>
                          <a:pt x="4696625" y="126111"/>
                          <a:pt x="4713889" y="288505"/>
                        </a:cubicBezTo>
                        <a:cubicBezTo>
                          <a:pt x="4779573" y="903335"/>
                          <a:pt x="4736363" y="1688381"/>
                          <a:pt x="4713889" y="2176084"/>
                        </a:cubicBezTo>
                        <a:cubicBezTo>
                          <a:pt x="4705217" y="2333137"/>
                          <a:pt x="4598214" y="2458117"/>
                          <a:pt x="4425384" y="2464589"/>
                        </a:cubicBezTo>
                        <a:cubicBezTo>
                          <a:pt x="3170794" y="2542469"/>
                          <a:pt x="2219921" y="2585592"/>
                          <a:pt x="288505" y="2464589"/>
                        </a:cubicBezTo>
                        <a:cubicBezTo>
                          <a:pt x="127034" y="2467123"/>
                          <a:pt x="-1052" y="2333389"/>
                          <a:pt x="0" y="2176084"/>
                        </a:cubicBezTo>
                        <a:cubicBezTo>
                          <a:pt x="-127477" y="1331479"/>
                          <a:pt x="106058" y="810697"/>
                          <a:pt x="0" y="288505"/>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endParaRPr lang="es-ES_tradnl" sz="1600" b="1" dirty="0">
              <a:solidFill>
                <a:srgbClr val="FF6600"/>
              </a:solidFill>
              <a:latin typeface="Arial" panose="020B0604020202020204" pitchFamily="34" charset="0"/>
              <a:cs typeface="Arial" panose="020B0604020202020204" pitchFamily="34" charset="0"/>
            </a:endParaRPr>
          </a:p>
          <a:p>
            <a:pPr algn="ctr"/>
            <a:r>
              <a:rPr lang="es-ES_tradnl" sz="1600" b="1" dirty="0">
                <a:solidFill>
                  <a:srgbClr val="FF6600"/>
                </a:solidFill>
                <a:latin typeface="Arial" panose="020B0604020202020204" pitchFamily="34" charset="0"/>
                <a:cs typeface="Arial" panose="020B0604020202020204" pitchFamily="34" charset="0"/>
              </a:rPr>
              <a:t>Art. 15. ALUMNADO CON NEAE</a:t>
            </a:r>
          </a:p>
          <a:p>
            <a:pPr algn="just"/>
            <a:endParaRPr lang="es-ES_tradnl" sz="1600" b="1" dirty="0">
              <a:solidFill>
                <a:srgbClr val="FF6600"/>
              </a:solidFill>
              <a:latin typeface="Arial" panose="020B0604020202020204" pitchFamily="34" charset="0"/>
              <a:cs typeface="Arial" panose="020B0604020202020204" pitchFamily="34" charset="0"/>
            </a:endParaRPr>
          </a:p>
          <a:p>
            <a:pPr marL="285750" indent="-285750" algn="just">
              <a:buFont typeface="Arial" charset="0"/>
              <a:buChar char="•"/>
            </a:pPr>
            <a:r>
              <a:rPr lang="es-ES_tradnl" sz="1600" dirty="0">
                <a:latin typeface="Arial" panose="020B0604020202020204" pitchFamily="34" charset="0"/>
                <a:cs typeface="Arial" panose="020B0604020202020204" pitchFamily="34" charset="0"/>
              </a:rPr>
              <a:t>Centros docentes establecerán as medidas curriculares e organizativas oportunas, asegurando a participación das familias </a:t>
            </a:r>
            <a:r>
              <a:rPr lang="es-ES_tradnl" sz="1600" dirty="0" err="1">
                <a:latin typeface="Arial" panose="020B0604020202020204" pitchFamily="34" charset="0"/>
                <a:cs typeface="Arial" panose="020B0604020202020204" pitchFamily="34" charset="0"/>
              </a:rPr>
              <a:t>nas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decisións</a:t>
            </a:r>
            <a:r>
              <a:rPr lang="es-ES_tradnl" sz="1600" dirty="0">
                <a:latin typeface="Arial" panose="020B0604020202020204" pitchFamily="34" charset="0"/>
                <a:cs typeface="Arial" panose="020B0604020202020204" pitchFamily="34" charset="0"/>
              </a:rPr>
              <a:t> que afecten á escolarización e </a:t>
            </a:r>
            <a:r>
              <a:rPr lang="es-ES_tradnl" sz="1600" dirty="0" err="1">
                <a:latin typeface="Arial" panose="020B0604020202020204" pitchFamily="34" charset="0"/>
                <a:cs typeface="Arial" panose="020B0604020202020204" pitchFamily="34" charset="0"/>
              </a:rPr>
              <a:t>aos</a:t>
            </a:r>
            <a:r>
              <a:rPr lang="es-ES_tradnl" sz="1600" dirty="0">
                <a:latin typeface="Arial" panose="020B0604020202020204" pitchFamily="34" charset="0"/>
                <a:cs typeface="Arial" panose="020B0604020202020204" pitchFamily="34" charset="0"/>
              </a:rPr>
              <a:t> procesos educativos; así </a:t>
            </a:r>
            <a:r>
              <a:rPr lang="es-ES_tradnl" sz="1600" dirty="0" err="1">
                <a:latin typeface="Arial" panose="020B0604020202020204" pitchFamily="34" charset="0"/>
                <a:cs typeface="Arial" panose="020B0604020202020204" pitchFamily="34" charset="0"/>
              </a:rPr>
              <a:t>mesmo</a:t>
            </a:r>
            <a:r>
              <a:rPr lang="es-ES_tradnl" sz="1600" dirty="0">
                <a:latin typeface="Arial" panose="020B0604020202020204" pitchFamily="34" charset="0"/>
                <a:cs typeface="Arial" panose="020B0604020202020204" pitchFamily="34" charset="0"/>
              </a:rPr>
              <a:t> establecerán as medidas necesarias para que as </a:t>
            </a:r>
            <a:r>
              <a:rPr lang="es-ES_tradnl" sz="1600" dirty="0" err="1">
                <a:latin typeface="Arial" panose="020B0604020202020204" pitchFamily="34" charset="0"/>
                <a:cs typeface="Arial" panose="020B0604020202020204" pitchFamily="34" charset="0"/>
              </a:rPr>
              <a:t>condicións</a:t>
            </a:r>
            <a:r>
              <a:rPr lang="es-ES_tradnl" sz="1600" dirty="0">
                <a:latin typeface="Arial" panose="020B0604020202020204" pitchFamily="34" charset="0"/>
                <a:cs typeface="Arial" panose="020B0604020202020204" pitchFamily="34" charset="0"/>
              </a:rPr>
              <a:t> de realización das </a:t>
            </a:r>
            <a:r>
              <a:rPr lang="es-ES_tradnl" sz="1600" dirty="0" err="1">
                <a:latin typeface="Arial" panose="020B0604020202020204" pitchFamily="34" charset="0"/>
                <a:cs typeface="Arial" panose="020B0604020202020204" pitchFamily="34" charset="0"/>
              </a:rPr>
              <a:t>avaliacións</a:t>
            </a:r>
            <a:r>
              <a:rPr lang="es-ES_tradnl" sz="1600" dirty="0">
                <a:latin typeface="Arial" panose="020B0604020202020204" pitchFamily="34" charset="0"/>
                <a:cs typeface="Arial" panose="020B0604020202020204" pitchFamily="34" charset="0"/>
              </a:rPr>
              <a:t> se adecuen </a:t>
            </a:r>
            <a:r>
              <a:rPr lang="es-ES_tradnl" sz="1600" dirty="0" err="1">
                <a:latin typeface="Arial" panose="020B0604020202020204" pitchFamily="34" charset="0"/>
                <a:cs typeface="Arial" panose="020B0604020202020204" pitchFamily="34" charset="0"/>
              </a:rPr>
              <a:t>ás</a:t>
            </a:r>
            <a:r>
              <a:rPr lang="es-ES_tradnl" sz="1600" dirty="0">
                <a:latin typeface="Arial" panose="020B0604020202020204" pitchFamily="34" charset="0"/>
                <a:cs typeface="Arial" panose="020B0604020202020204" pitchFamily="34" charset="0"/>
              </a:rPr>
              <a:t> necesidades </a:t>
            </a:r>
            <a:r>
              <a:rPr lang="es-ES_tradnl" sz="1600" dirty="0" err="1">
                <a:latin typeface="Arial" panose="020B0604020202020204" pitchFamily="34" charset="0"/>
                <a:cs typeface="Arial" panose="020B0604020202020204" pitchFamily="34" charset="0"/>
              </a:rPr>
              <a:t>deste</a:t>
            </a:r>
            <a:r>
              <a:rPr lang="es-ES_tradnl" sz="1600" dirty="0">
                <a:latin typeface="Arial" panose="020B0604020202020204" pitchFamily="34" charset="0"/>
                <a:cs typeface="Arial" panose="020B0604020202020204" pitchFamily="34" charset="0"/>
              </a:rPr>
              <a:t> alumnado</a:t>
            </a:r>
          </a:p>
        </p:txBody>
      </p:sp>
      <p:sp>
        <p:nvSpPr>
          <p:cNvPr id="7" name="Rectángulo: esquinas redondeadas 7">
            <a:extLst>
              <a:ext uri="{FF2B5EF4-FFF2-40B4-BE49-F238E27FC236}">
                <a16:creationId xmlns:a16="http://schemas.microsoft.com/office/drawing/2014/main" id="{42AB7B2C-8BD0-4EB0-BF13-4D896E70B472}"/>
              </a:ext>
            </a:extLst>
          </p:cNvPr>
          <p:cNvSpPr/>
          <p:nvPr/>
        </p:nvSpPr>
        <p:spPr>
          <a:xfrm>
            <a:off x="5005582" y="5562048"/>
            <a:ext cx="3643600" cy="1191811"/>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1651648858">
                  <a:custGeom>
                    <a:avLst/>
                    <a:gdLst>
                      <a:gd name="connsiteX0" fmla="*/ 0 w 3704897"/>
                      <a:gd name="connsiteY0" fmla="*/ 295121 h 1770693"/>
                      <a:gd name="connsiteX1" fmla="*/ 295121 w 3704897"/>
                      <a:gd name="connsiteY1" fmla="*/ 0 h 1770693"/>
                      <a:gd name="connsiteX2" fmla="*/ 3409776 w 3704897"/>
                      <a:gd name="connsiteY2" fmla="*/ 0 h 1770693"/>
                      <a:gd name="connsiteX3" fmla="*/ 3704897 w 3704897"/>
                      <a:gd name="connsiteY3" fmla="*/ 295121 h 1770693"/>
                      <a:gd name="connsiteX4" fmla="*/ 3704897 w 3704897"/>
                      <a:gd name="connsiteY4" fmla="*/ 1475572 h 1770693"/>
                      <a:gd name="connsiteX5" fmla="*/ 3409776 w 3704897"/>
                      <a:gd name="connsiteY5" fmla="*/ 1770693 h 1770693"/>
                      <a:gd name="connsiteX6" fmla="*/ 295121 w 3704897"/>
                      <a:gd name="connsiteY6" fmla="*/ 1770693 h 1770693"/>
                      <a:gd name="connsiteX7" fmla="*/ 0 w 3704897"/>
                      <a:gd name="connsiteY7" fmla="*/ 1475572 h 1770693"/>
                      <a:gd name="connsiteX8" fmla="*/ 0 w 3704897"/>
                      <a:gd name="connsiteY8" fmla="*/ 295121 h 177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4897" h="1770693" fill="none" extrusionOk="0">
                        <a:moveTo>
                          <a:pt x="0" y="295121"/>
                        </a:moveTo>
                        <a:cubicBezTo>
                          <a:pt x="10936" y="144478"/>
                          <a:pt x="119408" y="-21978"/>
                          <a:pt x="295121" y="0"/>
                        </a:cubicBezTo>
                        <a:cubicBezTo>
                          <a:pt x="819815" y="-122885"/>
                          <a:pt x="3088362" y="-19212"/>
                          <a:pt x="3409776" y="0"/>
                        </a:cubicBezTo>
                        <a:cubicBezTo>
                          <a:pt x="3576140" y="-25356"/>
                          <a:pt x="3676981" y="126744"/>
                          <a:pt x="3704897" y="295121"/>
                        </a:cubicBezTo>
                        <a:cubicBezTo>
                          <a:pt x="3745324" y="567609"/>
                          <a:pt x="3643839" y="1295715"/>
                          <a:pt x="3704897" y="1475572"/>
                        </a:cubicBezTo>
                        <a:cubicBezTo>
                          <a:pt x="3729183" y="1642984"/>
                          <a:pt x="3556096" y="1782629"/>
                          <a:pt x="3409776" y="1770693"/>
                        </a:cubicBezTo>
                        <a:cubicBezTo>
                          <a:pt x="2992377" y="1798556"/>
                          <a:pt x="1449377" y="1676410"/>
                          <a:pt x="295121" y="1770693"/>
                        </a:cubicBezTo>
                        <a:cubicBezTo>
                          <a:pt x="116603" y="1777986"/>
                          <a:pt x="21319" y="1628232"/>
                          <a:pt x="0" y="1475572"/>
                        </a:cubicBezTo>
                        <a:cubicBezTo>
                          <a:pt x="-34852" y="1229868"/>
                          <a:pt x="46850" y="465980"/>
                          <a:pt x="0" y="295121"/>
                        </a:cubicBezTo>
                        <a:close/>
                      </a:path>
                      <a:path w="3704897" h="1770693" stroke="0" extrusionOk="0">
                        <a:moveTo>
                          <a:pt x="0" y="295121"/>
                        </a:moveTo>
                        <a:cubicBezTo>
                          <a:pt x="-14813" y="147310"/>
                          <a:pt x="104867" y="8063"/>
                          <a:pt x="295121" y="0"/>
                        </a:cubicBezTo>
                        <a:cubicBezTo>
                          <a:pt x="776925" y="150586"/>
                          <a:pt x="2768279" y="-40256"/>
                          <a:pt x="3409776" y="0"/>
                        </a:cubicBezTo>
                        <a:cubicBezTo>
                          <a:pt x="3562657" y="28146"/>
                          <a:pt x="3679642" y="128047"/>
                          <a:pt x="3704897" y="295121"/>
                        </a:cubicBezTo>
                        <a:cubicBezTo>
                          <a:pt x="3755437" y="858195"/>
                          <a:pt x="3725620" y="1039206"/>
                          <a:pt x="3704897" y="1475572"/>
                        </a:cubicBezTo>
                        <a:cubicBezTo>
                          <a:pt x="3698068" y="1638585"/>
                          <a:pt x="3567094" y="1761716"/>
                          <a:pt x="3409776" y="1770693"/>
                        </a:cubicBezTo>
                        <a:cubicBezTo>
                          <a:pt x="1992620" y="1721458"/>
                          <a:pt x="1348818" y="1894448"/>
                          <a:pt x="295121" y="1770693"/>
                        </a:cubicBezTo>
                        <a:cubicBezTo>
                          <a:pt x="148435" y="1760888"/>
                          <a:pt x="876" y="1641147"/>
                          <a:pt x="0" y="1475572"/>
                        </a:cubicBezTo>
                        <a:cubicBezTo>
                          <a:pt x="-50305" y="1344009"/>
                          <a:pt x="-65084" y="430657"/>
                          <a:pt x="0" y="295121"/>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kumimoji="0" lang="es-ES" sz="1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1600" b="1" dirty="0">
                <a:solidFill>
                  <a:srgbClr val="FF6600"/>
                </a:solidFill>
                <a:latin typeface="Arial" panose="020B0604020202020204" pitchFamily="34" charset="0"/>
                <a:cs typeface="Arial" panose="020B0604020202020204" pitchFamily="34" charset="0"/>
                <a:sym typeface="Helvetica"/>
              </a:rPr>
              <a:t>CAPÍTULO V</a:t>
            </a:r>
            <a:r>
              <a:rPr kumimoji="0" lang="es-ES" sz="1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a:t>
            </a:r>
            <a:r>
              <a:rPr kumimoji="0" lang="es-ES" sz="1600" b="1" i="0" u="none" strike="noStrike" cap="none" spc="0" normalizeH="0" dirty="0">
                <a:ln>
                  <a:noFill/>
                </a:ln>
                <a:solidFill>
                  <a:srgbClr val="FF6600"/>
                </a:solidFill>
                <a:effectLst/>
                <a:uFillTx/>
                <a:latin typeface="Arial" panose="020B0604020202020204" pitchFamily="34" charset="0"/>
                <a:cs typeface="Arial" panose="020B0604020202020204" pitchFamily="34" charset="0"/>
                <a:sym typeface="Helvetica"/>
              </a:rPr>
              <a:t> AVALIACIÓN DO ALUMNADO</a:t>
            </a:r>
          </a:p>
          <a:p>
            <a:pPr marL="0" marR="0" indent="0" algn="ctr" defTabSz="914400" rtl="0" fontAlgn="auto" latinLnBrk="0" hangingPunct="0">
              <a:lnSpc>
                <a:spcPct val="100000"/>
              </a:lnSpc>
              <a:spcBef>
                <a:spcPts val="0"/>
              </a:spcBef>
              <a:spcAft>
                <a:spcPts val="0"/>
              </a:spcAft>
              <a:buClrTx/>
              <a:buSzTx/>
              <a:buFontTx/>
              <a:buNone/>
              <a:tabLst/>
            </a:pPr>
            <a:endParaRPr kumimoji="0" lang="es-ES" sz="1600" b="1" i="0" u="none" strike="noStrike" cap="none" spc="0" normalizeH="0" dirty="0">
              <a:ln>
                <a:noFill/>
              </a:ln>
              <a:solidFill>
                <a:srgbClr val="FF66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103724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undación INGADA (@fundacioningada) | Twitter">
            <a:extLst>
              <a:ext uri="{FF2B5EF4-FFF2-40B4-BE49-F238E27FC236}">
                <a16:creationId xmlns:a16="http://schemas.microsoft.com/office/drawing/2014/main" id="{32666998-CEF4-BA46-B0EC-35B6550CF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04BFE8A0-AA75-A64D-A35C-9B577B5039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80"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p:txBody>
          <a:bodyPr>
            <a:normAutofit fontScale="90000"/>
          </a:bodyPr>
          <a:lstStyle/>
          <a:p>
            <a:r>
              <a:rPr lang="es-ES_tradnl" b="1" dirty="0">
                <a:solidFill>
                  <a:srgbClr val="FF6600"/>
                </a:solidFill>
                <a:latin typeface="Arial" panose="020B0604020202020204" pitchFamily="34" charset="0"/>
                <a:cs typeface="Arial" panose="020B0604020202020204" pitchFamily="34" charset="0"/>
              </a:rPr>
              <a:t>ADAPTACIÓN, ADECUACIÓN E ACCESIBILIDADE DAS CONDICIÓNS DE REALIZACIÓN DAS AVALIACIÓNS AO ALUMNADO (LOE)</a:t>
            </a:r>
            <a:endParaRPr lang="es-ES_tradnl" b="1" dirty="0"/>
          </a:p>
        </p:txBody>
      </p:sp>
      <p:sp>
        <p:nvSpPr>
          <p:cNvPr id="3" name="Marcador de contenido 2"/>
          <p:cNvSpPr>
            <a:spLocks noGrp="1"/>
          </p:cNvSpPr>
          <p:nvPr>
            <p:ph sz="quarter" idx="13"/>
          </p:nvPr>
        </p:nvSpPr>
        <p:spPr/>
        <p:txBody>
          <a:bodyPr>
            <a:normAutofit fontScale="92500" lnSpcReduction="10000"/>
          </a:bodyPr>
          <a:lstStyle/>
          <a:p>
            <a:pPr algn="just"/>
            <a:r>
              <a:rPr lang="gl-ES" dirty="0">
                <a:latin typeface="Arial" panose="020B0604020202020204" pitchFamily="34" charset="0"/>
                <a:cs typeface="Arial" panose="020B0604020202020204" pitchFamily="34" charset="0"/>
              </a:rPr>
              <a:t>Art. 20.1 </a:t>
            </a:r>
            <a:r>
              <a:rPr lang="gl-ES" dirty="0" err="1">
                <a:latin typeface="Arial" panose="020B0604020202020204" pitchFamily="34" charset="0"/>
                <a:cs typeface="Arial" panose="020B0604020202020204" pitchFamily="34" charset="0"/>
              </a:rPr>
              <a:t>ep</a:t>
            </a:r>
            <a:endParaRPr lang="gl-ES" dirty="0">
              <a:latin typeface="Arial" panose="020B0604020202020204" pitchFamily="34" charset="0"/>
              <a:cs typeface="Arial" panose="020B0604020202020204" pitchFamily="34" charset="0"/>
            </a:endParaRPr>
          </a:p>
          <a:p>
            <a:pPr algn="just"/>
            <a:r>
              <a:rPr lang="gl-ES" dirty="0">
                <a:latin typeface="Arial" panose="020B0604020202020204" pitchFamily="34" charset="0"/>
                <a:cs typeface="Arial" panose="020B0604020202020204" pitchFamily="34" charset="0"/>
              </a:rPr>
              <a:t>Art. 28.1 </a:t>
            </a:r>
            <a:r>
              <a:rPr lang="gl-ES" dirty="0" err="1">
                <a:latin typeface="Arial" panose="020B0604020202020204" pitchFamily="34" charset="0"/>
                <a:cs typeface="Arial" panose="020B0604020202020204" pitchFamily="34" charset="0"/>
              </a:rPr>
              <a:t>e.s.o</a:t>
            </a:r>
            <a:endParaRPr lang="gl-ES" dirty="0">
              <a:latin typeface="Arial" panose="020B0604020202020204" pitchFamily="34" charset="0"/>
              <a:cs typeface="Arial" panose="020B0604020202020204" pitchFamily="34" charset="0"/>
            </a:endParaRPr>
          </a:p>
          <a:p>
            <a:pPr algn="just"/>
            <a:r>
              <a:rPr lang="gl-ES" dirty="0">
                <a:latin typeface="Arial" panose="020B0604020202020204" pitchFamily="34" charset="0"/>
                <a:cs typeface="Arial" panose="020B0604020202020204" pitchFamily="34" charset="0"/>
              </a:rPr>
              <a:t>Art. 36 </a:t>
            </a:r>
            <a:r>
              <a:rPr lang="gl-ES" dirty="0" err="1">
                <a:latin typeface="Arial" panose="020B0604020202020204" pitchFamily="34" charset="0"/>
                <a:cs typeface="Arial" panose="020B0604020202020204" pitchFamily="34" charset="0"/>
              </a:rPr>
              <a:t>bach</a:t>
            </a:r>
            <a:r>
              <a:rPr lang="gl-ES" dirty="0">
                <a:latin typeface="Arial" panose="020B0604020202020204" pitchFamily="34" charset="0"/>
                <a:cs typeface="Arial" panose="020B0604020202020204" pitchFamily="34" charset="0"/>
              </a:rPr>
              <a:t>.</a:t>
            </a:r>
          </a:p>
          <a:p>
            <a:pPr algn="just"/>
            <a:r>
              <a:rPr lang="gl-ES" dirty="0" err="1">
                <a:latin typeface="Arial" panose="020B0604020202020204" pitchFamily="34" charset="0"/>
                <a:cs typeface="Arial" panose="020B0604020202020204" pitchFamily="34" charset="0"/>
              </a:rPr>
              <a:t>Art</a:t>
            </a:r>
            <a:r>
              <a:rPr lang="gl-ES" dirty="0">
                <a:latin typeface="Arial" panose="020B0604020202020204" pitchFamily="34" charset="0"/>
                <a:cs typeface="Arial" panose="020B0604020202020204" pitchFamily="34" charset="0"/>
              </a:rPr>
              <a:t> 41 </a:t>
            </a:r>
            <a:r>
              <a:rPr lang="gl-ES" dirty="0" err="1">
                <a:latin typeface="Arial" panose="020B0604020202020204" pitchFamily="34" charset="0"/>
                <a:cs typeface="Arial" panose="020B0604020202020204" pitchFamily="34" charset="0"/>
              </a:rPr>
              <a:t>fp</a:t>
            </a:r>
            <a:r>
              <a:rPr lang="gl-ES" dirty="0">
                <a:latin typeface="Arial" panose="020B0604020202020204" pitchFamily="34" charset="0"/>
                <a:cs typeface="Arial" panose="020B0604020202020204" pitchFamily="34" charset="0"/>
              </a:rPr>
              <a:t> (inclúe probas de acceso a ciclos) </a:t>
            </a:r>
          </a:p>
          <a:p>
            <a:pPr algn="just"/>
            <a:r>
              <a:rPr lang="es-ES_tradnl" dirty="0">
                <a:latin typeface="Arial" panose="020B0604020202020204" pitchFamily="34" charset="0"/>
                <a:cs typeface="Arial" panose="020B0604020202020204" pitchFamily="34" charset="0"/>
              </a:rPr>
              <a:t>Art. 67.5, 68.3 educación adultos. Probas libres para a obtención de graduado</a:t>
            </a:r>
          </a:p>
          <a:p>
            <a:pPr algn="just"/>
            <a:r>
              <a:rPr lang="es-ES_tradnl" dirty="0">
                <a:latin typeface="Arial" panose="020B0604020202020204" pitchFamily="34" charset="0"/>
                <a:cs typeface="Arial" panose="020B0604020202020204" pitchFamily="34" charset="0"/>
              </a:rPr>
              <a:t>Art. 38.3 </a:t>
            </a:r>
          </a:p>
          <a:p>
            <a:pPr algn="just"/>
            <a:r>
              <a:rPr lang="es-ES_tradnl" dirty="0">
                <a:latin typeface="Arial" panose="020B0604020202020204" pitchFamily="34" charset="0"/>
                <a:cs typeface="Arial" panose="020B0604020202020204" pitchFamily="34" charset="0"/>
              </a:rPr>
              <a:t>Acceso á </a:t>
            </a:r>
            <a:r>
              <a:rPr lang="es-ES_tradnl" dirty="0" err="1">
                <a:latin typeface="Arial" panose="020B0604020202020204" pitchFamily="34" charset="0"/>
                <a:cs typeface="Arial" panose="020B0604020202020204" pitchFamily="34" charset="0"/>
              </a:rPr>
              <a:t>universidade</a:t>
            </a: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892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undación INGADA (@fundacioningada) | Twitter">
            <a:extLst>
              <a:ext uri="{FF2B5EF4-FFF2-40B4-BE49-F238E27FC236}">
                <a16:creationId xmlns:a16="http://schemas.microsoft.com/office/drawing/2014/main" id="{B0B2A9FB-DF32-1D4C-A078-6E7EDC810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BA89DBC-5FC4-574F-862C-EF684D35EA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80"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ítulo 1">
            <a:extLst>
              <a:ext uri="{FF2B5EF4-FFF2-40B4-BE49-F238E27FC236}">
                <a16:creationId xmlns:a16="http://schemas.microsoft.com/office/drawing/2014/main" id="{B4095C1A-975F-8A48-AD87-03941CDA6B44}"/>
              </a:ext>
            </a:extLst>
          </p:cNvPr>
          <p:cNvSpPr txBox="1">
            <a:spLocks/>
          </p:cNvSpPr>
          <p:nvPr/>
        </p:nvSpPr>
        <p:spPr>
          <a:xfrm>
            <a:off x="39712" y="-273516"/>
            <a:ext cx="9042394" cy="1596177"/>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s-ES_tradnl" b="1" dirty="0">
                <a:solidFill>
                  <a:srgbClr val="FF6600"/>
                </a:solidFill>
                <a:latin typeface="Arial" panose="020B0604020202020204" pitchFamily="34" charset="0"/>
                <a:cs typeface="Arial" panose="020B0604020202020204" pitchFamily="34" charset="0"/>
              </a:rPr>
              <a:t>INSTRUCIÓNS DO 30 DE XULLO DE 2020</a:t>
            </a:r>
          </a:p>
        </p:txBody>
      </p:sp>
      <p:sp>
        <p:nvSpPr>
          <p:cNvPr id="8" name="Rectángulo: esquinas redondeadas 13">
            <a:extLst>
              <a:ext uri="{FF2B5EF4-FFF2-40B4-BE49-F238E27FC236}">
                <a16:creationId xmlns:a16="http://schemas.microsoft.com/office/drawing/2014/main" id="{43A80C94-764B-1A42-927E-A6EE7A04C57E}"/>
              </a:ext>
            </a:extLst>
          </p:cNvPr>
          <p:cNvSpPr/>
          <p:nvPr/>
        </p:nvSpPr>
        <p:spPr>
          <a:xfrm>
            <a:off x="182529" y="1799672"/>
            <a:ext cx="3629999" cy="1498278"/>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447639744">
                  <a:custGeom>
                    <a:avLst/>
                    <a:gdLst>
                      <a:gd name="connsiteX0" fmla="*/ 0 w 3957145"/>
                      <a:gd name="connsiteY0" fmla="*/ 659537 h 4188376"/>
                      <a:gd name="connsiteX1" fmla="*/ 659537 w 3957145"/>
                      <a:gd name="connsiteY1" fmla="*/ 0 h 4188376"/>
                      <a:gd name="connsiteX2" fmla="*/ 3297608 w 3957145"/>
                      <a:gd name="connsiteY2" fmla="*/ 0 h 4188376"/>
                      <a:gd name="connsiteX3" fmla="*/ 3957145 w 3957145"/>
                      <a:gd name="connsiteY3" fmla="*/ 659537 h 4188376"/>
                      <a:gd name="connsiteX4" fmla="*/ 3957145 w 3957145"/>
                      <a:gd name="connsiteY4" fmla="*/ 3528839 h 4188376"/>
                      <a:gd name="connsiteX5" fmla="*/ 3297608 w 3957145"/>
                      <a:gd name="connsiteY5" fmla="*/ 4188376 h 4188376"/>
                      <a:gd name="connsiteX6" fmla="*/ 659537 w 3957145"/>
                      <a:gd name="connsiteY6" fmla="*/ 4188376 h 4188376"/>
                      <a:gd name="connsiteX7" fmla="*/ 0 w 3957145"/>
                      <a:gd name="connsiteY7" fmla="*/ 3528839 h 4188376"/>
                      <a:gd name="connsiteX8" fmla="*/ 0 w 3957145"/>
                      <a:gd name="connsiteY8" fmla="*/ 659537 h 418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7145" h="4188376" fill="none" extrusionOk="0">
                        <a:moveTo>
                          <a:pt x="0" y="659537"/>
                        </a:moveTo>
                        <a:cubicBezTo>
                          <a:pt x="34247" y="317237"/>
                          <a:pt x="247482" y="10135"/>
                          <a:pt x="659537" y="0"/>
                        </a:cubicBezTo>
                        <a:cubicBezTo>
                          <a:pt x="1863412" y="155676"/>
                          <a:pt x="2601279" y="37245"/>
                          <a:pt x="3297608" y="0"/>
                        </a:cubicBezTo>
                        <a:cubicBezTo>
                          <a:pt x="3659580" y="6351"/>
                          <a:pt x="3943287" y="304189"/>
                          <a:pt x="3957145" y="659537"/>
                        </a:cubicBezTo>
                        <a:cubicBezTo>
                          <a:pt x="3818698" y="1801347"/>
                          <a:pt x="4071546" y="3084699"/>
                          <a:pt x="3957145" y="3528839"/>
                        </a:cubicBezTo>
                        <a:cubicBezTo>
                          <a:pt x="3969569" y="3963413"/>
                          <a:pt x="3656398" y="4194077"/>
                          <a:pt x="3297608" y="4188376"/>
                        </a:cubicBezTo>
                        <a:cubicBezTo>
                          <a:pt x="2480585" y="4127168"/>
                          <a:pt x="1446026" y="4043934"/>
                          <a:pt x="659537" y="4188376"/>
                        </a:cubicBezTo>
                        <a:cubicBezTo>
                          <a:pt x="339540" y="4131256"/>
                          <a:pt x="-25075" y="3870560"/>
                          <a:pt x="0" y="3528839"/>
                        </a:cubicBezTo>
                        <a:cubicBezTo>
                          <a:pt x="-129749" y="2922084"/>
                          <a:pt x="-85208" y="1346420"/>
                          <a:pt x="0" y="659537"/>
                        </a:cubicBezTo>
                        <a:close/>
                      </a:path>
                      <a:path w="3957145" h="4188376" stroke="0" extrusionOk="0">
                        <a:moveTo>
                          <a:pt x="0" y="659537"/>
                        </a:moveTo>
                        <a:cubicBezTo>
                          <a:pt x="66330" y="289420"/>
                          <a:pt x="331247" y="-58448"/>
                          <a:pt x="659537" y="0"/>
                        </a:cubicBezTo>
                        <a:cubicBezTo>
                          <a:pt x="1256789" y="13567"/>
                          <a:pt x="2774664" y="-41487"/>
                          <a:pt x="3297608" y="0"/>
                        </a:cubicBezTo>
                        <a:cubicBezTo>
                          <a:pt x="3667035" y="-16746"/>
                          <a:pt x="3977958" y="326190"/>
                          <a:pt x="3957145" y="659537"/>
                        </a:cubicBezTo>
                        <a:cubicBezTo>
                          <a:pt x="3975845" y="988518"/>
                          <a:pt x="3847958" y="2880361"/>
                          <a:pt x="3957145" y="3528839"/>
                        </a:cubicBezTo>
                        <a:cubicBezTo>
                          <a:pt x="3973585" y="3890375"/>
                          <a:pt x="3697089" y="4199766"/>
                          <a:pt x="3297608" y="4188376"/>
                        </a:cubicBezTo>
                        <a:cubicBezTo>
                          <a:pt x="2058769" y="4100410"/>
                          <a:pt x="1712037" y="4183859"/>
                          <a:pt x="659537" y="4188376"/>
                        </a:cubicBezTo>
                        <a:cubicBezTo>
                          <a:pt x="304072" y="4187119"/>
                          <a:pt x="2883" y="3905461"/>
                          <a:pt x="0" y="3528839"/>
                        </a:cubicBezTo>
                        <a:cubicBezTo>
                          <a:pt x="100965" y="2907593"/>
                          <a:pt x="-68127" y="1431450"/>
                          <a:pt x="0" y="65953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2. </a:t>
            </a:r>
            <a:r>
              <a:rPr lang="es-ES_tradnl" b="1" dirty="0" err="1">
                <a:solidFill>
                  <a:srgbClr val="FF6600"/>
                </a:solidFill>
                <a:latin typeface="Arial" panose="020B0604020202020204" pitchFamily="34" charset="0"/>
                <a:cs typeface="Arial" panose="020B0604020202020204" pitchFamily="34" charset="0"/>
              </a:rPr>
              <a:t>Avaliación</a:t>
            </a:r>
            <a:r>
              <a:rPr lang="es-ES_tradnl" b="1" dirty="0">
                <a:solidFill>
                  <a:srgbClr val="FF6600"/>
                </a:solidFill>
                <a:latin typeface="Arial" panose="020B0604020202020204" pitchFamily="34" charset="0"/>
                <a:cs typeface="Arial" panose="020B0604020202020204" pitchFamily="34" charset="0"/>
              </a:rPr>
              <a:t> Inicial</a:t>
            </a:r>
            <a:endParaRPr lang="es-ES_tradnl" b="1" dirty="0">
              <a:latin typeface="Arial" panose="020B0604020202020204" pitchFamily="34" charset="0"/>
              <a:cs typeface="Arial" panose="020B0604020202020204" pitchFamily="34" charset="0"/>
            </a:endParaRPr>
          </a:p>
          <a:p>
            <a:pPr algn="just"/>
            <a:endParaRPr lang="es-ES_tradnl" sz="1600" dirty="0">
              <a:latin typeface="Arial" panose="020B0604020202020204" pitchFamily="34" charset="0"/>
              <a:cs typeface="Arial" panose="020B0604020202020204" pitchFamily="34" charset="0"/>
            </a:endParaRPr>
          </a:p>
          <a:p>
            <a:pPr algn="just"/>
            <a:r>
              <a:rPr lang="es-ES_tradnl" sz="1600" dirty="0">
                <a:latin typeface="Arial" panose="020B0604020202020204" pitchFamily="34" charset="0"/>
                <a:cs typeface="Arial" panose="020B0604020202020204" pitchFamily="34" charset="0"/>
              </a:rPr>
              <a:t>Detección das </a:t>
            </a:r>
            <a:r>
              <a:rPr lang="es-ES_tradnl" sz="1600" dirty="0" err="1">
                <a:latin typeface="Arial" panose="020B0604020202020204" pitchFamily="34" charset="0"/>
                <a:cs typeface="Arial" panose="020B0604020202020204" pitchFamily="34" charset="0"/>
              </a:rPr>
              <a:t>aprendizaxes</a:t>
            </a:r>
            <a:r>
              <a:rPr lang="es-ES_tradnl" sz="1600" dirty="0">
                <a:latin typeface="Arial" panose="020B0604020202020204" pitchFamily="34" charset="0"/>
                <a:cs typeface="Arial" panose="020B0604020202020204" pitchFamily="34" charset="0"/>
              </a:rPr>
              <a:t> imprescindibles non adquiridas no curso 2019/2020.</a:t>
            </a:r>
          </a:p>
        </p:txBody>
      </p:sp>
      <p:sp>
        <p:nvSpPr>
          <p:cNvPr id="12" name="Rectángulo: esquinas redondeadas 10">
            <a:extLst>
              <a:ext uri="{FF2B5EF4-FFF2-40B4-BE49-F238E27FC236}">
                <a16:creationId xmlns:a16="http://schemas.microsoft.com/office/drawing/2014/main" id="{FADD6186-B379-9743-9638-8AB761E800A6}"/>
              </a:ext>
            </a:extLst>
          </p:cNvPr>
          <p:cNvSpPr/>
          <p:nvPr/>
        </p:nvSpPr>
        <p:spPr>
          <a:xfrm>
            <a:off x="4006147" y="788683"/>
            <a:ext cx="5098141" cy="3711650"/>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3. </a:t>
            </a:r>
            <a:r>
              <a:rPr lang="es-ES_tradnl" b="1" dirty="0" err="1">
                <a:solidFill>
                  <a:srgbClr val="FF6600"/>
                </a:solidFill>
                <a:latin typeface="Arial" panose="020B0604020202020204" pitchFamily="34" charset="0"/>
                <a:cs typeface="Arial" panose="020B0604020202020204" pitchFamily="34" charset="0"/>
              </a:rPr>
              <a:t>Programacións</a:t>
            </a:r>
            <a:r>
              <a:rPr lang="es-ES_tradnl" b="1" dirty="0">
                <a:solidFill>
                  <a:srgbClr val="FF6600"/>
                </a:solidFill>
                <a:latin typeface="Arial" panose="020B0604020202020204" pitchFamily="34" charset="0"/>
                <a:cs typeface="Arial" panose="020B0604020202020204" pitchFamily="34" charset="0"/>
              </a:rPr>
              <a:t> didácticas</a:t>
            </a:r>
          </a:p>
          <a:p>
            <a:pPr algn="ctr"/>
            <a:endParaRPr lang="es-ES_tradnl"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_tradnl" sz="1600" dirty="0" err="1">
                <a:latin typeface="Arial" panose="020B0604020202020204" pitchFamily="34" charset="0"/>
                <a:cs typeface="Arial" panose="020B0604020202020204" pitchFamily="34" charset="0"/>
              </a:rPr>
              <a:t>Estableceránse</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plans</a:t>
            </a:r>
            <a:r>
              <a:rPr lang="es-ES_tradnl" sz="1600" dirty="0">
                <a:latin typeface="Arial" panose="020B0604020202020204" pitchFamily="34" charset="0"/>
                <a:cs typeface="Arial" panose="020B0604020202020204" pitchFamily="34" charset="0"/>
              </a:rPr>
              <a:t> de </a:t>
            </a:r>
            <a:r>
              <a:rPr lang="es-ES_tradnl" sz="1600" dirty="0" err="1">
                <a:latin typeface="Arial" panose="020B0604020202020204" pitchFamily="34" charset="0"/>
                <a:cs typeface="Arial" panose="020B0604020202020204" pitchFamily="34" charset="0"/>
              </a:rPr>
              <a:t>reforzo</a:t>
            </a:r>
            <a:r>
              <a:rPr lang="es-ES_tradnl" sz="1600" dirty="0">
                <a:latin typeface="Arial" panose="020B0604020202020204" pitchFamily="34" charset="0"/>
                <a:cs typeface="Arial" panose="020B0604020202020204" pitchFamily="34" charset="0"/>
              </a:rPr>
              <a:t> que </a:t>
            </a:r>
            <a:r>
              <a:rPr lang="es-ES_tradnl" sz="1600" dirty="0" err="1">
                <a:latin typeface="Arial" panose="020B0604020202020204" pitchFamily="34" charset="0"/>
                <a:cs typeface="Arial" panose="020B0604020202020204" pitchFamily="34" charset="0"/>
              </a:rPr>
              <a:t>conterán</a:t>
            </a:r>
            <a:r>
              <a:rPr lang="es-ES_tradnl" sz="1600" dirty="0">
                <a:latin typeface="Arial" panose="020B0604020202020204" pitchFamily="34" charset="0"/>
                <a:cs typeface="Arial" panose="020B0604020202020204" pitchFamily="34" charset="0"/>
              </a:rPr>
              <a:t> as medidas </a:t>
            </a:r>
            <a:r>
              <a:rPr lang="es-ES_tradnl" sz="1600" dirty="0" err="1">
                <a:latin typeface="Arial" panose="020B0604020202020204" pitchFamily="34" charset="0"/>
                <a:cs typeface="Arial" panose="020B0604020202020204" pitchFamily="34" charset="0"/>
              </a:rPr>
              <a:t>metodolóxicas</a:t>
            </a:r>
            <a:r>
              <a:rPr lang="es-ES_tradnl" sz="1600" dirty="0">
                <a:latin typeface="Arial" panose="020B0604020202020204" pitchFamily="34" charset="0"/>
                <a:cs typeface="Arial" panose="020B0604020202020204" pitchFamily="34" charset="0"/>
              </a:rPr>
              <a:t> e administrativas que </a:t>
            </a:r>
            <a:r>
              <a:rPr lang="es-ES_tradnl" sz="1600" dirty="0" err="1">
                <a:latin typeface="Arial" panose="020B0604020202020204" pitchFamily="34" charset="0"/>
                <a:cs typeface="Arial" panose="020B0604020202020204" pitchFamily="34" charset="0"/>
              </a:rPr>
              <a:t>favorezan</a:t>
            </a:r>
            <a:r>
              <a:rPr lang="es-ES_tradnl" sz="1600" dirty="0">
                <a:latin typeface="Arial" panose="020B0604020202020204" pitchFamily="34" charset="0"/>
                <a:cs typeface="Arial" panose="020B0604020202020204" pitchFamily="34" charset="0"/>
              </a:rPr>
              <a:t> o pleno </a:t>
            </a:r>
            <a:r>
              <a:rPr lang="es-ES_tradnl" sz="1600" dirty="0" err="1">
                <a:latin typeface="Arial" panose="020B0604020202020204" pitchFamily="34" charset="0"/>
                <a:cs typeface="Arial" panose="020B0604020202020204" pitchFamily="34" charset="0"/>
              </a:rPr>
              <a:t>desenvolvemento</a:t>
            </a:r>
            <a:r>
              <a:rPr lang="es-ES_tradnl" sz="1600" dirty="0">
                <a:latin typeface="Arial" panose="020B0604020202020204" pitchFamily="34" charset="0"/>
                <a:cs typeface="Arial" panose="020B0604020202020204" pitchFamily="34" charset="0"/>
              </a:rPr>
              <a:t> de todo o alumnado. </a:t>
            </a:r>
          </a:p>
          <a:p>
            <a:pPr marL="285750" indent="-285750" algn="just">
              <a:buFont typeface="Arial" panose="020B0604020202020204" pitchFamily="34" charset="0"/>
              <a:buChar char="•"/>
            </a:pPr>
            <a:r>
              <a:rPr lang="es-ES_tradnl" sz="1600" dirty="0">
                <a:latin typeface="Arial" panose="020B0604020202020204" pitchFamily="34" charset="0"/>
                <a:cs typeface="Arial" panose="020B0604020202020204" pitchFamily="34" charset="0"/>
              </a:rPr>
              <a:t>As PD incorporarán as </a:t>
            </a:r>
            <a:r>
              <a:rPr lang="es-ES_tradnl" sz="1600" dirty="0" err="1">
                <a:latin typeface="Arial" panose="020B0604020202020204" pitchFamily="34" charset="0"/>
                <a:cs typeface="Arial" panose="020B0604020202020204" pitchFamily="34" charset="0"/>
              </a:rPr>
              <a:t>aprendizaxes</a:t>
            </a:r>
            <a:r>
              <a:rPr lang="es-ES_tradnl" sz="1600" dirty="0">
                <a:latin typeface="Arial" panose="020B0604020202020204" pitchFamily="34" charset="0"/>
                <a:cs typeface="Arial" panose="020B0604020202020204" pitchFamily="34" charset="0"/>
              </a:rPr>
              <a:t> non adquiridas no curso 2019/2020.</a:t>
            </a:r>
          </a:p>
          <a:p>
            <a:pPr marL="285750" indent="-285750" algn="just">
              <a:buFont typeface="Arial" panose="020B0604020202020204" pitchFamily="34" charset="0"/>
              <a:buChar char="•"/>
            </a:pPr>
            <a:r>
              <a:rPr lang="es-ES_tradnl" sz="1600" dirty="0">
                <a:latin typeface="Arial" panose="020B0604020202020204" pitchFamily="34" charset="0"/>
                <a:cs typeface="Arial" panose="020B0604020202020204" pitchFamily="34" charset="0"/>
              </a:rPr>
              <a:t>Enfoque competencial a través de </a:t>
            </a:r>
            <a:r>
              <a:rPr lang="es-ES_tradnl" sz="1600" dirty="0" err="1">
                <a:latin typeface="Arial" panose="020B0604020202020204" pitchFamily="34" charset="0"/>
                <a:cs typeface="Arial" panose="020B0604020202020204" pitchFamily="34" charset="0"/>
              </a:rPr>
              <a:t>propostas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metodolíxicas</a:t>
            </a:r>
            <a:r>
              <a:rPr lang="es-ES_tradnl" sz="1600" dirty="0">
                <a:latin typeface="Arial" panose="020B0604020202020204" pitchFamily="34" charset="0"/>
                <a:cs typeface="Arial" panose="020B0604020202020204" pitchFamily="34" charset="0"/>
              </a:rPr>
              <a:t> activas e </a:t>
            </a:r>
            <a:r>
              <a:rPr lang="es-ES_tradnl" sz="1600" dirty="0" err="1">
                <a:latin typeface="Arial" panose="020B0604020202020204" pitchFamily="34" charset="0"/>
                <a:cs typeface="Arial" panose="020B0604020202020204" pitchFamily="34" charset="0"/>
              </a:rPr>
              <a:t>axustadas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ás</a:t>
            </a:r>
            <a:r>
              <a:rPr lang="es-ES_tradnl" sz="1600" dirty="0">
                <a:latin typeface="Arial" panose="020B0604020202020204" pitchFamily="34" charset="0"/>
                <a:cs typeface="Arial" panose="020B0604020202020204" pitchFamily="34" charset="0"/>
              </a:rPr>
              <a:t> necesidades do alumnado.</a:t>
            </a:r>
          </a:p>
          <a:p>
            <a:pPr marL="285750" indent="-285750" algn="just">
              <a:buFont typeface="Arial" panose="020B0604020202020204" pitchFamily="34" charset="0"/>
              <a:buChar char="•"/>
            </a:pPr>
            <a:r>
              <a:rPr lang="es-ES_tradnl" sz="1600" dirty="0">
                <a:latin typeface="Arial" panose="020B0604020202020204" pitchFamily="34" charset="0"/>
                <a:cs typeface="Arial" panose="020B0604020202020204" pitchFamily="34" charset="0"/>
              </a:rPr>
              <a:t>Constarán as </a:t>
            </a:r>
            <a:r>
              <a:rPr lang="es-ES_tradnl" sz="1600" dirty="0" err="1">
                <a:latin typeface="Arial" panose="020B0604020202020204" pitchFamily="34" charset="0"/>
                <a:cs typeface="Arial" panose="020B0604020202020204" pitchFamily="34" charset="0"/>
              </a:rPr>
              <a:t>adaptacións</a:t>
            </a:r>
            <a:r>
              <a:rPr lang="es-ES_tradnl" sz="1600" dirty="0">
                <a:latin typeface="Arial" panose="020B0604020202020204" pitchFamily="34" charset="0"/>
                <a:cs typeface="Arial" panose="020B0604020202020204" pitchFamily="34" charset="0"/>
              </a:rPr>
              <a:t> necesarias que </a:t>
            </a:r>
            <a:r>
              <a:rPr lang="es-ES_tradnl" sz="1600" dirty="0" err="1">
                <a:latin typeface="Arial" panose="020B0604020202020204" pitchFamily="34" charset="0"/>
                <a:cs typeface="Arial" panose="020B0604020202020204" pitchFamily="34" charset="0"/>
              </a:rPr>
              <a:t>poida</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requirir</a:t>
            </a:r>
            <a:r>
              <a:rPr lang="es-ES_tradnl" sz="1600" dirty="0">
                <a:latin typeface="Arial" panose="020B0604020202020204" pitchFamily="34" charset="0"/>
                <a:cs typeface="Arial" panose="020B0604020202020204" pitchFamily="34" charset="0"/>
              </a:rPr>
              <a:t> a docencia non presencial.</a:t>
            </a:r>
          </a:p>
        </p:txBody>
      </p:sp>
      <p:sp>
        <p:nvSpPr>
          <p:cNvPr id="15" name="Rectángulo: esquinas redondeadas 10">
            <a:extLst>
              <a:ext uri="{FF2B5EF4-FFF2-40B4-BE49-F238E27FC236}">
                <a16:creationId xmlns:a16="http://schemas.microsoft.com/office/drawing/2014/main" id="{943671AA-97B6-5340-93B1-4E91B39FF0D8}"/>
              </a:ext>
            </a:extLst>
          </p:cNvPr>
          <p:cNvSpPr/>
          <p:nvPr/>
        </p:nvSpPr>
        <p:spPr>
          <a:xfrm>
            <a:off x="243454" y="4604189"/>
            <a:ext cx="8838652" cy="2077160"/>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4. </a:t>
            </a:r>
            <a:r>
              <a:rPr lang="es-ES_tradnl" b="1" dirty="0" err="1">
                <a:solidFill>
                  <a:srgbClr val="FF6600"/>
                </a:solidFill>
                <a:latin typeface="Arial" panose="020B0604020202020204" pitchFamily="34" charset="0"/>
                <a:cs typeface="Arial" panose="020B0604020202020204" pitchFamily="34" charset="0"/>
              </a:rPr>
              <a:t>Orientacións</a:t>
            </a:r>
            <a:r>
              <a:rPr lang="es-ES_tradnl" b="1" dirty="0">
                <a:solidFill>
                  <a:srgbClr val="FF6600"/>
                </a:solidFill>
                <a:latin typeface="Arial" panose="020B0604020202020204" pitchFamily="34" charset="0"/>
                <a:cs typeface="Arial" panose="020B0604020202020204" pitchFamily="34" charset="0"/>
              </a:rPr>
              <a:t> para a atención á </a:t>
            </a:r>
            <a:r>
              <a:rPr lang="es-ES_tradnl" b="1" dirty="0" err="1">
                <a:solidFill>
                  <a:srgbClr val="FF6600"/>
                </a:solidFill>
                <a:latin typeface="Arial" panose="020B0604020202020204" pitchFamily="34" charset="0"/>
                <a:cs typeface="Arial" panose="020B0604020202020204" pitchFamily="34" charset="0"/>
              </a:rPr>
              <a:t>diversidade</a:t>
            </a:r>
            <a:endParaRPr lang="es-ES_tradnl" b="1" dirty="0">
              <a:solidFill>
                <a:srgbClr val="FF6600"/>
              </a:solidFill>
              <a:latin typeface="Arial" panose="020B0604020202020204" pitchFamily="34" charset="0"/>
              <a:cs typeface="Arial" panose="020B0604020202020204" pitchFamily="34" charset="0"/>
            </a:endParaRPr>
          </a:p>
          <a:p>
            <a:pPr algn="ctr"/>
            <a:endParaRPr lang="es-ES_tradnl"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_tradnl" sz="1600" dirty="0" err="1">
                <a:latin typeface="Arial" panose="020B0604020202020204" pitchFamily="34" charset="0"/>
                <a:cs typeface="Arial" panose="020B0604020202020204" pitchFamily="34" charset="0"/>
              </a:rPr>
              <a:t>Atenderase</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aos</a:t>
            </a:r>
            <a:r>
              <a:rPr lang="es-ES_tradnl" sz="1600" dirty="0">
                <a:latin typeface="Arial" panose="020B0604020202020204" pitchFamily="34" charset="0"/>
                <a:cs typeface="Arial" panose="020B0604020202020204" pitchFamily="34" charset="0"/>
              </a:rPr>
              <a:t> diferentes modos de percibir e expresar información </a:t>
            </a:r>
            <a:r>
              <a:rPr lang="es-ES_tradnl" sz="1600" dirty="0" err="1">
                <a:latin typeface="Arial" panose="020B0604020202020204" pitchFamily="34" charset="0"/>
                <a:cs typeface="Arial" panose="020B0604020202020204" pitchFamily="34" charset="0"/>
              </a:rPr>
              <a:t>garantindo</a:t>
            </a:r>
            <a:r>
              <a:rPr lang="es-ES_tradnl" sz="1600" dirty="0">
                <a:latin typeface="Arial" panose="020B0604020202020204" pitchFamily="34" charset="0"/>
                <a:cs typeface="Arial" panose="020B0604020202020204" pitchFamily="34" charset="0"/>
              </a:rPr>
              <a:t> a comprensión e a comunicación da </a:t>
            </a:r>
            <a:r>
              <a:rPr lang="es-ES_tradnl" sz="1600" dirty="0" err="1">
                <a:latin typeface="Arial" panose="020B0604020202020204" pitchFamily="34" charset="0"/>
                <a:cs typeface="Arial" panose="020B0604020202020204" pitchFamily="34" charset="0"/>
              </a:rPr>
              <a:t>mesma</a:t>
            </a:r>
            <a:r>
              <a:rPr lang="es-ES_tradnl" sz="1600" dirty="0">
                <a:latin typeface="Arial" panose="020B0604020202020204" pitchFamily="34" charset="0"/>
                <a:cs typeface="Arial" panose="020B0604020202020204" pitchFamily="34" charset="0"/>
              </a:rPr>
              <a:t> e o </a:t>
            </a:r>
            <a:r>
              <a:rPr lang="es-ES_tradnl" sz="1600" dirty="0" err="1">
                <a:latin typeface="Arial" panose="020B0604020202020204" pitchFamily="34" charset="0"/>
                <a:cs typeface="Arial" panose="020B0604020202020204" pitchFamily="34" charset="0"/>
              </a:rPr>
              <a:t>axuste</a:t>
            </a:r>
            <a:r>
              <a:rPr lang="es-ES_tradnl" sz="1600" dirty="0">
                <a:latin typeface="Arial" panose="020B0604020202020204" pitchFamily="34" charset="0"/>
                <a:cs typeface="Arial" panose="020B0604020202020204" pitchFamily="34" charset="0"/>
              </a:rPr>
              <a:t> de medios, tempos, instrumentos </a:t>
            </a:r>
            <a:r>
              <a:rPr lang="es-ES_tradnl" sz="1600" dirty="0" err="1">
                <a:latin typeface="Arial" panose="020B0604020202020204" pitchFamily="34" charset="0"/>
                <a:cs typeface="Arial" panose="020B0604020202020204" pitchFamily="34" charset="0"/>
              </a:rPr>
              <a:t>ou</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procedementos</a:t>
            </a:r>
            <a:r>
              <a:rPr lang="es-ES_tradnl" sz="1600" dirty="0">
                <a:latin typeface="Arial" panose="020B0604020202020204" pitchFamily="34" charset="0"/>
                <a:cs typeface="Arial" panose="020B0604020202020204" pitchFamily="34" charset="0"/>
              </a:rPr>
              <a:t> de </a:t>
            </a:r>
            <a:r>
              <a:rPr lang="es-ES_tradnl" sz="1600" dirty="0" err="1">
                <a:latin typeface="Arial" panose="020B0604020202020204" pitchFamily="34" charset="0"/>
                <a:cs typeface="Arial" panose="020B0604020202020204" pitchFamily="34" charset="0"/>
              </a:rPr>
              <a:t>avaliación</a:t>
            </a:r>
            <a:r>
              <a:rPr lang="es-ES_tradnl" sz="1600"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s-ES_tradnl" sz="1600" dirty="0" err="1">
                <a:latin typeface="Arial" panose="020B0604020202020204" pitchFamily="34" charset="0"/>
                <a:cs typeface="Arial" panose="020B0604020202020204" pitchFamily="34" charset="0"/>
              </a:rPr>
              <a:t>Deseñaranse</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plans</a:t>
            </a:r>
            <a:r>
              <a:rPr lang="es-ES_tradnl" sz="1600" dirty="0">
                <a:latin typeface="Arial" panose="020B0604020202020204" pitchFamily="34" charset="0"/>
                <a:cs typeface="Arial" panose="020B0604020202020204" pitchFamily="34" charset="0"/>
              </a:rPr>
              <a:t> de recuperación dos aspectos curriculares afectados </a:t>
            </a:r>
            <a:r>
              <a:rPr lang="es-ES_tradnl" sz="1600" dirty="0" err="1">
                <a:latin typeface="Arial" panose="020B0604020202020204" pitchFamily="34" charset="0"/>
                <a:cs typeface="Arial" panose="020B0604020202020204" pitchFamily="34" charset="0"/>
              </a:rPr>
              <a:t>pola</a:t>
            </a:r>
            <a:r>
              <a:rPr lang="es-ES_tradnl" sz="1600" dirty="0">
                <a:latin typeface="Arial" panose="020B0604020202020204" pitchFamily="34" charset="0"/>
                <a:cs typeface="Arial" panose="020B0604020202020204" pitchFamily="34" charset="0"/>
              </a:rPr>
              <a:t> suspensión da </a:t>
            </a:r>
            <a:r>
              <a:rPr lang="es-ES_tradnl" sz="1600" dirty="0" err="1">
                <a:latin typeface="Arial" panose="020B0604020202020204" pitchFamily="34" charset="0"/>
                <a:cs typeface="Arial" panose="020B0604020202020204" pitchFamily="34" charset="0"/>
              </a:rPr>
              <a:t>actividade</a:t>
            </a:r>
            <a:r>
              <a:rPr lang="es-ES_tradnl" sz="1600" dirty="0">
                <a:latin typeface="Arial" panose="020B0604020202020204" pitchFamily="34" charset="0"/>
                <a:cs typeface="Arial" panose="020B0604020202020204" pitchFamily="34" charset="0"/>
              </a:rPr>
              <a:t> lectiva no curso 2019/2020 </a:t>
            </a:r>
            <a:r>
              <a:rPr lang="es-ES_tradnl" sz="1600" dirty="0" err="1">
                <a:latin typeface="Arial" panose="020B0604020202020204" pitchFamily="34" charset="0"/>
                <a:cs typeface="Arial" panose="020B0604020202020204" pitchFamily="34" charset="0"/>
              </a:rPr>
              <a:t>incluindo</a:t>
            </a:r>
            <a:r>
              <a:rPr lang="es-ES_tradnl" sz="1600" dirty="0">
                <a:latin typeface="Arial" panose="020B0604020202020204" pitchFamily="34" charset="0"/>
                <a:cs typeface="Arial" panose="020B0604020202020204" pitchFamily="34" charset="0"/>
              </a:rPr>
              <a:t> medidas </a:t>
            </a:r>
            <a:r>
              <a:rPr lang="es-ES_tradnl" sz="1600" dirty="0" err="1">
                <a:latin typeface="Arial" panose="020B0604020202020204" pitchFamily="34" charset="0"/>
                <a:cs typeface="Arial" panose="020B0604020202020204" pitchFamily="34" charset="0"/>
              </a:rPr>
              <a:t>deatención</a:t>
            </a:r>
            <a:r>
              <a:rPr lang="es-ES_tradnl" sz="1600" dirty="0">
                <a:latin typeface="Arial" panose="020B0604020202020204" pitchFamily="34" charset="0"/>
                <a:cs typeface="Arial" panose="020B0604020202020204" pitchFamily="34" charset="0"/>
              </a:rPr>
              <a:t> á </a:t>
            </a:r>
            <a:r>
              <a:rPr lang="es-ES_tradnl" sz="1600" dirty="0" err="1">
                <a:latin typeface="Arial" panose="020B0604020202020204" pitchFamily="34" charset="0"/>
                <a:cs typeface="Arial" panose="020B0604020202020204" pitchFamily="34" charset="0"/>
              </a:rPr>
              <a:t>diversidade</a:t>
            </a:r>
            <a:endParaRPr lang="es-ES_tradnl" sz="1600" dirty="0">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10446C65-8AA3-A04E-8001-98D3F8D6129C}"/>
              </a:ext>
            </a:extLst>
          </p:cNvPr>
          <p:cNvSpPr txBox="1"/>
          <p:nvPr/>
        </p:nvSpPr>
        <p:spPr>
          <a:xfrm>
            <a:off x="243454" y="808892"/>
            <a:ext cx="2710761" cy="369332"/>
          </a:xfrm>
          <a:prstGeom prst="rect">
            <a:avLst/>
          </a:prstGeom>
          <a:noFill/>
        </p:spPr>
        <p:txBody>
          <a:bodyPr wrap="square" rtlCol="0">
            <a:spAutoFit/>
          </a:bodyPr>
          <a:lstStyle/>
          <a:p>
            <a:r>
              <a:rPr lang="es-ES_tradnl" dirty="0">
                <a:solidFill>
                  <a:srgbClr val="FF6600"/>
                </a:solidFill>
                <a:latin typeface="Arial" panose="020B0604020202020204" pitchFamily="34" charset="0"/>
                <a:cs typeface="Arial" panose="020B0604020202020204" pitchFamily="34" charset="0"/>
              </a:rPr>
              <a:t>SEGUNDO</a:t>
            </a:r>
            <a:endParaRPr lang="es-ES" dirty="0"/>
          </a:p>
        </p:txBody>
      </p:sp>
    </p:spTree>
    <p:extLst>
      <p:ext uri="{BB962C8B-B14F-4D97-AF65-F5344CB8AC3E}">
        <p14:creationId xmlns:p14="http://schemas.microsoft.com/office/powerpoint/2010/main" val="412052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Fundación INGADA (@fundacioningada) | Twitter">
            <a:extLst>
              <a:ext uri="{FF2B5EF4-FFF2-40B4-BE49-F238E27FC236}">
                <a16:creationId xmlns:a16="http://schemas.microsoft.com/office/drawing/2014/main" id="{0F517C00-CE92-1148-908B-F914BF472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1359757" y="1774211"/>
            <a:ext cx="6643468" cy="1366911"/>
          </a:xfrm>
        </p:spPr>
        <p:txBody>
          <a:bodyPr>
            <a:noAutofit/>
          </a:bodyPr>
          <a:lstStyle/>
          <a:p>
            <a:r>
              <a:rPr lang="es-ES_tradnl" sz="3600" b="1" dirty="0">
                <a:solidFill>
                  <a:srgbClr val="FF6600"/>
                </a:solidFill>
                <a:latin typeface="Arial" panose="020B0604020202020204" pitchFamily="34" charset="0"/>
                <a:cs typeface="Arial" panose="020B0604020202020204" pitchFamily="34" charset="0"/>
              </a:rPr>
              <a:t>ATENCIÓN Á DIVERSIDADE:</a:t>
            </a:r>
            <a:br>
              <a:rPr lang="es-ES_tradnl" sz="3600" b="1" dirty="0">
                <a:solidFill>
                  <a:srgbClr val="FF6600"/>
                </a:solidFill>
                <a:latin typeface="Arial" panose="020B0604020202020204" pitchFamily="34" charset="0"/>
                <a:cs typeface="Arial" panose="020B0604020202020204" pitchFamily="34" charset="0"/>
              </a:rPr>
            </a:br>
            <a:r>
              <a:rPr lang="es-ES_tradnl" sz="3600" b="1" dirty="0">
                <a:solidFill>
                  <a:srgbClr val="FF6600"/>
                </a:solidFill>
                <a:latin typeface="Arial" panose="020B0604020202020204" pitchFamily="34" charset="0"/>
                <a:cs typeface="Arial" panose="020B0604020202020204" pitchFamily="34" charset="0"/>
              </a:rPr>
              <a:t> MARCO LEGAL </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nicio">
            <a:extLst>
              <a:ext uri="{FF2B5EF4-FFF2-40B4-BE49-F238E27FC236}">
                <a16:creationId xmlns:a16="http://schemas.microsoft.com/office/drawing/2014/main" id="{89BF765C-CD9B-41DC-8DE1-5615F3DD4DD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27" y="140121"/>
            <a:ext cx="3803597" cy="69608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Resultado de imagen de fundacion maria jose jove">
            <a:extLst>
              <a:ext uri="{FF2B5EF4-FFF2-40B4-BE49-F238E27FC236}">
                <a16:creationId xmlns:a16="http://schemas.microsoft.com/office/drawing/2014/main" id="{C7E91EBF-A6D3-4B86-A49D-0D845C5CCC2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5029" y="140121"/>
            <a:ext cx="1448972" cy="95632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CuadroTexto 3"/>
          <p:cNvSpPr txBox="1"/>
          <p:nvPr/>
        </p:nvSpPr>
        <p:spPr>
          <a:xfrm>
            <a:off x="975945" y="3716879"/>
            <a:ext cx="7192109" cy="1938992"/>
          </a:xfrm>
          <a:prstGeom prst="rect">
            <a:avLst/>
          </a:prstGeom>
          <a:noFill/>
        </p:spPr>
        <p:txBody>
          <a:bodyPr wrap="square" rtlCol="0">
            <a:spAutoFit/>
          </a:bodyPr>
          <a:lstStyle/>
          <a:p>
            <a:r>
              <a:rPr lang="es-ES_tradnl" sz="2000" b="1" dirty="0"/>
              <a:t>OBXECTIVO</a:t>
            </a:r>
          </a:p>
          <a:p>
            <a:r>
              <a:rPr lang="es-ES_tradnl" sz="2000" b="1" dirty="0"/>
              <a:t>Materializar e garantir os principios de normalización e inclusión, así como a </a:t>
            </a:r>
            <a:r>
              <a:rPr lang="es-ES_tradnl" sz="2000" b="1" dirty="0" err="1"/>
              <a:t>igualdade</a:t>
            </a:r>
            <a:r>
              <a:rPr lang="es-ES_tradnl" sz="2000" b="1" dirty="0"/>
              <a:t> de oportunidades, mediante a implementación das medidas de atención á </a:t>
            </a:r>
            <a:r>
              <a:rPr lang="es-ES_tradnl" sz="2000" b="1" dirty="0" err="1"/>
              <a:t>diversidade</a:t>
            </a:r>
            <a:r>
              <a:rPr lang="es-ES_tradnl" sz="2000" b="1" dirty="0"/>
              <a:t> contempladas no marco </a:t>
            </a:r>
            <a:r>
              <a:rPr lang="es-ES_tradnl" sz="2000" b="1" dirty="0" err="1"/>
              <a:t>lexislativo</a:t>
            </a:r>
            <a:r>
              <a:rPr lang="es-ES_tradnl" sz="2000" b="1" dirty="0"/>
              <a:t> e a través da optimización dos recursos existentes no centro educativo.</a:t>
            </a:r>
            <a:endParaRPr lang="es-ES" sz="2000" b="1" dirty="0"/>
          </a:p>
        </p:txBody>
      </p:sp>
    </p:spTree>
    <p:extLst>
      <p:ext uri="{BB962C8B-B14F-4D97-AF65-F5344CB8AC3E}">
        <p14:creationId xmlns:p14="http://schemas.microsoft.com/office/powerpoint/2010/main" val="2751949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undación INGADA (@fundacioningada) | Twitter">
            <a:extLst>
              <a:ext uri="{FF2B5EF4-FFF2-40B4-BE49-F238E27FC236}">
                <a16:creationId xmlns:a16="http://schemas.microsoft.com/office/drawing/2014/main" id="{B0B2A9FB-DF32-1D4C-A078-6E7EDC810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BA89DBC-5FC4-574F-862C-EF684D35EA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80"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ítulo 1">
            <a:extLst>
              <a:ext uri="{FF2B5EF4-FFF2-40B4-BE49-F238E27FC236}">
                <a16:creationId xmlns:a16="http://schemas.microsoft.com/office/drawing/2014/main" id="{B4095C1A-975F-8A48-AD87-03941CDA6B44}"/>
              </a:ext>
            </a:extLst>
          </p:cNvPr>
          <p:cNvSpPr txBox="1">
            <a:spLocks/>
          </p:cNvSpPr>
          <p:nvPr/>
        </p:nvSpPr>
        <p:spPr>
          <a:xfrm>
            <a:off x="39712" y="-273516"/>
            <a:ext cx="9042394" cy="1596177"/>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s-ES_tradnl" b="1" dirty="0">
                <a:solidFill>
                  <a:srgbClr val="FF6600"/>
                </a:solidFill>
                <a:latin typeface="Arial" panose="020B0604020202020204" pitchFamily="34" charset="0"/>
                <a:cs typeface="Arial" panose="020B0604020202020204" pitchFamily="34" charset="0"/>
              </a:rPr>
              <a:t>INSTRUCIÓNS DO 30 DE XULLO DE 2020</a:t>
            </a:r>
          </a:p>
        </p:txBody>
      </p:sp>
      <p:sp>
        <p:nvSpPr>
          <p:cNvPr id="8" name="Rectángulo: esquinas redondeadas 13">
            <a:extLst>
              <a:ext uri="{FF2B5EF4-FFF2-40B4-BE49-F238E27FC236}">
                <a16:creationId xmlns:a16="http://schemas.microsoft.com/office/drawing/2014/main" id="{43A80C94-764B-1A42-927E-A6EE7A04C57E}"/>
              </a:ext>
            </a:extLst>
          </p:cNvPr>
          <p:cNvSpPr/>
          <p:nvPr/>
        </p:nvSpPr>
        <p:spPr>
          <a:xfrm>
            <a:off x="193621" y="1076765"/>
            <a:ext cx="3629999" cy="2894405"/>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3447639744">
                  <a:custGeom>
                    <a:avLst/>
                    <a:gdLst>
                      <a:gd name="connsiteX0" fmla="*/ 0 w 3957145"/>
                      <a:gd name="connsiteY0" fmla="*/ 659537 h 4188376"/>
                      <a:gd name="connsiteX1" fmla="*/ 659537 w 3957145"/>
                      <a:gd name="connsiteY1" fmla="*/ 0 h 4188376"/>
                      <a:gd name="connsiteX2" fmla="*/ 3297608 w 3957145"/>
                      <a:gd name="connsiteY2" fmla="*/ 0 h 4188376"/>
                      <a:gd name="connsiteX3" fmla="*/ 3957145 w 3957145"/>
                      <a:gd name="connsiteY3" fmla="*/ 659537 h 4188376"/>
                      <a:gd name="connsiteX4" fmla="*/ 3957145 w 3957145"/>
                      <a:gd name="connsiteY4" fmla="*/ 3528839 h 4188376"/>
                      <a:gd name="connsiteX5" fmla="*/ 3297608 w 3957145"/>
                      <a:gd name="connsiteY5" fmla="*/ 4188376 h 4188376"/>
                      <a:gd name="connsiteX6" fmla="*/ 659537 w 3957145"/>
                      <a:gd name="connsiteY6" fmla="*/ 4188376 h 4188376"/>
                      <a:gd name="connsiteX7" fmla="*/ 0 w 3957145"/>
                      <a:gd name="connsiteY7" fmla="*/ 3528839 h 4188376"/>
                      <a:gd name="connsiteX8" fmla="*/ 0 w 3957145"/>
                      <a:gd name="connsiteY8" fmla="*/ 659537 h 418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7145" h="4188376" fill="none" extrusionOk="0">
                        <a:moveTo>
                          <a:pt x="0" y="659537"/>
                        </a:moveTo>
                        <a:cubicBezTo>
                          <a:pt x="34247" y="317237"/>
                          <a:pt x="247482" y="10135"/>
                          <a:pt x="659537" y="0"/>
                        </a:cubicBezTo>
                        <a:cubicBezTo>
                          <a:pt x="1863412" y="155676"/>
                          <a:pt x="2601279" y="37245"/>
                          <a:pt x="3297608" y="0"/>
                        </a:cubicBezTo>
                        <a:cubicBezTo>
                          <a:pt x="3659580" y="6351"/>
                          <a:pt x="3943287" y="304189"/>
                          <a:pt x="3957145" y="659537"/>
                        </a:cubicBezTo>
                        <a:cubicBezTo>
                          <a:pt x="3818698" y="1801347"/>
                          <a:pt x="4071546" y="3084699"/>
                          <a:pt x="3957145" y="3528839"/>
                        </a:cubicBezTo>
                        <a:cubicBezTo>
                          <a:pt x="3969569" y="3963413"/>
                          <a:pt x="3656398" y="4194077"/>
                          <a:pt x="3297608" y="4188376"/>
                        </a:cubicBezTo>
                        <a:cubicBezTo>
                          <a:pt x="2480585" y="4127168"/>
                          <a:pt x="1446026" y="4043934"/>
                          <a:pt x="659537" y="4188376"/>
                        </a:cubicBezTo>
                        <a:cubicBezTo>
                          <a:pt x="339540" y="4131256"/>
                          <a:pt x="-25075" y="3870560"/>
                          <a:pt x="0" y="3528839"/>
                        </a:cubicBezTo>
                        <a:cubicBezTo>
                          <a:pt x="-129749" y="2922084"/>
                          <a:pt x="-85208" y="1346420"/>
                          <a:pt x="0" y="659537"/>
                        </a:cubicBezTo>
                        <a:close/>
                      </a:path>
                      <a:path w="3957145" h="4188376" stroke="0" extrusionOk="0">
                        <a:moveTo>
                          <a:pt x="0" y="659537"/>
                        </a:moveTo>
                        <a:cubicBezTo>
                          <a:pt x="66330" y="289420"/>
                          <a:pt x="331247" y="-58448"/>
                          <a:pt x="659537" y="0"/>
                        </a:cubicBezTo>
                        <a:cubicBezTo>
                          <a:pt x="1256789" y="13567"/>
                          <a:pt x="2774664" y="-41487"/>
                          <a:pt x="3297608" y="0"/>
                        </a:cubicBezTo>
                        <a:cubicBezTo>
                          <a:pt x="3667035" y="-16746"/>
                          <a:pt x="3977958" y="326190"/>
                          <a:pt x="3957145" y="659537"/>
                        </a:cubicBezTo>
                        <a:cubicBezTo>
                          <a:pt x="3975845" y="988518"/>
                          <a:pt x="3847958" y="2880361"/>
                          <a:pt x="3957145" y="3528839"/>
                        </a:cubicBezTo>
                        <a:cubicBezTo>
                          <a:pt x="3973585" y="3890375"/>
                          <a:pt x="3697089" y="4199766"/>
                          <a:pt x="3297608" y="4188376"/>
                        </a:cubicBezTo>
                        <a:cubicBezTo>
                          <a:pt x="2058769" y="4100410"/>
                          <a:pt x="1712037" y="4183859"/>
                          <a:pt x="659537" y="4188376"/>
                        </a:cubicBezTo>
                        <a:cubicBezTo>
                          <a:pt x="304072" y="4187119"/>
                          <a:pt x="2883" y="3905461"/>
                          <a:pt x="0" y="3528839"/>
                        </a:cubicBezTo>
                        <a:cubicBezTo>
                          <a:pt x="100965" y="2907593"/>
                          <a:pt x="-68127" y="1431450"/>
                          <a:pt x="0" y="659537"/>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3. Horario de libre configuración do centro</a:t>
            </a:r>
            <a:endParaRPr lang="es-ES_tradnl" b="1" dirty="0">
              <a:latin typeface="Arial" panose="020B0604020202020204" pitchFamily="34" charset="0"/>
              <a:cs typeface="Arial" panose="020B0604020202020204" pitchFamily="34" charset="0"/>
            </a:endParaRPr>
          </a:p>
          <a:p>
            <a:pPr algn="just"/>
            <a:endParaRPr lang="es-ES_tradnl" sz="1600" dirty="0">
              <a:latin typeface="Arial" panose="020B0604020202020204" pitchFamily="34" charset="0"/>
              <a:cs typeface="Arial" panose="020B0604020202020204" pitchFamily="34" charset="0"/>
            </a:endParaRPr>
          </a:p>
          <a:p>
            <a:pPr algn="just"/>
            <a:r>
              <a:rPr lang="es-ES_tradnl" sz="1600" dirty="0" err="1">
                <a:latin typeface="Arial" panose="020B0604020202020204" pitchFamily="34" charset="0"/>
                <a:cs typeface="Arial" panose="020B0604020202020204" pitchFamily="34" charset="0"/>
              </a:rPr>
              <a:t>Poderá</a:t>
            </a:r>
            <a:r>
              <a:rPr lang="es-ES_tradnl" sz="1600" dirty="0">
                <a:latin typeface="Arial" panose="020B0604020202020204" pitchFamily="34" charset="0"/>
                <a:cs typeface="Arial" panose="020B0604020202020204" pitchFamily="34" charset="0"/>
              </a:rPr>
              <a:t> destinarse </a:t>
            </a:r>
            <a:r>
              <a:rPr lang="es-ES_tradnl" sz="1600" dirty="0" err="1">
                <a:latin typeface="Arial" panose="020B0604020202020204" pitchFamily="34" charset="0"/>
                <a:cs typeface="Arial" panose="020B0604020202020204" pitchFamily="34" charset="0"/>
              </a:rPr>
              <a:t>ao</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afondamento</a:t>
            </a:r>
            <a:r>
              <a:rPr lang="es-ES_tradnl" sz="1600" dirty="0">
                <a:latin typeface="Arial" panose="020B0604020202020204" pitchFamily="34" charset="0"/>
                <a:cs typeface="Arial" panose="020B0604020202020204" pitchFamily="34" charset="0"/>
              </a:rPr>
              <a:t> e/</a:t>
            </a:r>
            <a:r>
              <a:rPr lang="es-ES_tradnl" sz="1600" dirty="0" err="1">
                <a:latin typeface="Arial" panose="020B0604020202020204" pitchFamily="34" charset="0"/>
                <a:cs typeface="Arial" panose="020B0604020202020204" pitchFamily="34" charset="0"/>
              </a:rPr>
              <a:t>ou</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reforzo</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dalgunha</a:t>
            </a:r>
            <a:r>
              <a:rPr lang="es-ES_tradnl" sz="1600" dirty="0">
                <a:latin typeface="Arial" panose="020B0604020202020204" pitchFamily="34" charset="0"/>
                <a:cs typeface="Arial" panose="020B0604020202020204" pitchFamily="34" charset="0"/>
              </a:rPr>
              <a:t> materia. Con carácter excepcional durante o curso 2020/21, </a:t>
            </a:r>
            <a:r>
              <a:rPr lang="es-ES_tradnl" sz="1600" dirty="0" err="1">
                <a:latin typeface="Arial" panose="020B0604020202020204" pitchFamily="34" charset="0"/>
                <a:cs typeface="Arial" panose="020B0604020202020204" pitchFamily="34" charset="0"/>
              </a:rPr>
              <a:t>adicarase</a:t>
            </a:r>
            <a:r>
              <a:rPr lang="es-ES_tradnl" sz="1600" dirty="0">
                <a:latin typeface="Arial" panose="020B0604020202020204" pitchFamily="34" charset="0"/>
                <a:cs typeface="Arial" panose="020B0604020202020204" pitchFamily="34" charset="0"/>
              </a:rPr>
              <a:t> prioritariamente </a:t>
            </a:r>
            <a:r>
              <a:rPr lang="es-ES_tradnl" sz="1600" dirty="0" err="1">
                <a:latin typeface="Arial" panose="020B0604020202020204" pitchFamily="34" charset="0"/>
                <a:cs typeface="Arial" panose="020B0604020202020204" pitchFamily="34" charset="0"/>
              </a:rPr>
              <a:t>ao</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reforzo</a:t>
            </a:r>
            <a:r>
              <a:rPr lang="es-ES_tradnl" sz="1600" dirty="0">
                <a:latin typeface="Arial" panose="020B0604020202020204" pitchFamily="34" charset="0"/>
                <a:cs typeface="Arial" panose="020B0604020202020204" pitchFamily="34" charset="0"/>
              </a:rPr>
              <a:t> das materias </a:t>
            </a:r>
            <a:r>
              <a:rPr lang="es-ES_tradnl" sz="1600" dirty="0" err="1">
                <a:latin typeface="Arial" panose="020B0604020202020204" pitchFamily="34" charset="0"/>
                <a:cs typeface="Arial" panose="020B0604020202020204" pitchFamily="34" charset="0"/>
              </a:rPr>
              <a:t>troncais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ou</a:t>
            </a:r>
            <a:r>
              <a:rPr lang="es-ES_tradnl" sz="1600" dirty="0">
                <a:latin typeface="Arial" panose="020B0604020202020204" pitchFamily="34" charset="0"/>
                <a:cs typeface="Arial" panose="020B0604020202020204" pitchFamily="34" charset="0"/>
              </a:rPr>
              <a:t> da materia </a:t>
            </a:r>
            <a:r>
              <a:rPr lang="es-ES_tradnl" sz="1600" dirty="0" err="1">
                <a:latin typeface="Arial" panose="020B0604020202020204" pitchFamily="34" charset="0"/>
                <a:cs typeface="Arial" panose="020B0604020202020204" pitchFamily="34" charset="0"/>
              </a:rPr>
              <a:t>lingua</a:t>
            </a:r>
            <a:r>
              <a:rPr lang="es-ES_tradnl" sz="1600" dirty="0">
                <a:latin typeface="Arial" panose="020B0604020202020204" pitchFamily="34" charset="0"/>
                <a:cs typeface="Arial" panose="020B0604020202020204" pitchFamily="34" charset="0"/>
              </a:rPr>
              <a:t> galega e literatura.</a:t>
            </a:r>
          </a:p>
        </p:txBody>
      </p:sp>
      <p:sp>
        <p:nvSpPr>
          <p:cNvPr id="12" name="Rectángulo: esquinas redondeadas 10">
            <a:extLst>
              <a:ext uri="{FF2B5EF4-FFF2-40B4-BE49-F238E27FC236}">
                <a16:creationId xmlns:a16="http://schemas.microsoft.com/office/drawing/2014/main" id="{FADD6186-B379-9743-9638-8AB761E800A6}"/>
              </a:ext>
            </a:extLst>
          </p:cNvPr>
          <p:cNvSpPr/>
          <p:nvPr/>
        </p:nvSpPr>
        <p:spPr>
          <a:xfrm>
            <a:off x="4039421" y="959569"/>
            <a:ext cx="5054744" cy="3166820"/>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6. Programas da </a:t>
            </a:r>
            <a:r>
              <a:rPr lang="es-ES_tradnl" b="1" dirty="0" err="1">
                <a:solidFill>
                  <a:srgbClr val="FF6600"/>
                </a:solidFill>
                <a:latin typeface="Arial" panose="020B0604020202020204" pitchFamily="34" charset="0"/>
                <a:cs typeface="Arial" panose="020B0604020202020204" pitchFamily="34" charset="0"/>
              </a:rPr>
              <a:t>mellora</a:t>
            </a:r>
            <a:r>
              <a:rPr lang="es-ES_tradnl" b="1" dirty="0">
                <a:solidFill>
                  <a:srgbClr val="FF6600"/>
                </a:solidFill>
                <a:latin typeface="Arial" panose="020B0604020202020204" pitchFamily="34" charset="0"/>
                <a:cs typeface="Arial" panose="020B0604020202020204" pitchFamily="34" charset="0"/>
              </a:rPr>
              <a:t> da </a:t>
            </a:r>
            <a:r>
              <a:rPr lang="es-ES_tradnl" b="1" dirty="0" err="1">
                <a:solidFill>
                  <a:srgbClr val="FF6600"/>
                </a:solidFill>
                <a:latin typeface="Arial" panose="020B0604020202020204" pitchFamily="34" charset="0"/>
                <a:cs typeface="Arial" panose="020B0604020202020204" pitchFamily="34" charset="0"/>
              </a:rPr>
              <a:t>aprendizaxe</a:t>
            </a:r>
            <a:r>
              <a:rPr lang="es-ES_tradnl" b="1" dirty="0">
                <a:solidFill>
                  <a:srgbClr val="FF6600"/>
                </a:solidFill>
                <a:latin typeface="Arial" panose="020B0604020202020204" pitchFamily="34" charset="0"/>
                <a:cs typeface="Arial" panose="020B0604020202020204" pitchFamily="34" charset="0"/>
              </a:rPr>
              <a:t> e do </a:t>
            </a:r>
            <a:r>
              <a:rPr lang="es-ES_tradnl" b="1" dirty="0" err="1">
                <a:solidFill>
                  <a:srgbClr val="FF6600"/>
                </a:solidFill>
                <a:latin typeface="Arial" panose="020B0604020202020204" pitchFamily="34" charset="0"/>
                <a:cs typeface="Arial" panose="020B0604020202020204" pitchFamily="34" charset="0"/>
              </a:rPr>
              <a:t>rendemento</a:t>
            </a:r>
            <a:endParaRPr lang="es-ES_tradnl" b="1" dirty="0">
              <a:solidFill>
                <a:srgbClr val="FF6600"/>
              </a:solidFill>
              <a:latin typeface="Arial" panose="020B0604020202020204" pitchFamily="34" charset="0"/>
              <a:cs typeface="Arial" panose="020B0604020202020204" pitchFamily="34" charset="0"/>
            </a:endParaRPr>
          </a:p>
          <a:p>
            <a:pPr algn="just"/>
            <a:endParaRPr lang="es-ES_tradnl"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_tradnl" sz="1600" dirty="0">
                <a:latin typeface="Arial" panose="020B0604020202020204" pitchFamily="34" charset="0"/>
                <a:cs typeface="Arial" panose="020B0604020202020204" pitchFamily="34" charset="0"/>
              </a:rPr>
              <a:t>Con carácter excepcional, durante o curso 2020/21, </a:t>
            </a:r>
            <a:r>
              <a:rPr lang="es-ES_tradnl" sz="1600" dirty="0" err="1">
                <a:latin typeface="Arial" panose="020B0604020202020204" pitchFamily="34" charset="0"/>
                <a:cs typeface="Arial" panose="020B0604020202020204" pitchFamily="34" charset="0"/>
              </a:rPr>
              <a:t>flexibilizarase</a:t>
            </a:r>
            <a:r>
              <a:rPr lang="es-ES_tradnl" sz="1600" dirty="0">
                <a:latin typeface="Arial" panose="020B0604020202020204" pitchFamily="34" charset="0"/>
                <a:cs typeface="Arial" panose="020B0604020202020204" pitchFamily="34" charset="0"/>
              </a:rPr>
              <a:t> o acceso a </a:t>
            </a:r>
            <a:r>
              <a:rPr lang="es-ES_tradnl" sz="1600" dirty="0" err="1">
                <a:latin typeface="Arial" panose="020B0604020202020204" pitchFamily="34" charset="0"/>
                <a:cs typeface="Arial" panose="020B0604020202020204" pitchFamily="34" charset="0"/>
              </a:rPr>
              <a:t>estes</a:t>
            </a:r>
            <a:r>
              <a:rPr lang="es-ES_tradnl" sz="1600" dirty="0">
                <a:latin typeface="Arial" panose="020B0604020202020204" pitchFamily="34" charset="0"/>
                <a:cs typeface="Arial" panose="020B0604020202020204" pitchFamily="34" charset="0"/>
              </a:rPr>
              <a:t> programas. O requisito será a </a:t>
            </a:r>
            <a:r>
              <a:rPr lang="es-ES_tradnl" sz="1600" dirty="0" err="1">
                <a:latin typeface="Arial" panose="020B0604020202020204" pitchFamily="34" charset="0"/>
                <a:cs typeface="Arial" panose="020B0604020202020204" pitchFamily="34" charset="0"/>
              </a:rPr>
              <a:t>proposta</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razoada</a:t>
            </a:r>
            <a:r>
              <a:rPr lang="es-ES_tradnl" sz="1600" dirty="0">
                <a:latin typeface="Arial" panose="020B0604020202020204" pitchFamily="34" charset="0"/>
                <a:cs typeface="Arial" panose="020B0604020202020204" pitchFamily="34" charset="0"/>
              </a:rPr>
              <a:t> do equipo docente </a:t>
            </a:r>
            <a:r>
              <a:rPr lang="es-ES_tradnl" sz="1600" dirty="0" err="1">
                <a:latin typeface="Arial" panose="020B0604020202020204" pitchFamily="34" charset="0"/>
                <a:cs typeface="Arial" panose="020B0604020202020204" pitchFamily="34" charset="0"/>
              </a:rPr>
              <a:t>escoitados</a:t>
            </a:r>
            <a:r>
              <a:rPr lang="es-ES_tradnl" sz="1600" dirty="0">
                <a:latin typeface="Arial" panose="020B0604020202020204" pitchFamily="34" charset="0"/>
                <a:cs typeface="Arial" panose="020B0604020202020204" pitchFamily="34" charset="0"/>
              </a:rPr>
              <a:t> os </a:t>
            </a:r>
            <a:r>
              <a:rPr lang="es-ES_tradnl" sz="1600" dirty="0" err="1">
                <a:latin typeface="Arial" panose="020B0604020202020204" pitchFamily="34" charset="0"/>
                <a:cs typeface="Arial" panose="020B0604020202020204" pitchFamily="34" charset="0"/>
              </a:rPr>
              <a:t>pais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ou</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titores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legais</a:t>
            </a:r>
            <a:r>
              <a:rPr lang="es-ES_tradnl" sz="1600" dirty="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s-ES_tradnl" sz="1600" dirty="0">
                <a:latin typeface="Arial" panose="020B0604020202020204" pitchFamily="34" charset="0"/>
                <a:cs typeface="Arial" panose="020B0604020202020204" pitchFamily="34" charset="0"/>
              </a:rPr>
              <a:t>Esta flexibilización </a:t>
            </a:r>
            <a:r>
              <a:rPr lang="es-ES_tradnl" sz="1600" dirty="0" err="1">
                <a:latin typeface="Arial" panose="020B0604020202020204" pitchFamily="34" charset="0"/>
                <a:cs typeface="Arial" panose="020B0604020202020204" pitchFamily="34" charset="0"/>
              </a:rPr>
              <a:t>terá</a:t>
            </a:r>
            <a:r>
              <a:rPr lang="es-ES_tradnl" sz="1600" dirty="0">
                <a:latin typeface="Arial" panose="020B0604020202020204" pitchFamily="34" charset="0"/>
                <a:cs typeface="Arial" panose="020B0604020202020204" pitchFamily="34" charset="0"/>
              </a:rPr>
              <a:t> lugar cando </a:t>
            </a:r>
            <a:r>
              <a:rPr lang="es-ES_tradnl" sz="1600" dirty="0" err="1">
                <a:latin typeface="Arial" panose="020B0604020202020204" pitchFamily="34" charset="0"/>
                <a:cs typeface="Arial" panose="020B0604020202020204" pitchFamily="34" charset="0"/>
              </a:rPr>
              <a:t>sexa</a:t>
            </a:r>
            <a:r>
              <a:rPr lang="es-ES_tradnl" sz="1600" dirty="0">
                <a:latin typeface="Arial" panose="020B0604020202020204" pitchFamily="34" charset="0"/>
                <a:cs typeface="Arial" panose="020B0604020202020204" pitchFamily="34" charset="0"/>
              </a:rPr>
              <a:t> a </a:t>
            </a:r>
            <a:r>
              <a:rPr lang="es-ES_tradnl" sz="1600" dirty="0" err="1">
                <a:latin typeface="Arial" panose="020B0604020202020204" pitchFamily="34" charset="0"/>
                <a:cs typeface="Arial" panose="020B0604020202020204" pitchFamily="34" charset="0"/>
              </a:rPr>
              <a:t>mellor</a:t>
            </a:r>
            <a:r>
              <a:rPr lang="es-ES_tradnl" sz="1600" dirty="0">
                <a:latin typeface="Arial" panose="020B0604020202020204" pitchFamily="34" charset="0"/>
                <a:cs typeface="Arial" panose="020B0604020202020204" pitchFamily="34" charset="0"/>
              </a:rPr>
              <a:t> opción para que o alumno finalice con éxito a E.S.O.</a:t>
            </a:r>
          </a:p>
        </p:txBody>
      </p:sp>
      <p:sp>
        <p:nvSpPr>
          <p:cNvPr id="15" name="Rectángulo: esquinas redondeadas 10">
            <a:extLst>
              <a:ext uri="{FF2B5EF4-FFF2-40B4-BE49-F238E27FC236}">
                <a16:creationId xmlns:a16="http://schemas.microsoft.com/office/drawing/2014/main" id="{943671AA-97B6-5340-93B1-4E91B39FF0D8}"/>
              </a:ext>
            </a:extLst>
          </p:cNvPr>
          <p:cNvSpPr/>
          <p:nvPr/>
        </p:nvSpPr>
        <p:spPr>
          <a:xfrm>
            <a:off x="125050" y="4056603"/>
            <a:ext cx="4095992" cy="2690094"/>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7. Integración de materias en ámbitos de </a:t>
            </a:r>
            <a:r>
              <a:rPr lang="es-ES_tradnl" b="1" dirty="0" err="1">
                <a:solidFill>
                  <a:srgbClr val="FF6600"/>
                </a:solidFill>
                <a:latin typeface="Arial" panose="020B0604020202020204" pitchFamily="34" charset="0"/>
                <a:cs typeface="Arial" panose="020B0604020202020204" pitchFamily="34" charset="0"/>
              </a:rPr>
              <a:t>coñecemento</a:t>
            </a:r>
            <a:r>
              <a:rPr lang="es-ES_tradnl" b="1" dirty="0">
                <a:solidFill>
                  <a:srgbClr val="FF6600"/>
                </a:solidFill>
                <a:latin typeface="Arial" panose="020B0604020202020204" pitchFamily="34" charset="0"/>
                <a:cs typeface="Arial" panose="020B0604020202020204" pitchFamily="34" charset="0"/>
              </a:rPr>
              <a:t> en 1º da E.S.O</a:t>
            </a:r>
          </a:p>
          <a:p>
            <a:pPr algn="ctr"/>
            <a:endParaRPr lang="es-ES_tradnl" b="1" dirty="0">
              <a:latin typeface="Arial" panose="020B0604020202020204" pitchFamily="34" charset="0"/>
              <a:cs typeface="Arial" panose="020B0604020202020204" pitchFamily="34" charset="0"/>
            </a:endParaRPr>
          </a:p>
          <a:p>
            <a:pPr algn="just"/>
            <a:r>
              <a:rPr lang="es-ES_tradnl" sz="1600" dirty="0">
                <a:latin typeface="Arial" panose="020B0604020202020204" pitchFamily="34" charset="0"/>
                <a:cs typeface="Arial" panose="020B0604020202020204" pitchFamily="34" charset="0"/>
              </a:rPr>
              <a:t>Para facilitar o tránsito da educación primaria á E.S.O. A organización dos </a:t>
            </a:r>
            <a:r>
              <a:rPr lang="es-ES_tradnl" sz="1600" dirty="0" err="1">
                <a:latin typeface="Arial" panose="020B0604020202020204" pitchFamily="34" charset="0"/>
                <a:cs typeface="Arial" panose="020B0604020202020204" pitchFamily="34" charset="0"/>
              </a:rPr>
              <a:t>contidos</a:t>
            </a:r>
            <a:r>
              <a:rPr lang="es-ES_tradnl" sz="1600" dirty="0">
                <a:latin typeface="Arial" panose="020B0604020202020204" pitchFamily="34" charset="0"/>
                <a:cs typeface="Arial" panose="020B0604020202020204" pitchFamily="34" charset="0"/>
              </a:rPr>
              <a:t> </a:t>
            </a:r>
            <a:r>
              <a:rPr lang="es-ES_tradnl" sz="1600" dirty="0" err="1">
                <a:latin typeface="Arial" panose="020B0604020202020204" pitchFamily="34" charset="0"/>
                <a:cs typeface="Arial" panose="020B0604020202020204" pitchFamily="34" charset="0"/>
              </a:rPr>
              <a:t>nun</a:t>
            </a:r>
            <a:r>
              <a:rPr lang="es-ES_tradnl" sz="1600" dirty="0">
                <a:latin typeface="Arial" panose="020B0604020202020204" pitchFamily="34" charset="0"/>
                <a:cs typeface="Arial" panose="020B0604020202020204" pitchFamily="34" charset="0"/>
              </a:rPr>
              <a:t> ámbito </a:t>
            </a:r>
            <a:r>
              <a:rPr lang="es-ES_tradnl" sz="1600" dirty="0" err="1">
                <a:latin typeface="Arial" panose="020B0604020202020204" pitchFamily="34" charset="0"/>
                <a:cs typeface="Arial" panose="020B0604020202020204" pitchFamily="34" charset="0"/>
              </a:rPr>
              <a:t>farase</a:t>
            </a:r>
            <a:r>
              <a:rPr lang="es-ES_tradnl" sz="1600" dirty="0">
                <a:latin typeface="Arial" panose="020B0604020202020204" pitchFamily="34" charset="0"/>
                <a:cs typeface="Arial" panose="020B0604020202020204" pitchFamily="34" charset="0"/>
              </a:rPr>
              <a:t> de </a:t>
            </a:r>
            <a:r>
              <a:rPr lang="es-ES_tradnl" sz="1600" dirty="0" err="1">
                <a:latin typeface="Arial" panose="020B0604020202020204" pitchFamily="34" charset="0"/>
                <a:cs typeface="Arial" panose="020B0604020202020204" pitchFamily="34" charset="0"/>
              </a:rPr>
              <a:t>maneira</a:t>
            </a:r>
            <a:r>
              <a:rPr lang="es-ES_tradnl" sz="1600" dirty="0">
                <a:latin typeface="Arial" panose="020B0604020202020204" pitchFamily="34" charset="0"/>
                <a:cs typeface="Arial" panose="020B0604020202020204" pitchFamily="34" charset="0"/>
              </a:rPr>
              <a:t> globalizada, </a:t>
            </a:r>
            <a:r>
              <a:rPr lang="es-ES_tradnl" sz="1600" dirty="0" err="1">
                <a:latin typeface="Arial" panose="020B0604020202020204" pitchFamily="34" charset="0"/>
                <a:cs typeface="Arial" panose="020B0604020202020204" pitchFamily="34" charset="0"/>
              </a:rPr>
              <a:t>sen</a:t>
            </a:r>
            <a:r>
              <a:rPr lang="es-ES_tradnl" sz="1600" dirty="0">
                <a:latin typeface="Arial" panose="020B0604020202020204" pitchFamily="34" charset="0"/>
                <a:cs typeface="Arial" panose="020B0604020202020204" pitchFamily="34" charset="0"/>
              </a:rPr>
              <a:t> fragmentar en </a:t>
            </a:r>
            <a:r>
              <a:rPr lang="es-ES_tradnl" sz="1600" dirty="0" err="1">
                <a:latin typeface="Arial" panose="020B0604020202020204" pitchFamily="34" charset="0"/>
                <a:cs typeface="Arial" panose="020B0604020202020204" pitchFamily="34" charset="0"/>
              </a:rPr>
              <a:t>contidos</a:t>
            </a:r>
            <a:r>
              <a:rPr lang="es-ES_tradnl" sz="1600" dirty="0">
                <a:latin typeface="Arial" panose="020B0604020202020204" pitchFamily="34" charset="0"/>
                <a:cs typeface="Arial" panose="020B0604020202020204" pitchFamily="34" charset="0"/>
              </a:rPr>
              <a:t> específicos de cada materia.</a:t>
            </a:r>
          </a:p>
        </p:txBody>
      </p:sp>
      <p:sp>
        <p:nvSpPr>
          <p:cNvPr id="17" name="Rectángulo 16">
            <a:extLst>
              <a:ext uri="{FF2B5EF4-FFF2-40B4-BE49-F238E27FC236}">
                <a16:creationId xmlns:a16="http://schemas.microsoft.com/office/drawing/2014/main" id="{8A3E4F98-951C-8444-8873-2847E0D0A39E}"/>
              </a:ext>
            </a:extLst>
          </p:cNvPr>
          <p:cNvSpPr/>
          <p:nvPr/>
        </p:nvSpPr>
        <p:spPr>
          <a:xfrm>
            <a:off x="243454" y="774903"/>
            <a:ext cx="1078180" cy="369332"/>
          </a:xfrm>
          <a:prstGeom prst="rect">
            <a:avLst/>
          </a:prstGeom>
        </p:spPr>
        <p:txBody>
          <a:bodyPr wrap="none">
            <a:spAutoFit/>
          </a:bodyPr>
          <a:lstStyle/>
          <a:p>
            <a:r>
              <a:rPr lang="es-ES_tradnl" dirty="0">
                <a:solidFill>
                  <a:srgbClr val="FF6600"/>
                </a:solidFill>
                <a:latin typeface="Arial" panose="020B0604020202020204" pitchFamily="34" charset="0"/>
                <a:cs typeface="Arial" panose="020B0604020202020204" pitchFamily="34" charset="0"/>
              </a:rPr>
              <a:t>QUINTO</a:t>
            </a:r>
            <a:endParaRPr lang="es-ES" dirty="0"/>
          </a:p>
        </p:txBody>
      </p:sp>
      <p:sp>
        <p:nvSpPr>
          <p:cNvPr id="18" name="Rectángulo: esquinas redondeadas 10">
            <a:extLst>
              <a:ext uri="{FF2B5EF4-FFF2-40B4-BE49-F238E27FC236}">
                <a16:creationId xmlns:a16="http://schemas.microsoft.com/office/drawing/2014/main" id="{770AEED0-296A-C741-8B84-C29C81E6372E}"/>
              </a:ext>
            </a:extLst>
          </p:cNvPr>
          <p:cNvSpPr/>
          <p:nvPr/>
        </p:nvSpPr>
        <p:spPr>
          <a:xfrm>
            <a:off x="4390975" y="4482255"/>
            <a:ext cx="4583090" cy="1838797"/>
          </a:xfrm>
          <a:prstGeom prst="roundRect">
            <a:avLst/>
          </a:prstGeom>
          <a:solidFill>
            <a:srgbClr val="FFFFFF"/>
          </a:solidFill>
          <a:ln w="25400" cap="flat">
            <a:solidFill>
              <a:schemeClr val="accent1"/>
            </a:solidFill>
            <a:prstDash val="solid"/>
            <a:round/>
            <a:extLst>
              <a:ext uri="{C807C97D-BFC1-408E-A445-0C87EB9F89A2}">
                <ask:lineSketchStyleProps xmlns:ask="http://schemas.microsoft.com/office/drawing/2018/sketchyshapes" sd="519873698">
                  <a:custGeom>
                    <a:avLst/>
                    <a:gdLst>
                      <a:gd name="connsiteX0" fmla="*/ 0 w 3672034"/>
                      <a:gd name="connsiteY0" fmla="*/ 391604 h 2349575"/>
                      <a:gd name="connsiteX1" fmla="*/ 391604 w 3672034"/>
                      <a:gd name="connsiteY1" fmla="*/ 0 h 2349575"/>
                      <a:gd name="connsiteX2" fmla="*/ 3280430 w 3672034"/>
                      <a:gd name="connsiteY2" fmla="*/ 0 h 2349575"/>
                      <a:gd name="connsiteX3" fmla="*/ 3672034 w 3672034"/>
                      <a:gd name="connsiteY3" fmla="*/ 391604 h 2349575"/>
                      <a:gd name="connsiteX4" fmla="*/ 3672034 w 3672034"/>
                      <a:gd name="connsiteY4" fmla="*/ 1957971 h 2349575"/>
                      <a:gd name="connsiteX5" fmla="*/ 3280430 w 3672034"/>
                      <a:gd name="connsiteY5" fmla="*/ 2349575 h 2349575"/>
                      <a:gd name="connsiteX6" fmla="*/ 391604 w 3672034"/>
                      <a:gd name="connsiteY6" fmla="*/ 2349575 h 2349575"/>
                      <a:gd name="connsiteX7" fmla="*/ 0 w 3672034"/>
                      <a:gd name="connsiteY7" fmla="*/ 1957971 h 2349575"/>
                      <a:gd name="connsiteX8" fmla="*/ 0 w 3672034"/>
                      <a:gd name="connsiteY8" fmla="*/ 391604 h 234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2034" h="2349575" fill="none" extrusionOk="0">
                        <a:moveTo>
                          <a:pt x="0" y="391604"/>
                        </a:moveTo>
                        <a:cubicBezTo>
                          <a:pt x="-10588" y="147250"/>
                          <a:pt x="179790" y="-12631"/>
                          <a:pt x="391604" y="0"/>
                        </a:cubicBezTo>
                        <a:cubicBezTo>
                          <a:pt x="815635" y="-55204"/>
                          <a:pt x="1906221" y="113037"/>
                          <a:pt x="3280430" y="0"/>
                        </a:cubicBezTo>
                        <a:cubicBezTo>
                          <a:pt x="3502641" y="9038"/>
                          <a:pt x="3686632" y="143892"/>
                          <a:pt x="3672034" y="391604"/>
                        </a:cubicBezTo>
                        <a:cubicBezTo>
                          <a:pt x="3684363" y="1155240"/>
                          <a:pt x="3739873" y="1440395"/>
                          <a:pt x="3672034" y="1957971"/>
                        </a:cubicBezTo>
                        <a:cubicBezTo>
                          <a:pt x="3658109" y="2171826"/>
                          <a:pt x="3508444" y="2354246"/>
                          <a:pt x="3280430" y="2349575"/>
                        </a:cubicBezTo>
                        <a:cubicBezTo>
                          <a:pt x="2290645" y="2442165"/>
                          <a:pt x="1389780" y="2457365"/>
                          <a:pt x="391604" y="2349575"/>
                        </a:cubicBezTo>
                        <a:cubicBezTo>
                          <a:pt x="174439" y="2341304"/>
                          <a:pt x="-1248" y="2152595"/>
                          <a:pt x="0" y="1957971"/>
                        </a:cubicBezTo>
                        <a:cubicBezTo>
                          <a:pt x="-33076" y="1605338"/>
                          <a:pt x="-102388" y="742242"/>
                          <a:pt x="0" y="391604"/>
                        </a:cubicBezTo>
                        <a:close/>
                      </a:path>
                      <a:path w="3672034" h="2349575" stroke="0" extrusionOk="0">
                        <a:moveTo>
                          <a:pt x="0" y="391604"/>
                        </a:moveTo>
                        <a:cubicBezTo>
                          <a:pt x="-1937" y="180683"/>
                          <a:pt x="156790" y="-19006"/>
                          <a:pt x="391604" y="0"/>
                        </a:cubicBezTo>
                        <a:cubicBezTo>
                          <a:pt x="1173054" y="30748"/>
                          <a:pt x="2047624" y="105051"/>
                          <a:pt x="3280430" y="0"/>
                        </a:cubicBezTo>
                        <a:cubicBezTo>
                          <a:pt x="3508289" y="-20884"/>
                          <a:pt x="3672895" y="167216"/>
                          <a:pt x="3672034" y="391604"/>
                        </a:cubicBezTo>
                        <a:cubicBezTo>
                          <a:pt x="3606851" y="1097206"/>
                          <a:pt x="3792661" y="1362771"/>
                          <a:pt x="3672034" y="1957971"/>
                        </a:cubicBezTo>
                        <a:cubicBezTo>
                          <a:pt x="3648554" y="2146602"/>
                          <a:pt x="3454732" y="2347759"/>
                          <a:pt x="3280430" y="2349575"/>
                        </a:cubicBezTo>
                        <a:cubicBezTo>
                          <a:pt x="2302477" y="2326583"/>
                          <a:pt x="1734085" y="2483085"/>
                          <a:pt x="391604" y="2349575"/>
                        </a:cubicBezTo>
                        <a:cubicBezTo>
                          <a:pt x="155379" y="2380576"/>
                          <a:pt x="-16420" y="2154840"/>
                          <a:pt x="0" y="1957971"/>
                        </a:cubicBezTo>
                        <a:cubicBezTo>
                          <a:pt x="1125" y="1579356"/>
                          <a:pt x="58576" y="1144286"/>
                          <a:pt x="0" y="391604"/>
                        </a:cubicBezTo>
                        <a:close/>
                      </a:path>
                    </a:pathLst>
                  </a:custGeom>
                  <ask:type>
                    <ask:lineSketchNone/>
                  </ask:type>
                </ask:lineSketchStyleProps>
              </a:ext>
            </a:extLst>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s-ES_tradnl" b="1" dirty="0">
                <a:solidFill>
                  <a:srgbClr val="FF6600"/>
                </a:solidFill>
                <a:latin typeface="Arial" panose="020B0604020202020204" pitchFamily="34" charset="0"/>
                <a:cs typeface="Arial" panose="020B0604020202020204" pitchFamily="34" charset="0"/>
              </a:rPr>
              <a:t>8. </a:t>
            </a:r>
            <a:r>
              <a:rPr lang="es-ES_tradnl" b="1" dirty="0" err="1">
                <a:solidFill>
                  <a:srgbClr val="FF6600"/>
                </a:solidFill>
                <a:latin typeface="Arial" panose="020B0604020202020204" pitchFamily="34" charset="0"/>
                <a:cs typeface="Arial" panose="020B0604020202020204" pitchFamily="34" charset="0"/>
              </a:rPr>
              <a:t>Agrupamentos</a:t>
            </a:r>
            <a:r>
              <a:rPr lang="es-ES_tradnl" b="1" dirty="0">
                <a:solidFill>
                  <a:srgbClr val="FF6600"/>
                </a:solidFill>
                <a:latin typeface="Arial" panose="020B0604020202020204" pitchFamily="34" charset="0"/>
                <a:cs typeface="Arial" panose="020B0604020202020204" pitchFamily="34" charset="0"/>
              </a:rPr>
              <a:t> específicos en 4º de E.S.O</a:t>
            </a:r>
          </a:p>
          <a:p>
            <a:pPr algn="ctr"/>
            <a:endParaRPr lang="es-ES_tradnl" b="1" dirty="0">
              <a:latin typeface="Arial" panose="020B0604020202020204" pitchFamily="34" charset="0"/>
              <a:cs typeface="Arial" panose="020B0604020202020204" pitchFamily="34" charset="0"/>
            </a:endParaRPr>
          </a:p>
          <a:p>
            <a:pPr algn="just"/>
            <a:r>
              <a:rPr lang="es-ES_tradnl" sz="1600" dirty="0" err="1">
                <a:latin typeface="Arial" panose="020B0604020202020204" pitchFamily="34" charset="0"/>
                <a:cs typeface="Arial" panose="020B0604020202020204" pitchFamily="34" charset="0"/>
              </a:rPr>
              <a:t>Agrupamentos</a:t>
            </a:r>
            <a:r>
              <a:rPr lang="es-ES_tradnl" sz="1600" dirty="0">
                <a:latin typeface="Arial" panose="020B0604020202020204" pitchFamily="34" charset="0"/>
                <a:cs typeface="Arial" panose="020B0604020202020204" pitchFamily="34" charset="0"/>
              </a:rPr>
              <a:t> específicos en 4º de E.S.O para alumnos que superase o PEMAR e continúen </a:t>
            </a:r>
            <a:r>
              <a:rPr lang="es-ES_tradnl" sz="1600" dirty="0" err="1">
                <a:latin typeface="Arial" panose="020B0604020202020204" pitchFamily="34" charset="0"/>
                <a:cs typeface="Arial" panose="020B0604020202020204" pitchFamily="34" charset="0"/>
              </a:rPr>
              <a:t>tendo</a:t>
            </a:r>
            <a:r>
              <a:rPr lang="es-ES_tradnl" sz="1600" dirty="0">
                <a:latin typeface="Arial" panose="020B0604020202020204" pitchFamily="34" charset="0"/>
                <a:cs typeface="Arial" panose="020B0604020202020204" pitchFamily="34" charset="0"/>
              </a:rPr>
              <a:t> dificultades de </a:t>
            </a:r>
            <a:r>
              <a:rPr lang="es-ES_tradnl" sz="1600" dirty="0" err="1">
                <a:latin typeface="Arial" panose="020B0604020202020204" pitchFamily="34" charset="0"/>
                <a:cs typeface="Arial" panose="020B0604020202020204" pitchFamily="34" charset="0"/>
              </a:rPr>
              <a:t>aprendizaxe</a:t>
            </a:r>
            <a:r>
              <a:rPr lang="es-ES_tradnl"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51018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undación INGADA (@fundacioningada) | Twitter">
            <a:extLst>
              <a:ext uri="{FF2B5EF4-FFF2-40B4-BE49-F238E27FC236}">
                <a16:creationId xmlns:a16="http://schemas.microsoft.com/office/drawing/2014/main" id="{CC74BB89-4BF2-6B4C-A1DF-020B848971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D338CA4F-8301-46A4-939B-4E2632B2C8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79" y="5502166"/>
            <a:ext cx="2059068" cy="135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1 Título">
            <a:extLst>
              <a:ext uri="{FF2B5EF4-FFF2-40B4-BE49-F238E27FC236}">
                <a16:creationId xmlns:a16="http://schemas.microsoft.com/office/drawing/2014/main" id="{4F2C3301-4FA5-461E-B42B-63B4B8A6C94D}"/>
              </a:ext>
            </a:extLst>
          </p:cNvPr>
          <p:cNvSpPr txBox="1"/>
          <p:nvPr/>
        </p:nvSpPr>
        <p:spPr>
          <a:xfrm>
            <a:off x="1354479" y="3013502"/>
            <a:ext cx="6435041"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nchor="ctr">
            <a:spAutoFit/>
          </a:bodyPr>
          <a:lstStyle>
            <a:lvl1pPr algn="ctr">
              <a:defRPr sz="3600">
                <a:solidFill>
                  <a:srgbClr val="78271C"/>
                </a:solidFill>
                <a:effectLst>
                  <a:outerShdw blurRad="50800" dist="22860" dir="5400000" rotWithShape="0">
                    <a:srgbClr val="000000">
                      <a:alpha val="55000"/>
                    </a:srgbClr>
                  </a:outerShdw>
                </a:effectLst>
              </a:defRPr>
            </a:lvl1pPr>
          </a:lstStyle>
          <a:p>
            <a:r>
              <a:rPr lang="gl-ES" sz="4800" b="1" dirty="0">
                <a:solidFill>
                  <a:srgbClr val="FF6600"/>
                </a:solidFill>
                <a:effectLst/>
                <a:latin typeface="Arial" panose="020B0604020202020204" pitchFamily="34" charset="0"/>
                <a:cs typeface="Arial" panose="020B0604020202020204" pitchFamily="34" charset="0"/>
              </a:rPr>
              <a:t>GRAZAS</a:t>
            </a:r>
            <a:endParaRPr sz="4800" b="1" dirty="0">
              <a:solidFill>
                <a:srgbClr val="FF66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989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undación INGADA (@fundacioningada) | Twitter">
            <a:extLst>
              <a:ext uri="{FF2B5EF4-FFF2-40B4-BE49-F238E27FC236}">
                <a16:creationId xmlns:a16="http://schemas.microsoft.com/office/drawing/2014/main" id="{C964C74D-1277-1F44-91C7-2A3590712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sz="quarter" idx="13"/>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s-ES_tradnl" dirty="0"/>
          </a:p>
          <a:p>
            <a:pPr marL="0" marR="0" lvl="0" indent="0" algn="ctr" defTabSz="914400" eaLnBrk="1" fontAlgn="auto" latinLnBrk="0" hangingPunct="1">
              <a:lnSpc>
                <a:spcPct val="100000"/>
              </a:lnSpc>
              <a:spcBef>
                <a:spcPts val="0"/>
              </a:spcBef>
              <a:spcAft>
                <a:spcPts val="0"/>
              </a:spcAft>
              <a:buClrTx/>
              <a:buSzTx/>
              <a:buFontTx/>
              <a:buNone/>
              <a:tabLst/>
              <a:defRPr/>
            </a:pPr>
            <a:endParaRPr lang="es-ES_tradnl" dirty="0"/>
          </a:p>
          <a:p>
            <a:pPr marL="0" marR="0" lvl="0" indent="0" algn="ctr" defTabSz="914400" eaLnBrk="1" fontAlgn="auto" latinLnBrk="0" hangingPunct="1">
              <a:lnSpc>
                <a:spcPct val="100000"/>
              </a:lnSpc>
              <a:spcBef>
                <a:spcPts val="0"/>
              </a:spcBef>
              <a:spcAft>
                <a:spcPts val="0"/>
              </a:spcAft>
              <a:buClrTx/>
              <a:buSzTx/>
              <a:buFontTx/>
              <a:buNone/>
              <a:tabLst/>
              <a:defRPr/>
            </a:pPr>
            <a:endParaRPr lang="es-ES_tradnl" dirty="0"/>
          </a:p>
          <a:p>
            <a:pPr marL="0" marR="0" lvl="0" indent="0" algn="ctr" defTabSz="914400" eaLnBrk="1" fontAlgn="auto" latinLnBrk="0" hangingPunct="1">
              <a:lnSpc>
                <a:spcPct val="100000"/>
              </a:lnSpc>
              <a:spcBef>
                <a:spcPts val="0"/>
              </a:spcBef>
              <a:spcAft>
                <a:spcPts val="0"/>
              </a:spcAft>
              <a:buClrTx/>
              <a:buSzTx/>
              <a:buFontTx/>
              <a:buNone/>
              <a:tabLst/>
              <a:defRPr/>
            </a:pPr>
            <a:r>
              <a:rPr lang="es-ES_tradnl" sz="3200" dirty="0"/>
              <a:t>”SOMOS LO QUE HACEMOS PARA CAMBIAR LO QUE SOMOS”</a:t>
            </a:r>
          </a:p>
          <a:p>
            <a:pPr marL="0" marR="0" lvl="0" indent="0" algn="ctr" defTabSz="914400" eaLnBrk="1" fontAlgn="auto" latinLnBrk="0" hangingPunct="1">
              <a:lnSpc>
                <a:spcPct val="100000"/>
              </a:lnSpc>
              <a:spcBef>
                <a:spcPts val="0"/>
              </a:spcBef>
              <a:spcAft>
                <a:spcPts val="0"/>
              </a:spcAft>
              <a:buClrTx/>
              <a:buSzTx/>
              <a:buFontTx/>
              <a:buNone/>
              <a:tabLst/>
              <a:defRPr/>
            </a:pPr>
            <a:r>
              <a:rPr lang="es-ES_tradnl" dirty="0"/>
              <a:t>GALEANO, E.</a:t>
            </a:r>
          </a:p>
          <a:p>
            <a:pPr marL="0" marR="0" lvl="0" indent="0" algn="r" defTabSz="914400" eaLnBrk="1" fontAlgn="auto" latinLnBrk="0" hangingPunct="1">
              <a:lnSpc>
                <a:spcPct val="100000"/>
              </a:lnSpc>
              <a:spcBef>
                <a:spcPts val="0"/>
              </a:spcBef>
              <a:spcAft>
                <a:spcPts val="0"/>
              </a:spcAft>
              <a:buClrTx/>
              <a:buSzTx/>
              <a:buFontTx/>
              <a:buNone/>
              <a:tabLst/>
              <a:defRPr/>
            </a:pPr>
            <a:endParaRPr lang="es-ES_tradnl" sz="3200"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2541181"/>
          </a:xfrm>
          <a:prstGeom prst="rect">
            <a:avLst/>
          </a:prstGeom>
        </p:spPr>
      </p:pic>
      <p:pic>
        <p:nvPicPr>
          <p:cNvPr id="5" name="Picture 2">
            <a:extLst>
              <a:ext uri="{FF2B5EF4-FFF2-40B4-BE49-F238E27FC236}">
                <a16:creationId xmlns:a16="http://schemas.microsoft.com/office/drawing/2014/main" id="{366088EA-2C30-8C4A-B888-5D63602998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8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Fundación INGADA (@fundacioningada) | Twitter">
            <a:extLst>
              <a:ext uri="{FF2B5EF4-FFF2-40B4-BE49-F238E27FC236}">
                <a16:creationId xmlns:a16="http://schemas.microsoft.com/office/drawing/2014/main" id="{9A58A8CC-F234-FB4D-A491-CDE3195BC0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endParaRPr lang="es-ES_tradnl"/>
          </a:p>
        </p:txBody>
      </p:sp>
      <p:sp>
        <p:nvSpPr>
          <p:cNvPr id="3" name="Marcador de contenido 2"/>
          <p:cNvSpPr>
            <a:spLocks noGrp="1"/>
          </p:cNvSpPr>
          <p:nvPr>
            <p:ph sz="quarter" idx="13"/>
          </p:nvPr>
        </p:nvSpPr>
        <p:spPr/>
        <p:txBody>
          <a:bodyPr/>
          <a:lstStyle/>
          <a:p>
            <a:endParaRPr lang="es-ES_tradnl"/>
          </a:p>
        </p:txBody>
      </p:sp>
      <p:sp>
        <p:nvSpPr>
          <p:cNvPr id="5" name="Rectángulo 4"/>
          <p:cNvSpPr/>
          <p:nvPr/>
        </p:nvSpPr>
        <p:spPr>
          <a:xfrm>
            <a:off x="685330" y="3232297"/>
            <a:ext cx="2264735" cy="1041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latin typeface="Arial" panose="020B0604020202020204" pitchFamily="34" charset="0"/>
                <a:cs typeface="Arial" panose="020B0604020202020204" pitchFamily="34" charset="0"/>
              </a:rPr>
              <a:t>PRINCIPIOS LOE/LOMCE</a:t>
            </a:r>
          </a:p>
        </p:txBody>
      </p:sp>
      <p:sp>
        <p:nvSpPr>
          <p:cNvPr id="6" name="Rectángulo redondeado 5"/>
          <p:cNvSpPr/>
          <p:nvPr/>
        </p:nvSpPr>
        <p:spPr>
          <a:xfrm>
            <a:off x="4710223" y="1131417"/>
            <a:ext cx="2966484" cy="9706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dirty="0">
                <a:latin typeface="Arial" panose="020B0604020202020204" pitchFamily="34" charset="0"/>
                <a:cs typeface="Arial" panose="020B0604020202020204" pitchFamily="34" charset="0"/>
              </a:rPr>
              <a:t>CALIDADE</a:t>
            </a:r>
          </a:p>
        </p:txBody>
      </p:sp>
      <p:sp>
        <p:nvSpPr>
          <p:cNvPr id="7" name="Rectángulo redondeado 6"/>
          <p:cNvSpPr/>
          <p:nvPr/>
        </p:nvSpPr>
        <p:spPr>
          <a:xfrm>
            <a:off x="4710223" y="2356486"/>
            <a:ext cx="2966484" cy="9706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dirty="0">
                <a:latin typeface="Arial" panose="020B0604020202020204" pitchFamily="34" charset="0"/>
                <a:cs typeface="Arial" panose="020B0604020202020204" pitchFamily="34" charset="0"/>
              </a:rPr>
              <a:t>EQUIDADE</a:t>
            </a:r>
          </a:p>
        </p:txBody>
      </p:sp>
      <p:sp>
        <p:nvSpPr>
          <p:cNvPr id="8" name="Rectángulo redondeado 7"/>
          <p:cNvSpPr/>
          <p:nvPr/>
        </p:nvSpPr>
        <p:spPr>
          <a:xfrm>
            <a:off x="4710223" y="3593803"/>
            <a:ext cx="2966484" cy="9706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gl-ES" dirty="0">
                <a:latin typeface="Arial" panose="020B0604020202020204" pitchFamily="34" charset="0"/>
                <a:cs typeface="Arial" panose="020B0604020202020204" pitchFamily="34" charset="0"/>
              </a:rPr>
              <a:t>ACCESIBILIDADE</a:t>
            </a:r>
          </a:p>
        </p:txBody>
      </p:sp>
      <p:sp>
        <p:nvSpPr>
          <p:cNvPr id="9" name="Rectángulo redondeado 8"/>
          <p:cNvSpPr/>
          <p:nvPr/>
        </p:nvSpPr>
        <p:spPr>
          <a:xfrm>
            <a:off x="4710223" y="4820514"/>
            <a:ext cx="2966484" cy="9706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dirty="0">
                <a:latin typeface="Arial" panose="020B0604020202020204" pitchFamily="34" charset="0"/>
                <a:cs typeface="Arial" panose="020B0604020202020204" pitchFamily="34" charset="0"/>
              </a:rPr>
              <a:t>FLEXIBILIDADE</a:t>
            </a:r>
          </a:p>
        </p:txBody>
      </p:sp>
      <p:sp>
        <p:nvSpPr>
          <p:cNvPr id="10" name="Abrir llave 9"/>
          <p:cNvSpPr/>
          <p:nvPr/>
        </p:nvSpPr>
        <p:spPr>
          <a:xfrm>
            <a:off x="3619916" y="1131417"/>
            <a:ext cx="308344" cy="465978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pic>
        <p:nvPicPr>
          <p:cNvPr id="11" name="Picture 2">
            <a:extLst>
              <a:ext uri="{FF2B5EF4-FFF2-40B4-BE49-F238E27FC236}">
                <a16:creationId xmlns:a16="http://schemas.microsoft.com/office/drawing/2014/main" id="{92462BB1-EBBB-EE45-A75B-261EEA74F4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155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undación INGADA (@fundacioningada) | Twitter">
            <a:extLst>
              <a:ext uri="{FF2B5EF4-FFF2-40B4-BE49-F238E27FC236}">
                <a16:creationId xmlns:a16="http://schemas.microsoft.com/office/drawing/2014/main" id="{FFD01BF7-25ED-534C-886A-F412A544B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914398" y="161247"/>
            <a:ext cx="7315201" cy="1668463"/>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DECRETO 229/2011 </a:t>
            </a:r>
          </a:p>
        </p:txBody>
      </p:sp>
      <p:sp>
        <p:nvSpPr>
          <p:cNvPr id="3" name="Marcador de contenido 2"/>
          <p:cNvSpPr>
            <a:spLocks noGrp="1"/>
          </p:cNvSpPr>
          <p:nvPr>
            <p:ph sz="quarter" idx="13"/>
          </p:nvPr>
        </p:nvSpPr>
        <p:spPr>
          <a:xfrm>
            <a:off x="602186" y="2139192"/>
            <a:ext cx="7939627" cy="2738511"/>
          </a:xfrm>
        </p:spPr>
        <p:txBody>
          <a:bodyPr>
            <a:normAutofit fontScale="77500" lnSpcReduction="20000"/>
          </a:bodyPr>
          <a:lstStyle/>
          <a:p>
            <a:pPr marL="0" indent="0" algn="just">
              <a:lnSpc>
                <a:spcPct val="170000"/>
              </a:lnSpc>
              <a:spcBef>
                <a:spcPts val="0"/>
              </a:spcBef>
              <a:buSzTx/>
              <a:buNone/>
              <a:defRPr/>
            </a:pPr>
            <a:r>
              <a:rPr lang="gl-ES" sz="2000" b="1" dirty="0">
                <a:latin typeface="Arial" panose="020B0604020202020204" pitchFamily="34" charset="0"/>
                <a:cs typeface="Arial" panose="020B0604020202020204" pitchFamily="34" charset="0"/>
              </a:rPr>
              <a:t>“Alumando con necesidade específica de apoio educativo </a:t>
            </a:r>
            <a:r>
              <a:rPr lang="gl-ES" sz="2000" dirty="0">
                <a:latin typeface="Arial" panose="020B0604020202020204" pitchFamily="34" charset="0"/>
                <a:cs typeface="Arial" panose="020B0604020202020204" pitchFamily="34" charset="0"/>
              </a:rPr>
              <a:t>aquel que requira, de forma temporal ou permanente, apoios ou provisións educativas diferentes ás ordinarias por presentar necesidades educativas especiais (ANEE), por dificultades específicas de aprendizaxe (ADEA), por altas capacidades intelectuais, por incorporarse tardiamente ao sistema educativo ou por condicións persoais ou de historia escolar”  </a:t>
            </a:r>
          </a:p>
        </p:txBody>
      </p:sp>
      <p:pic>
        <p:nvPicPr>
          <p:cNvPr id="4" name="Picture 2">
            <a:extLst>
              <a:ext uri="{FF2B5EF4-FFF2-40B4-BE49-F238E27FC236}">
                <a16:creationId xmlns:a16="http://schemas.microsoft.com/office/drawing/2014/main" id="{5262263F-CE78-C943-BD45-0019ACA8AA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undación INGADA (@fundacioningada) | Twitter">
            <a:extLst>
              <a:ext uri="{FF2B5EF4-FFF2-40B4-BE49-F238E27FC236}">
                <a16:creationId xmlns:a16="http://schemas.microsoft.com/office/drawing/2014/main" id="{C26ADB7A-6EFB-E348-8034-A377B41A4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3"/>
          <a:stretch>
            <a:fillRect/>
          </a:stretch>
        </p:blipFill>
        <p:spPr>
          <a:xfrm>
            <a:off x="0" y="-37891"/>
            <a:ext cx="9144000" cy="1369219"/>
          </a:xfrm>
          <a:prstGeom prst="rect">
            <a:avLst/>
          </a:prstGeom>
        </p:spPr>
      </p:pic>
      <p:sp>
        <p:nvSpPr>
          <p:cNvPr id="4" name="Rectángulo: esquinas redondeadas 3"/>
          <p:cNvSpPr/>
          <p:nvPr/>
        </p:nvSpPr>
        <p:spPr>
          <a:xfrm>
            <a:off x="658007" y="1957584"/>
            <a:ext cx="2592666" cy="1629249"/>
          </a:xfrm>
          <a:prstGeom prst="roundRect">
            <a:avLst>
              <a:gd name="adj" fmla="val 32267"/>
            </a:avLst>
          </a:prstGeom>
          <a:ln w="28575"/>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ATENCIÓN </a:t>
            </a:r>
          </a:p>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DIVERSIDADE</a:t>
            </a:r>
          </a:p>
        </p:txBody>
      </p:sp>
      <p:sp>
        <p:nvSpPr>
          <p:cNvPr id="6" name="Rectángulo redondeado 5"/>
          <p:cNvSpPr/>
          <p:nvPr/>
        </p:nvSpPr>
        <p:spPr>
          <a:xfrm>
            <a:off x="4858152" y="1455692"/>
            <a:ext cx="4017833" cy="263303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dirty="0">
                <a:latin typeface="Arial" panose="020B0604020202020204" pitchFamily="34" charset="0"/>
                <a:cs typeface="Arial" panose="020B0604020202020204" pitchFamily="34" charset="0"/>
              </a:rPr>
              <a:t>Art. 3: </a:t>
            </a:r>
          </a:p>
          <a:p>
            <a:pPr algn="ctr"/>
            <a:r>
              <a:rPr lang="es-ES_tradnl" dirty="0">
                <a:latin typeface="Arial" panose="020B0604020202020204" pitchFamily="34" charset="0"/>
                <a:cs typeface="Arial" panose="020B0604020202020204" pitchFamily="34" charset="0"/>
              </a:rPr>
              <a:t>“</a:t>
            </a:r>
            <a:r>
              <a:rPr lang="es-ES_tradnl" dirty="0" err="1">
                <a:latin typeface="Arial" panose="020B0604020202020204" pitchFamily="34" charset="0"/>
                <a:cs typeface="Arial" panose="020B0604020202020204" pitchFamily="34" charset="0"/>
              </a:rPr>
              <a:t>Conxunto</a:t>
            </a:r>
            <a:r>
              <a:rPr lang="es-ES_tradnl" dirty="0">
                <a:latin typeface="Arial" panose="020B0604020202020204" pitchFamily="34" charset="0"/>
                <a:cs typeface="Arial" panose="020B0604020202020204" pitchFamily="34" charset="0"/>
              </a:rPr>
              <a:t> de medidas e </a:t>
            </a:r>
            <a:r>
              <a:rPr lang="es-ES_tradnl" dirty="0" err="1">
                <a:latin typeface="Arial" panose="020B0604020202020204" pitchFamily="34" charset="0"/>
                <a:cs typeface="Arial" panose="020B0604020202020204" pitchFamily="34" charset="0"/>
              </a:rPr>
              <a:t>accións</a:t>
            </a:r>
            <a:r>
              <a:rPr lang="es-ES_tradnl" dirty="0">
                <a:latin typeface="Arial" panose="020B0604020202020204" pitchFamily="34" charset="0"/>
                <a:cs typeface="Arial" panose="020B0604020202020204" pitchFamily="34" charset="0"/>
              </a:rPr>
              <a:t> que </a:t>
            </a:r>
            <a:r>
              <a:rPr lang="es-ES_tradnl" dirty="0" err="1">
                <a:latin typeface="Arial" panose="020B0604020202020204" pitchFamily="34" charset="0"/>
                <a:cs typeface="Arial" panose="020B0604020202020204" pitchFamily="34" charset="0"/>
              </a:rPr>
              <a:t>teñen</a:t>
            </a:r>
            <a:r>
              <a:rPr lang="es-ES_tradnl" dirty="0">
                <a:latin typeface="Arial" panose="020B0604020202020204" pitchFamily="34" charset="0"/>
                <a:cs typeface="Arial" panose="020B0604020202020204" pitchFamily="34" charset="0"/>
              </a:rPr>
              <a:t> como</a:t>
            </a:r>
            <a:r>
              <a:rPr lang="es-ES_tradnl" b="1" dirty="0">
                <a:latin typeface="Arial" panose="020B0604020202020204" pitchFamily="34" charset="0"/>
                <a:cs typeface="Arial" panose="020B0604020202020204" pitchFamily="34" charset="0"/>
              </a:rPr>
              <a:t> </a:t>
            </a:r>
            <a:r>
              <a:rPr lang="es-ES_tradnl" b="1" dirty="0" err="1">
                <a:latin typeface="Arial" panose="020B0604020202020204" pitchFamily="34" charset="0"/>
                <a:cs typeface="Arial" panose="020B0604020202020204" pitchFamily="34" charset="0"/>
              </a:rPr>
              <a:t>finalidade</a:t>
            </a:r>
            <a:r>
              <a:rPr lang="es-ES_tradnl" b="1" dirty="0">
                <a:latin typeface="Arial" panose="020B0604020202020204" pitchFamily="34" charset="0"/>
                <a:cs typeface="Arial" panose="020B0604020202020204" pitchFamily="34" charset="0"/>
              </a:rPr>
              <a:t> adecuar a </a:t>
            </a:r>
            <a:r>
              <a:rPr lang="es-ES_tradnl" b="1" dirty="0" err="1">
                <a:latin typeface="Arial" panose="020B0604020202020204" pitchFamily="34" charset="0"/>
                <a:cs typeface="Arial" panose="020B0604020202020204" pitchFamily="34" charset="0"/>
              </a:rPr>
              <a:t>resposta</a:t>
            </a:r>
            <a:r>
              <a:rPr lang="es-ES_tradnl" b="1" dirty="0">
                <a:latin typeface="Arial" panose="020B0604020202020204" pitchFamily="34" charset="0"/>
                <a:cs typeface="Arial" panose="020B0604020202020204" pitchFamily="34" charset="0"/>
              </a:rPr>
              <a:t> educativa </a:t>
            </a:r>
            <a:r>
              <a:rPr lang="es-ES_tradnl" b="1" dirty="0" err="1">
                <a:latin typeface="Arial" panose="020B0604020202020204" pitchFamily="34" charset="0"/>
                <a:cs typeface="Arial" panose="020B0604020202020204" pitchFamily="34" charset="0"/>
              </a:rPr>
              <a:t>ás</a:t>
            </a:r>
            <a:r>
              <a:rPr lang="es-ES_tradnl" b="1" dirty="0">
                <a:latin typeface="Arial" panose="020B0604020202020204" pitchFamily="34" charset="0"/>
                <a:cs typeface="Arial" panose="020B0604020202020204" pitchFamily="34" charset="0"/>
              </a:rPr>
              <a:t> diferentes </a:t>
            </a:r>
            <a:r>
              <a:rPr lang="es-ES_tradnl" b="1" dirty="0" err="1">
                <a:latin typeface="Arial" panose="020B0604020202020204" pitchFamily="34" charset="0"/>
                <a:cs typeface="Arial" panose="020B0604020202020204" pitchFamily="34" charset="0"/>
              </a:rPr>
              <a:t>carácterísticas</a:t>
            </a:r>
            <a:r>
              <a:rPr lang="es-ES_tradnl" b="1" dirty="0">
                <a:latin typeface="Arial" panose="020B0604020202020204" pitchFamily="34" charset="0"/>
                <a:cs typeface="Arial" panose="020B0604020202020204" pitchFamily="34" charset="0"/>
              </a:rPr>
              <a:t> e necesidades, ritmos e estilos de </a:t>
            </a:r>
            <a:r>
              <a:rPr lang="es-ES_tradnl" b="1" dirty="0" err="1">
                <a:latin typeface="Arial" panose="020B0604020202020204" pitchFamily="34" charset="0"/>
                <a:cs typeface="Arial" panose="020B0604020202020204" pitchFamily="34" charset="0"/>
              </a:rPr>
              <a:t>aprendizaxe</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motivacións</a:t>
            </a:r>
            <a:r>
              <a:rPr lang="es-ES_tradnl" dirty="0">
                <a:latin typeface="Arial" panose="020B0604020202020204" pitchFamily="34" charset="0"/>
                <a:cs typeface="Arial" panose="020B0604020202020204" pitchFamily="34" charset="0"/>
              </a:rPr>
              <a:t>, intereses e </a:t>
            </a:r>
            <a:r>
              <a:rPr lang="es-ES_tradnl" dirty="0" err="1">
                <a:latin typeface="Arial" panose="020B0604020202020204" pitchFamily="34" charset="0"/>
                <a:cs typeface="Arial" panose="020B0604020202020204" pitchFamily="34" charset="0"/>
              </a:rPr>
              <a:t>situacións</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sociais</a:t>
            </a:r>
            <a:r>
              <a:rPr lang="es-ES_tradnl" dirty="0">
                <a:latin typeface="Arial" panose="020B0604020202020204" pitchFamily="34" charset="0"/>
                <a:cs typeface="Arial" panose="020B0604020202020204" pitchFamily="34" charset="0"/>
              </a:rPr>
              <a:t> e </a:t>
            </a:r>
            <a:r>
              <a:rPr lang="es-ES_tradnl" dirty="0" err="1">
                <a:latin typeface="Arial" panose="020B0604020202020204" pitchFamily="34" charset="0"/>
                <a:cs typeface="Arial" panose="020B0604020202020204" pitchFamily="34" charset="0"/>
              </a:rPr>
              <a:t>culturais</a:t>
            </a:r>
            <a:r>
              <a:rPr lang="es-ES_tradnl" dirty="0">
                <a:latin typeface="Arial" panose="020B0604020202020204" pitchFamily="34" charset="0"/>
                <a:cs typeface="Arial" panose="020B0604020202020204" pitchFamily="34" charset="0"/>
              </a:rPr>
              <a:t> de todo o alumnado”</a:t>
            </a:r>
          </a:p>
        </p:txBody>
      </p:sp>
      <p:sp>
        <p:nvSpPr>
          <p:cNvPr id="9" name="CuadroTexto 8"/>
          <p:cNvSpPr txBox="1"/>
          <p:nvPr/>
        </p:nvSpPr>
        <p:spPr>
          <a:xfrm>
            <a:off x="3242132" y="4453457"/>
            <a:ext cx="2592666" cy="469344"/>
          </a:xfrm>
          <a:prstGeom prst="roundRect">
            <a:avLst>
              <a:gd name="adj" fmla="val 37323"/>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marL="214313" indent="-214313" algn="ctr" defTabSz="685800">
              <a:defRPr/>
            </a:pP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DIVERSIDADE:</a:t>
            </a:r>
          </a:p>
        </p:txBody>
      </p:sp>
      <p:cxnSp>
        <p:nvCxnSpPr>
          <p:cNvPr id="3" name="Conector recto de flecha 2">
            <a:extLst>
              <a:ext uri="{FF2B5EF4-FFF2-40B4-BE49-F238E27FC236}">
                <a16:creationId xmlns:a16="http://schemas.microsoft.com/office/drawing/2014/main" id="{0F6F4FE3-EBE6-4FD0-A925-EDD683746156}"/>
              </a:ext>
            </a:extLst>
          </p:cNvPr>
          <p:cNvCxnSpPr>
            <a:cxnSpLocks/>
            <a:stCxn id="4" idx="3"/>
            <a:endCxn id="6" idx="1"/>
          </p:cNvCxnSpPr>
          <p:nvPr/>
        </p:nvCxnSpPr>
        <p:spPr>
          <a:xfrm>
            <a:off x="3250673" y="2772209"/>
            <a:ext cx="16074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Conector: curvado 15">
            <a:extLst>
              <a:ext uri="{FF2B5EF4-FFF2-40B4-BE49-F238E27FC236}">
                <a16:creationId xmlns:a16="http://schemas.microsoft.com/office/drawing/2014/main" id="{87274EF6-9F0C-46BE-AC31-7726EDC56681}"/>
              </a:ext>
            </a:extLst>
          </p:cNvPr>
          <p:cNvCxnSpPr>
            <a:cxnSpLocks/>
            <a:stCxn id="4" idx="2"/>
          </p:cNvCxnSpPr>
          <p:nvPr/>
        </p:nvCxnSpPr>
        <p:spPr>
          <a:xfrm rot="16200000" flipH="1">
            <a:off x="2007032" y="3534141"/>
            <a:ext cx="1101296" cy="1206680"/>
          </a:xfrm>
          <a:prstGeom prst="curvedConnector2">
            <a:avLst/>
          </a:prstGeom>
          <a:noFill/>
          <a:ln w="25400" cap="flat">
            <a:solidFill>
              <a:schemeClr val="accent1"/>
            </a:solidFill>
            <a:prstDash val="solid"/>
            <a:round/>
            <a:tailEnd type="triangle"/>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
        <p:nvSpPr>
          <p:cNvPr id="2" name="Rectángulo redondeado 1"/>
          <p:cNvSpPr/>
          <p:nvPr/>
        </p:nvSpPr>
        <p:spPr>
          <a:xfrm>
            <a:off x="2368841" y="5133689"/>
            <a:ext cx="4645417" cy="116857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b="1" dirty="0">
                <a:latin typeface="Arial" panose="020B0604020202020204" pitchFamily="34" charset="0"/>
                <a:cs typeface="Arial" panose="020B0604020202020204" pitchFamily="34" charset="0"/>
              </a:rPr>
              <a:t>Elemento enriquecedor</a:t>
            </a:r>
          </a:p>
          <a:p>
            <a:pPr algn="ctr"/>
            <a:r>
              <a:rPr lang="es-ES_tradnl" dirty="0">
                <a:latin typeface="Arial" panose="020B0604020202020204" pitchFamily="34" charset="0"/>
                <a:cs typeface="Arial" panose="020B0604020202020204" pitchFamily="34" charset="0"/>
              </a:rPr>
              <a:t>Principios de </a:t>
            </a:r>
            <a:r>
              <a:rPr lang="es-ES_tradnl" b="1" dirty="0">
                <a:latin typeface="Arial" panose="020B0604020202020204" pitchFamily="34" charset="0"/>
                <a:cs typeface="Arial" panose="020B0604020202020204" pitchFamily="34" charset="0"/>
              </a:rPr>
              <a:t>normalización e inclusión </a:t>
            </a:r>
          </a:p>
        </p:txBody>
      </p:sp>
      <p:pic>
        <p:nvPicPr>
          <p:cNvPr id="10" name="Picture 2">
            <a:extLst>
              <a:ext uri="{FF2B5EF4-FFF2-40B4-BE49-F238E27FC236}">
                <a16:creationId xmlns:a16="http://schemas.microsoft.com/office/drawing/2014/main" id="{300BB506-107F-6C41-B378-0299E42119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8244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undación INGADA (@fundacioningada) | Twitter">
            <a:extLst>
              <a:ext uri="{FF2B5EF4-FFF2-40B4-BE49-F238E27FC236}">
                <a16:creationId xmlns:a16="http://schemas.microsoft.com/office/drawing/2014/main" id="{701AA0FC-1565-2A4C-9B46-05055293F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016966" y="52214"/>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4" name="3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739" y="1127061"/>
            <a:ext cx="1484784" cy="1750239"/>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444" y="1192211"/>
            <a:ext cx="1430778" cy="1738334"/>
          </a:xfrm>
          <a:prstGeom prst="rect">
            <a:avLst/>
          </a:prstGeom>
        </p:spPr>
      </p:pic>
      <p:sp>
        <p:nvSpPr>
          <p:cNvPr id="7" name="Rectángulo: esquinas redondeadas 6"/>
          <p:cNvSpPr/>
          <p:nvPr/>
        </p:nvSpPr>
        <p:spPr>
          <a:xfrm>
            <a:off x="179173" y="3274333"/>
            <a:ext cx="8785654" cy="1738334"/>
          </a:xfrm>
          <a:prstGeom prst="roundRect">
            <a:avLst>
              <a:gd name="adj" fmla="val 28241"/>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sz="2000" dirty="0">
                <a:latin typeface="Arial" panose="020B0604020202020204" pitchFamily="34" charset="0"/>
                <a:cs typeface="Arial" panose="020B0604020202020204" pitchFamily="34" charset="0"/>
              </a:rPr>
              <a:t>“Facilitan a adecuación do currículo prescriptivo sen </a:t>
            </a:r>
            <a:r>
              <a:rPr lang="es-ES_tradnl" sz="2000" dirty="0" err="1">
                <a:latin typeface="Arial" panose="020B0604020202020204" pitchFamily="34" charset="0"/>
                <a:cs typeface="Arial" panose="020B0604020202020204" pitchFamily="34" charset="0"/>
              </a:rPr>
              <a:t>alteracións</a:t>
            </a:r>
            <a:r>
              <a:rPr lang="es-ES_tradnl" sz="2000" dirty="0">
                <a:latin typeface="Arial" panose="020B0604020202020204" pitchFamily="34" charset="0"/>
                <a:cs typeface="Arial" panose="020B0604020202020204" pitchFamily="34" charset="0"/>
              </a:rPr>
              <a:t> significativas dos </a:t>
            </a:r>
            <a:r>
              <a:rPr lang="es-ES_tradnl" sz="2000" dirty="0" err="1">
                <a:latin typeface="Arial" panose="020B0604020202020204" pitchFamily="34" charset="0"/>
                <a:cs typeface="Arial" panose="020B0604020202020204" pitchFamily="34" charset="0"/>
              </a:rPr>
              <a:t>seus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obxectivos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contidos</a:t>
            </a:r>
            <a:r>
              <a:rPr lang="es-ES_tradnl" sz="2000" dirty="0">
                <a:latin typeface="Arial" panose="020B0604020202020204" pitchFamily="34" charset="0"/>
                <a:cs typeface="Arial" panose="020B0604020202020204" pitchFamily="34" charset="0"/>
              </a:rPr>
              <a:t> e criterios de </a:t>
            </a:r>
            <a:r>
              <a:rPr lang="es-ES_tradnl" sz="2000" dirty="0" err="1">
                <a:latin typeface="Arial" panose="020B0604020202020204" pitchFamily="34" charset="0"/>
                <a:cs typeface="Arial" panose="020B0604020202020204" pitchFamily="34" charset="0"/>
              </a:rPr>
              <a:t>avaliación</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ao</a:t>
            </a:r>
            <a:r>
              <a:rPr lang="es-ES_tradnl" sz="2000" dirty="0">
                <a:latin typeface="Arial" panose="020B0604020202020204" pitchFamily="34" charset="0"/>
                <a:cs typeface="Arial" panose="020B0604020202020204" pitchFamily="34" charset="0"/>
              </a:rPr>
              <a:t> contexto sociocultural dos centros educativos e </a:t>
            </a:r>
            <a:r>
              <a:rPr lang="es-ES_tradnl" sz="2000" dirty="0" err="1">
                <a:latin typeface="Arial" panose="020B0604020202020204" pitchFamily="34" charset="0"/>
                <a:cs typeface="Arial" panose="020B0604020202020204" pitchFamily="34" charset="0"/>
              </a:rPr>
              <a:t>ás</a:t>
            </a:r>
            <a:r>
              <a:rPr lang="es-ES_tradnl" sz="2000" dirty="0">
                <a:latin typeface="Arial" panose="020B0604020202020204" pitchFamily="34" charset="0"/>
                <a:cs typeface="Arial" panose="020B0604020202020204" pitchFamily="34" charset="0"/>
              </a:rPr>
              <a:t> características do alumnado”</a:t>
            </a:r>
          </a:p>
        </p:txBody>
      </p:sp>
      <p:sp>
        <p:nvSpPr>
          <p:cNvPr id="10" name="Elipse 9"/>
          <p:cNvSpPr/>
          <p:nvPr/>
        </p:nvSpPr>
        <p:spPr>
          <a:xfrm>
            <a:off x="3916918" y="1258175"/>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pic>
        <p:nvPicPr>
          <p:cNvPr id="8" name="Picture 2">
            <a:extLst>
              <a:ext uri="{FF2B5EF4-FFF2-40B4-BE49-F238E27FC236}">
                <a16:creationId xmlns:a16="http://schemas.microsoft.com/office/drawing/2014/main" id="{23ED1718-52E1-A944-9571-A375757B83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38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undación INGADA (@fundacioningada) | Twitter">
            <a:extLst>
              <a:ext uri="{FF2B5EF4-FFF2-40B4-BE49-F238E27FC236}">
                <a16:creationId xmlns:a16="http://schemas.microsoft.com/office/drawing/2014/main" id="{F9046691-A2E0-2B44-A346-8F706E0183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4EE43EE5-6DA4-D44C-AE3A-67CA1E24DB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ítulo 1">
            <a:extLst>
              <a:ext uri="{FF2B5EF4-FFF2-40B4-BE49-F238E27FC236}">
                <a16:creationId xmlns:a16="http://schemas.microsoft.com/office/drawing/2014/main" id="{F391BF2F-A09A-47F3-A1C6-0C888CFFB334}"/>
              </a:ext>
            </a:extLst>
          </p:cNvPr>
          <p:cNvSpPr>
            <a:spLocks noGrp="1"/>
          </p:cNvSpPr>
          <p:nvPr>
            <p:ph type="title"/>
          </p:nvPr>
        </p:nvSpPr>
        <p:spPr>
          <a:xfrm>
            <a:off x="886621" y="98280"/>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6" name="3 Marcador de contenido">
            <a:extLst>
              <a:ext uri="{FF2B5EF4-FFF2-40B4-BE49-F238E27FC236}">
                <a16:creationId xmlns:a16="http://schemas.microsoft.com/office/drawing/2014/main" id="{296F7039-A00E-4991-B05D-7E95FD4DD3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39" y="838185"/>
            <a:ext cx="1484784" cy="1750239"/>
          </a:xfrm>
          <a:prstGeom prst="rect">
            <a:avLst/>
          </a:prstGeom>
        </p:spPr>
      </p:pic>
      <p:pic>
        <p:nvPicPr>
          <p:cNvPr id="7" name="4 Imagen">
            <a:extLst>
              <a:ext uri="{FF2B5EF4-FFF2-40B4-BE49-F238E27FC236}">
                <a16:creationId xmlns:a16="http://schemas.microsoft.com/office/drawing/2014/main" id="{762E9FEE-F7FB-4048-A7DA-658C408A68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9050" y="792119"/>
            <a:ext cx="1430778" cy="1738334"/>
          </a:xfrm>
          <a:prstGeom prst="rect">
            <a:avLst/>
          </a:prstGeom>
        </p:spPr>
      </p:pic>
      <p:sp>
        <p:nvSpPr>
          <p:cNvPr id="8" name="Elipse 7">
            <a:extLst>
              <a:ext uri="{FF2B5EF4-FFF2-40B4-BE49-F238E27FC236}">
                <a16:creationId xmlns:a16="http://schemas.microsoft.com/office/drawing/2014/main" id="{DC736283-C3FD-4DA2-80A3-A59AA80617AB}"/>
              </a:ext>
            </a:extLst>
          </p:cNvPr>
          <p:cNvSpPr/>
          <p:nvPr/>
        </p:nvSpPr>
        <p:spPr>
          <a:xfrm>
            <a:off x="4017704" y="1129028"/>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sp>
        <p:nvSpPr>
          <p:cNvPr id="10" name="Rectángulo: esquinas redondeadas 6"/>
          <p:cNvSpPr/>
          <p:nvPr/>
        </p:nvSpPr>
        <p:spPr>
          <a:xfrm>
            <a:off x="199813" y="2594851"/>
            <a:ext cx="8935656" cy="3416186"/>
          </a:xfrm>
          <a:prstGeom prst="roundRect">
            <a:avLst>
              <a:gd name="adj" fmla="val 28241"/>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214313" indent="-214313">
              <a:buFont typeface="Arial" charset="0"/>
              <a:buChar char="•"/>
            </a:pPr>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a:latin typeface="Arial" panose="020B0604020202020204" pitchFamily="34" charset="0"/>
                <a:cs typeface="Arial" panose="020B0604020202020204" pitchFamily="34" charset="0"/>
              </a:rPr>
              <a:t>Adecuación da </a:t>
            </a:r>
            <a:r>
              <a:rPr lang="es-ES_tradnl" sz="2000" dirty="0" err="1">
                <a:latin typeface="Arial" panose="020B0604020202020204" pitchFamily="34" charset="0"/>
                <a:cs typeface="Arial" panose="020B0604020202020204" pitchFamily="34" charset="0"/>
              </a:rPr>
              <a:t>estrutura</a:t>
            </a:r>
            <a:r>
              <a:rPr lang="es-ES_tradnl" sz="2000" dirty="0">
                <a:latin typeface="Arial" panose="020B0604020202020204" pitchFamily="34" charset="0"/>
                <a:cs typeface="Arial" panose="020B0604020202020204" pitchFamily="34" charset="0"/>
              </a:rPr>
              <a:t> organizativa do centro e da aula </a:t>
            </a:r>
            <a:r>
              <a:rPr lang="es-ES_tradnl" sz="2000" dirty="0" err="1">
                <a:latin typeface="Arial" panose="020B0604020202020204" pitchFamily="34" charset="0"/>
                <a:cs typeface="Arial" panose="020B0604020202020204" pitchFamily="34" charset="0"/>
              </a:rPr>
              <a:t>ás</a:t>
            </a:r>
            <a:r>
              <a:rPr lang="es-ES_tradnl" sz="2000" dirty="0">
                <a:latin typeface="Arial" panose="020B0604020202020204" pitchFamily="34" charset="0"/>
                <a:cs typeface="Arial" panose="020B0604020202020204" pitchFamily="34" charset="0"/>
              </a:rPr>
              <a:t> características do alumnado (horarios, </a:t>
            </a:r>
            <a:r>
              <a:rPr lang="es-ES_tradnl" sz="2000" dirty="0" err="1">
                <a:latin typeface="Arial" panose="020B0604020202020204" pitchFamily="34" charset="0"/>
                <a:cs typeface="Arial" panose="020B0604020202020204" pitchFamily="34" charset="0"/>
              </a:rPr>
              <a:t>agrupamentos</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desdobramento</a:t>
            </a:r>
            <a:r>
              <a:rPr lang="es-ES_tradnl" sz="2000" dirty="0">
                <a:latin typeface="Arial" panose="020B0604020202020204" pitchFamily="34" charset="0"/>
                <a:cs typeface="Arial" panose="020B0604020202020204" pitchFamily="34" charset="0"/>
              </a:rPr>
              <a:t> de grupos, </a:t>
            </a:r>
            <a:r>
              <a:rPr lang="es-ES_tradnl" sz="2000" dirty="0" err="1">
                <a:latin typeface="Arial" panose="020B0604020202020204" pitchFamily="34" charset="0"/>
                <a:cs typeface="Arial" panose="020B0604020202020204" pitchFamily="34" charset="0"/>
              </a:rPr>
              <a:t>espazos</a:t>
            </a:r>
            <a:r>
              <a:rPr lang="es-ES_tradnl" sz="2000" dirty="0">
                <a:latin typeface="Arial" panose="020B0604020202020204" pitchFamily="34" charset="0"/>
                <a:cs typeface="Arial" panose="020B0604020202020204" pitchFamily="34" charset="0"/>
              </a:rPr>
              <a:t>,</a:t>
            </a:r>
            <a:r>
              <a:rPr lang="mr-IN" sz="2000" dirty="0">
                <a:latin typeface="Arial" panose="020B0604020202020204" pitchFamily="34" charset="0"/>
              </a:rPr>
              <a:t>…</a:t>
            </a:r>
            <a:r>
              <a:rPr lang="es-ES_tradnl" sz="2000" dirty="0">
                <a:latin typeface="Arial" panose="020B0604020202020204" pitchFamily="34" charset="0"/>
                <a:cs typeface="Arial" panose="020B0604020202020204" pitchFamily="34" charset="0"/>
              </a:rPr>
              <a:t>).</a:t>
            </a:r>
          </a:p>
          <a:p>
            <a:pPr marL="214313" indent="-214313">
              <a:buFont typeface="Arial" charset="0"/>
              <a:buChar char="•"/>
            </a:pPr>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a:latin typeface="Arial" panose="020B0604020202020204" pitchFamily="34" charset="0"/>
                <a:cs typeface="Arial" panose="020B0604020202020204" pitchFamily="34" charset="0"/>
              </a:rPr>
              <a:t>Aulas de atención educativa e convivencia</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err="1">
                <a:latin typeface="Arial" panose="020B0604020202020204" pitchFamily="34" charset="0"/>
                <a:cs typeface="Arial" panose="020B0604020202020204" pitchFamily="34" charset="0"/>
              </a:rPr>
              <a:t>Adecuacións</a:t>
            </a:r>
            <a:r>
              <a:rPr lang="es-ES_tradnl" sz="2000" dirty="0">
                <a:latin typeface="Arial" panose="020B0604020202020204" pitchFamily="34" charset="0"/>
                <a:cs typeface="Arial" panose="020B0604020202020204" pitchFamily="34" charset="0"/>
              </a:rPr>
              <a:t> das </a:t>
            </a:r>
            <a:r>
              <a:rPr lang="es-ES_tradnl" sz="2000" dirty="0" err="1">
                <a:latin typeface="Arial" panose="020B0604020202020204" pitchFamily="34" charset="0"/>
                <a:cs typeface="Arial" panose="020B0604020202020204" pitchFamily="34" charset="0"/>
              </a:rPr>
              <a:t>programacións</a:t>
            </a:r>
            <a:r>
              <a:rPr lang="es-ES_tradnl" sz="2000" dirty="0">
                <a:latin typeface="Arial" panose="020B0604020202020204" pitchFamily="34" charset="0"/>
                <a:cs typeface="Arial" panose="020B0604020202020204" pitchFamily="34" charset="0"/>
              </a:rPr>
              <a:t> didácticas.</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err="1">
                <a:latin typeface="Arial" panose="020B0604020202020204" pitchFamily="34" charset="0"/>
                <a:cs typeface="Arial" panose="020B0604020202020204" pitchFamily="34" charset="0"/>
              </a:rPr>
              <a:t>Adaptacións</a:t>
            </a:r>
            <a:r>
              <a:rPr lang="es-ES_tradnl" sz="2000" dirty="0">
                <a:latin typeface="Arial" panose="020B0604020202020204" pitchFamily="34" charset="0"/>
                <a:cs typeface="Arial" panose="020B0604020202020204" pitchFamily="34" charset="0"/>
              </a:rPr>
              <a:t> dos tempos, instrumentos </a:t>
            </a:r>
            <a:r>
              <a:rPr lang="es-ES_tradnl" sz="2000" dirty="0" err="1">
                <a:latin typeface="Arial" panose="020B0604020202020204" pitchFamily="34" charset="0"/>
                <a:cs typeface="Arial" panose="020B0604020202020204" pitchFamily="34" charset="0"/>
              </a:rPr>
              <a:t>ou</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procedementos</a:t>
            </a:r>
            <a:r>
              <a:rPr lang="es-ES_tradnl" sz="2000" dirty="0">
                <a:latin typeface="Arial" panose="020B0604020202020204" pitchFamily="34" charset="0"/>
                <a:cs typeface="Arial" panose="020B0604020202020204" pitchFamily="34" charset="0"/>
              </a:rPr>
              <a:t> de </a:t>
            </a:r>
            <a:r>
              <a:rPr lang="es-ES_tradnl" sz="2000" dirty="0" err="1">
                <a:latin typeface="Arial" panose="020B0604020202020204" pitchFamily="34" charset="0"/>
                <a:cs typeface="Arial" panose="020B0604020202020204" pitchFamily="34" charset="0"/>
              </a:rPr>
              <a:t>avaliación</a:t>
            </a:r>
            <a:r>
              <a:rPr lang="es-ES_tradnl" sz="2000" dirty="0">
                <a:latin typeface="Arial" panose="020B0604020202020204" pitchFamily="34" charset="0"/>
                <a:cs typeface="Arial" panose="020B0604020202020204" pitchFamily="34" charset="0"/>
              </a:rPr>
              <a:t>.</a:t>
            </a:r>
          </a:p>
          <a:p>
            <a:endParaRPr lang="es-ES_tradnl"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785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undación INGADA (@fundacioningada) | Twitter">
            <a:extLst>
              <a:ext uri="{FF2B5EF4-FFF2-40B4-BE49-F238E27FC236}">
                <a16:creationId xmlns:a16="http://schemas.microsoft.com/office/drawing/2014/main" id="{6A68C454-3FC8-3145-9279-BB61A975B0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0" y="0"/>
            <a:ext cx="916617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a:extLst>
              <a:ext uri="{FF2B5EF4-FFF2-40B4-BE49-F238E27FC236}">
                <a16:creationId xmlns:a16="http://schemas.microsoft.com/office/drawing/2014/main" id="{F391BF2F-A09A-47F3-A1C6-0C888CFFB334}"/>
              </a:ext>
            </a:extLst>
          </p:cNvPr>
          <p:cNvSpPr>
            <a:spLocks noGrp="1"/>
          </p:cNvSpPr>
          <p:nvPr>
            <p:ph type="title"/>
          </p:nvPr>
        </p:nvSpPr>
        <p:spPr>
          <a:xfrm>
            <a:off x="886621" y="98280"/>
            <a:ext cx="7315201" cy="995050"/>
          </a:xfrm>
        </p:spPr>
        <p:txBody>
          <a:bodyPr>
            <a:normAutofit/>
          </a:bodyPr>
          <a:lstStyle/>
          <a:p>
            <a:pPr algn="ctr"/>
            <a:r>
              <a:rPr lang="es-ES_tradnl" sz="3600" b="1" dirty="0">
                <a:solidFill>
                  <a:srgbClr val="FF6600"/>
                </a:solidFill>
                <a:latin typeface="Arial" panose="020B0604020202020204" pitchFamily="34" charset="0"/>
                <a:cs typeface="Arial" panose="020B0604020202020204" pitchFamily="34" charset="0"/>
              </a:rPr>
              <a:t>MEDIDAS ORDINARIAS</a:t>
            </a:r>
          </a:p>
        </p:txBody>
      </p:sp>
      <p:pic>
        <p:nvPicPr>
          <p:cNvPr id="6" name="3 Marcador de contenido">
            <a:extLst>
              <a:ext uri="{FF2B5EF4-FFF2-40B4-BE49-F238E27FC236}">
                <a16:creationId xmlns:a16="http://schemas.microsoft.com/office/drawing/2014/main" id="{296F7039-A00E-4991-B05D-7E95FD4DD3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739" y="1127061"/>
            <a:ext cx="1484784" cy="1750239"/>
          </a:xfrm>
          <a:prstGeom prst="rect">
            <a:avLst/>
          </a:prstGeom>
        </p:spPr>
      </p:pic>
      <p:pic>
        <p:nvPicPr>
          <p:cNvPr id="7" name="4 Imagen">
            <a:extLst>
              <a:ext uri="{FF2B5EF4-FFF2-40B4-BE49-F238E27FC236}">
                <a16:creationId xmlns:a16="http://schemas.microsoft.com/office/drawing/2014/main" id="{762E9FEE-F7FB-4048-A7DA-658C408A68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444" y="1192211"/>
            <a:ext cx="1430778" cy="1738334"/>
          </a:xfrm>
          <a:prstGeom prst="rect">
            <a:avLst/>
          </a:prstGeom>
        </p:spPr>
      </p:pic>
      <p:sp>
        <p:nvSpPr>
          <p:cNvPr id="8" name="Elipse 7">
            <a:extLst>
              <a:ext uri="{FF2B5EF4-FFF2-40B4-BE49-F238E27FC236}">
                <a16:creationId xmlns:a16="http://schemas.microsoft.com/office/drawing/2014/main" id="{DC736283-C3FD-4DA2-80A3-A59AA80617AB}"/>
              </a:ext>
            </a:extLst>
          </p:cNvPr>
          <p:cNvSpPr/>
          <p:nvPr/>
        </p:nvSpPr>
        <p:spPr>
          <a:xfrm>
            <a:off x="3916918" y="1561914"/>
            <a:ext cx="1310164" cy="121549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S_trad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ART. 8</a:t>
            </a:r>
          </a:p>
        </p:txBody>
      </p:sp>
      <p:pic>
        <p:nvPicPr>
          <p:cNvPr id="9" name="Picture 2">
            <a:extLst>
              <a:ext uri="{FF2B5EF4-FFF2-40B4-BE49-F238E27FC236}">
                <a16:creationId xmlns:a16="http://schemas.microsoft.com/office/drawing/2014/main" id="{7130CBD0-75C8-3744-814A-35E3D07AEA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31" y="5501934"/>
            <a:ext cx="2059420" cy="135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ángulo: esquinas redondeadas 6"/>
          <p:cNvSpPr/>
          <p:nvPr/>
        </p:nvSpPr>
        <p:spPr>
          <a:xfrm>
            <a:off x="73783" y="3029426"/>
            <a:ext cx="8996433" cy="3174604"/>
          </a:xfrm>
          <a:prstGeom prst="roundRect">
            <a:avLst>
              <a:gd name="adj" fmla="val 28241"/>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214313" indent="-214313">
              <a:buFont typeface="Arial" charset="0"/>
              <a:buChar char="•"/>
            </a:pPr>
            <a:r>
              <a:rPr lang="es-ES_tradnl" sz="2000" dirty="0" err="1">
                <a:latin typeface="Arial" panose="020B0604020202020204" pitchFamily="34" charset="0"/>
                <a:cs typeface="Arial" panose="020B0604020202020204" pitchFamily="34" charset="0"/>
              </a:rPr>
              <a:t>Reforzo</a:t>
            </a:r>
            <a:r>
              <a:rPr lang="es-ES_tradnl" sz="2000" dirty="0">
                <a:latin typeface="Arial" panose="020B0604020202020204" pitchFamily="34" charset="0"/>
                <a:cs typeface="Arial" panose="020B0604020202020204" pitchFamily="34" charset="0"/>
              </a:rPr>
              <a:t> educativo e </a:t>
            </a:r>
            <a:r>
              <a:rPr lang="es-ES_tradnl" sz="2000" dirty="0" err="1">
                <a:latin typeface="Arial" panose="020B0604020202020204" pitchFamily="34" charset="0"/>
                <a:cs typeface="Arial" panose="020B0604020202020204" pitchFamily="34" charset="0"/>
              </a:rPr>
              <a:t>apoio</a:t>
            </a:r>
            <a:r>
              <a:rPr lang="es-ES_tradnl" sz="2000" dirty="0">
                <a:latin typeface="Arial" panose="020B0604020202020204" pitchFamily="34" charset="0"/>
                <a:cs typeface="Arial" panose="020B0604020202020204" pitchFamily="34" charset="0"/>
              </a:rPr>
              <a:t> do profesorado con </a:t>
            </a:r>
            <a:r>
              <a:rPr lang="es-ES_tradnl" sz="2000" dirty="0" err="1">
                <a:latin typeface="Arial" panose="020B0604020202020204" pitchFamily="34" charset="0"/>
                <a:cs typeface="Arial" panose="020B0604020202020204" pitchFamily="34" charset="0"/>
              </a:rPr>
              <a:t>dispoñibilidade</a:t>
            </a:r>
            <a:r>
              <a:rPr lang="es-ES_tradnl" sz="2000" dirty="0">
                <a:latin typeface="Arial" panose="020B0604020202020204" pitchFamily="34" charset="0"/>
                <a:cs typeface="Arial" panose="020B0604020202020204" pitchFamily="34" charset="0"/>
              </a:rPr>
              <a:t> horaria.</a:t>
            </a:r>
          </a:p>
          <a:p>
            <a:endParaRPr lang="es-ES_tradnl" sz="2000" dirty="0">
              <a:latin typeface="Arial" panose="020B0604020202020204" pitchFamily="34" charset="0"/>
              <a:cs typeface="Arial" panose="020B0604020202020204" pitchFamily="34" charset="0"/>
            </a:endParaRPr>
          </a:p>
          <a:p>
            <a:pPr marL="214313" indent="-214313">
              <a:buFont typeface="Arial" charset="0"/>
              <a:buChar char="•"/>
            </a:pPr>
            <a:r>
              <a:rPr lang="es-ES_tradnl" sz="2000" dirty="0">
                <a:latin typeface="Arial" panose="020B0604020202020204" pitchFamily="34" charset="0"/>
                <a:cs typeface="Arial" panose="020B0604020202020204" pitchFamily="34" charset="0"/>
              </a:rPr>
              <a:t>Programas de </a:t>
            </a:r>
            <a:r>
              <a:rPr lang="es-ES_tradnl" sz="2000" dirty="0" err="1">
                <a:latin typeface="Arial" panose="020B0604020202020204" pitchFamily="34" charset="0"/>
                <a:cs typeface="Arial" panose="020B0604020202020204" pitchFamily="34" charset="0"/>
              </a:rPr>
              <a:t>reforzo</a:t>
            </a:r>
            <a:r>
              <a:rPr lang="es-ES_tradnl" sz="2000" dirty="0">
                <a:latin typeface="Arial" panose="020B0604020202020204" pitchFamily="34" charset="0"/>
                <a:cs typeface="Arial" panose="020B0604020202020204" pitchFamily="34" charset="0"/>
              </a:rPr>
              <a:t> </a:t>
            </a:r>
            <a:r>
              <a:rPr lang="es-ES_tradnl" sz="2000" dirty="0" err="1">
                <a:latin typeface="Arial" panose="020B0604020202020204" pitchFamily="34" charset="0"/>
                <a:cs typeface="Arial" panose="020B0604020202020204" pitchFamily="34" charset="0"/>
              </a:rPr>
              <a:t>nas</a:t>
            </a:r>
            <a:r>
              <a:rPr lang="es-ES_tradnl" sz="2000" dirty="0">
                <a:latin typeface="Arial" panose="020B0604020202020204" pitchFamily="34" charset="0"/>
                <a:cs typeface="Arial" panose="020B0604020202020204" pitchFamily="34" charset="0"/>
              </a:rPr>
              <a:t> materias </a:t>
            </a:r>
            <a:r>
              <a:rPr lang="es-ES_tradnl" sz="2000" dirty="0" err="1">
                <a:latin typeface="Arial" panose="020B0604020202020204" pitchFamily="34" charset="0"/>
                <a:cs typeface="Arial" panose="020B0604020202020204" pitchFamily="34" charset="0"/>
              </a:rPr>
              <a:t>instrumentais</a:t>
            </a:r>
            <a:r>
              <a:rPr lang="es-ES_tradnl" sz="2000" dirty="0">
                <a:latin typeface="Arial" panose="020B0604020202020204" pitchFamily="34" charset="0"/>
                <a:cs typeface="Arial" panose="020B0604020202020204" pitchFamily="34" charset="0"/>
              </a:rPr>
              <a:t>, de recuperación, específicos personalizados, de habilidades </a:t>
            </a:r>
            <a:r>
              <a:rPr lang="es-ES_tradnl" sz="2000" dirty="0" err="1">
                <a:latin typeface="Arial" panose="020B0604020202020204" pitchFamily="34" charset="0"/>
                <a:cs typeface="Arial" panose="020B0604020202020204" pitchFamily="34" charset="0"/>
              </a:rPr>
              <a:t>sociais</a:t>
            </a:r>
            <a:r>
              <a:rPr lang="es-ES_tradnl" sz="2000" dirty="0">
                <a:latin typeface="Arial" panose="020B0604020202020204" pitchFamily="34" charset="0"/>
                <a:cs typeface="Arial" panose="020B0604020202020204" pitchFamily="34" charset="0"/>
              </a:rPr>
              <a:t>,</a:t>
            </a:r>
            <a:r>
              <a:rPr lang="mr-IN" sz="2000" dirty="0">
                <a:latin typeface="Arial" panose="020B0604020202020204" pitchFamily="34" charset="0"/>
              </a:rPr>
              <a:t>…</a:t>
            </a:r>
            <a:endParaRPr lang="es-ES" sz="2000" dirty="0">
              <a:latin typeface="Arial" panose="020B0604020202020204" pitchFamily="34" charset="0"/>
            </a:endParaRPr>
          </a:p>
          <a:p>
            <a:endParaRPr lang="es-ES" sz="2000" dirty="0">
              <a:latin typeface="Arial" panose="020B0604020202020204" pitchFamily="34" charset="0"/>
              <a:cs typeface="Arial" panose="020B0604020202020204" pitchFamily="34" charset="0"/>
            </a:endParaRPr>
          </a:p>
          <a:p>
            <a:pPr marL="342900" indent="-342900">
              <a:buFont typeface="Arial" charset="0"/>
              <a:buChar char="•"/>
            </a:pPr>
            <a:r>
              <a:rPr lang="es-ES" sz="2000" dirty="0">
                <a:latin typeface="Arial" panose="020B0604020202020204" pitchFamily="34" charset="0"/>
                <a:cs typeface="Arial" panose="020B0604020202020204" pitchFamily="34" charset="0"/>
              </a:rPr>
              <a:t>Programas de </a:t>
            </a:r>
            <a:r>
              <a:rPr lang="es-ES" sz="2000" dirty="0" err="1">
                <a:latin typeface="Arial" panose="020B0604020202020204" pitchFamily="34" charset="0"/>
                <a:cs typeface="Arial" panose="020B0604020202020204" pitchFamily="34" charset="0"/>
              </a:rPr>
              <a:t>enriquecemento</a:t>
            </a:r>
            <a:r>
              <a:rPr lang="es-ES" sz="2000" dirty="0">
                <a:latin typeface="Arial" panose="020B0604020202020204" pitchFamily="34" charset="0"/>
                <a:cs typeface="Arial" panose="020B0604020202020204" pitchFamily="34" charset="0"/>
              </a:rPr>
              <a:t> curricular</a:t>
            </a:r>
          </a:p>
          <a:p>
            <a:endParaRPr lang="es-ES" sz="2000" dirty="0">
              <a:latin typeface="Arial" panose="020B0604020202020204" pitchFamily="34" charset="0"/>
              <a:cs typeface="Arial" panose="020B0604020202020204" pitchFamily="34" charset="0"/>
            </a:endParaRPr>
          </a:p>
          <a:p>
            <a:pPr marL="214313" indent="-214313">
              <a:buFont typeface="Arial" charset="0"/>
              <a:buChar char="•"/>
            </a:pPr>
            <a:r>
              <a:rPr lang="es-ES" sz="2000" dirty="0" err="1">
                <a:latin typeface="Arial" panose="020B0604020202020204" pitchFamily="34" charset="0"/>
                <a:cs typeface="Arial" panose="020B0604020202020204" pitchFamily="34" charset="0"/>
              </a:rPr>
              <a:t>Metodoloxías</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baseadas</a:t>
            </a:r>
            <a:r>
              <a:rPr lang="es-ES" sz="2000" dirty="0">
                <a:latin typeface="Arial" panose="020B0604020202020204" pitchFamily="34" charset="0"/>
                <a:cs typeface="Arial" panose="020B0604020202020204" pitchFamily="34" charset="0"/>
              </a:rPr>
              <a:t> no </a:t>
            </a:r>
            <a:r>
              <a:rPr lang="es-ES" sz="2000" dirty="0" err="1">
                <a:latin typeface="Arial" panose="020B0604020202020204" pitchFamily="34" charset="0"/>
                <a:cs typeface="Arial" panose="020B0604020202020204" pitchFamily="34" charset="0"/>
              </a:rPr>
              <a:t>traballo</a:t>
            </a:r>
            <a:r>
              <a:rPr lang="es-ES" sz="2000" dirty="0">
                <a:latin typeface="Arial" panose="020B0604020202020204" pitchFamily="34" charset="0"/>
                <a:cs typeface="Arial" panose="020B0604020202020204" pitchFamily="34" charset="0"/>
              </a:rPr>
              <a:t> colaborativo, </a:t>
            </a:r>
            <a:r>
              <a:rPr lang="es-ES" sz="2000" dirty="0" err="1">
                <a:latin typeface="Arial" panose="020B0604020202020204" pitchFamily="34" charset="0"/>
                <a:cs typeface="Arial" panose="020B0604020202020204" pitchFamily="34" charset="0"/>
              </a:rPr>
              <a:t>titoría</a:t>
            </a:r>
            <a:r>
              <a:rPr lang="es-ES" sz="2000" dirty="0">
                <a:latin typeface="Arial" panose="020B0604020202020204" pitchFamily="34" charset="0"/>
                <a:cs typeface="Arial" panose="020B0604020202020204" pitchFamily="34" charset="0"/>
              </a:rPr>
              <a:t> entre </a:t>
            </a:r>
            <a:r>
              <a:rPr lang="es-ES" sz="2000" dirty="0" err="1">
                <a:latin typeface="Arial" panose="020B0604020202020204" pitchFamily="34" charset="0"/>
                <a:cs typeface="Arial" panose="020B0604020202020204" pitchFamily="34" charset="0"/>
              </a:rPr>
              <a:t>iguais</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aprendizaxe</a:t>
            </a:r>
            <a:r>
              <a:rPr lang="es-ES" sz="2000" dirty="0">
                <a:latin typeface="Arial" panose="020B0604020202020204" pitchFamily="34" charset="0"/>
                <a:cs typeface="Arial" panose="020B0604020202020204" pitchFamily="34" charset="0"/>
              </a:rPr>
              <a:t> por </a:t>
            </a:r>
            <a:r>
              <a:rPr lang="es-ES" sz="2000" dirty="0" err="1">
                <a:latin typeface="Arial" panose="020B0604020202020204" pitchFamily="34" charset="0"/>
                <a:cs typeface="Arial" panose="020B0604020202020204" pitchFamily="34" charset="0"/>
              </a:rPr>
              <a:t>proxectos</a:t>
            </a:r>
            <a:r>
              <a:rPr lang="es-ES" sz="2000" dirty="0">
                <a:latin typeface="Arial" panose="020B0604020202020204" pitchFamily="34" charset="0"/>
                <a:cs typeface="Arial" panose="020B0604020202020204" pitchFamily="34" charset="0"/>
              </a:rPr>
              <a:t>.</a:t>
            </a:r>
            <a:r>
              <a:rPr lang="es-ES_tradnl"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6936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ngada">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ngada" id="{1F7011CF-1117-422F-A54B-8EA20D5484F8}" vid="{9C8BFE55-689E-4E6D-9EB5-0E6C0080702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ota">
  <a:themeElements>
    <a:clrScheme name="Got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Ingada</Template>
  <TotalTime>558</TotalTime>
  <Words>1733</Words>
  <Application>Microsoft Office PowerPoint</Application>
  <PresentationFormat>Presentación en pantalla (4:3)</PresentationFormat>
  <Paragraphs>177</Paragraphs>
  <Slides>21</Slides>
  <Notes>0</Notes>
  <HiddenSlides>0</HiddenSlides>
  <MMClips>0</MMClips>
  <ScaleCrop>false</ScaleCrop>
  <HeadingPairs>
    <vt:vector size="6" baseType="variant">
      <vt:variant>
        <vt:lpstr>Fuentes usadas</vt:lpstr>
      </vt:variant>
      <vt:variant>
        <vt:i4>6</vt:i4>
      </vt:variant>
      <vt:variant>
        <vt:lpstr>Tema</vt:lpstr>
      </vt:variant>
      <vt:variant>
        <vt:i4>3</vt:i4>
      </vt:variant>
      <vt:variant>
        <vt:lpstr>Títulos de diapositiva</vt:lpstr>
      </vt:variant>
      <vt:variant>
        <vt:i4>21</vt:i4>
      </vt:variant>
    </vt:vector>
  </HeadingPairs>
  <TitlesOfParts>
    <vt:vector size="30" baseType="lpstr">
      <vt:lpstr>Arial</vt:lpstr>
      <vt:lpstr>Calibri</vt:lpstr>
      <vt:lpstr>Calibri Light</vt:lpstr>
      <vt:lpstr>Helvetica</vt:lpstr>
      <vt:lpstr>Tw Cen MT</vt:lpstr>
      <vt:lpstr>Wingdings</vt:lpstr>
      <vt:lpstr>Ingada</vt:lpstr>
      <vt:lpstr>Tema de Office</vt:lpstr>
      <vt:lpstr>Gota</vt:lpstr>
      <vt:lpstr>curso “tratamiento del tdah en el ámbito educativo”</vt:lpstr>
      <vt:lpstr>ATENCIÓN Á DIVERSIDADE:  MARCO LEGAL </vt:lpstr>
      <vt:lpstr>Presentación de PowerPoint</vt:lpstr>
      <vt:lpstr>Presentación de PowerPoint</vt:lpstr>
      <vt:lpstr>DECRETO 229/2011 </vt:lpstr>
      <vt:lpstr>Presentación de PowerPoint</vt:lpstr>
      <vt:lpstr>MEDIDAS ORDINARIAS</vt:lpstr>
      <vt:lpstr>MEDIDAS ORDINARIAS</vt:lpstr>
      <vt:lpstr>MEDIDAS ORDINARIAS</vt:lpstr>
      <vt:lpstr>MEDIDAS EXTRAORDINARIAS</vt:lpstr>
      <vt:lpstr>DECRETO 105/2014</vt:lpstr>
      <vt:lpstr>DECRETO 105/2014</vt:lpstr>
      <vt:lpstr>ORDE DO 9 DE XUÑO DE 2016. AVALIACIÓN E PROMOCIÓN DO ALUMNADO DE E.P</vt:lpstr>
      <vt:lpstr>ORDE DO 9 DE XUÑO DE 2016. AVALIACIÓN E PROMOCIÓN DO ALUMNADO DE E.P</vt:lpstr>
      <vt:lpstr>DECRETO 86/2015 DO 25 DE XUÑO</vt:lpstr>
      <vt:lpstr>Presentación de PowerPoint</vt:lpstr>
      <vt:lpstr>ORDE ECD/1361/2015</vt:lpstr>
      <vt:lpstr>ADAPTACIÓN, ADECUACIÓN E ACCESIBILIDADE DAS CONDICIÓNS DE REALIZACIÓN DAS AVALIACIÓNS AO ALUMNADO (LOE)</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ATENCIÓN Á DIVERSIDADE:  MARCO LEGAL</dc:title>
  <dc:creator>Aitana Tizón</dc:creator>
  <cp:lastModifiedBy>Lorenzo Capllonch Casteleiro</cp:lastModifiedBy>
  <cp:revision>64</cp:revision>
  <dcterms:created xsi:type="dcterms:W3CDTF">2018-05-01T19:54:42Z</dcterms:created>
  <dcterms:modified xsi:type="dcterms:W3CDTF">2021-01-17T01:13:39Z</dcterms:modified>
</cp:coreProperties>
</file>