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2"/>
    <p:sldId id="360" r:id="rId3"/>
    <p:sldId id="423" r:id="rId4"/>
    <p:sldId id="426" r:id="rId5"/>
    <p:sldId id="427" r:id="rId6"/>
    <p:sldId id="428" r:id="rId7"/>
    <p:sldId id="429" r:id="rId8"/>
    <p:sldId id="439" r:id="rId9"/>
    <p:sldId id="441" r:id="rId10"/>
    <p:sldId id="405" r:id="rId11"/>
    <p:sldId id="440" r:id="rId12"/>
    <p:sldId id="432" r:id="rId13"/>
    <p:sldId id="443" r:id="rId14"/>
    <p:sldId id="444" r:id="rId15"/>
    <p:sldId id="442" r:id="rId16"/>
    <p:sldId id="445" r:id="rId17"/>
    <p:sldId id="434" r:id="rId18"/>
    <p:sldId id="446" r:id="rId19"/>
    <p:sldId id="424" r:id="rId20"/>
    <p:sldId id="436" r:id="rId21"/>
    <p:sldId id="437" r:id="rId22"/>
    <p:sldId id="438" r:id="rId23"/>
    <p:sldId id="411" r:id="rId24"/>
    <p:sldId id="412" r:id="rId25"/>
    <p:sldId id="413" r:id="rId26"/>
    <p:sldId id="414" r:id="rId27"/>
    <p:sldId id="415" r:id="rId28"/>
    <p:sldId id="416" r:id="rId29"/>
    <p:sldId id="418" r:id="rId30"/>
    <p:sldId id="425" r:id="rId31"/>
    <p:sldId id="419" r:id="rId32"/>
    <p:sldId id="420" r:id="rId33"/>
    <p:sldId id="421" r:id="rId34"/>
    <p:sldId id="422" r:id="rId35"/>
    <p:sldId id="447" r:id="rId36"/>
    <p:sldId id="278" r:id="rId37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algn="ctr" defTabSz="584200">
      <a:defRPr sz="3600">
        <a:latin typeface="+mn-lt"/>
        <a:ea typeface="+mn-ea"/>
        <a:cs typeface="+mn-cs"/>
        <a:sym typeface="Helvetica Light"/>
      </a:defRPr>
    </a:lvl2pPr>
    <a:lvl3pPr algn="ctr" defTabSz="584200">
      <a:defRPr sz="3600">
        <a:latin typeface="+mn-lt"/>
        <a:ea typeface="+mn-ea"/>
        <a:cs typeface="+mn-cs"/>
        <a:sym typeface="Helvetica Light"/>
      </a:defRPr>
    </a:lvl3pPr>
    <a:lvl4pPr algn="ctr" defTabSz="584200">
      <a:defRPr sz="3600">
        <a:latin typeface="+mn-lt"/>
        <a:ea typeface="+mn-ea"/>
        <a:cs typeface="+mn-cs"/>
        <a:sym typeface="Helvetica Light"/>
      </a:defRPr>
    </a:lvl4pPr>
    <a:lvl5pPr algn="ctr" defTabSz="584200">
      <a:defRPr sz="3600">
        <a:latin typeface="+mn-lt"/>
        <a:ea typeface="+mn-ea"/>
        <a:cs typeface="+mn-cs"/>
        <a:sym typeface="Helvetica Light"/>
      </a:defRPr>
    </a:lvl5pPr>
    <a:lvl6pPr algn="ctr" defTabSz="584200">
      <a:defRPr sz="3600">
        <a:latin typeface="+mn-lt"/>
        <a:ea typeface="+mn-ea"/>
        <a:cs typeface="+mn-cs"/>
        <a:sym typeface="Helvetica Light"/>
      </a:defRPr>
    </a:lvl6pPr>
    <a:lvl7pPr algn="ctr" defTabSz="584200">
      <a:defRPr sz="3600">
        <a:latin typeface="+mn-lt"/>
        <a:ea typeface="+mn-ea"/>
        <a:cs typeface="+mn-cs"/>
        <a:sym typeface="Helvetica Light"/>
      </a:defRPr>
    </a:lvl7pPr>
    <a:lvl8pPr algn="ctr" defTabSz="584200">
      <a:defRPr sz="3600">
        <a:latin typeface="+mn-lt"/>
        <a:ea typeface="+mn-ea"/>
        <a:cs typeface="+mn-cs"/>
        <a:sym typeface="Helvetica Light"/>
      </a:defRPr>
    </a:lvl8pPr>
    <a:lvl9pPr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n" i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102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29840347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Texto del título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Nivel de texto 1</a:t>
            </a:r>
          </a:p>
          <a:p>
            <a:pPr lvl="1">
              <a:defRPr sz="1800"/>
            </a:pPr>
            <a:r>
              <a:rPr sz="3200"/>
              <a:t>Nivel de texto 2</a:t>
            </a:r>
          </a:p>
          <a:p>
            <a:pPr lvl="2">
              <a:defRPr sz="1800"/>
            </a:pPr>
            <a:r>
              <a:rPr sz="3200"/>
              <a:t>Nivel de texto 3</a:t>
            </a:r>
          </a:p>
          <a:p>
            <a:pPr lvl="3">
              <a:defRPr sz="1800"/>
            </a:pPr>
            <a:r>
              <a:rPr sz="3200"/>
              <a:t>Nivel de texto 4</a:t>
            </a:r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982">
                <a:solidFill>
                  <a:srgbClr val="022878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spcBef>
                <a:spcPts val="2844"/>
              </a:spcBef>
              <a:defRPr/>
            </a:lvl1pPr>
            <a:lvl2pPr>
              <a:lnSpc>
                <a:spcPct val="120000"/>
              </a:lnSpc>
              <a:spcBef>
                <a:spcPts val="2844"/>
              </a:spcBef>
              <a:defRPr/>
            </a:lvl2pPr>
            <a:lvl3pPr>
              <a:lnSpc>
                <a:spcPct val="120000"/>
              </a:lnSpc>
              <a:spcBef>
                <a:spcPts val="2844"/>
              </a:spcBef>
              <a:defRPr/>
            </a:lvl3pPr>
            <a:lvl4pPr>
              <a:lnSpc>
                <a:spcPct val="120000"/>
              </a:lnSpc>
              <a:spcBef>
                <a:spcPts val="2844"/>
              </a:spcBef>
              <a:defRPr/>
            </a:lvl4pPr>
            <a:lvl5pPr>
              <a:lnSpc>
                <a:spcPct val="120000"/>
              </a:lnSpc>
              <a:spcBef>
                <a:spcPts val="2844"/>
              </a:spcBef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650240" y="9113934"/>
            <a:ext cx="7911253" cy="519289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Título do taller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403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4279900"/>
            <a:ext cx="10464800" cy="38608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Texto del título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56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Nivel de texto 1</a:t>
            </a:r>
          </a:p>
          <a:p>
            <a:pPr lvl="1">
              <a:defRPr sz="1800"/>
            </a:pPr>
            <a:r>
              <a:rPr sz="3200"/>
              <a:t>Nivel de texto 2</a:t>
            </a:r>
          </a:p>
          <a:p>
            <a:pPr lvl="2">
              <a:defRPr sz="1800"/>
            </a:pPr>
            <a:r>
              <a:rPr sz="3200"/>
              <a:t>Nivel de texto 3</a:t>
            </a:r>
          </a:p>
          <a:p>
            <a:pPr lvl="3">
              <a:defRPr sz="1800"/>
            </a:pPr>
            <a:r>
              <a:rPr sz="3200"/>
              <a:t>Nivel de texto 4</a:t>
            </a:r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0"/>
            <a:ext cx="5334000" cy="4622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Texto del título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99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Nivel de texto 1</a:t>
            </a:r>
          </a:p>
          <a:p>
            <a:pPr lvl="1">
              <a:defRPr sz="1800"/>
            </a:pPr>
            <a:r>
              <a:rPr sz="3200"/>
              <a:t>Nivel de texto 2</a:t>
            </a:r>
          </a:p>
          <a:p>
            <a:pPr lvl="2">
              <a:defRPr sz="1800"/>
            </a:pPr>
            <a:r>
              <a:rPr sz="3200"/>
              <a:t>Nivel de texto 3</a:t>
            </a:r>
          </a:p>
          <a:p>
            <a:pPr lvl="3">
              <a:defRPr sz="1800"/>
            </a:pPr>
            <a:r>
              <a:rPr sz="3200"/>
              <a:t>Nivel de texto 4</a:t>
            </a:r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952500" y="93506"/>
            <a:ext cx="11099800" cy="28609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Texto del título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Texto del título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Nivel de texto 1</a:t>
            </a:r>
          </a:p>
          <a:p>
            <a:pPr lvl="1">
              <a:defRPr sz="1800"/>
            </a:pPr>
            <a:r>
              <a:rPr sz="3600"/>
              <a:t>Nivel de texto 2</a:t>
            </a:r>
          </a:p>
          <a:p>
            <a:pPr lvl="2">
              <a:defRPr sz="1800"/>
            </a:pPr>
            <a:r>
              <a:rPr sz="3600"/>
              <a:t>Nivel de texto 3</a:t>
            </a:r>
          </a:p>
          <a:p>
            <a:pPr lvl="3">
              <a:defRPr sz="1800"/>
            </a:pPr>
            <a:r>
              <a:rPr sz="3600"/>
              <a:t>Nivel de texto 4</a:t>
            </a:r>
          </a:p>
          <a:p>
            <a:pPr lvl="4">
              <a:defRPr sz="1800"/>
            </a:pPr>
            <a:r>
              <a:rPr sz="3600"/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Texto del título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Nivel de texto 1</a:t>
            </a:r>
          </a:p>
          <a:p>
            <a:pPr lvl="1">
              <a:defRPr sz="1800"/>
            </a:pPr>
            <a:r>
              <a:rPr sz="2800"/>
              <a:t>Nivel de texto 2</a:t>
            </a:r>
          </a:p>
          <a:p>
            <a:pPr lvl="2">
              <a:defRPr sz="1800"/>
            </a:pPr>
            <a:r>
              <a:rPr sz="2800"/>
              <a:t>Nivel de texto 3</a:t>
            </a:r>
          </a:p>
          <a:p>
            <a:pPr lvl="3">
              <a:defRPr sz="1800"/>
            </a:pPr>
            <a:r>
              <a:rPr sz="2800"/>
              <a:t>Nivel de texto 4</a:t>
            </a:r>
          </a:p>
          <a:p>
            <a:pPr lvl="4">
              <a:defRPr sz="1800"/>
            </a:pPr>
            <a:r>
              <a:rPr sz="2800"/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Nivel de texto 1</a:t>
            </a:r>
          </a:p>
          <a:p>
            <a:pPr lvl="1">
              <a:defRPr sz="1800"/>
            </a:pPr>
            <a:r>
              <a:rPr sz="3600"/>
              <a:t>Nivel de texto 2</a:t>
            </a:r>
          </a:p>
          <a:p>
            <a:pPr lvl="2">
              <a:defRPr sz="1800"/>
            </a:pPr>
            <a:r>
              <a:rPr sz="3600"/>
              <a:t>Nivel de texto 3</a:t>
            </a:r>
          </a:p>
          <a:p>
            <a:pPr lvl="3">
              <a:defRPr sz="1800"/>
            </a:pPr>
            <a:r>
              <a:rPr sz="3600"/>
              <a:t>Nivel de texto 4</a:t>
            </a:r>
          </a:p>
          <a:p>
            <a:pPr lvl="4">
              <a:defRPr sz="1800"/>
            </a:pPr>
            <a:r>
              <a:rPr sz="3600"/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Texto del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Nivel de texto 1</a:t>
            </a:r>
          </a:p>
          <a:p>
            <a:pPr lvl="1">
              <a:defRPr sz="1800"/>
            </a:pPr>
            <a:r>
              <a:rPr sz="3600"/>
              <a:t>Nivel de texto 2</a:t>
            </a:r>
          </a:p>
          <a:p>
            <a:pPr lvl="2">
              <a:defRPr sz="1800"/>
            </a:pPr>
            <a:r>
              <a:rPr sz="3600"/>
              <a:t>Nivel de texto 3</a:t>
            </a:r>
          </a:p>
          <a:p>
            <a:pPr lvl="3">
              <a:defRPr sz="1800"/>
            </a:pPr>
            <a:r>
              <a:rPr sz="3600"/>
              <a:t>Nivel de texto 4</a:t>
            </a:r>
          </a:p>
          <a:p>
            <a:pPr lvl="4">
              <a:defRPr sz="1800"/>
            </a:pPr>
            <a:r>
              <a:rPr sz="3600"/>
              <a:t>Nivel de texto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ages.ebay.com/seller-center/stores/branding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amazon.es/b/ref=nav_cs_sell/261-0657354-7646718?_encoding=UTF8&amp;ld=AZESGNOSellC&amp;node=2383605031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amazon.es/b/ref=nav_cs_sell/261-0657354-7646718?_encoding=UTF8&amp;ld=AZESGNOSellC&amp;node=2383605031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amazon.es/b/ref=nav_cs_sell/261-0657354-7646718?_encoding=UTF8&amp;ld=AZESGNOSellC&amp;node=2383605031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services.amazon.es/servicios/logistica-de-amazon/funciones-y-ventajas.html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solostocks.com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demo.prestashop.com/es/?view=front" TargetMode="Externa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demo.prestashop.com/es/?view=front" TargetMode="Externa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pages.ebay.com/seller-center/stores/index.html#why-ebay-stores-subscription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pages.ebay.com/seller-center/stores/index.html#why-ebay-stores-subscription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 idx="4294967295"/>
          </p:nvPr>
        </p:nvSpPr>
        <p:spPr>
          <a:xfrm>
            <a:off x="742839" y="1842066"/>
            <a:ext cx="11519122" cy="661328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lvl="0" defTabSz="397256">
              <a:lnSpc>
                <a:spcPct val="110000"/>
              </a:lnSpc>
              <a:spcBef>
                <a:spcPts val="3400"/>
              </a:spcBef>
              <a:defRPr sz="1800"/>
            </a:pPr>
            <a:r>
              <a:rPr lang="es-ES" sz="5304" dirty="0" smtClean="0">
                <a:solidFill>
                  <a:schemeClr val="accent2">
                    <a:lumMod val="50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Comercio Electrónico Orientado a </a:t>
            </a:r>
            <a:r>
              <a:rPr lang="es-ES" sz="5304" dirty="0" err="1" smtClean="0">
                <a:solidFill>
                  <a:schemeClr val="accent2">
                    <a:lumMod val="50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Emprendemento</a:t>
            </a:r>
            <a:r>
              <a:rPr lang="es-ES" sz="5304" dirty="0" smtClean="0">
                <a:solidFill>
                  <a:schemeClr val="accent2">
                    <a:lumMod val="50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/>
            </a:r>
            <a:br>
              <a:rPr lang="es-ES" sz="5304" dirty="0" smtClean="0">
                <a:solidFill>
                  <a:schemeClr val="accent2">
                    <a:lumMod val="50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es-ES" sz="5304" dirty="0" smtClean="0">
                <a:solidFill>
                  <a:schemeClr val="accent2">
                    <a:lumMod val="50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/>
            </a:r>
            <a:br>
              <a:rPr lang="es-ES" sz="5304" dirty="0" smtClean="0">
                <a:solidFill>
                  <a:schemeClr val="accent2">
                    <a:lumMod val="50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es-ES" sz="3100" dirty="0" smtClean="0">
                <a:solidFill>
                  <a:schemeClr val="tx2">
                    <a:lumMod val="75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Alternativas para ter un </a:t>
            </a:r>
            <a:r>
              <a:rPr lang="es-ES" sz="3100" dirty="0" err="1" smtClean="0">
                <a:solidFill>
                  <a:schemeClr val="tx2">
                    <a:lumMod val="75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espazo</a:t>
            </a:r>
            <a:r>
              <a:rPr lang="es-ES" sz="3100" dirty="0" smtClean="0">
                <a:solidFill>
                  <a:schemeClr val="tx2">
                    <a:lumMod val="75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de comercio electrónico</a:t>
            </a:r>
            <a:r>
              <a:rPr lang="es-ES" sz="5304" dirty="0" smtClean="0">
                <a:solidFill>
                  <a:schemeClr val="accent2">
                    <a:lumMod val="50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/>
            </a:r>
            <a:br>
              <a:rPr lang="es-ES" sz="5304" dirty="0" smtClean="0">
                <a:solidFill>
                  <a:schemeClr val="accent2">
                    <a:lumMod val="50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es-ES" sz="5304" dirty="0">
                <a:solidFill>
                  <a:srgbClr val="164F8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/>
            </a:r>
            <a:br>
              <a:rPr lang="es-ES" sz="5304" dirty="0">
                <a:solidFill>
                  <a:srgbClr val="164F8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es-ES" sz="5304" dirty="0">
                <a:solidFill>
                  <a:srgbClr val="164F8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/>
            </a:r>
            <a:br>
              <a:rPr lang="es-ES" sz="5304" dirty="0">
                <a:solidFill>
                  <a:srgbClr val="164F8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sz="3400" b="1" dirty="0" smtClean="0">
                <a:solidFill>
                  <a:schemeClr val="tx2">
                    <a:lumMod val="75000"/>
                  </a:schemeClr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Dani Cerqueiro</a:t>
            </a:r>
            <a:r>
              <a:rPr lang="es-ES" sz="3400" dirty="0">
                <a:solidFill>
                  <a:schemeClr val="tx2">
                    <a:lumMod val="75000"/>
                  </a:schemeClr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es-ES" sz="3400" dirty="0">
                <a:solidFill>
                  <a:schemeClr val="tx2">
                    <a:lumMod val="75000"/>
                  </a:schemeClr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es-ES" sz="3400" dirty="0" smtClean="0">
                <a:solidFill>
                  <a:schemeClr val="tx2">
                    <a:lumMod val="75000"/>
                  </a:schemeClr>
                </a:solidFill>
                <a:latin typeface="Open Sans Light"/>
                <a:ea typeface="Open Sans Extrabold"/>
                <a:cs typeface="Open Sans Extrabold"/>
                <a:sym typeface="Open Sans Semibold"/>
              </a:rPr>
              <a:t>@</a:t>
            </a:r>
            <a:r>
              <a:rPr lang="es-ES" sz="3400" dirty="0" err="1" smtClean="0">
                <a:solidFill>
                  <a:schemeClr val="tx2">
                    <a:lumMod val="75000"/>
                  </a:schemeClr>
                </a:solidFill>
                <a:latin typeface="Open Sans Light"/>
                <a:ea typeface="Open Sans Extrabold"/>
                <a:cs typeface="Open Sans Extrabold"/>
                <a:sym typeface="Open Sans Semibold"/>
              </a:rPr>
              <a:t>danicerqueiro</a:t>
            </a:r>
            <a:r>
              <a:rPr lang="es-ES" sz="3400" dirty="0" smtClean="0">
                <a:solidFill>
                  <a:schemeClr val="tx2">
                    <a:lumMod val="75000"/>
                  </a:schemeClr>
                </a:solidFill>
                <a:latin typeface="Open Sans Light"/>
                <a:ea typeface="Open Sans Extrabold"/>
                <a:cs typeface="Open Sans Extrabold"/>
                <a:sym typeface="Open Sans Semibold"/>
              </a:rPr>
              <a:t/>
            </a:r>
            <a:br>
              <a:rPr lang="es-ES" sz="3400" dirty="0" smtClean="0">
                <a:solidFill>
                  <a:schemeClr val="tx2">
                    <a:lumMod val="75000"/>
                  </a:schemeClr>
                </a:solidFill>
                <a:latin typeface="Open Sans Light"/>
                <a:ea typeface="Open Sans Extrabold"/>
                <a:cs typeface="Open Sans Extrabold"/>
                <a:sym typeface="Open Sans Semibold"/>
              </a:rPr>
            </a:br>
            <a:r>
              <a:rPr lang="es-ES" sz="3400" dirty="0" smtClean="0">
                <a:solidFill>
                  <a:schemeClr val="tx2">
                    <a:lumMod val="75000"/>
                  </a:schemeClr>
                </a:solidFill>
                <a:latin typeface="Open Sans Light"/>
                <a:ea typeface="Open Sans Extrabold"/>
                <a:cs typeface="Open Sans Extrabold"/>
                <a:sym typeface="Open Sans Semibold"/>
              </a:rPr>
              <a:t>www.danicerqueiro.eu</a:t>
            </a:r>
            <a:endParaRPr sz="3400" dirty="0">
              <a:solidFill>
                <a:schemeClr val="tx2">
                  <a:lumMod val="75000"/>
                </a:schemeClr>
              </a:solidFill>
              <a:latin typeface="Open Sans Light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539309"/>
              </p:ext>
            </p:extLst>
          </p:nvPr>
        </p:nvGraphicFramePr>
        <p:xfrm>
          <a:off x="1152701" y="2542956"/>
          <a:ext cx="9901380" cy="5339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13301">
                  <a:extLst>
                    <a:ext uri="{9D8B030D-6E8A-4147-A177-3AD203B41FA5}">
                      <a16:colId xmlns="" xmlns:a16="http://schemas.microsoft.com/office/drawing/2014/main" val="2594004868"/>
                    </a:ext>
                  </a:extLst>
                </a:gridCol>
                <a:gridCol w="1748922">
                  <a:extLst>
                    <a:ext uri="{9D8B030D-6E8A-4147-A177-3AD203B41FA5}">
                      <a16:colId xmlns="" xmlns:a16="http://schemas.microsoft.com/office/drawing/2014/main" val="110668220"/>
                    </a:ext>
                  </a:extLst>
                </a:gridCol>
                <a:gridCol w="1762692">
                  <a:extLst>
                    <a:ext uri="{9D8B030D-6E8A-4147-A177-3AD203B41FA5}">
                      <a16:colId xmlns="" xmlns:a16="http://schemas.microsoft.com/office/drawing/2014/main" val="2785674335"/>
                    </a:ext>
                  </a:extLst>
                </a:gridCol>
                <a:gridCol w="1776465">
                  <a:extLst>
                    <a:ext uri="{9D8B030D-6E8A-4147-A177-3AD203B41FA5}">
                      <a16:colId xmlns="" xmlns:a16="http://schemas.microsoft.com/office/drawing/2014/main" val="3293283613"/>
                    </a:ext>
                  </a:extLst>
                </a:gridCol>
              </a:tblGrid>
              <a:tr h="385623">
                <a:tc>
                  <a:txBody>
                    <a:bodyPr/>
                    <a:lstStyle/>
                    <a:p>
                      <a:pPr algn="l"/>
                      <a:r>
                        <a:rPr lang="es-ES" sz="2000" b="1" baseline="-250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Nivel </a:t>
                      </a:r>
                      <a:r>
                        <a:rPr lang="es-ES" sz="2000" b="1" baseline="-25000" dirty="0" smtClean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subscrición</a:t>
                      </a:r>
                      <a:endParaRPr lang="es-ES" sz="2000" b="1" baseline="-250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3919" marR="0" marT="60874" marB="60874" anchor="ctr">
                    <a:solidFill>
                      <a:srgbClr val="0228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baseline="-25000" dirty="0" smtClean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Básica</a:t>
                      </a:r>
                      <a:endParaRPr lang="es-ES" sz="2000" b="1" baseline="-250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3919" marR="0" marT="60874" marB="60874">
                    <a:solidFill>
                      <a:srgbClr val="0228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baseline="-25000" dirty="0" smtClean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Avanzada</a:t>
                      </a:r>
                      <a:endParaRPr lang="es-ES" sz="2000" b="1" baseline="-250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3919" marR="0" marT="60874" marB="60874">
                    <a:solidFill>
                      <a:srgbClr val="0228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baseline="-25000" dirty="0" smtClean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Premium</a:t>
                      </a:r>
                      <a:endParaRPr lang="es-ES" sz="2000" b="1" baseline="-250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3919" marR="0" marT="60874" marB="60874">
                    <a:solidFill>
                      <a:srgbClr val="02287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05218493"/>
                  </a:ext>
                </a:extLst>
              </a:tr>
              <a:tr h="638225">
                <a:tc>
                  <a:txBody>
                    <a:bodyPr/>
                    <a:lstStyle/>
                    <a:p>
                      <a:pPr algn="l"/>
                      <a:r>
                        <a:rPr lang="es-ES" sz="2000" baseline="-25000" dirty="0" err="1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Volume</a:t>
                      </a:r>
                      <a:r>
                        <a:rPr lang="es-ES" sz="2000" baseline="-2500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s-ES" sz="2000" baseline="-25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 </a:t>
                      </a:r>
                      <a:r>
                        <a:rPr lang="es-ES" sz="2000" baseline="-2500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ventas</a:t>
                      </a:r>
                      <a:endParaRPr lang="es-ES" sz="2000" baseline="-25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3919" marR="0" marT="60874" marB="60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-25000" dirty="0" err="1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Pequeno</a:t>
                      </a:r>
                      <a:r>
                        <a:rPr lang="es-ES" sz="2000" baseline="-2500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e mediano</a:t>
                      </a:r>
                      <a:endParaRPr lang="es-ES" sz="2000" baseline="-25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3919" marR="0" marT="60874" marB="60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-25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Mediano</a:t>
                      </a:r>
                    </a:p>
                  </a:txBody>
                  <a:tcPr marL="73919" marR="0" marT="60874" marB="60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-25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Grande</a:t>
                      </a:r>
                    </a:p>
                  </a:txBody>
                  <a:tcPr marL="73919" marR="0" marT="60874" marB="60874"/>
                </a:tc>
                <a:extLst>
                  <a:ext uri="{0D108BD9-81ED-4DB2-BD59-A6C34878D82A}">
                    <a16:rowId xmlns="" xmlns:a16="http://schemas.microsoft.com/office/drawing/2014/main" val="1875959391"/>
                  </a:ext>
                </a:extLst>
              </a:tr>
              <a:tr h="385623">
                <a:tc>
                  <a:txBody>
                    <a:bodyPr/>
                    <a:lstStyle/>
                    <a:p>
                      <a:pPr algn="l"/>
                      <a:r>
                        <a:rPr lang="es-ES" sz="2000" baseline="-25000" dirty="0" err="1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Prezo</a:t>
                      </a:r>
                      <a:endParaRPr lang="es-ES" sz="2000" baseline="-25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3919" marR="0" marT="60874" marB="60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-25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 </a:t>
                      </a:r>
                      <a:r>
                        <a:rPr lang="es-ES" sz="2000" baseline="-2500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€</a:t>
                      </a:r>
                      <a:endParaRPr lang="es-ES" sz="2000" baseline="-25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3919" marR="0" marT="60874" marB="60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-25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34 </a:t>
                      </a:r>
                      <a:r>
                        <a:rPr lang="es-ES" sz="2000" baseline="-2500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€</a:t>
                      </a:r>
                      <a:endParaRPr lang="es-ES" sz="2000" baseline="-25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3919" marR="0" marT="60874" marB="60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-25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149 </a:t>
                      </a:r>
                      <a:r>
                        <a:rPr lang="es-ES" sz="2000" baseline="-2500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€</a:t>
                      </a:r>
                      <a:endParaRPr lang="es-ES" sz="2000" baseline="-25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3919" marR="0" marT="60874" marB="60874"/>
                </a:tc>
                <a:extLst>
                  <a:ext uri="{0D108BD9-81ED-4DB2-BD59-A6C34878D82A}">
                    <a16:rowId xmlns="" xmlns:a16="http://schemas.microsoft.com/office/drawing/2014/main" val="605984634"/>
                  </a:ext>
                </a:extLst>
              </a:tr>
              <a:tr h="497877">
                <a:tc>
                  <a:txBody>
                    <a:bodyPr/>
                    <a:lstStyle/>
                    <a:p>
                      <a:pPr algn="l"/>
                      <a:r>
                        <a:rPr lang="es-ES" sz="2000" baseline="-2500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Anuncios </a:t>
                      </a:r>
                      <a:r>
                        <a:rPr lang="es-ES" sz="2000" baseline="-25000" dirty="0" err="1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prezo</a:t>
                      </a:r>
                      <a:r>
                        <a:rPr lang="es-ES" sz="2000" baseline="-2500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s-ES" sz="2000" baseline="-25000" dirty="0" err="1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fixo</a:t>
                      </a:r>
                      <a:r>
                        <a:rPr lang="es-ES" sz="2000" baseline="-2500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exentos</a:t>
                      </a:r>
                      <a:endParaRPr lang="es-ES" sz="2000" baseline="-25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3919" marR="0" marT="60874" marB="60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-2500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200</a:t>
                      </a:r>
                      <a:endParaRPr lang="es-ES" sz="2000" baseline="-25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3919" marR="0" marT="60874" marB="60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-25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ilimitada</a:t>
                      </a:r>
                    </a:p>
                  </a:txBody>
                  <a:tcPr marL="73919" marR="0" marT="60874" marB="60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-25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ilimitada</a:t>
                      </a:r>
                    </a:p>
                  </a:txBody>
                  <a:tcPr marL="73919" marR="0" marT="60874" marB="60874"/>
                </a:tc>
                <a:extLst>
                  <a:ext uri="{0D108BD9-81ED-4DB2-BD59-A6C34878D82A}">
                    <a16:rowId xmlns="" xmlns:a16="http://schemas.microsoft.com/office/drawing/2014/main" val="3196061810"/>
                  </a:ext>
                </a:extLst>
              </a:tr>
              <a:tr h="385623">
                <a:tc>
                  <a:txBody>
                    <a:bodyPr/>
                    <a:lstStyle/>
                    <a:p>
                      <a:pPr algn="l"/>
                      <a:r>
                        <a:rPr lang="es-ES" sz="2000" baseline="-2500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Anuncios </a:t>
                      </a:r>
                      <a:r>
                        <a:rPr lang="es-ES" sz="2000" baseline="-25000" dirty="0" err="1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prezo</a:t>
                      </a:r>
                      <a:r>
                        <a:rPr lang="es-ES" sz="2000" baseline="-2500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s-ES" sz="2000" baseline="-25000" dirty="0" err="1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fixo</a:t>
                      </a:r>
                      <a:r>
                        <a:rPr lang="es-ES" sz="2000" baseline="-2500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s-ES" sz="2000" baseline="-25000" dirty="0" err="1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adicionais</a:t>
                      </a:r>
                      <a:endParaRPr lang="es-ES" sz="2000" baseline="-25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3919" marR="0" marT="60874" marB="60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-25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0,13 </a:t>
                      </a:r>
                      <a:r>
                        <a:rPr lang="es-ES" sz="2000" baseline="-2500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€</a:t>
                      </a:r>
                      <a:endParaRPr lang="es-ES" sz="2000" baseline="-25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3919" marR="0" marT="60874" marB="60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-25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N/A</a:t>
                      </a:r>
                    </a:p>
                  </a:txBody>
                  <a:tcPr marL="73919" marR="0" marT="60874" marB="60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-25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N/A</a:t>
                      </a:r>
                    </a:p>
                  </a:txBody>
                  <a:tcPr marL="73919" marR="0" marT="60874" marB="60874"/>
                </a:tc>
                <a:extLst>
                  <a:ext uri="{0D108BD9-81ED-4DB2-BD59-A6C34878D82A}">
                    <a16:rowId xmlns="" xmlns:a16="http://schemas.microsoft.com/office/drawing/2014/main" val="3354507271"/>
                  </a:ext>
                </a:extLst>
              </a:tr>
              <a:tr h="406665">
                <a:tc>
                  <a:txBody>
                    <a:bodyPr/>
                    <a:lstStyle/>
                    <a:p>
                      <a:pPr algn="l"/>
                      <a:r>
                        <a:rPr lang="es-ES" sz="2000" baseline="-2500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Anuncios formato subasta</a:t>
                      </a:r>
                      <a:endParaRPr lang="es-ES" sz="2000" baseline="-25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3919" marR="0" marT="60874" marB="60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-25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0,30 euros</a:t>
                      </a:r>
                    </a:p>
                  </a:txBody>
                  <a:tcPr marL="73919" marR="0" marT="60874" marB="60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-25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0,30 euros</a:t>
                      </a:r>
                    </a:p>
                  </a:txBody>
                  <a:tcPr marL="73919" marR="0" marT="60874" marB="60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-25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0,30 euros</a:t>
                      </a:r>
                    </a:p>
                  </a:txBody>
                  <a:tcPr marL="73919" marR="0" marT="60874" marB="60874"/>
                </a:tc>
                <a:extLst>
                  <a:ext uri="{0D108BD9-81ED-4DB2-BD59-A6C34878D82A}">
                    <a16:rowId xmlns="" xmlns:a16="http://schemas.microsoft.com/office/drawing/2014/main" val="1894121978"/>
                  </a:ext>
                </a:extLst>
              </a:tr>
              <a:tr h="406665">
                <a:tc>
                  <a:txBody>
                    <a:bodyPr/>
                    <a:lstStyle/>
                    <a:p>
                      <a:pPr algn="l"/>
                      <a:r>
                        <a:rPr lang="es-ES" sz="2000" baseline="-2500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Comisión por venta</a:t>
                      </a:r>
                      <a:endParaRPr lang="es-ES" sz="2000" baseline="-25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3919" marR="0" marT="60874" marB="60874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2000" baseline="-2500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Entre 3% e 7% (depende da categoría)</a:t>
                      </a:r>
                      <a:endParaRPr lang="es-ES" sz="2000" baseline="-25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3919" marR="0" marT="60874" marB="60874"/>
                </a:tc>
                <a:tc hMerge="1">
                  <a:txBody>
                    <a:bodyPr/>
                    <a:lstStyle/>
                    <a:p>
                      <a:pPr algn="ctr"/>
                      <a:endParaRPr lang="es-ES" sz="1400" baseline="-25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1974" marR="0" marT="42802" marB="42802"/>
                </a:tc>
                <a:tc hMerge="1">
                  <a:txBody>
                    <a:bodyPr/>
                    <a:lstStyle/>
                    <a:p>
                      <a:pPr algn="ctr"/>
                      <a:endParaRPr lang="es-ES" sz="1400" baseline="-25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1974" marR="0" marT="42802" marB="42802"/>
                </a:tc>
                <a:extLst>
                  <a:ext uri="{0D108BD9-81ED-4DB2-BD59-A6C34878D82A}">
                    <a16:rowId xmlns="" xmlns:a16="http://schemas.microsoft.com/office/drawing/2014/main" val="1977719833"/>
                  </a:ext>
                </a:extLst>
              </a:tr>
              <a:tr h="823852">
                <a:tc>
                  <a:txBody>
                    <a:bodyPr/>
                    <a:lstStyle/>
                    <a:p>
                      <a:pPr algn="l"/>
                      <a:r>
                        <a:rPr lang="es-ES" sz="2000" baseline="-25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Países </a:t>
                      </a:r>
                      <a:r>
                        <a:rPr lang="es-ES" sz="2000" baseline="-2500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incluidos (</a:t>
                      </a:r>
                      <a:r>
                        <a:rPr lang="es-ES" sz="2000" baseline="-25000" dirty="0" err="1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sen</a:t>
                      </a:r>
                      <a:r>
                        <a:rPr lang="es-ES" sz="2000" baseline="-2500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s-ES" sz="2000" baseline="-25000" dirty="0" err="1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custe</a:t>
                      </a:r>
                      <a:r>
                        <a:rPr lang="es-ES" sz="2000" baseline="-2500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adicional)</a:t>
                      </a:r>
                      <a:endParaRPr lang="es-ES" sz="2000" baseline="-25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3919" marR="0" marT="60874" marB="60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-2500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España</a:t>
                      </a:r>
                      <a:endParaRPr lang="es-ES" sz="2000" baseline="-25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3919" marR="0" marT="60874" marB="60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-25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España, Francia, Italia, </a:t>
                      </a:r>
                      <a:r>
                        <a:rPr lang="es-ES" sz="2000" baseline="-25000" dirty="0" err="1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Bélxica</a:t>
                      </a:r>
                      <a:r>
                        <a:rPr lang="es-ES" sz="2000" baseline="-25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Países </a:t>
                      </a:r>
                      <a:r>
                        <a:rPr lang="es-ES" sz="2000" baseline="-25000" dirty="0" err="1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Baixos</a:t>
                      </a:r>
                      <a:endParaRPr lang="es-ES" sz="2000" baseline="-25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3919" marR="0" marT="60874" marB="60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-25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Unión Europea </a:t>
                      </a:r>
                      <a:r>
                        <a:rPr lang="es-ES" sz="2000" baseline="-2500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 </a:t>
                      </a:r>
                      <a:r>
                        <a:rPr lang="es-ES" sz="2000" baseline="-25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Australia</a:t>
                      </a:r>
                    </a:p>
                  </a:txBody>
                  <a:tcPr marL="73919" marR="0" marT="60874" marB="60874"/>
                </a:tc>
                <a:extLst>
                  <a:ext uri="{0D108BD9-81ED-4DB2-BD59-A6C34878D82A}">
                    <a16:rowId xmlns="" xmlns:a16="http://schemas.microsoft.com/office/drawing/2014/main" val="122832700"/>
                  </a:ext>
                </a:extLst>
              </a:tr>
              <a:tr h="385623">
                <a:tc>
                  <a:txBody>
                    <a:bodyPr/>
                    <a:lstStyle/>
                    <a:p>
                      <a:pPr algn="l"/>
                      <a:r>
                        <a:rPr lang="es-ES" sz="2000" baseline="-25000" dirty="0" err="1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Xestor</a:t>
                      </a:r>
                      <a:r>
                        <a:rPr lang="es-ES" sz="2000" baseline="-2500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s-ES" sz="2000" baseline="-25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 Ventas Pro </a:t>
                      </a:r>
                    </a:p>
                  </a:txBody>
                  <a:tcPr marL="73919" marR="0" marT="60874" marB="60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-2500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Incluido</a:t>
                      </a:r>
                      <a:endParaRPr lang="es-ES" sz="2000" baseline="-25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3919" marR="0" marT="60874" marB="60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-2500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Incluido</a:t>
                      </a:r>
                      <a:endParaRPr lang="es-ES" sz="2000" baseline="-25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3919" marR="0" marT="60874" marB="60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-2500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Incluido</a:t>
                      </a:r>
                      <a:endParaRPr lang="es-ES" sz="2000" baseline="-25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3919" marR="0" marT="60874" marB="60874"/>
                </a:tc>
                <a:extLst>
                  <a:ext uri="{0D108BD9-81ED-4DB2-BD59-A6C34878D82A}">
                    <a16:rowId xmlns="" xmlns:a16="http://schemas.microsoft.com/office/drawing/2014/main" val="1845920251"/>
                  </a:ext>
                </a:extLst>
              </a:tr>
              <a:tr h="638225">
                <a:tc>
                  <a:txBody>
                    <a:bodyPr/>
                    <a:lstStyle/>
                    <a:p>
                      <a:pPr algn="l"/>
                      <a:r>
                        <a:rPr lang="es-ES" sz="2000" baseline="-25000" dirty="0" err="1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Ferramentas</a:t>
                      </a:r>
                      <a:r>
                        <a:rPr lang="es-ES" sz="2000" baseline="-2500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s-ES" sz="2000" baseline="-25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 marketing </a:t>
                      </a:r>
                      <a:r>
                        <a:rPr lang="es-ES" sz="2000" baseline="-2500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</a:t>
                      </a:r>
                      <a:r>
                        <a:rPr lang="es-ES" sz="2000" baseline="-25000" dirty="0" err="1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Xestor</a:t>
                      </a:r>
                      <a:r>
                        <a:rPr lang="es-ES" sz="2000" baseline="-2500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s-ES" sz="2000" baseline="-25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 </a:t>
                      </a:r>
                      <a:r>
                        <a:rPr lang="es-ES" sz="2000" baseline="-25000" dirty="0" err="1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descontos</a:t>
                      </a:r>
                      <a:r>
                        <a:rPr lang="es-ES" sz="2000" baseline="-25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etc.)</a:t>
                      </a:r>
                    </a:p>
                  </a:txBody>
                  <a:tcPr marL="73919" marR="0" marT="60874" marB="60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-2500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Incluido</a:t>
                      </a:r>
                      <a:endParaRPr lang="es-ES" sz="2000" baseline="-25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3919" marR="0" marT="60874" marB="60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-2500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Incluido</a:t>
                      </a:r>
                      <a:endParaRPr lang="es-ES" sz="2000" baseline="-25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3919" marR="0" marT="60874" marB="60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-2500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Incluido</a:t>
                      </a:r>
                      <a:endParaRPr lang="es-ES" sz="2000" baseline="-25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3919" marR="0" marT="60874" marB="60874"/>
                </a:tc>
                <a:extLst>
                  <a:ext uri="{0D108BD9-81ED-4DB2-BD59-A6C34878D82A}">
                    <a16:rowId xmlns="" xmlns:a16="http://schemas.microsoft.com/office/drawing/2014/main" val="3123901884"/>
                  </a:ext>
                </a:extLst>
              </a:tr>
              <a:tr h="385623">
                <a:tc>
                  <a:txBody>
                    <a:bodyPr/>
                    <a:lstStyle/>
                    <a:p>
                      <a:pPr algn="l"/>
                      <a:r>
                        <a:rPr lang="es-ES" sz="2000" baseline="-25000" dirty="0" err="1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Ferramentas</a:t>
                      </a:r>
                      <a:r>
                        <a:rPr lang="es-ES" sz="2000" baseline="-2500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s-ES" sz="2000" baseline="-25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 </a:t>
                      </a:r>
                      <a:r>
                        <a:rPr lang="es-ES" sz="2000" baseline="-25000" dirty="0" err="1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análise</a:t>
                      </a:r>
                      <a:endParaRPr lang="es-ES" sz="2000" baseline="-25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3919" marR="0" marT="60874" marB="60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-2500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Incluido</a:t>
                      </a:r>
                      <a:endParaRPr lang="es-ES" sz="2000" baseline="-25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3919" marR="0" marT="60874" marB="60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-2500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Incluido</a:t>
                      </a:r>
                      <a:endParaRPr lang="es-ES" sz="2000" baseline="-25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3919" marR="0" marT="60874" marB="60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-25000" dirty="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Incluido</a:t>
                      </a:r>
                      <a:endParaRPr lang="es-ES" sz="2000" baseline="-25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3919" marR="0" marT="60874" marB="60874"/>
                </a:tc>
                <a:extLst>
                  <a:ext uri="{0D108BD9-81ED-4DB2-BD59-A6C34878D82A}">
                    <a16:rowId xmlns="" xmlns:a16="http://schemas.microsoft.com/office/drawing/2014/main" val="1669653486"/>
                  </a:ext>
                </a:extLst>
              </a:tr>
            </a:tbl>
          </a:graphicData>
        </a:graphic>
      </p:graphicFrame>
      <p:sp>
        <p:nvSpPr>
          <p:cNvPr id="5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89097" y="1046664"/>
            <a:ext cx="920779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gl-ES" sz="4800" b="0" i="0" u="none" strike="noStrike" cap="none" spc="0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Ebay</a:t>
            </a:r>
            <a:endParaRPr kumimoji="0" lang="es-ES" sz="4800" b="0" i="0" u="none" strike="noStrike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058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89097" y="1046664"/>
            <a:ext cx="920779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gl-ES" sz="4800" b="0" i="0" u="none" strike="noStrike" cap="none" spc="0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Ebay</a:t>
            </a:r>
            <a:endParaRPr kumimoji="0" lang="es-ES" sz="4800" b="0" i="0" u="none" strike="noStrike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Ligh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025" y="846002"/>
            <a:ext cx="6762750" cy="743902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206231" y="8590614"/>
            <a:ext cx="1025295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1400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Ebay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Store Center 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http://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pages.ebay.com/seller-center/stores/branding.html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6617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89097" y="1046664"/>
            <a:ext cx="920779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gl-ES" sz="48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Amazon</a:t>
            </a:r>
            <a:endParaRPr kumimoji="0" lang="es-ES" sz="4800" b="0" i="0" u="none" strike="noStrike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Light"/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489097" y="2443514"/>
            <a:ext cx="7940669" cy="5615708"/>
          </a:xfrm>
          <a:prstGeom prst="rect">
            <a:avLst/>
          </a:prstGeom>
        </p:spPr>
        <p:txBody>
          <a:bodyPr vert="horz" lIns="130048" tIns="65024" rIns="130048" bIns="65024" rtlCol="0">
            <a:noAutofit/>
          </a:bodyPr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2133"/>
              </a:spcBef>
              <a:buClr>
                <a:srgbClr val="FFCA45"/>
              </a:buClr>
              <a:buSzPct val="120000"/>
              <a:buNone/>
            </a:pP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Crear </a:t>
            </a:r>
            <a:r>
              <a:rPr lang="es-ES" sz="2400" b="1" dirty="0" err="1">
                <a:solidFill>
                  <a:schemeClr val="tx2">
                    <a:lumMod val="75000"/>
                  </a:schemeClr>
                </a:solidFill>
              </a:rPr>
              <a:t>unha</a:t>
            </a:r>
            <a:r>
              <a:rPr lang="es-E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400" b="1" dirty="0" err="1">
                <a:solidFill>
                  <a:schemeClr val="tx2">
                    <a:lumMod val="75000"/>
                  </a:schemeClr>
                </a:solidFill>
              </a:rPr>
              <a:t>tenda</a:t>
            </a:r>
            <a:r>
              <a:rPr lang="es-E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>
              <a:lnSpc>
                <a:spcPct val="200000"/>
              </a:lnSpc>
              <a:spcBef>
                <a:spcPts val="2133"/>
              </a:spcBef>
              <a:buClr>
                <a:srgbClr val="FFCA45"/>
              </a:buClr>
              <a:buSzPct val="120000"/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- Crear </a:t>
            </a:r>
            <a:r>
              <a:rPr lang="es-ES" sz="2400" dirty="0" err="1">
                <a:solidFill>
                  <a:schemeClr val="tx2">
                    <a:lumMod val="75000"/>
                  </a:schemeClr>
                </a:solidFill>
              </a:rPr>
              <a:t>conta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 como vendedor</a:t>
            </a:r>
          </a:p>
          <a:p>
            <a:pPr marL="0" indent="0">
              <a:lnSpc>
                <a:spcPct val="200000"/>
              </a:lnSpc>
              <a:spcBef>
                <a:spcPts val="2133"/>
              </a:spcBef>
              <a:buClr>
                <a:srgbClr val="FFCA45"/>
              </a:buClr>
              <a:buSzPct val="120000"/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- Subir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inventario</a:t>
            </a:r>
          </a:p>
        </p:txBody>
      </p:sp>
      <p:pic>
        <p:nvPicPr>
          <p:cNvPr id="7" name="Picture 10" descr="http://media.corporate-ir.net/media_files/IROL/97/97664/images/amazon_logo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711" y="4372367"/>
            <a:ext cx="4798042" cy="17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6225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89097" y="1046664"/>
            <a:ext cx="920779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gl-ES" sz="48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Amazon</a:t>
            </a:r>
            <a:endParaRPr kumimoji="0" lang="es-ES" sz="4800" b="0" i="0" u="none" strike="noStrike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Ligh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206231" y="8482893"/>
            <a:ext cx="1025295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Centro de vendedores de 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Amazon - 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https://www.amazon.es/b/ref=nav_cs_sell/261-0657354-7646718?_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encoding=UTF8&amp;ld=AZESGNOSellC&amp;node=2383605031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" y="2633662"/>
            <a:ext cx="1255395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758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89097" y="1046664"/>
            <a:ext cx="920779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gl-ES" sz="48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Amazon</a:t>
            </a:r>
            <a:endParaRPr kumimoji="0" lang="es-ES" sz="4800" b="0" i="0" u="none" strike="noStrike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Ligh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206231" y="8482893"/>
            <a:ext cx="1025295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Centro de vendedores de 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Amazon - 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https://www.amazon.es/b/ref=nav_cs_sell/261-0657354-7646718?_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encoding=UTF8&amp;ld=AZESGNOSellC&amp;node=2383605031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639" y="1887920"/>
            <a:ext cx="9439545" cy="628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154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206231" y="8482893"/>
            <a:ext cx="1025295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Centro de vendedores de 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Amazon - 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https://www.amazon.es/b/ref=nav_cs_sell/261-0657354-7646718?_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encoding=UTF8&amp;ld=AZESGNOSellC&amp;node=2383605031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127" y="436501"/>
            <a:ext cx="9034546" cy="804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899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89097" y="1046664"/>
            <a:ext cx="920779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gl-ES" sz="48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Amazon</a:t>
            </a:r>
            <a:endParaRPr kumimoji="0" lang="es-ES" sz="4800" b="0" i="0" u="none" strike="noStrike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Ligh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206231" y="8590614"/>
            <a:ext cx="1025295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1400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Loxística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Amazon 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services.amazon.es/servicios/logistica-de-amazon/funciones-y-ventajas.html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21" y="3623148"/>
            <a:ext cx="11454358" cy="347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348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89097" y="1046664"/>
            <a:ext cx="920779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gl-ES" sz="48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Amazon</a:t>
            </a:r>
            <a:endParaRPr kumimoji="0" lang="es-ES" sz="4800" b="0" i="0" u="none" strike="noStrike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Light"/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489097" y="2443514"/>
            <a:ext cx="7940669" cy="5615708"/>
          </a:xfrm>
          <a:prstGeom prst="rect">
            <a:avLst/>
          </a:prstGeom>
        </p:spPr>
        <p:txBody>
          <a:bodyPr vert="horz" lIns="130048" tIns="65024" rIns="130048" bIns="65024" rtlCol="0">
            <a:noAutofit/>
          </a:bodyPr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2133"/>
              </a:spcBef>
              <a:buClr>
                <a:srgbClr val="FFCA45"/>
              </a:buClr>
              <a:buSzPct val="120000"/>
              <a:buNone/>
            </a:pPr>
            <a:r>
              <a:rPr lang="es-ES" sz="2400" b="1" dirty="0" err="1" smtClean="0">
                <a:solidFill>
                  <a:schemeClr val="tx2">
                    <a:lumMod val="75000"/>
                  </a:schemeClr>
                </a:solidFill>
              </a:rPr>
              <a:t>Ferramentas</a:t>
            </a: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400" b="1" dirty="0">
                <a:solidFill>
                  <a:schemeClr val="tx2">
                    <a:lumMod val="75000"/>
                  </a:schemeClr>
                </a:solidFill>
              </a:rPr>
              <a:t>para vendedores</a:t>
            </a:r>
          </a:p>
          <a:p>
            <a:pPr marL="0" indent="0">
              <a:lnSpc>
                <a:spcPct val="200000"/>
              </a:lnSpc>
              <a:spcBef>
                <a:spcPts val="2133"/>
              </a:spcBef>
              <a:buClr>
                <a:srgbClr val="FFCA45"/>
              </a:buClr>
              <a:buSzPct val="120000"/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- Informes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de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pedidos.</a:t>
            </a: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200000"/>
              </a:lnSpc>
              <a:spcBef>
                <a:spcPts val="2133"/>
              </a:spcBef>
              <a:buClr>
                <a:srgbClr val="FFCA45"/>
              </a:buClr>
              <a:buSzPct val="120000"/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- Subida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automatizada de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catálogo.</a:t>
            </a: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200000"/>
              </a:lnSpc>
              <a:spcBef>
                <a:spcPts val="2133"/>
              </a:spcBef>
              <a:buClr>
                <a:srgbClr val="FFCA45"/>
              </a:buClr>
              <a:buSzPct val="120000"/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- Uso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da </a:t>
            </a:r>
            <a:r>
              <a:rPr lang="es-ES" sz="2400" dirty="0" err="1">
                <a:solidFill>
                  <a:schemeClr val="tx2">
                    <a:lumMod val="75000"/>
                  </a:schemeClr>
                </a:solidFill>
              </a:rPr>
              <a:t>loxística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Amazon.</a:t>
            </a: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200000"/>
              </a:lnSpc>
              <a:spcBef>
                <a:spcPts val="2133"/>
              </a:spcBef>
              <a:buClr>
                <a:srgbClr val="FFCA45"/>
              </a:buClr>
              <a:buSzPct val="120000"/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s-ES" sz="2400" dirty="0" err="1" smtClean="0">
                <a:solidFill>
                  <a:schemeClr val="tx2">
                    <a:lumMod val="75000"/>
                  </a:schemeClr>
                </a:solidFill>
              </a:rPr>
              <a:t>Produtos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patrocinados (PPC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10" descr="http://media.corporate-ir.net/media_files/IROL/97/97664/images/amazon_logo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711" y="4372367"/>
            <a:ext cx="4798042" cy="17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955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89097" y="1046664"/>
            <a:ext cx="920779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gl-ES" sz="4800" b="0" i="0" u="none" strike="noStrike" cap="none" spc="0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Solostocks</a:t>
            </a:r>
            <a:endParaRPr kumimoji="0" lang="es-ES" sz="4800" b="0" i="0" u="none" strike="noStrike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Ligh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206231" y="8590614"/>
            <a:ext cx="1025295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1400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Solostocks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http://www.solostocks.com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/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212" y="1887920"/>
            <a:ext cx="6366989" cy="653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487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>
            <a:off x="652044" y="4004168"/>
            <a:ext cx="11704321" cy="121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 fontScale="92500"/>
          </a:bodyPr>
          <a:lstStyle>
            <a:lvl1pPr algn="ctr">
              <a:defRPr sz="3500">
                <a:solidFill>
                  <a:srgbClr val="003B8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gl-ES" sz="5400" dirty="0" smtClean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Plataforma de creación de tenda online</a:t>
            </a:r>
            <a:endParaRPr sz="5400" dirty="0">
              <a:solidFill>
                <a:schemeClr val="accent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331154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>
            <a:off x="652044" y="4004168"/>
            <a:ext cx="11704321" cy="121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defRPr sz="3500">
                <a:solidFill>
                  <a:srgbClr val="003B8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gl-ES" sz="5400" i="1" dirty="0" err="1" smtClean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Marketplaces</a:t>
            </a:r>
            <a:endParaRPr sz="5400" i="1" dirty="0">
              <a:solidFill>
                <a:schemeClr val="accent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266962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89097" y="1046664"/>
            <a:ext cx="1223865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gl-ES" sz="48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Plataformas de creaci</a:t>
            </a:r>
            <a:r>
              <a:rPr lang="gl-ES" sz="4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ón de </a:t>
            </a:r>
            <a:r>
              <a:rPr lang="gl-ES" sz="4800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tiendas</a:t>
            </a:r>
            <a:r>
              <a:rPr lang="gl-ES" sz="4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online</a:t>
            </a:r>
            <a:endParaRPr kumimoji="0" lang="es-ES" sz="4800" b="0" i="0" u="none" strike="noStrike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Light"/>
            </a:endParaRPr>
          </a:p>
        </p:txBody>
      </p:sp>
      <p:pic>
        <p:nvPicPr>
          <p:cNvPr id="6" name="Picture 4" descr="http://www.consultor-seo.com/wp-content/uploads/2014/05/Shopify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060" y="4079645"/>
            <a:ext cx="4389531" cy="120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josegalan.es/wp-content/uploads/2015/10/oleoshop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163" y="3288188"/>
            <a:ext cx="2787486" cy="278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6917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89097" y="1046664"/>
            <a:ext cx="920779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gl-ES" sz="4800" b="0" i="0" u="none" strike="noStrike" cap="none" spc="0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Shopify</a:t>
            </a:r>
            <a:endParaRPr kumimoji="0" lang="es-ES" sz="4800" b="0" i="0" u="none" strike="noStrike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Light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89097" y="2443514"/>
            <a:ext cx="8638574" cy="5615708"/>
          </a:xfrm>
          <a:prstGeom prst="rect">
            <a:avLst/>
          </a:prstGeom>
        </p:spPr>
        <p:txBody>
          <a:bodyPr vert="horz" lIns="130048" tIns="65024" rIns="130048" bIns="65024" rtlCol="0">
            <a:noAutofit/>
          </a:bodyPr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2133"/>
              </a:spcBef>
              <a:buClr>
                <a:srgbClr val="FFCA45"/>
              </a:buClr>
              <a:buSzPct val="120000"/>
              <a:buNone/>
            </a:pPr>
            <a:r>
              <a:rPr lang="es-ES" sz="2400" b="1" dirty="0" err="1" smtClean="0">
                <a:solidFill>
                  <a:schemeClr val="tx2">
                    <a:lumMod val="75000"/>
                  </a:schemeClr>
                </a:solidFill>
              </a:rPr>
              <a:t>Vantaxes</a:t>
            </a:r>
            <a:endParaRPr lang="es-ES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200000"/>
              </a:lnSpc>
              <a:spcBef>
                <a:spcPts val="2133"/>
              </a:spcBef>
              <a:buClr>
                <a:srgbClr val="FFCA45"/>
              </a:buClr>
              <a:buSzPct val="120000"/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- Configuración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rápida e </a:t>
            </a:r>
            <a:r>
              <a:rPr lang="es-ES" sz="2400" dirty="0" err="1" smtClean="0">
                <a:solidFill>
                  <a:schemeClr val="tx2">
                    <a:lumMod val="75000"/>
                  </a:schemeClr>
                </a:solidFill>
              </a:rPr>
              <a:t>sinxela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200000"/>
              </a:lnSpc>
              <a:spcBef>
                <a:spcPts val="2133"/>
              </a:spcBef>
              <a:buClr>
                <a:srgbClr val="FFCA45"/>
              </a:buClr>
              <a:buSzPct val="120000"/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s-ES" sz="2400" dirty="0" err="1" smtClean="0">
                <a:solidFill>
                  <a:schemeClr val="tx2">
                    <a:lumMod val="75000"/>
                  </a:schemeClr>
                </a:solidFill>
              </a:rPr>
              <a:t>Deseño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tx2">
                    <a:lumMod val="75000"/>
                  </a:schemeClr>
                </a:solidFill>
              </a:rPr>
              <a:t>coidado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200000"/>
              </a:lnSpc>
              <a:spcBef>
                <a:spcPts val="2133"/>
              </a:spcBef>
              <a:buClr>
                <a:srgbClr val="FFCA45"/>
              </a:buClr>
              <a:buSzPct val="120000"/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- Ancho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de banda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ilimitado.</a:t>
            </a: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200000"/>
              </a:lnSpc>
              <a:spcBef>
                <a:spcPts val="2133"/>
              </a:spcBef>
              <a:buClr>
                <a:srgbClr val="FFCA45"/>
              </a:buClr>
              <a:buSzPct val="120000"/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- Optimización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SEO e </a:t>
            </a:r>
            <a:r>
              <a:rPr lang="es-ES" sz="2400" dirty="0" err="1" smtClean="0">
                <a:solidFill>
                  <a:schemeClr val="tx2">
                    <a:lumMod val="75000"/>
                  </a:schemeClr>
                </a:solidFill>
              </a:rPr>
              <a:t>móbil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200000"/>
              </a:lnSpc>
              <a:spcBef>
                <a:spcPts val="2133"/>
              </a:spcBef>
              <a:buClr>
                <a:srgbClr val="FFCA45"/>
              </a:buClr>
              <a:buSzPct val="120000"/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- Integración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automática de pasarelas de pago, </a:t>
            </a:r>
            <a:r>
              <a:rPr lang="es-ES" sz="2400" dirty="0" err="1">
                <a:solidFill>
                  <a:schemeClr val="tx2">
                    <a:lumMod val="75000"/>
                  </a:schemeClr>
                </a:solidFill>
              </a:rPr>
              <a:t>moedas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...</a:t>
            </a:r>
          </a:p>
        </p:txBody>
      </p:sp>
      <p:pic>
        <p:nvPicPr>
          <p:cNvPr id="10" name="Picture 4" descr="http://www.consultor-seo.com/wp-content/uploads/2014/05/Shopify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143" y="3956653"/>
            <a:ext cx="4389531" cy="120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4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89097" y="1046664"/>
            <a:ext cx="920779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gl-ES" sz="4800" b="0" i="0" u="none" strike="noStrike" cap="none" spc="0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Shopify</a:t>
            </a:r>
            <a:endParaRPr kumimoji="0" lang="es-ES" sz="4800" b="0" i="0" u="none" strike="noStrike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Light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89097" y="2443514"/>
            <a:ext cx="7940669" cy="5615708"/>
          </a:xfrm>
          <a:prstGeom prst="rect">
            <a:avLst/>
          </a:prstGeom>
        </p:spPr>
        <p:txBody>
          <a:bodyPr vert="horz" lIns="130048" tIns="65024" rIns="130048" bIns="65024" rtlCol="0">
            <a:noAutofit/>
          </a:bodyPr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2133"/>
              </a:spcBef>
              <a:buClr>
                <a:srgbClr val="FFCA45"/>
              </a:buClr>
              <a:buSzPct val="120000"/>
              <a:buNone/>
            </a:pPr>
            <a:r>
              <a:rPr lang="es-ES" sz="2400" b="1" dirty="0" err="1" smtClean="0">
                <a:solidFill>
                  <a:schemeClr val="tx2">
                    <a:lumMod val="75000"/>
                  </a:schemeClr>
                </a:solidFill>
              </a:rPr>
              <a:t>Ferramentas</a:t>
            </a: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400" b="1" dirty="0">
                <a:solidFill>
                  <a:schemeClr val="tx2">
                    <a:lumMod val="75000"/>
                  </a:schemeClr>
                </a:solidFill>
              </a:rPr>
              <a:t>para vendedores</a:t>
            </a:r>
          </a:p>
          <a:p>
            <a:pPr marL="0" indent="0">
              <a:lnSpc>
                <a:spcPct val="200000"/>
              </a:lnSpc>
              <a:spcBef>
                <a:spcPts val="2133"/>
              </a:spcBef>
              <a:buClr>
                <a:srgbClr val="FFCA45"/>
              </a:buClr>
              <a:buSzPct val="120000"/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- Informes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de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pedidos.</a:t>
            </a: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200000"/>
              </a:lnSpc>
              <a:spcBef>
                <a:spcPts val="2133"/>
              </a:spcBef>
              <a:buClr>
                <a:srgbClr val="FFCA45"/>
              </a:buClr>
              <a:buSzPct val="120000"/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- Subida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automatizada de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catálogo.</a:t>
            </a: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200000"/>
              </a:lnSpc>
              <a:spcBef>
                <a:spcPts val="2133"/>
              </a:spcBef>
              <a:buClr>
                <a:srgbClr val="FFCA45"/>
              </a:buClr>
              <a:buSzPct val="120000"/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- Uso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da </a:t>
            </a:r>
            <a:r>
              <a:rPr lang="es-ES" sz="2400" dirty="0" err="1">
                <a:solidFill>
                  <a:schemeClr val="tx2">
                    <a:lumMod val="75000"/>
                  </a:schemeClr>
                </a:solidFill>
              </a:rPr>
              <a:t>loxística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Amazon.</a:t>
            </a: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200000"/>
              </a:lnSpc>
              <a:spcBef>
                <a:spcPts val="2133"/>
              </a:spcBef>
              <a:buClr>
                <a:srgbClr val="FFCA45"/>
              </a:buClr>
              <a:buSzPct val="120000"/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s-ES" sz="2400" dirty="0" err="1" smtClean="0">
                <a:solidFill>
                  <a:schemeClr val="tx2">
                    <a:lumMod val="75000"/>
                  </a:schemeClr>
                </a:solidFill>
              </a:rPr>
              <a:t>Produtos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patrocinados (PPC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4" descr="http://www.consultor-seo.com/wp-content/uploads/2014/05/Shopify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143" y="3956653"/>
            <a:ext cx="4389531" cy="120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42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 txBox="1">
            <a:spLocks/>
          </p:cNvSpPr>
          <p:nvPr/>
        </p:nvSpPr>
        <p:spPr>
          <a:xfrm>
            <a:off x="650240" y="2743726"/>
            <a:ext cx="8722359" cy="5704375"/>
          </a:xfrm>
          <a:prstGeom prst="rect">
            <a:avLst/>
          </a:prstGeom>
        </p:spPr>
        <p:txBody>
          <a:bodyPr vert="horz" lIns="130048" tIns="65024" rIns="130048" bIns="65024" rtlCol="0">
            <a:noAutofit/>
          </a:bodyPr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2133"/>
              </a:spcBef>
              <a:buClr>
                <a:srgbClr val="FFCA45"/>
              </a:buClr>
              <a:buSzPct val="120000"/>
              <a:buNone/>
            </a:pPr>
            <a:r>
              <a:rPr lang="es-ES" sz="2400" b="1" dirty="0" err="1">
                <a:solidFill>
                  <a:schemeClr val="tx2">
                    <a:lumMod val="75000"/>
                  </a:schemeClr>
                </a:solidFill>
              </a:rPr>
              <a:t>Desvantaxes</a:t>
            </a:r>
            <a:endParaRPr lang="es-ES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200000"/>
              </a:lnSpc>
              <a:spcBef>
                <a:spcPts val="2133"/>
              </a:spcBef>
              <a:buClr>
                <a:srgbClr val="FFCA45"/>
              </a:buClr>
              <a:buSzPct val="120000"/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- Pago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mensual + pago por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transacción.</a:t>
            </a: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200000"/>
              </a:lnSpc>
              <a:spcBef>
                <a:spcPts val="2133"/>
              </a:spcBef>
              <a:buClr>
                <a:srgbClr val="FFCA45"/>
              </a:buClr>
              <a:buSzPct val="120000"/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s-ES" sz="2400" dirty="0" err="1" smtClean="0">
                <a:solidFill>
                  <a:schemeClr val="tx2">
                    <a:lumMod val="75000"/>
                  </a:schemeClr>
                </a:solidFill>
              </a:rPr>
              <a:t>Deseños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non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personalizados. </a:t>
            </a: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200000"/>
              </a:lnSpc>
              <a:spcBef>
                <a:spcPts val="2133"/>
              </a:spcBef>
              <a:buClr>
                <a:srgbClr val="FFCA45"/>
              </a:buClr>
              <a:buSzPct val="120000"/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s-ES" sz="2400" dirty="0" err="1" smtClean="0">
                <a:solidFill>
                  <a:schemeClr val="tx2">
                    <a:lumMod val="75000"/>
                  </a:schemeClr>
                </a:solidFill>
              </a:rPr>
              <a:t>Dificultade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para implementar funcionalidades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específicas.</a:t>
            </a: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200000"/>
              </a:lnSpc>
              <a:spcBef>
                <a:spcPts val="2133"/>
              </a:spcBef>
              <a:buClr>
                <a:srgbClr val="FFCA45"/>
              </a:buClr>
              <a:buSzPct val="120000"/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s-ES" sz="2400" dirty="0" err="1" smtClean="0">
                <a:solidFill>
                  <a:schemeClr val="tx2">
                    <a:lumMod val="75000"/>
                  </a:schemeClr>
                </a:solidFill>
              </a:rPr>
              <a:t>Dificultade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para exportar </a:t>
            </a:r>
            <a:r>
              <a:rPr lang="es-ES" sz="2400" dirty="0" err="1">
                <a:solidFill>
                  <a:schemeClr val="tx2">
                    <a:lumMod val="75000"/>
                  </a:schemeClr>
                </a:solidFill>
              </a:rPr>
              <a:t>tenda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es-ES" sz="2400" dirty="0" err="1">
                <a:solidFill>
                  <a:schemeClr val="tx2">
                    <a:lumMod val="75000"/>
                  </a:schemeClr>
                </a:solidFill>
              </a:rPr>
              <a:t>outro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sistema/servidor.</a:t>
            </a: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4" descr="http://www.consultor-seo.com/wp-content/uploads/2014/05/Shopify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143" y="3956653"/>
            <a:ext cx="4389531" cy="120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89097" y="1046664"/>
            <a:ext cx="920779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gl-ES" sz="4800" b="0" i="0" u="none" strike="noStrike" cap="none" spc="0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Shopify</a:t>
            </a:r>
            <a:endParaRPr kumimoji="0" lang="es-ES" sz="4800" b="0" i="0" u="none" strike="noStrike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6596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 txBox="1">
            <a:spLocks/>
          </p:cNvSpPr>
          <p:nvPr/>
        </p:nvSpPr>
        <p:spPr>
          <a:xfrm>
            <a:off x="650241" y="2874358"/>
            <a:ext cx="6945744" cy="5704375"/>
          </a:xfrm>
          <a:prstGeom prst="rect">
            <a:avLst/>
          </a:prstGeom>
        </p:spPr>
        <p:txBody>
          <a:bodyPr vert="horz" lIns="130048" tIns="65024" rIns="130048" bIns="65024" rtlCol="0">
            <a:noAutofit/>
          </a:bodyPr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2133"/>
              </a:spcBef>
              <a:buClr>
                <a:srgbClr val="FFCA45"/>
              </a:buClr>
              <a:buSzPct val="120000"/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s-ES" sz="2400" dirty="0" err="1" smtClean="0">
                <a:solidFill>
                  <a:schemeClr val="tx2">
                    <a:lumMod val="75000"/>
                  </a:schemeClr>
                </a:solidFill>
              </a:rPr>
              <a:t>Tenda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 online.</a:t>
            </a: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200000"/>
              </a:lnSpc>
              <a:spcBef>
                <a:spcPts val="2133"/>
              </a:spcBef>
              <a:buClr>
                <a:srgbClr val="FFCA45"/>
              </a:buClr>
              <a:buSzPct val="120000"/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- Botón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de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comprar.</a:t>
            </a: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200000"/>
              </a:lnSpc>
              <a:spcBef>
                <a:spcPts val="2133"/>
              </a:spcBef>
              <a:buClr>
                <a:srgbClr val="FFCA45"/>
              </a:buClr>
              <a:buSzPct val="120000"/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s-ES" sz="2400" dirty="0" err="1" smtClean="0">
                <a:solidFill>
                  <a:schemeClr val="tx2">
                    <a:lumMod val="75000"/>
                  </a:schemeClr>
                </a:solidFill>
              </a:rPr>
              <a:t>Tenda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en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Facebook.</a:t>
            </a: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4" descr="http://www.consultor-seo.com/wp-content/uploads/2014/05/Shopify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143" y="3956653"/>
            <a:ext cx="4389531" cy="120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89097" y="1046664"/>
            <a:ext cx="920779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gl-ES" sz="4800" b="0" i="0" u="none" strike="noStrike" cap="none" spc="0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Shopify</a:t>
            </a:r>
            <a:endParaRPr kumimoji="0" lang="es-ES" sz="4800" b="0" i="0" u="none" strike="noStrike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5957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 txBox="1">
            <a:spLocks/>
          </p:cNvSpPr>
          <p:nvPr/>
        </p:nvSpPr>
        <p:spPr>
          <a:xfrm>
            <a:off x="650241" y="2874358"/>
            <a:ext cx="6945744" cy="5704375"/>
          </a:xfrm>
          <a:prstGeom prst="rect">
            <a:avLst/>
          </a:prstGeom>
        </p:spPr>
        <p:txBody>
          <a:bodyPr vert="horz" lIns="130048" tIns="65024" rIns="130048" bIns="65024" rtlCol="0">
            <a:noAutofit/>
          </a:bodyPr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2560"/>
              </a:spcBef>
              <a:buClr>
                <a:srgbClr val="FFCA45"/>
              </a:buClr>
              <a:buSzPct val="120000"/>
              <a:buNone/>
            </a:pPr>
            <a:r>
              <a:rPr lang="es-ES" sz="2133" dirty="0" smtClean="0">
                <a:solidFill>
                  <a:schemeClr val="tx2">
                    <a:lumMod val="75000"/>
                  </a:schemeClr>
                </a:solidFill>
              </a:rPr>
              <a:t>- Personalización </a:t>
            </a:r>
            <a:r>
              <a:rPr lang="es-ES" sz="2133" dirty="0">
                <a:solidFill>
                  <a:schemeClr val="tx2">
                    <a:lumMod val="75000"/>
                  </a:schemeClr>
                </a:solidFill>
              </a:rPr>
              <a:t>de plantillas e edición de </a:t>
            </a:r>
            <a:r>
              <a:rPr lang="es-ES" sz="2133" dirty="0" smtClean="0">
                <a:solidFill>
                  <a:schemeClr val="tx2">
                    <a:lumMod val="75000"/>
                  </a:schemeClr>
                </a:solidFill>
              </a:rPr>
              <a:t>código.</a:t>
            </a:r>
            <a:endParaRPr lang="es-ES" sz="2133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30000"/>
              </a:lnSpc>
              <a:spcBef>
                <a:spcPts val="2560"/>
              </a:spcBef>
              <a:buClr>
                <a:srgbClr val="FFCA45"/>
              </a:buClr>
              <a:buSzPct val="120000"/>
              <a:buNone/>
            </a:pPr>
            <a:r>
              <a:rPr lang="es-ES" sz="2133" dirty="0" smtClean="0">
                <a:solidFill>
                  <a:schemeClr val="tx2">
                    <a:lumMod val="75000"/>
                  </a:schemeClr>
                </a:solidFill>
              </a:rPr>
              <a:t>- Transferencia </a:t>
            </a:r>
            <a:r>
              <a:rPr lang="es-ES" sz="2133" dirty="0">
                <a:solidFill>
                  <a:schemeClr val="tx2">
                    <a:lumMod val="75000"/>
                  </a:schemeClr>
                </a:solidFill>
              </a:rPr>
              <a:t>e </a:t>
            </a:r>
            <a:r>
              <a:rPr lang="es-ES" sz="2133" dirty="0" err="1">
                <a:solidFill>
                  <a:schemeClr val="tx2">
                    <a:lumMod val="75000"/>
                  </a:schemeClr>
                </a:solidFill>
              </a:rPr>
              <a:t>produtos</a:t>
            </a:r>
            <a:r>
              <a:rPr lang="es-ES" sz="2133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133" dirty="0" smtClean="0">
                <a:solidFill>
                  <a:schemeClr val="tx2">
                    <a:lumMod val="75000"/>
                  </a:schemeClr>
                </a:solidFill>
              </a:rPr>
              <a:t>ilimitados.</a:t>
            </a:r>
            <a:endParaRPr lang="es-ES" sz="2133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30000"/>
              </a:lnSpc>
              <a:spcBef>
                <a:spcPts val="2560"/>
              </a:spcBef>
              <a:buClr>
                <a:srgbClr val="FFCA45"/>
              </a:buClr>
              <a:buSzPct val="120000"/>
              <a:buNone/>
            </a:pPr>
            <a:r>
              <a:rPr lang="es-ES" sz="2133" dirty="0" smtClean="0">
                <a:solidFill>
                  <a:schemeClr val="tx2">
                    <a:lumMod val="75000"/>
                  </a:schemeClr>
                </a:solidFill>
              </a:rPr>
              <a:t>- Blog </a:t>
            </a:r>
            <a:r>
              <a:rPr lang="es-ES" sz="2133" dirty="0">
                <a:solidFill>
                  <a:schemeClr val="tx2">
                    <a:lumMod val="75000"/>
                  </a:schemeClr>
                </a:solidFill>
              </a:rPr>
              <a:t>e </a:t>
            </a:r>
            <a:r>
              <a:rPr lang="es-ES" sz="2133" dirty="0" err="1">
                <a:solidFill>
                  <a:schemeClr val="tx2">
                    <a:lumMod val="75000"/>
                  </a:schemeClr>
                </a:solidFill>
              </a:rPr>
              <a:t>páxinas</a:t>
            </a:r>
            <a:r>
              <a:rPr lang="es-ES" sz="2133" dirty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s-ES" sz="2133" dirty="0" err="1" smtClean="0">
                <a:solidFill>
                  <a:schemeClr val="tx2">
                    <a:lumMod val="75000"/>
                  </a:schemeClr>
                </a:solidFill>
              </a:rPr>
              <a:t>contido</a:t>
            </a:r>
            <a:r>
              <a:rPr lang="es-ES" sz="2133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s-ES" sz="2133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30000"/>
              </a:lnSpc>
              <a:spcBef>
                <a:spcPts val="2560"/>
              </a:spcBef>
              <a:buClr>
                <a:srgbClr val="FFCA45"/>
              </a:buClr>
              <a:buSzPct val="120000"/>
              <a:buNone/>
            </a:pPr>
            <a:r>
              <a:rPr lang="es-ES" sz="2133" dirty="0" smtClean="0">
                <a:solidFill>
                  <a:schemeClr val="tx2">
                    <a:lumMod val="75000"/>
                  </a:schemeClr>
                </a:solidFill>
              </a:rPr>
              <a:t>- Optimización SEO.</a:t>
            </a:r>
            <a:endParaRPr lang="es-ES" sz="2133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30000"/>
              </a:lnSpc>
              <a:spcBef>
                <a:spcPts val="2560"/>
              </a:spcBef>
              <a:buClr>
                <a:srgbClr val="FFCA45"/>
              </a:buClr>
              <a:buSzPct val="120000"/>
              <a:buNone/>
            </a:pPr>
            <a:r>
              <a:rPr lang="es-ES" sz="2133" dirty="0" smtClean="0">
                <a:solidFill>
                  <a:schemeClr val="tx2">
                    <a:lumMod val="75000"/>
                  </a:schemeClr>
                </a:solidFill>
              </a:rPr>
              <a:t>- Adaptación </a:t>
            </a:r>
            <a:r>
              <a:rPr lang="es-ES" sz="2133" dirty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es-ES" sz="2133" dirty="0" err="1">
                <a:solidFill>
                  <a:schemeClr val="tx2">
                    <a:lumMod val="75000"/>
                  </a:schemeClr>
                </a:solidFill>
              </a:rPr>
              <a:t>móbiles</a:t>
            </a:r>
            <a:r>
              <a:rPr lang="es-ES" sz="2133" dirty="0">
                <a:solidFill>
                  <a:schemeClr val="tx2">
                    <a:lumMod val="75000"/>
                  </a:schemeClr>
                </a:solidFill>
              </a:rPr>
              <a:t> e </a:t>
            </a:r>
            <a:r>
              <a:rPr lang="es-ES" sz="2133" dirty="0" err="1" smtClean="0">
                <a:solidFill>
                  <a:schemeClr val="tx2">
                    <a:lumMod val="75000"/>
                  </a:schemeClr>
                </a:solidFill>
              </a:rPr>
              <a:t>tablets</a:t>
            </a:r>
            <a:r>
              <a:rPr lang="es-ES" sz="2133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s-ES" sz="2133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30000"/>
              </a:lnSpc>
              <a:spcBef>
                <a:spcPts val="2560"/>
              </a:spcBef>
              <a:buClr>
                <a:srgbClr val="FFCA45"/>
              </a:buClr>
              <a:buSzPct val="120000"/>
              <a:buNone/>
            </a:pPr>
            <a:r>
              <a:rPr lang="es-ES" sz="2133" dirty="0" smtClean="0">
                <a:solidFill>
                  <a:schemeClr val="tx2">
                    <a:lumMod val="75000"/>
                  </a:schemeClr>
                </a:solidFill>
              </a:rPr>
              <a:t>- Múltiples </a:t>
            </a:r>
            <a:r>
              <a:rPr lang="es-ES" sz="2133" dirty="0">
                <a:solidFill>
                  <a:schemeClr val="tx2">
                    <a:lumMod val="75000"/>
                  </a:schemeClr>
                </a:solidFill>
              </a:rPr>
              <a:t>idiomas e </a:t>
            </a:r>
            <a:r>
              <a:rPr lang="es-ES" sz="2133" dirty="0" err="1" smtClean="0">
                <a:solidFill>
                  <a:schemeClr val="tx2">
                    <a:lumMod val="75000"/>
                  </a:schemeClr>
                </a:solidFill>
              </a:rPr>
              <a:t>moedas</a:t>
            </a:r>
            <a:r>
              <a:rPr lang="es-ES" sz="2133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s-ES" sz="2133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b="50045"/>
          <a:stretch/>
        </p:blipFill>
        <p:spPr>
          <a:xfrm>
            <a:off x="7341569" y="3539377"/>
            <a:ext cx="5386496" cy="3295532"/>
          </a:xfrm>
          <a:prstGeom prst="rect">
            <a:avLst/>
          </a:prstGeom>
        </p:spPr>
      </p:pic>
      <p:sp>
        <p:nvSpPr>
          <p:cNvPr id="8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89097" y="1046664"/>
            <a:ext cx="920779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gl-ES" sz="4800" b="0" i="0" u="none" strike="noStrike" cap="none" spc="0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Shopify</a:t>
            </a:r>
            <a:r>
              <a:rPr kumimoji="0" lang="gl-ES" sz="48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: Tenda</a:t>
            </a:r>
            <a:r>
              <a:rPr kumimoji="0" lang="gl-ES" sz="4800" b="0" i="0" u="none" strike="noStrike" cap="none" spc="0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 online</a:t>
            </a:r>
            <a:endParaRPr kumimoji="0" lang="es-ES" sz="4800" b="0" i="0" u="none" strike="noStrike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23478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0240" t="8580" r="10907" b="22345"/>
          <a:stretch/>
        </p:blipFill>
        <p:spPr>
          <a:xfrm>
            <a:off x="7440800" y="3400084"/>
            <a:ext cx="5283217" cy="3033373"/>
          </a:xfrm>
          <a:prstGeom prst="rect">
            <a:avLst/>
          </a:prstGeom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650241" y="2726575"/>
            <a:ext cx="6566987" cy="5615704"/>
          </a:xfrm>
          <a:prstGeom prst="rect">
            <a:avLst/>
          </a:prstGeom>
        </p:spPr>
        <p:txBody>
          <a:bodyPr vert="horz" lIns="130048" tIns="65024" rIns="130048" bIns="65024" rtlCol="0">
            <a:noAutofit/>
          </a:bodyPr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2560"/>
              </a:spcBef>
              <a:buClr>
                <a:srgbClr val="FFCA45"/>
              </a:buClr>
              <a:buSzPct val="120000"/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- Recuperación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de carriños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abandonados.</a:t>
            </a: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30000"/>
              </a:lnSpc>
              <a:spcBef>
                <a:spcPts val="2560"/>
              </a:spcBef>
              <a:buClr>
                <a:srgbClr val="FFCA45"/>
              </a:buClr>
              <a:buSzPct val="120000"/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- Implementación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de +70 pasarelas de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pago.</a:t>
            </a: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30000"/>
              </a:lnSpc>
              <a:spcBef>
                <a:spcPts val="2560"/>
              </a:spcBef>
              <a:buClr>
                <a:srgbClr val="FFCA45"/>
              </a:buClr>
              <a:buSzPct val="120000"/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s-ES" sz="2400" dirty="0" err="1" smtClean="0">
                <a:solidFill>
                  <a:schemeClr val="tx2">
                    <a:lumMod val="75000"/>
                  </a:schemeClr>
                </a:solidFill>
              </a:rPr>
              <a:t>Tarxetas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regalo e códigos de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descontó.</a:t>
            </a: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30000"/>
              </a:lnSpc>
              <a:spcBef>
                <a:spcPts val="2560"/>
              </a:spcBef>
              <a:buClr>
                <a:srgbClr val="FFCA45"/>
              </a:buClr>
              <a:buSzPct val="120000"/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- Informes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e </a:t>
            </a:r>
            <a:r>
              <a:rPr lang="es-ES" sz="2400" dirty="0" err="1">
                <a:solidFill>
                  <a:schemeClr val="tx2">
                    <a:lumMod val="75000"/>
                  </a:schemeClr>
                </a:solidFill>
              </a:rPr>
              <a:t>estatísticas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 (Google </a:t>
            </a:r>
            <a:r>
              <a:rPr lang="es-ES" sz="2400" dirty="0" err="1">
                <a:solidFill>
                  <a:schemeClr val="tx2">
                    <a:lumMod val="75000"/>
                  </a:schemeClr>
                </a:solidFill>
              </a:rPr>
              <a:t>Analytics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30000"/>
              </a:lnSpc>
              <a:spcBef>
                <a:spcPts val="2560"/>
              </a:spcBef>
              <a:buClr>
                <a:srgbClr val="FFCA45"/>
              </a:buClr>
              <a:buSzPct val="120000"/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- Complementos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para conexión con Facebook, </a:t>
            </a:r>
            <a:r>
              <a:rPr lang="es-ES" sz="2400" dirty="0" err="1">
                <a:solidFill>
                  <a:schemeClr val="tx2">
                    <a:lumMod val="75000"/>
                  </a:schemeClr>
                </a:solidFill>
              </a:rPr>
              <a:t>MailChimp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, Amazon…</a:t>
            </a:r>
          </a:p>
          <a:p>
            <a:pPr marL="0" indent="0">
              <a:lnSpc>
                <a:spcPct val="130000"/>
              </a:lnSpc>
              <a:spcBef>
                <a:spcPts val="2560"/>
              </a:spcBef>
              <a:buClr>
                <a:srgbClr val="FFCA45"/>
              </a:buClr>
              <a:buSzPct val="120000"/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- Soporte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técnico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24/7.</a:t>
            </a: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89097" y="1046664"/>
            <a:ext cx="920779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gl-ES" sz="4800" b="0" i="0" u="none" strike="noStrike" cap="none" spc="0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Shopify</a:t>
            </a:r>
            <a:r>
              <a:rPr kumimoji="0" lang="gl-ES" sz="48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: Tenda</a:t>
            </a:r>
            <a:r>
              <a:rPr kumimoji="0" lang="gl-ES" sz="4800" b="0" i="0" u="none" strike="noStrike" cap="none" spc="0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 online</a:t>
            </a:r>
            <a:endParaRPr kumimoji="0" lang="es-ES" sz="4800" b="0" i="0" u="none" strike="noStrike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6888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 txBox="1">
            <a:spLocks/>
          </p:cNvSpPr>
          <p:nvPr/>
        </p:nvSpPr>
        <p:spPr>
          <a:xfrm>
            <a:off x="650242" y="2859581"/>
            <a:ext cx="7465058" cy="5482698"/>
          </a:xfrm>
          <a:prstGeom prst="rect">
            <a:avLst/>
          </a:prstGeom>
        </p:spPr>
        <p:txBody>
          <a:bodyPr vert="horz" lIns="130048" tIns="65024" rIns="130048" bIns="65024" rtlCol="0">
            <a:noAutofit/>
          </a:bodyPr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2560"/>
              </a:spcBef>
              <a:buClr>
                <a:srgbClr val="FFCA45"/>
              </a:buClr>
              <a:buSzPct val="120000"/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- Vender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productos/</a:t>
            </a:r>
            <a:r>
              <a:rPr lang="es-ES" sz="2400" dirty="0" err="1">
                <a:solidFill>
                  <a:schemeClr val="tx2">
                    <a:lumMod val="75000"/>
                  </a:schemeClr>
                </a:solidFill>
              </a:rPr>
              <a:t>servizos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tx2">
                    <a:lumMod val="75000"/>
                  </a:schemeClr>
                </a:solidFill>
              </a:rPr>
              <a:t>dende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tx2">
                    <a:lumMod val="75000"/>
                  </a:schemeClr>
                </a:solidFill>
              </a:rPr>
              <a:t>calquera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 web, blog…</a:t>
            </a:r>
          </a:p>
          <a:p>
            <a:pPr marL="0" indent="0">
              <a:lnSpc>
                <a:spcPct val="130000"/>
              </a:lnSpc>
              <a:spcBef>
                <a:spcPts val="2560"/>
              </a:spcBef>
              <a:buClr>
                <a:srgbClr val="FFCA45"/>
              </a:buClr>
              <a:buSzPct val="120000"/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- Presentación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personalizada</a:t>
            </a:r>
          </a:p>
          <a:p>
            <a:pPr marL="0" indent="0">
              <a:lnSpc>
                <a:spcPct val="130000"/>
              </a:lnSpc>
              <a:spcBef>
                <a:spcPts val="2560"/>
              </a:spcBef>
              <a:buClr>
                <a:srgbClr val="FFCA45"/>
              </a:buClr>
              <a:buSzPct val="120000"/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- Carriño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de compras incorporado</a:t>
            </a:r>
          </a:p>
          <a:p>
            <a:pPr marL="0" indent="0">
              <a:lnSpc>
                <a:spcPct val="130000"/>
              </a:lnSpc>
              <a:spcBef>
                <a:spcPts val="2560"/>
              </a:spcBef>
              <a:buClr>
                <a:srgbClr val="FFCA45"/>
              </a:buClr>
              <a:buSzPct val="120000"/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- Informes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de ventas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191" t="19549" r="67629" b="32241"/>
          <a:stretch/>
        </p:blipFill>
        <p:spPr>
          <a:xfrm>
            <a:off x="8681744" y="2859580"/>
            <a:ext cx="2913040" cy="4595945"/>
          </a:xfrm>
          <a:prstGeom prst="rect">
            <a:avLst/>
          </a:prstGeom>
        </p:spPr>
      </p:pic>
      <p:sp>
        <p:nvSpPr>
          <p:cNvPr id="6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89097" y="1046664"/>
            <a:ext cx="920779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gl-ES" sz="4800" b="0" i="0" u="none" strike="noStrike" cap="none" spc="0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Shopify</a:t>
            </a:r>
            <a:r>
              <a:rPr kumimoji="0" lang="gl-ES" sz="48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: Botón de compra</a:t>
            </a:r>
            <a:endParaRPr kumimoji="0" lang="es-ES" sz="4800" b="0" i="0" u="none" strike="noStrike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58010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 txBox="1">
            <a:spLocks/>
          </p:cNvSpPr>
          <p:nvPr/>
        </p:nvSpPr>
        <p:spPr>
          <a:xfrm>
            <a:off x="650242" y="2726575"/>
            <a:ext cx="5999940" cy="5615704"/>
          </a:xfrm>
          <a:prstGeom prst="rect">
            <a:avLst/>
          </a:prstGeom>
        </p:spPr>
        <p:txBody>
          <a:bodyPr vert="horz" lIns="130048" tIns="65024" rIns="130048" bIns="65024" rtlCol="0">
            <a:noAutofit/>
          </a:bodyPr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2560"/>
              </a:spcBef>
              <a:buClr>
                <a:srgbClr val="FFCA45"/>
              </a:buClr>
              <a:buSzPct val="120000"/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s-ES" sz="2400" dirty="0" err="1" smtClean="0">
                <a:solidFill>
                  <a:schemeClr val="tx2">
                    <a:lumMod val="75000"/>
                  </a:schemeClr>
                </a:solidFill>
              </a:rPr>
              <a:t>Tenda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integrada en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Facebook.</a:t>
            </a: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30000"/>
              </a:lnSpc>
              <a:spcBef>
                <a:spcPts val="2560"/>
              </a:spcBef>
              <a:buClr>
                <a:srgbClr val="FFCA45"/>
              </a:buClr>
              <a:buSzPct val="120000"/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- Adaptada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es-ES" sz="2400" dirty="0" err="1">
                <a:solidFill>
                  <a:schemeClr val="tx2">
                    <a:lumMod val="75000"/>
                  </a:schemeClr>
                </a:solidFill>
              </a:rPr>
              <a:t>móbiles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 e </a:t>
            </a:r>
            <a:r>
              <a:rPr lang="es-ES" sz="2400" dirty="0" err="1" smtClean="0">
                <a:solidFill>
                  <a:schemeClr val="tx2">
                    <a:lumMod val="75000"/>
                  </a:schemeClr>
                </a:solidFill>
              </a:rPr>
              <a:t>tablets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30000"/>
              </a:lnSpc>
              <a:spcBef>
                <a:spcPts val="2560"/>
              </a:spcBef>
              <a:buClr>
                <a:srgbClr val="FFCA45"/>
              </a:buClr>
              <a:buSzPct val="120000"/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- Fácil configuración.</a:t>
            </a: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30000"/>
              </a:lnSpc>
              <a:spcBef>
                <a:spcPts val="2560"/>
              </a:spcBef>
              <a:buClr>
                <a:srgbClr val="FFCA45"/>
              </a:buClr>
              <a:buSzPct val="120000"/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- Sincronización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de catálogo con </a:t>
            </a:r>
            <a:r>
              <a:rPr lang="es-ES" sz="2400" dirty="0" err="1">
                <a:solidFill>
                  <a:schemeClr val="tx2">
                    <a:lumMod val="75000"/>
                  </a:schemeClr>
                </a:solidFill>
              </a:rPr>
              <a:t>tenda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online.</a:t>
            </a: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30000"/>
              </a:lnSpc>
              <a:spcBef>
                <a:spcPts val="2560"/>
              </a:spcBef>
              <a:buClr>
                <a:srgbClr val="FFCA45"/>
              </a:buClr>
              <a:buSzPct val="120000"/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- Integración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de base de datos e </a:t>
            </a:r>
            <a:r>
              <a:rPr lang="es-ES" sz="2400" dirty="0" err="1">
                <a:solidFill>
                  <a:schemeClr val="tx2">
                    <a:lumMod val="75000"/>
                  </a:schemeClr>
                </a:solidFill>
              </a:rPr>
              <a:t>xestión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pedidos.</a:t>
            </a: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4267"/>
              </a:spcBef>
              <a:buClr>
                <a:srgbClr val="FFCA45"/>
              </a:buClr>
              <a:buSzPct val="120000"/>
              <a:buFont typeface="Wingdings" panose="05000000000000000000" pitchFamily="2" charset="2"/>
              <a:buChar char="§"/>
            </a:pPr>
            <a:endParaRPr lang="es-ES" sz="2133" dirty="0"/>
          </a:p>
        </p:txBody>
      </p:sp>
      <p:pic>
        <p:nvPicPr>
          <p:cNvPr id="12290" name="Picture 2" descr="https://docs.shopify.com/assets/images/manual/apps/facebook-store/Facebook-shop-tab.png?14598835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839" y="2903913"/>
            <a:ext cx="5485956" cy="407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89097" y="1046664"/>
            <a:ext cx="920779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gl-ES" sz="4800" b="0" i="0" u="none" strike="noStrike" cap="none" spc="0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Shopify</a:t>
            </a:r>
            <a:r>
              <a:rPr kumimoji="0" lang="gl-ES" sz="48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: </a:t>
            </a:r>
            <a:r>
              <a:rPr kumimoji="0" lang="gl-ES" sz="4800" b="0" i="0" u="none" strike="noStrike" cap="none" spc="0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Facebook</a:t>
            </a:r>
            <a:r>
              <a:rPr kumimoji="0" lang="gl-ES" sz="48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 </a:t>
            </a:r>
            <a:r>
              <a:rPr kumimoji="0" lang="gl-ES" sz="4800" b="0" i="0" u="none" strike="noStrike" cap="none" spc="0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Ecommerce</a:t>
            </a:r>
            <a:endParaRPr kumimoji="0" lang="es-ES" sz="4800" b="0" i="0" u="none" strike="noStrike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8253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cdn.palbin.com/images/blog/gallery/hero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7018"/>
            <a:ext cx="13004800" cy="488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89097" y="1046664"/>
            <a:ext cx="920779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gl-ES" sz="4800" b="0" i="0" u="none" strike="noStrike" cap="none" spc="0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Shopify</a:t>
            </a:r>
            <a:endParaRPr kumimoji="0" lang="es-ES" sz="4800" b="0" i="0" u="none" strike="noStrike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144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89097" y="1046664"/>
            <a:ext cx="920779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gl-ES" sz="4800" b="0" i="1" u="none" strike="noStrike" cap="none" spc="0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Marketplaces</a:t>
            </a:r>
            <a:endParaRPr kumimoji="0" lang="es-ES" sz="4800" b="0" i="1" u="none" strike="noStrike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Ligh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105247" y="3639845"/>
            <a:ext cx="9945239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/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Plataformas </a:t>
            </a:r>
            <a:r>
              <a:rPr lang="es-ES" sz="28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 </a:t>
            </a:r>
            <a:r>
              <a:rPr lang="es-ES" sz="28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poñen</a:t>
            </a:r>
            <a:r>
              <a:rPr lang="es-ES" sz="28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 contacto a vendedores e compradores, </a:t>
            </a:r>
            <a:r>
              <a:rPr lang="es-ES" sz="28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onde</a:t>
            </a:r>
            <a:r>
              <a:rPr lang="es-ES" sz="28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realiza a transacción </a:t>
            </a:r>
            <a:r>
              <a:rPr lang="es-ES" sz="2800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integramente</a:t>
            </a:r>
            <a:r>
              <a:rPr lang="es-ES" sz="28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/>
            <a:endParaRPr lang="es-ES" sz="2800" dirty="0" smtClean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5984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>
            <a:off x="652044" y="4004168"/>
            <a:ext cx="11704321" cy="121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defRPr sz="3500">
                <a:solidFill>
                  <a:srgbClr val="003B8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gl-ES" sz="5400" dirty="0" smtClean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Software de comercio electrónico</a:t>
            </a:r>
            <a:endParaRPr sz="5400" dirty="0">
              <a:solidFill>
                <a:schemeClr val="accent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9751982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hiberus.com/blog/wp-content/uploads/2015/11/prestashop-logoty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1" y="2953204"/>
            <a:ext cx="4678662" cy="19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www.hiberus.com/blog/wp-content/uploads/2015/11/Magento-Logo-CELatam.co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086" y="5557375"/>
            <a:ext cx="4296346" cy="183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www.ecomyseo.com/wp-content/uploads/2016/01/opencart-logo_400x3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617" y="5008267"/>
            <a:ext cx="3125352" cy="234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pdirecto.com/wp-content/uploads/2015/09/woocommerc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359" y="2419476"/>
            <a:ext cx="3137899" cy="313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89097" y="1046664"/>
            <a:ext cx="1033674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gl-ES" sz="48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Software de comercio</a:t>
            </a:r>
            <a:r>
              <a:rPr kumimoji="0" lang="gl-ES" sz="4800" b="0" i="0" u="none" strike="noStrike" cap="none" spc="0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 electrónico</a:t>
            </a:r>
            <a:endParaRPr kumimoji="0" lang="es-ES" sz="4800" b="0" i="0" u="none" strike="noStrike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7724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 txBox="1">
            <a:spLocks/>
          </p:cNvSpPr>
          <p:nvPr/>
        </p:nvSpPr>
        <p:spPr>
          <a:xfrm>
            <a:off x="650242" y="2424723"/>
            <a:ext cx="7269116" cy="5704375"/>
          </a:xfrm>
          <a:prstGeom prst="rect">
            <a:avLst/>
          </a:prstGeom>
        </p:spPr>
        <p:txBody>
          <a:bodyPr vert="horz" lIns="130048" tIns="65024" rIns="130048" bIns="65024" rtlCol="0">
            <a:noAutofit/>
          </a:bodyPr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2560"/>
              </a:spcBef>
              <a:buClr>
                <a:srgbClr val="FFCA45"/>
              </a:buClr>
              <a:buSzPct val="120000"/>
              <a:buNone/>
            </a:pPr>
            <a:r>
              <a:rPr lang="es-ES" sz="2000" b="1" dirty="0" err="1">
                <a:solidFill>
                  <a:schemeClr val="tx2">
                    <a:lumMod val="75000"/>
                  </a:schemeClr>
                </a:solidFill>
              </a:rPr>
              <a:t>Vantaxes</a:t>
            </a:r>
            <a:endParaRPr lang="es-ES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30000"/>
              </a:lnSpc>
              <a:spcBef>
                <a:spcPts val="2560"/>
              </a:spcBef>
              <a:buClr>
                <a:srgbClr val="FFCA45"/>
              </a:buClr>
              <a:buSzPct val="120000"/>
              <a:buNone/>
            </a:pP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</a:rPr>
              <a:t>- Instalable 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en </a:t>
            </a:r>
            <a:r>
              <a:rPr lang="es-ES" sz="2000" dirty="0" err="1">
                <a:solidFill>
                  <a:schemeClr val="tx2">
                    <a:lumMod val="75000"/>
                  </a:schemeClr>
                </a:solidFill>
              </a:rPr>
              <a:t>calquera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 servidor</a:t>
            </a:r>
          </a:p>
          <a:p>
            <a:pPr marL="0" indent="0">
              <a:lnSpc>
                <a:spcPct val="130000"/>
              </a:lnSpc>
              <a:spcBef>
                <a:spcPts val="2560"/>
              </a:spcBef>
              <a:buClr>
                <a:srgbClr val="FFCA45"/>
              </a:buClr>
              <a:buSzPct val="120000"/>
              <a:buNone/>
            </a:pP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</a:rPr>
              <a:t>- Panel 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de control </a:t>
            </a:r>
            <a:r>
              <a:rPr lang="es-ES" sz="2000" dirty="0" err="1">
                <a:solidFill>
                  <a:schemeClr val="tx2">
                    <a:lumMod val="75000"/>
                  </a:schemeClr>
                </a:solidFill>
              </a:rPr>
              <a:t>sinxelo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 e intuitivo</a:t>
            </a:r>
          </a:p>
          <a:p>
            <a:pPr marL="0" indent="0">
              <a:lnSpc>
                <a:spcPct val="130000"/>
              </a:lnSpc>
              <a:spcBef>
                <a:spcPts val="2560"/>
              </a:spcBef>
              <a:buClr>
                <a:srgbClr val="FFCA45"/>
              </a:buClr>
              <a:buSzPct val="120000"/>
              <a:buNone/>
            </a:pP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</a:rPr>
              <a:t>- Control 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de catálogo (alta personalización de </a:t>
            </a:r>
            <a:r>
              <a:rPr lang="es-ES" sz="2000" dirty="0" err="1">
                <a:solidFill>
                  <a:schemeClr val="tx2">
                    <a:lumMod val="75000"/>
                  </a:schemeClr>
                </a:solidFill>
              </a:rPr>
              <a:t>produtos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0" indent="0">
              <a:lnSpc>
                <a:spcPct val="130000"/>
              </a:lnSpc>
              <a:spcBef>
                <a:spcPts val="2560"/>
              </a:spcBef>
              <a:buClr>
                <a:srgbClr val="FFCA45"/>
              </a:buClr>
              <a:buSzPct val="120000"/>
              <a:buNone/>
            </a:pP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s-ES" sz="2000" dirty="0" err="1" smtClean="0">
                <a:solidFill>
                  <a:schemeClr val="tx2">
                    <a:lumMod val="75000"/>
                  </a:schemeClr>
                </a:solidFill>
              </a:rPr>
              <a:t>Xestión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de pedidos, </a:t>
            </a:r>
            <a:r>
              <a:rPr lang="es-ES" sz="2000" dirty="0" err="1">
                <a:solidFill>
                  <a:schemeClr val="tx2">
                    <a:lumMod val="75000"/>
                  </a:schemeClr>
                </a:solidFill>
              </a:rPr>
              <a:t>albaráns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 e facturas</a:t>
            </a:r>
          </a:p>
          <a:p>
            <a:pPr marL="0" indent="0">
              <a:lnSpc>
                <a:spcPct val="130000"/>
              </a:lnSpc>
              <a:spcBef>
                <a:spcPts val="2560"/>
              </a:spcBef>
              <a:buClr>
                <a:srgbClr val="FFCA45"/>
              </a:buClr>
              <a:buSzPct val="120000"/>
              <a:buNone/>
            </a:pP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</a:rPr>
              <a:t>- Vales 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de </a:t>
            </a:r>
            <a:r>
              <a:rPr lang="es-ES" sz="2000" dirty="0" err="1">
                <a:solidFill>
                  <a:schemeClr val="tx2">
                    <a:lumMod val="75000"/>
                  </a:schemeClr>
                </a:solidFill>
              </a:rPr>
              <a:t>desconto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, reglas de </a:t>
            </a:r>
            <a:r>
              <a:rPr lang="es-ES" sz="2000" dirty="0" err="1">
                <a:solidFill>
                  <a:schemeClr val="tx2">
                    <a:lumMod val="75000"/>
                  </a:schemeClr>
                </a:solidFill>
              </a:rPr>
              <a:t>prezos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…</a:t>
            </a:r>
          </a:p>
          <a:p>
            <a:pPr marL="0" indent="0">
              <a:lnSpc>
                <a:spcPct val="130000"/>
              </a:lnSpc>
              <a:spcBef>
                <a:spcPts val="2560"/>
              </a:spcBef>
              <a:buClr>
                <a:srgbClr val="FFCA45"/>
              </a:buClr>
              <a:buSzPct val="120000"/>
              <a:buNone/>
            </a:pP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</a:rPr>
              <a:t>- Funcionalidades </a:t>
            </a:r>
            <a:r>
              <a:rPr lang="es-ES" sz="2000" dirty="0" err="1">
                <a:solidFill>
                  <a:schemeClr val="tx2">
                    <a:lumMod val="75000"/>
                  </a:schemeClr>
                </a:solidFill>
              </a:rPr>
              <a:t>adicionais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 mediante módulos</a:t>
            </a:r>
          </a:p>
          <a:p>
            <a:pPr marL="0" indent="0">
              <a:lnSpc>
                <a:spcPct val="130000"/>
              </a:lnSpc>
              <a:spcBef>
                <a:spcPts val="2560"/>
              </a:spcBef>
              <a:buClr>
                <a:srgbClr val="FFCA45"/>
              </a:buClr>
              <a:buSzPct val="120000"/>
              <a:buNone/>
            </a:pP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</a:rPr>
              <a:t>- Soporte </a:t>
            </a:r>
            <a:r>
              <a:rPr lang="es-ES" sz="2000" dirty="0" err="1">
                <a:solidFill>
                  <a:schemeClr val="tx2">
                    <a:lumMod val="75000"/>
                  </a:schemeClr>
                </a:solidFill>
              </a:rPr>
              <a:t>multidioma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s-ES" sz="2000" dirty="0" err="1">
                <a:solidFill>
                  <a:schemeClr val="tx2">
                    <a:lumMod val="75000"/>
                  </a:schemeClr>
                </a:solidFill>
              </a:rPr>
              <a:t>moedas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, países…</a:t>
            </a:r>
          </a:p>
          <a:p>
            <a:pPr marL="0" indent="0">
              <a:lnSpc>
                <a:spcPct val="130000"/>
              </a:lnSpc>
              <a:spcBef>
                <a:spcPts val="2560"/>
              </a:spcBef>
              <a:buClr>
                <a:srgbClr val="FFCA45"/>
              </a:buClr>
              <a:buSzPct val="120000"/>
              <a:buNone/>
            </a:pP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</a:rPr>
              <a:t>- Permisos 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e personalización de </a:t>
            </a:r>
            <a:r>
              <a:rPr lang="es-ES" sz="2000" dirty="0" err="1">
                <a:solidFill>
                  <a:schemeClr val="tx2">
                    <a:lumMod val="75000"/>
                  </a:schemeClr>
                </a:solidFill>
              </a:rPr>
              <a:t>backoffice</a:t>
            </a:r>
            <a:endParaRPr lang="es-E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 descr="http://www.hiberus.com/blog/wp-content/uploads/2015/11/prestashop-logotyp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"/>
          <a:stretch/>
        </p:blipFill>
        <p:spPr bwMode="auto">
          <a:xfrm>
            <a:off x="8349673" y="3145321"/>
            <a:ext cx="4353543" cy="19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89097" y="1046664"/>
            <a:ext cx="1033674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gl-ES" sz="4800" b="0" i="0" u="none" strike="noStrike" cap="none" spc="0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Prestashop</a:t>
            </a:r>
            <a:endParaRPr kumimoji="0" lang="es-ES" sz="4800" b="0" i="0" u="none" strike="noStrike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0510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 txBox="1">
            <a:spLocks/>
          </p:cNvSpPr>
          <p:nvPr/>
        </p:nvSpPr>
        <p:spPr>
          <a:xfrm>
            <a:off x="650241" y="2424723"/>
            <a:ext cx="6945744" cy="5704375"/>
          </a:xfrm>
          <a:prstGeom prst="rect">
            <a:avLst/>
          </a:prstGeom>
        </p:spPr>
        <p:txBody>
          <a:bodyPr vert="horz" lIns="130048" tIns="65024" rIns="130048" bIns="65024" rtlCol="0">
            <a:noAutofit/>
          </a:bodyPr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2560"/>
              </a:spcBef>
              <a:buClr>
                <a:srgbClr val="FFCA45"/>
              </a:buClr>
              <a:buSzPct val="120000"/>
              <a:buNone/>
            </a:pPr>
            <a:r>
              <a:rPr lang="es-ES" sz="2400" b="1" dirty="0" err="1">
                <a:solidFill>
                  <a:schemeClr val="tx2">
                    <a:lumMod val="75000"/>
                  </a:schemeClr>
                </a:solidFill>
              </a:rPr>
              <a:t>Desvantaxes</a:t>
            </a:r>
            <a:endParaRPr lang="es-ES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30000"/>
              </a:lnSpc>
              <a:spcBef>
                <a:spcPts val="2560"/>
              </a:spcBef>
              <a:buClr>
                <a:srgbClr val="FFCA45"/>
              </a:buClr>
              <a:buSzPct val="120000"/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s-ES" sz="2400" dirty="0" err="1" smtClean="0">
                <a:solidFill>
                  <a:schemeClr val="tx2">
                    <a:lumMod val="75000"/>
                  </a:schemeClr>
                </a:solidFill>
              </a:rPr>
              <a:t>Require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tx2">
                    <a:lumMod val="75000"/>
                  </a:schemeClr>
                </a:solidFill>
              </a:rPr>
              <a:t>coñecementos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 técnicos para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instalación.</a:t>
            </a: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30000"/>
              </a:lnSpc>
              <a:spcBef>
                <a:spcPts val="2560"/>
              </a:spcBef>
              <a:buClr>
                <a:srgbClr val="FFCA45"/>
              </a:buClr>
              <a:buSzPct val="120000"/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s-ES" sz="2400" dirty="0" err="1" smtClean="0">
                <a:solidFill>
                  <a:schemeClr val="tx2">
                    <a:lumMod val="75000"/>
                  </a:schemeClr>
                </a:solidFill>
              </a:rPr>
              <a:t>Mantemento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e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actualización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 descr="http://www.hiberus.com/blog/wp-content/uploads/2015/11/prestashop-logotyp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"/>
          <a:stretch/>
        </p:blipFill>
        <p:spPr bwMode="auto">
          <a:xfrm>
            <a:off x="8349673" y="3145321"/>
            <a:ext cx="4353543" cy="19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89097" y="1046664"/>
            <a:ext cx="1033674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gl-ES" sz="4800" b="0" i="0" u="none" strike="noStrike" cap="none" spc="0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Prestashop</a:t>
            </a:r>
            <a:endParaRPr kumimoji="0" lang="es-ES" sz="4800" b="0" i="0" u="none" strike="noStrike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59816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89097" y="1046664"/>
            <a:ext cx="1033674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gl-ES" sz="4800" b="0" i="0" u="none" strike="noStrike" cap="none" spc="0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Prestashop</a:t>
            </a:r>
            <a:endParaRPr kumimoji="0" lang="es-ES" sz="4800" b="0" i="0" u="none" strike="noStrike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Ligh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206231" y="8590614"/>
            <a:ext cx="1025295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 de </a:t>
            </a:r>
            <a:r>
              <a:rPr lang="es-ES" sz="1400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Prestashop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demo.prestashop.com/es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/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04" y="2012636"/>
            <a:ext cx="9346592" cy="645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6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89097" y="1046664"/>
            <a:ext cx="1033674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gl-ES" sz="4800" b="0" i="0" u="none" strike="noStrike" cap="none" spc="0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Prestashop</a:t>
            </a:r>
            <a:endParaRPr kumimoji="0" lang="es-ES" sz="4800" b="0" i="0" u="none" strike="noStrike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Ligh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206231" y="8590614"/>
            <a:ext cx="1025295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 de </a:t>
            </a:r>
            <a:r>
              <a:rPr lang="es-ES" sz="1400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Prestashop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demo.prestashop.com/es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/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31" y="2193507"/>
            <a:ext cx="11459184" cy="625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5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3"/>
          <p:cNvSpPr txBox="1">
            <a:spLocks/>
          </p:cNvSpPr>
          <p:nvPr/>
        </p:nvSpPr>
        <p:spPr>
          <a:xfrm>
            <a:off x="742839" y="1842066"/>
            <a:ext cx="11519122" cy="6613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defTabSz="397256">
              <a:lnSpc>
                <a:spcPct val="110000"/>
              </a:lnSpc>
              <a:spcBef>
                <a:spcPts val="3400"/>
              </a:spcBef>
              <a:defRPr sz="1800"/>
            </a:pPr>
            <a:r>
              <a:rPr lang="es-ES" sz="5304" dirty="0" err="1" smtClean="0">
                <a:solidFill>
                  <a:schemeClr val="accent2">
                    <a:lumMod val="50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Graciñas</a:t>
            </a:r>
            <a:r>
              <a:rPr lang="es-ES" sz="5304" dirty="0" smtClean="0">
                <a:solidFill>
                  <a:schemeClr val="accent2">
                    <a:lumMod val="50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/>
            </a:r>
            <a:br>
              <a:rPr lang="es-ES" sz="5304" dirty="0" smtClean="0">
                <a:solidFill>
                  <a:schemeClr val="accent2">
                    <a:lumMod val="50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es-ES" sz="5304" dirty="0" smtClean="0">
                <a:solidFill>
                  <a:srgbClr val="164F8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/>
            </a:r>
            <a:br>
              <a:rPr lang="es-ES" sz="5304" dirty="0" smtClean="0">
                <a:solidFill>
                  <a:srgbClr val="164F8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es-ES" sz="5304" dirty="0" smtClean="0">
                <a:solidFill>
                  <a:srgbClr val="164F8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/>
            </a:r>
            <a:br>
              <a:rPr lang="es-ES" sz="5304" dirty="0" smtClean="0">
                <a:solidFill>
                  <a:srgbClr val="164F8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es-ES" sz="3400" b="1" dirty="0" smtClean="0">
                <a:solidFill>
                  <a:schemeClr val="tx2">
                    <a:lumMod val="75000"/>
                  </a:schemeClr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Dani Cerqueiro</a:t>
            </a:r>
            <a:r>
              <a:rPr lang="es-ES" sz="3400" dirty="0" smtClean="0">
                <a:solidFill>
                  <a:schemeClr val="tx2">
                    <a:lumMod val="75000"/>
                  </a:schemeClr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es-ES" sz="3400" dirty="0" smtClean="0">
                <a:solidFill>
                  <a:schemeClr val="tx2">
                    <a:lumMod val="75000"/>
                  </a:schemeClr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es-ES" sz="3400" dirty="0" smtClean="0">
                <a:solidFill>
                  <a:schemeClr val="tx2">
                    <a:lumMod val="75000"/>
                  </a:schemeClr>
                </a:solidFill>
                <a:latin typeface="Open Sans Light"/>
                <a:ea typeface="Open Sans Extrabold"/>
                <a:cs typeface="Open Sans Extrabold"/>
                <a:sym typeface="Open Sans Semibold"/>
              </a:rPr>
              <a:t>@</a:t>
            </a:r>
            <a:r>
              <a:rPr lang="es-ES" sz="3400" dirty="0" err="1" smtClean="0">
                <a:solidFill>
                  <a:schemeClr val="tx2">
                    <a:lumMod val="75000"/>
                  </a:schemeClr>
                </a:solidFill>
                <a:latin typeface="Open Sans Light"/>
                <a:ea typeface="Open Sans Extrabold"/>
                <a:cs typeface="Open Sans Extrabold"/>
                <a:sym typeface="Open Sans Semibold"/>
              </a:rPr>
              <a:t>danicerqueiro</a:t>
            </a:r>
            <a:r>
              <a:rPr lang="es-ES" sz="3400" dirty="0" smtClean="0">
                <a:solidFill>
                  <a:schemeClr val="tx2">
                    <a:lumMod val="75000"/>
                  </a:schemeClr>
                </a:solidFill>
                <a:latin typeface="Open Sans Light"/>
                <a:ea typeface="Open Sans Extrabold"/>
                <a:cs typeface="Open Sans Extrabold"/>
                <a:sym typeface="Open Sans Semibold"/>
              </a:rPr>
              <a:t/>
            </a:r>
            <a:br>
              <a:rPr lang="es-ES" sz="3400" dirty="0" smtClean="0">
                <a:solidFill>
                  <a:schemeClr val="tx2">
                    <a:lumMod val="75000"/>
                  </a:schemeClr>
                </a:solidFill>
                <a:latin typeface="Open Sans Light"/>
                <a:ea typeface="Open Sans Extrabold"/>
                <a:cs typeface="Open Sans Extrabold"/>
                <a:sym typeface="Open Sans Semibold"/>
              </a:rPr>
            </a:br>
            <a:r>
              <a:rPr lang="es-ES" sz="3400" dirty="0" smtClean="0">
                <a:solidFill>
                  <a:schemeClr val="tx2">
                    <a:lumMod val="75000"/>
                  </a:schemeClr>
                </a:solidFill>
                <a:latin typeface="Open Sans Light"/>
                <a:ea typeface="Open Sans Extrabold"/>
                <a:cs typeface="Open Sans Extrabold"/>
                <a:sym typeface="Open Sans Semibold"/>
              </a:rPr>
              <a:t>www.danicerqueiro.eu</a:t>
            </a:r>
          </a:p>
          <a:p>
            <a:pPr defTabSz="397256">
              <a:lnSpc>
                <a:spcPct val="110000"/>
              </a:lnSpc>
              <a:spcBef>
                <a:spcPts val="3400"/>
              </a:spcBef>
              <a:defRPr sz="1800"/>
            </a:pPr>
            <a:endParaRPr lang="es-ES" sz="3400" dirty="0">
              <a:solidFill>
                <a:schemeClr val="tx2">
                  <a:lumMod val="75000"/>
                </a:schemeClr>
              </a:solidFill>
              <a:latin typeface="Open Sans Light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6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89097" y="1046664"/>
            <a:ext cx="920779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gl-ES" sz="4800" b="0" i="1" u="none" strike="noStrike" cap="none" spc="0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Marketplaces</a:t>
            </a:r>
            <a:endParaRPr kumimoji="0" lang="es-ES" sz="4800" b="0" i="1" u="none" strike="noStrike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Light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650240" y="2623128"/>
            <a:ext cx="6289403" cy="5615708"/>
          </a:xfrm>
          <a:prstGeom prst="rect">
            <a:avLst/>
          </a:prstGeom>
        </p:spPr>
        <p:txBody>
          <a:bodyPr vert="horz" lIns="130048" tIns="65024" rIns="130048" bIns="65024" rtlCol="0">
            <a:normAutofit fontScale="92500"/>
          </a:bodyPr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584200">
              <a:lnSpc>
                <a:spcPct val="200000"/>
              </a:lnSpc>
              <a:spcBef>
                <a:spcPts val="2133"/>
              </a:spcBef>
              <a:buClr>
                <a:srgbClr val="FFCA45"/>
              </a:buClr>
              <a:buSzPct val="120000"/>
              <a:buNone/>
            </a:pPr>
            <a:r>
              <a:rPr lang="es-ES" b="1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Vantaxes</a:t>
            </a:r>
            <a:endParaRPr lang="es-ES" b="1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 defTabSz="584200">
              <a:lnSpc>
                <a:spcPct val="200000"/>
              </a:lnSpc>
              <a:spcBef>
                <a:spcPts val="2133"/>
              </a:spcBef>
              <a:buClr>
                <a:srgbClr val="FFCA45"/>
              </a:buClr>
              <a:buSzPct val="120000"/>
              <a:buNone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Aforro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custes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infraestrutura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s-ES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 defTabSz="584200">
              <a:lnSpc>
                <a:spcPct val="200000"/>
              </a:lnSpc>
              <a:spcBef>
                <a:spcPts val="2133"/>
              </a:spcBef>
              <a:buClr>
                <a:srgbClr val="FFCA45"/>
              </a:buClr>
              <a:buSzPct val="120000"/>
              <a:buNone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Xestión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pagos.</a:t>
            </a:r>
            <a:endParaRPr lang="es-ES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 defTabSz="584200">
              <a:lnSpc>
                <a:spcPct val="200000"/>
              </a:lnSpc>
              <a:spcBef>
                <a:spcPts val="2133"/>
              </a:spcBef>
              <a:buClr>
                <a:srgbClr val="FFCA45"/>
              </a:buClr>
              <a:buSzPct val="120000"/>
              <a:buNone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Posicionamento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 e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publicidade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s-ES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 defTabSz="584200">
              <a:lnSpc>
                <a:spcPct val="200000"/>
              </a:lnSpc>
              <a:spcBef>
                <a:spcPts val="2133"/>
              </a:spcBef>
              <a:buClr>
                <a:srgbClr val="FFCA45"/>
              </a:buClr>
              <a:buSzPct val="120000"/>
              <a:buNone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Sinerxias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outros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vendedores.</a:t>
            </a:r>
            <a:endParaRPr lang="es-ES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200000"/>
              </a:lnSpc>
              <a:spcBef>
                <a:spcPts val="2133"/>
              </a:spcBef>
              <a:buClr>
                <a:srgbClr val="FFCA45"/>
              </a:buClr>
              <a:buSzPct val="120000"/>
              <a:buFont typeface="Wingdings" panose="05000000000000000000" pitchFamily="2" charset="2"/>
              <a:buChar char="§"/>
            </a:pPr>
            <a:endParaRPr lang="es-ES" sz="2133" dirty="0"/>
          </a:p>
          <a:p>
            <a:pPr>
              <a:lnSpc>
                <a:spcPct val="200000"/>
              </a:lnSpc>
              <a:spcBef>
                <a:spcPts val="2133"/>
              </a:spcBef>
              <a:buClr>
                <a:srgbClr val="FFCA45"/>
              </a:buClr>
              <a:buSzPct val="120000"/>
              <a:buFont typeface="Wingdings" panose="05000000000000000000" pitchFamily="2" charset="2"/>
              <a:buChar char="§"/>
            </a:pPr>
            <a:endParaRPr lang="es-ES" sz="2133" dirty="0"/>
          </a:p>
        </p:txBody>
      </p:sp>
      <p:pic>
        <p:nvPicPr>
          <p:cNvPr id="6" name="Picture 4" descr="http://media.tumblr.com/tumblr_mavga48c891r823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641" y="3785471"/>
            <a:ext cx="4956353" cy="3291019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6019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89097" y="1046664"/>
            <a:ext cx="920779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gl-ES" sz="4800" b="0" i="1" u="none" strike="noStrike" cap="none" spc="0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Marketplaces</a:t>
            </a:r>
            <a:endParaRPr kumimoji="0" lang="es-ES" sz="4800" b="0" i="1" u="none" strike="noStrike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Light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650240" y="2623128"/>
            <a:ext cx="7182197" cy="5615708"/>
          </a:xfrm>
          <a:prstGeom prst="rect">
            <a:avLst/>
          </a:prstGeom>
        </p:spPr>
        <p:txBody>
          <a:bodyPr vert="horz" lIns="130048" tIns="65024" rIns="130048" bIns="65024" rtlCol="0">
            <a:normAutofit/>
          </a:bodyPr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2133"/>
              </a:spcBef>
              <a:buClr>
                <a:srgbClr val="FFCA45"/>
              </a:buClr>
              <a:buSzPct val="120000"/>
              <a:buNone/>
            </a:pP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Desvantaxes</a:t>
            </a:r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200000"/>
              </a:lnSpc>
              <a:spcBef>
                <a:spcPts val="2133"/>
              </a:spcBef>
              <a:buClr>
                <a:srgbClr val="FFCA45"/>
              </a:buClr>
              <a:buSzPct val="120000"/>
              <a:buNone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Maior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 competencia.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200000"/>
              </a:lnSpc>
              <a:spcBef>
                <a:spcPts val="2133"/>
              </a:spcBef>
              <a:buClr>
                <a:srgbClr val="FFCA45"/>
              </a:buClr>
              <a:buSzPct val="120000"/>
              <a:buNone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Marxes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máis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axustados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200000"/>
              </a:lnSpc>
              <a:spcBef>
                <a:spcPts val="2133"/>
              </a:spcBef>
              <a:buClr>
                <a:srgbClr val="FFCA45"/>
              </a:buClr>
              <a:buSzPct val="120000"/>
              <a:buNone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Liberdade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 limitada.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200000"/>
              </a:lnSpc>
              <a:spcBef>
                <a:spcPts val="2133"/>
              </a:spcBef>
              <a:buClr>
                <a:srgbClr val="FFCA45"/>
              </a:buClr>
              <a:buSzPct val="120000"/>
              <a:buNone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Dificultade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para crear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marca.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  <a:spcBef>
                <a:spcPts val="2133"/>
              </a:spcBef>
              <a:buClr>
                <a:srgbClr val="FFCA45"/>
              </a:buClr>
              <a:buSzPct val="120000"/>
              <a:buFont typeface="Wingdings" panose="05000000000000000000" pitchFamily="2" charset="2"/>
              <a:buChar char="§"/>
            </a:pPr>
            <a:endParaRPr lang="es-ES" sz="2133" dirty="0"/>
          </a:p>
          <a:p>
            <a:pPr>
              <a:lnSpc>
                <a:spcPct val="200000"/>
              </a:lnSpc>
              <a:spcBef>
                <a:spcPts val="2133"/>
              </a:spcBef>
              <a:buClr>
                <a:srgbClr val="FFCA45"/>
              </a:buClr>
              <a:buSzPct val="120000"/>
              <a:buFont typeface="Wingdings" panose="05000000000000000000" pitchFamily="2" charset="2"/>
              <a:buChar char="§"/>
            </a:pPr>
            <a:endParaRPr lang="es-ES" sz="2133" dirty="0"/>
          </a:p>
        </p:txBody>
      </p:sp>
      <p:pic>
        <p:nvPicPr>
          <p:cNvPr id="9" name="Picture 4" descr="http://media.tumblr.com/tumblr_mavga48c891r823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641" y="3785471"/>
            <a:ext cx="4956353" cy="3291019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040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89097" y="1046664"/>
            <a:ext cx="920779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gl-ES" sz="4800" b="0" i="1" u="none" strike="noStrike" cap="none" spc="0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Marketplaces</a:t>
            </a:r>
            <a:endParaRPr kumimoji="0" lang="es-ES" sz="4800" b="0" i="1" u="none" strike="noStrike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Light"/>
            </a:endParaRPr>
          </a:p>
        </p:txBody>
      </p:sp>
      <p:pic>
        <p:nvPicPr>
          <p:cNvPr id="6" name="Picture 6" descr="https://www.volocommerce.com/wp-content/uploads/2015/06/rakuten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61" y="5914376"/>
            <a:ext cx="3162941" cy="118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media.corporate-ir.net/media_files/IROL/97/97664/images/amazon_logo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86" y="3620565"/>
            <a:ext cx="3290668" cy="120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s://upload.wikimedia.org/wikipedia/commons/thumb/1/1b/EBay_logo.svg/318px-EBay_logo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42" y="3524169"/>
            <a:ext cx="2586182" cy="103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notedetengas.es/wp-content/uploads/2008/11/logofnacquadr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68" y="5535006"/>
            <a:ext cx="1965501" cy="193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://www.internetadvantage.es/wp-content/uploads/2012/12/Privalia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080" y="5535006"/>
            <a:ext cx="4395382" cy="176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http://www.mercaonline.es/wp-content/uploads/2015/05/google-shopping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125" y="2788316"/>
            <a:ext cx="2285750" cy="2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0954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89097" y="1046664"/>
            <a:ext cx="920779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gl-ES" sz="4800" b="0" i="0" u="none" strike="noStrike" cap="none" spc="0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Ebay</a:t>
            </a:r>
            <a:endParaRPr kumimoji="0" lang="es-ES" sz="4800" b="0" i="0" u="none" strike="noStrike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Light"/>
            </a:endParaRPr>
          </a:p>
        </p:txBody>
      </p:sp>
      <p:pic>
        <p:nvPicPr>
          <p:cNvPr id="6" name="Picture 12" descr="https://upload.wikimedia.org/wikipedia/commons/thumb/1/1b/EBay_logo.svg/318px-EBay_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766" y="4482689"/>
            <a:ext cx="3849448" cy="153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contenido 2"/>
          <p:cNvSpPr txBox="1">
            <a:spLocks/>
          </p:cNvSpPr>
          <p:nvPr/>
        </p:nvSpPr>
        <p:spPr>
          <a:xfrm>
            <a:off x="489097" y="2443514"/>
            <a:ext cx="7182197" cy="5615708"/>
          </a:xfrm>
          <a:prstGeom prst="rect">
            <a:avLst/>
          </a:prstGeom>
        </p:spPr>
        <p:txBody>
          <a:bodyPr vert="horz" lIns="130048" tIns="65024" rIns="130048" bIns="65024" rtlCol="0">
            <a:noAutofit/>
          </a:bodyPr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2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2133"/>
              </a:spcBef>
              <a:buClr>
                <a:srgbClr val="FFCA45"/>
              </a:buClr>
              <a:buSzPct val="120000"/>
              <a:buNone/>
            </a:pPr>
            <a:r>
              <a:rPr lang="es-ES" sz="2400" b="1" dirty="0">
                <a:solidFill>
                  <a:schemeClr val="tx2">
                    <a:lumMod val="75000"/>
                  </a:schemeClr>
                </a:solidFill>
              </a:rPr>
              <a:t>Crear </a:t>
            </a:r>
            <a:r>
              <a:rPr lang="es-ES" sz="2400" b="1" dirty="0" err="1">
                <a:solidFill>
                  <a:schemeClr val="tx2">
                    <a:lumMod val="75000"/>
                  </a:schemeClr>
                </a:solidFill>
              </a:rPr>
              <a:t>unha</a:t>
            </a:r>
            <a:r>
              <a:rPr lang="es-E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400" b="1" dirty="0" err="1">
                <a:solidFill>
                  <a:schemeClr val="tx2">
                    <a:lumMod val="75000"/>
                  </a:schemeClr>
                </a:solidFill>
              </a:rPr>
              <a:t>tenda</a:t>
            </a:r>
            <a:r>
              <a:rPr lang="es-E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>
              <a:lnSpc>
                <a:spcPct val="200000"/>
              </a:lnSpc>
              <a:spcBef>
                <a:spcPts val="2133"/>
              </a:spcBef>
              <a:buClr>
                <a:srgbClr val="FFCA45"/>
              </a:buClr>
              <a:buSzPct val="120000"/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s-ES" sz="2400" dirty="0" err="1" smtClean="0">
                <a:solidFill>
                  <a:schemeClr val="tx2">
                    <a:lumMod val="75000"/>
                  </a:schemeClr>
                </a:solidFill>
              </a:rPr>
              <a:t>Rexistro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como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vendedor.</a:t>
            </a: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200000"/>
              </a:lnSpc>
              <a:spcBef>
                <a:spcPts val="2133"/>
              </a:spcBef>
              <a:buClr>
                <a:srgbClr val="FFCA45"/>
              </a:buClr>
              <a:buSzPct val="120000"/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- Asociar </a:t>
            </a:r>
            <a:r>
              <a:rPr lang="es-ES" sz="2400" dirty="0" err="1">
                <a:solidFill>
                  <a:schemeClr val="tx2">
                    <a:lumMod val="75000"/>
                  </a:schemeClr>
                </a:solidFill>
              </a:rPr>
              <a:t>conta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PayPal.</a:t>
            </a: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200000"/>
              </a:lnSpc>
              <a:spcBef>
                <a:spcPts val="2133"/>
              </a:spcBef>
              <a:buClr>
                <a:srgbClr val="FFCA45"/>
              </a:buClr>
              <a:buSzPct val="120000"/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- Configurar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e personalizar </a:t>
            </a:r>
            <a:r>
              <a:rPr lang="es-ES" sz="2400" dirty="0" err="1" smtClean="0">
                <a:solidFill>
                  <a:schemeClr val="tx2">
                    <a:lumMod val="75000"/>
                  </a:schemeClr>
                </a:solidFill>
              </a:rPr>
              <a:t>tenda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200000"/>
              </a:lnSpc>
              <a:spcBef>
                <a:spcPts val="2133"/>
              </a:spcBef>
              <a:buClr>
                <a:srgbClr val="FFCA45"/>
              </a:buClr>
              <a:buSzPct val="120000"/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- Crear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productos a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vender.</a:t>
            </a: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200000"/>
              </a:lnSpc>
              <a:spcBef>
                <a:spcPts val="2133"/>
              </a:spcBef>
              <a:buClr>
                <a:srgbClr val="FFCA45"/>
              </a:buClr>
              <a:buSzPct val="120000"/>
              <a:buNone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- Promocionar </a:t>
            </a:r>
            <a:r>
              <a:rPr lang="es-ES" sz="2400" dirty="0" err="1">
                <a:solidFill>
                  <a:schemeClr val="tx2">
                    <a:lumMod val="75000"/>
                  </a:schemeClr>
                </a:solidFill>
              </a:rPr>
              <a:t>tenda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 e </a:t>
            </a:r>
            <a:r>
              <a:rPr lang="es-ES" sz="2400" dirty="0" err="1" smtClean="0">
                <a:solidFill>
                  <a:schemeClr val="tx2">
                    <a:lumMod val="75000"/>
                  </a:schemeClr>
                </a:solidFill>
              </a:rPr>
              <a:t>produtos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s-E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6069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89097" y="1046664"/>
            <a:ext cx="920779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gl-ES" sz="4800" b="0" i="0" u="none" strike="noStrike" cap="none" spc="0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Ebay</a:t>
            </a:r>
            <a:endParaRPr kumimoji="0" lang="es-ES" sz="4800" b="0" i="0" u="none" strike="noStrike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Ligh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206231" y="8590614"/>
            <a:ext cx="1025295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1400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Ebay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Store Center 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http://pages.ebay.com/seller-center/stores/index.html#why-ebay-stores-subscription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/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650" y="2205037"/>
            <a:ext cx="895350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678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89097" y="1046664"/>
            <a:ext cx="920779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gl-ES" sz="4800" b="0" i="0" u="none" strike="noStrike" cap="none" spc="0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Ebay</a:t>
            </a:r>
            <a:endParaRPr kumimoji="0" lang="es-ES" sz="4800" b="0" i="0" u="none" strike="noStrike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Ligh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375923" y="8667010"/>
            <a:ext cx="1025295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1400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Ebay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Store Center 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http://pages.ebay.com/seller-center/stores/index.html#why-ebay-stores-subscription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/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785" y="75939"/>
            <a:ext cx="8191230" cy="836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212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1013</Words>
  <Application>Microsoft Office PowerPoint</Application>
  <PresentationFormat>Personalizado</PresentationFormat>
  <Paragraphs>199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5" baseType="lpstr">
      <vt:lpstr>Arial</vt:lpstr>
      <vt:lpstr>Helvetica Light</vt:lpstr>
      <vt:lpstr>Lucida Grande</vt:lpstr>
      <vt:lpstr>Open Sans</vt:lpstr>
      <vt:lpstr>Open Sans Extrabold</vt:lpstr>
      <vt:lpstr>Open Sans Light</vt:lpstr>
      <vt:lpstr>Open Sans Semibold</vt:lpstr>
      <vt:lpstr>Wingdings</vt:lpstr>
      <vt:lpstr>White</vt:lpstr>
      <vt:lpstr>Comercio Electrónico Orientado a Emprendemento  Alternativas para ter un espazo de comercio electrónico   Dani Cerqueiro @danicerqueiro www.danicerqueiro.eu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Mix Digital Ideal  de una pyme primeriza  Daniel Cerqueiro Abertal Networks Seminario “Primera Exportación: Encontrar  al agente o importador adecuado”</dc:title>
  <cp:lastModifiedBy>Daniel Cerqueiro García</cp:lastModifiedBy>
  <cp:revision>142</cp:revision>
  <dcterms:modified xsi:type="dcterms:W3CDTF">2017-10-26T19:14:18Z</dcterms:modified>
</cp:coreProperties>
</file>