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4"/>
  </p:notesMasterIdLst>
  <p:sldIdLst>
    <p:sldId id="256" r:id="rId2"/>
    <p:sldId id="485" r:id="rId3"/>
    <p:sldId id="499" r:id="rId4"/>
    <p:sldId id="276" r:id="rId5"/>
    <p:sldId id="518" r:id="rId6"/>
    <p:sldId id="519" r:id="rId7"/>
    <p:sldId id="304" r:id="rId8"/>
    <p:sldId id="524" r:id="rId9"/>
    <p:sldId id="263" r:id="rId10"/>
    <p:sldId id="521" r:id="rId11"/>
    <p:sldId id="526" r:id="rId12"/>
    <p:sldId id="520" r:id="rId13"/>
    <p:sldId id="522" r:id="rId14"/>
    <p:sldId id="523" r:id="rId15"/>
    <p:sldId id="525" r:id="rId16"/>
    <p:sldId id="305" r:id="rId17"/>
    <p:sldId id="306" r:id="rId18"/>
    <p:sldId id="307" r:id="rId19"/>
    <p:sldId id="326" r:id="rId20"/>
    <p:sldId id="308" r:id="rId21"/>
    <p:sldId id="458" r:id="rId22"/>
    <p:sldId id="487" r:id="rId23"/>
    <p:sldId id="504" r:id="rId24"/>
    <p:sldId id="281" r:id="rId25"/>
    <p:sldId id="349" r:id="rId26"/>
    <p:sldId id="350" r:id="rId27"/>
    <p:sldId id="398" r:id="rId28"/>
    <p:sldId id="400" r:id="rId29"/>
    <p:sldId id="401" r:id="rId30"/>
    <p:sldId id="402" r:id="rId31"/>
    <p:sldId id="403" r:id="rId32"/>
    <p:sldId id="291" r:id="rId33"/>
    <p:sldId id="380" r:id="rId34"/>
    <p:sldId id="384" r:id="rId35"/>
    <p:sldId id="512" r:id="rId36"/>
    <p:sldId id="500" r:id="rId37"/>
    <p:sldId id="527" r:id="rId38"/>
    <p:sldId id="438" r:id="rId39"/>
    <p:sldId id="311" r:id="rId40"/>
    <p:sldId id="435" r:id="rId41"/>
    <p:sldId id="348" r:id="rId42"/>
    <p:sldId id="501" r:id="rId43"/>
    <p:sldId id="257" r:id="rId44"/>
    <p:sldId id="513" r:id="rId45"/>
    <p:sldId id="514" r:id="rId46"/>
    <p:sldId id="516" r:id="rId47"/>
    <p:sldId id="355" r:id="rId48"/>
    <p:sldId id="356" r:id="rId49"/>
    <p:sldId id="366" r:id="rId50"/>
    <p:sldId id="442" r:id="rId51"/>
    <p:sldId id="468" r:id="rId52"/>
    <p:sldId id="268" r:id="rId53"/>
    <p:sldId id="325" r:id="rId54"/>
    <p:sldId id="464" r:id="rId55"/>
    <p:sldId id="339" r:id="rId56"/>
    <p:sldId id="465" r:id="rId57"/>
    <p:sldId id="314" r:id="rId58"/>
    <p:sldId id="423" r:id="rId59"/>
    <p:sldId id="328" r:id="rId60"/>
    <p:sldId id="437" r:id="rId61"/>
    <p:sldId id="477" r:id="rId62"/>
    <p:sldId id="475" r:id="rId63"/>
    <p:sldId id="448" r:id="rId64"/>
    <p:sldId id="449" r:id="rId65"/>
    <p:sldId id="508" r:id="rId66"/>
    <p:sldId id="261" r:id="rId67"/>
    <p:sldId id="509" r:id="rId68"/>
    <p:sldId id="265" r:id="rId69"/>
    <p:sldId id="267" r:id="rId70"/>
    <p:sldId id="444" r:id="rId71"/>
    <p:sldId id="331" r:id="rId72"/>
    <p:sldId id="507" r:id="rId73"/>
    <p:sldId id="332" r:id="rId74"/>
    <p:sldId id="503" r:id="rId75"/>
    <p:sldId id="364" r:id="rId76"/>
    <p:sldId id="517" r:id="rId77"/>
    <p:sldId id="497" r:id="rId78"/>
    <p:sldId id="510" r:id="rId79"/>
    <p:sldId id="404" r:id="rId80"/>
    <p:sldId id="396" r:id="rId81"/>
    <p:sldId id="502" r:id="rId82"/>
    <p:sldId id="389" r:id="rId83"/>
    <p:sldId id="390" r:id="rId84"/>
    <p:sldId id="391" r:id="rId85"/>
    <p:sldId id="392" r:id="rId86"/>
    <p:sldId id="505" r:id="rId87"/>
    <p:sldId id="506" r:id="rId88"/>
    <p:sldId id="395" r:id="rId89"/>
    <p:sldId id="481" r:id="rId90"/>
    <p:sldId id="484" r:id="rId91"/>
    <p:sldId id="483" r:id="rId92"/>
    <p:sldId id="409" r:id="rId93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a" initials="ICB" lastIdx="1" clrIdx="0">
    <p:extLst>
      <p:ext uri="{19B8F6BF-5375-455C-9EA6-DF929625EA0E}">
        <p15:presenceInfo xmlns:p15="http://schemas.microsoft.com/office/powerpoint/2012/main" userId="Ir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CCFFFF"/>
    <a:srgbClr val="2D1701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15" autoAdjust="0"/>
    <p:restoredTop sz="92954" autoAdjust="0"/>
  </p:normalViewPr>
  <p:slideViewPr>
    <p:cSldViewPr>
      <p:cViewPr varScale="1">
        <p:scale>
          <a:sx n="115" d="100"/>
          <a:sy n="115" d="100"/>
        </p:scale>
        <p:origin x="13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631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opendyslexic.org/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mailto:ell@s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://opendyslexic.org/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mailto:ell@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709BD-E9F2-4084-A765-85B46A2AEAD3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D228E923-48E7-4262-AACD-CF2052CB329A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Dificultades más específicas: </a:t>
          </a:r>
        </a:p>
      </dgm:t>
    </dgm:pt>
    <dgm:pt modelId="{976FB00D-DA5C-4FA6-BBCD-A2158CF25170}" type="parTrans" cxnId="{9AFDFDC5-111D-46E3-9BA9-69679D259DF4}">
      <dgm:prSet/>
      <dgm:spPr/>
      <dgm:t>
        <a:bodyPr/>
        <a:lstStyle/>
        <a:p>
          <a:endParaRPr lang="es-ES"/>
        </a:p>
      </dgm:t>
    </dgm:pt>
    <dgm:pt modelId="{24A262C7-B095-42B3-B45D-8AE9FE68EC1D}" type="sibTrans" cxnId="{9AFDFDC5-111D-46E3-9BA9-69679D259DF4}">
      <dgm:prSet/>
      <dgm:spPr/>
      <dgm:t>
        <a:bodyPr/>
        <a:lstStyle/>
        <a:p>
          <a:endParaRPr lang="es-ES"/>
        </a:p>
      </dgm:t>
    </dgm:pt>
    <dgm:pt modelId="{812EEFB5-EBA6-49A8-AE0C-86611ACDD59D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Lectura</a:t>
          </a:r>
        </a:p>
      </dgm:t>
    </dgm:pt>
    <dgm:pt modelId="{E7144535-2579-43EC-8BC2-1BC80B3E96F1}" type="parTrans" cxnId="{1984D518-11D8-4483-ADE8-9FD5B11D3883}">
      <dgm:prSet/>
      <dgm:spPr/>
      <dgm:t>
        <a:bodyPr/>
        <a:lstStyle/>
        <a:p>
          <a:endParaRPr lang="es-ES"/>
        </a:p>
      </dgm:t>
    </dgm:pt>
    <dgm:pt modelId="{891CA7E7-274F-4B5E-9BB2-C3646603BAEC}" type="sibTrans" cxnId="{1984D518-11D8-4483-ADE8-9FD5B11D3883}">
      <dgm:prSet/>
      <dgm:spPr/>
      <dgm:t>
        <a:bodyPr/>
        <a:lstStyle/>
        <a:p>
          <a:endParaRPr lang="es-ES"/>
        </a:p>
      </dgm:t>
    </dgm:pt>
    <dgm:pt modelId="{6B65A0A4-C950-4AB9-BACC-6D7A85E68D83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¿Despistados?</a:t>
          </a:r>
        </a:p>
      </dgm:t>
    </dgm:pt>
    <dgm:pt modelId="{61C9458D-1F2F-4379-9E09-7B293FBB045D}" type="parTrans" cxnId="{1F7C58CA-4818-4279-B82C-F0E04017AA87}">
      <dgm:prSet/>
      <dgm:spPr/>
      <dgm:t>
        <a:bodyPr/>
        <a:lstStyle/>
        <a:p>
          <a:endParaRPr lang="es-ES"/>
        </a:p>
      </dgm:t>
    </dgm:pt>
    <dgm:pt modelId="{F444D62A-BFCA-4B42-BE40-B0E96E785DD8}" type="sibTrans" cxnId="{1F7C58CA-4818-4279-B82C-F0E04017AA87}">
      <dgm:prSet/>
      <dgm:spPr/>
      <dgm:t>
        <a:bodyPr/>
        <a:lstStyle/>
        <a:p>
          <a:endParaRPr lang="es-ES"/>
        </a:p>
      </dgm:t>
    </dgm:pt>
    <dgm:pt modelId="{3DD45525-917F-4AC3-9831-0C72522BBFEF}">
      <dgm:prSet phldrT="[Texto]"/>
      <dgm:spPr/>
      <dgm:t>
        <a:bodyPr/>
        <a:lstStyle/>
        <a:p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Los niños con necesidades específicas  del aprendizaje non son “despistados”, “vagos” o “perezosos”. </a:t>
          </a:r>
        </a:p>
      </dgm:t>
    </dgm:pt>
    <dgm:pt modelId="{629E61FF-CFF4-42CF-A00B-FD69FDA137DB}" type="parTrans" cxnId="{A8CC29B8-2BCA-44FF-8FC9-D383FD1728D3}">
      <dgm:prSet/>
      <dgm:spPr/>
      <dgm:t>
        <a:bodyPr/>
        <a:lstStyle/>
        <a:p>
          <a:endParaRPr lang="es-ES"/>
        </a:p>
      </dgm:t>
    </dgm:pt>
    <dgm:pt modelId="{A826BA89-ECF5-441A-A9F1-6ED9491CFB9E}" type="sibTrans" cxnId="{A8CC29B8-2BCA-44FF-8FC9-D383FD1728D3}">
      <dgm:prSet/>
      <dgm:spPr/>
      <dgm:t>
        <a:bodyPr/>
        <a:lstStyle/>
        <a:p>
          <a:endParaRPr lang="es-ES"/>
        </a:p>
      </dgm:t>
    </dgm:pt>
    <dgm:pt modelId="{BD050EFC-E8B8-45BE-A48D-EB8FD64BBDB2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Ortografía</a:t>
          </a:r>
        </a:p>
      </dgm:t>
    </dgm:pt>
    <dgm:pt modelId="{E7F7E5D1-523E-4B44-8A60-087394B03C16}" type="parTrans" cxnId="{90EE2CA8-A721-4DB4-B86A-83550B8877A8}">
      <dgm:prSet/>
      <dgm:spPr/>
      <dgm:t>
        <a:bodyPr/>
        <a:lstStyle/>
        <a:p>
          <a:endParaRPr lang="es-ES"/>
        </a:p>
      </dgm:t>
    </dgm:pt>
    <dgm:pt modelId="{C11323F2-0AF9-4E73-BE75-2295D7F59F04}" type="sibTrans" cxnId="{90EE2CA8-A721-4DB4-B86A-83550B8877A8}">
      <dgm:prSet/>
      <dgm:spPr/>
      <dgm:t>
        <a:bodyPr/>
        <a:lstStyle/>
        <a:p>
          <a:endParaRPr lang="es-ES"/>
        </a:p>
      </dgm:t>
    </dgm:pt>
    <dgm:pt modelId="{A7FE4337-94EF-4501-927B-A16388ABD5CE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Matemáticas</a:t>
          </a:r>
        </a:p>
      </dgm:t>
    </dgm:pt>
    <dgm:pt modelId="{FA73F856-0BDF-45A3-89DC-9203E02E3E15}" type="parTrans" cxnId="{B78492E3-F230-4951-B379-503ADF909841}">
      <dgm:prSet/>
      <dgm:spPr/>
      <dgm:t>
        <a:bodyPr/>
        <a:lstStyle/>
        <a:p>
          <a:endParaRPr lang="es-ES"/>
        </a:p>
      </dgm:t>
    </dgm:pt>
    <dgm:pt modelId="{6E54A8F9-6E65-41AC-BF64-9D5BEE51713A}" type="sibTrans" cxnId="{B78492E3-F230-4951-B379-503ADF909841}">
      <dgm:prSet/>
      <dgm:spPr/>
      <dgm:t>
        <a:bodyPr/>
        <a:lstStyle/>
        <a:p>
          <a:endParaRPr lang="es-ES"/>
        </a:p>
      </dgm:t>
    </dgm:pt>
    <dgm:pt modelId="{8BDA5E7A-A09F-46CE-ADB3-7BF267EAC080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Expresión oral</a:t>
          </a:r>
        </a:p>
      </dgm:t>
    </dgm:pt>
    <dgm:pt modelId="{02ECC099-9E4B-453E-8DDC-A8E509E7D53C}" type="parTrans" cxnId="{4621F9B9-ECA6-4825-859A-30EF9D7DDB53}">
      <dgm:prSet/>
      <dgm:spPr/>
      <dgm:t>
        <a:bodyPr/>
        <a:lstStyle/>
        <a:p>
          <a:endParaRPr lang="es-ES"/>
        </a:p>
      </dgm:t>
    </dgm:pt>
    <dgm:pt modelId="{DEE00008-244C-46B5-B055-F1BA6BE47144}" type="sibTrans" cxnId="{4621F9B9-ECA6-4825-859A-30EF9D7DDB53}">
      <dgm:prSet/>
      <dgm:spPr/>
      <dgm:t>
        <a:bodyPr/>
        <a:lstStyle/>
        <a:p>
          <a:endParaRPr lang="es-ES"/>
        </a:p>
      </dgm:t>
    </dgm:pt>
    <dgm:pt modelId="{077550EC-C171-4F64-9CA1-E217F851DE22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Expresión escrita</a:t>
          </a:r>
        </a:p>
      </dgm:t>
    </dgm:pt>
    <dgm:pt modelId="{790F5354-7AC5-4067-804A-64C3E358528D}" type="parTrans" cxnId="{24E25890-FF54-4D5A-BD17-2D8665AC869E}">
      <dgm:prSet/>
      <dgm:spPr/>
      <dgm:t>
        <a:bodyPr/>
        <a:lstStyle/>
        <a:p>
          <a:endParaRPr lang="es-ES"/>
        </a:p>
      </dgm:t>
    </dgm:pt>
    <dgm:pt modelId="{20CE7AD1-B83A-446D-9B4B-3F48B5A3718A}" type="sibTrans" cxnId="{24E25890-FF54-4D5A-BD17-2D8665AC869E}">
      <dgm:prSet/>
      <dgm:spPr/>
      <dgm:t>
        <a:bodyPr/>
        <a:lstStyle/>
        <a:p>
          <a:endParaRPr lang="es-ES"/>
        </a:p>
      </dgm:t>
    </dgm:pt>
    <dgm:pt modelId="{E91EB95A-EFC7-4A12-A416-9BE6CAB1D892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Déficit de atención e impulsividad.</a:t>
          </a:r>
        </a:p>
      </dgm:t>
    </dgm:pt>
    <dgm:pt modelId="{719E2ED1-972F-4BCE-8A51-C7F351E3BF51}" type="parTrans" cxnId="{0D6ECEB0-FB18-449B-979D-15CD2266D8C7}">
      <dgm:prSet/>
      <dgm:spPr/>
      <dgm:t>
        <a:bodyPr/>
        <a:lstStyle/>
        <a:p>
          <a:endParaRPr lang="es-ES"/>
        </a:p>
      </dgm:t>
    </dgm:pt>
    <dgm:pt modelId="{F333580E-BA56-4F87-A34A-55DCC3467662}" type="sibTrans" cxnId="{0D6ECEB0-FB18-449B-979D-15CD2266D8C7}">
      <dgm:prSet/>
      <dgm:spPr/>
      <dgm:t>
        <a:bodyPr/>
        <a:lstStyle/>
        <a:p>
          <a:endParaRPr lang="es-ES"/>
        </a:p>
      </dgm:t>
    </dgm:pt>
    <dgm:pt modelId="{7E00FBB7-6FDF-4D57-A0BB-3E77BCAF8BCC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Estas dificultades son para toda la vida. Pero muy variables en sus síntomas, intensidad, en cada individuo e a lo largo de su vida</a:t>
          </a:r>
        </a:p>
      </dgm:t>
    </dgm:pt>
    <dgm:pt modelId="{511C853E-1EEA-475D-A397-88FD3C9C92DD}" type="parTrans" cxnId="{A4893B4C-7791-42AD-89E7-5283E97CE789}">
      <dgm:prSet/>
      <dgm:spPr/>
      <dgm:t>
        <a:bodyPr/>
        <a:lstStyle/>
        <a:p>
          <a:endParaRPr lang="es-ES"/>
        </a:p>
      </dgm:t>
    </dgm:pt>
    <dgm:pt modelId="{71D274D9-0338-4447-B653-69FD5D730BAD}" type="sibTrans" cxnId="{A4893B4C-7791-42AD-89E7-5283E97CE789}">
      <dgm:prSet/>
      <dgm:spPr/>
      <dgm:t>
        <a:bodyPr/>
        <a:lstStyle/>
        <a:p>
          <a:endParaRPr lang="es-ES"/>
        </a:p>
      </dgm:t>
    </dgm:pt>
    <dgm:pt modelId="{15BC7C9E-A3F2-4A29-9E0A-BA3639C27CC9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¿Cura?</a:t>
          </a:r>
        </a:p>
      </dgm:t>
    </dgm:pt>
    <dgm:pt modelId="{53A68DC9-796E-4064-9242-D887F274EF6B}" type="parTrans" cxnId="{8A53C350-351D-4121-933D-79EB0DA3C91A}">
      <dgm:prSet/>
      <dgm:spPr/>
      <dgm:t>
        <a:bodyPr/>
        <a:lstStyle/>
        <a:p>
          <a:endParaRPr lang="es-ES"/>
        </a:p>
      </dgm:t>
    </dgm:pt>
    <dgm:pt modelId="{2F23AEC1-B4DC-41F8-BF7F-347F1736CA62}" type="sibTrans" cxnId="{8A53C350-351D-4121-933D-79EB0DA3C91A}">
      <dgm:prSet/>
      <dgm:spPr/>
      <dgm:t>
        <a:bodyPr/>
        <a:lstStyle/>
        <a:p>
          <a:endParaRPr lang="es-ES"/>
        </a:p>
      </dgm:t>
    </dgm:pt>
    <dgm:pt modelId="{08CF9212-426B-4962-818A-B4A3DA09EBCE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No hay ninguna “cura”. Pues no son una enfermedad.</a:t>
          </a:r>
        </a:p>
      </dgm:t>
    </dgm:pt>
    <dgm:pt modelId="{FDECCCC1-6380-461E-BBDC-8A65FD12DBA7}" type="parTrans" cxnId="{D33E9E21-CEAD-47A5-9E52-50165D31FFB7}">
      <dgm:prSet/>
      <dgm:spPr/>
      <dgm:t>
        <a:bodyPr/>
        <a:lstStyle/>
        <a:p>
          <a:endParaRPr lang="es-ES"/>
        </a:p>
      </dgm:t>
    </dgm:pt>
    <dgm:pt modelId="{2C431092-7ABC-480F-ACBC-8F7B097EF35A}" type="sibTrans" cxnId="{D33E9E21-CEAD-47A5-9E52-50165D31FFB7}">
      <dgm:prSet/>
      <dgm:spPr/>
      <dgm:t>
        <a:bodyPr/>
        <a:lstStyle/>
        <a:p>
          <a:endParaRPr lang="es-ES"/>
        </a:p>
      </dgm:t>
    </dgm:pt>
    <dgm:pt modelId="{DEFDDA07-21CB-4C7E-8F35-98B9863CE2B1}">
      <dgm:prSet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Detección de las dificultades </a:t>
          </a:r>
        </a:p>
      </dgm:t>
    </dgm:pt>
    <dgm:pt modelId="{4CE0371F-BB09-43E7-A541-B7E58A7D699F}" type="parTrans" cxnId="{EFCD1165-7748-4E27-B093-00A3AB3A721D}">
      <dgm:prSet/>
      <dgm:spPr/>
      <dgm:t>
        <a:bodyPr/>
        <a:lstStyle/>
        <a:p>
          <a:endParaRPr lang="es-ES"/>
        </a:p>
      </dgm:t>
    </dgm:pt>
    <dgm:pt modelId="{1DE7DCA3-CCD5-4BCE-90E6-430645B198A1}" type="sibTrans" cxnId="{EFCD1165-7748-4E27-B093-00A3AB3A721D}">
      <dgm:prSet/>
      <dgm:spPr/>
      <dgm:t>
        <a:bodyPr/>
        <a:lstStyle/>
        <a:p>
          <a:endParaRPr lang="es-ES"/>
        </a:p>
      </dgm:t>
    </dgm:pt>
    <dgm:pt modelId="{1CF68A32-1FA0-48D2-8B9B-7F85480E382F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Las dificultades del aprendizaje, normalmente, son detectadas en el ámbito escolar, cuando comienzan a observarse dificultades para aprender da forma esperada.  Otros ámbitos son el  entorno familiar y la atención pediátrica. </a:t>
          </a:r>
        </a:p>
      </dgm:t>
    </dgm:pt>
    <dgm:pt modelId="{5D5DCD06-D7A6-4C63-AB85-12E6C6F7DF60}" type="parTrans" cxnId="{1242B15D-CFED-4D92-AEE5-B1C24DDCEF2B}">
      <dgm:prSet/>
      <dgm:spPr/>
      <dgm:t>
        <a:bodyPr/>
        <a:lstStyle/>
        <a:p>
          <a:endParaRPr lang="es-ES"/>
        </a:p>
      </dgm:t>
    </dgm:pt>
    <dgm:pt modelId="{DBD8C958-76F2-4A02-8B4D-6B589EF508D9}" type="sibTrans" cxnId="{1242B15D-CFED-4D92-AEE5-B1C24DDCEF2B}">
      <dgm:prSet/>
      <dgm:spPr/>
      <dgm:t>
        <a:bodyPr/>
        <a:lstStyle/>
        <a:p>
          <a:endParaRPr lang="es-ES"/>
        </a:p>
      </dgm:t>
    </dgm:pt>
    <dgm:pt modelId="{1B364AE9-1BCC-4537-92E8-008F5AE6FF16}" type="pres">
      <dgm:prSet presAssocID="{68D709BD-E9F2-4084-A765-85B46A2AEAD3}" presName="linear" presStyleCnt="0">
        <dgm:presLayoutVars>
          <dgm:animLvl val="lvl"/>
          <dgm:resizeHandles val="exact"/>
        </dgm:presLayoutVars>
      </dgm:prSet>
      <dgm:spPr/>
    </dgm:pt>
    <dgm:pt modelId="{43BFB5AC-8F60-425E-AF5E-4841A77771CE}" type="pres">
      <dgm:prSet presAssocID="{D228E923-48E7-4262-AACD-CF2052CB329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382766D-585A-4FE5-A893-FC18CC004112}" type="pres">
      <dgm:prSet presAssocID="{D228E923-48E7-4262-AACD-CF2052CB329A}" presName="childText" presStyleLbl="revTx" presStyleIdx="0" presStyleCnt="4">
        <dgm:presLayoutVars>
          <dgm:bulletEnabled val="1"/>
        </dgm:presLayoutVars>
      </dgm:prSet>
      <dgm:spPr/>
    </dgm:pt>
    <dgm:pt modelId="{48BB07A8-20A5-471A-84CF-03BC85D04886}" type="pres">
      <dgm:prSet presAssocID="{6B65A0A4-C950-4AB9-BACC-6D7A85E68D8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B1B63A9-60E0-4E8A-B3CC-F01E17842708}" type="pres">
      <dgm:prSet presAssocID="{6B65A0A4-C950-4AB9-BACC-6D7A85E68D83}" presName="childText" presStyleLbl="revTx" presStyleIdx="1" presStyleCnt="4">
        <dgm:presLayoutVars>
          <dgm:bulletEnabled val="1"/>
        </dgm:presLayoutVars>
      </dgm:prSet>
      <dgm:spPr/>
    </dgm:pt>
    <dgm:pt modelId="{05F1D61C-A4A8-46F4-8D82-BC015BC3786B}" type="pres">
      <dgm:prSet presAssocID="{15BC7C9E-A3F2-4A29-9E0A-BA3639C27C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8CCCABF-C570-4759-A24F-E3857AD004E0}" type="pres">
      <dgm:prSet presAssocID="{15BC7C9E-A3F2-4A29-9E0A-BA3639C27CC9}" presName="childText" presStyleLbl="revTx" presStyleIdx="2" presStyleCnt="4">
        <dgm:presLayoutVars>
          <dgm:bulletEnabled val="1"/>
        </dgm:presLayoutVars>
      </dgm:prSet>
      <dgm:spPr/>
    </dgm:pt>
    <dgm:pt modelId="{383DF666-7FF8-4523-A641-284538842715}" type="pres">
      <dgm:prSet presAssocID="{DEFDDA07-21CB-4C7E-8F35-98B9863CE2B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418F726-CD9E-46DD-AE54-83E54E48F578}" type="pres">
      <dgm:prSet presAssocID="{DEFDDA07-21CB-4C7E-8F35-98B9863CE2B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111E3417-3B32-4856-AB33-75E4508365A3}" type="presOf" srcId="{E91EB95A-EFC7-4A12-A416-9BE6CAB1D892}" destId="{C382766D-585A-4FE5-A893-FC18CC004112}" srcOrd="0" destOrd="5" presId="urn:microsoft.com/office/officeart/2005/8/layout/vList2"/>
    <dgm:cxn modelId="{1984D518-11D8-4483-ADE8-9FD5B11D3883}" srcId="{D228E923-48E7-4262-AACD-CF2052CB329A}" destId="{812EEFB5-EBA6-49A8-AE0C-86611ACDD59D}" srcOrd="0" destOrd="0" parTransId="{E7144535-2579-43EC-8BC2-1BC80B3E96F1}" sibTransId="{891CA7E7-274F-4B5E-9BB2-C3646603BAEC}"/>
    <dgm:cxn modelId="{CBEBAE1E-B72B-46AF-A199-1E61AA589F93}" type="presOf" srcId="{7E00FBB7-6FDF-4D57-A0BB-3E77BCAF8BCC}" destId="{F8CCCABF-C570-4759-A24F-E3857AD004E0}" srcOrd="0" destOrd="1" presId="urn:microsoft.com/office/officeart/2005/8/layout/vList2"/>
    <dgm:cxn modelId="{D33E9E21-CEAD-47A5-9E52-50165D31FFB7}" srcId="{15BC7C9E-A3F2-4A29-9E0A-BA3639C27CC9}" destId="{08CF9212-426B-4962-818A-B4A3DA09EBCE}" srcOrd="0" destOrd="0" parTransId="{FDECCCC1-6380-461E-BBDC-8A65FD12DBA7}" sibTransId="{2C431092-7ABC-480F-ACBC-8F7B097EF35A}"/>
    <dgm:cxn modelId="{C1E09923-6D08-444B-BCBC-AB6823B1957F}" type="presOf" srcId="{8BDA5E7A-A09F-46CE-ADB3-7BF267EAC080}" destId="{C382766D-585A-4FE5-A893-FC18CC004112}" srcOrd="0" destOrd="3" presId="urn:microsoft.com/office/officeart/2005/8/layout/vList2"/>
    <dgm:cxn modelId="{EFC0E63C-E4DD-4EEE-8787-E42533640B93}" type="presOf" srcId="{6B65A0A4-C950-4AB9-BACC-6D7A85E68D83}" destId="{48BB07A8-20A5-471A-84CF-03BC85D04886}" srcOrd="0" destOrd="0" presId="urn:microsoft.com/office/officeart/2005/8/layout/vList2"/>
    <dgm:cxn modelId="{1242B15D-CFED-4D92-AEE5-B1C24DDCEF2B}" srcId="{DEFDDA07-21CB-4C7E-8F35-98B9863CE2B1}" destId="{1CF68A32-1FA0-48D2-8B9B-7F85480E382F}" srcOrd="0" destOrd="0" parTransId="{5D5DCD06-D7A6-4C63-AB85-12E6C6F7DF60}" sibTransId="{DBD8C958-76F2-4A02-8B4D-6B589EF508D9}"/>
    <dgm:cxn modelId="{EFCD1165-7748-4E27-B093-00A3AB3A721D}" srcId="{68D709BD-E9F2-4084-A765-85B46A2AEAD3}" destId="{DEFDDA07-21CB-4C7E-8F35-98B9863CE2B1}" srcOrd="3" destOrd="0" parTransId="{4CE0371F-BB09-43E7-A541-B7E58A7D699F}" sibTransId="{1DE7DCA3-CCD5-4BCE-90E6-430645B198A1}"/>
    <dgm:cxn modelId="{A4893B4C-7791-42AD-89E7-5283E97CE789}" srcId="{15BC7C9E-A3F2-4A29-9E0A-BA3639C27CC9}" destId="{7E00FBB7-6FDF-4D57-A0BB-3E77BCAF8BCC}" srcOrd="1" destOrd="0" parTransId="{511C853E-1EEA-475D-A397-88FD3C9C92DD}" sibTransId="{71D274D9-0338-4447-B653-69FD5D730BAD}"/>
    <dgm:cxn modelId="{8A53C350-351D-4121-933D-79EB0DA3C91A}" srcId="{68D709BD-E9F2-4084-A765-85B46A2AEAD3}" destId="{15BC7C9E-A3F2-4A29-9E0A-BA3639C27CC9}" srcOrd="2" destOrd="0" parTransId="{53A68DC9-796E-4064-9242-D887F274EF6B}" sibTransId="{2F23AEC1-B4DC-41F8-BF7F-347F1736CA62}"/>
    <dgm:cxn modelId="{BC818172-B0F7-4398-AE69-838DB653F429}" type="presOf" srcId="{BD050EFC-E8B8-45BE-A48D-EB8FD64BBDB2}" destId="{C382766D-585A-4FE5-A893-FC18CC004112}" srcOrd="0" destOrd="1" presId="urn:microsoft.com/office/officeart/2005/8/layout/vList2"/>
    <dgm:cxn modelId="{3B35EE55-E003-4F4D-B42B-79342598C5D8}" type="presOf" srcId="{A7FE4337-94EF-4501-927B-A16388ABD5CE}" destId="{C382766D-585A-4FE5-A893-FC18CC004112}" srcOrd="0" destOrd="2" presId="urn:microsoft.com/office/officeart/2005/8/layout/vList2"/>
    <dgm:cxn modelId="{43462B78-2FAD-4EF1-B5A1-19F5E5EABB31}" type="presOf" srcId="{D228E923-48E7-4262-AACD-CF2052CB329A}" destId="{43BFB5AC-8F60-425E-AF5E-4841A77771CE}" srcOrd="0" destOrd="0" presId="urn:microsoft.com/office/officeart/2005/8/layout/vList2"/>
    <dgm:cxn modelId="{CA42905A-0408-4145-886C-260A13838C2B}" type="presOf" srcId="{68D709BD-E9F2-4084-A765-85B46A2AEAD3}" destId="{1B364AE9-1BCC-4537-92E8-008F5AE6FF16}" srcOrd="0" destOrd="0" presId="urn:microsoft.com/office/officeart/2005/8/layout/vList2"/>
    <dgm:cxn modelId="{7669517D-6F25-46C7-83A4-E2F835127262}" type="presOf" srcId="{077550EC-C171-4F64-9CA1-E217F851DE22}" destId="{C382766D-585A-4FE5-A893-FC18CC004112}" srcOrd="0" destOrd="4" presId="urn:microsoft.com/office/officeart/2005/8/layout/vList2"/>
    <dgm:cxn modelId="{11D1918C-5598-4C90-9875-18BE64D6A035}" type="presOf" srcId="{DEFDDA07-21CB-4C7E-8F35-98B9863CE2B1}" destId="{383DF666-7FF8-4523-A641-284538842715}" srcOrd="0" destOrd="0" presId="urn:microsoft.com/office/officeart/2005/8/layout/vList2"/>
    <dgm:cxn modelId="{24E25890-FF54-4D5A-BD17-2D8665AC869E}" srcId="{D228E923-48E7-4262-AACD-CF2052CB329A}" destId="{077550EC-C171-4F64-9CA1-E217F851DE22}" srcOrd="4" destOrd="0" parTransId="{790F5354-7AC5-4067-804A-64C3E358528D}" sibTransId="{20CE7AD1-B83A-446D-9B4B-3F48B5A3718A}"/>
    <dgm:cxn modelId="{8D999E96-D971-4FEF-B66F-A7454F8535F7}" type="presOf" srcId="{08CF9212-426B-4962-818A-B4A3DA09EBCE}" destId="{F8CCCABF-C570-4759-A24F-E3857AD004E0}" srcOrd="0" destOrd="0" presId="urn:microsoft.com/office/officeart/2005/8/layout/vList2"/>
    <dgm:cxn modelId="{C3DC7AA2-E4B5-4AC7-A294-8F8654E5E5D8}" type="presOf" srcId="{812EEFB5-EBA6-49A8-AE0C-86611ACDD59D}" destId="{C382766D-585A-4FE5-A893-FC18CC004112}" srcOrd="0" destOrd="0" presId="urn:microsoft.com/office/officeart/2005/8/layout/vList2"/>
    <dgm:cxn modelId="{90EE2CA8-A721-4DB4-B86A-83550B8877A8}" srcId="{D228E923-48E7-4262-AACD-CF2052CB329A}" destId="{BD050EFC-E8B8-45BE-A48D-EB8FD64BBDB2}" srcOrd="1" destOrd="0" parTransId="{E7F7E5D1-523E-4B44-8A60-087394B03C16}" sibTransId="{C11323F2-0AF9-4E73-BE75-2295D7F59F04}"/>
    <dgm:cxn modelId="{0D6ECEB0-FB18-449B-979D-15CD2266D8C7}" srcId="{D228E923-48E7-4262-AACD-CF2052CB329A}" destId="{E91EB95A-EFC7-4A12-A416-9BE6CAB1D892}" srcOrd="5" destOrd="0" parTransId="{719E2ED1-972F-4BCE-8A51-C7F351E3BF51}" sibTransId="{F333580E-BA56-4F87-A34A-55DCC3467662}"/>
    <dgm:cxn modelId="{A8CC29B8-2BCA-44FF-8FC9-D383FD1728D3}" srcId="{6B65A0A4-C950-4AB9-BACC-6D7A85E68D83}" destId="{3DD45525-917F-4AC3-9831-0C72522BBFEF}" srcOrd="0" destOrd="0" parTransId="{629E61FF-CFF4-42CF-A00B-FD69FDA137DB}" sibTransId="{A826BA89-ECF5-441A-A9F1-6ED9491CFB9E}"/>
    <dgm:cxn modelId="{4621F9B9-ECA6-4825-859A-30EF9D7DDB53}" srcId="{D228E923-48E7-4262-AACD-CF2052CB329A}" destId="{8BDA5E7A-A09F-46CE-ADB3-7BF267EAC080}" srcOrd="3" destOrd="0" parTransId="{02ECC099-9E4B-453E-8DDC-A8E509E7D53C}" sibTransId="{DEE00008-244C-46B5-B055-F1BA6BE47144}"/>
    <dgm:cxn modelId="{9AFDFDC5-111D-46E3-9BA9-69679D259DF4}" srcId="{68D709BD-E9F2-4084-A765-85B46A2AEAD3}" destId="{D228E923-48E7-4262-AACD-CF2052CB329A}" srcOrd="0" destOrd="0" parTransId="{976FB00D-DA5C-4FA6-BBCD-A2158CF25170}" sibTransId="{24A262C7-B095-42B3-B45D-8AE9FE68EC1D}"/>
    <dgm:cxn modelId="{1F7C58CA-4818-4279-B82C-F0E04017AA87}" srcId="{68D709BD-E9F2-4084-A765-85B46A2AEAD3}" destId="{6B65A0A4-C950-4AB9-BACC-6D7A85E68D83}" srcOrd="1" destOrd="0" parTransId="{61C9458D-1F2F-4379-9E09-7B293FBB045D}" sibTransId="{F444D62A-BFCA-4B42-BE40-B0E96E785DD8}"/>
    <dgm:cxn modelId="{CA2BE0CC-B306-4E3F-ABE4-62CDE8ECFFAB}" type="presOf" srcId="{1CF68A32-1FA0-48D2-8B9B-7F85480E382F}" destId="{B418F726-CD9E-46DD-AE54-83E54E48F578}" srcOrd="0" destOrd="0" presId="urn:microsoft.com/office/officeart/2005/8/layout/vList2"/>
    <dgm:cxn modelId="{53EC53DE-D169-4D0C-B565-4D60BD34EA55}" type="presOf" srcId="{3DD45525-917F-4AC3-9831-0C72522BBFEF}" destId="{9B1B63A9-60E0-4E8A-B3CC-F01E17842708}" srcOrd="0" destOrd="0" presId="urn:microsoft.com/office/officeart/2005/8/layout/vList2"/>
    <dgm:cxn modelId="{B78492E3-F230-4951-B379-503ADF909841}" srcId="{D228E923-48E7-4262-AACD-CF2052CB329A}" destId="{A7FE4337-94EF-4501-927B-A16388ABD5CE}" srcOrd="2" destOrd="0" parTransId="{FA73F856-0BDF-45A3-89DC-9203E02E3E15}" sibTransId="{6E54A8F9-6E65-41AC-BF64-9D5BEE51713A}"/>
    <dgm:cxn modelId="{148628FA-DFE4-44D9-9782-42256E0F11FD}" type="presOf" srcId="{15BC7C9E-A3F2-4A29-9E0A-BA3639C27CC9}" destId="{05F1D61C-A4A8-46F4-8D82-BC015BC3786B}" srcOrd="0" destOrd="0" presId="urn:microsoft.com/office/officeart/2005/8/layout/vList2"/>
    <dgm:cxn modelId="{7F72771E-ED41-43AB-9908-12A87647F763}" type="presParOf" srcId="{1B364AE9-1BCC-4537-92E8-008F5AE6FF16}" destId="{43BFB5AC-8F60-425E-AF5E-4841A77771CE}" srcOrd="0" destOrd="0" presId="urn:microsoft.com/office/officeart/2005/8/layout/vList2"/>
    <dgm:cxn modelId="{00F6EA53-BDB6-4F5D-B58D-0C5FA6C83870}" type="presParOf" srcId="{1B364AE9-1BCC-4537-92E8-008F5AE6FF16}" destId="{C382766D-585A-4FE5-A893-FC18CC004112}" srcOrd="1" destOrd="0" presId="urn:microsoft.com/office/officeart/2005/8/layout/vList2"/>
    <dgm:cxn modelId="{53C0E086-7C3A-463E-9E34-F7D140E9DD5A}" type="presParOf" srcId="{1B364AE9-1BCC-4537-92E8-008F5AE6FF16}" destId="{48BB07A8-20A5-471A-84CF-03BC85D04886}" srcOrd="2" destOrd="0" presId="urn:microsoft.com/office/officeart/2005/8/layout/vList2"/>
    <dgm:cxn modelId="{D269A6A0-93AA-43BE-892A-3EDBC4A22D44}" type="presParOf" srcId="{1B364AE9-1BCC-4537-92E8-008F5AE6FF16}" destId="{9B1B63A9-60E0-4E8A-B3CC-F01E17842708}" srcOrd="3" destOrd="0" presId="urn:microsoft.com/office/officeart/2005/8/layout/vList2"/>
    <dgm:cxn modelId="{DC320844-BCDB-4641-B7A1-31365E7C51D3}" type="presParOf" srcId="{1B364AE9-1BCC-4537-92E8-008F5AE6FF16}" destId="{05F1D61C-A4A8-46F4-8D82-BC015BC3786B}" srcOrd="4" destOrd="0" presId="urn:microsoft.com/office/officeart/2005/8/layout/vList2"/>
    <dgm:cxn modelId="{F0F8417D-EAFA-44F7-A899-E14A9ED16CED}" type="presParOf" srcId="{1B364AE9-1BCC-4537-92E8-008F5AE6FF16}" destId="{F8CCCABF-C570-4759-A24F-E3857AD004E0}" srcOrd="5" destOrd="0" presId="urn:microsoft.com/office/officeart/2005/8/layout/vList2"/>
    <dgm:cxn modelId="{42EE8CF8-C082-4B6E-A683-AAB066A0E0FF}" type="presParOf" srcId="{1B364AE9-1BCC-4537-92E8-008F5AE6FF16}" destId="{383DF666-7FF8-4523-A641-284538842715}" srcOrd="6" destOrd="0" presId="urn:microsoft.com/office/officeart/2005/8/layout/vList2"/>
    <dgm:cxn modelId="{B6F54D68-9F2B-4C95-9E42-C48C40694748}" type="presParOf" srcId="{1B364AE9-1BCC-4537-92E8-008F5AE6FF16}" destId="{B418F726-CD9E-46DD-AE54-83E54E48F578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120B59-CEF5-4B21-B67B-5CC2227A9B5D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5B65C0-6468-4042-B87A-4C0BE3FE91F4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Sobreesfuerzo al escribir.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49B0B7-C735-466A-937D-87255BC9BDCD}" type="parTrans" cxnId="{1A0E661E-1E7D-41D0-B728-18F34EF9EFF6}">
      <dgm:prSet/>
      <dgm:spPr/>
      <dgm:t>
        <a:bodyPr/>
        <a:lstStyle/>
        <a:p>
          <a:endParaRPr lang="es-ES" sz="2000"/>
        </a:p>
      </dgm:t>
    </dgm:pt>
    <dgm:pt modelId="{E5B56E41-B97B-4B9D-9D0C-55D50F208F9A}" type="sibTrans" cxnId="{1A0E661E-1E7D-41D0-B728-18F34EF9EFF6}">
      <dgm:prSet custT="1"/>
      <dgm:spPr/>
      <dgm:t>
        <a:bodyPr/>
        <a:lstStyle/>
        <a:p>
          <a:endParaRPr lang="es-ES" sz="800"/>
        </a:p>
      </dgm:t>
    </dgm:pt>
    <dgm:pt modelId="{8D18EA9C-4E14-4DFC-8964-A797678EE260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_tradn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Presi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ón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excesiva.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E6B66A-8B7E-4B67-B897-F212CA6F58A5}" type="parTrans" cxnId="{7F9A13F9-DC4B-4258-B4D8-B778C9EBBDBE}">
      <dgm:prSet/>
      <dgm:spPr/>
      <dgm:t>
        <a:bodyPr/>
        <a:lstStyle/>
        <a:p>
          <a:endParaRPr lang="es-ES" sz="2000"/>
        </a:p>
      </dgm:t>
    </dgm:pt>
    <dgm:pt modelId="{3C6C0B3E-0CE4-4C11-951E-8B67724C93F8}" type="sibTrans" cxnId="{7F9A13F9-DC4B-4258-B4D8-B778C9EBBDBE}">
      <dgm:prSet custT="1"/>
      <dgm:spPr/>
      <dgm:t>
        <a:bodyPr/>
        <a:lstStyle/>
        <a:p>
          <a:endParaRPr lang="es-ES" sz="800"/>
        </a:p>
      </dgm:t>
    </dgm:pt>
    <dgm:pt modelId="{33F72FA2-EDDD-4FDD-AF32-7D95828E4A2D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Rigidez motora o al contrario, excesiva laxitud.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36A96E-585D-40C3-98DA-7F4D0390BC9E}" type="parTrans" cxnId="{BE41369E-6CAD-4A93-BD3A-CCE87974DA76}">
      <dgm:prSet/>
      <dgm:spPr/>
      <dgm:t>
        <a:bodyPr/>
        <a:lstStyle/>
        <a:p>
          <a:endParaRPr lang="es-ES" sz="2000"/>
        </a:p>
      </dgm:t>
    </dgm:pt>
    <dgm:pt modelId="{42B7D426-F8CE-46E7-9711-31B20499D7CD}" type="sibTrans" cxnId="{BE41369E-6CAD-4A93-BD3A-CCE87974DA76}">
      <dgm:prSet custT="1"/>
      <dgm:spPr/>
      <dgm:t>
        <a:bodyPr/>
        <a:lstStyle/>
        <a:p>
          <a:endParaRPr lang="es-ES" sz="800"/>
        </a:p>
      </dgm:t>
    </dgm:pt>
    <dgm:pt modelId="{D6E0E8D0-B029-41E3-B694-617AFB23EA5E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Falta de control de la presión del lápiz...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AD0F06-707A-4675-AD05-424ECCBB43DA}" type="parTrans" cxnId="{0852F5CE-9CC2-429C-8230-1CCCBEEC0810}">
      <dgm:prSet/>
      <dgm:spPr/>
      <dgm:t>
        <a:bodyPr/>
        <a:lstStyle/>
        <a:p>
          <a:endParaRPr lang="es-ES" sz="2000"/>
        </a:p>
      </dgm:t>
    </dgm:pt>
    <dgm:pt modelId="{FC9E1F33-FEED-4A43-B364-DA7D6A283221}" type="sibTrans" cxnId="{0852F5CE-9CC2-429C-8230-1CCCBEEC0810}">
      <dgm:prSet custT="1"/>
      <dgm:spPr/>
      <dgm:t>
        <a:bodyPr/>
        <a:lstStyle/>
        <a:p>
          <a:endParaRPr lang="es-ES" sz="800"/>
        </a:p>
      </dgm:t>
    </dgm:pt>
    <dgm:pt modelId="{4DCD8185-4064-4B57-BD8C-A039803AFADE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Los trazos no son uniformes.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ACD1EB-1B8E-425F-AC74-F5051C9383E5}" type="parTrans" cxnId="{13AC7A9B-2021-44AD-A8A6-CCB193513E3E}">
      <dgm:prSet/>
      <dgm:spPr/>
      <dgm:t>
        <a:bodyPr/>
        <a:lstStyle/>
        <a:p>
          <a:endParaRPr lang="es-ES" sz="2000"/>
        </a:p>
      </dgm:t>
    </dgm:pt>
    <dgm:pt modelId="{67A3389C-0042-48C8-8B30-19DB68058CBE}" type="sibTrans" cxnId="{13AC7A9B-2021-44AD-A8A6-CCB193513E3E}">
      <dgm:prSet custT="1"/>
      <dgm:spPr/>
      <dgm:t>
        <a:bodyPr/>
        <a:lstStyle/>
        <a:p>
          <a:endParaRPr lang="es-ES" sz="800"/>
        </a:p>
      </dgm:t>
    </dgm:pt>
    <dgm:pt modelId="{77F9E19C-7449-4B55-AA0C-23D91BDC2C3B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organizar las letras.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2593ED-FA48-4816-8F80-31B47B252661}" type="parTrans" cxnId="{D4BB290A-1983-440B-9BB2-3ADB5410B499}">
      <dgm:prSet/>
      <dgm:spPr/>
      <dgm:t>
        <a:bodyPr/>
        <a:lstStyle/>
        <a:p>
          <a:endParaRPr lang="es-ES" sz="2000"/>
        </a:p>
      </dgm:t>
    </dgm:pt>
    <dgm:pt modelId="{09E798DF-F86D-4E5F-BFA9-33F3B00B1404}" type="sibTrans" cxnId="{D4BB290A-1983-440B-9BB2-3ADB5410B499}">
      <dgm:prSet custT="1"/>
      <dgm:spPr/>
      <dgm:t>
        <a:bodyPr/>
        <a:lstStyle/>
        <a:p>
          <a:endParaRPr lang="es-ES" sz="800"/>
        </a:p>
      </dgm:t>
    </dgm:pt>
    <dgm:pt modelId="{2B29058F-2BAC-4AD2-8793-DC37689C118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Postura incorrecta.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A72C9F-51F9-42AC-9FA3-A13ED57E1EBE}" type="parTrans" cxnId="{CC654C08-03F1-4A1E-8551-54BC883D3F86}">
      <dgm:prSet/>
      <dgm:spPr/>
      <dgm:t>
        <a:bodyPr/>
        <a:lstStyle/>
        <a:p>
          <a:endParaRPr lang="es-ES" sz="2000"/>
        </a:p>
      </dgm:t>
    </dgm:pt>
    <dgm:pt modelId="{F5A91A69-C168-435E-89F8-667A75174505}" type="sibTrans" cxnId="{CC654C08-03F1-4A1E-8551-54BC883D3F86}">
      <dgm:prSet custT="1"/>
      <dgm:spPr/>
      <dgm:t>
        <a:bodyPr/>
        <a:lstStyle/>
        <a:p>
          <a:endParaRPr lang="es-ES" sz="800"/>
        </a:p>
      </dgm:t>
    </dgm:pt>
    <dgm:pt modelId="{980F7687-2387-4B7B-B4E6-7D4F6E9DA1F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_tradn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respetar la 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línea del renglón.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2BB827-04B4-42AF-BBBA-BF454312D740}" type="parTrans" cxnId="{7898A875-03DB-4621-B02E-5766C422CCB0}">
      <dgm:prSet/>
      <dgm:spPr/>
      <dgm:t>
        <a:bodyPr/>
        <a:lstStyle/>
        <a:p>
          <a:endParaRPr lang="es-ES" sz="2000"/>
        </a:p>
      </dgm:t>
    </dgm:pt>
    <dgm:pt modelId="{6EBFA5AA-08E7-47A2-8911-79F3AF57CD76}" type="sibTrans" cxnId="{7898A875-03DB-4621-B02E-5766C422CCB0}">
      <dgm:prSet custT="1"/>
      <dgm:spPr/>
      <dgm:t>
        <a:bodyPr/>
        <a:lstStyle/>
        <a:p>
          <a:endParaRPr lang="es-ES" sz="800"/>
        </a:p>
      </dgm:t>
    </dgm:pt>
    <dgm:pt modelId="{323576E1-B6E6-4EB3-98E3-42FBE23E40A3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Tamaño de letras irregulares.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4C60C4-BBA1-4EBA-AB72-69EC1D202F88}" type="parTrans" cxnId="{2CBBDEC6-2B6A-4328-A7C8-F6F8EC58BECA}">
      <dgm:prSet/>
      <dgm:spPr/>
      <dgm:t>
        <a:bodyPr/>
        <a:lstStyle/>
        <a:p>
          <a:endParaRPr lang="es-ES" sz="2000"/>
        </a:p>
      </dgm:t>
    </dgm:pt>
    <dgm:pt modelId="{9F639E4C-9BEA-467A-A05F-9219D400C7BC}" type="sibTrans" cxnId="{2CBBDEC6-2B6A-4328-A7C8-F6F8EC58BECA}">
      <dgm:prSet custT="1"/>
      <dgm:spPr/>
      <dgm:t>
        <a:bodyPr/>
        <a:lstStyle/>
        <a:p>
          <a:endParaRPr lang="es-ES" sz="800"/>
        </a:p>
      </dgm:t>
    </dgm:pt>
    <dgm:pt modelId="{2B9106F5-5582-4B25-86F0-F4B54EABF9EB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_tradnl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Ritmo de escritura lento.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A18877-BDDA-414D-80FD-5B3845C88658}" type="parTrans" cxnId="{A34262F8-3B0C-4779-9B94-78B961EF3F67}">
      <dgm:prSet/>
      <dgm:spPr/>
      <dgm:t>
        <a:bodyPr/>
        <a:lstStyle/>
        <a:p>
          <a:endParaRPr lang="es-ES" sz="2000"/>
        </a:p>
      </dgm:t>
    </dgm:pt>
    <dgm:pt modelId="{0211B7A3-2D6B-46C1-8835-80CB1C097D59}" type="sibTrans" cxnId="{A34262F8-3B0C-4779-9B94-78B961EF3F67}">
      <dgm:prSet/>
      <dgm:spPr/>
      <dgm:t>
        <a:bodyPr/>
        <a:lstStyle/>
        <a:p>
          <a:endParaRPr lang="es-ES" sz="2000"/>
        </a:p>
      </dgm:t>
    </dgm:pt>
    <dgm:pt modelId="{A2197B44-033B-4999-A0B3-D37B0BC4B44E}" type="pres">
      <dgm:prSet presAssocID="{EB120B59-CEF5-4B21-B67B-5CC2227A9B5D}" presName="linearFlow" presStyleCnt="0">
        <dgm:presLayoutVars>
          <dgm:resizeHandles val="exact"/>
        </dgm:presLayoutVars>
      </dgm:prSet>
      <dgm:spPr/>
    </dgm:pt>
    <dgm:pt modelId="{0D7AB790-71EF-4296-B2D4-4E82DE1B17C7}" type="pres">
      <dgm:prSet presAssocID="{5B5B65C0-6468-4042-B87A-4C0BE3FE91F4}" presName="node" presStyleLbl="node1" presStyleIdx="0" presStyleCnt="10" custScaleX="331526">
        <dgm:presLayoutVars>
          <dgm:bulletEnabled val="1"/>
        </dgm:presLayoutVars>
      </dgm:prSet>
      <dgm:spPr/>
    </dgm:pt>
    <dgm:pt modelId="{7F243558-46A6-4C86-8385-9724E2325C8B}" type="pres">
      <dgm:prSet presAssocID="{E5B56E41-B97B-4B9D-9D0C-55D50F208F9A}" presName="sibTrans" presStyleLbl="sibTrans2D1" presStyleIdx="0" presStyleCnt="9"/>
      <dgm:spPr/>
    </dgm:pt>
    <dgm:pt modelId="{01BA7608-1EE4-4FC1-B0AB-92F18BBE56C2}" type="pres">
      <dgm:prSet presAssocID="{E5B56E41-B97B-4B9D-9D0C-55D50F208F9A}" presName="connectorText" presStyleLbl="sibTrans2D1" presStyleIdx="0" presStyleCnt="9"/>
      <dgm:spPr/>
    </dgm:pt>
    <dgm:pt modelId="{E5ACECE8-1C36-4D68-934A-6A7F3BF6CC58}" type="pres">
      <dgm:prSet presAssocID="{8D18EA9C-4E14-4DFC-8964-A797678EE260}" presName="node" presStyleLbl="node1" presStyleIdx="1" presStyleCnt="10" custScaleX="331526">
        <dgm:presLayoutVars>
          <dgm:bulletEnabled val="1"/>
        </dgm:presLayoutVars>
      </dgm:prSet>
      <dgm:spPr/>
    </dgm:pt>
    <dgm:pt modelId="{6B33A282-2FBB-431B-AE8B-15F0AF61C7F7}" type="pres">
      <dgm:prSet presAssocID="{3C6C0B3E-0CE4-4C11-951E-8B67724C93F8}" presName="sibTrans" presStyleLbl="sibTrans2D1" presStyleIdx="1" presStyleCnt="9"/>
      <dgm:spPr/>
    </dgm:pt>
    <dgm:pt modelId="{52BC9002-C2C6-4272-B094-1B349992E0BE}" type="pres">
      <dgm:prSet presAssocID="{3C6C0B3E-0CE4-4C11-951E-8B67724C93F8}" presName="connectorText" presStyleLbl="sibTrans2D1" presStyleIdx="1" presStyleCnt="9"/>
      <dgm:spPr/>
    </dgm:pt>
    <dgm:pt modelId="{B5447683-728B-4214-856D-2B98D1CB31AD}" type="pres">
      <dgm:prSet presAssocID="{33F72FA2-EDDD-4FDD-AF32-7D95828E4A2D}" presName="node" presStyleLbl="node1" presStyleIdx="2" presStyleCnt="10" custScaleX="331526">
        <dgm:presLayoutVars>
          <dgm:bulletEnabled val="1"/>
        </dgm:presLayoutVars>
      </dgm:prSet>
      <dgm:spPr/>
    </dgm:pt>
    <dgm:pt modelId="{449D8990-2BBB-45C0-8F8D-A50BEC568B19}" type="pres">
      <dgm:prSet presAssocID="{42B7D426-F8CE-46E7-9711-31B20499D7CD}" presName="sibTrans" presStyleLbl="sibTrans2D1" presStyleIdx="2" presStyleCnt="9"/>
      <dgm:spPr/>
    </dgm:pt>
    <dgm:pt modelId="{880C9500-8F58-42CC-90A1-995839F0ECCB}" type="pres">
      <dgm:prSet presAssocID="{42B7D426-F8CE-46E7-9711-31B20499D7CD}" presName="connectorText" presStyleLbl="sibTrans2D1" presStyleIdx="2" presStyleCnt="9"/>
      <dgm:spPr/>
    </dgm:pt>
    <dgm:pt modelId="{DB61D8E1-69CC-485F-B0A8-9A3811AEA24C}" type="pres">
      <dgm:prSet presAssocID="{D6E0E8D0-B029-41E3-B694-617AFB23EA5E}" presName="node" presStyleLbl="node1" presStyleIdx="3" presStyleCnt="10" custScaleX="331526">
        <dgm:presLayoutVars>
          <dgm:bulletEnabled val="1"/>
        </dgm:presLayoutVars>
      </dgm:prSet>
      <dgm:spPr/>
    </dgm:pt>
    <dgm:pt modelId="{F211A77B-FBBF-48D9-B07B-9F49688A3B67}" type="pres">
      <dgm:prSet presAssocID="{FC9E1F33-FEED-4A43-B364-DA7D6A283221}" presName="sibTrans" presStyleLbl="sibTrans2D1" presStyleIdx="3" presStyleCnt="9"/>
      <dgm:spPr/>
    </dgm:pt>
    <dgm:pt modelId="{AF1590A7-D6FC-4E49-BFF1-AEFA80A8F204}" type="pres">
      <dgm:prSet presAssocID="{FC9E1F33-FEED-4A43-B364-DA7D6A283221}" presName="connectorText" presStyleLbl="sibTrans2D1" presStyleIdx="3" presStyleCnt="9"/>
      <dgm:spPr/>
    </dgm:pt>
    <dgm:pt modelId="{B23DEF42-63A8-435E-836F-42958C3ADF65}" type="pres">
      <dgm:prSet presAssocID="{4DCD8185-4064-4B57-BD8C-A039803AFADE}" presName="node" presStyleLbl="node1" presStyleIdx="4" presStyleCnt="10" custScaleX="331526">
        <dgm:presLayoutVars>
          <dgm:bulletEnabled val="1"/>
        </dgm:presLayoutVars>
      </dgm:prSet>
      <dgm:spPr/>
    </dgm:pt>
    <dgm:pt modelId="{8BC2DD6B-1084-432E-9CB7-EB0AF8979915}" type="pres">
      <dgm:prSet presAssocID="{67A3389C-0042-48C8-8B30-19DB68058CBE}" presName="sibTrans" presStyleLbl="sibTrans2D1" presStyleIdx="4" presStyleCnt="9"/>
      <dgm:spPr/>
    </dgm:pt>
    <dgm:pt modelId="{0D9932B8-9058-4EF7-BBE8-6B5D6665A867}" type="pres">
      <dgm:prSet presAssocID="{67A3389C-0042-48C8-8B30-19DB68058CBE}" presName="connectorText" presStyleLbl="sibTrans2D1" presStyleIdx="4" presStyleCnt="9"/>
      <dgm:spPr/>
    </dgm:pt>
    <dgm:pt modelId="{8B50A569-C4B1-479B-A675-8634B7FC30D4}" type="pres">
      <dgm:prSet presAssocID="{77F9E19C-7449-4B55-AA0C-23D91BDC2C3B}" presName="node" presStyleLbl="node1" presStyleIdx="5" presStyleCnt="10" custScaleX="331526">
        <dgm:presLayoutVars>
          <dgm:bulletEnabled val="1"/>
        </dgm:presLayoutVars>
      </dgm:prSet>
      <dgm:spPr/>
    </dgm:pt>
    <dgm:pt modelId="{395EA0A2-02DF-4682-8FC5-38C9879D2A91}" type="pres">
      <dgm:prSet presAssocID="{09E798DF-F86D-4E5F-BFA9-33F3B00B1404}" presName="sibTrans" presStyleLbl="sibTrans2D1" presStyleIdx="5" presStyleCnt="9"/>
      <dgm:spPr/>
    </dgm:pt>
    <dgm:pt modelId="{2B0595EA-7355-40A2-8A94-A4C74B41DA63}" type="pres">
      <dgm:prSet presAssocID="{09E798DF-F86D-4E5F-BFA9-33F3B00B1404}" presName="connectorText" presStyleLbl="sibTrans2D1" presStyleIdx="5" presStyleCnt="9"/>
      <dgm:spPr/>
    </dgm:pt>
    <dgm:pt modelId="{4819C252-749C-4ABB-9246-C86CDBC39955}" type="pres">
      <dgm:prSet presAssocID="{2B29058F-2BAC-4AD2-8793-DC37689C118A}" presName="node" presStyleLbl="node1" presStyleIdx="6" presStyleCnt="10" custScaleX="331526">
        <dgm:presLayoutVars>
          <dgm:bulletEnabled val="1"/>
        </dgm:presLayoutVars>
      </dgm:prSet>
      <dgm:spPr/>
    </dgm:pt>
    <dgm:pt modelId="{FDBC95A7-1CC5-4368-B8B5-88A73F657D22}" type="pres">
      <dgm:prSet presAssocID="{F5A91A69-C168-435E-89F8-667A75174505}" presName="sibTrans" presStyleLbl="sibTrans2D1" presStyleIdx="6" presStyleCnt="9"/>
      <dgm:spPr/>
    </dgm:pt>
    <dgm:pt modelId="{261BC010-B7F0-4C20-9D79-D7961CD5CC82}" type="pres">
      <dgm:prSet presAssocID="{F5A91A69-C168-435E-89F8-667A75174505}" presName="connectorText" presStyleLbl="sibTrans2D1" presStyleIdx="6" presStyleCnt="9"/>
      <dgm:spPr/>
    </dgm:pt>
    <dgm:pt modelId="{DF3A744F-FE06-4339-8C44-DA93B5AC7871}" type="pres">
      <dgm:prSet presAssocID="{980F7687-2387-4B7B-B4E6-7D4F6E9DA1FA}" presName="node" presStyleLbl="node1" presStyleIdx="7" presStyleCnt="10" custScaleX="331526">
        <dgm:presLayoutVars>
          <dgm:bulletEnabled val="1"/>
        </dgm:presLayoutVars>
      </dgm:prSet>
      <dgm:spPr/>
    </dgm:pt>
    <dgm:pt modelId="{7CD2D7A9-8EED-41DD-8ED3-E50691506532}" type="pres">
      <dgm:prSet presAssocID="{6EBFA5AA-08E7-47A2-8911-79F3AF57CD76}" presName="sibTrans" presStyleLbl="sibTrans2D1" presStyleIdx="7" presStyleCnt="9"/>
      <dgm:spPr/>
    </dgm:pt>
    <dgm:pt modelId="{0FE69E50-FAAE-462C-BCD4-33DFD6DF8EB6}" type="pres">
      <dgm:prSet presAssocID="{6EBFA5AA-08E7-47A2-8911-79F3AF57CD76}" presName="connectorText" presStyleLbl="sibTrans2D1" presStyleIdx="7" presStyleCnt="9"/>
      <dgm:spPr/>
    </dgm:pt>
    <dgm:pt modelId="{F399F294-E2FA-4B07-A06D-BED35342A97B}" type="pres">
      <dgm:prSet presAssocID="{323576E1-B6E6-4EB3-98E3-42FBE23E40A3}" presName="node" presStyleLbl="node1" presStyleIdx="8" presStyleCnt="10" custScaleX="331526">
        <dgm:presLayoutVars>
          <dgm:bulletEnabled val="1"/>
        </dgm:presLayoutVars>
      </dgm:prSet>
      <dgm:spPr/>
    </dgm:pt>
    <dgm:pt modelId="{19183C92-2A9C-44E4-9981-99E278DD1BEE}" type="pres">
      <dgm:prSet presAssocID="{9F639E4C-9BEA-467A-A05F-9219D400C7BC}" presName="sibTrans" presStyleLbl="sibTrans2D1" presStyleIdx="8" presStyleCnt="9"/>
      <dgm:spPr/>
    </dgm:pt>
    <dgm:pt modelId="{BDE0BED7-3B9F-467F-BDC2-0B8771378C80}" type="pres">
      <dgm:prSet presAssocID="{9F639E4C-9BEA-467A-A05F-9219D400C7BC}" presName="connectorText" presStyleLbl="sibTrans2D1" presStyleIdx="8" presStyleCnt="9"/>
      <dgm:spPr/>
    </dgm:pt>
    <dgm:pt modelId="{E33053B8-0AD2-40E2-9AD2-89BF00C08021}" type="pres">
      <dgm:prSet presAssocID="{2B9106F5-5582-4B25-86F0-F4B54EABF9EB}" presName="node" presStyleLbl="node1" presStyleIdx="9" presStyleCnt="10" custScaleX="331526">
        <dgm:presLayoutVars>
          <dgm:bulletEnabled val="1"/>
        </dgm:presLayoutVars>
      </dgm:prSet>
      <dgm:spPr/>
    </dgm:pt>
  </dgm:ptLst>
  <dgm:cxnLst>
    <dgm:cxn modelId="{CC654C08-03F1-4A1E-8551-54BC883D3F86}" srcId="{EB120B59-CEF5-4B21-B67B-5CC2227A9B5D}" destId="{2B29058F-2BAC-4AD2-8793-DC37689C118A}" srcOrd="6" destOrd="0" parTransId="{5FA72C9F-51F9-42AC-9FA3-A13ED57E1EBE}" sibTransId="{F5A91A69-C168-435E-89F8-667A75174505}"/>
    <dgm:cxn modelId="{D4BB290A-1983-440B-9BB2-3ADB5410B499}" srcId="{EB120B59-CEF5-4B21-B67B-5CC2227A9B5D}" destId="{77F9E19C-7449-4B55-AA0C-23D91BDC2C3B}" srcOrd="5" destOrd="0" parTransId="{D62593ED-FA48-4816-8F80-31B47B252661}" sibTransId="{09E798DF-F86D-4E5F-BFA9-33F3B00B1404}"/>
    <dgm:cxn modelId="{6928A70B-7F1B-469E-B4F0-205A68A73D65}" type="presOf" srcId="{D6E0E8D0-B029-41E3-B694-617AFB23EA5E}" destId="{DB61D8E1-69CC-485F-B0A8-9A3811AEA24C}" srcOrd="0" destOrd="0" presId="urn:microsoft.com/office/officeart/2005/8/layout/process2"/>
    <dgm:cxn modelId="{7B75A50C-E583-4F13-824C-5C3D60CD0DF3}" type="presOf" srcId="{4DCD8185-4064-4B57-BD8C-A039803AFADE}" destId="{B23DEF42-63A8-435E-836F-42958C3ADF65}" srcOrd="0" destOrd="0" presId="urn:microsoft.com/office/officeart/2005/8/layout/process2"/>
    <dgm:cxn modelId="{0643AC10-DCD5-4721-A9E2-4C61099F6004}" type="presOf" srcId="{3C6C0B3E-0CE4-4C11-951E-8B67724C93F8}" destId="{6B33A282-2FBB-431B-AE8B-15F0AF61C7F7}" srcOrd="0" destOrd="0" presId="urn:microsoft.com/office/officeart/2005/8/layout/process2"/>
    <dgm:cxn modelId="{00BD2D14-699F-4F85-B9B3-48010E039CBD}" type="presOf" srcId="{67A3389C-0042-48C8-8B30-19DB68058CBE}" destId="{8BC2DD6B-1084-432E-9CB7-EB0AF8979915}" srcOrd="0" destOrd="0" presId="urn:microsoft.com/office/officeart/2005/8/layout/process2"/>
    <dgm:cxn modelId="{1A0E661E-1E7D-41D0-B728-18F34EF9EFF6}" srcId="{EB120B59-CEF5-4B21-B67B-5CC2227A9B5D}" destId="{5B5B65C0-6468-4042-B87A-4C0BE3FE91F4}" srcOrd="0" destOrd="0" parTransId="{4E49B0B7-C735-466A-937D-87255BC9BDCD}" sibTransId="{E5B56E41-B97B-4B9D-9D0C-55D50F208F9A}"/>
    <dgm:cxn modelId="{7DFA3628-A3DA-4A9C-BDCF-A6764EF66170}" type="presOf" srcId="{F5A91A69-C168-435E-89F8-667A75174505}" destId="{FDBC95A7-1CC5-4368-B8B5-88A73F657D22}" srcOrd="0" destOrd="0" presId="urn:microsoft.com/office/officeart/2005/8/layout/process2"/>
    <dgm:cxn modelId="{8FCD5728-F14E-4E50-A750-9D60CBD127E2}" type="presOf" srcId="{42B7D426-F8CE-46E7-9711-31B20499D7CD}" destId="{449D8990-2BBB-45C0-8F8D-A50BEC568B19}" srcOrd="0" destOrd="0" presId="urn:microsoft.com/office/officeart/2005/8/layout/process2"/>
    <dgm:cxn modelId="{78C8E130-8BF4-41C6-A405-86B2DA20C13A}" type="presOf" srcId="{E5B56E41-B97B-4B9D-9D0C-55D50F208F9A}" destId="{7F243558-46A6-4C86-8385-9724E2325C8B}" srcOrd="0" destOrd="0" presId="urn:microsoft.com/office/officeart/2005/8/layout/process2"/>
    <dgm:cxn modelId="{AA903E40-234E-4ADE-99AF-20DE91EC4EBC}" type="presOf" srcId="{3C6C0B3E-0CE4-4C11-951E-8B67724C93F8}" destId="{52BC9002-C2C6-4272-B094-1B349992E0BE}" srcOrd="1" destOrd="0" presId="urn:microsoft.com/office/officeart/2005/8/layout/process2"/>
    <dgm:cxn modelId="{F744B540-C1E2-46D4-B490-8981C7FE397D}" type="presOf" srcId="{67A3389C-0042-48C8-8B30-19DB68058CBE}" destId="{0D9932B8-9058-4EF7-BBE8-6B5D6665A867}" srcOrd="1" destOrd="0" presId="urn:microsoft.com/office/officeart/2005/8/layout/process2"/>
    <dgm:cxn modelId="{502D5565-D0A1-45BE-A194-245A5168CE14}" type="presOf" srcId="{09E798DF-F86D-4E5F-BFA9-33F3B00B1404}" destId="{395EA0A2-02DF-4682-8FC5-38C9879D2A91}" srcOrd="0" destOrd="0" presId="urn:microsoft.com/office/officeart/2005/8/layout/process2"/>
    <dgm:cxn modelId="{C423D169-AC25-4415-AA18-283BDF366265}" type="presOf" srcId="{9F639E4C-9BEA-467A-A05F-9219D400C7BC}" destId="{BDE0BED7-3B9F-467F-BDC2-0B8771378C80}" srcOrd="1" destOrd="0" presId="urn:microsoft.com/office/officeart/2005/8/layout/process2"/>
    <dgm:cxn modelId="{CF16076A-7483-4307-88D3-6796AF09F680}" type="presOf" srcId="{980F7687-2387-4B7B-B4E6-7D4F6E9DA1FA}" destId="{DF3A744F-FE06-4339-8C44-DA93B5AC7871}" srcOrd="0" destOrd="0" presId="urn:microsoft.com/office/officeart/2005/8/layout/process2"/>
    <dgm:cxn modelId="{1E04744C-33C2-4125-A92B-ABBF2DB94248}" type="presOf" srcId="{09E798DF-F86D-4E5F-BFA9-33F3B00B1404}" destId="{2B0595EA-7355-40A2-8A94-A4C74B41DA63}" srcOrd="1" destOrd="0" presId="urn:microsoft.com/office/officeart/2005/8/layout/process2"/>
    <dgm:cxn modelId="{82AFF671-C5BD-4505-B1E9-3202964A0587}" type="presOf" srcId="{33F72FA2-EDDD-4FDD-AF32-7D95828E4A2D}" destId="{B5447683-728B-4214-856D-2B98D1CB31AD}" srcOrd="0" destOrd="0" presId="urn:microsoft.com/office/officeart/2005/8/layout/process2"/>
    <dgm:cxn modelId="{7898A875-03DB-4621-B02E-5766C422CCB0}" srcId="{EB120B59-CEF5-4B21-B67B-5CC2227A9B5D}" destId="{980F7687-2387-4B7B-B4E6-7D4F6E9DA1FA}" srcOrd="7" destOrd="0" parTransId="{8B2BB827-04B4-42AF-BBBA-BF454312D740}" sibTransId="{6EBFA5AA-08E7-47A2-8911-79F3AF57CD76}"/>
    <dgm:cxn modelId="{48364059-581E-4FEC-9A26-5D84EC39064B}" type="presOf" srcId="{6EBFA5AA-08E7-47A2-8911-79F3AF57CD76}" destId="{7CD2D7A9-8EED-41DD-8ED3-E50691506532}" srcOrd="0" destOrd="0" presId="urn:microsoft.com/office/officeart/2005/8/layout/process2"/>
    <dgm:cxn modelId="{9749817C-C00D-4C7F-A451-AD481EB4A63D}" type="presOf" srcId="{E5B56E41-B97B-4B9D-9D0C-55D50F208F9A}" destId="{01BA7608-1EE4-4FC1-B0AB-92F18BBE56C2}" srcOrd="1" destOrd="0" presId="urn:microsoft.com/office/officeart/2005/8/layout/process2"/>
    <dgm:cxn modelId="{26E8C781-C6D4-427A-927C-9555404B851C}" type="presOf" srcId="{5B5B65C0-6468-4042-B87A-4C0BE3FE91F4}" destId="{0D7AB790-71EF-4296-B2D4-4E82DE1B17C7}" srcOrd="0" destOrd="0" presId="urn:microsoft.com/office/officeart/2005/8/layout/process2"/>
    <dgm:cxn modelId="{C146268C-3BDD-4422-883C-33E4F0435E9E}" type="presOf" srcId="{FC9E1F33-FEED-4A43-B364-DA7D6A283221}" destId="{F211A77B-FBBF-48D9-B07B-9F49688A3B67}" srcOrd="0" destOrd="0" presId="urn:microsoft.com/office/officeart/2005/8/layout/process2"/>
    <dgm:cxn modelId="{EAA02C97-F7F9-4C82-8895-F4385FE48265}" type="presOf" srcId="{EB120B59-CEF5-4B21-B67B-5CC2227A9B5D}" destId="{A2197B44-033B-4999-A0B3-D37B0BC4B44E}" srcOrd="0" destOrd="0" presId="urn:microsoft.com/office/officeart/2005/8/layout/process2"/>
    <dgm:cxn modelId="{13AC7A9B-2021-44AD-A8A6-CCB193513E3E}" srcId="{EB120B59-CEF5-4B21-B67B-5CC2227A9B5D}" destId="{4DCD8185-4064-4B57-BD8C-A039803AFADE}" srcOrd="4" destOrd="0" parTransId="{CFACD1EB-1B8E-425F-AC74-F5051C9383E5}" sibTransId="{67A3389C-0042-48C8-8B30-19DB68058CBE}"/>
    <dgm:cxn modelId="{BE41369E-6CAD-4A93-BD3A-CCE87974DA76}" srcId="{EB120B59-CEF5-4B21-B67B-5CC2227A9B5D}" destId="{33F72FA2-EDDD-4FDD-AF32-7D95828E4A2D}" srcOrd="2" destOrd="0" parTransId="{7836A96E-585D-40C3-98DA-7F4D0390BC9E}" sibTransId="{42B7D426-F8CE-46E7-9711-31B20499D7CD}"/>
    <dgm:cxn modelId="{C3AFAFA3-1ADB-48DF-B54B-8C18BA65532B}" type="presOf" srcId="{F5A91A69-C168-435E-89F8-667A75174505}" destId="{261BC010-B7F0-4C20-9D79-D7961CD5CC82}" srcOrd="1" destOrd="0" presId="urn:microsoft.com/office/officeart/2005/8/layout/process2"/>
    <dgm:cxn modelId="{C0FDCAB1-B597-4FF8-8946-B33B052BB2EE}" type="presOf" srcId="{6EBFA5AA-08E7-47A2-8911-79F3AF57CD76}" destId="{0FE69E50-FAAE-462C-BCD4-33DFD6DF8EB6}" srcOrd="1" destOrd="0" presId="urn:microsoft.com/office/officeart/2005/8/layout/process2"/>
    <dgm:cxn modelId="{9B3613B5-4B74-4D94-A093-1CAF0ABE5352}" type="presOf" srcId="{2B9106F5-5582-4B25-86F0-F4B54EABF9EB}" destId="{E33053B8-0AD2-40E2-9AD2-89BF00C08021}" srcOrd="0" destOrd="0" presId="urn:microsoft.com/office/officeart/2005/8/layout/process2"/>
    <dgm:cxn modelId="{80C9CAB6-FA39-40E2-9669-2CA6BAF5689B}" type="presOf" srcId="{323576E1-B6E6-4EB3-98E3-42FBE23E40A3}" destId="{F399F294-E2FA-4B07-A06D-BED35342A97B}" srcOrd="0" destOrd="0" presId="urn:microsoft.com/office/officeart/2005/8/layout/process2"/>
    <dgm:cxn modelId="{284444BC-F9C8-43DA-BD7C-C68929EC1DA7}" type="presOf" srcId="{9F639E4C-9BEA-467A-A05F-9219D400C7BC}" destId="{19183C92-2A9C-44E4-9981-99E278DD1BEE}" srcOrd="0" destOrd="0" presId="urn:microsoft.com/office/officeart/2005/8/layout/process2"/>
    <dgm:cxn modelId="{2CBBDEC6-2B6A-4328-A7C8-F6F8EC58BECA}" srcId="{EB120B59-CEF5-4B21-B67B-5CC2227A9B5D}" destId="{323576E1-B6E6-4EB3-98E3-42FBE23E40A3}" srcOrd="8" destOrd="0" parTransId="{5F4C60C4-BBA1-4EBA-AB72-69EC1D202F88}" sibTransId="{9F639E4C-9BEA-467A-A05F-9219D400C7BC}"/>
    <dgm:cxn modelId="{651F77CC-4822-412C-A738-3D9B2F851761}" type="presOf" srcId="{2B29058F-2BAC-4AD2-8793-DC37689C118A}" destId="{4819C252-749C-4ABB-9246-C86CDBC39955}" srcOrd="0" destOrd="0" presId="urn:microsoft.com/office/officeart/2005/8/layout/process2"/>
    <dgm:cxn modelId="{0852F5CE-9CC2-429C-8230-1CCCBEEC0810}" srcId="{EB120B59-CEF5-4B21-B67B-5CC2227A9B5D}" destId="{D6E0E8D0-B029-41E3-B694-617AFB23EA5E}" srcOrd="3" destOrd="0" parTransId="{16AD0F06-707A-4675-AD05-424ECCBB43DA}" sibTransId="{FC9E1F33-FEED-4A43-B364-DA7D6A283221}"/>
    <dgm:cxn modelId="{4841B4DC-9C72-4B30-820E-30263A36AF4D}" type="presOf" srcId="{8D18EA9C-4E14-4DFC-8964-A797678EE260}" destId="{E5ACECE8-1C36-4D68-934A-6A7F3BF6CC58}" srcOrd="0" destOrd="0" presId="urn:microsoft.com/office/officeart/2005/8/layout/process2"/>
    <dgm:cxn modelId="{976069E0-8B83-40EB-BF4C-D2DD2D1596F8}" type="presOf" srcId="{77F9E19C-7449-4B55-AA0C-23D91BDC2C3B}" destId="{8B50A569-C4B1-479B-A675-8634B7FC30D4}" srcOrd="0" destOrd="0" presId="urn:microsoft.com/office/officeart/2005/8/layout/process2"/>
    <dgm:cxn modelId="{B5AD25E1-5E19-495E-A1A3-C25676FD69C9}" type="presOf" srcId="{FC9E1F33-FEED-4A43-B364-DA7D6A283221}" destId="{AF1590A7-D6FC-4E49-BFF1-AEFA80A8F204}" srcOrd="1" destOrd="0" presId="urn:microsoft.com/office/officeart/2005/8/layout/process2"/>
    <dgm:cxn modelId="{C79E67F6-1CEC-4DB3-90A1-1587CB02F09A}" type="presOf" srcId="{42B7D426-F8CE-46E7-9711-31B20499D7CD}" destId="{880C9500-8F58-42CC-90A1-995839F0ECCB}" srcOrd="1" destOrd="0" presId="urn:microsoft.com/office/officeart/2005/8/layout/process2"/>
    <dgm:cxn modelId="{A34262F8-3B0C-4779-9B94-78B961EF3F67}" srcId="{EB120B59-CEF5-4B21-B67B-5CC2227A9B5D}" destId="{2B9106F5-5582-4B25-86F0-F4B54EABF9EB}" srcOrd="9" destOrd="0" parTransId="{98A18877-BDDA-414D-80FD-5B3845C88658}" sibTransId="{0211B7A3-2D6B-46C1-8835-80CB1C097D59}"/>
    <dgm:cxn modelId="{7F9A13F9-DC4B-4258-B4D8-B778C9EBBDBE}" srcId="{EB120B59-CEF5-4B21-B67B-5CC2227A9B5D}" destId="{8D18EA9C-4E14-4DFC-8964-A797678EE260}" srcOrd="1" destOrd="0" parTransId="{C8E6B66A-8B7E-4B67-B897-F212CA6F58A5}" sibTransId="{3C6C0B3E-0CE4-4C11-951E-8B67724C93F8}"/>
    <dgm:cxn modelId="{956947C0-A4EE-4697-BEB5-D27FFDC70880}" type="presParOf" srcId="{A2197B44-033B-4999-A0B3-D37B0BC4B44E}" destId="{0D7AB790-71EF-4296-B2D4-4E82DE1B17C7}" srcOrd="0" destOrd="0" presId="urn:microsoft.com/office/officeart/2005/8/layout/process2"/>
    <dgm:cxn modelId="{66E9364E-7C8B-49E0-B6CE-1F554BE3A2BC}" type="presParOf" srcId="{A2197B44-033B-4999-A0B3-D37B0BC4B44E}" destId="{7F243558-46A6-4C86-8385-9724E2325C8B}" srcOrd="1" destOrd="0" presId="urn:microsoft.com/office/officeart/2005/8/layout/process2"/>
    <dgm:cxn modelId="{BE712739-24F8-44C1-AFA5-D4F1793E0251}" type="presParOf" srcId="{7F243558-46A6-4C86-8385-9724E2325C8B}" destId="{01BA7608-1EE4-4FC1-B0AB-92F18BBE56C2}" srcOrd="0" destOrd="0" presId="urn:microsoft.com/office/officeart/2005/8/layout/process2"/>
    <dgm:cxn modelId="{FFD098D8-11A1-4F4D-8AD1-8A0554F149CC}" type="presParOf" srcId="{A2197B44-033B-4999-A0B3-D37B0BC4B44E}" destId="{E5ACECE8-1C36-4D68-934A-6A7F3BF6CC58}" srcOrd="2" destOrd="0" presId="urn:microsoft.com/office/officeart/2005/8/layout/process2"/>
    <dgm:cxn modelId="{14A6C2C9-5C55-4626-9069-6FFC024D799B}" type="presParOf" srcId="{A2197B44-033B-4999-A0B3-D37B0BC4B44E}" destId="{6B33A282-2FBB-431B-AE8B-15F0AF61C7F7}" srcOrd="3" destOrd="0" presId="urn:microsoft.com/office/officeart/2005/8/layout/process2"/>
    <dgm:cxn modelId="{9C67CF5D-97A4-476D-93B4-720241D6AE6E}" type="presParOf" srcId="{6B33A282-2FBB-431B-AE8B-15F0AF61C7F7}" destId="{52BC9002-C2C6-4272-B094-1B349992E0BE}" srcOrd="0" destOrd="0" presId="urn:microsoft.com/office/officeart/2005/8/layout/process2"/>
    <dgm:cxn modelId="{4E17E0A4-281E-47CC-9922-C55646178D52}" type="presParOf" srcId="{A2197B44-033B-4999-A0B3-D37B0BC4B44E}" destId="{B5447683-728B-4214-856D-2B98D1CB31AD}" srcOrd="4" destOrd="0" presId="urn:microsoft.com/office/officeart/2005/8/layout/process2"/>
    <dgm:cxn modelId="{6F801B2E-933A-416C-8149-8C45A1F19FCF}" type="presParOf" srcId="{A2197B44-033B-4999-A0B3-D37B0BC4B44E}" destId="{449D8990-2BBB-45C0-8F8D-A50BEC568B19}" srcOrd="5" destOrd="0" presId="urn:microsoft.com/office/officeart/2005/8/layout/process2"/>
    <dgm:cxn modelId="{3FD15852-CCFE-4B95-BC86-AA08862C67B7}" type="presParOf" srcId="{449D8990-2BBB-45C0-8F8D-A50BEC568B19}" destId="{880C9500-8F58-42CC-90A1-995839F0ECCB}" srcOrd="0" destOrd="0" presId="urn:microsoft.com/office/officeart/2005/8/layout/process2"/>
    <dgm:cxn modelId="{26714670-F958-40DC-8639-B2B7B1EBD902}" type="presParOf" srcId="{A2197B44-033B-4999-A0B3-D37B0BC4B44E}" destId="{DB61D8E1-69CC-485F-B0A8-9A3811AEA24C}" srcOrd="6" destOrd="0" presId="urn:microsoft.com/office/officeart/2005/8/layout/process2"/>
    <dgm:cxn modelId="{515CF30E-579E-41F1-8C57-945B2269191B}" type="presParOf" srcId="{A2197B44-033B-4999-A0B3-D37B0BC4B44E}" destId="{F211A77B-FBBF-48D9-B07B-9F49688A3B67}" srcOrd="7" destOrd="0" presId="urn:microsoft.com/office/officeart/2005/8/layout/process2"/>
    <dgm:cxn modelId="{AEE5D82A-30EE-4A7C-A5EA-81AB93A5F25C}" type="presParOf" srcId="{F211A77B-FBBF-48D9-B07B-9F49688A3B67}" destId="{AF1590A7-D6FC-4E49-BFF1-AEFA80A8F204}" srcOrd="0" destOrd="0" presId="urn:microsoft.com/office/officeart/2005/8/layout/process2"/>
    <dgm:cxn modelId="{0FB47540-FAB0-4189-B59C-8D18FD7B482F}" type="presParOf" srcId="{A2197B44-033B-4999-A0B3-D37B0BC4B44E}" destId="{B23DEF42-63A8-435E-836F-42958C3ADF65}" srcOrd="8" destOrd="0" presId="urn:microsoft.com/office/officeart/2005/8/layout/process2"/>
    <dgm:cxn modelId="{B012F4DB-92B0-4B51-B0AB-6DFD1BA4DCF3}" type="presParOf" srcId="{A2197B44-033B-4999-A0B3-D37B0BC4B44E}" destId="{8BC2DD6B-1084-432E-9CB7-EB0AF8979915}" srcOrd="9" destOrd="0" presId="urn:microsoft.com/office/officeart/2005/8/layout/process2"/>
    <dgm:cxn modelId="{0CC51CC1-153C-41F9-9A82-30631E8C1CC3}" type="presParOf" srcId="{8BC2DD6B-1084-432E-9CB7-EB0AF8979915}" destId="{0D9932B8-9058-4EF7-BBE8-6B5D6665A867}" srcOrd="0" destOrd="0" presId="urn:microsoft.com/office/officeart/2005/8/layout/process2"/>
    <dgm:cxn modelId="{59941046-BFE1-43CF-8FE7-E31CB771581E}" type="presParOf" srcId="{A2197B44-033B-4999-A0B3-D37B0BC4B44E}" destId="{8B50A569-C4B1-479B-A675-8634B7FC30D4}" srcOrd="10" destOrd="0" presId="urn:microsoft.com/office/officeart/2005/8/layout/process2"/>
    <dgm:cxn modelId="{531BC14B-4AA9-4E31-97FA-04E8161EBA5B}" type="presParOf" srcId="{A2197B44-033B-4999-A0B3-D37B0BC4B44E}" destId="{395EA0A2-02DF-4682-8FC5-38C9879D2A91}" srcOrd="11" destOrd="0" presId="urn:microsoft.com/office/officeart/2005/8/layout/process2"/>
    <dgm:cxn modelId="{C2BF3588-A6EF-4E22-8B20-9C8F795B70A8}" type="presParOf" srcId="{395EA0A2-02DF-4682-8FC5-38C9879D2A91}" destId="{2B0595EA-7355-40A2-8A94-A4C74B41DA63}" srcOrd="0" destOrd="0" presId="urn:microsoft.com/office/officeart/2005/8/layout/process2"/>
    <dgm:cxn modelId="{FAAEF3AB-AE46-4412-95D0-D8D3960DCDDF}" type="presParOf" srcId="{A2197B44-033B-4999-A0B3-D37B0BC4B44E}" destId="{4819C252-749C-4ABB-9246-C86CDBC39955}" srcOrd="12" destOrd="0" presId="urn:microsoft.com/office/officeart/2005/8/layout/process2"/>
    <dgm:cxn modelId="{E5AD9CED-ABEB-4433-AA9C-76CC5C715811}" type="presParOf" srcId="{A2197B44-033B-4999-A0B3-D37B0BC4B44E}" destId="{FDBC95A7-1CC5-4368-B8B5-88A73F657D22}" srcOrd="13" destOrd="0" presId="urn:microsoft.com/office/officeart/2005/8/layout/process2"/>
    <dgm:cxn modelId="{678BF2E3-4638-4DA4-BF6A-078EE9B034E0}" type="presParOf" srcId="{FDBC95A7-1CC5-4368-B8B5-88A73F657D22}" destId="{261BC010-B7F0-4C20-9D79-D7961CD5CC82}" srcOrd="0" destOrd="0" presId="urn:microsoft.com/office/officeart/2005/8/layout/process2"/>
    <dgm:cxn modelId="{A66848BF-B198-43BE-AEE1-1158E9DE08B0}" type="presParOf" srcId="{A2197B44-033B-4999-A0B3-D37B0BC4B44E}" destId="{DF3A744F-FE06-4339-8C44-DA93B5AC7871}" srcOrd="14" destOrd="0" presId="urn:microsoft.com/office/officeart/2005/8/layout/process2"/>
    <dgm:cxn modelId="{F7DAD75F-8689-48E2-9CC4-5362D7D76DB0}" type="presParOf" srcId="{A2197B44-033B-4999-A0B3-D37B0BC4B44E}" destId="{7CD2D7A9-8EED-41DD-8ED3-E50691506532}" srcOrd="15" destOrd="0" presId="urn:microsoft.com/office/officeart/2005/8/layout/process2"/>
    <dgm:cxn modelId="{A2F9FC26-8E9F-411E-AAF7-FE1C6495E301}" type="presParOf" srcId="{7CD2D7A9-8EED-41DD-8ED3-E50691506532}" destId="{0FE69E50-FAAE-462C-BCD4-33DFD6DF8EB6}" srcOrd="0" destOrd="0" presId="urn:microsoft.com/office/officeart/2005/8/layout/process2"/>
    <dgm:cxn modelId="{1F241E79-B8E3-4634-B4A4-5F5B3817DA30}" type="presParOf" srcId="{A2197B44-033B-4999-A0B3-D37B0BC4B44E}" destId="{F399F294-E2FA-4B07-A06D-BED35342A97B}" srcOrd="16" destOrd="0" presId="urn:microsoft.com/office/officeart/2005/8/layout/process2"/>
    <dgm:cxn modelId="{95778944-E959-49E4-B165-45C74B57B51F}" type="presParOf" srcId="{A2197B44-033B-4999-A0B3-D37B0BC4B44E}" destId="{19183C92-2A9C-44E4-9981-99E278DD1BEE}" srcOrd="17" destOrd="0" presId="urn:microsoft.com/office/officeart/2005/8/layout/process2"/>
    <dgm:cxn modelId="{D12A47DC-0F83-44D7-8C4F-735014FF46C6}" type="presParOf" srcId="{19183C92-2A9C-44E4-9981-99E278DD1BEE}" destId="{BDE0BED7-3B9F-467F-BDC2-0B8771378C80}" srcOrd="0" destOrd="0" presId="urn:microsoft.com/office/officeart/2005/8/layout/process2"/>
    <dgm:cxn modelId="{CF3C603C-FE12-469C-BFCD-9FC35693CF24}" type="presParOf" srcId="{A2197B44-033B-4999-A0B3-D37B0BC4B44E}" destId="{E33053B8-0AD2-40E2-9AD2-89BF00C08021}" srcOrd="1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AAFC0C-497C-4A00-A9AB-14C7464C3759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3B921997-E844-4C38-A827-CAFD89AB80D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Alternativas al examen tradicional: oral, preguntas cortas, trabajos de experiencia</a:t>
          </a:r>
        </a:p>
      </dgm:t>
    </dgm:pt>
    <dgm:pt modelId="{A9FD4672-A2E3-4D2E-A9F4-FDC004177EF0}" type="parTrans" cxnId="{BDB5D7C4-4977-408E-A646-6E830004152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D112A0-3E6B-41A1-8079-A0657248692B}" type="sibTrans" cxnId="{BDB5D7C4-4977-408E-A646-6E830004152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04377-87F1-477F-AA10-560F3A0880F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Exámenes y tareas adaptados. (letra : Century Gothic, Comics Sans,  </a:t>
          </a:r>
          <a:r>
            <a:rPr lang="es-ES" sz="1600" b="1" i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OpenDyslexic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tamaño, espacios, estructura…) </a:t>
          </a:r>
        </a:p>
      </dgm:t>
    </dgm:pt>
    <dgm:pt modelId="{BA797047-8217-4194-B509-4019872E4486}" type="parTrans" cxnId="{A3D073CB-D507-42CE-B31B-32B51F7A5F6A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FC79-6BFA-4C08-B60C-A5B680BE7587}" type="sibTrans" cxnId="{A3D073CB-D507-42CE-B31B-32B51F7A5F6A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F2E1D-BBB5-45EA-9409-4A2402F71B51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Escuchar sin tomar apuntes (evitando el copiado) pero…</a:t>
          </a:r>
        </a:p>
      </dgm:t>
    </dgm:pt>
    <dgm:pt modelId="{0522ABAC-509B-4CD3-A8A5-E34F3805A31F}" type="parTrans" cxnId="{452E850B-B115-492E-96AA-DF711B37007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FD090-6744-439F-8462-45E38D448336}" type="sibTrans" cxnId="{452E850B-B115-492E-96AA-DF711B37007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C6FA3-58CD-40B6-A8CF-EDBF0519F1C4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Facilitando herramientas y apoyos multisensoriales.</a:t>
          </a:r>
        </a:p>
      </dgm:t>
    </dgm:pt>
    <dgm:pt modelId="{1A26A93E-3FD6-4AC9-A447-DC455F07FD4E}" type="parTrans" cxnId="{84D09F7D-8F26-495A-B4A6-DF8688C1658F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792EFF-3D71-4943-936A-4976812F0AEF}" type="sibTrans" cxnId="{84D09F7D-8F26-495A-B4A6-DF8688C1658F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E8C49A-8207-492A-A8F2-CDB8414F7105}">
      <dgm:prSet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Deberes y tareas: Regular la cantidad, evitar copiados y dictados, generar estrategias de corrección en la escritura, potenciar procesos adecuados de lectura.</a:t>
          </a:r>
        </a:p>
      </dgm:t>
    </dgm:pt>
    <dgm:pt modelId="{9EFA8AC8-5BBC-4B91-9318-59CB38C9FD51}" type="par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530C4B-D274-413D-8E56-236CEF027A1A}" type="sib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10744E-3E83-40AF-9CD3-F5DBC36E1381}" type="pres">
      <dgm:prSet presAssocID="{9EAAFC0C-497C-4A00-A9AB-14C7464C3759}" presName="linearFlow" presStyleCnt="0">
        <dgm:presLayoutVars>
          <dgm:resizeHandles val="exact"/>
        </dgm:presLayoutVars>
      </dgm:prSet>
      <dgm:spPr/>
    </dgm:pt>
    <dgm:pt modelId="{18305A1C-F079-4DA2-860B-C3B178F27D15}" type="pres">
      <dgm:prSet presAssocID="{3B921997-E844-4C38-A827-CAFD89AB80D8}" presName="node" presStyleLbl="node1" presStyleIdx="0" presStyleCnt="5" custScaleX="563909">
        <dgm:presLayoutVars>
          <dgm:bulletEnabled val="1"/>
        </dgm:presLayoutVars>
      </dgm:prSet>
      <dgm:spPr/>
    </dgm:pt>
    <dgm:pt modelId="{7B44B508-A0C5-4FF2-8AE6-B20AD49C9C72}" type="pres">
      <dgm:prSet presAssocID="{C9D112A0-3E6B-41A1-8079-A0657248692B}" presName="sibTrans" presStyleLbl="sibTrans2D1" presStyleIdx="0" presStyleCnt="4"/>
      <dgm:spPr/>
    </dgm:pt>
    <dgm:pt modelId="{F7798673-5C8E-418D-A5CE-C8358EB883FA}" type="pres">
      <dgm:prSet presAssocID="{C9D112A0-3E6B-41A1-8079-A0657248692B}" presName="connectorText" presStyleLbl="sibTrans2D1" presStyleIdx="0" presStyleCnt="4"/>
      <dgm:spPr/>
    </dgm:pt>
    <dgm:pt modelId="{7ACB87A0-DA35-484F-A4B1-C23763BEBDA5}" type="pres">
      <dgm:prSet presAssocID="{28E04377-87F1-477F-AA10-560F3A0880F8}" presName="node" presStyleLbl="node1" presStyleIdx="1" presStyleCnt="5" custScaleX="563909">
        <dgm:presLayoutVars>
          <dgm:bulletEnabled val="1"/>
        </dgm:presLayoutVars>
      </dgm:prSet>
      <dgm:spPr/>
    </dgm:pt>
    <dgm:pt modelId="{E210214D-275A-41B6-AA91-2A3CB946AF26}" type="pres">
      <dgm:prSet presAssocID="{583AFC79-6BFA-4C08-B60C-A5B680BE7587}" presName="sibTrans" presStyleLbl="sibTrans2D1" presStyleIdx="1" presStyleCnt="4"/>
      <dgm:spPr/>
    </dgm:pt>
    <dgm:pt modelId="{A5DC9A34-4F73-49ED-8D3B-A914680092CD}" type="pres">
      <dgm:prSet presAssocID="{583AFC79-6BFA-4C08-B60C-A5B680BE7587}" presName="connectorText" presStyleLbl="sibTrans2D1" presStyleIdx="1" presStyleCnt="4"/>
      <dgm:spPr/>
    </dgm:pt>
    <dgm:pt modelId="{A9043BFF-CABD-4AD1-8990-64D4F74EF10B}" type="pres">
      <dgm:prSet presAssocID="{040F2E1D-BBB5-45EA-9409-4A2402F71B51}" presName="node" presStyleLbl="node1" presStyleIdx="2" presStyleCnt="5" custScaleX="563909" custLinFactNeighborX="-4264" custLinFactNeighborY="-4062">
        <dgm:presLayoutVars>
          <dgm:bulletEnabled val="1"/>
        </dgm:presLayoutVars>
      </dgm:prSet>
      <dgm:spPr/>
    </dgm:pt>
    <dgm:pt modelId="{FCD6315E-D097-4138-B45F-C47095F4592D}" type="pres">
      <dgm:prSet presAssocID="{BC0FD090-6744-439F-8462-45E38D448336}" presName="sibTrans" presStyleLbl="sibTrans2D1" presStyleIdx="2" presStyleCnt="4"/>
      <dgm:spPr/>
    </dgm:pt>
    <dgm:pt modelId="{835AFA5F-CBF3-4242-9F35-B86E313F9244}" type="pres">
      <dgm:prSet presAssocID="{BC0FD090-6744-439F-8462-45E38D448336}" presName="connectorText" presStyleLbl="sibTrans2D1" presStyleIdx="2" presStyleCnt="4"/>
      <dgm:spPr/>
    </dgm:pt>
    <dgm:pt modelId="{E8D6FA2E-C93F-408F-9CCB-018DA0270A87}" type="pres">
      <dgm:prSet presAssocID="{AAFC6FA3-58CD-40B6-A8CF-EDBF0519F1C4}" presName="node" presStyleLbl="node1" presStyleIdx="3" presStyleCnt="5" custScaleX="563909">
        <dgm:presLayoutVars>
          <dgm:bulletEnabled val="1"/>
        </dgm:presLayoutVars>
      </dgm:prSet>
      <dgm:spPr/>
    </dgm:pt>
    <dgm:pt modelId="{A74E5B69-4284-4B0C-9353-AC868195B246}" type="pres">
      <dgm:prSet presAssocID="{49792EFF-3D71-4943-936A-4976812F0AEF}" presName="sibTrans" presStyleLbl="sibTrans2D1" presStyleIdx="3" presStyleCnt="4"/>
      <dgm:spPr/>
    </dgm:pt>
    <dgm:pt modelId="{8834D67A-18D1-4F20-82B2-9652E36C7B9E}" type="pres">
      <dgm:prSet presAssocID="{49792EFF-3D71-4943-936A-4976812F0AEF}" presName="connectorText" presStyleLbl="sibTrans2D1" presStyleIdx="3" presStyleCnt="4"/>
      <dgm:spPr/>
    </dgm:pt>
    <dgm:pt modelId="{A73767CB-6550-41EC-9855-2F4F5365E3E2}" type="pres">
      <dgm:prSet presAssocID="{FAE8C49A-8207-492A-A8F2-CDB8414F7105}" presName="node" presStyleLbl="node1" presStyleIdx="4" presStyleCnt="5" custScaleX="563909">
        <dgm:presLayoutVars>
          <dgm:bulletEnabled val="1"/>
        </dgm:presLayoutVars>
      </dgm:prSet>
      <dgm:spPr/>
    </dgm:pt>
  </dgm:ptLst>
  <dgm:cxnLst>
    <dgm:cxn modelId="{452E850B-B115-492E-96AA-DF711B37007E}" srcId="{9EAAFC0C-497C-4A00-A9AB-14C7464C3759}" destId="{040F2E1D-BBB5-45EA-9409-4A2402F71B51}" srcOrd="2" destOrd="0" parTransId="{0522ABAC-509B-4CD3-A8A5-E34F3805A31F}" sibTransId="{BC0FD090-6744-439F-8462-45E38D448336}"/>
    <dgm:cxn modelId="{482E4C21-DD15-494E-A97B-CE25EFE12C4C}" type="presOf" srcId="{AAFC6FA3-58CD-40B6-A8CF-EDBF0519F1C4}" destId="{E8D6FA2E-C93F-408F-9CCB-018DA0270A87}" srcOrd="0" destOrd="0" presId="urn:microsoft.com/office/officeart/2005/8/layout/process2"/>
    <dgm:cxn modelId="{BB4C5241-C024-4745-886A-4A9C9620EDA4}" type="presOf" srcId="{49792EFF-3D71-4943-936A-4976812F0AEF}" destId="{8834D67A-18D1-4F20-82B2-9652E36C7B9E}" srcOrd="1" destOrd="0" presId="urn:microsoft.com/office/officeart/2005/8/layout/process2"/>
    <dgm:cxn modelId="{C943B562-2885-48F3-A0A2-20D905AB07AE}" type="presOf" srcId="{C9D112A0-3E6B-41A1-8079-A0657248692B}" destId="{7B44B508-A0C5-4FF2-8AE6-B20AD49C9C72}" srcOrd="0" destOrd="0" presId="urn:microsoft.com/office/officeart/2005/8/layout/process2"/>
    <dgm:cxn modelId="{0426816C-0789-446B-A97F-2489684DE69B}" type="presOf" srcId="{9EAAFC0C-497C-4A00-A9AB-14C7464C3759}" destId="{7910744E-3E83-40AF-9CD3-F5DBC36E1381}" srcOrd="0" destOrd="0" presId="urn:microsoft.com/office/officeart/2005/8/layout/process2"/>
    <dgm:cxn modelId="{CEF29C50-9759-426F-8111-499F49A6438F}" type="presOf" srcId="{49792EFF-3D71-4943-936A-4976812F0AEF}" destId="{A74E5B69-4284-4B0C-9353-AC868195B246}" srcOrd="0" destOrd="0" presId="urn:microsoft.com/office/officeart/2005/8/layout/process2"/>
    <dgm:cxn modelId="{84D09F7D-8F26-495A-B4A6-DF8688C1658F}" srcId="{9EAAFC0C-497C-4A00-A9AB-14C7464C3759}" destId="{AAFC6FA3-58CD-40B6-A8CF-EDBF0519F1C4}" srcOrd="3" destOrd="0" parTransId="{1A26A93E-3FD6-4AC9-A447-DC455F07FD4E}" sibTransId="{49792EFF-3D71-4943-936A-4976812F0AEF}"/>
    <dgm:cxn modelId="{719E948F-BBED-440B-AB09-492F2B8F9340}" type="presOf" srcId="{28E04377-87F1-477F-AA10-560F3A0880F8}" destId="{7ACB87A0-DA35-484F-A4B1-C23763BEBDA5}" srcOrd="0" destOrd="0" presId="urn:microsoft.com/office/officeart/2005/8/layout/process2"/>
    <dgm:cxn modelId="{D05B04A9-03B0-4746-8DF4-8D430345E593}" type="presOf" srcId="{BC0FD090-6744-439F-8462-45E38D448336}" destId="{835AFA5F-CBF3-4242-9F35-B86E313F9244}" srcOrd="1" destOrd="0" presId="urn:microsoft.com/office/officeart/2005/8/layout/process2"/>
    <dgm:cxn modelId="{DA8E22AF-3C1B-41A6-B74D-3358E3E3F0D8}" type="presOf" srcId="{FAE8C49A-8207-492A-A8F2-CDB8414F7105}" destId="{A73767CB-6550-41EC-9855-2F4F5365E3E2}" srcOrd="0" destOrd="0" presId="urn:microsoft.com/office/officeart/2005/8/layout/process2"/>
    <dgm:cxn modelId="{83321DB9-E412-498E-970F-EBF66F7EF62F}" type="presOf" srcId="{583AFC79-6BFA-4C08-B60C-A5B680BE7587}" destId="{A5DC9A34-4F73-49ED-8D3B-A914680092CD}" srcOrd="1" destOrd="0" presId="urn:microsoft.com/office/officeart/2005/8/layout/process2"/>
    <dgm:cxn modelId="{23AB96C0-C2BA-4CBF-95C7-AE4AFE5451AC}" type="presOf" srcId="{3B921997-E844-4C38-A827-CAFD89AB80D8}" destId="{18305A1C-F079-4DA2-860B-C3B178F27D15}" srcOrd="0" destOrd="0" presId="urn:microsoft.com/office/officeart/2005/8/layout/process2"/>
    <dgm:cxn modelId="{13AFDBC0-0D5D-4A27-A699-0BB75B4F7982}" type="presOf" srcId="{040F2E1D-BBB5-45EA-9409-4A2402F71B51}" destId="{A9043BFF-CABD-4AD1-8990-64D4F74EF10B}" srcOrd="0" destOrd="0" presId="urn:microsoft.com/office/officeart/2005/8/layout/process2"/>
    <dgm:cxn modelId="{BDB5D7C4-4977-408E-A646-6E830004152E}" srcId="{9EAAFC0C-497C-4A00-A9AB-14C7464C3759}" destId="{3B921997-E844-4C38-A827-CAFD89AB80D8}" srcOrd="0" destOrd="0" parTransId="{A9FD4672-A2E3-4D2E-A9F4-FDC004177EF0}" sibTransId="{C9D112A0-3E6B-41A1-8079-A0657248692B}"/>
    <dgm:cxn modelId="{7CE4ACC8-C7EB-4334-BC10-A248A55D9A98}" type="presOf" srcId="{583AFC79-6BFA-4C08-B60C-A5B680BE7587}" destId="{E210214D-275A-41B6-AA91-2A3CB946AF26}" srcOrd="0" destOrd="0" presId="urn:microsoft.com/office/officeart/2005/8/layout/process2"/>
    <dgm:cxn modelId="{A3D073CB-D507-42CE-B31B-32B51F7A5F6A}" srcId="{9EAAFC0C-497C-4A00-A9AB-14C7464C3759}" destId="{28E04377-87F1-477F-AA10-560F3A0880F8}" srcOrd="1" destOrd="0" parTransId="{BA797047-8217-4194-B509-4019872E4486}" sibTransId="{583AFC79-6BFA-4C08-B60C-A5B680BE7587}"/>
    <dgm:cxn modelId="{2CC80DD1-4098-410C-A6F7-2844D3B840D8}" type="presOf" srcId="{C9D112A0-3E6B-41A1-8079-A0657248692B}" destId="{F7798673-5C8E-418D-A5CE-C8358EB883FA}" srcOrd="1" destOrd="0" presId="urn:microsoft.com/office/officeart/2005/8/layout/process2"/>
    <dgm:cxn modelId="{785228E2-770F-4C66-9171-EAD95D08EA8E}" srcId="{9EAAFC0C-497C-4A00-A9AB-14C7464C3759}" destId="{FAE8C49A-8207-492A-A8F2-CDB8414F7105}" srcOrd="4" destOrd="0" parTransId="{9EFA8AC8-5BBC-4B91-9318-59CB38C9FD51}" sibTransId="{D6530C4B-D274-413D-8E56-236CEF027A1A}"/>
    <dgm:cxn modelId="{6AC751F4-914F-49AA-BA2E-2C4C1903F3E1}" type="presOf" srcId="{BC0FD090-6744-439F-8462-45E38D448336}" destId="{FCD6315E-D097-4138-B45F-C47095F4592D}" srcOrd="0" destOrd="0" presId="urn:microsoft.com/office/officeart/2005/8/layout/process2"/>
    <dgm:cxn modelId="{AECBCA08-A521-4E18-8745-7FA645A24D20}" type="presParOf" srcId="{7910744E-3E83-40AF-9CD3-F5DBC36E1381}" destId="{18305A1C-F079-4DA2-860B-C3B178F27D15}" srcOrd="0" destOrd="0" presId="urn:microsoft.com/office/officeart/2005/8/layout/process2"/>
    <dgm:cxn modelId="{F3E3DE91-072F-4FEA-AADC-9CC91B4505F6}" type="presParOf" srcId="{7910744E-3E83-40AF-9CD3-F5DBC36E1381}" destId="{7B44B508-A0C5-4FF2-8AE6-B20AD49C9C72}" srcOrd="1" destOrd="0" presId="urn:microsoft.com/office/officeart/2005/8/layout/process2"/>
    <dgm:cxn modelId="{03AF830A-8052-4386-A566-8923F09B5DD8}" type="presParOf" srcId="{7B44B508-A0C5-4FF2-8AE6-B20AD49C9C72}" destId="{F7798673-5C8E-418D-A5CE-C8358EB883FA}" srcOrd="0" destOrd="0" presId="urn:microsoft.com/office/officeart/2005/8/layout/process2"/>
    <dgm:cxn modelId="{BC510839-F461-43EA-BF9D-B9AA68D44629}" type="presParOf" srcId="{7910744E-3E83-40AF-9CD3-F5DBC36E1381}" destId="{7ACB87A0-DA35-484F-A4B1-C23763BEBDA5}" srcOrd="2" destOrd="0" presId="urn:microsoft.com/office/officeart/2005/8/layout/process2"/>
    <dgm:cxn modelId="{64807246-E039-4E54-B2E3-101CC0EC4213}" type="presParOf" srcId="{7910744E-3E83-40AF-9CD3-F5DBC36E1381}" destId="{E210214D-275A-41B6-AA91-2A3CB946AF26}" srcOrd="3" destOrd="0" presId="urn:microsoft.com/office/officeart/2005/8/layout/process2"/>
    <dgm:cxn modelId="{19D925C9-B031-430C-B266-D2E22392DC75}" type="presParOf" srcId="{E210214D-275A-41B6-AA91-2A3CB946AF26}" destId="{A5DC9A34-4F73-49ED-8D3B-A914680092CD}" srcOrd="0" destOrd="0" presId="urn:microsoft.com/office/officeart/2005/8/layout/process2"/>
    <dgm:cxn modelId="{4DCD16EF-C541-4C1E-8023-BB4E587E753F}" type="presParOf" srcId="{7910744E-3E83-40AF-9CD3-F5DBC36E1381}" destId="{A9043BFF-CABD-4AD1-8990-64D4F74EF10B}" srcOrd="4" destOrd="0" presId="urn:microsoft.com/office/officeart/2005/8/layout/process2"/>
    <dgm:cxn modelId="{49629F23-F356-4430-BA12-67849AAB7EFF}" type="presParOf" srcId="{7910744E-3E83-40AF-9CD3-F5DBC36E1381}" destId="{FCD6315E-D097-4138-B45F-C47095F4592D}" srcOrd="5" destOrd="0" presId="urn:microsoft.com/office/officeart/2005/8/layout/process2"/>
    <dgm:cxn modelId="{FB873CCF-4BB4-4648-9351-2628FC310C83}" type="presParOf" srcId="{FCD6315E-D097-4138-B45F-C47095F4592D}" destId="{835AFA5F-CBF3-4242-9F35-B86E313F9244}" srcOrd="0" destOrd="0" presId="urn:microsoft.com/office/officeart/2005/8/layout/process2"/>
    <dgm:cxn modelId="{AF58F489-6825-4C13-B605-5EFCB9484EC0}" type="presParOf" srcId="{7910744E-3E83-40AF-9CD3-F5DBC36E1381}" destId="{E8D6FA2E-C93F-408F-9CCB-018DA0270A87}" srcOrd="6" destOrd="0" presId="urn:microsoft.com/office/officeart/2005/8/layout/process2"/>
    <dgm:cxn modelId="{E7E2B9F4-AF75-41DD-B472-DC1EAA6D8E60}" type="presParOf" srcId="{7910744E-3E83-40AF-9CD3-F5DBC36E1381}" destId="{A74E5B69-4284-4B0C-9353-AC868195B246}" srcOrd="7" destOrd="0" presId="urn:microsoft.com/office/officeart/2005/8/layout/process2"/>
    <dgm:cxn modelId="{27B5069F-E72A-4BFE-BE23-ABD9E50EE102}" type="presParOf" srcId="{A74E5B69-4284-4B0C-9353-AC868195B246}" destId="{8834D67A-18D1-4F20-82B2-9652E36C7B9E}" srcOrd="0" destOrd="0" presId="urn:microsoft.com/office/officeart/2005/8/layout/process2"/>
    <dgm:cxn modelId="{FA73E85D-338F-42F6-9C71-1698635FD21F}" type="presParOf" srcId="{7910744E-3E83-40AF-9CD3-F5DBC36E1381}" destId="{A73767CB-6550-41EC-9855-2F4F5365E3E2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7A6FFB-E0BA-4279-A4E7-23664640391F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23AF3B83-0E56-45EA-9501-B53059C349AB}">
      <dgm:prSet phldrT="[Texto]" custT="1"/>
      <dgm:spPr/>
      <dgm:t>
        <a:bodyPr/>
        <a:lstStyle/>
        <a:p>
          <a:r>
            <a:rPr lang="es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Seleccionar el más adecuado a sus dificultades </a:t>
          </a:r>
          <a:r>
            <a:rPr lang="es-E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y el que favorezca la postura adecuada </a:t>
          </a:r>
          <a:r>
            <a:rPr lang="es-ES" sz="16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(hay diferentes grosores, adaptadores...) </a:t>
          </a:r>
          <a:endParaRPr lang="es-ES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01F16A-A8B0-41F0-8DD8-5ADF04C65E03}" type="parTrans" cxnId="{272469FC-AA76-4555-9F6D-5AA5CA88A6E2}">
      <dgm:prSet/>
      <dgm:spPr/>
      <dgm:t>
        <a:bodyPr/>
        <a:lstStyle/>
        <a:p>
          <a:endParaRPr lang="es-ES" sz="2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858E9C-54DE-45C9-B65E-4F8C0094E58C}" type="sibTrans" cxnId="{272469FC-AA76-4555-9F6D-5AA5CA88A6E2}">
      <dgm:prSet custT="1"/>
      <dgm:spPr/>
      <dgm:t>
        <a:bodyPr/>
        <a:lstStyle/>
        <a:p>
          <a:endParaRPr lang="es-ES" sz="11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5401BA-3113-44CB-8B24-811981BC71A2}">
      <dgm:prSet phldrT="[Texto]" custT="1"/>
      <dgm:spPr/>
      <dgm:t>
        <a:bodyPr/>
        <a:lstStyle/>
        <a:p>
          <a:r>
            <a:rPr lang="es-ES" sz="16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En</a:t>
          </a:r>
          <a:r>
            <a:rPr lang="es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 cuanto a los bolígrafos, los de gel </a:t>
          </a:r>
          <a:r>
            <a:rPr lang="es-E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y que se pueden borrar favorecen una escritura más fluida y requieren menos esfuerzo al escribir (suelen hacer una prensión excesiva al escribir </a:t>
          </a:r>
          <a:r>
            <a:rPr lang="es-ES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los</a:t>
          </a:r>
          <a:r>
            <a:rPr lang="es-E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 niños con TDAH).</a:t>
          </a:r>
          <a:endParaRPr lang="es-ES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8F4176-AEDC-44F2-8B48-2ABBE8BA5A72}" type="parTrans" cxnId="{6A894877-C964-4160-8B6A-8379EB493459}">
      <dgm:prSet/>
      <dgm:spPr/>
      <dgm:t>
        <a:bodyPr/>
        <a:lstStyle/>
        <a:p>
          <a:endParaRPr lang="es-ES" sz="2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4C768C-AB29-4EE6-88C8-194A401D4795}" type="sibTrans" cxnId="{6A894877-C964-4160-8B6A-8379EB493459}">
      <dgm:prSet custT="1"/>
      <dgm:spPr/>
      <dgm:t>
        <a:bodyPr/>
        <a:lstStyle/>
        <a:p>
          <a:endParaRPr lang="es-ES" sz="11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2DF46A-BC28-41D2-92A4-A6925144E47C}">
      <dgm:prSet phldrT="[Texto]" custT="1"/>
      <dgm:spPr/>
      <dgm:t>
        <a:bodyPr/>
        <a:lstStyle/>
        <a:p>
          <a:r>
            <a:rPr lang="es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Con respecto a la escritura,</a:t>
          </a:r>
          <a:r>
            <a:rPr lang="es-E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 cuando ya emplean bolígrafos, es habitual que usen diferentes colores (negro enunciado, azul respuesta, rojo apartados...)</a:t>
          </a:r>
          <a:endParaRPr lang="es-ES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EB7A0C-2F71-4F11-AB97-15F3C9F7F0B2}" type="parTrans" cxnId="{F2DBDB9D-E1BE-42B4-96D6-27C269986EBD}">
      <dgm:prSet/>
      <dgm:spPr/>
      <dgm:t>
        <a:bodyPr/>
        <a:lstStyle/>
        <a:p>
          <a:endParaRPr lang="es-ES" sz="2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82C294-7637-49FA-8B12-1C65A7A6B939}" type="sibTrans" cxnId="{F2DBDB9D-E1BE-42B4-96D6-27C269986EBD}">
      <dgm:prSet custT="1"/>
      <dgm:spPr/>
      <dgm:t>
        <a:bodyPr/>
        <a:lstStyle/>
        <a:p>
          <a:endParaRPr lang="es-ES" sz="11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8C6B3C-7159-41E7-9D88-22667BDA5C04}">
      <dgm:prSet custT="1"/>
      <dgm:spPr/>
      <dgm:t>
        <a:bodyPr/>
        <a:lstStyle/>
        <a:p>
          <a:r>
            <a:rPr lang="es-E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Esto, </a:t>
          </a:r>
          <a:r>
            <a:rPr lang="es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en algunos casos, puede ser muy complejo para </a:t>
          </a:r>
          <a:r>
            <a:rPr lang="es-ES" sz="1600" b="1" u="sng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ell@s</a:t>
          </a:r>
          <a:r>
            <a:rPr lang="es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 y ralentiza su escritura, </a:t>
          </a:r>
          <a:r>
            <a:rPr lang="es-E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por lo que deben empezar primero con un solo color e ir incorporando el resto a medida que ésta sea más fluida.</a:t>
          </a:r>
        </a:p>
      </dgm:t>
    </dgm:pt>
    <dgm:pt modelId="{4565A326-7C97-4B51-8079-39EFBB1C7B9E}" type="parTrans" cxnId="{269EAB46-754A-4DF6-A91A-D46DA9878B32}">
      <dgm:prSet/>
      <dgm:spPr/>
      <dgm:t>
        <a:bodyPr/>
        <a:lstStyle/>
        <a:p>
          <a:endParaRPr lang="es-ES" sz="2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EB9BD8-E60E-43E7-9CA1-170F1858BAEF}" type="sibTrans" cxnId="{269EAB46-754A-4DF6-A91A-D46DA9878B32}">
      <dgm:prSet/>
      <dgm:spPr/>
      <dgm:t>
        <a:bodyPr/>
        <a:lstStyle/>
        <a:p>
          <a:endParaRPr lang="es-ES" sz="2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B4F6B2-EC84-4DF2-919C-F2B7852AF5F7}" type="pres">
      <dgm:prSet presAssocID="{E37A6FFB-E0BA-4279-A4E7-23664640391F}" presName="linearFlow" presStyleCnt="0">
        <dgm:presLayoutVars>
          <dgm:resizeHandles val="exact"/>
        </dgm:presLayoutVars>
      </dgm:prSet>
      <dgm:spPr/>
    </dgm:pt>
    <dgm:pt modelId="{D3947F82-C449-4685-BB77-A1CD26EF8510}" type="pres">
      <dgm:prSet presAssocID="{23AF3B83-0E56-45EA-9501-B53059C349AB}" presName="node" presStyleLbl="node1" presStyleIdx="0" presStyleCnt="4" custScaleX="253521">
        <dgm:presLayoutVars>
          <dgm:bulletEnabled val="1"/>
        </dgm:presLayoutVars>
      </dgm:prSet>
      <dgm:spPr/>
    </dgm:pt>
    <dgm:pt modelId="{B556DE4B-B180-4BC8-8B20-A18F68901537}" type="pres">
      <dgm:prSet presAssocID="{22858E9C-54DE-45C9-B65E-4F8C0094E58C}" presName="sibTrans" presStyleLbl="sibTrans2D1" presStyleIdx="0" presStyleCnt="3"/>
      <dgm:spPr/>
    </dgm:pt>
    <dgm:pt modelId="{2221F93C-DAFF-44D0-BFB8-89CE94B87D7C}" type="pres">
      <dgm:prSet presAssocID="{22858E9C-54DE-45C9-B65E-4F8C0094E58C}" presName="connectorText" presStyleLbl="sibTrans2D1" presStyleIdx="0" presStyleCnt="3"/>
      <dgm:spPr/>
    </dgm:pt>
    <dgm:pt modelId="{332945A2-497B-434B-9F50-ED6AEA871264}" type="pres">
      <dgm:prSet presAssocID="{BC5401BA-3113-44CB-8B24-811981BC71A2}" presName="node" presStyleLbl="node1" presStyleIdx="1" presStyleCnt="4" custScaleX="253521" custScaleY="105854">
        <dgm:presLayoutVars>
          <dgm:bulletEnabled val="1"/>
        </dgm:presLayoutVars>
      </dgm:prSet>
      <dgm:spPr/>
    </dgm:pt>
    <dgm:pt modelId="{16C59FB8-A106-4D81-A328-89B09766A3BD}" type="pres">
      <dgm:prSet presAssocID="{934C768C-AB29-4EE6-88C8-194A401D4795}" presName="sibTrans" presStyleLbl="sibTrans2D1" presStyleIdx="1" presStyleCnt="3"/>
      <dgm:spPr/>
    </dgm:pt>
    <dgm:pt modelId="{91A6DD12-859A-4264-A1D2-EB35526632B8}" type="pres">
      <dgm:prSet presAssocID="{934C768C-AB29-4EE6-88C8-194A401D4795}" presName="connectorText" presStyleLbl="sibTrans2D1" presStyleIdx="1" presStyleCnt="3"/>
      <dgm:spPr/>
    </dgm:pt>
    <dgm:pt modelId="{67139956-4772-4839-A307-3795BCDFC28E}" type="pres">
      <dgm:prSet presAssocID="{BB2DF46A-BC28-41D2-92A4-A6925144E47C}" presName="node" presStyleLbl="node1" presStyleIdx="2" presStyleCnt="4" custScaleX="253521">
        <dgm:presLayoutVars>
          <dgm:bulletEnabled val="1"/>
        </dgm:presLayoutVars>
      </dgm:prSet>
      <dgm:spPr/>
    </dgm:pt>
    <dgm:pt modelId="{ED5A73F2-CE0F-4612-BBF4-3C012BBF4E00}" type="pres">
      <dgm:prSet presAssocID="{BB82C294-7637-49FA-8B12-1C65A7A6B939}" presName="sibTrans" presStyleLbl="sibTrans2D1" presStyleIdx="2" presStyleCnt="3"/>
      <dgm:spPr/>
    </dgm:pt>
    <dgm:pt modelId="{4D77752D-F5E1-40C9-BCD2-B99AFF3CCBED}" type="pres">
      <dgm:prSet presAssocID="{BB82C294-7637-49FA-8B12-1C65A7A6B939}" presName="connectorText" presStyleLbl="sibTrans2D1" presStyleIdx="2" presStyleCnt="3"/>
      <dgm:spPr/>
    </dgm:pt>
    <dgm:pt modelId="{6B8AAA3F-9310-43A6-8BBB-F3860EEC9A50}" type="pres">
      <dgm:prSet presAssocID="{A08C6B3C-7159-41E7-9D88-22667BDA5C04}" presName="node" presStyleLbl="node1" presStyleIdx="3" presStyleCnt="4" custScaleX="253521">
        <dgm:presLayoutVars>
          <dgm:bulletEnabled val="1"/>
        </dgm:presLayoutVars>
      </dgm:prSet>
      <dgm:spPr/>
    </dgm:pt>
  </dgm:ptLst>
  <dgm:cxnLst>
    <dgm:cxn modelId="{5D6CD614-F50B-4DFF-B925-382983A22E03}" type="presOf" srcId="{A08C6B3C-7159-41E7-9D88-22667BDA5C04}" destId="{6B8AAA3F-9310-43A6-8BBB-F3860EEC9A50}" srcOrd="0" destOrd="0" presId="urn:microsoft.com/office/officeart/2005/8/layout/process2"/>
    <dgm:cxn modelId="{739F5419-2DF6-45EC-840D-66684C391F3B}" type="presOf" srcId="{934C768C-AB29-4EE6-88C8-194A401D4795}" destId="{16C59FB8-A106-4D81-A328-89B09766A3BD}" srcOrd="0" destOrd="0" presId="urn:microsoft.com/office/officeart/2005/8/layout/process2"/>
    <dgm:cxn modelId="{269EAB46-754A-4DF6-A91A-D46DA9878B32}" srcId="{E37A6FFB-E0BA-4279-A4E7-23664640391F}" destId="{A08C6B3C-7159-41E7-9D88-22667BDA5C04}" srcOrd="3" destOrd="0" parTransId="{4565A326-7C97-4B51-8079-39EFBB1C7B9E}" sibTransId="{03EB9BD8-E60E-43E7-9CA1-170F1858BAEF}"/>
    <dgm:cxn modelId="{1B96716D-EFAC-47D3-8332-44B9520F7105}" type="presOf" srcId="{23AF3B83-0E56-45EA-9501-B53059C349AB}" destId="{D3947F82-C449-4685-BB77-A1CD26EF8510}" srcOrd="0" destOrd="0" presId="urn:microsoft.com/office/officeart/2005/8/layout/process2"/>
    <dgm:cxn modelId="{ACF8ED6D-141A-409A-9EBF-3686DF034714}" type="presOf" srcId="{BB82C294-7637-49FA-8B12-1C65A7A6B939}" destId="{4D77752D-F5E1-40C9-BCD2-B99AFF3CCBED}" srcOrd="1" destOrd="0" presId="urn:microsoft.com/office/officeart/2005/8/layout/process2"/>
    <dgm:cxn modelId="{6A894877-C964-4160-8B6A-8379EB493459}" srcId="{E37A6FFB-E0BA-4279-A4E7-23664640391F}" destId="{BC5401BA-3113-44CB-8B24-811981BC71A2}" srcOrd="1" destOrd="0" parTransId="{498F4176-AEDC-44F2-8B48-2ABBE8BA5A72}" sibTransId="{934C768C-AB29-4EE6-88C8-194A401D4795}"/>
    <dgm:cxn modelId="{E398B28F-C1C0-4046-A08E-415E8DFF3046}" type="presOf" srcId="{BB2DF46A-BC28-41D2-92A4-A6925144E47C}" destId="{67139956-4772-4839-A307-3795BCDFC28E}" srcOrd="0" destOrd="0" presId="urn:microsoft.com/office/officeart/2005/8/layout/process2"/>
    <dgm:cxn modelId="{E093B68F-D588-4983-9C43-5F8E58C9C2A1}" type="presOf" srcId="{BB82C294-7637-49FA-8B12-1C65A7A6B939}" destId="{ED5A73F2-CE0F-4612-BBF4-3C012BBF4E00}" srcOrd="0" destOrd="0" presId="urn:microsoft.com/office/officeart/2005/8/layout/process2"/>
    <dgm:cxn modelId="{0CE3C394-53C7-4B2F-BCC6-89C7357B86DE}" type="presOf" srcId="{22858E9C-54DE-45C9-B65E-4F8C0094E58C}" destId="{2221F93C-DAFF-44D0-BFB8-89CE94B87D7C}" srcOrd="1" destOrd="0" presId="urn:microsoft.com/office/officeart/2005/8/layout/process2"/>
    <dgm:cxn modelId="{BD36299D-2949-4B60-8F25-154E09641FA7}" type="presOf" srcId="{BC5401BA-3113-44CB-8B24-811981BC71A2}" destId="{332945A2-497B-434B-9F50-ED6AEA871264}" srcOrd="0" destOrd="0" presId="urn:microsoft.com/office/officeart/2005/8/layout/process2"/>
    <dgm:cxn modelId="{F2DBDB9D-E1BE-42B4-96D6-27C269986EBD}" srcId="{E37A6FFB-E0BA-4279-A4E7-23664640391F}" destId="{BB2DF46A-BC28-41D2-92A4-A6925144E47C}" srcOrd="2" destOrd="0" parTransId="{AEEB7A0C-2F71-4F11-AB97-15F3C9F7F0B2}" sibTransId="{BB82C294-7637-49FA-8B12-1C65A7A6B939}"/>
    <dgm:cxn modelId="{8BC528BB-B525-40E7-85EC-747B0A1E8086}" type="presOf" srcId="{E37A6FFB-E0BA-4279-A4E7-23664640391F}" destId="{FCB4F6B2-EC84-4DF2-919C-F2B7852AF5F7}" srcOrd="0" destOrd="0" presId="urn:microsoft.com/office/officeart/2005/8/layout/process2"/>
    <dgm:cxn modelId="{169215E4-4021-4329-A321-4F451472B382}" type="presOf" srcId="{22858E9C-54DE-45C9-B65E-4F8C0094E58C}" destId="{B556DE4B-B180-4BC8-8B20-A18F68901537}" srcOrd="0" destOrd="0" presId="urn:microsoft.com/office/officeart/2005/8/layout/process2"/>
    <dgm:cxn modelId="{F45881EA-EBD6-4096-A88C-FEFEF547C21D}" type="presOf" srcId="{934C768C-AB29-4EE6-88C8-194A401D4795}" destId="{91A6DD12-859A-4264-A1D2-EB35526632B8}" srcOrd="1" destOrd="0" presId="urn:microsoft.com/office/officeart/2005/8/layout/process2"/>
    <dgm:cxn modelId="{272469FC-AA76-4555-9F6D-5AA5CA88A6E2}" srcId="{E37A6FFB-E0BA-4279-A4E7-23664640391F}" destId="{23AF3B83-0E56-45EA-9501-B53059C349AB}" srcOrd="0" destOrd="0" parTransId="{4201F16A-A8B0-41F0-8DD8-5ADF04C65E03}" sibTransId="{22858E9C-54DE-45C9-B65E-4F8C0094E58C}"/>
    <dgm:cxn modelId="{4391868D-226F-445F-B34B-B58B047A18D7}" type="presParOf" srcId="{FCB4F6B2-EC84-4DF2-919C-F2B7852AF5F7}" destId="{D3947F82-C449-4685-BB77-A1CD26EF8510}" srcOrd="0" destOrd="0" presId="urn:microsoft.com/office/officeart/2005/8/layout/process2"/>
    <dgm:cxn modelId="{1360648A-5F00-411C-8816-14E3D3A90984}" type="presParOf" srcId="{FCB4F6B2-EC84-4DF2-919C-F2B7852AF5F7}" destId="{B556DE4B-B180-4BC8-8B20-A18F68901537}" srcOrd="1" destOrd="0" presId="urn:microsoft.com/office/officeart/2005/8/layout/process2"/>
    <dgm:cxn modelId="{CEF7C5A7-79F5-4A50-95D9-438A49F0BF43}" type="presParOf" srcId="{B556DE4B-B180-4BC8-8B20-A18F68901537}" destId="{2221F93C-DAFF-44D0-BFB8-89CE94B87D7C}" srcOrd="0" destOrd="0" presId="urn:microsoft.com/office/officeart/2005/8/layout/process2"/>
    <dgm:cxn modelId="{49368BF3-B496-409E-99B1-D06CDBC65C06}" type="presParOf" srcId="{FCB4F6B2-EC84-4DF2-919C-F2B7852AF5F7}" destId="{332945A2-497B-434B-9F50-ED6AEA871264}" srcOrd="2" destOrd="0" presId="urn:microsoft.com/office/officeart/2005/8/layout/process2"/>
    <dgm:cxn modelId="{AF2142B1-068E-47FB-B193-6CF7657DAECA}" type="presParOf" srcId="{FCB4F6B2-EC84-4DF2-919C-F2B7852AF5F7}" destId="{16C59FB8-A106-4D81-A328-89B09766A3BD}" srcOrd="3" destOrd="0" presId="urn:microsoft.com/office/officeart/2005/8/layout/process2"/>
    <dgm:cxn modelId="{2F90207B-F9B6-41F6-A418-6821952F8150}" type="presParOf" srcId="{16C59FB8-A106-4D81-A328-89B09766A3BD}" destId="{91A6DD12-859A-4264-A1D2-EB35526632B8}" srcOrd="0" destOrd="0" presId="urn:microsoft.com/office/officeart/2005/8/layout/process2"/>
    <dgm:cxn modelId="{A52D4C36-EF63-4D12-B860-2B597E7E86D3}" type="presParOf" srcId="{FCB4F6B2-EC84-4DF2-919C-F2B7852AF5F7}" destId="{67139956-4772-4839-A307-3795BCDFC28E}" srcOrd="4" destOrd="0" presId="urn:microsoft.com/office/officeart/2005/8/layout/process2"/>
    <dgm:cxn modelId="{02C29F58-2F42-443F-B6FA-0AAC06C28228}" type="presParOf" srcId="{FCB4F6B2-EC84-4DF2-919C-F2B7852AF5F7}" destId="{ED5A73F2-CE0F-4612-BBF4-3C012BBF4E00}" srcOrd="5" destOrd="0" presId="urn:microsoft.com/office/officeart/2005/8/layout/process2"/>
    <dgm:cxn modelId="{BD15A966-D2B8-4A38-8951-D219FFA13EB5}" type="presParOf" srcId="{ED5A73F2-CE0F-4612-BBF4-3C012BBF4E00}" destId="{4D77752D-F5E1-40C9-BCD2-B99AFF3CCBED}" srcOrd="0" destOrd="0" presId="urn:microsoft.com/office/officeart/2005/8/layout/process2"/>
    <dgm:cxn modelId="{3247F0B1-4E62-4A56-8A52-491D808D766F}" type="presParOf" srcId="{FCB4F6B2-EC84-4DF2-919C-F2B7852AF5F7}" destId="{6B8AAA3F-9310-43A6-8BBB-F3860EEC9A50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2B759E-53A5-4ADB-88B8-61180B8870B2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123A7D-34EB-4234-B7C6-F4C614FEE822}">
      <dgm:prSet phldrT="[Texto]" custT="1"/>
      <dgm:spPr/>
      <dgm:t>
        <a:bodyPr anchor="ctr"/>
        <a:lstStyle/>
        <a:p>
          <a:pPr algn="ctr"/>
          <a:r>
            <a:rPr lang="es-ES" sz="1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Dificultades con los números: </a:t>
          </a:r>
          <a:endParaRPr lang="es-ES" sz="1800" dirty="0">
            <a:solidFill>
              <a:srgbClr val="FF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C9008D-B04C-4D93-8AF9-1F4B0626EC50}" type="parTrans" cxnId="{A047D21E-64C5-4D08-804C-0FA9F76BB4A5}">
      <dgm:prSet/>
      <dgm:spPr/>
      <dgm:t>
        <a:bodyPr/>
        <a:lstStyle/>
        <a:p>
          <a:endParaRPr lang="es-ES"/>
        </a:p>
      </dgm:t>
    </dgm:pt>
    <dgm:pt modelId="{76021806-ECCA-4522-A205-A2CD6610D85A}" type="sibTrans" cxnId="{A047D21E-64C5-4D08-804C-0FA9F76BB4A5}">
      <dgm:prSet/>
      <dgm:spPr/>
      <dgm:t>
        <a:bodyPr/>
        <a:lstStyle/>
        <a:p>
          <a:endParaRPr lang="es-ES"/>
        </a:p>
      </dgm:t>
    </dgm:pt>
    <dgm:pt modelId="{5F009526-DF7C-4243-A87F-CECA140CF2D4}">
      <dgm:prSet phldrT="[Texto]" custT="1"/>
      <dgm:spPr/>
      <dgm:t>
        <a:bodyPr anchor="ctr"/>
        <a:lstStyle/>
        <a:p>
          <a:pPr algn="just"/>
          <a:r>
            <a:rPr lang="es-ES" sz="1600" b="0" dirty="0">
              <a:latin typeface="Arial" panose="020B0604020202020204" pitchFamily="34" charset="0"/>
              <a:cs typeface="Arial" panose="020B0604020202020204" pitchFamily="34" charset="0"/>
            </a:rPr>
            <a:t>Confusión entre grafismos parecidos (3 – 8, por ejemplo). </a:t>
          </a:r>
        </a:p>
      </dgm:t>
    </dgm:pt>
    <dgm:pt modelId="{4FD547C4-90BF-4157-BE6B-CCEF2F3AD3E3}" type="parTrans" cxnId="{045C9461-B1A5-45D8-BA74-6193EA276BE0}">
      <dgm:prSet/>
      <dgm:spPr/>
      <dgm:t>
        <a:bodyPr/>
        <a:lstStyle/>
        <a:p>
          <a:endParaRPr lang="es-ES"/>
        </a:p>
      </dgm:t>
    </dgm:pt>
    <dgm:pt modelId="{9106E374-D850-46B1-85E5-A65EC4ADB598}" type="sibTrans" cxnId="{045C9461-B1A5-45D8-BA74-6193EA276BE0}">
      <dgm:prSet/>
      <dgm:spPr/>
      <dgm:t>
        <a:bodyPr/>
        <a:lstStyle/>
        <a:p>
          <a:endParaRPr lang="es-ES"/>
        </a:p>
      </dgm:t>
    </dgm:pt>
    <dgm:pt modelId="{6709B48C-9615-4423-A0BC-E363E9533A5E}">
      <dgm:prSet phldrT="[Texto]" custT="1"/>
      <dgm:spPr/>
      <dgm:t>
        <a:bodyPr anchor="ctr"/>
        <a:lstStyle/>
        <a:p>
          <a:pPr algn="just"/>
          <a:r>
            <a:rPr lang="es-ES" sz="1600" b="0" dirty="0">
              <a:latin typeface="Arial" panose="020B0604020202020204" pitchFamily="34" charset="0"/>
              <a:cs typeface="Arial" panose="020B0604020202020204" pitchFamily="34" charset="0"/>
            </a:rPr>
            <a:t>Inversión, rotación o transposición de los números (6 – 9, 69 – 96). </a:t>
          </a:r>
        </a:p>
      </dgm:t>
    </dgm:pt>
    <dgm:pt modelId="{1236E956-CD70-420C-AA4D-EC08BF33F7E1}" type="parTrans" cxnId="{067D0EDC-8241-4669-B4F3-019EAAB044C8}">
      <dgm:prSet/>
      <dgm:spPr/>
      <dgm:t>
        <a:bodyPr/>
        <a:lstStyle/>
        <a:p>
          <a:endParaRPr lang="es-ES"/>
        </a:p>
      </dgm:t>
    </dgm:pt>
    <dgm:pt modelId="{2BD2A935-BDFC-43E1-B851-8D5F9F2776CA}" type="sibTrans" cxnId="{067D0EDC-8241-4669-B4F3-019EAAB044C8}">
      <dgm:prSet/>
      <dgm:spPr/>
      <dgm:t>
        <a:bodyPr/>
        <a:lstStyle/>
        <a:p>
          <a:endParaRPr lang="es-ES"/>
        </a:p>
      </dgm:t>
    </dgm:pt>
    <dgm:pt modelId="{4F730843-602B-4877-A90B-A2DD9D5E51E5}">
      <dgm:prSet phldrT="[Texto]" custT="1"/>
      <dgm:spPr/>
      <dgm:t>
        <a:bodyPr/>
        <a:lstStyle/>
        <a:p>
          <a:pPr algn="ctr"/>
          <a:r>
            <a:rPr lang="es-ES" sz="1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Otras dificultades </a:t>
          </a:r>
        </a:p>
      </dgm:t>
    </dgm:pt>
    <dgm:pt modelId="{15774272-EA26-46D8-8361-D102EB93C925}" type="parTrans" cxnId="{C755313D-9B59-4210-BA7E-62BD98853D5B}">
      <dgm:prSet/>
      <dgm:spPr/>
      <dgm:t>
        <a:bodyPr/>
        <a:lstStyle/>
        <a:p>
          <a:endParaRPr lang="es-ES"/>
        </a:p>
      </dgm:t>
    </dgm:pt>
    <dgm:pt modelId="{B1F570F1-F565-433B-BC4C-780F84CB16A3}" type="sibTrans" cxnId="{C755313D-9B59-4210-BA7E-62BD98853D5B}">
      <dgm:prSet/>
      <dgm:spPr/>
      <dgm:t>
        <a:bodyPr/>
        <a:lstStyle/>
        <a:p>
          <a:endParaRPr lang="es-ES"/>
        </a:p>
      </dgm:t>
    </dgm:pt>
    <dgm:pt modelId="{5E15E675-594A-4548-85DE-4DCE6775AFD2}">
      <dgm:prSet custT="1"/>
      <dgm:spPr/>
      <dgm:t>
        <a:bodyPr anchor="ctr"/>
        <a:lstStyle/>
        <a:p>
          <a:pPr algn="just"/>
          <a:r>
            <a:rPr lang="es-ES" sz="1600" b="0" dirty="0">
              <a:latin typeface="Arial" panose="020B0604020202020204" pitchFamily="34" charset="0"/>
              <a:cs typeface="Arial" panose="020B0604020202020204" pitchFamily="34" charset="0"/>
            </a:rPr>
            <a:t>Identificación dudosa y equívoca al nombrarlos o escribirlos. </a:t>
          </a:r>
        </a:p>
      </dgm:t>
    </dgm:pt>
    <dgm:pt modelId="{72081298-23F4-4003-9AAD-400C5DF805AC}" type="parTrans" cxnId="{F5D2B4A2-4DFB-4263-8716-3A5FA1BFC88F}">
      <dgm:prSet/>
      <dgm:spPr/>
      <dgm:t>
        <a:bodyPr/>
        <a:lstStyle/>
        <a:p>
          <a:endParaRPr lang="es-ES"/>
        </a:p>
      </dgm:t>
    </dgm:pt>
    <dgm:pt modelId="{DC3B5AAA-13AA-4844-8807-1ED2B4C6ABCE}" type="sibTrans" cxnId="{F5D2B4A2-4DFB-4263-8716-3A5FA1BFC88F}">
      <dgm:prSet/>
      <dgm:spPr/>
      <dgm:t>
        <a:bodyPr/>
        <a:lstStyle/>
        <a:p>
          <a:endParaRPr lang="es-ES"/>
        </a:p>
      </dgm:t>
    </dgm:pt>
    <dgm:pt modelId="{8DC59725-34C5-4F03-A485-A8EC4EFEDE54}">
      <dgm:prSet phldrT="[Texto]" custT="1"/>
      <dgm:spPr/>
      <dgm:t>
        <a:bodyPr anchor="ctr"/>
        <a:lstStyle/>
        <a:p>
          <a:pPr algn="just"/>
          <a:r>
            <a:rPr lang="es-ES" sz="1600" b="0" dirty="0">
              <a:latin typeface="Arial" panose="020B0604020202020204" pitchFamily="34" charset="0"/>
              <a:cs typeface="Arial" panose="020B0604020202020204" pitchFamily="34" charset="0"/>
            </a:rPr>
            <a:t>Confusión de los signos (+, -, /, x).</a:t>
          </a:r>
        </a:p>
      </dgm:t>
    </dgm:pt>
    <dgm:pt modelId="{A48A31F5-DA48-44D5-8FF2-FD7BAF6E3890}" type="parTrans" cxnId="{DE83FFA8-1AC6-4CF5-A82E-EE88D2D32860}">
      <dgm:prSet/>
      <dgm:spPr/>
      <dgm:t>
        <a:bodyPr/>
        <a:lstStyle/>
        <a:p>
          <a:endParaRPr lang="es-ES"/>
        </a:p>
      </dgm:t>
    </dgm:pt>
    <dgm:pt modelId="{51E47C22-7376-4819-81DB-1196C53D46E1}" type="sibTrans" cxnId="{DE83FFA8-1AC6-4CF5-A82E-EE88D2D32860}">
      <dgm:prSet/>
      <dgm:spPr/>
      <dgm:t>
        <a:bodyPr/>
        <a:lstStyle/>
        <a:p>
          <a:endParaRPr lang="es-ES"/>
        </a:p>
      </dgm:t>
    </dgm:pt>
    <dgm:pt modelId="{C1604F5C-2582-4718-AB34-7E8226D99286}">
      <dgm:prSet phldrT="[Texto]" custT="1"/>
      <dgm:spPr/>
      <dgm:t>
        <a:bodyPr anchor="ctr"/>
        <a:lstStyle/>
        <a:p>
          <a:pPr algn="just"/>
          <a:r>
            <a:rPr lang="es-ES" sz="1600" b="0" dirty="0">
              <a:latin typeface="Arial" panose="020B0604020202020204" pitchFamily="34" charset="0"/>
              <a:cs typeface="Arial" panose="020B0604020202020204" pitchFamily="34" charset="0"/>
            </a:rPr>
            <a:t>Dificultad para realizar cálculos mentales en operaciones básicas.</a:t>
          </a:r>
        </a:p>
      </dgm:t>
    </dgm:pt>
    <dgm:pt modelId="{7F24125B-1CFF-4E98-B4A1-7259AF9639AF}" type="parTrans" cxnId="{11C96727-7073-4AAC-84D1-10D7BBA01333}">
      <dgm:prSet/>
      <dgm:spPr/>
      <dgm:t>
        <a:bodyPr/>
        <a:lstStyle/>
        <a:p>
          <a:endParaRPr lang="es-ES"/>
        </a:p>
      </dgm:t>
    </dgm:pt>
    <dgm:pt modelId="{AFA628A5-E56C-4E22-88A5-C7C337A7522F}" type="sibTrans" cxnId="{11C96727-7073-4AAC-84D1-10D7BBA01333}">
      <dgm:prSet/>
      <dgm:spPr/>
      <dgm:t>
        <a:bodyPr/>
        <a:lstStyle/>
        <a:p>
          <a:endParaRPr lang="es-ES"/>
        </a:p>
      </dgm:t>
    </dgm:pt>
    <dgm:pt modelId="{FE580922-0836-455D-BA62-84CB0B40DA23}">
      <dgm:prSet phldrT="[Texto]" custT="1"/>
      <dgm:spPr/>
      <dgm:t>
        <a:bodyPr anchor="ctr"/>
        <a:lstStyle/>
        <a:p>
          <a:pPr algn="just"/>
          <a:r>
            <a:rPr lang="es-ES" sz="1600" b="0" dirty="0">
              <a:latin typeface="Arial" panose="020B0604020202020204" pitchFamily="34" charset="0"/>
              <a:cs typeface="Arial" panose="020B0604020202020204" pitchFamily="34" charset="0"/>
            </a:rPr>
            <a:t>Dificultad para resolver operaciones de varios números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CBC4337E-B8DE-4367-8943-39B6149A1DB0}" type="parTrans" cxnId="{9DA19BA5-0733-4A7A-A8D7-A5593CFF5752}">
      <dgm:prSet/>
      <dgm:spPr/>
      <dgm:t>
        <a:bodyPr/>
        <a:lstStyle/>
        <a:p>
          <a:endParaRPr lang="es-ES"/>
        </a:p>
      </dgm:t>
    </dgm:pt>
    <dgm:pt modelId="{F8248199-AC2C-413D-A31D-356214173221}" type="sibTrans" cxnId="{9DA19BA5-0733-4A7A-A8D7-A5593CFF5752}">
      <dgm:prSet/>
      <dgm:spPr/>
      <dgm:t>
        <a:bodyPr/>
        <a:lstStyle/>
        <a:p>
          <a:endParaRPr lang="es-ES"/>
        </a:p>
      </dgm:t>
    </dgm:pt>
    <dgm:pt modelId="{C8DA6BF8-0E89-4DF3-960B-AEE5B7224591}">
      <dgm:prSet phldrT="[Texto]" custT="1"/>
      <dgm:spPr/>
      <dgm:t>
        <a:bodyPr anchor="ctr"/>
        <a:lstStyle/>
        <a:p>
          <a:pPr algn="just"/>
          <a:r>
            <a:rPr lang="es-ES" sz="1600" b="0" dirty="0">
              <a:latin typeface="Arial" panose="020B0604020202020204" pitchFamily="34" charset="0"/>
              <a:cs typeface="Arial" panose="020B0604020202020204" pitchFamily="34" charset="0"/>
            </a:rPr>
            <a:t>Dificultad para la clasificación, orden, cantidades, correspondencia y series.</a:t>
          </a:r>
        </a:p>
      </dgm:t>
    </dgm:pt>
    <dgm:pt modelId="{C36B6CC5-B3C4-42BE-8741-7DBDB3538579}" type="parTrans" cxnId="{3B4FCD2E-3A67-468E-B43E-FD2409ABFFFB}">
      <dgm:prSet/>
      <dgm:spPr/>
      <dgm:t>
        <a:bodyPr/>
        <a:lstStyle/>
        <a:p>
          <a:endParaRPr lang="es-ES"/>
        </a:p>
      </dgm:t>
    </dgm:pt>
    <dgm:pt modelId="{BFDB699B-1766-4E25-BDCC-4E0302E24565}" type="sibTrans" cxnId="{3B4FCD2E-3A67-468E-B43E-FD2409ABFFFB}">
      <dgm:prSet/>
      <dgm:spPr/>
      <dgm:t>
        <a:bodyPr/>
        <a:lstStyle/>
        <a:p>
          <a:endParaRPr lang="es-ES"/>
        </a:p>
      </dgm:t>
    </dgm:pt>
    <dgm:pt modelId="{CD25877A-F476-4A4C-9A6A-D06702328E05}">
      <dgm:prSet phldrT="[Texto]" custT="1"/>
      <dgm:spPr/>
      <dgm:t>
        <a:bodyPr anchor="ctr"/>
        <a:lstStyle/>
        <a:p>
          <a:pPr algn="just"/>
          <a:r>
            <a:rPr lang="es-ES" sz="1600" b="0" dirty="0">
              <a:latin typeface="Arial" panose="020B0604020202020204" pitchFamily="34" charset="0"/>
              <a:cs typeface="Arial" panose="020B0604020202020204" pitchFamily="34" charset="0"/>
            </a:rPr>
            <a:t>Problemas con la orientación espacial y temporal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F6FC7449-8F5F-4E98-BE8C-39F439151B78}" type="parTrans" cxnId="{E0C4BC91-0A48-461C-9789-F7E52BFFF3B3}">
      <dgm:prSet/>
      <dgm:spPr/>
      <dgm:t>
        <a:bodyPr/>
        <a:lstStyle/>
        <a:p>
          <a:endParaRPr lang="es-ES"/>
        </a:p>
      </dgm:t>
    </dgm:pt>
    <dgm:pt modelId="{BC881131-E16D-4B55-B5C6-BD120FE318D8}" type="sibTrans" cxnId="{E0C4BC91-0A48-461C-9789-F7E52BFFF3B3}">
      <dgm:prSet/>
      <dgm:spPr/>
      <dgm:t>
        <a:bodyPr/>
        <a:lstStyle/>
        <a:p>
          <a:endParaRPr lang="es-ES"/>
        </a:p>
      </dgm:t>
    </dgm:pt>
    <dgm:pt modelId="{2398E866-5981-44E5-925E-1B5FF0065F76}">
      <dgm:prSet phldrT="[Texto]" custT="1"/>
      <dgm:spPr/>
      <dgm:t>
        <a:bodyPr anchor="ctr"/>
        <a:lstStyle/>
        <a:p>
          <a:pPr algn="just"/>
          <a:r>
            <a:rPr lang="es-ES" sz="1600" b="0" dirty="0">
              <a:latin typeface="Arial" panose="020B0604020202020204" pitchFamily="34" charset="0"/>
              <a:cs typeface="Arial" panose="020B0604020202020204" pitchFamily="34" charset="0"/>
            </a:rPr>
            <a:t>Dificultad en la adquisición del  concepto de medida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37ECF3A2-3371-4BC8-9E4B-61F841E49045}" type="parTrans" cxnId="{70C3431E-125C-469A-9E3F-583B8018E824}">
      <dgm:prSet/>
      <dgm:spPr/>
      <dgm:t>
        <a:bodyPr/>
        <a:lstStyle/>
        <a:p>
          <a:endParaRPr lang="es-ES"/>
        </a:p>
      </dgm:t>
    </dgm:pt>
    <dgm:pt modelId="{7E9522EC-3217-4DA0-A2B3-D065BBC15315}" type="sibTrans" cxnId="{70C3431E-125C-469A-9E3F-583B8018E824}">
      <dgm:prSet/>
      <dgm:spPr/>
      <dgm:t>
        <a:bodyPr/>
        <a:lstStyle/>
        <a:p>
          <a:endParaRPr lang="es-ES"/>
        </a:p>
      </dgm:t>
    </dgm:pt>
    <dgm:pt modelId="{DD751132-36C7-425D-86D3-AAC2B31FE5B1}">
      <dgm:prSet phldrT="[Texto]" custT="1"/>
      <dgm:spPr/>
      <dgm:t>
        <a:bodyPr anchor="ctr"/>
        <a:lstStyle/>
        <a:p>
          <a:pPr algn="just"/>
          <a:r>
            <a:rPr lang="es-ES" sz="1600" b="0" dirty="0">
              <a:latin typeface="Arial" panose="020B0604020202020204" pitchFamily="34" charset="0"/>
              <a:cs typeface="Arial" panose="020B0604020202020204" pitchFamily="34" charset="0"/>
            </a:rPr>
            <a:t>Dificultades en la resolución de problemas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2BF95959-3BF7-41C9-8B9B-7BA6171F3357}" type="parTrans" cxnId="{A7B1B652-D936-4B1F-B790-9E267466B9A4}">
      <dgm:prSet/>
      <dgm:spPr/>
      <dgm:t>
        <a:bodyPr/>
        <a:lstStyle/>
        <a:p>
          <a:endParaRPr lang="es-ES"/>
        </a:p>
      </dgm:t>
    </dgm:pt>
    <dgm:pt modelId="{29C9C5E7-5152-4C7F-B0BE-F3C30D7E2F8E}" type="sibTrans" cxnId="{A7B1B652-D936-4B1F-B790-9E267466B9A4}">
      <dgm:prSet/>
      <dgm:spPr/>
      <dgm:t>
        <a:bodyPr/>
        <a:lstStyle/>
        <a:p>
          <a:endParaRPr lang="es-ES"/>
        </a:p>
      </dgm:t>
    </dgm:pt>
    <dgm:pt modelId="{151EFF34-899C-4FFB-8CFF-BDDCCBB5560D}" type="pres">
      <dgm:prSet presAssocID="{9C2B759E-53A5-4ADB-88B8-61180B8870B2}" presName="vert0" presStyleCnt="0">
        <dgm:presLayoutVars>
          <dgm:dir/>
          <dgm:animOne val="branch"/>
          <dgm:animLvl val="lvl"/>
        </dgm:presLayoutVars>
      </dgm:prSet>
      <dgm:spPr/>
    </dgm:pt>
    <dgm:pt modelId="{B2B0D3DB-A69B-4E2C-8DF8-B4BC155ED725}" type="pres">
      <dgm:prSet presAssocID="{4B123A7D-34EB-4234-B7C6-F4C614FEE822}" presName="thickLine" presStyleLbl="alignNode1" presStyleIdx="0" presStyleCnt="2"/>
      <dgm:spPr/>
    </dgm:pt>
    <dgm:pt modelId="{17AB467C-A95A-4965-946A-DB2143575BE9}" type="pres">
      <dgm:prSet presAssocID="{4B123A7D-34EB-4234-B7C6-F4C614FEE822}" presName="horz1" presStyleCnt="0"/>
      <dgm:spPr/>
    </dgm:pt>
    <dgm:pt modelId="{75598038-70EF-4A32-BAFD-8646C1891C39}" type="pres">
      <dgm:prSet presAssocID="{4B123A7D-34EB-4234-B7C6-F4C614FEE822}" presName="tx1" presStyleLbl="revTx" presStyleIdx="0" presStyleCnt="12" custScaleX="110831"/>
      <dgm:spPr/>
    </dgm:pt>
    <dgm:pt modelId="{6F39333A-DF4D-4625-85B1-DD49AE2D61B3}" type="pres">
      <dgm:prSet presAssocID="{4B123A7D-34EB-4234-B7C6-F4C614FEE822}" presName="vert1" presStyleCnt="0"/>
      <dgm:spPr/>
    </dgm:pt>
    <dgm:pt modelId="{F5DA6BB8-646D-4067-BCF4-05DD12B36FDE}" type="pres">
      <dgm:prSet presAssocID="{5F009526-DF7C-4243-A87F-CECA140CF2D4}" presName="vertSpace2a" presStyleCnt="0"/>
      <dgm:spPr/>
    </dgm:pt>
    <dgm:pt modelId="{75E96753-F9EA-4836-9A77-7E273E112CE3}" type="pres">
      <dgm:prSet presAssocID="{5F009526-DF7C-4243-A87F-CECA140CF2D4}" presName="horz2" presStyleCnt="0"/>
      <dgm:spPr/>
    </dgm:pt>
    <dgm:pt modelId="{F8935BCD-D8EF-430A-85E1-5925F73C0494}" type="pres">
      <dgm:prSet presAssocID="{5F009526-DF7C-4243-A87F-CECA140CF2D4}" presName="horzSpace2" presStyleCnt="0"/>
      <dgm:spPr/>
    </dgm:pt>
    <dgm:pt modelId="{B3035991-CFA0-4E22-86CF-43D8E093BA70}" type="pres">
      <dgm:prSet presAssocID="{5F009526-DF7C-4243-A87F-CECA140CF2D4}" presName="tx2" presStyleLbl="revTx" presStyleIdx="1" presStyleCnt="12"/>
      <dgm:spPr/>
    </dgm:pt>
    <dgm:pt modelId="{D373668B-B4FD-4A17-9F04-3D443605F3E1}" type="pres">
      <dgm:prSet presAssocID="{5F009526-DF7C-4243-A87F-CECA140CF2D4}" presName="vert2" presStyleCnt="0"/>
      <dgm:spPr/>
    </dgm:pt>
    <dgm:pt modelId="{1B5BA537-52D0-42BC-8914-EAD31D10CDC6}" type="pres">
      <dgm:prSet presAssocID="{5F009526-DF7C-4243-A87F-CECA140CF2D4}" presName="thinLine2b" presStyleLbl="callout" presStyleIdx="0" presStyleCnt="10"/>
      <dgm:spPr/>
    </dgm:pt>
    <dgm:pt modelId="{CA51C72A-C0E7-4A4B-8D22-6E632B1E345C}" type="pres">
      <dgm:prSet presAssocID="{5F009526-DF7C-4243-A87F-CECA140CF2D4}" presName="vertSpace2b" presStyleCnt="0"/>
      <dgm:spPr/>
    </dgm:pt>
    <dgm:pt modelId="{81BCA6AF-AFFB-4E91-9D47-054280672520}" type="pres">
      <dgm:prSet presAssocID="{5E15E675-594A-4548-85DE-4DCE6775AFD2}" presName="horz2" presStyleCnt="0"/>
      <dgm:spPr/>
    </dgm:pt>
    <dgm:pt modelId="{EA55D2D3-C570-4206-814A-5EF2AACEB747}" type="pres">
      <dgm:prSet presAssocID="{5E15E675-594A-4548-85DE-4DCE6775AFD2}" presName="horzSpace2" presStyleCnt="0"/>
      <dgm:spPr/>
    </dgm:pt>
    <dgm:pt modelId="{C14E3B8D-6F28-4840-B624-0C89C034BCBA}" type="pres">
      <dgm:prSet presAssocID="{5E15E675-594A-4548-85DE-4DCE6775AFD2}" presName="tx2" presStyleLbl="revTx" presStyleIdx="2" presStyleCnt="12"/>
      <dgm:spPr/>
    </dgm:pt>
    <dgm:pt modelId="{E6DC37C7-A5F3-4A7A-9977-4B5715625A19}" type="pres">
      <dgm:prSet presAssocID="{5E15E675-594A-4548-85DE-4DCE6775AFD2}" presName="vert2" presStyleCnt="0"/>
      <dgm:spPr/>
    </dgm:pt>
    <dgm:pt modelId="{BFB540FE-C656-4821-B400-49B204AA296B}" type="pres">
      <dgm:prSet presAssocID="{5E15E675-594A-4548-85DE-4DCE6775AFD2}" presName="thinLine2b" presStyleLbl="callout" presStyleIdx="1" presStyleCnt="10"/>
      <dgm:spPr/>
    </dgm:pt>
    <dgm:pt modelId="{67503930-0AD3-4FDB-8EBA-EAC03BE5FE32}" type="pres">
      <dgm:prSet presAssocID="{5E15E675-594A-4548-85DE-4DCE6775AFD2}" presName="vertSpace2b" presStyleCnt="0"/>
      <dgm:spPr/>
    </dgm:pt>
    <dgm:pt modelId="{A053A021-947A-409C-B04C-A3AC9A886B43}" type="pres">
      <dgm:prSet presAssocID="{8DC59725-34C5-4F03-A485-A8EC4EFEDE54}" presName="horz2" presStyleCnt="0"/>
      <dgm:spPr/>
    </dgm:pt>
    <dgm:pt modelId="{7AFC9171-1C61-4E68-822F-C24D69C15F55}" type="pres">
      <dgm:prSet presAssocID="{8DC59725-34C5-4F03-A485-A8EC4EFEDE54}" presName="horzSpace2" presStyleCnt="0"/>
      <dgm:spPr/>
    </dgm:pt>
    <dgm:pt modelId="{67917B5C-29A4-40A7-8C91-5A3E370CFA33}" type="pres">
      <dgm:prSet presAssocID="{8DC59725-34C5-4F03-A485-A8EC4EFEDE54}" presName="tx2" presStyleLbl="revTx" presStyleIdx="3" presStyleCnt="12"/>
      <dgm:spPr/>
    </dgm:pt>
    <dgm:pt modelId="{E4C63C7E-95A7-411E-963F-76CD4AC53A1F}" type="pres">
      <dgm:prSet presAssocID="{8DC59725-34C5-4F03-A485-A8EC4EFEDE54}" presName="vert2" presStyleCnt="0"/>
      <dgm:spPr/>
    </dgm:pt>
    <dgm:pt modelId="{452A0D3D-687C-429A-97D7-F4AA6336DB11}" type="pres">
      <dgm:prSet presAssocID="{8DC59725-34C5-4F03-A485-A8EC4EFEDE54}" presName="thinLine2b" presStyleLbl="callout" presStyleIdx="2" presStyleCnt="10"/>
      <dgm:spPr/>
    </dgm:pt>
    <dgm:pt modelId="{04AD387E-C2FF-46C4-B342-4FCDBC0F3CA5}" type="pres">
      <dgm:prSet presAssocID="{8DC59725-34C5-4F03-A485-A8EC4EFEDE54}" presName="vertSpace2b" presStyleCnt="0"/>
      <dgm:spPr/>
    </dgm:pt>
    <dgm:pt modelId="{D6D4F510-BC33-4669-88EE-57DF02ADB6D5}" type="pres">
      <dgm:prSet presAssocID="{6709B48C-9615-4423-A0BC-E363E9533A5E}" presName="horz2" presStyleCnt="0"/>
      <dgm:spPr/>
    </dgm:pt>
    <dgm:pt modelId="{0A6F28ED-9E1E-4D58-9FDB-D6F8009C8D9C}" type="pres">
      <dgm:prSet presAssocID="{6709B48C-9615-4423-A0BC-E363E9533A5E}" presName="horzSpace2" presStyleCnt="0"/>
      <dgm:spPr/>
    </dgm:pt>
    <dgm:pt modelId="{AF072028-B2A8-4987-A07C-42EF9BB3F0B1}" type="pres">
      <dgm:prSet presAssocID="{6709B48C-9615-4423-A0BC-E363E9533A5E}" presName="tx2" presStyleLbl="revTx" presStyleIdx="4" presStyleCnt="12"/>
      <dgm:spPr/>
    </dgm:pt>
    <dgm:pt modelId="{8AC9F337-40D6-4C0B-A504-D8DCF5BA542F}" type="pres">
      <dgm:prSet presAssocID="{6709B48C-9615-4423-A0BC-E363E9533A5E}" presName="vert2" presStyleCnt="0"/>
      <dgm:spPr/>
    </dgm:pt>
    <dgm:pt modelId="{2447020C-5A03-4049-B7E4-8CEA2CF224C6}" type="pres">
      <dgm:prSet presAssocID="{6709B48C-9615-4423-A0BC-E363E9533A5E}" presName="thinLine2b" presStyleLbl="callout" presStyleIdx="3" presStyleCnt="10"/>
      <dgm:spPr/>
    </dgm:pt>
    <dgm:pt modelId="{81824D08-55D9-4AD7-AC0E-133FB040D47E}" type="pres">
      <dgm:prSet presAssocID="{6709B48C-9615-4423-A0BC-E363E9533A5E}" presName="vertSpace2b" presStyleCnt="0"/>
      <dgm:spPr/>
    </dgm:pt>
    <dgm:pt modelId="{621DD90E-C474-4857-9169-A7C00F232037}" type="pres">
      <dgm:prSet presAssocID="{4F730843-602B-4877-A90B-A2DD9D5E51E5}" presName="thickLine" presStyleLbl="alignNode1" presStyleIdx="1" presStyleCnt="2"/>
      <dgm:spPr/>
    </dgm:pt>
    <dgm:pt modelId="{B653F56D-5EF2-4FAC-9F5F-D61F4D86876A}" type="pres">
      <dgm:prSet presAssocID="{4F730843-602B-4877-A90B-A2DD9D5E51E5}" presName="horz1" presStyleCnt="0"/>
      <dgm:spPr/>
    </dgm:pt>
    <dgm:pt modelId="{2181119F-FE01-42DB-8069-D3987D95AC9D}" type="pres">
      <dgm:prSet presAssocID="{4F730843-602B-4877-A90B-A2DD9D5E51E5}" presName="tx1" presStyleLbl="revTx" presStyleIdx="5" presStyleCnt="12" custScaleX="116618"/>
      <dgm:spPr/>
    </dgm:pt>
    <dgm:pt modelId="{CA902810-0EC7-4875-9373-C716D9763584}" type="pres">
      <dgm:prSet presAssocID="{4F730843-602B-4877-A90B-A2DD9D5E51E5}" presName="vert1" presStyleCnt="0"/>
      <dgm:spPr/>
    </dgm:pt>
    <dgm:pt modelId="{A6AC15CD-81F2-4D88-9E9A-0205F3BC1BC2}" type="pres">
      <dgm:prSet presAssocID="{C1604F5C-2582-4718-AB34-7E8226D99286}" presName="vertSpace2a" presStyleCnt="0"/>
      <dgm:spPr/>
    </dgm:pt>
    <dgm:pt modelId="{1D434861-4C24-47BA-B523-85AEF4B7A885}" type="pres">
      <dgm:prSet presAssocID="{C1604F5C-2582-4718-AB34-7E8226D99286}" presName="horz2" presStyleCnt="0"/>
      <dgm:spPr/>
    </dgm:pt>
    <dgm:pt modelId="{05DC256D-CEB3-4FC9-AE2D-6A3BD1EBAF6E}" type="pres">
      <dgm:prSet presAssocID="{C1604F5C-2582-4718-AB34-7E8226D99286}" presName="horzSpace2" presStyleCnt="0"/>
      <dgm:spPr/>
    </dgm:pt>
    <dgm:pt modelId="{F8B99040-D54D-47C1-AAD4-B2C176B3DB59}" type="pres">
      <dgm:prSet presAssocID="{C1604F5C-2582-4718-AB34-7E8226D99286}" presName="tx2" presStyleLbl="revTx" presStyleIdx="6" presStyleCnt="12"/>
      <dgm:spPr/>
    </dgm:pt>
    <dgm:pt modelId="{F6F9653F-35BD-4785-A53D-E53BB9533D80}" type="pres">
      <dgm:prSet presAssocID="{C1604F5C-2582-4718-AB34-7E8226D99286}" presName="vert2" presStyleCnt="0"/>
      <dgm:spPr/>
    </dgm:pt>
    <dgm:pt modelId="{DA1DF394-47CB-4035-B64A-8BFCBF65C2D7}" type="pres">
      <dgm:prSet presAssocID="{C1604F5C-2582-4718-AB34-7E8226D99286}" presName="thinLine2b" presStyleLbl="callout" presStyleIdx="4" presStyleCnt="10"/>
      <dgm:spPr/>
    </dgm:pt>
    <dgm:pt modelId="{45DDB4F6-5EAC-4549-8E3B-F9B67199DBC4}" type="pres">
      <dgm:prSet presAssocID="{C1604F5C-2582-4718-AB34-7E8226D99286}" presName="vertSpace2b" presStyleCnt="0"/>
      <dgm:spPr/>
    </dgm:pt>
    <dgm:pt modelId="{285DEB05-DF8F-4A54-A055-53BCFD1E6E4B}" type="pres">
      <dgm:prSet presAssocID="{FE580922-0836-455D-BA62-84CB0B40DA23}" presName="horz2" presStyleCnt="0"/>
      <dgm:spPr/>
    </dgm:pt>
    <dgm:pt modelId="{C47DD90C-0291-4A99-BA87-49503079D367}" type="pres">
      <dgm:prSet presAssocID="{FE580922-0836-455D-BA62-84CB0B40DA23}" presName="horzSpace2" presStyleCnt="0"/>
      <dgm:spPr/>
    </dgm:pt>
    <dgm:pt modelId="{11FBC098-F33A-4169-AAB6-1DFB668649D0}" type="pres">
      <dgm:prSet presAssocID="{FE580922-0836-455D-BA62-84CB0B40DA23}" presName="tx2" presStyleLbl="revTx" presStyleIdx="7" presStyleCnt="12"/>
      <dgm:spPr/>
    </dgm:pt>
    <dgm:pt modelId="{D93876B7-5F2E-456B-A0AA-9B2A0D9F4715}" type="pres">
      <dgm:prSet presAssocID="{FE580922-0836-455D-BA62-84CB0B40DA23}" presName="vert2" presStyleCnt="0"/>
      <dgm:spPr/>
    </dgm:pt>
    <dgm:pt modelId="{E2670A14-EE92-4854-B630-4AA5D7EEB594}" type="pres">
      <dgm:prSet presAssocID="{FE580922-0836-455D-BA62-84CB0B40DA23}" presName="thinLine2b" presStyleLbl="callout" presStyleIdx="5" presStyleCnt="10"/>
      <dgm:spPr/>
    </dgm:pt>
    <dgm:pt modelId="{6009CDA8-82A3-4352-88A2-48E6AC03472D}" type="pres">
      <dgm:prSet presAssocID="{FE580922-0836-455D-BA62-84CB0B40DA23}" presName="vertSpace2b" presStyleCnt="0"/>
      <dgm:spPr/>
    </dgm:pt>
    <dgm:pt modelId="{2E92A034-85DA-4D5C-9CE3-DCC5E8942ED0}" type="pres">
      <dgm:prSet presAssocID="{C8DA6BF8-0E89-4DF3-960B-AEE5B7224591}" presName="horz2" presStyleCnt="0"/>
      <dgm:spPr/>
    </dgm:pt>
    <dgm:pt modelId="{9C283C51-AA6A-48A6-8EC9-90975DEDB37E}" type="pres">
      <dgm:prSet presAssocID="{C8DA6BF8-0E89-4DF3-960B-AEE5B7224591}" presName="horzSpace2" presStyleCnt="0"/>
      <dgm:spPr/>
    </dgm:pt>
    <dgm:pt modelId="{0E543896-15FB-40EB-AE94-8F3CA3472845}" type="pres">
      <dgm:prSet presAssocID="{C8DA6BF8-0E89-4DF3-960B-AEE5B7224591}" presName="tx2" presStyleLbl="revTx" presStyleIdx="8" presStyleCnt="12"/>
      <dgm:spPr/>
    </dgm:pt>
    <dgm:pt modelId="{007EB1D1-5D07-4905-8710-F29E43DBD306}" type="pres">
      <dgm:prSet presAssocID="{C8DA6BF8-0E89-4DF3-960B-AEE5B7224591}" presName="vert2" presStyleCnt="0"/>
      <dgm:spPr/>
    </dgm:pt>
    <dgm:pt modelId="{02C46E36-7357-4792-B75C-24BF81E2FDD8}" type="pres">
      <dgm:prSet presAssocID="{C8DA6BF8-0E89-4DF3-960B-AEE5B7224591}" presName="thinLine2b" presStyleLbl="callout" presStyleIdx="6" presStyleCnt="10"/>
      <dgm:spPr/>
    </dgm:pt>
    <dgm:pt modelId="{E49E6BCF-4C6B-46E0-8419-F4F2FDCE5D4B}" type="pres">
      <dgm:prSet presAssocID="{C8DA6BF8-0E89-4DF3-960B-AEE5B7224591}" presName="vertSpace2b" presStyleCnt="0"/>
      <dgm:spPr/>
    </dgm:pt>
    <dgm:pt modelId="{0C10CF6C-790D-4E66-8C38-991D0EB0BF59}" type="pres">
      <dgm:prSet presAssocID="{CD25877A-F476-4A4C-9A6A-D06702328E05}" presName="horz2" presStyleCnt="0"/>
      <dgm:spPr/>
    </dgm:pt>
    <dgm:pt modelId="{9F70C477-1CA5-43B7-81CC-56FBA2450491}" type="pres">
      <dgm:prSet presAssocID="{CD25877A-F476-4A4C-9A6A-D06702328E05}" presName="horzSpace2" presStyleCnt="0"/>
      <dgm:spPr/>
    </dgm:pt>
    <dgm:pt modelId="{47AB652D-E4DC-4FE4-9CE4-E4263664BE40}" type="pres">
      <dgm:prSet presAssocID="{CD25877A-F476-4A4C-9A6A-D06702328E05}" presName="tx2" presStyleLbl="revTx" presStyleIdx="9" presStyleCnt="12"/>
      <dgm:spPr/>
    </dgm:pt>
    <dgm:pt modelId="{C775E28D-5BB7-4ABE-B368-C9D4187DC04D}" type="pres">
      <dgm:prSet presAssocID="{CD25877A-F476-4A4C-9A6A-D06702328E05}" presName="vert2" presStyleCnt="0"/>
      <dgm:spPr/>
    </dgm:pt>
    <dgm:pt modelId="{B80954DB-76FA-47BB-955C-453A6727A8A6}" type="pres">
      <dgm:prSet presAssocID="{CD25877A-F476-4A4C-9A6A-D06702328E05}" presName="thinLine2b" presStyleLbl="callout" presStyleIdx="7" presStyleCnt="10"/>
      <dgm:spPr/>
    </dgm:pt>
    <dgm:pt modelId="{F6FED8D8-A137-4873-94D2-07EDCF93BA56}" type="pres">
      <dgm:prSet presAssocID="{CD25877A-F476-4A4C-9A6A-D06702328E05}" presName="vertSpace2b" presStyleCnt="0"/>
      <dgm:spPr/>
    </dgm:pt>
    <dgm:pt modelId="{7A0E6859-4D31-4061-A7EB-4B407D72DC06}" type="pres">
      <dgm:prSet presAssocID="{2398E866-5981-44E5-925E-1B5FF0065F76}" presName="horz2" presStyleCnt="0"/>
      <dgm:spPr/>
    </dgm:pt>
    <dgm:pt modelId="{7047E855-CCFE-482D-AE7C-5A5D6A394D57}" type="pres">
      <dgm:prSet presAssocID="{2398E866-5981-44E5-925E-1B5FF0065F76}" presName="horzSpace2" presStyleCnt="0"/>
      <dgm:spPr/>
    </dgm:pt>
    <dgm:pt modelId="{764D1AB9-28E3-4802-8271-5BD18DE58581}" type="pres">
      <dgm:prSet presAssocID="{2398E866-5981-44E5-925E-1B5FF0065F76}" presName="tx2" presStyleLbl="revTx" presStyleIdx="10" presStyleCnt="12"/>
      <dgm:spPr/>
    </dgm:pt>
    <dgm:pt modelId="{AD9F7871-AB88-438F-AA07-0B585849AEE2}" type="pres">
      <dgm:prSet presAssocID="{2398E866-5981-44E5-925E-1B5FF0065F76}" presName="vert2" presStyleCnt="0"/>
      <dgm:spPr/>
    </dgm:pt>
    <dgm:pt modelId="{594153B4-46BE-4F5F-8CAE-651FDE5F2CE7}" type="pres">
      <dgm:prSet presAssocID="{2398E866-5981-44E5-925E-1B5FF0065F76}" presName="thinLine2b" presStyleLbl="callout" presStyleIdx="8" presStyleCnt="10"/>
      <dgm:spPr/>
    </dgm:pt>
    <dgm:pt modelId="{CF585A2D-C031-4481-A6BF-27D5FBAEA491}" type="pres">
      <dgm:prSet presAssocID="{2398E866-5981-44E5-925E-1B5FF0065F76}" presName="vertSpace2b" presStyleCnt="0"/>
      <dgm:spPr/>
    </dgm:pt>
    <dgm:pt modelId="{D8F4600E-65E2-4A7F-AA6C-264B18CD6B60}" type="pres">
      <dgm:prSet presAssocID="{DD751132-36C7-425D-86D3-AAC2B31FE5B1}" presName="horz2" presStyleCnt="0"/>
      <dgm:spPr/>
    </dgm:pt>
    <dgm:pt modelId="{FCFB3F92-638A-4181-8A24-5A7C961C9A56}" type="pres">
      <dgm:prSet presAssocID="{DD751132-36C7-425D-86D3-AAC2B31FE5B1}" presName="horzSpace2" presStyleCnt="0"/>
      <dgm:spPr/>
    </dgm:pt>
    <dgm:pt modelId="{DBB4B0CA-E571-44F0-800A-E6B85AF1415C}" type="pres">
      <dgm:prSet presAssocID="{DD751132-36C7-425D-86D3-AAC2B31FE5B1}" presName="tx2" presStyleLbl="revTx" presStyleIdx="11" presStyleCnt="12"/>
      <dgm:spPr/>
    </dgm:pt>
    <dgm:pt modelId="{32375460-9D2A-4A9F-B16E-61BEB5A783AE}" type="pres">
      <dgm:prSet presAssocID="{DD751132-36C7-425D-86D3-AAC2B31FE5B1}" presName="vert2" presStyleCnt="0"/>
      <dgm:spPr/>
    </dgm:pt>
    <dgm:pt modelId="{DA49199D-4CAC-4232-89FB-D2F264799C51}" type="pres">
      <dgm:prSet presAssocID="{DD751132-36C7-425D-86D3-AAC2B31FE5B1}" presName="thinLine2b" presStyleLbl="callout" presStyleIdx="9" presStyleCnt="10"/>
      <dgm:spPr/>
    </dgm:pt>
    <dgm:pt modelId="{A7BE6AC3-84B5-4482-865E-310FE37E13EE}" type="pres">
      <dgm:prSet presAssocID="{DD751132-36C7-425D-86D3-AAC2B31FE5B1}" presName="vertSpace2b" presStyleCnt="0"/>
      <dgm:spPr/>
    </dgm:pt>
  </dgm:ptLst>
  <dgm:cxnLst>
    <dgm:cxn modelId="{1E585B14-61DC-41F5-B07C-323A58AA67A3}" type="presOf" srcId="{C8DA6BF8-0E89-4DF3-960B-AEE5B7224591}" destId="{0E543896-15FB-40EB-AE94-8F3CA3472845}" srcOrd="0" destOrd="0" presId="urn:microsoft.com/office/officeart/2008/layout/LinedList"/>
    <dgm:cxn modelId="{70C3431E-125C-469A-9E3F-583B8018E824}" srcId="{4F730843-602B-4877-A90B-A2DD9D5E51E5}" destId="{2398E866-5981-44E5-925E-1B5FF0065F76}" srcOrd="4" destOrd="0" parTransId="{37ECF3A2-3371-4BC8-9E4B-61F841E49045}" sibTransId="{7E9522EC-3217-4DA0-A2B3-D065BBC15315}"/>
    <dgm:cxn modelId="{A047D21E-64C5-4D08-804C-0FA9F76BB4A5}" srcId="{9C2B759E-53A5-4ADB-88B8-61180B8870B2}" destId="{4B123A7D-34EB-4234-B7C6-F4C614FEE822}" srcOrd="0" destOrd="0" parTransId="{18C9008D-B04C-4D93-8AF9-1F4B0626EC50}" sibTransId="{76021806-ECCA-4522-A205-A2CD6610D85A}"/>
    <dgm:cxn modelId="{11C96727-7073-4AAC-84D1-10D7BBA01333}" srcId="{4F730843-602B-4877-A90B-A2DD9D5E51E5}" destId="{C1604F5C-2582-4718-AB34-7E8226D99286}" srcOrd="0" destOrd="0" parTransId="{7F24125B-1CFF-4E98-B4A1-7259AF9639AF}" sibTransId="{AFA628A5-E56C-4E22-88A5-C7C337A7522F}"/>
    <dgm:cxn modelId="{3B4FCD2E-3A67-468E-B43E-FD2409ABFFFB}" srcId="{4F730843-602B-4877-A90B-A2DD9D5E51E5}" destId="{C8DA6BF8-0E89-4DF3-960B-AEE5B7224591}" srcOrd="2" destOrd="0" parTransId="{C36B6CC5-B3C4-42BE-8741-7DBDB3538579}" sibTransId="{BFDB699B-1766-4E25-BDCC-4E0302E24565}"/>
    <dgm:cxn modelId="{C755313D-9B59-4210-BA7E-62BD98853D5B}" srcId="{9C2B759E-53A5-4ADB-88B8-61180B8870B2}" destId="{4F730843-602B-4877-A90B-A2DD9D5E51E5}" srcOrd="1" destOrd="0" parTransId="{15774272-EA26-46D8-8361-D102EB93C925}" sibTransId="{B1F570F1-F565-433B-BC4C-780F84CB16A3}"/>
    <dgm:cxn modelId="{2BFCCA5B-A49E-4CED-91AB-11DF7571D411}" type="presOf" srcId="{C1604F5C-2582-4718-AB34-7E8226D99286}" destId="{F8B99040-D54D-47C1-AAD4-B2C176B3DB59}" srcOrd="0" destOrd="0" presId="urn:microsoft.com/office/officeart/2008/layout/LinedList"/>
    <dgm:cxn modelId="{045C9461-B1A5-45D8-BA74-6193EA276BE0}" srcId="{4B123A7D-34EB-4234-B7C6-F4C614FEE822}" destId="{5F009526-DF7C-4243-A87F-CECA140CF2D4}" srcOrd="0" destOrd="0" parTransId="{4FD547C4-90BF-4157-BE6B-CCEF2F3AD3E3}" sibTransId="{9106E374-D850-46B1-85E5-A65EC4ADB598}"/>
    <dgm:cxn modelId="{6BF55C42-7B17-47B3-9047-6D18B48DD205}" type="presOf" srcId="{8DC59725-34C5-4F03-A485-A8EC4EFEDE54}" destId="{67917B5C-29A4-40A7-8C91-5A3E370CFA33}" srcOrd="0" destOrd="0" presId="urn:microsoft.com/office/officeart/2008/layout/LinedList"/>
    <dgm:cxn modelId="{8103B644-BA66-459A-9259-E306A1083910}" type="presOf" srcId="{DD751132-36C7-425D-86D3-AAC2B31FE5B1}" destId="{DBB4B0CA-E571-44F0-800A-E6B85AF1415C}" srcOrd="0" destOrd="0" presId="urn:microsoft.com/office/officeart/2008/layout/LinedList"/>
    <dgm:cxn modelId="{A7B1B652-D936-4B1F-B790-9E267466B9A4}" srcId="{4F730843-602B-4877-A90B-A2DD9D5E51E5}" destId="{DD751132-36C7-425D-86D3-AAC2B31FE5B1}" srcOrd="5" destOrd="0" parTransId="{2BF95959-3BF7-41C9-8B9B-7BA6171F3357}" sibTransId="{29C9C5E7-5152-4C7F-B0BE-F3C30D7E2F8E}"/>
    <dgm:cxn modelId="{B9281C53-E3B3-477A-8CE8-A402F526B30B}" type="presOf" srcId="{FE580922-0836-455D-BA62-84CB0B40DA23}" destId="{11FBC098-F33A-4169-AAB6-1DFB668649D0}" srcOrd="0" destOrd="0" presId="urn:microsoft.com/office/officeart/2008/layout/LinedList"/>
    <dgm:cxn modelId="{3F48618E-D6B9-45F7-B8EB-4FC3CE838348}" type="presOf" srcId="{9C2B759E-53A5-4ADB-88B8-61180B8870B2}" destId="{151EFF34-899C-4FFB-8CFF-BDDCCBB5560D}" srcOrd="0" destOrd="0" presId="urn:microsoft.com/office/officeart/2008/layout/LinedList"/>
    <dgm:cxn modelId="{E0C4BC91-0A48-461C-9789-F7E52BFFF3B3}" srcId="{4F730843-602B-4877-A90B-A2DD9D5E51E5}" destId="{CD25877A-F476-4A4C-9A6A-D06702328E05}" srcOrd="3" destOrd="0" parTransId="{F6FC7449-8F5F-4E98-BE8C-39F439151B78}" sibTransId="{BC881131-E16D-4B55-B5C6-BD120FE318D8}"/>
    <dgm:cxn modelId="{F214549D-E259-467F-BA60-045229AD8E22}" type="presOf" srcId="{4B123A7D-34EB-4234-B7C6-F4C614FEE822}" destId="{75598038-70EF-4A32-BAFD-8646C1891C39}" srcOrd="0" destOrd="0" presId="urn:microsoft.com/office/officeart/2008/layout/LinedList"/>
    <dgm:cxn modelId="{986F789D-78CA-40D5-975F-63B5B816BF0C}" type="presOf" srcId="{CD25877A-F476-4A4C-9A6A-D06702328E05}" destId="{47AB652D-E4DC-4FE4-9CE4-E4263664BE40}" srcOrd="0" destOrd="0" presId="urn:microsoft.com/office/officeart/2008/layout/LinedList"/>
    <dgm:cxn modelId="{5E87FB9E-C2F1-4C0E-A034-1F5081BE0DB7}" type="presOf" srcId="{4F730843-602B-4877-A90B-A2DD9D5E51E5}" destId="{2181119F-FE01-42DB-8069-D3987D95AC9D}" srcOrd="0" destOrd="0" presId="urn:microsoft.com/office/officeart/2008/layout/LinedList"/>
    <dgm:cxn modelId="{F5D2B4A2-4DFB-4263-8716-3A5FA1BFC88F}" srcId="{4B123A7D-34EB-4234-B7C6-F4C614FEE822}" destId="{5E15E675-594A-4548-85DE-4DCE6775AFD2}" srcOrd="1" destOrd="0" parTransId="{72081298-23F4-4003-9AAD-400C5DF805AC}" sibTransId="{DC3B5AAA-13AA-4844-8807-1ED2B4C6ABCE}"/>
    <dgm:cxn modelId="{9DA19BA5-0733-4A7A-A8D7-A5593CFF5752}" srcId="{4F730843-602B-4877-A90B-A2DD9D5E51E5}" destId="{FE580922-0836-455D-BA62-84CB0B40DA23}" srcOrd="1" destOrd="0" parTransId="{CBC4337E-B8DE-4367-8943-39B6149A1DB0}" sibTransId="{F8248199-AC2C-413D-A31D-356214173221}"/>
    <dgm:cxn modelId="{DE83FFA8-1AC6-4CF5-A82E-EE88D2D32860}" srcId="{4B123A7D-34EB-4234-B7C6-F4C614FEE822}" destId="{8DC59725-34C5-4F03-A485-A8EC4EFEDE54}" srcOrd="2" destOrd="0" parTransId="{A48A31F5-DA48-44D5-8FF2-FD7BAF6E3890}" sibTransId="{51E47C22-7376-4819-81DB-1196C53D46E1}"/>
    <dgm:cxn modelId="{067D0EDC-8241-4669-B4F3-019EAAB044C8}" srcId="{4B123A7D-34EB-4234-B7C6-F4C614FEE822}" destId="{6709B48C-9615-4423-A0BC-E363E9533A5E}" srcOrd="3" destOrd="0" parTransId="{1236E956-CD70-420C-AA4D-EC08BF33F7E1}" sibTransId="{2BD2A935-BDFC-43E1-B851-8D5F9F2776CA}"/>
    <dgm:cxn modelId="{4F860FE6-DEA5-4CF1-B1D1-05B418B1F354}" type="presOf" srcId="{5E15E675-594A-4548-85DE-4DCE6775AFD2}" destId="{C14E3B8D-6F28-4840-B624-0C89C034BCBA}" srcOrd="0" destOrd="0" presId="urn:microsoft.com/office/officeart/2008/layout/LinedList"/>
    <dgm:cxn modelId="{E78E15E8-F9AF-4FA2-B785-393A17452D5E}" type="presOf" srcId="{5F009526-DF7C-4243-A87F-CECA140CF2D4}" destId="{B3035991-CFA0-4E22-86CF-43D8E093BA70}" srcOrd="0" destOrd="0" presId="urn:microsoft.com/office/officeart/2008/layout/LinedList"/>
    <dgm:cxn modelId="{E4F7A2E9-9F98-4169-82A5-08A7A4F6B313}" type="presOf" srcId="{6709B48C-9615-4423-A0BC-E363E9533A5E}" destId="{AF072028-B2A8-4987-A07C-42EF9BB3F0B1}" srcOrd="0" destOrd="0" presId="urn:microsoft.com/office/officeart/2008/layout/LinedList"/>
    <dgm:cxn modelId="{343B4BF5-1E88-4971-8572-FC80ADAD65C6}" type="presOf" srcId="{2398E866-5981-44E5-925E-1B5FF0065F76}" destId="{764D1AB9-28E3-4802-8271-5BD18DE58581}" srcOrd="0" destOrd="0" presId="urn:microsoft.com/office/officeart/2008/layout/LinedList"/>
    <dgm:cxn modelId="{4A8302F3-CD08-4577-BB2B-BBF2A8B45E6F}" type="presParOf" srcId="{151EFF34-899C-4FFB-8CFF-BDDCCBB5560D}" destId="{B2B0D3DB-A69B-4E2C-8DF8-B4BC155ED725}" srcOrd="0" destOrd="0" presId="urn:microsoft.com/office/officeart/2008/layout/LinedList"/>
    <dgm:cxn modelId="{3789AA90-867F-4622-A77E-86838D943113}" type="presParOf" srcId="{151EFF34-899C-4FFB-8CFF-BDDCCBB5560D}" destId="{17AB467C-A95A-4965-946A-DB2143575BE9}" srcOrd="1" destOrd="0" presId="urn:microsoft.com/office/officeart/2008/layout/LinedList"/>
    <dgm:cxn modelId="{CF40431B-B131-418A-81BF-4372043C3989}" type="presParOf" srcId="{17AB467C-A95A-4965-946A-DB2143575BE9}" destId="{75598038-70EF-4A32-BAFD-8646C1891C39}" srcOrd="0" destOrd="0" presId="urn:microsoft.com/office/officeart/2008/layout/LinedList"/>
    <dgm:cxn modelId="{65C234CA-81ED-485C-9D99-A29736F1CA50}" type="presParOf" srcId="{17AB467C-A95A-4965-946A-DB2143575BE9}" destId="{6F39333A-DF4D-4625-85B1-DD49AE2D61B3}" srcOrd="1" destOrd="0" presId="urn:microsoft.com/office/officeart/2008/layout/LinedList"/>
    <dgm:cxn modelId="{123E00C1-4CBC-4F54-899E-392A6FE5203E}" type="presParOf" srcId="{6F39333A-DF4D-4625-85B1-DD49AE2D61B3}" destId="{F5DA6BB8-646D-4067-BCF4-05DD12B36FDE}" srcOrd="0" destOrd="0" presId="urn:microsoft.com/office/officeart/2008/layout/LinedList"/>
    <dgm:cxn modelId="{3829E3F9-BEDB-44D8-BCA6-64FCC9298AFB}" type="presParOf" srcId="{6F39333A-DF4D-4625-85B1-DD49AE2D61B3}" destId="{75E96753-F9EA-4836-9A77-7E273E112CE3}" srcOrd="1" destOrd="0" presId="urn:microsoft.com/office/officeart/2008/layout/LinedList"/>
    <dgm:cxn modelId="{83942C8D-444B-46D8-8C99-9C9F093D1259}" type="presParOf" srcId="{75E96753-F9EA-4836-9A77-7E273E112CE3}" destId="{F8935BCD-D8EF-430A-85E1-5925F73C0494}" srcOrd="0" destOrd="0" presId="urn:microsoft.com/office/officeart/2008/layout/LinedList"/>
    <dgm:cxn modelId="{934BAE0D-F11E-4E85-AD2C-2DBFBE38F608}" type="presParOf" srcId="{75E96753-F9EA-4836-9A77-7E273E112CE3}" destId="{B3035991-CFA0-4E22-86CF-43D8E093BA70}" srcOrd="1" destOrd="0" presId="urn:microsoft.com/office/officeart/2008/layout/LinedList"/>
    <dgm:cxn modelId="{1C7B16EE-9FA6-4D17-BF91-5C2580F851C1}" type="presParOf" srcId="{75E96753-F9EA-4836-9A77-7E273E112CE3}" destId="{D373668B-B4FD-4A17-9F04-3D443605F3E1}" srcOrd="2" destOrd="0" presId="urn:microsoft.com/office/officeart/2008/layout/LinedList"/>
    <dgm:cxn modelId="{E01986A5-10A1-46B2-A82C-3E6062CD9927}" type="presParOf" srcId="{6F39333A-DF4D-4625-85B1-DD49AE2D61B3}" destId="{1B5BA537-52D0-42BC-8914-EAD31D10CDC6}" srcOrd="2" destOrd="0" presId="urn:microsoft.com/office/officeart/2008/layout/LinedList"/>
    <dgm:cxn modelId="{11FCAE7A-94A8-493B-9956-EB6F5D471D97}" type="presParOf" srcId="{6F39333A-DF4D-4625-85B1-DD49AE2D61B3}" destId="{CA51C72A-C0E7-4A4B-8D22-6E632B1E345C}" srcOrd="3" destOrd="0" presId="urn:microsoft.com/office/officeart/2008/layout/LinedList"/>
    <dgm:cxn modelId="{EA92A781-FF86-41CB-9233-637480F8F09B}" type="presParOf" srcId="{6F39333A-DF4D-4625-85B1-DD49AE2D61B3}" destId="{81BCA6AF-AFFB-4E91-9D47-054280672520}" srcOrd="4" destOrd="0" presId="urn:microsoft.com/office/officeart/2008/layout/LinedList"/>
    <dgm:cxn modelId="{CB272E03-1DAF-4206-9D16-C6D034459853}" type="presParOf" srcId="{81BCA6AF-AFFB-4E91-9D47-054280672520}" destId="{EA55D2D3-C570-4206-814A-5EF2AACEB747}" srcOrd="0" destOrd="0" presId="urn:microsoft.com/office/officeart/2008/layout/LinedList"/>
    <dgm:cxn modelId="{31E0E8C2-1E7C-47CC-B2E4-DBD376D9B733}" type="presParOf" srcId="{81BCA6AF-AFFB-4E91-9D47-054280672520}" destId="{C14E3B8D-6F28-4840-B624-0C89C034BCBA}" srcOrd="1" destOrd="0" presId="urn:microsoft.com/office/officeart/2008/layout/LinedList"/>
    <dgm:cxn modelId="{29DB3BF0-CF9D-4C3E-B525-3494EBE1CB33}" type="presParOf" srcId="{81BCA6AF-AFFB-4E91-9D47-054280672520}" destId="{E6DC37C7-A5F3-4A7A-9977-4B5715625A19}" srcOrd="2" destOrd="0" presId="urn:microsoft.com/office/officeart/2008/layout/LinedList"/>
    <dgm:cxn modelId="{79282851-70C5-423D-9476-13B8CB962C58}" type="presParOf" srcId="{6F39333A-DF4D-4625-85B1-DD49AE2D61B3}" destId="{BFB540FE-C656-4821-B400-49B204AA296B}" srcOrd="5" destOrd="0" presId="urn:microsoft.com/office/officeart/2008/layout/LinedList"/>
    <dgm:cxn modelId="{99C44111-D2F5-4685-A9BA-6A74979AA0B6}" type="presParOf" srcId="{6F39333A-DF4D-4625-85B1-DD49AE2D61B3}" destId="{67503930-0AD3-4FDB-8EBA-EAC03BE5FE32}" srcOrd="6" destOrd="0" presId="urn:microsoft.com/office/officeart/2008/layout/LinedList"/>
    <dgm:cxn modelId="{CE541952-685F-4653-AEE2-204E8323EF46}" type="presParOf" srcId="{6F39333A-DF4D-4625-85B1-DD49AE2D61B3}" destId="{A053A021-947A-409C-B04C-A3AC9A886B43}" srcOrd="7" destOrd="0" presId="urn:microsoft.com/office/officeart/2008/layout/LinedList"/>
    <dgm:cxn modelId="{0C6067DD-940D-4B5C-93F5-F8FD79953C50}" type="presParOf" srcId="{A053A021-947A-409C-B04C-A3AC9A886B43}" destId="{7AFC9171-1C61-4E68-822F-C24D69C15F55}" srcOrd="0" destOrd="0" presId="urn:microsoft.com/office/officeart/2008/layout/LinedList"/>
    <dgm:cxn modelId="{A40C6FF3-35B2-4453-83CA-30179D634F86}" type="presParOf" srcId="{A053A021-947A-409C-B04C-A3AC9A886B43}" destId="{67917B5C-29A4-40A7-8C91-5A3E370CFA33}" srcOrd="1" destOrd="0" presId="urn:microsoft.com/office/officeart/2008/layout/LinedList"/>
    <dgm:cxn modelId="{4828EDDE-F287-4434-B2E4-46AB490E88A3}" type="presParOf" srcId="{A053A021-947A-409C-B04C-A3AC9A886B43}" destId="{E4C63C7E-95A7-411E-963F-76CD4AC53A1F}" srcOrd="2" destOrd="0" presId="urn:microsoft.com/office/officeart/2008/layout/LinedList"/>
    <dgm:cxn modelId="{D4241D37-6478-4B1E-BB6F-1A0129D8AFE0}" type="presParOf" srcId="{6F39333A-DF4D-4625-85B1-DD49AE2D61B3}" destId="{452A0D3D-687C-429A-97D7-F4AA6336DB11}" srcOrd="8" destOrd="0" presId="urn:microsoft.com/office/officeart/2008/layout/LinedList"/>
    <dgm:cxn modelId="{9A52E360-00E4-42FB-949B-A967C57AC267}" type="presParOf" srcId="{6F39333A-DF4D-4625-85B1-DD49AE2D61B3}" destId="{04AD387E-C2FF-46C4-B342-4FCDBC0F3CA5}" srcOrd="9" destOrd="0" presId="urn:microsoft.com/office/officeart/2008/layout/LinedList"/>
    <dgm:cxn modelId="{3665DBD8-D51C-4B3D-952E-656B7FE20B89}" type="presParOf" srcId="{6F39333A-DF4D-4625-85B1-DD49AE2D61B3}" destId="{D6D4F510-BC33-4669-88EE-57DF02ADB6D5}" srcOrd="10" destOrd="0" presId="urn:microsoft.com/office/officeart/2008/layout/LinedList"/>
    <dgm:cxn modelId="{88CDD999-CA72-45AD-B15C-9412CCEC585F}" type="presParOf" srcId="{D6D4F510-BC33-4669-88EE-57DF02ADB6D5}" destId="{0A6F28ED-9E1E-4D58-9FDB-D6F8009C8D9C}" srcOrd="0" destOrd="0" presId="urn:microsoft.com/office/officeart/2008/layout/LinedList"/>
    <dgm:cxn modelId="{98D42EB9-B9F4-4E91-8FA1-742F8719F43F}" type="presParOf" srcId="{D6D4F510-BC33-4669-88EE-57DF02ADB6D5}" destId="{AF072028-B2A8-4987-A07C-42EF9BB3F0B1}" srcOrd="1" destOrd="0" presId="urn:microsoft.com/office/officeart/2008/layout/LinedList"/>
    <dgm:cxn modelId="{002FA9C6-848A-476C-923D-4472B58CB232}" type="presParOf" srcId="{D6D4F510-BC33-4669-88EE-57DF02ADB6D5}" destId="{8AC9F337-40D6-4C0B-A504-D8DCF5BA542F}" srcOrd="2" destOrd="0" presId="urn:microsoft.com/office/officeart/2008/layout/LinedList"/>
    <dgm:cxn modelId="{FDF83446-3A4F-48ED-8174-D6D92B974CB0}" type="presParOf" srcId="{6F39333A-DF4D-4625-85B1-DD49AE2D61B3}" destId="{2447020C-5A03-4049-B7E4-8CEA2CF224C6}" srcOrd="11" destOrd="0" presId="urn:microsoft.com/office/officeart/2008/layout/LinedList"/>
    <dgm:cxn modelId="{9D7B2E26-E6E2-4EB6-B4BD-32EE33965EC0}" type="presParOf" srcId="{6F39333A-DF4D-4625-85B1-DD49AE2D61B3}" destId="{81824D08-55D9-4AD7-AC0E-133FB040D47E}" srcOrd="12" destOrd="0" presId="urn:microsoft.com/office/officeart/2008/layout/LinedList"/>
    <dgm:cxn modelId="{9892DB78-F12F-41FD-8117-BAC836FE8FAD}" type="presParOf" srcId="{151EFF34-899C-4FFB-8CFF-BDDCCBB5560D}" destId="{621DD90E-C474-4857-9169-A7C00F232037}" srcOrd="2" destOrd="0" presId="urn:microsoft.com/office/officeart/2008/layout/LinedList"/>
    <dgm:cxn modelId="{ACCC3EBC-61E9-45E6-B813-C1CD6A78ED1F}" type="presParOf" srcId="{151EFF34-899C-4FFB-8CFF-BDDCCBB5560D}" destId="{B653F56D-5EF2-4FAC-9F5F-D61F4D86876A}" srcOrd="3" destOrd="0" presId="urn:microsoft.com/office/officeart/2008/layout/LinedList"/>
    <dgm:cxn modelId="{9CA6CF87-3C55-459A-AE59-9CFB85AE75EB}" type="presParOf" srcId="{B653F56D-5EF2-4FAC-9F5F-D61F4D86876A}" destId="{2181119F-FE01-42DB-8069-D3987D95AC9D}" srcOrd="0" destOrd="0" presId="urn:microsoft.com/office/officeart/2008/layout/LinedList"/>
    <dgm:cxn modelId="{4F4A4DB4-0C08-411B-83B4-ABB69D4D8F42}" type="presParOf" srcId="{B653F56D-5EF2-4FAC-9F5F-D61F4D86876A}" destId="{CA902810-0EC7-4875-9373-C716D9763584}" srcOrd="1" destOrd="0" presId="urn:microsoft.com/office/officeart/2008/layout/LinedList"/>
    <dgm:cxn modelId="{B27F086B-FF47-4834-A869-B8410BAE4072}" type="presParOf" srcId="{CA902810-0EC7-4875-9373-C716D9763584}" destId="{A6AC15CD-81F2-4D88-9E9A-0205F3BC1BC2}" srcOrd="0" destOrd="0" presId="urn:microsoft.com/office/officeart/2008/layout/LinedList"/>
    <dgm:cxn modelId="{113EA35D-5F22-413F-B91F-045803BA46C3}" type="presParOf" srcId="{CA902810-0EC7-4875-9373-C716D9763584}" destId="{1D434861-4C24-47BA-B523-85AEF4B7A885}" srcOrd="1" destOrd="0" presId="urn:microsoft.com/office/officeart/2008/layout/LinedList"/>
    <dgm:cxn modelId="{8EAAA991-23D3-48BF-BD84-7EB333873871}" type="presParOf" srcId="{1D434861-4C24-47BA-B523-85AEF4B7A885}" destId="{05DC256D-CEB3-4FC9-AE2D-6A3BD1EBAF6E}" srcOrd="0" destOrd="0" presId="urn:microsoft.com/office/officeart/2008/layout/LinedList"/>
    <dgm:cxn modelId="{98022F5B-2EF8-476D-B81F-B8A9965678DC}" type="presParOf" srcId="{1D434861-4C24-47BA-B523-85AEF4B7A885}" destId="{F8B99040-D54D-47C1-AAD4-B2C176B3DB59}" srcOrd="1" destOrd="0" presId="urn:microsoft.com/office/officeart/2008/layout/LinedList"/>
    <dgm:cxn modelId="{5E5ED447-1C3B-4801-AC82-805DA043DB9B}" type="presParOf" srcId="{1D434861-4C24-47BA-B523-85AEF4B7A885}" destId="{F6F9653F-35BD-4785-A53D-E53BB9533D80}" srcOrd="2" destOrd="0" presId="urn:microsoft.com/office/officeart/2008/layout/LinedList"/>
    <dgm:cxn modelId="{26664003-EC26-47E7-B340-970802966D49}" type="presParOf" srcId="{CA902810-0EC7-4875-9373-C716D9763584}" destId="{DA1DF394-47CB-4035-B64A-8BFCBF65C2D7}" srcOrd="2" destOrd="0" presId="urn:microsoft.com/office/officeart/2008/layout/LinedList"/>
    <dgm:cxn modelId="{6CC71BFA-BD2D-43C2-9667-9EF8E022290D}" type="presParOf" srcId="{CA902810-0EC7-4875-9373-C716D9763584}" destId="{45DDB4F6-5EAC-4549-8E3B-F9B67199DBC4}" srcOrd="3" destOrd="0" presId="urn:microsoft.com/office/officeart/2008/layout/LinedList"/>
    <dgm:cxn modelId="{392EA85E-049B-4A5C-8CCC-AFDB1010FAA2}" type="presParOf" srcId="{CA902810-0EC7-4875-9373-C716D9763584}" destId="{285DEB05-DF8F-4A54-A055-53BCFD1E6E4B}" srcOrd="4" destOrd="0" presId="urn:microsoft.com/office/officeart/2008/layout/LinedList"/>
    <dgm:cxn modelId="{07653874-4AFC-4559-A06D-B0E37B56E69F}" type="presParOf" srcId="{285DEB05-DF8F-4A54-A055-53BCFD1E6E4B}" destId="{C47DD90C-0291-4A99-BA87-49503079D367}" srcOrd="0" destOrd="0" presId="urn:microsoft.com/office/officeart/2008/layout/LinedList"/>
    <dgm:cxn modelId="{79E12968-C83B-4EC0-AAE0-03ABD22B6956}" type="presParOf" srcId="{285DEB05-DF8F-4A54-A055-53BCFD1E6E4B}" destId="{11FBC098-F33A-4169-AAB6-1DFB668649D0}" srcOrd="1" destOrd="0" presId="urn:microsoft.com/office/officeart/2008/layout/LinedList"/>
    <dgm:cxn modelId="{CFF07B4F-E624-4FDA-A0D3-209523B6BECD}" type="presParOf" srcId="{285DEB05-DF8F-4A54-A055-53BCFD1E6E4B}" destId="{D93876B7-5F2E-456B-A0AA-9B2A0D9F4715}" srcOrd="2" destOrd="0" presId="urn:microsoft.com/office/officeart/2008/layout/LinedList"/>
    <dgm:cxn modelId="{9F9F8F7C-4F58-4295-A9BE-B3396434FAA2}" type="presParOf" srcId="{CA902810-0EC7-4875-9373-C716D9763584}" destId="{E2670A14-EE92-4854-B630-4AA5D7EEB594}" srcOrd="5" destOrd="0" presId="urn:microsoft.com/office/officeart/2008/layout/LinedList"/>
    <dgm:cxn modelId="{86D9A369-1849-401B-8CAE-A347E9E6BF49}" type="presParOf" srcId="{CA902810-0EC7-4875-9373-C716D9763584}" destId="{6009CDA8-82A3-4352-88A2-48E6AC03472D}" srcOrd="6" destOrd="0" presId="urn:microsoft.com/office/officeart/2008/layout/LinedList"/>
    <dgm:cxn modelId="{F8F40790-5E4A-486C-83C2-D0472574F006}" type="presParOf" srcId="{CA902810-0EC7-4875-9373-C716D9763584}" destId="{2E92A034-85DA-4D5C-9CE3-DCC5E8942ED0}" srcOrd="7" destOrd="0" presId="urn:microsoft.com/office/officeart/2008/layout/LinedList"/>
    <dgm:cxn modelId="{B3FD26FB-C6A2-4FBE-A2F2-2A530D84F997}" type="presParOf" srcId="{2E92A034-85DA-4D5C-9CE3-DCC5E8942ED0}" destId="{9C283C51-AA6A-48A6-8EC9-90975DEDB37E}" srcOrd="0" destOrd="0" presId="urn:microsoft.com/office/officeart/2008/layout/LinedList"/>
    <dgm:cxn modelId="{25DB8EA8-7355-47FB-A124-EE137EB7B596}" type="presParOf" srcId="{2E92A034-85DA-4D5C-9CE3-DCC5E8942ED0}" destId="{0E543896-15FB-40EB-AE94-8F3CA3472845}" srcOrd="1" destOrd="0" presId="urn:microsoft.com/office/officeart/2008/layout/LinedList"/>
    <dgm:cxn modelId="{7FAE583C-28B0-4D05-84AB-3446828495EE}" type="presParOf" srcId="{2E92A034-85DA-4D5C-9CE3-DCC5E8942ED0}" destId="{007EB1D1-5D07-4905-8710-F29E43DBD306}" srcOrd="2" destOrd="0" presId="urn:microsoft.com/office/officeart/2008/layout/LinedList"/>
    <dgm:cxn modelId="{75B57352-012A-4A13-BA4D-91FB518FE562}" type="presParOf" srcId="{CA902810-0EC7-4875-9373-C716D9763584}" destId="{02C46E36-7357-4792-B75C-24BF81E2FDD8}" srcOrd="8" destOrd="0" presId="urn:microsoft.com/office/officeart/2008/layout/LinedList"/>
    <dgm:cxn modelId="{8A7DD26B-88FD-4DAF-A179-498E59C5775F}" type="presParOf" srcId="{CA902810-0EC7-4875-9373-C716D9763584}" destId="{E49E6BCF-4C6B-46E0-8419-F4F2FDCE5D4B}" srcOrd="9" destOrd="0" presId="urn:microsoft.com/office/officeart/2008/layout/LinedList"/>
    <dgm:cxn modelId="{BFA93C72-243C-4A9B-825E-A035D48FF7A7}" type="presParOf" srcId="{CA902810-0EC7-4875-9373-C716D9763584}" destId="{0C10CF6C-790D-4E66-8C38-991D0EB0BF59}" srcOrd="10" destOrd="0" presId="urn:microsoft.com/office/officeart/2008/layout/LinedList"/>
    <dgm:cxn modelId="{DE107A6D-0B8C-4107-811D-CC4C3D41B851}" type="presParOf" srcId="{0C10CF6C-790D-4E66-8C38-991D0EB0BF59}" destId="{9F70C477-1CA5-43B7-81CC-56FBA2450491}" srcOrd="0" destOrd="0" presId="urn:microsoft.com/office/officeart/2008/layout/LinedList"/>
    <dgm:cxn modelId="{6F2D2488-064A-4725-B7D6-ECE77FE4C06D}" type="presParOf" srcId="{0C10CF6C-790D-4E66-8C38-991D0EB0BF59}" destId="{47AB652D-E4DC-4FE4-9CE4-E4263664BE40}" srcOrd="1" destOrd="0" presId="urn:microsoft.com/office/officeart/2008/layout/LinedList"/>
    <dgm:cxn modelId="{7AD9201E-B7C0-4E5C-ABF2-D9DE5DC5202F}" type="presParOf" srcId="{0C10CF6C-790D-4E66-8C38-991D0EB0BF59}" destId="{C775E28D-5BB7-4ABE-B368-C9D4187DC04D}" srcOrd="2" destOrd="0" presId="urn:microsoft.com/office/officeart/2008/layout/LinedList"/>
    <dgm:cxn modelId="{2ACF182B-926A-4F2A-B705-14B4B1F4F1AD}" type="presParOf" srcId="{CA902810-0EC7-4875-9373-C716D9763584}" destId="{B80954DB-76FA-47BB-955C-453A6727A8A6}" srcOrd="11" destOrd="0" presId="urn:microsoft.com/office/officeart/2008/layout/LinedList"/>
    <dgm:cxn modelId="{1C96A4B8-0B08-457C-95CA-A8494BF4E1CB}" type="presParOf" srcId="{CA902810-0EC7-4875-9373-C716D9763584}" destId="{F6FED8D8-A137-4873-94D2-07EDCF93BA56}" srcOrd="12" destOrd="0" presId="urn:microsoft.com/office/officeart/2008/layout/LinedList"/>
    <dgm:cxn modelId="{92B3D64E-0EE7-4B90-8B82-C27A89B52CDE}" type="presParOf" srcId="{CA902810-0EC7-4875-9373-C716D9763584}" destId="{7A0E6859-4D31-4061-A7EB-4B407D72DC06}" srcOrd="13" destOrd="0" presId="urn:microsoft.com/office/officeart/2008/layout/LinedList"/>
    <dgm:cxn modelId="{A73B9C2A-AA19-40FE-814A-F73DD0742CF2}" type="presParOf" srcId="{7A0E6859-4D31-4061-A7EB-4B407D72DC06}" destId="{7047E855-CCFE-482D-AE7C-5A5D6A394D57}" srcOrd="0" destOrd="0" presId="urn:microsoft.com/office/officeart/2008/layout/LinedList"/>
    <dgm:cxn modelId="{CE38774E-5E62-4304-97D7-CA8FFB296774}" type="presParOf" srcId="{7A0E6859-4D31-4061-A7EB-4B407D72DC06}" destId="{764D1AB9-28E3-4802-8271-5BD18DE58581}" srcOrd="1" destOrd="0" presId="urn:microsoft.com/office/officeart/2008/layout/LinedList"/>
    <dgm:cxn modelId="{6AFDD4F3-1144-4D3A-9F3A-65F49BA2D156}" type="presParOf" srcId="{7A0E6859-4D31-4061-A7EB-4B407D72DC06}" destId="{AD9F7871-AB88-438F-AA07-0B585849AEE2}" srcOrd="2" destOrd="0" presId="urn:microsoft.com/office/officeart/2008/layout/LinedList"/>
    <dgm:cxn modelId="{598641ED-EEC2-4736-B6B0-815563748AF0}" type="presParOf" srcId="{CA902810-0EC7-4875-9373-C716D9763584}" destId="{594153B4-46BE-4F5F-8CAE-651FDE5F2CE7}" srcOrd="14" destOrd="0" presId="urn:microsoft.com/office/officeart/2008/layout/LinedList"/>
    <dgm:cxn modelId="{17AA6D04-DED4-435A-A968-152F8EC25464}" type="presParOf" srcId="{CA902810-0EC7-4875-9373-C716D9763584}" destId="{CF585A2D-C031-4481-A6BF-27D5FBAEA491}" srcOrd="15" destOrd="0" presId="urn:microsoft.com/office/officeart/2008/layout/LinedList"/>
    <dgm:cxn modelId="{AB84B790-9EF8-4CCF-9A8D-1E4B6046CD71}" type="presParOf" srcId="{CA902810-0EC7-4875-9373-C716D9763584}" destId="{D8F4600E-65E2-4A7F-AA6C-264B18CD6B60}" srcOrd="16" destOrd="0" presId="urn:microsoft.com/office/officeart/2008/layout/LinedList"/>
    <dgm:cxn modelId="{6AA47A04-E096-46AC-9C31-46B394781614}" type="presParOf" srcId="{D8F4600E-65E2-4A7F-AA6C-264B18CD6B60}" destId="{FCFB3F92-638A-4181-8A24-5A7C961C9A56}" srcOrd="0" destOrd="0" presId="urn:microsoft.com/office/officeart/2008/layout/LinedList"/>
    <dgm:cxn modelId="{BD29AA84-0B8A-4AC3-A631-D79B801EB92C}" type="presParOf" srcId="{D8F4600E-65E2-4A7F-AA6C-264B18CD6B60}" destId="{DBB4B0CA-E571-44F0-800A-E6B85AF1415C}" srcOrd="1" destOrd="0" presId="urn:microsoft.com/office/officeart/2008/layout/LinedList"/>
    <dgm:cxn modelId="{BF218EE0-612D-469A-A434-732A295CF91B}" type="presParOf" srcId="{D8F4600E-65E2-4A7F-AA6C-264B18CD6B60}" destId="{32375460-9D2A-4A9F-B16E-61BEB5A783AE}" srcOrd="2" destOrd="0" presId="urn:microsoft.com/office/officeart/2008/layout/LinedList"/>
    <dgm:cxn modelId="{462A0B96-E559-4C06-B612-992520764A74}" type="presParOf" srcId="{CA902810-0EC7-4875-9373-C716D9763584}" destId="{DA49199D-4CAC-4232-89FB-D2F264799C51}" srcOrd="17" destOrd="0" presId="urn:microsoft.com/office/officeart/2008/layout/LinedList"/>
    <dgm:cxn modelId="{1ABC1882-8F02-48D9-8805-DE05563AD996}" type="presParOf" srcId="{CA902810-0EC7-4875-9373-C716D9763584}" destId="{A7BE6AC3-84B5-4482-865E-310FE37E13EE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AAFC0C-497C-4A00-A9AB-14C7464C3759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3B921997-E844-4C38-A827-CAFD89AB80D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_tradn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aprender los n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úmeros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A9FD4672-A2E3-4D2E-A9F4-FDC004177EF0}" type="parTrans" cxnId="{BDB5D7C4-4977-408E-A646-6E830004152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D112A0-3E6B-41A1-8079-A0657248692B}" type="sibTrans" cxnId="{BDB5D7C4-4977-408E-A646-6E830004152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04377-87F1-477F-AA10-560F3A0880F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asociar la grafía con su nombre.</a:t>
          </a:r>
        </a:p>
      </dgm:t>
    </dgm:pt>
    <dgm:pt modelId="{BA797047-8217-4194-B509-4019872E4486}" type="parTrans" cxnId="{A3D073CB-D507-42CE-B31B-32B51F7A5F6A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FC79-6BFA-4C08-B60C-A5B680BE7587}" type="sibTrans" cxnId="{A3D073CB-D507-42CE-B31B-32B51F7A5F6A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F2E1D-BBB5-45EA-9409-4A2402F71B51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Mucha dificultad para memorizar las tablas de multiplicar.</a:t>
          </a:r>
        </a:p>
      </dgm:t>
    </dgm:pt>
    <dgm:pt modelId="{0522ABAC-509B-4CD3-A8A5-E34F3805A31F}" type="parTrans" cxnId="{452E850B-B115-492E-96AA-DF711B37007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FD090-6744-439F-8462-45E38D448336}" type="sibTrans" cxnId="{452E850B-B115-492E-96AA-DF711B37007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234362-4A26-4DB6-8A8B-8461D4CF2F56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colocar de forma adecuada los números </a:t>
          </a:r>
        </a:p>
      </dgm:t>
    </dgm:pt>
    <dgm:pt modelId="{A83EE735-C17A-4556-9783-E9017D698A3B}" type="parTrans" cxnId="{EA1E7AE9-2A9D-4F82-ABB1-4C595258B4A9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718A2F-692C-418A-8CFA-4FF3BCE10954}" type="sibTrans" cxnId="{EA1E7AE9-2A9D-4F82-ABB1-4C595258B4A9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E8C49A-8207-492A-A8F2-CDB8414F7105}">
      <dgm:prSet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llevar a cabo una operación.</a:t>
          </a:r>
        </a:p>
      </dgm:t>
    </dgm:pt>
    <dgm:pt modelId="{9EFA8AC8-5BBC-4B91-9318-59CB38C9FD51}" type="par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530C4B-D274-413D-8E56-236CEF027A1A}" type="sib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C6FA3-58CD-40B6-A8CF-EDBF0519F1C4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Confusión entre los números con grafía similar.</a:t>
          </a:r>
        </a:p>
      </dgm:t>
    </dgm:pt>
    <dgm:pt modelId="{49792EFF-3D71-4943-936A-4976812F0AEF}" type="sibTrans" cxnId="{84D09F7D-8F26-495A-B4A6-DF8688C1658F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26A93E-3FD6-4AC9-A447-DC455F07FD4E}" type="parTrans" cxnId="{84D09F7D-8F26-495A-B4A6-DF8688C1658F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75BB3B-B1B7-4A58-A5AC-E1CC492E32E7}">
      <dgm:prSet custT="1"/>
      <dgm:spPr/>
      <dgm:t>
        <a:bodyPr/>
        <a:lstStyle/>
        <a:p>
          <a:pPr algn="ctr"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la comprensión de los enunciados de un problema. </a:t>
          </a:r>
        </a:p>
      </dgm:t>
    </dgm:pt>
    <dgm:pt modelId="{5CB93ABC-7228-4841-A3E5-476CA00D3B68}" type="parTrans" cxnId="{BF787FE6-4FE5-4B35-ADFA-ED0699F5A4A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72A67D-3B7E-4DBB-93FE-324CD3CCC264}" type="sibTrans" cxnId="{BF787FE6-4FE5-4B35-ADFA-ED0699F5A4A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DC1EE9-87E3-4AAC-8803-F7324BE19B8C}">
      <dgm:prSet custT="1"/>
      <dgm:spPr/>
      <dgm:t>
        <a:bodyPr/>
        <a:lstStyle/>
        <a:p>
          <a:pPr algn="ctr"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secuenciar los distintos pasos de un problema. </a:t>
          </a:r>
        </a:p>
      </dgm:t>
    </dgm:pt>
    <dgm:pt modelId="{C4EE3372-B0F5-43F5-B956-A6A793B9BED3}" type="parTrans" cxnId="{CEBD9C44-2857-4CC6-8834-60F2406F097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178F32-4918-46C1-A036-E0EDD239486B}" type="sibTrans" cxnId="{CEBD9C44-2857-4CC6-8834-60F2406F097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10744E-3E83-40AF-9CD3-F5DBC36E1381}" type="pres">
      <dgm:prSet presAssocID="{9EAAFC0C-497C-4A00-A9AB-14C7464C3759}" presName="linearFlow" presStyleCnt="0">
        <dgm:presLayoutVars>
          <dgm:resizeHandles val="exact"/>
        </dgm:presLayoutVars>
      </dgm:prSet>
      <dgm:spPr/>
    </dgm:pt>
    <dgm:pt modelId="{18305A1C-F079-4DA2-860B-C3B178F27D15}" type="pres">
      <dgm:prSet presAssocID="{3B921997-E844-4C38-A827-CAFD89AB80D8}" presName="node" presStyleLbl="node1" presStyleIdx="0" presStyleCnt="8" custScaleX="358579">
        <dgm:presLayoutVars>
          <dgm:bulletEnabled val="1"/>
        </dgm:presLayoutVars>
      </dgm:prSet>
      <dgm:spPr/>
    </dgm:pt>
    <dgm:pt modelId="{7B44B508-A0C5-4FF2-8AE6-B20AD49C9C72}" type="pres">
      <dgm:prSet presAssocID="{C9D112A0-3E6B-41A1-8079-A0657248692B}" presName="sibTrans" presStyleLbl="sibTrans2D1" presStyleIdx="0" presStyleCnt="7"/>
      <dgm:spPr/>
    </dgm:pt>
    <dgm:pt modelId="{F7798673-5C8E-418D-A5CE-C8358EB883FA}" type="pres">
      <dgm:prSet presAssocID="{C9D112A0-3E6B-41A1-8079-A0657248692B}" presName="connectorText" presStyleLbl="sibTrans2D1" presStyleIdx="0" presStyleCnt="7"/>
      <dgm:spPr/>
    </dgm:pt>
    <dgm:pt modelId="{7ACB87A0-DA35-484F-A4B1-C23763BEBDA5}" type="pres">
      <dgm:prSet presAssocID="{28E04377-87F1-477F-AA10-560F3A0880F8}" presName="node" presStyleLbl="node1" presStyleIdx="1" presStyleCnt="8" custScaleX="358579" custLinFactNeighborX="-1539" custLinFactNeighborY="20287">
        <dgm:presLayoutVars>
          <dgm:bulletEnabled val="1"/>
        </dgm:presLayoutVars>
      </dgm:prSet>
      <dgm:spPr/>
    </dgm:pt>
    <dgm:pt modelId="{E210214D-275A-41B6-AA91-2A3CB946AF26}" type="pres">
      <dgm:prSet presAssocID="{583AFC79-6BFA-4C08-B60C-A5B680BE7587}" presName="sibTrans" presStyleLbl="sibTrans2D1" presStyleIdx="1" presStyleCnt="7"/>
      <dgm:spPr/>
    </dgm:pt>
    <dgm:pt modelId="{A5DC9A34-4F73-49ED-8D3B-A914680092CD}" type="pres">
      <dgm:prSet presAssocID="{583AFC79-6BFA-4C08-B60C-A5B680BE7587}" presName="connectorText" presStyleLbl="sibTrans2D1" presStyleIdx="1" presStyleCnt="7"/>
      <dgm:spPr/>
    </dgm:pt>
    <dgm:pt modelId="{A9043BFF-CABD-4AD1-8990-64D4F74EF10B}" type="pres">
      <dgm:prSet presAssocID="{040F2E1D-BBB5-45EA-9409-4A2402F71B51}" presName="node" presStyleLbl="node1" presStyleIdx="2" presStyleCnt="8" custScaleX="355286" custLinFactNeighborX="-3185" custLinFactNeighborY="8238">
        <dgm:presLayoutVars>
          <dgm:bulletEnabled val="1"/>
        </dgm:presLayoutVars>
      </dgm:prSet>
      <dgm:spPr/>
    </dgm:pt>
    <dgm:pt modelId="{FCD6315E-D097-4138-B45F-C47095F4592D}" type="pres">
      <dgm:prSet presAssocID="{BC0FD090-6744-439F-8462-45E38D448336}" presName="sibTrans" presStyleLbl="sibTrans2D1" presStyleIdx="2" presStyleCnt="7"/>
      <dgm:spPr/>
    </dgm:pt>
    <dgm:pt modelId="{835AFA5F-CBF3-4242-9F35-B86E313F9244}" type="pres">
      <dgm:prSet presAssocID="{BC0FD090-6744-439F-8462-45E38D448336}" presName="connectorText" presStyleLbl="sibTrans2D1" presStyleIdx="2" presStyleCnt="7"/>
      <dgm:spPr/>
    </dgm:pt>
    <dgm:pt modelId="{E8D6FA2E-C93F-408F-9CCB-018DA0270A87}" type="pres">
      <dgm:prSet presAssocID="{AAFC6FA3-58CD-40B6-A8CF-EDBF0519F1C4}" presName="node" presStyleLbl="node1" presStyleIdx="3" presStyleCnt="8" custScaleX="358579" custLinFactNeighborX="513" custLinFactNeighborY="-7350">
        <dgm:presLayoutVars>
          <dgm:bulletEnabled val="1"/>
        </dgm:presLayoutVars>
      </dgm:prSet>
      <dgm:spPr/>
    </dgm:pt>
    <dgm:pt modelId="{A74E5B69-4284-4B0C-9353-AC868195B246}" type="pres">
      <dgm:prSet presAssocID="{49792EFF-3D71-4943-936A-4976812F0AEF}" presName="sibTrans" presStyleLbl="sibTrans2D1" presStyleIdx="3" presStyleCnt="7"/>
      <dgm:spPr/>
    </dgm:pt>
    <dgm:pt modelId="{8834D67A-18D1-4F20-82B2-9652E36C7B9E}" type="pres">
      <dgm:prSet presAssocID="{49792EFF-3D71-4943-936A-4976812F0AEF}" presName="connectorText" presStyleLbl="sibTrans2D1" presStyleIdx="3" presStyleCnt="7"/>
      <dgm:spPr/>
    </dgm:pt>
    <dgm:pt modelId="{939EA98D-BE08-4B35-97B3-10E8A27F6A33}" type="pres">
      <dgm:prSet presAssocID="{BC234362-4A26-4DB6-8A8B-8461D4CF2F56}" presName="node" presStyleLbl="node1" presStyleIdx="4" presStyleCnt="8" custScaleX="351384" custScaleY="95849">
        <dgm:presLayoutVars>
          <dgm:bulletEnabled val="1"/>
        </dgm:presLayoutVars>
      </dgm:prSet>
      <dgm:spPr/>
    </dgm:pt>
    <dgm:pt modelId="{CF75CCDB-9EA7-43B8-A098-83D595E6B3F3}" type="pres">
      <dgm:prSet presAssocID="{EF718A2F-692C-418A-8CFA-4FF3BCE10954}" presName="sibTrans" presStyleLbl="sibTrans2D1" presStyleIdx="4" presStyleCnt="7"/>
      <dgm:spPr/>
    </dgm:pt>
    <dgm:pt modelId="{68FB8BA3-D9B1-4EA6-9BB0-A4F318AD1FB2}" type="pres">
      <dgm:prSet presAssocID="{EF718A2F-692C-418A-8CFA-4FF3BCE10954}" presName="connectorText" presStyleLbl="sibTrans2D1" presStyleIdx="4" presStyleCnt="7"/>
      <dgm:spPr/>
    </dgm:pt>
    <dgm:pt modelId="{A73767CB-6550-41EC-9855-2F4F5365E3E2}" type="pres">
      <dgm:prSet presAssocID="{FAE8C49A-8207-492A-A8F2-CDB8414F7105}" presName="node" presStyleLbl="node1" presStyleIdx="5" presStyleCnt="8" custScaleX="347480">
        <dgm:presLayoutVars>
          <dgm:bulletEnabled val="1"/>
        </dgm:presLayoutVars>
      </dgm:prSet>
      <dgm:spPr/>
    </dgm:pt>
    <dgm:pt modelId="{1AA72104-397D-45A5-9B3A-655321F371D1}" type="pres">
      <dgm:prSet presAssocID="{D6530C4B-D274-413D-8E56-236CEF027A1A}" presName="sibTrans" presStyleLbl="sibTrans2D1" presStyleIdx="5" presStyleCnt="7"/>
      <dgm:spPr/>
    </dgm:pt>
    <dgm:pt modelId="{21152F11-6D90-499E-A9FB-0F3E561A638A}" type="pres">
      <dgm:prSet presAssocID="{D6530C4B-D274-413D-8E56-236CEF027A1A}" presName="connectorText" presStyleLbl="sibTrans2D1" presStyleIdx="5" presStyleCnt="7"/>
      <dgm:spPr/>
    </dgm:pt>
    <dgm:pt modelId="{9729B4CF-EFBA-489F-BC83-F119209552AB}" type="pres">
      <dgm:prSet presAssocID="{E775BB3B-B1B7-4A58-A5AC-E1CC492E32E7}" presName="node" presStyleLbl="node1" presStyleIdx="6" presStyleCnt="8" custScaleX="352247" custScaleY="138791">
        <dgm:presLayoutVars>
          <dgm:bulletEnabled val="1"/>
        </dgm:presLayoutVars>
      </dgm:prSet>
      <dgm:spPr/>
    </dgm:pt>
    <dgm:pt modelId="{C2878DA5-30B6-4A71-A434-C2B52AB54067}" type="pres">
      <dgm:prSet presAssocID="{AC72A67D-3B7E-4DBB-93FE-324CD3CCC264}" presName="sibTrans" presStyleLbl="sibTrans2D1" presStyleIdx="6" presStyleCnt="7"/>
      <dgm:spPr/>
    </dgm:pt>
    <dgm:pt modelId="{2AE6FAA4-0E96-4CAE-964D-AF58EB1C1AD3}" type="pres">
      <dgm:prSet presAssocID="{AC72A67D-3B7E-4DBB-93FE-324CD3CCC264}" presName="connectorText" presStyleLbl="sibTrans2D1" presStyleIdx="6" presStyleCnt="7"/>
      <dgm:spPr/>
    </dgm:pt>
    <dgm:pt modelId="{48B81B6B-861D-4565-9F14-EE9751CB87F8}" type="pres">
      <dgm:prSet presAssocID="{24DC1EE9-87E3-4AAC-8803-F7324BE19B8C}" presName="node" presStyleLbl="node1" presStyleIdx="7" presStyleCnt="8" custScaleX="352247">
        <dgm:presLayoutVars>
          <dgm:bulletEnabled val="1"/>
        </dgm:presLayoutVars>
      </dgm:prSet>
      <dgm:spPr/>
    </dgm:pt>
  </dgm:ptLst>
  <dgm:cxnLst>
    <dgm:cxn modelId="{1FD6D705-770E-4126-AF22-2360117F1F85}" type="presOf" srcId="{EF718A2F-692C-418A-8CFA-4FF3BCE10954}" destId="{68FB8BA3-D9B1-4EA6-9BB0-A4F318AD1FB2}" srcOrd="1" destOrd="0" presId="urn:microsoft.com/office/officeart/2005/8/layout/process2"/>
    <dgm:cxn modelId="{452E850B-B115-492E-96AA-DF711B37007E}" srcId="{9EAAFC0C-497C-4A00-A9AB-14C7464C3759}" destId="{040F2E1D-BBB5-45EA-9409-4A2402F71B51}" srcOrd="2" destOrd="0" parTransId="{0522ABAC-509B-4CD3-A8A5-E34F3805A31F}" sibTransId="{BC0FD090-6744-439F-8462-45E38D448336}"/>
    <dgm:cxn modelId="{644E8C0E-7FC3-45D5-AA1B-82DEA1661BE7}" type="presOf" srcId="{24DC1EE9-87E3-4AAC-8803-F7324BE19B8C}" destId="{48B81B6B-861D-4565-9F14-EE9751CB87F8}" srcOrd="0" destOrd="0" presId="urn:microsoft.com/office/officeart/2005/8/layout/process2"/>
    <dgm:cxn modelId="{3A73E713-05FF-48CB-A1F6-5B08358DE3FC}" type="presOf" srcId="{AC72A67D-3B7E-4DBB-93FE-324CD3CCC264}" destId="{2AE6FAA4-0E96-4CAE-964D-AF58EB1C1AD3}" srcOrd="1" destOrd="0" presId="urn:microsoft.com/office/officeart/2005/8/layout/process2"/>
    <dgm:cxn modelId="{482E4C21-DD15-494E-A97B-CE25EFE12C4C}" type="presOf" srcId="{AAFC6FA3-58CD-40B6-A8CF-EDBF0519F1C4}" destId="{E8D6FA2E-C93F-408F-9CCB-018DA0270A87}" srcOrd="0" destOrd="0" presId="urn:microsoft.com/office/officeart/2005/8/layout/process2"/>
    <dgm:cxn modelId="{7B3EC832-B744-4EBC-84F2-9152FA4696FE}" type="presOf" srcId="{D6530C4B-D274-413D-8E56-236CEF027A1A}" destId="{21152F11-6D90-499E-A9FB-0F3E561A638A}" srcOrd="1" destOrd="0" presId="urn:microsoft.com/office/officeart/2005/8/layout/process2"/>
    <dgm:cxn modelId="{C4A55A5E-CE06-4389-9EAE-9FD1FF1FF8FD}" type="presOf" srcId="{EF718A2F-692C-418A-8CFA-4FF3BCE10954}" destId="{CF75CCDB-9EA7-43B8-A098-83D595E6B3F3}" srcOrd="0" destOrd="0" presId="urn:microsoft.com/office/officeart/2005/8/layout/process2"/>
    <dgm:cxn modelId="{BB4C5241-C024-4745-886A-4A9C9620EDA4}" type="presOf" srcId="{49792EFF-3D71-4943-936A-4976812F0AEF}" destId="{8834D67A-18D1-4F20-82B2-9652E36C7B9E}" srcOrd="1" destOrd="0" presId="urn:microsoft.com/office/officeart/2005/8/layout/process2"/>
    <dgm:cxn modelId="{C943B562-2885-48F3-A0A2-20D905AB07AE}" type="presOf" srcId="{C9D112A0-3E6B-41A1-8079-A0657248692B}" destId="{7B44B508-A0C5-4FF2-8AE6-B20AD49C9C72}" srcOrd="0" destOrd="0" presId="urn:microsoft.com/office/officeart/2005/8/layout/process2"/>
    <dgm:cxn modelId="{CEBD9C44-2857-4CC6-8834-60F2406F097C}" srcId="{9EAAFC0C-497C-4A00-A9AB-14C7464C3759}" destId="{24DC1EE9-87E3-4AAC-8803-F7324BE19B8C}" srcOrd="7" destOrd="0" parTransId="{C4EE3372-B0F5-43F5-B956-A6A793B9BED3}" sibTransId="{23178F32-4918-46C1-A036-E0EDD239486B}"/>
    <dgm:cxn modelId="{3C818868-42D0-4003-A034-E06706A4DC6E}" type="presOf" srcId="{D6530C4B-D274-413D-8E56-236CEF027A1A}" destId="{1AA72104-397D-45A5-9B3A-655321F371D1}" srcOrd="0" destOrd="0" presId="urn:microsoft.com/office/officeart/2005/8/layout/process2"/>
    <dgm:cxn modelId="{0426816C-0789-446B-A97F-2489684DE69B}" type="presOf" srcId="{9EAAFC0C-497C-4A00-A9AB-14C7464C3759}" destId="{7910744E-3E83-40AF-9CD3-F5DBC36E1381}" srcOrd="0" destOrd="0" presId="urn:microsoft.com/office/officeart/2005/8/layout/process2"/>
    <dgm:cxn modelId="{CEF29C50-9759-426F-8111-499F49A6438F}" type="presOf" srcId="{49792EFF-3D71-4943-936A-4976812F0AEF}" destId="{A74E5B69-4284-4B0C-9353-AC868195B246}" srcOrd="0" destOrd="0" presId="urn:microsoft.com/office/officeart/2005/8/layout/process2"/>
    <dgm:cxn modelId="{72EA0177-101A-47EF-B7CA-38C56D9152F1}" type="presOf" srcId="{E775BB3B-B1B7-4A58-A5AC-E1CC492E32E7}" destId="{9729B4CF-EFBA-489F-BC83-F119209552AB}" srcOrd="0" destOrd="0" presId="urn:microsoft.com/office/officeart/2005/8/layout/process2"/>
    <dgm:cxn modelId="{84D09F7D-8F26-495A-B4A6-DF8688C1658F}" srcId="{9EAAFC0C-497C-4A00-A9AB-14C7464C3759}" destId="{AAFC6FA3-58CD-40B6-A8CF-EDBF0519F1C4}" srcOrd="3" destOrd="0" parTransId="{1A26A93E-3FD6-4AC9-A447-DC455F07FD4E}" sibTransId="{49792EFF-3D71-4943-936A-4976812F0AEF}"/>
    <dgm:cxn modelId="{719E948F-BBED-440B-AB09-492F2B8F9340}" type="presOf" srcId="{28E04377-87F1-477F-AA10-560F3A0880F8}" destId="{7ACB87A0-DA35-484F-A4B1-C23763BEBDA5}" srcOrd="0" destOrd="0" presId="urn:microsoft.com/office/officeart/2005/8/layout/process2"/>
    <dgm:cxn modelId="{D05B04A9-03B0-4746-8DF4-8D430345E593}" type="presOf" srcId="{BC0FD090-6744-439F-8462-45E38D448336}" destId="{835AFA5F-CBF3-4242-9F35-B86E313F9244}" srcOrd="1" destOrd="0" presId="urn:microsoft.com/office/officeart/2005/8/layout/process2"/>
    <dgm:cxn modelId="{B5B71DAA-1D3F-4CE0-8404-5A26E6405A06}" type="presOf" srcId="{BC234362-4A26-4DB6-8A8B-8461D4CF2F56}" destId="{939EA98D-BE08-4B35-97B3-10E8A27F6A33}" srcOrd="0" destOrd="0" presId="urn:microsoft.com/office/officeart/2005/8/layout/process2"/>
    <dgm:cxn modelId="{DA8E22AF-3C1B-41A6-B74D-3358E3E3F0D8}" type="presOf" srcId="{FAE8C49A-8207-492A-A8F2-CDB8414F7105}" destId="{A73767CB-6550-41EC-9855-2F4F5365E3E2}" srcOrd="0" destOrd="0" presId="urn:microsoft.com/office/officeart/2005/8/layout/process2"/>
    <dgm:cxn modelId="{83321DB9-E412-498E-970F-EBF66F7EF62F}" type="presOf" srcId="{583AFC79-6BFA-4C08-B60C-A5B680BE7587}" destId="{A5DC9A34-4F73-49ED-8D3B-A914680092CD}" srcOrd="1" destOrd="0" presId="urn:microsoft.com/office/officeart/2005/8/layout/process2"/>
    <dgm:cxn modelId="{23AB96C0-C2BA-4CBF-95C7-AE4AFE5451AC}" type="presOf" srcId="{3B921997-E844-4C38-A827-CAFD89AB80D8}" destId="{18305A1C-F079-4DA2-860B-C3B178F27D15}" srcOrd="0" destOrd="0" presId="urn:microsoft.com/office/officeart/2005/8/layout/process2"/>
    <dgm:cxn modelId="{13AFDBC0-0D5D-4A27-A699-0BB75B4F7982}" type="presOf" srcId="{040F2E1D-BBB5-45EA-9409-4A2402F71B51}" destId="{A9043BFF-CABD-4AD1-8990-64D4F74EF10B}" srcOrd="0" destOrd="0" presId="urn:microsoft.com/office/officeart/2005/8/layout/process2"/>
    <dgm:cxn modelId="{BDB5D7C4-4977-408E-A646-6E830004152E}" srcId="{9EAAFC0C-497C-4A00-A9AB-14C7464C3759}" destId="{3B921997-E844-4C38-A827-CAFD89AB80D8}" srcOrd="0" destOrd="0" parTransId="{A9FD4672-A2E3-4D2E-A9F4-FDC004177EF0}" sibTransId="{C9D112A0-3E6B-41A1-8079-A0657248692B}"/>
    <dgm:cxn modelId="{7CE4ACC8-C7EB-4334-BC10-A248A55D9A98}" type="presOf" srcId="{583AFC79-6BFA-4C08-B60C-A5B680BE7587}" destId="{E210214D-275A-41B6-AA91-2A3CB946AF26}" srcOrd="0" destOrd="0" presId="urn:microsoft.com/office/officeart/2005/8/layout/process2"/>
    <dgm:cxn modelId="{A3D073CB-D507-42CE-B31B-32B51F7A5F6A}" srcId="{9EAAFC0C-497C-4A00-A9AB-14C7464C3759}" destId="{28E04377-87F1-477F-AA10-560F3A0880F8}" srcOrd="1" destOrd="0" parTransId="{BA797047-8217-4194-B509-4019872E4486}" sibTransId="{583AFC79-6BFA-4C08-B60C-A5B680BE7587}"/>
    <dgm:cxn modelId="{2CC80DD1-4098-410C-A6F7-2844D3B840D8}" type="presOf" srcId="{C9D112A0-3E6B-41A1-8079-A0657248692B}" destId="{F7798673-5C8E-418D-A5CE-C8358EB883FA}" srcOrd="1" destOrd="0" presId="urn:microsoft.com/office/officeart/2005/8/layout/process2"/>
    <dgm:cxn modelId="{EA8CB5D9-B42F-404B-BDC4-9B19FA8C0803}" type="presOf" srcId="{AC72A67D-3B7E-4DBB-93FE-324CD3CCC264}" destId="{C2878DA5-30B6-4A71-A434-C2B52AB54067}" srcOrd="0" destOrd="0" presId="urn:microsoft.com/office/officeart/2005/8/layout/process2"/>
    <dgm:cxn modelId="{785228E2-770F-4C66-9171-EAD95D08EA8E}" srcId="{9EAAFC0C-497C-4A00-A9AB-14C7464C3759}" destId="{FAE8C49A-8207-492A-A8F2-CDB8414F7105}" srcOrd="5" destOrd="0" parTransId="{9EFA8AC8-5BBC-4B91-9318-59CB38C9FD51}" sibTransId="{D6530C4B-D274-413D-8E56-236CEF027A1A}"/>
    <dgm:cxn modelId="{BF787FE6-4FE5-4B35-ADFA-ED0699F5A4AD}" srcId="{9EAAFC0C-497C-4A00-A9AB-14C7464C3759}" destId="{E775BB3B-B1B7-4A58-A5AC-E1CC492E32E7}" srcOrd="6" destOrd="0" parTransId="{5CB93ABC-7228-4841-A3E5-476CA00D3B68}" sibTransId="{AC72A67D-3B7E-4DBB-93FE-324CD3CCC264}"/>
    <dgm:cxn modelId="{EA1E7AE9-2A9D-4F82-ABB1-4C595258B4A9}" srcId="{9EAAFC0C-497C-4A00-A9AB-14C7464C3759}" destId="{BC234362-4A26-4DB6-8A8B-8461D4CF2F56}" srcOrd="4" destOrd="0" parTransId="{A83EE735-C17A-4556-9783-E9017D698A3B}" sibTransId="{EF718A2F-692C-418A-8CFA-4FF3BCE10954}"/>
    <dgm:cxn modelId="{6AC751F4-914F-49AA-BA2E-2C4C1903F3E1}" type="presOf" srcId="{BC0FD090-6744-439F-8462-45E38D448336}" destId="{FCD6315E-D097-4138-B45F-C47095F4592D}" srcOrd="0" destOrd="0" presId="urn:microsoft.com/office/officeart/2005/8/layout/process2"/>
    <dgm:cxn modelId="{AECBCA08-A521-4E18-8745-7FA645A24D20}" type="presParOf" srcId="{7910744E-3E83-40AF-9CD3-F5DBC36E1381}" destId="{18305A1C-F079-4DA2-860B-C3B178F27D15}" srcOrd="0" destOrd="0" presId="urn:microsoft.com/office/officeart/2005/8/layout/process2"/>
    <dgm:cxn modelId="{F3E3DE91-072F-4FEA-AADC-9CC91B4505F6}" type="presParOf" srcId="{7910744E-3E83-40AF-9CD3-F5DBC36E1381}" destId="{7B44B508-A0C5-4FF2-8AE6-B20AD49C9C72}" srcOrd="1" destOrd="0" presId="urn:microsoft.com/office/officeart/2005/8/layout/process2"/>
    <dgm:cxn modelId="{03AF830A-8052-4386-A566-8923F09B5DD8}" type="presParOf" srcId="{7B44B508-A0C5-4FF2-8AE6-B20AD49C9C72}" destId="{F7798673-5C8E-418D-A5CE-C8358EB883FA}" srcOrd="0" destOrd="0" presId="urn:microsoft.com/office/officeart/2005/8/layout/process2"/>
    <dgm:cxn modelId="{BC510839-F461-43EA-BF9D-B9AA68D44629}" type="presParOf" srcId="{7910744E-3E83-40AF-9CD3-F5DBC36E1381}" destId="{7ACB87A0-DA35-484F-A4B1-C23763BEBDA5}" srcOrd="2" destOrd="0" presId="urn:microsoft.com/office/officeart/2005/8/layout/process2"/>
    <dgm:cxn modelId="{64807246-E039-4E54-B2E3-101CC0EC4213}" type="presParOf" srcId="{7910744E-3E83-40AF-9CD3-F5DBC36E1381}" destId="{E210214D-275A-41B6-AA91-2A3CB946AF26}" srcOrd="3" destOrd="0" presId="urn:microsoft.com/office/officeart/2005/8/layout/process2"/>
    <dgm:cxn modelId="{19D925C9-B031-430C-B266-D2E22392DC75}" type="presParOf" srcId="{E210214D-275A-41B6-AA91-2A3CB946AF26}" destId="{A5DC9A34-4F73-49ED-8D3B-A914680092CD}" srcOrd="0" destOrd="0" presId="urn:microsoft.com/office/officeart/2005/8/layout/process2"/>
    <dgm:cxn modelId="{4DCD16EF-C541-4C1E-8023-BB4E587E753F}" type="presParOf" srcId="{7910744E-3E83-40AF-9CD3-F5DBC36E1381}" destId="{A9043BFF-CABD-4AD1-8990-64D4F74EF10B}" srcOrd="4" destOrd="0" presId="urn:microsoft.com/office/officeart/2005/8/layout/process2"/>
    <dgm:cxn modelId="{49629F23-F356-4430-BA12-67849AAB7EFF}" type="presParOf" srcId="{7910744E-3E83-40AF-9CD3-F5DBC36E1381}" destId="{FCD6315E-D097-4138-B45F-C47095F4592D}" srcOrd="5" destOrd="0" presId="urn:microsoft.com/office/officeart/2005/8/layout/process2"/>
    <dgm:cxn modelId="{FB873CCF-4BB4-4648-9351-2628FC310C83}" type="presParOf" srcId="{FCD6315E-D097-4138-B45F-C47095F4592D}" destId="{835AFA5F-CBF3-4242-9F35-B86E313F9244}" srcOrd="0" destOrd="0" presId="urn:microsoft.com/office/officeart/2005/8/layout/process2"/>
    <dgm:cxn modelId="{AF58F489-6825-4C13-B605-5EFCB9484EC0}" type="presParOf" srcId="{7910744E-3E83-40AF-9CD3-F5DBC36E1381}" destId="{E8D6FA2E-C93F-408F-9CCB-018DA0270A87}" srcOrd="6" destOrd="0" presId="urn:microsoft.com/office/officeart/2005/8/layout/process2"/>
    <dgm:cxn modelId="{E7E2B9F4-AF75-41DD-B472-DC1EAA6D8E60}" type="presParOf" srcId="{7910744E-3E83-40AF-9CD3-F5DBC36E1381}" destId="{A74E5B69-4284-4B0C-9353-AC868195B246}" srcOrd="7" destOrd="0" presId="urn:microsoft.com/office/officeart/2005/8/layout/process2"/>
    <dgm:cxn modelId="{27B5069F-E72A-4BFE-BE23-ABD9E50EE102}" type="presParOf" srcId="{A74E5B69-4284-4B0C-9353-AC868195B246}" destId="{8834D67A-18D1-4F20-82B2-9652E36C7B9E}" srcOrd="0" destOrd="0" presId="urn:microsoft.com/office/officeart/2005/8/layout/process2"/>
    <dgm:cxn modelId="{57ED7AA5-3AF6-4C5A-A055-CEC17DB327E5}" type="presParOf" srcId="{7910744E-3E83-40AF-9CD3-F5DBC36E1381}" destId="{939EA98D-BE08-4B35-97B3-10E8A27F6A33}" srcOrd="8" destOrd="0" presId="urn:microsoft.com/office/officeart/2005/8/layout/process2"/>
    <dgm:cxn modelId="{FB612C71-BEA4-4493-800E-F5B147449672}" type="presParOf" srcId="{7910744E-3E83-40AF-9CD3-F5DBC36E1381}" destId="{CF75CCDB-9EA7-43B8-A098-83D595E6B3F3}" srcOrd="9" destOrd="0" presId="urn:microsoft.com/office/officeart/2005/8/layout/process2"/>
    <dgm:cxn modelId="{E50A0332-B6C1-46FB-B0D3-C647CB96ABDA}" type="presParOf" srcId="{CF75CCDB-9EA7-43B8-A098-83D595E6B3F3}" destId="{68FB8BA3-D9B1-4EA6-9BB0-A4F318AD1FB2}" srcOrd="0" destOrd="0" presId="urn:microsoft.com/office/officeart/2005/8/layout/process2"/>
    <dgm:cxn modelId="{FA73E85D-338F-42F6-9C71-1698635FD21F}" type="presParOf" srcId="{7910744E-3E83-40AF-9CD3-F5DBC36E1381}" destId="{A73767CB-6550-41EC-9855-2F4F5365E3E2}" srcOrd="10" destOrd="0" presId="urn:microsoft.com/office/officeart/2005/8/layout/process2"/>
    <dgm:cxn modelId="{CC0202B1-9B36-49AF-ADD2-80D0B6F1CF88}" type="presParOf" srcId="{7910744E-3E83-40AF-9CD3-F5DBC36E1381}" destId="{1AA72104-397D-45A5-9B3A-655321F371D1}" srcOrd="11" destOrd="0" presId="urn:microsoft.com/office/officeart/2005/8/layout/process2"/>
    <dgm:cxn modelId="{C570582B-8927-42E1-8098-EB1679FBA214}" type="presParOf" srcId="{1AA72104-397D-45A5-9B3A-655321F371D1}" destId="{21152F11-6D90-499E-A9FB-0F3E561A638A}" srcOrd="0" destOrd="0" presId="urn:microsoft.com/office/officeart/2005/8/layout/process2"/>
    <dgm:cxn modelId="{C4DBFDDE-F6CC-460F-A7E7-5EE728F9AA8E}" type="presParOf" srcId="{7910744E-3E83-40AF-9CD3-F5DBC36E1381}" destId="{9729B4CF-EFBA-489F-BC83-F119209552AB}" srcOrd="12" destOrd="0" presId="urn:microsoft.com/office/officeart/2005/8/layout/process2"/>
    <dgm:cxn modelId="{CC556616-15EB-447A-A9DE-5AAB3873F4FF}" type="presParOf" srcId="{7910744E-3E83-40AF-9CD3-F5DBC36E1381}" destId="{C2878DA5-30B6-4A71-A434-C2B52AB54067}" srcOrd="13" destOrd="0" presId="urn:microsoft.com/office/officeart/2005/8/layout/process2"/>
    <dgm:cxn modelId="{5C1740CA-7075-48ED-B758-984807CE0D2C}" type="presParOf" srcId="{C2878DA5-30B6-4A71-A434-C2B52AB54067}" destId="{2AE6FAA4-0E96-4CAE-964D-AF58EB1C1AD3}" srcOrd="0" destOrd="0" presId="urn:microsoft.com/office/officeart/2005/8/layout/process2"/>
    <dgm:cxn modelId="{C6FAA925-747D-45EA-9A5C-3AE46C582DCE}" type="presParOf" srcId="{7910744E-3E83-40AF-9CD3-F5DBC36E1381}" destId="{48B81B6B-861D-4565-9F14-EE9751CB87F8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474542-FCD3-48EE-B1DD-7653503511FB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97D473FD-A97A-43F1-9A39-F3CDE06B97D6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Me fijo en el símbolo. Lo coloreo.</a:t>
          </a:r>
        </a:p>
      </dgm:t>
    </dgm:pt>
    <dgm:pt modelId="{3D718BD7-6816-41DC-8B8B-3D86D51FBA01}" type="parTrans" cxnId="{C153CE2F-728C-453F-B300-67BE4FDCB2E0}">
      <dgm:prSet/>
      <dgm:spPr/>
      <dgm:t>
        <a:bodyPr/>
        <a:lstStyle/>
        <a:p>
          <a:endParaRPr lang="es-ES" sz="2400"/>
        </a:p>
      </dgm:t>
    </dgm:pt>
    <dgm:pt modelId="{D3F27F56-7D3F-4EC3-916A-C9DA8BED1AEF}" type="sibTrans" cxnId="{C153CE2F-728C-453F-B300-67BE4FDCB2E0}">
      <dgm:prSet custT="1"/>
      <dgm:spPr/>
      <dgm:t>
        <a:bodyPr/>
        <a:lstStyle/>
        <a:p>
          <a:endParaRPr lang="es-ES" sz="900"/>
        </a:p>
      </dgm:t>
    </dgm:pt>
    <dgm:pt modelId="{CCE913B1-FA47-49A4-B6C2-6E1B9D69C296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Empiezo por la derecha.</a:t>
          </a:r>
        </a:p>
      </dgm:t>
    </dgm:pt>
    <dgm:pt modelId="{4B7F89E0-D3EB-47AC-BF70-0DEBFF025893}" type="parTrans" cxnId="{6267CB5F-2AE3-4DAD-8707-BCC9AC6FB915}">
      <dgm:prSet/>
      <dgm:spPr/>
      <dgm:t>
        <a:bodyPr/>
        <a:lstStyle/>
        <a:p>
          <a:endParaRPr lang="es-ES" sz="2400"/>
        </a:p>
      </dgm:t>
    </dgm:pt>
    <dgm:pt modelId="{6A201C80-0AC3-4D6B-9236-5E3DE83725C0}" type="sibTrans" cxnId="{6267CB5F-2AE3-4DAD-8707-BCC9AC6FB915}">
      <dgm:prSet custT="1"/>
      <dgm:spPr/>
      <dgm:t>
        <a:bodyPr/>
        <a:lstStyle/>
        <a:p>
          <a:endParaRPr lang="es-ES" sz="900"/>
        </a:p>
      </dgm:t>
    </dgm:pt>
    <dgm:pt modelId="{F91F41D4-5720-4BB1-9950-67C84487D982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Como es una suma, añado.</a:t>
          </a:r>
        </a:p>
      </dgm:t>
    </dgm:pt>
    <dgm:pt modelId="{15206425-1A5B-4F62-932A-FF759FF79A1B}" type="parTrans" cxnId="{1109013A-5CC3-466B-A226-7EC769C34339}">
      <dgm:prSet/>
      <dgm:spPr/>
      <dgm:t>
        <a:bodyPr/>
        <a:lstStyle/>
        <a:p>
          <a:endParaRPr lang="es-ES" sz="2400"/>
        </a:p>
      </dgm:t>
    </dgm:pt>
    <dgm:pt modelId="{65F0E93C-9F5A-44CF-82A8-F9218518E642}" type="sibTrans" cxnId="{1109013A-5CC3-466B-A226-7EC769C34339}">
      <dgm:prSet custT="1"/>
      <dgm:spPr/>
      <dgm:t>
        <a:bodyPr/>
        <a:lstStyle/>
        <a:p>
          <a:endParaRPr lang="es-ES" sz="900"/>
        </a:p>
      </dgm:t>
    </dgm:pt>
    <dgm:pt modelId="{2B1BC716-70C2-407B-B328-A8A2DE5C64E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Escribo la unidad.</a:t>
          </a:r>
        </a:p>
      </dgm:t>
    </dgm:pt>
    <dgm:pt modelId="{1BC2BEED-6B25-476F-90DE-0EE0733F05EB}" type="parTrans" cxnId="{8775B113-CF7C-4298-82C2-84FDD3DD247A}">
      <dgm:prSet/>
      <dgm:spPr/>
      <dgm:t>
        <a:bodyPr/>
        <a:lstStyle/>
        <a:p>
          <a:endParaRPr lang="es-ES" sz="2400"/>
        </a:p>
      </dgm:t>
    </dgm:pt>
    <dgm:pt modelId="{AF8E4A4B-067F-420D-87A1-D6957217C7A5}" type="sibTrans" cxnId="{8775B113-CF7C-4298-82C2-84FDD3DD247A}">
      <dgm:prSet custT="1"/>
      <dgm:spPr/>
      <dgm:t>
        <a:bodyPr/>
        <a:lstStyle/>
        <a:p>
          <a:endParaRPr lang="es-ES" sz="900"/>
        </a:p>
      </dgm:t>
    </dgm:pt>
    <dgm:pt modelId="{C65D2B8E-7D8E-4B76-A03F-46E8FB726383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Apunto la que me llevo.</a:t>
          </a:r>
        </a:p>
      </dgm:t>
    </dgm:pt>
    <dgm:pt modelId="{41EDB6EA-3286-4B79-872E-FDFDD84BE992}" type="parTrans" cxnId="{843F5A9D-5D3E-4DBE-BAD9-440E953319A8}">
      <dgm:prSet/>
      <dgm:spPr/>
      <dgm:t>
        <a:bodyPr/>
        <a:lstStyle/>
        <a:p>
          <a:endParaRPr lang="es-ES" sz="2400"/>
        </a:p>
      </dgm:t>
    </dgm:pt>
    <dgm:pt modelId="{B64A8F98-EE49-4640-903E-A293978E5DFB}" type="sibTrans" cxnId="{843F5A9D-5D3E-4DBE-BAD9-440E953319A8}">
      <dgm:prSet custT="1"/>
      <dgm:spPr/>
      <dgm:t>
        <a:bodyPr/>
        <a:lstStyle/>
        <a:p>
          <a:endParaRPr lang="es-ES" sz="900"/>
        </a:p>
      </dgm:t>
    </dgm:pt>
    <dgm:pt modelId="{F4BAFF12-5B8E-4582-A0B6-D411BBFB3859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Paso a la siguiente.</a:t>
          </a:r>
        </a:p>
      </dgm:t>
    </dgm:pt>
    <dgm:pt modelId="{567B15F7-3C46-4EC1-BE5C-0B46D8ADECB8}" type="parTrans" cxnId="{AE501CDB-0F1F-4898-B8ED-F026FC3B1F4A}">
      <dgm:prSet/>
      <dgm:spPr/>
      <dgm:t>
        <a:bodyPr/>
        <a:lstStyle/>
        <a:p>
          <a:endParaRPr lang="es-ES" sz="2400"/>
        </a:p>
      </dgm:t>
    </dgm:pt>
    <dgm:pt modelId="{377ED90F-B5C0-449D-85B8-C8DF8F6ECBB5}" type="sibTrans" cxnId="{AE501CDB-0F1F-4898-B8ED-F026FC3B1F4A}">
      <dgm:prSet custT="1"/>
      <dgm:spPr/>
      <dgm:t>
        <a:bodyPr/>
        <a:lstStyle/>
        <a:p>
          <a:endParaRPr lang="es-ES" sz="900"/>
        </a:p>
      </dgm:t>
    </dgm:pt>
    <dgm:pt modelId="{8591DFC3-FA5F-478F-93B8-9C73F851C13E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Sumo y anoto la que me llevo.</a:t>
          </a:r>
        </a:p>
      </dgm:t>
    </dgm:pt>
    <dgm:pt modelId="{6B91B35D-7891-411F-ADEF-392024506E7D}" type="parTrans" cxnId="{63D8B1E6-AE98-4A23-AA47-10018334551B}">
      <dgm:prSet/>
      <dgm:spPr/>
      <dgm:t>
        <a:bodyPr/>
        <a:lstStyle/>
        <a:p>
          <a:endParaRPr lang="es-ES" sz="2400"/>
        </a:p>
      </dgm:t>
    </dgm:pt>
    <dgm:pt modelId="{22D2A134-2F30-44ED-806A-856EE705DF35}" type="sibTrans" cxnId="{63D8B1E6-AE98-4A23-AA47-10018334551B}">
      <dgm:prSet custT="1"/>
      <dgm:spPr/>
      <dgm:t>
        <a:bodyPr/>
        <a:lstStyle/>
        <a:p>
          <a:endParaRPr lang="es-ES" sz="900"/>
        </a:p>
      </dgm:t>
    </dgm:pt>
    <dgm:pt modelId="{0410495E-45C7-42F6-8FB2-ECB6A2403901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Repaso y compruebo que el resultado es un número mayor.</a:t>
          </a:r>
        </a:p>
      </dgm:t>
    </dgm:pt>
    <dgm:pt modelId="{F84A1126-41EC-4CC8-86D7-178248351C0F}" type="parTrans" cxnId="{254652B8-5C23-4DA5-A1BE-03A66F023E1B}">
      <dgm:prSet/>
      <dgm:spPr/>
      <dgm:t>
        <a:bodyPr/>
        <a:lstStyle/>
        <a:p>
          <a:endParaRPr lang="es-ES" sz="2400"/>
        </a:p>
      </dgm:t>
    </dgm:pt>
    <dgm:pt modelId="{E9878824-5CD4-46B5-B5DD-98EE559A006B}" type="sibTrans" cxnId="{254652B8-5C23-4DA5-A1BE-03A66F023E1B}">
      <dgm:prSet/>
      <dgm:spPr/>
      <dgm:t>
        <a:bodyPr/>
        <a:lstStyle/>
        <a:p>
          <a:endParaRPr lang="es-ES" sz="2400"/>
        </a:p>
      </dgm:t>
    </dgm:pt>
    <dgm:pt modelId="{66773B1A-00AD-4471-8153-5A92CB83E3D1}" type="pres">
      <dgm:prSet presAssocID="{39474542-FCD3-48EE-B1DD-7653503511FB}" presName="linearFlow" presStyleCnt="0">
        <dgm:presLayoutVars>
          <dgm:resizeHandles val="exact"/>
        </dgm:presLayoutVars>
      </dgm:prSet>
      <dgm:spPr/>
    </dgm:pt>
    <dgm:pt modelId="{480108D4-4A0A-4775-A4F8-BFF45F9004F2}" type="pres">
      <dgm:prSet presAssocID="{97D473FD-A97A-43F1-9A39-F3CDE06B97D6}" presName="node" presStyleLbl="node1" presStyleIdx="0" presStyleCnt="8" custScaleX="293714">
        <dgm:presLayoutVars>
          <dgm:bulletEnabled val="1"/>
        </dgm:presLayoutVars>
      </dgm:prSet>
      <dgm:spPr/>
    </dgm:pt>
    <dgm:pt modelId="{43B9CDB3-9B27-4B98-BADC-193D9D173F6E}" type="pres">
      <dgm:prSet presAssocID="{D3F27F56-7D3F-4EC3-916A-C9DA8BED1AEF}" presName="sibTrans" presStyleLbl="sibTrans2D1" presStyleIdx="0" presStyleCnt="7"/>
      <dgm:spPr/>
    </dgm:pt>
    <dgm:pt modelId="{F5A7F310-7026-47F4-B844-FBA912B15F42}" type="pres">
      <dgm:prSet presAssocID="{D3F27F56-7D3F-4EC3-916A-C9DA8BED1AEF}" presName="connectorText" presStyleLbl="sibTrans2D1" presStyleIdx="0" presStyleCnt="7"/>
      <dgm:spPr/>
    </dgm:pt>
    <dgm:pt modelId="{03EC8081-5590-4155-A0A0-696D951C9C57}" type="pres">
      <dgm:prSet presAssocID="{CCE913B1-FA47-49A4-B6C2-6E1B9D69C296}" presName="node" presStyleLbl="node1" presStyleIdx="1" presStyleCnt="8" custScaleX="293714" custLinFactNeighborX="1473" custLinFactNeighborY="0">
        <dgm:presLayoutVars>
          <dgm:bulletEnabled val="1"/>
        </dgm:presLayoutVars>
      </dgm:prSet>
      <dgm:spPr/>
    </dgm:pt>
    <dgm:pt modelId="{3D97F854-2B49-47C4-AA84-F63361E03663}" type="pres">
      <dgm:prSet presAssocID="{6A201C80-0AC3-4D6B-9236-5E3DE83725C0}" presName="sibTrans" presStyleLbl="sibTrans2D1" presStyleIdx="1" presStyleCnt="7"/>
      <dgm:spPr/>
    </dgm:pt>
    <dgm:pt modelId="{740009D5-828C-42AD-96EB-9D14648218D2}" type="pres">
      <dgm:prSet presAssocID="{6A201C80-0AC3-4D6B-9236-5E3DE83725C0}" presName="connectorText" presStyleLbl="sibTrans2D1" presStyleIdx="1" presStyleCnt="7"/>
      <dgm:spPr/>
    </dgm:pt>
    <dgm:pt modelId="{B41D7E50-636B-4FA9-A3D4-4D09B7FA1095}" type="pres">
      <dgm:prSet presAssocID="{F91F41D4-5720-4BB1-9950-67C84487D982}" presName="node" presStyleLbl="node1" presStyleIdx="2" presStyleCnt="8" custScaleX="293714">
        <dgm:presLayoutVars>
          <dgm:bulletEnabled val="1"/>
        </dgm:presLayoutVars>
      </dgm:prSet>
      <dgm:spPr/>
    </dgm:pt>
    <dgm:pt modelId="{4D0968C7-3EFF-4BAF-B0F8-E3EBC29C1DA7}" type="pres">
      <dgm:prSet presAssocID="{65F0E93C-9F5A-44CF-82A8-F9218518E642}" presName="sibTrans" presStyleLbl="sibTrans2D1" presStyleIdx="2" presStyleCnt="7"/>
      <dgm:spPr/>
    </dgm:pt>
    <dgm:pt modelId="{9D134B1F-83C5-49B5-A758-8AB9B6035B32}" type="pres">
      <dgm:prSet presAssocID="{65F0E93C-9F5A-44CF-82A8-F9218518E642}" presName="connectorText" presStyleLbl="sibTrans2D1" presStyleIdx="2" presStyleCnt="7"/>
      <dgm:spPr/>
    </dgm:pt>
    <dgm:pt modelId="{92CF7958-6036-4878-9407-324304D4793C}" type="pres">
      <dgm:prSet presAssocID="{2B1BC716-70C2-407B-B328-A8A2DE5C64E7}" presName="node" presStyleLbl="node1" presStyleIdx="3" presStyleCnt="8" custScaleX="293714">
        <dgm:presLayoutVars>
          <dgm:bulletEnabled val="1"/>
        </dgm:presLayoutVars>
      </dgm:prSet>
      <dgm:spPr/>
    </dgm:pt>
    <dgm:pt modelId="{F6CEB2B3-FDE9-4626-A89A-9CE621B459F9}" type="pres">
      <dgm:prSet presAssocID="{AF8E4A4B-067F-420D-87A1-D6957217C7A5}" presName="sibTrans" presStyleLbl="sibTrans2D1" presStyleIdx="3" presStyleCnt="7"/>
      <dgm:spPr/>
    </dgm:pt>
    <dgm:pt modelId="{B38F494E-7BFC-421C-A29E-A47B5F2752B9}" type="pres">
      <dgm:prSet presAssocID="{AF8E4A4B-067F-420D-87A1-D6957217C7A5}" presName="connectorText" presStyleLbl="sibTrans2D1" presStyleIdx="3" presStyleCnt="7"/>
      <dgm:spPr/>
    </dgm:pt>
    <dgm:pt modelId="{6CC6484D-4302-400B-B2F9-A372F45E1EFF}" type="pres">
      <dgm:prSet presAssocID="{C65D2B8E-7D8E-4B76-A03F-46E8FB726383}" presName="node" presStyleLbl="node1" presStyleIdx="4" presStyleCnt="8" custScaleX="293714">
        <dgm:presLayoutVars>
          <dgm:bulletEnabled val="1"/>
        </dgm:presLayoutVars>
      </dgm:prSet>
      <dgm:spPr/>
    </dgm:pt>
    <dgm:pt modelId="{90A5D05B-9DF9-4E79-91B9-1D46FCCCEEB4}" type="pres">
      <dgm:prSet presAssocID="{B64A8F98-EE49-4640-903E-A293978E5DFB}" presName="sibTrans" presStyleLbl="sibTrans2D1" presStyleIdx="4" presStyleCnt="7"/>
      <dgm:spPr/>
    </dgm:pt>
    <dgm:pt modelId="{A8ABE720-A11A-40B6-98EE-10A5CAF2D6F9}" type="pres">
      <dgm:prSet presAssocID="{B64A8F98-EE49-4640-903E-A293978E5DFB}" presName="connectorText" presStyleLbl="sibTrans2D1" presStyleIdx="4" presStyleCnt="7"/>
      <dgm:spPr/>
    </dgm:pt>
    <dgm:pt modelId="{1BD3914E-1356-42D4-B385-97129B40127F}" type="pres">
      <dgm:prSet presAssocID="{F4BAFF12-5B8E-4582-A0B6-D411BBFB3859}" presName="node" presStyleLbl="node1" presStyleIdx="5" presStyleCnt="8" custScaleX="293714">
        <dgm:presLayoutVars>
          <dgm:bulletEnabled val="1"/>
        </dgm:presLayoutVars>
      </dgm:prSet>
      <dgm:spPr/>
    </dgm:pt>
    <dgm:pt modelId="{B448032C-B832-4331-8690-9D75F0E5FA72}" type="pres">
      <dgm:prSet presAssocID="{377ED90F-B5C0-449D-85B8-C8DF8F6ECBB5}" presName="sibTrans" presStyleLbl="sibTrans2D1" presStyleIdx="5" presStyleCnt="7"/>
      <dgm:spPr/>
    </dgm:pt>
    <dgm:pt modelId="{7E34E3BB-62E6-45CD-A62A-DC56DB84FCFC}" type="pres">
      <dgm:prSet presAssocID="{377ED90F-B5C0-449D-85B8-C8DF8F6ECBB5}" presName="connectorText" presStyleLbl="sibTrans2D1" presStyleIdx="5" presStyleCnt="7"/>
      <dgm:spPr/>
    </dgm:pt>
    <dgm:pt modelId="{6208183C-31C6-4BC0-AD38-1CA8841E59CE}" type="pres">
      <dgm:prSet presAssocID="{8591DFC3-FA5F-478F-93B8-9C73F851C13E}" presName="node" presStyleLbl="node1" presStyleIdx="6" presStyleCnt="8" custScaleX="293714">
        <dgm:presLayoutVars>
          <dgm:bulletEnabled val="1"/>
        </dgm:presLayoutVars>
      </dgm:prSet>
      <dgm:spPr/>
    </dgm:pt>
    <dgm:pt modelId="{D57A74CC-2C6F-48F1-AEB7-46C2205F8D27}" type="pres">
      <dgm:prSet presAssocID="{22D2A134-2F30-44ED-806A-856EE705DF35}" presName="sibTrans" presStyleLbl="sibTrans2D1" presStyleIdx="6" presStyleCnt="7"/>
      <dgm:spPr/>
    </dgm:pt>
    <dgm:pt modelId="{1277A992-76FE-4173-B7C1-A24E9BA50EC4}" type="pres">
      <dgm:prSet presAssocID="{22D2A134-2F30-44ED-806A-856EE705DF35}" presName="connectorText" presStyleLbl="sibTrans2D1" presStyleIdx="6" presStyleCnt="7"/>
      <dgm:spPr/>
    </dgm:pt>
    <dgm:pt modelId="{2EA86A26-F6B7-4608-8562-FAEE68C90971}" type="pres">
      <dgm:prSet presAssocID="{0410495E-45C7-42F6-8FB2-ECB6A2403901}" presName="node" presStyleLbl="node1" presStyleIdx="7" presStyleCnt="8" custScaleX="293714" custScaleY="151237">
        <dgm:presLayoutVars>
          <dgm:bulletEnabled val="1"/>
        </dgm:presLayoutVars>
      </dgm:prSet>
      <dgm:spPr/>
    </dgm:pt>
  </dgm:ptLst>
  <dgm:cxnLst>
    <dgm:cxn modelId="{232EC608-742A-4A82-BBC6-A48E89FA76D2}" type="presOf" srcId="{6A201C80-0AC3-4D6B-9236-5E3DE83725C0}" destId="{3D97F854-2B49-47C4-AA84-F63361E03663}" srcOrd="0" destOrd="0" presId="urn:microsoft.com/office/officeart/2005/8/layout/process2"/>
    <dgm:cxn modelId="{8775B113-CF7C-4298-82C2-84FDD3DD247A}" srcId="{39474542-FCD3-48EE-B1DD-7653503511FB}" destId="{2B1BC716-70C2-407B-B328-A8A2DE5C64E7}" srcOrd="3" destOrd="0" parTransId="{1BC2BEED-6B25-476F-90DE-0EE0733F05EB}" sibTransId="{AF8E4A4B-067F-420D-87A1-D6957217C7A5}"/>
    <dgm:cxn modelId="{2CF6F91A-A5C3-464E-8567-51724C0E0635}" type="presOf" srcId="{39474542-FCD3-48EE-B1DD-7653503511FB}" destId="{66773B1A-00AD-4471-8153-5A92CB83E3D1}" srcOrd="0" destOrd="0" presId="urn:microsoft.com/office/officeart/2005/8/layout/process2"/>
    <dgm:cxn modelId="{B7BD601B-E4E4-41EF-AFC3-9FC56E2C4311}" type="presOf" srcId="{377ED90F-B5C0-449D-85B8-C8DF8F6ECBB5}" destId="{7E34E3BB-62E6-45CD-A62A-DC56DB84FCFC}" srcOrd="1" destOrd="0" presId="urn:microsoft.com/office/officeart/2005/8/layout/process2"/>
    <dgm:cxn modelId="{32CACB21-6C3A-4D4F-9B8D-3A3B553F344F}" type="presOf" srcId="{F4BAFF12-5B8E-4582-A0B6-D411BBFB3859}" destId="{1BD3914E-1356-42D4-B385-97129B40127F}" srcOrd="0" destOrd="0" presId="urn:microsoft.com/office/officeart/2005/8/layout/process2"/>
    <dgm:cxn modelId="{EBB26B2A-1A27-4FEF-AACB-D9E911E833AD}" type="presOf" srcId="{65F0E93C-9F5A-44CF-82A8-F9218518E642}" destId="{4D0968C7-3EFF-4BAF-B0F8-E3EBC29C1DA7}" srcOrd="0" destOrd="0" presId="urn:microsoft.com/office/officeart/2005/8/layout/process2"/>
    <dgm:cxn modelId="{C153CE2F-728C-453F-B300-67BE4FDCB2E0}" srcId="{39474542-FCD3-48EE-B1DD-7653503511FB}" destId="{97D473FD-A97A-43F1-9A39-F3CDE06B97D6}" srcOrd="0" destOrd="0" parTransId="{3D718BD7-6816-41DC-8B8B-3D86D51FBA01}" sibTransId="{D3F27F56-7D3F-4EC3-916A-C9DA8BED1AEF}"/>
    <dgm:cxn modelId="{78AFC238-2BDF-440A-8D70-1C1A297ED5D4}" type="presOf" srcId="{B64A8F98-EE49-4640-903E-A293978E5DFB}" destId="{A8ABE720-A11A-40B6-98EE-10A5CAF2D6F9}" srcOrd="1" destOrd="0" presId="urn:microsoft.com/office/officeart/2005/8/layout/process2"/>
    <dgm:cxn modelId="{1109013A-5CC3-466B-A226-7EC769C34339}" srcId="{39474542-FCD3-48EE-B1DD-7653503511FB}" destId="{F91F41D4-5720-4BB1-9950-67C84487D982}" srcOrd="2" destOrd="0" parTransId="{15206425-1A5B-4F62-932A-FF759FF79A1B}" sibTransId="{65F0E93C-9F5A-44CF-82A8-F9218518E642}"/>
    <dgm:cxn modelId="{BF4B0D5C-CB6B-45E8-8983-BC0F0EF43C3E}" type="presOf" srcId="{AF8E4A4B-067F-420D-87A1-D6957217C7A5}" destId="{B38F494E-7BFC-421C-A29E-A47B5F2752B9}" srcOrd="1" destOrd="0" presId="urn:microsoft.com/office/officeart/2005/8/layout/process2"/>
    <dgm:cxn modelId="{A35A385F-33B9-4E5C-9B01-CC52F6F1F14C}" type="presOf" srcId="{D3F27F56-7D3F-4EC3-916A-C9DA8BED1AEF}" destId="{43B9CDB3-9B27-4B98-BADC-193D9D173F6E}" srcOrd="0" destOrd="0" presId="urn:microsoft.com/office/officeart/2005/8/layout/process2"/>
    <dgm:cxn modelId="{6267CB5F-2AE3-4DAD-8707-BCC9AC6FB915}" srcId="{39474542-FCD3-48EE-B1DD-7653503511FB}" destId="{CCE913B1-FA47-49A4-B6C2-6E1B9D69C296}" srcOrd="1" destOrd="0" parTransId="{4B7F89E0-D3EB-47AC-BF70-0DEBFF025893}" sibTransId="{6A201C80-0AC3-4D6B-9236-5E3DE83725C0}"/>
    <dgm:cxn modelId="{BD249362-54A4-431A-AD2C-F903662B8DF2}" type="presOf" srcId="{B64A8F98-EE49-4640-903E-A293978E5DFB}" destId="{90A5D05B-9DF9-4E79-91B9-1D46FCCCEEB4}" srcOrd="0" destOrd="0" presId="urn:microsoft.com/office/officeart/2005/8/layout/process2"/>
    <dgm:cxn modelId="{E3B05448-D01D-4ECE-B666-16C537A0DA95}" type="presOf" srcId="{8591DFC3-FA5F-478F-93B8-9C73F851C13E}" destId="{6208183C-31C6-4BC0-AD38-1CA8841E59CE}" srcOrd="0" destOrd="0" presId="urn:microsoft.com/office/officeart/2005/8/layout/process2"/>
    <dgm:cxn modelId="{F8BFB369-2503-4F55-928B-4FF19E9CAA54}" type="presOf" srcId="{0410495E-45C7-42F6-8FB2-ECB6A2403901}" destId="{2EA86A26-F6B7-4608-8562-FAEE68C90971}" srcOrd="0" destOrd="0" presId="urn:microsoft.com/office/officeart/2005/8/layout/process2"/>
    <dgm:cxn modelId="{FD27C755-AD75-49BA-A412-74CC588D0585}" type="presOf" srcId="{D3F27F56-7D3F-4EC3-916A-C9DA8BED1AEF}" destId="{F5A7F310-7026-47F4-B844-FBA912B15F42}" srcOrd="1" destOrd="0" presId="urn:microsoft.com/office/officeart/2005/8/layout/process2"/>
    <dgm:cxn modelId="{6601FB90-29C2-43BF-A122-81CAE1B41B90}" type="presOf" srcId="{377ED90F-B5C0-449D-85B8-C8DF8F6ECBB5}" destId="{B448032C-B832-4331-8690-9D75F0E5FA72}" srcOrd="0" destOrd="0" presId="urn:microsoft.com/office/officeart/2005/8/layout/process2"/>
    <dgm:cxn modelId="{20474392-22A3-4562-BFA0-AF2120488ADB}" type="presOf" srcId="{CCE913B1-FA47-49A4-B6C2-6E1B9D69C296}" destId="{03EC8081-5590-4155-A0A0-696D951C9C57}" srcOrd="0" destOrd="0" presId="urn:microsoft.com/office/officeart/2005/8/layout/process2"/>
    <dgm:cxn modelId="{77B88193-D283-413D-B7C8-1A2A60F10A4B}" type="presOf" srcId="{AF8E4A4B-067F-420D-87A1-D6957217C7A5}" destId="{F6CEB2B3-FDE9-4626-A89A-9CE621B459F9}" srcOrd="0" destOrd="0" presId="urn:microsoft.com/office/officeart/2005/8/layout/process2"/>
    <dgm:cxn modelId="{843F5A9D-5D3E-4DBE-BAD9-440E953319A8}" srcId="{39474542-FCD3-48EE-B1DD-7653503511FB}" destId="{C65D2B8E-7D8E-4B76-A03F-46E8FB726383}" srcOrd="4" destOrd="0" parTransId="{41EDB6EA-3286-4B79-872E-FDFDD84BE992}" sibTransId="{B64A8F98-EE49-4640-903E-A293978E5DFB}"/>
    <dgm:cxn modelId="{5C06829D-0E4B-48B7-B2C8-0F8A051B34F6}" type="presOf" srcId="{F91F41D4-5720-4BB1-9950-67C84487D982}" destId="{B41D7E50-636B-4FA9-A3D4-4D09B7FA1095}" srcOrd="0" destOrd="0" presId="urn:microsoft.com/office/officeart/2005/8/layout/process2"/>
    <dgm:cxn modelId="{2D48D69E-D221-4218-A4B8-034FE00F8423}" type="presOf" srcId="{65F0E93C-9F5A-44CF-82A8-F9218518E642}" destId="{9D134B1F-83C5-49B5-A758-8AB9B6035B32}" srcOrd="1" destOrd="0" presId="urn:microsoft.com/office/officeart/2005/8/layout/process2"/>
    <dgm:cxn modelId="{254652B8-5C23-4DA5-A1BE-03A66F023E1B}" srcId="{39474542-FCD3-48EE-B1DD-7653503511FB}" destId="{0410495E-45C7-42F6-8FB2-ECB6A2403901}" srcOrd="7" destOrd="0" parTransId="{F84A1126-41EC-4CC8-86D7-178248351C0F}" sibTransId="{E9878824-5CD4-46B5-B5DD-98EE559A006B}"/>
    <dgm:cxn modelId="{891DDABD-6065-427C-927E-5208525DC860}" type="presOf" srcId="{22D2A134-2F30-44ED-806A-856EE705DF35}" destId="{1277A992-76FE-4173-B7C1-A24E9BA50EC4}" srcOrd="1" destOrd="0" presId="urn:microsoft.com/office/officeart/2005/8/layout/process2"/>
    <dgm:cxn modelId="{A46FEACF-A52A-4188-BADC-991C589EA67F}" type="presOf" srcId="{6A201C80-0AC3-4D6B-9236-5E3DE83725C0}" destId="{740009D5-828C-42AD-96EB-9D14648218D2}" srcOrd="1" destOrd="0" presId="urn:microsoft.com/office/officeart/2005/8/layout/process2"/>
    <dgm:cxn modelId="{D7D12CD4-2704-4B17-AC87-DF7ACDAC2261}" type="presOf" srcId="{2B1BC716-70C2-407B-B328-A8A2DE5C64E7}" destId="{92CF7958-6036-4878-9407-324304D4793C}" srcOrd="0" destOrd="0" presId="urn:microsoft.com/office/officeart/2005/8/layout/process2"/>
    <dgm:cxn modelId="{AE501CDB-0F1F-4898-B8ED-F026FC3B1F4A}" srcId="{39474542-FCD3-48EE-B1DD-7653503511FB}" destId="{F4BAFF12-5B8E-4582-A0B6-D411BBFB3859}" srcOrd="5" destOrd="0" parTransId="{567B15F7-3C46-4EC1-BE5C-0B46D8ADECB8}" sibTransId="{377ED90F-B5C0-449D-85B8-C8DF8F6ECBB5}"/>
    <dgm:cxn modelId="{63D8B1E6-AE98-4A23-AA47-10018334551B}" srcId="{39474542-FCD3-48EE-B1DD-7653503511FB}" destId="{8591DFC3-FA5F-478F-93B8-9C73F851C13E}" srcOrd="6" destOrd="0" parTransId="{6B91B35D-7891-411F-ADEF-392024506E7D}" sibTransId="{22D2A134-2F30-44ED-806A-856EE705DF35}"/>
    <dgm:cxn modelId="{C8146BED-DF63-40FB-8E1F-3D57BCEA09CE}" type="presOf" srcId="{C65D2B8E-7D8E-4B76-A03F-46E8FB726383}" destId="{6CC6484D-4302-400B-B2F9-A372F45E1EFF}" srcOrd="0" destOrd="0" presId="urn:microsoft.com/office/officeart/2005/8/layout/process2"/>
    <dgm:cxn modelId="{7FFE31F9-1329-4B26-92C1-6F7E1653CA74}" type="presOf" srcId="{22D2A134-2F30-44ED-806A-856EE705DF35}" destId="{D57A74CC-2C6F-48F1-AEB7-46C2205F8D27}" srcOrd="0" destOrd="0" presId="urn:microsoft.com/office/officeart/2005/8/layout/process2"/>
    <dgm:cxn modelId="{B09FC3FA-69B9-4D9A-A41A-FF4FDABF3F1B}" type="presOf" srcId="{97D473FD-A97A-43F1-9A39-F3CDE06B97D6}" destId="{480108D4-4A0A-4775-A4F8-BFF45F9004F2}" srcOrd="0" destOrd="0" presId="urn:microsoft.com/office/officeart/2005/8/layout/process2"/>
    <dgm:cxn modelId="{C227A00F-C046-4DCF-84EB-AA35F45B66A3}" type="presParOf" srcId="{66773B1A-00AD-4471-8153-5A92CB83E3D1}" destId="{480108D4-4A0A-4775-A4F8-BFF45F9004F2}" srcOrd="0" destOrd="0" presId="urn:microsoft.com/office/officeart/2005/8/layout/process2"/>
    <dgm:cxn modelId="{D60BDFBE-9284-4A64-8BC7-9A171434ED62}" type="presParOf" srcId="{66773B1A-00AD-4471-8153-5A92CB83E3D1}" destId="{43B9CDB3-9B27-4B98-BADC-193D9D173F6E}" srcOrd="1" destOrd="0" presId="urn:microsoft.com/office/officeart/2005/8/layout/process2"/>
    <dgm:cxn modelId="{A6C5BA77-1B8F-4CCF-8186-C328C7DD1159}" type="presParOf" srcId="{43B9CDB3-9B27-4B98-BADC-193D9D173F6E}" destId="{F5A7F310-7026-47F4-B844-FBA912B15F42}" srcOrd="0" destOrd="0" presId="urn:microsoft.com/office/officeart/2005/8/layout/process2"/>
    <dgm:cxn modelId="{B0DA0945-3DB2-4F7B-83AA-44885B9DD56F}" type="presParOf" srcId="{66773B1A-00AD-4471-8153-5A92CB83E3D1}" destId="{03EC8081-5590-4155-A0A0-696D951C9C57}" srcOrd="2" destOrd="0" presId="urn:microsoft.com/office/officeart/2005/8/layout/process2"/>
    <dgm:cxn modelId="{4B2363FD-0578-4BC3-9226-B62A406601CD}" type="presParOf" srcId="{66773B1A-00AD-4471-8153-5A92CB83E3D1}" destId="{3D97F854-2B49-47C4-AA84-F63361E03663}" srcOrd="3" destOrd="0" presId="urn:microsoft.com/office/officeart/2005/8/layout/process2"/>
    <dgm:cxn modelId="{0DB1A7A8-BF41-4035-A31F-27DBB442292D}" type="presParOf" srcId="{3D97F854-2B49-47C4-AA84-F63361E03663}" destId="{740009D5-828C-42AD-96EB-9D14648218D2}" srcOrd="0" destOrd="0" presId="urn:microsoft.com/office/officeart/2005/8/layout/process2"/>
    <dgm:cxn modelId="{0593FB6A-CC7B-48C8-8669-FDC124F4AB69}" type="presParOf" srcId="{66773B1A-00AD-4471-8153-5A92CB83E3D1}" destId="{B41D7E50-636B-4FA9-A3D4-4D09B7FA1095}" srcOrd="4" destOrd="0" presId="urn:microsoft.com/office/officeart/2005/8/layout/process2"/>
    <dgm:cxn modelId="{33E81E3A-6619-4491-A6A5-05ED4B24C67D}" type="presParOf" srcId="{66773B1A-00AD-4471-8153-5A92CB83E3D1}" destId="{4D0968C7-3EFF-4BAF-B0F8-E3EBC29C1DA7}" srcOrd="5" destOrd="0" presId="urn:microsoft.com/office/officeart/2005/8/layout/process2"/>
    <dgm:cxn modelId="{8A5FFDB4-EDED-4882-A724-7F922EE88ED4}" type="presParOf" srcId="{4D0968C7-3EFF-4BAF-B0F8-E3EBC29C1DA7}" destId="{9D134B1F-83C5-49B5-A758-8AB9B6035B32}" srcOrd="0" destOrd="0" presId="urn:microsoft.com/office/officeart/2005/8/layout/process2"/>
    <dgm:cxn modelId="{27FA3DC9-5ECB-4957-8C7F-602738A3D6B8}" type="presParOf" srcId="{66773B1A-00AD-4471-8153-5A92CB83E3D1}" destId="{92CF7958-6036-4878-9407-324304D4793C}" srcOrd="6" destOrd="0" presId="urn:microsoft.com/office/officeart/2005/8/layout/process2"/>
    <dgm:cxn modelId="{B4E11BFF-E2AA-4318-BB0A-5A85DF5DE5FD}" type="presParOf" srcId="{66773B1A-00AD-4471-8153-5A92CB83E3D1}" destId="{F6CEB2B3-FDE9-4626-A89A-9CE621B459F9}" srcOrd="7" destOrd="0" presId="urn:microsoft.com/office/officeart/2005/8/layout/process2"/>
    <dgm:cxn modelId="{500E8A16-98A5-42EF-B83B-1B12F98958DB}" type="presParOf" srcId="{F6CEB2B3-FDE9-4626-A89A-9CE621B459F9}" destId="{B38F494E-7BFC-421C-A29E-A47B5F2752B9}" srcOrd="0" destOrd="0" presId="urn:microsoft.com/office/officeart/2005/8/layout/process2"/>
    <dgm:cxn modelId="{0F975865-0E5B-4980-818F-2C17B69E4C33}" type="presParOf" srcId="{66773B1A-00AD-4471-8153-5A92CB83E3D1}" destId="{6CC6484D-4302-400B-B2F9-A372F45E1EFF}" srcOrd="8" destOrd="0" presId="urn:microsoft.com/office/officeart/2005/8/layout/process2"/>
    <dgm:cxn modelId="{AF1D41DD-B582-4374-B6DD-9B679C14163B}" type="presParOf" srcId="{66773B1A-00AD-4471-8153-5A92CB83E3D1}" destId="{90A5D05B-9DF9-4E79-91B9-1D46FCCCEEB4}" srcOrd="9" destOrd="0" presId="urn:microsoft.com/office/officeart/2005/8/layout/process2"/>
    <dgm:cxn modelId="{E4ADB97B-A064-482E-9571-8B1E8D8C7820}" type="presParOf" srcId="{90A5D05B-9DF9-4E79-91B9-1D46FCCCEEB4}" destId="{A8ABE720-A11A-40B6-98EE-10A5CAF2D6F9}" srcOrd="0" destOrd="0" presId="urn:microsoft.com/office/officeart/2005/8/layout/process2"/>
    <dgm:cxn modelId="{ADF695B1-7FDB-4905-AC6B-D34BEE229F51}" type="presParOf" srcId="{66773B1A-00AD-4471-8153-5A92CB83E3D1}" destId="{1BD3914E-1356-42D4-B385-97129B40127F}" srcOrd="10" destOrd="0" presId="urn:microsoft.com/office/officeart/2005/8/layout/process2"/>
    <dgm:cxn modelId="{A6FCF7E8-E9BC-4208-BA63-FA55A040DE1E}" type="presParOf" srcId="{66773B1A-00AD-4471-8153-5A92CB83E3D1}" destId="{B448032C-B832-4331-8690-9D75F0E5FA72}" srcOrd="11" destOrd="0" presId="urn:microsoft.com/office/officeart/2005/8/layout/process2"/>
    <dgm:cxn modelId="{9C28F444-A4F7-44D9-8DB1-7B5601D9AFFC}" type="presParOf" srcId="{B448032C-B832-4331-8690-9D75F0E5FA72}" destId="{7E34E3BB-62E6-45CD-A62A-DC56DB84FCFC}" srcOrd="0" destOrd="0" presId="urn:microsoft.com/office/officeart/2005/8/layout/process2"/>
    <dgm:cxn modelId="{4967DCDA-3C76-4F1F-AB06-B0941AE1F8B5}" type="presParOf" srcId="{66773B1A-00AD-4471-8153-5A92CB83E3D1}" destId="{6208183C-31C6-4BC0-AD38-1CA8841E59CE}" srcOrd="12" destOrd="0" presId="urn:microsoft.com/office/officeart/2005/8/layout/process2"/>
    <dgm:cxn modelId="{39165151-C528-4897-A73A-98437467D588}" type="presParOf" srcId="{66773B1A-00AD-4471-8153-5A92CB83E3D1}" destId="{D57A74CC-2C6F-48F1-AEB7-46C2205F8D27}" srcOrd="13" destOrd="0" presId="urn:microsoft.com/office/officeart/2005/8/layout/process2"/>
    <dgm:cxn modelId="{5CDA1802-E7A1-4C64-A41C-FB7241D64884}" type="presParOf" srcId="{D57A74CC-2C6F-48F1-AEB7-46C2205F8D27}" destId="{1277A992-76FE-4173-B7C1-A24E9BA50EC4}" srcOrd="0" destOrd="0" presId="urn:microsoft.com/office/officeart/2005/8/layout/process2"/>
    <dgm:cxn modelId="{5B336111-06D6-4854-98FC-C50F3F8E1169}" type="presParOf" srcId="{66773B1A-00AD-4471-8153-5A92CB83E3D1}" destId="{2EA86A26-F6B7-4608-8562-FAEE68C90971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FB5AC-8F60-425E-AF5E-4841A77771CE}">
      <dsp:nvSpPr>
        <dsp:cNvPr id="0" name=""/>
        <dsp:cNvSpPr/>
      </dsp:nvSpPr>
      <dsp:spPr>
        <a:xfrm>
          <a:off x="0" y="54408"/>
          <a:ext cx="6847929" cy="444600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Dificultades más específicas: </a:t>
          </a:r>
        </a:p>
      </dsp:txBody>
      <dsp:txXfrm>
        <a:off x="21704" y="76112"/>
        <a:ext cx="6804521" cy="401192"/>
      </dsp:txXfrm>
    </dsp:sp>
    <dsp:sp modelId="{C382766D-585A-4FE5-A893-FC18CC004112}">
      <dsp:nvSpPr>
        <dsp:cNvPr id="0" name=""/>
        <dsp:cNvSpPr/>
      </dsp:nvSpPr>
      <dsp:spPr>
        <a:xfrm>
          <a:off x="0" y="499008"/>
          <a:ext cx="6847929" cy="145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Lectura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Ortografía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Matemáticas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Expresión oral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Expresión escrita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Déficit de atención e impulsividad.</a:t>
          </a:r>
        </a:p>
      </dsp:txBody>
      <dsp:txXfrm>
        <a:off x="0" y="499008"/>
        <a:ext cx="6847929" cy="1455210"/>
      </dsp:txXfrm>
    </dsp:sp>
    <dsp:sp modelId="{48BB07A8-20A5-471A-84CF-03BC85D04886}">
      <dsp:nvSpPr>
        <dsp:cNvPr id="0" name=""/>
        <dsp:cNvSpPr/>
      </dsp:nvSpPr>
      <dsp:spPr>
        <a:xfrm>
          <a:off x="0" y="1954218"/>
          <a:ext cx="6847929" cy="444600"/>
        </a:xfrm>
        <a:prstGeom prst="roundRect">
          <a:avLst/>
        </a:prstGeom>
        <a:solidFill>
          <a:schemeClr val="accent3">
            <a:shade val="50000"/>
            <a:hueOff val="286854"/>
            <a:satOff val="-27668"/>
            <a:lumOff val="265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¿Despistados?</a:t>
          </a:r>
        </a:p>
      </dsp:txBody>
      <dsp:txXfrm>
        <a:off x="21704" y="1975922"/>
        <a:ext cx="6804521" cy="401192"/>
      </dsp:txXfrm>
    </dsp:sp>
    <dsp:sp modelId="{9B1B63A9-60E0-4E8A-B3CC-F01E17842708}">
      <dsp:nvSpPr>
        <dsp:cNvPr id="0" name=""/>
        <dsp:cNvSpPr/>
      </dsp:nvSpPr>
      <dsp:spPr>
        <a:xfrm>
          <a:off x="0" y="2398818"/>
          <a:ext cx="6847929" cy="452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Los niños con necesidades específicas  del aprendizaje non son “despistados”, “vagos” o “perezosos”. </a:t>
          </a:r>
        </a:p>
      </dsp:txBody>
      <dsp:txXfrm>
        <a:off x="0" y="2398818"/>
        <a:ext cx="6847929" cy="452295"/>
      </dsp:txXfrm>
    </dsp:sp>
    <dsp:sp modelId="{05F1D61C-A4A8-46F4-8D82-BC015BC3786B}">
      <dsp:nvSpPr>
        <dsp:cNvPr id="0" name=""/>
        <dsp:cNvSpPr/>
      </dsp:nvSpPr>
      <dsp:spPr>
        <a:xfrm>
          <a:off x="0" y="2851113"/>
          <a:ext cx="6847929" cy="444600"/>
        </a:xfrm>
        <a:prstGeom prst="roundRect">
          <a:avLst/>
        </a:prstGeom>
        <a:solidFill>
          <a:schemeClr val="accent3">
            <a:shade val="50000"/>
            <a:hueOff val="573708"/>
            <a:satOff val="-55336"/>
            <a:lumOff val="531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¿Cura?</a:t>
          </a:r>
        </a:p>
      </dsp:txBody>
      <dsp:txXfrm>
        <a:off x="21704" y="2872817"/>
        <a:ext cx="6804521" cy="401192"/>
      </dsp:txXfrm>
    </dsp:sp>
    <dsp:sp modelId="{F8CCCABF-C570-4759-A24F-E3857AD004E0}">
      <dsp:nvSpPr>
        <dsp:cNvPr id="0" name=""/>
        <dsp:cNvSpPr/>
      </dsp:nvSpPr>
      <dsp:spPr>
        <a:xfrm>
          <a:off x="0" y="3295713"/>
          <a:ext cx="6847929" cy="688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No hay ninguna “cura”. Pues no son una enfermedad.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Estas dificultades son para toda la vida. Pero muy variables en sus síntomas, intensidad, en cada individuo e a lo largo de su vida</a:t>
          </a:r>
        </a:p>
      </dsp:txBody>
      <dsp:txXfrm>
        <a:off x="0" y="3295713"/>
        <a:ext cx="6847929" cy="688274"/>
      </dsp:txXfrm>
    </dsp:sp>
    <dsp:sp modelId="{383DF666-7FF8-4523-A641-284538842715}">
      <dsp:nvSpPr>
        <dsp:cNvPr id="0" name=""/>
        <dsp:cNvSpPr/>
      </dsp:nvSpPr>
      <dsp:spPr>
        <a:xfrm>
          <a:off x="0" y="3983988"/>
          <a:ext cx="6847929" cy="444600"/>
        </a:xfrm>
        <a:prstGeom prst="roundRect">
          <a:avLst/>
        </a:prstGeom>
        <a:solidFill>
          <a:schemeClr val="accent3">
            <a:shade val="50000"/>
            <a:hueOff val="286854"/>
            <a:satOff val="-27668"/>
            <a:lumOff val="265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Detección de las dificultades </a:t>
          </a:r>
        </a:p>
      </dsp:txBody>
      <dsp:txXfrm>
        <a:off x="21704" y="4005692"/>
        <a:ext cx="6804521" cy="401192"/>
      </dsp:txXfrm>
    </dsp:sp>
    <dsp:sp modelId="{B418F726-CD9E-46DD-AE54-83E54E48F578}">
      <dsp:nvSpPr>
        <dsp:cNvPr id="0" name=""/>
        <dsp:cNvSpPr/>
      </dsp:nvSpPr>
      <dsp:spPr>
        <a:xfrm>
          <a:off x="0" y="4428588"/>
          <a:ext cx="6847929" cy="845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Las dificultades del aprendizaje, normalmente, son detectadas en el ámbito escolar, cuando comienzan a observarse dificultades para aprender da forma esperada.  Otros ámbitos son el  entorno familiar y la atención pediátrica. </a:t>
          </a:r>
        </a:p>
      </dsp:txBody>
      <dsp:txXfrm>
        <a:off x="0" y="4428588"/>
        <a:ext cx="6847929" cy="845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AB790-71EF-4296-B2D4-4E82DE1B17C7}">
      <dsp:nvSpPr>
        <dsp:cNvPr id="0" name=""/>
        <dsp:cNvSpPr/>
      </dsp:nvSpPr>
      <dsp:spPr>
        <a:xfrm>
          <a:off x="1397085" y="7224"/>
          <a:ext cx="4910684" cy="3703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Sobreesfuerzo al escribir.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7931" y="18070"/>
        <a:ext cx="4888992" cy="348617"/>
      </dsp:txXfrm>
    </dsp:sp>
    <dsp:sp modelId="{7F243558-46A6-4C86-8385-9724E2325C8B}">
      <dsp:nvSpPr>
        <dsp:cNvPr id="0" name=""/>
        <dsp:cNvSpPr/>
      </dsp:nvSpPr>
      <dsp:spPr>
        <a:xfrm rot="5400000">
          <a:off x="3782995" y="386791"/>
          <a:ext cx="138865" cy="16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802437" y="400678"/>
        <a:ext cx="99983" cy="97206"/>
      </dsp:txXfrm>
    </dsp:sp>
    <dsp:sp modelId="{E5ACECE8-1C36-4D68-934A-6A7F3BF6CC58}">
      <dsp:nvSpPr>
        <dsp:cNvPr id="0" name=""/>
        <dsp:cNvSpPr/>
      </dsp:nvSpPr>
      <dsp:spPr>
        <a:xfrm>
          <a:off x="1397085" y="562688"/>
          <a:ext cx="4910684" cy="370309"/>
        </a:xfrm>
        <a:prstGeom prst="roundRect">
          <a:avLst>
            <a:gd name="adj" fmla="val 10000"/>
          </a:avLst>
        </a:prstGeom>
        <a:solidFill>
          <a:schemeClr val="accent2">
            <a:hueOff val="-1007467"/>
            <a:satOff val="582"/>
            <a:lumOff val="-10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_tradn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Presi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ón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excesiva.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7931" y="573534"/>
        <a:ext cx="4888992" cy="348617"/>
      </dsp:txXfrm>
    </dsp:sp>
    <dsp:sp modelId="{6B33A282-2FBB-431B-AE8B-15F0AF61C7F7}">
      <dsp:nvSpPr>
        <dsp:cNvPr id="0" name=""/>
        <dsp:cNvSpPr/>
      </dsp:nvSpPr>
      <dsp:spPr>
        <a:xfrm rot="5400000">
          <a:off x="3782995" y="942255"/>
          <a:ext cx="138865" cy="16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133400"/>
            <a:satOff val="654"/>
            <a:lumOff val="-12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802437" y="956142"/>
        <a:ext cx="99983" cy="97206"/>
      </dsp:txXfrm>
    </dsp:sp>
    <dsp:sp modelId="{B5447683-728B-4214-856D-2B98D1CB31AD}">
      <dsp:nvSpPr>
        <dsp:cNvPr id="0" name=""/>
        <dsp:cNvSpPr/>
      </dsp:nvSpPr>
      <dsp:spPr>
        <a:xfrm>
          <a:off x="1397085" y="1118152"/>
          <a:ext cx="4910684" cy="370309"/>
        </a:xfrm>
        <a:prstGeom prst="roundRect">
          <a:avLst>
            <a:gd name="adj" fmla="val 10000"/>
          </a:avLst>
        </a:prstGeom>
        <a:solidFill>
          <a:schemeClr val="accent2">
            <a:hueOff val="-2014934"/>
            <a:satOff val="1164"/>
            <a:lumOff val="-21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Rigidez motora o al contrario, excesiva laxitud.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7931" y="1128998"/>
        <a:ext cx="4888992" cy="348617"/>
      </dsp:txXfrm>
    </dsp:sp>
    <dsp:sp modelId="{449D8990-2BBB-45C0-8F8D-A50BEC568B19}">
      <dsp:nvSpPr>
        <dsp:cNvPr id="0" name=""/>
        <dsp:cNvSpPr/>
      </dsp:nvSpPr>
      <dsp:spPr>
        <a:xfrm rot="5400000">
          <a:off x="3782995" y="1497719"/>
          <a:ext cx="138865" cy="16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266801"/>
            <a:satOff val="1309"/>
            <a:lumOff val="-24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802437" y="1511606"/>
        <a:ext cx="99983" cy="97206"/>
      </dsp:txXfrm>
    </dsp:sp>
    <dsp:sp modelId="{DB61D8E1-69CC-485F-B0A8-9A3811AEA24C}">
      <dsp:nvSpPr>
        <dsp:cNvPr id="0" name=""/>
        <dsp:cNvSpPr/>
      </dsp:nvSpPr>
      <dsp:spPr>
        <a:xfrm>
          <a:off x="1397085" y="1673616"/>
          <a:ext cx="4910684" cy="370309"/>
        </a:xfrm>
        <a:prstGeom prst="roundRect">
          <a:avLst>
            <a:gd name="adj" fmla="val 10000"/>
          </a:avLst>
        </a:prstGeom>
        <a:solidFill>
          <a:schemeClr val="accent2">
            <a:hueOff val="-3022401"/>
            <a:satOff val="1745"/>
            <a:lumOff val="-32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Falta de control de la presión del lápiz...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7931" y="1684462"/>
        <a:ext cx="4888992" cy="348617"/>
      </dsp:txXfrm>
    </dsp:sp>
    <dsp:sp modelId="{F211A77B-FBBF-48D9-B07B-9F49688A3B67}">
      <dsp:nvSpPr>
        <dsp:cNvPr id="0" name=""/>
        <dsp:cNvSpPr/>
      </dsp:nvSpPr>
      <dsp:spPr>
        <a:xfrm rot="5400000">
          <a:off x="3782995" y="2053183"/>
          <a:ext cx="138865" cy="16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400201"/>
            <a:satOff val="1963"/>
            <a:lumOff val="-36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802437" y="2067070"/>
        <a:ext cx="99983" cy="97206"/>
      </dsp:txXfrm>
    </dsp:sp>
    <dsp:sp modelId="{B23DEF42-63A8-435E-836F-42958C3ADF65}">
      <dsp:nvSpPr>
        <dsp:cNvPr id="0" name=""/>
        <dsp:cNvSpPr/>
      </dsp:nvSpPr>
      <dsp:spPr>
        <a:xfrm>
          <a:off x="1397085" y="2229080"/>
          <a:ext cx="4910684" cy="370309"/>
        </a:xfrm>
        <a:prstGeom prst="roundRect">
          <a:avLst>
            <a:gd name="adj" fmla="val 10000"/>
          </a:avLst>
        </a:prstGeom>
        <a:solidFill>
          <a:schemeClr val="accent2">
            <a:hueOff val="-4029868"/>
            <a:satOff val="2327"/>
            <a:lumOff val="-42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Los trazos no son uniformes.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7931" y="2239926"/>
        <a:ext cx="4888992" cy="348617"/>
      </dsp:txXfrm>
    </dsp:sp>
    <dsp:sp modelId="{8BC2DD6B-1084-432E-9CB7-EB0AF8979915}">
      <dsp:nvSpPr>
        <dsp:cNvPr id="0" name=""/>
        <dsp:cNvSpPr/>
      </dsp:nvSpPr>
      <dsp:spPr>
        <a:xfrm rot="5400000">
          <a:off x="3782995" y="2608646"/>
          <a:ext cx="138865" cy="16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533602"/>
            <a:satOff val="2618"/>
            <a:lumOff val="-4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802437" y="2622533"/>
        <a:ext cx="99983" cy="97206"/>
      </dsp:txXfrm>
    </dsp:sp>
    <dsp:sp modelId="{8B50A569-C4B1-479B-A675-8634B7FC30D4}">
      <dsp:nvSpPr>
        <dsp:cNvPr id="0" name=""/>
        <dsp:cNvSpPr/>
      </dsp:nvSpPr>
      <dsp:spPr>
        <a:xfrm>
          <a:off x="1397085" y="2784543"/>
          <a:ext cx="4910684" cy="370309"/>
        </a:xfrm>
        <a:prstGeom prst="roundRect">
          <a:avLst>
            <a:gd name="adj" fmla="val 10000"/>
          </a:avLst>
        </a:prstGeom>
        <a:solidFill>
          <a:schemeClr val="accent2">
            <a:hueOff val="-5037335"/>
            <a:satOff val="2909"/>
            <a:lumOff val="-53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organizar las letras.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7931" y="2795389"/>
        <a:ext cx="4888992" cy="348617"/>
      </dsp:txXfrm>
    </dsp:sp>
    <dsp:sp modelId="{395EA0A2-02DF-4682-8FC5-38C9879D2A91}">
      <dsp:nvSpPr>
        <dsp:cNvPr id="0" name=""/>
        <dsp:cNvSpPr/>
      </dsp:nvSpPr>
      <dsp:spPr>
        <a:xfrm rot="5400000">
          <a:off x="3782995" y="3164110"/>
          <a:ext cx="138865" cy="16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667002"/>
            <a:satOff val="3272"/>
            <a:lumOff val="-60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802437" y="3177997"/>
        <a:ext cx="99983" cy="97206"/>
      </dsp:txXfrm>
    </dsp:sp>
    <dsp:sp modelId="{4819C252-749C-4ABB-9246-C86CDBC39955}">
      <dsp:nvSpPr>
        <dsp:cNvPr id="0" name=""/>
        <dsp:cNvSpPr/>
      </dsp:nvSpPr>
      <dsp:spPr>
        <a:xfrm>
          <a:off x="1397085" y="3340007"/>
          <a:ext cx="4910684" cy="370309"/>
        </a:xfrm>
        <a:prstGeom prst="roundRect">
          <a:avLst>
            <a:gd name="adj" fmla="val 10000"/>
          </a:avLst>
        </a:prstGeom>
        <a:solidFill>
          <a:schemeClr val="accent2">
            <a:hueOff val="-6044802"/>
            <a:satOff val="3491"/>
            <a:lumOff val="-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Postura incorrecta.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7931" y="3350853"/>
        <a:ext cx="4888992" cy="348617"/>
      </dsp:txXfrm>
    </dsp:sp>
    <dsp:sp modelId="{FDBC95A7-1CC5-4368-B8B5-88A73F657D22}">
      <dsp:nvSpPr>
        <dsp:cNvPr id="0" name=""/>
        <dsp:cNvSpPr/>
      </dsp:nvSpPr>
      <dsp:spPr>
        <a:xfrm rot="5400000">
          <a:off x="3782995" y="3719574"/>
          <a:ext cx="138865" cy="16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800403"/>
            <a:satOff val="3927"/>
            <a:lumOff val="-72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802437" y="3733461"/>
        <a:ext cx="99983" cy="97206"/>
      </dsp:txXfrm>
    </dsp:sp>
    <dsp:sp modelId="{DF3A744F-FE06-4339-8C44-DA93B5AC7871}">
      <dsp:nvSpPr>
        <dsp:cNvPr id="0" name=""/>
        <dsp:cNvSpPr/>
      </dsp:nvSpPr>
      <dsp:spPr>
        <a:xfrm>
          <a:off x="1397085" y="3895471"/>
          <a:ext cx="4910684" cy="370309"/>
        </a:xfrm>
        <a:prstGeom prst="roundRect">
          <a:avLst>
            <a:gd name="adj" fmla="val 10000"/>
          </a:avLst>
        </a:prstGeom>
        <a:solidFill>
          <a:schemeClr val="accent2">
            <a:hueOff val="-7052270"/>
            <a:satOff val="4072"/>
            <a:lumOff val="-74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_tradn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respetar la 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línea del renglón.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7931" y="3906317"/>
        <a:ext cx="4888992" cy="348617"/>
      </dsp:txXfrm>
    </dsp:sp>
    <dsp:sp modelId="{7CD2D7A9-8EED-41DD-8ED3-E50691506532}">
      <dsp:nvSpPr>
        <dsp:cNvPr id="0" name=""/>
        <dsp:cNvSpPr/>
      </dsp:nvSpPr>
      <dsp:spPr>
        <a:xfrm rot="5400000">
          <a:off x="3782995" y="4275038"/>
          <a:ext cx="138865" cy="16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933802"/>
            <a:satOff val="4581"/>
            <a:lumOff val="-84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802437" y="4288925"/>
        <a:ext cx="99983" cy="97206"/>
      </dsp:txXfrm>
    </dsp:sp>
    <dsp:sp modelId="{F399F294-E2FA-4B07-A06D-BED35342A97B}">
      <dsp:nvSpPr>
        <dsp:cNvPr id="0" name=""/>
        <dsp:cNvSpPr/>
      </dsp:nvSpPr>
      <dsp:spPr>
        <a:xfrm>
          <a:off x="1397085" y="4450935"/>
          <a:ext cx="4910684" cy="370309"/>
        </a:xfrm>
        <a:prstGeom prst="roundRect">
          <a:avLst>
            <a:gd name="adj" fmla="val 10000"/>
          </a:avLst>
        </a:prstGeom>
        <a:solidFill>
          <a:schemeClr val="accent2">
            <a:hueOff val="-8059736"/>
            <a:satOff val="4654"/>
            <a:lumOff val="-8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Tamaño de letras irregulares.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7931" y="4461781"/>
        <a:ext cx="4888992" cy="348617"/>
      </dsp:txXfrm>
    </dsp:sp>
    <dsp:sp modelId="{19183C92-2A9C-44E4-9981-99E278DD1BEE}">
      <dsp:nvSpPr>
        <dsp:cNvPr id="0" name=""/>
        <dsp:cNvSpPr/>
      </dsp:nvSpPr>
      <dsp:spPr>
        <a:xfrm rot="5400000">
          <a:off x="3782995" y="4830502"/>
          <a:ext cx="138865" cy="16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9067203"/>
            <a:satOff val="5236"/>
            <a:lumOff val="-96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802437" y="4844389"/>
        <a:ext cx="99983" cy="97206"/>
      </dsp:txXfrm>
    </dsp:sp>
    <dsp:sp modelId="{E33053B8-0AD2-40E2-9AD2-89BF00C08021}">
      <dsp:nvSpPr>
        <dsp:cNvPr id="0" name=""/>
        <dsp:cNvSpPr/>
      </dsp:nvSpPr>
      <dsp:spPr>
        <a:xfrm>
          <a:off x="1397085" y="5006398"/>
          <a:ext cx="4910684" cy="370309"/>
        </a:xfrm>
        <a:prstGeom prst="roundRect">
          <a:avLst>
            <a:gd name="adj" fmla="val 10000"/>
          </a:avLst>
        </a:prstGeom>
        <a:solidFill>
          <a:schemeClr val="accent2">
            <a:hueOff val="-9067203"/>
            <a:satOff val="5236"/>
            <a:lumOff val="-96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_tradnl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Ritmo de escritura lento.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7931" y="5017244"/>
        <a:ext cx="4888992" cy="3486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05A1C-F079-4DA2-860B-C3B178F27D15}">
      <dsp:nvSpPr>
        <dsp:cNvPr id="0" name=""/>
        <dsp:cNvSpPr/>
      </dsp:nvSpPr>
      <dsp:spPr>
        <a:xfrm>
          <a:off x="0" y="3121"/>
          <a:ext cx="7920880" cy="72982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Alternativas al examen tradicional: oral, preguntas cortas, trabajos de experiencia</a:t>
          </a:r>
        </a:p>
      </dsp:txBody>
      <dsp:txXfrm>
        <a:off x="21376" y="24497"/>
        <a:ext cx="7878128" cy="687073"/>
      </dsp:txXfrm>
    </dsp:sp>
    <dsp:sp modelId="{7B44B508-A0C5-4FF2-8AE6-B20AD49C9C72}">
      <dsp:nvSpPr>
        <dsp:cNvPr id="0" name=""/>
        <dsp:cNvSpPr/>
      </dsp:nvSpPr>
      <dsp:spPr>
        <a:xfrm rot="5400000">
          <a:off x="3823597" y="751192"/>
          <a:ext cx="273684" cy="328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861913" y="778561"/>
        <a:ext cx="197053" cy="191579"/>
      </dsp:txXfrm>
    </dsp:sp>
    <dsp:sp modelId="{7ACB87A0-DA35-484F-A4B1-C23763BEBDA5}">
      <dsp:nvSpPr>
        <dsp:cNvPr id="0" name=""/>
        <dsp:cNvSpPr/>
      </dsp:nvSpPr>
      <dsp:spPr>
        <a:xfrm>
          <a:off x="0" y="1097860"/>
          <a:ext cx="7920880" cy="729825"/>
        </a:xfrm>
        <a:prstGeom prst="roundRect">
          <a:avLst>
            <a:gd name="adj" fmla="val 10000"/>
          </a:avLst>
        </a:prstGeom>
        <a:solidFill>
          <a:schemeClr val="accent3">
            <a:hueOff val="-1395243"/>
            <a:satOff val="-7643"/>
            <a:lumOff val="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Exámenes y tareas adaptados. (letra : Century Gothic, Comics Sans,  </a:t>
          </a:r>
          <a:r>
            <a:rPr lang="es-ES" sz="1600" b="1" i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OpenDyslexic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tamaño, espacios, estructura…) </a:t>
          </a:r>
        </a:p>
      </dsp:txBody>
      <dsp:txXfrm>
        <a:off x="21376" y="1119236"/>
        <a:ext cx="7878128" cy="687073"/>
      </dsp:txXfrm>
    </dsp:sp>
    <dsp:sp modelId="{E210214D-275A-41B6-AA91-2A3CB946AF26}">
      <dsp:nvSpPr>
        <dsp:cNvPr id="0" name=""/>
        <dsp:cNvSpPr/>
      </dsp:nvSpPr>
      <dsp:spPr>
        <a:xfrm rot="5400000">
          <a:off x="3829156" y="1838520"/>
          <a:ext cx="262567" cy="328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860324"/>
            <a:satOff val="-10190"/>
            <a:lumOff val="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861913" y="1871447"/>
        <a:ext cx="197053" cy="183797"/>
      </dsp:txXfrm>
    </dsp:sp>
    <dsp:sp modelId="{A9043BFF-CABD-4AD1-8990-64D4F74EF10B}">
      <dsp:nvSpPr>
        <dsp:cNvPr id="0" name=""/>
        <dsp:cNvSpPr/>
      </dsp:nvSpPr>
      <dsp:spPr>
        <a:xfrm>
          <a:off x="0" y="2177776"/>
          <a:ext cx="7920880" cy="729825"/>
        </a:xfrm>
        <a:prstGeom prst="roundRect">
          <a:avLst>
            <a:gd name="adj" fmla="val 10000"/>
          </a:avLst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Escuchar sin tomar apuntes (evitando el copiado) pero…</a:t>
          </a:r>
        </a:p>
      </dsp:txBody>
      <dsp:txXfrm>
        <a:off x="21376" y="2199152"/>
        <a:ext cx="7878128" cy="687073"/>
      </dsp:txXfrm>
    </dsp:sp>
    <dsp:sp modelId="{FCD6315E-D097-4138-B45F-C47095F4592D}">
      <dsp:nvSpPr>
        <dsp:cNvPr id="0" name=""/>
        <dsp:cNvSpPr/>
      </dsp:nvSpPr>
      <dsp:spPr>
        <a:xfrm rot="5400000">
          <a:off x="3818039" y="2933259"/>
          <a:ext cx="284801" cy="328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720648"/>
            <a:satOff val="-20381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861913" y="2955069"/>
        <a:ext cx="197053" cy="199361"/>
      </dsp:txXfrm>
    </dsp:sp>
    <dsp:sp modelId="{E8D6FA2E-C93F-408F-9CCB-018DA0270A87}">
      <dsp:nvSpPr>
        <dsp:cNvPr id="0" name=""/>
        <dsp:cNvSpPr/>
      </dsp:nvSpPr>
      <dsp:spPr>
        <a:xfrm>
          <a:off x="0" y="3287337"/>
          <a:ext cx="7920880" cy="729825"/>
        </a:xfrm>
        <a:prstGeom prst="roundRect">
          <a:avLst>
            <a:gd name="adj" fmla="val 10000"/>
          </a:avLst>
        </a:prstGeom>
        <a:solidFill>
          <a:schemeClr val="accent3">
            <a:hueOff val="-4185729"/>
            <a:satOff val="-22928"/>
            <a:lumOff val="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Facilitando herramientas y apoyos multisensoriales.</a:t>
          </a:r>
        </a:p>
      </dsp:txBody>
      <dsp:txXfrm>
        <a:off x="21376" y="3308713"/>
        <a:ext cx="7878128" cy="687073"/>
      </dsp:txXfrm>
    </dsp:sp>
    <dsp:sp modelId="{A74E5B69-4284-4B0C-9353-AC868195B246}">
      <dsp:nvSpPr>
        <dsp:cNvPr id="0" name=""/>
        <dsp:cNvSpPr/>
      </dsp:nvSpPr>
      <dsp:spPr>
        <a:xfrm rot="5400000">
          <a:off x="3823597" y="4035409"/>
          <a:ext cx="273684" cy="328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861913" y="4062778"/>
        <a:ext cx="197053" cy="191579"/>
      </dsp:txXfrm>
    </dsp:sp>
    <dsp:sp modelId="{A73767CB-6550-41EC-9855-2F4F5365E3E2}">
      <dsp:nvSpPr>
        <dsp:cNvPr id="0" name=""/>
        <dsp:cNvSpPr/>
      </dsp:nvSpPr>
      <dsp:spPr>
        <a:xfrm>
          <a:off x="0" y="4382076"/>
          <a:ext cx="7920880" cy="729825"/>
        </a:xfrm>
        <a:prstGeom prst="roundRect">
          <a:avLst>
            <a:gd name="adj" fmla="val 1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Deberes y tareas: Regular la cantidad, evitar copiados y dictados, generar estrategias de corrección en la escritura, potenciar procesos adecuados de lectura.</a:t>
          </a:r>
        </a:p>
      </dsp:txBody>
      <dsp:txXfrm>
        <a:off x="21376" y="4403452"/>
        <a:ext cx="7878128" cy="687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47F82-C449-4685-BB77-A1CD26EF8510}">
      <dsp:nvSpPr>
        <dsp:cNvPr id="0" name=""/>
        <dsp:cNvSpPr/>
      </dsp:nvSpPr>
      <dsp:spPr>
        <a:xfrm>
          <a:off x="0" y="5327"/>
          <a:ext cx="7416824" cy="8792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Seleccionar el más adecuado a sus dificultades </a:t>
          </a:r>
          <a:r>
            <a:rPr lang="es-ES" sz="16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y el que favorezca la postura adecuada </a:t>
          </a:r>
          <a:r>
            <a:rPr lang="es-ES" sz="1600" b="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(hay diferentes grosores, adaptadores...) </a:t>
          </a:r>
          <a:endParaRPr lang="es-ES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752" y="31079"/>
        <a:ext cx="7365320" cy="827751"/>
      </dsp:txXfrm>
    </dsp:sp>
    <dsp:sp modelId="{B556DE4B-B180-4BC8-8B20-A18F68901537}">
      <dsp:nvSpPr>
        <dsp:cNvPr id="0" name=""/>
        <dsp:cNvSpPr/>
      </dsp:nvSpPr>
      <dsp:spPr>
        <a:xfrm rot="5400000">
          <a:off x="3543551" y="906563"/>
          <a:ext cx="329720" cy="395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589712" y="939535"/>
        <a:ext cx="237398" cy="230804"/>
      </dsp:txXfrm>
    </dsp:sp>
    <dsp:sp modelId="{332945A2-497B-434B-9F50-ED6AEA871264}">
      <dsp:nvSpPr>
        <dsp:cNvPr id="0" name=""/>
        <dsp:cNvSpPr/>
      </dsp:nvSpPr>
      <dsp:spPr>
        <a:xfrm>
          <a:off x="0" y="1324210"/>
          <a:ext cx="7416824" cy="930726"/>
        </a:xfrm>
        <a:prstGeom prst="roundRect">
          <a:avLst>
            <a:gd name="adj" fmla="val 10000"/>
          </a:avLst>
        </a:prstGeom>
        <a:solidFill>
          <a:schemeClr val="accent4">
            <a:hueOff val="3214990"/>
            <a:satOff val="-2889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i="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En</a:t>
          </a:r>
          <a:r>
            <a:rPr lang="es-ES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 cuanto a los bolígrafos, los de gel </a:t>
          </a:r>
          <a:r>
            <a:rPr lang="es-ES" sz="16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y que se pueden borrar favorecen una escritura más fluida y requieren menos esfuerzo al escribir (suelen hacer una prensión excesiva al escribir </a:t>
          </a:r>
          <a:r>
            <a:rPr lang="es-ES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los</a:t>
          </a:r>
          <a:r>
            <a:rPr lang="es-ES" sz="16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 niños con TDAH).</a:t>
          </a:r>
          <a:endParaRPr lang="es-ES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60" y="1351470"/>
        <a:ext cx="7362304" cy="876206"/>
      </dsp:txXfrm>
    </dsp:sp>
    <dsp:sp modelId="{16C59FB8-A106-4D81-A328-89B09766A3BD}">
      <dsp:nvSpPr>
        <dsp:cNvPr id="0" name=""/>
        <dsp:cNvSpPr/>
      </dsp:nvSpPr>
      <dsp:spPr>
        <a:xfrm rot="5400000">
          <a:off x="3543551" y="2276918"/>
          <a:ext cx="329720" cy="395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4822484"/>
            <a:satOff val="-4333"/>
            <a:lumOff val="-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589712" y="2309890"/>
        <a:ext cx="237398" cy="230804"/>
      </dsp:txXfrm>
    </dsp:sp>
    <dsp:sp modelId="{67139956-4772-4839-A307-3795BCDFC28E}">
      <dsp:nvSpPr>
        <dsp:cNvPr id="0" name=""/>
        <dsp:cNvSpPr/>
      </dsp:nvSpPr>
      <dsp:spPr>
        <a:xfrm>
          <a:off x="0" y="2694564"/>
          <a:ext cx="7416824" cy="879255"/>
        </a:xfrm>
        <a:prstGeom prst="roundRect">
          <a:avLst>
            <a:gd name="adj" fmla="val 10000"/>
          </a:avLst>
        </a:prstGeom>
        <a:solidFill>
          <a:schemeClr val="accent4">
            <a:hueOff val="6429979"/>
            <a:satOff val="-5778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Con respecto a la escritura,</a:t>
          </a:r>
          <a:r>
            <a:rPr lang="es-ES" sz="16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 cuando ya emplean bolígrafos, es habitual que usen diferentes colores (negro enunciado, azul respuesta, rojo apartados...)</a:t>
          </a:r>
          <a:endParaRPr lang="es-ES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752" y="2720316"/>
        <a:ext cx="7365320" cy="827751"/>
      </dsp:txXfrm>
    </dsp:sp>
    <dsp:sp modelId="{ED5A73F2-CE0F-4612-BBF4-3C012BBF4E00}">
      <dsp:nvSpPr>
        <dsp:cNvPr id="0" name=""/>
        <dsp:cNvSpPr/>
      </dsp:nvSpPr>
      <dsp:spPr>
        <a:xfrm rot="5400000">
          <a:off x="3543551" y="3595801"/>
          <a:ext cx="329720" cy="395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644969"/>
            <a:satOff val="-8667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589712" y="3628773"/>
        <a:ext cx="237398" cy="230804"/>
      </dsp:txXfrm>
    </dsp:sp>
    <dsp:sp modelId="{6B8AAA3F-9310-43A6-8BBB-F3860EEC9A50}">
      <dsp:nvSpPr>
        <dsp:cNvPr id="0" name=""/>
        <dsp:cNvSpPr/>
      </dsp:nvSpPr>
      <dsp:spPr>
        <a:xfrm>
          <a:off x="0" y="4013447"/>
          <a:ext cx="7416824" cy="879255"/>
        </a:xfrm>
        <a:prstGeom prst="roundRect">
          <a:avLst>
            <a:gd name="adj" fmla="val 10000"/>
          </a:avLst>
        </a:prstGeom>
        <a:solidFill>
          <a:schemeClr val="accent4">
            <a:hueOff val="9644969"/>
            <a:satOff val="-8667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Esto, </a:t>
          </a:r>
          <a:r>
            <a:rPr lang="es-ES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en algunos casos, puede ser muy complejo para </a:t>
          </a:r>
          <a:r>
            <a:rPr lang="es-ES" sz="1600" b="1" u="sng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ell@s</a:t>
          </a:r>
          <a:r>
            <a:rPr lang="es-ES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 y ralentiza su escritura, </a:t>
          </a:r>
          <a:r>
            <a:rPr lang="es-ES" sz="16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por lo que deben empezar primero con un solo color e ir incorporando el resto a medida que ésta sea más fluida.</a:t>
          </a:r>
        </a:p>
      </dsp:txBody>
      <dsp:txXfrm>
        <a:off x="25752" y="4039199"/>
        <a:ext cx="7365320" cy="8277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0D3DB-A69B-4E2C-8DF8-B4BC155ED725}">
      <dsp:nvSpPr>
        <dsp:cNvPr id="0" name=""/>
        <dsp:cNvSpPr/>
      </dsp:nvSpPr>
      <dsp:spPr>
        <a:xfrm>
          <a:off x="0" y="0"/>
          <a:ext cx="6912768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598038-70EF-4A32-BAFD-8646C1891C39}">
      <dsp:nvSpPr>
        <dsp:cNvPr id="0" name=""/>
        <dsp:cNvSpPr/>
      </dsp:nvSpPr>
      <dsp:spPr>
        <a:xfrm>
          <a:off x="0" y="0"/>
          <a:ext cx="1499377" cy="2757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Dificultades con los números: </a:t>
          </a:r>
          <a:endParaRPr lang="es-ES" sz="1800" kern="1200" dirty="0">
            <a:solidFill>
              <a:srgbClr val="FF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499377" cy="2757255"/>
      </dsp:txXfrm>
    </dsp:sp>
    <dsp:sp modelId="{B3035991-CFA0-4E22-86CF-43D8E093BA70}">
      <dsp:nvSpPr>
        <dsp:cNvPr id="0" name=""/>
        <dsp:cNvSpPr/>
      </dsp:nvSpPr>
      <dsp:spPr>
        <a:xfrm>
          <a:off x="1600841" y="32412"/>
          <a:ext cx="5309937" cy="648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Arial" panose="020B0604020202020204" pitchFamily="34" charset="0"/>
              <a:cs typeface="Arial" panose="020B0604020202020204" pitchFamily="34" charset="0"/>
            </a:rPr>
            <a:t>Confusión entre grafismos parecidos (3 – 8, por ejemplo). </a:t>
          </a:r>
        </a:p>
      </dsp:txBody>
      <dsp:txXfrm>
        <a:off x="1600841" y="32412"/>
        <a:ext cx="5309937" cy="648251"/>
      </dsp:txXfrm>
    </dsp:sp>
    <dsp:sp modelId="{1B5BA537-52D0-42BC-8914-EAD31D10CDC6}">
      <dsp:nvSpPr>
        <dsp:cNvPr id="0" name=""/>
        <dsp:cNvSpPr/>
      </dsp:nvSpPr>
      <dsp:spPr>
        <a:xfrm>
          <a:off x="1499377" y="680663"/>
          <a:ext cx="5411401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C14E3B8D-6F28-4840-B624-0C89C034BCBA}">
      <dsp:nvSpPr>
        <dsp:cNvPr id="0" name=""/>
        <dsp:cNvSpPr/>
      </dsp:nvSpPr>
      <dsp:spPr>
        <a:xfrm>
          <a:off x="1600841" y="713076"/>
          <a:ext cx="5309937" cy="648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Arial" panose="020B0604020202020204" pitchFamily="34" charset="0"/>
              <a:cs typeface="Arial" panose="020B0604020202020204" pitchFamily="34" charset="0"/>
            </a:rPr>
            <a:t>Identificación dudosa y equívoca al nombrarlos o escribirlos. </a:t>
          </a:r>
        </a:p>
      </dsp:txBody>
      <dsp:txXfrm>
        <a:off x="1600841" y="713076"/>
        <a:ext cx="5309937" cy="648251"/>
      </dsp:txXfrm>
    </dsp:sp>
    <dsp:sp modelId="{BFB540FE-C656-4821-B400-49B204AA296B}">
      <dsp:nvSpPr>
        <dsp:cNvPr id="0" name=""/>
        <dsp:cNvSpPr/>
      </dsp:nvSpPr>
      <dsp:spPr>
        <a:xfrm>
          <a:off x="1499377" y="1361327"/>
          <a:ext cx="5411401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7917B5C-29A4-40A7-8C91-5A3E370CFA33}">
      <dsp:nvSpPr>
        <dsp:cNvPr id="0" name=""/>
        <dsp:cNvSpPr/>
      </dsp:nvSpPr>
      <dsp:spPr>
        <a:xfrm>
          <a:off x="1600841" y="1393740"/>
          <a:ext cx="5309937" cy="648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Arial" panose="020B0604020202020204" pitchFamily="34" charset="0"/>
              <a:cs typeface="Arial" panose="020B0604020202020204" pitchFamily="34" charset="0"/>
            </a:rPr>
            <a:t>Confusión de los signos (+, -, /, x).</a:t>
          </a:r>
        </a:p>
      </dsp:txBody>
      <dsp:txXfrm>
        <a:off x="1600841" y="1393740"/>
        <a:ext cx="5309937" cy="648251"/>
      </dsp:txXfrm>
    </dsp:sp>
    <dsp:sp modelId="{452A0D3D-687C-429A-97D7-F4AA6336DB11}">
      <dsp:nvSpPr>
        <dsp:cNvPr id="0" name=""/>
        <dsp:cNvSpPr/>
      </dsp:nvSpPr>
      <dsp:spPr>
        <a:xfrm>
          <a:off x="1499377" y="2041991"/>
          <a:ext cx="5411401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AF072028-B2A8-4987-A07C-42EF9BB3F0B1}">
      <dsp:nvSpPr>
        <dsp:cNvPr id="0" name=""/>
        <dsp:cNvSpPr/>
      </dsp:nvSpPr>
      <dsp:spPr>
        <a:xfrm>
          <a:off x="1600841" y="2074404"/>
          <a:ext cx="5309937" cy="648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Arial" panose="020B0604020202020204" pitchFamily="34" charset="0"/>
              <a:cs typeface="Arial" panose="020B0604020202020204" pitchFamily="34" charset="0"/>
            </a:rPr>
            <a:t>Inversión, rotación o transposición de los números (6 – 9, 69 – 96). </a:t>
          </a:r>
        </a:p>
      </dsp:txBody>
      <dsp:txXfrm>
        <a:off x="1600841" y="2074404"/>
        <a:ext cx="5309937" cy="648251"/>
      </dsp:txXfrm>
    </dsp:sp>
    <dsp:sp modelId="{2447020C-5A03-4049-B7E4-8CEA2CF224C6}">
      <dsp:nvSpPr>
        <dsp:cNvPr id="0" name=""/>
        <dsp:cNvSpPr/>
      </dsp:nvSpPr>
      <dsp:spPr>
        <a:xfrm>
          <a:off x="1499377" y="2722655"/>
          <a:ext cx="5411401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21DD90E-C474-4857-9169-A7C00F232037}">
      <dsp:nvSpPr>
        <dsp:cNvPr id="0" name=""/>
        <dsp:cNvSpPr/>
      </dsp:nvSpPr>
      <dsp:spPr>
        <a:xfrm>
          <a:off x="0" y="2757255"/>
          <a:ext cx="6912768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81119F-FE01-42DB-8069-D3987D95AC9D}">
      <dsp:nvSpPr>
        <dsp:cNvPr id="0" name=""/>
        <dsp:cNvSpPr/>
      </dsp:nvSpPr>
      <dsp:spPr>
        <a:xfrm>
          <a:off x="0" y="2757255"/>
          <a:ext cx="1560347" cy="2757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Otras dificultades </a:t>
          </a:r>
        </a:p>
      </dsp:txBody>
      <dsp:txXfrm>
        <a:off x="0" y="2757255"/>
        <a:ext cx="1560347" cy="2757255"/>
      </dsp:txXfrm>
    </dsp:sp>
    <dsp:sp modelId="{F8B99040-D54D-47C1-AAD4-B2C176B3DB59}">
      <dsp:nvSpPr>
        <dsp:cNvPr id="0" name=""/>
        <dsp:cNvSpPr/>
      </dsp:nvSpPr>
      <dsp:spPr>
        <a:xfrm>
          <a:off x="1660697" y="2778965"/>
          <a:ext cx="5251644" cy="434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Arial" panose="020B0604020202020204" pitchFamily="34" charset="0"/>
              <a:cs typeface="Arial" panose="020B0604020202020204" pitchFamily="34" charset="0"/>
            </a:rPr>
            <a:t>Dificultad para realizar cálculos mentales en operaciones básicas.</a:t>
          </a:r>
        </a:p>
      </dsp:txBody>
      <dsp:txXfrm>
        <a:off x="1660697" y="2778965"/>
        <a:ext cx="5251644" cy="434187"/>
      </dsp:txXfrm>
    </dsp:sp>
    <dsp:sp modelId="{DA1DF394-47CB-4035-B64A-8BFCBF65C2D7}">
      <dsp:nvSpPr>
        <dsp:cNvPr id="0" name=""/>
        <dsp:cNvSpPr/>
      </dsp:nvSpPr>
      <dsp:spPr>
        <a:xfrm>
          <a:off x="1560347" y="3213152"/>
          <a:ext cx="5351994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1FBC098-F33A-4169-AAB6-1DFB668649D0}">
      <dsp:nvSpPr>
        <dsp:cNvPr id="0" name=""/>
        <dsp:cNvSpPr/>
      </dsp:nvSpPr>
      <dsp:spPr>
        <a:xfrm>
          <a:off x="1660697" y="3234861"/>
          <a:ext cx="5251644" cy="434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Arial" panose="020B0604020202020204" pitchFamily="34" charset="0"/>
              <a:cs typeface="Arial" panose="020B0604020202020204" pitchFamily="34" charset="0"/>
            </a:rPr>
            <a:t>Dificultad para resolver operaciones de varios números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660697" y="3234861"/>
        <a:ext cx="5251644" cy="434187"/>
      </dsp:txXfrm>
    </dsp:sp>
    <dsp:sp modelId="{E2670A14-EE92-4854-B630-4AA5D7EEB594}">
      <dsp:nvSpPr>
        <dsp:cNvPr id="0" name=""/>
        <dsp:cNvSpPr/>
      </dsp:nvSpPr>
      <dsp:spPr>
        <a:xfrm>
          <a:off x="1560347" y="3669048"/>
          <a:ext cx="5351994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0E543896-15FB-40EB-AE94-8F3CA3472845}">
      <dsp:nvSpPr>
        <dsp:cNvPr id="0" name=""/>
        <dsp:cNvSpPr/>
      </dsp:nvSpPr>
      <dsp:spPr>
        <a:xfrm>
          <a:off x="1660697" y="3690758"/>
          <a:ext cx="5251644" cy="434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Arial" panose="020B0604020202020204" pitchFamily="34" charset="0"/>
              <a:cs typeface="Arial" panose="020B0604020202020204" pitchFamily="34" charset="0"/>
            </a:rPr>
            <a:t>Dificultad para la clasificación, orden, cantidades, correspondencia y series.</a:t>
          </a:r>
        </a:p>
      </dsp:txBody>
      <dsp:txXfrm>
        <a:off x="1660697" y="3690758"/>
        <a:ext cx="5251644" cy="434187"/>
      </dsp:txXfrm>
    </dsp:sp>
    <dsp:sp modelId="{02C46E36-7357-4792-B75C-24BF81E2FDD8}">
      <dsp:nvSpPr>
        <dsp:cNvPr id="0" name=""/>
        <dsp:cNvSpPr/>
      </dsp:nvSpPr>
      <dsp:spPr>
        <a:xfrm>
          <a:off x="1560347" y="4124945"/>
          <a:ext cx="5351994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47AB652D-E4DC-4FE4-9CE4-E4263664BE40}">
      <dsp:nvSpPr>
        <dsp:cNvPr id="0" name=""/>
        <dsp:cNvSpPr/>
      </dsp:nvSpPr>
      <dsp:spPr>
        <a:xfrm>
          <a:off x="1660697" y="4146654"/>
          <a:ext cx="5251644" cy="434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Arial" panose="020B0604020202020204" pitchFamily="34" charset="0"/>
              <a:cs typeface="Arial" panose="020B0604020202020204" pitchFamily="34" charset="0"/>
            </a:rPr>
            <a:t>Problemas con la orientación espacial y temporal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sp:txBody>
      <dsp:txXfrm>
        <a:off x="1660697" y="4146654"/>
        <a:ext cx="5251644" cy="434187"/>
      </dsp:txXfrm>
    </dsp:sp>
    <dsp:sp modelId="{B80954DB-76FA-47BB-955C-453A6727A8A6}">
      <dsp:nvSpPr>
        <dsp:cNvPr id="0" name=""/>
        <dsp:cNvSpPr/>
      </dsp:nvSpPr>
      <dsp:spPr>
        <a:xfrm>
          <a:off x="1560347" y="4580841"/>
          <a:ext cx="5351994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764D1AB9-28E3-4802-8271-5BD18DE58581}">
      <dsp:nvSpPr>
        <dsp:cNvPr id="0" name=""/>
        <dsp:cNvSpPr/>
      </dsp:nvSpPr>
      <dsp:spPr>
        <a:xfrm>
          <a:off x="1660697" y="4602550"/>
          <a:ext cx="5251644" cy="434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Arial" panose="020B0604020202020204" pitchFamily="34" charset="0"/>
              <a:cs typeface="Arial" panose="020B0604020202020204" pitchFamily="34" charset="0"/>
            </a:rPr>
            <a:t>Dificultad en la adquisición del  concepto de medida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660697" y="4602550"/>
        <a:ext cx="5251644" cy="434187"/>
      </dsp:txXfrm>
    </dsp:sp>
    <dsp:sp modelId="{594153B4-46BE-4F5F-8CAE-651FDE5F2CE7}">
      <dsp:nvSpPr>
        <dsp:cNvPr id="0" name=""/>
        <dsp:cNvSpPr/>
      </dsp:nvSpPr>
      <dsp:spPr>
        <a:xfrm>
          <a:off x="1560347" y="5036737"/>
          <a:ext cx="5351994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DBB4B0CA-E571-44F0-800A-E6B85AF1415C}">
      <dsp:nvSpPr>
        <dsp:cNvPr id="0" name=""/>
        <dsp:cNvSpPr/>
      </dsp:nvSpPr>
      <dsp:spPr>
        <a:xfrm>
          <a:off x="1660697" y="5058447"/>
          <a:ext cx="5251644" cy="434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Arial" panose="020B0604020202020204" pitchFamily="34" charset="0"/>
              <a:cs typeface="Arial" panose="020B0604020202020204" pitchFamily="34" charset="0"/>
            </a:rPr>
            <a:t>Dificultades en la resolución de problemas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660697" y="5058447"/>
        <a:ext cx="5251644" cy="434187"/>
      </dsp:txXfrm>
    </dsp:sp>
    <dsp:sp modelId="{DA49199D-4CAC-4232-89FB-D2F264799C51}">
      <dsp:nvSpPr>
        <dsp:cNvPr id="0" name=""/>
        <dsp:cNvSpPr/>
      </dsp:nvSpPr>
      <dsp:spPr>
        <a:xfrm>
          <a:off x="1560347" y="5492634"/>
          <a:ext cx="5351994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05A1C-F079-4DA2-860B-C3B178F27D15}">
      <dsp:nvSpPr>
        <dsp:cNvPr id="0" name=""/>
        <dsp:cNvSpPr/>
      </dsp:nvSpPr>
      <dsp:spPr>
        <a:xfrm>
          <a:off x="595938" y="4603"/>
          <a:ext cx="6451315" cy="4497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_tradn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aprender los n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úmeros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609112" y="17777"/>
        <a:ext cx="6424967" cy="423435"/>
      </dsp:txXfrm>
    </dsp:sp>
    <dsp:sp modelId="{7B44B508-A0C5-4FF2-8AE6-B20AD49C9C72}">
      <dsp:nvSpPr>
        <dsp:cNvPr id="0" name=""/>
        <dsp:cNvSpPr/>
      </dsp:nvSpPr>
      <dsp:spPr>
        <a:xfrm rot="5532084">
          <a:off x="3706233" y="488443"/>
          <a:ext cx="203036" cy="202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48196" y="488149"/>
        <a:ext cx="121442" cy="142315"/>
      </dsp:txXfrm>
    </dsp:sp>
    <dsp:sp modelId="{7ACB87A0-DA35-484F-A4B1-C23763BEBDA5}">
      <dsp:nvSpPr>
        <dsp:cNvPr id="0" name=""/>
        <dsp:cNvSpPr/>
      </dsp:nvSpPr>
      <dsp:spPr>
        <a:xfrm>
          <a:off x="568249" y="724902"/>
          <a:ext cx="6451315" cy="449783"/>
        </a:xfrm>
        <a:prstGeom prst="roundRect">
          <a:avLst>
            <a:gd name="adj" fmla="val 10000"/>
          </a:avLst>
        </a:prstGeom>
        <a:solidFill>
          <a:schemeClr val="accent3">
            <a:hueOff val="-797282"/>
            <a:satOff val="-4367"/>
            <a:lumOff val="13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asociar la grafía con su nombre.</a:t>
          </a:r>
        </a:p>
      </dsp:txBody>
      <dsp:txXfrm>
        <a:off x="581423" y="738076"/>
        <a:ext cx="6424967" cy="423435"/>
      </dsp:txXfrm>
    </dsp:sp>
    <dsp:sp modelId="{E210214D-275A-41B6-AA91-2A3CB946AF26}">
      <dsp:nvSpPr>
        <dsp:cNvPr id="0" name=""/>
        <dsp:cNvSpPr/>
      </dsp:nvSpPr>
      <dsp:spPr>
        <a:xfrm rot="5557099">
          <a:off x="3704850" y="1172382"/>
          <a:ext cx="148500" cy="202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930162"/>
            <a:satOff val="-5095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19397" y="1199356"/>
        <a:ext cx="121442" cy="103950"/>
      </dsp:txXfrm>
    </dsp:sp>
    <dsp:sp modelId="{A9043BFF-CABD-4AD1-8990-64D4F74EF10B}">
      <dsp:nvSpPr>
        <dsp:cNvPr id="0" name=""/>
        <dsp:cNvSpPr/>
      </dsp:nvSpPr>
      <dsp:spPr>
        <a:xfrm>
          <a:off x="568258" y="1372480"/>
          <a:ext cx="6392070" cy="449783"/>
        </a:xfrm>
        <a:prstGeom prst="roundRect">
          <a:avLst>
            <a:gd name="adj" fmla="val 10000"/>
          </a:avLst>
        </a:prstGeom>
        <a:solidFill>
          <a:schemeClr val="accent3">
            <a:hueOff val="-1594563"/>
            <a:satOff val="-8735"/>
            <a:lumOff val="2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Mucha dificultad para memorizar las tablas de multiplicar.</a:t>
          </a:r>
        </a:p>
      </dsp:txBody>
      <dsp:txXfrm>
        <a:off x="581432" y="1385654"/>
        <a:ext cx="6365722" cy="423435"/>
      </dsp:txXfrm>
    </dsp:sp>
    <dsp:sp modelId="{FCD6315E-D097-4138-B45F-C47095F4592D}">
      <dsp:nvSpPr>
        <dsp:cNvPr id="0" name=""/>
        <dsp:cNvSpPr/>
      </dsp:nvSpPr>
      <dsp:spPr>
        <a:xfrm rot="5043693">
          <a:off x="3725987" y="1815980"/>
          <a:ext cx="143144" cy="202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860324"/>
            <a:satOff val="-10190"/>
            <a:lumOff val="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34617" y="1845724"/>
        <a:ext cx="121442" cy="100201"/>
      </dsp:txXfrm>
    </dsp:sp>
    <dsp:sp modelId="{E8D6FA2E-C93F-408F-9CCB-018DA0270A87}">
      <dsp:nvSpPr>
        <dsp:cNvPr id="0" name=""/>
        <dsp:cNvSpPr/>
      </dsp:nvSpPr>
      <dsp:spPr>
        <a:xfrm>
          <a:off x="605167" y="2012099"/>
          <a:ext cx="6451315" cy="449783"/>
        </a:xfrm>
        <a:prstGeom prst="roundRect">
          <a:avLst>
            <a:gd name="adj" fmla="val 10000"/>
          </a:avLst>
        </a:prstGeom>
        <a:solidFill>
          <a:schemeClr val="accent3">
            <a:hueOff val="-2391845"/>
            <a:satOff val="-13102"/>
            <a:lumOff val="40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Confusión entre los números con grafía similar.</a:t>
          </a:r>
        </a:p>
      </dsp:txBody>
      <dsp:txXfrm>
        <a:off x="618341" y="2025273"/>
        <a:ext cx="6424967" cy="423435"/>
      </dsp:txXfrm>
    </dsp:sp>
    <dsp:sp modelId="{A74E5B69-4284-4B0C-9353-AC868195B246}">
      <dsp:nvSpPr>
        <dsp:cNvPr id="0" name=""/>
        <dsp:cNvSpPr/>
      </dsp:nvSpPr>
      <dsp:spPr>
        <a:xfrm rot="5446529">
          <a:off x="3735606" y="2481392"/>
          <a:ext cx="181082" cy="202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65793" y="2492055"/>
        <a:ext cx="121442" cy="126757"/>
      </dsp:txXfrm>
    </dsp:sp>
    <dsp:sp modelId="{939EA98D-BE08-4B35-97B3-10E8A27F6A33}">
      <dsp:nvSpPr>
        <dsp:cNvPr id="0" name=""/>
        <dsp:cNvSpPr/>
      </dsp:nvSpPr>
      <dsp:spPr>
        <a:xfrm>
          <a:off x="660661" y="2703304"/>
          <a:ext cx="6321868" cy="431112"/>
        </a:xfrm>
        <a:prstGeom prst="roundRect">
          <a:avLst>
            <a:gd name="adj" fmla="val 10000"/>
          </a:avLst>
        </a:prstGeom>
        <a:solidFill>
          <a:schemeClr val="accent3">
            <a:hueOff val="-3189127"/>
            <a:satOff val="-17469"/>
            <a:lumOff val="5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colocar de forma adecuada los números </a:t>
          </a:r>
        </a:p>
      </dsp:txBody>
      <dsp:txXfrm>
        <a:off x="673288" y="2715931"/>
        <a:ext cx="6296614" cy="405858"/>
      </dsp:txXfrm>
    </dsp:sp>
    <dsp:sp modelId="{CF75CCDB-9EA7-43B8-A098-83D595E6B3F3}">
      <dsp:nvSpPr>
        <dsp:cNvPr id="0" name=""/>
        <dsp:cNvSpPr/>
      </dsp:nvSpPr>
      <dsp:spPr>
        <a:xfrm rot="5400000">
          <a:off x="3737261" y="3145661"/>
          <a:ext cx="168668" cy="202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720648"/>
            <a:satOff val="-20381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60874" y="3162528"/>
        <a:ext cx="121442" cy="118068"/>
      </dsp:txXfrm>
    </dsp:sp>
    <dsp:sp modelId="{A73767CB-6550-41EC-9855-2F4F5365E3E2}">
      <dsp:nvSpPr>
        <dsp:cNvPr id="0" name=""/>
        <dsp:cNvSpPr/>
      </dsp:nvSpPr>
      <dsp:spPr>
        <a:xfrm>
          <a:off x="695781" y="3359309"/>
          <a:ext cx="6251629" cy="449783"/>
        </a:xfrm>
        <a:prstGeom prst="roundRect">
          <a:avLst>
            <a:gd name="adj" fmla="val 10000"/>
          </a:avLst>
        </a:prstGeom>
        <a:solidFill>
          <a:schemeClr val="accent3">
            <a:hueOff val="-3986408"/>
            <a:satOff val="-21836"/>
            <a:lumOff val="67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llevar a cabo una operación.</a:t>
          </a:r>
        </a:p>
      </dsp:txBody>
      <dsp:txXfrm>
        <a:off x="708955" y="3372483"/>
        <a:ext cx="6225281" cy="423435"/>
      </dsp:txXfrm>
    </dsp:sp>
    <dsp:sp modelId="{1AA72104-397D-45A5-9B3A-655321F371D1}">
      <dsp:nvSpPr>
        <dsp:cNvPr id="0" name=""/>
        <dsp:cNvSpPr/>
      </dsp:nvSpPr>
      <dsp:spPr>
        <a:xfrm rot="5400000">
          <a:off x="3737261" y="3820337"/>
          <a:ext cx="168668" cy="202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4650810"/>
            <a:satOff val="-25476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60874" y="3837204"/>
        <a:ext cx="121442" cy="118068"/>
      </dsp:txXfrm>
    </dsp:sp>
    <dsp:sp modelId="{9729B4CF-EFBA-489F-BC83-F119209552AB}">
      <dsp:nvSpPr>
        <dsp:cNvPr id="0" name=""/>
        <dsp:cNvSpPr/>
      </dsp:nvSpPr>
      <dsp:spPr>
        <a:xfrm>
          <a:off x="652898" y="4033984"/>
          <a:ext cx="6337394" cy="624258"/>
        </a:xfrm>
        <a:prstGeom prst="roundRect">
          <a:avLst>
            <a:gd name="adj" fmla="val 10000"/>
          </a:avLst>
        </a:prstGeom>
        <a:solidFill>
          <a:schemeClr val="accent3">
            <a:hueOff val="-4783690"/>
            <a:satOff val="-26204"/>
            <a:lumOff val="80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la comprensión de los enunciados de un problema. </a:t>
          </a:r>
        </a:p>
      </dsp:txBody>
      <dsp:txXfrm>
        <a:off x="671182" y="4052268"/>
        <a:ext cx="6300826" cy="587690"/>
      </dsp:txXfrm>
    </dsp:sp>
    <dsp:sp modelId="{C2878DA5-30B6-4A71-A434-C2B52AB54067}">
      <dsp:nvSpPr>
        <dsp:cNvPr id="0" name=""/>
        <dsp:cNvSpPr/>
      </dsp:nvSpPr>
      <dsp:spPr>
        <a:xfrm rot="5400000">
          <a:off x="3737261" y="4669487"/>
          <a:ext cx="168668" cy="202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60874" y="4686354"/>
        <a:ext cx="121442" cy="118068"/>
      </dsp:txXfrm>
    </dsp:sp>
    <dsp:sp modelId="{48B81B6B-861D-4565-9F14-EE9751CB87F8}">
      <dsp:nvSpPr>
        <dsp:cNvPr id="0" name=""/>
        <dsp:cNvSpPr/>
      </dsp:nvSpPr>
      <dsp:spPr>
        <a:xfrm>
          <a:off x="652898" y="4883134"/>
          <a:ext cx="6337394" cy="449783"/>
        </a:xfrm>
        <a:prstGeom prst="roundRect">
          <a:avLst>
            <a:gd name="adj" fmla="val 1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secuenciar los distintos pasos de un problema. </a:t>
          </a:r>
        </a:p>
      </dsp:txBody>
      <dsp:txXfrm>
        <a:off x="666072" y="4896308"/>
        <a:ext cx="6311046" cy="4234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108D4-4A0A-4775-A4F8-BFF45F9004F2}">
      <dsp:nvSpPr>
        <dsp:cNvPr id="0" name=""/>
        <dsp:cNvSpPr/>
      </dsp:nvSpPr>
      <dsp:spPr>
        <a:xfrm>
          <a:off x="1048355" y="5627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Me fijo en el símbolo. Lo coloreo.</a:t>
          </a:r>
        </a:p>
      </dsp:txBody>
      <dsp:txXfrm>
        <a:off x="1059819" y="17091"/>
        <a:ext cx="4575572" cy="368481"/>
      </dsp:txXfrm>
    </dsp:sp>
    <dsp:sp modelId="{43B9CDB3-9B27-4B98-BADC-193D9D173F6E}">
      <dsp:nvSpPr>
        <dsp:cNvPr id="0" name=""/>
        <dsp:cNvSpPr/>
      </dsp:nvSpPr>
      <dsp:spPr>
        <a:xfrm rot="5265035">
          <a:off x="3285690" y="406822"/>
          <a:ext cx="146891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305431" y="421460"/>
        <a:ext cx="105680" cy="102824"/>
      </dsp:txXfrm>
    </dsp:sp>
    <dsp:sp modelId="{03EC8081-5590-4155-A0A0-696D951C9C57}">
      <dsp:nvSpPr>
        <dsp:cNvPr id="0" name=""/>
        <dsp:cNvSpPr/>
      </dsp:nvSpPr>
      <dsp:spPr>
        <a:xfrm>
          <a:off x="1071417" y="592742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797282"/>
            <a:satOff val="-4367"/>
            <a:lumOff val="13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Empiezo por la derecha.</a:t>
          </a:r>
        </a:p>
      </dsp:txBody>
      <dsp:txXfrm>
        <a:off x="1082881" y="604206"/>
        <a:ext cx="4575572" cy="368481"/>
      </dsp:txXfrm>
    </dsp:sp>
    <dsp:sp modelId="{3D97F854-2B49-47C4-AA84-F63361E03663}">
      <dsp:nvSpPr>
        <dsp:cNvPr id="0" name=""/>
        <dsp:cNvSpPr/>
      </dsp:nvSpPr>
      <dsp:spPr>
        <a:xfrm rot="5534965">
          <a:off x="3285690" y="993937"/>
          <a:ext cx="146891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930162"/>
            <a:satOff val="-5095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307160" y="1008575"/>
        <a:ext cx="105680" cy="102824"/>
      </dsp:txXfrm>
    </dsp:sp>
    <dsp:sp modelId="{B41D7E50-636B-4FA9-A3D4-4D09B7FA1095}">
      <dsp:nvSpPr>
        <dsp:cNvPr id="0" name=""/>
        <dsp:cNvSpPr/>
      </dsp:nvSpPr>
      <dsp:spPr>
        <a:xfrm>
          <a:off x="1048355" y="1179857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1594563"/>
            <a:satOff val="-8735"/>
            <a:lumOff val="2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Como es una suma, añado.</a:t>
          </a:r>
        </a:p>
      </dsp:txBody>
      <dsp:txXfrm>
        <a:off x="1059819" y="1191321"/>
        <a:ext cx="4575572" cy="368481"/>
      </dsp:txXfrm>
    </dsp:sp>
    <dsp:sp modelId="{4D0968C7-3EFF-4BAF-B0F8-E3EBC29C1DA7}">
      <dsp:nvSpPr>
        <dsp:cNvPr id="0" name=""/>
        <dsp:cNvSpPr/>
      </dsp:nvSpPr>
      <dsp:spPr>
        <a:xfrm rot="5400000">
          <a:off x="3274216" y="1581051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860324"/>
            <a:satOff val="-10190"/>
            <a:lumOff val="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294766" y="1595729"/>
        <a:ext cx="105680" cy="102745"/>
      </dsp:txXfrm>
    </dsp:sp>
    <dsp:sp modelId="{92CF7958-6036-4878-9407-324304D4793C}">
      <dsp:nvSpPr>
        <dsp:cNvPr id="0" name=""/>
        <dsp:cNvSpPr/>
      </dsp:nvSpPr>
      <dsp:spPr>
        <a:xfrm>
          <a:off x="1048355" y="1766971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2391845"/>
            <a:satOff val="-13102"/>
            <a:lumOff val="40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Escribo la unidad.</a:t>
          </a:r>
        </a:p>
      </dsp:txBody>
      <dsp:txXfrm>
        <a:off x="1059819" y="1778435"/>
        <a:ext cx="4575572" cy="368481"/>
      </dsp:txXfrm>
    </dsp:sp>
    <dsp:sp modelId="{F6CEB2B3-FDE9-4626-A89A-9CE621B459F9}">
      <dsp:nvSpPr>
        <dsp:cNvPr id="0" name=""/>
        <dsp:cNvSpPr/>
      </dsp:nvSpPr>
      <dsp:spPr>
        <a:xfrm rot="5400000">
          <a:off x="3274216" y="2168166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294766" y="2182844"/>
        <a:ext cx="105680" cy="102745"/>
      </dsp:txXfrm>
    </dsp:sp>
    <dsp:sp modelId="{6CC6484D-4302-400B-B2F9-A372F45E1EFF}">
      <dsp:nvSpPr>
        <dsp:cNvPr id="0" name=""/>
        <dsp:cNvSpPr/>
      </dsp:nvSpPr>
      <dsp:spPr>
        <a:xfrm>
          <a:off x="1048355" y="2354086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3189127"/>
            <a:satOff val="-17469"/>
            <a:lumOff val="5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Apunto la que me llevo.</a:t>
          </a:r>
        </a:p>
      </dsp:txBody>
      <dsp:txXfrm>
        <a:off x="1059819" y="2365550"/>
        <a:ext cx="4575572" cy="368481"/>
      </dsp:txXfrm>
    </dsp:sp>
    <dsp:sp modelId="{90A5D05B-9DF9-4E79-91B9-1D46FCCCEEB4}">
      <dsp:nvSpPr>
        <dsp:cNvPr id="0" name=""/>
        <dsp:cNvSpPr/>
      </dsp:nvSpPr>
      <dsp:spPr>
        <a:xfrm rot="5400000">
          <a:off x="3274216" y="2755281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720648"/>
            <a:satOff val="-20381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294766" y="2769959"/>
        <a:ext cx="105680" cy="102745"/>
      </dsp:txXfrm>
    </dsp:sp>
    <dsp:sp modelId="{1BD3914E-1356-42D4-B385-97129B40127F}">
      <dsp:nvSpPr>
        <dsp:cNvPr id="0" name=""/>
        <dsp:cNvSpPr/>
      </dsp:nvSpPr>
      <dsp:spPr>
        <a:xfrm>
          <a:off x="1048355" y="2941200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3986408"/>
            <a:satOff val="-21836"/>
            <a:lumOff val="67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Paso a la siguiente.</a:t>
          </a:r>
        </a:p>
      </dsp:txBody>
      <dsp:txXfrm>
        <a:off x="1059819" y="2952664"/>
        <a:ext cx="4575572" cy="368481"/>
      </dsp:txXfrm>
    </dsp:sp>
    <dsp:sp modelId="{B448032C-B832-4331-8690-9D75F0E5FA72}">
      <dsp:nvSpPr>
        <dsp:cNvPr id="0" name=""/>
        <dsp:cNvSpPr/>
      </dsp:nvSpPr>
      <dsp:spPr>
        <a:xfrm rot="5400000">
          <a:off x="3274216" y="3342395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4650810"/>
            <a:satOff val="-25476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294766" y="3357073"/>
        <a:ext cx="105680" cy="102745"/>
      </dsp:txXfrm>
    </dsp:sp>
    <dsp:sp modelId="{6208183C-31C6-4BC0-AD38-1CA8841E59CE}">
      <dsp:nvSpPr>
        <dsp:cNvPr id="0" name=""/>
        <dsp:cNvSpPr/>
      </dsp:nvSpPr>
      <dsp:spPr>
        <a:xfrm>
          <a:off x="1048355" y="3528315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4783690"/>
            <a:satOff val="-26204"/>
            <a:lumOff val="80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Sumo y anoto la que me llevo.</a:t>
          </a:r>
        </a:p>
      </dsp:txBody>
      <dsp:txXfrm>
        <a:off x="1059819" y="3539779"/>
        <a:ext cx="4575572" cy="368481"/>
      </dsp:txXfrm>
    </dsp:sp>
    <dsp:sp modelId="{D57A74CC-2C6F-48F1-AEB7-46C2205F8D27}">
      <dsp:nvSpPr>
        <dsp:cNvPr id="0" name=""/>
        <dsp:cNvSpPr/>
      </dsp:nvSpPr>
      <dsp:spPr>
        <a:xfrm rot="5400000">
          <a:off x="3274216" y="3929510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294766" y="3944188"/>
        <a:ext cx="105680" cy="102745"/>
      </dsp:txXfrm>
    </dsp:sp>
    <dsp:sp modelId="{2EA86A26-F6B7-4608-8562-FAEE68C90971}">
      <dsp:nvSpPr>
        <dsp:cNvPr id="0" name=""/>
        <dsp:cNvSpPr/>
      </dsp:nvSpPr>
      <dsp:spPr>
        <a:xfrm>
          <a:off x="1048355" y="4115429"/>
          <a:ext cx="4598500" cy="591956"/>
        </a:xfrm>
        <a:prstGeom prst="roundRect">
          <a:avLst>
            <a:gd name="adj" fmla="val 1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Repaso y compruebo que el resultado es un número mayor.</a:t>
          </a:r>
        </a:p>
      </dsp:txBody>
      <dsp:txXfrm>
        <a:off x="1065693" y="4132767"/>
        <a:ext cx="4563824" cy="557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B0E49C-8DA5-4F56-8AAF-AB72CB1CFC17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112BF5-2115-4E32-8CD5-F886F79D2A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961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15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72D9A0-2AC4-4A42-8B29-ADCD3652199C}" type="slidenum">
              <a:rPr lang="es-ES"/>
              <a:pPr>
                <a:spcBef>
                  <a:spcPct val="0"/>
                </a:spcBef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53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89E951C-3218-4B5E-88F9-FC5A7D275BBF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C66D32-91C6-4A8C-908C-BFB1A7F53C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91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43946F-8034-4B33-8A3F-1D849C47A736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D6AF82-4507-44F0-BF89-93FCE1BCEC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19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3DA9D94-3D4F-4DE9-9B13-876DB2AD9D78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2EC190-7F21-406A-8190-5842C00F6B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285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018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BA3C425-E5CF-4D30-85CE-EEE27D31A3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5141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A408FD-F762-4319-B9F0-12F1C6B3359E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62C7420-EE97-4B31-8326-C53A0FE0D2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30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8E9003-DB7E-4365-8341-B9A5DB3A3126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28A47-EA5B-494A-91E4-E57805872D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24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FFB8ECA-34D6-47B3-B011-4551883F4FDD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5F1F4C-CBF8-4A82-8DB8-8F0E2378D9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00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86E1CB-25A7-4B06-BBAE-FB6FB1CD33A8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D86508A-E17B-4E92-971A-A32A12FDCC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492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649EFC-17E4-4FF6-A7E4-16E45C4CEA15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021926-17A7-4FE0-9937-E27F7B4C52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734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29D63EA-1D57-4D0B-ACEC-8677DDF81021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5CEFCE-25C7-40C0-89F4-5117F9E0B1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5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712330-BBEE-44EA-BF8E-1359390B5310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60CA1C-269D-4AD9-A7AE-BD6EC9A673E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38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C3757D-4938-4B35-95A6-7FEBFBC33F1D}" type="datetimeFigureOut">
              <a:rPr lang="es-ES"/>
              <a:pPr>
                <a:defRPr/>
              </a:pPr>
              <a:t>21/02/2021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0306EE-F501-4DD6-ACBD-D8E4D110E5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52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028" name="Picture 1" descr="C:\Users\eferre14\AppData\Local\Microsoft\Windows\Temporary Internet Files\Content.Outlook\R6LNOYSY\LOGO INGADA.jp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450"/>
            <a:ext cx="1619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gal/portal/sites/web/files/content_type/learningobject/2020/01/29/b1f7a5a38ba6d61c7692d3fff8ca53bd.pdf" TargetMode="External"/><Relationship Id="rId2" Type="http://schemas.openxmlformats.org/officeDocument/2006/relationships/hyperlink" Target="http://www.edu.xunta.gal/portal/sites/web/files/content_type/learningobject/2016/03/10/279115ead0c382ad1bc6d018a201e703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edpuzzle.com/" TargetMode="External"/><Relationship Id="rId13" Type="http://schemas.openxmlformats.org/officeDocument/2006/relationships/hyperlink" Target="https://www.forallrubrics.com/" TargetMode="External"/><Relationship Id="rId3" Type="http://schemas.openxmlformats.org/officeDocument/2006/relationships/hyperlink" Target="http://www.orientacionandujar.es/2014/03/20/actividades-dislexia-todas-las-plantillas-para-hacer-tus-propias-actividades/" TargetMode="External"/><Relationship Id="rId7" Type="http://schemas.openxmlformats.org/officeDocument/2006/relationships/hyperlink" Target="http://www.proprofs.com/quiz-school/" TargetMode="External"/><Relationship Id="rId12" Type="http://schemas.openxmlformats.org/officeDocument/2006/relationships/hyperlink" Target="https://docs.google.com/forms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etkahoot.com/" TargetMode="External"/><Relationship Id="rId11" Type="http://schemas.openxmlformats.org/officeDocument/2006/relationships/hyperlink" Target="http://www.naiku.net/" TargetMode="External"/><Relationship Id="rId5" Type="http://schemas.openxmlformats.org/officeDocument/2006/relationships/image" Target="../media/image38.png"/><Relationship Id="rId10" Type="http://schemas.openxmlformats.org/officeDocument/2006/relationships/hyperlink" Target="http://edu.cerebriti.com/" TargetMode="External"/><Relationship Id="rId4" Type="http://schemas.openxmlformats.org/officeDocument/2006/relationships/image" Target="../media/image37.png"/><Relationship Id="rId9" Type="http://schemas.openxmlformats.org/officeDocument/2006/relationships/hyperlink" Target="https://www.classmarker.com/" TargetMode="External"/><Relationship Id="rId14" Type="http://schemas.openxmlformats.org/officeDocument/2006/relationships/hyperlink" Target="http://rubistar.4teachers.org/index.php?skin=es&amp;lang=es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unes.apple.com/us/app/read-quick/id515138359?ls=1&amp;mt=8" TargetMode="External"/><Relationship Id="rId5" Type="http://schemas.openxmlformats.org/officeDocument/2006/relationships/hyperlink" Target="https://play.google.com/store/apps/details?id=com.randomappcreator.speedreadwithspritzapp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hyperlink" Target="http://contenidos.educarex.es/mci/2007/2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://www.educa.jcyl.es/educacyl/cm/gallery/Recursos%20Infinity/aplicaciones/13_elemental_watson/index.html" TargetMode="Externa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soymatematicas.com/juegos-de-matematicas/" TargetMode="External"/><Relationship Id="rId3" Type="http://schemas.openxmlformats.org/officeDocument/2006/relationships/hyperlink" Target="https://www.educaciontrespuntocero.com/recursos/las-mejores-apps/88433.html" TargetMode="External"/><Relationship Id="rId7" Type="http://schemas.openxmlformats.org/officeDocument/2006/relationships/hyperlink" Target="https://didactalia.net/comunidad/materialeducativo/recurso/concepto-de-polinomio-operaciones-matematicas/19992991-6b4c-4d6c-8483-ac2809e0466b" TargetMode="External"/><Relationship Id="rId2" Type="http://schemas.openxmlformats.org/officeDocument/2006/relationships/hyperlink" Target="https://www.educaciontrespuntocero.com/recursos/repasar-las-medidas/87790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umonhtml5.ludei.com/" TargetMode="External"/><Relationship Id="rId11" Type="http://schemas.openxmlformats.org/officeDocument/2006/relationships/hyperlink" Target="https://anagarciaazcarate.wordpress.com/category/secundaria/" TargetMode="External"/><Relationship Id="rId5" Type="http://schemas.openxmlformats.org/officeDocument/2006/relationships/hyperlink" Target="https://www.aulapt.org/2019/05/24/sumon-divertido-juego-online-de-calculo-mental/" TargetMode="External"/><Relationship Id="rId10" Type="http://schemas.openxmlformats.org/officeDocument/2006/relationships/hyperlink" Target="https://www.mundoprimaria.com/juegos-educativos/juegos-lenguaje" TargetMode="External"/><Relationship Id="rId4" Type="http://schemas.openxmlformats.org/officeDocument/2006/relationships/hyperlink" Target="http://mates.aomatos.com/bingo-de-operaciones-con-numeros-enteros/" TargetMode="External"/><Relationship Id="rId9" Type="http://schemas.openxmlformats.org/officeDocument/2006/relationships/hyperlink" Target="https://neoparaiso.com/imprimir/juegos-con-divisiones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s://luisamariaarias.wordpress.com/2013/12/29/juego-del-ahorcado/amp/" TargetMode="External"/><Relationship Id="rId3" Type="http://schemas.openxmlformats.org/officeDocument/2006/relationships/hyperlink" Target="http://www.educa.jcyl.es/educacyl/cm/gallery/Recursos%20Infinity/aplicaciones/13_elemental_watson/index.html" TargetMode="External"/><Relationship Id="rId7" Type="http://schemas.openxmlformats.org/officeDocument/2006/relationships/hyperlink" Target="https://play.google.com/store/apps/details?id=com.base.testEducaAprende.octavoPrimariaLenguaje" TargetMode="External"/><Relationship Id="rId2" Type="http://schemas.openxmlformats.org/officeDocument/2006/relationships/hyperlink" Target="http://www.edu365.cat/primaria/muds/castella/ortografiate/index.ht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lay.google.com/store/apps/details?id=com.migflecha.lenguaeso" TargetMode="External"/><Relationship Id="rId5" Type="http://schemas.openxmlformats.org/officeDocument/2006/relationships/hyperlink" Target="http://www.aplicaciones.info/ortogra/ortoiqui.htm?utm_source=tiching&amp;utm_medium=referral" TargetMode="External"/><Relationship Id="rId4" Type="http://schemas.openxmlformats.org/officeDocument/2006/relationships/hyperlink" Target="http://www.edu.xunta.gal/centros/iesalexandreboveda/node/234" TargetMode="Externa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ientacionandujar.es/" TargetMode="External"/><Relationship Id="rId3" Type="http://schemas.openxmlformats.org/officeDocument/2006/relationships/hyperlink" Target="https://www.educaciontrespuntocero.com/recursos/apps-para-alumnos-de-secundaria/23703.html" TargetMode="External"/><Relationship Id="rId7" Type="http://schemas.openxmlformats.org/officeDocument/2006/relationships/hyperlink" Target="https://elsonidodelahierbaelcrecer.blogspot.com/" TargetMode="External"/><Relationship Id="rId2" Type="http://schemas.openxmlformats.org/officeDocument/2006/relationships/hyperlink" Target="http://ar.tiching.com/detective-privado-acentuacion/recurso-educativo/42655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stefaniabrotons.com/blog/" TargetMode="External"/><Relationship Id="rId11" Type="http://schemas.openxmlformats.org/officeDocument/2006/relationships/hyperlink" Target="http://merakilogopedia.blogspot.com/" TargetMode="External"/><Relationship Id="rId5" Type="http://schemas.openxmlformats.org/officeDocument/2006/relationships/hyperlink" Target="http://www.ladislexia.net/" TargetMode="External"/><Relationship Id="rId10" Type="http://schemas.openxmlformats.org/officeDocument/2006/relationships/hyperlink" Target="https://jesusjarque.com/" TargetMode="External"/><Relationship Id="rId4" Type="http://schemas.openxmlformats.org/officeDocument/2006/relationships/hyperlink" Target="http://www.mundoderukkia.com/" TargetMode="External"/><Relationship Id="rId9" Type="http://schemas.openxmlformats.org/officeDocument/2006/relationships/hyperlink" Target="https://elblogdesami.org/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xSuCj37kL1g" TargetMode="External"/><Relationship Id="rId4" Type="http://schemas.openxmlformats.org/officeDocument/2006/relationships/hyperlink" Target="https://vimeo.com/23051460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28044"/>
            <a:ext cx="7772400" cy="2601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TDAH Y DIFICULTADES ESPECÍFICAS DEL APRENDIZAJE</a:t>
            </a:r>
          </a:p>
        </p:txBody>
      </p:sp>
      <p:pic>
        <p:nvPicPr>
          <p:cNvPr id="14340" name="Picture 1" descr="C:\Users\eferre14\AppData\Local\Microsoft\Windows\Temporary Internet Files\Content.Outlook\R6LNOYSY\LOGO INGA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450"/>
            <a:ext cx="1619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Inic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33375"/>
            <a:ext cx="2914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Resultado de imagen de fundacion maria jose jo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111125"/>
            <a:ext cx="14811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7EAE444-27F3-4089-B53D-5020B4968689}"/>
              </a:ext>
            </a:extLst>
          </p:cNvPr>
          <p:cNvSpPr/>
          <p:nvPr/>
        </p:nvSpPr>
        <p:spPr>
          <a:xfrm>
            <a:off x="1982791" y="4705904"/>
            <a:ext cx="5178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“Tratamiento del TDAH en el Ámbito Educativo”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306" y="-1"/>
            <a:ext cx="8229600" cy="101812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BASES NEUROANATÓMICAS DE LA DISLEXIA:</a:t>
            </a: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>
          <a:xfrm>
            <a:off x="537561" y="965560"/>
            <a:ext cx="8103090" cy="3150735"/>
          </a:xfrm>
        </p:spPr>
        <p:txBody>
          <a:bodyPr/>
          <a:lstStyle/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115616" y="93641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2BDEC17-7088-4DA1-8268-21D67D086DE5}"/>
              </a:ext>
            </a:extLst>
          </p:cNvPr>
          <p:cNvSpPr txBox="1"/>
          <p:nvPr/>
        </p:nvSpPr>
        <p:spPr>
          <a:xfrm>
            <a:off x="521426" y="1268760"/>
            <a:ext cx="8068877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A través de técnicas de neuroimagen y del estudio </a:t>
            </a:r>
            <a:r>
              <a:rPr lang="es-ES" sz="2000" dirty="0" err="1"/>
              <a:t>post-mortem</a:t>
            </a:r>
            <a:r>
              <a:rPr lang="es-ES" sz="2000" dirty="0"/>
              <a:t> de cerebros disléxicos se comprobó que: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En el 70% de la población, existe una asimetría en el </a:t>
            </a:r>
            <a:r>
              <a:rPr lang="es-ES" sz="2000" dirty="0" err="1"/>
              <a:t>Planum</a:t>
            </a:r>
            <a:r>
              <a:rPr lang="es-ES" sz="2000" dirty="0"/>
              <a:t> </a:t>
            </a:r>
            <a:r>
              <a:rPr lang="es-ES" sz="2000" dirty="0" err="1"/>
              <a:t>temporale</a:t>
            </a:r>
            <a:r>
              <a:rPr lang="es-ES" sz="2000" dirty="0"/>
              <a:t> </a:t>
            </a:r>
            <a:r>
              <a:rPr lang="es-ES" sz="2000" dirty="0" err="1"/>
              <a:t>izquiero</a:t>
            </a:r>
            <a:r>
              <a:rPr lang="es-ES" sz="2000" dirty="0"/>
              <a:t>, que sin embargo no poseen el 90% de los disléxicos (</a:t>
            </a:r>
            <a:r>
              <a:rPr lang="es-ES" sz="2000" dirty="0" err="1"/>
              <a:t>Galaburda</a:t>
            </a:r>
            <a:r>
              <a:rPr lang="es-ES" sz="2000" dirty="0"/>
              <a:t>, Sherman, Rosen, Aboitiz y </a:t>
            </a:r>
            <a:r>
              <a:rPr lang="es-ES" sz="2000" dirty="0" err="1"/>
              <a:t>Gescwind</a:t>
            </a:r>
            <a:r>
              <a:rPr lang="es-ES" sz="2000" dirty="0"/>
              <a:t>, 1985; Humphreys, Kaufmann y </a:t>
            </a:r>
            <a:r>
              <a:rPr lang="es-ES" sz="2000" dirty="0" err="1"/>
              <a:t>Galaburda</a:t>
            </a:r>
            <a:r>
              <a:rPr lang="es-ES" sz="2000" dirty="0"/>
              <a:t>, 1990).</a:t>
            </a:r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FAFB89-658D-40E7-9DE6-1175C8367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266" y="3792528"/>
            <a:ext cx="48387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3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306" y="-1"/>
            <a:ext cx="8229600" cy="101812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BASES NEUROANATÓMICAS DE LA DISLEXIA:</a:t>
            </a: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>
          <a:xfrm>
            <a:off x="537561" y="965560"/>
            <a:ext cx="8103090" cy="3150735"/>
          </a:xfrm>
        </p:spPr>
        <p:txBody>
          <a:bodyPr/>
          <a:lstStyle/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115616" y="93641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F876DD7-926A-47B3-BF0F-E110AE836F97}"/>
              </a:ext>
            </a:extLst>
          </p:cNvPr>
          <p:cNvSpPr txBox="1"/>
          <p:nvPr/>
        </p:nvSpPr>
        <p:spPr>
          <a:xfrm>
            <a:off x="395566" y="1124744"/>
            <a:ext cx="8366623" cy="3685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s-ES" dirty="0"/>
              <a:t>Un estudio de la universidad de Milán (</a:t>
            </a:r>
            <a:r>
              <a:rPr lang="es-ES" dirty="0" err="1"/>
              <a:t>Paulesu</a:t>
            </a:r>
            <a:r>
              <a:rPr lang="es-ES" dirty="0"/>
              <a:t>, </a:t>
            </a:r>
            <a:r>
              <a:rPr lang="es-ES" dirty="0" err="1"/>
              <a:t>Danelli</a:t>
            </a:r>
            <a:r>
              <a:rPr lang="es-ES" dirty="0"/>
              <a:t> &amp; </a:t>
            </a:r>
            <a:r>
              <a:rPr lang="es-ES" dirty="0" err="1"/>
              <a:t>Berlingeri</a:t>
            </a:r>
            <a:r>
              <a:rPr lang="es-ES" dirty="0"/>
              <a:t>, 2014) descubrió que la actividad cerebral de los disléxicos es muy débil en </a:t>
            </a:r>
            <a:r>
              <a:rPr lang="es-ES" b="1" dirty="0"/>
              <a:t>tres áreas del hemisferio izquierdo</a:t>
            </a:r>
            <a:r>
              <a:rPr lang="es-ES" dirty="0"/>
              <a:t>: 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+mj-lt"/>
              <a:buAutoNum type="arabicPeriod"/>
            </a:pPr>
            <a:r>
              <a:rPr lang="es-ES" b="1" dirty="0"/>
              <a:t>La circunvolución temporal superior </a:t>
            </a:r>
            <a:r>
              <a:rPr lang="es-ES" dirty="0"/>
              <a:t>(área </a:t>
            </a:r>
            <a:r>
              <a:rPr lang="es-ES" dirty="0" err="1"/>
              <a:t>parieto</a:t>
            </a:r>
            <a:r>
              <a:rPr lang="es-ES" dirty="0"/>
              <a:t>-temporal, en rojo) que compone las representaciones fonológicas y permite descomponer una palabra en fonemas y sílabas para vincular esos grafemas con sonidos.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+mj-lt"/>
              <a:buAutoNum type="arabicPeriod"/>
            </a:pPr>
            <a:r>
              <a:rPr lang="es-ES" b="1" dirty="0"/>
              <a:t>El área de Broca </a:t>
            </a:r>
            <a:r>
              <a:rPr lang="es-ES" dirty="0"/>
              <a:t>(circunvolución inferior izquierda, en verde), que interviene en la articulación de las palabras (habla interna y externa). Participa en el procesamiento de las palabras en la memoria a corto plazo.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+mj-lt"/>
              <a:buAutoNum type="arabicPeriod"/>
            </a:pPr>
            <a:r>
              <a:rPr lang="es-ES" b="1" dirty="0"/>
              <a:t>La circunvolución fusiforme </a:t>
            </a:r>
            <a:r>
              <a:rPr lang="es-ES" dirty="0"/>
              <a:t>(área occipito-temporal izquierda, en amarillo), que almacena las representaciones ortográficas y es activada cuando observamos las palabras escritas.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10FE15-EE5B-44C6-B483-B19547CE1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749" y="4661659"/>
            <a:ext cx="4824506" cy="2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6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306" y="-1"/>
            <a:ext cx="8229600" cy="101812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 3 GRANDES TIPOS DE DISLEXIA:</a:t>
            </a: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>
          <a:xfrm>
            <a:off x="537561" y="965560"/>
            <a:ext cx="8103090" cy="3150735"/>
          </a:xfrm>
        </p:spPr>
        <p:txBody>
          <a:bodyPr/>
          <a:lstStyle/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115616" y="93641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32AE8A-DEF9-4A04-AA4C-547238C91C6E}"/>
              </a:ext>
            </a:extLst>
          </p:cNvPr>
          <p:cNvSpPr txBox="1"/>
          <p:nvPr/>
        </p:nvSpPr>
        <p:spPr>
          <a:xfrm>
            <a:off x="1115616" y="1342139"/>
            <a:ext cx="65527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spcAft>
                <a:spcPts val="1800"/>
              </a:spcAft>
              <a:buClr>
                <a:schemeClr val="accent1"/>
              </a:buClr>
              <a:buSzPct val="125000"/>
              <a:buFont typeface="+mj-lt"/>
              <a:buAutoNum type="arabicPeriod"/>
            </a:pPr>
            <a:r>
              <a:rPr lang="es-ES" sz="2400" dirty="0"/>
              <a:t>La dislexia fonológica o indirecta</a:t>
            </a:r>
          </a:p>
          <a:p>
            <a:pPr marL="342900" indent="-342900">
              <a:spcBef>
                <a:spcPts val="1800"/>
              </a:spcBef>
              <a:spcAft>
                <a:spcPts val="1800"/>
              </a:spcAft>
              <a:buClr>
                <a:schemeClr val="accent1"/>
              </a:buClr>
              <a:buSzPct val="125000"/>
              <a:buFont typeface="+mj-lt"/>
              <a:buAutoNum type="arabicPeriod"/>
            </a:pPr>
            <a:r>
              <a:rPr lang="es-ES" sz="2400" dirty="0"/>
              <a:t>La dislexia léxica, directa o superficial</a:t>
            </a:r>
          </a:p>
          <a:p>
            <a:pPr marL="342900" indent="-342900">
              <a:spcBef>
                <a:spcPts val="1800"/>
              </a:spcBef>
              <a:spcAft>
                <a:spcPts val="1800"/>
              </a:spcAft>
              <a:buClr>
                <a:schemeClr val="accent1"/>
              </a:buClr>
              <a:buSzPct val="125000"/>
              <a:buFont typeface="+mj-lt"/>
              <a:buAutoNum type="arabicPeriod"/>
            </a:pPr>
            <a:r>
              <a:rPr lang="es-ES" sz="2400" dirty="0"/>
              <a:t>La dislexia mixta o profunda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2BE4AEB-D270-41F3-B28D-721B40B5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648255"/>
            <a:ext cx="4275922" cy="316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0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306" y="-1"/>
            <a:ext cx="8229600" cy="101812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LA DISLEXIA FONOLÓGICA O INDIRECTA:</a:t>
            </a: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>
          <a:xfrm>
            <a:off x="537561" y="1268760"/>
            <a:ext cx="8103090" cy="4839704"/>
          </a:xfrm>
        </p:spPr>
        <p:txBody>
          <a:bodyPr/>
          <a:lstStyle/>
          <a:p>
            <a:pPr algn="just" eaLnBrk="1" hangingPunct="1"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Tiene que ver con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un funcionamiento erróneo de la ruta fonológica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por lo que los niños, para compensar, van a emplear exclusivamente la ruta léxica, comprendiendo la palabra en global.</a:t>
            </a:r>
          </a:p>
          <a:p>
            <a:pPr algn="just" eaLnBrk="1" hangingPunct="1">
              <a:spcAft>
                <a:spcPts val="600"/>
              </a:spcAft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Provoca dificultades con la lectura de palabras largas, poco frecuentes y funcionales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Imposibilita la lectura de las pseudopalabras, provocando errores visuales y lexicalizaciones (leer "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abrido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“ por abrigo, o "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bomderos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“ por“ bomberos", etc.). </a:t>
            </a:r>
          </a:p>
          <a:p>
            <a:pPr algn="just" eaLnBrk="1" hangingPunct="1"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En otros casos aparecen errores morfológicos o derivativos, en los que la raíz de la palabra se mantiene, pero los morfemas aparecen modificados. </a:t>
            </a:r>
          </a:p>
          <a:p>
            <a:pPr algn="just" eaLnBrk="1" hangingPunct="1"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 observan mayor número de errores en la lectura de las palabras-función que en palabras de contenido. </a:t>
            </a:r>
          </a:p>
          <a:p>
            <a:pPr algn="just" eaLnBrk="1" hangingPunct="1"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Presentan mejores resultados en la lectura de palabras familiares, tanto regulares como irregulares.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115616" y="93641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285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306" y="-1"/>
            <a:ext cx="8229600" cy="101812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 DISLEXIA LÉXICA, DIRECTA O SUPERFICIAL:</a:t>
            </a:r>
            <a:r>
              <a:rPr lang="es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3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115616" y="93641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A272FC7-F8EB-4C64-951E-A54C43928B7E}"/>
              </a:ext>
            </a:extLst>
          </p:cNvPr>
          <p:cNvSpPr txBox="1"/>
          <p:nvPr/>
        </p:nvSpPr>
        <p:spPr>
          <a:xfrm>
            <a:off x="451667" y="1196752"/>
            <a:ext cx="8229600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Supone el </a:t>
            </a:r>
            <a:r>
              <a:rPr lang="es-ES" sz="2000" b="1" dirty="0"/>
              <a:t>mal funcionamiento de la ruta visual (léxica)</a:t>
            </a:r>
            <a:r>
              <a:rPr lang="es-ES" sz="2000" dirty="0"/>
              <a:t>, por lo que los sujetos no presentan grandes dificultades en la lectura a través de la conversión grafema-fonema de palabras regulares.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Como el déficit está en la ruta léxica, emplean la estrategia fonológica y </a:t>
            </a:r>
            <a:r>
              <a:rPr lang="es-ES" sz="2000" b="1" dirty="0"/>
              <a:t>tienden a leer fonéticamente</a:t>
            </a:r>
            <a:r>
              <a:rPr lang="es-ES" sz="2000" dirty="0"/>
              <a:t>, descomponiendo en sílabas.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Tendrán </a:t>
            </a:r>
            <a:r>
              <a:rPr lang="es-ES" sz="2000" b="1" dirty="0"/>
              <a:t>problemas a la hora de leer palabras irregulares</a:t>
            </a:r>
            <a:r>
              <a:rPr lang="es-ES" sz="2000" dirty="0"/>
              <a:t>, (por ejemplo en Inglés), tendiendo a regularizarlas, por lo que normalmente cometen errores de </a:t>
            </a:r>
            <a:r>
              <a:rPr lang="es-ES" sz="2000" b="1" dirty="0"/>
              <a:t>omisión, adición o sustitución </a:t>
            </a:r>
            <a:r>
              <a:rPr lang="es-ES" sz="2000" dirty="0"/>
              <a:t>de letras.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Presentan un nivel mejor en tareas de lectura de pseudopalabras en comparación con los disléxicos fonológicos. Tienen mayores problemas con la ortografía arbitraria y confunden las palabras homófonas, ya que solo se guían por la información auditiva.</a:t>
            </a:r>
          </a:p>
        </p:txBody>
      </p:sp>
    </p:spTree>
    <p:extLst>
      <p:ext uri="{BB962C8B-B14F-4D97-AF65-F5344CB8AC3E}">
        <p14:creationId xmlns:p14="http://schemas.microsoft.com/office/powerpoint/2010/main" val="4072207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306" y="-1"/>
            <a:ext cx="8229600" cy="101812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 DISLEXIA </a:t>
            </a: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MIXTA O PROFUNDA:</a:t>
            </a:r>
            <a:endParaRPr lang="es-ES" sz="3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115616" y="93641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38CDE0-D008-4AF0-9B01-E9BD0A1204E6}"/>
              </a:ext>
            </a:extLst>
          </p:cNvPr>
          <p:cNvSpPr txBox="1"/>
          <p:nvPr/>
        </p:nvSpPr>
        <p:spPr>
          <a:xfrm>
            <a:off x="899192" y="1412776"/>
            <a:ext cx="763284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Se caracteriza por presentar déficits en ambas rutas, lo que provoca que se cometan </a:t>
            </a:r>
            <a:r>
              <a:rPr lang="es-ES" sz="2000" b="1" dirty="0"/>
              <a:t>errores semánticos </a:t>
            </a:r>
            <a:r>
              <a:rPr lang="es-ES" sz="2000" dirty="0"/>
              <a:t>(leen unas palabras por otras que no tienen ningún parecido visual pero sí semántico).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Los afectados presentan dificultades para leer pseudopalabras, palabras-función, verbos y palabras poco frecuentes, </a:t>
            </a:r>
            <a:r>
              <a:rPr lang="es-ES" sz="2000" b="1" dirty="0"/>
              <a:t>cometiendo numerosos errores visuales y derivativos a la hora de leer y presentando dificultades para acceder al significado</a:t>
            </a:r>
            <a:r>
              <a:rPr lang="es-ES" sz="2000" dirty="0"/>
              <a:t>.</a:t>
            </a:r>
          </a:p>
          <a:p>
            <a:pPr algn="just">
              <a:spcAft>
                <a:spcPts val="1200"/>
              </a:spcAft>
            </a:pPr>
            <a:endParaRPr lang="es-ES" sz="2000" dirty="0"/>
          </a:p>
          <a:p>
            <a:pPr algn="just">
              <a:spcAft>
                <a:spcPts val="1200"/>
              </a:spcAft>
            </a:pPr>
            <a:r>
              <a:rPr lang="es-ES" sz="2000" dirty="0"/>
              <a:t>Estos tres tipos de dislexia distintos explicarían las diferencias de éxito con el tratamiento en diferentes individuos disléxicos.</a:t>
            </a:r>
          </a:p>
        </p:txBody>
      </p:sp>
    </p:spTree>
    <p:extLst>
      <p:ext uri="{BB962C8B-B14F-4D97-AF65-F5344CB8AC3E}">
        <p14:creationId xmlns:p14="http://schemas.microsoft.com/office/powerpoint/2010/main" val="4275558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692696"/>
            <a:ext cx="960632" cy="5400600"/>
          </a:xfrm>
          <a:ln>
            <a:miter lim="800000"/>
            <a:headEnd/>
            <a:tailEnd/>
          </a:ln>
        </p:spPr>
        <p:txBody>
          <a:bodyPr vert="vert27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  <p:sp>
        <p:nvSpPr>
          <p:cNvPr id="48131" name="2 Marcador de contenido"/>
          <p:cNvSpPr>
            <a:spLocks noGrp="1"/>
          </p:cNvSpPr>
          <p:nvPr>
            <p:ph idx="1"/>
          </p:nvPr>
        </p:nvSpPr>
        <p:spPr>
          <a:xfrm>
            <a:off x="1547664" y="547108"/>
            <a:ext cx="7200900" cy="5543550"/>
          </a:xfrm>
        </p:spPr>
        <p:txBody>
          <a:bodyPr/>
          <a:lstStyle/>
          <a:p>
            <a:pPr algn="just"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Parece brillante y muy inteligente,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ero no puede leer, escribir, ni tiene buena ortografía para  su edad. </a:t>
            </a:r>
          </a:p>
          <a:p>
            <a:pPr marL="0" indent="0" algn="just" eaLnBrk="1" hangingPunct="1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Etiquetas (es vago, no quiere ponerse a leer y escribir, tiende a responder con lo mínimo…).</a:t>
            </a:r>
          </a:p>
          <a:p>
            <a:pPr marL="0" indent="0" algn="just" eaLnBrk="1" hangingPunct="1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 siente tonto, baja autoestima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Esconde sus debilidades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con estrategias compensatorias ingeniosas.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 frustra fácilmente.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Non le gusta el colegio, la lectura o los exámenes. </a:t>
            </a:r>
          </a:p>
          <a:p>
            <a:pPr marL="457200" lvl="1" indent="0" eaLnBrk="1" hangingPunct="1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Aprende más haciendo cosas con las manos, demostraciones, experimentos, observación y con ayudas visuales.</a:t>
            </a:r>
          </a:p>
          <a:p>
            <a:pPr marL="0" indent="0" algn="just" eaLnBrk="1" hangingPunct="1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664" y="55043"/>
            <a:ext cx="7200900" cy="659735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LECTURA y ESCRITURA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LECTURA: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Confunde letras, palabras, secuencias o explicaciones verbales.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Omisiones: ” Mi hermana tiene seis año_”.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Adiciones: “ La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casa do mis tíos”.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Sustituciones: “ Me acerqué al perro con cierto tambor” (en lugar de temor). (Parafasia)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Ritmo lector alterado. (Enlentecido, disminución del tono de voz,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silabeante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, detrimento lector segundo avanza en la lectura de un texto…)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Rechazo a la lectura.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Puede leer y releer sin comprensión.</a:t>
            </a:r>
          </a:p>
          <a:p>
            <a:pPr lvl="2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Tienen dificultades en la decodificación del código escrito.</a:t>
            </a:r>
          </a:p>
          <a:p>
            <a:pPr lvl="2" algn="just" eaLnBrk="1" fontAlgn="auto" hangingPunct="1">
              <a:spcAft>
                <a:spcPts val="0"/>
              </a:spcAft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ESCRITURA: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Repeticiones, adiciones, omisiones, substituciones y revertir letras,  palabras y/ o números.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Escritura en espejo.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Dificultad para realizar de manera correcta para su edad una composición escrita.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No visualización de sus errores.</a:t>
            </a: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159" name="AutoShape 4" descr="data:image/png;base64,iVBORw0KGgoAAAANSUhEUgAAAK0AAAEiCAMAAAC84KLIAAACSVBMVEX///8O0jP60hnkCkIPRJUOQpQOQ5X7zwD60QD8/PympqYA0Sn4+PgAOJEAM4/7zgDiACwANpAAPJLOzs7iADHjADru7u4AMI7IyMgAPZL//Pb99vfh4eEA0B/jADZ74Iavr6+AfoDX19f87e/2/fe77sCL45T8443seIsAKY374Hu8ojt3dnXn6Ofq7vZMYF363Gvh5e9QYlApUpy6urrHH0IAJYwALI6Ul5bjAB8+1VRjY2OFlb7ph5v72Uvq/+qisdIfwznPsSeOjo6wutWSpcxrhbkAIIxQVV6CV16Dg4LO1+nlNVhTb679+uPys8HBzeL2wstsd2ryxyD21N1DY6f86aZ2Z3Vl3nfqYn/96LJa32zN9NNkfrVJXab9/eo/Tkzbzo2e66juhptTU1Es1EXU1cZzblmxqrCBVlfxmqtqaHGoTVWAP0398s1JaVFOf06Bb21Dq0/jwyBQVWvCN1aXVWNYaJVoTVOhO1PnD0jZR2B6czjXKUFMl1vyprarlkk8UYBJQVGwn1QstkRaVU2BeVJkZ0fGx6+rN0rApTWArYeTmqiWqpfBX3uvdHjbLGCH043WiZyyaHz87JigyKLKpq11VWjn38KkjlhIkk87THjBN0R0bUJcaYf/6Hg3qDlrrW9CMkWVkzn75Fs1lEGo6bO707xWw145RYVbS0aGOVN3eEaqzKsAB4BnfmmgfZDYXIC+sU61oGA4UW2tqIB8h5nHtm6mhSpDUEHNUWewqZJqxXDQfoSwgpbCG07VwVSVinnBv3sBZPE9AAAgAElEQVR4nO19j38T15WvjGfGGmtm7BlbGg+2hbHNDxF7QB2jcS1hBJZkxbJAFItgsAwlckpxQ35AGgpNHCikTdruJt20r2na7Pa9V9q023a3u+luu92ff9k75947v/TLDpD0vffZgwGDxqOvzpx77rnnfO+5oVDIrORyWfjKwp9ZKjn6lauYoWbZ3UGaLh7uIC3uva2Y6wlb1xVdUeGXDL8VRYU/4EtXdaEiiQ3XX+jrIPPXpcDFf98/2Fa6zwSvDU1e2dNerkwSIDWF53iO491fAmfwAs8LHHwZwkCsAWzPrg4Snh/3X39wsLuDRH8QuLd0cTTSXkY3JuDDJROCIQA4njcM+M0ZHH7PA2Iev9MyA0ENnO0EFuD+y7h3/ZmOYLujfxzyw3042tVJRr8Ndy7ZgMpOpRKpxGIqRf6GL/jbtm1D4DWrdyRgC30EU0shrzzVO+1e+2wcMbUWhBuf9d97LtIRbeT+1elQSed5NZdsJSWbEzRrKqBckaA91FLmCdoFD8ExQBu9c7CVrCLc6NSQ795zRIOtBV86sXc8VLE5bjEZaiVSihcMa2rG/7gQbfhIy8tDB8KIdu9AAG3/RMtrh/sRbXrMd2+CdrKViMRITuwdClVgkKVctKL/qQNasISpsU+K1tVXB7QTDK1nNtQSWt95H0H7DKDVeYHqtlYrV62cH+0iDDsr3Um3UjafyRQy4k7Rms5rEy10uxO0NsdT3VbKGq9kA2jBhXXWrZS3FE2zpO3Q5gu1WjWbLFtWufRYaHUHbciUOTmIljNAt9tYgsXzDWhb2G2lqhoGx5UNw7ArfrSf3BL4BEOrCWoAbQrcLred3Wa0RrStLMGEAVsG7w5zjiyGHkO3gqtbjWtGu61ud4iW47QMuZpTcqHtdWvmy+Vy3hn9ft1yKb9uzUpJ9KPtbLc7RitQtBWFMwrbo83Jdr5kqUquAW0OLIGhTRqCnM/8RtftvIMWPFh7n5Cs6YuJatn4JLpN6pxRC21nCbmEYcEnUx09tkILuuW0Qq5sCHre0a32UdvZoaRpWs7Mwij9BGhL+k50C1rKk08m55vQOnMZ6BYvMi1e0E2mW77tXCbJPHnf2ifSLehL9dttS92WwFwy4MkVTa0167bBJ+Q1ekdp0egwyvIyp6AzarbbVjOvN8p4WdpOt/CR+HKGSLZZt6kgWriY3LmzB6vyHHkCOx5lgloC6zFUMj101C0ACDh+P1qhUbclGcw3xOYyrp1uPzFavspZdqIanMta6hYtodwGbZMlgJch1k0s4UmhJZaQTDoLvc6jDFYwKo0GqkG0laAHQ7RZmdNLBC2seNraLfh5ctUnmx0c6ezBMOi2KqaZX6w06tZvCeSOZUMjzwHRttdtMkE9ZwF8QjAG6zTKGtG2mR0qlq4m7EWOgm3jb2G9WwllVaVK1COljE5zWcbm5VquBj+v5Evb6LaUh6hGzpZ2qFt4n1I2n684n9uHlnN8QjJRMgucbFSz9Br0t6DbtnNZlpMVJZ/hrHK1to1ua7UCSK3gvvSIMZhPtyIZAl4CAXQLC99O0Xip5F+zfQZrB5+/bRQxxW23dgjIZ4EWVuhqIddKsgqmFbaLGLdBO7jyRNGCJXCqnSApBEwlOAL/FDAl0ox2V7inpYR3tUDbPdjfUrpbj7I9+1vJ+QhDW0oYAsyKHA9/uqkl9p0g8PJ6s0/omKt524f2e/GOuZru7mbdtskrdTG0w2WbJpE4+gePsA0BvwGrlflig26PhDvD/dKS5xPGo50zS78K3PtP2+VqAK00tC4bmmZosiYrsgp/yvCnouJfqszdrC8FE2HPne0AN7zrn4sL455T6ajc6CvFqRnfvX/eMQ8WOVGcGgqJI1c3bxaLN4nA30Xy580i/We6PtU7HciDxWaeOtle3rw35Xu40vi//fvRtvKr4oNZX4ovFPv1Rocc4/0X6gvjeMvepb1LU1Pw1Sx7F8ZGgjlGaXx2s9hW0lO9AQBDC+nD7SQ9tRTIMUoDC7/9XFspFpfQlYrSyPhQWxmfbkgJh2LjM73tZcYPNiTGhsbaXzs2Hgs+tgHQW1uZnaHpQFGU2okoNqbGQQex6fYSk3Z+cawh7y7GRgbay0isGcqfVzrq7c8N7vGkVF7Ptqri/F8puZSq2nqhtP2Vn6pMTu7kqiRMajDbyolqrtEPfIaydnFj4+La9tflMeQSeFiS2HLmz2UQ+0Zh/o2MbqxtU/szNYAq6xiScbySKpT+HINwjcy+gHh0rjNeUC2fylUycko2AK9s/xkMYo0ENmtrF0dBv3s6PF+TNwSb5Dxy5UViwbJufMYGcXwDFXscvlubG+0a3Rhpq96CymlspR0yM0JCIwHjYq3yGRoERrijbIQ9xFD317HWF1Z03iDJjFA+Z6KCrUUNg3QtUc22+ZEnLlfAaCMPnX8dB+yRh8MtlWVpPMsxm5Zcq8AkmKsuyrDUAQ9hZFqvMp+wHEewF71/T4L1jj6caAE3b3Myy5OVBF5LkBxJpWrLYMCcoYBH+/QNgqx0AjPDHoD7/WTTOydVloLDZBjvVc1y1YSOFXZDrzVFjk9arqDR7gv+H6weI99vir1qKsfyY6bFUndUxEo5BR5Y4O3vjHy62j2Oq5nz9PtSvsDiFdT3zxvglnSOpcylssEpVoCgkiR0C/X3ThLk+oVTnwba854dZDUdplOivUn0v0PBYW4ZvEofdEHmlEIyq5b946oGxqF+ODuC31862xfu65s/cOFUM4fmcQTzG6PUH1RSPCdXMxaBC5NbZC6wjs3ZvJ2ln0rhlDISQjS14r6ctHmBUzfpWnaernjDPQD50LlTlz4ZppXTp0+3zDSJqMM5+sQFg+OtZCjJkScMbi3yC//yiTN4mXxjaryhkWvKhuwGjgVdEOTqA4L2kp9VEw737Dp75Nz1HWv59O14NL680iIi9A2xis6BMZohcb1A/n0RRtqfPMcALydozQ/mM4U4XRhrWo29bKYMmNRupsfQEq6T7FE4CLmv78i5C7u3H4Rnugnho3+rabohQ4y52ozKqYW8ZSY5myjuOH6Qd90xXgON0u9LprlOQBYgrjHYUMvYmGmsTxFbP4eJuSPzu/r6GiCH+3YdOXCho5bP3Gapm8GDje5wj2/KrYHVJsVaoaCpVIdI/HDhJjVBq5UqlRJBZ1YzyVJBgSCMZylo1YAI/cP6LDFbzCv1hUK7T104cORsE+S+sx288hYDC3/GG+CSWYx5r1AZdCOC1dJ6JAoJH/5EkzB5HT5MIpGwtWoeAedtXeU4GJXMS8DLglBkWVwk+vQ5b3Lp+rkjZ3scthIB/E/jbeAOP0vZVtHby3GA+68BuBcxAnfWC2WDlL9ybtmU2Al4BtSuWGUcMMOQEzqGiKWyosiqQR9DRQf3JX/0YIF4kUu7mrK3u69fODS/q4fxq37XO9IS7Jk7cabYFXEVs7o/8OWr1vyqDWVkirJs2A5tZh8J0f8EmkjiVCXgF0CWE1wOKxT5QoF6MLGsgNVqxU3K8rqOueZz7tuYTvnr0qlzhwit7cbe8RajbeLZKLOC5TNwT4R7+6o31PBJR1xHkdNp8aciK84kReLeyP2rI6GSrGmgVtkwSOpW0fP+98nZoHe5WlyixC0cZH3X3VcrZa5ayzBXd4hmxoea0W4ts1Rj/A5JlA8vR7ujd1wq2D4Eu8dTgUDrX6Ga45XIIOyKvL53AIaVxlncRxavKrDCQRMueCZlWipoXvvgS4wUh4j6/HCqmvu8CHftjb1DjYZ75p1+Z3g96+j6NiD/N5YOFFFxXce9H8ioGlFAyfH4V8j6J3IY0Eozv08/SIPc/MBSSXyYqLl48qBaQQb3xYKE+QazFS0YwPR57SZ2++beYLY3tHIwzrDGV70KxBYqm6VOcc6N7Pf9SElQav5A5TgF+7PiwnhIHBlbWFqYnZ1dWEr/oyYj7zLhTgygWjCED9Isz7rbM1szW6gWsjmFk+mMQ0x6V9ifayawbjMj6F/eYi8k0TPeiXbH/4relFjtHn8GIa9qhVzOuc8k5TeeoJlhTOyNj4+PjA/NzG5yKibwEwxBFhmZAu+4r9ApRHSK3lA3KmYFFm9OLIwmvetGPcDRXGGeoHvw9jV3QZjBQORMf3f3Ms1jU81t7PFswSwIiqw56t1PE/wvMLckYt4TRJoen5l9VYFnz9tkVEpotbx8t7jAHi8imsdvCjZPatxZmXPMltQjThb9hYTTTLGDt4/5QpkMWVGBcqN/iTY+yfL3kbkrrlsws7WyU7bcRz/Nj+7tbQgcQ1JsoPdVXCzICdQYcQi8XHQrL38dpoYAkYVRxbtldU73D7KnNn2lwGsUazz+rD/sysLYgA96epAoF97TLSxs7HHhiqbJVEucV1fX/XuNFQWCd2TsVVtDuACiDNMYr31UX3LGOQDquU5VSqv8JZtTMj60X/fRX+nkFe1f9Zf3ILSnc/owuIXoS3C16CMJn/d5BibEeXVt1NMLrWZJhKtjZKBUkrIG3ku7mXZs8RKYbQ8GLhUYfCpOeya89brkQ+u5BAo2vnzad3Mzrxm8Llj4o8gkvoN2M/L9Lqf0FLnYCPchtYMX6gtNnpE+hOmZVyGg5VUea/mCG32FKGWcmG0orymwcK+VubJtp2ok+CSTw5dcl3CMFBvjB31GIOUscDl23swuguWuIJMYFRYbmv0bD24w9qV2EHn5XrDE6Nfu9FgVhhoH0xsGDx94ZaIDYLaH6LfJHBJZs0mxlExW8uht8KMA2hGfZqPdW777VsoKKBbXLyUdJ6tluGIZzFyMDV193YW7JwD3PHNe8HjbBXfi9BgogVUmjZvux9o9HwgSGmQ3mRzo4i20RcBGfRZbKsgaKCCDb1qWa+wa6nOl8avfPRFx4PruSYrRxA4G2keiYLsAF8u+4L4eLDmqveQMMoru0qkLFw4cOnTg0IH3ruO2DNT8mywEIwXy2x5YMyNAFCrXaOpKJWE2jrPu18ZwpIvTQwsvN8OdpP/xo+LemU7JLWmkl1NgWuBwheN6jus9LKSBWPwcrh/CfYyM39czf+7S7h4IE6gl0HI+BYu1mEoVvItBF1FiBqYc4p4O4pRMh6UYG7/67Q2KN/KuA4PYQeT+PVhkdVxGEbgY2PJ1jzZPA7DrB47AijfcWOwN95yD+eEkHWUU7UFyp0K+UlA0mL85MkGWIIhKERd9BsHedhy0NDKzwLYQONql80LXH9Kz7UJ8H9y7qqJaN9PelgQc9bv6wkGgZOVA/gt/n6WqkpYRyeAq/lSO12VOUNdL5YwoJgswfvUs/v9pshfilbSzPUKMDXznp37PwOzgxeJSB6N14Y59ePdmse5xLnGQBdUZPnvj5Mnf/fMb77/x1MkbdO1AJxJxgMIl2s1xhqBkRPB61aos85pKDGKLRma3PB4MWsNvN1jUsEaXP8R5zTRPYq3gLqTTS57J7A4ucU+e/Oe//Wa6jnX2zc3NdPEnJ9HhvkkciDh99bVuDy4lyJrVBMQqOk3BsFn5+cNLPq8P1jBLB1uk6yGd4u5f3uzdUQIOHs3MzIC32tt9lgLd1Xfy7X/+Zr14M52e2rsw29s7NjMzNtO7sPk+RuP0wUrjvVGfMdDFazJTLteyRPcHGdjLU2N+xcFbXv1pF8NLI69bnZxXAK4U89eNxS8C0htvv/GTevFeMT21NAswB8ZHRqZjKNMjQ70f7wq/jRwCCtdnu9kqvQ0r1g6v0vXv8/WpJj7ByNXZ+y4HBJzXVGPktVMZ+fj9bxbrxU0EOjMEQOHDeJ9GlEaGPg67q0iAS40B4YqB3PrEKtHs7V/9YbO3abSj63VmtsiJelD3n0RiQwtTSwtEo9N+nN4FA/900l2XwQTlwQ2AvTPomEEzWPzU4HrJzBbpqm/vvNoKWBXRaEvSAvs8s7PuqEHtRpvhTtAFcBRttjUUdL2/iES6ToDzelQ7QLjb0gRgYHoIQEnLTXAZ2O72YIlaZn/7+ovFIjivRwa7AxED47IFXFezf2hpBu5PjszsTU81cXo+XWmC64KttxhggZ+cRvfZSHv5lAVs9x0f3GHPZjuDZe7zs4DoF/QMLlwGNr4DsH8m8RnDpwpWejI3hNmJwI2vMrBf/RTAJgsCB8vDJ1DRc7RLg65PQ7NiHpa0hm2Nt5ixPrE4MQMB+5XL6ScNtiJgbpHn9Fd3duNTh+YvdPhcENovu5rdxnV9YkmWFzWesGt4e0fB5TmIdw+NdyDuoXbJUuFXT9oMpIytYFZfV2SO06yOq00qJF93o/2Kn8L9+6NHf/z8kzaDnGaTDPlipgTrKU7//XZ3301rqT0fz3Scm8Z7p9LFw09Ws6V1MAJOkFO46zaHmzPkbQLMS7vYovLG1Y4RCCycZhdm2wYyjyBmISULHG/YAk1MV1VBUF/tuNK4hGtJot3wP7XOq7lwp0cw2nxiYLOGjkagLmbYPUugaEHpRKMgZnDqFO1SsN3a9ElyUitWSsO812LNW5YUEhyvWR0iYgCLuab3sLIePvkYofMnk2TNRoKSYXNO/c9M4lZvTeA7DLRDAJak8agtfPzZhCpSXsY8kqDreff9Khx8m8Vdp3y7gXYh7NSjqC2c7DzQnpBUuAQarJYq+NamlRSm6DkVPO+HrQeaV+FhFZ3wxwNP0DTbSH5RBqzG4rpHTsE8tmGAF6ssYsGs5YxGErZuOhdTI+H/eNLKbSYO40YdnleUvG9BlcMUpl4WsVKCdd5W4+dI2F+XPIeK7pttVZPekRw/f37/lYcP19aOTx4HWVvb9/DKnvNzc3seBksRBZ0XuITPE0hZS8fyP+lTUcH4JvGdZhSYue/zuFYk7xT+3Q4m6tYyNxqJkK8uZ2fRKNlMFIlc/LWfy5jRIR5wy9UhM2MgAZOvMbuo2eAq+LHGR4yF0p73fP9BvNjZR+W4HW+/oyiy4Q+YSgpvGAYbR2ZegOhArbqdC0IlDf5DaRxouxHbvJ9Gc4nMEP/ZeUJ7FLRdEX/CJlaQeZ7SLKU8J/OqzOX8CirYWD4NVgJP4UaovguBNyQ79x51nGFqeWMDnv4otYfR0dGIW+f5ts++pAHFEPQMclgtWVO4fJYLMO2Stgwx2at+pZ0629NQ+ocXTxFTeMRxNox0MGd0XYHhtg/G2xqtmkZe9vukWEbh5GrIhLGlr2elkFl1OaJEMuCNucTvPRgX+khO32cHIpIkSX3vGx0Dx/ZoN5r4oSGnXNZ14rs+OxSHFIgGRCmvcyQXnHWIWPga/E5yyK3h3MdBnJWfsIL0mxybLU7uLJXdAljkStN/rjFb+JPf1cTKmsGboew6KQzlFYMLktvztiEICgsXWPTdFyzzZaomW0R8vG0u+8y11WNbEw0E9j2RyFzzpfsd5frsS8zrgp4MlRFjyVJ4vRL8GbOqYVMg4sWoFbBgxncJztNYUAufbHJ2fpk4c7C7v3+wv/udHwTXcQ9Hu0abL5+co5b7U/+oqeicXQpVTbNS03lNzgV/REqWNWwz8/sBafcBYgU9Z5k7MJMVtlu6imV8VG7YN86C+hte2VpdjjNK0OAfBwJw940yaqBZyea8Qb7GHIPfvpI8l6qE1i0Lq1nrgV1FZiVj4XoS3MLm2O55QhHtm2dzWKVQtap0xi4gT+FCHxlnjpFtLd85uHVmZXg4NDyxcvrgcvdg1N2EGn8lmPZGni2hAmVsXdG88GoPLfV+26dcsYwE3ExKMxTVixlDZilfNWxdI83Y1LvpsV09fpMVM5wuayplxtU0IUlJCmcdPazEo1FsX3f7nWVQaX88uF32laXARHIcWcH4IC2ykcXhaIQmSQUt8gu/H8/IaiZk1rj1vDO+zFK2zC/aCraPQ0qYeree/qcwsQLmDJI1BQzE0FRsnGRWDSyMk7L/NxiMVUatisajPqDOt0enGtESUphk8aqu8vxilSHZR03BT/3IKYTf5iTqzFyNSyRkDTchCwZYsmb9Yz29QEqnZxmd2SzjbhNZsapcFW/AC4j6LE0tiD60fonGBx2m6NGXAp4ZyUCEeFlWypVKNVmpOXCp0/XPZ9MQc3mrhpqRUDSDNBLkNRDr7t1iPT079MUen5/F/V28YhVKZkmumLg8TuWpL3ZWv89GuwNKjfb3L6+ePsP+ufx0IF6TEC163DyMoBA2fskymtcarZz5TEG0+BQdXBCGp5D5gbt0kN3IWXdv1gHrUu94LDnvzWGmpXGGTpt9Zcp5heNkC/4h4iXhfyHKvRaP3nkHLBcMAXQ62L387JkJsGYnJfbVgKsTHTJjCdGaVjKZSTFHSviuL/va5YUyKmUPkO052O/QQKVW735QrD9Ip/cujA2NSKL03C6X0ZrEXX5si1QO3B5nKFm83YWwu/o9HY8/G1rZOri6vHxn9dnTK9SfDa8ykthbgVlPdFmtZdRp3uBkh/+J23e67vvJp6VFQ6DpD3z8vAyWevfmzXq9np5a6p3BPchI0Rj5IhlnB4huea3GjKeAm/50RjcjPve/cEyATyBVaXF4wt+FkxWku18LVHDFEw5zvAKuP5SEQaEzv7BG0fquhqG4WEpaNja5NGTDulssPqhPTWHlcXxk2qmSSQP/QeDi3FCQWTSRhIiT4+yCQ8VF/Z+9CnqbiEaXW8QMjikM/qXfcAlTlM69ea6Eg83mmeMnRIUTz/hdSFYxqpwKYA1NqN4kOp0dGxrwkBKJDd0gLhdGWokyGMVKVRE4TXHyO6FLhBj2Mdx78nZ3f6vtbNf62fwQ4EHjHDtHFo1iXpBC2bK38YqgDbQDGBF4FaMBTbh78wEOqpmB8Vjj1uuQOP0tshRHN1ax1JyULKiqwOtC1rniFBmJNwjRaTXafzrkv0OFPI0JJ1P+d35TwLG0wZa4DRvENprQShDk4iRifQDDamFsYKQJKb1snLixMC5yzHzVEsB/aLoXvVOw4a8T6uNWPH4wVPKFSDmFPFzWXjT6xzFfqODbp9MocxSt327GcdaSrZu/RKzTbfPy0jg1XcJiqxKfy2Xdi6+TCC389j1y75X+7n6Y1alOJLOUsxTq8p3WrX6y7p72aPGDnAiy7aR8QlatYn1qbKg91hCaLuGAkPVuRTY02ZfguUCSuT1vX6bcoRgY7hkYNLVCplArWxpEHNSPTNwhthD9qk9fGMpGmlmXDtquLwQbeoz8nlu/+QCz1x2Df3HkWzS2QceQ1fyLovdoZvSpy+kF0jVXPBiNroYkVcO2HEiix85IxHRXKH/0FZ/L3RZtbyBuloYW0vW925etpZH/6nGXOnlvr9SlIzT2fePe5gJr8bs12B2dCOV1RQfEusKV8/kqHerXqC34yFPv4oaR4+Lk5CSuJWExue/K/v3nL56fm9sg+wd+2xtIrIixod7ZmR3U2B2vO4/xTT7L/vfCWbo96o1ietYJtEGF8Wshk8tV8ka2lMRbmxYJ9kXC0Y6/5JkC4a5SZF4jWbf7S1fXb4O6xdYQO0u1g9clAQNOwexJXjpAe+uc/UlxatZtnhxbhuhlOATqFBlLNyRWZbIXjDDtol/xIDDScLssSKQRrffe2wiYLl2cHXD+hyk2fPJB0V+2kf4+2t2/Qm6bEyqSJCVzZY2jO3FJuPCKx+Tbt03/l3SbPTU7gftx2LdKvz7PGgS9XWzgTJ2Od0fv0G8zv0kZggKLJpJpZU733z3DnT7RqNZIF1hBhOTwTrxcTzfrdqfCTJeE5qcO0SIUWMG99MJMYHMTEpj72X/kLFvWNAjfaXgxjGzh17zljvTz+46ZngC5D/I3L//oRz96/cUXX3ixXt9cesQMG0psiE5ahy6dYwWz8NsPiMkGjGkCo5dr7B9irlYtZ9zGAbi0iHozlDhyFXG98LnPvVB/8AAClXu3kHRIf0EgOPSoxLAQCRgIxp4+6gnCN75+L73UVLwTl7tdU2gUZAdGX/J8fmy8dy9r6bO0sLAwO4sdbcZmxmZmsG3O4/V/Aa/rMVvDZ9+4DIodat65h5NWtOl9hlfOPLu6TGYznzVKIwMzCI1sbRkfAZmmrMMn0P8FAgZn/2n45Dcvb6Jim295LBrsZzY8sbKFQOODbO6d9Y10sVNPn5YYKrlsrpL8BF4XsL5ZPAwW29KucLMThI0TKytntgjMQVin+TILz8w+xobxrJJK6InEIl+rbA94+l9O9oV7zr5RRCMYaR1d4O6h7uXlaHSwPwiTxoxfO/wYaDMJbOaP3cyUlLVt1w9pvPf9N958AKNrpi2VgjLImxILtPX8j5+vpzvm+DpKKYEJBIMcSMDJdnm7j01IB5tLvQPt98VO9jflP0DDR19561dfvlWvgwE9erG1oPGqKkO0ZJPNGYqwnXrJKO6AFeQvPLigzdeOfu0rt24dPnz5c+n0FK78Hp2oKKoGae9fqmQsHfcfQ/C6jZfblr8njv9Fdzwaj7529Ohbz9+qFw/Xkb+9tID8bWyi9ejzEx45wL41s1bK4Ljt4W4r0zN/97WvPP10vfi5OmpzYbZ3hvCip4kXfYwb52Wn9UcIswQ6lnLkx4UrjcwskacO6mQwY0+k11fZ8O/lFbMKwNX4mceEK04PwOw5NIB0+CfZkkzmE/4cvphTVdCu8NhwpVisJc28teys31bItLlUsDxC9kUqVuM5Kq1l96kL1x9fc/sublzcrn0VkYrNLTa0VcrqmDwrb+MTd5/CnUZ9fX0984/bJuYhhrej59e2v01ONeTGJlD5hMEJdqGdV9x96cK5Q/NhwMli3COPx6xhtelI1/l92z3PjGyoYuPKrIAtx+VMs85OXX/vELao6AnsiOprQWT4BHLeLUR3XXx4vOOdypphhaR8MAAzyzb6se/4AizSMAHbwAS3mLE9UI9W5qXiX0hGRrt+sa/DgLMMYz2UlK1yvuQziKQFs5qmXXUcw+4jfY04e3r6+nbN0/Np3m8ZpQwfu3Nn+fYyls8aK6Y+mWxcRUY29rdrcGdyPEwOZlVXeHRrPNUAAB/ISURBVB+XAnNdMrwiOM0ZjvS0AHru+qndtG76jdkW6+iVZVaDwvLD8rXWrZHdom5w2Xu+tYdIapxSA+tVDIDn73IIjgEiMiNP4P6QrcWx7QvgPPLeheuXWOX/Eqbw315oNtyJ/mh3dDAO4S1BPBg/1hLvWsvER2S0pUeDKEEvgCo1TuAVrexruZa3NdyDmUHbvU5TYLuOoD4vBcckmsKNvc2UsNVodHmVnE+0HCWIB7tPt7BuUrq5OBdpSisA3qbLswqPZYmshh22NLnqwRUzCdzirX8HPAPl07RuWHQAWUzNwwwC8ihTJtalo4i3f7UpdsY8WGRu7crFjRZ45/Y13DUjC9hsqabIWNgzFMsj10jodjm1Cmt/E5O3862wsoL/+01bsI9hIcoVcWUVF5Dx5ZWGuZgkEtdCk2v7L84Rgg2maTy8G1cC9lDVsH+RyWmcjDVzQ/FzgbLI/uAXBiRSvdvVphfULnrEVhDF8O3ueLCJ95nlQVzrBBlx2NuD1MvEyeP7ruzfc/78RZC5LjePN3rRN0eZgCdRCZWUfK7AKdhAQ6W8FSK5BHhdPPNDRGaSS1rD1bTvHc+Bck820oDODDalPyYOMrjeldR7sWSzKB6XkHGHv/c9PM9MI/KuBzdn84aeDGVrUiiZrWrY5YDAFUlDO+xao36AHaxJlZyW/LGtTa2Q99zHKdR7IyPsYDR+LZRsYJNsRbEHjG+aRu812kysIbJ2hfb2ftkr9dZUUJ5EysEAI2OBG+BUI2+WsL1JEp2YQbZNI9WHbvQXc1VZVhTF8hgNSG1sMFxqCJnGvq+g8e7499zHQFXbfurCKTlyn+0QhWcKa3N0t+Us/WfO0sjSoVwVJFy5C5x8t46+VCIOFw23hB0FBZ5TE24BCsZZ+O1g5nIFPMJwaD2Tz+b8UyTJNr/mbs274nVeayW00dILe4fYv7M2xyWyIdFyetXkAYYBYw2bdUqCxvN6kdSApHmnQlLhwVFwpMhWZXAJ9TI4PxyLg9magqoqBs7p3ktb8e74v7HsLVHtXHvV0rp0fcnRrWAQs5WqzmKnUs1VdVUgh9DgVgLtoz+QJu0iUip6MIefw+ao2PRIM1TW74p0JQgaLjirLYg+SNMpRcUaiUnX/RPL3d1HWVQRbHLZJJOkGPGCm2+ugCHoyBMFU6RFl4pswsI3gbYcWldBfzc36a0PkJLDKTwZBj6DAr80RUnQdqnYGST8O78pTHweS2Z44gWKoarVXJblxm/DpMbK6Ihmo71qsSQRuf9Ld/MtOFt+kRyJohu2BUFYqaYgyz1XzZAefvDQnc4qZO4NH0AqjWzIVTTIfMEiP1w1cfY9649xtwbxgIe8rqgabwicoKnwPCrsFae8t+bwPpiIkhlorUkmjhfdZimllMCr5CyYJKnbyjC+BHqQhoT0ZhhjbmeV6T4nhQ8reqtCbiuWyFEf4FCQY+Vvf4IJcIjprfUqpyoqoSOp2K6Gtt3q/jEpfVz0F02TFTxHLpP1wkB6RGDR7a5TkzmB9brMpjRyXkLCXawnF3Hku10fKDMQWVYQqbvdm0wkE+YtEU3hbz0fNnG7O7oKSs+ZJataM3TEaxC0E2R3JynvHXemMXyzDKfotq7rWs11eqQR04tuIwdzEevR7LWcZSuKahfcj1awOV774IFzsUQMlxTRS0bVdUqFbChZ1UtgCv7zLc/AwH8WbEaEqL6UzNU4ReM00vRqhXCXokgF2u91N8zKtkb9jOae+0ZaVGzcciv+eVvgZYd2AsYKM5Q395hgG4bsdX0Qfxh2y7y5lHPLUL6Wq6pyBrcSnPR82MF49+DpUBI+eg5NxcxWVYMnDoRW/TGTP+mNsSy8CmPWUHRFsdlBiZMkkvxRcdZxXxkdM7ZcvnHFyz4KjI2P0t70f+kGXd7SB0E/FlIdDZXnbTIIXR+GJZ3+lZAJDzVPT0SD0SsTCsAxGpr/j9mRfS7/p2TAzFgu1IRMNl92GgbSIP2eV/ypLBq4TSvRqjG6qcFCRyn6Tm0wj3iVvRzctJLLZmqWzINb0cu4CyL8pvPQTvd3d9+mkV6GvXmSU9eJ1oluXwNr3OMaQsEmUXUes3Elp9fmeUe1jrZiZWwMCDG4bTe1ac4mIBC/+8DHLxIv0LIpBgslHiMFW1FlAVZDOvaYA8N93zFc0r+O3rDgJATzVSQ3MZ7VW+DxvXmsbOH4MzkIXHMW2yVAUgwnfO1HQlKlqskG7tEw9EV/3264raXwgnIvULb8IV2aEYog7TPJcdip3CIR5l+Hw0+xEbny+e5uJxIvaExXuQK2ZRqmm2Z/NTXz3Kjb86VAnGjFLpetBOs/RyghkZ/d89EYxZGxzbKgythPh9cSls+AK3h46EfBs0liPnZzSTBANPA6FlsovxcOv82YZqu+8lMhxfZ/5AiDeoK4hPjTU0MmwqEewSRkohrMj7YTedDsTT1AqpHGx5Y2X7VIHyiYCVJeW2lkzqg3gxVh8VCPO84kuDdnrdcyboPf6+AUKNMMi7zdDiMsr+h0ZZrV8d6MCIRdv94ddcMvE4LPpGWte33kiWpfvhWMlKSRobGlqQ8hTAR7wC7TKh1wpRSSL+tB8qnIDms+i0uInJJJmqbv5UOIllyPHcAGnSVZTteUKkzpyRrheW+RcsRRdPkjv4Al2EWPkO9fr5FQsetzjZUfUZoeGJud+rAKIRXu5RV0u5rDPTy0ZWBwhUonX+pyTedALiqX5jHE3US06L66P++s/ZLYllaoFmBCwyQxYapEn0cY0sxPcUPG3MMWYQ1JiLz8y4XmZb8UG5+ZXdqECV3DNuOCusjlVV4w1AdTDavu3TcoWrJNR/J76XMk6fQl8iwQUPygqw4Yj4Is67JBdEtcwu1beKE4PbP0chfgHZ27stbQzIxE4U2qZXeMjQz1ogErGh5fZMg2/CljO7PgR5OOeD7MLxeQVRHe9ZMijmARR32/t9qtGITQaXDYPhqDW4hpyGqENH35wsuENzEamTu//+G+teMUNWly+TdtGy0RvAubH1oydr0ldGGuONW4DYudrhT+64DCLxzB7Gj4xjeLpDPSaVIz9XJIYkaHlTTGeiaJHzBIYEoT4akufOH1+3SHFpJ/urounr+yRvvEvZBu0S3QVdz0wAwaMC/jtk4+ODOwNz7Ahtmhc9evn0I5d+B/k0xueNf/+p+HKUuLjKN41OsYKOWthKLqRjbEzPboZZelSvBupn90v8tJ1CALhIC9f69zDytiwFMf3uVgilKseosGeM5ZUD1hesJ8D006h3e9fbmYXqAsrRHqowb7V0+7Iy1bKNN4Ca0ExpiPvMae6jMv/uxEVyC11FG1zkcFA9776qvVmy0bIca+1Xx0VTh84+0H99J7exlZRXLIioODy1uOQYj0VqSyfvtycPSSXptjC3uf+cKLL59wAfsWOB3wSiMDYwvYvHVhqLkCJY33fuNGT+Dk9htPfb2Op0ANOQkVaeDOIKudxxuTtoSk8rV60+4uBDw0AwN96sWXWSurF5/ZEbOKfNTe3pmBVuWy2EDv5s0vvfn+G0+9/dRTT73xxjeL95BfPOanKUzPvPRWN2NdR/vjBz33QGgAr9WbRi9929gIPNjZvV94HU3iZ7d2ylUS8QynNnXj2MhM78LeqfTmzWJ6s7hJKqMz4wFKhTQytvTMV15z8A7GV8+wV0ga7K3DLXtt0jcGFY8tLH3h9ReL6UfcAdZwx9j0+MDQzAweoTVGCs1Nh1Dh9Lgw9bXbrkH03yEDbpiEX7fS7dpXOoBnZvdOPQ6BIXhDPGIqhkdoxdoUmul0vvTlox5eNGDivn68bXM9MImBoaGRz2onPn1LnM6ffiXqGvDys8tMtdtyVMTHJAW0kguHDh1q3yRfpNO5b8ARRR+9/DhMv0eWC9jMvefscx2UgN6wd+Eld8ChSTx/+JEpn48u19ksET77XCdeAItHv/qaQ7F67XBL9/Wpyu5D7lGXPfOdtBtyDPirPyb7y+KPxQN7NKE5pvA82X4YvvHcNnYIBkwG3O3o7a81x3WftrCE2AFYL6CKwXa3O3OHDripZ24VG1cjn74ccVKjoUv0W7Dd7X6GDLjZpaXenfFJnpyQHdNs+bD7iKPdbX8MJ6mBgU+hu14uk2v/uK7vcjKNKHS8hc/+cCcqk8Qd+/wdm0uyvGgvVttyVOadhD77N4Xbt70xhPBUgtWV7ZV7/OH5bU+IcySrKAJn2NU2kzkBF9iLTndR9/1we2NYuT0Y7/9eZ97W8f0bo/QEvne3Zw+atRSmxTjObt3PjB5UQ6rT7vHxDO63toNLz6kJHPXRKGuk7k/Xk5Hvb+c+KgYtwmg8Z/++xcWX6A7vU0ggtLgqy5u952i3491Ps56Mr7Vty7Q2hyBHN/bsOz6J+dDOrtksLGq461jXLVXg7RaLuANO6aFkKbhfiCXkaGOFni92esinnWjMOd6hUSb34ImGXefXyE0msfbUKbTMCtgnX9ASVgk3FRtcU7MacvBEzzxShHADJ6fp7HAQ1gfii221O3ztNs3gozG0bIj0ELMgo/vdrVu49/+7bW2hVLWxlRU2NMOCGScLaqPpXqKYTmGPK0VXkHUjsOTshc5wJw5SzUZvvxPvHvyLFj179mPBN9Db/3wkMne1tS2YhYSK5Vtet+nO4qSg8XqwCc1uOnO9R7iEtUJVVQXWlNsHt/n4OcC6tcz2DURPk5Re05ILT9oLnlFCMriRb7eyBTOvkKZ2vGy7m0grOqdVA3ZOsrc9R3aHxIJRMaVSwVDc4z48uI1AxIkzq3Enw/CsiMud6F81BORrGxHavBursLVqme63hIF2v8U6I8vb5JhTXl/0tYDJ2pzuX53S5C3agUl7iZl5WdY9Kux1WqsMjPjhiTOwvhl0DlQ5KNFtsq8FI3LKAyJWULIWU4qWwkZPWNSJfLdxRFa4lEzORFdSFvlQFVb8L6t+5TLdXSBFYHqLZFnnfHS3c+Tj/OeQJOKejNNb144dvHM7PuisJLsHV8n0dHqwe/Avfcqd3EMOYCTvWUpU83lLZjvR5pD2EbDcZDmlkcOV5ITG0viVRboP3EzxurtOvr7LzYXWBKd/RH4x492J6vbk5tjIMdyUgU0pcJu/S8x3TinBjOlRzy0cn/NOLErKSCepCBo9q2d/pGvDv8MfO0aSA+exZkawmvlaWWbHXWYU41WmXAqWBDNZXXE4YwVfx5hT9Iqvp8e2Br11mCuDg8dQs3j9tf7uuLtbGh1X1ygbX+xIJTx2DcFgS5Dfek+hpNpI4wAbYOURM6+uoyejg8fUOdbPjLl/rD0lsVwl5HHsVzQfEYgmG98vTg39/WALrHfOINgKVpEnorhbmgwfPDPWYwGV5CR93CqH7S7IDOGZgrmIDCXAyjEbMMuLcLtkVXFOPlXkD/Gz7ab7dbE6IuJ5MIaaquYrec4rClNXHH4DE0J3GjfluIzLnEAGJWbzSeLuIekK5lKWMqSpR14vCxQtYQS4VZ1cArmAtuUcgC3mbdL6IWmB4ZBdrTJvYQ2KxjKkZJpRLNxhYCiqopCiHjli6hJZAoffuIddzVlGFLfkYIOK+O1VmhgVcwZ5wJgXjf8daIEWbrocpopUrmALFC5nVjX61JDI4ppCLsEJnOKV+JPg8EnluKIatBNLQVYxQU5KpqTulKwmkxlZ1wSy0b5WSRL6CQP7FICFq1foTLC8+s47d1ZXj51mzFszo7JTNIYxdzdGK/5dkfNOgURK4v2xzFvWqddBH/a6YwqVhMFzspZ1zRh8ByVTZHWeFIeTCeMujLNTbp8tkbo4GfUL9quoizlkLLlg0YXE/kjb4Z8R/Z0pSpbFsbGOadzXZscZ73bDxwIqcbqFlKQU9TXHsWGNQ+yNQezC87rbsCi5rnIGeQZiTaY95MqaAhZm4oKhz93EGzIrBU7BOIFXM+6C/e17bPux9INBn3t1f6Yk5Wxmj1v93dGXhobpvmPfUTpJTuEBjak5bnyuq+vEEquZSTkkTPCK0+bSLNiCQEoveMYwGWilFIyzmDhAZgZf4UlMZsuyriowkYg0fHgbzYA+tGk6zvqvhYIirmsqURrYSvQrY7Fp2vqpy+UB5W2egyg0azuPG+unjuGKIxkV4y6dzzlPS+U40sIhw8nk7JuQxRvgxOim475D/n52UjJfhQe72wXrbJkH5dLzipaDFFE8WscgvJjh5e7o0dmR4XdpkcGhr4k5TuY1vqq5h9RdIYbLYgVpqIodP3jb8UU5GRv1coWCWjJ4mxz9pavgxKRxstG0b/564O2xzEvBnrx82KtTiNP0+LLBg35bKEG4InP0AMDVKJqCNMIqIk6tN1m2VdV/JjtSa+67VYrp75BT1sCLUT8vZjXdgMXDYjZUU8gANjUe+4NJQx/Tte2BIAWXLXlPXk4v+Yoq0g9YNHvGvVDKpPJ4Lint+ncsjk12YrF36Sno7qlKWcvgqllvgiQ+zs1OS+MFUuzXUk7wVSkriRTuwcbTsbEHV0bG/mCh2NDHtP/E2XN+vAdoKqweAAsmxpTrDjRYnaLrL2vUJCGyiYJXkMapKWw4+wXMXD7rPzweiUK+zoFgC+QEaXfNAo+jRCdhS1WxA1hJp83XYkOzJ2mVt++Ie3jsOZr7qB/eGyxXMbfgKlcq64QnWVCVDJ4MPoH7Z8EUhqkT8/h2jXUBPLH5vku/Faev4oGGPK96bpdJgbRPylmaIJPOdrGB2X+gWdtw3/wBApiBfVBcaljHiiPvxJ3wGyWj88Su8opGHPoWvvZXY9PSc5Rsfb4dl5GUpz1KhTSeMWQ8+ClhNTSLQdZsqZpATuuH5FlI471Lv2PbSXr65i/spqygFmDh2u/RM9femWDPiSMn+hUS2O6HnqYSfwmGT+xPowFTaBQSqP/UxwQagJkAm+DamcY1kESq34ZisYqrND0zu/TULgfvWbpYeFBfmmlem46Q1W00TkwBlsicXE1K2SpO83StHn3lMKAVn4sEvIJfxOMP9xOPjCeHOv9HbEGAgEFo4HiXLOzlK3P/WHcqbaI0PrMw9Q83fLXesw8O722VzmCxTf8xfMks20jvJq3lJlbpeWw/vkWaTpi/oMFCM9a1Kxe7RumhawsD3n+PoC2A30pk/G9qZlIqx2vcB/d+iSVf5+LY+NjC1PsnXbw/KU61PLZLXKGpDuoVKpaeIoeYDV/DEk80/taXic/DXg9oCpGNxhYwa6BWt0D9zIxPDQNlGSk1us9yxayRwKNa79YfpHFPtG+5gXWEve8z/f7tvaZTh5jE/kh0yGgVUolwm7Zuky0Er9y6fHhqgbRxEGP0kKqgKRx/eNGr/o++uDnjv3EO5gjwYt5ezso65pg04+YvN6ea9m9jXn526Rtnw+G+N9uCZTNEtNubICau3Sab04/eupyemp0ZpzlEqtxR/zl24tp5D2vkBJ5v6X91pIZ99zibLXZLZdLaXfnoXn0KG9k0PWg8TAnwvvGl4lT7nv40tuln5wUOn1ntJso++nT9gYcVZIRsavCZwvErGz6sL9bvTQUX9NIMTsC8aqApVKoJnceDGO89SE+Ntaz70zrNwmZ6b4f+9xKlrCB5afj0QZqtif/4+Xo9gBVeJIGjt43g+EWX/hG5/2IRG2sF30ScziAbzEjlxNz6ooKewLh5+UstW2S4YGLjQzNDHeoI4jShpSyfubYa7adHHYINFKcWAljxyZJNOSwQm9zf5RJs7r9wD08CatqdLw2BR+QFpcqR/naydhdbr4x1OmiC0Bg61hGocqNRlgO7/RbaayNWkOHvjzrjbPKhs80s0vU3LxQf4OXNjbVAuapGsswCByHY3Xt15Mk87ibdEbe/Jaj1V7/0j63Am4+cIEuIANaXX7hX3Gzx0ehPjEOki72xBE35qFj382QeXWLfY43sut+6VcfP3+bNqXK79s85Z+BGXv7DL1s+BvfO3zFUWK8b8kc366iDx2sTQ0Uc+VdsIPna8w/q4F7Hhtrekyi3y8G68XL9Hn0M7blrI9+xbAWxHu584SeR2NBfvvLK80Xy8Qc6GHnsXc9ldf3scDG9dzsIsaGFD1/FDodPDCsOh5mFwzBcwaw6lpPE51ysP4LJEzu1bNcbA8LtqW0ewCPAHRrr7dTbj0ns16Ns2qpv7u1t11UmcGeYUGeG2hr2o4koTe+kx4c4/m4Epq1fYj/IbfXq3rqzA/0UJTb03d/Wi+mlHTyH/wsELHx278Lju/jPSmLjA+P/r2DF1e6TbGXy3/Lf8t/y/7+UKrlKjkk2m82DZOALJd+yRdhuPAb90BH4/d4BlHPw1zkU+PO9RtrOypm20pCG/vnFubm5i3MXqZz3y579TkOY/GIKJZFIwS/btnVdsW2Fip1q0avmXB9huPc4At/hv3AnAXzNB+P3Y/1MPk++vO8/D1+r/v1IsIzEVpeRNvJzknqpLLJtnpwjAu0VhyVqPHO9cfWwu29XJ+n5Dz+R7nufby6fetJ/0FvHTnY4pIYklkhOBw+mErB5P4phaBp2+5RVFNxepL/ayMI51xktbTbOZLgjWFj9XN1hk1Y8VmdACpmYZpZTiyhgCCruMLNAquvrVaTNKFYjd55yAvtaCqn/+WjLuNmwOxo0A0dIe5W/c3WxRpOiGxuRjQ1PoU54Dr+xc7OJ+52EXAkkScREoS0npZrMa1YjHf0cKfJdunTq1KlLp1y5Tn4j9eqsj65K0N7e2jp9mnzBN1vXtvALBNO38addugrR7VxoclKaJHLcJ+cJ2t7pkGngPrU2UU9BFTSrcXsZ6tZr1BsUJLee9e3smfg8Zj5as/uwp3v8abd5ENnXe7H1bV20kqHBmtzBU8rm8RCTHNs5nbE5Q25k9iLaPuegIlGSQlLJ7STViHZlW7QLO0FLeCEULeqWVntKZdWuFTijoNEd/rhR2tBboSWtP8xCubxuZbKaLq/nWqNt0K2ZrYBvhy8PbUC3Xe10i6/hXlJT1jhDJeAqHCm5VDhVY2yOrM7xyuZYC92iJYi5QkqTlWq+aqusgLyNbpM1edFOLFbz2+pWKlV8fULIhmmiW7ADTcMXzKpCugWIZZUX2ObbBM/LjfsofJZgWgZ2RTTLMiNetEbr2wBlary8TscVoo22tlsxz6V+o3jNqcg5NVOAdhj745NCZkXhZSQEiDWF1xgTyOYNZbOhvzP6BEZqlmD2wIoHlsUzO0IrwoMse2hb61Ys65lsQVd1reLTbbo3FpJkB23W5mRyo4LO094cyKbj9Ua0pPsT0y2nEbRJmVerYgu0QbtFUrNgyNWWaEl7dIo2Q4ZNiedVNn7OO6MM/S0dZXmdo90CCoqLVucFQBvc9kEsIajbpMpRDMTfbra222Rh3bLyVgPagCWMUrSM0gseiTVo8OxWwBNQiG511jcio/Cs/T1YAt+ElrRaOsR0a+hUt5xCtrx3GGU5PsVnS2Wba6PbZg9WSXF6zUNLLAEjBKLbkmFwhAACaOmxEaGSbYBuG7q/ISuY2S2MMrVAPpXfblvqtiQTfpmp8m10+9DzYGYFp9YSjAa17KIlpxBInMx0K9V0XrYqyZylcYpjCVyzbvH0QsZXkQRexU9fUDVSrKAHQbXULZgX7pcXOV5jrRQa7dbTbf43qUXN4iyZtIML6JbTOD5B+WJVW9bBrMoa5aegbiGsadTtgT4XrSlovJ03c5rODoBpq1vT0ngcMqJmqAG0Ad2yYmQuxSElACwhlfN0i55UrELkQtltoWS+XC3nzYwuyC5avskSDnhxgglmZFn2YqLKPGN7tJxByGUwdTq6PdaANuLqNpkySNe6hMyaPlC0oFuxLPNCyik/knZg8NBUBy3XRrfMbg0e7NUsudVLGoO10S1HdauUW84OV7wmFaF8wubMpJVySEsMLbFbnliUK6Lf38Jr6Q6WwDyYK211ixNkIslmB0+3bdCGcmU8N8s5UYiifQapMlh0UvybFMSa6sxlOZwdGk9WCNit4Z6L1lm3oXyKuA3Ts4T2dosgkqWGOKGLjbIG3Uo1ldPpHoYs6FbthBYCyrI/yUZnh5kWaCVLh+eQLWMMSluvN9rtaEOd1ycuWtKzLuFHa1ZTikophNkEKK/xHAg/Wk1VU2Xf4XetdBuns0OyrNuLfBZPv6PE3hZoIx3QRp7B28IoM4J2m8tVYNWD3+YTnME1bhP2z7zlcqGQyTSgbalbDAJzFTOECyrT1W006BO6mukUREjNl6JVIapJtr4qo3OG1YjWp9sm6aDbJmkxytpZwsWIh5YzEo1bgUQiEvgy7aN049qhpwPacPMqsuW5YKHWo2xPSJxkbx9AS3SLdltTBc7OZ4mQdFKhUKjVamWQdewf+lHjSodsdpo/dAR+4RfJMsFv+PPAAZJPaPJgW2S1i8tev9A1r4uWcMI2NuaYOOklkmHacC2hhjxsPWWn7EQiYdsJmlzC1JKOh1LJd1uty5ANFu5jeaUw+6Onh9KXGiyhOzropBAG+weD+QQf2iusEs1yS16GyTmpl6DFrpvYPgS54yy1RP4W8BsIbz+catjy4fTAbSc3fLqVGs8gaBCf3f58m1zNCYJ2uqrTrBJmvwTEjO2h8PRmPHxNaWiyBBLb1dMJbPh9n08QDzYz8/2JpbeKLlppriPcyItECdKMpcg0o6gruo5/q6oK/wDHqHF3m/feSj/c1cee/C40Afzy/tr1RtH3MMTxO/2DjmB7YRDXLOKDr9Q9hyP9/BcnGqSLdAskmceu1+ukAYg4MrZ3M33z5s0iCPtrs1hMF9OH4XfdxwJzEIyMLX2JSBp+NUq6PhU4WHnmpS8//fTTz3/5y0/j1/PwdW3rGsjW1rXnv1xMe+1lxJGrU+k0vHc6fRjeHuULnzucPnz48OdQ7iF37v8ApKhmFg3CYbUAAAAASUVORK5CYII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071874DF-36E2-49FC-9E2B-CD3CB62F1612}"/>
              </a:ext>
            </a:extLst>
          </p:cNvPr>
          <p:cNvSpPr txBox="1">
            <a:spLocks/>
          </p:cNvSpPr>
          <p:nvPr/>
        </p:nvSpPr>
        <p:spPr bwMode="auto">
          <a:xfrm>
            <a:off x="251520" y="692696"/>
            <a:ext cx="960632" cy="5400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21723" y="332036"/>
            <a:ext cx="7416800" cy="6121400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GRAFÍA Y HABILIDADES MOTORAS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b="1" u="sng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GRAFÍA</a:t>
            </a:r>
            <a:r>
              <a:rPr lang="es-E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Pobre grafía.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Tamaño irregular.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Mezclan letras mayúsculas y minúsculas.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Interlineado irregular.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 respetar los márgenes.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Separación irregular de letras y palabras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HABILIDADES MOTORAS: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Poca coordinación. 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con las habilidades motoras finas y/o gruesas.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Agarre inadecuado de utensilios,</a:t>
            </a:r>
          </a:p>
          <a:p>
            <a:pPr marL="457200" lvl="1" indent="0" algn="just" eaLnBrk="1" fontAlgn="auto" hangingPunct="1">
              <a:spcAft>
                <a:spcPts val="0"/>
              </a:spcAft>
              <a:buNone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   presión excesiva…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908050"/>
            <a:ext cx="15144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http://st.depositphotos.com/1695366/1398/v/950/depositphotos_13984232-cartoon-boy-falling-off-swing-set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47" r="-1"/>
          <a:stretch/>
        </p:blipFill>
        <p:spPr bwMode="auto">
          <a:xfrm>
            <a:off x="6238400" y="5408885"/>
            <a:ext cx="2567754" cy="1368822"/>
          </a:xfrm>
          <a:prstGeom prst="plaque">
            <a:avLst>
              <a:gd name="adj" fmla="val 5097"/>
            </a:avLst>
          </a:prstGeom>
          <a:noFill/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9E0FB11D-A426-432E-A12C-85C3B63630CF}"/>
              </a:ext>
            </a:extLst>
          </p:cNvPr>
          <p:cNvSpPr txBox="1">
            <a:spLocks/>
          </p:cNvSpPr>
          <p:nvPr/>
        </p:nvSpPr>
        <p:spPr bwMode="auto">
          <a:xfrm>
            <a:off x="251520" y="692696"/>
            <a:ext cx="960632" cy="5400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es-E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96078" y="568863"/>
            <a:ext cx="7561262" cy="604043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LENGUAJE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 para convertir los sonidos en grafemas.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en conciencia fonológica: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de deletreo.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Manejo mental de los sonidos de las palabras.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para nombrar o denominar.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 para recordar secuencias verbales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en el rescate del léxico y su adquisición.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Narraciones orales desorganizadas.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en la realización de rimas, trabalenguas, pronunciación de palabras polisílabas.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1207" name="Picture 4" descr="https://encrypted-tbn0.gstatic.com/images?q=tbn:ANd9GcSMU9SHHc3S7E10KxjON49OxwDfy6YKd-Ypi6qAEcTTc5WMFFfLJ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406" y="2059782"/>
            <a:ext cx="12334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Llamada rectangular redondeada"/>
          <p:cNvSpPr/>
          <p:nvPr/>
        </p:nvSpPr>
        <p:spPr>
          <a:xfrm>
            <a:off x="8151135" y="2269729"/>
            <a:ext cx="968375" cy="503238"/>
          </a:xfrm>
          <a:prstGeom prst="wedgeRoundRectCallout">
            <a:avLst>
              <a:gd name="adj1" fmla="val -71769"/>
              <a:gd name="adj2" fmla="val 2482"/>
              <a:gd name="adj3" fmla="val 16667"/>
            </a:avLst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Neh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10 Llamada rectangular"/>
          <p:cNvSpPr/>
          <p:nvPr/>
        </p:nvSpPr>
        <p:spPr>
          <a:xfrm>
            <a:off x="6127442" y="2059782"/>
            <a:ext cx="968375" cy="647700"/>
          </a:xfrm>
          <a:prstGeom prst="wedgeRectCallout">
            <a:avLst>
              <a:gd name="adj1" fmla="val 122996"/>
              <a:gd name="adj2" fmla="val 95036"/>
            </a:avLst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Heh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10" name="Picture 6" descr="http://doctorjuanmadrid.com/wp-content/uploads/2014/03/se-te-quedan-las-palabras-en-la-punta-de-la-lengu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8"/>
          <a:stretch>
            <a:fillRect/>
          </a:stretch>
        </p:blipFill>
        <p:spPr bwMode="auto">
          <a:xfrm>
            <a:off x="5629275" y="5524500"/>
            <a:ext cx="319563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9 Llamada ovalada"/>
          <p:cNvSpPr/>
          <p:nvPr/>
        </p:nvSpPr>
        <p:spPr>
          <a:xfrm>
            <a:off x="7228636" y="1428156"/>
            <a:ext cx="973138" cy="503238"/>
          </a:xfrm>
          <a:prstGeom prst="wedgeEllipseCallou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Eh</a:t>
            </a: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40A4DA-5D74-43C2-ACD1-6CF79C08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960632" cy="5400600"/>
          </a:xfrm>
          <a:ln>
            <a:miter lim="800000"/>
            <a:headEnd/>
            <a:tailEnd/>
          </a:ln>
        </p:spPr>
        <p:txBody>
          <a:bodyPr vert="vert27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9551B-047B-447E-A554-93150234D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88640"/>
            <a:ext cx="3528392" cy="648072"/>
          </a:xfrm>
        </p:spPr>
        <p:txBody>
          <a:bodyPr/>
          <a:lstStyle/>
          <a:p>
            <a:r>
              <a:rPr lang="es-ES" sz="4800" b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endParaRPr lang="es-ES" sz="4800" dirty="0">
              <a:solidFill>
                <a:schemeClr val="accent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8F87DE-860D-4BC8-9669-8DF698A5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980728"/>
            <a:ext cx="6912768" cy="5760640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s-E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TDAH Y Trastornos del Aprendizaje (DSM V)</a:t>
            </a:r>
          </a:p>
          <a:p>
            <a:pPr>
              <a:spcAft>
                <a:spcPts val="300"/>
              </a:spcAft>
            </a:pPr>
            <a:r>
              <a:rPr lang="es-E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Dislexia    (Trastorno Específico de la Lectura / “Escritura”)</a:t>
            </a:r>
            <a:r>
              <a:rPr lang="es-ES" sz="17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    - Características                        -   Modelos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     - Detección en el aula                   </a:t>
            </a:r>
          </a:p>
          <a:p>
            <a:pPr>
              <a:spcAft>
                <a:spcPts val="300"/>
              </a:spcAft>
            </a:pPr>
            <a:r>
              <a:rPr lang="es-E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Disgrafía / Disortografía (Trastorno específico de la Escritura)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    - Características                          - Modelos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      - Detección en el aula                    </a:t>
            </a:r>
          </a:p>
          <a:p>
            <a:pPr>
              <a:spcAft>
                <a:spcPts val="300"/>
              </a:spcAft>
            </a:pPr>
            <a:r>
              <a:rPr lang="es-E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Adaptaciones y  recursos para la lectura y escritura</a:t>
            </a:r>
          </a:p>
          <a:p>
            <a:pPr>
              <a:spcAft>
                <a:spcPts val="300"/>
              </a:spcAft>
            </a:pPr>
            <a:r>
              <a:rPr lang="es-E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Discalculia (Trastorno Específico del Cálculo)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     - Características                        - Modelos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       - Detección en el aula                   </a:t>
            </a:r>
          </a:p>
          <a:p>
            <a:pPr>
              <a:spcAft>
                <a:spcPts val="300"/>
              </a:spcAft>
            </a:pPr>
            <a:r>
              <a:rPr lang="es-E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y recursos para el cálculo</a:t>
            </a:r>
          </a:p>
          <a:p>
            <a:pPr>
              <a:spcAft>
                <a:spcPts val="300"/>
              </a:spcAft>
            </a:pPr>
            <a:r>
              <a:rPr lang="es-E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para las diferentes materias </a:t>
            </a:r>
          </a:p>
          <a:p>
            <a:pPr>
              <a:spcAft>
                <a:spcPts val="300"/>
              </a:spcAft>
            </a:pPr>
            <a:r>
              <a:rPr lang="es-E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Práctico</a:t>
            </a:r>
          </a:p>
          <a:p>
            <a:pPr>
              <a:spcAft>
                <a:spcPts val="300"/>
              </a:spcAft>
            </a:pPr>
            <a:r>
              <a:rPr lang="es-E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Anexos</a:t>
            </a:r>
          </a:p>
          <a:p>
            <a:pPr>
              <a:spcAft>
                <a:spcPts val="300"/>
              </a:spcAft>
            </a:pPr>
            <a:r>
              <a:rPr lang="es-E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</a:t>
            </a:r>
          </a:p>
          <a:p>
            <a:endParaRPr lang="es-ES" sz="1800" dirty="0"/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8818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3" y="260350"/>
            <a:ext cx="7345362" cy="626427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MATEMÁTICAS Y MANEJO DEL TIEMPO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MATEMÁTICAS: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con el cálculo mental.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con los problemas escritos.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Deficiente organización y percepción viso-espacial. (ej.: izquierda derecha).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 para el almacenamiento de dígitos (fechas, números de teléfono…).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en seriaciones.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sz="1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DEL TIEMPO:</a:t>
            </a:r>
          </a:p>
          <a:p>
            <a:pPr lvl="1" indent="-342900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en el manejo del tiempo y en las categorizaciones que de él hacemos.</a:t>
            </a:r>
          </a:p>
          <a:p>
            <a:pPr lvl="1" indent="-342900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para aprender o realizar tareas secuenciales. </a:t>
            </a: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266" name="Picture 2" descr="http://rlv.zcache.es/reloj_matematico_de_las_ecuaciones_de_la_matematic-rddd5f80b3d5243508730c09235ad3ecd_fup13_8byvr_5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228184" y="4913783"/>
            <a:ext cx="1944216" cy="1944217"/>
          </a:xfrm>
          <a:prstGeom prst="rect">
            <a:avLst/>
          </a:prstGeom>
          <a:noFill/>
        </p:spPr>
      </p:pic>
      <p:pic>
        <p:nvPicPr>
          <p:cNvPr id="52232" name="Picture 4" descr="http://t3.gstatic.com/images?q=tbn:ANd9GcTotpuan3vOsUNAdmhhHdRaOBu_knbrd8dFE8V6tqRKuOEnAIW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23" y="5034347"/>
            <a:ext cx="1584176" cy="165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9C0EF406-1685-4CD0-8DA2-B3DB63EA5B0E}"/>
              </a:ext>
            </a:extLst>
          </p:cNvPr>
          <p:cNvSpPr txBox="1">
            <a:spLocks/>
          </p:cNvSpPr>
          <p:nvPr/>
        </p:nvSpPr>
        <p:spPr bwMode="auto">
          <a:xfrm>
            <a:off x="251520" y="692696"/>
            <a:ext cx="960632" cy="5400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es-E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835510" y="35492"/>
            <a:ext cx="6858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</a:rPr>
              <a:t>DETECCIÓN EN EL AULA </a:t>
            </a:r>
            <a:endParaRPr lang="es-ES_tradnl" sz="4000" dirty="0">
              <a:solidFill>
                <a:srgbClr val="FF6600"/>
              </a:solidFill>
            </a:endParaRPr>
          </a:p>
        </p:txBody>
      </p:sp>
      <p:sp>
        <p:nvSpPr>
          <p:cNvPr id="9" name="4 Rectángulo redondeado"/>
          <p:cNvSpPr/>
          <p:nvPr/>
        </p:nvSpPr>
        <p:spPr>
          <a:xfrm>
            <a:off x="1115616" y="66254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4278" name="Rectángulo 4"/>
          <p:cNvSpPr>
            <a:spLocks noChangeArrowheads="1"/>
          </p:cNvSpPr>
          <p:nvPr/>
        </p:nvSpPr>
        <p:spPr bwMode="auto">
          <a:xfrm>
            <a:off x="107132" y="836712"/>
            <a:ext cx="2558786" cy="60016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Niños entre 4-6 años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:</a:t>
            </a:r>
            <a:endParaRPr lang="es-ES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Habla: Dislalias, omisión, inversión…</a:t>
            </a:r>
          </a:p>
          <a:p>
            <a:pPr eaLnBrk="1" hangingPunct="1">
              <a:spcBef>
                <a:spcPct val="0"/>
              </a:spcBef>
              <a:buNone/>
            </a:pPr>
            <a:endParaRPr lang="es-ES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Vocabulario escaso para a su edad.</a:t>
            </a:r>
          </a:p>
          <a:p>
            <a:pPr eaLnBrk="1" hangingPunct="1">
              <a:spcBef>
                <a:spcPct val="0"/>
              </a:spcBef>
              <a:buNone/>
            </a:pPr>
            <a:endParaRPr lang="es-ES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Comprensión verbal baja.</a:t>
            </a:r>
          </a:p>
          <a:p>
            <a:pPr eaLnBrk="1" hangingPunct="1">
              <a:spcBef>
                <a:spcPct val="0"/>
              </a:spcBef>
              <a:buNone/>
            </a:pPr>
            <a:endParaRPr lang="es-ES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Dificultad motriz.</a:t>
            </a:r>
          </a:p>
          <a:p>
            <a:pPr eaLnBrk="1" hangingPunct="1">
              <a:spcBef>
                <a:spcPct val="0"/>
              </a:spcBef>
              <a:buNone/>
            </a:pPr>
            <a:endParaRPr lang="es-ES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Dificultad en el reconocimiento del esquema corporal.</a:t>
            </a:r>
          </a:p>
          <a:p>
            <a:pPr eaLnBrk="1" hangingPunct="1">
              <a:spcBef>
                <a:spcPct val="0"/>
              </a:spcBef>
              <a:buNone/>
            </a:pPr>
            <a:endParaRPr lang="es-ES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Errores en la exactitud de la escritura.</a:t>
            </a:r>
          </a:p>
          <a:p>
            <a:pPr eaLnBrk="1" hangingPunct="1">
              <a:spcBef>
                <a:spcPct val="0"/>
              </a:spcBef>
              <a:buNone/>
            </a:pPr>
            <a:endParaRPr lang="es-ES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Vacilaciones en la lectura, rectificaciones, silabeo...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58465F1-F5CB-41D7-B9D0-94A38726D1FD}"/>
              </a:ext>
            </a:extLst>
          </p:cNvPr>
          <p:cNvSpPr/>
          <p:nvPr/>
        </p:nvSpPr>
        <p:spPr>
          <a:xfrm>
            <a:off x="2753884" y="836712"/>
            <a:ext cx="3384376" cy="594008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i="1" dirty="0">
                <a:solidFill>
                  <a:schemeClr val="accent6">
                    <a:lumMod val="75000"/>
                  </a:schemeClr>
                </a:solidFill>
              </a:rPr>
              <a:t>Niños entre 6-9 anos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Desaparecen las dislalias.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La inversión y confusión de fonemas aumentan. Omisiones, adiciones, segmentaciones…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Errores ortográficos, uso de mayúsculas, acentuación y signos de puntuación.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Escaso  vocabulario y dificultad para adquirirlo.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Inadecuación del  ritmo lector.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Lectura mecánica, con dificultades de comprensión.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Dificultad para realizar una pequeña composición escrita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s-ES" sz="1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408EF5-9674-46FB-8C00-C10C5208A74F}"/>
              </a:ext>
            </a:extLst>
          </p:cNvPr>
          <p:cNvSpPr txBox="1"/>
          <p:nvPr/>
        </p:nvSpPr>
        <p:spPr>
          <a:xfrm>
            <a:off x="6199520" y="836712"/>
            <a:ext cx="2880320" cy="59148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1800"/>
              </a:spcAft>
            </a:pPr>
            <a:r>
              <a:rPr lang="es-ES" sz="2400" b="1" i="1" dirty="0">
                <a:solidFill>
                  <a:schemeClr val="accent6">
                    <a:lumMod val="75000"/>
                  </a:schemeClr>
                </a:solidFill>
              </a:rPr>
              <a:t>Niños mayores de 9 años</a:t>
            </a: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ea typeface="Calibri" panose="020F0502020204030204" pitchFamily="34" charset="0"/>
              </a:rPr>
              <a:t>Dificultad en la expresión escrita y en la comprensión lectora.</a:t>
            </a:r>
          </a:p>
          <a:p>
            <a:pPr lvl="0">
              <a:lnSpc>
                <a:spcPct val="150000"/>
              </a:lnSpc>
            </a:pPr>
            <a:endParaRPr lang="es-ES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es-ES" sz="1600" dirty="0">
                <a:effectLst/>
                <a:ea typeface="Calibri" panose="020F0502020204030204" pitchFamily="34" charset="0"/>
              </a:rPr>
              <a:t>Errores ortográficos, acentuación, uso de los signos de puntuación.</a:t>
            </a:r>
          </a:p>
          <a:p>
            <a:pPr lvl="0">
              <a:lnSpc>
                <a:spcPct val="150000"/>
              </a:lnSpc>
            </a:pPr>
            <a:endParaRPr lang="es-ES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es-ES" sz="1600" dirty="0">
                <a:effectLst/>
                <a:ea typeface="Calibri" panose="020F0502020204030204" pitchFamily="34" charset="0"/>
              </a:rPr>
              <a:t>Dificultad en el uso de los tiempos verbales, alteraciones de género.</a:t>
            </a:r>
          </a:p>
          <a:p>
            <a:pPr lvl="0">
              <a:lnSpc>
                <a:spcPct val="150000"/>
              </a:lnSpc>
            </a:pPr>
            <a:endParaRPr lang="es-ES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es-ES" sz="1600" dirty="0">
                <a:effectLst/>
                <a:ea typeface="Calibri" panose="020F0502020204030204" pitchFamily="34" charset="0"/>
              </a:rPr>
              <a:t>Inadecuación en las estructuras sintácticas.</a:t>
            </a:r>
          </a:p>
          <a:p>
            <a:pPr lvl="0"/>
            <a:endParaRPr lang="es-ES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ES" sz="1600" dirty="0">
                <a:effectLst/>
                <a:ea typeface="Calibri" panose="020F0502020204030204" pitchFamily="34" charset="0"/>
              </a:rPr>
              <a:t>“Pueden” tener dificultades en la expresión oral 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63675" y="320122"/>
            <a:ext cx="6858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</a:rPr>
              <a:t>DETECCIÓN TARDÍA </a:t>
            </a:r>
            <a:endParaRPr lang="es-ES_tradnl" sz="4000" dirty="0">
              <a:solidFill>
                <a:srgbClr val="FF6600"/>
              </a:solidFill>
            </a:endParaRPr>
          </a:p>
        </p:txBody>
      </p:sp>
      <p:sp>
        <p:nvSpPr>
          <p:cNvPr id="9" name="4 Rectángulo redondeado"/>
          <p:cNvSpPr/>
          <p:nvPr/>
        </p:nvSpPr>
        <p:spPr>
          <a:xfrm>
            <a:off x="1121310" y="131217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107812" y="1484784"/>
            <a:ext cx="7061200" cy="5139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i="1" dirty="0">
                <a:solidFill>
                  <a:srgbClr val="0070C0"/>
                </a:solidFill>
              </a:rPr>
              <a:t>Adolescencia: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400" b="1" i="1" dirty="0">
              <a:solidFill>
                <a:srgbClr val="0070C0"/>
              </a:solidFill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2000" dirty="0"/>
              <a:t>Dificultad en la comprensión lectora y expresión escrita (comentarios de texto, análisis de textos, composiciones de historias…).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/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2000" dirty="0"/>
              <a:t>Presentan dificultades en extraer ideas principales y organizarlas (inferencias/abstracciones).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/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2000" dirty="0"/>
              <a:t>Alteraciones en la organización del pensamiento.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/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2000" dirty="0"/>
              <a:t>Las dificultades de lecto-escritura serán más evidentes en tareas con mayor complejidad cognitiva (dobles esfuerzos escribir/leer al reflexionar o razonar).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378432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0D3C6F-9036-4E7F-BF09-EDE38471B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16"/>
            <a:ext cx="8229600" cy="4281347"/>
          </a:xfrm>
        </p:spPr>
        <p:txBody>
          <a:bodyPr/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Trastorno del neurodesarrollo en el que se ve afectada la </a:t>
            </a:r>
            <a:r>
              <a:rPr lang="es-E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codificación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del lenguaje.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Incluye dificultades en la ejecución de los procesos de la escritura , sin estar asociados a discapacidad intelectual u otras dificultades sensoriales, neurológicas o psicosociales graves.</a:t>
            </a:r>
          </a:p>
          <a:p>
            <a:endParaRPr lang="es-E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1B0FF58-EE98-4A9B-B78D-3AF1A2B70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73"/>
            <a:ext cx="8229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Trastorno Específico de la Escritura </a:t>
            </a:r>
            <a:endParaRPr lang="es-ES_tradnl" sz="3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68CD4A30-6F35-40CC-94C5-4A1551FBEE58}"/>
              </a:ext>
            </a:extLst>
          </p:cNvPr>
          <p:cNvSpPr/>
          <p:nvPr/>
        </p:nvSpPr>
        <p:spPr>
          <a:xfrm>
            <a:off x="1121310" y="131217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656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DISORTOGRAFÍA …</a:t>
            </a:r>
          </a:p>
        </p:txBody>
      </p:sp>
      <p:sp>
        <p:nvSpPr>
          <p:cNvPr id="86019" name="2 Marcador de contenido"/>
          <p:cNvSpPr>
            <a:spLocks noGrp="1"/>
          </p:cNvSpPr>
          <p:nvPr>
            <p:ph idx="1"/>
          </p:nvPr>
        </p:nvSpPr>
        <p:spPr>
          <a:xfrm>
            <a:off x="450370" y="1874103"/>
            <a:ext cx="8229600" cy="4681537"/>
          </a:xfrm>
        </p:spPr>
        <p:txBody>
          <a:bodyPr/>
          <a:lstStyle/>
          <a:p>
            <a:pPr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Trastorno de la ortografía. </a:t>
            </a:r>
          </a:p>
          <a:p>
            <a:pPr algn="just"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Errores en la escritura que afectan a la codificación, pero no a su grafía. </a:t>
            </a:r>
          </a:p>
          <a:p>
            <a:pPr algn="just"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Dificultad en la asociación entre sonido y grafía.</a:t>
            </a:r>
          </a:p>
          <a:p>
            <a:pPr algn="just"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Dificultades en la integración de las normas ortográficas, uso de las mayúsculas, acentuación y signos de puntuación.</a:t>
            </a:r>
          </a:p>
          <a:p>
            <a:pPr algn="just"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Precariedad en las composiciones escritas atendiendo a coherencia y cohesión.</a:t>
            </a:r>
          </a:p>
          <a:p>
            <a:pPr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>
            <a:extLst>
              <a:ext uri="{FF2B5EF4-FFF2-40B4-BE49-F238E27FC236}">
                <a16:creationId xmlns:a16="http://schemas.microsoft.com/office/drawing/2014/main" id="{38435938-2762-403C-9095-2ACC8BDF3D21}"/>
              </a:ext>
            </a:extLst>
          </p:cNvPr>
          <p:cNvSpPr/>
          <p:nvPr/>
        </p:nvSpPr>
        <p:spPr>
          <a:xfrm rot="1912506">
            <a:off x="7288240" y="-159718"/>
            <a:ext cx="1238574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3475667F-5D38-4D47-A891-F2A1873606A1}"/>
              </a:ext>
            </a:extLst>
          </p:cNvPr>
          <p:cNvSpPr/>
          <p:nvPr/>
        </p:nvSpPr>
        <p:spPr>
          <a:xfrm rot="9450674">
            <a:off x="375594" y="122863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657C426-07DA-47BF-B5AD-E21CEB4A9888}"/>
              </a:ext>
            </a:extLst>
          </p:cNvPr>
          <p:cNvSpPr/>
          <p:nvPr/>
        </p:nvSpPr>
        <p:spPr>
          <a:xfrm>
            <a:off x="1104217" y="1417704"/>
            <a:ext cx="6192688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TRASTORNO ESPECÍFICO DE LA ESCRITURA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2 Marcador de contenido"/>
          <p:cNvSpPr>
            <a:spLocks noGrp="1"/>
          </p:cNvSpPr>
          <p:nvPr>
            <p:ph idx="1"/>
          </p:nvPr>
        </p:nvSpPr>
        <p:spPr>
          <a:xfrm>
            <a:off x="1258889" y="55209"/>
            <a:ext cx="7354887" cy="547246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sz="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Sustitución de fonemas afines al punto y/o modo de articulación: F/Z, T/D, P/B.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Sustitución de letras que se diferencian en su posición en el espacio :P/B, D/ Q 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Sustitución de letras similares visualmente: M/N.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Confusión en fonemas que admiten dos grafías: G, J, K, Z.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Omisión de la letra “H” al no corresponderle ningún fonema. </a:t>
            </a:r>
          </a:p>
          <a:p>
            <a:pPr lvl="1" algn="just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Errores en las reglas de puntuación.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Mal uso de las mayúsculas.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endParaRPr lang="es-E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7047" name="Picture 2" descr="http://t0.gstatic.com/images?q=tbn:ANd9GcT2iWgJHWsTcNEQZ6bkp4xUA8NUyMu38rZhWzP4oxMjhF0enxAE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EBE0"/>
              </a:clrFrom>
              <a:clrTo>
                <a:srgbClr val="F3EB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7056" r="6200" b="5183"/>
          <a:stretch>
            <a:fillRect/>
          </a:stretch>
        </p:blipFill>
        <p:spPr bwMode="auto">
          <a:xfrm>
            <a:off x="6948264" y="5085184"/>
            <a:ext cx="15208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2 Marcador de contenido"/>
          <p:cNvSpPr>
            <a:spLocks noGrp="1"/>
          </p:cNvSpPr>
          <p:nvPr>
            <p:ph idx="1"/>
          </p:nvPr>
        </p:nvSpPr>
        <p:spPr>
          <a:xfrm>
            <a:off x="1331913" y="404813"/>
            <a:ext cx="7354887" cy="5976937"/>
          </a:xfrm>
        </p:spPr>
        <p:txBody>
          <a:bodyPr/>
          <a:lstStyle/>
          <a:p>
            <a:pPr lvl="1" algn="just" eaLnBrk="1" hangingPunct="1"/>
            <a:endParaRPr lang="es-ES" sz="2400"/>
          </a:p>
          <a:p>
            <a:pPr lvl="1" algn="just" eaLnBrk="1" hangingPunct="1"/>
            <a:endParaRPr lang="es-ES" sz="2400"/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80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43"/>
          <a:stretch>
            <a:fillRect/>
          </a:stretch>
        </p:blipFill>
        <p:spPr bwMode="auto">
          <a:xfrm>
            <a:off x="7812088" y="765175"/>
            <a:ext cx="100806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CuadroTexto 1"/>
          <p:cNvSpPr txBox="1">
            <a:spLocks noChangeArrowheads="1"/>
          </p:cNvSpPr>
          <p:nvPr/>
        </p:nvSpPr>
        <p:spPr bwMode="auto">
          <a:xfrm>
            <a:off x="1127489" y="1315244"/>
            <a:ext cx="661157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Omisión de fonemas, sílabas o palabras.</a:t>
            </a:r>
          </a:p>
          <a:p>
            <a:pPr lvl="1" algn="just" eaLnBrk="1" hangingPunct="1">
              <a:spcBef>
                <a:spcPct val="0"/>
              </a:spcBef>
              <a:buNone/>
            </a:pPr>
            <a:r>
              <a:rPr lang="es-ES" sz="2400" dirty="0">
                <a:latin typeface="Arial" panose="020B0604020202020204" pitchFamily="34" charset="0"/>
              </a:rPr>
              <a:t> 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1800" b="1" dirty="0" err="1">
                <a:solidFill>
                  <a:srgbClr val="FF6600"/>
                </a:solidFill>
                <a:latin typeface="Arial" panose="020B0604020202020204" pitchFamily="34" charset="0"/>
              </a:rPr>
              <a:t>poblema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” </a:t>
            </a:r>
            <a:r>
              <a:rPr lang="es-ES" sz="1800" b="1" dirty="0">
                <a:latin typeface="Arial" panose="020B0604020202020204" pitchFamily="34" charset="0"/>
              </a:rPr>
              <a:t>por</a:t>
            </a:r>
            <a:r>
              <a:rPr lang="es-ES" sz="2000" b="1" dirty="0">
                <a:latin typeface="Arial" panose="020B0604020202020204" pitchFamily="34" charset="0"/>
              </a:rPr>
              <a:t> 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“problema”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1800" b="1" dirty="0" err="1">
                <a:solidFill>
                  <a:srgbClr val="FF6600"/>
                </a:solidFill>
                <a:latin typeface="Arial" panose="020B0604020202020204" pitchFamily="34" charset="0"/>
              </a:rPr>
              <a:t>caterísticas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” </a:t>
            </a:r>
            <a:r>
              <a:rPr lang="es-ES" sz="1800" b="1" dirty="0">
                <a:latin typeface="Arial" panose="020B0604020202020204" pitchFamily="34" charset="0"/>
              </a:rPr>
              <a:t>por</a:t>
            </a:r>
            <a:r>
              <a:rPr lang="es-ES" sz="2000" b="1" dirty="0">
                <a:latin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características”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Adición de fonemas, sílabas o palabras. 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 err="1">
                <a:solidFill>
                  <a:srgbClr val="FF6600"/>
                </a:solidFill>
                <a:latin typeface="Arial" panose="020B0604020202020204" pitchFamily="34" charset="0"/>
              </a:rPr>
              <a:t>tarata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”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</a:rPr>
              <a:t>por</a:t>
            </a:r>
            <a:r>
              <a:rPr lang="es-ES" sz="2000" dirty="0">
                <a:latin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tarta”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 err="1">
                <a:solidFill>
                  <a:srgbClr val="FF6600"/>
                </a:solidFill>
                <a:latin typeface="Arial" panose="020B0604020202020204" pitchFamily="34" charset="0"/>
              </a:rPr>
              <a:t>casitillo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” </a:t>
            </a:r>
            <a:r>
              <a:rPr lang="es-ES" sz="2000" b="1" dirty="0">
                <a:latin typeface="Arial" panose="020B0604020202020204" pitchFamily="34" charset="0"/>
              </a:rPr>
              <a:t>por</a:t>
            </a:r>
            <a:r>
              <a:rPr lang="es-ES" sz="2000" b="1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“castillo”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endParaRPr lang="es-ES" sz="2000" b="1" dirty="0">
              <a:solidFill>
                <a:srgbClr val="FF6600"/>
              </a:solidFill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Inversiones de los sonidos, por falta de habilidad para seguir la secuencia de los fonemas. </a:t>
            </a:r>
            <a:endParaRPr lang="es-ES" sz="3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 err="1">
                <a:solidFill>
                  <a:srgbClr val="FF6600"/>
                </a:solidFill>
                <a:latin typeface="Arial" panose="020B0604020202020204" pitchFamily="34" charset="0"/>
              </a:rPr>
              <a:t>autotapis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”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</a:rPr>
              <a:t>por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autopista”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F83250F8-27B3-4334-8855-4BB8F3EC77B5}"/>
              </a:ext>
            </a:extLst>
          </p:cNvPr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292735" y="-26504"/>
            <a:ext cx="468076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 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5465"/>
          <a:stretch/>
        </p:blipFill>
        <p:spPr>
          <a:xfrm>
            <a:off x="1296988" y="1012031"/>
            <a:ext cx="6672262" cy="3132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301625" y="4369594"/>
            <a:ext cx="86629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800" dirty="0">
                <a:latin typeface="Arial" panose="020B0604020202020204" pitchFamily="34" charset="0"/>
              </a:rPr>
              <a:t>Erase una vez un chico llamado Link vivía en un pueblo </a:t>
            </a:r>
            <a:r>
              <a:rPr lang="es-ES" sz="1800" dirty="0" err="1">
                <a:latin typeface="Arial" panose="020B0604020202020204" pitchFamily="34" charset="0"/>
              </a:rPr>
              <a:t>llanado</a:t>
            </a:r>
            <a:r>
              <a:rPr lang="es-ES" sz="1800" dirty="0">
                <a:latin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</a:rPr>
              <a:t>Ordon</a:t>
            </a:r>
            <a:r>
              <a:rPr lang="es-ES" sz="1800" dirty="0">
                <a:latin typeface="Arial" panose="020B0604020202020204" pitchFamily="34" charset="0"/>
              </a:rPr>
              <a:t> paso el tiempo y un </a:t>
            </a:r>
            <a:r>
              <a:rPr lang="es-ES" sz="1800" dirty="0" err="1">
                <a:latin typeface="Arial" panose="020B0604020202020204" pitchFamily="34" charset="0"/>
              </a:rPr>
              <a:t>trajico</a:t>
            </a:r>
            <a:r>
              <a:rPr lang="es-ES" sz="1800" dirty="0">
                <a:latin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</a:rPr>
              <a:t>dia</a:t>
            </a:r>
            <a:r>
              <a:rPr lang="es-ES" sz="1800" dirty="0">
                <a:latin typeface="Arial" panose="020B0604020202020204" pitchFamily="34" charset="0"/>
              </a:rPr>
              <a:t> cuando Link estaba con </a:t>
            </a:r>
            <a:r>
              <a:rPr lang="es-ES" sz="1800" dirty="0" err="1">
                <a:latin typeface="Arial" panose="020B0604020202020204" pitchFamily="34" charset="0"/>
              </a:rPr>
              <a:t>llia</a:t>
            </a:r>
            <a:r>
              <a:rPr lang="es-ES" sz="1800" dirty="0">
                <a:latin typeface="Arial" panose="020B0604020202020204" pitchFamily="34" charset="0"/>
              </a:rPr>
              <a:t> y unos niños pequeños en </a:t>
            </a:r>
            <a:r>
              <a:rPr lang="es-ES" sz="1800" dirty="0" err="1">
                <a:latin typeface="Arial" panose="020B0604020202020204" pitchFamily="34" charset="0"/>
              </a:rPr>
              <a:t>lafuente</a:t>
            </a:r>
            <a:r>
              <a:rPr lang="es-ES" sz="1800" dirty="0">
                <a:latin typeface="Arial" panose="020B0604020202020204" pitchFamily="34" charset="0"/>
              </a:rPr>
              <a:t> del </a:t>
            </a:r>
            <a:r>
              <a:rPr lang="es-ES" sz="1800" dirty="0" err="1">
                <a:latin typeface="Arial" panose="020B0604020202020204" pitchFamily="34" charset="0"/>
              </a:rPr>
              <a:t>espiritu</a:t>
            </a:r>
            <a:r>
              <a:rPr lang="es-ES" sz="1800" dirty="0">
                <a:latin typeface="Arial" panose="020B0604020202020204" pitchFamily="34" charset="0"/>
              </a:rPr>
              <a:t> aparecieron monstruos y se </a:t>
            </a:r>
            <a:r>
              <a:rPr lang="es-ES" sz="1800" dirty="0" err="1">
                <a:latin typeface="Arial" panose="020B0604020202020204" pitchFamily="34" charset="0"/>
              </a:rPr>
              <a:t>llebaron</a:t>
            </a:r>
            <a:r>
              <a:rPr lang="es-ES" sz="1800" dirty="0">
                <a:latin typeface="Arial" panose="020B0604020202020204" pitchFamily="34" charset="0"/>
              </a:rPr>
              <a:t> a </a:t>
            </a:r>
            <a:r>
              <a:rPr lang="es-ES" sz="1800" dirty="0" err="1">
                <a:latin typeface="Arial" panose="020B0604020202020204" pitchFamily="34" charset="0"/>
              </a:rPr>
              <a:t>llia</a:t>
            </a:r>
            <a:r>
              <a:rPr lang="es-ES" sz="1800" dirty="0">
                <a:latin typeface="Arial" panose="020B0604020202020204" pitchFamily="34" charset="0"/>
              </a:rPr>
              <a:t>, y los </a:t>
            </a:r>
            <a:r>
              <a:rPr lang="es-ES" sz="1800" dirty="0" err="1">
                <a:latin typeface="Arial" panose="020B0604020202020204" pitchFamily="34" charset="0"/>
              </a:rPr>
              <a:t>pequenos</a:t>
            </a:r>
            <a:endParaRPr lang="es-ES" sz="18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800" dirty="0">
                <a:latin typeface="Arial" panose="020B0604020202020204" pitchFamily="34" charset="0"/>
              </a:rPr>
              <a:t>entonces se fue tras ellos pero… entonces cuan do llego </a:t>
            </a:r>
            <a:r>
              <a:rPr lang="es-ES" sz="1800" dirty="0" err="1">
                <a:latin typeface="Arial" panose="020B0604020202020204" pitchFamily="34" charset="0"/>
              </a:rPr>
              <a:t>alpuente</a:t>
            </a:r>
            <a:r>
              <a:rPr lang="es-ES" sz="1800" dirty="0">
                <a:latin typeface="Arial" panose="020B0604020202020204" pitchFamily="34" charset="0"/>
              </a:rPr>
              <a:t> de </a:t>
            </a:r>
            <a:r>
              <a:rPr lang="es-ES" sz="1800" dirty="0" err="1">
                <a:latin typeface="Arial" panose="020B0604020202020204" pitchFamily="34" charset="0"/>
              </a:rPr>
              <a:t>Ordon</a:t>
            </a:r>
            <a:r>
              <a:rPr lang="es-ES" sz="1800" dirty="0">
                <a:latin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</a:rPr>
              <a:t>abia</a:t>
            </a:r>
            <a:r>
              <a:rPr lang="es-ES" sz="1800" dirty="0">
                <a:latin typeface="Arial" panose="020B0604020202020204" pitchFamily="34" charset="0"/>
              </a:rPr>
              <a:t> una </a:t>
            </a:r>
            <a:r>
              <a:rPr lang="es-ES" sz="1800" dirty="0" err="1">
                <a:latin typeface="Arial" panose="020B0604020202020204" pitchFamily="34" charset="0"/>
              </a:rPr>
              <a:t>parez</a:t>
            </a:r>
            <a:r>
              <a:rPr lang="es-ES" sz="1800" dirty="0">
                <a:latin typeface="Arial" panose="020B0604020202020204" pitchFamily="34" charset="0"/>
              </a:rPr>
              <a:t> de tinieblas cuando lo </a:t>
            </a:r>
            <a:r>
              <a:rPr lang="es-ES" sz="1800" dirty="0" err="1">
                <a:latin typeface="Arial" panose="020B0604020202020204" pitchFamily="34" charset="0"/>
              </a:rPr>
              <a:t>atrabeso</a:t>
            </a:r>
            <a:r>
              <a:rPr lang="es-ES" sz="1800" dirty="0">
                <a:latin typeface="Arial" panose="020B0604020202020204" pitchFamily="34" charset="0"/>
              </a:rPr>
              <a:t> se </a:t>
            </a:r>
            <a:r>
              <a:rPr lang="es-ES" sz="1800" dirty="0" err="1">
                <a:latin typeface="Arial" panose="020B0604020202020204" pitchFamily="34" charset="0"/>
              </a:rPr>
              <a:t>conbirtio</a:t>
            </a:r>
            <a:r>
              <a:rPr lang="es-ES" sz="1800" dirty="0">
                <a:latin typeface="Arial" panose="020B0604020202020204" pitchFamily="34" charset="0"/>
              </a:rPr>
              <a:t> en cabo…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8776"/>
          <a:stretch/>
        </p:blipFill>
        <p:spPr>
          <a:xfrm>
            <a:off x="357188" y="928688"/>
            <a:ext cx="8601075" cy="287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271327" y="4221088"/>
            <a:ext cx="66013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 dirty="0">
                <a:latin typeface="Arial" panose="020B0604020202020204" pitchFamily="34" charset="0"/>
              </a:rPr>
              <a:t>Se come la cabeza del mantis macho cuando tiene </a:t>
            </a:r>
            <a:r>
              <a:rPr lang="es-ES" sz="2400" dirty="0" err="1">
                <a:latin typeface="Arial" panose="020B0604020202020204" pitchFamily="34" charset="0"/>
              </a:rPr>
              <a:t>yjos</a:t>
            </a:r>
            <a:r>
              <a:rPr lang="es-ES" sz="2400" dirty="0">
                <a:latin typeface="Arial" panose="020B0604020202020204" pitchFamily="34" charset="0"/>
              </a:rPr>
              <a:t> (Mantis </a:t>
            </a:r>
            <a:r>
              <a:rPr lang="es-ES" sz="2400" dirty="0" err="1">
                <a:latin typeface="Arial" panose="020B0604020202020204" pitchFamily="34" charset="0"/>
              </a:rPr>
              <a:t>Bico</a:t>
            </a:r>
            <a:r>
              <a:rPr lang="es-ES" sz="2400" dirty="0">
                <a:latin typeface="Arial" panose="020B0604020202020204" pitchFamily="34" charset="0"/>
              </a:rPr>
              <a:t> color verde)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 dirty="0">
                <a:latin typeface="Arial" panose="020B0604020202020204" pitchFamily="34" charset="0"/>
              </a:rPr>
              <a:t>y parece que reza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 dirty="0">
                <a:latin typeface="Arial" panose="020B0604020202020204" pitchFamily="34" charset="0"/>
              </a:rPr>
              <a:t>(pequeña)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544"/>
          <a:stretch/>
        </p:blipFill>
        <p:spPr>
          <a:xfrm>
            <a:off x="2490788" y="304800"/>
            <a:ext cx="3810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2987675" y="2708275"/>
            <a:ext cx="1223963" cy="1008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019425" y="2397125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3171825" y="5949950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3171825" y="2112963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16C18-D559-4478-BF66-75CD6128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s-ES" b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D495C6-B909-44F5-B2F3-5F03D26FC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5026570"/>
          </a:xfrm>
        </p:spPr>
        <p:txBody>
          <a:bodyPr/>
          <a:lstStyle/>
          <a:p>
            <a:pPr algn="just">
              <a:spcAft>
                <a:spcPts val="12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Identificar los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 trastornos del aprendizaje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con alta comorbilidad con TDAH.</a:t>
            </a:r>
          </a:p>
          <a:p>
            <a:pPr algn="just">
              <a:spcAft>
                <a:spcPts val="12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Ejecutar  su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nomenclatura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 forma correcta y esclarecer la terminología que los secunda.</a:t>
            </a:r>
          </a:p>
          <a:p>
            <a:pPr algn="just">
              <a:spcAft>
                <a:spcPts val="12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Establecer principales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síntomas, rasgos y características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dichos Trastornos. Y estar alerta ante su detección.</a:t>
            </a:r>
          </a:p>
          <a:p>
            <a:pPr algn="just">
              <a:spcAft>
                <a:spcPts val="12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Dotar de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y  herramientas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metodológicas y pedagógicas funcionales para el aula.</a:t>
            </a:r>
          </a:p>
          <a:p>
            <a:pPr algn="just">
              <a:spcAft>
                <a:spcPts val="12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Aportar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y casos prácticos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que permitan a su identificación y a su variabilidad.</a:t>
            </a:r>
          </a:p>
          <a:p>
            <a:pPr algn="just">
              <a:spcAft>
                <a:spcPts val="12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Proporcionar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y recursos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que  permitan profundizar en el conocimiento de los Trastornos del  Aprendizaje.</a:t>
            </a:r>
          </a:p>
        </p:txBody>
      </p:sp>
    </p:spTree>
    <p:extLst>
      <p:ext uri="{BB962C8B-B14F-4D97-AF65-F5344CB8AC3E}">
        <p14:creationId xmlns:p14="http://schemas.microsoft.com/office/powerpoint/2010/main" val="2181566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15578"/>
          <a:stretch>
            <a:fillRect/>
          </a:stretch>
        </p:blipFill>
        <p:spPr>
          <a:xfrm>
            <a:off x="107950" y="333375"/>
            <a:ext cx="8839200" cy="5040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8831262" cy="511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96802"/>
            <a:ext cx="8229600" cy="84700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DISGRAFÍA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104216" y="618999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6 Rectángulo">
            <a:extLst>
              <a:ext uri="{FF2B5EF4-FFF2-40B4-BE49-F238E27FC236}">
                <a16:creationId xmlns:a16="http://schemas.microsoft.com/office/drawing/2014/main" id="{30E526D0-A2B8-4AEF-9484-890177371CD4}"/>
              </a:ext>
            </a:extLst>
          </p:cNvPr>
          <p:cNvSpPr/>
          <p:nvPr/>
        </p:nvSpPr>
        <p:spPr>
          <a:xfrm rot="1912506">
            <a:off x="7684929" y="-426296"/>
            <a:ext cx="1238574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A1F390C9-6DD7-4354-8CB6-4F146DA48B86}"/>
              </a:ext>
            </a:extLst>
          </p:cNvPr>
          <p:cNvSpPr/>
          <p:nvPr/>
        </p:nvSpPr>
        <p:spPr>
          <a:xfrm rot="9450674">
            <a:off x="627350" y="-68276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FC219BD-CE1E-4A4F-97DC-DF73732EC0B2}"/>
              </a:ext>
            </a:extLst>
          </p:cNvPr>
          <p:cNvSpPr/>
          <p:nvPr/>
        </p:nvSpPr>
        <p:spPr>
          <a:xfrm>
            <a:off x="1607872" y="734451"/>
            <a:ext cx="6192688" cy="534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TRASTORNO ESPECÍFICO DE LA ESCRITURA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53A640ED-3139-4C73-81E6-8308095AF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3610618"/>
              </p:ext>
            </p:extLst>
          </p:nvPr>
        </p:nvGraphicFramePr>
        <p:xfrm>
          <a:off x="1187623" y="1348456"/>
          <a:ext cx="7704856" cy="538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1 Título">
            <a:extLst>
              <a:ext uri="{FF2B5EF4-FFF2-40B4-BE49-F238E27FC236}">
                <a16:creationId xmlns:a16="http://schemas.microsoft.com/office/drawing/2014/main" id="{6BDE45C0-8B2D-4F30-AE5D-C94E33D79A84}"/>
              </a:ext>
            </a:extLst>
          </p:cNvPr>
          <p:cNvSpPr txBox="1">
            <a:spLocks/>
          </p:cNvSpPr>
          <p:nvPr/>
        </p:nvSpPr>
        <p:spPr>
          <a:xfrm rot="16200000">
            <a:off x="-851101" y="3610913"/>
            <a:ext cx="5302281" cy="1224831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1680" y="197768"/>
            <a:ext cx="5544616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Modelos: Disgrafía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D32631-CE84-47A7-8DD8-6A1E0F2E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95" y="1052736"/>
            <a:ext cx="7224386" cy="97544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404CF4F-AE4A-4833-B085-0A80D10F5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74" t="4499" r="37444" b="32892"/>
          <a:stretch/>
        </p:blipFill>
        <p:spPr>
          <a:xfrm>
            <a:off x="683567" y="1484783"/>
            <a:ext cx="4752529" cy="2278721"/>
          </a:xfrm>
          <a:prstGeom prst="rect">
            <a:avLst/>
          </a:prstGeom>
          <a:ln w="38100">
            <a:solidFill>
              <a:srgbClr val="2D170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DA5B19-799A-422A-B4ED-9BE5E1EC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908" y="3573016"/>
            <a:ext cx="5834378" cy="335309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6571" r="11143"/>
          <a:stretch>
            <a:fillRect/>
          </a:stretch>
        </p:blipFill>
        <p:spPr>
          <a:xfrm>
            <a:off x="468313" y="260350"/>
            <a:ext cx="3940175" cy="5545138"/>
          </a:xfrm>
        </p:spPr>
      </p:pic>
      <p:pic>
        <p:nvPicPr>
          <p:cNvPr id="118787" name="4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260350"/>
            <a:ext cx="4468813" cy="5545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ADAPTACIONES Y ESTRATEGIAS</a:t>
            </a:r>
          </a:p>
        </p:txBody>
      </p:sp>
      <p:sp>
        <p:nvSpPr>
          <p:cNvPr id="110595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/>
          <a:lstStyle/>
          <a:p>
            <a:pPr eaLnBrk="1" hangingPunct="1"/>
            <a:endParaRPr lang="es-ES" dirty="0"/>
          </a:p>
          <a:p>
            <a:pPr marL="0" indent="0" algn="just" eaLnBrk="1" hangingPunct="1">
              <a:buNone/>
            </a:pPr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31EBBE4-DC2C-4FC1-9F2A-FEAF08FB63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112" y="1700213"/>
            <a:ext cx="2551376" cy="2728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0B0A92-B262-4A5C-8368-47F3B95AC3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700213"/>
            <a:ext cx="2551376" cy="2551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C6C5F60-FF55-42EF-858A-969E0C4CF5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3564" y="4418275"/>
            <a:ext cx="2276872" cy="2276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80B80-4D2F-47FE-A9F1-8672AD05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03" y="27618"/>
            <a:ext cx="4832269" cy="922114"/>
          </a:xfrm>
        </p:spPr>
        <p:txBody>
          <a:bodyPr/>
          <a:lstStyle/>
          <a:p>
            <a:r>
              <a:rPr lang="es-ES_tradnl" sz="4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</a:t>
            </a: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sz="4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</a:t>
            </a:r>
            <a:r>
              <a:rPr lang="es-ES_tradnl" sz="4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4925D9F-1D48-4ACA-8F69-A3E6E6163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484784"/>
            <a:ext cx="4744440" cy="3629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6E8DB71-A3C9-47F8-90FB-D541340D9349}"/>
              </a:ext>
            </a:extLst>
          </p:cNvPr>
          <p:cNvSpPr txBox="1"/>
          <p:nvPr/>
        </p:nvSpPr>
        <p:spPr>
          <a:xfrm>
            <a:off x="954587" y="111545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6600"/>
                </a:solidFill>
              </a:rPr>
              <a:t>¿Cómo aprendemos?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45F386-B385-47C4-B86F-E6786E9EECBA}"/>
              </a:ext>
            </a:extLst>
          </p:cNvPr>
          <p:cNvSpPr txBox="1"/>
          <p:nvPr/>
        </p:nvSpPr>
        <p:spPr>
          <a:xfrm>
            <a:off x="5289580" y="326562"/>
            <a:ext cx="3473397" cy="6204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44000" bIns="108000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Observar cómo aprende  nuestro alumnado para adaptar los modelos de enseñanza.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Generar alternativas al aprendizaje basado en la lecto-escritura y la escucha.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Estrategias de Experiencia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Herramientas multisensoriales y manipulativas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Demostrar lo que saben y aprendieron: enseñando a otros, debatiendo, investigando.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Dotarles de estrategias de autoconocimiento y de compensación.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1E7FAE8A-40E2-493A-8056-4CBC621FB781}"/>
              </a:ext>
            </a:extLst>
          </p:cNvPr>
          <p:cNvSpPr/>
          <p:nvPr/>
        </p:nvSpPr>
        <p:spPr>
          <a:xfrm rot="5400000">
            <a:off x="6810254" y="2708920"/>
            <a:ext cx="432048" cy="43204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D7D5B-707C-4098-BF7A-29466166A5FB}"/>
              </a:ext>
            </a:extLst>
          </p:cNvPr>
          <p:cNvSpPr txBox="1"/>
          <p:nvPr/>
        </p:nvSpPr>
        <p:spPr>
          <a:xfrm>
            <a:off x="954587" y="5445224"/>
            <a:ext cx="347339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Benefician a todo el Alumnado</a:t>
            </a:r>
          </a:p>
        </p:txBody>
      </p:sp>
    </p:spTree>
    <p:extLst>
      <p:ext uri="{BB962C8B-B14F-4D97-AF65-F5344CB8AC3E}">
        <p14:creationId xmlns:p14="http://schemas.microsoft.com/office/powerpoint/2010/main" val="2181321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ADAPTACIONES y ESTRATEGIAS</a:t>
            </a:r>
          </a:p>
        </p:txBody>
      </p:sp>
      <p:sp>
        <p:nvSpPr>
          <p:cNvPr id="92163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s-ES" dirty="0"/>
              <a:t> </a:t>
            </a:r>
          </a:p>
          <a:p>
            <a:pPr algn="just" eaLnBrk="1" hangingPunct="1"/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5F63A8-6626-4D7E-AD08-E137AA93C470}"/>
              </a:ext>
            </a:extLst>
          </p:cNvPr>
          <p:cNvSpPr txBox="1"/>
          <p:nvPr/>
        </p:nvSpPr>
        <p:spPr>
          <a:xfrm>
            <a:off x="3480752" y="1570314"/>
            <a:ext cx="5040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/>
              <a:t>Nos basamos en los protocolos gallegos para el TDAH y la Dislexia</a:t>
            </a:r>
            <a:r>
              <a:rPr lang="es-ES" dirty="0"/>
              <a:t>: </a:t>
            </a: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PROTOCOLO DE CONSENSO SOBRE TDAH NA INFANCIA E NA ADOLESCENCIA NOS ÁMBITOS EDUCATIVO E SANITARIO: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hlinkClick r:id="rId2"/>
              </a:rPr>
              <a:t>http://www.edu.xunta.gal/portal/sites/web/files/content_type/learningobject/2016/03/10/279115ead0c382ad1bc6d018a201e703.pdf</a:t>
            </a:r>
            <a:r>
              <a:rPr lang="es-ES" sz="1600" dirty="0"/>
              <a:t> </a:t>
            </a:r>
          </a:p>
          <a:p>
            <a:pPr marL="285750" indent="-285750" algn="just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PROTOCOLO PARA A INTERVENCIÓN PSICOEDUCATIVA DA DISLEXIA E/OU OUTRAS DIFICULTADES ESPECÍFICAS DA APRENDIZAXE:</a:t>
            </a:r>
            <a:endParaRPr lang="es-ES" sz="16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hlinkClick r:id="rId3"/>
              </a:rPr>
              <a:t>http://www.edu.xunta.gal/portal/sites/web/files/content_type/learningobject/2020/01/29/b1f7a5a38ba6d61c7692d3fff8ca53bd.pdf</a:t>
            </a:r>
            <a:r>
              <a:rPr lang="es-ES" sz="1600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2E240E3-9468-42C4-8D33-6F1B1D030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16" y="1395840"/>
            <a:ext cx="2462916" cy="34811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10257B-6CDB-4035-B105-B680C956D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67" y="3161538"/>
            <a:ext cx="2085462" cy="29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7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ADAPTACIONES y ESTRATEGIAS</a:t>
            </a:r>
          </a:p>
        </p:txBody>
      </p:sp>
      <p:sp>
        <p:nvSpPr>
          <p:cNvPr id="92163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s-ES" dirty="0"/>
              <a:t> </a:t>
            </a:r>
          </a:p>
          <a:p>
            <a:pPr algn="just" eaLnBrk="1" hangingPunct="1"/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D190EB76-D1A0-49B2-A0BF-81F6EF2D1E4B}"/>
              </a:ext>
            </a:extLst>
          </p:cNvPr>
          <p:cNvSpPr txBox="1">
            <a:spLocks/>
          </p:cNvSpPr>
          <p:nvPr/>
        </p:nvSpPr>
        <p:spPr bwMode="auto">
          <a:xfrm>
            <a:off x="457200" y="1445623"/>
            <a:ext cx="8435280" cy="44511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44000" tIns="108000" rIns="216000" bIns="10800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Evitar corregir en alto.</a:t>
            </a:r>
          </a:p>
          <a:p>
            <a:pPr algn="just" eaLnBrk="1" hangingPunct="1"/>
            <a:r>
              <a:rPr lang="es-ES" sz="1800" u="sng" dirty="0">
                <a:latin typeface="Arial" panose="020B0604020202020204" pitchFamily="34" charset="0"/>
                <a:cs typeface="Arial" panose="020B0604020202020204" pitchFamily="34" charset="0"/>
              </a:rPr>
              <a:t>Si utilizamos la corrección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entre compañeros debemos antes generar un buen clima de aula.</a:t>
            </a:r>
          </a:p>
          <a:p>
            <a:pPr algn="just" eaLnBrk="1" hangingPunct="1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Evitar utilizar bolígrafos rojos . Dotarles de estrategias de autocorrección (evitando estrategias que generen dependencia).</a:t>
            </a:r>
          </a:p>
          <a:p>
            <a:pPr algn="just" eaLnBrk="1" hangingPunct="1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Valorar el conocimiento de la materia y no la forma de expresión o las faltas ortográficas.</a:t>
            </a:r>
          </a:p>
          <a:p>
            <a:pPr algn="just" eaLnBrk="1" hangingPunct="1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Evitar copiados, dictados y respuestas largas.</a:t>
            </a:r>
          </a:p>
          <a:p>
            <a:pPr algn="just" eaLnBrk="1" hangingPunct="1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Apoyos de organización del pensamiento y estructura de las composiciones escritas.</a:t>
            </a:r>
          </a:p>
          <a:p>
            <a:pPr algn="just" eaLnBrk="1" hangingPunct="1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Evitar las lecturas en voz alta en contextos de grupo si el alumno aún no está preparado.</a:t>
            </a:r>
          </a:p>
          <a:p>
            <a:pPr algn="just" eaLnBrk="1" hangingPunct="1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Ser conscientes de que estrategias visuales y de experiencia no solo son aptas para infantil o primaria, sino para cualquier nivel educativo.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6" descr="http://pequebebes.com/wp-content/2009/12/debre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019"/>
            <a:ext cx="2836862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9632" y="24136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</a:t>
            </a: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ONES</a:t>
            </a:r>
            <a:r>
              <a:rPr lang="es-ES_tradnl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10B1B76-F628-437F-B42B-270B483BA9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210704"/>
              </p:ext>
            </p:extLst>
          </p:nvPr>
        </p:nvGraphicFramePr>
        <p:xfrm>
          <a:off x="971600" y="1482328"/>
          <a:ext cx="7920880" cy="511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18998" y="2683761"/>
            <a:ext cx="2160240" cy="864096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DISLEXIA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(comprometida escritura)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3033209" y="2969000"/>
            <a:ext cx="2771800" cy="629716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DISORTOGRAFÍA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DISGRAFÍA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4 Marcador de texto"/>
          <p:cNvSpPr>
            <a:spLocks noGrp="1"/>
          </p:cNvSpPr>
          <p:nvPr>
            <p:ph type="body" idx="1"/>
          </p:nvPr>
        </p:nvSpPr>
        <p:spPr>
          <a:xfrm>
            <a:off x="203312" y="641960"/>
            <a:ext cx="8784975" cy="484547"/>
          </a:xfrm>
        </p:spPr>
        <p:txBody>
          <a:bodyPr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800" dirty="0">
                <a:ln/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TRASTORNOS ESPECÍFICOS DEL APRENDIZAJE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1800" dirty="0">
                <a:ln/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Trastornos del Neurodesarrollo (DSMV/ NEAE)</a:t>
            </a:r>
          </a:p>
        </p:txBody>
      </p:sp>
      <p:sp>
        <p:nvSpPr>
          <p:cNvPr id="2" name="Rectángulo redondeado 11">
            <a:extLst>
              <a:ext uri="{FF2B5EF4-FFF2-40B4-BE49-F238E27FC236}">
                <a16:creationId xmlns:a16="http://schemas.microsoft.com/office/drawing/2014/main" id="{2BA1E8E6-6E35-4F30-9ADF-F67159A67B32}"/>
              </a:ext>
            </a:extLst>
          </p:cNvPr>
          <p:cNvSpPr/>
          <p:nvPr/>
        </p:nvSpPr>
        <p:spPr>
          <a:xfrm>
            <a:off x="179512" y="1375773"/>
            <a:ext cx="2592288" cy="1058723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la LECTURA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redondeado 11">
            <a:extLst>
              <a:ext uri="{FF2B5EF4-FFF2-40B4-BE49-F238E27FC236}">
                <a16:creationId xmlns:a16="http://schemas.microsoft.com/office/drawing/2014/main" id="{5F8E9801-DBD4-4FC9-A9F1-934AD7D3E138}"/>
              </a:ext>
            </a:extLst>
          </p:cNvPr>
          <p:cNvSpPr/>
          <p:nvPr/>
        </p:nvSpPr>
        <p:spPr>
          <a:xfrm>
            <a:off x="2980843" y="1437659"/>
            <a:ext cx="3024842" cy="105132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la ESCRITURA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11">
            <a:extLst>
              <a:ext uri="{FF2B5EF4-FFF2-40B4-BE49-F238E27FC236}">
                <a16:creationId xmlns:a16="http://schemas.microsoft.com/office/drawing/2014/main" id="{65597477-7209-442F-808F-C3A1A4044EE4}"/>
              </a:ext>
            </a:extLst>
          </p:cNvPr>
          <p:cNvSpPr/>
          <p:nvPr/>
        </p:nvSpPr>
        <p:spPr>
          <a:xfrm>
            <a:off x="6192686" y="1437659"/>
            <a:ext cx="2771800" cy="1058717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CÁLCULO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redondeado 11">
            <a:extLst>
              <a:ext uri="{FF2B5EF4-FFF2-40B4-BE49-F238E27FC236}">
                <a16:creationId xmlns:a16="http://schemas.microsoft.com/office/drawing/2014/main" id="{7FB1AAD1-CECC-4BBA-966C-213C6D7F30CF}"/>
              </a:ext>
            </a:extLst>
          </p:cNvPr>
          <p:cNvSpPr/>
          <p:nvPr/>
        </p:nvSpPr>
        <p:spPr>
          <a:xfrm>
            <a:off x="6273535" y="2862241"/>
            <a:ext cx="2519399" cy="629717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DISCALCULIA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C2E7331-BEC9-4C6C-A7DA-AB99FBBA5672}"/>
              </a:ext>
            </a:extLst>
          </p:cNvPr>
          <p:cNvCxnSpPr/>
          <p:nvPr/>
        </p:nvCxnSpPr>
        <p:spPr>
          <a:xfrm>
            <a:off x="1466748" y="1126507"/>
            <a:ext cx="60664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EB2F6109-1074-4BB0-90BE-BCBF6E82C0E3}"/>
              </a:ext>
            </a:extLst>
          </p:cNvPr>
          <p:cNvCxnSpPr>
            <a:cxnSpLocks/>
          </p:cNvCxnSpPr>
          <p:nvPr/>
        </p:nvCxnSpPr>
        <p:spPr>
          <a:xfrm>
            <a:off x="1475656" y="1109395"/>
            <a:ext cx="1" cy="2109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11C7322-5499-448C-9F25-A07C0E63EA7F}"/>
              </a:ext>
            </a:extLst>
          </p:cNvPr>
          <p:cNvCxnSpPr>
            <a:cxnSpLocks/>
          </p:cNvCxnSpPr>
          <p:nvPr/>
        </p:nvCxnSpPr>
        <p:spPr>
          <a:xfrm>
            <a:off x="4379285" y="1126507"/>
            <a:ext cx="0" cy="2699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A9CE57B-4D2B-4382-87B7-90C3409029FF}"/>
              </a:ext>
            </a:extLst>
          </p:cNvPr>
          <p:cNvCxnSpPr>
            <a:cxnSpLocks/>
          </p:cNvCxnSpPr>
          <p:nvPr/>
        </p:nvCxnSpPr>
        <p:spPr>
          <a:xfrm flipH="1">
            <a:off x="7503822" y="1164805"/>
            <a:ext cx="8909" cy="2109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A942406C-843A-4CAC-B960-7D483727F915}"/>
              </a:ext>
            </a:extLst>
          </p:cNvPr>
          <p:cNvSpPr txBox="1"/>
          <p:nvPr/>
        </p:nvSpPr>
        <p:spPr>
          <a:xfrm>
            <a:off x="1718809" y="255566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Nomenclatura tradicional</a:t>
            </a:r>
          </a:p>
        </p:txBody>
      </p: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4E8D5A19-C49B-4F7E-A06F-8BDF20585878}"/>
              </a:ext>
            </a:extLst>
          </p:cNvPr>
          <p:cNvCxnSpPr>
            <a:stCxn id="12" idx="2"/>
            <a:endCxn id="5" idx="2"/>
          </p:cNvCxnSpPr>
          <p:nvPr/>
        </p:nvCxnSpPr>
        <p:spPr>
          <a:xfrm rot="5400000" flipH="1" flipV="1">
            <a:off x="4388226" y="402849"/>
            <a:ext cx="55899" cy="6234117"/>
          </a:xfrm>
          <a:prstGeom prst="bentConnector3">
            <a:avLst>
              <a:gd name="adj1" fmla="val -408952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57FCC03-8119-4AE2-93A9-AC90ABE6CB02}"/>
              </a:ext>
            </a:extLst>
          </p:cNvPr>
          <p:cNvSpPr txBox="1"/>
          <p:nvPr/>
        </p:nvSpPr>
        <p:spPr>
          <a:xfrm>
            <a:off x="218999" y="3902886"/>
            <a:ext cx="8784975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“</a:t>
            </a:r>
            <a:r>
              <a:rPr lang="es-ES" sz="1600" dirty="0"/>
              <a:t>Grupo heterogéneo de alteraciones que se manifiestan por </a:t>
            </a:r>
            <a:r>
              <a:rPr lang="es-ES" sz="1600" dirty="0">
                <a:solidFill>
                  <a:srgbClr val="FF6600"/>
                </a:solidFill>
              </a:rPr>
              <a:t>dificultades significativas </a:t>
            </a:r>
            <a:r>
              <a:rPr lang="es-ES" sz="1600" dirty="0"/>
              <a:t>en la adquisición y uso de la comprensión y expresión </a:t>
            </a:r>
            <a:r>
              <a:rPr lang="es-ES" sz="1600" dirty="0">
                <a:solidFill>
                  <a:srgbClr val="0070C0"/>
                </a:solidFill>
              </a:rPr>
              <a:t>oral</a:t>
            </a:r>
            <a:r>
              <a:rPr lang="es-ES" sz="1600" dirty="0"/>
              <a:t>, </a:t>
            </a:r>
            <a:r>
              <a:rPr lang="es-ES" sz="1600" dirty="0">
                <a:solidFill>
                  <a:srgbClr val="0070C0"/>
                </a:solidFill>
              </a:rPr>
              <a:t>lectura</a:t>
            </a:r>
            <a:r>
              <a:rPr lang="es-ES" sz="1600" dirty="0"/>
              <a:t>, </a:t>
            </a:r>
            <a:r>
              <a:rPr lang="es-ES" sz="1600" dirty="0">
                <a:solidFill>
                  <a:srgbClr val="0070C0"/>
                </a:solidFill>
              </a:rPr>
              <a:t>escritura</a:t>
            </a:r>
            <a:r>
              <a:rPr lang="es-ES" sz="1600" dirty="0"/>
              <a:t>, </a:t>
            </a:r>
            <a:r>
              <a:rPr lang="es-ES" sz="1600" dirty="0">
                <a:solidFill>
                  <a:srgbClr val="0070C0"/>
                </a:solidFill>
              </a:rPr>
              <a:t>razonamiento</a:t>
            </a:r>
            <a:r>
              <a:rPr lang="es-ES" sz="1600" dirty="0"/>
              <a:t>, o </a:t>
            </a:r>
            <a:r>
              <a:rPr lang="es-ES" sz="1600" dirty="0">
                <a:solidFill>
                  <a:srgbClr val="0070C0"/>
                </a:solidFill>
              </a:rPr>
              <a:t>habilidades matemáticas</a:t>
            </a:r>
            <a:r>
              <a:rPr lang="es-ES" sz="1600" dirty="0"/>
              <a:t>. Estas alteraciones son intrínsecas a la persona, debidas a una disfunción del </a:t>
            </a:r>
            <a:r>
              <a:rPr lang="es-ES" sz="1600" dirty="0">
                <a:solidFill>
                  <a:srgbClr val="FF6600"/>
                </a:solidFill>
              </a:rPr>
              <a:t>Sistema Nervioso Central</a:t>
            </a:r>
            <a:r>
              <a:rPr lang="es-ES" sz="1600" dirty="0"/>
              <a:t>. Pueden ocurrir a lo largo de toda la vida. Junto con ellas pueden existir problemas en las conductas de </a:t>
            </a:r>
            <a:r>
              <a:rPr lang="es-ES" sz="1600" dirty="0">
                <a:solidFill>
                  <a:srgbClr val="0070C0"/>
                </a:solidFill>
              </a:rPr>
              <a:t>autorregulación, percepción social e interacción social</a:t>
            </a:r>
            <a:r>
              <a:rPr lang="es-ES" sz="1600" dirty="0"/>
              <a:t>, sin constituir por sí mismas una dificultad del aprendizaje. Pero sí, presentarse conjuntamente con otras condiciones incapacitantes, con influencias extrínsecas o ambientales”. Hammill.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28151A5-6615-4CC2-A9AA-911F72EAAA0E}"/>
              </a:ext>
            </a:extLst>
          </p:cNvPr>
          <p:cNvSpPr txBox="1"/>
          <p:nvPr/>
        </p:nvSpPr>
        <p:spPr>
          <a:xfrm>
            <a:off x="755576" y="3719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RECURSOS PARA EL</a:t>
            </a:r>
            <a:r>
              <a:rPr lang="es-ES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AULA </a:t>
            </a:r>
            <a:endParaRPr lang="es-ES" sz="36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D2ADE54-0D7A-4047-A1CD-6EE8CFA74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6" t="2478" r="33168" b="73689"/>
          <a:stretch/>
        </p:blipFill>
        <p:spPr bwMode="auto">
          <a:xfrm>
            <a:off x="190287" y="538378"/>
            <a:ext cx="3043874" cy="10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7C68BCB-594D-403E-85E1-DDD340C96AA5}"/>
              </a:ext>
            </a:extLst>
          </p:cNvPr>
          <p:cNvSpPr txBox="1"/>
          <p:nvPr/>
        </p:nvSpPr>
        <p:spPr>
          <a:xfrm>
            <a:off x="3252293" y="639109"/>
            <a:ext cx="5630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 Change </a:t>
            </a:r>
            <a:r>
              <a:rPr lang="es-ES" dirty="0" err="1"/>
              <a:t>Dyslexia</a:t>
            </a:r>
            <a:r>
              <a:rPr lang="es-ES" dirty="0"/>
              <a:t> es una herramienta creada por la investigadora y disléxica Luz </a:t>
            </a:r>
            <a:r>
              <a:rPr lang="es-ES" dirty="0" err="1"/>
              <a:t>Rello</a:t>
            </a:r>
            <a:r>
              <a:rPr lang="es-ES" dirty="0"/>
              <a:t>, aplicable a las aulas.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89C0024-C1A5-4896-9D7B-AFE4AADD23FD}"/>
              </a:ext>
            </a:extLst>
          </p:cNvPr>
          <p:cNvSpPr txBox="1"/>
          <p:nvPr/>
        </p:nvSpPr>
        <p:spPr>
          <a:xfrm>
            <a:off x="213107" y="4324283"/>
            <a:ext cx="8136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b="1" i="0" dirty="0">
                <a:solidFill>
                  <a:srgbClr val="3F3F3F"/>
                </a:solidFill>
                <a:effectLst/>
                <a:latin typeface="Roboto"/>
              </a:rPr>
              <a:t>Plantillas para hacer  tus propias actividades</a:t>
            </a:r>
            <a:endParaRPr lang="es-ES" b="0" i="0" dirty="0">
              <a:solidFill>
                <a:srgbClr val="3F3F3F"/>
              </a:solidFill>
              <a:effectLst/>
              <a:latin typeface="Roboto"/>
            </a:endParaRPr>
          </a:p>
          <a:p>
            <a:pPr algn="l"/>
            <a:r>
              <a:rPr lang="es-ES" b="0" i="0" dirty="0">
                <a:solidFill>
                  <a:srgbClr val="3F3F3F"/>
                </a:solidFill>
                <a:effectLst/>
                <a:latin typeface="Roboto"/>
              </a:rPr>
              <a:t>Una propuesta de </a:t>
            </a:r>
            <a:r>
              <a:rPr lang="es-ES" b="0" i="0" u="none" strike="noStrike" dirty="0">
                <a:solidFill>
                  <a:srgbClr val="0070C0"/>
                </a:solidFill>
                <a:effectLst/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Orientación Andújar</a:t>
            </a:r>
            <a:r>
              <a:rPr lang="es-ES" b="0" i="0" dirty="0">
                <a:solidFill>
                  <a:srgbClr val="0070C0"/>
                </a:solidFill>
                <a:effectLst/>
                <a:latin typeface="Roboto"/>
              </a:rPr>
              <a:t> </a:t>
            </a:r>
            <a:r>
              <a:rPr lang="es-ES" b="0" i="0" dirty="0">
                <a:solidFill>
                  <a:srgbClr val="3F3F3F"/>
                </a:solidFill>
                <a:effectLst/>
                <a:latin typeface="Roboto"/>
              </a:rPr>
              <a:t>que agrupa en un mismo espacio todas las fichas y ejercicios que este blog </a:t>
            </a:r>
            <a:r>
              <a:rPr lang="es-ES" dirty="0">
                <a:solidFill>
                  <a:srgbClr val="3F3F3F"/>
                </a:solidFill>
                <a:latin typeface="Roboto"/>
              </a:rPr>
              <a:t>fue </a:t>
            </a:r>
            <a:r>
              <a:rPr lang="es-ES" b="0" i="0" dirty="0">
                <a:solidFill>
                  <a:srgbClr val="3F3F3F"/>
                </a:solidFill>
                <a:effectLst/>
                <a:latin typeface="Roboto"/>
              </a:rPr>
              <a:t>colgando acerca de la dislexia.</a:t>
            </a:r>
          </a:p>
        </p:txBody>
      </p:sp>
      <p:sp>
        <p:nvSpPr>
          <p:cNvPr id="17" name="AutoShape 6" descr="Cartel">
            <a:extLst>
              <a:ext uri="{FF2B5EF4-FFF2-40B4-BE49-F238E27FC236}">
                <a16:creationId xmlns:a16="http://schemas.microsoft.com/office/drawing/2014/main" id="{6EE9275E-0674-4825-AC42-3FC43D597F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67CD7EA-FE7C-4847-B24C-93925C5AF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71" y="1539719"/>
            <a:ext cx="1242085" cy="124208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B267D7A-449A-44AC-A497-5C05FCB5BFC5}"/>
              </a:ext>
            </a:extLst>
          </p:cNvPr>
          <p:cNvSpPr txBox="1"/>
          <p:nvPr/>
        </p:nvSpPr>
        <p:spPr>
          <a:xfrm>
            <a:off x="1462268" y="1596681"/>
            <a:ext cx="766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0" i="0" dirty="0">
                <a:solidFill>
                  <a:srgbClr val="3F3F3F"/>
                </a:solidFill>
                <a:effectLst/>
                <a:latin typeface="Roboto"/>
              </a:rPr>
              <a:t>App con actividades enfocadas a cualquier nivel educativo: comprensión lectora, fluidez lectora… </a:t>
            </a:r>
            <a:r>
              <a:rPr lang="es-ES" dirty="0">
                <a:solidFill>
                  <a:srgbClr val="3F3F3F"/>
                </a:solidFill>
                <a:latin typeface="Roboto"/>
              </a:rPr>
              <a:t>I</a:t>
            </a:r>
            <a:r>
              <a:rPr lang="es-ES" b="0" i="0" dirty="0">
                <a:solidFill>
                  <a:srgbClr val="3F3F3F"/>
                </a:solidFill>
                <a:effectLst/>
                <a:latin typeface="Roboto"/>
              </a:rPr>
              <a:t>ncluye un programa de intervención.</a:t>
            </a:r>
            <a:endParaRPr lang="es-ES" dirty="0"/>
          </a:p>
        </p:txBody>
      </p:sp>
      <p:pic>
        <p:nvPicPr>
          <p:cNvPr id="1032" name="Picture 8" descr="La Dislexia">
            <a:extLst>
              <a:ext uri="{FF2B5EF4-FFF2-40B4-BE49-F238E27FC236}">
                <a16:creationId xmlns:a16="http://schemas.microsoft.com/office/drawing/2014/main" id="{F61FA88B-CB60-44CC-A8C8-DE332D139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1" y="3216492"/>
            <a:ext cx="15430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D96812BD-781B-4BD9-AE3D-242B128C99E0}"/>
              </a:ext>
            </a:extLst>
          </p:cNvPr>
          <p:cNvSpPr txBox="1"/>
          <p:nvPr/>
        </p:nvSpPr>
        <p:spPr>
          <a:xfrm>
            <a:off x="2379845" y="3037145"/>
            <a:ext cx="6530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0" i="0" dirty="0">
                <a:solidFill>
                  <a:srgbClr val="3F3F3F"/>
                </a:solidFill>
                <a:effectLst/>
                <a:latin typeface="Roboto"/>
              </a:rPr>
              <a:t>Webs y blogs que </a:t>
            </a:r>
            <a:r>
              <a:rPr lang="es-ES" dirty="0">
                <a:solidFill>
                  <a:srgbClr val="3F3F3F"/>
                </a:solidFill>
                <a:latin typeface="Roboto"/>
              </a:rPr>
              <a:t>documentan</a:t>
            </a:r>
            <a:r>
              <a:rPr lang="es-ES" b="0" i="0" dirty="0">
                <a:solidFill>
                  <a:srgbClr val="3F3F3F"/>
                </a:solidFill>
                <a:effectLst/>
                <a:latin typeface="Roboto"/>
              </a:rPr>
              <a:t> acerca de todos los factores a tener en cuenta, y</a:t>
            </a:r>
            <a:r>
              <a:rPr lang="es-ES" dirty="0">
                <a:solidFill>
                  <a:srgbClr val="3F3F3F"/>
                </a:solidFill>
                <a:latin typeface="Roboto"/>
              </a:rPr>
              <a:t> </a:t>
            </a:r>
            <a:r>
              <a:rPr lang="es-ES" b="0" i="0" dirty="0">
                <a:solidFill>
                  <a:srgbClr val="3F3F3F"/>
                </a:solidFill>
                <a:effectLst/>
                <a:latin typeface="Roboto"/>
              </a:rPr>
              <a:t>recomendaciones para trabajar con el alumnado. </a:t>
            </a:r>
            <a:r>
              <a:rPr lang="es-ES" dirty="0">
                <a:solidFill>
                  <a:srgbClr val="3F3F3F"/>
                </a:solidFill>
                <a:latin typeface="Roboto"/>
              </a:rPr>
              <a:t>A</a:t>
            </a:r>
            <a:r>
              <a:rPr lang="es-ES" b="0" i="0" dirty="0">
                <a:solidFill>
                  <a:srgbClr val="3F3F3F"/>
                </a:solidFill>
                <a:effectLst/>
                <a:latin typeface="Roboto"/>
              </a:rPr>
              <a:t>portan muchos recursos.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979AECF-5F80-4C34-BBC4-CF8C9178E633}"/>
              </a:ext>
            </a:extLst>
          </p:cNvPr>
          <p:cNvSpPr txBox="1"/>
          <p:nvPr/>
        </p:nvSpPr>
        <p:spPr>
          <a:xfrm>
            <a:off x="163803" y="3504335"/>
            <a:ext cx="2247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dirty="0">
                <a:solidFill>
                  <a:srgbClr val="3F3F3F"/>
                </a:solidFill>
                <a:effectLst/>
                <a:latin typeface="Roboto"/>
              </a:rPr>
              <a:t>DISL3XIA</a:t>
            </a:r>
          </a:p>
          <a:p>
            <a:r>
              <a:rPr lang="es-ES" b="1" i="0" dirty="0">
                <a:solidFill>
                  <a:srgbClr val="3F3F3F"/>
                </a:solidFill>
                <a:effectLst/>
                <a:latin typeface="Roboto"/>
              </a:rPr>
              <a:t>La Psico-</a:t>
            </a:r>
            <a:r>
              <a:rPr lang="es-ES" b="1" i="0" dirty="0" err="1">
                <a:solidFill>
                  <a:srgbClr val="3F3F3F"/>
                </a:solidFill>
                <a:effectLst/>
                <a:latin typeface="Roboto"/>
              </a:rPr>
              <a:t>goloteca</a:t>
            </a:r>
            <a:endParaRPr lang="es-E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26607CE-F77B-4A39-8839-E71B37671DC2}"/>
              </a:ext>
            </a:extLst>
          </p:cNvPr>
          <p:cNvSpPr txBox="1"/>
          <p:nvPr/>
        </p:nvSpPr>
        <p:spPr>
          <a:xfrm>
            <a:off x="1564680" y="2168710"/>
            <a:ext cx="7019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dirty="0">
                <a:solidFill>
                  <a:srgbClr val="FF6600"/>
                </a:solidFill>
                <a:effectLst/>
                <a:latin typeface="Roboto"/>
              </a:rPr>
              <a:t>Otras apps, juegos: </a:t>
            </a:r>
            <a:r>
              <a:rPr lang="es-ES" b="1" i="0" dirty="0" err="1">
                <a:solidFill>
                  <a:srgbClr val="3F3F3F"/>
                </a:solidFill>
                <a:effectLst/>
                <a:latin typeface="Roboto"/>
              </a:rPr>
              <a:t>Aless</a:t>
            </a:r>
            <a:r>
              <a:rPr lang="es-ES" b="1" i="0" dirty="0">
                <a:solidFill>
                  <a:srgbClr val="3F3F3F"/>
                </a:solidFill>
                <a:effectLst/>
                <a:latin typeface="Roboto"/>
              </a:rPr>
              <a:t> II, </a:t>
            </a:r>
            <a:r>
              <a:rPr lang="es-ES" b="1" i="0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 </a:t>
            </a:r>
            <a:endParaRPr lang="es-ES" b="1" i="0" dirty="0">
              <a:solidFill>
                <a:srgbClr val="3F3F3F"/>
              </a:solidFill>
              <a:effectLst/>
              <a:latin typeface="Roboto"/>
            </a:endParaRPr>
          </a:p>
          <a:p>
            <a:r>
              <a:rPr lang="es-ES" b="1" i="0" dirty="0">
                <a:solidFill>
                  <a:srgbClr val="3F3F3F"/>
                </a:solidFill>
                <a:effectLst/>
                <a:latin typeface="Roboto"/>
              </a:rPr>
              <a:t>Héctor, el apasionado lector: cómo tratar la dislexia</a:t>
            </a:r>
            <a:endParaRPr lang="es-ES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D96DEF1-62AC-4EAE-BB34-310D5E4A7550}"/>
              </a:ext>
            </a:extLst>
          </p:cNvPr>
          <p:cNvSpPr txBox="1"/>
          <p:nvPr/>
        </p:nvSpPr>
        <p:spPr>
          <a:xfrm>
            <a:off x="1776621" y="5386988"/>
            <a:ext cx="680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</a:rPr>
              <a:t>Creadores de herramientas y exámenes</a:t>
            </a:r>
            <a:r>
              <a:rPr lang="es-ES" dirty="0"/>
              <a:t>: </a:t>
            </a:r>
            <a:r>
              <a:rPr lang="es-ES" dirty="0" err="1">
                <a:solidFill>
                  <a:srgbClr val="0070C0"/>
                </a:solidFill>
              </a:rPr>
              <a:t>Socrative</a:t>
            </a:r>
            <a:r>
              <a:rPr lang="es-ES" dirty="0">
                <a:solidFill>
                  <a:srgbClr val="0070C0"/>
                </a:solidFill>
              </a:rPr>
              <a:t> , 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Kahoot</a:t>
            </a:r>
            <a:r>
              <a:rPr lang="es-ES" dirty="0">
                <a:solidFill>
                  <a:srgbClr val="0070C0"/>
                </a:solidFill>
              </a:rPr>
              <a:t>, 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ProProfs</a:t>
            </a:r>
            <a:r>
              <a:rPr lang="es-ES" dirty="0">
                <a:solidFill>
                  <a:srgbClr val="0070C0"/>
                </a:solidFill>
              </a:rPr>
              <a:t>,</a:t>
            </a:r>
            <a:r>
              <a:rPr lang="es-ES" i="0" u="none" strike="noStrike" dirty="0">
                <a:solidFill>
                  <a:srgbClr val="6B9F25"/>
                </a:solidFill>
                <a:effectLst/>
                <a:latin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Edpuzzle</a:t>
            </a:r>
            <a:r>
              <a:rPr lang="es-ES" dirty="0">
                <a:solidFill>
                  <a:srgbClr val="0070C0"/>
                </a:solidFill>
              </a:rPr>
              <a:t>, </a:t>
            </a:r>
            <a:r>
              <a:rPr lang="es-ES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ClassMarker</a:t>
            </a:r>
            <a:r>
              <a:rPr lang="es-ES" dirty="0">
                <a:solidFill>
                  <a:srgbClr val="0070C0"/>
                </a:solidFill>
              </a:rPr>
              <a:t>, 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Cerebriti</a:t>
            </a:r>
            <a:r>
              <a:rPr lang="es-ES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Naiku</a:t>
            </a:r>
            <a:r>
              <a:rPr lang="es-ES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GoogleForms</a:t>
            </a:r>
            <a:r>
              <a:rPr lang="es-ES" dirty="0">
                <a:solidFill>
                  <a:srgbClr val="0070C0"/>
                </a:solidFill>
              </a:rPr>
              <a:t>,</a:t>
            </a:r>
            <a:r>
              <a:rPr lang="es-ES" i="0" u="none" strike="noStrike" dirty="0">
                <a:solidFill>
                  <a:srgbClr val="6B9F25"/>
                </a:solidFill>
                <a:effectLst/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Rubrics</a:t>
            </a:r>
            <a:r>
              <a:rPr lang="es-ES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</a:t>
            </a:r>
            <a:r>
              <a:rPr lang="es-ES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</a:t>
            </a:r>
            <a:r>
              <a:rPr lang="es-ES" dirty="0">
                <a:solidFill>
                  <a:srgbClr val="6B9F25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Rubrics</a:t>
            </a:r>
            <a:r>
              <a:rPr lang="es-ES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RubiStar</a:t>
            </a:r>
            <a:r>
              <a:rPr lang="es-ES" dirty="0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02662E0-01F7-45F9-8BA1-7CB41A47A4BD}"/>
              </a:ext>
            </a:extLst>
          </p:cNvPr>
          <p:cNvSpPr/>
          <p:nvPr/>
        </p:nvSpPr>
        <p:spPr>
          <a:xfrm>
            <a:off x="1259632" y="260648"/>
            <a:ext cx="6480720" cy="8623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RECURSOS DE LECTURA: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D4DCA74-58B5-407A-96FA-0DFD242FE2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151216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E1C660C-F1B5-4900-9BDF-9455066A4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412776"/>
            <a:ext cx="2247900" cy="16192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3B1451-7D3D-4993-B18B-071ADD817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604" y="1412776"/>
            <a:ext cx="2281308" cy="16192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80189A-AF5A-405C-B4DE-7A4495100822}"/>
              </a:ext>
            </a:extLst>
          </p:cNvPr>
          <p:cNvSpPr txBox="1"/>
          <p:nvPr/>
        </p:nvSpPr>
        <p:spPr>
          <a:xfrm>
            <a:off x="2317879" y="5005939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Audiolibros: </a:t>
            </a:r>
            <a:r>
              <a:rPr lang="es-ES" dirty="0">
                <a:solidFill>
                  <a:srgbClr val="333333"/>
                </a:solidFill>
                <a:latin typeface="Conv_Roboto-Light"/>
              </a:rPr>
              <a:t>informe de la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Conv_Roboto-Light"/>
              </a:rPr>
              <a:t>National</a:t>
            </a:r>
            <a:r>
              <a:rPr lang="es-ES" b="0" i="0" dirty="0">
                <a:solidFill>
                  <a:srgbClr val="333333"/>
                </a:solidFill>
                <a:effectLst/>
                <a:latin typeface="Conv_Roboto-Light"/>
              </a:rPr>
              <a:t>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Conv_Roboto-Light"/>
              </a:rPr>
              <a:t>Literacy</a:t>
            </a:r>
            <a:r>
              <a:rPr lang="es-ES" b="0" i="0" dirty="0">
                <a:solidFill>
                  <a:srgbClr val="333333"/>
                </a:solidFill>
                <a:effectLst/>
                <a:latin typeface="Conv_Roboto-Light"/>
              </a:rPr>
              <a:t> Trust publicó los beneficios del uso de este recurso en fomento de la lectura y la escritura.</a:t>
            </a:r>
          </a:p>
          <a:p>
            <a:endParaRPr lang="es-ES" dirty="0">
              <a:solidFill>
                <a:srgbClr val="333333"/>
              </a:solidFill>
              <a:latin typeface="Conv_Roboto-Light"/>
            </a:endParaRPr>
          </a:p>
          <a:p>
            <a:r>
              <a:rPr lang="es-ES" dirty="0">
                <a:solidFill>
                  <a:srgbClr val="333333"/>
                </a:solidFill>
                <a:latin typeface="Conv_Roboto-Light"/>
              </a:rPr>
              <a:t>Apps para mejorar la precisión y la comprensión lectora: </a:t>
            </a:r>
            <a:r>
              <a:rPr lang="es-ES" b="1" u="sng" dirty="0">
                <a:solidFill>
                  <a:srgbClr val="0070C0"/>
                </a:solidFill>
              </a:rPr>
              <a:t>Velocidad de lectura</a:t>
            </a:r>
            <a:r>
              <a:rPr lang="es-ES" b="1" dirty="0">
                <a:solidFill>
                  <a:srgbClr val="0070C0"/>
                </a:solidFill>
              </a:rPr>
              <a:t>, </a:t>
            </a:r>
            <a:r>
              <a:rPr lang="es-ES" b="1" i="0" dirty="0" err="1">
                <a:solidFill>
                  <a:srgbClr val="0070C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Spritz</a:t>
            </a:r>
            <a:r>
              <a:rPr lang="es-ES" b="1" i="0" dirty="0">
                <a:solidFill>
                  <a:srgbClr val="0070C0"/>
                </a:solidFill>
                <a:effectLst/>
              </a:rPr>
              <a:t>, </a:t>
            </a:r>
            <a:r>
              <a:rPr lang="es-ES" b="1" i="0" dirty="0" err="1">
                <a:solidFill>
                  <a:srgbClr val="0070C0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ReadQuick</a:t>
            </a:r>
            <a:r>
              <a:rPr lang="es-ES" b="1" i="0" dirty="0">
                <a:solidFill>
                  <a:srgbClr val="0070C0"/>
                </a:solidFill>
                <a:effectLst/>
              </a:rPr>
              <a:t>….</a:t>
            </a:r>
          </a:p>
          <a:p>
            <a:endParaRPr lang="es-ES" u="sng" dirty="0">
              <a:solidFill>
                <a:srgbClr val="1F9692"/>
              </a:solidFill>
              <a:latin typeface="open sans"/>
            </a:endParaRPr>
          </a:p>
          <a:p>
            <a:endParaRPr lang="es-ES" b="0" i="0" dirty="0">
              <a:solidFill>
                <a:srgbClr val="333333"/>
              </a:solidFill>
              <a:effectLst/>
              <a:latin typeface="Conv_Roboto-Ligh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77A2E4-23A1-480F-96AF-6CEE08345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7954" y="3198235"/>
            <a:ext cx="3156325" cy="16579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5B1274A-C7EB-450A-8DF7-B6E03109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64361"/>
            <a:ext cx="1486054" cy="21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D102B4-B144-470D-803F-428558D545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050" b="39500"/>
          <a:stretch/>
        </p:blipFill>
        <p:spPr>
          <a:xfrm>
            <a:off x="5980557" y="3096916"/>
            <a:ext cx="1770342" cy="16192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F612A95-C7D0-48D9-8ECB-083E0D9C1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443" b="20702"/>
          <a:stretch/>
        </p:blipFill>
        <p:spPr>
          <a:xfrm>
            <a:off x="740966" y="1700808"/>
            <a:ext cx="1325363" cy="136815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8F15B86-F6F4-4580-91B3-8C71B0EDA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48680"/>
            <a:ext cx="6840760" cy="86895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RECURSOS DE ESCRITURA: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2AB810-DF4F-4BB5-B5A8-99E4D1D37EB5}"/>
              </a:ext>
            </a:extLst>
          </p:cNvPr>
          <p:cNvSpPr txBox="1"/>
          <p:nvPr/>
        </p:nvSpPr>
        <p:spPr>
          <a:xfrm>
            <a:off x="2339752" y="1700808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Utilizar dados de historia, binomios fantásticos, texto a partir de palabras clave, continúa la historia… Son estrategias que potencian la expresión escrita.</a:t>
            </a:r>
          </a:p>
        </p:txBody>
      </p:sp>
      <p:pic>
        <p:nvPicPr>
          <p:cNvPr id="2050" name="Picture 2" descr="CUADERNO DE ACTIVIDADES Y EXPRESIÓN ESCRITA NIVEL 2 - AULA PT | Lectura y  escritura, Leer y escribir, Actividades">
            <a:extLst>
              <a:ext uri="{FF2B5EF4-FFF2-40B4-BE49-F238E27FC236}">
                <a16:creationId xmlns:a16="http://schemas.microsoft.com/office/drawing/2014/main" id="{E8F95B68-68B9-4579-8FF1-BE688281E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09347"/>
            <a:ext cx="2147177" cy="16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455D35-67A9-4888-BE5D-32ABD8FF8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40" r="12200" b="5134"/>
          <a:stretch/>
        </p:blipFill>
        <p:spPr>
          <a:xfrm>
            <a:off x="678380" y="2999337"/>
            <a:ext cx="2857500" cy="215785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F26AA5F-305F-4C93-8564-1B704817152A}"/>
              </a:ext>
            </a:extLst>
          </p:cNvPr>
          <p:cNvSpPr txBox="1"/>
          <p:nvPr/>
        </p:nvSpPr>
        <p:spPr>
          <a:xfrm>
            <a:off x="3707904" y="3068960"/>
            <a:ext cx="4978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Generar estructuras guía, estrategias que pueden utilizarse también en los exámenes y en cualquier nivel académico, muy recomendable para comentarios críticos, composiciones históricas…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ED4598-5240-4E1C-8E89-6FB9C199CF01}"/>
              </a:ext>
            </a:extLst>
          </p:cNvPr>
          <p:cNvSpPr txBox="1"/>
          <p:nvPr/>
        </p:nvSpPr>
        <p:spPr>
          <a:xfrm>
            <a:off x="4427984" y="5458946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Crear materiales de entrenamiento individualizados, en que puedan ser evaluados los procesos a trabajar.</a:t>
            </a:r>
          </a:p>
        </p:txBody>
      </p:sp>
    </p:spTree>
    <p:extLst>
      <p:ext uri="{BB962C8B-B14F-4D97-AF65-F5344CB8AC3E}">
        <p14:creationId xmlns:p14="http://schemas.microsoft.com/office/powerpoint/2010/main" val="3825611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096AEBB-93C2-4926-AA52-C9D8C318911E}"/>
              </a:ext>
            </a:extLst>
          </p:cNvPr>
          <p:cNvSpPr/>
          <p:nvPr/>
        </p:nvSpPr>
        <p:spPr>
          <a:xfrm>
            <a:off x="971600" y="1223510"/>
            <a:ext cx="702664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</a:tabLst>
            </a:pPr>
            <a:endParaRPr lang="es-ES" sz="1500" b="1" kern="50" dirty="0">
              <a:solidFill>
                <a:srgbClr val="FF6600"/>
              </a:solidFill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/>
            <a:endParaRPr lang="es-ES" sz="2400" kern="5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1AB7522-B711-4621-9E02-DE4E9F6F3F48}"/>
              </a:ext>
            </a:extLst>
          </p:cNvPr>
          <p:cNvSpPr/>
          <p:nvPr/>
        </p:nvSpPr>
        <p:spPr>
          <a:xfrm>
            <a:off x="755576" y="260648"/>
            <a:ext cx="630866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2900" algn="l"/>
              </a:tabLst>
            </a:pPr>
            <a:endParaRPr lang="es-ES" sz="1500" b="1" kern="50" dirty="0">
              <a:solidFill>
                <a:srgbClr val="FF6600"/>
              </a:solidFill>
              <a:ea typeface="SimSun" panose="02010600030101010101" pitchFamily="2" charset="-122"/>
            </a:endParaRPr>
          </a:p>
          <a:p>
            <a:pPr algn="ctr">
              <a:tabLst>
                <a:tab pos="342900" algn="l"/>
              </a:tabLst>
            </a:pPr>
            <a:r>
              <a:rPr lang="es-ES" sz="1500" b="1" kern="50" dirty="0">
                <a:solidFill>
                  <a:srgbClr val="FF6600"/>
                </a:solidFill>
                <a:ea typeface="SimSun" panose="02010600030101010101" pitchFamily="2" charset="-122"/>
              </a:rPr>
              <a:t> </a:t>
            </a:r>
            <a:r>
              <a:rPr lang="es-ES" sz="2000" b="1" kern="50" dirty="0">
                <a:solidFill>
                  <a:srgbClr val="FF66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CUADERNOS E INSTRUMENTOS DE ESCRITURA:</a:t>
            </a:r>
          </a:p>
        </p:txBody>
      </p:sp>
      <p:pic>
        <p:nvPicPr>
          <p:cNvPr id="7170" name="Picture 2" descr="8423473225268">
            <a:extLst>
              <a:ext uri="{FF2B5EF4-FFF2-40B4-BE49-F238E27FC236}">
                <a16:creationId xmlns:a16="http://schemas.microsoft.com/office/drawing/2014/main" id="{7C760C61-E0A7-4670-91DE-B60214B28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81128"/>
            <a:ext cx="3908822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7E8B442-FE9D-4AB3-981A-CC7BF00C66F5}"/>
              </a:ext>
            </a:extLst>
          </p:cNvPr>
          <p:cNvSpPr/>
          <p:nvPr/>
        </p:nvSpPr>
        <p:spPr>
          <a:xfrm>
            <a:off x="780728" y="1988582"/>
            <a:ext cx="7416824" cy="163449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7175" indent="-257175" algn="just">
              <a:buFontTx/>
              <a:buAutoNum type="arabicPeriod"/>
            </a:pPr>
            <a:r>
              <a:rPr lang="es-ES" b="1" kern="50" dirty="0">
                <a:solidFill>
                  <a:srgbClr val="FF6600"/>
                </a:solidFill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TIPO DE ENCUADERNACIÓN: </a:t>
            </a:r>
            <a:r>
              <a:rPr lang="es-ES" kern="5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Evitar archivadores u hojas sueltas (especialmente en los más pequeños); </a:t>
            </a:r>
            <a:r>
              <a:rPr lang="es-ES" kern="50" dirty="0">
                <a:solidFill>
                  <a:srgbClr val="0000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y</a:t>
            </a:r>
            <a:r>
              <a:rPr lang="es-ES" kern="5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a que </a:t>
            </a:r>
            <a:r>
              <a:rPr lang="es-ES" kern="50" dirty="0">
                <a:solidFill>
                  <a:srgbClr val="0000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pueden</a:t>
            </a:r>
            <a:r>
              <a:rPr lang="es-ES" kern="5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perderlas o tenerlas desordenadas. El tipo de encuadernación más recomendada es la de grapas, por ser menos </a:t>
            </a:r>
            <a:r>
              <a:rPr lang="es-ES" kern="5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molesta</a:t>
            </a:r>
            <a:r>
              <a:rPr lang="es-ES" kern="5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a la hora de escribir.</a:t>
            </a:r>
            <a:endParaRPr lang="es-ES" kern="5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114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AC9EC58-C127-480D-8843-15533072CA34}"/>
              </a:ext>
            </a:extLst>
          </p:cNvPr>
          <p:cNvSpPr/>
          <p:nvPr/>
        </p:nvSpPr>
        <p:spPr>
          <a:xfrm>
            <a:off x="811466" y="1260439"/>
            <a:ext cx="5094677" cy="194095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FF6600"/>
                </a:solidFill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2. TIPO DE PAUTA: </a:t>
            </a:r>
            <a:r>
              <a:rPr lang="es-ES" kern="50" dirty="0"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La más adecuada inicialmente es la hoja de una línea y, para los que tienen la letra desproporcionada,  la doble pauta ancha puede ayudarles a limitar el tamaño de la letra. Es importante que los cuadernos tengan los márgenes marcados.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DAD1243-E1B1-47DC-8F95-C999E134D7DC}"/>
              </a:ext>
            </a:extLst>
          </p:cNvPr>
          <p:cNvSpPr/>
          <p:nvPr/>
        </p:nvSpPr>
        <p:spPr>
          <a:xfrm>
            <a:off x="2411761" y="4260049"/>
            <a:ext cx="5491369" cy="224742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FF66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TAMAÑO DEL CUADERNO:  </a:t>
            </a:r>
            <a:r>
              <a:rPr lang="es-ES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para los cursos iniciales mejor un cuaderno A5 (tamaño cuartilla) y para los superiores A4. </a:t>
            </a:r>
            <a:r>
              <a:rPr lang="es-ES" b="1" i="1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Aunque siempre habrá que probar lo que mejor se adapta a cada alumno, </a:t>
            </a:r>
            <a:r>
              <a:rPr lang="es-ES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porque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 posible que dependiendo del alumno con TDAH haya que adaptar estas referencias.</a:t>
            </a:r>
          </a:p>
        </p:txBody>
      </p:sp>
      <p:pic>
        <p:nvPicPr>
          <p:cNvPr id="8194" name="Picture 2" descr="Resultado de imagen de estudiar animado">
            <a:extLst>
              <a:ext uri="{FF2B5EF4-FFF2-40B4-BE49-F238E27FC236}">
                <a16:creationId xmlns:a16="http://schemas.microsoft.com/office/drawing/2014/main" id="{E3C6CC68-229B-4DFB-97B7-64913160C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43" y="1646270"/>
            <a:ext cx="2316185" cy="24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FB88AC4-6A89-4667-A95B-97F5BAEF1CB3}"/>
              </a:ext>
            </a:extLst>
          </p:cNvPr>
          <p:cNvSpPr/>
          <p:nvPr/>
        </p:nvSpPr>
        <p:spPr>
          <a:xfrm>
            <a:off x="811466" y="241079"/>
            <a:ext cx="630865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2900" algn="l"/>
              </a:tabLst>
            </a:pPr>
            <a:endParaRPr lang="es-ES" sz="1500" b="1" kern="50" dirty="0">
              <a:solidFill>
                <a:srgbClr val="FF6600"/>
              </a:solidFill>
              <a:ea typeface="SimSun" panose="02010600030101010101" pitchFamily="2" charset="-122"/>
            </a:endParaRPr>
          </a:p>
          <a:p>
            <a:pPr algn="ctr">
              <a:tabLst>
                <a:tab pos="342900" algn="l"/>
              </a:tabLst>
            </a:pPr>
            <a:r>
              <a:rPr lang="es-ES" sz="1500" b="1" kern="50" dirty="0">
                <a:solidFill>
                  <a:srgbClr val="FF6600"/>
                </a:solidFill>
                <a:ea typeface="SimSun" panose="02010600030101010101" pitchFamily="2" charset="-122"/>
              </a:rPr>
              <a:t> </a:t>
            </a:r>
            <a:r>
              <a:rPr lang="es-ES" sz="2000" b="1" kern="50" dirty="0">
                <a:solidFill>
                  <a:srgbClr val="FF66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CUADERNOS E INSTRUMENTOS DE ESCRITURA:</a:t>
            </a:r>
          </a:p>
        </p:txBody>
      </p:sp>
    </p:spTree>
    <p:extLst>
      <p:ext uri="{BB962C8B-B14F-4D97-AF65-F5344CB8AC3E}">
        <p14:creationId xmlns:p14="http://schemas.microsoft.com/office/powerpoint/2010/main" val="2050420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4E055C9-8782-4343-91E5-FA63FE613AA1}"/>
              </a:ext>
            </a:extLst>
          </p:cNvPr>
          <p:cNvSpPr/>
          <p:nvPr/>
        </p:nvSpPr>
        <p:spPr>
          <a:xfrm>
            <a:off x="1255606" y="837292"/>
            <a:ext cx="6485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FF6600"/>
                </a:solidFill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4. INSTRUMENTO DE ESCRITURA: </a:t>
            </a:r>
            <a:endParaRPr lang="es-ES" i="1" kern="50" dirty="0"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C2A88A0-D4F5-4C92-9822-C092CAB67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766194"/>
              </p:ext>
            </p:extLst>
          </p:nvPr>
        </p:nvGraphicFramePr>
        <p:xfrm>
          <a:off x="1255606" y="1238881"/>
          <a:ext cx="7416824" cy="4898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C4A9EF5D-7F8B-468B-B19E-F9B007401E3B}"/>
              </a:ext>
            </a:extLst>
          </p:cNvPr>
          <p:cNvSpPr/>
          <p:nvPr/>
        </p:nvSpPr>
        <p:spPr>
          <a:xfrm>
            <a:off x="971600" y="259162"/>
            <a:ext cx="7082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2900" algn="l"/>
              </a:tabLst>
            </a:pPr>
            <a:r>
              <a:rPr lang="es-ES" sz="1500" b="1" kern="50" dirty="0">
                <a:solidFill>
                  <a:srgbClr val="FF6600"/>
                </a:solidFill>
                <a:ea typeface="SimSun" panose="02010600030101010101" pitchFamily="2" charset="-122"/>
              </a:rPr>
              <a:t> </a:t>
            </a:r>
            <a:r>
              <a:rPr lang="es-ES" sz="2000" b="1" kern="50" dirty="0">
                <a:solidFill>
                  <a:srgbClr val="FF66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CUADERNOS E INSTRUMENTOS DE ESCRITURA:</a:t>
            </a:r>
          </a:p>
        </p:txBody>
      </p:sp>
    </p:spTree>
    <p:extLst>
      <p:ext uri="{BB962C8B-B14F-4D97-AF65-F5344CB8AC3E}">
        <p14:creationId xmlns:p14="http://schemas.microsoft.com/office/powerpoint/2010/main" val="2855154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947F82-C449-4685-BB77-A1CD26EF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D3947F82-C449-4685-BB77-A1CD26EF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556DE4B-B180-4BC8-8B20-A18F689015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B556DE4B-B180-4BC8-8B20-A18F689015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2945A2-497B-434B-9F50-ED6AEA871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332945A2-497B-434B-9F50-ED6AEA8712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C59FB8-A106-4D81-A328-89B09766A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16C59FB8-A106-4D81-A328-89B09766A3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139956-4772-4839-A307-3795BCDFC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67139956-4772-4839-A307-3795BCDFC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5A73F2-CE0F-4612-BBF4-3C012BBF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ED5A73F2-CE0F-4612-BBF4-3C012BBF4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8AAA3F-9310-43A6-8BBB-F3860EEC9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6B8AAA3F-9310-43A6-8BBB-F3860EEC9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B6DAA0D-9B08-463B-9CF8-29A321BC9742}"/>
              </a:ext>
            </a:extLst>
          </p:cNvPr>
          <p:cNvSpPr/>
          <p:nvPr/>
        </p:nvSpPr>
        <p:spPr>
          <a:xfrm>
            <a:off x="987142" y="1303985"/>
            <a:ext cx="76173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b="1" kern="50" dirty="0">
                <a:solidFill>
                  <a:srgbClr val="FF66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5. ORGANIZACIÓN DE LOS CUADERNOS: </a:t>
            </a:r>
          </a:p>
          <a:p>
            <a:pPr algn="just"/>
            <a:r>
              <a:rPr lang="es-ES" sz="2000" b="1" i="1" kern="50" dirty="0">
                <a:latin typeface="Arial" panose="020B0604020202020204" pitchFamily="34" charset="0"/>
                <a:ea typeface="SimSun" panose="02010600030101010101" pitchFamily="2" charset="-122"/>
              </a:rPr>
              <a:t>Un cuaderno de un color diferente para cada asignatura</a:t>
            </a:r>
            <a:r>
              <a:rPr lang="es-ES" sz="2000" kern="50" dirty="0">
                <a:latin typeface="Arial" panose="020B0604020202020204" pitchFamily="34" charset="0"/>
                <a:ea typeface="SimSun" panose="02010600030101010101" pitchFamily="2" charset="-122"/>
              </a:rPr>
              <a:t>, con el nombre de la asignatura en grande en la portada (pueden también incluir un dibujo que relacionen con la asignatura).</a:t>
            </a:r>
            <a:endParaRPr lang="es-ES" sz="2000" dirty="0"/>
          </a:p>
        </p:txBody>
      </p:sp>
      <p:pic>
        <p:nvPicPr>
          <p:cNvPr id="16386" name="Picture 2" descr="Resultado de imagen de dibujos de cuadernos">
            <a:extLst>
              <a:ext uri="{FF2B5EF4-FFF2-40B4-BE49-F238E27FC236}">
                <a16:creationId xmlns:a16="http://schemas.microsoft.com/office/drawing/2014/main" id="{048919F0-C256-4EED-9EF3-9AC9F4C8A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5" b="18639"/>
          <a:stretch/>
        </p:blipFill>
        <p:spPr bwMode="auto">
          <a:xfrm>
            <a:off x="1892158" y="3143089"/>
            <a:ext cx="5359679" cy="2837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E22E4AA-5C78-4811-85EB-51C5EF890D05}"/>
              </a:ext>
            </a:extLst>
          </p:cNvPr>
          <p:cNvSpPr/>
          <p:nvPr/>
        </p:nvSpPr>
        <p:spPr>
          <a:xfrm>
            <a:off x="1619672" y="332656"/>
            <a:ext cx="642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2900" algn="l"/>
              </a:tabLst>
            </a:pPr>
            <a:r>
              <a:rPr lang="es-ES" sz="2000" b="1" kern="50" dirty="0">
                <a:solidFill>
                  <a:srgbClr val="FF66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CUADERNOS E INSTRUMENTOS DE ESCRITURA:</a:t>
            </a:r>
          </a:p>
        </p:txBody>
      </p:sp>
    </p:spTree>
    <p:extLst>
      <p:ext uri="{BB962C8B-B14F-4D97-AF65-F5344CB8AC3E}">
        <p14:creationId xmlns:p14="http://schemas.microsoft.com/office/powerpoint/2010/main" val="200353941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2 Marcador de contenido"/>
          <p:cNvSpPr>
            <a:spLocks noGrp="1"/>
          </p:cNvSpPr>
          <p:nvPr>
            <p:ph idx="1"/>
          </p:nvPr>
        </p:nvSpPr>
        <p:spPr>
          <a:xfrm>
            <a:off x="1253987" y="980728"/>
            <a:ext cx="6968058" cy="4612876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sz="2800" b="1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Chuleta de ortografía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76BADE7-B9C2-4033-BBF0-9D9EB5076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1" b="3800"/>
          <a:stretch/>
        </p:blipFill>
        <p:spPr>
          <a:xfrm>
            <a:off x="1864570" y="1628800"/>
            <a:ext cx="2687484" cy="50851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87FCE52-B705-41A9-84F7-785A956CC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798" y="1644760"/>
            <a:ext cx="2318546" cy="4972752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412486A-7A78-4DBA-8CCA-DFDF833330A2}"/>
              </a:ext>
            </a:extLst>
          </p:cNvPr>
          <p:cNvSpPr/>
          <p:nvPr/>
        </p:nvSpPr>
        <p:spPr>
          <a:xfrm>
            <a:off x="1403648" y="218649"/>
            <a:ext cx="6264696" cy="646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RECURSOS DE ORTOGRAFÍA: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2 Marcador de contenido"/>
          <p:cNvSpPr>
            <a:spLocks noGrp="1"/>
          </p:cNvSpPr>
          <p:nvPr>
            <p:ph idx="1"/>
          </p:nvPr>
        </p:nvSpPr>
        <p:spPr>
          <a:xfrm>
            <a:off x="1331913" y="404813"/>
            <a:ext cx="7354887" cy="57213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sz="2800" b="1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Ortografía </a:t>
            </a:r>
            <a:r>
              <a:rPr lang="es-ES" sz="2800" b="1" u="sng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Ideovisual</a:t>
            </a:r>
            <a:endParaRPr lang="es-ES" sz="2800" b="1" u="sng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6263" name="Picture 4" descr="http://ptyalcantabria.files.wordpress.com/2012/05/veterinario_agt.gif?w=50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322388"/>
            <a:ext cx="36941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6" descr="http://1.bp.blogspot.com/-Zje9ZTt2vvk/UEqBXM22cTI/AAAAAAAAAFw/pcdMPw5kY1A/s1600/bicicleta_agt+%281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246313"/>
            <a:ext cx="2857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8" descr="http://albertomaristas.files.wordpress.com/2012/03/avion_agt.gif?w=61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40163"/>
            <a:ext cx="3432175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0" descr="http://4.bp.blogspot.com/-LNHVDJQ67xk/UwYkMFru0JI/AAAAAAAACOg/P_yw4WsCUtE/s1600/burro_ag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08500"/>
            <a:ext cx="2857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6267" y="3063243"/>
            <a:ext cx="2089150" cy="288925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10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contenidos.educarex.es/mci/2007/29/</a:t>
            </a:r>
            <a:endParaRPr lang="es-E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567" t="12883" r="3846" b="10413"/>
          <a:stretch/>
        </p:blipFill>
        <p:spPr bwMode="auto">
          <a:xfrm>
            <a:off x="323528" y="1185429"/>
            <a:ext cx="2554628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4433" t="9471" r="17526" b="14755"/>
          <a:stretch/>
        </p:blipFill>
        <p:spPr bwMode="auto">
          <a:xfrm>
            <a:off x="3347864" y="1140718"/>
            <a:ext cx="2448272" cy="1780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3040697" y="3006787"/>
            <a:ext cx="33115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sz="11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www.educa.jcyl.es/educacyl/cm/gallery/Recursos%20Infinity/aplicaciones/13_elemental_watson/index.html</a:t>
            </a:r>
            <a:endParaRPr lang="es-ES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B17790A4-E803-40D9-BB13-F4C4C71B0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697" y="32090"/>
            <a:ext cx="2746375" cy="89037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Ortografía </a:t>
            </a:r>
          </a:p>
        </p:txBody>
      </p:sp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9CB9BE14-B9E8-498C-A33E-7BEFC5299924}"/>
              </a:ext>
            </a:extLst>
          </p:cNvPr>
          <p:cNvSpPr/>
          <p:nvPr/>
        </p:nvSpPr>
        <p:spPr>
          <a:xfrm>
            <a:off x="755576" y="810244"/>
            <a:ext cx="7632848" cy="45719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F3F0A0-0609-4EBE-9E32-D1E8FCDCD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86" y="3645024"/>
            <a:ext cx="2808312" cy="19002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CD9CFA-A013-4FF7-99E1-F545E4E97D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r="17485"/>
          <a:stretch/>
        </p:blipFill>
        <p:spPr>
          <a:xfrm>
            <a:off x="3347864" y="3906081"/>
            <a:ext cx="1843889" cy="13781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4C566EE-D231-4D72-99DC-0545EB879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455" y="3906081"/>
            <a:ext cx="2362200" cy="19335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7C4C3-A5D6-47C2-950E-2571DD482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TDAH y Trastornos Específicos del Aprendizaje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532E58-0DFE-41F7-B064-5BB1331AE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s-E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Justificación: ¿Por qué abordamos este capítulo ?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Prevalencia de Dislexia en el TDAH: 39%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Prevalencia TDAH en Dislexia: 33%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Estudios recientes muestran que un 60% de personas con TDAH presentan alteraciones de la escritura con la magnitud suficiente como para ser considerado como Trastorno Específico de la Escritura.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prevalencia de TDAH con Trastorno Específico del Cálculo se sitúa entre el 26% y el 42%.</a:t>
            </a:r>
          </a:p>
        </p:txBody>
      </p:sp>
    </p:spTree>
    <p:extLst>
      <p:ext uri="{BB962C8B-B14F-4D97-AF65-F5344CB8AC3E}">
        <p14:creationId xmlns:p14="http://schemas.microsoft.com/office/powerpoint/2010/main" val="3787867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5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Autocorreción</a:t>
            </a: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escritura</a:t>
            </a:r>
          </a:p>
        </p:txBody>
      </p:sp>
      <p:sp>
        <p:nvSpPr>
          <p:cNvPr id="110595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/>
          <a:lstStyle/>
          <a:p>
            <a:pPr eaLnBrk="1" hangingPunct="1"/>
            <a:endParaRPr lang="es-ES" dirty="0"/>
          </a:p>
          <a:p>
            <a:pPr marL="0" indent="0" algn="just" eaLnBrk="1" hangingPunct="1">
              <a:buNone/>
            </a:pPr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21453" y="619098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62A96C-C9B0-46C2-AAB6-36575F35F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966038"/>
            <a:ext cx="2688569" cy="12314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7C8406C-9845-4A9B-A2FB-91C067520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844991"/>
            <a:ext cx="1479677" cy="209033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23678E7-D45E-49D3-986E-9AA5446AE698}"/>
              </a:ext>
            </a:extLst>
          </p:cNvPr>
          <p:cNvSpPr txBox="1"/>
          <p:nvPr/>
        </p:nvSpPr>
        <p:spPr>
          <a:xfrm>
            <a:off x="3756957" y="2280925"/>
            <a:ext cx="44644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Palos revisores: para autocorregirse</a:t>
            </a:r>
          </a:p>
          <a:p>
            <a:r>
              <a:rPr lang="es-ES" sz="900" dirty="0"/>
              <a:t>Blog : Rincón de una Maestra</a:t>
            </a:r>
          </a:p>
        </p:txBody>
      </p:sp>
      <p:sp>
        <p:nvSpPr>
          <p:cNvPr id="12" name="1 Título">
            <a:extLst>
              <a:ext uri="{FF2B5EF4-FFF2-40B4-BE49-F238E27FC236}">
                <a16:creationId xmlns:a16="http://schemas.microsoft.com/office/drawing/2014/main" id="{CB661865-36E2-42DB-AF57-27C2A5CB1D90}"/>
              </a:ext>
            </a:extLst>
          </p:cNvPr>
          <p:cNvSpPr txBox="1">
            <a:spLocks/>
          </p:cNvSpPr>
          <p:nvPr/>
        </p:nvSpPr>
        <p:spPr bwMode="auto">
          <a:xfrm>
            <a:off x="528808" y="260004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Aprendizajes de experiencia</a:t>
            </a:r>
          </a:p>
        </p:txBody>
      </p:sp>
      <p:sp>
        <p:nvSpPr>
          <p:cNvPr id="13" name="3 Rectángulo redondeado">
            <a:extLst>
              <a:ext uri="{FF2B5EF4-FFF2-40B4-BE49-F238E27FC236}">
                <a16:creationId xmlns:a16="http://schemas.microsoft.com/office/drawing/2014/main" id="{6A8C5F1A-D9C3-478B-8898-2BC05ED90997}"/>
              </a:ext>
            </a:extLst>
          </p:cNvPr>
          <p:cNvSpPr/>
          <p:nvPr/>
        </p:nvSpPr>
        <p:spPr>
          <a:xfrm>
            <a:off x="1021453" y="346286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0D8D09E-31A6-43C1-9BB5-52569068E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05" r="2750" b="6859"/>
          <a:stretch/>
        </p:blipFill>
        <p:spPr>
          <a:xfrm>
            <a:off x="107504" y="3705084"/>
            <a:ext cx="2976549" cy="180913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481B530-D81E-4F1C-80C9-B64320047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281" y="4543979"/>
            <a:ext cx="2362200" cy="19335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1744260-8ED3-4BE1-8D27-F2158DC9EB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750" b="49290"/>
          <a:stretch/>
        </p:blipFill>
        <p:spPr>
          <a:xfrm>
            <a:off x="5675707" y="3705084"/>
            <a:ext cx="3131840" cy="241925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68761"/>
            <a:ext cx="1851389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1"/>
            <a:ext cx="1850162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3C357359-AE93-4FC3-AECE-44B1107B3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25504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Psicomotricidad fina </a:t>
            </a:r>
            <a:endParaRPr lang="es-ES" sz="3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3 Rectángulo redondeado">
            <a:extLst>
              <a:ext uri="{FF2B5EF4-FFF2-40B4-BE49-F238E27FC236}">
                <a16:creationId xmlns:a16="http://schemas.microsoft.com/office/drawing/2014/main" id="{E42ABC20-DB0E-4A3A-B6D1-7937A06CBF28}"/>
              </a:ext>
            </a:extLst>
          </p:cNvPr>
          <p:cNvSpPr/>
          <p:nvPr/>
        </p:nvSpPr>
        <p:spPr>
          <a:xfrm>
            <a:off x="1002832" y="84827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CCE2931-63CA-4A83-8ADA-80F91668B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57" y="1493906"/>
            <a:ext cx="2733675" cy="16668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6DD4F35-EEB6-466C-B0A2-AEF8B628C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99" y="3988181"/>
            <a:ext cx="4770381" cy="25044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DISCALCULIA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6 Rectángulo">
            <a:extLst>
              <a:ext uri="{FF2B5EF4-FFF2-40B4-BE49-F238E27FC236}">
                <a16:creationId xmlns:a16="http://schemas.microsoft.com/office/drawing/2014/main" id="{642DD8D4-90B8-495D-B611-BB5E89491847}"/>
              </a:ext>
            </a:extLst>
          </p:cNvPr>
          <p:cNvSpPr/>
          <p:nvPr/>
        </p:nvSpPr>
        <p:spPr>
          <a:xfrm rot="1912506">
            <a:off x="7594017" y="-564544"/>
            <a:ext cx="775503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AEC9267B-3E55-4234-ADF0-B253E3BD8C6A}"/>
              </a:ext>
            </a:extLst>
          </p:cNvPr>
          <p:cNvSpPr/>
          <p:nvPr/>
        </p:nvSpPr>
        <p:spPr>
          <a:xfrm rot="9450674">
            <a:off x="518810" y="113336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00AB97-1840-4CAC-A386-5E4C62488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2012658"/>
            <a:ext cx="7200000" cy="4113505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Trastorno del neurodesarrollo en el que se ven afectadas las habilidades </a:t>
            </a:r>
            <a:r>
              <a:rPr lang="es-E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matemáticas.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Incluye dificultades en la ejecución del cálculo y el aprendizaje en el área matemática, sin estar asociadas estas a discapacidad intelectual u otras dificultades sensoriales, neurológicas y psicosociales graves.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19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2D5BAC-1C9B-4EBF-9841-59E5E1675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0466386"/>
              </p:ext>
            </p:extLst>
          </p:nvPr>
        </p:nvGraphicFramePr>
        <p:xfrm>
          <a:off x="1547664" y="595409"/>
          <a:ext cx="6912768" cy="55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022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8808" y="-27494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 EN EL AULA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043608" y="954520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1687" name="Rectángulo 4"/>
          <p:cNvSpPr>
            <a:spLocks noChangeArrowheads="1"/>
          </p:cNvSpPr>
          <p:nvPr/>
        </p:nvSpPr>
        <p:spPr bwMode="auto">
          <a:xfrm>
            <a:off x="7308304" y="5402609"/>
            <a:ext cx="5957887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s-ES_tradnl" sz="18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64AC214-6523-46BC-891A-1813555FB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1821637"/>
              </p:ext>
            </p:extLst>
          </p:nvPr>
        </p:nvGraphicFramePr>
        <p:xfrm>
          <a:off x="1043608" y="1213941"/>
          <a:ext cx="7643192" cy="5337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788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728" y="1480586"/>
            <a:ext cx="8004543" cy="4352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37EE8E2C-ECE6-44F6-8B22-27C12625F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</a:t>
            </a:r>
          </a:p>
        </p:txBody>
      </p:sp>
    </p:spTree>
    <p:extLst>
      <p:ext uri="{BB962C8B-B14F-4D97-AF65-F5344CB8AC3E}">
        <p14:creationId xmlns:p14="http://schemas.microsoft.com/office/powerpoint/2010/main" val="37418812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936" y="1700808"/>
            <a:ext cx="5322832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6324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2 Marcador de contenido"/>
          <p:cNvSpPr>
            <a:spLocks noGrp="1"/>
          </p:cNvSpPr>
          <p:nvPr>
            <p:ph idx="1"/>
          </p:nvPr>
        </p:nvSpPr>
        <p:spPr>
          <a:xfrm>
            <a:off x="575431" y="1196752"/>
            <a:ext cx="7993137" cy="5184998"/>
          </a:xfrm>
        </p:spPr>
        <p:txBody>
          <a:bodyPr/>
          <a:lstStyle/>
          <a:p>
            <a:pPr algn="just" eaLnBrk="1" hangingPunct="1"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Trabajar los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principios básicos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Fomentar la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percepción visual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 Imprescindible.</a:t>
            </a:r>
          </a:p>
          <a:p>
            <a:pPr algn="just" eaLnBrk="1" hangingPunct="1"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Priorizar actividades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manipulativas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comprensión de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y desarrollo de los procedimientos 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memorísticos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(evitando que se mecanicen los contenidos).</a:t>
            </a:r>
          </a:p>
          <a:p>
            <a:pPr algn="just" eaLnBrk="1" hangingPunct="1"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Estimular la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relectura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y el uso de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representaciones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concretas para apoyar así la comprensión de los problemas. </a:t>
            </a:r>
          </a:p>
          <a:p>
            <a:pPr algn="just" eaLnBrk="1" hangingPunct="1"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Eliminar la información que no es necesaria. </a:t>
            </a:r>
          </a:p>
          <a:p>
            <a:pPr algn="just" eaLnBrk="1" hangingPunct="1"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Graduar la dificultad y presentar los ejercicios de forma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variada, atractiva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utilizando situaciones de la vida real. </a:t>
            </a:r>
          </a:p>
          <a:p>
            <a:pPr algn="just" eaLnBrk="1" hangingPunct="1"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Aprovechar distintas situaciones de la vida real para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los conocimientos adquiridos. 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835696" y="44673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2407964" y="836712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89824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5FE4AB14-0E09-46A4-99C5-B5CB08ABFD62}"/>
              </a:ext>
            </a:extLst>
          </p:cNvPr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29E3150-D13B-4BF4-B1CE-9837F54D2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5384962"/>
              </p:ext>
            </p:extLst>
          </p:nvPr>
        </p:nvGraphicFramePr>
        <p:xfrm>
          <a:off x="1321299" y="1668736"/>
          <a:ext cx="6695211" cy="4713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00FA85C-2FF3-4C0F-A38A-47E506D6F3AB}"/>
              </a:ext>
            </a:extLst>
          </p:cNvPr>
          <p:cNvSpPr/>
          <p:nvPr/>
        </p:nvSpPr>
        <p:spPr>
          <a:xfrm>
            <a:off x="2256636" y="260648"/>
            <a:ext cx="4824536" cy="976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Autoinstrucciones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cálculo para una suma llevando</a:t>
            </a:r>
          </a:p>
        </p:txBody>
      </p:sp>
    </p:spTree>
    <p:extLst>
      <p:ext uri="{BB962C8B-B14F-4D97-AF65-F5344CB8AC3E}">
        <p14:creationId xmlns:p14="http://schemas.microsoft.com/office/powerpoint/2010/main" val="28808736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3" y="1052736"/>
            <a:ext cx="6696595" cy="5176614"/>
          </a:xfrm>
        </p:spPr>
        <p:txBody>
          <a:bodyPr rtlCol="0">
            <a:normAutofit fontScale="92500" lnSpcReduction="10000"/>
          </a:bodyPr>
          <a:lstStyle/>
          <a:p>
            <a:pPr algn="just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Fomentar el desarrollo del </a:t>
            </a:r>
            <a:r>
              <a:rPr lang="es-E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vocabulario matemático.</a:t>
            </a:r>
          </a:p>
          <a:p>
            <a:pPr algn="just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Crear </a:t>
            </a:r>
            <a:r>
              <a:rPr lang="es-E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guiones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que secuencien el razonamiento, sin dar por hecho que todos razonamos del mismo modo (de distintas formas llegamos al mismo resultado).</a:t>
            </a:r>
          </a:p>
          <a:p>
            <a:pPr algn="just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Reforzar </a:t>
            </a:r>
            <a:r>
              <a:rPr lang="es-E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de experiencia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con habilidades matemáticas.</a:t>
            </a:r>
          </a:p>
          <a:p>
            <a:pPr algn="just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Reforzar el </a:t>
            </a:r>
            <a:r>
              <a:rPr lang="es-E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cálculo mental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en la comprensión global de la codificación matemática.</a:t>
            </a:r>
          </a:p>
          <a:p>
            <a:pPr algn="just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Crear </a:t>
            </a:r>
            <a:r>
              <a:rPr lang="es-E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aprendizajes funcionales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(no mecánicos, no memorísticos).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26056D8A-4F35-4B39-8AD7-0E4974E8B63E}"/>
              </a:ext>
            </a:extLst>
          </p:cNvPr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</a:t>
            </a:r>
          </a:p>
        </p:txBody>
      </p:sp>
    </p:spTree>
    <p:extLst>
      <p:ext uri="{BB962C8B-B14F-4D97-AF65-F5344CB8AC3E}">
        <p14:creationId xmlns:p14="http://schemas.microsoft.com/office/powerpoint/2010/main" val="412970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C519A-0591-4F1F-B6DF-5F96FAE2A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Alteraciones de la lecto-escritura en el TDAH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039937-D4EB-4B48-A32B-5BC8FC3B3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4205064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Es frecuente que las personas con TDAH sin T. Específico del Aprendizaje tengan alteraciones de la lecto-escritura.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Con frecuencia tienen dificultades en la grafomotricidad debidos a la impulsividad e hipercinética.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Alteraciones en la exactitud escrita/lectora debidos a la inatención e impulsividad.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Dificultad en la comprensión lectora/expresión escrita (</a:t>
            </a:r>
            <a:r>
              <a:rPr lang="es-E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Alteración funciones ejecutivas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: alteraciones del discurso, irreflexión, precipitación, saltarse órdenes en un enunciado, etc.).</a:t>
            </a:r>
          </a:p>
        </p:txBody>
      </p:sp>
    </p:spTree>
    <p:extLst>
      <p:ext uri="{BB962C8B-B14F-4D97-AF65-F5344CB8AC3E}">
        <p14:creationId xmlns:p14="http://schemas.microsoft.com/office/powerpoint/2010/main" val="1711473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989633" y="1988344"/>
            <a:ext cx="7164734" cy="28813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b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</a:t>
            </a:r>
            <a:b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AULA </a:t>
            </a:r>
          </a:p>
        </p:txBody>
      </p:sp>
    </p:spTree>
    <p:extLst>
      <p:ext uri="{BB962C8B-B14F-4D97-AF65-F5344CB8AC3E}">
        <p14:creationId xmlns:p14="http://schemas.microsoft.com/office/powerpoint/2010/main" val="13824076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772400" cy="1362075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607967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76875"/>
            <a:ext cx="3346649" cy="46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199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OPERACIONES: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0" b="15564"/>
          <a:stretch/>
        </p:blipFill>
        <p:spPr>
          <a:xfrm>
            <a:off x="323528" y="1266539"/>
            <a:ext cx="1755854" cy="1442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t="24211" r="-2163" b="16988"/>
          <a:stretch/>
        </p:blipFill>
        <p:spPr>
          <a:xfrm>
            <a:off x="2413527" y="1266539"/>
            <a:ext cx="2059249" cy="1514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6380F16-4335-4363-8F2F-195603307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992" y="846138"/>
            <a:ext cx="2780017" cy="33287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A920C0-0DAE-467C-9DDA-81CDD343ED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19" t="11195" r="14202" b="12007"/>
          <a:stretch/>
        </p:blipFill>
        <p:spPr>
          <a:xfrm>
            <a:off x="354359" y="2978256"/>
            <a:ext cx="2411804" cy="28840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2ACD07-E083-429B-9B0B-1722B09DD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776" y="997203"/>
            <a:ext cx="2411804" cy="270207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45FFE60-3889-4804-916D-B00863EDA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9659" y="3284599"/>
            <a:ext cx="3523793" cy="28470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05F4575-D39D-479B-A51A-C6DF88532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232" y="3933964"/>
            <a:ext cx="2706859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594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2 Marcador de contenido"/>
          <p:cNvSpPr>
            <a:spLocks noGrp="1"/>
          </p:cNvSpPr>
          <p:nvPr>
            <p:ph idx="1"/>
          </p:nvPr>
        </p:nvSpPr>
        <p:spPr>
          <a:xfrm>
            <a:off x="507715" y="22109"/>
            <a:ext cx="8128570" cy="65881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AUTOINSTRUCIONES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950" t="11333" r="10671" b="33860"/>
          <a:stretch/>
        </p:blipFill>
        <p:spPr bwMode="auto">
          <a:xfrm>
            <a:off x="323736" y="639410"/>
            <a:ext cx="3579812" cy="1296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3534" t="4631" r="6672" b="19534"/>
          <a:stretch/>
        </p:blipFill>
        <p:spPr bwMode="auto">
          <a:xfrm>
            <a:off x="4412838" y="564110"/>
            <a:ext cx="3335195" cy="144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3348" t="5191" b="13636"/>
          <a:stretch/>
        </p:blipFill>
        <p:spPr bwMode="auto">
          <a:xfrm>
            <a:off x="321267" y="2039943"/>
            <a:ext cx="3540125" cy="171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l="6688" t="9137" r="7783" b="28042"/>
          <a:stretch/>
        </p:blipFill>
        <p:spPr bwMode="auto">
          <a:xfrm>
            <a:off x="4412838" y="2061501"/>
            <a:ext cx="3359352" cy="171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38E4FF6-608F-4ECA-9126-12F694880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7893" t="10796" r="9067" b="15113"/>
          <a:stretch/>
        </p:blipFill>
        <p:spPr bwMode="auto">
          <a:xfrm>
            <a:off x="286947" y="3826647"/>
            <a:ext cx="3595688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8DF9D287-99D6-4E41-8049-0463BAB42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8137" r="3720" b="10537"/>
          <a:stretch/>
        </p:blipFill>
        <p:spPr bwMode="auto">
          <a:xfrm>
            <a:off x="4437636" y="3833610"/>
            <a:ext cx="3378131" cy="1353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16B5880-4DAC-447A-AF7D-1EEF0A83C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8050" t="12949" r="12042" b="38496"/>
          <a:stretch/>
        </p:blipFill>
        <p:spPr bwMode="auto">
          <a:xfrm>
            <a:off x="195558" y="5802886"/>
            <a:ext cx="3728839" cy="103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9634B37-3CB6-4C93-842E-DD679E415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9530" t="10735" r="7140" b="19592"/>
          <a:stretch/>
        </p:blipFill>
        <p:spPr bwMode="auto">
          <a:xfrm>
            <a:off x="4442534" y="5258875"/>
            <a:ext cx="3378131" cy="158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723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6EA5D031-1FA8-49EC-BE68-9EE79AA2A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15" y="234157"/>
            <a:ext cx="8128570" cy="65881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SECUENCIACIÓN DEL RAZONAMIENTO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ED8350-B2B6-4982-98C5-7C5526B6A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2"/>
          <a:stretch/>
        </p:blipFill>
        <p:spPr>
          <a:xfrm>
            <a:off x="2699792" y="3429000"/>
            <a:ext cx="4048095" cy="30502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25F1987-3682-468D-A56F-837145B23733}"/>
              </a:ext>
            </a:extLst>
          </p:cNvPr>
          <p:cNvSpPr txBox="1"/>
          <p:nvPr/>
        </p:nvSpPr>
        <p:spPr>
          <a:xfrm>
            <a:off x="899592" y="1124744"/>
            <a:ext cx="73448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Para este alumnado, EN MUCHAS OCASIONES,  no es suficiente con tomar los datos, la operación y el resultado.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Debemos dotarlos de estrategias que secuencien el razonamiento de forma adecuada (esta colección de CEPE nos muestra cómo hacerlo).</a:t>
            </a:r>
          </a:p>
        </p:txBody>
      </p:sp>
    </p:spTree>
    <p:extLst>
      <p:ext uri="{BB962C8B-B14F-4D97-AF65-F5344CB8AC3E}">
        <p14:creationId xmlns:p14="http://schemas.microsoft.com/office/powerpoint/2010/main" val="915415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ED5D2-1D0D-4A0E-A8F8-28C3BFC8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857500"/>
            <a:ext cx="8229600" cy="1143000"/>
          </a:xfrm>
        </p:spPr>
        <p:txBody>
          <a:bodyPr/>
          <a:lstStyle/>
          <a:p>
            <a:r>
              <a:rPr lang="es-ES" b="1" kern="50" dirty="0">
                <a:solidFill>
                  <a:srgbClr val="FF6600"/>
                </a:solidFill>
                <a:ea typeface="SimSun" panose="02010600030101010101" pitchFamily="2" charset="-122"/>
                <a:sym typeface="Helvetica"/>
              </a:rPr>
              <a:t>ESTRATEGIAS PARA DIFERENTES MATERIAS: </a:t>
            </a:r>
            <a:br>
              <a:rPr lang="es-ES" b="1" kern="50" dirty="0">
                <a:solidFill>
                  <a:srgbClr val="FF6600"/>
                </a:solidFill>
                <a:ea typeface="SimSun" panose="02010600030101010101" pitchFamily="2" charset="-122"/>
                <a:sym typeface="Helvetica"/>
              </a:rPr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41049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1830F3E-3042-4817-9FC7-64A3E7F95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811" y="2642548"/>
            <a:ext cx="1877731" cy="15729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35CCA84-88DE-4B8A-BD7F-F11036CFC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5105251"/>
            <a:ext cx="3405424" cy="15906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F26402F-8570-4B9D-8BEE-DCDA328C7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350" y="4988935"/>
            <a:ext cx="2200847" cy="14692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88F8FF8-11E2-47A2-BDD5-E16B57066A49}"/>
              </a:ext>
            </a:extLst>
          </p:cNvPr>
          <p:cNvSpPr txBox="1"/>
          <p:nvPr/>
        </p:nvSpPr>
        <p:spPr>
          <a:xfrm>
            <a:off x="251520" y="646910"/>
            <a:ext cx="6768752" cy="4239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hangingPunct="0">
              <a:spcAft>
                <a:spcPts val="1200"/>
              </a:spcAft>
            </a:pPr>
            <a:r>
              <a:rPr lang="es-ES" b="1" i="1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Asignaturas específicas: 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hangingPunct="0">
              <a:spcAft>
                <a:spcPts val="1200"/>
              </a:spcAft>
            </a:pP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	</a:t>
            </a: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LENGUA Y LITERATURA CASTELLANA Y GALLEGA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Tiempos verbales: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Flash-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cards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Literatura: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Mapas</a:t>
            </a:r>
            <a:r>
              <a:rPr lang="es-ES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mentales y conceptuales, datos curiosos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Clases de palabras: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Asociación de colores e imágenes </a:t>
            </a:r>
            <a:r>
              <a:rPr lang="es-ES" dirty="0">
                <a:sym typeface="Helvetica"/>
              </a:rPr>
              <a:t>con cada clase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Ortografía: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Asociación de imágenes con palabras (Dibujando sus propias imágenes) 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Comprensión lectora y fluidez: El juego de la batería, fijación visual. Guía de preguntas “tipo”, guía telefónica de vocabulario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Expresión escrita: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Auto instrucciones y repasos programados 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Empleo del humor: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Incrementa fijación de contenidos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6AD0D9-6830-4CE0-B16A-B49D4F51D876}"/>
              </a:ext>
            </a:extLst>
          </p:cNvPr>
          <p:cNvSpPr txBox="1"/>
          <p:nvPr/>
        </p:nvSpPr>
        <p:spPr>
          <a:xfrm>
            <a:off x="1043608" y="162130"/>
            <a:ext cx="6366876" cy="377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hangingPunct="0"/>
            <a:r>
              <a:rPr lang="es-ES" sz="2000" b="1" kern="50" dirty="0">
                <a:solidFill>
                  <a:srgbClr val="FF6600"/>
                </a:solidFill>
                <a:ea typeface="SimSun" panose="02010600030101010101" pitchFamily="2" charset="-122"/>
                <a:sym typeface="Helvetica"/>
              </a:rPr>
              <a:t>ESTRATEGIAS PARA DIFERENTES MATERIAS: </a:t>
            </a:r>
            <a:r>
              <a:rPr lang="es-ES" sz="2000" b="1" kern="50" dirty="0">
                <a:solidFill>
                  <a:srgbClr val="0070C0"/>
                </a:solidFill>
                <a:ea typeface="SimSun" panose="02010600030101010101" pitchFamily="2" charset="-122"/>
                <a:sym typeface="Helvetica"/>
              </a:rPr>
              <a:t> </a:t>
            </a:r>
            <a:endParaRPr lang="es-ES" sz="2000" b="1" kern="50" dirty="0">
              <a:solidFill>
                <a:srgbClr val="0070C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614574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FBF746-1AC7-4E95-8251-7661AC081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4221088"/>
            <a:ext cx="1810164" cy="18145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67925B-944D-4FE4-AF1C-5C95EA612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459" y="684889"/>
            <a:ext cx="2336005" cy="14968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8223B1A-503A-4898-9EF8-EBB774632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03" y="651141"/>
            <a:ext cx="6780067" cy="55190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338020E-3F54-4428-B3D5-927EAC5A8B9A}"/>
              </a:ext>
            </a:extLst>
          </p:cNvPr>
          <p:cNvSpPr txBox="1"/>
          <p:nvPr/>
        </p:nvSpPr>
        <p:spPr>
          <a:xfrm>
            <a:off x="700534" y="223874"/>
            <a:ext cx="6391745" cy="654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hangingPunct="0"/>
            <a:r>
              <a:rPr lang="es-ES" sz="2000" b="1" kern="50" dirty="0">
                <a:solidFill>
                  <a:srgbClr val="FF6600"/>
                </a:solidFill>
                <a:ea typeface="SimSun" panose="02010600030101010101" pitchFamily="2" charset="-122"/>
                <a:sym typeface="Helvetica"/>
              </a:rPr>
              <a:t>ESTRATEGIAS PARA DIFERENTES MATERIAS: </a:t>
            </a:r>
          </a:p>
          <a:p>
            <a:pPr algn="ctr" hangingPunct="0"/>
            <a:endParaRPr lang="es-ES" b="1" kern="50" dirty="0">
              <a:solidFill>
                <a:srgbClr val="0070C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0224246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70CBA37-DF70-4067-8BF0-36C94F183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4927094"/>
            <a:ext cx="2267909" cy="17070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42F25A-3186-4D53-8B8F-8B7E6DFB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890651"/>
            <a:ext cx="2274005" cy="170702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60B135C-2A6A-47FF-904D-AC747C5BC401}"/>
              </a:ext>
            </a:extLst>
          </p:cNvPr>
          <p:cNvSpPr/>
          <p:nvPr/>
        </p:nvSpPr>
        <p:spPr>
          <a:xfrm>
            <a:off x="503548" y="855695"/>
            <a:ext cx="824491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1200"/>
              </a:spcAft>
            </a:pPr>
            <a:r>
              <a:rPr lang="es-ES" b="1" i="1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Asignaturas específicas: 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hangingPunct="0">
              <a:spcAft>
                <a:spcPts val="1200"/>
              </a:spcAft>
            </a:pP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	</a:t>
            </a: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CIENCIAS SOCIALES Y CIENCIAS NATURALES </a:t>
            </a:r>
          </a:p>
          <a:p>
            <a:pPr marL="214313" indent="-214313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Ejes cronológicos: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(transcurso de la historia, crecimiento de las mariposas)</a:t>
            </a:r>
          </a:p>
          <a:p>
            <a:pPr marL="214313" indent="-214313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Mapas mentales: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(Ciclo del agua, fotosíntesis)</a:t>
            </a:r>
          </a:p>
          <a:p>
            <a:pPr marL="214313" indent="-214313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Material audiovisual: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(Formación de los océanos)</a:t>
            </a:r>
          </a:p>
          <a:p>
            <a:pPr marL="214313" indent="-214313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Movimiento corporal: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(Movimiento de traslación y rotación de la tierra)</a:t>
            </a:r>
          </a:p>
          <a:p>
            <a:pPr marL="214313" indent="-214313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Concursos de trivial: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(Vertebrados y clasificaciones)</a:t>
            </a:r>
          </a:p>
          <a:p>
            <a:pPr marL="214313" indent="-214313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Construcción de representaciones: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(Sistema solar)</a:t>
            </a:r>
          </a:p>
          <a:p>
            <a:pPr marL="214313" indent="-214313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Experimentos: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(Volcanes)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60128C-6B43-468B-B30C-280110131EB6}"/>
              </a:ext>
            </a:extLst>
          </p:cNvPr>
          <p:cNvSpPr txBox="1"/>
          <p:nvPr/>
        </p:nvSpPr>
        <p:spPr>
          <a:xfrm>
            <a:off x="1733516" y="386008"/>
            <a:ext cx="5676968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hangingPunct="0"/>
            <a:r>
              <a:rPr lang="es-ES" b="1" kern="50" dirty="0">
                <a:solidFill>
                  <a:srgbClr val="FF6600"/>
                </a:solidFill>
                <a:ea typeface="SimSun" panose="02010600030101010101" pitchFamily="2" charset="-122"/>
                <a:sym typeface="Helvetica"/>
              </a:rPr>
              <a:t>ESTRATEGIAS PARA DIFERENTES MATERIAS: </a:t>
            </a:r>
          </a:p>
        </p:txBody>
      </p:sp>
    </p:spTree>
    <p:extLst>
      <p:ext uri="{BB962C8B-B14F-4D97-AF65-F5344CB8AC3E}">
        <p14:creationId xmlns:p14="http://schemas.microsoft.com/office/powerpoint/2010/main" val="41661201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6829E2-746C-490C-A330-41E079211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239" y="762397"/>
            <a:ext cx="2560542" cy="13046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12C71A-8280-43C0-BCD5-E59785893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5401443"/>
            <a:ext cx="3583150" cy="14559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B73301-9C3E-4F9C-B576-BFC63580E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911" y="3923571"/>
            <a:ext cx="2493480" cy="140829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CD0FD2C-6F31-412E-8B83-2B8E98D51A19}"/>
              </a:ext>
            </a:extLst>
          </p:cNvPr>
          <p:cNvSpPr/>
          <p:nvPr/>
        </p:nvSpPr>
        <p:spPr>
          <a:xfrm>
            <a:off x="110173" y="949270"/>
            <a:ext cx="645345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1200"/>
              </a:spcAft>
            </a:pPr>
            <a:r>
              <a:rPr lang="es-ES" b="1" i="1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Asignaturas específicas: 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hangingPunct="0">
              <a:spcAft>
                <a:spcPts val="1200"/>
              </a:spcAft>
            </a:pP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	</a:t>
            </a: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INGLÉS </a:t>
            </a:r>
          </a:p>
          <a:p>
            <a:pPr marL="214313" indent="-214313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Vocabulary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: Flashcards, canciones, representación teatral, juegos de memoria, parejas, juego del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tuti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fruti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.</a:t>
            </a:r>
          </a:p>
          <a:p>
            <a:pPr marL="214313" indent="-214313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Listening</a:t>
            </a: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&amp; </a:t>
            </a:r>
            <a:r>
              <a:rPr lang="es-ES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speaking</a:t>
            </a: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música, juego de roles, películas y series.</a:t>
            </a:r>
          </a:p>
          <a:p>
            <a:pPr marL="214313" indent="-214313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i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Writing</a:t>
            </a:r>
            <a:r>
              <a:rPr lang="es-E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temas de interés, guiado a través de imágenes, construcción de oraciones a partir de imágenes dadas.</a:t>
            </a:r>
          </a:p>
          <a:p>
            <a:pPr marL="214313" indent="-214313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i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Grammar</a:t>
            </a:r>
            <a:r>
              <a:rPr lang="es-E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Construcción de frases a partir de palabras en cartas, comics. </a:t>
            </a:r>
          </a:p>
          <a:p>
            <a:pPr marL="214313" indent="-214313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SUMAR ESTRATEGIAS DE RECUERDO: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Apoyarse en LSE en reglas mnemotécnicas.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220E17C-C21D-4EB3-A747-242A59903BCC}"/>
              </a:ext>
            </a:extLst>
          </p:cNvPr>
          <p:cNvSpPr txBox="1"/>
          <p:nvPr/>
        </p:nvSpPr>
        <p:spPr>
          <a:xfrm>
            <a:off x="827584" y="363700"/>
            <a:ext cx="6253032" cy="377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hangingPunct="0"/>
            <a:r>
              <a:rPr lang="es-ES" sz="2000" b="1" kern="50" dirty="0">
                <a:solidFill>
                  <a:srgbClr val="FF6600"/>
                </a:solidFill>
                <a:ea typeface="SimSun" panose="02010600030101010101" pitchFamily="2" charset="-122"/>
                <a:sym typeface="Helvetica"/>
              </a:rPr>
              <a:t>ESTRATEGIAS PARA DIFERENTES MATERIAS: </a:t>
            </a:r>
          </a:p>
        </p:txBody>
      </p:sp>
    </p:spTree>
    <p:extLst>
      <p:ext uri="{BB962C8B-B14F-4D97-AF65-F5344CB8AC3E}">
        <p14:creationId xmlns:p14="http://schemas.microsoft.com/office/powerpoint/2010/main" val="162313282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2496" y="160339"/>
            <a:ext cx="7247619" cy="67637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TRASTORNOS DEL APRENDIZAJE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5838"/>
          <a:stretch/>
        </p:blipFill>
        <p:spPr bwMode="auto">
          <a:xfrm>
            <a:off x="7112373" y="3213129"/>
            <a:ext cx="1995484" cy="154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https://encrypted-tbn0.gstatic.com/images?q=tbn:ANd9GcRW6kKz00EPGNtIXh6y130-Op5hywIT4YTlNvRGuuYuF_H-BV6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8FD"/>
              </a:clrFrom>
              <a:clrTo>
                <a:srgbClr val="F9F8FD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880277">
            <a:off x="5984492" y="1479705"/>
            <a:ext cx="2823661" cy="1416285"/>
          </a:xfrm>
          <a:prstGeom prst="rect">
            <a:avLst/>
          </a:prstGeom>
          <a:noFill/>
        </p:spPr>
      </p:pic>
      <p:sp>
        <p:nvSpPr>
          <p:cNvPr id="17414" name="AutoShape 6" descr="data:image/jpeg;base64,/9j/4AAQSkZJRgABAQAAAQABAAD/2wCEAAkGBxQSEhUUExQVFBUXFRQaFxgXEhYXGhgeFRUXGBgYFhgaHCggGBolHRYUITMhJSkrLi4uGB8zODMsOSgtLisBCgoKDg0OGhAQGy0lHyQwLCwsNCwsLCwtLCwsLywsLi8sLCwsLC4sLC00LC0sLCw0LCwsLCwsLCwsLCwsLCwsLP/AABEIAN4A4wMBIgACEQEDEQH/xAAcAAEAAgMBAQEAAAAAAAAAAAAABQcDBAYCCAH/xABMEAABAwICBgYGBQgIBQUAAAABAAIDBBEFIQYSMUFRYQcTInGBkRQyQlKhwSMzcrHRFUNTYoKSsvAIJKKzwsPS4RZjk6PxFzRkdIP/xAAaAQEAAwEBAQAAAAAAAAAAAAAAAQIDBAUG/8QALhEAAgIBAwIDBwQDAAAAAAAAAAECEQMEEjEhQQVRoRQiMmFxgdETUrHxI5Hh/9oADAMBAAIRAxEAPwC8UREAREQBERAEREAREQBERAEREAREQBERAEREAREQBERAEREAREQBERAEREAREQBF+ONhc5BVPpr0nuJdBh5FhcPqSLgHYRCNjvtnLhdRKSirZaMXJ0ixMd0jpaNutUzsiG4OPaPJrRm49wXC4h0ywi4p6Webg52rE3+0b28FVL2azzJI50sh2ySOL3nxOzuC9Lmlqf2o6o6X9zO4n6Yq32aOADnM9x+AC/KfprqAfpKKNw36kxB8nBcQscsId38VT2iRf2aBb2FdM1E8gTsmpibZvZrsz4uZew7wu/w3EoqhgfDIyVh2OY4OHwXypLEWmxXrDK2alkEtLK+B/wCoSGu5PZscO9axzp8mMtO1wfWaKtOj7pUZVubT1gbBUmwa4H6Ob7JPqu/VPHLgrLXQnZztVyEREICIiAIiIAiIgCIiAIiIAiIgCIiAIiIAiLjOlPSM0dJqRutPOTHGRtaLfSSD7LTlzIUN0rJSt0cX0m6ampe+jp3EQMOrM9p+ucNsbSPYacjxII2beGghLiGtH4BYoow0ADYBkpmih1W8zmV585ubs9LHjUFQhpGt3XPErK+IHIgLSrcZiieI3FxefZa0uOezYvJxuMesJW/agkHyUqD8g5xXc16mHVdbduWCSQNF3EADeVsvdLUvDaWCWU22lhY0cy51hZdpoz0dsYRLWkTyjMRj6pncD655lFifcb7+E4ClppqoEU9PLMPeDdVng51gVl/4RxDfTtHIytur2aABYCwGwDIDuC0q9mYPFaqMV2KtS8z5+xihmhFqmCSIXyftAO4hw2K5OhrpCNUPQql+tOxpMcht9Kwbj+uAfEC+4qRkYHAhwBByIIuD3jeuE0g0KbBesoS+KeIiRrARqHUNzYbRlfK9itYNLoc+WDfU+gEUNohj7K+kiqWW7be0PdcMnN8DdTK2OYIiIAiIgCIiAIiIAi8ySBou4gDiTYKAqNOcOY7UdW04cNo65uXeb2CA6FFgpKyOVodG9kjTsLXBw8ws6AIiIAiIgCobpTxLr8Se2/Zp2Njb9p9nyf5Y8FfK+Y8Sn6ypqpPfqqk+HWuAHgAB4LHO6gb6dXMwsGY7wp1QKl6aoDhz3hcSO9nirw+OQgub2hscCWuHc4ZrotF9J5aeSOGpeZ4JHBjJH26yJzsmhzvbYTYXOYJ3qFfIBtICwUUTquphhYDbrGPceDYnB5J4C4aO9wWsJO6M5xVX3Lkec15X6V+K5cLXrh2fELYWvXHs+IREPgj0RasWJROkMTZGmQXu0HPLb5Kxma3Q/L6NV12H+wHieIcA8AOAHD1fJWuqYwx5i0kpbbJqWRp/ZbK7/LarnXQnaOGaqTQREUlQiIgCLmdJNPKKi7MsuvJuiiHWSH9lvq+NlXOOaf4jV3bTtbQxH2j25iP4WffzVZTjHlm+HTZczrHFstTSDSekom61TOyPg0m7j9lozKq7GumqSUmPDaVzv+bLs79QZDxd4LkI9HYy8yTOfPITdzpHE3Pz8VJSvZEwuya1oJNhbYueWqXEUexh8CnW7NKl8uvrx/JF1kGIYjMyOpqXyySX1YWnVjY32nvDbNDG91zsuu0rMPw3AqUGSJk8zhYazWl8p32BuGMH83K2uj2jbT0kmIVHZdMzrCT7ELQXMaO8G/O4XH4FE/Fax+IVA+ia60EZ2DV2ZcBtPFxXJPJLLJ7n7sea7vyPPzfpqVYl07ef1Z6w3Ca2d4qo3x4YT2mMgiLSQcwZQCAfG/crQ6OdMJal0tJVhoq4ACXNybKw7JGjdtF+8KKUXR/RY1Qyj882aF3OzdcX8lrptQ3Pa+DnyQSVlxoiL0DAIiIAvlx7bSTtO1tRUA+Ez19Rr5p0zpvRsUrIzsfMZR3Tdu/7xcsNQrgb6Z1M0kWGWezmsa18j3eqxjdZx7gF+YbUmd/VRxvMutq9Xq9oEbSfdA3k7FyKEmro7nOKdWbDWlxDWguc42a0C5cTsACtTQ3Rz0SMufZ00ltc+6Bsjad4GZvvJPJedEtFm0o15LPnIsXDNrAfZjv8XbT3ZLpFpGNEckTpNjYpIdfVDnOcGsaXaoJIJzNjYAAnYtDRDS1taXsLWsljsSGuLmuacg5pIB25EbvFfvSBgD62kLIjaVjg+PO1yAQW35gkLjuiTRWpp6mWeeMxDqnRgO2uLnNdfuGr8VsktvzMm5rIl2LVWlXvzA4LamkDRdRbnXNyqo0kzDVl3Vv1PW1XavfY2+KpjQ6tnlrYI8+zJrPyNwGg65dw2keKuxYYaSNrnOaxrXO9ZwaAT3kbVdSpGM4bmmc9A7W0kw9o9mCYnleOo/281dapvo9j9Jx6qnGbaeERA7ruyy8nq36moZG0ve5rGtFy5xAAHMlbR4OWbuTMqxVNQyNpfI5rGgXLnODQOZJyCq7SLpiYZBTYZEaqdx1WuItHf9UXu+23cOa1KPQSsr3CXF6l0ovcU8Ti2Nud7OLQB5Z81nlzQx/F/wBIjFy4Opq+kiKR5iw+J9fINpYdSFvN8xFgO691GaRVUzKeSoxGoIY0ZU1MTExxPqxmS+vISctrRnmCuuwzBY4GCONjY2DY1gsP9yq46QKts+JQ0t7Q0zRNLc5Okd9W092RtzK4Xny5X092PqdGLEpSUV1bOdwrC3vJlMTWPfnZrQ1sbTmGN423naTcqdgwf33eA/FZpcWYNl3dwsPitSXGHey0DvzWbds+vxQyQgoY1SQxWNjA1rQATmTv5Zrmq2n9KqaaiH52QGT7DO0b+R8lLzTF5u43KydFFL1+IVVUcxE0RR959b4N/tKb2xc/JevYw8TyPFp1jvrJ19uX+De6YsRIip8PhydUOaCBuYwhrRYbifgwqQwqgZTxMhZ6rG2795PibnxXNUs3p2M1VQc46b6KPhcFzbjyefEKfxigdI0Oif1czM2O3Hix49ph+G0LNrbGOP7v6s+YXVuRIrRe2+IYZ/8AZk/uHn5LU0dx4VIcxzernjNpYzuPvN4tPFS+Exa+J0Y9xtTJ5NYwfxq+CLWZJkTdxZaKIi9c5QiIgCprp7wUtdBWtHZsYZjwubxuPjrDxCuVR+P4RHV08tPKLskYWniL7HDmDY+Chq1RKdOz5x6PJw3FYtbZ1UgH7p/3V2wxsuXNa0F3rODQCe87SqIpKCTD8WhgnyfHLq61rB7HghrxyN1czXEbDZYONJI7ccrslkUe2rdyPgvXpp4BVo13I3limnDe/gtJ9S47/LJYUobj3LKXG5XhEUlQozSTF20lNJM7a0WaOLj6o8/uUmTbM5BcNR0hx7EWxNv6DTO1pXbpCDawPPMDlc71aKtmeSe1G7oJjIwmg9Qz11WevMd7BjHZRumfbsA9p1tpuVHYk2bEX6+IVN2NzETOxE3ube7zzK0tIKuSmqZW1MZhe+R5Bewhrm3szUfsLQ0NA4WWnV4kTE8tLT2H5jP2SssuSd0uiPV0Ok0qx75PdKr+S+35Os6GsLidNUVwZ2GuMNOLCwaB23DmbgeJVsOqzuACrbo8qTT4fTsaG2LNc7czIS4/f8F0f5bf7rfivNzzySm644PLVS96XLOhdMTtOSofCagzyVNUds07y37LTZo/ngrJx3SB7KaZ2qBaJ/H3SqrwKoLKeNth6oPnmr6eElGTfyR6Xhaj7RufZP8A2+n5J5FoenngE/KB90ea12s+k/WgZ6+o6uJ7/da4+QyU70fN9BwKSpOTntmm5n2I/PVB/aXDaT15NO5oFi4tbt4ldX0i4h1OEx0jW6usYY8j7lnEebQplByjGHm/RHznjGZSypLsvV/0fvRxRdXRNefWmc6Rx43yHwC7qasjdGG6vaAsMtnO64bDK98UUcYDbMYxoy91oCzS4xJbaGjjb5lZzTlJs8hVSIjT21PUUtVGdWXrAx4HtsPvcd48eSsnQan162eW2UcEcbTzlcZHjyZF5qpKWB2JVbCLmngdrPkOx7hnZp37B4XPBXn0ewf1YzEWNRI+T9n1Iv7DGHxXZgh7yvlL+eDKb6P5nToiLtMgiIgCItetro4Wl8sjI2ja572sA7y42QHMdIehDMSja5p6upiOtDLbYRmGu4tvbuXBYTpO5kppMQb6PVNyz9STcHMdszt3HcuxxfpbwyAkCYzu4QtL79ztnxVd6d9JFNXxar8Le9l7Nllk6tzCd7S1psPGyq0mXhNxfQ7tFUWDYrX0jR1b21Ee6Nzi6w3arsj/ADsXQ0fSZHsqKeaF2+w1m/Gx+BWTizpWWL5O8RcvF0g0Dvz1u9jh8l4n6RKFuyRzuTY3FRtZbfHzOrWOpqGxtL3uDGja5xsB4qva7pOLiGUtM4lxDQ6U2F3Gw7I+ZUZpphFSGsNdUa88ptFTRnss4yP3ao5AknfkrKD7lJZorgzaUaVyV5dT0l2wbJJSCNfkBtDeW08l+aL4/iVGz0WmlgjDbusYgS659fWt2tw5JRUojY1jdwt38StJ1T19RHHDn1Tw+SXcAMiwcQdnhyV104OeTcnbOgxDSfGJWFkxpJmHa18LXA+BauErMKqS5z2xsjve7YnBredml3wVgqNcM03EccEfo5pRXQ07HGnM1M0aocGkEBmW0X2cwuuwbTekqLDX6p59mQW8neqfNYei99o6mLcyoJA5PaD8l56NtGKWoxHE6eeFkkbSHMuM2dt3qEZtydu4BYT08Jt9ma24xTJrSOIvpJwM7xPt+6q9oDeJn2G/cran6L3QG9BVvjb+gnBmi7gbhzfiq6xbRetobiWleYgSWvgvMxozNnWGs1o4kclktPKCa5O/w/VY4ZHudWjRRa8FdG/JrxfgTY+RzWwqNVye/GUZK4uzTrIteWlZudUR37gc1OdJby+eji4yF3kWj8VGMyqKV24VEd/2rtHxIUxphlieHk7Ln+IfiFKfvR+jPA8SX+Z/YkmYbK4Ehu7K5AvyzWJuijpv/dSdj9DESAftv2u8LLq0XL+rJcHLtRGVcAZHHTQAMMz2wxhthbX9dw+ywOd4K3aSnbGxsbRZrGta0cA0WH3Ktej2H0yulqtsNKHQwnc6R31r28bN1W35nirPXp6bHshb5Zz5JWwiIugzC5fTbTulwxo69xdI4XZEwAvdzzyaOZXUKjdBqdtbiOIVs4Ejm1BZFrC+oA51rX4NDAPFRJ0rLQjudGtiHSjiVcXNo2spIwbOe6zpOPtCwNuA8VF/8KvqT1lZUSzuOfaebeAvkFhwI3dVO96qm+9dAK51rZd9lVsUaP5HigIEbGjLc3PxO0rUrKYEEEXaciD9ykHvJNzmV5dzUEnIMcaN4a4kwOPZO3qydx5Kbe0OFjYgj71lrKEOaWkazSMwoPDZXQSejyG42xOO8e6eYU8kHa6HNp6lklDURRGZsbuqkMbdZ8ZBAOta+uzIc8iq2kjdTPdBJETNG4tcABbLYb8CuhxFz4yyoiNpYHa7eY9pp5EKJbXOqZJqlwsZZHOttsNgF+WzwV0yrPWERmaTWeOrhpi2acki+q03DWje5xyHMqRpqmStqJK2X1nktib7jAcgP54neoSGgNTUajSQwBvWkHKwNwOZU7jeJdQGwQC8zrAAZ6o49/8A5UN9iUamOVzi4U0GcjsnkeyOAO7LaVOYNhjaeMMbmdrncT+C19HsFFO27u1K713fIfzmpSOUG4BzG0KjJPajXHMrfldYEqPQkkOjh39ZrRuvEfgV0HQ72sVxV/Atb/3Hj/AoPo1aOtrZN3WMb+60krov6P8ADrDEKj9LUgA8dXWef7xTHllpfAi3ERFcyOV0m6PaCuzlga2T9JH9G/xIyd4gqtMa6IK6n7VFUNnYPzcvZf4H1T5hXqihpPkvDJKDuLr6Hynizp6bsVlPJTuuNV5aS3Wabgg7DmL5EqZ0sxJlTTU1dEQTDK0yAbW3IuCOGsB5hfSE0TXgtcA5p2ggEHvB2rj8Z6L8NqNY9R1LnAguhcYznxA7J7iCsngjaa7GuXUzy/H1ICGUPa1zTcOAcDxDhcH4rndI8TklkbQUfaqpjYndE0i5c47jby8lNxdF9dC3qYMRaIPZ14byMHAEGy7LQnQenw1jur1pJX/WTPze/O9uQ5ed1z4tHUrlwVlltdCS0WwKOhpYqaL1WNzPvOObnHmTcqVRF3GIREQH4dipLoi214/+Wf8AEruVD6AEsrMUj2atW7+8lHyVJ/Ca4XU0QWj+XpA4VU38SkXzgc+5Q0DNSoq2cKh5/ezW2oKszPqSdmSxxyDXaDtJNvAX8l5WHAvppZJR6rfo2eGb3d17eSEEyo/G8O6+Owye3tMdwI+RUgigki8DqxPFdzQHtu2QWGThkfNcoyN0U0sDRc630Y+1s8AM/BT9WfRqtsmyOfsv4Bw9U/H71r4s8x4hE9rS4uiI1RtJ7Y/DyV0QzO4iihbGwa88mwAZucdrj+qLrZwLBuqvJIdeZ+bnbbX3NWfDsO1XGWQh0z9p3NHuM5DjvUiq2SfhKgMHl/rlQ39SM+Vv9SnZT2T3LloBavfzhH3t/BEQzoqqS+QWo99gSdgBJ8BdYKqvjjF3vaPG58AM15p8PrMQaWUdLI5rsjK4ajADvDnWFlKQslNHakUmETVD+y6Z0rmg7SXdhgHHZfuVp9DmEmmwqnBFnSAynKx+kNxf9nVXOaK9D9nRS4jN6QYmgMgb9Uy2wH3gLbgL77q2AFZKhKV0j9REUlQiIgCIiAIiIAiIgCIiAKjsNj6nHcTi98iQc9Yh/wDmFXiqa6T9WhximrXZRTxOikdbIFu/yLfJRJWi8HUkzkcai6vE6lv6RkUg/dAPxX6tbTHHqWSsgnilDx1bmSEB2QBJbtGeZK0naR0/vn9x34KlOiZ1uZmx2s6qI29Z3Zb3ldBhFCKemYz2iAD97j5rlcMd6bWM1b9VENbMWuTy7/4V2tc+7rDY3JGVRroiKCSG0tiDqV5OWrZzTzByt5rVpwX1sJdtZSgnvdcf4lm0m7ZggH5yQF32WZn+eSz4Yy9RUP4OZGP2Wg/NW7EEsiIqkmKo9U/zvWrojgUVZizYZ9fUdTPPYe5hJadhLc7cls1Z7PisvR+62N03OKYfBWiQy2cJ6P8ADqcgx0kRcNjnt6xw5gvvY9y6ZrQBYAAcAv1FcqEREAREQBERAEREAREQBERAEREAWriOGxVDNSaNkrL31XsDhcb7HetpEBCxaI0LdlHTf9CM/eFo6X1FPhtFPUNhhaWMOoBGxoL3ZMGQ94hdQq46fINbCnHW1dWaI29+5LdX438EBVuh/wBFGZXm8kpc9xO3O9r/AH+KlHVQ5lQIrXtaAIJHEAe6Bs71rSV1UfVpwO94PzVKLHSGr5Lyao8AuWc2ufvYzu1fwJRuAyv+tqHHk0n7z+CULNiTEm+mOe97WiJga3mXZmw3rLFWSNa7UikfrPc7Mhgztbab7ANyzUGCxRZtZd3vHM+HBbyAhH1dadkLG97gf8S8irrhthYe4j/Up1EsEXFisuyWCRvNvbHkuj6Kj6TjLHxglkMMhe6xABdkAb7Dc28DwWgu2/o6sHo1W7eam3kwH5lSiGW4iIrEBERAEREAREQBERAEREAREQBERAEREAVSdL1V6TVU9G03ZD9NLbe52UTfIPNuYVn4xiLKaCSeQ2ZGxzneA2d52eK+f4NI4nyOnfNGZJXmR4LwLF2xgvua2zR9lQyUbc1CGmxz8V4EDeC9Or2SG4ew34PafmvQKzLHkRDgF6DRwX6iA8yGwPcoTEq0Qxl5ztsHEnYFLVbsrcVzNQz0isji2sj7b+/h/CPEqUQyUw2kqHgOkcwXsdQMJIB3XvtUg6l5qVpalrW7Df71E19S1ozcBfiQEJNZdr/R2d/V6xvCpv5sA+Sripx2Fmx2ueDM/jsVhf0cjeKsduMzf4SfmrRKsuJERWICIiAIiIAiIgCIiAIiIAiIgCIiAIiICveminqZKWJsET5ohKHTtjF3FrBrM7PtDWANhwCo91dSOJD2BjgbEPisQRtBtsK+slG4po/S1P19PFLzfG0nztdAfMIpKJ+zq/B5HzWRmDQew5w+zKr1reifCpNtKGfYe9n3FRk3Qjhh9UTs7pr/AHgoCovyQR6s84//AEuv30GYbKqXxsVZ8nQbTD6urqmftMI+DQsf/oqdn5RmtwMLT8dZAUzUYhPc/TuIF7Ehu7wW1g1DI5pl69zHPzdq2ueF1dmC9C9FC4OmfLU29l5a1ni1oz7iVlxboYw6ZxcwS05P6KSw8GuBAQFJV8IYO3PM925ofbztsCg3xN2uz73XV7t6CKO9zU1R5a0ef9hTmGdEOFwm5hMp/wCbI5w8sh8EB854fSSTv6umifK87mNJtzPAcyvpLok0SfhtFqTW66V5kkANw24Aa2/EAC/O66zD8NhgbqwxMibwYwNHw2ra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17415" name="AutoShape 8" descr="data:image/jpeg;base64,/9j/4AAQSkZJRgABAQAAAQABAAD/2wCEAAkGBxQSEhUUExQVFBUXFRQaFxgXEhYXGhgeFRUXGBgYFhgaHCggGBolHRYUITMhJSkrLi4uGB8zODMsOSgtLisBCgoKDg0OGhAQGy0lHyQwLCwsNCwsLCwtLCwsLywsLi8sLCwsLC4sLC00LC0sLCw0LCwsLCwsLCwsLCwsLCwsLP/AABEIAN4A4wMBIgACEQEDEQH/xAAcAAEAAgMBAQEAAAAAAAAAAAAABQcDBAYCCAH/xABMEAABAwICBgYGBQgIBQUAAAABAAIDBBEFIQYSMUFRYQcTInGBkRQyQlKhwSMzcrHRFUNTYoKSsvAIJKKzwsPS4RZjk6PxFzRkdIP/xAAaAQEAAwEBAQAAAAAAAAAAAAAAAQIDBAUG/8QALhEAAgIBAwIDBwQDAAAAAAAAAAECEQMEEjEhQQVRoRQiMmFxgdETUrHxI5Hh/9oADAMBAAIRAxEAPwC8UREAREQBERAEREAREQBERAEREAREQBERAEREAREQBERAEREAREQBERAEREAREQBF+ONhc5BVPpr0nuJdBh5FhcPqSLgHYRCNjvtnLhdRKSirZaMXJ0ixMd0jpaNutUzsiG4OPaPJrRm49wXC4h0ywi4p6Webg52rE3+0b28FVL2azzJI50sh2ySOL3nxOzuC9Lmlqf2o6o6X9zO4n6Yq32aOADnM9x+AC/KfprqAfpKKNw36kxB8nBcQscsId38VT2iRf2aBb2FdM1E8gTsmpibZvZrsz4uZew7wu/w3EoqhgfDIyVh2OY4OHwXypLEWmxXrDK2alkEtLK+B/wCoSGu5PZscO9axzp8mMtO1wfWaKtOj7pUZVubT1gbBUmwa4H6Ob7JPqu/VPHLgrLXQnZztVyEREICIiAIiIAiIgCIiAIiIAiIgCIiAIiIAiLjOlPSM0dJqRutPOTHGRtaLfSSD7LTlzIUN0rJSt0cX0m6ampe+jp3EQMOrM9p+ucNsbSPYacjxII2beGghLiGtH4BYoow0ADYBkpmih1W8zmV585ubs9LHjUFQhpGt3XPErK+IHIgLSrcZiieI3FxefZa0uOezYvJxuMesJW/agkHyUqD8g5xXc16mHVdbduWCSQNF3EADeVsvdLUvDaWCWU22lhY0cy51hZdpoz0dsYRLWkTyjMRj6pncD655lFifcb7+E4ClppqoEU9PLMPeDdVng51gVl/4RxDfTtHIytur2aABYCwGwDIDuC0q9mYPFaqMV2KtS8z5+xihmhFqmCSIXyftAO4hw2K5OhrpCNUPQql+tOxpMcht9Kwbj+uAfEC+4qRkYHAhwBByIIuD3jeuE0g0KbBesoS+KeIiRrARqHUNzYbRlfK9itYNLoc+WDfU+gEUNohj7K+kiqWW7be0PdcMnN8DdTK2OYIiIAiIgCIiAIiIAi8ySBou4gDiTYKAqNOcOY7UdW04cNo65uXeb2CA6FFgpKyOVodG9kjTsLXBw8ws6AIiIAiIgCobpTxLr8Se2/Zp2Njb9p9nyf5Y8FfK+Y8Sn6ypqpPfqqk+HWuAHgAB4LHO6gb6dXMwsGY7wp1QKl6aoDhz3hcSO9nirw+OQgub2hscCWuHc4ZrotF9J5aeSOGpeZ4JHBjJH26yJzsmhzvbYTYXOYJ3qFfIBtICwUUTquphhYDbrGPceDYnB5J4C4aO9wWsJO6M5xVX3Lkec15X6V+K5cLXrh2fELYWvXHs+IREPgj0RasWJROkMTZGmQXu0HPLb5Kxma3Q/L6NV12H+wHieIcA8AOAHD1fJWuqYwx5i0kpbbJqWRp/ZbK7/LarnXQnaOGaqTQREUlQiIgCLmdJNPKKi7MsuvJuiiHWSH9lvq+NlXOOaf4jV3bTtbQxH2j25iP4WffzVZTjHlm+HTZczrHFstTSDSekom61TOyPg0m7j9lozKq7GumqSUmPDaVzv+bLs79QZDxd4LkI9HYy8yTOfPITdzpHE3Pz8VJSvZEwuya1oJNhbYueWqXEUexh8CnW7NKl8uvrx/JF1kGIYjMyOpqXyySX1YWnVjY32nvDbNDG91zsuu0rMPw3AqUGSJk8zhYazWl8p32BuGMH83K2uj2jbT0kmIVHZdMzrCT7ELQXMaO8G/O4XH4FE/Fax+IVA+ia60EZ2DV2ZcBtPFxXJPJLLJ7n7sea7vyPPzfpqVYl07ef1Z6w3Ca2d4qo3x4YT2mMgiLSQcwZQCAfG/crQ6OdMJal0tJVhoq4ACXNybKw7JGjdtF+8KKUXR/RY1Qyj882aF3OzdcX8lrptQ3Pa+DnyQSVlxoiL0DAIiIAvlx7bSTtO1tRUA+Ez19Rr5p0zpvRsUrIzsfMZR3Tdu/7xcsNQrgb6Z1M0kWGWezmsa18j3eqxjdZx7gF+YbUmd/VRxvMutq9Xq9oEbSfdA3k7FyKEmro7nOKdWbDWlxDWguc42a0C5cTsACtTQ3Rz0SMufZ00ltc+6Bsjad4GZvvJPJedEtFm0o15LPnIsXDNrAfZjv8XbT3ZLpFpGNEckTpNjYpIdfVDnOcGsaXaoJIJzNjYAAnYtDRDS1taXsLWsljsSGuLmuacg5pIB25EbvFfvSBgD62kLIjaVjg+PO1yAQW35gkLjuiTRWpp6mWeeMxDqnRgO2uLnNdfuGr8VsktvzMm5rIl2LVWlXvzA4LamkDRdRbnXNyqo0kzDVl3Vv1PW1XavfY2+KpjQ6tnlrYI8+zJrPyNwGg65dw2keKuxYYaSNrnOaxrXO9ZwaAT3kbVdSpGM4bmmc9A7W0kw9o9mCYnleOo/281dapvo9j9Jx6qnGbaeERA7ruyy8nq36moZG0ve5rGtFy5xAAHMlbR4OWbuTMqxVNQyNpfI5rGgXLnODQOZJyCq7SLpiYZBTYZEaqdx1WuItHf9UXu+23cOa1KPQSsr3CXF6l0ovcU8Ti2Nud7OLQB5Z81nlzQx/F/wBIjFy4Opq+kiKR5iw+J9fINpYdSFvN8xFgO691GaRVUzKeSoxGoIY0ZU1MTExxPqxmS+vISctrRnmCuuwzBY4GCONjY2DY1gsP9yq46QKts+JQ0t7Q0zRNLc5Okd9W092RtzK4Xny5X092PqdGLEpSUV1bOdwrC3vJlMTWPfnZrQ1sbTmGN423naTcqdgwf33eA/FZpcWYNl3dwsPitSXGHey0DvzWbds+vxQyQgoY1SQxWNjA1rQATmTv5Zrmq2n9KqaaiH52QGT7DO0b+R8lLzTF5u43KydFFL1+IVVUcxE0RR959b4N/tKb2xc/JevYw8TyPFp1jvrJ19uX+De6YsRIip8PhydUOaCBuYwhrRYbifgwqQwqgZTxMhZ6rG2795PibnxXNUs3p2M1VQc46b6KPhcFzbjyefEKfxigdI0Oif1czM2O3Hix49ph+G0LNrbGOP7v6s+YXVuRIrRe2+IYZ/8AZk/uHn5LU0dx4VIcxzernjNpYzuPvN4tPFS+Exa+J0Y9xtTJ5NYwfxq+CLWZJkTdxZaKIi9c5QiIgCprp7wUtdBWtHZsYZjwubxuPjrDxCuVR+P4RHV08tPKLskYWniL7HDmDY+Chq1RKdOz5x6PJw3FYtbZ1UgH7p/3V2wxsuXNa0F3rODQCe87SqIpKCTD8WhgnyfHLq61rB7HghrxyN1czXEbDZYONJI7ccrslkUe2rdyPgvXpp4BVo13I3limnDe/gtJ9S47/LJYUobj3LKXG5XhEUlQozSTF20lNJM7a0WaOLj6o8/uUmTbM5BcNR0hx7EWxNv6DTO1pXbpCDawPPMDlc71aKtmeSe1G7oJjIwmg9Qz11WevMd7BjHZRumfbsA9p1tpuVHYk2bEX6+IVN2NzETOxE3ube7zzK0tIKuSmqZW1MZhe+R5Bewhrm3szUfsLQ0NA4WWnV4kTE8tLT2H5jP2SssuSd0uiPV0Ok0qx75PdKr+S+35Os6GsLidNUVwZ2GuMNOLCwaB23DmbgeJVsOqzuACrbo8qTT4fTsaG2LNc7czIS4/f8F0f5bf7rfivNzzySm644PLVS96XLOhdMTtOSofCagzyVNUds07y37LTZo/ngrJx3SB7KaZ2qBaJ/H3SqrwKoLKeNth6oPnmr6eElGTfyR6Xhaj7RufZP8A2+n5J5FoenngE/KB90ea12s+k/WgZ6+o6uJ7/da4+QyU70fN9BwKSpOTntmm5n2I/PVB/aXDaT15NO5oFi4tbt4ldX0i4h1OEx0jW6usYY8j7lnEebQplByjGHm/RHznjGZSypLsvV/0fvRxRdXRNefWmc6Rx43yHwC7qasjdGG6vaAsMtnO64bDK98UUcYDbMYxoy91oCzS4xJbaGjjb5lZzTlJs8hVSIjT21PUUtVGdWXrAx4HtsPvcd48eSsnQan162eW2UcEcbTzlcZHjyZF5qpKWB2JVbCLmngdrPkOx7hnZp37B4XPBXn0ewf1YzEWNRI+T9n1Iv7DGHxXZgh7yvlL+eDKb6P5nToiLtMgiIgCItetro4Wl8sjI2ja572sA7y42QHMdIehDMSja5p6upiOtDLbYRmGu4tvbuXBYTpO5kppMQb6PVNyz9STcHMdszt3HcuxxfpbwyAkCYzu4QtL79ztnxVd6d9JFNXxar8Le9l7Nllk6tzCd7S1psPGyq0mXhNxfQ7tFUWDYrX0jR1b21Ee6Nzi6w3arsj/ADsXQ0fSZHsqKeaF2+w1m/Gx+BWTizpWWL5O8RcvF0g0Dvz1u9jh8l4n6RKFuyRzuTY3FRtZbfHzOrWOpqGxtL3uDGja5xsB4qva7pOLiGUtM4lxDQ6U2F3Gw7I+ZUZpphFSGsNdUa88ptFTRnss4yP3ao5AknfkrKD7lJZorgzaUaVyV5dT0l2wbJJSCNfkBtDeW08l+aL4/iVGz0WmlgjDbusYgS659fWt2tw5JRUojY1jdwt38StJ1T19RHHDn1Tw+SXcAMiwcQdnhyV104OeTcnbOgxDSfGJWFkxpJmHa18LXA+BauErMKqS5z2xsjve7YnBredml3wVgqNcM03EccEfo5pRXQ07HGnM1M0aocGkEBmW0X2cwuuwbTekqLDX6p59mQW8neqfNYei99o6mLcyoJA5PaD8l56NtGKWoxHE6eeFkkbSHMuM2dt3qEZtydu4BYT08Jt9ma24xTJrSOIvpJwM7xPt+6q9oDeJn2G/cran6L3QG9BVvjb+gnBmi7gbhzfiq6xbRetobiWleYgSWvgvMxozNnWGs1o4kclktPKCa5O/w/VY4ZHudWjRRa8FdG/JrxfgTY+RzWwqNVye/GUZK4uzTrIteWlZudUR37gc1OdJby+eji4yF3kWj8VGMyqKV24VEd/2rtHxIUxphlieHk7Ln+IfiFKfvR+jPA8SX+Z/YkmYbK4Ehu7K5AvyzWJuijpv/dSdj9DESAftv2u8LLq0XL+rJcHLtRGVcAZHHTQAMMz2wxhthbX9dw+ywOd4K3aSnbGxsbRZrGta0cA0WH3Ktej2H0yulqtsNKHQwnc6R31r28bN1W35nirPXp6bHshb5Zz5JWwiIugzC5fTbTulwxo69xdI4XZEwAvdzzyaOZXUKjdBqdtbiOIVs4Ejm1BZFrC+oA51rX4NDAPFRJ0rLQjudGtiHSjiVcXNo2spIwbOe6zpOPtCwNuA8VF/8KvqT1lZUSzuOfaebeAvkFhwI3dVO96qm+9dAK51rZd9lVsUaP5HigIEbGjLc3PxO0rUrKYEEEXaciD9ykHvJNzmV5dzUEnIMcaN4a4kwOPZO3qydx5Kbe0OFjYgj71lrKEOaWkazSMwoPDZXQSejyG42xOO8e6eYU8kHa6HNp6lklDURRGZsbuqkMbdZ8ZBAOta+uzIc8iq2kjdTPdBJETNG4tcABbLYb8CuhxFz4yyoiNpYHa7eY9pp5EKJbXOqZJqlwsZZHOttsNgF+WzwV0yrPWERmaTWeOrhpi2acki+q03DWje5xyHMqRpqmStqJK2X1nktib7jAcgP54neoSGgNTUajSQwBvWkHKwNwOZU7jeJdQGwQC8zrAAZ6o49/8A5UN9iUamOVzi4U0GcjsnkeyOAO7LaVOYNhjaeMMbmdrncT+C19HsFFO27u1K713fIfzmpSOUG4BzG0KjJPajXHMrfldYEqPQkkOjh39ZrRuvEfgV0HQ72sVxV/Atb/3Hj/AoPo1aOtrZN3WMb+60krov6P8ADrDEKj9LUgA8dXWef7xTHllpfAi3ERFcyOV0m6PaCuzlga2T9JH9G/xIyd4gqtMa6IK6n7VFUNnYPzcvZf4H1T5hXqihpPkvDJKDuLr6Hynizp6bsVlPJTuuNV5aS3Wabgg7DmL5EqZ0sxJlTTU1dEQTDK0yAbW3IuCOGsB5hfSE0TXgtcA5p2ggEHvB2rj8Z6L8NqNY9R1LnAguhcYznxA7J7iCsngjaa7GuXUzy/H1ICGUPa1zTcOAcDxDhcH4rndI8TklkbQUfaqpjYndE0i5c47jby8lNxdF9dC3qYMRaIPZ14byMHAEGy7LQnQenw1jur1pJX/WTPze/O9uQ5ed1z4tHUrlwVlltdCS0WwKOhpYqaL1WNzPvOObnHmTcqVRF3GIREQH4dipLoi214/+Wf8AEruVD6AEsrMUj2atW7+8lHyVJ/Ca4XU0QWj+XpA4VU38SkXzgc+5Q0DNSoq2cKh5/ezW2oKszPqSdmSxxyDXaDtJNvAX8l5WHAvppZJR6rfo2eGb3d17eSEEyo/G8O6+Owye3tMdwI+RUgigki8DqxPFdzQHtu2QWGThkfNcoyN0U0sDRc630Y+1s8AM/BT9WfRqtsmyOfsv4Bw9U/H71r4s8x4hE9rS4uiI1RtJ7Y/DyV0QzO4iihbGwa88mwAZucdrj+qLrZwLBuqvJIdeZ+bnbbX3NWfDsO1XGWQh0z9p3NHuM5DjvUiq2SfhKgMHl/rlQ39SM+Vv9SnZT2T3LloBavfzhH3t/BEQzoqqS+QWo99gSdgBJ8BdYKqvjjF3vaPG58AM15p8PrMQaWUdLI5rsjK4ajADvDnWFlKQslNHakUmETVD+y6Z0rmg7SXdhgHHZfuVp9DmEmmwqnBFnSAynKx+kNxf9nVXOaK9D9nRS4jN6QYmgMgb9Uy2wH3gLbgL77q2AFZKhKV0j9REUlQiIgCIiAIiIAiIgCIiAKjsNj6nHcTi98iQc9Yh/wDmFXiqa6T9WhximrXZRTxOikdbIFu/yLfJRJWi8HUkzkcai6vE6lv6RkUg/dAPxX6tbTHHqWSsgnilDx1bmSEB2QBJbtGeZK0naR0/vn9x34KlOiZ1uZmx2s6qI29Z3Zb3ldBhFCKemYz2iAD97j5rlcMd6bWM1b9VENbMWuTy7/4V2tc+7rDY3JGVRroiKCSG0tiDqV5OWrZzTzByt5rVpwX1sJdtZSgnvdcf4lm0m7ZggH5yQF32WZn+eSz4Yy9RUP4OZGP2Wg/NW7EEsiIqkmKo9U/zvWrojgUVZizYZ9fUdTPPYe5hJadhLc7cls1Z7PisvR+62N03OKYfBWiQy2cJ6P8ADqcgx0kRcNjnt6xw5gvvY9y6ZrQBYAAcAv1FcqEREAREQBERAEREAREQBERAEREAWriOGxVDNSaNkrL31XsDhcb7HetpEBCxaI0LdlHTf9CM/eFo6X1FPhtFPUNhhaWMOoBGxoL3ZMGQ94hdQq46fINbCnHW1dWaI29+5LdX438EBVuh/wBFGZXm8kpc9xO3O9r/AH+KlHVQ5lQIrXtaAIJHEAe6Bs71rSV1UfVpwO94PzVKLHSGr5Lyao8AuWc2ufvYzu1fwJRuAyv+tqHHk0n7z+CULNiTEm+mOe97WiJga3mXZmw3rLFWSNa7UikfrPc7Mhgztbab7ANyzUGCxRZtZd3vHM+HBbyAhH1dadkLG97gf8S8irrhthYe4j/Up1EsEXFisuyWCRvNvbHkuj6Kj6TjLHxglkMMhe6xABdkAb7Dc28DwWgu2/o6sHo1W7eam3kwH5lSiGW4iIrEBERAEREAREQBERAEREAREQBERAEREAVSdL1V6TVU9G03ZD9NLbe52UTfIPNuYVn4xiLKaCSeQ2ZGxzneA2d52eK+f4NI4nyOnfNGZJXmR4LwLF2xgvua2zR9lQyUbc1CGmxz8V4EDeC9Or2SG4ew34PafmvQKzLHkRDgF6DRwX6iA8yGwPcoTEq0Qxl5ztsHEnYFLVbsrcVzNQz0isji2sj7b+/h/CPEqUQyUw2kqHgOkcwXsdQMJIB3XvtUg6l5qVpalrW7Df71E19S1ozcBfiQEJNZdr/R2d/V6xvCpv5sA+Sripx2Fmx2ueDM/jsVhf0cjeKsduMzf4SfmrRKsuJERWICIiAIiIAiIgCIiAIiIAiIgCIiAIiICveminqZKWJsET5ohKHTtjF3FrBrM7PtDWANhwCo91dSOJD2BjgbEPisQRtBtsK+slG4po/S1P19PFLzfG0nztdAfMIpKJ+zq/B5HzWRmDQew5w+zKr1reifCpNtKGfYe9n3FRk3Qjhh9UTs7pr/AHgoCovyQR6s84//AEuv30GYbKqXxsVZ8nQbTD6urqmftMI+DQsf/oqdn5RmtwMLT8dZAUzUYhPc/TuIF7Ehu7wW1g1DI5pl69zHPzdq2ueF1dmC9C9FC4OmfLU29l5a1ni1oz7iVlxboYw6ZxcwS05P6KSw8GuBAQFJV8IYO3PM925ofbztsCg3xN2uz73XV7t6CKO9zU1R5a0ef9hTmGdEOFwm5hMp/wCbI5w8sh8EB854fSSTv6umifK87mNJtzPAcyvpLok0SfhtFqTW66V5kkANw24Aa2/EAC/O66zD8NhgbqwxMibwYwNHw2ra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17416" name="AutoShape 11" descr="data:image/jpeg;base64,/9j/4AAQSkZJRgABAQAAAQABAAD/2wCEAAkGBxQSEhUUExQSFhUXGBYYGBgVFxUXFRYWFBUWGhYVHBUYHCggGR8lGxcUITEiJSkrLi4uFx8zODUsNygtLiwBCgoKDg0OGxAQGywmHyYsLC8sLSwsLCwsLDQsLCwsLCwsLCwsLCwsLCwsLCwsLCwsLCwsLCwsLCwsLCwsLCwsLP/AABEIALsBDQMBEQACEQEDEQH/xAAcAAEAAgIDAQAAAAAAAAAAAAAABQYEBwECAwj/xABPEAABAwICBAYNCgIIBgMAAAABAAIDBBESIQUGMUEHEyJRYdEVFlNUcYGRk6Gjs8PSFDI0QkRSc4OSsWLBCBcjM3KC4fAkQ5SiwtMlsvH/xAAbAQEAAgMBAQAAAAAAAAAAAAAABAUBAgMGB//EADURAAICAQIDBQYFBQADAAAAAAABAgMRBBIFITETQVFSYSJxgZGh0RQyscHwFSNCkuEGgvH/2gAMAwEAAhEDEQA/ANpaA0LTmmgJp4CTDFc8Uy5OBtzeyAz+wdN3vT+aj6kA7B03e9P5qPqQDsHTd70/mo+pAOwdN3vT+aj6kA7B03e9P5qPqQDsHTd70/mo+pAOwlN3vT+aj6kA7B03e9P5qPqQDsHTd70/mo+pAOwdN3vT+aj6kBx2Epu96fzUfUgOewdN3vT+aj6kA7B03e9P5qPqQDsHTd70/mo+pAOwdN3vT+aj6kA7B03e9P5qPqQDsHTd70/mo+pAOwdN3vT+aj6kA7B03e9P5qPqQDsHTd70/mo+pAOwdN3vT+aj6kA7B03e9P5qPqQDsHTd70/mo+pAOwdN3vT+aj6kA7B03e9P5qPqQDsHTd70/mo+pAOwdN3vT+aj6kA7B03e9P5qPqQDsHTd70/mo+pAOwdN3vT+aj6kA7B03e9P5qPqQDsHTd70/mo+pAUThP0VCz5Phhhbfjb4Y2C/93bYEBe9XvotP+DF7NqAkEAQBAdJn4WkncCfILrDMpZNX6A0HR1NO2oq3uM0xfIcVQ9nJe9xYMOIWGGyira+cn9S8sldXLZXBNJL/HPPHM95tWtGjY4/9S/41h7PN9TpGzUPrBf6mDNoCgGxx/6h/wAa0bj5vqSI9q+sF/qYM2hqMbHHz7/iWjkvN9STGtvrBfIw5tG0w2F3nn/EtHP1O8aIvrFfIwpqOEbC7zr/AIlo7H5iTHS1PrFfIkdRZjHpKnbG54a8SB4xucHANBFwSVI0k3KTyyo47p666IuMUuZvBWB5QIAgCAIAgCAIAgCAIAgCAIAgCAIAgCAIAgKBwq/Z/wA33SAt+r30Wn/Bi9m1ASCAIAgIPXiq4rR9U4ZHiXgeF7S0ekhaWPEWSdHDffCPqjXmrGrcNXWyxzsxx00EEQFyOU1gxHLpxLhp4Jp5LTiWonXtUHjOX828fQuP9W2ju9x+p3Wu/Zw8Cr/GX+d/Mf1baO73H6ndadnDwH4zUed/Mf1baO73H6ndadnHwMfi7/O/mcf1a6O73H6ndadnHwH4u/zsf1a6O73H6ndabI+Bj8Vf52ZuiNSqKlkEsMIa8ZA3JtfbtWyil0NJ3WTWJSbLEsnMIAgCAIAgCAIDzdO0ODSRiOwb/ItHZFS255myhJrdjkei3NQgCAIDi6A5QBAeE9ZGz5z2jwkX8i5Tvrh+aSXxOkKbJ/lTZ0pNIRykhjsVttgbZ9K1q1NVrag84NrKLK0nNYMpdzidXyAWubXNh0nm9Cw5JYyZUW+h2CyYKBwq/Z/zfdIC36vfRaf8GL2bUBIIAgCAqHCZN/w0UXdqmCPxB2N3oZ6Vw1DxDBZ8Jjm9y8qbI/gnjxNq5+61D7HoH/6mnXsZHFpf31HyxSL+u5WHhU1bIxd72MHO5waPSUB56P0lDOCYZY5Q04SY3NeA617EtORQGS94AubADM33BARtBrFSzyGOGpp5Hi92RyMc4W25A3QEogCAIAgCAIAgCAgdLaYOIRQ5vJsTuB5h0qq1etlv7Gn83iWOm0a29rb+UkdHaPEQ3uefnOO0nqUzT6dVLxk+r/ncRb73a/BdyM1STgEAQBAQ01c8VbYrjARe1hzHf4lXT1Fi1cal0x9ydCiD0zs7yYCsSCcoCsa4FoLBYYjck2zsAAM/97FR8XcVtWOfUt+FqT3PPIy9U6fDEX73H0Ny/e6kcKq21OXi/wBDjxKzdao+C/UnFaFcYOmo7wvttaMTTzFuY/ZRdZHdTLHVc18CRpZYtXg+T+J20VWcbE1+87fCNq20t3bVKZjU1dlY4lM4Vfs/5vulIOBb9XvotP8AgxezagJBAEAQGvOE6swzU7e5x1E/jazCz0lRNU+iL7gtW7e/HC+bJjgvpeL0dD/GC/8AUV3qWIJFXrp79TZL1ZYtJUYmifE4vaHggljix4vvDm5groRTRXCdqV2NMVVFJNJC52B4mcZDG4glrg47jYoD24NNZhHXxtvyKlvFPF8uMYC6J/kxN/SgM/XvWiq0jUvotHxOmhhylc0kMleNoLhta0i1t5udgCAq2qeqekjpOne6nlhEbw5zyLNAAN8+kZeNAfSIQHKAIAgCAIAgIrWCv4qPL5zsh0c5UHX6jsa+XV9CZoqO1s59F1IzVOjuXSndk3w/WP8AvpUHhVGW7X8P3JnE7cJVL4/sWZzrC5ysrttJZZTpZ5Iguyz5pOLgsANryL5c4Cq/xll9uyjku9ssvwkKa993XuR4aS0xLCeLu1zwfnYci0gWyvkdq5anW20Ps8pvxx3HTT6Ou5b+i8PUldGVZMIkmc0XzvsAF8lO01zdKstePoQ76krnCpHr2Uh7rH+pvWt/xmn88fmjT8Ld5H8mQc9Ww1rXh7cIA5Vxh2Hequy6t62M1JYx17u8sYVT/CSjh5z0JwaUh7rH+pvWrT8Zp/PH5orvwt3kfyZ7wzteLtcHDZcG49C7QsjNZi8o5ThKDxJYKZrDPjndzNs0eIZ+m681xCzfqHjouX8+J6HQ17KVnv5/z4GbV1s8LGBrcDALAkAknffm3qTdqNRp4RUViP8AOpFqpounJyeZfzoS+g9JGZhJtiabG2zPYVY6HVO+Dz1XUg6zTdjPC6MytJutDIf4HfsV31LSpk34M40LNsV6ohNT5cpG9Id5cj+wVZwefKUPiWPFYc4yIXhV+z/m+6V0VJb9XvotP+DF7NqAkEBD6w6xw0bA6UkudkyNgxSyHma2+fh2LWc1FZZ30+msvltgvj3HvoHTMdXC2aInC64s4Wc0g2LSNxBSMlJZRrdVKqbhLqjVvCbU4quosfmwQwDwyvL3eOyhah5swel4Qtmk3espfJG1NA03FU0LPuxsHkaFOXI8s3ltmesmCt8IuhvlmjqmG13Fhcz/ABx8tvpbbxoD5Hgq3sILXOaQbggkEEbwdyA+tODnQcNJQwthscTQ9z8rvLhe90BZ7IDlAEAQBAEAQBAUzWmfFORuYAPGcz+4XmuKWbr8eC/6X/Dq8U58SzaHp+LhY3oufCcz+6vdJV2dMY+hT6mztLZSIvWytwtEYObsz/hG7xn9lA4re4xVce/r7ibw2lSk7H3dD21WpcMWPe83/wAo2fz8q6cLpUKd3eznxG1yt29yIDSsnHVBw73Bo8WSqNXLt9S9vikWmmj2VCz4ZLg+ia6Piz82wGWWzwL0kqISr7OXQoI3SjZ2i6mH2uwfdd+pyi/0vT+D+bJP9Rv8V8kQ82jIxVtiAOAi5FzfYd/iVdPSVLVqpL2cfcnQ1Nj0rs7yXGrsH3XfqcrH+mafwfzZB/qN/ivkjKZAynjdhuGi7szfd0rvGENNW9vRczhKc77Fnq+RUtCQmWdt88y4+LP97Lz+ih2uoWfey81k+yoePcic1td/ZNHO4egFWnFpJVJepW8MX91v0PDU+M2kduJaPJc/zC5cHi0pv3HXisucV7yQ1lmwwO/iIb5Tf9gVL4lZsofryI2ghuuXpzI3U9mch3ckfuVC4PHnKXuJXFJflXvIfhV+z/m+6V4VBb9XvotP+DF7NqAi9e9YzQQCRrQ573iNpcbRtc4E4nnmABWlk9qyStHp1fZsbway0XrBH8oY93G1Esrgx9TIC2Nt72jiaRkMuhQ8vOWegjXDa6oNLCzhdX72WjgyquKqqykOzFx0fgd84D0Ltp5dYlfxirnC1LqufwKlpR/ymvI7rX2HSyEhg9AXD893xLOf9jhv/pj/AGN6MFhZWB5I6mduLDibiP1bjF5NqArmvutrNHQF2T538mGIfOkechl90bSeiyA+VtYdFS0s74p24ZBZxAFhaRocLDms70ID6K4C9Oio0a2IuvJTkxkb8N7sPkNvEgL1TaVhklkhZIx0sWHjGA3czGLtv4QgMxAEAQBAEAQBAUrTUN6tw+85nkIaF5nWQb1bi+9r9Eeh0ksaVPwT/cujV6Y88UrWcn5Q6/M23kH87rzHE2/xDz4I9Dw9JUL4ko3SQNOGRnlBnKP3ABmfDuCnrVxen2V9Uufp/O4hPTNXuVnRvl6/zvIjQOHjg55ADQXZ842eHaq7Q7e3UpPCXMn63d2LjFc3yLpTvxNBsRfOx2r01ct0U8YPPSioyaTyeq3NSBqIHfLWOwnDhGdsth3qqsrm9dGWOWOvzLGE4rRyjnnknQrUriG1qqMMOHe8geIZlVvFLNtO1d7J/Dq91ufAw9Uaf57/AANHizP8lH4RX+afwO/FLOcYfExtPTmeYRx54chbYSdp/wB8y4a+b1Fyrr54/jO+igqKt8+WSx6MohDGGDwk85O1XOmoVNagio1Fztm5Mr2tlVie2MfVFz/iP+n7qn4rdumq13fqy14ZVtg5vvJvQVFxUQB+c7lHwnd5LKz0FHZUpPq+bK7W3dra2ui5FS4Vfs/5vulNIpb9XvotP+DF7NqAyqukZK0ska17Tta4Ag+IoZTa6FU4RNEtGjZOKY1vElszQ0AAcU4E7P4cS5XLMGTeHWbNTFvvePma+7LinrqarB5LmYXnocP9W+RQ6p7Z58Uej12m7TTOHemcagRGXSFLf6rHzO8L3E/zC203Oxs48aezSxgu9r6I3kp55Q+SdbNG1w0jMXsqOOMry1wDiSC44C143WtaxyQG2uC/g9mEgrtIufJNYcW2RxeWDcTff0IDpw6ajS1WCspmY3xtwSsaOU5l7tcOfDc5cx6EBqzUZulIpy2gE0cjxhdyOTb+IPBGWZG9AfRWoOqgoITjcZKiUl80hNy5xz2oC0oAgCAIAgCAICu6xwYZIptwcA7xG4P7qn4jXtshd3JrPzLTQWZhOr0eCwhXBVkfpLQ8c5BdiBGV222c2YUPU6Ku95llP0JWn1c6VhdPU7w6KjbGYwOS4WPOem62ho6o1utLk+prLVWSsU2+a6GPR6vxRuxcpxGzFawPPYBcaeG01y3c2/U626+2cdvT3EqArAhHKA4sgOUBjVdCyUWe2/NzjwFcbtPXcsTWTrVdOp5g8GLHoYNaWtlla035ILd/SW39Kjx0KjHbGckvDl9sneWscnulFN+PP7mRQ6OjiHIba+0nMnxrtRpa6V7C+PecbtRZb+djSVaIWFx8Q5zuCzqdRGmG5/8A0UUytmoohNB6KL3cdKNpuAd55z0Kr0WjlOfbW+9FjrNVGEexr+JZldlQUDhV+z/m+6QFv1e+i0/4MXs2oCQQHjW04kjex2x7XNPgcCD+6GYvDTPnWvhJpnRO+fBI6M+GNxaqifsywfQdO+1qUvFF04IKfFWTv3RxMjHoUvSLk2ef/wDIbM2Rh4I24ph506lo5ggOyAIDqGAbAEB2QBAEAQBAEAQBAeNVTiRpY7YRb/Vc7a42QcJdGb1zcJKS7jmmYWtAJuQACee29ZrTjFJvLMTacm0eq3NQgCAIAgCAIAgCA4cgMBujQ52OU43DYPqN8A3+EqItKpT32PL7vBfAkPUOMdlfJd/i/iSClkcICgcKv2f833SAt+r30Wn/AAYvZtQEggOCgNHa903EaRqG/VlDJh/nGF3/AHNKrNXHEsnt/wDx+ztKNr7i1cCdP/w88p/5kzvI0AKZp44gjznGbO01cvTkbIXcqwgCAIAgCAIAgCAIAgCAIAgCAIAgCAIAgCA8xMC4tBFxtF8xfnCA9EAQHBQHnHO1xcA4EtNnAG9ja9igPVAEBQOFX7P+b7pAW/V76LT/AIMXs2oCQQBAa64WdWp6jiZqaMyPYHsc0Fodhdm057bEHyqNqKnNLBc8H4jHSTlv6NFg4PNEPpKGKKQYX5ucMsi49C7wjtWCrvs7S2U/FllWxyCAIDi6AXQHKAICB1tgrHxNFC9rJMYLi7DbBhdccpp34fIpWklTGbdyysfU76eVSk3asoqvY3T3fMPq/wD1Kw7bh3kf1+5N7XReV/X7jsbp7vmH1f8A6k7bh3kf1+47XReV/X7jsbp7vmH1f/qTtuHeR/X7jtdF5X9fuXrQrJWwRidwdKGjGRaxdvOQA9CqbnB2Nw6dxXWOLm3Dp3GcuZoEAQBAeU07Wi7jYf73b1pZZCuO6bwvUyk3yRG1OkycmZdJ2+IdfkXndbx9L2dOsvxfT4Lr8yTDTP8AyM6hqMbAd+w9BG1Xmk1EdRUrI95HnFxeGZKkmpgadqXxwSPjALmi4xEADnOfMNy2ik3hg1bR6alZJxzXkvO0k3Dtm3nGSsHVGUcGMmzNA6bjqmYm5OHzmHa0/wAx09KgTrcHhmSUutAVfWzWgQ3iiN5TtO6MfF0LvVS5830BS9D6Vljma6I3e42wuItJf6pJI8N7qTZXHbzBtthVeDsgKBwq/Z/zfdIC36vfRaf8GL2bUBIIAgCAIAgCAr+t+tkOj4w6TE+R5wxQszkldzNHNmLnpQGseEbWDTFLSx1MszaYyyBjaeFrXcWMJd/aTOBu7LYMkBCcGvClXGsigqHmojme1hxAcYwuyDmuAG/aDfLmQH0SgCAgNb5axsTTQta6THyg7DbBhdc8ogfOwqVpI0Ob7Z4WCRplU5f3XhFU+W6f7jF6n41Ydnw3zP6/Ym7NB5v1+w+W6f7jF6n407Phvmf1+w2aDzfr9h8t0/3GL1Pxp2fDfM/r9hs0Hm/X7F80K+UwRmoAExaMYFrB2/Zl5FU3KCm9nTPIrbFFTezp3GcuZoEB0lkDRckADaSsNpLLCWSLqdLbmDftI3dA61S6vjNcE4083493/SVXpZP83IjXyFxu4knZcrzd99uoebHn9PkToVRiuRxiUfYbYMzRNQRJhzOIbBnbmceYbr9IXoOBWzjKVf8Ai+fuf/f2IeqisZ7ydC9OQSP1g0Syrp5KeTFgkbY4TY9CA0HW0s2i5/ktVm2145G5tc0/WG+17ixFwRzWKlUXbfZZq0TejNLvgkEkTrEbfuuHMRvGxTJ1Ka5milguumdf2cQ3iLiV45Vx/dc/Q483l6FEhpZbufQ2czX1TWBoL3uy2kk3Nz6SVMe2C9DXOTtqfq1LpeYSSYmUcZIuDZz3WIwtPODa7t2wZqtttc36HRLBvtosuRk5QFA4Vfs/5vukBb9XvotP+DF7NqAkEAQBAEAQHDjYXKA0xwfz9ltN1NdIcUVMMNO05tbiJawgeAPd4XIDa+ntCQVkLoKiMPjdu2EEbHAjMEc4QFc1V4MqCgl46Jj3yD5rpXBxZe4OEAADI2vtQF0QBALIAgCAIAgOCUBFVOmWj5nK6dg6yqzUcTqr5Q9p/T5kqvSzn15ETNUufm4k/tnzDcvP6jU23v23y8O4n10Rh0R54lF2HXaY2kdJRQMxzSNY3Zd28ncBtPiXSvTzsltgss0nKMObKbNrfU1z3QaLge51uVI7CMIvbEAThA6XG/MFd6bgsU913P0X7kGzV90S26iaiTUk7qqpqXSzva5rmtzjs4sOZcLkgt3WGflvIQjBbYrCIbk31L6FsYOUBC61auQ18BilA34HgDFG61sTb70BouXRc9FNJTTlruLtZzTdpDhfLeNux2fiVjpHJx59DjbhM78aphy3GbqrqjLpOc8acFLERiseU++xrbZgne4gWGzPZWapz3YfQ714wb3oqRkUbY42tYxgDWtaAA0DYAFFOh7oAgKBwq/Z/wA33SAt+r30Wn/Bi9m1ASCAIAgCAICt8I+k/k2jKuUGxETmtP8AFJyG+lwQFG/o4UeGiqJbfPnDfCI42/ze7yIDbqAIAgCAIAgCAIAgOr+hAau1Y0zJLxsVS1sdTDI5sjG3AAJu1zWnPDY2F9tl5viOm2W7l0f8/wCltpLN8MPqiYqKpsbS97msaNrnEBo8ZyUGNUpPEVlkqTUVllN0hry+V5h0fBJPL94MLmj+INbmR0usFa6fhOfatfwINusXSBLaB4LpZnibSk7pDcERMeS21tjnWFs9zObarmuqFaxBYIEpyk8tmzdH6OigYI4WMjY3INaAAuhoZSAIDgoCla+67NpAYYiHTuGdiP7IEZEj728DmzUrT6Z2PL6HG21Q5LqabqKsm73uJJzLibkk7yVavbXHnyRETcmYUekjcYmlrHXwE5A4TY57DY5G2xQq9YpTw1yJEqWo5JvQmnZKWUSxGx3i/Je3bhcBtH7KXZUrI4Zwjbg3pq1rBFWxCSI57HsJGJjuYj9jvVNZXKuWGToTUllEwuZsEBQOFX7P+b7pAW/V76LT/gxezagJBAEAQBAEBrP+kDWYNF4L/wB7NG3whuJ/7sagM3gNpcGiIT990r/DeQgehqAv6AIAgCAIAgCAIAgCA1dwm6NmpqmOvo43SOkHEzRsY95fkOLeQwX3Bt9uTelcb6I3R2yOtVsq5ZRg6M4N6utLZdJzFreSRDGcwN7SLYYz4MR6VmqiupYgvuYstlN5kzZmg9BQUcYjp4mxtG2w5TjzudtcekrqcyTQBAEAQENrdWSw0kskHF42NJvI7C0AbXXORIGwEgdK3r27lu6Gs92PZ6nzpPUF13vcXE5lziSSTvJOZV5uhCPoVuJSl6k5qNqbJpSTG/EylYeU7Y6Q/cYbWJ5zuvzqo1Godr9CfVUoL1Ny6f1MpqqlbSlgYyMDiiwAOiIFgW/zB2qOdTQemdFzUExp6kZjNjxfA9v3mk7RnnzbCp+m1W32Z9CLfRn2okpqhpGeGqi+TuaHvcGWe7DG8H6rj5SN/NzKZqlB1vd8CPTuU1g+iW33qkLI7ICgcKv2f833SAt+r30Wn/Bi9m1ASCAIAgCAIDS39JSqtDSRfefI/wDS1o/80BsLgxgwaKohzwMd5zl/+SAs6AIAgCAIAgCAIAgCA4sgACAXQHmaluIMxNxG5DbjEbbcljJnDxnHI9VkwEAQEdrBoaOsgfBKDgeNxsQRscD0IDTmjeCeodWGGZ1qWMh3Gty41p2MaNztoN9nTdbOcmtrfIxtWcm69H0McEbYomhjGCzWtFgAtTJkoCD1t1Yh0hAYpRY7WPHzo3WIDhz7dhyKA1VqpwXyvqXNrgWwwmzcLrcedowkG4aMjfbcW6Vu5ykkm+hhRinlG72BaGTsgKBwq/Z/zfdIC36vfRaf8GL2bUBIIAgCAIAgPn7+klUXq6WP7sLneckI/wDAIDeWgaYRU0EY2Mijb+lgCAz0AQBAEAQBAEAQBAEAQEJrXpsU0Li18IlsC1kjgC4YgDZtwTlfZzLnZJxi2iTpKo3Xxrn0b7jWekdaKqcWfKQOZnIB8Njf0qsnqJy7z19HC9LS8qOX68/+Hlq1XcVWRSuJPKs4km9ngtuTvte/iSmeJps24hQp6WcIruyvhzN1gq3PCi6A5QBAEBwXBALoDWmu3CI+GqFJSYC9p/tpHgkMNr4GtNgTYg4rm2y3NhvByus7ODkUqoqHvdie9znXvic4kgnmO7xLnlnnp9pN7m3n3l/4NNOSPc6nkcXANL2Fxu4WIBZ0jMnost4vJa6C2b9iXcbCWxYlA4Vfs/5vukBb9XvotP8AgxezagJBAEAQBAEB878M7OO07BFtu2mjt0vld8SA+h2hAcoAgCAIAgCAIAgCAIAgNTcPNBZlLVNBxse6MkczhjaT4Cwj/OsNZWDaEnCSlHqivMaHAEG98/KqJ8ng+gQsUoqS6MGJYyb7i9Ta/u4tojh5dgHF55N7ZkNbtz6Qp71ySwkebhwLMvbny9F/P3Ik631TpGOdJZrXNJawBocAcwdpOS5LVzclnoTHwjTxrkorLw8ZZtSN1wDzi/lVqeS6HZAYulK9lPFJNIbMjaXOPMGi+xAaN7b6utY10xY0Nkc+PAMJbzcq+drkDZsWrZTcTve6MIPpzLLoPX+eKzZxxzOfISDbnfY7cM7eFYUjnRxGyPKxZXj0Zr3Wiq/+RmqGg8XJIXg2tdrgPIdvkWXhos+0r1EMRZmwVDX2wkOvsA2nxbVphkF0tPmjZPBpoCVj3VErSwFhaxrhZxuRd1to2EZjet4rBM01Lh7TNhrYmFA4Vfs/5vukBb9XvotP+DF7NqAkEAQBAEAQHz3pP/itbWt2tZPGB0cRGHH/AL2lAfQYQHKAIAgCAIAgCAIAgCAhNZNO/JQ08WX4rgZhrQRbInM+jcuF16qWWibo9G9TJpPGChaw6akrYzDM2MxlwOEDPkm4zvfaoEtZY+nIvKuE6eHOWW/Xp8iHZThoAaAAMgBsA6FFbbeWWkUopRjyS7jtxawZyOLQZHFoNxtjVeqMlLESbkNwk9LcupXdEt1aZ4vW1qu+UV0ySy7EUo3C1o2tqaRsdG0vBfeZoc1rnMaCQBiIvyrG175IDTNFpYM/s5WGNzOSRY5W3FpzBWjiVd+hk5OUXnJMseCAQbjnWpXupxeGHtBFjYg7jsWAotPKJTVDSENDLxnyaJ23l2HGsuPqOOwdGW1bqRPq1k1ynz/U21oLWKCqvxT+UBcscC1w2c+R8IuFvksK7o2dGS90OpQeFX7P+b7pAW/V76LT/gxezagJBAEAQBAcEoDQHBPGarWCrqDm1pqZL7rySYWj9LneRAfQCAIAgCAIAgCAIAgCAIDSWvIkg02S8udHUMbgBJIaAwNIAJy5bHHd89RtXDdX7iw4bd2d6XjyMrAqc9RuOOLQbhxawNxh6Xq+IjMmAvsQLDLbs9Ntl9q61VdpLbk4anU9jW54yYtLo3S9UGuhpOLY4/PkLWZdIeQ63SGlWMNFBdeZR28Xun+VJfU3fo6ibEwNY1rd5DdmKwufQpUYqKwitssnY903lmWtjQICG1h1Ypq1uGoia82s19rSNv8AdeMwgNI616n/ACCQimqhKbi8ZFpWg/eI5B57ZGx2LDwRdRdp4+zY/wCfAi2aWLDhmYWHnGYstcEVUwsW6qWUSLJQ4XBBB5lqcXDHU7B2w7xv3oYwbK4OdN1M7nskOONgvjd84ONg1lxtyuc77OkLeLLHTTnLkzjhV+z/AJvulsSi36vfRaf8GL2bUBIIAgOHOABJIAGZJ2Ac6AxKHSkE+LiZopMJs7i3tdhPMcJyQGJrZpUUtHUTn/lxPcOl2E4R43WCA17/AEedBGKjkqXizqh9m32mOO4B8bi/yBAbZQBAEAQBAEAQBAEAQBAal4eKTAKWrbcOY8xk7rEY2kndYtI/zrEoqSwzaE3CSkis0+la6qF6Sikc02wvwucM9hxZM9NlChoI/wCTLWfFp89qOtVS1tFV0za2QWmxHC0gtG1oBsAL4i3ZdbXaeCre1czlptZbK+O+XLJauLVUeg3GRo+bipGP+64E+DePJddKpbZpnHUQ7SuUfQ2cw3V6eTOyAIAUBqnhl1nmifDSQvdGJBikex1nFriWhl9w2m9xsCMxJ4TZT2NAFgAAuR5xwbeX1MnRejo6ieGKVuJjnhpGYNnZGxGYNjtCzF8yTpMwtWO8z9YOCeopgZKGUzNA/u3WEu3O31X+g+FdMFzKKl1IHQNLU1EskHEuE0Tcb2HkuDQQM2utnnkFq4kaelS5xN36m6H+S0rGOFnu5b/8bt3iAA8S2R3qhtjgrvCr9n/N90h0Lfq99Fp/wYvZtQEggCA1xw60tVJo8CmDy0PBnay+Ix4XbhmWh1rjwIDQmoeljS19NKJDG0Ss4wi+cRcOMaWjN123y57IDeekqWo0+5jHRy02jGPD3cYCyeqLdlmfVZY3ufDt2AbIo6VkTGRxtDWMaGta0WDWtFgB4kB7oAgCAIAgCAIAgCAIAgOkkTXWxAGxuLgGxG/PegOwFkBrLh30eXUkU7RyoZbF28MkFv8A7iNMZC5FaqddKWNjXYnPJAJawZtyzuXED0qojpLJN9xfviFSXqZeqWmJK6pjY2lmFO4kOmAcQ0BjiCXWwgEgDbvXeOgX+TIs+KS/xj8zcsUeEAbbADPbkFYJYKtvLyd0MBAEBqrhm1RnqDHVU7XSFjcD42C78OK4eAPnWuQQgNfaHnlndxQgmdIMiGMc7PpH1fHktNpBnpefsm2NT9RnQyNmqC0ubYsY0k4Xfecd5G4DLesqODpTp9jyy/LYlHUMF72F+ff5UB2QFA4Vfs/5vukBb9XvotP+DF7NqAkEAQHFkB4NoowbiOMHnDW38tkB72QHKAIAgCAIAgCAIAgCAIAgCAICO09oiOrgfTy4uLfhxYTY8lzXCx3ZtCAjdB6jUNIcUVOzFuc+8jx4HPJI8SAsTWgbBZAcoAgCAIBZAdQ0DcEB2QBAEAQFA4Vfs/5vukBVtF64VjYYmibIMYByItgaAPqoDK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HHbnW929XF8CArOues1VLxWOW9sduRGNuC+xvQEB//9k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4B65E6C-3FA9-4878-9E6C-DAD4B8E6E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563698"/>
              </p:ext>
            </p:extLst>
          </p:nvPr>
        </p:nvGraphicFramePr>
        <p:xfrm>
          <a:off x="460374" y="836713"/>
          <a:ext cx="6847929" cy="5328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087600" y="2551837"/>
            <a:ext cx="496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solidFill>
                  <a:srgbClr val="FF6600"/>
                </a:solidFill>
              </a:rPr>
              <a:t>CASOS PRÁCTICOS</a:t>
            </a:r>
            <a:endParaRPr lang="es-ES_tradnl" sz="5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A2E0F-AAB5-4D7C-8FE9-C943CC95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60648"/>
            <a:ext cx="6552728" cy="940122"/>
          </a:xfrm>
        </p:spPr>
        <p:txBody>
          <a:bodyPr/>
          <a:lstStyle/>
          <a:p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</a:t>
            </a:r>
            <a:r>
              <a:rPr lang="es-ES" sz="1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años 6º E.P.</a:t>
            </a:r>
            <a:br>
              <a:rPr lang="es-ES" sz="1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(TDAH y Trastorno Específico de la lectura y la escritura)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27BC5F-86F2-4880-97BD-F117296A8120}"/>
              </a:ext>
            </a:extLst>
          </p:cNvPr>
          <p:cNvSpPr txBox="1"/>
          <p:nvPr/>
        </p:nvSpPr>
        <p:spPr>
          <a:xfrm>
            <a:off x="683568" y="1200770"/>
            <a:ext cx="7776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2200" dirty="0"/>
              <a:t>Christian presenta un TDAH combinado y Dislexia (Trastorno Específico de la lectura y la escritura), problemas de conducta, dificultades emocionales en cuanto a expresión y gestión.</a:t>
            </a:r>
          </a:p>
          <a:p>
            <a:pPr algn="just">
              <a:spcAft>
                <a:spcPts val="600"/>
              </a:spcAft>
            </a:pPr>
            <a:r>
              <a:rPr lang="es-ES" sz="2200" dirty="0"/>
              <a:t>Convive con su madre, que no puede ayudarle en los estudios. </a:t>
            </a:r>
          </a:p>
          <a:p>
            <a:pPr algn="just">
              <a:spcAft>
                <a:spcPts val="600"/>
              </a:spcAft>
            </a:pPr>
            <a:r>
              <a:rPr lang="es-ES" sz="2200" dirty="0"/>
              <a:t>Las rutinas y hábitos de estudio non son adecuados, junto con lo disruptivo que puede llegar a ser en el aula, su rendimiento académico es deficiente, excepto en  matemáticas, donde sorprenden sus buenos resultados.</a:t>
            </a:r>
          </a:p>
          <a:p>
            <a:pPr algn="just">
              <a:spcAft>
                <a:spcPts val="600"/>
              </a:spcAft>
            </a:pPr>
            <a:r>
              <a:rPr lang="es-ES" sz="2200" dirty="0"/>
              <a:t>Becario del MEC: Necesidades de apoyo educativo (REE. Pedagógica y del Lenguaje).</a:t>
            </a:r>
          </a:p>
          <a:p>
            <a:pPr algn="just">
              <a:spcAft>
                <a:spcPts val="600"/>
              </a:spcAft>
            </a:pPr>
            <a:r>
              <a:rPr lang="es-ES" sz="2200" dirty="0"/>
              <a:t>Recibe apoyo de PT dentro del aula.</a:t>
            </a:r>
          </a:p>
        </p:txBody>
      </p:sp>
    </p:spTree>
    <p:extLst>
      <p:ext uri="{BB962C8B-B14F-4D97-AF65-F5344CB8AC3E}">
        <p14:creationId xmlns:p14="http://schemas.microsoft.com/office/powerpoint/2010/main" val="3883206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DA83EC0-C8EC-4759-836F-6F6B3B009337}"/>
              </a:ext>
            </a:extLst>
          </p:cNvPr>
          <p:cNvSpPr txBox="1"/>
          <p:nvPr/>
        </p:nvSpPr>
        <p:spPr>
          <a:xfrm>
            <a:off x="594475" y="476672"/>
            <a:ext cx="79550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6600"/>
                </a:solidFill>
              </a:rPr>
              <a:t>ESTRATEGIAS DE INTERVENCIÓN  METODOLÓGICA:</a:t>
            </a:r>
          </a:p>
          <a:p>
            <a:pPr algn="just"/>
            <a:endParaRPr lang="es-ES" sz="2800" dirty="0"/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Crear una rutina de estudio adecuada: </a:t>
            </a:r>
            <a:r>
              <a:rPr lang="es-ES" sz="2400" dirty="0" err="1"/>
              <a:t>planning</a:t>
            </a:r>
            <a:r>
              <a:rPr lang="es-ES" sz="2400" dirty="0"/>
              <a:t> y gestión de la agenda</a:t>
            </a: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Organización del material: libretas dentro de libros.</a:t>
            </a: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Entrenamiento de la atención antes de realizar las tareas.</a:t>
            </a: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Adaptaciones metodológicas en las áreas de Lenguas y Ciencias Sociales/Naturales.</a:t>
            </a: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Estrategias específicas de entrenamiento de la lecto-escritura.</a:t>
            </a:r>
          </a:p>
        </p:txBody>
      </p:sp>
    </p:spTree>
    <p:extLst>
      <p:ext uri="{BB962C8B-B14F-4D97-AF65-F5344CB8AC3E}">
        <p14:creationId xmlns:p14="http://schemas.microsoft.com/office/powerpoint/2010/main" val="22226897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E88F77E-B9BD-4FAD-B01C-B10F80A3AC95}"/>
              </a:ext>
            </a:extLst>
          </p:cNvPr>
          <p:cNvSpPr txBox="1"/>
          <p:nvPr/>
        </p:nvSpPr>
        <p:spPr>
          <a:xfrm>
            <a:off x="291241" y="348474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b="1" dirty="0">
                <a:solidFill>
                  <a:srgbClr val="FF6600"/>
                </a:solidFill>
              </a:rPr>
              <a:t>Planning de estudio</a:t>
            </a:r>
          </a:p>
          <a:p>
            <a:pPr algn="just">
              <a:spcAft>
                <a:spcPts val="600"/>
              </a:spcAft>
            </a:pPr>
            <a:r>
              <a:rPr lang="es-ES" sz="2000" dirty="0"/>
              <a:t>Estudiar siempre a la misma hora, ser constantes y crear rutinas.</a:t>
            </a:r>
          </a:p>
          <a:p>
            <a:pPr algn="just">
              <a:spcAft>
                <a:spcPts val="600"/>
              </a:spcAft>
            </a:pPr>
            <a:r>
              <a:rPr lang="es-ES" sz="2000" dirty="0"/>
              <a:t>Entrenamiento previo de la atención (mismos recursos del aula).</a:t>
            </a:r>
          </a:p>
          <a:p>
            <a:pPr algn="just">
              <a:spcAft>
                <a:spcPts val="600"/>
              </a:spcAft>
            </a:pPr>
            <a:r>
              <a:rPr lang="es-ES" sz="2000" dirty="0"/>
              <a:t>La rutinas de estudio y la metodología son concretadas por su tutora y PT, en coordinación con el equipo externo de REE. Pedagógica y del Lenguaje</a:t>
            </a:r>
          </a:p>
        </p:txBody>
      </p:sp>
      <p:pic>
        <p:nvPicPr>
          <p:cNvPr id="1026" name="Picture 2" descr="Resultado de imagen de HORARIO DE ESTUDIO EN CASA">
            <a:extLst>
              <a:ext uri="{FF2B5EF4-FFF2-40B4-BE49-F238E27FC236}">
                <a16:creationId xmlns:a16="http://schemas.microsoft.com/office/drawing/2014/main" id="{7C7D21A7-50C0-430B-9334-BF753C746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65" y="3317667"/>
            <a:ext cx="3285916" cy="24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DOBBLE">
            <a:extLst>
              <a:ext uri="{FF2B5EF4-FFF2-40B4-BE49-F238E27FC236}">
                <a16:creationId xmlns:a16="http://schemas.microsoft.com/office/drawing/2014/main" id="{9CB6A645-27BF-4F61-A3F4-91BE0CD11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/>
          <a:stretch/>
        </p:blipFill>
        <p:spPr bwMode="auto">
          <a:xfrm>
            <a:off x="5288442" y="2936882"/>
            <a:ext cx="1944216" cy="181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ARCO JUEGO">
            <a:extLst>
              <a:ext uri="{FF2B5EF4-FFF2-40B4-BE49-F238E27FC236}">
                <a16:creationId xmlns:a16="http://schemas.microsoft.com/office/drawing/2014/main" id="{853D00FC-9536-4058-A9FA-65AC15102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6323">
            <a:off x="4158435" y="4938264"/>
            <a:ext cx="2260015" cy="169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391BFCC-304A-4AD3-A1F3-0022CCFD201B}"/>
              </a:ext>
            </a:extLst>
          </p:cNvPr>
          <p:cNvSpPr txBox="1"/>
          <p:nvPr/>
        </p:nvSpPr>
        <p:spPr>
          <a:xfrm>
            <a:off x="7232658" y="3659307"/>
            <a:ext cx="156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DOBBLE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AD81BA-2C77-4B17-A5EA-96CE632DB76F}"/>
              </a:ext>
            </a:extLst>
          </p:cNvPr>
          <p:cNvSpPr txBox="1"/>
          <p:nvPr/>
        </p:nvSpPr>
        <p:spPr>
          <a:xfrm>
            <a:off x="6550786" y="4889360"/>
            <a:ext cx="136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ARCO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4A6DFF-F9C0-4830-81AD-872EAA99D8E6}"/>
              </a:ext>
            </a:extLst>
          </p:cNvPr>
          <p:cNvSpPr txBox="1"/>
          <p:nvPr/>
        </p:nvSpPr>
        <p:spPr>
          <a:xfrm>
            <a:off x="6691757" y="5388670"/>
            <a:ext cx="2452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Posee múltiples recursos de escritura, cálculo y habilidades cognitivas básicas.</a:t>
            </a:r>
          </a:p>
        </p:txBody>
      </p:sp>
    </p:spTree>
    <p:extLst>
      <p:ext uri="{BB962C8B-B14F-4D97-AF65-F5344CB8AC3E}">
        <p14:creationId xmlns:p14="http://schemas.microsoft.com/office/powerpoint/2010/main" val="14786670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A583B-6D0E-4F40-AD0A-698EDF2E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27384"/>
            <a:ext cx="7337005" cy="648072"/>
          </a:xfrm>
        </p:spPr>
        <p:txBody>
          <a:bodyPr/>
          <a:lstStyle/>
          <a:p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y metodología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C53636-89C2-4C4A-99A2-00D59C734EE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79662" y="649060"/>
            <a:ext cx="8064896" cy="5559880"/>
          </a:xfrm>
        </p:spPr>
        <p:txBody>
          <a:bodyPr/>
          <a:lstStyle/>
          <a:p>
            <a:pPr algn="l"/>
            <a:r>
              <a:rPr lang="es-ES" sz="2400" dirty="0"/>
              <a:t>Modalidad educativa: ABP</a:t>
            </a:r>
          </a:p>
          <a:p>
            <a:pPr algn="just">
              <a:spcAft>
                <a:spcPts val="600"/>
              </a:spcAft>
            </a:pPr>
            <a:r>
              <a:rPr lang="es-ES" sz="2400" dirty="0">
                <a:solidFill>
                  <a:srgbClr val="0070C0"/>
                </a:solidFill>
              </a:rPr>
              <a:t>Rincón de lectura </a:t>
            </a:r>
            <a:r>
              <a:rPr lang="es-ES" sz="2400" dirty="0"/>
              <a:t>dentro del aula, asamblea semanal para contarle la historia a los demás.</a:t>
            </a:r>
          </a:p>
          <a:p>
            <a:pPr algn="just">
              <a:spcAft>
                <a:spcPts val="600"/>
              </a:spcAft>
            </a:pPr>
            <a:r>
              <a:rPr lang="es-ES" sz="2400" dirty="0">
                <a:solidFill>
                  <a:srgbClr val="0070C0"/>
                </a:solidFill>
              </a:rPr>
              <a:t>Murales visuales </a:t>
            </a:r>
            <a:r>
              <a:rPr lang="es-ES" sz="2400" dirty="0"/>
              <a:t>de ciencias en un lugar estratégico del aula, que se completan según se avanza en la lección (recursos de experiencia).</a:t>
            </a:r>
          </a:p>
          <a:p>
            <a:pPr algn="just">
              <a:spcAft>
                <a:spcPts val="600"/>
              </a:spcAft>
            </a:pPr>
            <a:r>
              <a:rPr lang="es-ES" sz="2400" dirty="0">
                <a:solidFill>
                  <a:srgbClr val="0070C0"/>
                </a:solidFill>
              </a:rPr>
              <a:t>Redacción semanal </a:t>
            </a:r>
            <a:r>
              <a:rPr lang="es-ES" sz="2400" dirty="0"/>
              <a:t>sobre un tema de investigación  generando debates sobre dichos temas.</a:t>
            </a:r>
          </a:p>
          <a:p>
            <a:pPr algn="just">
              <a:spcAft>
                <a:spcPts val="600"/>
              </a:spcAft>
            </a:pPr>
            <a:r>
              <a:rPr lang="es-ES" sz="2400" dirty="0"/>
              <a:t>Estrategias individuales de </a:t>
            </a:r>
            <a:r>
              <a:rPr lang="es-ES" sz="2400" dirty="0">
                <a:solidFill>
                  <a:srgbClr val="0070C0"/>
                </a:solidFill>
              </a:rPr>
              <a:t>autocorrección</a:t>
            </a:r>
            <a:r>
              <a:rPr lang="es-ES" sz="2400" dirty="0"/>
              <a:t> de la lecto-escritura (Subrayado, flash </a:t>
            </a:r>
            <a:r>
              <a:rPr lang="es-ES" sz="2400" dirty="0" err="1"/>
              <a:t>cards</a:t>
            </a:r>
            <a:r>
              <a:rPr lang="es-ES" sz="2400" dirty="0"/>
              <a:t> recordatorias, palos correctores, bolitas silenciosas...)</a:t>
            </a:r>
          </a:p>
          <a:p>
            <a:pPr algn="just">
              <a:spcAft>
                <a:spcPts val="600"/>
              </a:spcAft>
            </a:pPr>
            <a:r>
              <a:rPr lang="es-ES" sz="2400" dirty="0">
                <a:solidFill>
                  <a:srgbClr val="0070C0"/>
                </a:solidFill>
              </a:rPr>
              <a:t>Alternativa de evaluación</a:t>
            </a:r>
            <a:r>
              <a:rPr lang="es-ES" sz="2400" dirty="0"/>
              <a:t>, trabajos y exposiciones en grupo.</a:t>
            </a:r>
          </a:p>
          <a:p>
            <a:pPr algn="just">
              <a:spcAft>
                <a:spcPts val="600"/>
              </a:spcAft>
            </a:pPr>
            <a:r>
              <a:rPr lang="es-ES" sz="2400" dirty="0"/>
              <a:t>En EF siempre un tiempo destinado a </a:t>
            </a:r>
            <a:r>
              <a:rPr lang="es-ES" sz="2400" dirty="0">
                <a:solidFill>
                  <a:srgbClr val="0070C0"/>
                </a:solidFill>
              </a:rPr>
              <a:t>psicomotricidad fina</a:t>
            </a:r>
            <a:r>
              <a:rPr lang="es-ES" sz="2400" dirty="0"/>
              <a:t>.</a:t>
            </a:r>
          </a:p>
          <a:p>
            <a:pPr algn="just">
              <a:spcAft>
                <a:spcPts val="600"/>
              </a:spcAft>
            </a:pPr>
            <a:r>
              <a:rPr lang="es-ES" sz="2400" dirty="0"/>
              <a:t>Estrategias y </a:t>
            </a:r>
            <a:r>
              <a:rPr lang="es-ES" sz="2400" dirty="0">
                <a:solidFill>
                  <a:srgbClr val="0070C0"/>
                </a:solidFill>
              </a:rPr>
              <a:t>técnicas de estudio </a:t>
            </a:r>
            <a:r>
              <a:rPr lang="es-ES" sz="2400" dirty="0"/>
              <a:t>propuestas desde el aula.</a:t>
            </a:r>
          </a:p>
        </p:txBody>
      </p:sp>
    </p:spTree>
    <p:extLst>
      <p:ext uri="{BB962C8B-B14F-4D97-AF65-F5344CB8AC3E}">
        <p14:creationId xmlns:p14="http://schemas.microsoft.com/office/powerpoint/2010/main" val="34492749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2A7AC98-89B1-4C2A-A4D1-CA933966903F}"/>
              </a:ext>
            </a:extLst>
          </p:cNvPr>
          <p:cNvSpPr txBox="1"/>
          <p:nvPr/>
        </p:nvSpPr>
        <p:spPr>
          <a:xfrm>
            <a:off x="899592" y="332656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</a:rPr>
              <a:t>Enma</a:t>
            </a:r>
            <a:r>
              <a:rPr lang="es-ES" dirty="0">
                <a:solidFill>
                  <a:srgbClr val="FF6600"/>
                </a:solidFill>
              </a:rPr>
              <a:t> 14 años 1º ESO (repitiendo)</a:t>
            </a:r>
          </a:p>
          <a:p>
            <a:r>
              <a:rPr lang="es-ES" dirty="0" err="1">
                <a:solidFill>
                  <a:srgbClr val="FF6600"/>
                </a:solidFill>
              </a:rPr>
              <a:t>Tdah</a:t>
            </a:r>
            <a:r>
              <a:rPr lang="es-ES" dirty="0">
                <a:solidFill>
                  <a:srgbClr val="FF6600"/>
                </a:solidFill>
              </a:rPr>
              <a:t> con predominio de inatención,  Trastorno de la Comunicación Social, y de la Expresión y Comprensión escrita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A1BBC7-3654-4BA7-B143-81BBB88371A5}"/>
              </a:ext>
            </a:extLst>
          </p:cNvPr>
          <p:cNvSpPr txBox="1"/>
          <p:nvPr/>
        </p:nvSpPr>
        <p:spPr>
          <a:xfrm>
            <a:off x="611560" y="1412776"/>
            <a:ext cx="7920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2000" dirty="0"/>
              <a:t>Enma es una adolescente de reciente diagnóstico, con una compleja situación emocional. Ella misma, sus padres y docentes están en proceso de aceptación diagnóstica y de adaptación. El manejo emocional de Enma es muy complicado. </a:t>
            </a:r>
          </a:p>
          <a:p>
            <a:pPr algn="just">
              <a:spcAft>
                <a:spcPts val="600"/>
              </a:spcAft>
            </a:pPr>
            <a:r>
              <a:rPr lang="es-ES" sz="2000" dirty="0"/>
              <a:t>Su rendimiento académico hasta la entrada en la ESO era bueno, pero coordinarse con tantos profesores y el aumento de la carga lectiva menguan su funcionamiento y situación emocional. A pesar de que dedica mucho tiempo al estudio (por lo que entra en agotamiento) sus profesores la describían como poco trabajadora, que no entregaba las tareas y era inadecuada en conducta y actitud.</a:t>
            </a:r>
          </a:p>
          <a:p>
            <a:pPr algn="just">
              <a:spcAft>
                <a:spcPts val="600"/>
              </a:spcAft>
            </a:pPr>
            <a:r>
              <a:rPr lang="es-ES" sz="2000" dirty="0"/>
              <a:t>Sufre de ansiedad con somatizaciones.</a:t>
            </a:r>
          </a:p>
          <a:p>
            <a:pPr algn="just">
              <a:spcAft>
                <a:spcPts val="600"/>
              </a:spcAft>
            </a:pPr>
            <a:r>
              <a:rPr lang="es-ES" sz="2000" dirty="0"/>
              <a:t>Tiene buena relación entre grupo de iguales.</a:t>
            </a:r>
          </a:p>
          <a:p>
            <a:pPr algn="just">
              <a:spcAft>
                <a:spcPts val="600"/>
              </a:spcAft>
            </a:pPr>
            <a:r>
              <a:rPr lang="es-ES" sz="2000" dirty="0"/>
              <a:t>No permitía adaptaciones metodológicas diferenciadoras.</a:t>
            </a:r>
          </a:p>
        </p:txBody>
      </p:sp>
    </p:spTree>
    <p:extLst>
      <p:ext uri="{BB962C8B-B14F-4D97-AF65-F5344CB8AC3E}">
        <p14:creationId xmlns:p14="http://schemas.microsoft.com/office/powerpoint/2010/main" val="4283415527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C04C24-7263-4A27-80B1-57CEF55AD5B7}"/>
              </a:ext>
            </a:extLst>
          </p:cNvPr>
          <p:cNvSpPr txBox="1"/>
          <p:nvPr/>
        </p:nvSpPr>
        <p:spPr>
          <a:xfrm>
            <a:off x="1034607" y="1052736"/>
            <a:ext cx="707478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Unificación de estructuras de las sesiones.</a:t>
            </a:r>
          </a:p>
          <a:p>
            <a:pPr marL="360363" indent="-36036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Sistematización en instrucciones y explicaciones.</a:t>
            </a:r>
          </a:p>
          <a:p>
            <a:pPr marL="360363" indent="-36036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Estrategias y técnicas de estudio compartidas.</a:t>
            </a:r>
          </a:p>
          <a:p>
            <a:pPr marL="360363" indent="-36036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Corrección del formato de exámenes.</a:t>
            </a:r>
          </a:p>
          <a:p>
            <a:pPr marL="360363" indent="-36036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Comunicación con tarjetas entre Enma y el profesorado.</a:t>
            </a:r>
          </a:p>
          <a:p>
            <a:pPr marL="360363" indent="-36036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Estrategias visuales de apoyo (incluso para los exámenes.</a:t>
            </a:r>
          </a:p>
          <a:p>
            <a:pPr marL="360363" indent="-36036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Tiempo extra de evaluación en una aula sola.</a:t>
            </a:r>
          </a:p>
          <a:p>
            <a:pPr marL="360363" indent="-36036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Alumno guía para organizarse, anotar tareas…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F27C639-FAAF-4B6E-96D2-0684D177383B}"/>
              </a:ext>
            </a:extLst>
          </p:cNvPr>
          <p:cNvSpPr txBox="1">
            <a:spLocks/>
          </p:cNvSpPr>
          <p:nvPr/>
        </p:nvSpPr>
        <p:spPr>
          <a:xfrm>
            <a:off x="611560" y="260648"/>
            <a:ext cx="7772040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y metodología</a:t>
            </a:r>
          </a:p>
        </p:txBody>
      </p:sp>
    </p:spTree>
    <p:extLst>
      <p:ext uri="{BB962C8B-B14F-4D97-AF65-F5344CB8AC3E}">
        <p14:creationId xmlns:p14="http://schemas.microsoft.com/office/powerpoint/2010/main" val="453464626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7BCC43E-015D-4A65-99C7-679E0CF84000}"/>
              </a:ext>
            </a:extLst>
          </p:cNvPr>
          <p:cNvSpPr txBox="1"/>
          <p:nvPr/>
        </p:nvSpPr>
        <p:spPr>
          <a:xfrm>
            <a:off x="971600" y="260648"/>
            <a:ext cx="6554756" cy="623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hangingPunct="0"/>
            <a:r>
              <a:rPr lang="gl-ES" b="1" kern="50" dirty="0">
                <a:solidFill>
                  <a:srgbClr val="FF6600"/>
                </a:solidFill>
                <a:ea typeface="SimSun" panose="02010600030101010101" pitchFamily="2" charset="-122"/>
                <a:sym typeface="Helvetica"/>
              </a:rPr>
              <a:t>Adaptación de </a:t>
            </a:r>
            <a:r>
              <a:rPr lang="gl-ES" b="1" kern="50" dirty="0" err="1">
                <a:solidFill>
                  <a:srgbClr val="FF6600"/>
                </a:solidFill>
                <a:ea typeface="SimSun" panose="02010600030101010101" pitchFamily="2" charset="-122"/>
                <a:sym typeface="Helvetica"/>
              </a:rPr>
              <a:t>exámenes</a:t>
            </a:r>
            <a:endParaRPr lang="gl-ES" b="1" kern="50" dirty="0">
              <a:solidFill>
                <a:srgbClr val="FF6600"/>
              </a:solidFill>
              <a:ea typeface="SimSun" panose="02010600030101010101" pitchFamily="2" charset="-122"/>
              <a:sym typeface="Helvetica"/>
            </a:endParaRPr>
          </a:p>
          <a:p>
            <a:pPr algn="ctr" hangingPunct="0"/>
            <a:r>
              <a:rPr lang="gl-ES" b="1" kern="50" dirty="0">
                <a:solidFill>
                  <a:srgbClr val="FF6600"/>
                </a:solidFill>
                <a:ea typeface="SimSun" panose="02010600030101010101" pitchFamily="2" charset="-122"/>
                <a:cs typeface="Mangal" panose="02040503050203030202" pitchFamily="18" charset="0"/>
                <a:sym typeface="Helvetica"/>
              </a:rPr>
              <a:t>(</a:t>
            </a:r>
            <a:r>
              <a:rPr lang="gl-ES" b="1" kern="50" dirty="0" err="1">
                <a:solidFill>
                  <a:srgbClr val="FF6600"/>
                </a:solidFill>
                <a:ea typeface="SimSun" panose="02010600030101010101" pitchFamily="2" charset="-122"/>
                <a:cs typeface="Mangal" panose="02040503050203030202" pitchFamily="18" charset="0"/>
                <a:sym typeface="Helvetica"/>
              </a:rPr>
              <a:t>ej</a:t>
            </a:r>
            <a:r>
              <a:rPr lang="gl-ES" b="1" kern="50" dirty="0">
                <a:solidFill>
                  <a:srgbClr val="FF6600"/>
                </a:solidFill>
                <a:ea typeface="SimSun" panose="02010600030101010101" pitchFamily="2" charset="-122"/>
                <a:cs typeface="Mangal" panose="02040503050203030202" pitchFamily="18" charset="0"/>
                <a:sym typeface="Helvetica"/>
              </a:rPr>
              <a:t>: de Física y Química)</a:t>
            </a:r>
            <a:endParaRPr lang="es-ES" b="1" kern="50" dirty="0">
              <a:solidFill>
                <a:srgbClr val="FF6600"/>
              </a:solidFill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2366928-F3E2-4A32-B6C7-D594BE1DE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BC95AA-BE2D-44D9-A5D9-E8134D50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75" b="9123"/>
          <a:stretch/>
        </p:blipFill>
        <p:spPr>
          <a:xfrm>
            <a:off x="833538" y="1047691"/>
            <a:ext cx="7781723" cy="506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58881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EBFFBAF-1742-4825-BB18-FD7D5E3EB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14920" r="16138" b="9764"/>
          <a:stretch/>
        </p:blipFill>
        <p:spPr>
          <a:xfrm>
            <a:off x="203515" y="224644"/>
            <a:ext cx="873697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03512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>
          <a:xfrm>
            <a:off x="1187450" y="1484784"/>
            <a:ext cx="6769100" cy="453548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un niño no aprende de la manera en la que le enseñamos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¿PODEMOS ENSEÑARLE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ÉL APRENDE? 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DE0A29F-6322-4607-834F-B2C4DCE4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7772040" cy="1469520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FF6600"/>
                </a:solidFill>
              </a:rPr>
              <a:t>CONCLUSIONES:</a:t>
            </a:r>
            <a:br>
              <a:rPr lang="es-ES" dirty="0">
                <a:solidFill>
                  <a:srgbClr val="FF6600"/>
                </a:solidFill>
              </a:rPr>
            </a:br>
            <a:r>
              <a:rPr lang="es-ES" dirty="0">
                <a:solidFill>
                  <a:srgbClr val="FF6600"/>
                </a:solidFill>
              </a:rPr>
              <a:t>DEBATIMOS???</a:t>
            </a:r>
            <a:endParaRPr lang="es-ES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306" y="188640"/>
            <a:ext cx="8229600" cy="82948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 FONOLÓGICA Y LÉXICA:</a:t>
            </a: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>
          <a:xfrm>
            <a:off x="537561" y="965560"/>
            <a:ext cx="8103090" cy="3150735"/>
          </a:xfrm>
        </p:spPr>
        <p:txBody>
          <a:bodyPr/>
          <a:lstStyle/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115616" y="93641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ABB032-3773-4935-A68C-B687F142E48D}"/>
              </a:ext>
            </a:extLst>
          </p:cNvPr>
          <p:cNvSpPr txBox="1"/>
          <p:nvPr/>
        </p:nvSpPr>
        <p:spPr>
          <a:xfrm>
            <a:off x="627670" y="1196752"/>
            <a:ext cx="792287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ES" sz="2100" dirty="0"/>
              <a:t>En el proceso de lectura podemos aplicar dos estrategias diferentes:</a:t>
            </a:r>
          </a:p>
          <a:p>
            <a:pPr algn="just">
              <a:spcAft>
                <a:spcPts val="1200"/>
              </a:spcAft>
            </a:pPr>
            <a:r>
              <a:rPr lang="es-ES" sz="2100" dirty="0"/>
              <a:t>•</a:t>
            </a:r>
            <a:r>
              <a:rPr lang="es-ES" sz="2100" b="1" dirty="0"/>
              <a:t>La ruta léxica </a:t>
            </a:r>
            <a:r>
              <a:rPr lang="es-ES" sz="2100" dirty="0"/>
              <a:t>es la que se aplica a las palabras conocidas, que permanecen almacenadas en el cerebro y que, por tanto, son fácilmente desencriptadas, saltándonos todas las reglas y pasos de los primeros lectores. Esta es la estrategia de los buenos lectores y de los lectores rápidos, que almacenan muchos vocablos en su almacén léxico.</a:t>
            </a:r>
          </a:p>
          <a:p>
            <a:pPr algn="just"/>
            <a:r>
              <a:rPr lang="es-ES" sz="2100" dirty="0"/>
              <a:t>•</a:t>
            </a:r>
            <a:r>
              <a:rPr lang="es-ES" sz="2100" b="1" dirty="0"/>
              <a:t>La ruta fonológica o </a:t>
            </a:r>
            <a:r>
              <a:rPr lang="es-ES" sz="2100" b="1" dirty="0" err="1"/>
              <a:t>sub-léxica</a:t>
            </a:r>
            <a:r>
              <a:rPr lang="es-ES" sz="2100" b="1" dirty="0"/>
              <a:t> </a:t>
            </a:r>
            <a:r>
              <a:rPr lang="es-ES" sz="2100" dirty="0"/>
              <a:t>es la que aplicamos cuando leemos una palabra desconocida o una pseudopalabra: Tenemos que fragmentarla, ir analizando su sonido letra por letra y aplicar reglas para tratar de reconocerla o descartarla. Es un proceso más lento y suele ser el de los niños que están aprendiendo a leer.</a:t>
            </a:r>
          </a:p>
        </p:txBody>
      </p:sp>
    </p:spTree>
    <p:extLst>
      <p:ext uri="{BB962C8B-B14F-4D97-AF65-F5344CB8AC3E}">
        <p14:creationId xmlns:p14="http://schemas.microsoft.com/office/powerpoint/2010/main" val="18542443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8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1FF98-6BB8-4FA7-A9B6-D57D500B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36912"/>
            <a:ext cx="8229600" cy="1143000"/>
          </a:xfrm>
        </p:spPr>
        <p:txBody>
          <a:bodyPr/>
          <a:lstStyle/>
          <a:p>
            <a:r>
              <a:rPr lang="es-ES" sz="7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</a:t>
            </a:r>
          </a:p>
        </p:txBody>
      </p:sp>
    </p:spTree>
    <p:extLst>
      <p:ext uri="{BB962C8B-B14F-4D97-AF65-F5344CB8AC3E}">
        <p14:creationId xmlns:p14="http://schemas.microsoft.com/office/powerpoint/2010/main" val="17224942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63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 recomendada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26307" y="1631988"/>
            <a:ext cx="4475162" cy="1368425"/>
          </a:xfrm>
          <a:custGeom>
            <a:avLst/>
            <a:gdLst>
              <a:gd name="connsiteX0" fmla="*/ 0 w 4475162"/>
              <a:gd name="connsiteY0" fmla="*/ 228075 h 1368425"/>
              <a:gd name="connsiteX1" fmla="*/ 228075 w 4475162"/>
              <a:gd name="connsiteY1" fmla="*/ 0 h 1368425"/>
              <a:gd name="connsiteX2" fmla="*/ 4247087 w 4475162"/>
              <a:gd name="connsiteY2" fmla="*/ 0 h 1368425"/>
              <a:gd name="connsiteX3" fmla="*/ 4475162 w 4475162"/>
              <a:gd name="connsiteY3" fmla="*/ 228075 h 1368425"/>
              <a:gd name="connsiteX4" fmla="*/ 4475162 w 4475162"/>
              <a:gd name="connsiteY4" fmla="*/ 1140350 h 1368425"/>
              <a:gd name="connsiteX5" fmla="*/ 4247087 w 4475162"/>
              <a:gd name="connsiteY5" fmla="*/ 1368425 h 1368425"/>
              <a:gd name="connsiteX6" fmla="*/ 228075 w 4475162"/>
              <a:gd name="connsiteY6" fmla="*/ 1368425 h 1368425"/>
              <a:gd name="connsiteX7" fmla="*/ 0 w 4475162"/>
              <a:gd name="connsiteY7" fmla="*/ 1140350 h 1368425"/>
              <a:gd name="connsiteX8" fmla="*/ 0 w 4475162"/>
              <a:gd name="connsiteY8" fmla="*/ 228075 h 136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5162" h="1368425" fill="none" extrusionOk="0">
                <a:moveTo>
                  <a:pt x="0" y="228075"/>
                </a:moveTo>
                <a:cubicBezTo>
                  <a:pt x="21435" y="99060"/>
                  <a:pt x="91468" y="-5153"/>
                  <a:pt x="228075" y="0"/>
                </a:cubicBezTo>
                <a:cubicBezTo>
                  <a:pt x="1438299" y="-89912"/>
                  <a:pt x="2330561" y="-97543"/>
                  <a:pt x="4247087" y="0"/>
                </a:cubicBezTo>
                <a:cubicBezTo>
                  <a:pt x="4380507" y="-3859"/>
                  <a:pt x="4476056" y="97227"/>
                  <a:pt x="4475162" y="228075"/>
                </a:cubicBezTo>
                <a:cubicBezTo>
                  <a:pt x="4409116" y="409168"/>
                  <a:pt x="4476271" y="700294"/>
                  <a:pt x="4475162" y="1140350"/>
                </a:cubicBezTo>
                <a:cubicBezTo>
                  <a:pt x="4470892" y="1280440"/>
                  <a:pt x="4387099" y="1368284"/>
                  <a:pt x="4247087" y="1368425"/>
                </a:cubicBezTo>
                <a:cubicBezTo>
                  <a:pt x="2497411" y="1480503"/>
                  <a:pt x="1290617" y="1426526"/>
                  <a:pt x="228075" y="1368425"/>
                </a:cubicBezTo>
                <a:cubicBezTo>
                  <a:pt x="113232" y="1375255"/>
                  <a:pt x="18609" y="1276809"/>
                  <a:pt x="0" y="1140350"/>
                </a:cubicBezTo>
                <a:cubicBezTo>
                  <a:pt x="-39536" y="973408"/>
                  <a:pt x="24452" y="525234"/>
                  <a:pt x="0" y="228075"/>
                </a:cubicBezTo>
                <a:close/>
              </a:path>
              <a:path w="4475162" h="1368425" stroke="0" extrusionOk="0">
                <a:moveTo>
                  <a:pt x="0" y="228075"/>
                </a:moveTo>
                <a:cubicBezTo>
                  <a:pt x="-17786" y="119934"/>
                  <a:pt x="101556" y="4301"/>
                  <a:pt x="228075" y="0"/>
                </a:cubicBezTo>
                <a:cubicBezTo>
                  <a:pt x="1532108" y="121945"/>
                  <a:pt x="3283542" y="54951"/>
                  <a:pt x="4247087" y="0"/>
                </a:cubicBezTo>
                <a:cubicBezTo>
                  <a:pt x="4370533" y="7355"/>
                  <a:pt x="4491984" y="112203"/>
                  <a:pt x="4475162" y="228075"/>
                </a:cubicBezTo>
                <a:cubicBezTo>
                  <a:pt x="4435859" y="498546"/>
                  <a:pt x="4424927" y="784625"/>
                  <a:pt x="4475162" y="1140350"/>
                </a:cubicBezTo>
                <a:cubicBezTo>
                  <a:pt x="4459958" y="1266205"/>
                  <a:pt x="4390164" y="1378793"/>
                  <a:pt x="4247087" y="1368425"/>
                </a:cubicBezTo>
                <a:cubicBezTo>
                  <a:pt x="2421837" y="1408314"/>
                  <a:pt x="2099640" y="1504524"/>
                  <a:pt x="228075" y="1368425"/>
                </a:cubicBezTo>
                <a:cubicBezTo>
                  <a:pt x="101593" y="1365399"/>
                  <a:pt x="-10374" y="1283530"/>
                  <a:pt x="0" y="1140350"/>
                </a:cubicBezTo>
                <a:cubicBezTo>
                  <a:pt x="-76287" y="978924"/>
                  <a:pt x="-13334" y="496931"/>
                  <a:pt x="0" y="22807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3225050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Portellano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Pérez, J.A. (2007).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La disgrafía. Concepto, diagnóstico y tratamiento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(8ª ed.)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Madrid: CEPE. 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611560" y="1340768"/>
            <a:ext cx="2952328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2493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390524"/>
            <a:ext cx="2909795" cy="41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5 CuadroTexto"/>
          <p:cNvSpPr txBox="1">
            <a:spLocks noChangeArrowheads="1"/>
          </p:cNvSpPr>
          <p:nvPr/>
        </p:nvSpPr>
        <p:spPr bwMode="auto">
          <a:xfrm>
            <a:off x="4716016" y="5589240"/>
            <a:ext cx="4249737" cy="1015663"/>
          </a:xfrm>
          <a:custGeom>
            <a:avLst/>
            <a:gdLst>
              <a:gd name="connsiteX0" fmla="*/ 0 w 4249737"/>
              <a:gd name="connsiteY0" fmla="*/ 169281 h 1015663"/>
              <a:gd name="connsiteX1" fmla="*/ 169281 w 4249737"/>
              <a:gd name="connsiteY1" fmla="*/ 0 h 1015663"/>
              <a:gd name="connsiteX2" fmla="*/ 4080456 w 4249737"/>
              <a:gd name="connsiteY2" fmla="*/ 0 h 1015663"/>
              <a:gd name="connsiteX3" fmla="*/ 4249737 w 4249737"/>
              <a:gd name="connsiteY3" fmla="*/ 169281 h 1015663"/>
              <a:gd name="connsiteX4" fmla="*/ 4249737 w 4249737"/>
              <a:gd name="connsiteY4" fmla="*/ 846382 h 1015663"/>
              <a:gd name="connsiteX5" fmla="*/ 4080456 w 4249737"/>
              <a:gd name="connsiteY5" fmla="*/ 1015663 h 1015663"/>
              <a:gd name="connsiteX6" fmla="*/ 169281 w 4249737"/>
              <a:gd name="connsiteY6" fmla="*/ 1015663 h 1015663"/>
              <a:gd name="connsiteX7" fmla="*/ 0 w 4249737"/>
              <a:gd name="connsiteY7" fmla="*/ 846382 h 1015663"/>
              <a:gd name="connsiteX8" fmla="*/ 0 w 4249737"/>
              <a:gd name="connsiteY8" fmla="*/ 169281 h 1015663"/>
              <a:gd name="connsiteX0" fmla="*/ 0 w 4249737"/>
              <a:gd name="connsiteY0" fmla="*/ 169281 h 1015663"/>
              <a:gd name="connsiteX1" fmla="*/ 169281 w 4249737"/>
              <a:gd name="connsiteY1" fmla="*/ 0 h 1015663"/>
              <a:gd name="connsiteX2" fmla="*/ 4080456 w 4249737"/>
              <a:gd name="connsiteY2" fmla="*/ 0 h 1015663"/>
              <a:gd name="connsiteX3" fmla="*/ 4249737 w 4249737"/>
              <a:gd name="connsiteY3" fmla="*/ 169281 h 1015663"/>
              <a:gd name="connsiteX4" fmla="*/ 4249737 w 4249737"/>
              <a:gd name="connsiteY4" fmla="*/ 846382 h 1015663"/>
              <a:gd name="connsiteX5" fmla="*/ 4080456 w 4249737"/>
              <a:gd name="connsiteY5" fmla="*/ 1015663 h 1015663"/>
              <a:gd name="connsiteX6" fmla="*/ 169281 w 4249737"/>
              <a:gd name="connsiteY6" fmla="*/ 1015663 h 1015663"/>
              <a:gd name="connsiteX7" fmla="*/ 0 w 4249737"/>
              <a:gd name="connsiteY7" fmla="*/ 846382 h 1015663"/>
              <a:gd name="connsiteX8" fmla="*/ 0 w 4249737"/>
              <a:gd name="connsiteY8" fmla="*/ 169281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9737" h="1015663" fill="none" extrusionOk="0">
                <a:moveTo>
                  <a:pt x="0" y="169281"/>
                </a:moveTo>
                <a:cubicBezTo>
                  <a:pt x="-11058" y="96176"/>
                  <a:pt x="52139" y="2388"/>
                  <a:pt x="169281" y="0"/>
                </a:cubicBezTo>
                <a:cubicBezTo>
                  <a:pt x="1083138" y="-14619"/>
                  <a:pt x="3087223" y="101487"/>
                  <a:pt x="4080456" y="0"/>
                </a:cubicBezTo>
                <a:cubicBezTo>
                  <a:pt x="4160507" y="3664"/>
                  <a:pt x="4226047" y="84347"/>
                  <a:pt x="4249737" y="169281"/>
                </a:cubicBezTo>
                <a:cubicBezTo>
                  <a:pt x="4210993" y="400745"/>
                  <a:pt x="4307169" y="778417"/>
                  <a:pt x="4249737" y="846382"/>
                </a:cubicBezTo>
                <a:cubicBezTo>
                  <a:pt x="4262850" y="923986"/>
                  <a:pt x="4164063" y="1015921"/>
                  <a:pt x="4080456" y="1015663"/>
                </a:cubicBezTo>
                <a:cubicBezTo>
                  <a:pt x="3125663" y="1241277"/>
                  <a:pt x="945182" y="984064"/>
                  <a:pt x="169281" y="1015663"/>
                </a:cubicBezTo>
                <a:cubicBezTo>
                  <a:pt x="90084" y="1024509"/>
                  <a:pt x="-5865" y="952769"/>
                  <a:pt x="0" y="846382"/>
                </a:cubicBezTo>
                <a:cubicBezTo>
                  <a:pt x="-11500" y="655455"/>
                  <a:pt x="-21397" y="457897"/>
                  <a:pt x="0" y="169281"/>
                </a:cubicBezTo>
                <a:close/>
              </a:path>
              <a:path w="4249737" h="1015663" stroke="0" extrusionOk="0">
                <a:moveTo>
                  <a:pt x="0" y="169281"/>
                </a:moveTo>
                <a:cubicBezTo>
                  <a:pt x="-17665" y="68458"/>
                  <a:pt x="93249" y="8713"/>
                  <a:pt x="169281" y="0"/>
                </a:cubicBezTo>
                <a:cubicBezTo>
                  <a:pt x="1789981" y="219936"/>
                  <a:pt x="2505237" y="155129"/>
                  <a:pt x="4080456" y="0"/>
                </a:cubicBezTo>
                <a:cubicBezTo>
                  <a:pt x="4181990" y="8692"/>
                  <a:pt x="4226958" y="67999"/>
                  <a:pt x="4249737" y="169281"/>
                </a:cubicBezTo>
                <a:cubicBezTo>
                  <a:pt x="4303803" y="289757"/>
                  <a:pt x="4266150" y="770592"/>
                  <a:pt x="4249737" y="846382"/>
                </a:cubicBezTo>
                <a:cubicBezTo>
                  <a:pt x="4246018" y="937529"/>
                  <a:pt x="4159341" y="1036478"/>
                  <a:pt x="4080456" y="1015663"/>
                </a:cubicBezTo>
                <a:cubicBezTo>
                  <a:pt x="3250031" y="980780"/>
                  <a:pt x="1264824" y="874527"/>
                  <a:pt x="169281" y="1015663"/>
                </a:cubicBezTo>
                <a:cubicBezTo>
                  <a:pt x="77461" y="1013545"/>
                  <a:pt x="18688" y="949274"/>
                  <a:pt x="0" y="846382"/>
                </a:cubicBezTo>
                <a:cubicBezTo>
                  <a:pt x="21544" y="667765"/>
                  <a:pt x="-34105" y="291498"/>
                  <a:pt x="0" y="169281"/>
                </a:cubicBezTo>
                <a:close/>
              </a:path>
              <a:path w="4249737" h="1015663" fill="none" stroke="0" extrusionOk="0">
                <a:moveTo>
                  <a:pt x="0" y="169281"/>
                </a:moveTo>
                <a:cubicBezTo>
                  <a:pt x="-13160" y="84351"/>
                  <a:pt x="66718" y="19452"/>
                  <a:pt x="169281" y="0"/>
                </a:cubicBezTo>
                <a:cubicBezTo>
                  <a:pt x="1044482" y="-65070"/>
                  <a:pt x="3005012" y="66236"/>
                  <a:pt x="4080456" y="0"/>
                </a:cubicBezTo>
                <a:cubicBezTo>
                  <a:pt x="4156565" y="6452"/>
                  <a:pt x="4235567" y="76222"/>
                  <a:pt x="4249737" y="169281"/>
                </a:cubicBezTo>
                <a:cubicBezTo>
                  <a:pt x="4234573" y="412190"/>
                  <a:pt x="4307649" y="775665"/>
                  <a:pt x="4249737" y="846382"/>
                </a:cubicBezTo>
                <a:cubicBezTo>
                  <a:pt x="4257279" y="935936"/>
                  <a:pt x="4161166" y="1027898"/>
                  <a:pt x="4080456" y="1015663"/>
                </a:cubicBezTo>
                <a:cubicBezTo>
                  <a:pt x="3192562" y="1195822"/>
                  <a:pt x="943567" y="852626"/>
                  <a:pt x="169281" y="1015663"/>
                </a:cubicBezTo>
                <a:cubicBezTo>
                  <a:pt x="99173" y="1014190"/>
                  <a:pt x="588" y="950455"/>
                  <a:pt x="0" y="846382"/>
                </a:cubicBezTo>
                <a:cubicBezTo>
                  <a:pt x="-56689" y="705673"/>
                  <a:pt x="28796" y="478436"/>
                  <a:pt x="0" y="16928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381901798">
                  <a:custGeom>
                    <a:avLst/>
                    <a:gdLst>
                      <a:gd name="connsiteX0" fmla="*/ 0 w 4249737"/>
                      <a:gd name="connsiteY0" fmla="*/ 169281 h 1015663"/>
                      <a:gd name="connsiteX1" fmla="*/ 169281 w 4249737"/>
                      <a:gd name="connsiteY1" fmla="*/ 0 h 1015663"/>
                      <a:gd name="connsiteX2" fmla="*/ 4080456 w 4249737"/>
                      <a:gd name="connsiteY2" fmla="*/ 0 h 1015663"/>
                      <a:gd name="connsiteX3" fmla="*/ 4249737 w 4249737"/>
                      <a:gd name="connsiteY3" fmla="*/ 169281 h 1015663"/>
                      <a:gd name="connsiteX4" fmla="*/ 4249737 w 4249737"/>
                      <a:gd name="connsiteY4" fmla="*/ 846382 h 1015663"/>
                      <a:gd name="connsiteX5" fmla="*/ 4080456 w 4249737"/>
                      <a:gd name="connsiteY5" fmla="*/ 1015663 h 1015663"/>
                      <a:gd name="connsiteX6" fmla="*/ 169281 w 4249737"/>
                      <a:gd name="connsiteY6" fmla="*/ 1015663 h 1015663"/>
                      <a:gd name="connsiteX7" fmla="*/ 0 w 4249737"/>
                      <a:gd name="connsiteY7" fmla="*/ 846382 h 1015663"/>
                      <a:gd name="connsiteX8" fmla="*/ 0 w 4249737"/>
                      <a:gd name="connsiteY8" fmla="*/ 169281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49737" h="1015663" fill="none" extrusionOk="0">
                        <a:moveTo>
                          <a:pt x="0" y="169281"/>
                        </a:moveTo>
                        <a:cubicBezTo>
                          <a:pt x="-6219" y="87255"/>
                          <a:pt x="63925" y="1198"/>
                          <a:pt x="169281" y="0"/>
                        </a:cubicBezTo>
                        <a:cubicBezTo>
                          <a:pt x="1117627" y="-93335"/>
                          <a:pt x="3121545" y="54457"/>
                          <a:pt x="4080456" y="0"/>
                        </a:cubicBezTo>
                        <a:cubicBezTo>
                          <a:pt x="4163802" y="2766"/>
                          <a:pt x="4239395" y="79526"/>
                          <a:pt x="4249737" y="169281"/>
                        </a:cubicBezTo>
                        <a:cubicBezTo>
                          <a:pt x="4221333" y="408820"/>
                          <a:pt x="4307651" y="777051"/>
                          <a:pt x="4249737" y="846382"/>
                        </a:cubicBezTo>
                        <a:cubicBezTo>
                          <a:pt x="4256708" y="931427"/>
                          <a:pt x="4169075" y="1015790"/>
                          <a:pt x="4080456" y="1015663"/>
                        </a:cubicBezTo>
                        <a:cubicBezTo>
                          <a:pt x="3099670" y="1178682"/>
                          <a:pt x="929387" y="984813"/>
                          <a:pt x="169281" y="1015663"/>
                        </a:cubicBezTo>
                        <a:cubicBezTo>
                          <a:pt x="83074" y="1020171"/>
                          <a:pt x="-3378" y="947300"/>
                          <a:pt x="0" y="846382"/>
                        </a:cubicBezTo>
                        <a:cubicBezTo>
                          <a:pt x="-38085" y="680458"/>
                          <a:pt x="20053" y="443018"/>
                          <a:pt x="0" y="169281"/>
                        </a:cubicBezTo>
                        <a:close/>
                      </a:path>
                      <a:path w="4249737" h="1015663" stroke="0" extrusionOk="0">
                        <a:moveTo>
                          <a:pt x="0" y="169281"/>
                        </a:moveTo>
                        <a:cubicBezTo>
                          <a:pt x="-10720" y="71305"/>
                          <a:pt x="77998" y="14434"/>
                          <a:pt x="169281" y="0"/>
                        </a:cubicBezTo>
                        <a:cubicBezTo>
                          <a:pt x="1868030" y="137395"/>
                          <a:pt x="2529952" y="167204"/>
                          <a:pt x="4080456" y="0"/>
                        </a:cubicBezTo>
                        <a:cubicBezTo>
                          <a:pt x="4172405" y="786"/>
                          <a:pt x="4236213" y="64120"/>
                          <a:pt x="4249737" y="169281"/>
                        </a:cubicBezTo>
                        <a:cubicBezTo>
                          <a:pt x="4295269" y="287366"/>
                          <a:pt x="4267040" y="769074"/>
                          <a:pt x="4249737" y="846382"/>
                        </a:cubicBezTo>
                        <a:cubicBezTo>
                          <a:pt x="4250004" y="941979"/>
                          <a:pt x="4166205" y="1027515"/>
                          <a:pt x="4080456" y="1015663"/>
                        </a:cubicBezTo>
                        <a:cubicBezTo>
                          <a:pt x="3406452" y="884843"/>
                          <a:pt x="1306236" y="899928"/>
                          <a:pt x="169281" y="1015663"/>
                        </a:cubicBezTo>
                        <a:cubicBezTo>
                          <a:pt x="77824" y="1014907"/>
                          <a:pt x="7119" y="945536"/>
                          <a:pt x="0" y="846382"/>
                        </a:cubicBezTo>
                        <a:cubicBezTo>
                          <a:pt x="949" y="668475"/>
                          <a:pt x="-57415" y="291294"/>
                          <a:pt x="0" y="169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 dirty="0">
                <a:latin typeface="Arial" panose="020B0604020202020204" pitchFamily="34" charset="0"/>
              </a:rPr>
              <a:t>Rodríguez </a:t>
            </a:r>
            <a:r>
              <a:rPr lang="es-ES" sz="2000" dirty="0" err="1">
                <a:latin typeface="Arial" panose="020B0604020202020204" pitchFamily="34" charset="0"/>
              </a:rPr>
              <a:t>Jorrin</a:t>
            </a:r>
            <a:r>
              <a:rPr lang="es-ES" sz="2000" dirty="0">
                <a:latin typeface="Arial" panose="020B0604020202020204" pitchFamily="34" charset="0"/>
              </a:rPr>
              <a:t>, D. (2013). </a:t>
            </a:r>
            <a:r>
              <a:rPr lang="es-ES" sz="2000" i="1" dirty="0">
                <a:latin typeface="Arial" panose="020B0604020202020204" pitchFamily="34" charset="0"/>
              </a:rPr>
              <a:t>La disortografía. Prevención y corrección</a:t>
            </a:r>
            <a:r>
              <a:rPr lang="es-ES" sz="2000" dirty="0">
                <a:latin typeface="Arial" panose="020B0604020202020204" pitchFamily="34" charset="0"/>
              </a:rPr>
              <a:t> (8ª ed.). Madrid: CEPE</a:t>
            </a:r>
          </a:p>
        </p:txBody>
      </p:sp>
      <p:pic>
        <p:nvPicPr>
          <p:cNvPr id="12493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3141663"/>
            <a:ext cx="2495550" cy="354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2 Marcador de contenido"/>
          <p:cNvSpPr>
            <a:spLocks noGrp="1"/>
          </p:cNvSpPr>
          <p:nvPr>
            <p:ph idx="1"/>
          </p:nvPr>
        </p:nvSpPr>
        <p:spPr>
          <a:xfrm>
            <a:off x="468313" y="633413"/>
            <a:ext cx="3825875" cy="1355427"/>
          </a:xfrm>
          <a:custGeom>
            <a:avLst/>
            <a:gdLst>
              <a:gd name="connsiteX0" fmla="*/ 0 w 3825875"/>
              <a:gd name="connsiteY0" fmla="*/ 225909 h 1355427"/>
              <a:gd name="connsiteX1" fmla="*/ 225909 w 3825875"/>
              <a:gd name="connsiteY1" fmla="*/ 0 h 1355427"/>
              <a:gd name="connsiteX2" fmla="*/ 3599966 w 3825875"/>
              <a:gd name="connsiteY2" fmla="*/ 0 h 1355427"/>
              <a:gd name="connsiteX3" fmla="*/ 3825875 w 3825875"/>
              <a:gd name="connsiteY3" fmla="*/ 225909 h 1355427"/>
              <a:gd name="connsiteX4" fmla="*/ 3825875 w 3825875"/>
              <a:gd name="connsiteY4" fmla="*/ 1129518 h 1355427"/>
              <a:gd name="connsiteX5" fmla="*/ 3599966 w 3825875"/>
              <a:gd name="connsiteY5" fmla="*/ 1355427 h 1355427"/>
              <a:gd name="connsiteX6" fmla="*/ 225909 w 3825875"/>
              <a:gd name="connsiteY6" fmla="*/ 1355427 h 1355427"/>
              <a:gd name="connsiteX7" fmla="*/ 0 w 3825875"/>
              <a:gd name="connsiteY7" fmla="*/ 1129518 h 1355427"/>
              <a:gd name="connsiteX8" fmla="*/ 0 w 3825875"/>
              <a:gd name="connsiteY8" fmla="*/ 225909 h 135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5875" h="1355427" fill="none" extrusionOk="0">
                <a:moveTo>
                  <a:pt x="0" y="225909"/>
                </a:moveTo>
                <a:cubicBezTo>
                  <a:pt x="18602" y="100174"/>
                  <a:pt x="90568" y="-2920"/>
                  <a:pt x="225909" y="0"/>
                </a:cubicBezTo>
                <a:cubicBezTo>
                  <a:pt x="1618282" y="-119627"/>
                  <a:pt x="2595508" y="54469"/>
                  <a:pt x="3599966" y="0"/>
                </a:cubicBezTo>
                <a:cubicBezTo>
                  <a:pt x="3723413" y="-6072"/>
                  <a:pt x="3825952" y="103014"/>
                  <a:pt x="3825875" y="225909"/>
                </a:cubicBezTo>
                <a:cubicBezTo>
                  <a:pt x="3803203" y="411968"/>
                  <a:pt x="3747599" y="744691"/>
                  <a:pt x="3825875" y="1129518"/>
                </a:cubicBezTo>
                <a:cubicBezTo>
                  <a:pt x="3821587" y="1259487"/>
                  <a:pt x="3730871" y="1356985"/>
                  <a:pt x="3599966" y="1355427"/>
                </a:cubicBezTo>
                <a:cubicBezTo>
                  <a:pt x="2499661" y="1189324"/>
                  <a:pt x="1041223" y="1228090"/>
                  <a:pt x="225909" y="1355427"/>
                </a:cubicBezTo>
                <a:cubicBezTo>
                  <a:pt x="88086" y="1345749"/>
                  <a:pt x="15999" y="1237285"/>
                  <a:pt x="0" y="1129518"/>
                </a:cubicBezTo>
                <a:cubicBezTo>
                  <a:pt x="44656" y="983986"/>
                  <a:pt x="62018" y="546700"/>
                  <a:pt x="0" y="225909"/>
                </a:cubicBezTo>
                <a:close/>
              </a:path>
              <a:path w="3825875" h="1355427" stroke="0" extrusionOk="0">
                <a:moveTo>
                  <a:pt x="0" y="225909"/>
                </a:moveTo>
                <a:cubicBezTo>
                  <a:pt x="-16562" y="101434"/>
                  <a:pt x="103526" y="-6964"/>
                  <a:pt x="225909" y="0"/>
                </a:cubicBezTo>
                <a:cubicBezTo>
                  <a:pt x="1421510" y="-1793"/>
                  <a:pt x="2628664" y="97447"/>
                  <a:pt x="3599966" y="0"/>
                </a:cubicBezTo>
                <a:cubicBezTo>
                  <a:pt x="3735320" y="-1949"/>
                  <a:pt x="3806205" y="99579"/>
                  <a:pt x="3825875" y="225909"/>
                </a:cubicBezTo>
                <a:cubicBezTo>
                  <a:pt x="3841531" y="649026"/>
                  <a:pt x="3889351" y="978604"/>
                  <a:pt x="3825875" y="1129518"/>
                </a:cubicBezTo>
                <a:cubicBezTo>
                  <a:pt x="3836880" y="1271239"/>
                  <a:pt x="3721050" y="1342079"/>
                  <a:pt x="3599966" y="1355427"/>
                </a:cubicBezTo>
                <a:cubicBezTo>
                  <a:pt x="2753360" y="1283528"/>
                  <a:pt x="1657475" y="1487152"/>
                  <a:pt x="225909" y="1355427"/>
                </a:cubicBezTo>
                <a:cubicBezTo>
                  <a:pt x="123512" y="1356417"/>
                  <a:pt x="-4868" y="1256077"/>
                  <a:pt x="0" y="1129518"/>
                </a:cubicBezTo>
                <a:cubicBezTo>
                  <a:pt x="45120" y="926300"/>
                  <a:pt x="-73256" y="341534"/>
                  <a:pt x="0" y="2259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26756233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Fernández Baroja, M.F., Llopis, A.M., Pablo, C. (2012).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Discalculia escolar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Madrid: CEPE. 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955" name="3 CuadroTexto"/>
          <p:cNvSpPr txBox="1">
            <a:spLocks noChangeArrowheads="1"/>
          </p:cNvSpPr>
          <p:nvPr/>
        </p:nvSpPr>
        <p:spPr bwMode="auto">
          <a:xfrm>
            <a:off x="4932363" y="4868863"/>
            <a:ext cx="4032250" cy="1631216"/>
          </a:xfrm>
          <a:custGeom>
            <a:avLst/>
            <a:gdLst>
              <a:gd name="connsiteX0" fmla="*/ 0 w 4032250"/>
              <a:gd name="connsiteY0" fmla="*/ 271875 h 1631216"/>
              <a:gd name="connsiteX1" fmla="*/ 271875 w 4032250"/>
              <a:gd name="connsiteY1" fmla="*/ 0 h 1631216"/>
              <a:gd name="connsiteX2" fmla="*/ 3760375 w 4032250"/>
              <a:gd name="connsiteY2" fmla="*/ 0 h 1631216"/>
              <a:gd name="connsiteX3" fmla="*/ 4032250 w 4032250"/>
              <a:gd name="connsiteY3" fmla="*/ 271875 h 1631216"/>
              <a:gd name="connsiteX4" fmla="*/ 4032250 w 4032250"/>
              <a:gd name="connsiteY4" fmla="*/ 1359341 h 1631216"/>
              <a:gd name="connsiteX5" fmla="*/ 3760375 w 4032250"/>
              <a:gd name="connsiteY5" fmla="*/ 1631216 h 1631216"/>
              <a:gd name="connsiteX6" fmla="*/ 271875 w 4032250"/>
              <a:gd name="connsiteY6" fmla="*/ 1631216 h 1631216"/>
              <a:gd name="connsiteX7" fmla="*/ 0 w 4032250"/>
              <a:gd name="connsiteY7" fmla="*/ 1359341 h 1631216"/>
              <a:gd name="connsiteX8" fmla="*/ 0 w 4032250"/>
              <a:gd name="connsiteY8" fmla="*/ 271875 h 1631216"/>
              <a:gd name="connsiteX0" fmla="*/ 0 w 4032250"/>
              <a:gd name="connsiteY0" fmla="*/ 271875 h 1631216"/>
              <a:gd name="connsiteX1" fmla="*/ 271875 w 4032250"/>
              <a:gd name="connsiteY1" fmla="*/ 0 h 1631216"/>
              <a:gd name="connsiteX2" fmla="*/ 3760375 w 4032250"/>
              <a:gd name="connsiteY2" fmla="*/ 0 h 1631216"/>
              <a:gd name="connsiteX3" fmla="*/ 4032250 w 4032250"/>
              <a:gd name="connsiteY3" fmla="*/ 271875 h 1631216"/>
              <a:gd name="connsiteX4" fmla="*/ 4032250 w 4032250"/>
              <a:gd name="connsiteY4" fmla="*/ 1359341 h 1631216"/>
              <a:gd name="connsiteX5" fmla="*/ 3760375 w 4032250"/>
              <a:gd name="connsiteY5" fmla="*/ 1631216 h 1631216"/>
              <a:gd name="connsiteX6" fmla="*/ 271875 w 4032250"/>
              <a:gd name="connsiteY6" fmla="*/ 1631216 h 1631216"/>
              <a:gd name="connsiteX7" fmla="*/ 0 w 4032250"/>
              <a:gd name="connsiteY7" fmla="*/ 1359341 h 1631216"/>
              <a:gd name="connsiteX8" fmla="*/ 0 w 4032250"/>
              <a:gd name="connsiteY8" fmla="*/ 271875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2250" h="1631216" fill="none" extrusionOk="0">
                <a:moveTo>
                  <a:pt x="0" y="271875"/>
                </a:moveTo>
                <a:cubicBezTo>
                  <a:pt x="10612" y="151774"/>
                  <a:pt x="131056" y="27038"/>
                  <a:pt x="271875" y="0"/>
                </a:cubicBezTo>
                <a:cubicBezTo>
                  <a:pt x="719661" y="-67780"/>
                  <a:pt x="3001835" y="-4459"/>
                  <a:pt x="3760375" y="0"/>
                </a:cubicBezTo>
                <a:cubicBezTo>
                  <a:pt x="3932963" y="-20099"/>
                  <a:pt x="4011131" y="116140"/>
                  <a:pt x="4032250" y="271875"/>
                </a:cubicBezTo>
                <a:cubicBezTo>
                  <a:pt x="4049700" y="522734"/>
                  <a:pt x="3969492" y="1029410"/>
                  <a:pt x="4032250" y="1359341"/>
                </a:cubicBezTo>
                <a:cubicBezTo>
                  <a:pt x="4001346" y="1537045"/>
                  <a:pt x="3908970" y="1662020"/>
                  <a:pt x="3760375" y="1631216"/>
                </a:cubicBezTo>
                <a:cubicBezTo>
                  <a:pt x="2383676" y="1714055"/>
                  <a:pt x="706989" y="1600823"/>
                  <a:pt x="271875" y="1631216"/>
                </a:cubicBezTo>
                <a:cubicBezTo>
                  <a:pt x="157040" y="1652379"/>
                  <a:pt x="-9242" y="1489152"/>
                  <a:pt x="0" y="1359341"/>
                </a:cubicBezTo>
                <a:cubicBezTo>
                  <a:pt x="-91832" y="895310"/>
                  <a:pt x="-26526" y="485625"/>
                  <a:pt x="0" y="271875"/>
                </a:cubicBezTo>
                <a:close/>
              </a:path>
              <a:path w="4032250" h="1631216" stroke="0" extrusionOk="0">
                <a:moveTo>
                  <a:pt x="0" y="271875"/>
                </a:moveTo>
                <a:cubicBezTo>
                  <a:pt x="-12294" y="133875"/>
                  <a:pt x="124201" y="21050"/>
                  <a:pt x="271875" y="0"/>
                </a:cubicBezTo>
                <a:cubicBezTo>
                  <a:pt x="879313" y="105631"/>
                  <a:pt x="2725422" y="-359335"/>
                  <a:pt x="3760375" y="0"/>
                </a:cubicBezTo>
                <a:cubicBezTo>
                  <a:pt x="3941983" y="-27139"/>
                  <a:pt x="4032520" y="132360"/>
                  <a:pt x="4032250" y="271875"/>
                </a:cubicBezTo>
                <a:cubicBezTo>
                  <a:pt x="4025531" y="728638"/>
                  <a:pt x="3989959" y="1236230"/>
                  <a:pt x="4032250" y="1359341"/>
                </a:cubicBezTo>
                <a:cubicBezTo>
                  <a:pt x="4066310" y="1516006"/>
                  <a:pt x="3902630" y="1609416"/>
                  <a:pt x="3760375" y="1631216"/>
                </a:cubicBezTo>
                <a:cubicBezTo>
                  <a:pt x="3279802" y="1525308"/>
                  <a:pt x="1199736" y="1733996"/>
                  <a:pt x="271875" y="1631216"/>
                </a:cubicBezTo>
                <a:cubicBezTo>
                  <a:pt x="124162" y="1611617"/>
                  <a:pt x="22305" y="1503830"/>
                  <a:pt x="0" y="1359341"/>
                </a:cubicBezTo>
                <a:cubicBezTo>
                  <a:pt x="-22747" y="824727"/>
                  <a:pt x="-100089" y="615740"/>
                  <a:pt x="0" y="271875"/>
                </a:cubicBezTo>
                <a:close/>
              </a:path>
              <a:path w="4032250" h="1631216" fill="none" stroke="0" extrusionOk="0">
                <a:moveTo>
                  <a:pt x="0" y="271875"/>
                </a:moveTo>
                <a:cubicBezTo>
                  <a:pt x="6192" y="137625"/>
                  <a:pt x="148111" y="1473"/>
                  <a:pt x="271875" y="0"/>
                </a:cubicBezTo>
                <a:cubicBezTo>
                  <a:pt x="744680" y="-85564"/>
                  <a:pt x="3024382" y="4234"/>
                  <a:pt x="3760375" y="0"/>
                </a:cubicBezTo>
                <a:cubicBezTo>
                  <a:pt x="3923613" y="-10817"/>
                  <a:pt x="4001216" y="129566"/>
                  <a:pt x="4032250" y="271875"/>
                </a:cubicBezTo>
                <a:cubicBezTo>
                  <a:pt x="4033905" y="469016"/>
                  <a:pt x="4020797" y="992717"/>
                  <a:pt x="4032250" y="1359341"/>
                </a:cubicBezTo>
                <a:cubicBezTo>
                  <a:pt x="4027577" y="1517255"/>
                  <a:pt x="3899017" y="1615927"/>
                  <a:pt x="3760375" y="1631216"/>
                </a:cubicBezTo>
                <a:cubicBezTo>
                  <a:pt x="2362740" y="1721842"/>
                  <a:pt x="734436" y="1631106"/>
                  <a:pt x="271875" y="1631216"/>
                </a:cubicBezTo>
                <a:cubicBezTo>
                  <a:pt x="130421" y="1624025"/>
                  <a:pt x="-688" y="1494581"/>
                  <a:pt x="0" y="1359341"/>
                </a:cubicBezTo>
                <a:cubicBezTo>
                  <a:pt x="-79143" y="905662"/>
                  <a:pt x="-37740" y="477038"/>
                  <a:pt x="0" y="27187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35564534">
                  <a:custGeom>
                    <a:avLst/>
                    <a:gdLst>
                      <a:gd name="connsiteX0" fmla="*/ 0 w 4032250"/>
                      <a:gd name="connsiteY0" fmla="*/ 271875 h 1631216"/>
                      <a:gd name="connsiteX1" fmla="*/ 271875 w 4032250"/>
                      <a:gd name="connsiteY1" fmla="*/ 0 h 1631216"/>
                      <a:gd name="connsiteX2" fmla="*/ 3760375 w 4032250"/>
                      <a:gd name="connsiteY2" fmla="*/ 0 h 1631216"/>
                      <a:gd name="connsiteX3" fmla="*/ 4032250 w 4032250"/>
                      <a:gd name="connsiteY3" fmla="*/ 271875 h 1631216"/>
                      <a:gd name="connsiteX4" fmla="*/ 4032250 w 4032250"/>
                      <a:gd name="connsiteY4" fmla="*/ 1359341 h 1631216"/>
                      <a:gd name="connsiteX5" fmla="*/ 3760375 w 4032250"/>
                      <a:gd name="connsiteY5" fmla="*/ 1631216 h 1631216"/>
                      <a:gd name="connsiteX6" fmla="*/ 271875 w 4032250"/>
                      <a:gd name="connsiteY6" fmla="*/ 1631216 h 1631216"/>
                      <a:gd name="connsiteX7" fmla="*/ 0 w 4032250"/>
                      <a:gd name="connsiteY7" fmla="*/ 1359341 h 1631216"/>
                      <a:gd name="connsiteX8" fmla="*/ 0 w 4032250"/>
                      <a:gd name="connsiteY8" fmla="*/ 271875 h 1631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32250" h="1631216" fill="none" extrusionOk="0">
                        <a:moveTo>
                          <a:pt x="0" y="271875"/>
                        </a:moveTo>
                        <a:cubicBezTo>
                          <a:pt x="6793" y="140960"/>
                          <a:pt x="124404" y="7768"/>
                          <a:pt x="271875" y="0"/>
                        </a:cubicBezTo>
                        <a:cubicBezTo>
                          <a:pt x="741194" y="-35660"/>
                          <a:pt x="3030061" y="12896"/>
                          <a:pt x="3760375" y="0"/>
                        </a:cubicBezTo>
                        <a:cubicBezTo>
                          <a:pt x="3920606" y="-9029"/>
                          <a:pt x="4018372" y="118054"/>
                          <a:pt x="4032250" y="271875"/>
                        </a:cubicBezTo>
                        <a:cubicBezTo>
                          <a:pt x="4067643" y="498546"/>
                          <a:pt x="3966646" y="996160"/>
                          <a:pt x="4032250" y="1359341"/>
                        </a:cubicBezTo>
                        <a:cubicBezTo>
                          <a:pt x="4023086" y="1517663"/>
                          <a:pt x="3909979" y="1642059"/>
                          <a:pt x="3760375" y="1631216"/>
                        </a:cubicBezTo>
                        <a:cubicBezTo>
                          <a:pt x="2395172" y="1674778"/>
                          <a:pt x="691762" y="1609531"/>
                          <a:pt x="271875" y="1631216"/>
                        </a:cubicBezTo>
                        <a:cubicBezTo>
                          <a:pt x="135546" y="1639499"/>
                          <a:pt x="-7668" y="1492617"/>
                          <a:pt x="0" y="1359341"/>
                        </a:cubicBezTo>
                        <a:cubicBezTo>
                          <a:pt x="-79670" y="876863"/>
                          <a:pt x="-10061" y="461204"/>
                          <a:pt x="0" y="271875"/>
                        </a:cubicBezTo>
                        <a:close/>
                      </a:path>
                      <a:path w="4032250" h="1631216" stroke="0" extrusionOk="0">
                        <a:moveTo>
                          <a:pt x="0" y="271875"/>
                        </a:moveTo>
                        <a:cubicBezTo>
                          <a:pt x="-853" y="116988"/>
                          <a:pt x="133929" y="-3241"/>
                          <a:pt x="271875" y="0"/>
                        </a:cubicBezTo>
                        <a:cubicBezTo>
                          <a:pt x="891146" y="146914"/>
                          <a:pt x="2631247" y="-153537"/>
                          <a:pt x="3760375" y="0"/>
                        </a:cubicBezTo>
                        <a:cubicBezTo>
                          <a:pt x="3929419" y="-11231"/>
                          <a:pt x="4023072" y="127882"/>
                          <a:pt x="4032250" y="271875"/>
                        </a:cubicBezTo>
                        <a:cubicBezTo>
                          <a:pt x="4046067" y="737718"/>
                          <a:pt x="3976157" y="1239816"/>
                          <a:pt x="4032250" y="1359341"/>
                        </a:cubicBezTo>
                        <a:cubicBezTo>
                          <a:pt x="4060887" y="1506889"/>
                          <a:pt x="3900233" y="1606676"/>
                          <a:pt x="3760375" y="1631216"/>
                        </a:cubicBezTo>
                        <a:cubicBezTo>
                          <a:pt x="3225003" y="1502670"/>
                          <a:pt x="1207622" y="1781192"/>
                          <a:pt x="271875" y="1631216"/>
                        </a:cubicBezTo>
                        <a:cubicBezTo>
                          <a:pt x="115916" y="1613683"/>
                          <a:pt x="23027" y="1515973"/>
                          <a:pt x="0" y="1359341"/>
                        </a:cubicBezTo>
                        <a:cubicBezTo>
                          <a:pt x="-21916" y="822146"/>
                          <a:pt x="-97046" y="626548"/>
                          <a:pt x="0" y="27187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 dirty="0">
                <a:latin typeface="Arial" panose="020B0604020202020204" pitchFamily="34" charset="0"/>
              </a:rPr>
              <a:t>Fernández Baroja, M.F., Llopis, A.M., Pablo, C. (2009). </a:t>
            </a:r>
            <a:r>
              <a:rPr lang="es-ES" sz="2000" i="1" dirty="0">
                <a:latin typeface="Arial" panose="020B0604020202020204" pitchFamily="34" charset="0"/>
              </a:rPr>
              <a:t>La dislexia. Origen, diagnóstico y recuperación</a:t>
            </a:r>
            <a:r>
              <a:rPr lang="es-ES" sz="2000" dirty="0">
                <a:latin typeface="Arial" panose="020B0604020202020204" pitchFamily="34" charset="0"/>
              </a:rPr>
              <a:t> (17ª ed.). Madrid: CEPE. </a:t>
            </a:r>
          </a:p>
        </p:txBody>
      </p:sp>
      <p:pic>
        <p:nvPicPr>
          <p:cNvPr id="125956" name="Picture 2" descr="http://www.paradox.es/static/img/portadas/_visd_0000JPG00O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133600"/>
            <a:ext cx="2808932" cy="394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4" descr="http://imagenes.espaciologopedico.com/tienda/28/8485252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2" y="0"/>
            <a:ext cx="3206750" cy="445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4802" y="332656"/>
            <a:ext cx="4032250" cy="1728167"/>
          </a:xfrm>
          <a:custGeom>
            <a:avLst/>
            <a:gdLst>
              <a:gd name="connsiteX0" fmla="*/ 0 w 4032250"/>
              <a:gd name="connsiteY0" fmla="*/ 155518 h 1728167"/>
              <a:gd name="connsiteX1" fmla="*/ 155518 w 4032250"/>
              <a:gd name="connsiteY1" fmla="*/ 0 h 1728167"/>
              <a:gd name="connsiteX2" fmla="*/ 3876732 w 4032250"/>
              <a:gd name="connsiteY2" fmla="*/ 0 h 1728167"/>
              <a:gd name="connsiteX3" fmla="*/ 4032250 w 4032250"/>
              <a:gd name="connsiteY3" fmla="*/ 155518 h 1728167"/>
              <a:gd name="connsiteX4" fmla="*/ 4032250 w 4032250"/>
              <a:gd name="connsiteY4" fmla="*/ 1572649 h 1728167"/>
              <a:gd name="connsiteX5" fmla="*/ 3876732 w 4032250"/>
              <a:gd name="connsiteY5" fmla="*/ 1728167 h 1728167"/>
              <a:gd name="connsiteX6" fmla="*/ 155518 w 4032250"/>
              <a:gd name="connsiteY6" fmla="*/ 1728167 h 1728167"/>
              <a:gd name="connsiteX7" fmla="*/ 0 w 4032250"/>
              <a:gd name="connsiteY7" fmla="*/ 1572649 h 1728167"/>
              <a:gd name="connsiteX8" fmla="*/ 0 w 4032250"/>
              <a:gd name="connsiteY8" fmla="*/ 155518 h 172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2250" h="1728167" fill="none" extrusionOk="0">
                <a:moveTo>
                  <a:pt x="0" y="155518"/>
                </a:moveTo>
                <a:cubicBezTo>
                  <a:pt x="10793" y="65292"/>
                  <a:pt x="64487" y="-2595"/>
                  <a:pt x="155518" y="0"/>
                </a:cubicBezTo>
                <a:cubicBezTo>
                  <a:pt x="1146377" y="70062"/>
                  <a:pt x="3024636" y="5760"/>
                  <a:pt x="3876732" y="0"/>
                </a:cubicBezTo>
                <a:cubicBezTo>
                  <a:pt x="3976387" y="-7486"/>
                  <a:pt x="4030679" y="74664"/>
                  <a:pt x="4032250" y="155518"/>
                </a:cubicBezTo>
                <a:cubicBezTo>
                  <a:pt x="4122676" y="367965"/>
                  <a:pt x="4159565" y="1114033"/>
                  <a:pt x="4032250" y="1572649"/>
                </a:cubicBezTo>
                <a:cubicBezTo>
                  <a:pt x="4027003" y="1649150"/>
                  <a:pt x="3967029" y="1733004"/>
                  <a:pt x="3876732" y="1728167"/>
                </a:cubicBezTo>
                <a:cubicBezTo>
                  <a:pt x="2445325" y="1727284"/>
                  <a:pt x="1601890" y="1818476"/>
                  <a:pt x="155518" y="1728167"/>
                </a:cubicBezTo>
                <a:cubicBezTo>
                  <a:pt x="62363" y="1721893"/>
                  <a:pt x="-5217" y="1655164"/>
                  <a:pt x="0" y="1572649"/>
                </a:cubicBezTo>
                <a:cubicBezTo>
                  <a:pt x="89635" y="1342728"/>
                  <a:pt x="-30347" y="634634"/>
                  <a:pt x="0" y="155518"/>
                </a:cubicBezTo>
                <a:close/>
              </a:path>
              <a:path w="4032250" h="1728167" stroke="0" extrusionOk="0">
                <a:moveTo>
                  <a:pt x="0" y="155518"/>
                </a:moveTo>
                <a:cubicBezTo>
                  <a:pt x="-6150" y="75198"/>
                  <a:pt x="76157" y="-6330"/>
                  <a:pt x="155518" y="0"/>
                </a:cubicBezTo>
                <a:cubicBezTo>
                  <a:pt x="1359316" y="-140414"/>
                  <a:pt x="2873660" y="-5904"/>
                  <a:pt x="3876732" y="0"/>
                </a:cubicBezTo>
                <a:cubicBezTo>
                  <a:pt x="3959765" y="-15428"/>
                  <a:pt x="4034652" y="81064"/>
                  <a:pt x="4032250" y="155518"/>
                </a:cubicBezTo>
                <a:cubicBezTo>
                  <a:pt x="4024070" y="565945"/>
                  <a:pt x="4122217" y="1086092"/>
                  <a:pt x="4032250" y="1572649"/>
                </a:cubicBezTo>
                <a:cubicBezTo>
                  <a:pt x="4033569" y="1675459"/>
                  <a:pt x="3962890" y="1736532"/>
                  <a:pt x="3876732" y="1728167"/>
                </a:cubicBezTo>
                <a:cubicBezTo>
                  <a:pt x="2576775" y="1754539"/>
                  <a:pt x="982058" y="1745060"/>
                  <a:pt x="155518" y="1728167"/>
                </a:cubicBezTo>
                <a:cubicBezTo>
                  <a:pt x="69500" y="1741311"/>
                  <a:pt x="14667" y="1653510"/>
                  <a:pt x="0" y="1572649"/>
                </a:cubicBezTo>
                <a:cubicBezTo>
                  <a:pt x="-4311" y="1424825"/>
                  <a:pt x="-31954" y="638438"/>
                  <a:pt x="0" y="15551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67643952">
                  <a:prstGeom prst="roundRect">
                    <a:avLst>
                      <a:gd name="adj" fmla="val 89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Outon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Ovideo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P. (2008).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Programas de intervención con disléxicos. Diseño, implantación y evaluación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(3ª ed.)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Madrid: CEPE. </a:t>
            </a:r>
          </a:p>
        </p:txBody>
      </p:sp>
      <p:pic>
        <p:nvPicPr>
          <p:cNvPr id="126979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0" t="14700" r="26146" b="15063"/>
          <a:stretch>
            <a:fillRect/>
          </a:stretch>
        </p:blipFill>
        <p:spPr bwMode="auto">
          <a:xfrm>
            <a:off x="1671628" y="2249042"/>
            <a:ext cx="2765424" cy="424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4 CuadroTexto"/>
          <p:cNvSpPr txBox="1">
            <a:spLocks noChangeArrowheads="1"/>
          </p:cNvSpPr>
          <p:nvPr/>
        </p:nvSpPr>
        <p:spPr bwMode="auto">
          <a:xfrm>
            <a:off x="4975227" y="5258068"/>
            <a:ext cx="3960813" cy="1323439"/>
          </a:xfrm>
          <a:custGeom>
            <a:avLst/>
            <a:gdLst>
              <a:gd name="connsiteX0" fmla="*/ 0 w 3960813"/>
              <a:gd name="connsiteY0" fmla="*/ 220578 h 1323439"/>
              <a:gd name="connsiteX1" fmla="*/ 220578 w 3960813"/>
              <a:gd name="connsiteY1" fmla="*/ 0 h 1323439"/>
              <a:gd name="connsiteX2" fmla="*/ 3740235 w 3960813"/>
              <a:gd name="connsiteY2" fmla="*/ 0 h 1323439"/>
              <a:gd name="connsiteX3" fmla="*/ 3960813 w 3960813"/>
              <a:gd name="connsiteY3" fmla="*/ 220578 h 1323439"/>
              <a:gd name="connsiteX4" fmla="*/ 3960813 w 3960813"/>
              <a:gd name="connsiteY4" fmla="*/ 1102861 h 1323439"/>
              <a:gd name="connsiteX5" fmla="*/ 3740235 w 3960813"/>
              <a:gd name="connsiteY5" fmla="*/ 1323439 h 1323439"/>
              <a:gd name="connsiteX6" fmla="*/ 220578 w 3960813"/>
              <a:gd name="connsiteY6" fmla="*/ 1323439 h 1323439"/>
              <a:gd name="connsiteX7" fmla="*/ 0 w 3960813"/>
              <a:gd name="connsiteY7" fmla="*/ 1102861 h 1323439"/>
              <a:gd name="connsiteX8" fmla="*/ 0 w 3960813"/>
              <a:gd name="connsiteY8" fmla="*/ 220578 h 1323439"/>
              <a:gd name="connsiteX0" fmla="*/ 0 w 3960813"/>
              <a:gd name="connsiteY0" fmla="*/ 220578 h 1323439"/>
              <a:gd name="connsiteX1" fmla="*/ 220578 w 3960813"/>
              <a:gd name="connsiteY1" fmla="*/ 0 h 1323439"/>
              <a:gd name="connsiteX2" fmla="*/ 3740235 w 3960813"/>
              <a:gd name="connsiteY2" fmla="*/ 0 h 1323439"/>
              <a:gd name="connsiteX3" fmla="*/ 3960813 w 3960813"/>
              <a:gd name="connsiteY3" fmla="*/ 220578 h 1323439"/>
              <a:gd name="connsiteX4" fmla="*/ 3960813 w 3960813"/>
              <a:gd name="connsiteY4" fmla="*/ 1102861 h 1323439"/>
              <a:gd name="connsiteX5" fmla="*/ 3740235 w 3960813"/>
              <a:gd name="connsiteY5" fmla="*/ 1323439 h 1323439"/>
              <a:gd name="connsiteX6" fmla="*/ 220578 w 3960813"/>
              <a:gd name="connsiteY6" fmla="*/ 1323439 h 1323439"/>
              <a:gd name="connsiteX7" fmla="*/ 0 w 3960813"/>
              <a:gd name="connsiteY7" fmla="*/ 1102861 h 1323439"/>
              <a:gd name="connsiteX8" fmla="*/ 0 w 3960813"/>
              <a:gd name="connsiteY8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0813" h="1323439" fill="none" extrusionOk="0">
                <a:moveTo>
                  <a:pt x="0" y="220578"/>
                </a:moveTo>
                <a:cubicBezTo>
                  <a:pt x="19326" y="81293"/>
                  <a:pt x="123458" y="-22334"/>
                  <a:pt x="220578" y="0"/>
                </a:cubicBezTo>
                <a:cubicBezTo>
                  <a:pt x="1100095" y="-93775"/>
                  <a:pt x="3243012" y="-200163"/>
                  <a:pt x="3740235" y="0"/>
                </a:cubicBezTo>
                <a:cubicBezTo>
                  <a:pt x="3874010" y="-8956"/>
                  <a:pt x="3968304" y="102192"/>
                  <a:pt x="3960813" y="220578"/>
                </a:cubicBezTo>
                <a:cubicBezTo>
                  <a:pt x="4022018" y="320625"/>
                  <a:pt x="3993970" y="926171"/>
                  <a:pt x="3960813" y="1102861"/>
                </a:cubicBezTo>
                <a:cubicBezTo>
                  <a:pt x="3973364" y="1249383"/>
                  <a:pt x="3875337" y="1298669"/>
                  <a:pt x="3740235" y="1323439"/>
                </a:cubicBezTo>
                <a:cubicBezTo>
                  <a:pt x="3078538" y="1352458"/>
                  <a:pt x="1071503" y="1374507"/>
                  <a:pt x="220578" y="1323439"/>
                </a:cubicBezTo>
                <a:cubicBezTo>
                  <a:pt x="100195" y="1300088"/>
                  <a:pt x="18551" y="1262510"/>
                  <a:pt x="0" y="1102861"/>
                </a:cubicBezTo>
                <a:cubicBezTo>
                  <a:pt x="12387" y="873185"/>
                  <a:pt x="-83194" y="341613"/>
                  <a:pt x="0" y="220578"/>
                </a:cubicBezTo>
                <a:close/>
              </a:path>
              <a:path w="3960813" h="1323439" stroke="0" extrusionOk="0">
                <a:moveTo>
                  <a:pt x="0" y="220578"/>
                </a:moveTo>
                <a:cubicBezTo>
                  <a:pt x="7768" y="89546"/>
                  <a:pt x="86470" y="956"/>
                  <a:pt x="220578" y="0"/>
                </a:cubicBezTo>
                <a:cubicBezTo>
                  <a:pt x="637723" y="133111"/>
                  <a:pt x="3216884" y="-92179"/>
                  <a:pt x="3740235" y="0"/>
                </a:cubicBezTo>
                <a:cubicBezTo>
                  <a:pt x="3849355" y="18726"/>
                  <a:pt x="3977075" y="84790"/>
                  <a:pt x="3960813" y="220578"/>
                </a:cubicBezTo>
                <a:cubicBezTo>
                  <a:pt x="3911145" y="617788"/>
                  <a:pt x="4051954" y="652043"/>
                  <a:pt x="3960813" y="1102861"/>
                </a:cubicBezTo>
                <a:cubicBezTo>
                  <a:pt x="3971266" y="1250463"/>
                  <a:pt x="3874219" y="1321006"/>
                  <a:pt x="3740235" y="1323439"/>
                </a:cubicBezTo>
                <a:cubicBezTo>
                  <a:pt x="3220018" y="1245201"/>
                  <a:pt x="1527936" y="1235790"/>
                  <a:pt x="220578" y="1323439"/>
                </a:cubicBezTo>
                <a:cubicBezTo>
                  <a:pt x="117411" y="1333713"/>
                  <a:pt x="-7402" y="1215611"/>
                  <a:pt x="0" y="1102861"/>
                </a:cubicBezTo>
                <a:cubicBezTo>
                  <a:pt x="-24668" y="886675"/>
                  <a:pt x="37385" y="309483"/>
                  <a:pt x="0" y="220578"/>
                </a:cubicBezTo>
                <a:close/>
              </a:path>
              <a:path w="3960813" h="1323439" fill="none" stroke="0" extrusionOk="0">
                <a:moveTo>
                  <a:pt x="0" y="220578"/>
                </a:moveTo>
                <a:cubicBezTo>
                  <a:pt x="21424" y="81001"/>
                  <a:pt x="111962" y="-30100"/>
                  <a:pt x="220578" y="0"/>
                </a:cubicBezTo>
                <a:cubicBezTo>
                  <a:pt x="1206177" y="-1191"/>
                  <a:pt x="3162248" y="-129747"/>
                  <a:pt x="3740235" y="0"/>
                </a:cubicBezTo>
                <a:cubicBezTo>
                  <a:pt x="3878056" y="4814"/>
                  <a:pt x="3966285" y="97540"/>
                  <a:pt x="3960813" y="220578"/>
                </a:cubicBezTo>
                <a:cubicBezTo>
                  <a:pt x="3997427" y="298921"/>
                  <a:pt x="3997015" y="922017"/>
                  <a:pt x="3960813" y="1102861"/>
                </a:cubicBezTo>
                <a:cubicBezTo>
                  <a:pt x="3970285" y="1242227"/>
                  <a:pt x="3873186" y="1310651"/>
                  <a:pt x="3740235" y="1323439"/>
                </a:cubicBezTo>
                <a:cubicBezTo>
                  <a:pt x="3075931" y="1350642"/>
                  <a:pt x="1247820" y="1498363"/>
                  <a:pt x="220578" y="1323439"/>
                </a:cubicBezTo>
                <a:cubicBezTo>
                  <a:pt x="105196" y="1312964"/>
                  <a:pt x="-9379" y="1256544"/>
                  <a:pt x="0" y="1102861"/>
                </a:cubicBezTo>
                <a:cubicBezTo>
                  <a:pt x="12302" y="873915"/>
                  <a:pt x="-94861" y="350772"/>
                  <a:pt x="0" y="2205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973730267">
                  <a:custGeom>
                    <a:avLst/>
                    <a:gdLst>
                      <a:gd name="connsiteX0" fmla="*/ 0 w 3960813"/>
                      <a:gd name="connsiteY0" fmla="*/ 220578 h 1323439"/>
                      <a:gd name="connsiteX1" fmla="*/ 220578 w 3960813"/>
                      <a:gd name="connsiteY1" fmla="*/ 0 h 1323439"/>
                      <a:gd name="connsiteX2" fmla="*/ 3740235 w 3960813"/>
                      <a:gd name="connsiteY2" fmla="*/ 0 h 1323439"/>
                      <a:gd name="connsiteX3" fmla="*/ 3960813 w 3960813"/>
                      <a:gd name="connsiteY3" fmla="*/ 220578 h 1323439"/>
                      <a:gd name="connsiteX4" fmla="*/ 3960813 w 3960813"/>
                      <a:gd name="connsiteY4" fmla="*/ 1102861 h 1323439"/>
                      <a:gd name="connsiteX5" fmla="*/ 3740235 w 3960813"/>
                      <a:gd name="connsiteY5" fmla="*/ 1323439 h 1323439"/>
                      <a:gd name="connsiteX6" fmla="*/ 220578 w 3960813"/>
                      <a:gd name="connsiteY6" fmla="*/ 1323439 h 1323439"/>
                      <a:gd name="connsiteX7" fmla="*/ 0 w 3960813"/>
                      <a:gd name="connsiteY7" fmla="*/ 1102861 h 1323439"/>
                      <a:gd name="connsiteX8" fmla="*/ 0 w 3960813"/>
                      <a:gd name="connsiteY8" fmla="*/ 220578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60813" h="1323439" fill="none" extrusionOk="0">
                        <a:moveTo>
                          <a:pt x="0" y="220578"/>
                        </a:moveTo>
                        <a:cubicBezTo>
                          <a:pt x="15197" y="85024"/>
                          <a:pt x="115583" y="-15214"/>
                          <a:pt x="220578" y="0"/>
                        </a:cubicBezTo>
                        <a:cubicBezTo>
                          <a:pt x="1127009" y="-41596"/>
                          <a:pt x="3224735" y="-141286"/>
                          <a:pt x="3740235" y="0"/>
                        </a:cubicBezTo>
                        <a:cubicBezTo>
                          <a:pt x="3866541" y="-3360"/>
                          <a:pt x="3962873" y="99701"/>
                          <a:pt x="3960813" y="220578"/>
                        </a:cubicBezTo>
                        <a:cubicBezTo>
                          <a:pt x="4004952" y="315785"/>
                          <a:pt x="3990041" y="916227"/>
                          <a:pt x="3960813" y="1102861"/>
                        </a:cubicBezTo>
                        <a:cubicBezTo>
                          <a:pt x="3965575" y="1234054"/>
                          <a:pt x="3869214" y="1310090"/>
                          <a:pt x="3740235" y="1323439"/>
                        </a:cubicBezTo>
                        <a:cubicBezTo>
                          <a:pt x="2962179" y="1390659"/>
                          <a:pt x="1214698" y="1446639"/>
                          <a:pt x="220578" y="1323439"/>
                        </a:cubicBezTo>
                        <a:cubicBezTo>
                          <a:pt x="99069" y="1318364"/>
                          <a:pt x="8320" y="1241648"/>
                          <a:pt x="0" y="1102861"/>
                        </a:cubicBezTo>
                        <a:cubicBezTo>
                          <a:pt x="4114" y="896701"/>
                          <a:pt x="-68544" y="367200"/>
                          <a:pt x="0" y="220578"/>
                        </a:cubicBezTo>
                        <a:close/>
                      </a:path>
                      <a:path w="3960813" h="1323439" stroke="0" extrusionOk="0">
                        <a:moveTo>
                          <a:pt x="0" y="220578"/>
                        </a:moveTo>
                        <a:cubicBezTo>
                          <a:pt x="6365" y="94644"/>
                          <a:pt x="97929" y="-3401"/>
                          <a:pt x="220578" y="0"/>
                        </a:cubicBezTo>
                        <a:cubicBezTo>
                          <a:pt x="699738" y="137308"/>
                          <a:pt x="3223041" y="-19998"/>
                          <a:pt x="3740235" y="0"/>
                        </a:cubicBezTo>
                        <a:cubicBezTo>
                          <a:pt x="3863304" y="885"/>
                          <a:pt x="3977156" y="88405"/>
                          <a:pt x="3960813" y="220578"/>
                        </a:cubicBezTo>
                        <a:cubicBezTo>
                          <a:pt x="3909587" y="593766"/>
                          <a:pt x="4035694" y="662367"/>
                          <a:pt x="3960813" y="1102861"/>
                        </a:cubicBezTo>
                        <a:cubicBezTo>
                          <a:pt x="3966872" y="1235199"/>
                          <a:pt x="3872631" y="1324932"/>
                          <a:pt x="3740235" y="1323439"/>
                        </a:cubicBezTo>
                        <a:cubicBezTo>
                          <a:pt x="3202659" y="1239451"/>
                          <a:pt x="1366486" y="1177417"/>
                          <a:pt x="220578" y="1323439"/>
                        </a:cubicBezTo>
                        <a:cubicBezTo>
                          <a:pt x="99982" y="1322359"/>
                          <a:pt x="-1973" y="1226344"/>
                          <a:pt x="0" y="1102861"/>
                        </a:cubicBezTo>
                        <a:cubicBezTo>
                          <a:pt x="-23600" y="883928"/>
                          <a:pt x="58413" y="314403"/>
                          <a:pt x="0" y="2205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 dirty="0">
                <a:latin typeface="Arial" panose="020B0604020202020204" pitchFamily="34" charset="0"/>
              </a:rPr>
              <a:t>Smith, S.L. (2000). </a:t>
            </a:r>
            <a:r>
              <a:rPr lang="es-ES" sz="2000" i="1" dirty="0">
                <a:latin typeface="Arial" panose="020B0604020202020204" pitchFamily="34" charset="0"/>
              </a:rPr>
              <a:t>Sin respuestas simples. Reconozca al niño con problemas del aprendizaje</a:t>
            </a:r>
            <a:r>
              <a:rPr lang="es-ES" sz="2000" dirty="0">
                <a:latin typeface="Arial" panose="020B0604020202020204" pitchFamily="34" charset="0"/>
              </a:rPr>
              <a:t>. Ed. Plaza Mayor. </a:t>
            </a:r>
          </a:p>
        </p:txBody>
      </p:sp>
      <p:pic>
        <p:nvPicPr>
          <p:cNvPr id="126981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2" y="118329"/>
            <a:ext cx="3316288" cy="508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2 Marcador de contenido"/>
          <p:cNvSpPr>
            <a:spLocks noGrp="1"/>
          </p:cNvSpPr>
          <p:nvPr>
            <p:ph idx="1"/>
          </p:nvPr>
        </p:nvSpPr>
        <p:spPr>
          <a:xfrm>
            <a:off x="673224" y="2586608"/>
            <a:ext cx="3898776" cy="1684783"/>
          </a:xfrm>
          <a:custGeom>
            <a:avLst/>
            <a:gdLst>
              <a:gd name="connsiteX0" fmla="*/ 0 w 3898776"/>
              <a:gd name="connsiteY0" fmla="*/ 280803 h 1684783"/>
              <a:gd name="connsiteX1" fmla="*/ 280803 w 3898776"/>
              <a:gd name="connsiteY1" fmla="*/ 0 h 1684783"/>
              <a:gd name="connsiteX2" fmla="*/ 3617973 w 3898776"/>
              <a:gd name="connsiteY2" fmla="*/ 0 h 1684783"/>
              <a:gd name="connsiteX3" fmla="*/ 3898776 w 3898776"/>
              <a:gd name="connsiteY3" fmla="*/ 280803 h 1684783"/>
              <a:gd name="connsiteX4" fmla="*/ 3898776 w 3898776"/>
              <a:gd name="connsiteY4" fmla="*/ 1403980 h 1684783"/>
              <a:gd name="connsiteX5" fmla="*/ 3617973 w 3898776"/>
              <a:gd name="connsiteY5" fmla="*/ 1684783 h 1684783"/>
              <a:gd name="connsiteX6" fmla="*/ 280803 w 3898776"/>
              <a:gd name="connsiteY6" fmla="*/ 1684783 h 1684783"/>
              <a:gd name="connsiteX7" fmla="*/ 0 w 3898776"/>
              <a:gd name="connsiteY7" fmla="*/ 1403980 h 1684783"/>
              <a:gd name="connsiteX8" fmla="*/ 0 w 3898776"/>
              <a:gd name="connsiteY8" fmla="*/ 280803 h 168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8776" h="1684783" fill="none" extrusionOk="0">
                <a:moveTo>
                  <a:pt x="0" y="280803"/>
                </a:moveTo>
                <a:cubicBezTo>
                  <a:pt x="-15467" y="117941"/>
                  <a:pt x="135381" y="6664"/>
                  <a:pt x="280803" y="0"/>
                </a:cubicBezTo>
                <a:cubicBezTo>
                  <a:pt x="721526" y="-102875"/>
                  <a:pt x="3141144" y="-29927"/>
                  <a:pt x="3617973" y="0"/>
                </a:cubicBezTo>
                <a:cubicBezTo>
                  <a:pt x="3776067" y="-2645"/>
                  <a:pt x="3903815" y="97502"/>
                  <a:pt x="3898776" y="280803"/>
                </a:cubicBezTo>
                <a:cubicBezTo>
                  <a:pt x="3805883" y="664885"/>
                  <a:pt x="3832951" y="1123571"/>
                  <a:pt x="3898776" y="1403980"/>
                </a:cubicBezTo>
                <a:cubicBezTo>
                  <a:pt x="3902040" y="1559926"/>
                  <a:pt x="3769101" y="1667546"/>
                  <a:pt x="3617973" y="1684783"/>
                </a:cubicBezTo>
                <a:cubicBezTo>
                  <a:pt x="2282257" y="1649761"/>
                  <a:pt x="1104851" y="1610074"/>
                  <a:pt x="280803" y="1684783"/>
                </a:cubicBezTo>
                <a:cubicBezTo>
                  <a:pt x="124582" y="1678260"/>
                  <a:pt x="-1623" y="1568857"/>
                  <a:pt x="0" y="1403980"/>
                </a:cubicBezTo>
                <a:cubicBezTo>
                  <a:pt x="29289" y="904390"/>
                  <a:pt x="-77928" y="427293"/>
                  <a:pt x="0" y="280803"/>
                </a:cubicBezTo>
                <a:close/>
              </a:path>
              <a:path w="3898776" h="1684783" stroke="0" extrusionOk="0">
                <a:moveTo>
                  <a:pt x="0" y="280803"/>
                </a:moveTo>
                <a:cubicBezTo>
                  <a:pt x="1261" y="128968"/>
                  <a:pt x="116022" y="-8042"/>
                  <a:pt x="280803" y="0"/>
                </a:cubicBezTo>
                <a:cubicBezTo>
                  <a:pt x="778345" y="163501"/>
                  <a:pt x="2715224" y="163418"/>
                  <a:pt x="3617973" y="0"/>
                </a:cubicBezTo>
                <a:cubicBezTo>
                  <a:pt x="3801685" y="8145"/>
                  <a:pt x="3898174" y="132932"/>
                  <a:pt x="3898776" y="280803"/>
                </a:cubicBezTo>
                <a:cubicBezTo>
                  <a:pt x="3895659" y="821620"/>
                  <a:pt x="3854724" y="1188070"/>
                  <a:pt x="3898776" y="1403980"/>
                </a:cubicBezTo>
                <a:cubicBezTo>
                  <a:pt x="3907653" y="1556792"/>
                  <a:pt x="3752477" y="1675946"/>
                  <a:pt x="3617973" y="1684783"/>
                </a:cubicBezTo>
                <a:cubicBezTo>
                  <a:pt x="2989895" y="1708568"/>
                  <a:pt x="1139298" y="1704716"/>
                  <a:pt x="280803" y="1684783"/>
                </a:cubicBezTo>
                <a:cubicBezTo>
                  <a:pt x="119015" y="1702081"/>
                  <a:pt x="-12050" y="1534346"/>
                  <a:pt x="0" y="1403980"/>
                </a:cubicBezTo>
                <a:cubicBezTo>
                  <a:pt x="82918" y="918506"/>
                  <a:pt x="68986" y="552660"/>
                  <a:pt x="0" y="28080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7422582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Sans, A. (2008).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¿Por qué me cuesta tanto aprender? Trastornos del aprendizaje.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Barcelona: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Edebé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8003" name="Picture 2" descr="http://ecx.images-amazon.com/images/I/41Z0OWIF4jL._SY3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074737"/>
            <a:ext cx="3499077" cy="552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CBFE303-628C-4292-AEEE-69852CA2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73242"/>
            <a:ext cx="2448272" cy="37316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1C56B8-5186-4F63-9B88-FAC339BBC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916" y="111170"/>
            <a:ext cx="2448272" cy="37098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EDBA05-0069-4D6E-9EE9-3A2EC20B4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739" y="2743375"/>
            <a:ext cx="2628205" cy="39946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B760F1-B78D-4075-AD72-0A98BE7E5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126" y="3029150"/>
            <a:ext cx="2628205" cy="38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321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19D3779-88EB-44A5-9058-2F6309EEC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234" y="194202"/>
            <a:ext cx="2918606" cy="41234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7E5DE6-4BE2-42EC-B928-1E18EE30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840" y="218432"/>
            <a:ext cx="2592288" cy="29645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9A3B4F1-ECB4-4262-98FE-19FCA2388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96" y="2918307"/>
            <a:ext cx="1992238" cy="27986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FD7F80-71BB-4D78-B3E8-EF9FA1204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398" y="2802211"/>
            <a:ext cx="2918606" cy="40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003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00298"/>
            <a:ext cx="8229600" cy="4857403"/>
          </a:xfrm>
        </p:spPr>
        <p:txBody>
          <a:bodyPr rtlCol="0">
            <a:normAutofit fontScale="92500" lnSpcReduction="10000"/>
          </a:bodyPr>
          <a:lstStyle/>
          <a:p>
            <a:pPr algn="just" eaLnBrk="1" fontAlgn="auto" hangingPunct="1">
              <a:spcAft>
                <a:spcPts val="1200"/>
              </a:spcAft>
              <a:defRPr/>
            </a:pPr>
            <a:r>
              <a:rPr lang="es-ES" sz="2400" dirty="0"/>
              <a:t>Orjales Villar, I ( 1998). Déficit de atención con hiperactividad. Manual para padres y educadores (18º edición). Madrid. CEPE.</a:t>
            </a:r>
          </a:p>
          <a:p>
            <a:pPr algn="just" eaLnBrk="1" fontAlgn="auto" hangingPunct="1">
              <a:spcAft>
                <a:spcPts val="1200"/>
              </a:spcAft>
              <a:defRPr/>
            </a:pPr>
            <a:r>
              <a:rPr lang="es-ES" sz="2400" dirty="0"/>
              <a:t>Lora Espinosa, A., &amp; Díaz Aguilar, M. (2013). Trastornos de aprendizaje en el niño con TDAH. </a:t>
            </a:r>
            <a:r>
              <a:rPr lang="es-ES" sz="2400" i="1" dirty="0"/>
              <a:t>Curso de Actualización Pediátrica</a:t>
            </a:r>
            <a:r>
              <a:rPr lang="es-ES" sz="2400" dirty="0"/>
              <a:t> (pp. 23-36). Madrid: Exlibris Ediciones.</a:t>
            </a:r>
          </a:p>
          <a:p>
            <a:pPr algn="just" eaLnBrk="1" fontAlgn="auto" hangingPunct="1">
              <a:spcAft>
                <a:spcPts val="1200"/>
              </a:spcAft>
              <a:defRPr/>
            </a:pPr>
            <a:r>
              <a:rPr lang="es-ES" sz="2400" dirty="0" err="1"/>
              <a:t>Portellano</a:t>
            </a:r>
            <a:r>
              <a:rPr lang="es-ES" sz="2400" dirty="0"/>
              <a:t> Pérez, J.A. (2007). </a:t>
            </a:r>
            <a:r>
              <a:rPr lang="es-ES" sz="2400" i="1" dirty="0"/>
              <a:t>La </a:t>
            </a:r>
            <a:r>
              <a:rPr lang="es-ES" sz="2400" i="1" dirty="0" err="1"/>
              <a:t>disgrafía</a:t>
            </a:r>
            <a:r>
              <a:rPr lang="es-ES" sz="2400" i="1" dirty="0"/>
              <a:t>. Concepto, diagnóstico y tratamiento</a:t>
            </a:r>
            <a:r>
              <a:rPr lang="es-ES" sz="2400" dirty="0"/>
              <a:t> (8ª ed.)</a:t>
            </a:r>
            <a:r>
              <a:rPr lang="es-ES" sz="2400" i="1" dirty="0"/>
              <a:t>.</a:t>
            </a:r>
            <a:r>
              <a:rPr lang="es-ES" sz="2400" dirty="0"/>
              <a:t> Madrid: CEPE. </a:t>
            </a:r>
          </a:p>
          <a:p>
            <a:pPr algn="just" eaLnBrk="1" fontAlgn="auto" hangingPunct="1">
              <a:spcAft>
                <a:spcPts val="1200"/>
              </a:spcAft>
              <a:defRPr/>
            </a:pPr>
            <a:r>
              <a:rPr lang="es-ES" sz="2400" dirty="0"/>
              <a:t>Rodríguez </a:t>
            </a:r>
            <a:r>
              <a:rPr lang="es-ES" sz="2400" dirty="0" err="1"/>
              <a:t>Jorrin</a:t>
            </a:r>
            <a:r>
              <a:rPr lang="es-ES" sz="2400" dirty="0"/>
              <a:t>, D. (2013). </a:t>
            </a:r>
            <a:r>
              <a:rPr lang="es-ES" sz="2400" i="1" dirty="0"/>
              <a:t>La </a:t>
            </a:r>
            <a:r>
              <a:rPr lang="es-ES" sz="2400" i="1" dirty="0" err="1"/>
              <a:t>disortografía</a:t>
            </a:r>
            <a:r>
              <a:rPr lang="es-ES" sz="2400" i="1" dirty="0"/>
              <a:t>. Prevención y corrección</a:t>
            </a:r>
            <a:r>
              <a:rPr lang="es-ES" sz="2400" dirty="0"/>
              <a:t> (8ª ed.). Madrid: CEPE.</a:t>
            </a:r>
          </a:p>
          <a:p>
            <a:pPr algn="just" eaLnBrk="1" fontAlgn="auto" hangingPunct="1">
              <a:spcAft>
                <a:spcPts val="1200"/>
              </a:spcAft>
              <a:defRPr/>
            </a:pPr>
            <a:r>
              <a:rPr lang="es-ES" sz="2400" dirty="0" err="1"/>
              <a:t>Integratek</a:t>
            </a:r>
            <a:r>
              <a:rPr lang="es-ES" sz="2400" dirty="0"/>
              <a:t>. </a:t>
            </a:r>
            <a:r>
              <a:rPr lang="es-ES" sz="2400" i="1" dirty="0"/>
              <a:t>Barcelona. </a:t>
            </a:r>
          </a:p>
          <a:p>
            <a:pPr algn="just" eaLnBrk="1" fontAlgn="auto" hangingPunct="1">
              <a:spcAft>
                <a:spcPts val="1200"/>
              </a:spcAft>
              <a:defRPr/>
            </a:pPr>
            <a:r>
              <a:rPr lang="es-ES" sz="2400" dirty="0"/>
              <a:t>Plataformas de internet,</a:t>
            </a:r>
            <a:r>
              <a:rPr lang="es-ES" sz="2400" i="1" dirty="0"/>
              <a:t> </a:t>
            </a:r>
            <a:r>
              <a:rPr lang="es-ES" sz="2400" i="1" dirty="0" err="1"/>
              <a:t>Disgrafía</a:t>
            </a:r>
            <a:r>
              <a:rPr lang="es-ES" sz="2400" dirty="0"/>
              <a:t>. Ladislexia.net, orientación </a:t>
            </a:r>
            <a:r>
              <a:rPr lang="es-ES" sz="2400" dirty="0" err="1"/>
              <a:t>andujar</a:t>
            </a:r>
            <a:r>
              <a:rPr lang="es-ES" sz="2400" dirty="0"/>
              <a:t>, </a:t>
            </a:r>
            <a:r>
              <a:rPr lang="es-ES" sz="2400" dirty="0" err="1"/>
              <a:t>pinterest</a:t>
            </a:r>
            <a:r>
              <a:rPr lang="es-ES" sz="2400" dirty="0"/>
              <a:t>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F4B280-F858-4766-A949-C6A95FFA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540" y="828297"/>
            <a:ext cx="8010821" cy="511256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https://www.educaciontrespuntocero.com/recursos/repasar-las-medidas/87790.html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https://www.educaciontrespuntocero.com/recursos/las-mejores-apps/88433.html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http://mates.aomatos.com/bingo-de-operaciones-con-numeros-enteros/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https://www.aulapt.org/2019/05/24/sumon-divertido-juego-online-de-calculo-mental/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https://sumonhtml5.ludei.com/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https://didactalia.net/comunidad/materialeducativo/recurso/concepto-de-polinomio-operaciones-matematicas/19992991-6b4c-4d6c-8483-ac2809e0466b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https://soymatematicas.com/juegos-de-matematicas/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https://neoparaiso.com/imprimir/juegos-con-divisiones.html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https://www.mundoprimaria.com/juegos-educativos/juegos-lenguaje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https://anagarciaazcarate.wordpress.com/category/secundaria/</a:t>
            </a:r>
            <a:endParaRPr lang="es-ES" sz="1700" b="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1FB196-12EE-4B51-A99D-F94F461C5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266923"/>
            <a:ext cx="7772400" cy="569789"/>
          </a:xfrm>
        </p:spPr>
        <p:txBody>
          <a:bodyPr/>
          <a:lstStyle/>
          <a:p>
            <a:pPr algn="ctr"/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</p:txBody>
      </p:sp>
    </p:spTree>
    <p:extLst>
      <p:ext uri="{BB962C8B-B14F-4D97-AF65-F5344CB8AC3E}">
        <p14:creationId xmlns:p14="http://schemas.microsoft.com/office/powerpoint/2010/main" val="370827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306" y="-1"/>
            <a:ext cx="8229600" cy="101812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DISLEXIA ES… 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>
          <a:xfrm>
            <a:off x="537561" y="965560"/>
            <a:ext cx="8103090" cy="3150735"/>
          </a:xfrm>
        </p:spPr>
        <p:txBody>
          <a:bodyPr/>
          <a:lstStyle/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Trastorno del neurodesarrollo en el que se ve afectada la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decodificación de la escritura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dificultades en la ejecución del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lector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en toda su magnitud, sin estar asociado a discapacidad intelectual, otras dificultades sensoriales, neurológicas y psicosociales graves. </a:t>
            </a: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 muy probable que pueda estar comprometida  la escritura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115616" y="93641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A9CDF1F-23D3-4E32-90C5-7E8D2105B2B8}"/>
              </a:ext>
            </a:extLst>
          </p:cNvPr>
          <p:cNvSpPr/>
          <p:nvPr/>
        </p:nvSpPr>
        <p:spPr>
          <a:xfrm>
            <a:off x="1475656" y="1018122"/>
            <a:ext cx="6192688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TRASTORNO ESPECÍCO DE LA LECTURA/ESCRITURA</a:t>
            </a: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F80CA78B-58AF-4F01-B646-FBB745250EFA}"/>
              </a:ext>
            </a:extLst>
          </p:cNvPr>
          <p:cNvSpPr/>
          <p:nvPr/>
        </p:nvSpPr>
        <p:spPr>
          <a:xfrm rot="1912506">
            <a:off x="7017413" y="-434995"/>
            <a:ext cx="1538873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371A05C4-FE39-446F-90E5-0B59EA076CF4}"/>
              </a:ext>
            </a:extLst>
          </p:cNvPr>
          <p:cNvSpPr/>
          <p:nvPr/>
        </p:nvSpPr>
        <p:spPr>
          <a:xfrm rot="9450674">
            <a:off x="375594" y="70780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C5FA9AD-6896-4D67-93ED-33AD67F26356}"/>
              </a:ext>
            </a:extLst>
          </p:cNvPr>
          <p:cNvSpPr/>
          <p:nvPr/>
        </p:nvSpPr>
        <p:spPr>
          <a:xfrm>
            <a:off x="1905345" y="4170002"/>
            <a:ext cx="7080616" cy="2614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F8B0D8-E1C8-4A1F-8258-57C4E47FB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4721905"/>
            <a:ext cx="5834378" cy="198746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0096089-5DB8-4236-901C-731511B53E22}"/>
              </a:ext>
            </a:extLst>
          </p:cNvPr>
          <p:cNvSpPr txBox="1"/>
          <p:nvPr/>
        </p:nvSpPr>
        <p:spPr>
          <a:xfrm>
            <a:off x="2686932" y="4261288"/>
            <a:ext cx="571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http://geon.github.io/programming/2016/03/03/dsxyliea</a:t>
            </a:r>
          </a:p>
        </p:txBody>
      </p:sp>
      <p:sp>
        <p:nvSpPr>
          <p:cNvPr id="13" name="Pergamino: horizontal 12">
            <a:extLst>
              <a:ext uri="{FF2B5EF4-FFF2-40B4-BE49-F238E27FC236}">
                <a16:creationId xmlns:a16="http://schemas.microsoft.com/office/drawing/2014/main" id="{07D811B9-F17B-4986-A527-103AA4D3321A}"/>
              </a:ext>
            </a:extLst>
          </p:cNvPr>
          <p:cNvSpPr/>
          <p:nvPr/>
        </p:nvSpPr>
        <p:spPr>
          <a:xfrm>
            <a:off x="1905345" y="4261288"/>
            <a:ext cx="781587" cy="460617"/>
          </a:xfrm>
          <a:prstGeom prst="horizont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vídeo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5CEBC-F788-4D1B-9C78-D78D8292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68" y="1268760"/>
            <a:ext cx="8140888" cy="4536504"/>
          </a:xfrm>
        </p:spPr>
        <p:txBody>
          <a:bodyPr/>
          <a:lstStyle/>
          <a:p>
            <a:pPr lvl="0"/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http://www.edu365.cat/primaria/muds/castella/ortografiate/index.htm</a:t>
            </a: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</a:rPr>
            </a:b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http://www.educa.jcyl.es/educacyl/cm/gallery/Recursos%20Infinity/aplicaciones/13_elemental_watson/index.html</a:t>
            </a: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</a:rPr>
            </a:b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http://www.edu.xunta.gal/centros/iesalexandreboveda/node/234</a:t>
            </a: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</a:rPr>
            </a:b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http://www.aplicaciones.info/ortogra/ortoiqui.htm?utm_source=tiching&amp;utm_medium=referral</a:t>
            </a: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</a:rPr>
            </a:b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https://play.google.com/store/apps/details?id=com.migflecha.lenguaeso</a:t>
            </a: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</a:rPr>
            </a:b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https://play.google.com/store/apps/details?id=com.base.testEducaAprende.octavoPrimariaLenguaje</a:t>
            </a: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</a:rPr>
            </a:b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https://luisamariaarias.wordpress.com/2013/12/29/juego-del-ahorcado/amp/</a:t>
            </a:r>
            <a:br>
              <a:rPr lang="es-ES" altLang="es-ES" sz="1600" b="0" cap="none" dirty="0"/>
            </a:br>
            <a:r>
              <a:rPr lang="es-ES" altLang="es-ES" sz="1600" b="0" cap="non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16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8F8C4F-C090-46DD-89DE-D579464BC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48681"/>
            <a:ext cx="7772400" cy="864096"/>
          </a:xfrm>
        </p:spPr>
        <p:txBody>
          <a:bodyPr/>
          <a:lstStyle/>
          <a:p>
            <a:pPr algn="ctr"/>
            <a:r>
              <a:rPr lang="es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85978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7C5EE-24A0-417F-BBF0-E0E5AB1E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836712"/>
            <a:ext cx="8132440" cy="5341940"/>
          </a:xfrm>
        </p:spPr>
        <p:txBody>
          <a:bodyPr/>
          <a:lstStyle/>
          <a:p>
            <a:pPr lvl="0"/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http://ar.tiching.com/detective-privado-acentuacion/recurso-educativo/42655</a:t>
            </a: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https://www.educaciontrespuntocero.com/recursos/apps-para-alumnos-de-secundaria/23703.html</a:t>
            </a: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http://www.mundoderukkia.com/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http://www.ladislexia.net/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https://www.estefaniabrotons.com/blog/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https://elsonidodelahierbaelcrecer.blogspot.com/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https://www.orientacionandujar.es/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https://elblogdesami.org/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https://jesusjarque.com/</a:t>
            </a:r>
            <a:b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alt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7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http://merakilogopedia.blogspot.com/</a:t>
            </a:r>
            <a:br>
              <a:rPr lang="es-ES" altLang="es-ES" sz="1600" b="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C000D4-AB74-4CCE-83A1-BFC2C25AC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239577"/>
            <a:ext cx="7772400" cy="597135"/>
          </a:xfrm>
        </p:spPr>
        <p:txBody>
          <a:bodyPr/>
          <a:lstStyle/>
          <a:p>
            <a:pPr algn="ctr"/>
            <a:r>
              <a:rPr lang="es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</p:txBody>
      </p:sp>
    </p:spTree>
    <p:extLst>
      <p:ext uri="{BB962C8B-B14F-4D97-AF65-F5344CB8AC3E}">
        <p14:creationId xmlns:p14="http://schemas.microsoft.com/office/powerpoint/2010/main" val="38879489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91" y="3652092"/>
            <a:ext cx="3943470" cy="220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CuadroTexto 4"/>
          <p:cNvSpPr txBox="1">
            <a:spLocks noChangeArrowheads="1"/>
          </p:cNvSpPr>
          <p:nvPr/>
        </p:nvSpPr>
        <p:spPr bwMode="auto">
          <a:xfrm>
            <a:off x="2149591" y="5993990"/>
            <a:ext cx="5069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1400" b="1" dirty="0">
                <a:latin typeface="Arial" panose="020B0604020202020204" pitchFamily="34" charset="0"/>
              </a:rPr>
              <a:t>STEVEN SPIELBERG: ENTREVISTA SOBRE LA DISLEXIA</a:t>
            </a:r>
          </a:p>
        </p:txBody>
      </p:sp>
      <p:pic>
        <p:nvPicPr>
          <p:cNvPr id="66566" name="Marcador de contenid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6029" y="136214"/>
            <a:ext cx="3311649" cy="2405379"/>
          </a:xfrm>
        </p:spPr>
      </p:pic>
      <p:sp>
        <p:nvSpPr>
          <p:cNvPr id="66567" name="CuadroTexto 8"/>
          <p:cNvSpPr txBox="1">
            <a:spLocks noChangeArrowheads="1"/>
          </p:cNvSpPr>
          <p:nvPr/>
        </p:nvSpPr>
        <p:spPr bwMode="auto">
          <a:xfrm>
            <a:off x="3036029" y="2562956"/>
            <a:ext cx="38763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1400" b="1" dirty="0">
                <a:latin typeface="Arial" panose="020B0604020202020204" pitchFamily="34" charset="0"/>
              </a:rPr>
              <a:t>TAARE ZAMEEN PAR (ESTRELLAS EN LA TIERRA): PEL</a:t>
            </a:r>
            <a:r>
              <a:rPr lang="es-ES" sz="1400" b="1" dirty="0">
                <a:latin typeface="Arial" panose="020B0604020202020204" pitchFamily="34" charset="0"/>
              </a:rPr>
              <a:t>ÍCULA SOBRE LA DISLEXIA.</a:t>
            </a:r>
            <a:endParaRPr lang="es-ES_tradnl" sz="1400" b="1" dirty="0">
              <a:latin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1400884"/>
            <a:ext cx="2548556" cy="1508105"/>
          </a:xfrm>
          <a:custGeom>
            <a:avLst/>
            <a:gdLst>
              <a:gd name="connsiteX0" fmla="*/ 2447047 w 2548556"/>
              <a:gd name="connsiteY0" fmla="*/ 1486855 h 1508105"/>
              <a:gd name="connsiteX1" fmla="*/ 1957850 w 2548556"/>
              <a:gd name="connsiteY1" fmla="*/ 1390426 h 1508105"/>
              <a:gd name="connsiteX2" fmla="*/ 810693 w 2548556"/>
              <a:gd name="connsiteY2" fmla="*/ 1456433 h 1508105"/>
              <a:gd name="connsiteX3" fmla="*/ 417272 w 2548556"/>
              <a:gd name="connsiteY3" fmla="*/ 196007 h 1508105"/>
              <a:gd name="connsiteX4" fmla="*/ 1601496 w 2548556"/>
              <a:gd name="connsiteY4" fmla="*/ 25282 h 1508105"/>
              <a:gd name="connsiteX5" fmla="*/ 2310933 w 2548556"/>
              <a:gd name="connsiteY5" fmla="*/ 1192558 h 1508105"/>
              <a:gd name="connsiteX6" fmla="*/ 2447047 w 2548556"/>
              <a:gd name="connsiteY6" fmla="*/ 1486855 h 1508105"/>
              <a:gd name="connsiteX0" fmla="*/ 2447047 w 2548556"/>
              <a:gd name="connsiteY0" fmla="*/ 1486855 h 1508105"/>
              <a:gd name="connsiteX1" fmla="*/ 1957850 w 2548556"/>
              <a:gd name="connsiteY1" fmla="*/ 1390426 h 1508105"/>
              <a:gd name="connsiteX2" fmla="*/ 810693 w 2548556"/>
              <a:gd name="connsiteY2" fmla="*/ 1456433 h 1508105"/>
              <a:gd name="connsiteX3" fmla="*/ 417272 w 2548556"/>
              <a:gd name="connsiteY3" fmla="*/ 196007 h 1508105"/>
              <a:gd name="connsiteX4" fmla="*/ 1601496 w 2548556"/>
              <a:gd name="connsiteY4" fmla="*/ 25282 h 1508105"/>
              <a:gd name="connsiteX5" fmla="*/ 2310933 w 2548556"/>
              <a:gd name="connsiteY5" fmla="*/ 1192558 h 1508105"/>
              <a:gd name="connsiteX6" fmla="*/ 2447047 w 2548556"/>
              <a:gd name="connsiteY6" fmla="*/ 1486855 h 1508105"/>
              <a:gd name="connsiteX0" fmla="*/ 2447047 w 2548556"/>
              <a:gd name="connsiteY0" fmla="*/ 1486855 h 1508105"/>
              <a:gd name="connsiteX1" fmla="*/ 1957850 w 2548556"/>
              <a:gd name="connsiteY1" fmla="*/ 1390426 h 1508105"/>
              <a:gd name="connsiteX2" fmla="*/ 810693 w 2548556"/>
              <a:gd name="connsiteY2" fmla="*/ 1456433 h 1508105"/>
              <a:gd name="connsiteX3" fmla="*/ 417272 w 2548556"/>
              <a:gd name="connsiteY3" fmla="*/ 196007 h 1508105"/>
              <a:gd name="connsiteX4" fmla="*/ 1601496 w 2548556"/>
              <a:gd name="connsiteY4" fmla="*/ 25282 h 1508105"/>
              <a:gd name="connsiteX5" fmla="*/ 2310933 w 2548556"/>
              <a:gd name="connsiteY5" fmla="*/ 1192558 h 1508105"/>
              <a:gd name="connsiteX6" fmla="*/ 2447047 w 2548556"/>
              <a:gd name="connsiteY6" fmla="*/ 1486855 h 150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8556" h="1508105" fill="none" extrusionOk="0">
                <a:moveTo>
                  <a:pt x="2447047" y="1486855"/>
                </a:moveTo>
                <a:cubicBezTo>
                  <a:pt x="2253917" y="1432679"/>
                  <a:pt x="2206232" y="1413463"/>
                  <a:pt x="1957850" y="1390426"/>
                </a:cubicBezTo>
                <a:cubicBezTo>
                  <a:pt x="1731229" y="1459956"/>
                  <a:pt x="1276790" y="1381617"/>
                  <a:pt x="810693" y="1456433"/>
                </a:cubicBezTo>
                <a:cubicBezTo>
                  <a:pt x="136519" y="1377379"/>
                  <a:pt x="-453061" y="779666"/>
                  <a:pt x="417272" y="196007"/>
                </a:cubicBezTo>
                <a:cubicBezTo>
                  <a:pt x="754253" y="81162"/>
                  <a:pt x="1290214" y="38258"/>
                  <a:pt x="1601496" y="25282"/>
                </a:cubicBezTo>
                <a:cubicBezTo>
                  <a:pt x="2621881" y="-6837"/>
                  <a:pt x="2629834" y="680328"/>
                  <a:pt x="2310933" y="1192558"/>
                </a:cubicBezTo>
                <a:cubicBezTo>
                  <a:pt x="2372062" y="1300115"/>
                  <a:pt x="2426105" y="1429407"/>
                  <a:pt x="2447047" y="1486855"/>
                </a:cubicBezTo>
                <a:close/>
              </a:path>
              <a:path w="2548556" h="1508105" stroke="0" extrusionOk="0">
                <a:moveTo>
                  <a:pt x="2447047" y="1486855"/>
                </a:moveTo>
                <a:cubicBezTo>
                  <a:pt x="2335551" y="1484993"/>
                  <a:pt x="2221347" y="1379495"/>
                  <a:pt x="1957850" y="1390426"/>
                </a:cubicBezTo>
                <a:cubicBezTo>
                  <a:pt x="1695058" y="1557923"/>
                  <a:pt x="1291376" y="1590298"/>
                  <a:pt x="810693" y="1456433"/>
                </a:cubicBezTo>
                <a:cubicBezTo>
                  <a:pt x="-113157" y="1064215"/>
                  <a:pt x="-256630" y="654201"/>
                  <a:pt x="417272" y="196007"/>
                </a:cubicBezTo>
                <a:cubicBezTo>
                  <a:pt x="800268" y="-99647"/>
                  <a:pt x="1091988" y="-118570"/>
                  <a:pt x="1601496" y="25282"/>
                </a:cubicBezTo>
                <a:cubicBezTo>
                  <a:pt x="2244983" y="33478"/>
                  <a:pt x="2891366" y="664335"/>
                  <a:pt x="2310933" y="1192558"/>
                </a:cubicBezTo>
                <a:cubicBezTo>
                  <a:pt x="2386402" y="1328932"/>
                  <a:pt x="2444314" y="1428301"/>
                  <a:pt x="2447047" y="1486855"/>
                </a:cubicBezTo>
                <a:close/>
              </a:path>
              <a:path w="2548556" h="1508105" fill="none" stroke="0" extrusionOk="0">
                <a:moveTo>
                  <a:pt x="2447047" y="1486855"/>
                </a:moveTo>
                <a:cubicBezTo>
                  <a:pt x="2259220" y="1433140"/>
                  <a:pt x="2194699" y="1399977"/>
                  <a:pt x="1957850" y="1390426"/>
                </a:cubicBezTo>
                <a:cubicBezTo>
                  <a:pt x="1702859" y="1447536"/>
                  <a:pt x="1216122" y="1563659"/>
                  <a:pt x="810693" y="1456433"/>
                </a:cubicBezTo>
                <a:cubicBezTo>
                  <a:pt x="49337" y="1239570"/>
                  <a:pt x="-370620" y="796222"/>
                  <a:pt x="417272" y="196007"/>
                </a:cubicBezTo>
                <a:cubicBezTo>
                  <a:pt x="766665" y="51446"/>
                  <a:pt x="1168297" y="15647"/>
                  <a:pt x="1601496" y="25282"/>
                </a:cubicBezTo>
                <a:cubicBezTo>
                  <a:pt x="2364363" y="128871"/>
                  <a:pt x="2735942" y="650725"/>
                  <a:pt x="2310933" y="1192558"/>
                </a:cubicBezTo>
                <a:cubicBezTo>
                  <a:pt x="2381389" y="1308968"/>
                  <a:pt x="2432529" y="1443827"/>
                  <a:pt x="2447047" y="1486855"/>
                </a:cubicBezTo>
                <a:close/>
              </a:path>
              <a:path w="2548556" h="1508105" fill="none" stroke="0" extrusionOk="0">
                <a:moveTo>
                  <a:pt x="2447047" y="1486855"/>
                </a:moveTo>
                <a:cubicBezTo>
                  <a:pt x="2249499" y="1441779"/>
                  <a:pt x="2204662" y="1410077"/>
                  <a:pt x="1957850" y="1390426"/>
                </a:cubicBezTo>
                <a:cubicBezTo>
                  <a:pt x="1690786" y="1413703"/>
                  <a:pt x="1249501" y="1466245"/>
                  <a:pt x="810693" y="1456433"/>
                </a:cubicBezTo>
                <a:cubicBezTo>
                  <a:pt x="93579" y="1206165"/>
                  <a:pt x="-459060" y="766035"/>
                  <a:pt x="417272" y="196007"/>
                </a:cubicBezTo>
                <a:cubicBezTo>
                  <a:pt x="766809" y="4836"/>
                  <a:pt x="1206417" y="111"/>
                  <a:pt x="1601496" y="25282"/>
                </a:cubicBezTo>
                <a:cubicBezTo>
                  <a:pt x="2590908" y="-13640"/>
                  <a:pt x="2687548" y="640935"/>
                  <a:pt x="2310933" y="1192558"/>
                </a:cubicBezTo>
                <a:cubicBezTo>
                  <a:pt x="2377442" y="1305688"/>
                  <a:pt x="2419798" y="1432496"/>
                  <a:pt x="2447047" y="1486855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726951691">
                  <a:custGeom>
                    <a:avLst/>
                    <a:gdLst>
                      <a:gd name="connsiteX0" fmla="*/ 2447047 w 2548556"/>
                      <a:gd name="connsiteY0" fmla="*/ 1486855 h 1508105"/>
                      <a:gd name="connsiteX1" fmla="*/ 1957850 w 2548556"/>
                      <a:gd name="connsiteY1" fmla="*/ 1390426 h 1508105"/>
                      <a:gd name="connsiteX2" fmla="*/ 810693 w 2548556"/>
                      <a:gd name="connsiteY2" fmla="*/ 1456433 h 1508105"/>
                      <a:gd name="connsiteX3" fmla="*/ 417272 w 2548556"/>
                      <a:gd name="connsiteY3" fmla="*/ 196007 h 1508105"/>
                      <a:gd name="connsiteX4" fmla="*/ 1601496 w 2548556"/>
                      <a:gd name="connsiteY4" fmla="*/ 25282 h 1508105"/>
                      <a:gd name="connsiteX5" fmla="*/ 2310933 w 2548556"/>
                      <a:gd name="connsiteY5" fmla="*/ 1192558 h 1508105"/>
                      <a:gd name="connsiteX6" fmla="*/ 2447047 w 2548556"/>
                      <a:gd name="connsiteY6" fmla="*/ 1486855 h 1508105"/>
                      <a:gd name="connsiteX0" fmla="*/ 2447047 w 2548556"/>
                      <a:gd name="connsiteY0" fmla="*/ 1486855 h 1508105"/>
                      <a:gd name="connsiteX1" fmla="*/ 1957850 w 2548556"/>
                      <a:gd name="connsiteY1" fmla="*/ 1390426 h 1508105"/>
                      <a:gd name="connsiteX2" fmla="*/ 810693 w 2548556"/>
                      <a:gd name="connsiteY2" fmla="*/ 1456433 h 1508105"/>
                      <a:gd name="connsiteX3" fmla="*/ 417272 w 2548556"/>
                      <a:gd name="connsiteY3" fmla="*/ 196007 h 1508105"/>
                      <a:gd name="connsiteX4" fmla="*/ 1601496 w 2548556"/>
                      <a:gd name="connsiteY4" fmla="*/ 25282 h 1508105"/>
                      <a:gd name="connsiteX5" fmla="*/ 2310933 w 2548556"/>
                      <a:gd name="connsiteY5" fmla="*/ 1192558 h 1508105"/>
                      <a:gd name="connsiteX6" fmla="*/ 2447047 w 2548556"/>
                      <a:gd name="connsiteY6" fmla="*/ 1486855 h 150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8556" h="1508105" fill="none" extrusionOk="0">
                        <a:moveTo>
                          <a:pt x="2447047" y="1486855"/>
                        </a:moveTo>
                        <a:cubicBezTo>
                          <a:pt x="2253691" y="1438308"/>
                          <a:pt x="2204935" y="1412649"/>
                          <a:pt x="1957850" y="1390426"/>
                        </a:cubicBezTo>
                        <a:cubicBezTo>
                          <a:pt x="1705359" y="1472935"/>
                          <a:pt x="1236052" y="1455756"/>
                          <a:pt x="810693" y="1456433"/>
                        </a:cubicBezTo>
                        <a:cubicBezTo>
                          <a:pt x="20515" y="1308740"/>
                          <a:pt x="-402767" y="720554"/>
                          <a:pt x="417272" y="196007"/>
                        </a:cubicBezTo>
                        <a:cubicBezTo>
                          <a:pt x="747690" y="58969"/>
                          <a:pt x="1254335" y="12465"/>
                          <a:pt x="1601496" y="25282"/>
                        </a:cubicBezTo>
                        <a:cubicBezTo>
                          <a:pt x="2615066" y="61"/>
                          <a:pt x="2658999" y="692093"/>
                          <a:pt x="2310933" y="1192558"/>
                        </a:cubicBezTo>
                        <a:cubicBezTo>
                          <a:pt x="2376754" y="1301948"/>
                          <a:pt x="2428686" y="1432794"/>
                          <a:pt x="2447047" y="1486855"/>
                        </a:cubicBezTo>
                        <a:close/>
                      </a:path>
                      <a:path w="2548556" h="1508105" stroke="0" extrusionOk="0">
                        <a:moveTo>
                          <a:pt x="2447047" y="1486855"/>
                        </a:moveTo>
                        <a:cubicBezTo>
                          <a:pt x="2333146" y="1460812"/>
                          <a:pt x="2213423" y="1393400"/>
                          <a:pt x="1957850" y="1390426"/>
                        </a:cubicBezTo>
                        <a:cubicBezTo>
                          <a:pt x="1658350" y="1536186"/>
                          <a:pt x="1233989" y="1566985"/>
                          <a:pt x="810693" y="1456433"/>
                        </a:cubicBezTo>
                        <a:cubicBezTo>
                          <a:pt x="-83938" y="1097320"/>
                          <a:pt x="-324900" y="639442"/>
                          <a:pt x="417272" y="196007"/>
                        </a:cubicBezTo>
                        <a:cubicBezTo>
                          <a:pt x="777990" y="-71955"/>
                          <a:pt x="1140252" y="-72549"/>
                          <a:pt x="1601496" y="25282"/>
                        </a:cubicBezTo>
                        <a:cubicBezTo>
                          <a:pt x="2313087" y="71954"/>
                          <a:pt x="2868420" y="691878"/>
                          <a:pt x="2310933" y="1192558"/>
                        </a:cubicBezTo>
                        <a:cubicBezTo>
                          <a:pt x="2378211" y="1327692"/>
                          <a:pt x="2440466" y="1430631"/>
                          <a:pt x="2447047" y="1486855"/>
                        </a:cubicBezTo>
                        <a:close/>
                      </a:path>
                      <a:path w="2548556" h="1508105" fill="none" stroke="0" extrusionOk="0">
                        <a:moveTo>
                          <a:pt x="2447047" y="1486855"/>
                        </a:moveTo>
                        <a:cubicBezTo>
                          <a:pt x="2252798" y="1440349"/>
                          <a:pt x="2199262" y="1399807"/>
                          <a:pt x="1957850" y="1390426"/>
                        </a:cubicBezTo>
                        <a:cubicBezTo>
                          <a:pt x="1628588" y="1457461"/>
                          <a:pt x="1231079" y="1534165"/>
                          <a:pt x="810693" y="1456433"/>
                        </a:cubicBezTo>
                        <a:cubicBezTo>
                          <a:pt x="5114" y="1233602"/>
                          <a:pt x="-385196" y="686639"/>
                          <a:pt x="417272" y="196007"/>
                        </a:cubicBezTo>
                        <a:cubicBezTo>
                          <a:pt x="742361" y="20490"/>
                          <a:pt x="1146693" y="-34229"/>
                          <a:pt x="1601496" y="25282"/>
                        </a:cubicBezTo>
                        <a:cubicBezTo>
                          <a:pt x="2447114" y="37426"/>
                          <a:pt x="2803579" y="621426"/>
                          <a:pt x="2310933" y="1192558"/>
                        </a:cubicBezTo>
                        <a:cubicBezTo>
                          <a:pt x="2380200" y="1305943"/>
                          <a:pt x="2427747" y="1434807"/>
                          <a:pt x="2447047" y="148685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V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ídeos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74281C2-6752-4CE8-95F6-3058EB29FF7E}"/>
              </a:ext>
            </a:extLst>
          </p:cNvPr>
          <p:cNvSpPr txBox="1"/>
          <p:nvPr/>
        </p:nvSpPr>
        <p:spPr>
          <a:xfrm>
            <a:off x="2182307" y="6250760"/>
            <a:ext cx="3528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hlinkClick r:id="rId4"/>
              </a:rPr>
              <a:t>https://vimeo.com/230514609</a:t>
            </a:r>
            <a:r>
              <a:rPr lang="es-ES" sz="1400" dirty="0"/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63B3863-0509-4F0D-9045-3B91F835123E}"/>
              </a:ext>
            </a:extLst>
          </p:cNvPr>
          <p:cNvSpPr txBox="1"/>
          <p:nvPr/>
        </p:nvSpPr>
        <p:spPr>
          <a:xfrm>
            <a:off x="3090276" y="3056767"/>
            <a:ext cx="4130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hlinkClick r:id="rId5"/>
              </a:rPr>
              <a:t>https://www.youtube.com/watch?v=xSuCj37kL1g</a:t>
            </a:r>
            <a:r>
              <a:rPr lang="es-ES" sz="1400" dirty="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31324</TotalTime>
  <Words>5871</Words>
  <Application>Microsoft Office PowerPoint</Application>
  <PresentationFormat>Presentación en pantalla (4:3)</PresentationFormat>
  <Paragraphs>555</Paragraphs>
  <Slides>92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92</vt:i4>
      </vt:variant>
    </vt:vector>
  </HeadingPairs>
  <TitlesOfParts>
    <vt:vector size="100" baseType="lpstr">
      <vt:lpstr>Arial</vt:lpstr>
      <vt:lpstr>Calibri</vt:lpstr>
      <vt:lpstr>Conv_Roboto-Light</vt:lpstr>
      <vt:lpstr>open sans</vt:lpstr>
      <vt:lpstr>Roboto</vt:lpstr>
      <vt:lpstr>Times New Roman</vt:lpstr>
      <vt:lpstr>Wingdings</vt:lpstr>
      <vt:lpstr>Tema de Office</vt:lpstr>
      <vt:lpstr>TDAH Y DIFICULTADES ESPECÍFICAS DEL APRENDIZAJE</vt:lpstr>
      <vt:lpstr>ÍNDICE</vt:lpstr>
      <vt:lpstr>OBJETIVOS</vt:lpstr>
      <vt:lpstr>Presentación de PowerPoint</vt:lpstr>
      <vt:lpstr>TDAH y Trastornos Específicos del Aprendizaje</vt:lpstr>
      <vt:lpstr>Alteraciones de la lecto-escritura en el TDAH</vt:lpstr>
      <vt:lpstr>TRASTORNOS DEL APRENDIZAJE</vt:lpstr>
      <vt:lpstr>RUTA FONOLÓGICA Y LÉXICA: </vt:lpstr>
      <vt:lpstr>LA DISLEXIA ES… </vt:lpstr>
      <vt:lpstr>BASES NEUROANATÓMICAS DE LA DISLEXIA: </vt:lpstr>
      <vt:lpstr>BASES NEUROANATÓMICAS DE LA DISLEXIA: </vt:lpstr>
      <vt:lpstr>EXISTEN 3 GRANDES TIPOS DE DISLEXIA: </vt:lpstr>
      <vt:lpstr>1. LA DISLEXIA FONOLÓGICA O INDIRECTA: </vt:lpstr>
      <vt:lpstr>2. LA DISLEXIA LÉXICA, DIRECTA O SUPERFICIAL: </vt:lpstr>
      <vt:lpstr>3. LA DISLEXIA  MIXTA O PROFUNDA:</vt:lpstr>
      <vt:lpstr>CARACTERÍSTICAS</vt:lpstr>
      <vt:lpstr>Presentación de PowerPoint</vt:lpstr>
      <vt:lpstr>Presentación de PowerPoint</vt:lpstr>
      <vt:lpstr>CARACTERÍSTICAS</vt:lpstr>
      <vt:lpstr>Presentación de PowerPoint</vt:lpstr>
      <vt:lpstr>Presentación de PowerPoint</vt:lpstr>
      <vt:lpstr>Presentación de PowerPoint</vt:lpstr>
      <vt:lpstr>Trastorno Específico de la Escritura </vt:lpstr>
      <vt:lpstr>DISORTOGRAFÍA …</vt:lpstr>
      <vt:lpstr>Presentación de PowerPoint</vt:lpstr>
      <vt:lpstr>Presentación de PowerPoint</vt:lpstr>
      <vt:lpstr>MODELOS </vt:lpstr>
      <vt:lpstr>Presentación de PowerPoint</vt:lpstr>
      <vt:lpstr>Presentación de PowerPoint</vt:lpstr>
      <vt:lpstr>Presentación de PowerPoint</vt:lpstr>
      <vt:lpstr>Presentación de PowerPoint</vt:lpstr>
      <vt:lpstr> DISGRAFÍA</vt:lpstr>
      <vt:lpstr>Modelos: Disgrafía  </vt:lpstr>
      <vt:lpstr>Presentación de PowerPoint</vt:lpstr>
      <vt:lpstr>ADAPTACIONES Y ESTRATEGIAS</vt:lpstr>
      <vt:lpstr>ADAPTACIONES:</vt:lpstr>
      <vt:lpstr>ADAPTACIONES y ESTRATEGIAS</vt:lpstr>
      <vt:lpstr>ADAPTACIONES y ESTRATEGIAS</vt:lpstr>
      <vt:lpstr>ADAPTACIONES:</vt:lpstr>
      <vt:lpstr>Presentación de PowerPoint</vt:lpstr>
      <vt:lpstr>Presentación de PowerPoint</vt:lpstr>
      <vt:lpstr>RECURSOS DE ESCRITURA: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Ortografía </vt:lpstr>
      <vt:lpstr>Autocorreción de la escritura</vt:lpstr>
      <vt:lpstr>Psicomotricidad fina </vt:lpstr>
      <vt:lpstr>DISCALCULIA</vt:lpstr>
      <vt:lpstr>Presentación de PowerPoint</vt:lpstr>
      <vt:lpstr>DETECCIÓN EN EL AULA</vt:lpstr>
      <vt:lpstr>MODELOS</vt:lpstr>
      <vt:lpstr>Presentación de PowerPoint</vt:lpstr>
      <vt:lpstr>Presentación de PowerPoint</vt:lpstr>
      <vt:lpstr>Presentación de PowerPoint</vt:lpstr>
      <vt:lpstr>Presentación de PowerPoint</vt:lpstr>
      <vt:lpstr>RECURSOs PARA EL   AULA </vt:lpstr>
      <vt:lpstr>Conceptos</vt:lpstr>
      <vt:lpstr>OPERACIONES: </vt:lpstr>
      <vt:lpstr>Presentación de PowerPoint</vt:lpstr>
      <vt:lpstr>Presentación de PowerPoint</vt:lpstr>
      <vt:lpstr>ESTRATEGIAS PARA DIFERENTES MATERIAS: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Christian 12 años 6º E.P. (TDAH y Trastorno Específico de la lectura y la escritura)</vt:lpstr>
      <vt:lpstr>Presentación de PowerPoint</vt:lpstr>
      <vt:lpstr>Presentación de PowerPoint</vt:lpstr>
      <vt:lpstr>Estrategias y metodología</vt:lpstr>
      <vt:lpstr>Presentación de PowerPoint</vt:lpstr>
      <vt:lpstr>Presentación de PowerPoint</vt:lpstr>
      <vt:lpstr>Presentación de PowerPoint</vt:lpstr>
      <vt:lpstr>Presentación de PowerPoint</vt:lpstr>
      <vt:lpstr>CONCLUSIONES: DEBATIMOS???</vt:lpstr>
      <vt:lpstr>GRACIAS</vt:lpstr>
      <vt:lpstr>ANEXO</vt:lpstr>
      <vt:lpstr>Bibliografía recomendada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BIBLIOGRAFÍA</vt:lpstr>
      <vt:lpstr>https://www.educaciontrespuntocero.com/recursos/repasar-las-medidas/87790.html  https://www.educaciontrespuntocero.com/recursos/las-mejores-apps/88433.html  http://mates.aomatos.com/bingo-de-operaciones-con-numeros-enteros/  https://www.aulapt.org/2019/05/24/sumon-divertido-juego-online-de-calculo-mental/ https://sumonhtml5.ludei.com/ https://didactalia.net/comunidad/materialeducativo/recurso/concepto-de-polinomio-operaciones-matematicas/19992991-6b4c-4d6c-8483-ac2809e0466b  https://soymatematicas.com/juegos-de-matematicas/  https://neoparaiso.com/imprimir/juegos-con-divisiones.html  https://www.mundoprimaria.com/juegos-educativos/juegos-lenguaje  https://anagarciaazcarate.wordpress.com/category/secundaria/</vt:lpstr>
      <vt:lpstr>http://www.edu365.cat/primaria/muds/castella/ortografiate/index.htm   http://www.educa.jcyl.es/educacyl/cm/gallery/Recursos%20Infinity/aplicaciones/13_elemental_watson/index.html   http://www.edu.xunta.gal/centros/iesalexandreboveda/node/234   http://www.aplicaciones.info/ortogra/ortoiqui.htm?utm_source=tiching&amp;utm_medium=referral   https://play.google.com/store/apps/details?id=com.migflecha.lenguaeso   https://play.google.com/store/apps/details?id=com.base.testEducaAprende.octavoPrimariaLenguaje   https://luisamariaarias.wordpress.com/2013/12/29/juego-del-ahorcado/amp/  </vt:lpstr>
      <vt:lpstr>http://ar.tiching.com/detective-privado-acentuacion/recurso-educativo/42655   https://www.educaciontrespuntocero.com/recursos/apps-para-alumnos-de-secundaria/23703.html  http://www.mundoderukkia.com/  http://www.ladislexia.net/  https://www.estefaniabrotons.com/blog/  https://elsonidodelahierbaelcrecer.blogspot.com/  https://www.orientacionandujar.es/  https://elblogdesami.org/  https://jesusjarque.com/  http://merakilogopedia.blogspot.com/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</dc:creator>
  <cp:lastModifiedBy>Lorenzo Capllonch Casteleiro</cp:lastModifiedBy>
  <cp:revision>475</cp:revision>
  <dcterms:modified xsi:type="dcterms:W3CDTF">2021-02-21T10:31:47Z</dcterms:modified>
</cp:coreProperties>
</file>